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hart2.xml" ContentType="application/vnd.openxmlformats-officedocument.drawingml.chart+xml"/>
  <Override PartName="/ppt/charts/colors2.xml" ContentType="application/vnd.ms-office.chartcolorstyle+xml"/>
  <Override PartName="/ppt/charts/style2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571" r:id="rId3"/>
    <p:sldId id="689" r:id="rId4"/>
    <p:sldId id="690" r:id="rId5"/>
    <p:sldId id="691" r:id="rId6"/>
    <p:sldId id="692" r:id="rId7"/>
    <p:sldId id="693" r:id="rId8"/>
    <p:sldId id="695" r:id="rId9"/>
    <p:sldId id="696" r:id="rId10"/>
    <p:sldId id="2147482456" r:id="rId11"/>
    <p:sldId id="2147482455" r:id="rId12"/>
    <p:sldId id="2147482457" r:id="rId13"/>
    <p:sldId id="2147482458" r:id="rId14"/>
    <p:sldId id="2147482467" r:id="rId15"/>
    <p:sldId id="2147482466" r:id="rId16"/>
    <p:sldId id="677" r:id="rId17"/>
    <p:sldId id="2147482481" r:id="rId18"/>
    <p:sldId id="2147482459" r:id="rId19"/>
    <p:sldId id="486" r:id="rId20"/>
    <p:sldId id="688" r:id="rId21"/>
    <p:sldId id="676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2CC"/>
    <a:srgbClr val="7030A0"/>
    <a:srgbClr val="FF0000"/>
    <a:srgbClr val="0000FF"/>
    <a:srgbClr val="000000"/>
    <a:srgbClr val="0099FF"/>
    <a:srgbClr val="FF5050"/>
    <a:srgbClr val="33CC33"/>
    <a:srgbClr val="365BD2"/>
    <a:srgbClr val="FFF8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04" autoAdjust="0"/>
    <p:restoredTop sz="94660"/>
  </p:normalViewPr>
  <p:slideViewPr>
    <p:cSldViewPr snapToGrid="0">
      <p:cViewPr varScale="1">
        <p:scale>
          <a:sx n="95" d="100"/>
          <a:sy n="95" d="100"/>
        </p:scale>
        <p:origin x="197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ndreas\Documents\FC(LO)brightnes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ndreas\Documents\FC(LO)brightnes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3"/>
          <c:order val="0"/>
          <c:tx>
            <c:v>B 300K</c:v>
          </c:tx>
          <c:spPr>
            <a:ln w="25400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xVal>
            <c:numRef>
              <c:f>Sheet1!$A$5:$A$35</c:f>
              <c:numCache>
                <c:formatCode>General</c:formatCode>
                <c:ptCount val="31"/>
                <c:pt idx="2">
                  <c:v>-0.5</c:v>
                </c:pt>
                <c:pt idx="3">
                  <c:v>-0.45</c:v>
                </c:pt>
                <c:pt idx="4">
                  <c:v>-0.4</c:v>
                </c:pt>
                <c:pt idx="5">
                  <c:v>-0.35</c:v>
                </c:pt>
                <c:pt idx="6">
                  <c:v>-0.3</c:v>
                </c:pt>
                <c:pt idx="7">
                  <c:v>-0.25</c:v>
                </c:pt>
                <c:pt idx="8">
                  <c:v>-0.2</c:v>
                </c:pt>
                <c:pt idx="9">
                  <c:v>-0.17499999999999999</c:v>
                </c:pt>
                <c:pt idx="10">
                  <c:v>-0.15</c:v>
                </c:pt>
                <c:pt idx="11">
                  <c:v>-0.125</c:v>
                </c:pt>
                <c:pt idx="12">
                  <c:v>-0.1</c:v>
                </c:pt>
                <c:pt idx="13">
                  <c:v>-7.4999999999999997E-2</c:v>
                </c:pt>
                <c:pt idx="14">
                  <c:v>-0.05</c:v>
                </c:pt>
                <c:pt idx="15">
                  <c:v>-2.5000000000000001E-2</c:v>
                </c:pt>
                <c:pt idx="16">
                  <c:v>-0.01</c:v>
                </c:pt>
                <c:pt idx="17">
                  <c:v>0</c:v>
                </c:pt>
                <c:pt idx="18">
                  <c:v>0.01</c:v>
                </c:pt>
                <c:pt idx="19">
                  <c:v>2.5000000000000001E-2</c:v>
                </c:pt>
                <c:pt idx="20">
                  <c:v>0.05</c:v>
                </c:pt>
                <c:pt idx="21">
                  <c:v>7.4999999999999997E-2</c:v>
                </c:pt>
                <c:pt idx="22">
                  <c:v>0.1</c:v>
                </c:pt>
                <c:pt idx="23">
                  <c:v>0.15</c:v>
                </c:pt>
                <c:pt idx="24">
                  <c:v>0.2</c:v>
                </c:pt>
                <c:pt idx="25">
                  <c:v>0.25</c:v>
                </c:pt>
                <c:pt idx="26">
                  <c:v>0.3</c:v>
                </c:pt>
                <c:pt idx="27">
                  <c:v>0.35</c:v>
                </c:pt>
                <c:pt idx="28">
                  <c:v>0.4</c:v>
                </c:pt>
                <c:pt idx="29">
                  <c:v>0.45</c:v>
                </c:pt>
                <c:pt idx="30">
                  <c:v>0.5</c:v>
                </c:pt>
              </c:numCache>
            </c:numRef>
          </c:xVal>
          <c:yVal>
            <c:numRef>
              <c:f>Sheet1!$E$5:$E$35</c:f>
              <c:numCache>
                <c:formatCode>General</c:formatCode>
                <c:ptCount val="31"/>
                <c:pt idx="0">
                  <c:v>0</c:v>
                </c:pt>
                <c:pt idx="2">
                  <c:v>0.99588477366255168</c:v>
                </c:pt>
                <c:pt idx="3">
                  <c:v>0.99502487562189068</c:v>
                </c:pt>
                <c:pt idx="4">
                  <c:v>0.99386503067484688</c:v>
                </c:pt>
                <c:pt idx="5">
                  <c:v>0.99224806201550386</c:v>
                </c:pt>
                <c:pt idx="6">
                  <c:v>0.98989898989899017</c:v>
                </c:pt>
                <c:pt idx="7">
                  <c:v>0.98630136986301387</c:v>
                </c:pt>
                <c:pt idx="8">
                  <c:v>0.98039215686274528</c:v>
                </c:pt>
                <c:pt idx="9">
                  <c:v>0.97590361445783147</c:v>
                </c:pt>
                <c:pt idx="10">
                  <c:v>0.96969696969697006</c:v>
                </c:pt>
                <c:pt idx="11">
                  <c:v>0.96078431372549011</c:v>
                </c:pt>
                <c:pt idx="12">
                  <c:v>0.94736842105263197</c:v>
                </c:pt>
                <c:pt idx="13">
                  <c:v>0.92592592592592604</c:v>
                </c:pt>
                <c:pt idx="14">
                  <c:v>0.88888888888888906</c:v>
                </c:pt>
                <c:pt idx="15">
                  <c:v>0.81818181818181845</c:v>
                </c:pt>
                <c:pt idx="16">
                  <c:v>0.74226804123711354</c:v>
                </c:pt>
                <c:pt idx="17">
                  <c:v>0.66666666666666674</c:v>
                </c:pt>
                <c:pt idx="18">
                  <c:v>0.56780050958312989</c:v>
                </c:pt>
                <c:pt idx="19">
                  <c:v>0.41386437131787279</c:v>
                </c:pt>
                <c:pt idx="20">
                  <c:v>0.21653645317858036</c:v>
                </c:pt>
                <c:pt idx="21">
                  <c:v>0.10372305909971657</c:v>
                </c:pt>
                <c:pt idx="22">
                  <c:v>4.7097357142459328E-2</c:v>
                </c:pt>
                <c:pt idx="23">
                  <c:v>8.8133410725915063E-3</c:v>
                </c:pt>
                <c:pt idx="24">
                  <c:v>1.5248301268295996E-3</c:v>
                </c:pt>
                <c:pt idx="25">
                  <c:v>2.5144576483837762E-4</c:v>
                </c:pt>
                <c:pt idx="26">
                  <c:v>4.0142187375077717E-5</c:v>
                </c:pt>
                <c:pt idx="27">
                  <c:v>6.2609221203092274E-6</c:v>
                </c:pt>
                <c:pt idx="28">
                  <c:v>9.5951043707999902E-7</c:v>
                </c:pt>
                <c:pt idx="29">
                  <c:v>1.4504742614012029E-7</c:v>
                </c:pt>
                <c:pt idx="30">
                  <c:v>2.1686920723049183E-8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7550-48C0-BEAE-A8E9A6771D4F}"/>
            </c:ext>
          </c:extLst>
        </c:ser>
        <c:ser>
          <c:idx val="0"/>
          <c:order val="1"/>
          <c:tx>
            <c:v>B 100K</c:v>
          </c:tx>
          <c:spPr>
            <a:ln w="25400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xVal>
            <c:numRef>
              <c:f>Sheet1!$A$7:$A$35</c:f>
              <c:numCache>
                <c:formatCode>General</c:formatCode>
                <c:ptCount val="29"/>
                <c:pt idx="0">
                  <c:v>-0.5</c:v>
                </c:pt>
                <c:pt idx="1">
                  <c:v>-0.45</c:v>
                </c:pt>
                <c:pt idx="2">
                  <c:v>-0.4</c:v>
                </c:pt>
                <c:pt idx="3">
                  <c:v>-0.35</c:v>
                </c:pt>
                <c:pt idx="4">
                  <c:v>-0.3</c:v>
                </c:pt>
                <c:pt idx="5">
                  <c:v>-0.25</c:v>
                </c:pt>
                <c:pt idx="6">
                  <c:v>-0.2</c:v>
                </c:pt>
                <c:pt idx="7">
                  <c:v>-0.17499999999999999</c:v>
                </c:pt>
                <c:pt idx="8">
                  <c:v>-0.15</c:v>
                </c:pt>
                <c:pt idx="9">
                  <c:v>-0.125</c:v>
                </c:pt>
                <c:pt idx="10">
                  <c:v>-0.1</c:v>
                </c:pt>
                <c:pt idx="11">
                  <c:v>-7.4999999999999997E-2</c:v>
                </c:pt>
                <c:pt idx="12">
                  <c:v>-0.05</c:v>
                </c:pt>
                <c:pt idx="13">
                  <c:v>-2.5000000000000001E-2</c:v>
                </c:pt>
                <c:pt idx="14">
                  <c:v>-0.01</c:v>
                </c:pt>
                <c:pt idx="15">
                  <c:v>0</c:v>
                </c:pt>
                <c:pt idx="16">
                  <c:v>0.01</c:v>
                </c:pt>
                <c:pt idx="17">
                  <c:v>2.5000000000000001E-2</c:v>
                </c:pt>
                <c:pt idx="18">
                  <c:v>0.05</c:v>
                </c:pt>
                <c:pt idx="19">
                  <c:v>7.4999999999999997E-2</c:v>
                </c:pt>
                <c:pt idx="20">
                  <c:v>0.1</c:v>
                </c:pt>
                <c:pt idx="21">
                  <c:v>0.15</c:v>
                </c:pt>
                <c:pt idx="22">
                  <c:v>0.2</c:v>
                </c:pt>
                <c:pt idx="23">
                  <c:v>0.25</c:v>
                </c:pt>
                <c:pt idx="24">
                  <c:v>0.3</c:v>
                </c:pt>
                <c:pt idx="25">
                  <c:v>0.35</c:v>
                </c:pt>
                <c:pt idx="26">
                  <c:v>0.4</c:v>
                </c:pt>
                <c:pt idx="27">
                  <c:v>0.45</c:v>
                </c:pt>
                <c:pt idx="28">
                  <c:v>0.5</c:v>
                </c:pt>
              </c:numCache>
            </c:numRef>
          </c:xVal>
          <c:yVal>
            <c:numRef>
              <c:f>Sheet1!$I$7:$I$35</c:f>
              <c:numCache>
                <c:formatCode>General</c:formatCode>
                <c:ptCount val="29"/>
                <c:pt idx="0">
                  <c:v>0.11553753886480191</c:v>
                </c:pt>
                <c:pt idx="1">
                  <c:v>0.11552345721440567</c:v>
                </c:pt>
                <c:pt idx="2">
                  <c:v>0.11550401732999684</c:v>
                </c:pt>
                <c:pt idx="3">
                  <c:v>0.11547611239046678</c:v>
                </c:pt>
                <c:pt idx="4">
                  <c:v>0.11543400954950389</c:v>
                </c:pt>
                <c:pt idx="5">
                  <c:v>0.11536615733514388</c:v>
                </c:pt>
                <c:pt idx="6">
                  <c:v>0.11524634846030893</c:v>
                </c:pt>
                <c:pt idx="7">
                  <c:v>0.11514863882621564</c:v>
                </c:pt>
                <c:pt idx="8">
                  <c:v>0.11500413433927265</c:v>
                </c:pt>
                <c:pt idx="9">
                  <c:v>0.11477747741093634</c:v>
                </c:pt>
                <c:pt idx="10">
                  <c:v>0.11439248201828894</c:v>
                </c:pt>
                <c:pt idx="11">
                  <c:v>0.11365956903060928</c:v>
                </c:pt>
                <c:pt idx="12">
                  <c:v>0.1119949066580339</c:v>
                </c:pt>
                <c:pt idx="13">
                  <c:v>0.10684747183652085</c:v>
                </c:pt>
                <c:pt idx="14">
                  <c:v>9.6476702919290225E-2</c:v>
                </c:pt>
                <c:pt idx="15">
                  <c:v>7.7066666666666672E-2</c:v>
                </c:pt>
                <c:pt idx="16">
                  <c:v>4.3059938318223474E-2</c:v>
                </c:pt>
                <c:pt idx="17">
                  <c:v>1.254236409651489E-2</c:v>
                </c:pt>
                <c:pt idx="18">
                  <c:v>1.1272964608068433E-3</c:v>
                </c:pt>
                <c:pt idx="19">
                  <c:v>8.431568471446508E-5</c:v>
                </c:pt>
                <c:pt idx="20">
                  <c:v>5.7662048155251115E-6</c:v>
                </c:pt>
                <c:pt idx="21">
                  <c:v>2.3423105003992408E-8</c:v>
                </c:pt>
                <c:pt idx="22">
                  <c:v>8.5819927310267613E-11</c:v>
                </c:pt>
                <c:pt idx="23">
                  <c:v>2.9651230263263789E-13</c:v>
                </c:pt>
                <c:pt idx="24">
                  <c:v>9.8636103233711711E-16</c:v>
                </c:pt>
                <c:pt idx="25">
                  <c:v>3.1953404643445703E-18</c:v>
                </c:pt>
                <c:pt idx="26">
                  <c:v>1.0150655170753276E-20</c:v>
                </c:pt>
                <c:pt idx="27">
                  <c:v>3.1763719041934119E-23</c:v>
                </c:pt>
                <c:pt idx="28">
                  <c:v>9.8216182298471149E-26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7550-48C0-BEAE-A8E9A6771D4F}"/>
            </c:ext>
          </c:extLst>
        </c:ser>
        <c:ser>
          <c:idx val="1"/>
          <c:order val="2"/>
          <c:tx>
            <c:v>B 500K</c:v>
          </c:tx>
          <c:spPr>
            <a:ln w="254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xVal>
            <c:numRef>
              <c:f>Sheet1!$A$7:$A$35</c:f>
              <c:numCache>
                <c:formatCode>General</c:formatCode>
                <c:ptCount val="29"/>
                <c:pt idx="0">
                  <c:v>-0.5</c:v>
                </c:pt>
                <c:pt idx="1">
                  <c:v>-0.45</c:v>
                </c:pt>
                <c:pt idx="2">
                  <c:v>-0.4</c:v>
                </c:pt>
                <c:pt idx="3">
                  <c:v>-0.35</c:v>
                </c:pt>
                <c:pt idx="4">
                  <c:v>-0.3</c:v>
                </c:pt>
                <c:pt idx="5">
                  <c:v>-0.25</c:v>
                </c:pt>
                <c:pt idx="6">
                  <c:v>-0.2</c:v>
                </c:pt>
                <c:pt idx="7">
                  <c:v>-0.17499999999999999</c:v>
                </c:pt>
                <c:pt idx="8">
                  <c:v>-0.15</c:v>
                </c:pt>
                <c:pt idx="9">
                  <c:v>-0.125</c:v>
                </c:pt>
                <c:pt idx="10">
                  <c:v>-0.1</c:v>
                </c:pt>
                <c:pt idx="11">
                  <c:v>-7.4999999999999997E-2</c:v>
                </c:pt>
                <c:pt idx="12">
                  <c:v>-0.05</c:v>
                </c:pt>
                <c:pt idx="13">
                  <c:v>-2.5000000000000001E-2</c:v>
                </c:pt>
                <c:pt idx="14">
                  <c:v>-0.01</c:v>
                </c:pt>
                <c:pt idx="15">
                  <c:v>0</c:v>
                </c:pt>
                <c:pt idx="16">
                  <c:v>0.01</c:v>
                </c:pt>
                <c:pt idx="17">
                  <c:v>2.5000000000000001E-2</c:v>
                </c:pt>
                <c:pt idx="18">
                  <c:v>0.05</c:v>
                </c:pt>
                <c:pt idx="19">
                  <c:v>7.4999999999999997E-2</c:v>
                </c:pt>
                <c:pt idx="20">
                  <c:v>0.1</c:v>
                </c:pt>
                <c:pt idx="21">
                  <c:v>0.15</c:v>
                </c:pt>
                <c:pt idx="22">
                  <c:v>0.2</c:v>
                </c:pt>
                <c:pt idx="23">
                  <c:v>0.25</c:v>
                </c:pt>
                <c:pt idx="24">
                  <c:v>0.3</c:v>
                </c:pt>
                <c:pt idx="25">
                  <c:v>0.35</c:v>
                </c:pt>
                <c:pt idx="26">
                  <c:v>0.4</c:v>
                </c:pt>
                <c:pt idx="27">
                  <c:v>0.45</c:v>
                </c:pt>
                <c:pt idx="28">
                  <c:v>0.5</c:v>
                </c:pt>
              </c:numCache>
            </c:numRef>
          </c:xVal>
          <c:yVal>
            <c:numRef>
              <c:f>Sheet1!$Q$7:$Q$35</c:f>
              <c:numCache>
                <c:formatCode>General</c:formatCode>
                <c:ptCount val="29"/>
                <c:pt idx="0">
                  <c:v>2.7935030483133287</c:v>
                </c:pt>
                <c:pt idx="1">
                  <c:v>2.7879075196408536</c:v>
                </c:pt>
                <c:pt idx="2">
                  <c:v>2.7805240655384722</c:v>
                </c:pt>
                <c:pt idx="3">
                  <c:v>2.7705070480081719</c:v>
                </c:pt>
                <c:pt idx="4">
                  <c:v>2.7564497854077255</c:v>
                </c:pt>
                <c:pt idx="5">
                  <c:v>2.7358768760209933</c:v>
                </c:pt>
                <c:pt idx="6">
                  <c:v>2.7041182932623782</c:v>
                </c:pt>
                <c:pt idx="7">
                  <c:v>2.6813779319916726</c:v>
                </c:pt>
                <c:pt idx="8">
                  <c:v>2.6515567634342188</c:v>
                </c:pt>
                <c:pt idx="9">
                  <c:v>2.6114777775424183</c:v>
                </c:pt>
                <c:pt idx="10">
                  <c:v>2.5560446822169913</c:v>
                </c:pt>
                <c:pt idx="11">
                  <c:v>2.4767640112464857</c:v>
                </c:pt>
                <c:pt idx="12">
                  <c:v>2.3589189350214119</c:v>
                </c:pt>
                <c:pt idx="13">
                  <c:v>2.1761914725160625</c:v>
                </c:pt>
                <c:pt idx="14">
                  <c:v>2.0170435457780655</c:v>
                </c:pt>
                <c:pt idx="15">
                  <c:v>1.8816000000000002</c:v>
                </c:pt>
                <c:pt idx="16">
                  <c:v>1.7204918834577521</c:v>
                </c:pt>
                <c:pt idx="17">
                  <c:v>1.457829404744033</c:v>
                </c:pt>
                <c:pt idx="18">
                  <c:v>1.0423629491196351</c:v>
                </c:pt>
                <c:pt idx="19">
                  <c:v>0.70861706698171423</c:v>
                </c:pt>
                <c:pt idx="20">
                  <c:v>0.46540602747830512</c:v>
                </c:pt>
                <c:pt idx="21">
                  <c:v>0.18741752098266071</c:v>
                </c:pt>
                <c:pt idx="22">
                  <c:v>7.1070504114182698E-2</c:v>
                </c:pt>
                <c:pt idx="23">
                  <c:v>2.5915414786112197E-2</c:v>
                </c:pt>
                <c:pt idx="24">
                  <c:v>9.1936652124151533E-3</c:v>
                </c:pt>
                <c:pt idx="25">
                  <c:v>3.1958846894452287E-3</c:v>
                </c:pt>
                <c:pt idx="26">
                  <c:v>1.0937204529238736E-3</c:v>
                </c:pt>
                <c:pt idx="27">
                  <c:v>3.6969548338327868E-4</c:v>
                </c:pt>
                <c:pt idx="28">
                  <c:v>1.2371382503266487E-4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7550-48C0-BEAE-A8E9A6771D4F}"/>
            </c:ext>
          </c:extLst>
        </c:ser>
        <c:ser>
          <c:idx val="2"/>
          <c:order val="3"/>
          <c:tx>
            <c:v>B 400K</c:v>
          </c:tx>
          <c:spPr>
            <a:ln w="25400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xVal>
            <c:numRef>
              <c:f>Sheet1!$A$7:$A$35</c:f>
              <c:numCache>
                <c:formatCode>General</c:formatCode>
                <c:ptCount val="29"/>
                <c:pt idx="0">
                  <c:v>-0.5</c:v>
                </c:pt>
                <c:pt idx="1">
                  <c:v>-0.45</c:v>
                </c:pt>
                <c:pt idx="2">
                  <c:v>-0.4</c:v>
                </c:pt>
                <c:pt idx="3">
                  <c:v>-0.35</c:v>
                </c:pt>
                <c:pt idx="4">
                  <c:v>-0.3</c:v>
                </c:pt>
                <c:pt idx="5">
                  <c:v>-0.25</c:v>
                </c:pt>
                <c:pt idx="6">
                  <c:v>-0.2</c:v>
                </c:pt>
                <c:pt idx="7">
                  <c:v>-0.17499999999999999</c:v>
                </c:pt>
                <c:pt idx="8">
                  <c:v>-0.15</c:v>
                </c:pt>
                <c:pt idx="9">
                  <c:v>-0.125</c:v>
                </c:pt>
                <c:pt idx="10">
                  <c:v>-0.1</c:v>
                </c:pt>
                <c:pt idx="11">
                  <c:v>-7.4999999999999997E-2</c:v>
                </c:pt>
                <c:pt idx="12">
                  <c:v>-0.05</c:v>
                </c:pt>
                <c:pt idx="13">
                  <c:v>-2.5000000000000001E-2</c:v>
                </c:pt>
                <c:pt idx="14">
                  <c:v>-0.01</c:v>
                </c:pt>
                <c:pt idx="15">
                  <c:v>0</c:v>
                </c:pt>
                <c:pt idx="16">
                  <c:v>0.01</c:v>
                </c:pt>
                <c:pt idx="17">
                  <c:v>2.5000000000000001E-2</c:v>
                </c:pt>
                <c:pt idx="18">
                  <c:v>0.05</c:v>
                </c:pt>
                <c:pt idx="19">
                  <c:v>7.4999999999999997E-2</c:v>
                </c:pt>
                <c:pt idx="20">
                  <c:v>0.1</c:v>
                </c:pt>
                <c:pt idx="21">
                  <c:v>0.15</c:v>
                </c:pt>
                <c:pt idx="22">
                  <c:v>0.2</c:v>
                </c:pt>
                <c:pt idx="23">
                  <c:v>0.25</c:v>
                </c:pt>
                <c:pt idx="24">
                  <c:v>0.3</c:v>
                </c:pt>
                <c:pt idx="25">
                  <c:v>0.35</c:v>
                </c:pt>
                <c:pt idx="26">
                  <c:v>0.4</c:v>
                </c:pt>
                <c:pt idx="27">
                  <c:v>0.45</c:v>
                </c:pt>
                <c:pt idx="28">
                  <c:v>0.5</c:v>
                </c:pt>
              </c:numCache>
            </c:numRef>
          </c:xVal>
          <c:yVal>
            <c:numRef>
              <c:f>Sheet1!$U$7:$U$35</c:f>
              <c:numCache>
                <c:formatCode>General</c:formatCode>
                <c:ptCount val="29"/>
                <c:pt idx="0">
                  <c:v>1.8364396385749815</c:v>
                </c:pt>
                <c:pt idx="1">
                  <c:v>1.833799163452017</c:v>
                </c:pt>
                <c:pt idx="2">
                  <c:v>1.8302797122926231</c:v>
                </c:pt>
                <c:pt idx="3">
                  <c:v>1.8254451659549471</c:v>
                </c:pt>
                <c:pt idx="4">
                  <c:v>1.8185531044897485</c:v>
                </c:pt>
                <c:pt idx="5">
                  <c:v>1.8082577671216986</c:v>
                </c:pt>
                <c:pt idx="6">
                  <c:v>1.7919185065285423</c:v>
                </c:pt>
                <c:pt idx="7">
                  <c:v>1.7799095581884261</c:v>
                </c:pt>
                <c:pt idx="8">
                  <c:v>1.7637930492013807</c:v>
                </c:pt>
                <c:pt idx="9">
                  <c:v>1.7415067970981524</c:v>
                </c:pt>
                <c:pt idx="10">
                  <c:v>1.7095595493843336</c:v>
                </c:pt>
                <c:pt idx="11">
                  <c:v>1.661722701111551</c:v>
                </c:pt>
                <c:pt idx="12">
                  <c:v>1.5862176890859818</c:v>
                </c:pt>
                <c:pt idx="13">
                  <c:v>1.4594645014141046</c:v>
                </c:pt>
                <c:pt idx="14">
                  <c:v>1.3402770843258696</c:v>
                </c:pt>
                <c:pt idx="15">
                  <c:v>1.2330666666666668</c:v>
                </c:pt>
                <c:pt idx="16">
                  <c:v>1.1010484138010037</c:v>
                </c:pt>
                <c:pt idx="17">
                  <c:v>0.88796715571686879</c:v>
                </c:pt>
                <c:pt idx="18">
                  <c:v>0.572559961445268</c:v>
                </c:pt>
                <c:pt idx="19">
                  <c:v>0.34615067194105298</c:v>
                </c:pt>
                <c:pt idx="20">
                  <c:v>0.20067782554423819</c:v>
                </c:pt>
                <c:pt idx="21">
                  <c:v>6.2240960097758417E-2</c:v>
                </c:pt>
                <c:pt idx="22">
                  <c:v>1.8036743372909489E-2</c:v>
                </c:pt>
                <c:pt idx="23">
                  <c:v>5.0065516604771137E-3</c:v>
                </c:pt>
                <c:pt idx="24">
                  <c:v>1.3490509554314413E-3</c:v>
                </c:pt>
                <c:pt idx="25">
                  <c:v>3.5571693580949712E-4</c:v>
                </c:pt>
                <c:pt idx="26">
                  <c:v>9.2259277048401783E-5</c:v>
                </c:pt>
                <c:pt idx="27">
                  <c:v>2.361968732310036E-5</c:v>
                </c:pt>
                <c:pt idx="28">
                  <c:v>5.983916528594625E-6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7550-48C0-BEAE-A8E9A6771D4F}"/>
            </c:ext>
          </c:extLst>
        </c:ser>
        <c:ser>
          <c:idx val="4"/>
          <c:order val="4"/>
          <c:tx>
            <c:v>50 meV</c:v>
          </c:tx>
          <c:spPr>
            <a:ln w="38100" cap="rnd">
              <a:solidFill>
                <a:schemeClr val="bg2">
                  <a:lumMod val="50000"/>
                </a:schemeClr>
              </a:solidFill>
              <a:prstDash val="sysDash"/>
              <a:round/>
            </a:ln>
            <a:effectLst/>
          </c:spPr>
          <c:marker>
            <c:symbol val="none"/>
          </c:marker>
          <c:xVal>
            <c:numRef>
              <c:f>Sheet1!$W$9:$W$34</c:f>
              <c:numCache>
                <c:formatCode>General</c:formatCode>
                <c:ptCount val="26"/>
                <c:pt idx="0">
                  <c:v>-9.5000000000000001E-2</c:v>
                </c:pt>
                <c:pt idx="1">
                  <c:v>-0.09</c:v>
                </c:pt>
                <c:pt idx="2">
                  <c:v>-0.08</c:v>
                </c:pt>
                <c:pt idx="3">
                  <c:v>-7.0000000000000007E-2</c:v>
                </c:pt>
                <c:pt idx="4">
                  <c:v>-0.06</c:v>
                </c:pt>
                <c:pt idx="5">
                  <c:v>-0.05</c:v>
                </c:pt>
                <c:pt idx="6">
                  <c:v>-0.04</c:v>
                </c:pt>
                <c:pt idx="7">
                  <c:v>-0.03</c:v>
                </c:pt>
                <c:pt idx="8">
                  <c:v>-2.5000000000000001E-2</c:v>
                </c:pt>
                <c:pt idx="9">
                  <c:v>-0.02</c:v>
                </c:pt>
                <c:pt idx="10">
                  <c:v>-1.4999999999999999E-2</c:v>
                </c:pt>
                <c:pt idx="11">
                  <c:v>-0.01</c:v>
                </c:pt>
                <c:pt idx="12">
                  <c:v>-5.0000000000000001E-3</c:v>
                </c:pt>
                <c:pt idx="13">
                  <c:v>0</c:v>
                </c:pt>
                <c:pt idx="14">
                  <c:v>4.2500000000000038E-3</c:v>
                </c:pt>
                <c:pt idx="15">
                  <c:v>1.1666666666666678E-2</c:v>
                </c:pt>
                <c:pt idx="16">
                  <c:v>2.0571428571428511E-2</c:v>
                </c:pt>
                <c:pt idx="17">
                  <c:v>3.1307692307692245E-2</c:v>
                </c:pt>
                <c:pt idx="18">
                  <c:v>4.4333333333333266E-2</c:v>
                </c:pt>
                <c:pt idx="19">
                  <c:v>6.0272727272727214E-2</c:v>
                </c:pt>
                <c:pt idx="20">
                  <c:v>7.9999999999999946E-2</c:v>
                </c:pt>
                <c:pt idx="21">
                  <c:v>0.10477777777777773</c:v>
                </c:pt>
                <c:pt idx="22">
                  <c:v>0.13649999999999998</c:v>
                </c:pt>
                <c:pt idx="23">
                  <c:v>0.17814285714285696</c:v>
                </c:pt>
                <c:pt idx="24">
                  <c:v>0.23466666666666644</c:v>
                </c:pt>
                <c:pt idx="25">
                  <c:v>0.32490408163265294</c:v>
                </c:pt>
              </c:numCache>
            </c:numRef>
          </c:xVal>
          <c:yVal>
            <c:numRef>
              <c:f>Sheet1!$Y$9:$Y$34</c:f>
              <c:numCache>
                <c:formatCode>General</c:formatCode>
                <c:ptCount val="26"/>
                <c:pt idx="0">
                  <c:v>9.5173221776856387E-3</c:v>
                </c:pt>
                <c:pt idx="1">
                  <c:v>3.6257893344233211E-2</c:v>
                </c:pt>
                <c:pt idx="2">
                  <c:v>0.13163288680479249</c:v>
                </c:pt>
                <c:pt idx="3">
                  <c:v>0.26846818612324236</c:v>
                </c:pt>
                <c:pt idx="4">
                  <c:v>0.43119499338259099</c:v>
                </c:pt>
                <c:pt idx="5">
                  <c:v>0.60549886030924216</c:v>
                </c:pt>
                <c:pt idx="6">
                  <c:v>0.77784136483023147</c:v>
                </c:pt>
                <c:pt idx="7">
                  <c:v>0.93512449265288944</c:v>
                </c:pt>
                <c:pt idx="8">
                  <c:v>1.0040720484997172</c:v>
                </c:pt>
                <c:pt idx="9">
                  <c:v>1.0643862357688492</c:v>
                </c:pt>
                <c:pt idx="10">
                  <c:v>1.1144071930783639</c:v>
                </c:pt>
                <c:pt idx="11">
                  <c:v>1.1524259875332854</c:v>
                </c:pt>
                <c:pt idx="12">
                  <c:v>1.1766553036359404</c:v>
                </c:pt>
                <c:pt idx="13">
                  <c:v>1.1851851851851851</c:v>
                </c:pt>
                <c:pt idx="14">
                  <c:v>1.1793123808122881</c:v>
                </c:pt>
                <c:pt idx="15">
                  <c:v>1.1469277844584453</c:v>
                </c:pt>
                <c:pt idx="16">
                  <c:v>1.0840109636733544</c:v>
                </c:pt>
                <c:pt idx="17">
                  <c:v>0.98970002307635463</c:v>
                </c:pt>
                <c:pt idx="18">
                  <c:v>0.86575743026718566</c:v>
                </c:pt>
                <c:pt idx="19">
                  <c:v>0.71746933606100827</c:v>
                </c:pt>
                <c:pt idx="20">
                  <c:v>0.55433332013716619</c:v>
                </c:pt>
                <c:pt idx="21">
                  <c:v>0.39007599424621497</c:v>
                </c:pt>
                <c:pt idx="22">
                  <c:v>0.24130709482627621</c:v>
                </c:pt>
                <c:pt idx="23">
                  <c:v>0.12407256724139462</c:v>
                </c:pt>
                <c:pt idx="24">
                  <c:v>4.8254986826879245E-2</c:v>
                </c:pt>
                <c:pt idx="25">
                  <c:v>1.0044704613596078E-2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7550-48C0-BEAE-A8E9A6771D4F}"/>
            </c:ext>
          </c:extLst>
        </c:ser>
        <c:ser>
          <c:idx val="5"/>
          <c:order val="5"/>
          <c:tx>
            <c:v>B 200K</c:v>
          </c:tx>
          <c:spPr>
            <a:ln w="25400" cap="rnd">
              <a:solidFill>
                <a:srgbClr val="00B0F0"/>
              </a:solidFill>
              <a:round/>
            </a:ln>
            <a:effectLst/>
          </c:spPr>
          <c:marker>
            <c:symbol val="none"/>
          </c:marker>
          <c:xVal>
            <c:numRef>
              <c:f>Sheet1!$A$7:$A$35</c:f>
              <c:numCache>
                <c:formatCode>General</c:formatCode>
                <c:ptCount val="29"/>
                <c:pt idx="0">
                  <c:v>-0.5</c:v>
                </c:pt>
                <c:pt idx="1">
                  <c:v>-0.45</c:v>
                </c:pt>
                <c:pt idx="2">
                  <c:v>-0.4</c:v>
                </c:pt>
                <c:pt idx="3">
                  <c:v>-0.35</c:v>
                </c:pt>
                <c:pt idx="4">
                  <c:v>-0.3</c:v>
                </c:pt>
                <c:pt idx="5">
                  <c:v>-0.25</c:v>
                </c:pt>
                <c:pt idx="6">
                  <c:v>-0.2</c:v>
                </c:pt>
                <c:pt idx="7">
                  <c:v>-0.17499999999999999</c:v>
                </c:pt>
                <c:pt idx="8">
                  <c:v>-0.15</c:v>
                </c:pt>
                <c:pt idx="9">
                  <c:v>-0.125</c:v>
                </c:pt>
                <c:pt idx="10">
                  <c:v>-0.1</c:v>
                </c:pt>
                <c:pt idx="11">
                  <c:v>-7.4999999999999997E-2</c:v>
                </c:pt>
                <c:pt idx="12">
                  <c:v>-0.05</c:v>
                </c:pt>
                <c:pt idx="13">
                  <c:v>-2.5000000000000001E-2</c:v>
                </c:pt>
                <c:pt idx="14">
                  <c:v>-0.01</c:v>
                </c:pt>
                <c:pt idx="15">
                  <c:v>0</c:v>
                </c:pt>
                <c:pt idx="16">
                  <c:v>0.01</c:v>
                </c:pt>
                <c:pt idx="17">
                  <c:v>2.5000000000000001E-2</c:v>
                </c:pt>
                <c:pt idx="18">
                  <c:v>0.05</c:v>
                </c:pt>
                <c:pt idx="19">
                  <c:v>7.4999999999999997E-2</c:v>
                </c:pt>
                <c:pt idx="20">
                  <c:v>0.1</c:v>
                </c:pt>
                <c:pt idx="21">
                  <c:v>0.15</c:v>
                </c:pt>
                <c:pt idx="22">
                  <c:v>0.2</c:v>
                </c:pt>
                <c:pt idx="23">
                  <c:v>0.25</c:v>
                </c:pt>
                <c:pt idx="24">
                  <c:v>0.3</c:v>
                </c:pt>
                <c:pt idx="25">
                  <c:v>0.35</c:v>
                </c:pt>
                <c:pt idx="26">
                  <c:v>0.4</c:v>
                </c:pt>
                <c:pt idx="27">
                  <c:v>0.45</c:v>
                </c:pt>
                <c:pt idx="28">
                  <c:v>0.5</c:v>
                </c:pt>
              </c:numCache>
            </c:numRef>
          </c:xVal>
          <c:yVal>
            <c:numRef>
              <c:f>Sheet1!$M$7:$M$35</c:f>
              <c:numCache>
                <c:formatCode>General</c:formatCode>
                <c:ptCount val="29"/>
                <c:pt idx="0">
                  <c:v>0.46146462934057553</c:v>
                </c:pt>
                <c:pt idx="1">
                  <c:v>0.46126188882359453</c:v>
                </c:pt>
                <c:pt idx="2">
                  <c:v>0.46098539384123571</c:v>
                </c:pt>
                <c:pt idx="3">
                  <c:v>0.46059455530486254</c:v>
                </c:pt>
                <c:pt idx="4">
                  <c:v>0.46001653735709064</c:v>
                </c:pt>
                <c:pt idx="5">
                  <c:v>0.45910990964374537</c:v>
                </c:pt>
                <c:pt idx="6">
                  <c:v>0.45756992807315577</c:v>
                </c:pt>
                <c:pt idx="7">
                  <c:v>0.45636129148873678</c:v>
                </c:pt>
                <c:pt idx="8">
                  <c:v>0.45463827612243712</c:v>
                </c:pt>
                <c:pt idx="9">
                  <c:v>0.45206444178042465</c:v>
                </c:pt>
                <c:pt idx="10">
                  <c:v>0.44797962663213547</c:v>
                </c:pt>
                <c:pt idx="11">
                  <c:v>0.44094826230034517</c:v>
                </c:pt>
                <c:pt idx="12">
                  <c:v>0.4273898873460833</c:v>
                </c:pt>
                <c:pt idx="13">
                  <c:v>0.39655442227149545</c:v>
                </c:pt>
                <c:pt idx="14">
                  <c:v>0.35608846459824983</c:v>
                </c:pt>
                <c:pt idx="15">
                  <c:v>0.30826666666666669</c:v>
                </c:pt>
                <c:pt idx="16">
                  <c:v>0.23968843735396983</c:v>
                </c:pt>
                <c:pt idx="17">
                  <c:v>0.143139990361317</c:v>
                </c:pt>
                <c:pt idx="18">
                  <c:v>5.0169456386059547E-2</c:v>
                </c:pt>
                <c:pt idx="19">
                  <c:v>1.5560240024439604E-2</c:v>
                </c:pt>
                <c:pt idx="20">
                  <c:v>4.5091858432273722E-3</c:v>
                </c:pt>
                <c:pt idx="21">
                  <c:v>3.3726273885786032E-4</c:v>
                </c:pt>
                <c:pt idx="22">
                  <c:v>2.3064819262100446E-5</c:v>
                </c:pt>
                <c:pt idx="23">
                  <c:v>1.4959791321486562E-6</c:v>
                </c:pt>
                <c:pt idx="24">
                  <c:v>9.3692420015969646E-8</c:v>
                </c:pt>
                <c:pt idx="25">
                  <c:v>5.7240049956993983E-9</c:v>
                </c:pt>
                <c:pt idx="26">
                  <c:v>3.4327970924107045E-10</c:v>
                </c:pt>
                <c:pt idx="27">
                  <c:v>2.0293712454033747E-11</c:v>
                </c:pt>
                <c:pt idx="28">
                  <c:v>1.1860492105305514E-12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5-7550-48C0-BEAE-A8E9A6771D4F}"/>
            </c:ext>
          </c:extLst>
        </c:ser>
        <c:ser>
          <c:idx val="6"/>
          <c:order val="6"/>
          <c:tx>
            <c:v>25 meV</c:v>
          </c:tx>
          <c:spPr>
            <a:ln w="38100" cap="rnd">
              <a:solidFill>
                <a:schemeClr val="tx1"/>
              </a:solidFill>
              <a:prstDash val="sysDash"/>
              <a:round/>
            </a:ln>
            <a:effectLst/>
          </c:spPr>
          <c:marker>
            <c:symbol val="none"/>
          </c:marker>
          <c:xVal>
            <c:numRef>
              <c:f>Sheet1!$Z$13:$Z$30</c:f>
              <c:numCache>
                <c:formatCode>General</c:formatCode>
                <c:ptCount val="18"/>
                <c:pt idx="0">
                  <c:v>-4.4999999999999998E-2</c:v>
                </c:pt>
                <c:pt idx="1">
                  <c:v>-0.04</c:v>
                </c:pt>
                <c:pt idx="2">
                  <c:v>-3.5000000000000003E-2</c:v>
                </c:pt>
                <c:pt idx="3">
                  <c:v>-0.03</c:v>
                </c:pt>
                <c:pt idx="4">
                  <c:v>-2.5000000000000001E-2</c:v>
                </c:pt>
                <c:pt idx="5">
                  <c:v>-0.02</c:v>
                </c:pt>
                <c:pt idx="6">
                  <c:v>-1.4999999999999999E-2</c:v>
                </c:pt>
                <c:pt idx="7">
                  <c:v>-0.01</c:v>
                </c:pt>
                <c:pt idx="8">
                  <c:v>-5.0000000000000001E-3</c:v>
                </c:pt>
                <c:pt idx="9">
                  <c:v>0</c:v>
                </c:pt>
                <c:pt idx="10">
                  <c:v>2.1250000000000019E-3</c:v>
                </c:pt>
                <c:pt idx="11">
                  <c:v>1.0285714285714256E-2</c:v>
                </c:pt>
                <c:pt idx="12">
                  <c:v>2.2166666666666633E-2</c:v>
                </c:pt>
                <c:pt idx="13">
                  <c:v>3.9999999999999973E-2</c:v>
                </c:pt>
                <c:pt idx="14">
                  <c:v>6.8249999999999991E-2</c:v>
                </c:pt>
                <c:pt idx="15">
                  <c:v>0.11733333333333322</c:v>
                </c:pt>
                <c:pt idx="16">
                  <c:v>0.21849999999999983</c:v>
                </c:pt>
                <c:pt idx="17">
                  <c:v>0.52799999999999969</c:v>
                </c:pt>
              </c:numCache>
            </c:numRef>
          </c:xVal>
          <c:yVal>
            <c:numRef>
              <c:f>Sheet1!$AB$13:$AB$30</c:f>
              <c:numCache>
                <c:formatCode>General</c:formatCode>
                <c:ptCount val="18"/>
                <c:pt idx="0">
                  <c:v>9.0644733360583027E-3</c:v>
                </c:pt>
                <c:pt idx="1">
                  <c:v>3.2908221701198122E-2</c:v>
                </c:pt>
                <c:pt idx="2">
                  <c:v>6.711704653081059E-2</c:v>
                </c:pt>
                <c:pt idx="3">
                  <c:v>0.10779874834564775</c:v>
                </c:pt>
                <c:pt idx="4">
                  <c:v>0.15137471507731054</c:v>
                </c:pt>
                <c:pt idx="5">
                  <c:v>0.19446034120755787</c:v>
                </c:pt>
                <c:pt idx="6">
                  <c:v>0.23378112316322236</c:v>
                </c:pt>
                <c:pt idx="7">
                  <c:v>0.26609655894221229</c:v>
                </c:pt>
                <c:pt idx="8">
                  <c:v>0.28810649688332135</c:v>
                </c:pt>
                <c:pt idx="9">
                  <c:v>0.29629629629629628</c:v>
                </c:pt>
                <c:pt idx="10">
                  <c:v>0.29482809520307202</c:v>
                </c:pt>
                <c:pt idx="11">
                  <c:v>0.27100274091833859</c:v>
                </c:pt>
                <c:pt idx="12">
                  <c:v>0.21643935756679641</c:v>
                </c:pt>
                <c:pt idx="13">
                  <c:v>0.13858333003429155</c:v>
                </c:pt>
                <c:pt idx="14">
                  <c:v>6.0326773706569053E-2</c:v>
                </c:pt>
                <c:pt idx="15">
                  <c:v>1.2063746706719811E-2</c:v>
                </c:pt>
                <c:pt idx="16">
                  <c:v>3.3514577484166649E-4</c:v>
                </c:pt>
                <c:pt idx="17">
                  <c:v>2.961531411135018E-9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6-7550-48C0-BEAE-A8E9A6771D4F}"/>
            </c:ext>
          </c:extLst>
        </c:ser>
        <c:ser>
          <c:idx val="7"/>
          <c:order val="7"/>
          <c:tx>
            <c:v>100 meV</c:v>
          </c:tx>
          <c:spPr>
            <a:ln w="38100" cap="rnd">
              <a:solidFill>
                <a:schemeClr val="bg2">
                  <a:lumMod val="75000"/>
                </a:schemeClr>
              </a:solidFill>
              <a:prstDash val="sysDash"/>
              <a:round/>
            </a:ln>
            <a:effectLst/>
          </c:spPr>
          <c:marker>
            <c:symbol val="none"/>
          </c:marker>
          <c:xVal>
            <c:numRef>
              <c:f>Sheet1!$AC$10:$AC$35</c:f>
              <c:numCache>
                <c:formatCode>General</c:formatCode>
                <c:ptCount val="26"/>
                <c:pt idx="0">
                  <c:v>-0.19500000000000001</c:v>
                </c:pt>
                <c:pt idx="1">
                  <c:v>-0.185</c:v>
                </c:pt>
                <c:pt idx="2">
                  <c:v>-0.17499999999999999</c:v>
                </c:pt>
                <c:pt idx="3">
                  <c:v>-0.15</c:v>
                </c:pt>
                <c:pt idx="4">
                  <c:v>-0.125</c:v>
                </c:pt>
                <c:pt idx="5">
                  <c:v>-0.1</c:v>
                </c:pt>
                <c:pt idx="6">
                  <c:v>-7.4999999999999997E-2</c:v>
                </c:pt>
                <c:pt idx="7">
                  <c:v>-0.05</c:v>
                </c:pt>
                <c:pt idx="8">
                  <c:v>-0.04</c:v>
                </c:pt>
                <c:pt idx="9">
                  <c:v>-0.03</c:v>
                </c:pt>
                <c:pt idx="10">
                  <c:v>-0.02</c:v>
                </c:pt>
                <c:pt idx="11">
                  <c:v>-0.01</c:v>
                </c:pt>
                <c:pt idx="12">
                  <c:v>0</c:v>
                </c:pt>
                <c:pt idx="13">
                  <c:v>2.0303030303030324E-3</c:v>
                </c:pt>
                <c:pt idx="14">
                  <c:v>8.5000000000000075E-3</c:v>
                </c:pt>
                <c:pt idx="15">
                  <c:v>1.5580645161290338E-2</c:v>
                </c:pt>
                <c:pt idx="16">
                  <c:v>2.3333333333333355E-2</c:v>
                </c:pt>
                <c:pt idx="17">
                  <c:v>4.1142857142857023E-2</c:v>
                </c:pt>
                <c:pt idx="18">
                  <c:v>7.4999999999999872E-2</c:v>
                </c:pt>
                <c:pt idx="19">
                  <c:v>0.12054545454545443</c:v>
                </c:pt>
                <c:pt idx="20">
                  <c:v>0.1833157894736841</c:v>
                </c:pt>
                <c:pt idx="21">
                  <c:v>0.27299999999999996</c:v>
                </c:pt>
                <c:pt idx="22">
                  <c:v>0.40823076923076879</c:v>
                </c:pt>
                <c:pt idx="23">
                  <c:v>0.62999999999999945</c:v>
                </c:pt>
                <c:pt idx="24">
                  <c:v>1.2846666666666657</c:v>
                </c:pt>
                <c:pt idx="25">
                  <c:v>4.6059999999999972</c:v>
                </c:pt>
              </c:numCache>
            </c:numRef>
          </c:xVal>
          <c:yVal>
            <c:numRef>
              <c:f>Sheet1!$AE$10:$AE$35</c:f>
              <c:numCache>
                <c:formatCode>General</c:formatCode>
                <c:ptCount val="26"/>
                <c:pt idx="0">
                  <c:v>9.7545010130190776E-3</c:v>
                </c:pt>
                <c:pt idx="1">
                  <c:v>8.3588092570506561E-2</c:v>
                </c:pt>
                <c:pt idx="2">
                  <c:v>0.22118493382217866</c:v>
                </c:pt>
                <c:pt idx="3">
                  <c:v>0.7835108192625293</c:v>
                </c:pt>
                <c:pt idx="4">
                  <c:v>1.55553998481748</c:v>
                </c:pt>
                <c:pt idx="5">
                  <c:v>2.4219954412369686</c:v>
                </c:pt>
                <c:pt idx="6">
                  <c:v>3.2763206938729614</c:v>
                </c:pt>
                <c:pt idx="7">
                  <c:v>4.0162881939988688</c:v>
                </c:pt>
                <c:pt idx="8">
                  <c:v>4.2575449430753967</c:v>
                </c:pt>
                <c:pt idx="9">
                  <c:v>4.4576287723134556</c:v>
                </c:pt>
                <c:pt idx="10">
                  <c:v>4.6097039501331416</c:v>
                </c:pt>
                <c:pt idx="11">
                  <c:v>4.7066212145437616</c:v>
                </c:pt>
                <c:pt idx="12">
                  <c:v>4.7407407407407405</c:v>
                </c:pt>
                <c:pt idx="13">
                  <c:v>4.739306748926726</c:v>
                </c:pt>
                <c:pt idx="14">
                  <c:v>4.7172495232491523</c:v>
                </c:pt>
                <c:pt idx="15">
                  <c:v>4.6672187896026962</c:v>
                </c:pt>
                <c:pt idx="16">
                  <c:v>4.5877111378337814</c:v>
                </c:pt>
                <c:pt idx="17">
                  <c:v>4.3360438546934175</c:v>
                </c:pt>
                <c:pt idx="18">
                  <c:v>3.7247793418608572</c:v>
                </c:pt>
                <c:pt idx="19">
                  <c:v>2.8698773442440331</c:v>
                </c:pt>
                <c:pt idx="20">
                  <c:v>1.8853825196366443</c:v>
                </c:pt>
                <c:pt idx="21">
                  <c:v>0.96522837930510486</c:v>
                </c:pt>
                <c:pt idx="22">
                  <c:v>0.32313225174442733</c:v>
                </c:pt>
                <c:pt idx="23">
                  <c:v>4.7862860608025706E-2</c:v>
                </c:pt>
                <c:pt idx="24">
                  <c:v>1.2080703672816291E-4</c:v>
                </c:pt>
                <c:pt idx="25">
                  <c:v>1.4293008258466657E-18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7-7550-48C0-BEAE-A8E9A6771D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50854175"/>
        <c:axId val="1950851775"/>
      </c:scatterChart>
      <c:valAx>
        <c:axId val="1950854175"/>
        <c:scaling>
          <c:orientation val="minMax"/>
          <c:max val="0.30000000000000004"/>
          <c:min val="-0.30000000000000004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>
                    <a:sym typeface="Symbol" panose="05050102010706020507" pitchFamily="18" charset="2"/>
                  </a:rPr>
                  <a:t></a:t>
                </a:r>
                <a:r>
                  <a:rPr lang="en-US" sz="1200" b="1" baseline="0"/>
                  <a:t> (eV)</a:t>
                </a:r>
                <a:endParaRPr lang="en-US" sz="1200" b="1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in"/>
        <c:minorTickMark val="none"/>
        <c:tickLblPos val="low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50851775"/>
        <c:crosses val="autoZero"/>
        <c:crossBetween val="midCat"/>
      </c:valAx>
      <c:valAx>
        <c:axId val="1950851775"/>
        <c:scaling>
          <c:logBase val="10"/>
          <c:orientation val="minMax"/>
          <c:max val="10"/>
          <c:min val="1.0000000000000002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/>
                  <a:t>Brightness</a:t>
                </a:r>
                <a:r>
                  <a:rPr lang="en-US" sz="1200" b="1" baseline="0"/>
                  <a:t> (a.u.)</a:t>
                </a:r>
                <a:endParaRPr lang="en-US" sz="1200" b="1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in"/>
        <c:minorTickMark val="none"/>
        <c:tickLblPos val="low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50854175"/>
        <c:crosses val="autoZero"/>
        <c:crossBetween val="midCat"/>
      </c:valAx>
      <c:spPr>
        <a:noFill/>
        <a:ln w="12700">
          <a:solidFill>
            <a:schemeClr val="tx1"/>
          </a:solidFill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3"/>
          <c:order val="0"/>
          <c:tx>
            <c:v>B 300K</c:v>
          </c:tx>
          <c:spPr>
            <a:ln w="25400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xVal>
            <c:numRef>
              <c:f>Sheet1!$A$5:$A$35</c:f>
              <c:numCache>
                <c:formatCode>General</c:formatCode>
                <c:ptCount val="31"/>
                <c:pt idx="2">
                  <c:v>-0.5</c:v>
                </c:pt>
                <c:pt idx="3">
                  <c:v>-0.45</c:v>
                </c:pt>
                <c:pt idx="4">
                  <c:v>-0.4</c:v>
                </c:pt>
                <c:pt idx="5">
                  <c:v>-0.35</c:v>
                </c:pt>
                <c:pt idx="6">
                  <c:v>-0.3</c:v>
                </c:pt>
                <c:pt idx="7">
                  <c:v>-0.25</c:v>
                </c:pt>
                <c:pt idx="8">
                  <c:v>-0.2</c:v>
                </c:pt>
                <c:pt idx="9">
                  <c:v>-0.17499999999999999</c:v>
                </c:pt>
                <c:pt idx="10">
                  <c:v>-0.15</c:v>
                </c:pt>
                <c:pt idx="11">
                  <c:v>-0.125</c:v>
                </c:pt>
                <c:pt idx="12">
                  <c:v>-0.1</c:v>
                </c:pt>
                <c:pt idx="13">
                  <c:v>-7.4999999999999997E-2</c:v>
                </c:pt>
                <c:pt idx="14">
                  <c:v>-0.05</c:v>
                </c:pt>
                <c:pt idx="15">
                  <c:v>-2.5000000000000001E-2</c:v>
                </c:pt>
                <c:pt idx="16">
                  <c:v>-0.01</c:v>
                </c:pt>
                <c:pt idx="17">
                  <c:v>0</c:v>
                </c:pt>
                <c:pt idx="18">
                  <c:v>0.01</c:v>
                </c:pt>
                <c:pt idx="19">
                  <c:v>2.5000000000000001E-2</c:v>
                </c:pt>
                <c:pt idx="20">
                  <c:v>0.05</c:v>
                </c:pt>
                <c:pt idx="21">
                  <c:v>7.4999999999999997E-2</c:v>
                </c:pt>
                <c:pt idx="22">
                  <c:v>0.1</c:v>
                </c:pt>
                <c:pt idx="23">
                  <c:v>0.15</c:v>
                </c:pt>
                <c:pt idx="24">
                  <c:v>0.2</c:v>
                </c:pt>
                <c:pt idx="25">
                  <c:v>0.25</c:v>
                </c:pt>
                <c:pt idx="26">
                  <c:v>0.3</c:v>
                </c:pt>
                <c:pt idx="27">
                  <c:v>0.35</c:v>
                </c:pt>
                <c:pt idx="28">
                  <c:v>0.4</c:v>
                </c:pt>
                <c:pt idx="29">
                  <c:v>0.45</c:v>
                </c:pt>
                <c:pt idx="30">
                  <c:v>0.5</c:v>
                </c:pt>
              </c:numCache>
            </c:numRef>
          </c:xVal>
          <c:yVal>
            <c:numRef>
              <c:f>Sheet1!$E$5:$E$35</c:f>
              <c:numCache>
                <c:formatCode>General</c:formatCode>
                <c:ptCount val="31"/>
                <c:pt idx="0">
                  <c:v>0</c:v>
                </c:pt>
                <c:pt idx="2">
                  <c:v>0.99588477366255168</c:v>
                </c:pt>
                <c:pt idx="3">
                  <c:v>0.99502487562189068</c:v>
                </c:pt>
                <c:pt idx="4">
                  <c:v>0.99386503067484688</c:v>
                </c:pt>
                <c:pt idx="5">
                  <c:v>0.99224806201550386</c:v>
                </c:pt>
                <c:pt idx="6">
                  <c:v>0.98989898989899017</c:v>
                </c:pt>
                <c:pt idx="7">
                  <c:v>0.98630136986301387</c:v>
                </c:pt>
                <c:pt idx="8">
                  <c:v>0.98039215686274528</c:v>
                </c:pt>
                <c:pt idx="9">
                  <c:v>0.97590361445783147</c:v>
                </c:pt>
                <c:pt idx="10">
                  <c:v>0.96969696969697006</c:v>
                </c:pt>
                <c:pt idx="11">
                  <c:v>0.96078431372549011</c:v>
                </c:pt>
                <c:pt idx="12">
                  <c:v>0.94736842105263197</c:v>
                </c:pt>
                <c:pt idx="13">
                  <c:v>0.92592592592592604</c:v>
                </c:pt>
                <c:pt idx="14">
                  <c:v>0.88888888888888906</c:v>
                </c:pt>
                <c:pt idx="15">
                  <c:v>0.81818181818181845</c:v>
                </c:pt>
                <c:pt idx="16">
                  <c:v>0.74226804123711354</c:v>
                </c:pt>
                <c:pt idx="17">
                  <c:v>0.66666666666666674</c:v>
                </c:pt>
                <c:pt idx="18">
                  <c:v>0.56780050958312989</c:v>
                </c:pt>
                <c:pt idx="19">
                  <c:v>0.41386437131787279</c:v>
                </c:pt>
                <c:pt idx="20">
                  <c:v>0.21653645317858036</c:v>
                </c:pt>
                <c:pt idx="21">
                  <c:v>0.10372305909971657</c:v>
                </c:pt>
                <c:pt idx="22">
                  <c:v>4.7097357142459328E-2</c:v>
                </c:pt>
                <c:pt idx="23">
                  <c:v>8.8133410725915063E-3</c:v>
                </c:pt>
                <c:pt idx="24">
                  <c:v>1.5248301268295996E-3</c:v>
                </c:pt>
                <c:pt idx="25">
                  <c:v>2.5144576483837762E-4</c:v>
                </c:pt>
                <c:pt idx="26">
                  <c:v>4.0142187375077717E-5</c:v>
                </c:pt>
                <c:pt idx="27">
                  <c:v>6.2609221203092274E-6</c:v>
                </c:pt>
                <c:pt idx="28">
                  <c:v>9.5951043707999902E-7</c:v>
                </c:pt>
                <c:pt idx="29">
                  <c:v>1.4504742614012029E-7</c:v>
                </c:pt>
                <c:pt idx="30">
                  <c:v>2.1686920723049183E-8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7550-48C0-BEAE-A8E9A6771D4F}"/>
            </c:ext>
          </c:extLst>
        </c:ser>
        <c:ser>
          <c:idx val="0"/>
          <c:order val="1"/>
          <c:tx>
            <c:v>B 100K</c:v>
          </c:tx>
          <c:spPr>
            <a:ln w="25400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xVal>
            <c:numRef>
              <c:f>Sheet1!$A$7:$A$35</c:f>
              <c:numCache>
                <c:formatCode>General</c:formatCode>
                <c:ptCount val="29"/>
                <c:pt idx="0">
                  <c:v>-0.5</c:v>
                </c:pt>
                <c:pt idx="1">
                  <c:v>-0.45</c:v>
                </c:pt>
                <c:pt idx="2">
                  <c:v>-0.4</c:v>
                </c:pt>
                <c:pt idx="3">
                  <c:v>-0.35</c:v>
                </c:pt>
                <c:pt idx="4">
                  <c:v>-0.3</c:v>
                </c:pt>
                <c:pt idx="5">
                  <c:v>-0.25</c:v>
                </c:pt>
                <c:pt idx="6">
                  <c:v>-0.2</c:v>
                </c:pt>
                <c:pt idx="7">
                  <c:v>-0.17499999999999999</c:v>
                </c:pt>
                <c:pt idx="8">
                  <c:v>-0.15</c:v>
                </c:pt>
                <c:pt idx="9">
                  <c:v>-0.125</c:v>
                </c:pt>
                <c:pt idx="10">
                  <c:v>-0.1</c:v>
                </c:pt>
                <c:pt idx="11">
                  <c:v>-7.4999999999999997E-2</c:v>
                </c:pt>
                <c:pt idx="12">
                  <c:v>-0.05</c:v>
                </c:pt>
                <c:pt idx="13">
                  <c:v>-2.5000000000000001E-2</c:v>
                </c:pt>
                <c:pt idx="14">
                  <c:v>-0.01</c:v>
                </c:pt>
                <c:pt idx="15">
                  <c:v>0</c:v>
                </c:pt>
                <c:pt idx="16">
                  <c:v>0.01</c:v>
                </c:pt>
                <c:pt idx="17">
                  <c:v>2.5000000000000001E-2</c:v>
                </c:pt>
                <c:pt idx="18">
                  <c:v>0.05</c:v>
                </c:pt>
                <c:pt idx="19">
                  <c:v>7.4999999999999997E-2</c:v>
                </c:pt>
                <c:pt idx="20">
                  <c:v>0.1</c:v>
                </c:pt>
                <c:pt idx="21">
                  <c:v>0.15</c:v>
                </c:pt>
                <c:pt idx="22">
                  <c:v>0.2</c:v>
                </c:pt>
                <c:pt idx="23">
                  <c:v>0.25</c:v>
                </c:pt>
                <c:pt idx="24">
                  <c:v>0.3</c:v>
                </c:pt>
                <c:pt idx="25">
                  <c:v>0.35</c:v>
                </c:pt>
                <c:pt idx="26">
                  <c:v>0.4</c:v>
                </c:pt>
                <c:pt idx="27">
                  <c:v>0.45</c:v>
                </c:pt>
                <c:pt idx="28">
                  <c:v>0.5</c:v>
                </c:pt>
              </c:numCache>
            </c:numRef>
          </c:xVal>
          <c:yVal>
            <c:numRef>
              <c:f>Sheet1!$I$7:$I$35</c:f>
              <c:numCache>
                <c:formatCode>General</c:formatCode>
                <c:ptCount val="29"/>
                <c:pt idx="0">
                  <c:v>0.11553753886480191</c:v>
                </c:pt>
                <c:pt idx="1">
                  <c:v>0.11552345721440567</c:v>
                </c:pt>
                <c:pt idx="2">
                  <c:v>0.11550401732999684</c:v>
                </c:pt>
                <c:pt idx="3">
                  <c:v>0.11547611239046678</c:v>
                </c:pt>
                <c:pt idx="4">
                  <c:v>0.11543400954950389</c:v>
                </c:pt>
                <c:pt idx="5">
                  <c:v>0.11536615733514388</c:v>
                </c:pt>
                <c:pt idx="6">
                  <c:v>0.11524634846030893</c:v>
                </c:pt>
                <c:pt idx="7">
                  <c:v>0.11514863882621564</c:v>
                </c:pt>
                <c:pt idx="8">
                  <c:v>0.11500413433927265</c:v>
                </c:pt>
                <c:pt idx="9">
                  <c:v>0.11477747741093634</c:v>
                </c:pt>
                <c:pt idx="10">
                  <c:v>0.11439248201828894</c:v>
                </c:pt>
                <c:pt idx="11">
                  <c:v>0.11365956903060928</c:v>
                </c:pt>
                <c:pt idx="12">
                  <c:v>0.1119949066580339</c:v>
                </c:pt>
                <c:pt idx="13">
                  <c:v>0.10684747183652085</c:v>
                </c:pt>
                <c:pt idx="14">
                  <c:v>9.6476702919290225E-2</c:v>
                </c:pt>
                <c:pt idx="15">
                  <c:v>7.7066666666666672E-2</c:v>
                </c:pt>
                <c:pt idx="16">
                  <c:v>4.3059938318223474E-2</c:v>
                </c:pt>
                <c:pt idx="17">
                  <c:v>1.254236409651489E-2</c:v>
                </c:pt>
                <c:pt idx="18">
                  <c:v>1.1272964608068433E-3</c:v>
                </c:pt>
                <c:pt idx="19">
                  <c:v>8.431568471446508E-5</c:v>
                </c:pt>
                <c:pt idx="20">
                  <c:v>5.7662048155251115E-6</c:v>
                </c:pt>
                <c:pt idx="21">
                  <c:v>2.3423105003992408E-8</c:v>
                </c:pt>
                <c:pt idx="22">
                  <c:v>8.5819927310267613E-11</c:v>
                </c:pt>
                <c:pt idx="23">
                  <c:v>2.9651230263263789E-13</c:v>
                </c:pt>
                <c:pt idx="24">
                  <c:v>9.8636103233711711E-16</c:v>
                </c:pt>
                <c:pt idx="25">
                  <c:v>3.1953404643445703E-18</c:v>
                </c:pt>
                <c:pt idx="26">
                  <c:v>1.0150655170753276E-20</c:v>
                </c:pt>
                <c:pt idx="27">
                  <c:v>3.1763719041934119E-23</c:v>
                </c:pt>
                <c:pt idx="28">
                  <c:v>9.8216182298471149E-26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7550-48C0-BEAE-A8E9A6771D4F}"/>
            </c:ext>
          </c:extLst>
        </c:ser>
        <c:ser>
          <c:idx val="1"/>
          <c:order val="2"/>
          <c:tx>
            <c:v>B 500K</c:v>
          </c:tx>
          <c:spPr>
            <a:ln w="254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xVal>
            <c:numRef>
              <c:f>Sheet1!$A$7:$A$35</c:f>
              <c:numCache>
                <c:formatCode>General</c:formatCode>
                <c:ptCount val="29"/>
                <c:pt idx="0">
                  <c:v>-0.5</c:v>
                </c:pt>
                <c:pt idx="1">
                  <c:v>-0.45</c:v>
                </c:pt>
                <c:pt idx="2">
                  <c:v>-0.4</c:v>
                </c:pt>
                <c:pt idx="3">
                  <c:v>-0.35</c:v>
                </c:pt>
                <c:pt idx="4">
                  <c:v>-0.3</c:v>
                </c:pt>
                <c:pt idx="5">
                  <c:v>-0.25</c:v>
                </c:pt>
                <c:pt idx="6">
                  <c:v>-0.2</c:v>
                </c:pt>
                <c:pt idx="7">
                  <c:v>-0.17499999999999999</c:v>
                </c:pt>
                <c:pt idx="8">
                  <c:v>-0.15</c:v>
                </c:pt>
                <c:pt idx="9">
                  <c:v>-0.125</c:v>
                </c:pt>
                <c:pt idx="10">
                  <c:v>-0.1</c:v>
                </c:pt>
                <c:pt idx="11">
                  <c:v>-7.4999999999999997E-2</c:v>
                </c:pt>
                <c:pt idx="12">
                  <c:v>-0.05</c:v>
                </c:pt>
                <c:pt idx="13">
                  <c:v>-2.5000000000000001E-2</c:v>
                </c:pt>
                <c:pt idx="14">
                  <c:v>-0.01</c:v>
                </c:pt>
                <c:pt idx="15">
                  <c:v>0</c:v>
                </c:pt>
                <c:pt idx="16">
                  <c:v>0.01</c:v>
                </c:pt>
                <c:pt idx="17">
                  <c:v>2.5000000000000001E-2</c:v>
                </c:pt>
                <c:pt idx="18">
                  <c:v>0.05</c:v>
                </c:pt>
                <c:pt idx="19">
                  <c:v>7.4999999999999997E-2</c:v>
                </c:pt>
                <c:pt idx="20">
                  <c:v>0.1</c:v>
                </c:pt>
                <c:pt idx="21">
                  <c:v>0.15</c:v>
                </c:pt>
                <c:pt idx="22">
                  <c:v>0.2</c:v>
                </c:pt>
                <c:pt idx="23">
                  <c:v>0.25</c:v>
                </c:pt>
                <c:pt idx="24">
                  <c:v>0.3</c:v>
                </c:pt>
                <c:pt idx="25">
                  <c:v>0.35</c:v>
                </c:pt>
                <c:pt idx="26">
                  <c:v>0.4</c:v>
                </c:pt>
                <c:pt idx="27">
                  <c:v>0.45</c:v>
                </c:pt>
                <c:pt idx="28">
                  <c:v>0.5</c:v>
                </c:pt>
              </c:numCache>
            </c:numRef>
          </c:xVal>
          <c:yVal>
            <c:numRef>
              <c:f>Sheet1!$Q$7:$Q$35</c:f>
              <c:numCache>
                <c:formatCode>General</c:formatCode>
                <c:ptCount val="29"/>
                <c:pt idx="0">
                  <c:v>2.7935030483133287</c:v>
                </c:pt>
                <c:pt idx="1">
                  <c:v>2.7879075196408536</c:v>
                </c:pt>
                <c:pt idx="2">
                  <c:v>2.7805240655384722</c:v>
                </c:pt>
                <c:pt idx="3">
                  <c:v>2.7705070480081719</c:v>
                </c:pt>
                <c:pt idx="4">
                  <c:v>2.7564497854077255</c:v>
                </c:pt>
                <c:pt idx="5">
                  <c:v>2.7358768760209933</c:v>
                </c:pt>
                <c:pt idx="6">
                  <c:v>2.7041182932623782</c:v>
                </c:pt>
                <c:pt idx="7">
                  <c:v>2.6813779319916726</c:v>
                </c:pt>
                <c:pt idx="8">
                  <c:v>2.6515567634342188</c:v>
                </c:pt>
                <c:pt idx="9">
                  <c:v>2.6114777775424183</c:v>
                </c:pt>
                <c:pt idx="10">
                  <c:v>2.5560446822169913</c:v>
                </c:pt>
                <c:pt idx="11">
                  <c:v>2.4767640112464857</c:v>
                </c:pt>
                <c:pt idx="12">
                  <c:v>2.3589189350214119</c:v>
                </c:pt>
                <c:pt idx="13">
                  <c:v>2.1761914725160625</c:v>
                </c:pt>
                <c:pt idx="14">
                  <c:v>2.0170435457780655</c:v>
                </c:pt>
                <c:pt idx="15">
                  <c:v>1.8816000000000002</c:v>
                </c:pt>
                <c:pt idx="16">
                  <c:v>1.7204918834577521</c:v>
                </c:pt>
                <c:pt idx="17">
                  <c:v>1.457829404744033</c:v>
                </c:pt>
                <c:pt idx="18">
                  <c:v>1.0423629491196351</c:v>
                </c:pt>
                <c:pt idx="19">
                  <c:v>0.70861706698171423</c:v>
                </c:pt>
                <c:pt idx="20">
                  <c:v>0.46540602747830512</c:v>
                </c:pt>
                <c:pt idx="21">
                  <c:v>0.18741752098266071</c:v>
                </c:pt>
                <c:pt idx="22">
                  <c:v>7.1070504114182698E-2</c:v>
                </c:pt>
                <c:pt idx="23">
                  <c:v>2.5915414786112197E-2</c:v>
                </c:pt>
                <c:pt idx="24">
                  <c:v>9.1936652124151533E-3</c:v>
                </c:pt>
                <c:pt idx="25">
                  <c:v>3.1958846894452287E-3</c:v>
                </c:pt>
                <c:pt idx="26">
                  <c:v>1.0937204529238736E-3</c:v>
                </c:pt>
                <c:pt idx="27">
                  <c:v>3.6969548338327868E-4</c:v>
                </c:pt>
                <c:pt idx="28">
                  <c:v>1.2371382503266487E-4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7550-48C0-BEAE-A8E9A6771D4F}"/>
            </c:ext>
          </c:extLst>
        </c:ser>
        <c:ser>
          <c:idx val="2"/>
          <c:order val="3"/>
          <c:tx>
            <c:v>B 400K</c:v>
          </c:tx>
          <c:spPr>
            <a:ln w="25400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xVal>
            <c:numRef>
              <c:f>Sheet1!$A$7:$A$35</c:f>
              <c:numCache>
                <c:formatCode>General</c:formatCode>
                <c:ptCount val="29"/>
                <c:pt idx="0">
                  <c:v>-0.5</c:v>
                </c:pt>
                <c:pt idx="1">
                  <c:v>-0.45</c:v>
                </c:pt>
                <c:pt idx="2">
                  <c:v>-0.4</c:v>
                </c:pt>
                <c:pt idx="3">
                  <c:v>-0.35</c:v>
                </c:pt>
                <c:pt idx="4">
                  <c:v>-0.3</c:v>
                </c:pt>
                <c:pt idx="5">
                  <c:v>-0.25</c:v>
                </c:pt>
                <c:pt idx="6">
                  <c:v>-0.2</c:v>
                </c:pt>
                <c:pt idx="7">
                  <c:v>-0.17499999999999999</c:v>
                </c:pt>
                <c:pt idx="8">
                  <c:v>-0.15</c:v>
                </c:pt>
                <c:pt idx="9">
                  <c:v>-0.125</c:v>
                </c:pt>
                <c:pt idx="10">
                  <c:v>-0.1</c:v>
                </c:pt>
                <c:pt idx="11">
                  <c:v>-7.4999999999999997E-2</c:v>
                </c:pt>
                <c:pt idx="12">
                  <c:v>-0.05</c:v>
                </c:pt>
                <c:pt idx="13">
                  <c:v>-2.5000000000000001E-2</c:v>
                </c:pt>
                <c:pt idx="14">
                  <c:v>-0.01</c:v>
                </c:pt>
                <c:pt idx="15">
                  <c:v>0</c:v>
                </c:pt>
                <c:pt idx="16">
                  <c:v>0.01</c:v>
                </c:pt>
                <c:pt idx="17">
                  <c:v>2.5000000000000001E-2</c:v>
                </c:pt>
                <c:pt idx="18">
                  <c:v>0.05</c:v>
                </c:pt>
                <c:pt idx="19">
                  <c:v>7.4999999999999997E-2</c:v>
                </c:pt>
                <c:pt idx="20">
                  <c:v>0.1</c:v>
                </c:pt>
                <c:pt idx="21">
                  <c:v>0.15</c:v>
                </c:pt>
                <c:pt idx="22">
                  <c:v>0.2</c:v>
                </c:pt>
                <c:pt idx="23">
                  <c:v>0.25</c:v>
                </c:pt>
                <c:pt idx="24">
                  <c:v>0.3</c:v>
                </c:pt>
                <c:pt idx="25">
                  <c:v>0.35</c:v>
                </c:pt>
                <c:pt idx="26">
                  <c:v>0.4</c:v>
                </c:pt>
                <c:pt idx="27">
                  <c:v>0.45</c:v>
                </c:pt>
                <c:pt idx="28">
                  <c:v>0.5</c:v>
                </c:pt>
              </c:numCache>
            </c:numRef>
          </c:xVal>
          <c:yVal>
            <c:numRef>
              <c:f>Sheet1!$U$7:$U$35</c:f>
              <c:numCache>
                <c:formatCode>General</c:formatCode>
                <c:ptCount val="29"/>
                <c:pt idx="0">
                  <c:v>1.8364396385749815</c:v>
                </c:pt>
                <c:pt idx="1">
                  <c:v>1.833799163452017</c:v>
                </c:pt>
                <c:pt idx="2">
                  <c:v>1.8302797122926231</c:v>
                </c:pt>
                <c:pt idx="3">
                  <c:v>1.8254451659549471</c:v>
                </c:pt>
                <c:pt idx="4">
                  <c:v>1.8185531044897485</c:v>
                </c:pt>
                <c:pt idx="5">
                  <c:v>1.8082577671216986</c:v>
                </c:pt>
                <c:pt idx="6">
                  <c:v>1.7919185065285423</c:v>
                </c:pt>
                <c:pt idx="7">
                  <c:v>1.7799095581884261</c:v>
                </c:pt>
                <c:pt idx="8">
                  <c:v>1.7637930492013807</c:v>
                </c:pt>
                <c:pt idx="9">
                  <c:v>1.7415067970981524</c:v>
                </c:pt>
                <c:pt idx="10">
                  <c:v>1.7095595493843336</c:v>
                </c:pt>
                <c:pt idx="11">
                  <c:v>1.661722701111551</c:v>
                </c:pt>
                <c:pt idx="12">
                  <c:v>1.5862176890859818</c:v>
                </c:pt>
                <c:pt idx="13">
                  <c:v>1.4594645014141046</c:v>
                </c:pt>
                <c:pt idx="14">
                  <c:v>1.3402770843258696</c:v>
                </c:pt>
                <c:pt idx="15">
                  <c:v>1.2330666666666668</c:v>
                </c:pt>
                <c:pt idx="16">
                  <c:v>1.1010484138010037</c:v>
                </c:pt>
                <c:pt idx="17">
                  <c:v>0.88796715571686879</c:v>
                </c:pt>
                <c:pt idx="18">
                  <c:v>0.572559961445268</c:v>
                </c:pt>
                <c:pt idx="19">
                  <c:v>0.34615067194105298</c:v>
                </c:pt>
                <c:pt idx="20">
                  <c:v>0.20067782554423819</c:v>
                </c:pt>
                <c:pt idx="21">
                  <c:v>6.2240960097758417E-2</c:v>
                </c:pt>
                <c:pt idx="22">
                  <c:v>1.8036743372909489E-2</c:v>
                </c:pt>
                <c:pt idx="23">
                  <c:v>5.0065516604771137E-3</c:v>
                </c:pt>
                <c:pt idx="24">
                  <c:v>1.3490509554314413E-3</c:v>
                </c:pt>
                <c:pt idx="25">
                  <c:v>3.5571693580949712E-4</c:v>
                </c:pt>
                <c:pt idx="26">
                  <c:v>9.2259277048401783E-5</c:v>
                </c:pt>
                <c:pt idx="27">
                  <c:v>2.361968732310036E-5</c:v>
                </c:pt>
                <c:pt idx="28">
                  <c:v>5.983916528594625E-6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7550-48C0-BEAE-A8E9A6771D4F}"/>
            </c:ext>
          </c:extLst>
        </c:ser>
        <c:ser>
          <c:idx val="4"/>
          <c:order val="4"/>
          <c:tx>
            <c:v>50 meV</c:v>
          </c:tx>
          <c:spPr>
            <a:ln w="38100" cap="rnd">
              <a:solidFill>
                <a:schemeClr val="bg2">
                  <a:lumMod val="50000"/>
                </a:schemeClr>
              </a:solidFill>
              <a:prstDash val="sysDash"/>
              <a:round/>
            </a:ln>
            <a:effectLst/>
          </c:spPr>
          <c:marker>
            <c:symbol val="none"/>
          </c:marker>
          <c:xVal>
            <c:numRef>
              <c:f>Sheet1!$W$9:$W$34</c:f>
              <c:numCache>
                <c:formatCode>General</c:formatCode>
                <c:ptCount val="26"/>
                <c:pt idx="0">
                  <c:v>-9.5000000000000001E-2</c:v>
                </c:pt>
                <c:pt idx="1">
                  <c:v>-0.09</c:v>
                </c:pt>
                <c:pt idx="2">
                  <c:v>-0.08</c:v>
                </c:pt>
                <c:pt idx="3">
                  <c:v>-7.0000000000000007E-2</c:v>
                </c:pt>
                <c:pt idx="4">
                  <c:v>-0.06</c:v>
                </c:pt>
                <c:pt idx="5">
                  <c:v>-0.05</c:v>
                </c:pt>
                <c:pt idx="6">
                  <c:v>-0.04</c:v>
                </c:pt>
                <c:pt idx="7">
                  <c:v>-0.03</c:v>
                </c:pt>
                <c:pt idx="8">
                  <c:v>-2.5000000000000001E-2</c:v>
                </c:pt>
                <c:pt idx="9">
                  <c:v>-0.02</c:v>
                </c:pt>
                <c:pt idx="10">
                  <c:v>-1.4999999999999999E-2</c:v>
                </c:pt>
                <c:pt idx="11">
                  <c:v>-0.01</c:v>
                </c:pt>
                <c:pt idx="12">
                  <c:v>-5.0000000000000001E-3</c:v>
                </c:pt>
                <c:pt idx="13">
                  <c:v>0</c:v>
                </c:pt>
                <c:pt idx="14">
                  <c:v>4.2500000000000038E-3</c:v>
                </c:pt>
                <c:pt idx="15">
                  <c:v>1.1666666666666678E-2</c:v>
                </c:pt>
                <c:pt idx="16">
                  <c:v>2.0571428571428511E-2</c:v>
                </c:pt>
                <c:pt idx="17">
                  <c:v>3.1307692307692245E-2</c:v>
                </c:pt>
                <c:pt idx="18">
                  <c:v>4.4333333333333266E-2</c:v>
                </c:pt>
                <c:pt idx="19">
                  <c:v>6.0272727272727214E-2</c:v>
                </c:pt>
                <c:pt idx="20">
                  <c:v>7.9999999999999946E-2</c:v>
                </c:pt>
                <c:pt idx="21">
                  <c:v>0.10477777777777773</c:v>
                </c:pt>
                <c:pt idx="22">
                  <c:v>0.13649999999999998</c:v>
                </c:pt>
                <c:pt idx="23">
                  <c:v>0.17814285714285696</c:v>
                </c:pt>
                <c:pt idx="24">
                  <c:v>0.23466666666666644</c:v>
                </c:pt>
                <c:pt idx="25">
                  <c:v>0.32490408163265294</c:v>
                </c:pt>
              </c:numCache>
            </c:numRef>
          </c:xVal>
          <c:yVal>
            <c:numRef>
              <c:f>Sheet1!$Y$9:$Y$34</c:f>
              <c:numCache>
                <c:formatCode>General</c:formatCode>
                <c:ptCount val="26"/>
                <c:pt idx="0">
                  <c:v>9.5173221776856387E-3</c:v>
                </c:pt>
                <c:pt idx="1">
                  <c:v>3.6257893344233211E-2</c:v>
                </c:pt>
                <c:pt idx="2">
                  <c:v>0.13163288680479249</c:v>
                </c:pt>
                <c:pt idx="3">
                  <c:v>0.26846818612324236</c:v>
                </c:pt>
                <c:pt idx="4">
                  <c:v>0.43119499338259099</c:v>
                </c:pt>
                <c:pt idx="5">
                  <c:v>0.60549886030924216</c:v>
                </c:pt>
                <c:pt idx="6">
                  <c:v>0.77784136483023147</c:v>
                </c:pt>
                <c:pt idx="7">
                  <c:v>0.93512449265288944</c:v>
                </c:pt>
                <c:pt idx="8">
                  <c:v>1.0040720484997172</c:v>
                </c:pt>
                <c:pt idx="9">
                  <c:v>1.0643862357688492</c:v>
                </c:pt>
                <c:pt idx="10">
                  <c:v>1.1144071930783639</c:v>
                </c:pt>
                <c:pt idx="11">
                  <c:v>1.1524259875332854</c:v>
                </c:pt>
                <c:pt idx="12">
                  <c:v>1.1766553036359404</c:v>
                </c:pt>
                <c:pt idx="13">
                  <c:v>1.1851851851851851</c:v>
                </c:pt>
                <c:pt idx="14">
                  <c:v>1.1793123808122881</c:v>
                </c:pt>
                <c:pt idx="15">
                  <c:v>1.1469277844584453</c:v>
                </c:pt>
                <c:pt idx="16">
                  <c:v>1.0840109636733544</c:v>
                </c:pt>
                <c:pt idx="17">
                  <c:v>0.98970002307635463</c:v>
                </c:pt>
                <c:pt idx="18">
                  <c:v>0.86575743026718566</c:v>
                </c:pt>
                <c:pt idx="19">
                  <c:v>0.71746933606100827</c:v>
                </c:pt>
                <c:pt idx="20">
                  <c:v>0.55433332013716619</c:v>
                </c:pt>
                <c:pt idx="21">
                  <c:v>0.39007599424621497</c:v>
                </c:pt>
                <c:pt idx="22">
                  <c:v>0.24130709482627621</c:v>
                </c:pt>
                <c:pt idx="23">
                  <c:v>0.12407256724139462</c:v>
                </c:pt>
                <c:pt idx="24">
                  <c:v>4.8254986826879245E-2</c:v>
                </c:pt>
                <c:pt idx="25">
                  <c:v>1.0044704613596078E-2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7550-48C0-BEAE-A8E9A6771D4F}"/>
            </c:ext>
          </c:extLst>
        </c:ser>
        <c:ser>
          <c:idx val="5"/>
          <c:order val="5"/>
          <c:tx>
            <c:v>B 200K</c:v>
          </c:tx>
          <c:spPr>
            <a:ln w="25400" cap="rnd">
              <a:solidFill>
                <a:srgbClr val="00B0F0"/>
              </a:solidFill>
              <a:round/>
            </a:ln>
            <a:effectLst/>
          </c:spPr>
          <c:marker>
            <c:symbol val="none"/>
          </c:marker>
          <c:xVal>
            <c:numRef>
              <c:f>Sheet1!$A$7:$A$35</c:f>
              <c:numCache>
                <c:formatCode>General</c:formatCode>
                <c:ptCount val="29"/>
                <c:pt idx="0">
                  <c:v>-0.5</c:v>
                </c:pt>
                <c:pt idx="1">
                  <c:v>-0.45</c:v>
                </c:pt>
                <c:pt idx="2">
                  <c:v>-0.4</c:v>
                </c:pt>
                <c:pt idx="3">
                  <c:v>-0.35</c:v>
                </c:pt>
                <c:pt idx="4">
                  <c:v>-0.3</c:v>
                </c:pt>
                <c:pt idx="5">
                  <c:v>-0.25</c:v>
                </c:pt>
                <c:pt idx="6">
                  <c:v>-0.2</c:v>
                </c:pt>
                <c:pt idx="7">
                  <c:v>-0.17499999999999999</c:v>
                </c:pt>
                <c:pt idx="8">
                  <c:v>-0.15</c:v>
                </c:pt>
                <c:pt idx="9">
                  <c:v>-0.125</c:v>
                </c:pt>
                <c:pt idx="10">
                  <c:v>-0.1</c:v>
                </c:pt>
                <c:pt idx="11">
                  <c:v>-7.4999999999999997E-2</c:v>
                </c:pt>
                <c:pt idx="12">
                  <c:v>-0.05</c:v>
                </c:pt>
                <c:pt idx="13">
                  <c:v>-2.5000000000000001E-2</c:v>
                </c:pt>
                <c:pt idx="14">
                  <c:v>-0.01</c:v>
                </c:pt>
                <c:pt idx="15">
                  <c:v>0</c:v>
                </c:pt>
                <c:pt idx="16">
                  <c:v>0.01</c:v>
                </c:pt>
                <c:pt idx="17">
                  <c:v>2.5000000000000001E-2</c:v>
                </c:pt>
                <c:pt idx="18">
                  <c:v>0.05</c:v>
                </c:pt>
                <c:pt idx="19">
                  <c:v>7.4999999999999997E-2</c:v>
                </c:pt>
                <c:pt idx="20">
                  <c:v>0.1</c:v>
                </c:pt>
                <c:pt idx="21">
                  <c:v>0.15</c:v>
                </c:pt>
                <c:pt idx="22">
                  <c:v>0.2</c:v>
                </c:pt>
                <c:pt idx="23">
                  <c:v>0.25</c:v>
                </c:pt>
                <c:pt idx="24">
                  <c:v>0.3</c:v>
                </c:pt>
                <c:pt idx="25">
                  <c:v>0.35</c:v>
                </c:pt>
                <c:pt idx="26">
                  <c:v>0.4</c:v>
                </c:pt>
                <c:pt idx="27">
                  <c:v>0.45</c:v>
                </c:pt>
                <c:pt idx="28">
                  <c:v>0.5</c:v>
                </c:pt>
              </c:numCache>
            </c:numRef>
          </c:xVal>
          <c:yVal>
            <c:numRef>
              <c:f>Sheet1!$M$7:$M$35</c:f>
              <c:numCache>
                <c:formatCode>General</c:formatCode>
                <c:ptCount val="29"/>
                <c:pt idx="0">
                  <c:v>0.46146462934057553</c:v>
                </c:pt>
                <c:pt idx="1">
                  <c:v>0.46126188882359453</c:v>
                </c:pt>
                <c:pt idx="2">
                  <c:v>0.46098539384123571</c:v>
                </c:pt>
                <c:pt idx="3">
                  <c:v>0.46059455530486254</c:v>
                </c:pt>
                <c:pt idx="4">
                  <c:v>0.46001653735709064</c:v>
                </c:pt>
                <c:pt idx="5">
                  <c:v>0.45910990964374537</c:v>
                </c:pt>
                <c:pt idx="6">
                  <c:v>0.45756992807315577</c:v>
                </c:pt>
                <c:pt idx="7">
                  <c:v>0.45636129148873678</c:v>
                </c:pt>
                <c:pt idx="8">
                  <c:v>0.45463827612243712</c:v>
                </c:pt>
                <c:pt idx="9">
                  <c:v>0.45206444178042465</c:v>
                </c:pt>
                <c:pt idx="10">
                  <c:v>0.44797962663213547</c:v>
                </c:pt>
                <c:pt idx="11">
                  <c:v>0.44094826230034517</c:v>
                </c:pt>
                <c:pt idx="12">
                  <c:v>0.4273898873460833</c:v>
                </c:pt>
                <c:pt idx="13">
                  <c:v>0.39655442227149545</c:v>
                </c:pt>
                <c:pt idx="14">
                  <c:v>0.35608846459824983</c:v>
                </c:pt>
                <c:pt idx="15">
                  <c:v>0.30826666666666669</c:v>
                </c:pt>
                <c:pt idx="16">
                  <c:v>0.23968843735396983</c:v>
                </c:pt>
                <c:pt idx="17">
                  <c:v>0.143139990361317</c:v>
                </c:pt>
                <c:pt idx="18">
                  <c:v>5.0169456386059547E-2</c:v>
                </c:pt>
                <c:pt idx="19">
                  <c:v>1.5560240024439604E-2</c:v>
                </c:pt>
                <c:pt idx="20">
                  <c:v>4.5091858432273722E-3</c:v>
                </c:pt>
                <c:pt idx="21">
                  <c:v>3.3726273885786032E-4</c:v>
                </c:pt>
                <c:pt idx="22">
                  <c:v>2.3064819262100446E-5</c:v>
                </c:pt>
                <c:pt idx="23">
                  <c:v>1.4959791321486562E-6</c:v>
                </c:pt>
                <c:pt idx="24">
                  <c:v>9.3692420015969646E-8</c:v>
                </c:pt>
                <c:pt idx="25">
                  <c:v>5.7240049956993983E-9</c:v>
                </c:pt>
                <c:pt idx="26">
                  <c:v>3.4327970924107045E-10</c:v>
                </c:pt>
                <c:pt idx="27">
                  <c:v>2.0293712454033747E-11</c:v>
                </c:pt>
                <c:pt idx="28">
                  <c:v>1.1860492105305514E-12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5-7550-48C0-BEAE-A8E9A6771D4F}"/>
            </c:ext>
          </c:extLst>
        </c:ser>
        <c:ser>
          <c:idx val="6"/>
          <c:order val="6"/>
          <c:tx>
            <c:v>25 meV</c:v>
          </c:tx>
          <c:spPr>
            <a:ln w="38100" cap="rnd">
              <a:solidFill>
                <a:schemeClr val="tx1"/>
              </a:solidFill>
              <a:prstDash val="sysDash"/>
              <a:round/>
            </a:ln>
            <a:effectLst/>
          </c:spPr>
          <c:marker>
            <c:symbol val="none"/>
          </c:marker>
          <c:xVal>
            <c:numRef>
              <c:f>Sheet1!$Z$13:$Z$30</c:f>
              <c:numCache>
                <c:formatCode>General</c:formatCode>
                <c:ptCount val="18"/>
                <c:pt idx="0">
                  <c:v>-4.4999999999999998E-2</c:v>
                </c:pt>
                <c:pt idx="1">
                  <c:v>-0.04</c:v>
                </c:pt>
                <c:pt idx="2">
                  <c:v>-3.5000000000000003E-2</c:v>
                </c:pt>
                <c:pt idx="3">
                  <c:v>-0.03</c:v>
                </c:pt>
                <c:pt idx="4">
                  <c:v>-2.5000000000000001E-2</c:v>
                </c:pt>
                <c:pt idx="5">
                  <c:v>-0.02</c:v>
                </c:pt>
                <c:pt idx="6">
                  <c:v>-1.4999999999999999E-2</c:v>
                </c:pt>
                <c:pt idx="7">
                  <c:v>-0.01</c:v>
                </c:pt>
                <c:pt idx="8">
                  <c:v>-5.0000000000000001E-3</c:v>
                </c:pt>
                <c:pt idx="9">
                  <c:v>0</c:v>
                </c:pt>
                <c:pt idx="10">
                  <c:v>2.1250000000000019E-3</c:v>
                </c:pt>
                <c:pt idx="11">
                  <c:v>1.0285714285714256E-2</c:v>
                </c:pt>
                <c:pt idx="12">
                  <c:v>2.2166666666666633E-2</c:v>
                </c:pt>
                <c:pt idx="13">
                  <c:v>3.9999999999999973E-2</c:v>
                </c:pt>
                <c:pt idx="14">
                  <c:v>6.8249999999999991E-2</c:v>
                </c:pt>
                <c:pt idx="15">
                  <c:v>0.11733333333333322</c:v>
                </c:pt>
                <c:pt idx="16">
                  <c:v>0.21849999999999983</c:v>
                </c:pt>
                <c:pt idx="17">
                  <c:v>0.52799999999999969</c:v>
                </c:pt>
              </c:numCache>
            </c:numRef>
          </c:xVal>
          <c:yVal>
            <c:numRef>
              <c:f>Sheet1!$AB$13:$AB$30</c:f>
              <c:numCache>
                <c:formatCode>General</c:formatCode>
                <c:ptCount val="18"/>
                <c:pt idx="0">
                  <c:v>9.0644733360583027E-3</c:v>
                </c:pt>
                <c:pt idx="1">
                  <c:v>3.2908221701198122E-2</c:v>
                </c:pt>
                <c:pt idx="2">
                  <c:v>6.711704653081059E-2</c:v>
                </c:pt>
                <c:pt idx="3">
                  <c:v>0.10779874834564775</c:v>
                </c:pt>
                <c:pt idx="4">
                  <c:v>0.15137471507731054</c:v>
                </c:pt>
                <c:pt idx="5">
                  <c:v>0.19446034120755787</c:v>
                </c:pt>
                <c:pt idx="6">
                  <c:v>0.23378112316322236</c:v>
                </c:pt>
                <c:pt idx="7">
                  <c:v>0.26609655894221229</c:v>
                </c:pt>
                <c:pt idx="8">
                  <c:v>0.28810649688332135</c:v>
                </c:pt>
                <c:pt idx="9">
                  <c:v>0.29629629629629628</c:v>
                </c:pt>
                <c:pt idx="10">
                  <c:v>0.29482809520307202</c:v>
                </c:pt>
                <c:pt idx="11">
                  <c:v>0.27100274091833859</c:v>
                </c:pt>
                <c:pt idx="12">
                  <c:v>0.21643935756679641</c:v>
                </c:pt>
                <c:pt idx="13">
                  <c:v>0.13858333003429155</c:v>
                </c:pt>
                <c:pt idx="14">
                  <c:v>6.0326773706569053E-2</c:v>
                </c:pt>
                <c:pt idx="15">
                  <c:v>1.2063746706719811E-2</c:v>
                </c:pt>
                <c:pt idx="16">
                  <c:v>3.3514577484166649E-4</c:v>
                </c:pt>
                <c:pt idx="17">
                  <c:v>2.961531411135018E-9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6-7550-48C0-BEAE-A8E9A6771D4F}"/>
            </c:ext>
          </c:extLst>
        </c:ser>
        <c:ser>
          <c:idx val="7"/>
          <c:order val="7"/>
          <c:tx>
            <c:v>100 meV</c:v>
          </c:tx>
          <c:spPr>
            <a:ln w="38100" cap="rnd">
              <a:solidFill>
                <a:schemeClr val="bg2">
                  <a:lumMod val="75000"/>
                </a:schemeClr>
              </a:solidFill>
              <a:prstDash val="sysDash"/>
              <a:round/>
            </a:ln>
            <a:effectLst/>
          </c:spPr>
          <c:marker>
            <c:symbol val="none"/>
          </c:marker>
          <c:xVal>
            <c:numRef>
              <c:f>Sheet1!$AC$10:$AC$35</c:f>
              <c:numCache>
                <c:formatCode>General</c:formatCode>
                <c:ptCount val="26"/>
                <c:pt idx="0">
                  <c:v>-0.19500000000000001</c:v>
                </c:pt>
                <c:pt idx="1">
                  <c:v>-0.185</c:v>
                </c:pt>
                <c:pt idx="2">
                  <c:v>-0.17499999999999999</c:v>
                </c:pt>
                <c:pt idx="3">
                  <c:v>-0.15</c:v>
                </c:pt>
                <c:pt idx="4">
                  <c:v>-0.125</c:v>
                </c:pt>
                <c:pt idx="5">
                  <c:v>-0.1</c:v>
                </c:pt>
                <c:pt idx="6">
                  <c:v>-7.4999999999999997E-2</c:v>
                </c:pt>
                <c:pt idx="7">
                  <c:v>-0.05</c:v>
                </c:pt>
                <c:pt idx="8">
                  <c:v>-0.04</c:v>
                </c:pt>
                <c:pt idx="9">
                  <c:v>-0.03</c:v>
                </c:pt>
                <c:pt idx="10">
                  <c:v>-0.02</c:v>
                </c:pt>
                <c:pt idx="11">
                  <c:v>-0.01</c:v>
                </c:pt>
                <c:pt idx="12">
                  <c:v>0</c:v>
                </c:pt>
                <c:pt idx="13">
                  <c:v>2.0303030303030324E-3</c:v>
                </c:pt>
                <c:pt idx="14">
                  <c:v>8.5000000000000075E-3</c:v>
                </c:pt>
                <c:pt idx="15">
                  <c:v>1.5580645161290338E-2</c:v>
                </c:pt>
                <c:pt idx="16">
                  <c:v>2.3333333333333355E-2</c:v>
                </c:pt>
                <c:pt idx="17">
                  <c:v>4.1142857142857023E-2</c:v>
                </c:pt>
                <c:pt idx="18">
                  <c:v>7.4999999999999872E-2</c:v>
                </c:pt>
                <c:pt idx="19">
                  <c:v>0.12054545454545443</c:v>
                </c:pt>
                <c:pt idx="20">
                  <c:v>0.1833157894736841</c:v>
                </c:pt>
                <c:pt idx="21">
                  <c:v>0.27299999999999996</c:v>
                </c:pt>
                <c:pt idx="22">
                  <c:v>0.40823076923076879</c:v>
                </c:pt>
                <c:pt idx="23">
                  <c:v>0.62999999999999945</c:v>
                </c:pt>
                <c:pt idx="24">
                  <c:v>1.2846666666666657</c:v>
                </c:pt>
                <c:pt idx="25">
                  <c:v>4.6059999999999972</c:v>
                </c:pt>
              </c:numCache>
            </c:numRef>
          </c:xVal>
          <c:yVal>
            <c:numRef>
              <c:f>Sheet1!$AE$10:$AE$35</c:f>
              <c:numCache>
                <c:formatCode>General</c:formatCode>
                <c:ptCount val="26"/>
                <c:pt idx="0">
                  <c:v>9.7545010130190776E-3</c:v>
                </c:pt>
                <c:pt idx="1">
                  <c:v>8.3588092570506561E-2</c:v>
                </c:pt>
                <c:pt idx="2">
                  <c:v>0.22118493382217866</c:v>
                </c:pt>
                <c:pt idx="3">
                  <c:v>0.7835108192625293</c:v>
                </c:pt>
                <c:pt idx="4">
                  <c:v>1.55553998481748</c:v>
                </c:pt>
                <c:pt idx="5">
                  <c:v>2.4219954412369686</c:v>
                </c:pt>
                <c:pt idx="6">
                  <c:v>3.2763206938729614</c:v>
                </c:pt>
                <c:pt idx="7">
                  <c:v>4.0162881939988688</c:v>
                </c:pt>
                <c:pt idx="8">
                  <c:v>4.2575449430753967</c:v>
                </c:pt>
                <c:pt idx="9">
                  <c:v>4.4576287723134556</c:v>
                </c:pt>
                <c:pt idx="10">
                  <c:v>4.6097039501331416</c:v>
                </c:pt>
                <c:pt idx="11">
                  <c:v>4.7066212145437616</c:v>
                </c:pt>
                <c:pt idx="12">
                  <c:v>4.7407407407407405</c:v>
                </c:pt>
                <c:pt idx="13">
                  <c:v>4.739306748926726</c:v>
                </c:pt>
                <c:pt idx="14">
                  <c:v>4.7172495232491523</c:v>
                </c:pt>
                <c:pt idx="15">
                  <c:v>4.6672187896026962</c:v>
                </c:pt>
                <c:pt idx="16">
                  <c:v>4.5877111378337814</c:v>
                </c:pt>
                <c:pt idx="17">
                  <c:v>4.3360438546934175</c:v>
                </c:pt>
                <c:pt idx="18">
                  <c:v>3.7247793418608572</c:v>
                </c:pt>
                <c:pt idx="19">
                  <c:v>2.8698773442440331</c:v>
                </c:pt>
                <c:pt idx="20">
                  <c:v>1.8853825196366443</c:v>
                </c:pt>
                <c:pt idx="21">
                  <c:v>0.96522837930510486</c:v>
                </c:pt>
                <c:pt idx="22">
                  <c:v>0.32313225174442733</c:v>
                </c:pt>
                <c:pt idx="23">
                  <c:v>4.7862860608025706E-2</c:v>
                </c:pt>
                <c:pt idx="24">
                  <c:v>1.2080703672816291E-4</c:v>
                </c:pt>
                <c:pt idx="25">
                  <c:v>1.4293008258466657E-18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7-7550-48C0-BEAE-A8E9A6771D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50854175"/>
        <c:axId val="1950851775"/>
      </c:scatterChart>
      <c:valAx>
        <c:axId val="1950854175"/>
        <c:scaling>
          <c:orientation val="minMax"/>
          <c:max val="0.30000000000000004"/>
          <c:min val="-0.30000000000000004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>
                    <a:sym typeface="Symbol" panose="05050102010706020507" pitchFamily="18" charset="2"/>
                  </a:rPr>
                  <a:t></a:t>
                </a:r>
                <a:r>
                  <a:rPr lang="en-US" sz="1200" b="1" baseline="0"/>
                  <a:t> (eV)</a:t>
                </a:r>
                <a:endParaRPr lang="en-US" sz="1200" b="1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in"/>
        <c:minorTickMark val="none"/>
        <c:tickLblPos val="low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50851775"/>
        <c:crosses val="autoZero"/>
        <c:crossBetween val="midCat"/>
      </c:valAx>
      <c:valAx>
        <c:axId val="1950851775"/>
        <c:scaling>
          <c:logBase val="10"/>
          <c:orientation val="minMax"/>
          <c:max val="10"/>
          <c:min val="1.0000000000000002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/>
                  <a:t>Brightness</a:t>
                </a:r>
                <a:r>
                  <a:rPr lang="en-US" sz="1200" b="1" baseline="0"/>
                  <a:t> (a.u.)</a:t>
                </a:r>
                <a:endParaRPr lang="en-US" sz="1200" b="1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in"/>
        <c:minorTickMark val="none"/>
        <c:tickLblPos val="low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50854175"/>
        <c:crosses val="autoZero"/>
        <c:crossBetween val="midCat"/>
      </c:valAx>
      <c:spPr>
        <a:noFill/>
        <a:ln w="12700">
          <a:solidFill>
            <a:schemeClr val="tx1"/>
          </a:solidFill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3398C3-7423-4CBC-9B53-4B1D951907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49D8B3-7D66-482A-B5EC-61EB6D45FF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CEC03D-4DBF-4B69-A4E6-5B2E58468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FFDEE-41F5-4A35-9E84-0C6BB5F55B4C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FF9389-925B-40F0-926D-44ED036B2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49FFD6-858B-4C7D-838D-84313B242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6544-47A6-4198-9155-DB957C99D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244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AAA4A-4035-47C3-8663-E3FF1AC1B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16EF9D-9685-4004-B0C5-53DF1715A3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0F04B7-ACE4-46BB-940B-C5DCD0E0C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FFDEE-41F5-4A35-9E84-0C6BB5F55B4C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A99806-6EC7-4671-82E3-E5C31B8FD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BF6C6-CADC-4656-B225-424E80C36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6544-47A6-4198-9155-DB957C99D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50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9C27A2A-4271-43BD-BCB0-D8084A0145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A36CD3-2733-4A33-80C1-D7E2D60AB3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3E642A-ABD6-4144-AB91-51C9C4D3DC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FFDEE-41F5-4A35-9E84-0C6BB5F55B4C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41A633-28F1-43A0-883A-FAC5BF8F0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05D4B-DFC9-48D3-9C84-79ABCD25E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6544-47A6-4198-9155-DB957C99D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44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F4A7A-3D00-43BD-B385-5C9A3945C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3B9C9A-731A-4BFD-80A8-C6EC74102D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78C229-28F3-414F-828E-B5612A57D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FFDEE-41F5-4A35-9E84-0C6BB5F55B4C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B4C83C-05A3-4A7F-BD41-EC4948BA1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B3DAE9-1C43-455A-BCF9-62C53D6F8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6544-47A6-4198-9155-DB957C99D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576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B3264F-8F98-429C-9B9B-6A47ED10C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3D589C-0D52-4FBC-A31D-FC6741F0C7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33A891-3BFA-427A-8C03-75EFD6190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FFDEE-41F5-4A35-9E84-0C6BB5F55B4C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2BEE94-1E3C-4603-9745-A7D910425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1CC900-EFE3-44C3-9204-983ED01D9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6544-47A6-4198-9155-DB957C99D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609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7A385-0E4E-4403-872B-9C1DA06FC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57CBB8-CFC2-437E-B7D6-1A6270E7D1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988EC8-854B-4709-B722-B345A0E217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7E8B4E-B337-4BF0-BD73-C35248B05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FFDEE-41F5-4A35-9E84-0C6BB5F55B4C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E1CBF1-BFD4-4BA8-9FB2-099A0CEA5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8EE86A-A9DF-4568-9363-2B00599EF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6544-47A6-4198-9155-DB957C99D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212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B321B3-9795-43A4-8EC4-92B4C55EA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753595-42D7-4366-A0D6-80771DE0A4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89EEA3-0AC1-44A9-89A8-8FFF5CE8C0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C249AE-5BB0-45AB-8FE1-6B2D3F10D9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1EE40DD-DDA3-47E3-B437-12D1D75085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732D3A9-1F8C-4913-B4A5-5E55BA51C1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FFDEE-41F5-4A35-9E84-0C6BB5F55B4C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4DEAF09-8070-4CBD-A45B-0960DEB97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5FD7F3F-29CA-4AE0-8E9B-D12E7EAF1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6544-47A6-4198-9155-DB957C99D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045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0B233-AF4B-4DD6-AF56-BBB9472F8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982D88-FC5E-41A5-B265-8FCDD2ED3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FFDEE-41F5-4A35-9E84-0C6BB5F55B4C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EBAFDF-EB2A-4E26-BF65-EB0650FB3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FDAD0A-2B75-43FE-A5E5-234B66EC2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6544-47A6-4198-9155-DB957C99D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505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6F89B67-55D9-421E-BFD6-F1EB90A03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FFDEE-41F5-4A35-9E84-0C6BB5F55B4C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DFFE34-6241-4E84-8C3C-942C3E0E68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046E7D-B7EE-4657-B5BD-98B8EA9C7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6544-47A6-4198-9155-DB957C99D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967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AF6024-C7DD-4BED-9E7D-E4FFDC7DD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120FB7-6303-4246-9EAA-E95D192CFB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2168F6-115E-4DD3-A001-E2AC2F212E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E7795E-A051-4323-A8D0-662CB826C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FFDEE-41F5-4A35-9E84-0C6BB5F55B4C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8C259B-6635-417E-B9EC-13926DA64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D2B3C5-79C6-48EB-B128-4065295E0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6544-47A6-4198-9155-DB957C99D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736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BD046-6F6D-4EC4-9FEA-A0AE99030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B4F921D-222B-48AF-99C1-DBCC9A443E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BC0E75-7B90-408B-B503-3BC2C2CEF9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3E08C0-869F-4952-AEE1-150440E46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FFDEE-41F5-4A35-9E84-0C6BB5F55B4C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FB7150-D7E4-4602-B8F6-08C48CE13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A8C477-7ABE-4667-B439-71B5C9BB4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6544-47A6-4198-9155-DB957C99D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266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24B084B-FADC-4CC6-A373-1C06E86A0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0E6C4B-CFC9-45C5-B464-EC519726FF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10A291-40FE-4596-9F7E-2C9E0469B6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FFDEE-41F5-4A35-9E84-0C6BB5F55B4C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38A260-9F0B-46ED-BFFF-95F62EB952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D6AECE-B188-48A4-A8BA-CBF8D48D4C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8C6544-47A6-4198-9155-DB957C99D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52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United_States_Department_of_Energy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A5A5A3F5-F031-4924-A971-A2F78CCA17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9906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l-GR" sz="3600" b="1">
              <a:latin typeface="Arial" charset="0"/>
              <a:cs typeface="Times New Roman" pitchFamily="18" charset="0"/>
            </a:endParaRPr>
          </a:p>
        </p:txBody>
      </p:sp>
      <p:sp>
        <p:nvSpPr>
          <p:cNvPr id="5" name="Line 4">
            <a:extLst>
              <a:ext uri="{FF2B5EF4-FFF2-40B4-BE49-F238E27FC236}">
                <a16:creationId xmlns:a16="http://schemas.microsoft.com/office/drawing/2014/main" id="{DC04D4C6-4174-47E9-9C5C-94249C13B373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990600"/>
            <a:ext cx="12192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Text Box 8">
            <a:extLst>
              <a:ext uri="{FF2B5EF4-FFF2-40B4-BE49-F238E27FC236}">
                <a16:creationId xmlns:a16="http://schemas.microsoft.com/office/drawing/2014/main" id="{A4CF39E0-88CF-4A8A-B5DA-D75B59A8E3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77152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Photocathodes for Accelerator Science in Europe (PhASE26) Workshop</a:t>
            </a:r>
          </a:p>
          <a:p>
            <a:pPr eaLnBrk="1" hangingPunct="1"/>
            <a:r>
              <a:rPr lang="en-US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IJC Lab, Orsay, France, September 21-23, 2026.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892CBB30-42D5-47DC-9A53-6A5C1E1F07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017222"/>
            <a:ext cx="12191999" cy="186848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5ACA07F-0F23-42F9-8DC0-A6EB7055C6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654" y="1124711"/>
            <a:ext cx="11942690" cy="125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Semiconductor Photocathodes: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Modeling of Electron Emission Processes</a:t>
            </a:r>
            <a:endParaRPr lang="en-US" sz="36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534AB2F9-FB6B-447F-A9A4-A50727B35A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7302" y="2507683"/>
            <a:ext cx="11773207" cy="2362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W. Andreas Schroeder </a:t>
            </a:r>
          </a:p>
          <a:p>
            <a:pPr algn="ctr" eaLnBrk="1" hangingPunct="1"/>
            <a:endParaRPr lang="en-US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Louis A.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Angeloni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Ir-Jene Shan</a:t>
            </a:r>
          </a:p>
          <a:p>
            <a:pPr algn="ctr" eaLnBrk="1" hangingPunct="1">
              <a:spcBef>
                <a:spcPct val="20000"/>
              </a:spcBef>
            </a:pPr>
            <a:r>
              <a:rPr lang="en-US" alt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Physics Department, University of Illinois Chicago</a:t>
            </a:r>
          </a:p>
          <a:p>
            <a:pPr algn="ctr" eaLnBrk="1" hangingPunct="1">
              <a:spcBef>
                <a:spcPct val="20000"/>
              </a:spcBef>
            </a:pPr>
            <a:endParaRPr lang="en-US" altLang="en-US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20000"/>
              </a:spcBef>
            </a:pP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Lee B. Jones                                                                                 </a:t>
            </a:r>
          </a:p>
          <a:p>
            <a:pPr algn="ctr">
              <a:spcBef>
                <a:spcPct val="20000"/>
              </a:spcBef>
            </a:pP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ASTeC</a:t>
            </a:r>
            <a:r>
              <a:rPr lang="en-US" alt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STFC Daresbury Laboratory, United Kingdom</a:t>
            </a:r>
            <a:endParaRPr lang="en-US" altLang="en-US" sz="1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2">
            <a:extLst>
              <a:ext uri="{FF2B5EF4-FFF2-40B4-BE49-F238E27FC236}">
                <a16:creationId xmlns:a16="http://schemas.microsoft.com/office/drawing/2014/main" id="{87D1C76D-EBBE-443D-BBC2-83A3BD9DB6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17841" y="5150183"/>
            <a:ext cx="2575244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Energy</a:t>
            </a:r>
          </a:p>
          <a:p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DE-SC0020387</a:t>
            </a:r>
          </a:p>
          <a:p>
            <a:endParaRPr lang="en-US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Theodore Vecchione</a:t>
            </a:r>
          </a:p>
          <a:p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SLAC</a:t>
            </a:r>
            <a:endParaRPr lang="en-US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2" name="Group 6">
            <a:extLst>
              <a:ext uri="{FF2B5EF4-FFF2-40B4-BE49-F238E27FC236}">
                <a16:creationId xmlns:a16="http://schemas.microsoft.com/office/drawing/2014/main" id="{6B9ADA1C-C85E-4F68-B955-56B64AB43016}"/>
              </a:ext>
            </a:extLst>
          </p:cNvPr>
          <p:cNvGrpSpPr>
            <a:grpSpLocks/>
          </p:cNvGrpSpPr>
          <p:nvPr/>
        </p:nvGrpSpPr>
        <p:grpSpPr bwMode="auto">
          <a:xfrm>
            <a:off x="11270193" y="111125"/>
            <a:ext cx="814387" cy="742950"/>
            <a:chOff x="8246847" y="111769"/>
            <a:chExt cx="815193" cy="741872"/>
          </a:xfrm>
        </p:grpSpPr>
        <p:sp>
          <p:nvSpPr>
            <p:cNvPr id="13" name="Flowchart: Connector 12">
              <a:extLst>
                <a:ext uri="{FF2B5EF4-FFF2-40B4-BE49-F238E27FC236}">
                  <a16:creationId xmlns:a16="http://schemas.microsoft.com/office/drawing/2014/main" id="{B25A3BC5-3017-4267-A1E7-B971A8969FC2}"/>
                </a:ext>
              </a:extLst>
            </p:cNvPr>
            <p:cNvSpPr/>
            <p:nvPr/>
          </p:nvSpPr>
          <p:spPr>
            <a:xfrm>
              <a:off x="8269094" y="111769"/>
              <a:ext cx="740507" cy="741872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277B9FE-22D2-406F-BE87-3DE79BEBCE7E}"/>
                </a:ext>
              </a:extLst>
            </p:cNvPr>
            <p:cNvSpPr txBox="1"/>
            <p:nvPr/>
          </p:nvSpPr>
          <p:spPr>
            <a:xfrm>
              <a:off x="8246847" y="228623"/>
              <a:ext cx="815193" cy="5224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UIC</a:t>
              </a:r>
            </a:p>
          </p:txBody>
        </p:sp>
      </p:grpSp>
      <p:pic>
        <p:nvPicPr>
          <p:cNvPr id="2" name="Picture 1" descr="A logo of a company&#10;&#10;Description automatically generated">
            <a:extLst>
              <a:ext uri="{FF2B5EF4-FFF2-40B4-BE49-F238E27FC236}">
                <a16:creationId xmlns:a16="http://schemas.microsoft.com/office/drawing/2014/main" id="{6D7B69C7-3995-7A8B-089A-9DB5589854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132287" y="5140010"/>
            <a:ext cx="1631181" cy="1631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8212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55018A-90A1-4CAC-5BEA-E2F4394790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903C1458-3885-1DDD-438C-BA7CE2A5F2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990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l-GR" sz="3600" b="1">
              <a:latin typeface="Arial" charset="0"/>
              <a:cs typeface="Times New Roman" pitchFamily="18" charset="0"/>
            </a:endParaRPr>
          </a:p>
        </p:txBody>
      </p:sp>
      <p:sp>
        <p:nvSpPr>
          <p:cNvPr id="5" name="Line 4">
            <a:extLst>
              <a:ext uri="{FF2B5EF4-FFF2-40B4-BE49-F238E27FC236}">
                <a16:creationId xmlns:a16="http://schemas.microsoft.com/office/drawing/2014/main" id="{06DC1E0F-280A-8BD0-C0FE-78D65BE77011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990600"/>
            <a:ext cx="12192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F18D320-2415-545E-09D3-28181A5B70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71305"/>
            <a:ext cx="9448800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Fe-doped Ga</a:t>
            </a:r>
            <a:r>
              <a:rPr lang="en-US" altLang="en-US" sz="3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en-US" sz="3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(010): Band structure</a:t>
            </a:r>
            <a:endParaRPr lang="en-US" altLang="en-US" sz="3800" b="1" i="1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5A5077-EB69-F5CF-DD68-DA7435D03F87}"/>
              </a:ext>
            </a:extLst>
          </p:cNvPr>
          <p:cNvSpPr txBox="1"/>
          <p:nvPr/>
        </p:nvSpPr>
        <p:spPr>
          <a:xfrm>
            <a:off x="373219" y="1701274"/>
            <a:ext cx="528112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Thin-slab calculations give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vac.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6.0(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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0.2) eV above valence band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 point</a:t>
            </a:r>
          </a:p>
          <a:p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     Lower CB   +1.2 eV</a:t>
            </a:r>
          </a:p>
          <a:p>
            <a:endParaRPr lang="en-US" sz="800" dirty="0"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         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AND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000" u="sng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first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‘closed’ upper CB   1.1 eV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Photoexcitation into lower CB primarily from </a:t>
            </a:r>
          </a:p>
          <a:p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 Two Fe dopant states (ħ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ω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000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([Fe]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 10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18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cm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-3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for semi-insulating behavior)</a:t>
            </a:r>
            <a:endParaRPr lang="en-US" baseline="30000" dirty="0"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endParaRPr 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(ii) Valance band (ħ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ω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&gt;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0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	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C493701-E9D2-23D8-5690-32CD37F39A51}"/>
              </a:ext>
            </a:extLst>
          </p:cNvPr>
          <p:cNvSpPr txBox="1"/>
          <p:nvPr/>
        </p:nvSpPr>
        <p:spPr>
          <a:xfrm>
            <a:off x="9242" y="1006769"/>
            <a:ext cx="12036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  Amsterdam Suite with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rSCAN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functionals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B86B7AB-FCC0-6925-85DC-10C9CD117CB4}"/>
              </a:ext>
            </a:extLst>
          </p:cNvPr>
          <p:cNvGrpSpPr/>
          <p:nvPr/>
        </p:nvGrpSpPr>
        <p:grpSpPr>
          <a:xfrm>
            <a:off x="6043373" y="1252586"/>
            <a:ext cx="4728025" cy="5368791"/>
            <a:chOff x="6612555" y="1252586"/>
            <a:chExt cx="4728025" cy="5368791"/>
          </a:xfrm>
        </p:grpSpPr>
        <p:pic>
          <p:nvPicPr>
            <p:cNvPr id="3" name="Picture 2" descr="A diagram of a diagram&#10;&#10;AI-generated content may be incorrect.">
              <a:extLst>
                <a:ext uri="{FF2B5EF4-FFF2-40B4-BE49-F238E27FC236}">
                  <a16:creationId xmlns:a16="http://schemas.microsoft.com/office/drawing/2014/main" id="{5BB47E85-F26F-ADFC-7247-A83E1D2829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12555" y="1252586"/>
              <a:ext cx="4728025" cy="5368791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D6F3735-BA71-327E-7DDF-923AA3F8F516}"/>
                </a:ext>
              </a:extLst>
            </p:cNvPr>
            <p:cNvSpPr txBox="1"/>
            <p:nvPr/>
          </p:nvSpPr>
          <p:spPr>
            <a:xfrm>
              <a:off x="8780108" y="3102474"/>
              <a:ext cx="5878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LCB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A9E9D4D-46E5-0FE4-43B9-B1132051DF84}"/>
                </a:ext>
              </a:extLst>
            </p:cNvPr>
            <p:cNvSpPr txBox="1"/>
            <p:nvPr/>
          </p:nvSpPr>
          <p:spPr>
            <a:xfrm>
              <a:off x="9790924" y="1869955"/>
              <a:ext cx="5878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UCB</a:t>
              </a: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A0143D4A-EBB6-1B35-0970-DD21DA04508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546840" y="3111805"/>
              <a:ext cx="0" cy="2495893"/>
            </a:xfrm>
            <a:prstGeom prst="straightConnector1">
              <a:avLst/>
            </a:prstGeom>
            <a:ln w="38100">
              <a:solidFill>
                <a:srgbClr val="7030A0">
                  <a:alpha val="50196"/>
                </a:srgb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0DC6C5B7-73E8-3238-85F9-B64F5BFF0A0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817432" y="3471806"/>
              <a:ext cx="0" cy="1781329"/>
            </a:xfrm>
            <a:prstGeom prst="straightConnector1">
              <a:avLst/>
            </a:prstGeom>
            <a:ln w="38100">
              <a:solidFill>
                <a:srgbClr val="7030A0">
                  <a:alpha val="50196"/>
                </a:srgb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D34A66A5-3AD4-FEB0-4B0A-4FFDCF6B276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430138" y="3268478"/>
              <a:ext cx="0" cy="2856659"/>
            </a:xfrm>
            <a:prstGeom prst="straightConnector1">
              <a:avLst/>
            </a:prstGeom>
            <a:ln w="57150">
              <a:solidFill>
                <a:srgbClr val="7030A0">
                  <a:alpha val="50196"/>
                </a:srgb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502563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D19E94-C1C7-A944-3B12-61BBABDA9A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08F3107A-3AAC-D46D-FD34-FA170A5402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990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l-GR" sz="3600" b="1">
              <a:latin typeface="Arial" charset="0"/>
              <a:cs typeface="Times New Roman" pitchFamily="18" charset="0"/>
            </a:endParaRPr>
          </a:p>
        </p:txBody>
      </p:sp>
      <p:sp>
        <p:nvSpPr>
          <p:cNvPr id="5" name="Line 4">
            <a:extLst>
              <a:ext uri="{FF2B5EF4-FFF2-40B4-BE49-F238E27FC236}">
                <a16:creationId xmlns:a16="http://schemas.microsoft.com/office/drawing/2014/main" id="{EB867196-154F-2A7E-6B5C-F62C91E7EC97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990600"/>
            <a:ext cx="12192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1DB7FB6-ADAB-9BD7-5A95-44C13955F7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71305"/>
            <a:ext cx="9448800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Fe-doped Ga</a:t>
            </a:r>
            <a:r>
              <a:rPr lang="en-US" altLang="en-US" sz="3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en-US" sz="3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(010): Absorption </a:t>
            </a:r>
            <a:r>
              <a:rPr lang="el-GR" alt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alt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(ħ</a:t>
            </a:r>
            <a:r>
              <a:rPr lang="el-GR" alt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ω</a:t>
            </a:r>
            <a:r>
              <a:rPr lang="en-US" alt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en-US" sz="3800" b="1" i="1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ED7F4C9-B949-8E38-039C-876C0D4A37E0}"/>
              </a:ext>
            </a:extLst>
          </p:cNvPr>
          <p:cNvSpPr txBox="1"/>
          <p:nvPr/>
        </p:nvSpPr>
        <p:spPr>
          <a:xfrm>
            <a:off x="429205" y="1671911"/>
            <a:ext cx="4603671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BOTH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electron transport regimes expected in 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photocathode:</a:t>
            </a:r>
          </a:p>
          <a:p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‘Long’ transport for ħ</a:t>
            </a:r>
            <a:r>
              <a:rPr lang="el-GR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ω</a:t>
            </a: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&lt; 4.5 eV</a:t>
            </a:r>
          </a:p>
          <a:p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  A</a:t>
            </a: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bsorption depth &gt; 400 </a:t>
            </a:r>
            <a:r>
              <a:rPr lang="el-GR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m;</a:t>
            </a:r>
          </a:p>
          <a:p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Fe dopant state to CB transitions</a:t>
            </a:r>
          </a:p>
          <a:p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‘Short’ transport for ħ</a:t>
            </a:r>
            <a:r>
              <a:rPr lang="el-G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ω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&gt; 4.5 eV</a:t>
            </a:r>
          </a:p>
          <a:p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  A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bsorption depth &lt; 100 nm;</a:t>
            </a:r>
          </a:p>
          <a:p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band-to-band transitions</a:t>
            </a: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NOTE: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Strong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variation, Urbach absorption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tail, and anisotropic valence band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contribute to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g,eff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 4.5 eV at 300 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	</a:t>
            </a:r>
          </a:p>
        </p:txBody>
      </p:sp>
      <p:sp>
        <p:nvSpPr>
          <p:cNvPr id="6" name="TextBox 48">
            <a:extLst>
              <a:ext uri="{FF2B5EF4-FFF2-40B4-BE49-F238E27FC236}">
                <a16:creationId xmlns:a16="http://schemas.microsoft.com/office/drawing/2014/main" id="{FEF958BF-6E92-17DA-1594-429A890AC8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88113"/>
            <a:ext cx="12192000" cy="369887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L.A. Angeloni, I-J. Shan, J.H. Leach, and W.A. Schroeder, </a:t>
            </a:r>
            <a:r>
              <a:rPr lang="en-US" sz="18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Appl. Phys. Lett.</a:t>
            </a:r>
            <a:r>
              <a:rPr lang="en-US" sz="18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b="1" kern="0" dirty="0">
                <a:latin typeface="Times New Roman" panose="02020603050405020304" pitchFamily="18" charset="0"/>
                <a:ea typeface="Calibri" panose="020F0502020204030204" pitchFamily="34" charset="0"/>
              </a:rPr>
              <a:t>124</a:t>
            </a:r>
            <a:r>
              <a:rPr lang="en-US" sz="18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252104 (2024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B028519-9A0C-286F-3F37-5BAFC9B8A1B7}"/>
              </a:ext>
            </a:extLst>
          </p:cNvPr>
          <p:cNvSpPr txBox="1"/>
          <p:nvPr/>
        </p:nvSpPr>
        <p:spPr>
          <a:xfrm>
            <a:off x="9242" y="1016100"/>
            <a:ext cx="12036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  Sample thickness: 450(50) m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1A5AB6F-474C-C347-8881-63CDF40C6B91}"/>
              </a:ext>
            </a:extLst>
          </p:cNvPr>
          <p:cNvGrpSpPr/>
          <p:nvPr/>
        </p:nvGrpSpPr>
        <p:grpSpPr>
          <a:xfrm>
            <a:off x="5225142" y="1147665"/>
            <a:ext cx="6843812" cy="5238198"/>
            <a:chOff x="5225142" y="1147665"/>
            <a:chExt cx="6843812" cy="5238198"/>
          </a:xfrm>
        </p:grpSpPr>
        <p:pic>
          <p:nvPicPr>
            <p:cNvPr id="8" name="Picture 7" descr="A graph of a graph of a graph&#10;&#10;AI-generated content may be incorrect.">
              <a:extLst>
                <a:ext uri="{FF2B5EF4-FFF2-40B4-BE49-F238E27FC236}">
                  <a16:creationId xmlns:a16="http://schemas.microsoft.com/office/drawing/2014/main" id="{8429BEE0-97D9-FEFA-15BF-1C60A820DCF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5142" y="1147665"/>
              <a:ext cx="6843812" cy="5238198"/>
            </a:xfrm>
            <a:prstGeom prst="rect">
              <a:avLst/>
            </a:prstGeom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DA1492F6-138D-4458-BAD3-FE9CC983D73A}"/>
                </a:ext>
              </a:extLst>
            </p:cNvPr>
            <p:cNvSpPr/>
            <p:nvPr/>
          </p:nvSpPr>
          <p:spPr>
            <a:xfrm>
              <a:off x="10245012" y="1763486"/>
              <a:ext cx="867747" cy="3741575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25A3A7D-1BF3-05BD-FB85-8B9C3B57915E}"/>
                </a:ext>
              </a:extLst>
            </p:cNvPr>
            <p:cNvSpPr/>
            <p:nvPr/>
          </p:nvSpPr>
          <p:spPr>
            <a:xfrm>
              <a:off x="7753740" y="1764460"/>
              <a:ext cx="2500604" cy="3741575"/>
            </a:xfrm>
            <a:prstGeom prst="rect">
              <a:avLst/>
            </a:prstGeom>
            <a:solidFill>
              <a:srgbClr val="0000F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4029EEB-B852-4CB0-CBC9-FE93389B5032}"/>
                </a:ext>
              </a:extLst>
            </p:cNvPr>
            <p:cNvSpPr txBox="1"/>
            <p:nvPr/>
          </p:nvSpPr>
          <p:spPr>
            <a:xfrm>
              <a:off x="10105048" y="4246596"/>
              <a:ext cx="10916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FF0000"/>
                  </a:solidFill>
                </a:rPr>
                <a:t>‘short’ transport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46F5434-52D7-30D3-1994-68583E0A7F5E}"/>
                </a:ext>
              </a:extLst>
            </p:cNvPr>
            <p:cNvSpPr txBox="1"/>
            <p:nvPr/>
          </p:nvSpPr>
          <p:spPr>
            <a:xfrm>
              <a:off x="7627769" y="4229808"/>
              <a:ext cx="137160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0000FF"/>
                  </a:solidFill>
                </a:rPr>
                <a:t>‘long’ transport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F42001D-26EA-B18B-C15B-EF03CA61BB1A}"/>
                </a:ext>
              </a:extLst>
            </p:cNvPr>
            <p:cNvSpPr txBox="1"/>
            <p:nvPr/>
          </p:nvSpPr>
          <p:spPr>
            <a:xfrm rot="16200000">
              <a:off x="5518242" y="3449607"/>
              <a:ext cx="583208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l-GR" dirty="0"/>
                <a:t>α</a:t>
              </a:r>
              <a:r>
                <a:rPr lang="en-US" i="1" dirty="0"/>
                <a:t>l</a:t>
              </a:r>
            </a:p>
          </p:txBody>
        </p:sp>
      </p:grpSp>
      <p:sp>
        <p:nvSpPr>
          <p:cNvPr id="15" name="Speech Bubble: Oval 14">
            <a:extLst>
              <a:ext uri="{FF2B5EF4-FFF2-40B4-BE49-F238E27FC236}">
                <a16:creationId xmlns:a16="http://schemas.microsoft.com/office/drawing/2014/main" id="{058795BC-5E82-E9D3-6D3A-08A4C1C54499}"/>
              </a:ext>
            </a:extLst>
          </p:cNvPr>
          <p:cNvSpPr/>
          <p:nvPr/>
        </p:nvSpPr>
        <p:spPr>
          <a:xfrm>
            <a:off x="8355562" y="5066011"/>
            <a:ext cx="307905" cy="285001"/>
          </a:xfrm>
          <a:prstGeom prst="wedgeEllipseCallout">
            <a:avLst>
              <a:gd name="adj1" fmla="val -666299"/>
              <a:gd name="adj2" fmla="val 6843"/>
            </a:avLst>
          </a:prstGeom>
          <a:noFill/>
          <a:ln w="19050"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peech Bubble: Oval 16">
            <a:extLst>
              <a:ext uri="{FF2B5EF4-FFF2-40B4-BE49-F238E27FC236}">
                <a16:creationId xmlns:a16="http://schemas.microsoft.com/office/drawing/2014/main" id="{90298696-C413-7ACC-74B6-C09117311346}"/>
              </a:ext>
            </a:extLst>
          </p:cNvPr>
          <p:cNvSpPr/>
          <p:nvPr/>
        </p:nvSpPr>
        <p:spPr>
          <a:xfrm>
            <a:off x="10056845" y="5059788"/>
            <a:ext cx="307905" cy="285001"/>
          </a:xfrm>
          <a:prstGeom prst="wedgeEllipseCallout">
            <a:avLst>
              <a:gd name="adj1" fmla="val 291294"/>
              <a:gd name="adj2" fmla="val 295"/>
            </a:avLst>
          </a:prstGeom>
          <a:noFill/>
          <a:ln w="19050"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3551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95298E-EE05-B858-88F8-FF2359D7D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D3AC1C0E-D2CB-FBF6-BFA5-7640230529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990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l-GR" sz="3600" b="1">
              <a:latin typeface="Arial" charset="0"/>
              <a:cs typeface="Times New Roman" pitchFamily="18" charset="0"/>
            </a:endParaRPr>
          </a:p>
        </p:txBody>
      </p:sp>
      <p:sp>
        <p:nvSpPr>
          <p:cNvPr id="5" name="Line 4">
            <a:extLst>
              <a:ext uri="{FF2B5EF4-FFF2-40B4-BE49-F238E27FC236}">
                <a16:creationId xmlns:a16="http://schemas.microsoft.com/office/drawing/2014/main" id="{4068D962-A9A2-43FD-FF2C-578C640B1A4D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990600"/>
            <a:ext cx="12192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4103BCE-D240-0A94-6431-17BE472CCB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71305"/>
            <a:ext cx="9448800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Fe-doped Ga</a:t>
            </a:r>
            <a:r>
              <a:rPr lang="en-US" altLang="en-US" sz="3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en-US" sz="3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(010): Two emission signals</a:t>
            </a:r>
            <a:endParaRPr lang="en-US" altLang="en-US" sz="3800" b="1" i="1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33BCBF4-355D-3900-A483-17BBB13C6CDE}"/>
                  </a:ext>
                </a:extLst>
              </p:cNvPr>
              <p:cNvSpPr txBox="1"/>
              <p:nvPr/>
            </p:nvSpPr>
            <p:spPr>
              <a:xfrm>
                <a:off x="418268" y="5394939"/>
                <a:ext cx="11459602" cy="13287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§"/>
                </a:pP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Inner signal from direct LCB emission: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𝑀𝑇𝐸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≅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𝑚</m:t>
                                </m:r>
                              </m:e>
                              <m:sup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∗</m:t>
                                </m:r>
                              </m:sup>
                            </m:sSup>
                          </m:num>
                          <m:den>
                            <m:sSub>
                              <m:sSub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b>
                            </m:sSub>
                          </m:den>
                        </m:f>
                      </m:e>
                    </m:d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𝐵</m:t>
                        </m:r>
                      </m:sub>
                    </m:sSub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6-7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meV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… </a:t>
                </a:r>
                <a:r>
                  <a:rPr lang="en-US" sz="2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* = 0.24</a:t>
                </a:r>
                <a:r>
                  <a:rPr lang="en-US" sz="2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US" sz="20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𝑣𝑎𝑐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.</m:t>
                        </m:r>
                      </m:sub>
                    </m:sSub>
                  </m:oMath>
                </a14:m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:r>
                  <a:rPr lang="en-US" sz="2000" u="sng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Dominant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outer signal from </a:t>
                </a:r>
                <a:r>
                  <a:rPr lang="en-US" sz="2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multi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-phonon (</a:t>
                </a:r>
                <a:r>
                  <a:rPr lang="en-US" sz="2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&gt; 1) Franck-Condon emission from NEA UCB (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  1.1 eV)	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33BCBF4-355D-3900-A483-17BBB13C6C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268" y="5394939"/>
                <a:ext cx="11459602" cy="1328762"/>
              </a:xfrm>
              <a:prstGeom prst="rect">
                <a:avLst/>
              </a:prstGeom>
              <a:blipFill>
                <a:blip r:embed="rId2"/>
                <a:stretch>
                  <a:fillRect l="-4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186BAA4C-854E-C8AE-F311-19494D56CF7D}"/>
              </a:ext>
            </a:extLst>
          </p:cNvPr>
          <p:cNvSpPr txBox="1"/>
          <p:nvPr/>
        </p:nvSpPr>
        <p:spPr>
          <a:xfrm>
            <a:off x="9242" y="1016100"/>
            <a:ext cx="12036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  Two Gaussian decomposition reveals sub-thermal emission signal !!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A18DAE6-7366-3B39-D23E-2FF2E3644AB7}"/>
              </a:ext>
            </a:extLst>
          </p:cNvPr>
          <p:cNvGrpSpPr/>
          <p:nvPr/>
        </p:nvGrpSpPr>
        <p:grpSpPr>
          <a:xfrm>
            <a:off x="354552" y="1464898"/>
            <a:ext cx="8574832" cy="3872204"/>
            <a:chOff x="1744822" y="1623525"/>
            <a:chExt cx="8574832" cy="3872204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A9D8090-94F7-89EB-848A-2D9E8BFAFA5A}"/>
                </a:ext>
              </a:extLst>
            </p:cNvPr>
            <p:cNvSpPr/>
            <p:nvPr/>
          </p:nvSpPr>
          <p:spPr>
            <a:xfrm>
              <a:off x="1744822" y="1623525"/>
              <a:ext cx="8574832" cy="38722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Picture 2" descr="A graph of a curve&#10;&#10;AI-generated content may be incorrect.">
              <a:extLst>
                <a:ext uri="{FF2B5EF4-FFF2-40B4-BE49-F238E27FC236}">
                  <a16:creationId xmlns:a16="http://schemas.microsoft.com/office/drawing/2014/main" id="{E4E296FE-0D9B-43B3-9A2C-5213907542C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16664" y="1785971"/>
              <a:ext cx="8244383" cy="3170626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DEA3590-76CC-1CD1-9031-D4BA10B5C912}"/>
                </a:ext>
              </a:extLst>
            </p:cNvPr>
            <p:cNvSpPr txBox="1"/>
            <p:nvPr/>
          </p:nvSpPr>
          <p:spPr>
            <a:xfrm>
              <a:off x="1974967" y="1850566"/>
              <a:ext cx="15007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ħ</a:t>
              </a:r>
              <a:r>
                <a:rPr lang="el-GR" dirty="0">
                  <a:solidFill>
                    <a:schemeClr val="bg1"/>
                  </a:solidFill>
                </a:rPr>
                <a:t>ω</a:t>
              </a:r>
              <a:r>
                <a:rPr lang="en-US" dirty="0">
                  <a:solidFill>
                    <a:schemeClr val="bg1"/>
                  </a:solidFill>
                </a:rPr>
                <a:t> = 4.33 eV</a:t>
              </a: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CF5FEDF7-91E0-F5CB-3206-8DA06EC08FDD}"/>
                </a:ext>
              </a:extLst>
            </p:cNvPr>
            <p:cNvCxnSpPr/>
            <p:nvPr/>
          </p:nvCxnSpPr>
          <p:spPr>
            <a:xfrm>
              <a:off x="6764697" y="5159830"/>
              <a:ext cx="1716832" cy="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D564CBF3-3A8F-E834-F671-91E21DB43E02}"/>
                </a:ext>
              </a:extLst>
            </p:cNvPr>
            <p:cNvCxnSpPr/>
            <p:nvPr/>
          </p:nvCxnSpPr>
          <p:spPr>
            <a:xfrm>
              <a:off x="7632440" y="4665306"/>
              <a:ext cx="0" cy="57849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9A1F9C5-D29F-53D8-2687-83DDA16D595C}"/>
                </a:ext>
              </a:extLst>
            </p:cNvPr>
            <p:cNvSpPr txBox="1"/>
            <p:nvPr/>
          </p:nvSpPr>
          <p:spPr>
            <a:xfrm>
              <a:off x="7408513" y="4991869"/>
              <a:ext cx="42920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err="1"/>
                <a:t>p</a:t>
              </a:r>
              <a:r>
                <a:rPr lang="en-US" baseline="-25000" dirty="0" err="1"/>
                <a:t>T</a:t>
              </a:r>
              <a:endParaRPr lang="en-US" dirty="0"/>
            </a:p>
          </p:txBody>
        </p:sp>
        <p:sp>
          <p:nvSpPr>
            <p:cNvPr id="15" name="Speech Bubble: Rectangle 14">
              <a:extLst>
                <a:ext uri="{FF2B5EF4-FFF2-40B4-BE49-F238E27FC236}">
                  <a16:creationId xmlns:a16="http://schemas.microsoft.com/office/drawing/2014/main" id="{237690F3-144B-9242-C721-979E682236E4}"/>
                </a:ext>
              </a:extLst>
            </p:cNvPr>
            <p:cNvSpPr/>
            <p:nvPr/>
          </p:nvSpPr>
          <p:spPr>
            <a:xfrm>
              <a:off x="6764697" y="3676261"/>
              <a:ext cx="1716825" cy="785812"/>
            </a:xfrm>
            <a:prstGeom prst="wedgeRectCallout">
              <a:avLst>
                <a:gd name="adj1" fmla="val -13768"/>
                <a:gd name="adj2" fmla="val 86248"/>
              </a:avLst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Inner signal</a:t>
              </a:r>
            </a:p>
            <a:p>
              <a:pPr algn="ctr"/>
              <a:r>
                <a:rPr lang="en-US" b="1" dirty="0">
                  <a:solidFill>
                    <a:srgbClr val="FF0000"/>
                  </a:solidFill>
                </a:rPr>
                <a:t>MTE </a:t>
              </a:r>
              <a:r>
                <a:rPr lang="en-US" b="1" dirty="0">
                  <a:solidFill>
                    <a:srgbClr val="FF0000"/>
                  </a:solidFill>
                  <a:sym typeface="Symbol" panose="05050102010706020507" pitchFamily="18" charset="2"/>
                </a:rPr>
                <a:t> 6 </a:t>
              </a:r>
              <a:r>
                <a:rPr lang="en-US" b="1" dirty="0" err="1">
                  <a:solidFill>
                    <a:srgbClr val="FF0000"/>
                  </a:solidFill>
                  <a:sym typeface="Symbol" panose="05050102010706020507" pitchFamily="18" charset="2"/>
                </a:rPr>
                <a:t>meV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6" name="Speech Bubble: Rectangle 15">
              <a:extLst>
                <a:ext uri="{FF2B5EF4-FFF2-40B4-BE49-F238E27FC236}">
                  <a16:creationId xmlns:a16="http://schemas.microsoft.com/office/drawing/2014/main" id="{6911F093-506B-5DAD-BA52-1094FCF4DA8D}"/>
                </a:ext>
              </a:extLst>
            </p:cNvPr>
            <p:cNvSpPr/>
            <p:nvPr/>
          </p:nvSpPr>
          <p:spPr>
            <a:xfrm>
              <a:off x="5131794" y="1873496"/>
              <a:ext cx="1716825" cy="785812"/>
            </a:xfrm>
            <a:prstGeom prst="wedgeRectCallout">
              <a:avLst>
                <a:gd name="adj1" fmla="val 36232"/>
                <a:gd name="adj2" fmla="val 111183"/>
              </a:avLst>
            </a:prstGeom>
            <a:solidFill>
              <a:schemeClr val="bg1"/>
            </a:solidFill>
            <a:ln w="28575">
              <a:solidFill>
                <a:srgbClr val="0000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rgbClr val="0000FF"/>
                  </a:solidFill>
                </a:rPr>
                <a:t>Outer signal</a:t>
              </a:r>
            </a:p>
            <a:p>
              <a:pPr algn="ctr"/>
              <a:r>
                <a:rPr lang="en-US" dirty="0">
                  <a:solidFill>
                    <a:srgbClr val="0000FF"/>
                  </a:solidFill>
                </a:rPr>
                <a:t>MTE </a:t>
              </a:r>
              <a:r>
                <a:rPr lang="en-US" dirty="0">
                  <a:solidFill>
                    <a:srgbClr val="0000FF"/>
                  </a:solidFill>
                  <a:sym typeface="Symbol" panose="05050102010706020507" pitchFamily="18" charset="2"/>
                </a:rPr>
                <a:t> 280 </a:t>
              </a:r>
              <a:r>
                <a:rPr lang="en-US" dirty="0" err="1">
                  <a:solidFill>
                    <a:srgbClr val="0000FF"/>
                  </a:solidFill>
                  <a:sym typeface="Symbol" panose="05050102010706020507" pitchFamily="18" charset="2"/>
                </a:rPr>
                <a:t>meV</a:t>
              </a:r>
              <a:endParaRPr lang="en-US" dirty="0">
                <a:solidFill>
                  <a:srgbClr val="0000FF"/>
                </a:solidFill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CBABD422-9202-6D41-4732-2D9026CF46BA}"/>
              </a:ext>
            </a:extLst>
          </p:cNvPr>
          <p:cNvSpPr txBox="1"/>
          <p:nvPr/>
        </p:nvSpPr>
        <p:spPr>
          <a:xfrm>
            <a:off x="7924800" y="1691939"/>
            <a:ext cx="7673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300 K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43E2C33-FF73-FAFC-3841-98F780E48C9C}"/>
              </a:ext>
            </a:extLst>
          </p:cNvPr>
          <p:cNvSpPr txBox="1"/>
          <p:nvPr/>
        </p:nvSpPr>
        <p:spPr>
          <a:xfrm>
            <a:off x="9134669" y="1649552"/>
            <a:ext cx="2659224" cy="246221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Long transport regime 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(ħ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ω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E</a:t>
            </a:r>
            <a:r>
              <a:rPr lang="en-US" sz="2000" i="1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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4.5 eV)</a:t>
            </a:r>
          </a:p>
          <a:p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 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 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</a:t>
            </a:r>
            <a:r>
              <a:rPr lang="en-US" sz="2000" baseline="-25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→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</a:t>
            </a:r>
            <a:r>
              <a:rPr lang="en-US" sz="2000" baseline="-25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lattice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Transport analysis in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internal drift field gives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k</a:t>
            </a:r>
            <a:r>
              <a:rPr lang="en-US" sz="2000" baseline="-25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</a:t>
            </a:r>
            <a:r>
              <a:rPr lang="en-US" sz="2000" baseline="-25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 27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meV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endParaRPr lang="en-US" sz="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48">
            <a:extLst>
              <a:ext uri="{FF2B5EF4-FFF2-40B4-BE49-F238E27FC236}">
                <a16:creationId xmlns:a16="http://schemas.microsoft.com/office/drawing/2014/main" id="{91D28DC9-2E48-2A2A-700F-2754D8BC1A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88113"/>
            <a:ext cx="12192000" cy="369887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L.A. Angeloni, I-J. Shan, J.H. Leach, and W.A. Schroeder, </a:t>
            </a:r>
            <a:r>
              <a:rPr lang="en-US" alt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J. Appl. Phys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139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095706 (2026)</a:t>
            </a:r>
            <a:endParaRPr lang="en-US" alt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8450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DE52D1-E5E3-EC17-119E-5FC660A65E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E3A89C00-FF05-B7CB-E89B-8038E0D3AE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990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l-GR" sz="3600" b="1">
              <a:latin typeface="Arial" charset="0"/>
              <a:cs typeface="Times New Roman" pitchFamily="18" charset="0"/>
            </a:endParaRPr>
          </a:p>
        </p:txBody>
      </p:sp>
      <p:sp>
        <p:nvSpPr>
          <p:cNvPr id="5" name="Line 4">
            <a:extLst>
              <a:ext uri="{FF2B5EF4-FFF2-40B4-BE49-F238E27FC236}">
                <a16:creationId xmlns:a16="http://schemas.microsoft.com/office/drawing/2014/main" id="{81C027CB-D8B9-32AA-47F3-1E66A5BEEE8F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990600"/>
            <a:ext cx="12192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578315-A44F-66D0-D2D3-9664672F93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71305"/>
            <a:ext cx="9448800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Fe-doped Ga</a:t>
            </a:r>
            <a:r>
              <a:rPr lang="en-US" altLang="en-US" sz="3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en-US" sz="3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(010): MTE</a:t>
            </a:r>
            <a:endParaRPr lang="en-US" altLang="en-US" sz="3800" b="1" i="1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81396D6-E292-AB72-DCB0-9958E5936EB6}"/>
                  </a:ext>
                </a:extLst>
              </p:cNvPr>
              <p:cNvSpPr txBox="1"/>
              <p:nvPr/>
            </p:nvSpPr>
            <p:spPr>
              <a:xfrm>
                <a:off x="503855" y="1364847"/>
                <a:ext cx="5825414" cy="50167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§"/>
                </a:pP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Two emission signals evident throughout </a:t>
                </a:r>
              </a:p>
              <a:p>
                <a:endParaRPr lang="en-US" sz="600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endParaRPr>
              </a:p>
              <a:p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      Inner low MTE signal from lower CB ( &gt; 0)</a:t>
                </a:r>
              </a:p>
              <a:p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      Outer high MTE signal from upper CB ( &lt; 0)</a:t>
                </a: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MTE is constant in ‘long’ transport regime </a:t>
                </a:r>
              </a:p>
              <a:p>
                <a:endParaRPr lang="en-US" sz="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  </a:t>
                </a:r>
                <a:r>
                  <a:rPr lang="en-US" sz="2000" i="1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k</a:t>
                </a:r>
                <a:r>
                  <a:rPr lang="en-US" sz="2000" baseline="-250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B</a:t>
                </a:r>
                <a:r>
                  <a:rPr lang="en-US" sz="2000" i="1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T</a:t>
                </a:r>
                <a:r>
                  <a:rPr lang="en-US" sz="2000" baseline="-250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e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  27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meV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 is constant</a:t>
                </a:r>
              </a:p>
              <a:p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endParaRPr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MTE increases with ħ</a:t>
                </a:r>
                <a:r>
                  <a:rPr lang="el-GR" sz="2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ω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 in ‘short’ transport regime</a:t>
                </a:r>
              </a:p>
              <a:p>
                <a:endParaRPr lang="en-US" sz="600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endParaRPr>
              </a:p>
              <a:p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             Equipartition of energy with </a:t>
                </a:r>
                <a:r>
                  <a:rPr lang="en-US" sz="2000" i="1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l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 = 6 dominant</a:t>
                </a:r>
              </a:p>
              <a:p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                 optical phonon modes (c.f.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Mg:GaN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(0001))</a:t>
                </a:r>
              </a:p>
              <a:p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endParaRPr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Observe step increase in MTE at ħ</a:t>
                </a:r>
                <a:r>
                  <a:rPr lang="el-GR" sz="2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ω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 </a:t>
                </a:r>
                <a:r>
                  <a:rPr lang="el-GR" sz="2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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 </a:t>
                </a:r>
                <a:r>
                  <a:rPr lang="en-US" sz="2000" i="1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E</a:t>
                </a:r>
                <a:r>
                  <a:rPr lang="en-US" sz="2000" baseline="-250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g</a:t>
                </a: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sz="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 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Evidence for </a:t>
                </a:r>
                <a:r>
                  <a:rPr lang="en-US" sz="20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en-US" sz="2000" baseline="-25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increase due to polaron </a:t>
                </a:r>
              </a:p>
              <a:p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formation energy;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ħ</m:t>
                    </m:r>
                    <m:r>
                      <m:rPr>
                        <m:sty m:val="p"/>
                      </m:rPr>
                      <a:rPr lang="el-GR" sz="2000" i="1">
                        <a:latin typeface="Cambria Math" panose="02040503050406030204" pitchFamily="18" charset="0"/>
                      </a:rPr>
                      <m:t>Ω</m:t>
                    </m:r>
                    <m:r>
                      <a:rPr lang="el-GR" sz="2000" i="1">
                        <a:latin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endParaRPr>
              </a:p>
              <a:p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	   AND inner signal converts to FC emission</a:t>
                </a:r>
              </a:p>
              <a:p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                 from lower CB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81396D6-E292-AB72-DCB0-9958E5936E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855" y="1364847"/>
                <a:ext cx="5825414" cy="5016758"/>
              </a:xfrm>
              <a:prstGeom prst="rect">
                <a:avLst/>
              </a:prstGeom>
              <a:blipFill>
                <a:blip r:embed="rId2"/>
                <a:stretch>
                  <a:fillRect l="-942" t="-729" b="-12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>
            <a:extLst>
              <a:ext uri="{FF2B5EF4-FFF2-40B4-BE49-F238E27FC236}">
                <a16:creationId xmlns:a16="http://schemas.microsoft.com/office/drawing/2014/main" id="{FBEC93B8-6CF0-5B91-3F53-942135BD295B}"/>
              </a:ext>
            </a:extLst>
          </p:cNvPr>
          <p:cNvGrpSpPr/>
          <p:nvPr/>
        </p:nvGrpSpPr>
        <p:grpSpPr>
          <a:xfrm>
            <a:off x="7099167" y="1094707"/>
            <a:ext cx="4096135" cy="5660651"/>
            <a:chOff x="7545160" y="304800"/>
            <a:chExt cx="4172660" cy="597224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469C08C7-8B31-BC87-D151-E330ED7851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5160" y="304800"/>
              <a:ext cx="4172660" cy="5972247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811BB13-9858-0F5A-276E-59466CB5DD28}"/>
                </a:ext>
              </a:extLst>
            </p:cNvPr>
            <p:cNvSpPr txBox="1"/>
            <p:nvPr/>
          </p:nvSpPr>
          <p:spPr>
            <a:xfrm>
              <a:off x="8259093" y="1002911"/>
              <a:ext cx="1553497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/>
                <a:t>Outer signal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029C664-46DB-C908-F7DE-EEB93FA4551F}"/>
                </a:ext>
              </a:extLst>
            </p:cNvPr>
            <p:cNvSpPr txBox="1"/>
            <p:nvPr/>
          </p:nvSpPr>
          <p:spPr>
            <a:xfrm>
              <a:off x="8259093" y="3393716"/>
              <a:ext cx="1553497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/>
                <a:t>Inner signal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B19363C-691B-1AD8-79BE-C5868F91CABA}"/>
                </a:ext>
              </a:extLst>
            </p:cNvPr>
            <p:cNvSpPr txBox="1"/>
            <p:nvPr/>
          </p:nvSpPr>
          <p:spPr>
            <a:xfrm>
              <a:off x="10540179" y="5142271"/>
              <a:ext cx="84557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25meV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41BBAAE-430F-6A1D-9A89-187296786D00}"/>
                </a:ext>
              </a:extLst>
            </p:cNvPr>
            <p:cNvSpPr txBox="1"/>
            <p:nvPr/>
          </p:nvSpPr>
          <p:spPr>
            <a:xfrm>
              <a:off x="8573724" y="4172381"/>
              <a:ext cx="100289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0000FF"/>
                  </a:solidFill>
                </a:rPr>
                <a:t>‘Long’ transport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019E9E2-A430-FF4E-37B6-CEA8967370B5}"/>
                </a:ext>
              </a:extLst>
            </p:cNvPr>
            <p:cNvSpPr txBox="1"/>
            <p:nvPr/>
          </p:nvSpPr>
          <p:spPr>
            <a:xfrm>
              <a:off x="10161075" y="2551281"/>
              <a:ext cx="10083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FF0000"/>
                  </a:solidFill>
                </a:rPr>
                <a:t>‘Short’ transport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95410E1-E9CB-F9D1-E6C6-DD5B50F943C4}"/>
                </a:ext>
              </a:extLst>
            </p:cNvPr>
            <p:cNvSpPr/>
            <p:nvPr/>
          </p:nvSpPr>
          <p:spPr>
            <a:xfrm>
              <a:off x="8176025" y="905938"/>
              <a:ext cx="1843045" cy="4766519"/>
            </a:xfrm>
            <a:prstGeom prst="rect">
              <a:avLst/>
            </a:prstGeom>
            <a:solidFill>
              <a:srgbClr val="0000F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4A20921-2BFD-614A-8AAA-5B2E4524E6C6}"/>
                </a:ext>
              </a:extLst>
            </p:cNvPr>
            <p:cNvSpPr/>
            <p:nvPr/>
          </p:nvSpPr>
          <p:spPr>
            <a:xfrm>
              <a:off x="10021297" y="904937"/>
              <a:ext cx="1285799" cy="4766519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9858585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986DF-241B-153A-1253-96C26BA40C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B5E870E9-10C8-FA78-04A1-B63BD0F977E2}"/>
              </a:ext>
            </a:extLst>
          </p:cNvPr>
          <p:cNvSpPr/>
          <p:nvPr/>
        </p:nvSpPr>
        <p:spPr>
          <a:xfrm>
            <a:off x="373231" y="1604647"/>
            <a:ext cx="3853543" cy="45255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436" name="Rectangle 2">
            <a:extLst>
              <a:ext uri="{FF2B5EF4-FFF2-40B4-BE49-F238E27FC236}">
                <a16:creationId xmlns:a16="http://schemas.microsoft.com/office/drawing/2014/main" id="{266C3E44-2D24-BA9B-9CF2-E32A0756F1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9906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l-GR" sz="3600" b="1">
              <a:latin typeface="Arial" charset="0"/>
              <a:cs typeface="Times New Roman" pitchFamily="18" charset="0"/>
            </a:endParaRPr>
          </a:p>
        </p:txBody>
      </p:sp>
      <p:sp>
        <p:nvSpPr>
          <p:cNvPr id="16388" name="Line 4">
            <a:extLst>
              <a:ext uri="{FF2B5EF4-FFF2-40B4-BE49-F238E27FC236}">
                <a16:creationId xmlns:a16="http://schemas.microsoft.com/office/drawing/2014/main" id="{660D3086-51AB-9962-1D99-9776711CBFE7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990600"/>
            <a:ext cx="12192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6">
                <a:extLst>
                  <a:ext uri="{FF2B5EF4-FFF2-40B4-BE49-F238E27FC236}">
                    <a16:creationId xmlns:a16="http://schemas.microsoft.com/office/drawing/2014/main" id="{C99AE7D7-267B-4CB4-A463-1CCB5A87A0C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714492" y="1499345"/>
                <a:ext cx="7368651" cy="46274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2857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indent="0"/>
                <a:r>
                  <a:rPr lang="en-US" altLang="en-US" sz="2000" b="1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PEA:</a:t>
                </a:r>
              </a:p>
              <a:p>
                <a:pPr marL="0" indent="0"/>
                <a:endParaRPr lang="en-US" altLang="en-US" sz="800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endParaRPr>
              </a:p>
              <a:p>
                <a:pPr marL="0" indent="0"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US" i="1">
                          <a:latin typeface="Cambria Math" panose="02040503050406030204" pitchFamily="18" charset="0"/>
                        </a:rPr>
                        <m:t>𝑀𝑇𝐸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undOvr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𝑔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!</m:t>
                                  </m:r>
                                </m:den>
                              </m:f>
                            </m:e>
                          </m:nary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3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sym typeface="Symbol" panose="05050102010706020507" pitchFamily="18" charset="2"/>
                                </a:rPr>
                                <m:t>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)ħ</m:t>
                              </m:r>
                              <m:r>
                                <m:rPr>
                                  <m:sty m:val="p"/>
                                </m:rPr>
                                <a:rPr lang="el-GR" i="1" smtClean="0">
                                  <a:latin typeface="Cambria Math" panose="02040503050406030204" pitchFamily="18" charset="0"/>
                                </a:rPr>
                                <m:t>Ω</m:t>
                              </m:r>
                            </m:e>
                          </m:d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𝑒𝑥𝑝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ħ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l-GR" i="1" smtClean="0">
                                      <a:latin typeface="Cambria Math" panose="02040503050406030204" pitchFamily="18" charset="0"/>
                                    </a:rPr>
                                    <m:t>Ω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𝐵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num>
                        <m:den>
                          <m:nary>
                            <m:naryPr>
                              <m:chr m:val="∑"/>
                              <m:limLoc m:val="undOvr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𝑔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!</m:t>
                                  </m:r>
                                </m:den>
                              </m:f>
                            </m:e>
                          </m:nary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sym typeface="Symbol" panose="05050102010706020507" pitchFamily="18" charset="2"/>
                                </a:rPr>
                                <m:t>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)ħ</m:t>
                              </m:r>
                              <m:r>
                                <m:rPr>
                                  <m:sty m:val="p"/>
                                </m:rPr>
                                <a:rPr lang="el-GR" i="1" smtClean="0">
                                  <a:latin typeface="Cambria Math" panose="02040503050406030204" pitchFamily="18" charset="0"/>
                                </a:rPr>
                                <m:t>Ω</m:t>
                              </m:r>
                            </m:e>
                          </m:d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𝑒𝑥𝑝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ħ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l-GR" i="1" smtClean="0">
                                      <a:latin typeface="Cambria Math" panose="02040503050406030204" pitchFamily="18" charset="0"/>
                                    </a:rPr>
                                    <m:t>Ω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𝐵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  <a:p>
                <a:pPr marL="0" indent="0"/>
                <a:endParaRPr lang="en-US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endParaRPr>
              </a:p>
              <a:p>
                <a:pPr marL="0" indent="0"/>
                <a:r>
                  <a:rPr lang="en-US" altLang="en-US" sz="2000" b="1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NEA:</a:t>
                </a:r>
              </a:p>
              <a:p>
                <a:pPr marL="0" indent="0"/>
                <a:endParaRPr lang="en-US" altLang="en-US" sz="800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endParaRPr>
              </a:p>
              <a:p>
                <a:pPr marL="0" indent="0"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US" i="1">
                          <a:latin typeface="Cambria Math" panose="02040503050406030204" pitchFamily="18" charset="0"/>
                        </a:rPr>
                        <m:t>𝑀𝑇𝐸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undOvr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𝑔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!</m:t>
                                  </m:r>
                                </m:den>
                              </m:f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i="1" smtClean="0">
                                          <a:latin typeface="Cambria Math" panose="02040503050406030204" pitchFamily="18" charset="0"/>
                                          <a:sym typeface="Symbol" panose="05050102010706020507" pitchFamily="18" charset="2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begChr m:val="|"/>
                                          <m:endChr m:val="|"/>
                                          <m:ctrlPr>
                                            <a:rPr lang="en-US" i="1" smtClean="0">
                                              <a:latin typeface="Cambria Math" panose="02040503050406030204" pitchFamily="18" charset="0"/>
                                              <a:sym typeface="Symbol" panose="05050102010706020507" pitchFamily="18" charset="2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i="1" smtClean="0">
                                              <a:latin typeface="Cambria Math" panose="02040503050406030204" pitchFamily="18" charset="0"/>
                                              <a:sym typeface="Symbol" panose="05050102010706020507" pitchFamily="18" charset="2"/>
                                            </a:rPr>
                                            <m:t></m:t>
                                          </m:r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+(</m:t>
                                          </m:r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𝑔</m:t>
                                          </m:r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+</m:t>
                                          </m:r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𝑛</m:t>
                                          </m:r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)ħ</m:t>
                                          </m:r>
                                          <m:r>
                                            <m:rPr>
                                              <m:sty m:val="p"/>
                                            </m:rPr>
                                            <a:rPr lang="el-GR" i="1" smtClean="0">
                                              <a:latin typeface="Cambria Math" panose="02040503050406030204" pitchFamily="18" charset="0"/>
                                            </a:rPr>
                                            <m:t>Ω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+4</m:t>
                                  </m:r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𝐵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sub>
                                  </m:sSub>
                                  <m:d>
                                    <m:dPr>
                                      <m:begChr m:val="|"/>
                                      <m:endChr m:val="|"/>
                                      <m:ctrlPr>
                                        <a:rPr lang="en-US" i="1" smtClean="0">
                                          <a:latin typeface="Cambria Math" panose="02040503050406030204" pitchFamily="18" charset="0"/>
                                          <a:sym typeface="Symbol" panose="05050102010706020507" pitchFamily="18" charset="2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 smtClean="0">
                                          <a:latin typeface="Cambria Math" panose="02040503050406030204" pitchFamily="18" charset="0"/>
                                          <a:sym typeface="Symbol" panose="05050102010706020507" pitchFamily="18" charset="2"/>
                                        </a:rPr>
                                        <m:t>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+(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𝑔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)ħ</m:t>
                                      </m:r>
                                      <m:r>
                                        <m:rPr>
                                          <m:sty m:val="p"/>
                                        </m:rPr>
                                        <a:rPr lang="el-GR" i="1" smtClean="0">
                                          <a:latin typeface="Cambria Math" panose="02040503050406030204" pitchFamily="18" charset="0"/>
                                        </a:rPr>
                                        <m:t>Ω</m:t>
                                      </m:r>
                                    </m:e>
                                  </m:d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+6</m:t>
                                  </m:r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  <m:t>𝑘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  <m:t>𝐵</m:t>
                                              </m:r>
                                            </m:sub>
                                          </m:sSub>
                                          <m:sSub>
                                            <m:sSubPr>
                                              <m:ctrlP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  <m:t>𝑇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  <m:t>𝑒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d>
                            </m:e>
                          </m:nary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  <m:nary>
                            <m:naryPr>
                              <m:chr m:val="∑"/>
                              <m:limLoc m:val="undOvr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𝑔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!</m:t>
                                  </m:r>
                                </m:den>
                              </m:f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𝐵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sub>
                                  </m:s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d>
                                    <m:dPr>
                                      <m:begChr m:val="|"/>
                                      <m:endChr m:val="|"/>
                                      <m:ctrlPr>
                                        <a:rPr lang="en-US" i="1" smtClean="0">
                                          <a:latin typeface="Cambria Math" panose="02040503050406030204" pitchFamily="18" charset="0"/>
                                          <a:sym typeface="Symbol" panose="05050102010706020507" pitchFamily="18" charset="2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 smtClean="0">
                                          <a:latin typeface="Cambria Math" panose="02040503050406030204" pitchFamily="18" charset="0"/>
                                          <a:sym typeface="Symbol" panose="05050102010706020507" pitchFamily="18" charset="2"/>
                                        </a:rPr>
                                        <m:t>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+(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𝑔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)ħ</m:t>
                                      </m:r>
                                      <m:r>
                                        <m:rPr>
                                          <m:sty m:val="p"/>
                                        </m:rPr>
                                        <a:rPr lang="el-GR" i="1" smtClean="0">
                                          <a:latin typeface="Cambria Math" panose="02040503050406030204" pitchFamily="18" charset="0"/>
                                        </a:rPr>
                                        <m:t>Ω</m:t>
                                      </m:r>
                                    </m:e>
                                  </m:d>
                                </m:e>
                              </m:d>
                            </m:e>
                          </m:nary>
                        </m:den>
                      </m:f>
                    </m:oMath>
                  </m:oMathPara>
                </a14:m>
                <a:endParaRPr lang="en-US" dirty="0"/>
              </a:p>
              <a:p>
                <a:pPr marL="0" indent="0"/>
                <a:endParaRPr lang="en-US" altLang="en-US" sz="1000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endParaRPr>
              </a:p>
              <a:p>
                <a:pPr marL="0" indent="0"/>
                <a:r>
                  <a:rPr lang="en-US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			 	… N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less than |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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|/(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ħΩ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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marL="0" indent="0"/>
                <a:endParaRPr lang="en-US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endParaRPr>
              </a:p>
              <a:p>
                <a:pPr marL="0" indent="0"/>
                <a:r>
                  <a:rPr lang="en-US" alt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	NOTE: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</m:ctrlPr>
                      </m:sSubPr>
                      <m:e>
                        <m:r>
                          <a:rPr lang="en-US" alt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  <m:t></m:t>
                        </m:r>
                      </m:e>
                      <m:sub>
                        <m:r>
                          <a:rPr lang="en-US" alt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  <m:t>𝑒𝑓𝑓</m:t>
                        </m:r>
                      </m:sub>
                    </m:sSub>
                    <m:r>
                      <a:rPr lang="en-US" altLang="en-US" sz="2000" i="1">
                        <a:latin typeface="Cambria Math" panose="02040503050406030204" pitchFamily="18" charset="0"/>
                        <a:cs typeface="Times New Roman" panose="02020603050405020304" pitchFamily="18" charset="0"/>
                        <a:sym typeface="Symbol" panose="05050102010706020507" pitchFamily="18" charset="2"/>
                      </a:rPr>
                      <m:t>=+</m:t>
                    </m:r>
                    <m:r>
                      <a:rPr lang="en-US" altLang="en-US" sz="2000" i="1">
                        <a:latin typeface="Cambria Math" panose="02040503050406030204" pitchFamily="18" charset="0"/>
                        <a:cs typeface="Times New Roman" panose="02020603050405020304" pitchFamily="18" charset="0"/>
                        <a:sym typeface="Symbol" panose="05050102010706020507" pitchFamily="18" charset="2"/>
                      </a:rPr>
                      <m:t>𝑔</m:t>
                    </m:r>
                    <m:r>
                      <a:rPr lang="en-US" altLang="en-US" sz="2000" i="1">
                        <a:latin typeface="Cambria Math" panose="02040503050406030204" pitchFamily="18" charset="0"/>
                        <a:cs typeface="Times New Roman" panose="02020603050405020304" pitchFamily="18" charset="0"/>
                        <a:sym typeface="Symbol" panose="05050102010706020507" pitchFamily="18" charset="2"/>
                      </a:rPr>
                      <m:t>ħ</m:t>
                    </m:r>
                  </m:oMath>
                </a14:m>
                <a:endParaRPr lang="en-US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endParaRPr>
              </a:p>
              <a:p>
                <a:pPr marL="0" indent="0"/>
                <a:r>
                  <a:rPr lang="en-US" alt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		… important when </a:t>
                </a:r>
                <a14:m>
                  <m:oMath xmlns:m="http://schemas.openxmlformats.org/officeDocument/2006/math">
                    <m:r>
                      <a:rPr lang="en-US" altLang="en-US" sz="2000" i="1">
                        <a:latin typeface="Cambria Math" panose="02040503050406030204" pitchFamily="18" charset="0"/>
                        <a:cs typeface="Times New Roman" panose="02020603050405020304" pitchFamily="18" charset="0"/>
                        <a:sym typeface="Symbol" panose="05050102010706020507" pitchFamily="18" charset="2"/>
                      </a:rPr>
                      <m:t>𝑔</m:t>
                    </m:r>
                    <m:r>
                      <a:rPr lang="en-US" altLang="en-US" sz="2000" i="1">
                        <a:latin typeface="Cambria Math" panose="02040503050406030204" pitchFamily="18" charset="0"/>
                        <a:cs typeface="Times New Roman" panose="02020603050405020304" pitchFamily="18" charset="0"/>
                        <a:sym typeface="Symbol" panose="05050102010706020507" pitchFamily="18" charset="2"/>
                      </a:rPr>
                      <m:t>ħ&gt;</m:t>
                    </m:r>
                    <m:sSub>
                      <m:sSubPr>
                        <m:ctrlPr>
                          <a:rPr lang="en-US" alt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</m:ctrlPr>
                      </m:sSubPr>
                      <m:e>
                        <m:r>
                          <a:rPr lang="en-US" alt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  <m:t>𝑘</m:t>
                        </m:r>
                      </m:e>
                      <m:sub>
                        <m:r>
                          <a:rPr lang="en-US" alt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  <m:t>𝐵</m:t>
                        </m:r>
                      </m:sub>
                    </m:sSub>
                    <m:sSub>
                      <m:sSubPr>
                        <m:ctrlPr>
                          <a:rPr lang="en-US" alt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</m:ctrlPr>
                      </m:sSubPr>
                      <m:e>
                        <m:r>
                          <a:rPr lang="en-US" alt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  <m:t>𝑇</m:t>
                        </m:r>
                      </m:e>
                      <m:sub>
                        <m:r>
                          <a:rPr lang="en-US" alt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  <m:t>𝑒</m:t>
                        </m:r>
                      </m:sub>
                    </m:sSub>
                  </m:oMath>
                </a14:m>
                <a:endParaRPr lang="en-US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endParaRPr>
              </a:p>
            </p:txBody>
          </p:sp>
        </mc:Choice>
        <mc:Fallback xmlns="">
          <p:sp>
            <p:nvSpPr>
              <p:cNvPr id="2" name="TextBox 6">
                <a:extLst>
                  <a:ext uri="{FF2B5EF4-FFF2-40B4-BE49-F238E27FC236}">
                    <a16:creationId xmlns:a16="http://schemas.microsoft.com/office/drawing/2014/main" id="{C99AE7D7-267B-4CB4-A463-1CCB5A87A0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714492" y="1499345"/>
                <a:ext cx="7368651" cy="4627421"/>
              </a:xfrm>
              <a:prstGeom prst="rect">
                <a:avLst/>
              </a:prstGeom>
              <a:blipFill>
                <a:blip r:embed="rId2"/>
                <a:stretch>
                  <a:fillRect l="-827" t="-791" b="-1449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8">
            <a:extLst>
              <a:ext uri="{FF2B5EF4-FFF2-40B4-BE49-F238E27FC236}">
                <a16:creationId xmlns:a16="http://schemas.microsoft.com/office/drawing/2014/main" id="{33002CFD-07CC-63BA-C753-4872E1A725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55" y="152401"/>
            <a:ext cx="11131496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Modified FC analysis: </a:t>
            </a:r>
            <a:r>
              <a:rPr lang="en-US" altLang="en-US" sz="3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Multi</a:t>
            </a:r>
            <a:r>
              <a:rPr lang="en-US" alt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-phonon emission</a:t>
            </a:r>
            <a:endParaRPr lang="en-US" altLang="en-US" sz="3800" b="1" i="1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7D72C5-BAF6-369E-39C9-7E2798DED292}"/>
              </a:ext>
            </a:extLst>
          </p:cNvPr>
          <p:cNvSpPr txBox="1"/>
          <p:nvPr/>
        </p:nvSpPr>
        <p:spPr>
          <a:xfrm>
            <a:off x="9242" y="1016100"/>
            <a:ext cx="12036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  Large Fröhlich coupling constant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and finite ħ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Ω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8">
            <a:extLst>
              <a:ext uri="{FF2B5EF4-FFF2-40B4-BE49-F238E27FC236}">
                <a16:creationId xmlns:a16="http://schemas.microsoft.com/office/drawing/2014/main" id="{9349E5A5-3ACC-B07F-194F-D3EA51E68D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88113"/>
            <a:ext cx="12192000" cy="369887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L.A. Angeloni, I-J. Shan, and W.A. Schroeder, </a:t>
            </a:r>
            <a:r>
              <a:rPr lang="en-US" alt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Phys. Rev. Accel. &amp; Beams 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28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123401 (2025)</a:t>
            </a: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D1669D32-105E-10E3-048D-7C6B0674E228}"/>
              </a:ext>
            </a:extLst>
          </p:cNvPr>
          <p:cNvGrpSpPr/>
          <p:nvPr/>
        </p:nvGrpSpPr>
        <p:grpSpPr>
          <a:xfrm>
            <a:off x="508108" y="-268023"/>
            <a:ext cx="3597149" cy="6144744"/>
            <a:chOff x="256175" y="-221368"/>
            <a:chExt cx="3597149" cy="6144744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0ABFA4AB-5BF7-D7A7-5625-C06035613269}"/>
                </a:ext>
              </a:extLst>
            </p:cNvPr>
            <p:cNvGrpSpPr/>
            <p:nvPr/>
          </p:nvGrpSpPr>
          <p:grpSpPr>
            <a:xfrm>
              <a:off x="821093" y="1073756"/>
              <a:ext cx="1731645" cy="2722245"/>
              <a:chOff x="5213931" y="3650059"/>
              <a:chExt cx="1731645" cy="2722245"/>
            </a:xfrm>
          </p:grpSpPr>
          <p:sp>
            <p:nvSpPr>
              <p:cNvPr id="14" name="Arc 13">
                <a:extLst>
                  <a:ext uri="{FF2B5EF4-FFF2-40B4-BE49-F238E27FC236}">
                    <a16:creationId xmlns:a16="http://schemas.microsoft.com/office/drawing/2014/main" id="{0088DCB7-C4B8-66FF-23E1-DA42DC9C70DF}"/>
                  </a:ext>
                </a:extLst>
              </p:cNvPr>
              <p:cNvSpPr/>
              <p:nvPr/>
            </p:nvSpPr>
            <p:spPr>
              <a:xfrm flipH="1" flipV="1">
                <a:off x="6126426" y="5838904"/>
                <a:ext cx="819150" cy="533400"/>
              </a:xfrm>
              <a:prstGeom prst="arc">
                <a:avLst>
                  <a:gd name="adj1" fmla="val 18305976"/>
                  <a:gd name="adj2" fmla="val 785514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Flowchart: Manual Input 14">
                <a:extLst>
                  <a:ext uri="{FF2B5EF4-FFF2-40B4-BE49-F238E27FC236}">
                    <a16:creationId xmlns:a16="http://schemas.microsoft.com/office/drawing/2014/main" id="{03ED7A06-A477-2FD3-5F39-5786206951CC}"/>
                  </a:ext>
                </a:extLst>
              </p:cNvPr>
              <p:cNvSpPr/>
              <p:nvPr/>
            </p:nvSpPr>
            <p:spPr>
              <a:xfrm flipV="1">
                <a:off x="6135951" y="4998799"/>
                <a:ext cx="243840" cy="1245870"/>
              </a:xfrm>
              <a:prstGeom prst="flowChartManualInpu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Arc 15">
                <a:extLst>
                  <a:ext uri="{FF2B5EF4-FFF2-40B4-BE49-F238E27FC236}">
                    <a16:creationId xmlns:a16="http://schemas.microsoft.com/office/drawing/2014/main" id="{419DC013-ACB2-DB85-48E4-487B59BF5F4B}"/>
                  </a:ext>
                </a:extLst>
              </p:cNvPr>
              <p:cNvSpPr/>
              <p:nvPr/>
            </p:nvSpPr>
            <p:spPr>
              <a:xfrm flipV="1">
                <a:off x="5213931" y="3650059"/>
                <a:ext cx="1143000" cy="2678430"/>
              </a:xfrm>
              <a:prstGeom prst="arc">
                <a:avLst>
                  <a:gd name="adj1" fmla="val 17333895"/>
                  <a:gd name="adj2" fmla="val 0"/>
                </a:avLst>
              </a:prstGeom>
              <a:solidFill>
                <a:schemeClr val="bg1"/>
              </a:solidFill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D14DE912-5FE6-1CAC-7CCC-2D6DF8C06F69}"/>
                  </a:ext>
                </a:extLst>
              </p:cNvPr>
              <p:cNvSpPr/>
              <p:nvPr/>
            </p:nvSpPr>
            <p:spPr>
              <a:xfrm>
                <a:off x="6379791" y="4989274"/>
                <a:ext cx="175260" cy="138303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6392" name="Rectangle 11">
              <a:extLst>
                <a:ext uri="{FF2B5EF4-FFF2-40B4-BE49-F238E27FC236}">
                  <a16:creationId xmlns:a16="http://schemas.microsoft.com/office/drawing/2014/main" id="{B5B56DC4-E922-1568-662E-FD68798E27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4001" y="-221368"/>
              <a:ext cx="18473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6393" name="Rectangle 12">
              <a:extLst>
                <a:ext uri="{FF2B5EF4-FFF2-40B4-BE49-F238E27FC236}">
                  <a16:creationId xmlns:a16="http://schemas.microsoft.com/office/drawing/2014/main" id="{94007F57-9C67-EAFA-C0D2-FAA9E400D3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4001" y="-221368"/>
              <a:ext cx="18473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6394" name="Rectangle 14">
              <a:extLst>
                <a:ext uri="{FF2B5EF4-FFF2-40B4-BE49-F238E27FC236}">
                  <a16:creationId xmlns:a16="http://schemas.microsoft.com/office/drawing/2014/main" id="{3FA85BF6-5EE0-CC6D-60BC-47CF577031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4001" y="-221368"/>
              <a:ext cx="18473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6395" name="Rectangle 18">
              <a:extLst>
                <a:ext uri="{FF2B5EF4-FFF2-40B4-BE49-F238E27FC236}">
                  <a16:creationId xmlns:a16="http://schemas.microsoft.com/office/drawing/2014/main" id="{2C6ECC7D-4B72-D46B-F3A3-9E29D48A06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4001" y="-221368"/>
              <a:ext cx="18473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6396" name="Rectangle 20">
              <a:extLst>
                <a:ext uri="{FF2B5EF4-FFF2-40B4-BE49-F238E27FC236}">
                  <a16:creationId xmlns:a16="http://schemas.microsoft.com/office/drawing/2014/main" id="{4DD33A88-C807-75D0-63D7-A52210CD15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4001" y="-221368"/>
              <a:ext cx="18473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6397" name="Rectangle 4">
              <a:extLst>
                <a:ext uri="{FF2B5EF4-FFF2-40B4-BE49-F238E27FC236}">
                  <a16:creationId xmlns:a16="http://schemas.microsoft.com/office/drawing/2014/main" id="{0E92B4C9-89BB-8223-A53B-3F87F0AE97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4001" y="-221368"/>
              <a:ext cx="18473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6398" name="Rectangle 2">
              <a:extLst>
                <a:ext uri="{FF2B5EF4-FFF2-40B4-BE49-F238E27FC236}">
                  <a16:creationId xmlns:a16="http://schemas.microsoft.com/office/drawing/2014/main" id="{306ABC48-9495-7484-7061-3215D63079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4001" y="7232"/>
              <a:ext cx="18473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7" name="Arc 6">
              <a:extLst>
                <a:ext uri="{FF2B5EF4-FFF2-40B4-BE49-F238E27FC236}">
                  <a16:creationId xmlns:a16="http://schemas.microsoft.com/office/drawing/2014/main" id="{FD27B38F-F3D0-84E3-B21C-C39519379666}"/>
                </a:ext>
              </a:extLst>
            </p:cNvPr>
            <p:cNvSpPr/>
            <p:nvPr/>
          </p:nvSpPr>
          <p:spPr>
            <a:xfrm flipV="1">
              <a:off x="933061" y="-70410"/>
              <a:ext cx="2062065" cy="3499410"/>
            </a:xfrm>
            <a:prstGeom prst="arc">
              <a:avLst>
                <a:gd name="adj1" fmla="val 11609744"/>
                <a:gd name="adj2" fmla="val 20848692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Arc 7">
              <a:extLst>
                <a:ext uri="{FF2B5EF4-FFF2-40B4-BE49-F238E27FC236}">
                  <a16:creationId xmlns:a16="http://schemas.microsoft.com/office/drawing/2014/main" id="{B97DD278-FB69-8C5D-ABE8-9C9AFD56FB80}"/>
                </a:ext>
              </a:extLst>
            </p:cNvPr>
            <p:cNvSpPr/>
            <p:nvPr/>
          </p:nvSpPr>
          <p:spPr>
            <a:xfrm flipV="1">
              <a:off x="852190" y="287260"/>
              <a:ext cx="2254904" cy="3499410"/>
            </a:xfrm>
            <a:prstGeom prst="arc">
              <a:avLst>
                <a:gd name="adj1" fmla="val 13181477"/>
                <a:gd name="adj2" fmla="val 19212527"/>
              </a:avLst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D47DB7F5-ACC4-EFAE-D27A-E72C2691F1C3}"/>
                </a:ext>
              </a:extLst>
            </p:cNvPr>
            <p:cNvCxnSpPr/>
            <p:nvPr/>
          </p:nvCxnSpPr>
          <p:spPr>
            <a:xfrm>
              <a:off x="2074583" y="3733683"/>
              <a:ext cx="1237784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E3A101A9-91DA-D9A1-CDFF-E26A609E4EEF}"/>
                </a:ext>
              </a:extLst>
            </p:cNvPr>
            <p:cNvCxnSpPr/>
            <p:nvPr/>
          </p:nvCxnSpPr>
          <p:spPr>
            <a:xfrm>
              <a:off x="2068359" y="4221987"/>
              <a:ext cx="1237784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49429CAB-E204-917F-6E49-CE8CA21C3016}"/>
                </a:ext>
              </a:extLst>
            </p:cNvPr>
            <p:cNvCxnSpPr/>
            <p:nvPr/>
          </p:nvCxnSpPr>
          <p:spPr>
            <a:xfrm>
              <a:off x="2074586" y="4704069"/>
              <a:ext cx="1237784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DEE65693-43D4-4B80-B7E2-9454257F550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08932" y="3156068"/>
              <a:ext cx="0" cy="2134389"/>
            </a:xfrm>
            <a:prstGeom prst="straightConnector1">
              <a:avLst/>
            </a:prstGeom>
            <a:ln w="571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13A3D0B-93AA-1375-B7D6-5A88E96D6CDD}"/>
                </a:ext>
              </a:extLst>
            </p:cNvPr>
            <p:cNvSpPr txBox="1"/>
            <p:nvPr/>
          </p:nvSpPr>
          <p:spPr>
            <a:xfrm>
              <a:off x="2481942" y="4525347"/>
              <a:ext cx="69045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dirty="0">
                  <a:solidFill>
                    <a:srgbClr val="FF0000"/>
                  </a:solidFill>
                </a:rPr>
                <a:t>: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7C04348-15BF-BE1A-C857-DC54E2881383}"/>
                </a:ext>
              </a:extLst>
            </p:cNvPr>
            <p:cNvSpPr txBox="1"/>
            <p:nvPr/>
          </p:nvSpPr>
          <p:spPr>
            <a:xfrm rot="16200000">
              <a:off x="2908700" y="4060560"/>
              <a:ext cx="14275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rgbClr val="FF0000"/>
                  </a:solidFill>
                </a:rPr>
                <a:t>Emission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6516D6F-00F2-93EA-DB8E-82556E6535DE}"/>
                </a:ext>
              </a:extLst>
            </p:cNvPr>
            <p:cNvSpPr txBox="1"/>
            <p:nvPr/>
          </p:nvSpPr>
          <p:spPr>
            <a:xfrm>
              <a:off x="935236" y="1837096"/>
              <a:ext cx="6438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CB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09D7650-E4E5-2486-A8B0-9D17E3C8D872}"/>
                </a:ext>
              </a:extLst>
            </p:cNvPr>
            <p:cNvSpPr txBox="1"/>
            <p:nvPr/>
          </p:nvSpPr>
          <p:spPr>
            <a:xfrm>
              <a:off x="256175" y="2530881"/>
              <a:ext cx="10070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Polaron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EDF700F-0DF6-899F-DD1D-45BBB0185707}"/>
                </a:ext>
              </a:extLst>
            </p:cNvPr>
            <p:cNvSpPr txBox="1"/>
            <p:nvPr/>
          </p:nvSpPr>
          <p:spPr>
            <a:xfrm>
              <a:off x="832025" y="4189606"/>
              <a:ext cx="6064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rgbClr val="7030A0"/>
                  </a:solidFill>
                </a:rPr>
                <a:t>ħ</a:t>
              </a:r>
              <a:r>
                <a:rPr lang="el-GR" sz="2400" dirty="0">
                  <a:solidFill>
                    <a:srgbClr val="7030A0"/>
                  </a:solidFill>
                </a:rPr>
                <a:t>ω</a:t>
              </a:r>
              <a:endParaRPr lang="en-US" sz="2400" dirty="0">
                <a:solidFill>
                  <a:srgbClr val="7030A0"/>
                </a:solidFill>
              </a:endParaRPr>
            </a:p>
          </p:txBody>
        </p: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EB1FDA29-716C-6EE9-3205-8469F44D0165}"/>
                </a:ext>
              </a:extLst>
            </p:cNvPr>
            <p:cNvCxnSpPr/>
            <p:nvPr/>
          </p:nvCxnSpPr>
          <p:spPr>
            <a:xfrm>
              <a:off x="1411256" y="5139594"/>
              <a:ext cx="0" cy="783782"/>
            </a:xfrm>
            <a:prstGeom prst="line">
              <a:avLst/>
            </a:prstGeom>
            <a:ln w="57150">
              <a:solidFill>
                <a:srgbClr val="7030A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D816DC5-B78A-8BA1-82F2-7646E881E078}"/>
                </a:ext>
              </a:extLst>
            </p:cNvPr>
            <p:cNvSpPr txBox="1"/>
            <p:nvPr/>
          </p:nvSpPr>
          <p:spPr>
            <a:xfrm>
              <a:off x="2757037" y="3365453"/>
              <a:ext cx="951721" cy="13542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/>
                <a:t>n</a:t>
              </a:r>
              <a:r>
                <a:rPr lang="en-US" dirty="0"/>
                <a:t> = 0</a:t>
              </a:r>
            </a:p>
            <a:p>
              <a:endParaRPr lang="en-US" sz="1400" dirty="0"/>
            </a:p>
            <a:p>
              <a:r>
                <a:rPr lang="en-US" i="1" dirty="0"/>
                <a:t>n</a:t>
              </a:r>
              <a:r>
                <a:rPr lang="en-US" dirty="0"/>
                <a:t> = 1</a:t>
              </a:r>
            </a:p>
            <a:p>
              <a:endParaRPr lang="en-US" sz="1400" dirty="0"/>
            </a:p>
            <a:p>
              <a:r>
                <a:rPr lang="en-US" i="1" dirty="0"/>
                <a:t>n</a:t>
              </a:r>
              <a:r>
                <a:rPr lang="en-US" dirty="0"/>
                <a:t> = 2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A92DE7A-0009-AE94-D2FE-F5768990F834}"/>
                </a:ext>
              </a:extLst>
            </p:cNvPr>
            <p:cNvSpPr txBox="1"/>
            <p:nvPr/>
          </p:nvSpPr>
          <p:spPr>
            <a:xfrm>
              <a:off x="2112044" y="3778957"/>
              <a:ext cx="5530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ħ</a:t>
              </a:r>
              <a:r>
                <a:rPr lang="el-GR" dirty="0"/>
                <a:t>Ω</a:t>
              </a:r>
              <a:endParaRPr lang="en-US" dirty="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ADAFA0A-3BB1-E687-EAB5-6B9BEA243BB5}"/>
                </a:ext>
              </a:extLst>
            </p:cNvPr>
            <p:cNvSpPr txBox="1"/>
            <p:nvPr/>
          </p:nvSpPr>
          <p:spPr>
            <a:xfrm>
              <a:off x="2115148" y="4276596"/>
              <a:ext cx="5530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ħ</a:t>
              </a:r>
              <a:r>
                <a:rPr lang="el-GR" dirty="0"/>
                <a:t>Ω</a:t>
              </a:r>
              <a:endParaRPr lang="en-US" dirty="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7BCB95A-B7F1-1E47-F536-20A4150F0B44}"/>
                </a:ext>
              </a:extLst>
            </p:cNvPr>
            <p:cNvSpPr txBox="1"/>
            <p:nvPr/>
          </p:nvSpPr>
          <p:spPr>
            <a:xfrm>
              <a:off x="414481" y="3423278"/>
              <a:ext cx="6904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 err="1"/>
                <a:t>g</a:t>
              </a:r>
              <a:r>
                <a:rPr lang="en-US" dirty="0" err="1"/>
                <a:t>ħ</a:t>
              </a:r>
              <a:r>
                <a:rPr lang="el-GR" dirty="0"/>
                <a:t>Ω</a:t>
              </a:r>
              <a:endParaRPr lang="en-US" dirty="0"/>
            </a:p>
          </p:txBody>
        </p: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D6BA2025-4C94-3ADB-EBBD-017EF82AE086}"/>
                </a:ext>
              </a:extLst>
            </p:cNvPr>
            <p:cNvCxnSpPr>
              <a:cxnSpLocks/>
            </p:cNvCxnSpPr>
            <p:nvPr/>
          </p:nvCxnSpPr>
          <p:spPr>
            <a:xfrm>
              <a:off x="2581101" y="3774014"/>
              <a:ext cx="0" cy="393328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E6D5F642-E28C-0117-8794-277180086625}"/>
                </a:ext>
              </a:extLst>
            </p:cNvPr>
            <p:cNvCxnSpPr>
              <a:cxnSpLocks/>
            </p:cNvCxnSpPr>
            <p:nvPr/>
          </p:nvCxnSpPr>
          <p:spPr>
            <a:xfrm>
              <a:off x="2584209" y="4252989"/>
              <a:ext cx="0" cy="393328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2D1203E7-BADE-9CFB-8ECB-4110AF70B0B2}"/>
                </a:ext>
              </a:extLst>
            </p:cNvPr>
            <p:cNvCxnSpPr>
              <a:cxnSpLocks/>
            </p:cNvCxnSpPr>
            <p:nvPr/>
          </p:nvCxnSpPr>
          <p:spPr>
            <a:xfrm>
              <a:off x="996217" y="3449408"/>
              <a:ext cx="0" cy="310603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27DD0976-3C6D-5818-44AB-883651C47FDD}"/>
                </a:ext>
              </a:extLst>
            </p:cNvPr>
            <p:cNvCxnSpPr/>
            <p:nvPr/>
          </p:nvCxnSpPr>
          <p:spPr>
            <a:xfrm>
              <a:off x="778423" y="3429000"/>
              <a:ext cx="102361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27387D6E-51F8-11FB-E66B-34FF5DD03311}"/>
                </a:ext>
              </a:extLst>
            </p:cNvPr>
            <p:cNvCxnSpPr/>
            <p:nvPr/>
          </p:nvCxnSpPr>
          <p:spPr>
            <a:xfrm>
              <a:off x="772197" y="3777351"/>
              <a:ext cx="102361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024194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0AE804-EBF2-FAEC-A4EA-3671E3CDC6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1CD9E080-3F2F-882D-82D9-59D8AF36F0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7710"/>
            <a:ext cx="12192000" cy="9906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l-GR" sz="3600" b="1">
              <a:latin typeface="Arial" charset="0"/>
              <a:cs typeface="Times New Roman" pitchFamily="18" charset="0"/>
            </a:endParaRPr>
          </a:p>
        </p:txBody>
      </p:sp>
      <p:sp>
        <p:nvSpPr>
          <p:cNvPr id="5" name="Line 4">
            <a:extLst>
              <a:ext uri="{FF2B5EF4-FFF2-40B4-BE49-F238E27FC236}">
                <a16:creationId xmlns:a16="http://schemas.microsoft.com/office/drawing/2014/main" id="{1DC1A478-B9A0-4176-CA0F-09FCDD848D35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990600"/>
            <a:ext cx="12192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E0CC82-6B4C-BB88-5FA7-FE5B43D751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71305"/>
            <a:ext cx="9448800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Summary</a:t>
            </a:r>
            <a:endParaRPr lang="en-US" altLang="en-US" sz="3800" b="1" i="1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F6560A4-D5BA-B688-5374-7CCE517D315F}"/>
                  </a:ext>
                </a:extLst>
              </p:cNvPr>
              <p:cNvSpPr txBox="1"/>
              <p:nvPr/>
            </p:nvSpPr>
            <p:spPr>
              <a:xfrm>
                <a:off x="914404" y="1140908"/>
                <a:ext cx="10210795" cy="50220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§"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Momentum-resonant Franck-Condon (FC) electron emission mechanism</a:t>
                </a:r>
              </a:p>
              <a:p>
                <a:endParaRPr lang="en-US" sz="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	  Mediated by (optical)phonon scattering in semiconductors (</a:t>
                </a:r>
                <a:r>
                  <a:rPr lang="en-US" sz="2000" b="1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q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)</a:t>
                </a:r>
              </a:p>
              <a:p>
                <a:endPara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Wingdings" panose="05000000000000000000" pitchFamily="2" charset="2"/>
                  <a:buChar char="§"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Comparison of FC emission theory with experimental data</a:t>
                </a:r>
              </a:p>
              <a:p>
                <a:endParaRPr lang="en-US" sz="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−  Good agreement with MTE and QE measurements for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Cs:GaAs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GaN</a:t>
                </a: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Fe:Ga</a:t>
                </a:r>
                <a:r>
                  <a:rPr lang="en-US" sz="24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</a:t>
                </a:r>
                <a:r>
                  <a:rPr lang="en-US" sz="24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(010) photocathode</a:t>
                </a:r>
              </a:p>
              <a:p>
                <a:endParaRPr lang="en-US" sz="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 Emission consistent with FC mechanism; including polaron formation self-energy</a:t>
                </a:r>
              </a:p>
              <a:p>
                <a:endParaRPr lang="en-US" sz="800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endParaRPr>
              </a:p>
              <a:p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	   </a:t>
                </a:r>
                <a:r>
                  <a:rPr lang="en-US" sz="2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PLUS:  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Observation of 6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meV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 MTE </a:t>
                </a:r>
                <a:r>
                  <a:rPr lang="en-US" sz="2000" u="sng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ultracold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 electron emission at 300 K </a:t>
                </a:r>
              </a:p>
              <a:p>
                <a:r>
                  <a:rPr lang="en-US" sz="2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		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  consistent with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𝑀𝑇𝐸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≅</m:t>
                    </m:r>
                    <m:d>
                      <m:d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𝑚</m:t>
                                </m:r>
                              </m:e>
                              <m:sup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∗</m:t>
                                </m:r>
                              </m:sup>
                            </m:sSup>
                          </m:num>
                          <m:den>
                            <m:sSub>
                              <m:sSubPr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b>
                            </m:sSub>
                          </m:den>
                        </m:f>
                      </m:e>
                    </m:d>
                    <m:sSub>
                      <m:sSub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𝐵</m:t>
                        </m:r>
                      </m:sub>
                    </m:sSub>
                    <m:sSub>
                      <m:sSub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for one-step 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direct band photoemission</a:t>
                </a:r>
                <a:endParaRPr lang="en-US" sz="2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Expect dominant FC emission for all polar semiconductor photocathodes</a:t>
                </a:r>
              </a:p>
              <a:p>
                <a:endParaRPr lang="en-US" sz="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  III-V materials, Cs</a:t>
                </a:r>
                <a:r>
                  <a:rPr lang="en-US" sz="20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3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Sb, bi-alkali antimonides, Cs</a:t>
                </a:r>
                <a:r>
                  <a:rPr lang="en-US" sz="20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2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Te … and diamond</a:t>
                </a: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F6560A4-D5BA-B688-5374-7CCE517D31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4" y="1140908"/>
                <a:ext cx="10210795" cy="5022080"/>
              </a:xfrm>
              <a:prstGeom prst="rect">
                <a:avLst/>
              </a:prstGeom>
              <a:blipFill>
                <a:blip r:embed="rId2"/>
                <a:stretch>
                  <a:fillRect l="-776" t="-9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48">
            <a:extLst>
              <a:ext uri="{FF2B5EF4-FFF2-40B4-BE49-F238E27FC236}">
                <a16:creationId xmlns:a16="http://schemas.microsoft.com/office/drawing/2014/main" id="{81368DA0-D46C-03D5-4327-AB25FF5ACF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213200"/>
            <a:ext cx="12192000" cy="646331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NOTE: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“Evidence for Umklapp electron scattering emission from metal photocathodes”</a:t>
            </a:r>
          </a:p>
          <a:p>
            <a:pPr eaLnBrk="1" hangingPunct="1"/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I-J. Shan, L.A. Angeloni, and W.A. Schroeder, </a:t>
            </a:r>
            <a:r>
              <a:rPr lang="en-US" alt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APS Open Science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(accepted for publication)</a:t>
            </a:r>
          </a:p>
        </p:txBody>
      </p:sp>
    </p:spTree>
    <p:extLst>
      <p:ext uri="{BB962C8B-B14F-4D97-AF65-F5344CB8AC3E}">
        <p14:creationId xmlns:p14="http://schemas.microsoft.com/office/powerpoint/2010/main" val="23178918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2">
            <a:extLst>
              <a:ext uri="{FF2B5EF4-FFF2-40B4-BE49-F238E27FC236}">
                <a16:creationId xmlns:a16="http://schemas.microsoft.com/office/drawing/2014/main" id="{9D892276-6B0D-4BA5-BB28-D863EA3E9A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990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l-GR" sz="3600" b="1" dirty="0">
              <a:latin typeface="Arial" charset="0"/>
              <a:cs typeface="Times New Roman" pitchFamily="18" charset="0"/>
            </a:endParaRPr>
          </a:p>
        </p:txBody>
      </p:sp>
      <p:sp>
        <p:nvSpPr>
          <p:cNvPr id="16388" name="Line 4">
            <a:extLst>
              <a:ext uri="{FF2B5EF4-FFF2-40B4-BE49-F238E27FC236}">
                <a16:creationId xmlns:a16="http://schemas.microsoft.com/office/drawing/2014/main" id="{C8A1822F-EE99-4964-9295-20A3C805BFC3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990600"/>
            <a:ext cx="12192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2" name="Rectangle 11">
            <a:extLst>
              <a:ext uri="{FF2B5EF4-FFF2-40B4-BE49-F238E27FC236}">
                <a16:creationId xmlns:a16="http://schemas.microsoft.com/office/drawing/2014/main" id="{15316FBC-822A-4AC0-8083-E54DBC8B5B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22136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3" name="Rectangle 12">
            <a:extLst>
              <a:ext uri="{FF2B5EF4-FFF2-40B4-BE49-F238E27FC236}">
                <a16:creationId xmlns:a16="http://schemas.microsoft.com/office/drawing/2014/main" id="{EDED0E87-9599-4A31-B87F-C541F940C3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22136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4" name="Rectangle 14">
            <a:extLst>
              <a:ext uri="{FF2B5EF4-FFF2-40B4-BE49-F238E27FC236}">
                <a16:creationId xmlns:a16="http://schemas.microsoft.com/office/drawing/2014/main" id="{840B004F-D729-47D7-9A87-FD02E288B3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22136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5" name="Rectangle 18">
            <a:extLst>
              <a:ext uri="{FF2B5EF4-FFF2-40B4-BE49-F238E27FC236}">
                <a16:creationId xmlns:a16="http://schemas.microsoft.com/office/drawing/2014/main" id="{F151591D-C04B-4F7B-9C5F-6AB916921E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22136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6" name="Rectangle 20">
            <a:extLst>
              <a:ext uri="{FF2B5EF4-FFF2-40B4-BE49-F238E27FC236}">
                <a16:creationId xmlns:a16="http://schemas.microsoft.com/office/drawing/2014/main" id="{2A27FBD2-97A2-436F-8527-656F490A70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22136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7" name="Rectangle 4">
            <a:extLst>
              <a:ext uri="{FF2B5EF4-FFF2-40B4-BE49-F238E27FC236}">
                <a16:creationId xmlns:a16="http://schemas.microsoft.com/office/drawing/2014/main" id="{D199A97F-63AB-41E7-B1CD-52589C773A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22136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8" name="Rectangle 2">
            <a:extLst>
              <a:ext uri="{FF2B5EF4-FFF2-40B4-BE49-F238E27FC236}">
                <a16:creationId xmlns:a16="http://schemas.microsoft.com/office/drawing/2014/main" id="{8BA119D1-0C73-4DEC-8249-8BCB9BD51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723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A35BED6-98EC-A851-34F5-4179F595DD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52399"/>
            <a:ext cx="10852484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Cesiated</a:t>
            </a:r>
            <a:r>
              <a:rPr lang="en-US" alt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GaAs: Sub-thermal emission</a:t>
            </a:r>
            <a:endParaRPr lang="en-US" altLang="en-US" sz="3800" b="1" i="1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48">
            <a:extLst>
              <a:ext uri="{FF2B5EF4-FFF2-40B4-BE49-F238E27FC236}">
                <a16:creationId xmlns:a16="http://schemas.microsoft.com/office/drawing/2014/main" id="{C65EEA04-B094-0425-05CB-54E9AC2507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88113"/>
            <a:ext cx="12192000" cy="369887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L.B. Jones, H.E.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Scheibler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et al., </a:t>
            </a:r>
            <a:r>
              <a:rPr lang="en-US" sz="18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J. Phys. D: Appl. Phys</a:t>
            </a:r>
            <a:r>
              <a:rPr lang="en-US" sz="18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18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54</a:t>
            </a:r>
            <a:r>
              <a:rPr lang="en-US" sz="18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205301 (2021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9BF3006-527F-F81C-8A7D-47CF36F769E0}"/>
              </a:ext>
            </a:extLst>
          </p:cNvPr>
          <p:cNvGrpSpPr/>
          <p:nvPr/>
        </p:nvGrpSpPr>
        <p:grpSpPr>
          <a:xfrm>
            <a:off x="5775648" y="1240971"/>
            <a:ext cx="6232849" cy="4954551"/>
            <a:chOff x="5775648" y="1240971"/>
            <a:chExt cx="6232849" cy="4954551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C95C575-9BDE-CFAA-9683-706F955D5A34}"/>
                </a:ext>
              </a:extLst>
            </p:cNvPr>
            <p:cNvSpPr/>
            <p:nvPr/>
          </p:nvSpPr>
          <p:spPr>
            <a:xfrm>
              <a:off x="5775648" y="1240971"/>
              <a:ext cx="6232849" cy="49545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6C0E435-EE14-6D31-513D-3479877F17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32386" y="1380937"/>
              <a:ext cx="5896297" cy="4721288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673BE262-D07C-1FE5-D34D-526016DDBAD6}"/>
              </a:ext>
            </a:extLst>
          </p:cNvPr>
          <p:cNvSpPr txBox="1"/>
          <p:nvPr/>
        </p:nvSpPr>
        <p:spPr>
          <a:xfrm>
            <a:off x="494522" y="3689798"/>
            <a:ext cx="487991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NOTE</a:t>
            </a:r>
          </a:p>
          <a:p>
            <a:endParaRPr lang="en-US" sz="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Other reports:</a:t>
            </a:r>
          </a:p>
          <a:p>
            <a:endParaRPr lang="en-US" sz="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G. Vergara et al.,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J. Appl. Phys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80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1809 (1996)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V. Bakin et al.,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JETP Lett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77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167 (2003)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Z. Liu et al.,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J. Vac Sci. &amp; Tech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2758 (2005)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936F60E-46FD-3875-BCE7-CF3545262890}"/>
              </a:ext>
            </a:extLst>
          </p:cNvPr>
          <p:cNvSpPr/>
          <p:nvPr/>
        </p:nvSpPr>
        <p:spPr>
          <a:xfrm>
            <a:off x="6195526" y="1405049"/>
            <a:ext cx="1194318" cy="1200329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peech Bubble: Rectangle 6">
            <a:extLst>
              <a:ext uri="{FF2B5EF4-FFF2-40B4-BE49-F238E27FC236}">
                <a16:creationId xmlns:a16="http://schemas.microsoft.com/office/drawing/2014/main" id="{6B820687-E4E0-542E-BE75-40760ECE3B84}"/>
              </a:ext>
            </a:extLst>
          </p:cNvPr>
          <p:cNvSpPr/>
          <p:nvPr/>
        </p:nvSpPr>
        <p:spPr>
          <a:xfrm>
            <a:off x="494522" y="1578282"/>
            <a:ext cx="4338735" cy="1969768"/>
          </a:xfrm>
          <a:prstGeom prst="wedgeRectCallout">
            <a:avLst>
              <a:gd name="adj1" fmla="val 77985"/>
              <a:gd name="adj2" fmla="val -26927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Evidence for direct band contribution?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Less than 5% of total emission</a:t>
            </a:r>
          </a:p>
          <a:p>
            <a:pPr algn="ctr"/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BUT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MTE &lt; 25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meV</a:t>
            </a: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 0.067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m</a:t>
            </a:r>
            <a:r>
              <a:rPr lang="en-US" sz="20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0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for GaAs 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with 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m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*(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)    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m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*()]</a:t>
            </a: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24598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1F2F92-A924-1944-15C9-BFC19B432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86F2E722-C386-2582-1368-514ABF82CD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855"/>
            <a:ext cx="12192000" cy="9906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l-GR" sz="3600" b="1">
              <a:latin typeface="Arial" charset="0"/>
              <a:cs typeface="Times New Roman" pitchFamily="18" charset="0"/>
            </a:endParaRPr>
          </a:p>
        </p:txBody>
      </p:sp>
      <p:sp>
        <p:nvSpPr>
          <p:cNvPr id="5" name="Line 4">
            <a:extLst>
              <a:ext uri="{FF2B5EF4-FFF2-40B4-BE49-F238E27FC236}">
                <a16:creationId xmlns:a16="http://schemas.microsoft.com/office/drawing/2014/main" id="{928899AD-5191-7448-A34C-0E3C5ADF450A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990600"/>
            <a:ext cx="12192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8F9019F-8A3A-1393-32B0-B717072D6B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52399"/>
            <a:ext cx="9448800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Beam brightness: FC emission prediction</a:t>
            </a:r>
            <a:endParaRPr lang="en-US" altLang="en-US" sz="3800" b="1" i="1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14D1406-DC32-C4E3-A160-98D141520F68}"/>
              </a:ext>
            </a:extLst>
          </p:cNvPr>
          <p:cNvGrpSpPr/>
          <p:nvPr/>
        </p:nvGrpSpPr>
        <p:grpSpPr>
          <a:xfrm>
            <a:off x="419864" y="1660151"/>
            <a:ext cx="5620139" cy="4675306"/>
            <a:chOff x="1175648" y="1669482"/>
            <a:chExt cx="5620139" cy="4675306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4CA23BF-AD83-245A-EAE8-2FB6A139CAA8}"/>
                </a:ext>
              </a:extLst>
            </p:cNvPr>
            <p:cNvSpPr/>
            <p:nvPr/>
          </p:nvSpPr>
          <p:spPr>
            <a:xfrm>
              <a:off x="1303558" y="1669482"/>
              <a:ext cx="5395606" cy="467530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0EA52316-5A05-4861-CD77-33331325C791}"/>
                </a:ext>
              </a:extLst>
            </p:cNvPr>
            <p:cNvGrpSpPr/>
            <p:nvPr/>
          </p:nvGrpSpPr>
          <p:grpSpPr>
            <a:xfrm>
              <a:off x="1175648" y="1669483"/>
              <a:ext cx="5620139" cy="4675305"/>
              <a:chOff x="1175648" y="1669483"/>
              <a:chExt cx="5620139" cy="4675305"/>
            </a:xfrm>
          </p:grpSpPr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2" name="Chart 1">
                    <a:extLst>
                      <a:ext uri="{FF2B5EF4-FFF2-40B4-BE49-F238E27FC236}">
                        <a16:creationId xmlns:a16="http://schemas.microsoft.com/office/drawing/2014/main" id="{3FFEB935-DF16-332A-1BFD-5791F4A3C4AD}"/>
                      </a:ext>
                    </a:extLst>
                  </p:cNvPr>
                  <p:cNvGraphicFramePr/>
                  <p:nvPr/>
                </p:nvGraphicFramePr>
                <p:xfrm>
                  <a:off x="1175648" y="1669483"/>
                  <a:ext cx="5620139" cy="4675305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2"/>
                  </a:graphicData>
                </a:graphic>
              </p:graphicFrame>
            </mc:Choice>
            <mc:Fallback xmlns="">
              <p:graphicFrame>
                <p:nvGraphicFramePr>
                  <p:cNvPr id="2" name="Chart 1">
                    <a:extLst>
                      <a:ext uri="{FF2B5EF4-FFF2-40B4-BE49-F238E27FC236}">
                        <a16:creationId xmlns:a16="http://schemas.microsoft.com/office/drawing/2014/main" id="{3FFEB935-DF16-332A-1BFD-5791F4A3C4AD}"/>
                      </a:ext>
                    </a:extLst>
                  </p:cNvPr>
                  <p:cNvGraphicFramePr/>
                  <p:nvPr>
                    <p:extLst>
                      <p:ext uri="{D42A27DB-BD31-4B8C-83A1-F6EECF244321}">
                        <p14:modId xmlns:p14="http://schemas.microsoft.com/office/powerpoint/2010/main" val="4078616338"/>
                      </p:ext>
                    </p:extLst>
                  </p:nvPr>
                </p:nvGraphicFramePr>
                <p:xfrm>
                  <a:off x="1175648" y="1669483"/>
                  <a:ext cx="5620139" cy="4675305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3"/>
                  </a:graphicData>
                </a:graphic>
              </p:graphicFrame>
            </mc:Fallback>
          </mc:AlternateContent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0A97822-56DA-E480-2746-3009AC6FBE72}"/>
                  </a:ext>
                </a:extLst>
              </p:cNvPr>
              <p:cNvSpPr txBox="1"/>
              <p:nvPr/>
            </p:nvSpPr>
            <p:spPr>
              <a:xfrm rot="16200000">
                <a:off x="578490" y="3470987"/>
                <a:ext cx="1819469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Brightness (</a:t>
                </a:r>
                <a:r>
                  <a:rPr lang="en-US" dirty="0" err="1"/>
                  <a:t>a.u</a:t>
                </a:r>
                <a:r>
                  <a:rPr lang="en-US" dirty="0"/>
                  <a:t>.)</a:t>
                </a: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08A9990-D50A-A9FE-15A4-661D0965B70E}"/>
                  </a:ext>
                </a:extLst>
              </p:cNvPr>
              <p:cNvSpPr txBox="1"/>
              <p:nvPr/>
            </p:nvSpPr>
            <p:spPr>
              <a:xfrm>
                <a:off x="3837992" y="5975456"/>
                <a:ext cx="905070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 </a:t>
                </a:r>
                <a:r>
                  <a:rPr lang="en-US" dirty="0">
                    <a:sym typeface="Symbol" panose="05050102010706020507" pitchFamily="18" charset="2"/>
                  </a:rPr>
                  <a:t> (eV)</a:t>
                </a:r>
                <a:endParaRPr lang="en-US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" name="TextBox 6">
                    <a:extLst>
                      <a:ext uri="{FF2B5EF4-FFF2-40B4-BE49-F238E27FC236}">
                        <a16:creationId xmlns:a16="http://schemas.microsoft.com/office/drawing/2014/main" id="{9A3C7B56-A9B1-07F3-BD8F-251132FAB09E}"/>
                      </a:ext>
                    </a:extLst>
                  </p:cNvPr>
                  <p:cNvSpPr txBox="1"/>
                  <p:nvPr/>
                </p:nvSpPr>
                <p:spPr>
                  <a:xfrm>
                    <a:off x="2006083" y="2239349"/>
                    <a:ext cx="1194318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𝒆</m:t>
                            </m:r>
                          </m:sub>
                        </m:sSub>
                      </m:oMath>
                    </a14:m>
                    <a:r>
                      <a:rPr lang="en-US" sz="1600" b="1" dirty="0">
                        <a:solidFill>
                          <a:srgbClr val="FF0000"/>
                        </a:solidFill>
                      </a:rPr>
                      <a:t>= 500 K</a:t>
                    </a:r>
                  </a:p>
                </p:txBody>
              </p:sp>
            </mc:Choice>
            <mc:Fallback xmlns="">
              <p:sp>
                <p:nvSpPr>
                  <p:cNvPr id="7" name="TextBox 6">
                    <a:extLst>
                      <a:ext uri="{FF2B5EF4-FFF2-40B4-BE49-F238E27FC236}">
                        <a16:creationId xmlns:a16="http://schemas.microsoft.com/office/drawing/2014/main" id="{9A3C7B56-A9B1-07F3-BD8F-251132FAB09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006083" y="2239349"/>
                    <a:ext cx="1194318" cy="338554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t="-5455" b="-23636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F05FC9C-5F3F-6062-B106-67EF3E2AF9B9}"/>
                  </a:ext>
                </a:extLst>
              </p:cNvPr>
              <p:cNvSpPr txBox="1"/>
              <p:nvPr/>
            </p:nvSpPr>
            <p:spPr>
              <a:xfrm>
                <a:off x="2371518" y="2502830"/>
                <a:ext cx="89575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>
                    <a:solidFill>
                      <a:srgbClr val="FFC000"/>
                    </a:solidFill>
                  </a:rPr>
                  <a:t>400 K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5EFD56D-AFA9-BE5C-3359-698C4031CD51}"/>
                  </a:ext>
                </a:extLst>
              </p:cNvPr>
              <p:cNvSpPr txBox="1"/>
              <p:nvPr/>
            </p:nvSpPr>
            <p:spPr>
              <a:xfrm>
                <a:off x="2371518" y="2829875"/>
                <a:ext cx="89575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>
                    <a:solidFill>
                      <a:srgbClr val="00B050"/>
                    </a:solidFill>
                  </a:rPr>
                  <a:t>300 K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83ADFF3-83AD-8A7C-3DB5-A21B34637522}"/>
                  </a:ext>
                </a:extLst>
              </p:cNvPr>
              <p:cNvSpPr txBox="1"/>
              <p:nvPr/>
            </p:nvSpPr>
            <p:spPr>
              <a:xfrm>
                <a:off x="2371518" y="3251304"/>
                <a:ext cx="89575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>
                    <a:solidFill>
                      <a:srgbClr val="00B0F0"/>
                    </a:solidFill>
                  </a:rPr>
                  <a:t>200 K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CD51B8F-69BC-7E79-E9E6-001578441C7A}"/>
                  </a:ext>
                </a:extLst>
              </p:cNvPr>
              <p:cNvSpPr txBox="1"/>
              <p:nvPr/>
            </p:nvSpPr>
            <p:spPr>
              <a:xfrm>
                <a:off x="2371518" y="4016466"/>
                <a:ext cx="89575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>
                    <a:solidFill>
                      <a:srgbClr val="7030A0"/>
                    </a:solidFill>
                  </a:rPr>
                  <a:t>100 K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46D208F-6871-655C-FB17-002E5B7C7880}"/>
                  </a:ext>
                </a:extLst>
              </p:cNvPr>
              <p:cNvSpPr txBox="1"/>
              <p:nvPr/>
            </p:nvSpPr>
            <p:spPr>
              <a:xfrm>
                <a:off x="5038315" y="2122250"/>
                <a:ext cx="166084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>
                    <a:solidFill>
                      <a:schemeClr val="bg1">
                        <a:lumMod val="65000"/>
                      </a:schemeClr>
                    </a:solidFill>
                  </a:rPr>
                  <a:t>MTE = 100 </a:t>
                </a:r>
                <a:r>
                  <a:rPr lang="en-US" sz="1600" b="1" dirty="0" err="1">
                    <a:solidFill>
                      <a:schemeClr val="bg1">
                        <a:lumMod val="65000"/>
                      </a:schemeClr>
                    </a:solidFill>
                  </a:rPr>
                  <a:t>meV</a:t>
                </a:r>
                <a:endParaRPr lang="en-US" sz="1600" b="1" dirty="0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05A1CFD-5CD5-CB13-D7BE-869A7D33FE14}"/>
                  </a:ext>
                </a:extLst>
              </p:cNvPr>
              <p:cNvSpPr txBox="1"/>
              <p:nvPr/>
            </p:nvSpPr>
            <p:spPr>
              <a:xfrm>
                <a:off x="5137844" y="3439721"/>
                <a:ext cx="153644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>
                    <a:solidFill>
                      <a:schemeClr val="bg2">
                        <a:lumMod val="50000"/>
                      </a:schemeClr>
                    </a:solidFill>
                  </a:rPr>
                  <a:t>MTE = 50 </a:t>
                </a:r>
                <a:r>
                  <a:rPr lang="en-US" sz="1600" b="1" dirty="0" err="1">
                    <a:solidFill>
                      <a:schemeClr val="bg2">
                        <a:lumMod val="50000"/>
                      </a:schemeClr>
                    </a:solidFill>
                  </a:rPr>
                  <a:t>meV</a:t>
                </a:r>
                <a:endParaRPr lang="en-US" sz="1600" b="1" dirty="0">
                  <a:solidFill>
                    <a:schemeClr val="bg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B4524C5-9876-0824-77EE-C1A14AA5BE42}"/>
                  </a:ext>
                </a:extLst>
              </p:cNvPr>
              <p:cNvSpPr txBox="1"/>
              <p:nvPr/>
            </p:nvSpPr>
            <p:spPr>
              <a:xfrm>
                <a:off x="5137844" y="5295134"/>
                <a:ext cx="1472304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/>
                  <a:t>MTE = 25 </a:t>
                </a:r>
                <a:r>
                  <a:rPr lang="en-US" sz="1600" b="1" dirty="0" err="1"/>
                  <a:t>meV</a:t>
                </a:r>
                <a:endParaRPr lang="en-US" sz="1600" b="1" dirty="0"/>
              </a:p>
            </p:txBody>
          </p:sp>
        </p:grp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0C834934-1633-848A-3B46-C2B02A1E699B}"/>
              </a:ext>
            </a:extLst>
          </p:cNvPr>
          <p:cNvSpPr txBox="1"/>
          <p:nvPr/>
        </p:nvSpPr>
        <p:spPr>
          <a:xfrm>
            <a:off x="9242" y="1016100"/>
            <a:ext cx="12036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  Optimum  for maximum beam brightness: Analytical evaluation in ħ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Ω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 0 limit for one emission band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849D167-3FBE-249E-924F-A58D376EFEC2}"/>
              </a:ext>
            </a:extLst>
          </p:cNvPr>
          <p:cNvSpPr txBox="1"/>
          <p:nvPr/>
        </p:nvSpPr>
        <p:spPr>
          <a:xfrm>
            <a:off x="6826887" y="5121333"/>
            <a:ext cx="4173897" cy="160043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For any polar semiconductor </a:t>
            </a:r>
          </a:p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photocathode maximum beam </a:t>
            </a:r>
          </a:p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brightness achieved for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  0 </a:t>
            </a:r>
          </a:p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    at a fixed desired MTE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E03E0F05-5DD1-89CD-BEF5-A577355C5948}"/>
                  </a:ext>
                </a:extLst>
              </p:cNvPr>
              <p:cNvSpPr txBox="1"/>
              <p:nvPr/>
            </p:nvSpPr>
            <p:spPr>
              <a:xfrm>
                <a:off x="6308815" y="1660151"/>
                <a:ext cx="5584676" cy="33193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Plotting transverse beam brightness </a:t>
                </a:r>
              </a:p>
              <a:p>
                <a:endParaRPr 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𝑄𝐸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𝑀𝑇𝐸</m:t>
                          </m:r>
                        </m:den>
                      </m:f>
                    </m:oMath>
                  </m:oMathPara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as a function of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 reveals:</a:t>
                </a:r>
              </a:p>
              <a:p>
                <a:endParaRPr lang="en-US" sz="800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endParaRPr>
              </a:p>
              <a:p>
                <a:pPr marL="400050" indent="-400050">
                  <a:buAutoNum type="romanLcParenBoth"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Higher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  <m:t>𝐵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  <m:t>𝑇</m:t>
                        </m:r>
                      </m:sub>
                    </m:sSub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 for higher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 </a:t>
                </a:r>
              </a:p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         Cooling may not help unless one wants low MTE</a:t>
                </a:r>
              </a:p>
              <a:p>
                <a:endParaRPr lang="en-US" sz="800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endParaRPr>
              </a:p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(ii)  MTE = 25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meV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 cannot be attained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  <m:t>𝑒</m:t>
                        </m:r>
                      </m:sub>
                    </m:sSub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  <a:sym typeface="Symbol" panose="05050102010706020507" pitchFamily="18" charset="2"/>
                      </a:rPr>
                      <m:t>≥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 300 K</a:t>
                </a:r>
                <a:endParaRPr lang="en-US" sz="800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endParaRPr>
              </a:p>
              <a:p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       BUT: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 MTE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  <a:sym typeface="Symbol" panose="05050102010706020507" pitchFamily="18" charset="2"/>
                      </a:rPr>
                      <m:t>≤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 50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meV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 is readily achievable for </a:t>
                </a:r>
              </a:p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       room temperature photocathodes</a:t>
                </a:r>
              </a:p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       (e.g., in long transport limit)</a:t>
                </a: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E03E0F05-5DD1-89CD-BEF5-A577355C59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8815" y="1660151"/>
                <a:ext cx="5584676" cy="3319370"/>
              </a:xfrm>
              <a:prstGeom prst="rect">
                <a:avLst/>
              </a:prstGeom>
              <a:blipFill>
                <a:blip r:embed="rId5"/>
                <a:stretch>
                  <a:fillRect l="-983" t="-917" b="-18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061675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CB63E5-C766-72BE-797E-82E74DDD15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2">
            <a:extLst>
              <a:ext uri="{FF2B5EF4-FFF2-40B4-BE49-F238E27FC236}">
                <a16:creationId xmlns:a16="http://schemas.microsoft.com/office/drawing/2014/main" id="{8C4CAE46-2881-51D8-96F4-452B442BC2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9906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l-GR" sz="3600" b="1">
              <a:latin typeface="Arial" charset="0"/>
              <a:cs typeface="Times New Roman" pitchFamily="18" charset="0"/>
            </a:endParaRPr>
          </a:p>
        </p:txBody>
      </p:sp>
      <p:sp>
        <p:nvSpPr>
          <p:cNvPr id="16388" name="Line 4">
            <a:extLst>
              <a:ext uri="{FF2B5EF4-FFF2-40B4-BE49-F238E27FC236}">
                <a16:creationId xmlns:a16="http://schemas.microsoft.com/office/drawing/2014/main" id="{B8075636-AD92-1B38-D289-472B1A6C7E1E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990600"/>
            <a:ext cx="12192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2" name="Rectangle 11">
            <a:extLst>
              <a:ext uri="{FF2B5EF4-FFF2-40B4-BE49-F238E27FC236}">
                <a16:creationId xmlns:a16="http://schemas.microsoft.com/office/drawing/2014/main" id="{16C9166F-F0AF-3D49-0C71-14069B272E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22136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3" name="Rectangle 12">
            <a:extLst>
              <a:ext uri="{FF2B5EF4-FFF2-40B4-BE49-F238E27FC236}">
                <a16:creationId xmlns:a16="http://schemas.microsoft.com/office/drawing/2014/main" id="{952F376A-B444-B3A0-C65E-FE93C4ED6B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22136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4" name="Rectangle 14">
            <a:extLst>
              <a:ext uri="{FF2B5EF4-FFF2-40B4-BE49-F238E27FC236}">
                <a16:creationId xmlns:a16="http://schemas.microsoft.com/office/drawing/2014/main" id="{DAF92C7F-19FC-3AD3-E19E-CA578F1A0F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22136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5" name="Rectangle 18">
            <a:extLst>
              <a:ext uri="{FF2B5EF4-FFF2-40B4-BE49-F238E27FC236}">
                <a16:creationId xmlns:a16="http://schemas.microsoft.com/office/drawing/2014/main" id="{DDA6F91E-9791-627F-474A-2776D35E38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22136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6" name="Rectangle 20">
            <a:extLst>
              <a:ext uri="{FF2B5EF4-FFF2-40B4-BE49-F238E27FC236}">
                <a16:creationId xmlns:a16="http://schemas.microsoft.com/office/drawing/2014/main" id="{C37130E8-CFB6-D035-18EC-773B7CCA25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22136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7" name="Rectangle 4">
            <a:extLst>
              <a:ext uri="{FF2B5EF4-FFF2-40B4-BE49-F238E27FC236}">
                <a16:creationId xmlns:a16="http://schemas.microsoft.com/office/drawing/2014/main" id="{6D63C6BF-99C7-A921-8B16-4D7AFC1192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22136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8" name="Rectangle 2">
            <a:extLst>
              <a:ext uri="{FF2B5EF4-FFF2-40B4-BE49-F238E27FC236}">
                <a16:creationId xmlns:a16="http://schemas.microsoft.com/office/drawing/2014/main" id="{56B30B1D-8EC0-532B-93B7-87CB576CF7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723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50741B71-6431-7FB1-D71C-493D9E92E6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055" y="2873399"/>
            <a:ext cx="1119788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algn="ctr"/>
            <a:r>
              <a:rPr lang="en-US" alt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! </a:t>
            </a:r>
            <a:endParaRPr lang="en-US" altLang="en-US" sz="6000" dirty="0"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9156096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ADD6FD53-2613-D652-4B88-8021661E14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45" y="0"/>
            <a:ext cx="12173500" cy="9906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l-GR" altLang="en-US" sz="3600" b="1">
              <a:cs typeface="Times New Roman" panose="02020603050405020304" pitchFamily="18" charset="0"/>
            </a:endParaRPr>
          </a:p>
        </p:txBody>
      </p:sp>
      <p:sp>
        <p:nvSpPr>
          <p:cNvPr id="11268" name="Line 4">
            <a:extLst>
              <a:ext uri="{FF2B5EF4-FFF2-40B4-BE49-F238E27FC236}">
                <a16:creationId xmlns:a16="http://schemas.microsoft.com/office/drawing/2014/main" id="{27677C9A-423C-24D4-7731-A7BC26B6AFB3}"/>
              </a:ext>
            </a:extLst>
          </p:cNvPr>
          <p:cNvSpPr>
            <a:spLocks noChangeShapeType="1"/>
          </p:cNvSpPr>
          <p:nvPr/>
        </p:nvSpPr>
        <p:spPr bwMode="auto">
          <a:xfrm>
            <a:off x="9245" y="989015"/>
            <a:ext cx="12173509" cy="158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69" name="Rectangle 5">
            <a:extLst>
              <a:ext uri="{FF2B5EF4-FFF2-40B4-BE49-F238E27FC236}">
                <a16:creationId xmlns:a16="http://schemas.microsoft.com/office/drawing/2014/main" id="{941379C6-3803-3DD3-9D4D-4687BF2CE4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304907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1270" name="Rectangle 6">
            <a:extLst>
              <a:ext uri="{FF2B5EF4-FFF2-40B4-BE49-F238E27FC236}">
                <a16:creationId xmlns:a16="http://schemas.microsoft.com/office/drawing/2014/main" id="{1AC2E4DB-63D4-B2DE-A91F-F1D22285F7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3134797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1271" name="Rectangle 7">
            <a:extLst>
              <a:ext uri="{FF2B5EF4-FFF2-40B4-BE49-F238E27FC236}">
                <a16:creationId xmlns:a16="http://schemas.microsoft.com/office/drawing/2014/main" id="{771AEACB-85FE-9D40-9CFA-A5BA719CBE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304907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1272" name="TextBox 8">
            <a:extLst>
              <a:ext uri="{FF2B5EF4-FFF2-40B4-BE49-F238E27FC236}">
                <a16:creationId xmlns:a16="http://schemas.microsoft.com/office/drawing/2014/main" id="{D306E222-CBF7-6ECC-BD2C-FB6ECB5B1D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55" y="152401"/>
            <a:ext cx="7924800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One-step photoemission analysis</a:t>
            </a:r>
            <a:endParaRPr lang="en-US" altLang="en-US" sz="3800" b="1" i="1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73" name="Rectangle 11">
            <a:extLst>
              <a:ext uri="{FF2B5EF4-FFF2-40B4-BE49-F238E27FC236}">
                <a16:creationId xmlns:a16="http://schemas.microsoft.com/office/drawing/2014/main" id="{D2600BF0-FEE4-4040-F9B2-97D2A763E0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1274" name="Rectangle 12">
            <a:extLst>
              <a:ext uri="{FF2B5EF4-FFF2-40B4-BE49-F238E27FC236}">
                <a16:creationId xmlns:a16="http://schemas.microsoft.com/office/drawing/2014/main" id="{AC161CE7-2EF7-4FDB-E90E-240B571BE6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1275" name="Rectangle 14">
            <a:extLst>
              <a:ext uri="{FF2B5EF4-FFF2-40B4-BE49-F238E27FC236}">
                <a16:creationId xmlns:a16="http://schemas.microsoft.com/office/drawing/2014/main" id="{39C93084-D9CD-2342-6E80-F2B8901960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1276" name="Rectangle 18">
            <a:extLst>
              <a:ext uri="{FF2B5EF4-FFF2-40B4-BE49-F238E27FC236}">
                <a16:creationId xmlns:a16="http://schemas.microsoft.com/office/drawing/2014/main" id="{9A4864EA-E5DD-F5D0-6016-462B9CC08A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1277" name="Rectangle 20">
            <a:extLst>
              <a:ext uri="{FF2B5EF4-FFF2-40B4-BE49-F238E27FC236}">
                <a16:creationId xmlns:a16="http://schemas.microsoft.com/office/drawing/2014/main" id="{34148E62-82DB-E28D-F57F-86AFCFC516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1278" name="Rectangle 4">
            <a:extLst>
              <a:ext uri="{FF2B5EF4-FFF2-40B4-BE49-F238E27FC236}">
                <a16:creationId xmlns:a16="http://schemas.microsoft.com/office/drawing/2014/main" id="{3F081FD8-2D3D-BA93-64E9-8E89763789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1279" name="Rectangle 2">
            <a:extLst>
              <a:ext uri="{FF2B5EF4-FFF2-40B4-BE49-F238E27FC236}">
                <a16:creationId xmlns:a16="http://schemas.microsoft.com/office/drawing/2014/main" id="{A6454579-C553-00D7-4BAB-1C21573EAD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1280" name="Text Box 8">
            <a:extLst>
              <a:ext uri="{FF2B5EF4-FFF2-40B4-BE49-F238E27FC236}">
                <a16:creationId xmlns:a16="http://schemas.microsoft.com/office/drawing/2014/main" id="{F338A055-A18A-6B59-0D8C-3E3C9FB53E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44" y="6492875"/>
            <a:ext cx="12173499" cy="36988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W.A. Schroeder and G. Adhikari, </a:t>
            </a:r>
            <a:r>
              <a:rPr lang="en-US" altLang="en-US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New J. Phys. </a:t>
            </a:r>
            <a:r>
              <a:rPr lang="en-US" alt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 (2019) 033040 </a:t>
            </a:r>
            <a:endParaRPr lang="en-US" altLang="en-US" sz="18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281" name="Group 5">
            <a:extLst>
              <a:ext uri="{FF2B5EF4-FFF2-40B4-BE49-F238E27FC236}">
                <a16:creationId xmlns:a16="http://schemas.microsoft.com/office/drawing/2014/main" id="{2C0F4BEA-361A-EC69-BDAA-2E976B885FA6}"/>
              </a:ext>
            </a:extLst>
          </p:cNvPr>
          <p:cNvGrpSpPr>
            <a:grpSpLocks/>
          </p:cNvGrpSpPr>
          <p:nvPr/>
        </p:nvGrpSpPr>
        <p:grpSpPr bwMode="auto">
          <a:xfrm>
            <a:off x="657561" y="468314"/>
            <a:ext cx="5749925" cy="5845175"/>
            <a:chOff x="-22225" y="468313"/>
            <a:chExt cx="5749925" cy="5845175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6CBAAA04-5CEB-9C52-A1B1-1D4265FC4438}"/>
                </a:ext>
              </a:extLst>
            </p:cNvPr>
            <p:cNvSpPr/>
            <p:nvPr/>
          </p:nvSpPr>
          <p:spPr bwMode="auto">
            <a:xfrm>
              <a:off x="319088" y="1155700"/>
              <a:ext cx="5408612" cy="51577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B68BC0E4-E07C-D797-DB60-78AAAB36DA80}"/>
                </a:ext>
              </a:extLst>
            </p:cNvPr>
            <p:cNvSpPr/>
            <p:nvPr/>
          </p:nvSpPr>
          <p:spPr bwMode="auto">
            <a:xfrm>
              <a:off x="404813" y="1241425"/>
              <a:ext cx="2484437" cy="499427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grpSp>
          <p:nvGrpSpPr>
            <p:cNvPr id="11288" name="Group 46">
              <a:extLst>
                <a:ext uri="{FF2B5EF4-FFF2-40B4-BE49-F238E27FC236}">
                  <a16:creationId xmlns:a16="http://schemas.microsoft.com/office/drawing/2014/main" id="{96ECAB0A-680A-E26D-0D38-BAA375C4A56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22225" y="468313"/>
              <a:ext cx="5749925" cy="5845175"/>
              <a:chOff x="539147" y="495300"/>
              <a:chExt cx="5749495" cy="5845116"/>
            </a:xfrm>
          </p:grpSpPr>
          <p:grpSp>
            <p:nvGrpSpPr>
              <p:cNvPr id="11314" name="Group 8">
                <a:extLst>
                  <a:ext uri="{FF2B5EF4-FFF2-40B4-BE49-F238E27FC236}">
                    <a16:creationId xmlns:a16="http://schemas.microsoft.com/office/drawing/2014/main" id="{BE041698-D964-40EF-E558-65753C2D7DE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40596" y="3094011"/>
                <a:ext cx="2073208" cy="2918597"/>
                <a:chOff x="540596" y="3016377"/>
                <a:chExt cx="2073208" cy="2918597"/>
              </a:xfrm>
            </p:grpSpPr>
            <p:sp>
              <p:nvSpPr>
                <p:cNvPr id="2" name="Arc 1">
                  <a:extLst>
                    <a:ext uri="{FF2B5EF4-FFF2-40B4-BE49-F238E27FC236}">
                      <a16:creationId xmlns:a16="http://schemas.microsoft.com/office/drawing/2014/main" id="{EF75CFC0-AB96-6007-EB1F-1F6507338726}"/>
                    </a:ext>
                  </a:extLst>
                </p:cNvPr>
                <p:cNvSpPr/>
                <p:nvPr/>
              </p:nvSpPr>
              <p:spPr>
                <a:xfrm flipV="1">
                  <a:off x="543909" y="3019552"/>
                  <a:ext cx="1846125" cy="2820960"/>
                </a:xfrm>
                <a:prstGeom prst="arc">
                  <a:avLst/>
                </a:prstGeom>
                <a:solidFill>
                  <a:srgbClr val="FFC000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" name="Rectangle 2">
                  <a:extLst>
                    <a:ext uri="{FF2B5EF4-FFF2-40B4-BE49-F238E27FC236}">
                      <a16:creationId xmlns:a16="http://schemas.microsoft.com/office/drawing/2014/main" id="{454DCC5A-37A4-7F38-E5DB-9644FDC26CFD}"/>
                    </a:ext>
                  </a:extLst>
                </p:cNvPr>
                <p:cNvSpPr/>
                <p:nvPr/>
              </p:nvSpPr>
              <p:spPr>
                <a:xfrm>
                  <a:off x="1370935" y="4348277"/>
                  <a:ext cx="1104817" cy="474657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" name="Parallelogram 3">
                  <a:extLst>
                    <a:ext uri="{FF2B5EF4-FFF2-40B4-BE49-F238E27FC236}">
                      <a16:creationId xmlns:a16="http://schemas.microsoft.com/office/drawing/2014/main" id="{B2A4D764-0969-5D09-ADC7-21DE1D349DFE}"/>
                    </a:ext>
                  </a:extLst>
                </p:cNvPr>
                <p:cNvSpPr/>
                <p:nvPr/>
              </p:nvSpPr>
              <p:spPr>
                <a:xfrm>
                  <a:off x="1409032" y="4822934"/>
                  <a:ext cx="949254" cy="236536"/>
                </a:xfrm>
                <a:prstGeom prst="parallelogram">
                  <a:avLst/>
                </a:prstGeom>
                <a:solidFill>
                  <a:srgbClr val="CC99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9" name="Arc 18">
                  <a:extLst>
                    <a:ext uri="{FF2B5EF4-FFF2-40B4-BE49-F238E27FC236}">
                      <a16:creationId xmlns:a16="http://schemas.microsoft.com/office/drawing/2014/main" id="{42F8F505-9001-603A-63A9-D37809BD011B}"/>
                    </a:ext>
                  </a:extLst>
                </p:cNvPr>
                <p:cNvSpPr/>
                <p:nvPr/>
              </p:nvSpPr>
              <p:spPr>
                <a:xfrm flipV="1">
                  <a:off x="540734" y="3016377"/>
                  <a:ext cx="1846125" cy="2820960"/>
                </a:xfrm>
                <a:prstGeom prst="arc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CC29B1C6-09FF-8111-63B2-3682BEAE2AFF}"/>
                    </a:ext>
                  </a:extLst>
                </p:cNvPr>
                <p:cNvSpPr/>
                <p:nvPr/>
              </p:nvSpPr>
              <p:spPr>
                <a:xfrm>
                  <a:off x="1267756" y="4692760"/>
                  <a:ext cx="198422" cy="527045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>
                    <a:solidFill>
                      <a:schemeClr val="accent1">
                        <a:lumMod val="40000"/>
                        <a:lumOff val="60000"/>
                      </a:schemeClr>
                    </a:solidFill>
                  </a:endParaRPr>
                </a:p>
              </p:txBody>
            </p:sp>
            <p:cxnSp>
              <p:nvCxnSpPr>
                <p:cNvPr id="7" name="Straight Arrow Connector 6">
                  <a:extLst>
                    <a:ext uri="{FF2B5EF4-FFF2-40B4-BE49-F238E27FC236}">
                      <a16:creationId xmlns:a16="http://schemas.microsoft.com/office/drawing/2014/main" id="{A63DC713-6240-8F81-BC32-A892E33FC507}"/>
                    </a:ext>
                  </a:extLst>
                </p:cNvPr>
                <p:cNvCxnSpPr/>
                <p:nvPr/>
              </p:nvCxnSpPr>
              <p:spPr>
                <a:xfrm flipV="1">
                  <a:off x="1466178" y="3873618"/>
                  <a:ext cx="0" cy="2062143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Arrow Connector 23">
                  <a:extLst>
                    <a:ext uri="{FF2B5EF4-FFF2-40B4-BE49-F238E27FC236}">
                      <a16:creationId xmlns:a16="http://schemas.microsoft.com/office/drawing/2014/main" id="{09A3AC70-7D0C-261D-8441-C4723E1644E1}"/>
                    </a:ext>
                  </a:extLst>
                </p:cNvPr>
                <p:cNvCxnSpPr/>
                <p:nvPr/>
              </p:nvCxnSpPr>
              <p:spPr>
                <a:xfrm>
                  <a:off x="1326488" y="5842099"/>
                  <a:ext cx="1287367" cy="0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315" name="Group 9">
                <a:extLst>
                  <a:ext uri="{FF2B5EF4-FFF2-40B4-BE49-F238E27FC236}">
                    <a16:creationId xmlns:a16="http://schemas.microsoft.com/office/drawing/2014/main" id="{5D78C49F-DDF4-9C68-250D-0DCDDC50C38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39147" y="933775"/>
                <a:ext cx="2073208" cy="2918597"/>
                <a:chOff x="3535396" y="1926573"/>
                <a:chExt cx="2073208" cy="2918597"/>
              </a:xfrm>
            </p:grpSpPr>
            <p:sp>
              <p:nvSpPr>
                <p:cNvPr id="28" name="Arc 27">
                  <a:extLst>
                    <a:ext uri="{FF2B5EF4-FFF2-40B4-BE49-F238E27FC236}">
                      <a16:creationId xmlns:a16="http://schemas.microsoft.com/office/drawing/2014/main" id="{5307E18A-BEB6-E2F9-B342-89F8C3027D3F}"/>
                    </a:ext>
                  </a:extLst>
                </p:cNvPr>
                <p:cNvSpPr/>
                <p:nvPr/>
              </p:nvSpPr>
              <p:spPr>
                <a:xfrm flipV="1">
                  <a:off x="3538571" y="1929419"/>
                  <a:ext cx="1846125" cy="2820959"/>
                </a:xfrm>
                <a:prstGeom prst="arc">
                  <a:avLst/>
                </a:prstGeom>
                <a:solidFill>
                  <a:schemeClr val="bg1">
                    <a:lumMod val="75000"/>
                  </a:schemeClr>
                </a:solidFill>
                <a:ln w="19050">
                  <a:noFill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A2C1A335-52A3-392E-5DD6-108DB3BE4AD9}"/>
                    </a:ext>
                  </a:extLst>
                </p:cNvPr>
                <p:cNvSpPr/>
                <p:nvPr/>
              </p:nvSpPr>
              <p:spPr>
                <a:xfrm>
                  <a:off x="4365597" y="3258143"/>
                  <a:ext cx="1104817" cy="474658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0" name="Parallelogram 29">
                  <a:extLst>
                    <a:ext uri="{FF2B5EF4-FFF2-40B4-BE49-F238E27FC236}">
                      <a16:creationId xmlns:a16="http://schemas.microsoft.com/office/drawing/2014/main" id="{884F9827-41BB-BBA0-F26A-9476571BCF97}"/>
                    </a:ext>
                  </a:extLst>
                </p:cNvPr>
                <p:cNvSpPr/>
                <p:nvPr/>
              </p:nvSpPr>
              <p:spPr>
                <a:xfrm>
                  <a:off x="4403694" y="3732801"/>
                  <a:ext cx="949254" cy="236535"/>
                </a:xfrm>
                <a:prstGeom prst="parallelogram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1" name="Arc 30">
                  <a:extLst>
                    <a:ext uri="{FF2B5EF4-FFF2-40B4-BE49-F238E27FC236}">
                      <a16:creationId xmlns:a16="http://schemas.microsoft.com/office/drawing/2014/main" id="{6CC7878E-CC71-D06C-5203-AB16AB58D002}"/>
                    </a:ext>
                  </a:extLst>
                </p:cNvPr>
                <p:cNvSpPr/>
                <p:nvPr/>
              </p:nvSpPr>
              <p:spPr>
                <a:xfrm flipV="1">
                  <a:off x="3535396" y="1926244"/>
                  <a:ext cx="1846125" cy="2820959"/>
                </a:xfrm>
                <a:prstGeom prst="arc">
                  <a:avLst/>
                </a:prstGeom>
                <a:noFill/>
                <a:ln w="19050"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750F3276-ED8B-A885-1CFB-0C2634ACAC43}"/>
                    </a:ext>
                  </a:extLst>
                </p:cNvPr>
                <p:cNvSpPr/>
                <p:nvPr/>
              </p:nvSpPr>
              <p:spPr>
                <a:xfrm>
                  <a:off x="4262417" y="3602627"/>
                  <a:ext cx="198423" cy="527045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33" name="Straight Arrow Connector 32">
                  <a:extLst>
                    <a:ext uri="{FF2B5EF4-FFF2-40B4-BE49-F238E27FC236}">
                      <a16:creationId xmlns:a16="http://schemas.microsoft.com/office/drawing/2014/main" id="{250D8A95-4BE8-B6C0-8689-7EC2BF568253}"/>
                    </a:ext>
                  </a:extLst>
                </p:cNvPr>
                <p:cNvCxnSpPr/>
                <p:nvPr/>
              </p:nvCxnSpPr>
              <p:spPr>
                <a:xfrm flipV="1">
                  <a:off x="4460840" y="2783485"/>
                  <a:ext cx="0" cy="2062142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Arrow Connector 33">
                  <a:extLst>
                    <a:ext uri="{FF2B5EF4-FFF2-40B4-BE49-F238E27FC236}">
                      <a16:creationId xmlns:a16="http://schemas.microsoft.com/office/drawing/2014/main" id="{1EC2126B-6BAD-1E39-C7E3-94A2A4E83D1D}"/>
                    </a:ext>
                  </a:extLst>
                </p:cNvPr>
                <p:cNvCxnSpPr/>
                <p:nvPr/>
              </p:nvCxnSpPr>
              <p:spPr>
                <a:xfrm>
                  <a:off x="4321150" y="4751966"/>
                  <a:ext cx="1287366" cy="0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316" name="Group 10">
                <a:extLst>
                  <a:ext uri="{FF2B5EF4-FFF2-40B4-BE49-F238E27FC236}">
                    <a16:creationId xmlns:a16="http://schemas.microsoft.com/office/drawing/2014/main" id="{C3373211-6AB5-87B8-0AEA-314A341F1FF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837317" y="495300"/>
                <a:ext cx="2073208" cy="2918597"/>
                <a:chOff x="5930664" y="1909320"/>
                <a:chExt cx="2073208" cy="2918597"/>
              </a:xfrm>
            </p:grpSpPr>
            <p:sp>
              <p:nvSpPr>
                <p:cNvPr id="37" name="Arc 36">
                  <a:extLst>
                    <a:ext uri="{FF2B5EF4-FFF2-40B4-BE49-F238E27FC236}">
                      <a16:creationId xmlns:a16="http://schemas.microsoft.com/office/drawing/2014/main" id="{25761697-50E5-69B1-CEBF-D2EA142E6668}"/>
                    </a:ext>
                  </a:extLst>
                </p:cNvPr>
                <p:cNvSpPr/>
                <p:nvPr/>
              </p:nvSpPr>
              <p:spPr>
                <a:xfrm flipV="1">
                  <a:off x="5934247" y="1912495"/>
                  <a:ext cx="1846125" cy="2820959"/>
                </a:xfrm>
                <a:prstGeom prst="arc">
                  <a:avLst/>
                </a:prstGeom>
                <a:solidFill>
                  <a:schemeClr val="bg1"/>
                </a:solidFill>
                <a:ln w="19050">
                  <a:noFill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B394CF49-EEA3-5EAD-A579-1E4A4B3688A0}"/>
                    </a:ext>
                  </a:extLst>
                </p:cNvPr>
                <p:cNvSpPr/>
                <p:nvPr/>
              </p:nvSpPr>
              <p:spPr>
                <a:xfrm>
                  <a:off x="6761273" y="3241219"/>
                  <a:ext cx="1104817" cy="47465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9" name="Parallelogram 38">
                  <a:extLst>
                    <a:ext uri="{FF2B5EF4-FFF2-40B4-BE49-F238E27FC236}">
                      <a16:creationId xmlns:a16="http://schemas.microsoft.com/office/drawing/2014/main" id="{90ABAC3E-5257-6BB8-19AF-FEB7F67684AA}"/>
                    </a:ext>
                  </a:extLst>
                </p:cNvPr>
                <p:cNvSpPr/>
                <p:nvPr/>
              </p:nvSpPr>
              <p:spPr>
                <a:xfrm>
                  <a:off x="6799370" y="3715877"/>
                  <a:ext cx="949254" cy="236535"/>
                </a:xfrm>
                <a:prstGeom prst="parallelogram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0" name="Arc 39">
                  <a:extLst>
                    <a:ext uri="{FF2B5EF4-FFF2-40B4-BE49-F238E27FC236}">
                      <a16:creationId xmlns:a16="http://schemas.microsoft.com/office/drawing/2014/main" id="{FB6628DF-23E3-AC01-B18E-87849D976BE5}"/>
                    </a:ext>
                  </a:extLst>
                </p:cNvPr>
                <p:cNvSpPr/>
                <p:nvPr/>
              </p:nvSpPr>
              <p:spPr>
                <a:xfrm flipV="1">
                  <a:off x="5931072" y="1909320"/>
                  <a:ext cx="1846125" cy="2820959"/>
                </a:xfrm>
                <a:prstGeom prst="arc">
                  <a:avLst/>
                </a:prstGeom>
                <a:noFill/>
                <a:ln w="19050">
                  <a:solidFill>
                    <a:schemeClr val="tx1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AD06B82F-1A65-3499-3730-6CEE51E00E5E}"/>
                    </a:ext>
                  </a:extLst>
                </p:cNvPr>
                <p:cNvSpPr/>
                <p:nvPr/>
              </p:nvSpPr>
              <p:spPr>
                <a:xfrm>
                  <a:off x="6658093" y="3585703"/>
                  <a:ext cx="198423" cy="527045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42" name="Straight Arrow Connector 41">
                  <a:extLst>
                    <a:ext uri="{FF2B5EF4-FFF2-40B4-BE49-F238E27FC236}">
                      <a16:creationId xmlns:a16="http://schemas.microsoft.com/office/drawing/2014/main" id="{B1A61FF5-DAAB-C579-9B23-8656D6CA32F2}"/>
                    </a:ext>
                  </a:extLst>
                </p:cNvPr>
                <p:cNvCxnSpPr/>
                <p:nvPr/>
              </p:nvCxnSpPr>
              <p:spPr>
                <a:xfrm flipV="1">
                  <a:off x="6856516" y="2766561"/>
                  <a:ext cx="0" cy="2062142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Arrow Connector 42">
                  <a:extLst>
                    <a:ext uri="{FF2B5EF4-FFF2-40B4-BE49-F238E27FC236}">
                      <a16:creationId xmlns:a16="http://schemas.microsoft.com/office/drawing/2014/main" id="{857CF3B5-F1C2-C22A-EF6A-A03EDC2F61EB}"/>
                    </a:ext>
                  </a:extLst>
                </p:cNvPr>
                <p:cNvCxnSpPr/>
                <p:nvPr/>
              </p:nvCxnSpPr>
              <p:spPr>
                <a:xfrm>
                  <a:off x="6716826" y="4735042"/>
                  <a:ext cx="1287366" cy="0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3" name="Straight Arrow Connector 52">
                <a:extLst>
                  <a:ext uri="{FF2B5EF4-FFF2-40B4-BE49-F238E27FC236}">
                    <a16:creationId xmlns:a16="http://schemas.microsoft.com/office/drawing/2014/main" id="{86C2FDFD-4B5F-00EB-CC37-5E5ECB77DD83}"/>
                  </a:ext>
                </a:extLst>
              </p:cNvPr>
              <p:cNvCxnSpPr/>
              <p:nvPr/>
            </p:nvCxnSpPr>
            <p:spPr>
              <a:xfrm flipV="1">
                <a:off x="2351936" y="2778102"/>
                <a:ext cx="3079520" cy="0"/>
              </a:xfrm>
              <a:prstGeom prst="straightConnector1">
                <a:avLst/>
              </a:prstGeom>
              <a:ln w="28575">
                <a:solidFill>
                  <a:srgbClr val="C00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1318" name="Group 34">
                <a:extLst>
                  <a:ext uri="{FF2B5EF4-FFF2-40B4-BE49-F238E27FC236}">
                    <a16:creationId xmlns:a16="http://schemas.microsoft.com/office/drawing/2014/main" id="{102C984E-AD9D-B32E-DE54-2CC328A3F12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209012" y="2994825"/>
                <a:ext cx="3079630" cy="3345591"/>
                <a:chOff x="3036492" y="3020703"/>
                <a:chExt cx="3079630" cy="3345591"/>
              </a:xfrm>
            </p:grpSpPr>
            <p:sp>
              <p:nvSpPr>
                <p:cNvPr id="21" name="Right Triangle 20">
                  <a:extLst>
                    <a:ext uri="{FF2B5EF4-FFF2-40B4-BE49-F238E27FC236}">
                      <a16:creationId xmlns:a16="http://schemas.microsoft.com/office/drawing/2014/main" id="{9A5BF34F-7B4E-3884-A470-00AB6F21E498}"/>
                    </a:ext>
                  </a:extLst>
                </p:cNvPr>
                <p:cNvSpPr/>
                <p:nvPr/>
              </p:nvSpPr>
              <p:spPr>
                <a:xfrm>
                  <a:off x="3287408" y="3021465"/>
                  <a:ext cx="2742995" cy="3198780"/>
                </a:xfrm>
                <a:prstGeom prst="rtTriangle">
                  <a:avLst/>
                </a:prstGeom>
                <a:solidFill>
                  <a:schemeClr val="bg2">
                    <a:lumMod val="20000"/>
                    <a:lumOff val="80000"/>
                  </a:schemeClr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175E4FDB-74E0-4526-6D6C-DECF32807713}"/>
                    </a:ext>
                  </a:extLst>
                </p:cNvPr>
                <p:cNvSpPr/>
                <p:nvPr/>
              </p:nvSpPr>
              <p:spPr>
                <a:xfrm>
                  <a:off x="3036602" y="6012285"/>
                  <a:ext cx="3079520" cy="35400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cxnSp>
            <p:nvCxnSpPr>
              <p:cNvPr id="18" name="Straight Arrow Connector 17">
                <a:extLst>
                  <a:ext uri="{FF2B5EF4-FFF2-40B4-BE49-F238E27FC236}">
                    <a16:creationId xmlns:a16="http://schemas.microsoft.com/office/drawing/2014/main" id="{802E13AC-8377-2A38-40D4-02B47794481D}"/>
                  </a:ext>
                </a:extLst>
              </p:cNvPr>
              <p:cNvCxnSpPr/>
              <p:nvPr/>
            </p:nvCxnSpPr>
            <p:spPr>
              <a:xfrm flipV="1">
                <a:off x="2199548" y="3194023"/>
                <a:ext cx="2803315" cy="3175"/>
              </a:xfrm>
              <a:prstGeom prst="straightConnector1">
                <a:avLst/>
              </a:prstGeom>
              <a:ln w="28575">
                <a:solidFill>
                  <a:srgbClr val="C00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17D30D95-C439-EC75-A728-CC1149AEB77C}"/>
                  </a:ext>
                </a:extLst>
              </p:cNvPr>
              <p:cNvCxnSpPr/>
              <p:nvPr/>
            </p:nvCxnSpPr>
            <p:spPr>
              <a:xfrm flipH="1" flipV="1">
                <a:off x="2148752" y="1439852"/>
                <a:ext cx="1315940" cy="1555734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5D87F4D8-DF77-8CFE-443D-BCCB01F56657}"/>
                  </a:ext>
                </a:extLst>
              </p:cNvPr>
              <p:cNvCxnSpPr/>
              <p:nvPr/>
            </p:nvCxnSpPr>
            <p:spPr>
              <a:xfrm rot="5400000">
                <a:off x="2089135" y="2839220"/>
                <a:ext cx="2741585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Arrow Connector 12">
                <a:extLst>
                  <a:ext uri="{FF2B5EF4-FFF2-40B4-BE49-F238E27FC236}">
                    <a16:creationId xmlns:a16="http://schemas.microsoft.com/office/drawing/2014/main" id="{E2C4FBA3-7A3A-D22A-240D-681332044190}"/>
                  </a:ext>
                </a:extLst>
              </p:cNvPr>
              <p:cNvCxnSpPr/>
              <p:nvPr/>
            </p:nvCxnSpPr>
            <p:spPr>
              <a:xfrm flipH="1" flipV="1">
                <a:off x="2104305" y="2820964"/>
                <a:ext cx="0" cy="2185966"/>
              </a:xfrm>
              <a:prstGeom prst="straightConnector1">
                <a:avLst/>
              </a:prstGeom>
              <a:ln w="57150">
                <a:solidFill>
                  <a:srgbClr val="0000FF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D23703D7-C0E2-3132-522F-3F99CC522C4E}"/>
                  </a:ext>
                </a:extLst>
              </p:cNvPr>
              <p:cNvCxnSpPr/>
              <p:nvPr/>
            </p:nvCxnSpPr>
            <p:spPr>
              <a:xfrm>
                <a:off x="1145527" y="2973362"/>
                <a:ext cx="2489014" cy="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289" name="TextBox 5">
              <a:extLst>
                <a:ext uri="{FF2B5EF4-FFF2-40B4-BE49-F238E27FC236}">
                  <a16:creationId xmlns:a16="http://schemas.microsoft.com/office/drawing/2014/main" id="{327707E6-0920-18B7-11C6-A127596C6C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17570" y="3234440"/>
              <a:ext cx="416346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</a:t>
              </a:r>
              <a:r>
                <a:rPr lang="en-US" altLang="en-US" sz="1600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  <a:endPara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290" name="TextBox 51">
              <a:extLst>
                <a:ext uri="{FF2B5EF4-FFF2-40B4-BE49-F238E27FC236}">
                  <a16:creationId xmlns:a16="http://schemas.microsoft.com/office/drawing/2014/main" id="{D93454B8-1DDB-D05F-9763-9D17F511DD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24560" y="3656598"/>
              <a:ext cx="416346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</a:t>
              </a:r>
              <a:r>
                <a:rPr lang="en-US" altLang="en-US" sz="1600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  <a:endPara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291" name="TextBox 53">
              <a:extLst>
                <a:ext uri="{FF2B5EF4-FFF2-40B4-BE49-F238E27FC236}">
                  <a16:creationId xmlns:a16="http://schemas.microsoft.com/office/drawing/2014/main" id="{22693218-0C30-DA2B-7878-8DC4D5D55D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28003" y="5832418"/>
              <a:ext cx="416346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</a:t>
              </a:r>
              <a:r>
                <a:rPr lang="en-US" altLang="en-US" sz="1600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  <a:endPara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292" name="TextBox 7">
              <a:extLst>
                <a:ext uri="{FF2B5EF4-FFF2-40B4-BE49-F238E27FC236}">
                  <a16:creationId xmlns:a16="http://schemas.microsoft.com/office/drawing/2014/main" id="{C7165E4A-5415-F9AE-5462-92687E696FA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5723" y="1785180"/>
              <a:ext cx="319687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E</a:t>
              </a:r>
            </a:p>
          </p:txBody>
        </p:sp>
        <p:sp>
          <p:nvSpPr>
            <p:cNvPr id="11293" name="TextBox 54">
              <a:extLst>
                <a:ext uri="{FF2B5EF4-FFF2-40B4-BE49-F238E27FC236}">
                  <a16:creationId xmlns:a16="http://schemas.microsoft.com/office/drawing/2014/main" id="{B02DC5F3-13CB-04CC-5248-50FB7FEC5DC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6651" y="3941552"/>
              <a:ext cx="319687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E</a:t>
              </a:r>
            </a:p>
          </p:txBody>
        </p:sp>
        <p:sp>
          <p:nvSpPr>
            <p:cNvPr id="11294" name="TextBox 55">
              <a:extLst>
                <a:ext uri="{FF2B5EF4-FFF2-40B4-BE49-F238E27FC236}">
                  <a16:creationId xmlns:a16="http://schemas.microsoft.com/office/drawing/2014/main" id="{E36005C1-F3A9-E6A9-A19D-1A39B430AA1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14398" y="1349707"/>
              <a:ext cx="319687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E</a:t>
              </a:r>
            </a:p>
          </p:txBody>
        </p:sp>
        <p:sp>
          <p:nvSpPr>
            <p:cNvPr id="11295" name="TextBox 8">
              <a:extLst>
                <a:ext uri="{FF2B5EF4-FFF2-40B4-BE49-F238E27FC236}">
                  <a16:creationId xmlns:a16="http://schemas.microsoft.com/office/drawing/2014/main" id="{4C8F9D8D-7660-ADB4-96F2-4742F98B29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01244" y="1575372"/>
              <a:ext cx="819509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latin typeface="Times New Roman" panose="02020603050405020304" pitchFamily="18" charset="0"/>
                  <a:cs typeface="Times New Roman" panose="02020603050405020304" pitchFamily="18" charset="0"/>
                </a:rPr>
                <a:t>Vacuum states</a:t>
              </a:r>
            </a:p>
          </p:txBody>
        </p:sp>
        <p:sp>
          <p:nvSpPr>
            <p:cNvPr id="11296" name="TextBox 57">
              <a:extLst>
                <a:ext uri="{FF2B5EF4-FFF2-40B4-BE49-F238E27FC236}">
                  <a16:creationId xmlns:a16="http://schemas.microsoft.com/office/drawing/2014/main" id="{7A97BD05-7229-E535-C599-88D981CDF6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00906" y="2025116"/>
              <a:ext cx="819509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latin typeface="Times New Roman" panose="02020603050405020304" pitchFamily="18" charset="0"/>
                  <a:cs typeface="Times New Roman" panose="02020603050405020304" pitchFamily="18" charset="0"/>
                </a:rPr>
                <a:t>Virtual states</a:t>
              </a:r>
            </a:p>
          </p:txBody>
        </p:sp>
        <p:sp>
          <p:nvSpPr>
            <p:cNvPr id="11297" name="TextBox 58">
              <a:extLst>
                <a:ext uri="{FF2B5EF4-FFF2-40B4-BE49-F238E27FC236}">
                  <a16:creationId xmlns:a16="http://schemas.microsoft.com/office/drawing/2014/main" id="{AC0731BA-F3EE-FC42-7748-67A227C9F8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01416" y="4164830"/>
              <a:ext cx="616279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latin typeface="Times New Roman" panose="02020603050405020304" pitchFamily="18" charset="0"/>
                  <a:cs typeface="Times New Roman" panose="02020603050405020304" pitchFamily="18" charset="0"/>
                </a:rPr>
                <a:t>Bulk states</a:t>
              </a:r>
            </a:p>
          </p:txBody>
        </p:sp>
        <p:sp>
          <p:nvSpPr>
            <p:cNvPr id="11298" name="TextBox 9">
              <a:extLst>
                <a:ext uri="{FF2B5EF4-FFF2-40B4-BE49-F238E27FC236}">
                  <a16:creationId xmlns:a16="http://schemas.microsoft.com/office/drawing/2014/main" id="{11D25369-EB30-6594-D3A6-2943B3F9230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60490" y="3092632"/>
              <a:ext cx="56071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ħ</a:t>
              </a:r>
              <a:r>
                <a:rPr lang="el-GR" altLang="en-US" sz="1800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ω</a:t>
              </a:r>
              <a:endParaRPr lang="en-US" altLang="en-US" sz="1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299" name="TextBox 10">
              <a:extLst>
                <a:ext uri="{FF2B5EF4-FFF2-40B4-BE49-F238E27FC236}">
                  <a16:creationId xmlns:a16="http://schemas.microsoft.com/office/drawing/2014/main" id="{8801B09E-25AF-BF16-F8D5-0249EA0939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40888" y="5054850"/>
              <a:ext cx="100929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latin typeface="Times New Roman" panose="02020603050405020304" pitchFamily="18" charset="0"/>
                  <a:cs typeface="Times New Roman" panose="02020603050405020304" pitchFamily="18" charset="0"/>
                </a:rPr>
                <a:t>Vacuum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en-US" altLang="en-US" sz="1400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</a:t>
              </a:r>
              <a:r>
                <a:rPr lang="en-US" altLang="en-US" sz="1400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r>
                <a:rPr lang="en-US" altLang="en-US" sz="1400"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</a:p>
          </p:txBody>
        </p:sp>
        <p:sp>
          <p:nvSpPr>
            <p:cNvPr id="11300" name="TextBox 61">
              <a:extLst>
                <a:ext uri="{FF2B5EF4-FFF2-40B4-BE49-F238E27FC236}">
                  <a16:creationId xmlns:a16="http://schemas.microsoft.com/office/drawing/2014/main" id="{3E72EA2D-2AA8-2DEB-8FF9-E37D9C740B1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84370" y="5054850"/>
              <a:ext cx="904756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latin typeface="Times New Roman" panose="02020603050405020304" pitchFamily="18" charset="0"/>
                  <a:cs typeface="Times New Roman" panose="02020603050405020304" pitchFamily="18" charset="0"/>
                </a:rPr>
                <a:t>Crystal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en-US" altLang="en-US" sz="1400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</a:t>
              </a:r>
              <a:r>
                <a:rPr lang="en-US" altLang="en-US" sz="1400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  <a:r>
                <a:rPr lang="en-US" altLang="en-US" sz="1400">
                  <a:latin typeface="Times New Roman" panose="02020603050405020304" pitchFamily="18" charset="0"/>
                  <a:cs typeface="Times New Roman" panose="02020603050405020304" pitchFamily="18" charset="0"/>
                </a:rPr>
                <a:t> , </a:t>
              </a:r>
              <a:r>
                <a:rPr lang="en-US" altLang="en-US" sz="1400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</a:t>
              </a:r>
              <a:r>
                <a:rPr lang="en-US" altLang="en-US" sz="1400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T</a:t>
              </a:r>
              <a:r>
                <a:rPr lang="en-US" altLang="en-US" sz="1400"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</a:p>
          </p:txBody>
        </p:sp>
        <p:sp>
          <p:nvSpPr>
            <p:cNvPr id="11301" name="TextBox 63">
              <a:extLst>
                <a:ext uri="{FF2B5EF4-FFF2-40B4-BE49-F238E27FC236}">
                  <a16:creationId xmlns:a16="http://schemas.microsoft.com/office/drawing/2014/main" id="{8EEE5555-96C5-969F-4AEF-926B377BCBF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10876" y="4183064"/>
              <a:ext cx="100929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</a:t>
              </a:r>
              <a:r>
                <a:rPr lang="en-US" altLang="en-US" sz="1800" i="1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qE</a:t>
              </a:r>
              <a:r>
                <a:rPr lang="en-US" altLang="en-US" sz="1800" baseline="-2500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cath.</a:t>
              </a:r>
              <a:r>
                <a:rPr lang="en-US" altLang="en-US" sz="1800" i="1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z</a:t>
              </a:r>
              <a:endParaRPr lang="en-US" altLang="en-US" sz="1800" i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302" name="TextBox 64">
              <a:extLst>
                <a:ext uri="{FF2B5EF4-FFF2-40B4-BE49-F238E27FC236}">
                  <a16:creationId xmlns:a16="http://schemas.microsoft.com/office/drawing/2014/main" id="{0B7945CA-6D05-3B9C-1B5B-4C7955848EC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2499" y="4744821"/>
              <a:ext cx="426423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Ԑ</a:t>
              </a:r>
              <a:r>
                <a:rPr lang="en-US" altLang="en-US" sz="1400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endParaRPr lang="en-US" altLang="en-US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2EE023ED-6465-40C7-1A33-B01D1587001D}"/>
                </a:ext>
              </a:extLst>
            </p:cNvPr>
            <p:cNvCxnSpPr/>
            <p:nvPr/>
          </p:nvCxnSpPr>
          <p:spPr bwMode="auto">
            <a:xfrm>
              <a:off x="576263" y="2713038"/>
              <a:ext cx="290512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304" name="TextBox 69">
              <a:extLst>
                <a:ext uri="{FF2B5EF4-FFF2-40B4-BE49-F238E27FC236}">
                  <a16:creationId xmlns:a16="http://schemas.microsoft.com/office/drawing/2014/main" id="{ABDAB4B4-3745-1CDF-DCD1-16873E34C3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4394" y="2670482"/>
              <a:ext cx="431516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Δ</a:t>
              </a:r>
              <a:r>
                <a:rPr lang="en-US" altLang="en-US" sz="1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</a:t>
              </a:r>
            </a:p>
          </p:txBody>
        </p: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8C67AB11-5334-CFAD-0384-615E5285CDBB}"/>
                </a:ext>
              </a:extLst>
            </p:cNvPr>
            <p:cNvCxnSpPr/>
            <p:nvPr/>
          </p:nvCxnSpPr>
          <p:spPr bwMode="auto">
            <a:xfrm>
              <a:off x="701675" y="2466975"/>
              <a:ext cx="4763" cy="231775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Arrow Connector 75">
              <a:extLst>
                <a:ext uri="{FF2B5EF4-FFF2-40B4-BE49-F238E27FC236}">
                  <a16:creationId xmlns:a16="http://schemas.microsoft.com/office/drawing/2014/main" id="{DD817FD4-EB8E-379E-A692-875B6E156729}"/>
                </a:ext>
              </a:extLst>
            </p:cNvPr>
            <p:cNvCxnSpPr/>
            <p:nvPr/>
          </p:nvCxnSpPr>
          <p:spPr bwMode="auto">
            <a:xfrm flipV="1">
              <a:off x="708025" y="2973388"/>
              <a:ext cx="4763" cy="231775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EFB4528-5B46-D08B-D231-5C243868FA2A}"/>
                </a:ext>
              </a:extLst>
            </p:cNvPr>
            <p:cNvSpPr/>
            <p:nvPr/>
          </p:nvSpPr>
          <p:spPr bwMode="auto">
            <a:xfrm>
              <a:off x="3040063" y="3136900"/>
              <a:ext cx="66675" cy="6032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E6F89C16-0873-E362-2422-B6A7BCA3F121}"/>
                </a:ext>
              </a:extLst>
            </p:cNvPr>
            <p:cNvSpPr/>
            <p:nvPr/>
          </p:nvSpPr>
          <p:spPr bwMode="auto">
            <a:xfrm>
              <a:off x="2674938" y="2716213"/>
              <a:ext cx="68262" cy="58737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D85B0CAC-1BA0-C194-35C9-C26FC1E4BA94}"/>
                </a:ext>
              </a:extLst>
            </p:cNvPr>
            <p:cNvSpPr/>
            <p:nvPr/>
          </p:nvSpPr>
          <p:spPr bwMode="auto">
            <a:xfrm>
              <a:off x="2865438" y="2720975"/>
              <a:ext cx="66675" cy="6032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E7E11815-1A23-72A9-FC38-E8D385FA7B17}"/>
                </a:ext>
              </a:extLst>
            </p:cNvPr>
            <p:cNvSpPr/>
            <p:nvPr/>
          </p:nvSpPr>
          <p:spPr bwMode="auto">
            <a:xfrm>
              <a:off x="2863850" y="3136900"/>
              <a:ext cx="66675" cy="6032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311" name="TextBox 43">
              <a:extLst>
                <a:ext uri="{FF2B5EF4-FFF2-40B4-BE49-F238E27FC236}">
                  <a16:creationId xmlns:a16="http://schemas.microsoft.com/office/drawing/2014/main" id="{0EE960D8-B314-F961-5BED-AF28D6F617E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22105" y="2459032"/>
              <a:ext cx="123190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Photoemission</a:t>
              </a:r>
            </a:p>
          </p:txBody>
        </p:sp>
        <p:sp>
          <p:nvSpPr>
            <p:cNvPr id="11312" name="TextBox 81">
              <a:extLst>
                <a:ext uri="{FF2B5EF4-FFF2-40B4-BE49-F238E27FC236}">
                  <a16:creationId xmlns:a16="http://schemas.microsoft.com/office/drawing/2014/main" id="{653C374F-94B7-8C72-3446-732608D0AC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31909" y="2876547"/>
              <a:ext cx="123190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Field emission</a:t>
              </a:r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85C0DD79-A15D-3483-EC1A-9DAA8402DE5D}"/>
                </a:ext>
              </a:extLst>
            </p:cNvPr>
            <p:cNvSpPr/>
            <p:nvPr/>
          </p:nvSpPr>
          <p:spPr bwMode="auto">
            <a:xfrm>
              <a:off x="2576513" y="5708650"/>
              <a:ext cx="312737" cy="52705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F7452D46-E666-A11C-8EF7-627A6685580B}"/>
              </a:ext>
            </a:extLst>
          </p:cNvPr>
          <p:cNvSpPr txBox="1"/>
          <p:nvPr/>
        </p:nvSpPr>
        <p:spPr>
          <a:xfrm>
            <a:off x="7061998" y="1350771"/>
            <a:ext cx="4792369" cy="4462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Exact 1-D quantum solution for triangular barrier</a:t>
            </a:r>
          </a:p>
          <a:p>
            <a:pPr>
              <a:defRPr/>
            </a:pPr>
            <a:endParaRPr lang="en-US" sz="8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dirty="0">
                <a:latin typeface="Times New Roman" pitchFamily="18" charset="0"/>
                <a:cs typeface="Times New Roman" pitchFamily="18" charset="0"/>
                <a:sym typeface="Symbol"/>
              </a:rPr>
              <a:t>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Above and below threshold emission</a:t>
            </a:r>
          </a:p>
          <a:p>
            <a:pPr>
              <a:defRPr/>
            </a:pP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Extension for photoemission simulation includes:</a:t>
            </a:r>
          </a:p>
          <a:p>
            <a:pPr>
              <a:defRPr/>
            </a:pPr>
            <a:endParaRPr lang="en-US" sz="8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 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baseline="-25000" dirty="0" err="1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conservation</a:t>
            </a:r>
          </a:p>
          <a:p>
            <a:pPr>
              <a:defRPr/>
            </a:pPr>
            <a:endParaRPr lang="en-US" sz="8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ii)  Band dispersion fits; e.g.</a:t>
            </a:r>
          </a:p>
          <a:p>
            <a:pPr>
              <a:defRPr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iii) Fermi-Dirac population distribution;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err="1">
                <a:latin typeface="Times New Roman" pitchFamily="18" charset="0"/>
                <a:cs typeface="Times New Roman" pitchFamily="18" charset="0"/>
              </a:rPr>
              <a:t>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en-US" sz="8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iv) Bulk 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local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DOS</a:t>
            </a:r>
          </a:p>
          <a:p>
            <a:pPr>
              <a:defRPr/>
            </a:pPr>
            <a:endParaRPr lang="en-US" sz="8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v) Vacuum density of states</a:t>
            </a:r>
          </a:p>
        </p:txBody>
      </p:sp>
      <p:sp>
        <p:nvSpPr>
          <p:cNvPr id="11283" name="Rectangle 52">
            <a:extLst>
              <a:ext uri="{FF2B5EF4-FFF2-40B4-BE49-F238E27FC236}">
                <a16:creationId xmlns:a16="http://schemas.microsoft.com/office/drawing/2014/main" id="{5FDC2AD8-39AC-2BC5-B2E4-7F5D2B7008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1284" name="Rectangle 84">
            <a:extLst>
              <a:ext uri="{FF2B5EF4-FFF2-40B4-BE49-F238E27FC236}">
                <a16:creationId xmlns:a16="http://schemas.microsoft.com/office/drawing/2014/main" id="{3C0C0D77-3500-87B0-045C-9C50223C4C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1260C27-9B65-9521-F93D-F91194CCD68C}"/>
              </a:ext>
            </a:extLst>
          </p:cNvPr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936483" y="3995153"/>
            <a:ext cx="2541017" cy="545599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A5A5A3F5-F031-4924-A971-A2F78CCA17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9906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l-GR" sz="3600" b="1">
              <a:latin typeface="Arial" charset="0"/>
              <a:cs typeface="Times New Roman" pitchFamily="18" charset="0"/>
            </a:endParaRPr>
          </a:p>
        </p:txBody>
      </p:sp>
      <p:sp>
        <p:nvSpPr>
          <p:cNvPr id="5" name="Line 4">
            <a:extLst>
              <a:ext uri="{FF2B5EF4-FFF2-40B4-BE49-F238E27FC236}">
                <a16:creationId xmlns:a16="http://schemas.microsoft.com/office/drawing/2014/main" id="{DC04D4C6-4174-47E9-9C5C-94249C13B373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990600"/>
            <a:ext cx="12192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C9E3463-CD7F-451B-9A8D-47D7F16469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52399"/>
            <a:ext cx="9448800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Outline</a:t>
            </a:r>
            <a:endParaRPr lang="en-US" altLang="en-US" sz="3800" b="1" i="1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E6A4545-1DB6-4DEE-B85F-D4CECA3D9131}"/>
              </a:ext>
            </a:extLst>
          </p:cNvPr>
          <p:cNvSpPr txBox="1"/>
          <p:nvPr/>
        </p:nvSpPr>
        <p:spPr>
          <a:xfrm>
            <a:off x="944825" y="1139336"/>
            <a:ext cx="10524757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Two photoemission processes </a:t>
            </a:r>
          </a:p>
          <a:p>
            <a:endParaRPr 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(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 ‘Normal’ one-step direct band photoemission</a:t>
            </a:r>
          </a:p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    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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Energy (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) and transverse momentum (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p</a:t>
            </a:r>
            <a:r>
              <a:rPr lang="en-US" sz="2200" baseline="-25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) conserving</a:t>
            </a:r>
          </a:p>
          <a:p>
            <a:endParaRPr lang="en-US" sz="800" dirty="0"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	(ii) Optical phonon mediated Franck-Condon (FC) electron emission</a:t>
            </a:r>
          </a:p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	       Energy (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) </a:t>
            </a:r>
            <a:r>
              <a:rPr lang="en-US" sz="2200" u="sng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and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momentum (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p)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resonant 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	         … Photoemission by inelastic phonon scattering </a:t>
            </a:r>
          </a:p>
          <a:p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Polar semiconductor photocathodes</a:t>
            </a:r>
          </a:p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	  MTE and QE measurements vs. FC emission theory:</a:t>
            </a:r>
          </a:p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		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Cs:GaAs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at 808 nm (long transport regime);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</a:t>
            </a:r>
            <a:r>
              <a:rPr lang="en-US" sz="2200" baseline="-25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e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→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</a:t>
            </a:r>
            <a:r>
              <a:rPr lang="en-US" sz="2200" baseline="-25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lattice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		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for ħ</a:t>
            </a:r>
            <a:r>
              <a:rPr lang="el-GR" sz="2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ω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&gt;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E</a:t>
            </a:r>
            <a:r>
              <a:rPr lang="en-US" sz="2200" baseline="-25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(short transport regime);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k</a:t>
            </a:r>
            <a:r>
              <a:rPr lang="en-US" sz="2200" baseline="-25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</a:t>
            </a:r>
            <a:r>
              <a:rPr lang="en-US" sz="2200" baseline="-25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=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f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(ħ</a:t>
            </a:r>
            <a:r>
              <a:rPr lang="el-GR" sz="2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ω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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E</a:t>
            </a:r>
            <a:r>
              <a:rPr lang="en-US" sz="2200" baseline="-25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)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Fe:Ga</a:t>
            </a:r>
            <a:r>
              <a:rPr lang="en-US" sz="24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4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(010) photocathode</a:t>
            </a:r>
          </a:p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	  Ultracold 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hotoemission: MTE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 6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meV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at 300 K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	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 Evidence for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</a:t>
            </a:r>
            <a:r>
              <a:rPr lang="en-US" sz="2200" baseline="-25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increase due to polaron formation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6188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2">
            <a:extLst>
              <a:ext uri="{FF2B5EF4-FFF2-40B4-BE49-F238E27FC236}">
                <a16:creationId xmlns:a16="http://schemas.microsoft.com/office/drawing/2014/main" id="{9D892276-6B0D-4BA5-BB28-D863EA3E9A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9906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l-GR" sz="3600" b="1" dirty="0">
              <a:latin typeface="Arial" charset="0"/>
              <a:cs typeface="Times New Roman" pitchFamily="18" charset="0"/>
            </a:endParaRPr>
          </a:p>
        </p:txBody>
      </p:sp>
      <p:sp>
        <p:nvSpPr>
          <p:cNvPr id="16388" name="Line 4">
            <a:extLst>
              <a:ext uri="{FF2B5EF4-FFF2-40B4-BE49-F238E27FC236}">
                <a16:creationId xmlns:a16="http://schemas.microsoft.com/office/drawing/2014/main" id="{C8A1822F-EE99-4964-9295-20A3C805BFC3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990600"/>
            <a:ext cx="12192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2" name="Rectangle 11">
            <a:extLst>
              <a:ext uri="{FF2B5EF4-FFF2-40B4-BE49-F238E27FC236}">
                <a16:creationId xmlns:a16="http://schemas.microsoft.com/office/drawing/2014/main" id="{15316FBC-822A-4AC0-8083-E54DBC8B5B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22136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3" name="Rectangle 12">
            <a:extLst>
              <a:ext uri="{FF2B5EF4-FFF2-40B4-BE49-F238E27FC236}">
                <a16:creationId xmlns:a16="http://schemas.microsoft.com/office/drawing/2014/main" id="{EDED0E87-9599-4A31-B87F-C541F940C3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22136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4" name="Rectangle 14">
            <a:extLst>
              <a:ext uri="{FF2B5EF4-FFF2-40B4-BE49-F238E27FC236}">
                <a16:creationId xmlns:a16="http://schemas.microsoft.com/office/drawing/2014/main" id="{840B004F-D729-47D7-9A87-FD02E288B3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22136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5" name="Rectangle 18">
            <a:extLst>
              <a:ext uri="{FF2B5EF4-FFF2-40B4-BE49-F238E27FC236}">
                <a16:creationId xmlns:a16="http://schemas.microsoft.com/office/drawing/2014/main" id="{F151591D-C04B-4F7B-9C5F-6AB916921E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22136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6" name="Rectangle 20">
            <a:extLst>
              <a:ext uri="{FF2B5EF4-FFF2-40B4-BE49-F238E27FC236}">
                <a16:creationId xmlns:a16="http://schemas.microsoft.com/office/drawing/2014/main" id="{2A27FBD2-97A2-436F-8527-656F490A70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22136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7" name="Rectangle 4">
            <a:extLst>
              <a:ext uri="{FF2B5EF4-FFF2-40B4-BE49-F238E27FC236}">
                <a16:creationId xmlns:a16="http://schemas.microsoft.com/office/drawing/2014/main" id="{D199A97F-63AB-41E7-B1CD-52589C773A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22136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8" name="Rectangle 2">
            <a:extLst>
              <a:ext uri="{FF2B5EF4-FFF2-40B4-BE49-F238E27FC236}">
                <a16:creationId xmlns:a16="http://schemas.microsoft.com/office/drawing/2014/main" id="{8BA119D1-0C73-4DEC-8249-8BCB9BD51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723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A35BED6-98EC-A851-34F5-4179F595DD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52399"/>
            <a:ext cx="10888824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Metallized diamond(001): A hybrid photocathode</a:t>
            </a:r>
            <a:endParaRPr lang="en-US" altLang="en-US" sz="3800" b="1" i="1" baseline="-25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48">
            <a:extLst>
              <a:ext uri="{FF2B5EF4-FFF2-40B4-BE49-F238E27FC236}">
                <a16:creationId xmlns:a16="http://schemas.microsoft.com/office/drawing/2014/main" id="{D5D689DE-507A-AE53-ACFF-EE05530D9B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88113"/>
            <a:ext cx="12192000" cy="369887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L.A. Angeloni, I-J. Shan, and W.A. Schroeder, </a:t>
            </a:r>
            <a:r>
              <a:rPr lang="en-US" sz="18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arXiv.2506.12550 </a:t>
            </a:r>
            <a:r>
              <a:rPr lang="en-US" sz="18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(accepted for publication in PRAB)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632957C-2694-6048-43A6-440F2A341715}"/>
              </a:ext>
            </a:extLst>
          </p:cNvPr>
          <p:cNvGrpSpPr/>
          <p:nvPr/>
        </p:nvGrpSpPr>
        <p:grpSpPr>
          <a:xfrm>
            <a:off x="513183" y="1676986"/>
            <a:ext cx="6288833" cy="4462554"/>
            <a:chOff x="513183" y="1788958"/>
            <a:chExt cx="6288833" cy="446255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E1AB216-3304-F3BA-B6D9-D6365B018BD6}"/>
                </a:ext>
              </a:extLst>
            </p:cNvPr>
            <p:cNvSpPr/>
            <p:nvPr/>
          </p:nvSpPr>
          <p:spPr>
            <a:xfrm>
              <a:off x="513183" y="1788958"/>
              <a:ext cx="6288833" cy="446255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 descr="A diagram of a device&#10;&#10;AI-generated content may be incorrect.">
              <a:extLst>
                <a:ext uri="{FF2B5EF4-FFF2-40B4-BE49-F238E27FC236}">
                  <a16:creationId xmlns:a16="http://schemas.microsoft.com/office/drawing/2014/main" id="{41972C0B-8A05-24CE-44C3-12A9722AB9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034" y="1981200"/>
              <a:ext cx="5951701" cy="4091898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05486157-977A-CA60-CD68-CD2BEB2978AA}"/>
              </a:ext>
            </a:extLst>
          </p:cNvPr>
          <p:cNvSpPr txBox="1"/>
          <p:nvPr/>
        </p:nvSpPr>
        <p:spPr>
          <a:xfrm>
            <a:off x="9242" y="1016100"/>
            <a:ext cx="12036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  0.5 mm-thick CVD diamond: Back surface metallized [annealed C-Ti (+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Pt+Au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)]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6FB7A2-006F-2B6E-268B-A48848858B88}"/>
              </a:ext>
            </a:extLst>
          </p:cNvPr>
          <p:cNvSpPr txBox="1"/>
          <p:nvPr/>
        </p:nvSpPr>
        <p:spPr>
          <a:xfrm>
            <a:off x="7184571" y="1800805"/>
            <a:ext cx="467492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 surface photo-injection from Ti into diamond CB for ħ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ω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&gt; 3.2 eV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Electron drift transport to emission face due to applied DC gun field </a:t>
            </a:r>
          </a:p>
          <a:p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         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k</a:t>
            </a:r>
            <a:r>
              <a:rPr lang="en-US" sz="2000" baseline="-25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</a:t>
            </a:r>
            <a:r>
              <a:rPr lang="en-US" sz="2000" baseline="-25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 30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meV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endParaRPr lang="en-US" sz="800" dirty="0"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	     …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 3kV/cm, ħ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Ω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= 165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meV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Emission from upper (  0.8 eV) and lower (  0.8 eV) CBs</a:t>
            </a:r>
          </a:p>
          <a:p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          Two emission signals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77600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2">
            <a:extLst>
              <a:ext uri="{FF2B5EF4-FFF2-40B4-BE49-F238E27FC236}">
                <a16:creationId xmlns:a16="http://schemas.microsoft.com/office/drawing/2014/main" id="{9D892276-6B0D-4BA5-BB28-D863EA3E9A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9906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l-GR" sz="3600" b="1" dirty="0">
              <a:latin typeface="Arial" charset="0"/>
              <a:cs typeface="Times New Roman" pitchFamily="18" charset="0"/>
            </a:endParaRPr>
          </a:p>
        </p:txBody>
      </p:sp>
      <p:sp>
        <p:nvSpPr>
          <p:cNvPr id="16388" name="Line 4">
            <a:extLst>
              <a:ext uri="{FF2B5EF4-FFF2-40B4-BE49-F238E27FC236}">
                <a16:creationId xmlns:a16="http://schemas.microsoft.com/office/drawing/2014/main" id="{C8A1822F-EE99-4964-9295-20A3C805BFC3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990600"/>
            <a:ext cx="12192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2" name="Rectangle 11">
            <a:extLst>
              <a:ext uri="{FF2B5EF4-FFF2-40B4-BE49-F238E27FC236}">
                <a16:creationId xmlns:a16="http://schemas.microsoft.com/office/drawing/2014/main" id="{15316FBC-822A-4AC0-8083-E54DBC8B5B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22136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3" name="Rectangle 12">
            <a:extLst>
              <a:ext uri="{FF2B5EF4-FFF2-40B4-BE49-F238E27FC236}">
                <a16:creationId xmlns:a16="http://schemas.microsoft.com/office/drawing/2014/main" id="{EDED0E87-9599-4A31-B87F-C541F940C3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22136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4" name="Rectangle 14">
            <a:extLst>
              <a:ext uri="{FF2B5EF4-FFF2-40B4-BE49-F238E27FC236}">
                <a16:creationId xmlns:a16="http://schemas.microsoft.com/office/drawing/2014/main" id="{840B004F-D729-47D7-9A87-FD02E288B3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22136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5" name="Rectangle 18">
            <a:extLst>
              <a:ext uri="{FF2B5EF4-FFF2-40B4-BE49-F238E27FC236}">
                <a16:creationId xmlns:a16="http://schemas.microsoft.com/office/drawing/2014/main" id="{F151591D-C04B-4F7B-9C5F-6AB916921E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22136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6" name="Rectangle 20">
            <a:extLst>
              <a:ext uri="{FF2B5EF4-FFF2-40B4-BE49-F238E27FC236}">
                <a16:creationId xmlns:a16="http://schemas.microsoft.com/office/drawing/2014/main" id="{2A27FBD2-97A2-436F-8527-656F490A70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22136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7" name="Rectangle 4">
            <a:extLst>
              <a:ext uri="{FF2B5EF4-FFF2-40B4-BE49-F238E27FC236}">
                <a16:creationId xmlns:a16="http://schemas.microsoft.com/office/drawing/2014/main" id="{D199A97F-63AB-41E7-B1CD-52589C773A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22136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8" name="Rectangle 2">
            <a:extLst>
              <a:ext uri="{FF2B5EF4-FFF2-40B4-BE49-F238E27FC236}">
                <a16:creationId xmlns:a16="http://schemas.microsoft.com/office/drawing/2014/main" id="{8BA119D1-0C73-4DEC-8249-8BCB9BD51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723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A35BED6-98EC-A851-34F5-4179F595DD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52399"/>
            <a:ext cx="9448800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Metallized diamond(001): MTE and QE</a:t>
            </a:r>
            <a:endParaRPr lang="en-US" altLang="en-US" sz="3800" b="1" i="1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48">
            <a:extLst>
              <a:ext uri="{FF2B5EF4-FFF2-40B4-BE49-F238E27FC236}">
                <a16:creationId xmlns:a16="http://schemas.microsoft.com/office/drawing/2014/main" id="{3364252B-2073-2148-DE6D-0C6CC4C36A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88113"/>
            <a:ext cx="12192000" cy="369887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L.A. Angeloni, I-J. Shan, and W.A. Schroeder, </a:t>
            </a:r>
            <a:r>
              <a:rPr lang="en-US" sz="18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arXiv.2506.12550 </a:t>
            </a:r>
            <a:r>
              <a:rPr lang="en-US" sz="18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(accepted for publication in PRAB)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CF41E0E-9BE2-F578-E0B7-054E5802C9A5}"/>
              </a:ext>
            </a:extLst>
          </p:cNvPr>
          <p:cNvGrpSpPr/>
          <p:nvPr/>
        </p:nvGrpSpPr>
        <p:grpSpPr>
          <a:xfrm>
            <a:off x="503846" y="1698169"/>
            <a:ext cx="11193624" cy="4450700"/>
            <a:chOff x="503846" y="1698169"/>
            <a:chExt cx="11193624" cy="445070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1C5248C-E875-7E48-8D89-20EFD7161396}"/>
                </a:ext>
              </a:extLst>
            </p:cNvPr>
            <p:cNvSpPr/>
            <p:nvPr/>
          </p:nvSpPr>
          <p:spPr>
            <a:xfrm>
              <a:off x="6273274" y="1698169"/>
              <a:ext cx="5424196" cy="44506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A838156-ECCA-605C-2A83-5CAD40565B94}"/>
                </a:ext>
              </a:extLst>
            </p:cNvPr>
            <p:cNvSpPr/>
            <p:nvPr/>
          </p:nvSpPr>
          <p:spPr>
            <a:xfrm>
              <a:off x="503846" y="1698170"/>
              <a:ext cx="5424196" cy="44506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 descr="A graph of a red line&#10;&#10;AI-generated content may be incorrect.">
              <a:extLst>
                <a:ext uri="{FF2B5EF4-FFF2-40B4-BE49-F238E27FC236}">
                  <a16:creationId xmlns:a16="http://schemas.microsoft.com/office/drawing/2014/main" id="{9247BB58-AF60-96B0-8817-4730ED91CA0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66584" y="1820862"/>
              <a:ext cx="5240694" cy="4210402"/>
            </a:xfrm>
            <a:prstGeom prst="rect">
              <a:avLst/>
            </a:prstGeom>
          </p:spPr>
        </p:pic>
        <p:pic>
          <p:nvPicPr>
            <p:cNvPr id="3" name="Picture 2" descr="A graph of a graph showing a number of electrons&#10;&#10;AI-generated content may be incorrect.">
              <a:extLst>
                <a:ext uri="{FF2B5EF4-FFF2-40B4-BE49-F238E27FC236}">
                  <a16:creationId xmlns:a16="http://schemas.microsoft.com/office/drawing/2014/main" id="{FFB6D772-8ACB-D797-44A3-6FF1BE1553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3731" y="1818623"/>
              <a:ext cx="5128703" cy="4210402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AE174F72-8680-18B2-DB1E-D4B839A6B766}"/>
              </a:ext>
            </a:extLst>
          </p:cNvPr>
          <p:cNvSpPr txBox="1"/>
          <p:nvPr/>
        </p:nvSpPr>
        <p:spPr>
          <a:xfrm>
            <a:off x="4551775" y="2745485"/>
            <a:ext cx="1129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Upper CB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1CA188-BE0B-3D5C-741B-16422E102D31}"/>
              </a:ext>
            </a:extLst>
          </p:cNvPr>
          <p:cNvSpPr txBox="1"/>
          <p:nvPr/>
        </p:nvSpPr>
        <p:spPr>
          <a:xfrm>
            <a:off x="4554881" y="4875982"/>
            <a:ext cx="1129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Lower CB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6F77F89-A70D-F085-547A-949E77F0263C}"/>
              </a:ext>
            </a:extLst>
          </p:cNvPr>
          <p:cNvSpPr txBox="1"/>
          <p:nvPr/>
        </p:nvSpPr>
        <p:spPr>
          <a:xfrm>
            <a:off x="1267397" y="1936104"/>
            <a:ext cx="720021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MTE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AF03517-A48C-39C9-9BCD-FA90E2159A58}"/>
              </a:ext>
            </a:extLst>
          </p:cNvPr>
          <p:cNvSpPr txBox="1"/>
          <p:nvPr/>
        </p:nvSpPr>
        <p:spPr>
          <a:xfrm>
            <a:off x="7075707" y="1954766"/>
            <a:ext cx="967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Total QE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05037FF-3CF1-8A2B-D2A0-9ACED5CAAB11}"/>
              </a:ext>
            </a:extLst>
          </p:cNvPr>
          <p:cNvSpPr txBox="1"/>
          <p:nvPr/>
        </p:nvSpPr>
        <p:spPr>
          <a:xfrm>
            <a:off x="9242" y="1016100"/>
            <a:ext cx="12036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  Multi-phonon emission: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= 1.1, ħ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Ω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= 165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meV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, plus polaron self energy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D92F692-E807-1C7B-D985-5CFF2A3C3652}"/>
              </a:ext>
            </a:extLst>
          </p:cNvPr>
          <p:cNvSpPr txBox="1"/>
          <p:nvPr/>
        </p:nvSpPr>
        <p:spPr>
          <a:xfrm>
            <a:off x="9143999" y="4718820"/>
            <a:ext cx="2267339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Back surface injection efficiency with Ti DOS</a:t>
            </a:r>
          </a:p>
        </p:txBody>
      </p:sp>
    </p:spTree>
    <p:extLst>
      <p:ext uri="{BB962C8B-B14F-4D97-AF65-F5344CB8AC3E}">
        <p14:creationId xmlns:p14="http://schemas.microsoft.com/office/powerpoint/2010/main" val="3867122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D2B088-936D-8E83-602D-048820974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2B4CA63-38A3-B43E-B35E-8766377BEA30}"/>
              </a:ext>
            </a:extLst>
          </p:cNvPr>
          <p:cNvSpPr/>
          <p:nvPr/>
        </p:nvSpPr>
        <p:spPr>
          <a:xfrm>
            <a:off x="325290" y="1741573"/>
            <a:ext cx="5975979" cy="43496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36" name="Rectangle 2">
            <a:extLst>
              <a:ext uri="{FF2B5EF4-FFF2-40B4-BE49-F238E27FC236}">
                <a16:creationId xmlns:a16="http://schemas.microsoft.com/office/drawing/2014/main" id="{4B6DAD5E-19E0-6FDF-D3F2-F972077A67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9906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l-GR" sz="3600" b="1" dirty="0">
              <a:latin typeface="Arial" charset="0"/>
              <a:cs typeface="Times New Roman" pitchFamily="18" charset="0"/>
            </a:endParaRPr>
          </a:p>
        </p:txBody>
      </p:sp>
      <p:sp>
        <p:nvSpPr>
          <p:cNvPr id="16388" name="Line 4">
            <a:extLst>
              <a:ext uri="{FF2B5EF4-FFF2-40B4-BE49-F238E27FC236}">
                <a16:creationId xmlns:a16="http://schemas.microsoft.com/office/drawing/2014/main" id="{F5603D2A-0FB0-FC6A-024E-3B3AC2EE12A3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990600"/>
            <a:ext cx="12192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2" name="Rectangle 11">
            <a:extLst>
              <a:ext uri="{FF2B5EF4-FFF2-40B4-BE49-F238E27FC236}">
                <a16:creationId xmlns:a16="http://schemas.microsoft.com/office/drawing/2014/main" id="{BB1A59AC-872F-357D-A974-E99910BBAF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22136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3" name="Rectangle 12">
            <a:extLst>
              <a:ext uri="{FF2B5EF4-FFF2-40B4-BE49-F238E27FC236}">
                <a16:creationId xmlns:a16="http://schemas.microsoft.com/office/drawing/2014/main" id="{D6F8D483-92DD-0A74-6DC7-CA45374D58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22136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4" name="Rectangle 14">
            <a:extLst>
              <a:ext uri="{FF2B5EF4-FFF2-40B4-BE49-F238E27FC236}">
                <a16:creationId xmlns:a16="http://schemas.microsoft.com/office/drawing/2014/main" id="{A47B5DC3-2F3B-9671-B549-5F44A12A0C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22136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5" name="Rectangle 18">
            <a:extLst>
              <a:ext uri="{FF2B5EF4-FFF2-40B4-BE49-F238E27FC236}">
                <a16:creationId xmlns:a16="http://schemas.microsoft.com/office/drawing/2014/main" id="{1E21E90F-561A-EF77-C55A-E73AFEF1F9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22136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6" name="Rectangle 20">
            <a:extLst>
              <a:ext uri="{FF2B5EF4-FFF2-40B4-BE49-F238E27FC236}">
                <a16:creationId xmlns:a16="http://schemas.microsoft.com/office/drawing/2014/main" id="{5893BEC8-8598-1D96-14FF-CED1606FD6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22136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7" name="Rectangle 4">
            <a:extLst>
              <a:ext uri="{FF2B5EF4-FFF2-40B4-BE49-F238E27FC236}">
                <a16:creationId xmlns:a16="http://schemas.microsoft.com/office/drawing/2014/main" id="{92848DA4-79C3-E0AF-135B-84AAE19E8E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22136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8" name="Rectangle 2">
            <a:extLst>
              <a:ext uri="{FF2B5EF4-FFF2-40B4-BE49-F238E27FC236}">
                <a16:creationId xmlns:a16="http://schemas.microsoft.com/office/drawing/2014/main" id="{278FD166-A6C6-9906-0432-D58527909E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723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B8504F-225E-F6F1-878D-AE8A70D96B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52399"/>
            <a:ext cx="9448800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Prior work: H-terminated diamond(001)</a:t>
            </a:r>
            <a:endParaRPr lang="en-US" altLang="en-US" sz="3800" b="1" i="1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48">
            <a:extLst>
              <a:ext uri="{FF2B5EF4-FFF2-40B4-BE49-F238E27FC236}">
                <a16:creationId xmlns:a16="http://schemas.microsoft.com/office/drawing/2014/main" id="{ACA07B84-103B-C3F4-AB30-A0E7DA37A2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88113"/>
            <a:ext cx="12192000" cy="369887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J.D. Rameau, J. Smedley, E.M. Muller, T.E. Kidd, and P.D. Johnson, </a:t>
            </a:r>
            <a:r>
              <a:rPr lang="en-US" altLang="en-US" i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Phys. Rev. Lett. </a:t>
            </a:r>
            <a:r>
              <a:rPr lang="en-US" altLang="en-US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106</a:t>
            </a:r>
            <a:r>
              <a:rPr lang="en-US" altLang="en-US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137602 (2011)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F4BE7C-81B6-4FF7-F5F5-646089AD262B}"/>
              </a:ext>
            </a:extLst>
          </p:cNvPr>
          <p:cNvSpPr txBox="1"/>
          <p:nvPr/>
        </p:nvSpPr>
        <p:spPr>
          <a:xfrm>
            <a:off x="6550093" y="1666924"/>
            <a:ext cx="5316617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Emitted electrons from NEA CBM</a:t>
            </a:r>
          </a:p>
          <a:p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          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eff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=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E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vac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– (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E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CBM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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g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ħ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)  0.96 eV</a:t>
            </a:r>
          </a:p>
          <a:p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               …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g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ħ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 is real part of the electron-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                    polaron self energy and the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                    dimensionless Fröhlich coupling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                    constant for diamond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= 1.1</a:t>
            </a:r>
          </a:p>
          <a:p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Emission ‘bands’ are replicas of electron distribution in CB separated by ħ = 165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meV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optical phonon energy</a:t>
            </a:r>
          </a:p>
          <a:p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) = e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-</a:t>
            </a:r>
            <a:r>
              <a:rPr lang="en-US" sz="2000" i="1" baseline="30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g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g</a:t>
            </a:r>
            <a:r>
              <a:rPr lang="en-US" sz="2000" i="1" baseline="30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/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! Poisson statistics govern emission strength for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n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phonon band 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    (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= 0, 1, 2, …)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18471">
            <a:extLst>
              <a:ext uri="{FF2B5EF4-FFF2-40B4-BE49-F238E27FC236}">
                <a16:creationId xmlns:a16="http://schemas.microsoft.com/office/drawing/2014/main" id="{026F4913-8230-79A6-FBB8-49494E9723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17589"/>
            <a:ext cx="117763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 ARPES measurement; ħ</a:t>
            </a:r>
            <a:r>
              <a:rPr lang="el-GR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ω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= 6.01 eV (208 nm)  </a:t>
            </a:r>
            <a:r>
              <a:rPr lang="el-GR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α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 4000 cm</a:t>
            </a:r>
            <a:r>
              <a:rPr lang="en-US" altLang="en-US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-1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(absorption depth  2.5 m)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24FB3B6-F2B2-C454-2DE0-BCD4B3290AB0}"/>
              </a:ext>
            </a:extLst>
          </p:cNvPr>
          <p:cNvGrpSpPr/>
          <p:nvPr/>
        </p:nvGrpSpPr>
        <p:grpSpPr>
          <a:xfrm>
            <a:off x="325290" y="1741573"/>
            <a:ext cx="5975979" cy="4303659"/>
            <a:chOff x="437262" y="1741573"/>
            <a:chExt cx="5975979" cy="4303659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0A10A69-6FA4-472E-692B-C9EB7946C64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37262" y="1741573"/>
              <a:ext cx="5459685" cy="4303659"/>
            </a:xfrm>
            <a:prstGeom prst="rect">
              <a:avLst/>
            </a:prstGeom>
          </p:spPr>
        </p:pic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1AEB0D6D-3B69-1F78-5F9C-6C72F7F5BD8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879910" y="3237721"/>
              <a:ext cx="774441" cy="0"/>
            </a:xfrm>
            <a:prstGeom prst="straightConnector1">
              <a:avLst/>
            </a:prstGeom>
            <a:ln w="190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821F1C5A-8A2F-E523-27E1-441C81C017D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883017" y="3670041"/>
              <a:ext cx="774441" cy="0"/>
            </a:xfrm>
            <a:prstGeom prst="straightConnector1">
              <a:avLst/>
            </a:prstGeom>
            <a:ln w="190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9B0AAD98-DAFB-F901-7DDD-6D225B4EB6C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876793" y="4083699"/>
              <a:ext cx="774441" cy="0"/>
            </a:xfrm>
            <a:prstGeom prst="straightConnector1">
              <a:avLst/>
            </a:prstGeom>
            <a:ln w="190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90ADDCE9-678C-6229-143A-AF96F3E4FFE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879902" y="4488035"/>
              <a:ext cx="774441" cy="0"/>
            </a:xfrm>
            <a:prstGeom prst="straightConnector1">
              <a:avLst/>
            </a:prstGeom>
            <a:ln w="19050">
              <a:solidFill>
                <a:schemeClr val="bg1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EA9F60E-1C69-1824-49CC-351F50FD1A43}"/>
                </a:ext>
              </a:extLst>
            </p:cNvPr>
            <p:cNvSpPr txBox="1"/>
            <p:nvPr/>
          </p:nvSpPr>
          <p:spPr>
            <a:xfrm>
              <a:off x="5682338" y="3051103"/>
              <a:ext cx="730903" cy="2169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/>
                <a:t>n</a:t>
              </a:r>
              <a:r>
                <a:rPr lang="en-US" dirty="0"/>
                <a:t> = 0</a:t>
              </a:r>
            </a:p>
            <a:p>
              <a:endParaRPr lang="en-US" sz="900" dirty="0"/>
            </a:p>
            <a:p>
              <a:r>
                <a:rPr lang="en-US" i="1" dirty="0"/>
                <a:t>n</a:t>
              </a:r>
              <a:r>
                <a:rPr lang="en-US" dirty="0"/>
                <a:t> = 1</a:t>
              </a:r>
            </a:p>
            <a:p>
              <a:endParaRPr lang="en-US" sz="900" dirty="0"/>
            </a:p>
            <a:p>
              <a:r>
                <a:rPr lang="en-US" i="1" dirty="0"/>
                <a:t>n </a:t>
              </a:r>
              <a:r>
                <a:rPr lang="en-US" dirty="0"/>
                <a:t>= 2</a:t>
              </a:r>
            </a:p>
            <a:p>
              <a:endParaRPr lang="en-US" sz="900" dirty="0"/>
            </a:p>
            <a:p>
              <a:r>
                <a:rPr lang="en-US" i="1" dirty="0"/>
                <a:t>n</a:t>
              </a:r>
              <a:r>
                <a:rPr lang="en-US" dirty="0"/>
                <a:t> = 3</a:t>
              </a:r>
            </a:p>
            <a:p>
              <a:r>
                <a:rPr lang="en-US" dirty="0"/>
                <a:t>    .</a:t>
              </a:r>
            </a:p>
            <a:p>
              <a:r>
                <a:rPr lang="en-US" dirty="0"/>
                <a:t>    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41454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427F95-FAB2-E041-45D5-E4E1C38FB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194E36C0-B296-0701-18D7-EABD745991AA}"/>
              </a:ext>
            </a:extLst>
          </p:cNvPr>
          <p:cNvSpPr/>
          <p:nvPr/>
        </p:nvSpPr>
        <p:spPr>
          <a:xfrm>
            <a:off x="858416" y="1744824"/>
            <a:ext cx="4068147" cy="36015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39506855-075F-E558-D0D5-D5C2D282EC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9906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l-GR" sz="3600" b="1">
              <a:latin typeface="Arial" charset="0"/>
              <a:cs typeface="Times New Roman" pitchFamily="18" charset="0"/>
            </a:endParaRPr>
          </a:p>
        </p:txBody>
      </p:sp>
      <p:sp>
        <p:nvSpPr>
          <p:cNvPr id="5" name="Line 4">
            <a:extLst>
              <a:ext uri="{FF2B5EF4-FFF2-40B4-BE49-F238E27FC236}">
                <a16:creationId xmlns:a16="http://schemas.microsoft.com/office/drawing/2014/main" id="{83061C18-25ED-9866-4455-3FCCAA13BBEA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990600"/>
            <a:ext cx="12192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2073B0-BE98-343C-CAFB-15A9F983F9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" y="171305"/>
            <a:ext cx="10039739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Franck-Condon mechanism in photoemission</a:t>
            </a:r>
            <a:endParaRPr lang="en-US" altLang="en-US" sz="3800" b="1" i="1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5012F7F-FE4F-882E-1325-BDEA29A00C8B}"/>
                  </a:ext>
                </a:extLst>
              </p:cNvPr>
              <p:cNvSpPr txBox="1"/>
              <p:nvPr/>
            </p:nvSpPr>
            <p:spPr>
              <a:xfrm>
                <a:off x="5626264" y="1523469"/>
                <a:ext cx="5963908" cy="48071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§"/>
                </a:pP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Energy </a:t>
                </a:r>
                <a:r>
                  <a:rPr lang="en-US" sz="2000" u="sng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momentum resonant emission:</a:t>
                </a:r>
              </a:p>
              <a:p>
                <a:endPara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000" b="1" i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000" b="1" i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𝐩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000" b="1" i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𝐩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𝑛</m:t>
                      </m:r>
                      <m:r>
                        <a:rPr lang="en-US" sz="2000" b="1" i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𝐪</m:t>
                      </m:r>
                    </m:oMath>
                  </m:oMathPara>
                </a14:m>
                <a:endParaRPr lang="en-US" sz="1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sz="1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𝐸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l-GR" sz="2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𝜙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±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m:t>𝑛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m:t>ħ</m:t>
                      </m:r>
                      <m:r>
                        <m:rPr>
                          <m:sty m:val="p"/>
                        </m:rPr>
                        <a:rPr lang="el-GR" sz="2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m:t>Ω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m:t>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m:t>≥0</m:t>
                      </m:r>
                    </m:oMath>
                  </m:oMathPara>
                </a14:m>
                <a:endParaRPr lang="en-US" sz="20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… intermediate scattering </a:t>
                </a:r>
                <a:r>
                  <a:rPr lang="en-US" sz="2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optical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phonon(s)</a:t>
                </a:r>
              </a:p>
              <a:p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of energy ħ</a:t>
                </a:r>
                <a:r>
                  <a:rPr lang="el-GR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Ω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momentum </a:t>
                </a:r>
                <a:r>
                  <a:rPr lang="en-US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Wingdings" panose="05000000000000000000" pitchFamily="2" charset="2"/>
                  <a:buChar char="§"/>
                </a:pPr>
                <a:r>
                  <a:rPr lang="en-US" sz="2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Effective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u="sng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internal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en-US" sz="2000" b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𝐩</m:t>
                    </m:r>
                    <m:r>
                      <a:rPr lang="en-US" sz="2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000" b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𝐪</m:t>
                    </m:r>
                  </m:oMath>
                </a14:m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and emitted vacuum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b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𝐩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electron momenta matched; so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</m:sub>
                    </m:sSub>
                  </m:oMath>
                </a14:m>
                <a:endPara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sz="800" i="1" dirty="0">
                  <a:latin typeface="Cambria Math" panose="02040503050406030204" pitchFamily="18" charset="0"/>
                  <a:cs typeface="Times New Roman" panose="02020603050405020304" pitchFamily="18" charset="0"/>
                  <a:sym typeface="Symbol" panose="05050102010706020507" pitchFamily="18" charset="2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US" sz="200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  <a:sym typeface="Symbol" panose="05050102010706020507" pitchFamily="18" charset="2"/>
                            </a:rPr>
                          </m:ctrlPr>
                        </m:sSupPr>
                        <m:e>
                          <m:r>
                            <a:rPr lang="en-US" sz="200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  <a:sym typeface="Symbol" panose="05050102010706020507" pitchFamily="18" charset="2"/>
                            </a:rPr>
                            <m:t>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  <a:sym typeface="Symbol" panose="05050102010706020507" pitchFamily="18" charset="2"/>
                            </a:rPr>
                            <m:t>   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𝑇</m:t>
                              </m:r>
                            </m:e>
                          </m:d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𝑧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𝑧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000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sz="2000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𝑧</m:t>
                                      </m:r>
                                    </m:sub>
                                  </m:sSub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sz="2000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sz="2000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𝑧</m:t>
                                      </m:r>
                                      <m:r>
                                        <a:rPr lang="en-US" sz="2000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≡1</m:t>
                      </m:r>
                    </m:oMath>
                  </m:oMathPara>
                </a14:m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sz="200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  <a:sym typeface="Symbol" panose="05050102010706020507" pitchFamily="18" charset="2"/>
                            </a:rPr>
                            <m:t>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  <a:sym typeface="Symbol" panose="05050102010706020507" pitchFamily="18" charset="2"/>
                            </a:rPr>
                            <m:t> 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𝑗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𝑧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𝑇</m:t>
                              </m:r>
                            </m:e>
                          </m:d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𝑐𝑜𝑠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𝜃</m:t>
                      </m:r>
                    </m:oMath>
                  </m:oMathPara>
                </a14:m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5012F7F-FE4F-882E-1325-BDEA29A00C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6264" y="1523469"/>
                <a:ext cx="5963908" cy="4807150"/>
              </a:xfrm>
              <a:prstGeom prst="rect">
                <a:avLst/>
              </a:prstGeom>
              <a:blipFill>
                <a:blip r:embed="rId2"/>
                <a:stretch>
                  <a:fillRect l="-920" t="-761" r="-11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2" name="Group 31">
            <a:extLst>
              <a:ext uri="{FF2B5EF4-FFF2-40B4-BE49-F238E27FC236}">
                <a16:creationId xmlns:a16="http://schemas.microsoft.com/office/drawing/2014/main" id="{FE0A6E7D-AB81-B611-C615-49A94386203F}"/>
              </a:ext>
            </a:extLst>
          </p:cNvPr>
          <p:cNvGrpSpPr/>
          <p:nvPr/>
        </p:nvGrpSpPr>
        <p:grpSpPr>
          <a:xfrm>
            <a:off x="1070001" y="1866117"/>
            <a:ext cx="3672284" cy="3265720"/>
            <a:chOff x="1070001" y="1866117"/>
            <a:chExt cx="3672284" cy="3265720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1AAAEF7D-9BB2-ECD2-6A2F-1D75E459D43B}"/>
                </a:ext>
              </a:extLst>
            </p:cNvPr>
            <p:cNvSpPr/>
            <p:nvPr/>
          </p:nvSpPr>
          <p:spPr>
            <a:xfrm>
              <a:off x="1070002" y="1940765"/>
              <a:ext cx="1495916" cy="3191072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49C0FBCB-8E11-A54D-A154-692A0864582F}"/>
                </a:ext>
              </a:extLst>
            </p:cNvPr>
            <p:cNvCxnSpPr/>
            <p:nvPr/>
          </p:nvCxnSpPr>
          <p:spPr>
            <a:xfrm flipV="1">
              <a:off x="2565918" y="3172408"/>
              <a:ext cx="1642188" cy="746449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C5DFDC0E-73E3-0803-3015-FF1322820EE4}"/>
                </a:ext>
              </a:extLst>
            </p:cNvPr>
            <p:cNvCxnSpPr/>
            <p:nvPr/>
          </p:nvCxnSpPr>
          <p:spPr>
            <a:xfrm flipV="1">
              <a:off x="2565918" y="1866118"/>
              <a:ext cx="0" cy="3265714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E24D48CB-7768-9FBA-D8DC-B078660974AA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3054220" y="2279786"/>
              <a:ext cx="0" cy="3265714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6F288766-7E2B-A7CA-6ED6-0D129B3AF86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937657" y="2715205"/>
              <a:ext cx="631371" cy="1206759"/>
            </a:xfrm>
            <a:prstGeom prst="straightConnector1">
              <a:avLst/>
            </a:prstGeom>
            <a:ln w="5715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08230128-82EA-0F2E-096C-875092A8AD0F}"/>
                </a:ext>
              </a:extLst>
            </p:cNvPr>
            <p:cNvCxnSpPr>
              <a:cxnSpLocks/>
            </p:cNvCxnSpPr>
            <p:nvPr/>
          </p:nvCxnSpPr>
          <p:spPr>
            <a:xfrm>
              <a:off x="1981203" y="2752529"/>
              <a:ext cx="2226903" cy="419879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01405DF-37DE-C4CB-8A21-CA4CB6AAEDB5}"/>
                </a:ext>
              </a:extLst>
            </p:cNvPr>
            <p:cNvSpPr txBox="1"/>
            <p:nvPr/>
          </p:nvSpPr>
          <p:spPr>
            <a:xfrm>
              <a:off x="2734644" y="2435486"/>
              <a:ext cx="4789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/>
                <a:t>q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DD606F7-ED2D-5940-68DA-B8FA36BDD53A}"/>
                </a:ext>
              </a:extLst>
            </p:cNvPr>
            <p:cNvSpPr txBox="1"/>
            <p:nvPr/>
          </p:nvSpPr>
          <p:spPr>
            <a:xfrm>
              <a:off x="2842722" y="3172408"/>
              <a:ext cx="4789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/>
                <a:t>p</a:t>
              </a:r>
              <a:r>
                <a:rPr lang="en-US" sz="2400" baseline="-25000" dirty="0"/>
                <a:t>0</a:t>
              </a:r>
              <a:endParaRPr lang="en-US" sz="2400" b="1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6DFC0D9-821E-069C-0F92-2D5F7AB9147E}"/>
                </a:ext>
              </a:extLst>
            </p:cNvPr>
            <p:cNvSpPr txBox="1"/>
            <p:nvPr/>
          </p:nvSpPr>
          <p:spPr>
            <a:xfrm>
              <a:off x="1924436" y="3172408"/>
              <a:ext cx="4789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/>
                <a:t>p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6423901-D332-C3C1-307E-FDD20BA8B205}"/>
                </a:ext>
              </a:extLst>
            </p:cNvPr>
            <p:cNvSpPr txBox="1"/>
            <p:nvPr/>
          </p:nvSpPr>
          <p:spPr>
            <a:xfrm>
              <a:off x="3522117" y="3460299"/>
              <a:ext cx="4789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ym typeface="Symbol" panose="05050102010706020507" pitchFamily="18" charset="2"/>
                </a:rPr>
                <a:t></a:t>
              </a:r>
              <a:endParaRPr lang="en-US" sz="2400" dirty="0"/>
            </a:p>
          </p:txBody>
        </p:sp>
        <p:sp>
          <p:nvSpPr>
            <p:cNvPr id="24" name="Arc 23">
              <a:extLst>
                <a:ext uri="{FF2B5EF4-FFF2-40B4-BE49-F238E27FC236}">
                  <a16:creationId xmlns:a16="http://schemas.microsoft.com/office/drawing/2014/main" id="{78239D4E-27EA-1B84-3AC5-0860A958D657}"/>
                </a:ext>
              </a:extLst>
            </p:cNvPr>
            <p:cNvSpPr/>
            <p:nvPr/>
          </p:nvSpPr>
          <p:spPr>
            <a:xfrm>
              <a:off x="3139358" y="3200401"/>
              <a:ext cx="843642" cy="1376464"/>
            </a:xfrm>
            <a:prstGeom prst="arc">
              <a:avLst>
                <a:gd name="adj1" fmla="val 17965308"/>
                <a:gd name="adj2" fmla="val 0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5A23260-149A-DFEF-E5CD-DB96B47E2C93}"/>
                </a:ext>
              </a:extLst>
            </p:cNvPr>
            <p:cNvSpPr txBox="1"/>
            <p:nvPr/>
          </p:nvSpPr>
          <p:spPr>
            <a:xfrm>
              <a:off x="2095102" y="1866117"/>
              <a:ext cx="5069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x,y</a:t>
              </a:r>
              <a:endParaRPr lang="en-US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FE54B3A-904B-1936-F41F-E6D60F9D04B3}"/>
                </a:ext>
              </a:extLst>
            </p:cNvPr>
            <p:cNvSpPr txBox="1"/>
            <p:nvPr/>
          </p:nvSpPr>
          <p:spPr>
            <a:xfrm>
              <a:off x="4313691" y="3917114"/>
              <a:ext cx="3733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z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3B2CDDF-B61A-D2C7-94F6-00852F0840F8}"/>
                </a:ext>
              </a:extLst>
            </p:cNvPr>
            <p:cNvSpPr txBox="1"/>
            <p:nvPr/>
          </p:nvSpPr>
          <p:spPr>
            <a:xfrm>
              <a:off x="1070001" y="4740339"/>
              <a:ext cx="15409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Photocathode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D0F907A-4B57-4262-0330-EBD3B69F1E42}"/>
                </a:ext>
              </a:extLst>
            </p:cNvPr>
            <p:cNvSpPr txBox="1"/>
            <p:nvPr/>
          </p:nvSpPr>
          <p:spPr>
            <a:xfrm>
              <a:off x="2575242" y="4750833"/>
              <a:ext cx="10014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Vacuum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8C8A6AD-7423-9591-F0F5-0FCD1B9261B8}"/>
                </a:ext>
              </a:extLst>
            </p:cNvPr>
            <p:cNvSpPr txBox="1"/>
            <p:nvPr/>
          </p:nvSpPr>
          <p:spPr>
            <a:xfrm>
              <a:off x="3986505" y="1942045"/>
              <a:ext cx="7557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/>
                <a:t>n</a:t>
              </a:r>
              <a:r>
                <a:rPr lang="en-US" dirty="0"/>
                <a:t> = 1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10D06FC4-4121-E02C-33DB-C6BE98530CD3}"/>
              </a:ext>
            </a:extLst>
          </p:cNvPr>
          <p:cNvSpPr txBox="1"/>
          <p:nvPr/>
        </p:nvSpPr>
        <p:spPr>
          <a:xfrm>
            <a:off x="9242" y="1006769"/>
            <a:ext cx="12036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  Phonon scattering based electron emission from semiconductor photocathodes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8831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9BD55D-D487-8878-5251-26002E70FE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" name="Rectangle 18431">
            <a:extLst>
              <a:ext uri="{FF2B5EF4-FFF2-40B4-BE49-F238E27FC236}">
                <a16:creationId xmlns:a16="http://schemas.microsoft.com/office/drawing/2014/main" id="{22334426-29E0-DF69-3312-C7C3B2EF11F3}"/>
              </a:ext>
            </a:extLst>
          </p:cNvPr>
          <p:cNvSpPr/>
          <p:nvPr/>
        </p:nvSpPr>
        <p:spPr>
          <a:xfrm>
            <a:off x="627068" y="1489669"/>
            <a:ext cx="4758452" cy="36035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9CF7AB3A-A60C-0B81-8B83-F32ABC915E22}"/>
              </a:ext>
            </a:extLst>
          </p:cNvPr>
          <p:cNvSpPr/>
          <p:nvPr/>
        </p:nvSpPr>
        <p:spPr>
          <a:xfrm>
            <a:off x="6493059" y="1486553"/>
            <a:ext cx="4758452" cy="36035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36" name="Rectangle 2">
            <a:extLst>
              <a:ext uri="{FF2B5EF4-FFF2-40B4-BE49-F238E27FC236}">
                <a16:creationId xmlns:a16="http://schemas.microsoft.com/office/drawing/2014/main" id="{4ADD2EFF-8AB9-AA11-6689-004E2AEE24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9906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l-GR" sz="3600" b="1" dirty="0">
              <a:latin typeface="Arial" charset="0"/>
              <a:cs typeface="Times New Roman" pitchFamily="18" charset="0"/>
            </a:endParaRPr>
          </a:p>
        </p:txBody>
      </p:sp>
      <p:sp>
        <p:nvSpPr>
          <p:cNvPr id="16388" name="Line 4">
            <a:extLst>
              <a:ext uri="{FF2B5EF4-FFF2-40B4-BE49-F238E27FC236}">
                <a16:creationId xmlns:a16="http://schemas.microsoft.com/office/drawing/2014/main" id="{F23A7B89-C0CB-5E42-4A5E-583E17CF0CEC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990600"/>
            <a:ext cx="12192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2" name="Rectangle 11">
            <a:extLst>
              <a:ext uri="{FF2B5EF4-FFF2-40B4-BE49-F238E27FC236}">
                <a16:creationId xmlns:a16="http://schemas.microsoft.com/office/drawing/2014/main" id="{870C3C6A-3C23-5611-E5C2-FC91B7437A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22136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3" name="Rectangle 12">
            <a:extLst>
              <a:ext uri="{FF2B5EF4-FFF2-40B4-BE49-F238E27FC236}">
                <a16:creationId xmlns:a16="http://schemas.microsoft.com/office/drawing/2014/main" id="{53B6DD07-EFAD-ABA4-05B3-B6FE6A0D83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22136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4" name="Rectangle 14">
            <a:extLst>
              <a:ext uri="{FF2B5EF4-FFF2-40B4-BE49-F238E27FC236}">
                <a16:creationId xmlns:a16="http://schemas.microsoft.com/office/drawing/2014/main" id="{2388EA70-3A0E-FB9B-4DBD-3CB333AAAB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22136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5" name="Rectangle 18">
            <a:extLst>
              <a:ext uri="{FF2B5EF4-FFF2-40B4-BE49-F238E27FC236}">
                <a16:creationId xmlns:a16="http://schemas.microsoft.com/office/drawing/2014/main" id="{7E20D042-A176-AA40-E4F9-DB6D4132FB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22136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6" name="Rectangle 20">
            <a:extLst>
              <a:ext uri="{FF2B5EF4-FFF2-40B4-BE49-F238E27FC236}">
                <a16:creationId xmlns:a16="http://schemas.microsoft.com/office/drawing/2014/main" id="{441625B0-F06C-6EFE-BB98-53C689094F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22136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7" name="Rectangle 4">
            <a:extLst>
              <a:ext uri="{FF2B5EF4-FFF2-40B4-BE49-F238E27FC236}">
                <a16:creationId xmlns:a16="http://schemas.microsoft.com/office/drawing/2014/main" id="{F29587FB-65CF-676D-A303-937CE2D75E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22136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8" name="Rectangle 2">
            <a:extLst>
              <a:ext uri="{FF2B5EF4-FFF2-40B4-BE49-F238E27FC236}">
                <a16:creationId xmlns:a16="http://schemas.microsoft.com/office/drawing/2014/main" id="{8BCA2A68-FF12-F2BD-CC33-C9864A52EE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723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FE5D64B-85FF-8689-5AD4-80030F7C33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52399"/>
            <a:ext cx="9448800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Franck-Condon emission theory</a:t>
            </a:r>
            <a:endParaRPr lang="en-US" altLang="en-US" sz="3800" b="1" i="1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48">
            <a:extLst>
              <a:ext uri="{FF2B5EF4-FFF2-40B4-BE49-F238E27FC236}">
                <a16:creationId xmlns:a16="http://schemas.microsoft.com/office/drawing/2014/main" id="{71A41A15-E24C-634E-B814-CFAE947C34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88113"/>
            <a:ext cx="12192000" cy="369887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W.A. Schroeder, L.A. Angeloni, I-J. Shan, and L.B. Jones, </a:t>
            </a:r>
            <a:r>
              <a:rPr lang="en-US" sz="18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Phys. Rev. Applied</a:t>
            </a:r>
            <a:r>
              <a:rPr lang="en-US" sz="18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b="1" kern="0" dirty="0">
                <a:latin typeface="Times New Roman" panose="02020603050405020304" pitchFamily="18" charset="0"/>
                <a:ea typeface="Calibri" panose="020F0502020204030204" pitchFamily="34" charset="0"/>
              </a:rPr>
              <a:t>23</a:t>
            </a:r>
            <a:r>
              <a:rPr lang="en-US" sz="18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054065 (2023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E0C6C8-9697-8B53-27F0-9B04675E6704}"/>
              </a:ext>
            </a:extLst>
          </p:cNvPr>
          <p:cNvSpPr txBox="1"/>
          <p:nvPr/>
        </p:nvSpPr>
        <p:spPr>
          <a:xfrm>
            <a:off x="9242" y="1006769"/>
            <a:ext cx="12036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  Analytical evaluation in parabolic band approximation with thermalized electron distribution at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</a:t>
            </a:r>
            <a:r>
              <a:rPr lang="en-US" baseline="-25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; ħ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Ω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→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0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53FCDB8-68E4-233D-16A0-FCB0E095B49B}"/>
              </a:ext>
            </a:extLst>
          </p:cNvPr>
          <p:cNvCxnSpPr>
            <a:cxnSpLocks/>
          </p:cNvCxnSpPr>
          <p:nvPr/>
        </p:nvCxnSpPr>
        <p:spPr>
          <a:xfrm flipH="1">
            <a:off x="5984610" y="1728855"/>
            <a:ext cx="17888" cy="432408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D636BD2E-31A0-B912-1014-F9B7DA433831}"/>
              </a:ext>
            </a:extLst>
          </p:cNvPr>
          <p:cNvSpPr txBox="1"/>
          <p:nvPr/>
        </p:nvSpPr>
        <p:spPr>
          <a:xfrm>
            <a:off x="681119" y="1553854"/>
            <a:ext cx="16025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PEA </a:t>
            </a:r>
          </a:p>
          <a:p>
            <a:r>
              <a:rPr lang="en-US" sz="2000" dirty="0"/>
              <a:t>(</a:t>
            </a:r>
            <a:r>
              <a:rPr lang="en-US" sz="2000" dirty="0">
                <a:sym typeface="Symbol" panose="05050102010706020507" pitchFamily="18" charset="2"/>
              </a:rPr>
              <a:t> &gt; 0)</a:t>
            </a:r>
            <a:endParaRPr lang="en-US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480679F-0C61-53CA-1E3D-182404E9A466}"/>
              </a:ext>
            </a:extLst>
          </p:cNvPr>
          <p:cNvSpPr txBox="1"/>
          <p:nvPr/>
        </p:nvSpPr>
        <p:spPr>
          <a:xfrm>
            <a:off x="6549045" y="1551870"/>
            <a:ext cx="13090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NEA</a:t>
            </a:r>
            <a:r>
              <a:rPr lang="en-US" b="1" dirty="0"/>
              <a:t> </a:t>
            </a:r>
          </a:p>
          <a:p>
            <a:r>
              <a:rPr lang="en-US" sz="2000" dirty="0"/>
              <a:t>(</a:t>
            </a:r>
            <a:r>
              <a:rPr lang="en-US" sz="2000" dirty="0">
                <a:sym typeface="Symbol" panose="05050102010706020507" pitchFamily="18" charset="2"/>
              </a:rPr>
              <a:t> &lt; 0)</a:t>
            </a:r>
            <a:endParaRPr lang="en-US" sz="200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252DE1F-D94B-7693-DC78-6B1C1F471BD0}"/>
              </a:ext>
            </a:extLst>
          </p:cNvPr>
          <p:cNvGrpSpPr/>
          <p:nvPr/>
        </p:nvGrpSpPr>
        <p:grpSpPr>
          <a:xfrm>
            <a:off x="1480028" y="214793"/>
            <a:ext cx="3555681" cy="4566521"/>
            <a:chOff x="2184878" y="214793"/>
            <a:chExt cx="3555681" cy="4566521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90191AC-0568-17ED-B681-FA1C5B974063}"/>
                </a:ext>
              </a:extLst>
            </p:cNvPr>
            <p:cNvGrpSpPr/>
            <p:nvPr/>
          </p:nvGrpSpPr>
          <p:grpSpPr>
            <a:xfrm>
              <a:off x="3380264" y="415052"/>
              <a:ext cx="2360295" cy="4366262"/>
              <a:chOff x="1583055" y="1424938"/>
              <a:chExt cx="2360295" cy="4366262"/>
            </a:xfrm>
          </p:grpSpPr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45CF9D31-23A8-42C4-DA3E-0714AE6FE3A6}"/>
                  </a:ext>
                </a:extLst>
              </p:cNvPr>
              <p:cNvSpPr/>
              <p:nvPr/>
            </p:nvSpPr>
            <p:spPr>
              <a:xfrm>
                <a:off x="2619374" y="4610100"/>
                <a:ext cx="1215389" cy="11811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Arc 30">
                <a:extLst>
                  <a:ext uri="{FF2B5EF4-FFF2-40B4-BE49-F238E27FC236}">
                    <a16:creationId xmlns:a16="http://schemas.microsoft.com/office/drawing/2014/main" id="{DA98DB50-414F-170D-0FD8-207F6372E7EA}"/>
                  </a:ext>
                </a:extLst>
              </p:cNvPr>
              <p:cNvSpPr/>
              <p:nvPr/>
            </p:nvSpPr>
            <p:spPr>
              <a:xfrm flipV="1">
                <a:off x="1583055" y="1424938"/>
                <a:ext cx="2084070" cy="3190875"/>
              </a:xfrm>
              <a:prstGeom prst="arc">
                <a:avLst>
                  <a:gd name="adj1" fmla="val 16200000"/>
                  <a:gd name="adj2" fmla="val 20145660"/>
                </a:avLst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2" name="Straight Arrow Connector 31">
                <a:extLst>
                  <a:ext uri="{FF2B5EF4-FFF2-40B4-BE49-F238E27FC236}">
                    <a16:creationId xmlns:a16="http://schemas.microsoft.com/office/drawing/2014/main" id="{54F7FC40-5857-08DE-1A00-32D82C26B1F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609850" y="2933700"/>
                <a:ext cx="9525" cy="2847975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Arrow Connector 32">
                <a:extLst>
                  <a:ext uri="{FF2B5EF4-FFF2-40B4-BE49-F238E27FC236}">
                    <a16:creationId xmlns:a16="http://schemas.microsoft.com/office/drawing/2014/main" id="{4E1F891A-51AF-2794-2582-25C88E5703B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365059" y="4612003"/>
                <a:ext cx="1551621" cy="762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4BCF1B6B-59A6-5245-2F09-C96EC8095D72}"/>
                  </a:ext>
                </a:extLst>
              </p:cNvPr>
              <p:cNvSpPr txBox="1"/>
              <p:nvPr/>
            </p:nvSpPr>
            <p:spPr>
              <a:xfrm>
                <a:off x="3512820" y="4583668"/>
                <a:ext cx="4305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i="1" dirty="0"/>
                  <a:t>p</a:t>
                </a:r>
                <a:r>
                  <a:rPr lang="en-US" baseline="-25000" dirty="0"/>
                  <a:t>0</a:t>
                </a:r>
                <a:endParaRPr lang="en-US" i="1" dirty="0"/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2521BC16-31D2-96A4-790B-C262FAA9CDAC}"/>
                  </a:ext>
                </a:extLst>
              </p:cNvPr>
              <p:cNvSpPr txBox="1"/>
              <p:nvPr/>
            </p:nvSpPr>
            <p:spPr>
              <a:xfrm>
                <a:off x="2312671" y="2960370"/>
                <a:ext cx="32766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i="1" dirty="0"/>
                  <a:t>E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1A2C9A28-9BD7-9698-25AB-F47E3C6DD26D}"/>
                </a:ext>
              </a:extLst>
            </p:cNvPr>
            <p:cNvGrpSpPr/>
            <p:nvPr/>
          </p:nvGrpSpPr>
          <p:grpSpPr>
            <a:xfrm>
              <a:off x="2184878" y="214793"/>
              <a:ext cx="2611756" cy="4183376"/>
              <a:chOff x="345759" y="1224679"/>
              <a:chExt cx="2611756" cy="4183376"/>
            </a:xfrm>
          </p:grpSpPr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B7036649-B869-C549-9DC6-423F65EF6D23}"/>
                  </a:ext>
                </a:extLst>
              </p:cNvPr>
              <p:cNvGrpSpPr/>
              <p:nvPr/>
            </p:nvGrpSpPr>
            <p:grpSpPr>
              <a:xfrm>
                <a:off x="345759" y="2407684"/>
                <a:ext cx="1731645" cy="2722245"/>
                <a:chOff x="1512570" y="2259330"/>
                <a:chExt cx="1731645" cy="2722245"/>
              </a:xfrm>
            </p:grpSpPr>
            <p:sp>
              <p:nvSpPr>
                <p:cNvPr id="26" name="Flowchart: Manual Input 25">
                  <a:extLst>
                    <a:ext uri="{FF2B5EF4-FFF2-40B4-BE49-F238E27FC236}">
                      <a16:creationId xmlns:a16="http://schemas.microsoft.com/office/drawing/2014/main" id="{B463E1A7-486C-EB62-1766-6E57ED378C00}"/>
                    </a:ext>
                  </a:extLst>
                </p:cNvPr>
                <p:cNvSpPr/>
                <p:nvPr/>
              </p:nvSpPr>
              <p:spPr>
                <a:xfrm flipV="1">
                  <a:off x="2434590" y="3608070"/>
                  <a:ext cx="243840" cy="1245870"/>
                </a:xfrm>
                <a:prstGeom prst="flowChartManualInput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7" name="Arc 26">
                  <a:extLst>
                    <a:ext uri="{FF2B5EF4-FFF2-40B4-BE49-F238E27FC236}">
                      <a16:creationId xmlns:a16="http://schemas.microsoft.com/office/drawing/2014/main" id="{1081C23A-BF4C-23B5-7CC0-C20BFC55CE7A}"/>
                    </a:ext>
                  </a:extLst>
                </p:cNvPr>
                <p:cNvSpPr/>
                <p:nvPr/>
              </p:nvSpPr>
              <p:spPr>
                <a:xfrm flipH="1" flipV="1">
                  <a:off x="2425065" y="4448175"/>
                  <a:ext cx="819150" cy="533400"/>
                </a:xfrm>
                <a:prstGeom prst="arc">
                  <a:avLst>
                    <a:gd name="adj1" fmla="val 18305976"/>
                    <a:gd name="adj2" fmla="val 785514"/>
                  </a:avLst>
                </a:prstGeom>
                <a:solidFill>
                  <a:schemeClr val="accent2">
                    <a:lumMod val="40000"/>
                    <a:lumOff val="60000"/>
                  </a:schemeClr>
                </a:solidFill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" name="Arc 27">
                  <a:extLst>
                    <a:ext uri="{FF2B5EF4-FFF2-40B4-BE49-F238E27FC236}">
                      <a16:creationId xmlns:a16="http://schemas.microsoft.com/office/drawing/2014/main" id="{56BE5DB2-A828-D5EA-920E-C5038CBFD5CC}"/>
                    </a:ext>
                  </a:extLst>
                </p:cNvPr>
                <p:cNvSpPr/>
                <p:nvPr/>
              </p:nvSpPr>
              <p:spPr>
                <a:xfrm flipV="1">
                  <a:off x="1512570" y="2259330"/>
                  <a:ext cx="1143000" cy="2678430"/>
                </a:xfrm>
                <a:prstGeom prst="arc">
                  <a:avLst>
                    <a:gd name="adj1" fmla="val 17333895"/>
                    <a:gd name="adj2" fmla="val 0"/>
                  </a:avLst>
                </a:prstGeom>
                <a:solidFill>
                  <a:schemeClr val="bg1"/>
                </a:solidFill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00CBB414-D421-8D72-C428-B1298DBDF140}"/>
                    </a:ext>
                  </a:extLst>
                </p:cNvPr>
                <p:cNvSpPr/>
                <p:nvPr/>
              </p:nvSpPr>
              <p:spPr>
                <a:xfrm>
                  <a:off x="2678430" y="3598545"/>
                  <a:ext cx="175260" cy="138303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1" name="Arc 20">
                <a:extLst>
                  <a:ext uri="{FF2B5EF4-FFF2-40B4-BE49-F238E27FC236}">
                    <a16:creationId xmlns:a16="http://schemas.microsoft.com/office/drawing/2014/main" id="{46A8253D-4E95-5BF9-26EF-2A7BDF5910B0}"/>
                  </a:ext>
                </a:extLst>
              </p:cNvPr>
              <p:cNvSpPr/>
              <p:nvPr/>
            </p:nvSpPr>
            <p:spPr>
              <a:xfrm flipV="1">
                <a:off x="690564" y="1224679"/>
                <a:ext cx="1626870" cy="3876675"/>
              </a:xfrm>
              <a:prstGeom prst="arc">
                <a:avLst>
                  <a:gd name="adj1" fmla="val 12393752"/>
                  <a:gd name="adj2" fmla="val 19949281"/>
                </a:avLst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2" name="Straight Arrow Connector 21">
                <a:extLst>
                  <a:ext uri="{FF2B5EF4-FFF2-40B4-BE49-F238E27FC236}">
                    <a16:creationId xmlns:a16="http://schemas.microsoft.com/office/drawing/2014/main" id="{57BE8C31-40CA-62B8-CFE3-6171971DF02C}"/>
                  </a:ext>
                </a:extLst>
              </p:cNvPr>
              <p:cNvCxnSpPr/>
              <p:nvPr/>
            </p:nvCxnSpPr>
            <p:spPr>
              <a:xfrm flipV="1">
                <a:off x="1503999" y="3234454"/>
                <a:ext cx="0" cy="2124075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Arrow Connector 22">
                <a:extLst>
                  <a:ext uri="{FF2B5EF4-FFF2-40B4-BE49-F238E27FC236}">
                    <a16:creationId xmlns:a16="http://schemas.microsoft.com/office/drawing/2014/main" id="{EAAB8E2B-8EA7-4A27-7138-4F3E23FF1AA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2464" y="5101354"/>
                <a:ext cx="2250756" cy="9525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635CD7E-F9A0-92E4-5A1F-4F9BDCD5105A}"/>
                  </a:ext>
                </a:extLst>
              </p:cNvPr>
              <p:cNvSpPr txBox="1"/>
              <p:nvPr/>
            </p:nvSpPr>
            <p:spPr>
              <a:xfrm>
                <a:off x="2587945" y="5036584"/>
                <a:ext cx="369570" cy="3714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i="1" dirty="0"/>
                  <a:t>p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BF2371B-DD5F-3709-3BD1-EB67A52025A1}"/>
                  </a:ext>
                </a:extLst>
              </p:cNvPr>
              <p:cNvSpPr txBox="1"/>
              <p:nvPr/>
            </p:nvSpPr>
            <p:spPr>
              <a:xfrm>
                <a:off x="1223964" y="3281246"/>
                <a:ext cx="35242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i="1" dirty="0"/>
                  <a:t>E</a:t>
                </a:r>
              </a:p>
            </p:txBody>
          </p:sp>
        </p:grp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A411E0DB-99A3-DC9A-1674-EAD647473C37}"/>
                </a:ext>
              </a:extLst>
            </p:cNvPr>
            <p:cNvCxnSpPr>
              <a:cxnSpLocks/>
            </p:cNvCxnSpPr>
            <p:nvPr/>
          </p:nvCxnSpPr>
          <p:spPr>
            <a:xfrm>
              <a:off x="4273710" y="3615218"/>
              <a:ext cx="0" cy="476250"/>
            </a:xfrm>
            <a:prstGeom prst="straightConnector1">
              <a:avLst/>
            </a:prstGeom>
            <a:ln>
              <a:solidFill>
                <a:srgbClr val="00B05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5CEE167-DBA8-9324-669B-379DCB15AF34}"/>
                </a:ext>
              </a:extLst>
            </p:cNvPr>
            <p:cNvSpPr txBox="1"/>
            <p:nvPr/>
          </p:nvSpPr>
          <p:spPr>
            <a:xfrm>
              <a:off x="3972244" y="3631962"/>
              <a:ext cx="3124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B050"/>
                  </a:solidFill>
                  <a:sym typeface="Symbol" panose="05050102010706020507" pitchFamily="18" charset="2"/>
                </a:rPr>
                <a:t></a:t>
              </a:r>
              <a:endParaRPr lang="en-US" dirty="0">
                <a:solidFill>
                  <a:srgbClr val="00B050"/>
                </a:solidFill>
              </a:endParaRPr>
            </a:p>
          </p:txBody>
        </p:sp>
        <p:sp>
          <p:nvSpPr>
            <p:cNvPr id="17" name="Arrow: Right 16">
              <a:extLst>
                <a:ext uri="{FF2B5EF4-FFF2-40B4-BE49-F238E27FC236}">
                  <a16:creationId xmlns:a16="http://schemas.microsoft.com/office/drawing/2014/main" id="{5139A706-8644-46A7-91DC-9B29E506AA13}"/>
                </a:ext>
              </a:extLst>
            </p:cNvPr>
            <p:cNvSpPr/>
            <p:nvPr/>
          </p:nvSpPr>
          <p:spPr>
            <a:xfrm>
              <a:off x="3410743" y="3012002"/>
              <a:ext cx="1654493" cy="251460"/>
            </a:xfrm>
            <a:prstGeom prst="rightArrow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B48D3CA-62A0-FAFB-2513-66DBEFCAB36B}"/>
                </a:ext>
              </a:extLst>
            </p:cNvPr>
            <p:cNvSpPr txBox="1"/>
            <p:nvPr/>
          </p:nvSpPr>
          <p:spPr>
            <a:xfrm>
              <a:off x="4549932" y="4394005"/>
              <a:ext cx="9982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vacuum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7AAFFBA-9DBE-5B5A-E6F5-F263D4404365}"/>
                </a:ext>
              </a:extLst>
            </p:cNvPr>
            <p:cNvSpPr txBox="1"/>
            <p:nvPr/>
          </p:nvSpPr>
          <p:spPr>
            <a:xfrm>
              <a:off x="3046889" y="4395768"/>
              <a:ext cx="6248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bulk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E19E38B-4415-5E1B-2D14-24B33EDBF4FA}"/>
              </a:ext>
            </a:extLst>
          </p:cNvPr>
          <p:cNvGrpSpPr/>
          <p:nvPr/>
        </p:nvGrpSpPr>
        <p:grpSpPr>
          <a:xfrm>
            <a:off x="7415956" y="-388113"/>
            <a:ext cx="3554727" cy="5162285"/>
            <a:chOff x="7663606" y="-384781"/>
            <a:chExt cx="3554727" cy="5162285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1457727D-E79C-CC97-9768-737183DF1C73}"/>
                </a:ext>
              </a:extLst>
            </p:cNvPr>
            <p:cNvGrpSpPr/>
            <p:nvPr/>
          </p:nvGrpSpPr>
          <p:grpSpPr>
            <a:xfrm>
              <a:off x="8858038" y="843677"/>
              <a:ext cx="2360295" cy="3933827"/>
              <a:chOff x="7176450" y="1415413"/>
              <a:chExt cx="2360295" cy="3933827"/>
            </a:xfrm>
          </p:grpSpPr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0F7F0BB0-32F5-CACE-4BCF-F05C26024791}"/>
                  </a:ext>
                </a:extLst>
              </p:cNvPr>
              <p:cNvSpPr/>
              <p:nvPr/>
            </p:nvSpPr>
            <p:spPr>
              <a:xfrm>
                <a:off x="8212769" y="4600575"/>
                <a:ext cx="1215389" cy="74866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Arc 55">
                <a:extLst>
                  <a:ext uri="{FF2B5EF4-FFF2-40B4-BE49-F238E27FC236}">
                    <a16:creationId xmlns:a16="http://schemas.microsoft.com/office/drawing/2014/main" id="{B499814E-155F-D509-CCE6-388198E23FD7}"/>
                  </a:ext>
                </a:extLst>
              </p:cNvPr>
              <p:cNvSpPr/>
              <p:nvPr/>
            </p:nvSpPr>
            <p:spPr>
              <a:xfrm flipV="1">
                <a:off x="7176450" y="1415413"/>
                <a:ext cx="2084070" cy="3190875"/>
              </a:xfrm>
              <a:prstGeom prst="arc">
                <a:avLst>
                  <a:gd name="adj1" fmla="val 16200000"/>
                  <a:gd name="adj2" fmla="val 20145660"/>
                </a:avLst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7" name="Straight Arrow Connector 56">
                <a:extLst>
                  <a:ext uri="{FF2B5EF4-FFF2-40B4-BE49-F238E27FC236}">
                    <a16:creationId xmlns:a16="http://schemas.microsoft.com/office/drawing/2014/main" id="{302DB51D-C9C7-D14F-A391-9B4C82D1ED3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211341" y="2924175"/>
                <a:ext cx="1429" cy="2425065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Arrow Connector 57">
                <a:extLst>
                  <a:ext uri="{FF2B5EF4-FFF2-40B4-BE49-F238E27FC236}">
                    <a16:creationId xmlns:a16="http://schemas.microsoft.com/office/drawing/2014/main" id="{B8AF5EE8-D0AB-CF10-253B-CA14A16334D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958454" y="4602478"/>
                <a:ext cx="1551621" cy="762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E35F1BC6-B415-4856-8375-8706699A8AF5}"/>
                  </a:ext>
                </a:extLst>
              </p:cNvPr>
              <p:cNvSpPr txBox="1"/>
              <p:nvPr/>
            </p:nvSpPr>
            <p:spPr>
              <a:xfrm>
                <a:off x="9106215" y="4574143"/>
                <a:ext cx="4305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i="1" dirty="0"/>
                  <a:t>p</a:t>
                </a:r>
                <a:r>
                  <a:rPr lang="en-US" baseline="-25000" dirty="0"/>
                  <a:t>0</a:t>
                </a:r>
                <a:endParaRPr lang="en-US" i="1" dirty="0"/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25F05A16-AB5E-3680-B5C5-334EDF6DF9AC}"/>
                  </a:ext>
                </a:extLst>
              </p:cNvPr>
              <p:cNvSpPr txBox="1"/>
              <p:nvPr/>
            </p:nvSpPr>
            <p:spPr>
              <a:xfrm>
                <a:off x="7906066" y="2950845"/>
                <a:ext cx="32766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i="1" dirty="0"/>
                  <a:t>E</a:t>
                </a:r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C9ECD4A1-A330-9BC1-E101-C02ED4FD540A}"/>
                </a:ext>
              </a:extLst>
            </p:cNvPr>
            <p:cNvGrpSpPr/>
            <p:nvPr/>
          </p:nvGrpSpPr>
          <p:grpSpPr>
            <a:xfrm>
              <a:off x="7663606" y="-384781"/>
              <a:ext cx="3362320" cy="5138593"/>
              <a:chOff x="7663606" y="-384781"/>
              <a:chExt cx="3362320" cy="5138593"/>
            </a:xfrm>
          </p:grpSpPr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3E46D9E9-FEC2-EC46-8ED0-D380508CDC8F}"/>
                  </a:ext>
                </a:extLst>
              </p:cNvPr>
              <p:cNvGrpSpPr/>
              <p:nvPr/>
            </p:nvGrpSpPr>
            <p:grpSpPr>
              <a:xfrm>
                <a:off x="7663606" y="-384781"/>
                <a:ext cx="2611756" cy="4183376"/>
                <a:chOff x="345759" y="1224679"/>
                <a:chExt cx="2611756" cy="4183376"/>
              </a:xfrm>
            </p:grpSpPr>
            <p:grpSp>
              <p:nvGrpSpPr>
                <p:cNvPr id="45" name="Group 44">
                  <a:extLst>
                    <a:ext uri="{FF2B5EF4-FFF2-40B4-BE49-F238E27FC236}">
                      <a16:creationId xmlns:a16="http://schemas.microsoft.com/office/drawing/2014/main" id="{E7D065EB-323F-E2FA-0669-C7287296AF32}"/>
                    </a:ext>
                  </a:extLst>
                </p:cNvPr>
                <p:cNvGrpSpPr/>
                <p:nvPr/>
              </p:nvGrpSpPr>
              <p:grpSpPr>
                <a:xfrm>
                  <a:off x="345759" y="2407684"/>
                  <a:ext cx="1731645" cy="2722245"/>
                  <a:chOff x="1512570" y="2259330"/>
                  <a:chExt cx="1731645" cy="2722245"/>
                </a:xfrm>
              </p:grpSpPr>
              <p:sp>
                <p:nvSpPr>
                  <p:cNvPr id="51" name="Flowchart: Manual Input 50">
                    <a:extLst>
                      <a:ext uri="{FF2B5EF4-FFF2-40B4-BE49-F238E27FC236}">
                        <a16:creationId xmlns:a16="http://schemas.microsoft.com/office/drawing/2014/main" id="{50F661D4-19E3-BEA9-2ED2-C314BF65AA15}"/>
                      </a:ext>
                    </a:extLst>
                  </p:cNvPr>
                  <p:cNvSpPr/>
                  <p:nvPr/>
                </p:nvSpPr>
                <p:spPr>
                  <a:xfrm flipV="1">
                    <a:off x="2434590" y="3608070"/>
                    <a:ext cx="243840" cy="1245870"/>
                  </a:xfrm>
                  <a:prstGeom prst="flowChartManualInput">
                    <a:avLst/>
                  </a:prstGeom>
                  <a:solidFill>
                    <a:schemeClr val="accent2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2" name="Arc 51">
                    <a:extLst>
                      <a:ext uri="{FF2B5EF4-FFF2-40B4-BE49-F238E27FC236}">
                        <a16:creationId xmlns:a16="http://schemas.microsoft.com/office/drawing/2014/main" id="{2509D79F-34B8-373B-F23D-72B5AC100577}"/>
                      </a:ext>
                    </a:extLst>
                  </p:cNvPr>
                  <p:cNvSpPr/>
                  <p:nvPr/>
                </p:nvSpPr>
                <p:spPr>
                  <a:xfrm flipH="1" flipV="1">
                    <a:off x="2425065" y="4448175"/>
                    <a:ext cx="819150" cy="533400"/>
                  </a:xfrm>
                  <a:prstGeom prst="arc">
                    <a:avLst>
                      <a:gd name="adj1" fmla="val 18305976"/>
                      <a:gd name="adj2" fmla="val 785514"/>
                    </a:avLst>
                  </a:prstGeom>
                  <a:solidFill>
                    <a:schemeClr val="accent2">
                      <a:lumMod val="40000"/>
                      <a:lumOff val="60000"/>
                    </a:schemeClr>
                  </a:solidFill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3" name="Arc 52">
                    <a:extLst>
                      <a:ext uri="{FF2B5EF4-FFF2-40B4-BE49-F238E27FC236}">
                        <a16:creationId xmlns:a16="http://schemas.microsoft.com/office/drawing/2014/main" id="{93102785-3DCC-F723-9651-23C19C58E6C7}"/>
                      </a:ext>
                    </a:extLst>
                  </p:cNvPr>
                  <p:cNvSpPr/>
                  <p:nvPr/>
                </p:nvSpPr>
                <p:spPr>
                  <a:xfrm flipV="1">
                    <a:off x="1512570" y="2259330"/>
                    <a:ext cx="1143000" cy="2678430"/>
                  </a:xfrm>
                  <a:prstGeom prst="arc">
                    <a:avLst>
                      <a:gd name="adj1" fmla="val 17333895"/>
                      <a:gd name="adj2" fmla="val 0"/>
                    </a:avLst>
                  </a:prstGeom>
                  <a:solidFill>
                    <a:schemeClr val="bg1"/>
                  </a:solidFill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4" name="Rectangle 53">
                    <a:extLst>
                      <a:ext uri="{FF2B5EF4-FFF2-40B4-BE49-F238E27FC236}">
                        <a16:creationId xmlns:a16="http://schemas.microsoft.com/office/drawing/2014/main" id="{022A7724-A0CA-8582-5E57-B5FC0C64977F}"/>
                      </a:ext>
                    </a:extLst>
                  </p:cNvPr>
                  <p:cNvSpPr/>
                  <p:nvPr/>
                </p:nvSpPr>
                <p:spPr>
                  <a:xfrm>
                    <a:off x="2678430" y="3598545"/>
                    <a:ext cx="175260" cy="138303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46" name="Arc 45">
                  <a:extLst>
                    <a:ext uri="{FF2B5EF4-FFF2-40B4-BE49-F238E27FC236}">
                      <a16:creationId xmlns:a16="http://schemas.microsoft.com/office/drawing/2014/main" id="{4C4542A3-DFEE-C1F0-952B-B33781CAE96F}"/>
                    </a:ext>
                  </a:extLst>
                </p:cNvPr>
                <p:cNvSpPr/>
                <p:nvPr/>
              </p:nvSpPr>
              <p:spPr>
                <a:xfrm flipV="1">
                  <a:off x="690564" y="1224679"/>
                  <a:ext cx="1626870" cy="3876675"/>
                </a:xfrm>
                <a:prstGeom prst="arc">
                  <a:avLst>
                    <a:gd name="adj1" fmla="val 12393752"/>
                    <a:gd name="adj2" fmla="val 19949281"/>
                  </a:avLst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47" name="Straight Arrow Connector 46">
                  <a:extLst>
                    <a:ext uri="{FF2B5EF4-FFF2-40B4-BE49-F238E27FC236}">
                      <a16:creationId xmlns:a16="http://schemas.microsoft.com/office/drawing/2014/main" id="{442668A4-58EB-C8D5-21C8-73FCED4C0F6D}"/>
                    </a:ext>
                  </a:extLst>
                </p:cNvPr>
                <p:cNvCxnSpPr/>
                <p:nvPr/>
              </p:nvCxnSpPr>
              <p:spPr>
                <a:xfrm flipV="1">
                  <a:off x="1503999" y="3234454"/>
                  <a:ext cx="0" cy="2124075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Straight Arrow Connector 47">
                  <a:extLst>
                    <a:ext uri="{FF2B5EF4-FFF2-40B4-BE49-F238E27FC236}">
                      <a16:creationId xmlns:a16="http://schemas.microsoft.com/office/drawing/2014/main" id="{4001B4D0-E6EF-7AF1-2149-8AF1CC89F2D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52464" y="5101354"/>
                  <a:ext cx="2250756" cy="9525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4D19FA06-5C12-C3C6-64E7-DA5BB374EF50}"/>
                    </a:ext>
                  </a:extLst>
                </p:cNvPr>
                <p:cNvSpPr txBox="1"/>
                <p:nvPr/>
              </p:nvSpPr>
              <p:spPr>
                <a:xfrm>
                  <a:off x="2587945" y="5036584"/>
                  <a:ext cx="369570" cy="37147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i="1" dirty="0"/>
                    <a:t>p</a:t>
                  </a:r>
                </a:p>
              </p:txBody>
            </p:sp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303433D1-CDF1-8727-B854-06EAFDB8D340}"/>
                    </a:ext>
                  </a:extLst>
                </p:cNvPr>
                <p:cNvSpPr txBox="1"/>
                <p:nvPr/>
              </p:nvSpPr>
              <p:spPr>
                <a:xfrm>
                  <a:off x="1223964" y="3281246"/>
                  <a:ext cx="352425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i="1" dirty="0"/>
                    <a:t>E</a:t>
                  </a:r>
                </a:p>
              </p:txBody>
            </p:sp>
          </p:grpSp>
          <p:cxnSp>
            <p:nvCxnSpPr>
              <p:cNvPr id="40" name="Straight Arrow Connector 39">
                <a:extLst>
                  <a:ext uri="{FF2B5EF4-FFF2-40B4-BE49-F238E27FC236}">
                    <a16:creationId xmlns:a16="http://schemas.microsoft.com/office/drawing/2014/main" id="{D5D6349D-71E0-0351-6355-9835FDA4BBA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51484" y="3529493"/>
                <a:ext cx="0" cy="476250"/>
              </a:xfrm>
              <a:prstGeom prst="straightConnector1">
                <a:avLst/>
              </a:prstGeom>
              <a:ln>
                <a:solidFill>
                  <a:srgbClr val="00B05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DC4E6E20-765D-7A77-3335-E47485F294A2}"/>
                  </a:ext>
                </a:extLst>
              </p:cNvPr>
              <p:cNvSpPr txBox="1"/>
              <p:nvPr/>
            </p:nvSpPr>
            <p:spPr>
              <a:xfrm>
                <a:off x="9447160" y="3546638"/>
                <a:ext cx="31242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00B050"/>
                    </a:solidFill>
                    <a:sym typeface="Symbol" panose="05050102010706020507" pitchFamily="18" charset="2"/>
                  </a:rPr>
                  <a:t></a:t>
                </a:r>
                <a:endParaRPr lang="en-US" dirty="0">
                  <a:solidFill>
                    <a:srgbClr val="00B050"/>
                  </a:solidFill>
                </a:endParaRPr>
              </a:p>
            </p:txBody>
          </p:sp>
          <p:sp>
            <p:nvSpPr>
              <p:cNvPr id="42" name="Arrow: Right 41">
                <a:extLst>
                  <a:ext uri="{FF2B5EF4-FFF2-40B4-BE49-F238E27FC236}">
                    <a16:creationId xmlns:a16="http://schemas.microsoft.com/office/drawing/2014/main" id="{ED7D1492-4540-62E5-D9D3-3BB1116980B4}"/>
                  </a:ext>
                </a:extLst>
              </p:cNvPr>
              <p:cNvSpPr/>
              <p:nvPr/>
            </p:nvSpPr>
            <p:spPr>
              <a:xfrm>
                <a:off x="8975303" y="3117777"/>
                <a:ext cx="1654493" cy="251460"/>
              </a:xfrm>
              <a:prstGeom prst="rightArrow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DD3C1901-9F35-D9FC-E2DF-55668F982F05}"/>
                  </a:ext>
                </a:extLst>
              </p:cNvPr>
              <p:cNvSpPr txBox="1"/>
              <p:nvPr/>
            </p:nvSpPr>
            <p:spPr>
              <a:xfrm>
                <a:off x="10027706" y="4384480"/>
                <a:ext cx="99822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vacuum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FDD7271F-8871-8E85-C323-0A850406C831}"/>
                  </a:ext>
                </a:extLst>
              </p:cNvPr>
              <p:cNvSpPr txBox="1"/>
              <p:nvPr/>
            </p:nvSpPr>
            <p:spPr>
              <a:xfrm>
                <a:off x="8532651" y="4381744"/>
                <a:ext cx="6248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bulk</a:t>
                </a: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BE569758-BD8E-C64A-0EFF-B6ECC7F334A4}"/>
                  </a:ext>
                </a:extLst>
              </p:cNvPr>
              <p:cNvSpPr txBox="1"/>
              <p:nvPr/>
            </p:nvSpPr>
            <p:spPr>
              <a:xfrm>
                <a:off x="844869" y="5160707"/>
                <a:ext cx="4431980" cy="11088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𝑀𝑇𝐸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sym typeface="Symbol" panose="05050102010706020507" pitchFamily="18" charset="2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sym typeface="Symbol" panose="05050102010706020507" pitchFamily="18" charset="2"/>
                                </a:rPr>
                                <m:t>+3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  <m:t>𝐵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  <m:t>𝑒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sym typeface="Symbol" panose="05050102010706020507" pitchFamily="18" charset="2"/>
                                </a:rPr>
                                <m:t>+2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  <m:t>𝐵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  <m:t>𝑒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  <a:p>
                <a:endParaRPr lang="en-US" sz="800" dirty="0"/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𝑄𝐸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𝐵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𝑒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Symbol" panose="05050102010706020507" pitchFamily="18" charset="2"/>
                            </a:rPr>
                            <m:t>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𝑒𝑥𝑝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type m:val="lin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Symbol" panose="05050102010706020507" pitchFamily="18" charset="2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Symbol" panose="05050102010706020507" pitchFamily="18" charset="2"/>
                                </a:rPr>
                                <m:t>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𝐵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𝑒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D399C87E-2C9E-0775-1D10-A5D6133A59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869" y="5160707"/>
                <a:ext cx="4431980" cy="1108830"/>
              </a:xfrm>
              <a:prstGeom prst="rect">
                <a:avLst/>
              </a:prstGeom>
              <a:blipFill>
                <a:blip r:embed="rId2"/>
                <a:stretch>
                  <a:fillRect b="-596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9151E464-02A4-98D6-F9C6-3FC45044EC16}"/>
                  </a:ext>
                </a:extLst>
              </p:cNvPr>
              <p:cNvSpPr txBox="1"/>
              <p:nvPr/>
            </p:nvSpPr>
            <p:spPr>
              <a:xfrm>
                <a:off x="7016380" y="5140061"/>
                <a:ext cx="4291117" cy="11088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𝑀𝑇𝐸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</m:ctrlPr>
                        </m:fPr>
                        <m:num>
                          <m:d>
                            <m:dPr>
                              <m:begChr m:val="|"/>
                              <m:endChr m:val="|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sym typeface="Symbol" panose="05050102010706020507" pitchFamily="18" charset="2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sym typeface="Symbol" panose="05050102010706020507" pitchFamily="18" charset="2"/>
                                </a:rPr>
                                <m:t></m:t>
                              </m:r>
                            </m:e>
                          </m:d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  <a:sym typeface="Symbol" panose="05050102010706020507" pitchFamily="18" charset="2"/>
                                </a:rPr>
                              </m:ctrlPr>
                            </m:fPr>
                            <m:num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  <m:t></m:t>
                                  </m:r>
                                </m:e>
                              </m:d>
                              <m:r>
                                <a:rPr lang="en-US" i="1">
                                  <a:latin typeface="Cambria Math" panose="02040503050406030204" pitchFamily="18" charset="0"/>
                                  <a:sym typeface="Symbol" panose="05050102010706020507" pitchFamily="18" charset="2"/>
                                </a:rPr>
                                <m:t>+3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  <m:t>𝐵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  <m:t>𝑒</m:t>
                                  </m:r>
                                </m:sub>
                              </m:sSub>
                            </m:num>
                            <m:den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  <m:t></m:t>
                                  </m:r>
                                </m:e>
                              </m:d>
                              <m:r>
                                <a:rPr lang="en-US" i="1">
                                  <a:latin typeface="Cambria Math" panose="02040503050406030204" pitchFamily="18" charset="0"/>
                                  <a:sym typeface="Symbol" panose="05050102010706020507" pitchFamily="18" charset="2"/>
                                </a:rPr>
                                <m:t>+2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  <m:t>𝐵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  <m:t>𝑒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  <a:p>
                <a:endParaRPr lang="en-US" sz="800" dirty="0"/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𝑄𝐸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𝐵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𝑒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i="1">
                                  <a:latin typeface="Cambria Math" panose="02040503050406030204" pitchFamily="18" charset="0"/>
                                  <a:sym typeface="Symbol" panose="05050102010706020507" pitchFamily="18" charset="2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sym typeface="Symbol" panose="05050102010706020507" pitchFamily="18" charset="2"/>
                                </a:rPr>
                                <m:t>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181EA669-A0CC-018D-CAE3-C1E10BFF11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6380" y="5140061"/>
                <a:ext cx="4291117" cy="1108830"/>
              </a:xfrm>
              <a:prstGeom prst="rect">
                <a:avLst/>
              </a:prstGeom>
              <a:blipFill>
                <a:blip r:embed="rId3"/>
                <a:stretch>
                  <a:fillRect b="-32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64DFBF37-960C-B016-793D-52524EA4DA5D}"/>
              </a:ext>
            </a:extLst>
          </p:cNvPr>
          <p:cNvSpPr txBox="1"/>
          <p:nvPr/>
        </p:nvSpPr>
        <p:spPr>
          <a:xfrm>
            <a:off x="9252073" y="2668180"/>
            <a:ext cx="1329707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/>
              <a:t>p</a:t>
            </a:r>
            <a:r>
              <a:rPr lang="en-US" sz="2000" b="1" baseline="-25000" dirty="0"/>
              <a:t>0</a:t>
            </a:r>
            <a:r>
              <a:rPr lang="en-US" sz="2000" b="1" dirty="0"/>
              <a:t> = p + </a:t>
            </a:r>
            <a:r>
              <a:rPr lang="en-US" sz="2000" i="1" dirty="0"/>
              <a:t>n</a:t>
            </a:r>
            <a:r>
              <a:rPr lang="en-US" sz="2000" b="1" dirty="0"/>
              <a:t>q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221147-0D4B-AAE6-1C36-1A14DB54AAE7}"/>
              </a:ext>
            </a:extLst>
          </p:cNvPr>
          <p:cNvSpPr txBox="1"/>
          <p:nvPr/>
        </p:nvSpPr>
        <p:spPr>
          <a:xfrm>
            <a:off x="3208853" y="2559793"/>
            <a:ext cx="1329707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/>
              <a:t>p</a:t>
            </a:r>
            <a:r>
              <a:rPr lang="en-US" sz="2000" b="1" baseline="-25000" dirty="0"/>
              <a:t>0</a:t>
            </a:r>
            <a:r>
              <a:rPr lang="en-US" sz="2000" b="1" dirty="0"/>
              <a:t> = p + </a:t>
            </a:r>
            <a:r>
              <a:rPr lang="en-US" sz="2000" i="1" dirty="0"/>
              <a:t>n</a:t>
            </a:r>
            <a:r>
              <a:rPr lang="en-US" sz="2000" b="1" dirty="0"/>
              <a:t>q</a:t>
            </a:r>
          </a:p>
        </p:txBody>
      </p:sp>
    </p:spTree>
    <p:extLst>
      <p:ext uri="{BB962C8B-B14F-4D97-AF65-F5344CB8AC3E}">
        <p14:creationId xmlns:p14="http://schemas.microsoft.com/office/powerpoint/2010/main" val="9247849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0B0438-F9F0-EF78-A1A9-3C28F92E45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5A9DA532-32A5-4B82-CCF9-D4973849B762}"/>
              </a:ext>
            </a:extLst>
          </p:cNvPr>
          <p:cNvSpPr/>
          <p:nvPr/>
        </p:nvSpPr>
        <p:spPr>
          <a:xfrm>
            <a:off x="476250" y="1603719"/>
            <a:ext cx="5133975" cy="44988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36" name="Rectangle 2">
            <a:extLst>
              <a:ext uri="{FF2B5EF4-FFF2-40B4-BE49-F238E27FC236}">
                <a16:creationId xmlns:a16="http://schemas.microsoft.com/office/drawing/2014/main" id="{8EBCC53D-423E-FA16-1CDD-F75EF42942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990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l-GR" sz="3600" b="1" dirty="0">
              <a:latin typeface="Arial" charset="0"/>
              <a:cs typeface="Times New Roman" pitchFamily="18" charset="0"/>
            </a:endParaRPr>
          </a:p>
        </p:txBody>
      </p:sp>
      <p:sp>
        <p:nvSpPr>
          <p:cNvPr id="16388" name="Line 4">
            <a:extLst>
              <a:ext uri="{FF2B5EF4-FFF2-40B4-BE49-F238E27FC236}">
                <a16:creationId xmlns:a16="http://schemas.microsoft.com/office/drawing/2014/main" id="{02F8DF2A-50CD-5C25-4FB5-F35791362710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990600"/>
            <a:ext cx="12192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2" name="Rectangle 11">
            <a:extLst>
              <a:ext uri="{FF2B5EF4-FFF2-40B4-BE49-F238E27FC236}">
                <a16:creationId xmlns:a16="http://schemas.microsoft.com/office/drawing/2014/main" id="{4F5DA469-7A5D-E63F-A5D1-2ADFB40695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22136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3" name="Rectangle 12">
            <a:extLst>
              <a:ext uri="{FF2B5EF4-FFF2-40B4-BE49-F238E27FC236}">
                <a16:creationId xmlns:a16="http://schemas.microsoft.com/office/drawing/2014/main" id="{D11306C7-491B-5D1E-532A-91D1E6257A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22136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4" name="Rectangle 14">
            <a:extLst>
              <a:ext uri="{FF2B5EF4-FFF2-40B4-BE49-F238E27FC236}">
                <a16:creationId xmlns:a16="http://schemas.microsoft.com/office/drawing/2014/main" id="{9F6EB862-9B2C-A60D-0E40-EE1A383D99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22136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5" name="Rectangle 18">
            <a:extLst>
              <a:ext uri="{FF2B5EF4-FFF2-40B4-BE49-F238E27FC236}">
                <a16:creationId xmlns:a16="http://schemas.microsoft.com/office/drawing/2014/main" id="{5FE2A699-7CD5-BA7C-C207-1BE1ABD824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22136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6" name="Rectangle 20">
            <a:extLst>
              <a:ext uri="{FF2B5EF4-FFF2-40B4-BE49-F238E27FC236}">
                <a16:creationId xmlns:a16="http://schemas.microsoft.com/office/drawing/2014/main" id="{AF535B35-FADC-157D-CC6E-CDE7E51E01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22136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7" name="Rectangle 4">
            <a:extLst>
              <a:ext uri="{FF2B5EF4-FFF2-40B4-BE49-F238E27FC236}">
                <a16:creationId xmlns:a16="http://schemas.microsoft.com/office/drawing/2014/main" id="{405657AE-08A0-D68D-074F-B7708C9DA4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22136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8" name="Rectangle 2">
            <a:extLst>
              <a:ext uri="{FF2B5EF4-FFF2-40B4-BE49-F238E27FC236}">
                <a16:creationId xmlns:a16="http://schemas.microsoft.com/office/drawing/2014/main" id="{E088B8A0-3A41-33A3-B5EB-A86D50BA66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723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B442154-BAF8-61CE-1CAD-052575EAB9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52399"/>
            <a:ext cx="9448800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Cesiated</a:t>
            </a:r>
            <a:r>
              <a:rPr lang="en-US" alt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-GaAs photocathode</a:t>
            </a:r>
            <a:endParaRPr lang="en-US" altLang="en-US" sz="3800" b="1" i="1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48">
            <a:extLst>
              <a:ext uri="{FF2B5EF4-FFF2-40B4-BE49-F238E27FC236}">
                <a16:creationId xmlns:a16="http://schemas.microsoft.com/office/drawing/2014/main" id="{4349154F-3056-6D05-7F31-987200F72A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88113"/>
            <a:ext cx="12192000" cy="369887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L.B. Jones, H.E.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Scheibler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et al., </a:t>
            </a:r>
            <a:r>
              <a:rPr lang="en-US" sz="18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J. Phys. D: Appl. Phys</a:t>
            </a:r>
            <a:r>
              <a:rPr lang="en-US" sz="18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18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54</a:t>
            </a:r>
            <a:r>
              <a:rPr lang="en-US" sz="18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205301 (2021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FA6D45-980F-8CE2-92E2-27C305F2BCB5}"/>
              </a:ext>
            </a:extLst>
          </p:cNvPr>
          <p:cNvSpPr txBox="1"/>
          <p:nvPr/>
        </p:nvSpPr>
        <p:spPr>
          <a:xfrm>
            <a:off x="9242" y="1006769"/>
            <a:ext cx="12036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  Measurements performed using TESS (Daresbury Laboratory, U.K.);  = 808 nm,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= 300 K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DA8DE9-DF9D-6202-0257-85B18C40183C}"/>
              </a:ext>
            </a:extLst>
          </p:cNvPr>
          <p:cNvSpPr txBox="1"/>
          <p:nvPr/>
        </p:nvSpPr>
        <p:spPr>
          <a:xfrm>
            <a:off x="6107436" y="1549076"/>
            <a:ext cx="575177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Absorption depth ~1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 at 808 nm </a:t>
            </a:r>
          </a:p>
          <a:p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    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transport limit with low excess photo-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excitation energy in CB 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E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 100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meV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          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xpect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0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0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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25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meV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due to rapid carrier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cooling during drift to emission face</a:t>
            </a:r>
          </a:p>
          <a:p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Surface depletion region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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nm traversed in less than ~200 fs optical phonon emission time by 25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meV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electrons (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= 0.067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Controlled oxygen ‘poisoning’ of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cesiation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used to vary electron affinity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 from 0.1 eV to +0.2 eV</a:t>
            </a:r>
          </a:p>
          <a:p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BOTH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QE and MTE measured as a function of 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B30FA90B-BB7D-786D-8AB5-90E4AF37F068}"/>
              </a:ext>
            </a:extLst>
          </p:cNvPr>
          <p:cNvGrpSpPr/>
          <p:nvPr/>
        </p:nvGrpSpPr>
        <p:grpSpPr>
          <a:xfrm>
            <a:off x="-3176481" y="812562"/>
            <a:ext cx="8654403" cy="5861957"/>
            <a:chOff x="-2928831" y="812562"/>
            <a:chExt cx="8654403" cy="5861957"/>
          </a:xfrm>
        </p:grpSpPr>
        <p:sp>
          <p:nvSpPr>
            <p:cNvPr id="9" name="Arc 8">
              <a:extLst>
                <a:ext uri="{FF2B5EF4-FFF2-40B4-BE49-F238E27FC236}">
                  <a16:creationId xmlns:a16="http://schemas.microsoft.com/office/drawing/2014/main" id="{4CCBA6B5-DF0D-3D12-A9EA-904A90A2AC96}"/>
                </a:ext>
              </a:extLst>
            </p:cNvPr>
            <p:cNvSpPr/>
            <p:nvPr/>
          </p:nvSpPr>
          <p:spPr>
            <a:xfrm>
              <a:off x="3875699" y="4724421"/>
              <a:ext cx="662473" cy="1950098"/>
            </a:xfrm>
            <a:prstGeom prst="arc">
              <a:avLst>
                <a:gd name="adj1" fmla="val 16200000"/>
                <a:gd name="adj2" fmla="val 19408270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B23E28A7-108A-4A72-FFCF-039E6F89EFD4}"/>
                </a:ext>
              </a:extLst>
            </p:cNvPr>
            <p:cNvSpPr/>
            <p:nvPr/>
          </p:nvSpPr>
          <p:spPr>
            <a:xfrm>
              <a:off x="1032286" y="2227765"/>
              <a:ext cx="3491526" cy="1051277"/>
            </a:xfrm>
            <a:prstGeom prst="rect">
              <a:avLst/>
            </a:prstGeom>
            <a:gradFill flip="none" rotWithShape="1">
              <a:gsLst>
                <a:gs pos="0">
                  <a:srgbClr val="C00000">
                    <a:tint val="66000"/>
                    <a:satMod val="160000"/>
                  </a:srgbClr>
                </a:gs>
                <a:gs pos="50000">
                  <a:srgbClr val="C00000">
                    <a:tint val="44500"/>
                    <a:satMod val="160000"/>
                  </a:srgbClr>
                </a:gs>
                <a:gs pos="100000">
                  <a:srgbClr val="C00000">
                    <a:tint val="23500"/>
                    <a:satMod val="160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29341C5E-2C24-6870-9D9F-EAE57FA56B9E}"/>
                </a:ext>
              </a:extLst>
            </p:cNvPr>
            <p:cNvSpPr/>
            <p:nvPr/>
          </p:nvSpPr>
          <p:spPr>
            <a:xfrm>
              <a:off x="4520027" y="3814151"/>
              <a:ext cx="1091681" cy="2060843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Arc 33">
              <a:extLst>
                <a:ext uri="{FF2B5EF4-FFF2-40B4-BE49-F238E27FC236}">
                  <a16:creationId xmlns:a16="http://schemas.microsoft.com/office/drawing/2014/main" id="{15FEA54B-0B9D-1BEB-D40B-7C0AC27EC6C2}"/>
                </a:ext>
              </a:extLst>
            </p:cNvPr>
            <p:cNvSpPr/>
            <p:nvPr/>
          </p:nvSpPr>
          <p:spPr>
            <a:xfrm flipV="1">
              <a:off x="-2928831" y="812562"/>
              <a:ext cx="7523540" cy="2337797"/>
            </a:xfrm>
            <a:prstGeom prst="arc">
              <a:avLst>
                <a:gd name="adj1" fmla="val 16810495"/>
                <a:gd name="adj2" fmla="val 21372319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Arc 7">
              <a:extLst>
                <a:ext uri="{FF2B5EF4-FFF2-40B4-BE49-F238E27FC236}">
                  <a16:creationId xmlns:a16="http://schemas.microsoft.com/office/drawing/2014/main" id="{302B782E-3A78-5397-C3E3-A5BDDDDA4EF3}"/>
                </a:ext>
              </a:extLst>
            </p:cNvPr>
            <p:cNvSpPr/>
            <p:nvPr/>
          </p:nvSpPr>
          <p:spPr>
            <a:xfrm>
              <a:off x="3868784" y="3275052"/>
              <a:ext cx="662473" cy="1950098"/>
            </a:xfrm>
            <a:prstGeom prst="arc">
              <a:avLst>
                <a:gd name="adj1" fmla="val 16200000"/>
                <a:gd name="adj2" fmla="val 19408270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D66EBF3-3B42-FACF-6B64-D6A7057DEFEF}"/>
                </a:ext>
              </a:extLst>
            </p:cNvPr>
            <p:cNvCxnSpPr/>
            <p:nvPr/>
          </p:nvCxnSpPr>
          <p:spPr>
            <a:xfrm flipH="1">
              <a:off x="1014007" y="4724421"/>
              <a:ext cx="32004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F3DC619-3750-25BF-F870-2533E4A8FDEC}"/>
                </a:ext>
              </a:extLst>
            </p:cNvPr>
            <p:cNvCxnSpPr/>
            <p:nvPr/>
          </p:nvCxnSpPr>
          <p:spPr>
            <a:xfrm flipH="1">
              <a:off x="1016726" y="3271956"/>
              <a:ext cx="32004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2A78BFBD-A72E-9D3A-AFB2-D809C1B8776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8061" y="4643549"/>
              <a:ext cx="3533196" cy="0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344F910-54A5-35A6-147B-87FD9C5C643C}"/>
                </a:ext>
              </a:extLst>
            </p:cNvPr>
            <p:cNvSpPr txBox="1"/>
            <p:nvPr/>
          </p:nvSpPr>
          <p:spPr>
            <a:xfrm>
              <a:off x="921542" y="4758609"/>
              <a:ext cx="502623" cy="369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VB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1FABCD9-B511-1494-01D8-28563656D89C}"/>
                </a:ext>
              </a:extLst>
            </p:cNvPr>
            <p:cNvSpPr txBox="1"/>
            <p:nvPr/>
          </p:nvSpPr>
          <p:spPr>
            <a:xfrm>
              <a:off x="910978" y="2860925"/>
              <a:ext cx="502623" cy="369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CB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64EAF7B-26AD-8ED0-81C5-FC8C0F7A045F}"/>
                </a:ext>
              </a:extLst>
            </p:cNvPr>
            <p:cNvSpPr txBox="1"/>
            <p:nvPr/>
          </p:nvSpPr>
          <p:spPr>
            <a:xfrm>
              <a:off x="923416" y="4288267"/>
              <a:ext cx="21615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[Zn] = 10</a:t>
              </a:r>
              <a:r>
                <a:rPr lang="en-US" baseline="30000" dirty="0"/>
                <a:t>19 </a:t>
              </a:r>
              <a:r>
                <a:rPr lang="en-US" dirty="0"/>
                <a:t>cm</a:t>
              </a:r>
              <a:r>
                <a:rPr lang="en-US" baseline="30000" dirty="0"/>
                <a:t>-3</a:t>
              </a:r>
              <a:endParaRPr lang="en-US" dirty="0"/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B5360F79-07D5-718D-A05A-BB2C0E5F4986}"/>
                </a:ext>
              </a:extLst>
            </p:cNvPr>
            <p:cNvCxnSpPr/>
            <p:nvPr/>
          </p:nvCxnSpPr>
          <p:spPr>
            <a:xfrm flipV="1">
              <a:off x="2758438" y="3191071"/>
              <a:ext cx="0" cy="1604866"/>
            </a:xfrm>
            <a:prstGeom prst="straightConnector1">
              <a:avLst/>
            </a:prstGeom>
            <a:ln w="57150">
              <a:solidFill>
                <a:schemeClr val="accent2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9E94E8A3-C2D7-30D3-6BF6-F60C0D2C70EA}"/>
                </a:ext>
              </a:extLst>
            </p:cNvPr>
            <p:cNvCxnSpPr/>
            <p:nvPr/>
          </p:nvCxnSpPr>
          <p:spPr>
            <a:xfrm>
              <a:off x="4521926" y="2002299"/>
              <a:ext cx="0" cy="38162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9F83E275-427C-FE05-EBAE-9C2144891548}"/>
                </a:ext>
              </a:extLst>
            </p:cNvPr>
            <p:cNvCxnSpPr/>
            <p:nvPr/>
          </p:nvCxnSpPr>
          <p:spPr>
            <a:xfrm>
              <a:off x="4531257" y="3806890"/>
              <a:ext cx="1091681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1C49E9A-BF6D-0C70-C342-8C2577CAE880}"/>
                </a:ext>
              </a:extLst>
            </p:cNvPr>
            <p:cNvCxnSpPr>
              <a:cxnSpLocks/>
            </p:cNvCxnSpPr>
            <p:nvPr/>
          </p:nvCxnSpPr>
          <p:spPr>
            <a:xfrm>
              <a:off x="4301099" y="3278149"/>
              <a:ext cx="789993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41B0C19-4CF8-8C48-E7E7-C1091DFA6A23}"/>
                </a:ext>
              </a:extLst>
            </p:cNvPr>
            <p:cNvSpPr txBox="1"/>
            <p:nvPr/>
          </p:nvSpPr>
          <p:spPr>
            <a:xfrm>
              <a:off x="5137747" y="3778896"/>
              <a:ext cx="5878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/>
                <a:t>E</a:t>
              </a:r>
              <a:r>
                <a:rPr lang="en-US" baseline="-25000" dirty="0"/>
                <a:t>vac.</a:t>
              </a:r>
              <a:endParaRPr lang="en-US" dirty="0"/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654AD505-0877-88FF-A2ED-8059A6D5CC81}"/>
                </a:ext>
              </a:extLst>
            </p:cNvPr>
            <p:cNvCxnSpPr/>
            <p:nvPr/>
          </p:nvCxnSpPr>
          <p:spPr>
            <a:xfrm>
              <a:off x="4811173" y="3359020"/>
              <a:ext cx="0" cy="382556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19149EB-6D8A-CF6A-2C44-4B951F774B32}"/>
                </a:ext>
              </a:extLst>
            </p:cNvPr>
            <p:cNvSpPr txBox="1"/>
            <p:nvPr/>
          </p:nvSpPr>
          <p:spPr>
            <a:xfrm>
              <a:off x="4773842" y="3359022"/>
              <a:ext cx="4105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ym typeface="Symbol" panose="05050102010706020507" pitchFamily="18" charset="2"/>
                </a:rPr>
                <a:t>  </a:t>
              </a:r>
              <a:endParaRPr lang="en-US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BC10256-089C-4050-DA50-86C7A3F83AF1}"/>
                </a:ext>
              </a:extLst>
            </p:cNvPr>
            <p:cNvSpPr txBox="1"/>
            <p:nvPr/>
          </p:nvSpPr>
          <p:spPr>
            <a:xfrm>
              <a:off x="2786432" y="3717482"/>
              <a:ext cx="6158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accent2">
                      <a:lumMod val="75000"/>
                    </a:schemeClr>
                  </a:solidFill>
                  <a:sym typeface="Symbol" panose="05050102010706020507" pitchFamily="18" charset="2"/>
                </a:rPr>
                <a:t>ħ</a:t>
              </a:r>
              <a:r>
                <a:rPr lang="el-GR" sz="2400" b="1" dirty="0">
                  <a:solidFill>
                    <a:schemeClr val="accent2">
                      <a:lumMod val="75000"/>
                    </a:schemeClr>
                  </a:solidFill>
                  <a:sym typeface="Symbol" panose="05050102010706020507" pitchFamily="18" charset="2"/>
                </a:rPr>
                <a:t>ω</a:t>
              </a:r>
              <a:r>
                <a:rPr lang="en-US" sz="2400" b="1" dirty="0">
                  <a:solidFill>
                    <a:schemeClr val="accent2">
                      <a:lumMod val="75000"/>
                    </a:schemeClr>
                  </a:solidFill>
                  <a:sym typeface="Symbol" panose="05050102010706020507" pitchFamily="18" charset="2"/>
                </a:rPr>
                <a:t> </a:t>
              </a:r>
              <a:endParaRPr lang="en-US" sz="2400" b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07436BDC-708D-A77B-9B03-8651986ED78B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3847006" y="5166055"/>
              <a:ext cx="789993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665BAD54-5298-281F-B2C5-9872425B608E}"/>
                </a:ext>
              </a:extLst>
            </p:cNvPr>
            <p:cNvCxnSpPr/>
            <p:nvPr/>
          </p:nvCxnSpPr>
          <p:spPr>
            <a:xfrm>
              <a:off x="3909227" y="5351986"/>
              <a:ext cx="267478" cy="0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262A0621-9FFF-D787-AA50-1C996837D5D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65487" y="5364422"/>
              <a:ext cx="267478" cy="0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D4ED4F5-2E77-0430-BFC5-DDD84F705306}"/>
                </a:ext>
              </a:extLst>
            </p:cNvPr>
            <p:cNvSpPr txBox="1"/>
            <p:nvPr/>
          </p:nvSpPr>
          <p:spPr>
            <a:xfrm>
              <a:off x="4809273" y="5162163"/>
              <a:ext cx="5878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/>
                <a:t>w</a:t>
              </a:r>
              <a:r>
                <a:rPr lang="en-US" baseline="-25000" dirty="0"/>
                <a:t>d</a:t>
              </a:r>
              <a:endParaRPr lang="en-US" dirty="0"/>
            </a:p>
          </p:txBody>
        </p: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85492664-BC58-E905-A313-6FD8562FFDDA}"/>
                </a:ext>
              </a:extLst>
            </p:cNvPr>
            <p:cNvGrpSpPr/>
            <p:nvPr/>
          </p:nvGrpSpPr>
          <p:grpSpPr>
            <a:xfrm>
              <a:off x="3244966" y="1814541"/>
              <a:ext cx="502624" cy="1449510"/>
              <a:chOff x="1736824" y="1396236"/>
              <a:chExt cx="798613" cy="2119249"/>
            </a:xfrm>
          </p:grpSpPr>
          <p:sp>
            <p:nvSpPr>
              <p:cNvPr id="43" name="Arc 42">
                <a:extLst>
                  <a:ext uri="{FF2B5EF4-FFF2-40B4-BE49-F238E27FC236}">
                    <a16:creationId xmlns:a16="http://schemas.microsoft.com/office/drawing/2014/main" id="{B5BCD25C-79C2-1708-5DF3-23274FAB461A}"/>
                  </a:ext>
                </a:extLst>
              </p:cNvPr>
              <p:cNvSpPr/>
              <p:nvPr/>
            </p:nvSpPr>
            <p:spPr>
              <a:xfrm flipV="1">
                <a:off x="1736824" y="2499827"/>
                <a:ext cx="798613" cy="1015658"/>
              </a:xfrm>
              <a:prstGeom prst="arc">
                <a:avLst>
                  <a:gd name="adj1" fmla="val 16200000"/>
                  <a:gd name="adj2" fmla="val 3396421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Isosceles Triangle 43">
                <a:extLst>
                  <a:ext uri="{FF2B5EF4-FFF2-40B4-BE49-F238E27FC236}">
                    <a16:creationId xmlns:a16="http://schemas.microsoft.com/office/drawing/2014/main" id="{0C1AB36F-1283-BC10-08B1-BC3DA06C8EC6}"/>
                  </a:ext>
                </a:extLst>
              </p:cNvPr>
              <p:cNvSpPr/>
              <p:nvPr/>
            </p:nvSpPr>
            <p:spPr>
              <a:xfrm rot="5400000">
                <a:off x="1782842" y="2547526"/>
                <a:ext cx="1015656" cy="307914"/>
              </a:xfrm>
              <a:prstGeom prst="triangle">
                <a:avLst>
                  <a:gd name="adj" fmla="val 49010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Isosceles Triangle 44">
                <a:extLst>
                  <a:ext uri="{FF2B5EF4-FFF2-40B4-BE49-F238E27FC236}">
                    <a16:creationId xmlns:a16="http://schemas.microsoft.com/office/drawing/2014/main" id="{2E7191D8-04DA-0D7C-D8CC-68F15A399796}"/>
                  </a:ext>
                </a:extLst>
              </p:cNvPr>
              <p:cNvSpPr/>
              <p:nvPr/>
            </p:nvSpPr>
            <p:spPr>
              <a:xfrm rot="5400000">
                <a:off x="1746604" y="2471448"/>
                <a:ext cx="1015656" cy="235439"/>
              </a:xfrm>
              <a:prstGeom prst="triangle">
                <a:avLst>
                  <a:gd name="adj" fmla="val 49010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Isosceles Triangle 45">
                <a:extLst>
                  <a:ext uri="{FF2B5EF4-FFF2-40B4-BE49-F238E27FC236}">
                    <a16:creationId xmlns:a16="http://schemas.microsoft.com/office/drawing/2014/main" id="{2C5AC9A0-F3FF-32BF-4F3B-8C82AB5F0239}"/>
                  </a:ext>
                </a:extLst>
              </p:cNvPr>
              <p:cNvSpPr/>
              <p:nvPr/>
            </p:nvSpPr>
            <p:spPr>
              <a:xfrm rot="5400000">
                <a:off x="1670488" y="2436697"/>
                <a:ext cx="1125652" cy="199429"/>
              </a:xfrm>
              <a:prstGeom prst="triangle">
                <a:avLst>
                  <a:gd name="adj" fmla="val 49010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Isosceles Triangle 46">
                <a:extLst>
                  <a:ext uri="{FF2B5EF4-FFF2-40B4-BE49-F238E27FC236}">
                    <a16:creationId xmlns:a16="http://schemas.microsoft.com/office/drawing/2014/main" id="{0267B06F-3C1E-7A5D-7FB4-2B3CEFAC2AA0}"/>
                  </a:ext>
                </a:extLst>
              </p:cNvPr>
              <p:cNvSpPr/>
              <p:nvPr/>
            </p:nvSpPr>
            <p:spPr>
              <a:xfrm rot="5400000">
                <a:off x="1453337" y="2432493"/>
                <a:ext cx="1505247" cy="144726"/>
              </a:xfrm>
              <a:prstGeom prst="triangle">
                <a:avLst>
                  <a:gd name="adj" fmla="val 49010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Isosceles Triangle 47">
                <a:extLst>
                  <a:ext uri="{FF2B5EF4-FFF2-40B4-BE49-F238E27FC236}">
                    <a16:creationId xmlns:a16="http://schemas.microsoft.com/office/drawing/2014/main" id="{8B78D5C3-00FC-0DFE-17CF-D09E10E991FA}"/>
                  </a:ext>
                </a:extLst>
              </p:cNvPr>
              <p:cNvSpPr/>
              <p:nvPr/>
            </p:nvSpPr>
            <p:spPr>
              <a:xfrm rot="5400000">
                <a:off x="1410258" y="2119574"/>
                <a:ext cx="1505247" cy="58572"/>
              </a:xfrm>
              <a:prstGeom prst="triangle">
                <a:avLst>
                  <a:gd name="adj" fmla="val 49010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62034F4E-A072-6D06-0CC3-0440834C9E5D}"/>
                </a:ext>
              </a:extLst>
            </p:cNvPr>
            <p:cNvCxnSpPr/>
            <p:nvPr/>
          </p:nvCxnSpPr>
          <p:spPr>
            <a:xfrm>
              <a:off x="3862572" y="2977816"/>
              <a:ext cx="1592413" cy="0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886918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978EF8-F070-60D5-BB08-4CA12BF135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2">
            <a:extLst>
              <a:ext uri="{FF2B5EF4-FFF2-40B4-BE49-F238E27FC236}">
                <a16:creationId xmlns:a16="http://schemas.microsoft.com/office/drawing/2014/main" id="{C4860DB1-D64A-9257-2B24-DD24EBAC3C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990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l-GR" sz="3600" b="1" dirty="0">
              <a:latin typeface="Arial" charset="0"/>
              <a:cs typeface="Times New Roman" pitchFamily="18" charset="0"/>
            </a:endParaRPr>
          </a:p>
        </p:txBody>
      </p:sp>
      <p:sp>
        <p:nvSpPr>
          <p:cNvPr id="16388" name="Line 4">
            <a:extLst>
              <a:ext uri="{FF2B5EF4-FFF2-40B4-BE49-F238E27FC236}">
                <a16:creationId xmlns:a16="http://schemas.microsoft.com/office/drawing/2014/main" id="{D0CF263A-70F6-4DA9-2CDD-4DE868F7E1ED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990600"/>
            <a:ext cx="12192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2" name="Rectangle 11">
            <a:extLst>
              <a:ext uri="{FF2B5EF4-FFF2-40B4-BE49-F238E27FC236}">
                <a16:creationId xmlns:a16="http://schemas.microsoft.com/office/drawing/2014/main" id="{A7BE01E8-618A-5733-8C68-2C13345E2F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22136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3" name="Rectangle 12">
            <a:extLst>
              <a:ext uri="{FF2B5EF4-FFF2-40B4-BE49-F238E27FC236}">
                <a16:creationId xmlns:a16="http://schemas.microsoft.com/office/drawing/2014/main" id="{FEFEE8CA-7458-D57F-16D1-93A752556C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22136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4" name="Rectangle 14">
            <a:extLst>
              <a:ext uri="{FF2B5EF4-FFF2-40B4-BE49-F238E27FC236}">
                <a16:creationId xmlns:a16="http://schemas.microsoft.com/office/drawing/2014/main" id="{203D1473-80AC-4565-53E9-F8FE1EF5CB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22136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5" name="Rectangle 18">
            <a:extLst>
              <a:ext uri="{FF2B5EF4-FFF2-40B4-BE49-F238E27FC236}">
                <a16:creationId xmlns:a16="http://schemas.microsoft.com/office/drawing/2014/main" id="{CBBB09ED-6F83-3235-A3D3-21CBB78DCB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22136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6" name="Rectangle 20">
            <a:extLst>
              <a:ext uri="{FF2B5EF4-FFF2-40B4-BE49-F238E27FC236}">
                <a16:creationId xmlns:a16="http://schemas.microsoft.com/office/drawing/2014/main" id="{8FBD9A89-803A-8BFA-7833-DF7B0FD849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22136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7" name="Rectangle 4">
            <a:extLst>
              <a:ext uri="{FF2B5EF4-FFF2-40B4-BE49-F238E27FC236}">
                <a16:creationId xmlns:a16="http://schemas.microsoft.com/office/drawing/2014/main" id="{63B17AF3-F621-A1E3-042F-5AC7405FFB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22136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8" name="Rectangle 2">
            <a:extLst>
              <a:ext uri="{FF2B5EF4-FFF2-40B4-BE49-F238E27FC236}">
                <a16:creationId xmlns:a16="http://schemas.microsoft.com/office/drawing/2014/main" id="{E221064A-5298-B660-D4FA-6261302A4D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723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BEF2558-A374-82B7-C92E-00520F890C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52399"/>
            <a:ext cx="9448800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Cesiated</a:t>
            </a:r>
            <a:r>
              <a:rPr lang="en-US" alt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-GaAs: Theory vs. Experiment</a:t>
            </a:r>
            <a:endParaRPr lang="en-US" altLang="en-US" sz="3800" b="1" i="1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48">
            <a:extLst>
              <a:ext uri="{FF2B5EF4-FFF2-40B4-BE49-F238E27FC236}">
                <a16:creationId xmlns:a16="http://schemas.microsoft.com/office/drawing/2014/main" id="{2F415FBA-7DC7-6BEE-3B26-CEEDB8C1F6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88113"/>
            <a:ext cx="12192000" cy="369887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L.B. Jones, H.E.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Scheibler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et al., </a:t>
            </a:r>
            <a:r>
              <a:rPr lang="en-US" sz="18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J. Phys. D: Appl. Phys</a:t>
            </a:r>
            <a:r>
              <a:rPr lang="en-US" sz="18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18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54</a:t>
            </a:r>
            <a:r>
              <a:rPr lang="en-US" sz="18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205301 (2021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4360CDD-085D-7F7D-363D-A0416CA89F02}"/>
              </a:ext>
            </a:extLst>
          </p:cNvPr>
          <p:cNvGrpSpPr/>
          <p:nvPr/>
        </p:nvGrpSpPr>
        <p:grpSpPr>
          <a:xfrm>
            <a:off x="158611" y="1366178"/>
            <a:ext cx="5906282" cy="4391270"/>
            <a:chOff x="270583" y="1254205"/>
            <a:chExt cx="6475446" cy="4957259"/>
          </a:xfrm>
        </p:grpSpPr>
        <p:pic>
          <p:nvPicPr>
            <p:cNvPr id="5" name="Picture 4" descr="A graph of a graph of a nuclear power&#10;&#10;AI-generated content may be incorrect.">
              <a:extLst>
                <a:ext uri="{FF2B5EF4-FFF2-40B4-BE49-F238E27FC236}">
                  <a16:creationId xmlns:a16="http://schemas.microsoft.com/office/drawing/2014/main" id="{95FA92C9-FD82-708F-BC52-117CB0E2C08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0583" y="1254205"/>
              <a:ext cx="6475446" cy="4957259"/>
            </a:xfrm>
            <a:prstGeom prst="rect">
              <a:avLst/>
            </a:prstGeom>
          </p:spPr>
        </p:pic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1719111-C0FE-1D7E-63A9-92BCDDA0CB04}"/>
                </a:ext>
              </a:extLst>
            </p:cNvPr>
            <p:cNvGrpSpPr/>
            <p:nvPr/>
          </p:nvGrpSpPr>
          <p:grpSpPr>
            <a:xfrm>
              <a:off x="1616366" y="4225208"/>
              <a:ext cx="3020949" cy="405873"/>
              <a:chOff x="1616366" y="4225208"/>
              <a:chExt cx="3020949" cy="405873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59B2967-27F8-E395-5BBF-D84AB1975C96}"/>
                  </a:ext>
                </a:extLst>
              </p:cNvPr>
              <p:cNvSpPr txBox="1"/>
              <p:nvPr/>
            </p:nvSpPr>
            <p:spPr>
              <a:xfrm>
                <a:off x="2444619" y="4225208"/>
                <a:ext cx="54604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PEA</a:t>
                </a: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D0884BA-96BC-03BD-F00A-5A120AF264F7}"/>
                  </a:ext>
                </a:extLst>
              </p:cNvPr>
              <p:cNvSpPr txBox="1"/>
              <p:nvPr/>
            </p:nvSpPr>
            <p:spPr>
              <a:xfrm>
                <a:off x="1831903" y="4228312"/>
                <a:ext cx="5765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NEA</a:t>
                </a:r>
              </a:p>
            </p:txBody>
          </p:sp>
          <p:cxnSp>
            <p:nvCxnSpPr>
              <p:cNvPr id="9" name="Straight Arrow Connector 8">
                <a:extLst>
                  <a:ext uri="{FF2B5EF4-FFF2-40B4-BE49-F238E27FC236}">
                    <a16:creationId xmlns:a16="http://schemas.microsoft.com/office/drawing/2014/main" id="{02CDDFA7-188F-6DE1-7431-D74ACE94BE7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72612" y="4629180"/>
                <a:ext cx="2164703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142C9CC9-0747-38F2-5F47-632C790FEED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616366" y="4631081"/>
                <a:ext cx="734947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F1E7D2D-1071-6520-5737-09C72FC739EA}"/>
                </a:ext>
              </a:extLst>
            </p:cNvPr>
            <p:cNvCxnSpPr/>
            <p:nvPr/>
          </p:nvCxnSpPr>
          <p:spPr>
            <a:xfrm>
              <a:off x="1427584" y="3965509"/>
              <a:ext cx="4404049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D4FADCCB-B82F-2330-D8D3-9785F058CB9F}"/>
                </a:ext>
              </a:extLst>
            </p:cNvPr>
            <p:cNvCxnSpPr/>
            <p:nvPr/>
          </p:nvCxnSpPr>
          <p:spPr>
            <a:xfrm flipH="1">
              <a:off x="2472612" y="5057192"/>
              <a:ext cx="546047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09EDD8E-1656-560C-13F1-D22464D86F09}"/>
                </a:ext>
              </a:extLst>
            </p:cNvPr>
            <p:cNvSpPr txBox="1"/>
            <p:nvPr/>
          </p:nvSpPr>
          <p:spPr>
            <a:xfrm>
              <a:off x="3093477" y="4867664"/>
              <a:ext cx="17235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 = * + 60meV</a:t>
              </a:r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4852CD47-7946-4FEB-6232-7ECEE6C2F315}"/>
              </a:ext>
            </a:extLst>
          </p:cNvPr>
          <p:cNvGrpSpPr/>
          <p:nvPr/>
        </p:nvGrpSpPr>
        <p:grpSpPr>
          <a:xfrm>
            <a:off x="5896946" y="1366283"/>
            <a:ext cx="6108450" cy="4391166"/>
            <a:chOff x="251924" y="1239631"/>
            <a:chExt cx="6546793" cy="5011879"/>
          </a:xfrm>
        </p:grpSpPr>
        <p:pic>
          <p:nvPicPr>
            <p:cNvPr id="10" name="Picture 9" descr="A graph of a graph of a graph&#10;&#10;AI-generated content may be incorrect.">
              <a:extLst>
                <a:ext uri="{FF2B5EF4-FFF2-40B4-BE49-F238E27FC236}">
                  <a16:creationId xmlns:a16="http://schemas.microsoft.com/office/drawing/2014/main" id="{7D5859B8-4A0F-F08D-7DDF-B5569EA10A8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924" y="1239631"/>
              <a:ext cx="6546793" cy="5011879"/>
            </a:xfrm>
            <a:prstGeom prst="rect">
              <a:avLst/>
            </a:prstGeom>
          </p:spPr>
        </p:pic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FFEA613A-5F48-020C-22AE-F6DB7FFE3E68}"/>
                </a:ext>
              </a:extLst>
            </p:cNvPr>
            <p:cNvGrpSpPr/>
            <p:nvPr/>
          </p:nvGrpSpPr>
          <p:grpSpPr>
            <a:xfrm>
              <a:off x="1625697" y="4533123"/>
              <a:ext cx="3020949" cy="405873"/>
              <a:chOff x="1616366" y="4225208"/>
              <a:chExt cx="3020949" cy="405873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D8D1A6F-1F10-4990-8C40-DDEB310DE61B}"/>
                  </a:ext>
                </a:extLst>
              </p:cNvPr>
              <p:cNvSpPr txBox="1"/>
              <p:nvPr/>
            </p:nvSpPr>
            <p:spPr>
              <a:xfrm>
                <a:off x="2444619" y="4225208"/>
                <a:ext cx="54604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PEA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D3DACB0-FC06-EF65-BF3F-CDF0F587F98B}"/>
                  </a:ext>
                </a:extLst>
              </p:cNvPr>
              <p:cNvSpPr txBox="1"/>
              <p:nvPr/>
            </p:nvSpPr>
            <p:spPr>
              <a:xfrm>
                <a:off x="1831903" y="4228312"/>
                <a:ext cx="5765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NEA</a:t>
                </a:r>
              </a:p>
            </p:txBody>
          </p:sp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BAC1C85E-9B36-73A4-12F8-1A0B11AAFCA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72612" y="4629296"/>
                <a:ext cx="2164703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Arrow Connector 18">
                <a:extLst>
                  <a:ext uri="{FF2B5EF4-FFF2-40B4-BE49-F238E27FC236}">
                    <a16:creationId xmlns:a16="http://schemas.microsoft.com/office/drawing/2014/main" id="{527B839A-3A3F-9D6C-852E-6D49A3FCA83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616366" y="4631081"/>
                <a:ext cx="734947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3E0E6323-7215-6220-9F47-FFA35A51B1B8}"/>
              </a:ext>
            </a:extLst>
          </p:cNvPr>
          <p:cNvSpPr txBox="1"/>
          <p:nvPr/>
        </p:nvSpPr>
        <p:spPr>
          <a:xfrm>
            <a:off x="9242" y="1006769"/>
            <a:ext cx="12036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  Fits to experimental data use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27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(&gt; 25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meV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) due to drift transport in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 3 kV/cm acceleration field 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ECD61D8-A23B-7AE3-DD51-B3571AE6F995}"/>
              </a:ext>
            </a:extLst>
          </p:cNvPr>
          <p:cNvSpPr txBox="1"/>
          <p:nvPr/>
        </p:nvSpPr>
        <p:spPr>
          <a:xfrm>
            <a:off x="1074511" y="5895274"/>
            <a:ext cx="8946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NOTE: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  = * + 60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meV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shift due to error in assumption of instrument resolution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peech Bubble: Rectangle 3">
            <a:extLst>
              <a:ext uri="{FF2B5EF4-FFF2-40B4-BE49-F238E27FC236}">
                <a16:creationId xmlns:a16="http://schemas.microsoft.com/office/drawing/2014/main" id="{00D2A1F1-2885-4E12-95FF-DCC18CF701D3}"/>
              </a:ext>
            </a:extLst>
          </p:cNvPr>
          <p:cNvSpPr/>
          <p:nvPr/>
        </p:nvSpPr>
        <p:spPr>
          <a:xfrm>
            <a:off x="4272156" y="2351313"/>
            <a:ext cx="1714996" cy="816502"/>
          </a:xfrm>
          <a:prstGeom prst="wedgeRectCallout">
            <a:avLst>
              <a:gd name="adj1" fmla="val -2335"/>
              <a:gd name="adj2" fmla="val 100211"/>
            </a:avLst>
          </a:prstGeom>
          <a:solidFill>
            <a:srgbClr val="FFF2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MTE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  <a:sym typeface="Symbol" panose="05050102010706020507" pitchFamily="18" charset="2"/>
              </a:rPr>
              <a:t>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baseline="-25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aseline="-25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</a:p>
          <a:p>
            <a:pPr algn="ctr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for large PEA</a:t>
            </a:r>
            <a:r>
              <a:rPr lang="en-US" dirty="0">
                <a:solidFill>
                  <a:schemeClr val="tx1"/>
                </a:solidFill>
                <a:sym typeface="Symbol" panose="05050102010706020507" pitchFamily="18" charset="2"/>
              </a:rPr>
              <a:t>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" name="Speech Bubble: Rectangle 23">
            <a:extLst>
              <a:ext uri="{FF2B5EF4-FFF2-40B4-BE49-F238E27FC236}">
                <a16:creationId xmlns:a16="http://schemas.microsoft.com/office/drawing/2014/main" id="{B83859BF-FA35-B69D-D01F-7784E9B24BDB}"/>
              </a:ext>
            </a:extLst>
          </p:cNvPr>
          <p:cNvSpPr/>
          <p:nvPr/>
        </p:nvSpPr>
        <p:spPr>
          <a:xfrm>
            <a:off x="9911625" y="2503713"/>
            <a:ext cx="1975582" cy="816502"/>
          </a:xfrm>
          <a:prstGeom prst="wedgeRectCallout">
            <a:avLst>
              <a:gd name="adj1" fmla="val -33035"/>
              <a:gd name="adj2" fmla="val 140207"/>
            </a:avLst>
          </a:prstGeom>
          <a:solidFill>
            <a:srgbClr val="FFF2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 </a:t>
            </a:r>
            <a:r>
              <a:rPr lang="en-US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exp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[/</a:t>
            </a:r>
            <a:r>
              <a:rPr lang="en-US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baseline="-25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aseline="-25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] for large PEA 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18939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BF9FB0-8B01-189E-5511-FE319465BC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>
            <a:extLst>
              <a:ext uri="{FF2B5EF4-FFF2-40B4-BE49-F238E27FC236}">
                <a16:creationId xmlns:a16="http://schemas.microsoft.com/office/drawing/2014/main" id="{E5B700AF-7C24-66BA-960B-F1A869C94DC8}"/>
              </a:ext>
            </a:extLst>
          </p:cNvPr>
          <p:cNvSpPr/>
          <p:nvPr/>
        </p:nvSpPr>
        <p:spPr>
          <a:xfrm>
            <a:off x="442031" y="1624955"/>
            <a:ext cx="5172075" cy="45056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36" name="Rectangle 2">
            <a:extLst>
              <a:ext uri="{FF2B5EF4-FFF2-40B4-BE49-F238E27FC236}">
                <a16:creationId xmlns:a16="http://schemas.microsoft.com/office/drawing/2014/main" id="{57362404-050C-A494-82A7-ABB8FA03BF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9906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l-GR" sz="3600" b="1" dirty="0">
              <a:latin typeface="Arial" charset="0"/>
              <a:cs typeface="Times New Roman" pitchFamily="18" charset="0"/>
            </a:endParaRPr>
          </a:p>
        </p:txBody>
      </p:sp>
      <p:sp>
        <p:nvSpPr>
          <p:cNvPr id="16388" name="Line 4">
            <a:extLst>
              <a:ext uri="{FF2B5EF4-FFF2-40B4-BE49-F238E27FC236}">
                <a16:creationId xmlns:a16="http://schemas.microsoft.com/office/drawing/2014/main" id="{F3677362-66C6-E091-61F3-5A4F02689B75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990600"/>
            <a:ext cx="12192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2" name="Rectangle 11">
            <a:extLst>
              <a:ext uri="{FF2B5EF4-FFF2-40B4-BE49-F238E27FC236}">
                <a16:creationId xmlns:a16="http://schemas.microsoft.com/office/drawing/2014/main" id="{AC346577-6A05-0538-92DB-AAECE6A703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22136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3" name="Rectangle 12">
            <a:extLst>
              <a:ext uri="{FF2B5EF4-FFF2-40B4-BE49-F238E27FC236}">
                <a16:creationId xmlns:a16="http://schemas.microsoft.com/office/drawing/2014/main" id="{B4D2EABC-D0C5-695A-B1AA-E3F99D2555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22136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4" name="Rectangle 14">
            <a:extLst>
              <a:ext uri="{FF2B5EF4-FFF2-40B4-BE49-F238E27FC236}">
                <a16:creationId xmlns:a16="http://schemas.microsoft.com/office/drawing/2014/main" id="{5DA80C6C-1C67-E8A3-A1A7-922A629F0F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22136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5" name="Rectangle 18">
            <a:extLst>
              <a:ext uri="{FF2B5EF4-FFF2-40B4-BE49-F238E27FC236}">
                <a16:creationId xmlns:a16="http://schemas.microsoft.com/office/drawing/2014/main" id="{3C2AEC1B-3FEC-EC2E-577E-0DA2096C2B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22136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6" name="Rectangle 20">
            <a:extLst>
              <a:ext uri="{FF2B5EF4-FFF2-40B4-BE49-F238E27FC236}">
                <a16:creationId xmlns:a16="http://schemas.microsoft.com/office/drawing/2014/main" id="{CB2DEDC1-3792-D49F-74CF-ADFE4EFC86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22136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7" name="Rectangle 4">
            <a:extLst>
              <a:ext uri="{FF2B5EF4-FFF2-40B4-BE49-F238E27FC236}">
                <a16:creationId xmlns:a16="http://schemas.microsoft.com/office/drawing/2014/main" id="{C8BE1571-08DC-0264-D05C-02513C63F2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22136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8" name="Rectangle 2">
            <a:extLst>
              <a:ext uri="{FF2B5EF4-FFF2-40B4-BE49-F238E27FC236}">
                <a16:creationId xmlns:a16="http://schemas.microsoft.com/office/drawing/2014/main" id="{947E5E8E-C420-9CA9-78B5-E7845F1811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723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D325BF5-72CC-0B4B-F466-3C86F3E95F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52399"/>
            <a:ext cx="9448800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Mg-doped </a:t>
            </a:r>
            <a:r>
              <a:rPr lang="en-US" altLang="en-US" sz="3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GaN</a:t>
            </a:r>
            <a:r>
              <a:rPr lang="en-US" alt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(0001) photocathode</a:t>
            </a:r>
            <a:endParaRPr lang="en-US" altLang="en-US" sz="3800" b="1" i="1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48">
            <a:extLst>
              <a:ext uri="{FF2B5EF4-FFF2-40B4-BE49-F238E27FC236}">
                <a16:creationId xmlns:a16="http://schemas.microsoft.com/office/drawing/2014/main" id="{7728B75C-0E9F-459F-4D96-1E0770C9B7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88113"/>
            <a:ext cx="12192000" cy="369887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W.A. Schroeder, L.A. Angeloni, I-J. Shan, and L.B. Jones, </a:t>
            </a:r>
            <a:r>
              <a:rPr lang="en-US" sz="18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Phys. Rev. Applied</a:t>
            </a:r>
            <a:r>
              <a:rPr lang="en-US" sz="18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b="1" kern="0" dirty="0">
                <a:latin typeface="Times New Roman" panose="02020603050405020304" pitchFamily="18" charset="0"/>
                <a:ea typeface="Calibri" panose="020F0502020204030204" pitchFamily="34" charset="0"/>
              </a:rPr>
              <a:t>23</a:t>
            </a:r>
            <a:r>
              <a:rPr lang="en-US" sz="18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054065 (2023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7B06FE-760F-A297-F046-A6DF6BD1188D}"/>
              </a:ext>
            </a:extLst>
          </p:cNvPr>
          <p:cNvSpPr txBox="1"/>
          <p:nvPr/>
        </p:nvSpPr>
        <p:spPr>
          <a:xfrm>
            <a:off x="9242" y="1006769"/>
            <a:ext cx="12036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  Spectral measurements performed at UIC;  = 230-410 nm,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= 300 K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6DA2CC5-4830-A317-294A-C53BB11C2286}"/>
                  </a:ext>
                </a:extLst>
              </p:cNvPr>
              <p:cNvSpPr txBox="1"/>
              <p:nvPr/>
            </p:nvSpPr>
            <p:spPr>
              <a:xfrm>
                <a:off x="5740744" y="1475013"/>
                <a:ext cx="6184551" cy="49108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Wingdings" panose="05000000000000000000" pitchFamily="2" charset="2"/>
                  <a:buChar char="§"/>
                </a:pP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Absorption depth 50-100 nm (ħ</a:t>
                </a:r>
                <a:r>
                  <a:rPr lang="el-GR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ω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&gt; </a:t>
                </a:r>
                <a:r>
                  <a:rPr lang="en-US" sz="2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  <a:r>
                  <a:rPr lang="en-US" sz="20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and </a:t>
                </a:r>
                <a:r>
                  <a:rPr lang="en-US" sz="2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</a:t>
                </a:r>
                <a:r>
                  <a:rPr lang="en-US" sz="20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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40 nm</a:t>
                </a:r>
              </a:p>
              <a:p>
                <a:endPara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 </a:t>
                </a:r>
                <a:r>
                  <a:rPr lang="en-US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Short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transport limit in strong depletion field </a:t>
                </a:r>
              </a:p>
              <a:p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with excess photo-excitation energy in CB </a:t>
                </a:r>
              </a:p>
              <a:p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</a:t>
                </a:r>
                <a:r>
                  <a:rPr lang="en-US" sz="2000" u="sng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equipartitioned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with </a:t>
                </a:r>
                <a:r>
                  <a:rPr lang="en-US" sz="2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6 optical phonon modes:</a:t>
                </a:r>
              </a:p>
              <a:p>
                <a:endPara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𝐶𝐵</m:t>
                              </m:r>
                            </m:sub>
                          </m:sSub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3(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+1)</m:t>
                          </m:r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ħ</m:t>
                          </m:r>
                          <m:r>
                            <m:rPr>
                              <m:sty m:val="p"/>
                            </m:rPr>
                            <a:rPr lang="el-G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ω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𝑔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… Electrons emitted in less than ~1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ps</a:t>
                </a: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optical phonon decay time</a:t>
                </a:r>
              </a:p>
              <a:p>
                <a:endPara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Wingdings" panose="05000000000000000000" pitchFamily="2" charset="2"/>
                  <a:buChar char="§"/>
                </a:pP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Electron affinity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  +2.4 eV for lower CB</a:t>
                </a:r>
              </a:p>
              <a:p>
                <a:endPara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endParaRPr>
              </a:p>
              <a:p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       Emission from population in upper CB </a:t>
                </a:r>
              </a:p>
              <a:p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           with DFT calculated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</m:ctrlPr>
                      </m:sSubPr>
                      <m:e>
                        <m:r>
                          <a:rPr lang="en-US" sz="2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  <m:t>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  <m:t>surface</m:t>
                        </m:r>
                      </m:sub>
                    </m:sSub>
                  </m:oMath>
                </a14:m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 =  0.1(0.2) eV</a:t>
                </a:r>
              </a:p>
              <a:p>
                <a:endPara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endParaRPr>
              </a:p>
              <a:p>
                <a:r>
                  <a:rPr lang="en-US" sz="2000" b="1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BOTH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 QE and MTE measured as a function of ħ</a:t>
                </a:r>
                <a:r>
                  <a:rPr lang="el-GR" sz="2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ω</a:t>
                </a: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6DA2CC5-4830-A317-294A-C53BB11C22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0744" y="1475013"/>
                <a:ext cx="6184551" cy="4910896"/>
              </a:xfrm>
              <a:prstGeom prst="rect">
                <a:avLst/>
              </a:prstGeom>
              <a:blipFill>
                <a:blip r:embed="rId2"/>
                <a:stretch>
                  <a:fillRect l="-1085" t="-868" r="-690" b="-1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1" name="Group 50">
            <a:extLst>
              <a:ext uri="{FF2B5EF4-FFF2-40B4-BE49-F238E27FC236}">
                <a16:creationId xmlns:a16="http://schemas.microsoft.com/office/drawing/2014/main" id="{C40F91B9-DFF7-2008-4AAB-CF55633C6D06}"/>
              </a:ext>
            </a:extLst>
          </p:cNvPr>
          <p:cNvGrpSpPr/>
          <p:nvPr/>
        </p:nvGrpSpPr>
        <p:grpSpPr>
          <a:xfrm>
            <a:off x="-574999" y="1079259"/>
            <a:ext cx="6011318" cy="5421190"/>
            <a:chOff x="-285746" y="1079259"/>
            <a:chExt cx="6011318" cy="5421190"/>
          </a:xfrm>
        </p:grpSpPr>
        <p:sp>
          <p:nvSpPr>
            <p:cNvPr id="6" name="Arc 5">
              <a:extLst>
                <a:ext uri="{FF2B5EF4-FFF2-40B4-BE49-F238E27FC236}">
                  <a16:creationId xmlns:a16="http://schemas.microsoft.com/office/drawing/2014/main" id="{E5C58EB3-902F-3B7F-3EA2-7E5B19F29D43}"/>
                </a:ext>
              </a:extLst>
            </p:cNvPr>
            <p:cNvSpPr/>
            <p:nvPr/>
          </p:nvSpPr>
          <p:spPr>
            <a:xfrm>
              <a:off x="2258216" y="4724420"/>
              <a:ext cx="2327581" cy="1776029"/>
            </a:xfrm>
            <a:prstGeom prst="arc">
              <a:avLst>
                <a:gd name="adj1" fmla="val 16200000"/>
                <a:gd name="adj2" fmla="val 20890063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F60555B-23A1-875E-7181-25C496B7CB10}"/>
                </a:ext>
              </a:extLst>
            </p:cNvPr>
            <p:cNvSpPr/>
            <p:nvPr/>
          </p:nvSpPr>
          <p:spPr>
            <a:xfrm>
              <a:off x="2343156" y="2437315"/>
              <a:ext cx="2180656" cy="1051277"/>
            </a:xfrm>
            <a:prstGeom prst="rect">
              <a:avLst/>
            </a:prstGeom>
            <a:gradFill flip="none" rotWithShape="1">
              <a:gsLst>
                <a:gs pos="0">
                  <a:srgbClr val="C00000">
                    <a:tint val="66000"/>
                    <a:satMod val="160000"/>
                  </a:srgbClr>
                </a:gs>
                <a:gs pos="50000">
                  <a:srgbClr val="C00000">
                    <a:tint val="44500"/>
                    <a:satMod val="160000"/>
                  </a:srgbClr>
                </a:gs>
                <a:gs pos="100000">
                  <a:srgbClr val="C00000">
                    <a:tint val="23500"/>
                    <a:satMod val="160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CCF9B17-67D8-F510-6B56-2882C523D832}"/>
                </a:ext>
              </a:extLst>
            </p:cNvPr>
            <p:cNvSpPr/>
            <p:nvPr/>
          </p:nvSpPr>
          <p:spPr>
            <a:xfrm>
              <a:off x="4520027" y="3197289"/>
              <a:ext cx="1091681" cy="267770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Arc 9">
              <a:extLst>
                <a:ext uri="{FF2B5EF4-FFF2-40B4-BE49-F238E27FC236}">
                  <a16:creationId xmlns:a16="http://schemas.microsoft.com/office/drawing/2014/main" id="{C7303038-AD9E-2CE5-68D2-7C317BBD8929}"/>
                </a:ext>
              </a:extLst>
            </p:cNvPr>
            <p:cNvSpPr/>
            <p:nvPr/>
          </p:nvSpPr>
          <p:spPr>
            <a:xfrm flipV="1">
              <a:off x="-285746" y="1079259"/>
              <a:ext cx="4842356" cy="2337797"/>
            </a:xfrm>
            <a:prstGeom prst="arc">
              <a:avLst>
                <a:gd name="adj1" fmla="val 16810495"/>
                <a:gd name="adj2" fmla="val 21372319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0EDA2ABA-2BA2-0038-656E-556B7B969BDA}"/>
                </a:ext>
              </a:extLst>
            </p:cNvPr>
            <p:cNvCxnSpPr>
              <a:cxnSpLocks/>
              <a:stCxn id="6" idx="0"/>
            </p:cNvCxnSpPr>
            <p:nvPr/>
          </p:nvCxnSpPr>
          <p:spPr>
            <a:xfrm flipH="1">
              <a:off x="1023532" y="4724420"/>
              <a:ext cx="2398474" cy="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CA8ACC4A-268B-72FA-2C35-B665D6DABE0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8061" y="4643549"/>
              <a:ext cx="3533196" cy="0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C3DC6A6-A402-72DA-0FBE-42E95549EA4C}"/>
                </a:ext>
              </a:extLst>
            </p:cNvPr>
            <p:cNvSpPr txBox="1"/>
            <p:nvPr/>
          </p:nvSpPr>
          <p:spPr>
            <a:xfrm>
              <a:off x="921542" y="4739559"/>
              <a:ext cx="502623" cy="369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VB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DC250E8-DD6A-3636-8D57-76E3972D9F49}"/>
                </a:ext>
              </a:extLst>
            </p:cNvPr>
            <p:cNvSpPr txBox="1"/>
            <p:nvPr/>
          </p:nvSpPr>
          <p:spPr>
            <a:xfrm>
              <a:off x="910978" y="3156200"/>
              <a:ext cx="502623" cy="369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CB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2ED13B1-3D8C-50DE-A878-4BF5ABAD1969}"/>
                </a:ext>
              </a:extLst>
            </p:cNvPr>
            <p:cNvSpPr txBox="1"/>
            <p:nvPr/>
          </p:nvSpPr>
          <p:spPr>
            <a:xfrm>
              <a:off x="923416" y="4288267"/>
              <a:ext cx="21615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[Mg] = 5x10</a:t>
              </a:r>
              <a:r>
                <a:rPr lang="en-US" baseline="30000" dirty="0"/>
                <a:t>17 </a:t>
              </a:r>
              <a:r>
                <a:rPr lang="en-US" dirty="0"/>
                <a:t>cm</a:t>
              </a:r>
              <a:r>
                <a:rPr lang="en-US" baseline="30000" dirty="0"/>
                <a:t>-3</a:t>
              </a:r>
              <a:endParaRPr lang="en-US" dirty="0"/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44785F30-67E6-35EA-FF00-64A0FDBE3B4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39463" y="3257550"/>
              <a:ext cx="0" cy="1624112"/>
            </a:xfrm>
            <a:prstGeom prst="straightConnector1">
              <a:avLst/>
            </a:prstGeom>
            <a:ln w="57150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E0394049-3557-40CF-CCE3-E30711FD06D9}"/>
                </a:ext>
              </a:extLst>
            </p:cNvPr>
            <p:cNvCxnSpPr/>
            <p:nvPr/>
          </p:nvCxnSpPr>
          <p:spPr>
            <a:xfrm>
              <a:off x="4521926" y="2002299"/>
              <a:ext cx="0" cy="38162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5D2B301C-180B-C4E5-3C02-124F6784DFD4}"/>
                </a:ext>
              </a:extLst>
            </p:cNvPr>
            <p:cNvCxnSpPr/>
            <p:nvPr/>
          </p:nvCxnSpPr>
          <p:spPr>
            <a:xfrm>
              <a:off x="4531257" y="3197290"/>
              <a:ext cx="1091681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DF216E66-71D8-64F5-7E41-F4560122CD15}"/>
                </a:ext>
              </a:extLst>
            </p:cNvPr>
            <p:cNvCxnSpPr>
              <a:cxnSpLocks/>
            </p:cNvCxnSpPr>
            <p:nvPr/>
          </p:nvCxnSpPr>
          <p:spPr>
            <a:xfrm>
              <a:off x="4558274" y="3154324"/>
              <a:ext cx="789993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72BE6EA-AEE3-BE06-7F1B-3B925347B875}"/>
                </a:ext>
              </a:extLst>
            </p:cNvPr>
            <p:cNvSpPr txBox="1"/>
            <p:nvPr/>
          </p:nvSpPr>
          <p:spPr>
            <a:xfrm>
              <a:off x="5137747" y="3197871"/>
              <a:ext cx="5878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/>
                <a:t>E</a:t>
              </a:r>
              <a:r>
                <a:rPr lang="en-US" baseline="-25000" dirty="0"/>
                <a:t>vac.</a:t>
              </a:r>
              <a:endParaRPr lang="en-US" dirty="0"/>
            </a:p>
          </p:txBody>
        </p: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2010E166-D3B0-5F63-E498-92513C6ADA8A}"/>
                </a:ext>
              </a:extLst>
            </p:cNvPr>
            <p:cNvCxnSpPr>
              <a:cxnSpLocks/>
            </p:cNvCxnSpPr>
            <p:nvPr/>
          </p:nvCxnSpPr>
          <p:spPr>
            <a:xfrm>
              <a:off x="4781237" y="2819400"/>
              <a:ext cx="0" cy="275108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836C156-9CB0-5040-C179-D8EE3E7AC173}"/>
                </a:ext>
              </a:extLst>
            </p:cNvPr>
            <p:cNvSpPr txBox="1"/>
            <p:nvPr/>
          </p:nvSpPr>
          <p:spPr>
            <a:xfrm>
              <a:off x="4746666" y="2695203"/>
              <a:ext cx="4105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ym typeface="Symbol" panose="05050102010706020507" pitchFamily="18" charset="2"/>
                </a:rPr>
                <a:t>  </a:t>
              </a:r>
              <a:endParaRPr lang="en-US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1B3EC7A-BD50-F3D5-5435-6DF693F610E8}"/>
                </a:ext>
              </a:extLst>
            </p:cNvPr>
            <p:cNvSpPr txBox="1"/>
            <p:nvPr/>
          </p:nvSpPr>
          <p:spPr>
            <a:xfrm>
              <a:off x="2738807" y="3669857"/>
              <a:ext cx="6158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accent1"/>
                  </a:solidFill>
                  <a:sym typeface="Symbol" panose="05050102010706020507" pitchFamily="18" charset="2"/>
                </a:rPr>
                <a:t>ħ</a:t>
              </a:r>
              <a:r>
                <a:rPr lang="el-GR" sz="2400" b="1" dirty="0">
                  <a:solidFill>
                    <a:schemeClr val="accent1"/>
                  </a:solidFill>
                  <a:sym typeface="Symbol" panose="05050102010706020507" pitchFamily="18" charset="2"/>
                </a:rPr>
                <a:t>ω</a:t>
              </a:r>
              <a:r>
                <a:rPr lang="en-US" sz="2400" b="1" dirty="0">
                  <a:solidFill>
                    <a:schemeClr val="accent1"/>
                  </a:solidFill>
                  <a:sym typeface="Symbol" panose="05050102010706020507" pitchFamily="18" charset="2"/>
                </a:rPr>
                <a:t> </a:t>
              </a:r>
              <a:endParaRPr lang="en-US" sz="2400" b="1" dirty="0">
                <a:solidFill>
                  <a:schemeClr val="accent1"/>
                </a:solidFill>
              </a:endParaRPr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71EEB9CE-28D2-ABC9-90B0-706A4A6DBBCB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3065956" y="5232730"/>
              <a:ext cx="789993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6ED088E0-7739-12C7-91A1-E1D65D52444D}"/>
                </a:ext>
              </a:extLst>
            </p:cNvPr>
            <p:cNvCxnSpPr/>
            <p:nvPr/>
          </p:nvCxnSpPr>
          <p:spPr>
            <a:xfrm>
              <a:off x="4194977" y="5532961"/>
              <a:ext cx="267478" cy="0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4931E485-B092-8EBA-576B-7BEEC57D9BA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27262" y="5535872"/>
              <a:ext cx="267478" cy="0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F6DB009-C24D-E35E-8BE5-9A7DC8A3814D}"/>
                </a:ext>
              </a:extLst>
            </p:cNvPr>
            <p:cNvSpPr txBox="1"/>
            <p:nvPr/>
          </p:nvSpPr>
          <p:spPr>
            <a:xfrm>
              <a:off x="3799623" y="5324088"/>
              <a:ext cx="5878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/>
                <a:t>w</a:t>
              </a:r>
              <a:r>
                <a:rPr lang="en-US" baseline="-25000" dirty="0"/>
                <a:t>d</a:t>
              </a:r>
              <a:endParaRPr lang="en-US" dirty="0"/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21A506DC-8B39-9F7C-D724-3B123DF45872}"/>
                </a:ext>
              </a:extLst>
            </p:cNvPr>
            <p:cNvGrpSpPr/>
            <p:nvPr/>
          </p:nvGrpSpPr>
          <p:grpSpPr>
            <a:xfrm>
              <a:off x="3778366" y="2176491"/>
              <a:ext cx="502624" cy="1449510"/>
              <a:chOff x="1736824" y="1396236"/>
              <a:chExt cx="798613" cy="2119249"/>
            </a:xfrm>
          </p:grpSpPr>
          <p:sp>
            <p:nvSpPr>
              <p:cNvPr id="32" name="Arc 31">
                <a:extLst>
                  <a:ext uri="{FF2B5EF4-FFF2-40B4-BE49-F238E27FC236}">
                    <a16:creationId xmlns:a16="http://schemas.microsoft.com/office/drawing/2014/main" id="{6E06F031-DA11-B79E-1A59-D1B30E4A0A4C}"/>
                  </a:ext>
                </a:extLst>
              </p:cNvPr>
              <p:cNvSpPr/>
              <p:nvPr/>
            </p:nvSpPr>
            <p:spPr>
              <a:xfrm flipV="1">
                <a:off x="1736824" y="2499827"/>
                <a:ext cx="798613" cy="1015658"/>
              </a:xfrm>
              <a:prstGeom prst="arc">
                <a:avLst>
                  <a:gd name="adj1" fmla="val 16200000"/>
                  <a:gd name="adj2" fmla="val 3396421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Isosceles Triangle 32">
                <a:extLst>
                  <a:ext uri="{FF2B5EF4-FFF2-40B4-BE49-F238E27FC236}">
                    <a16:creationId xmlns:a16="http://schemas.microsoft.com/office/drawing/2014/main" id="{133C92DF-273D-0DC1-6577-6ADE986C61F6}"/>
                  </a:ext>
                </a:extLst>
              </p:cNvPr>
              <p:cNvSpPr/>
              <p:nvPr/>
            </p:nvSpPr>
            <p:spPr>
              <a:xfrm rot="5400000">
                <a:off x="1782842" y="2547526"/>
                <a:ext cx="1015656" cy="307914"/>
              </a:xfrm>
              <a:prstGeom prst="triangle">
                <a:avLst>
                  <a:gd name="adj" fmla="val 49010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Isosceles Triangle 33">
                <a:extLst>
                  <a:ext uri="{FF2B5EF4-FFF2-40B4-BE49-F238E27FC236}">
                    <a16:creationId xmlns:a16="http://schemas.microsoft.com/office/drawing/2014/main" id="{DA114BA6-6B1C-ED03-C0A0-5E143CA242AC}"/>
                  </a:ext>
                </a:extLst>
              </p:cNvPr>
              <p:cNvSpPr/>
              <p:nvPr/>
            </p:nvSpPr>
            <p:spPr>
              <a:xfrm rot="5400000">
                <a:off x="1746604" y="2471448"/>
                <a:ext cx="1015656" cy="235439"/>
              </a:xfrm>
              <a:prstGeom prst="triangle">
                <a:avLst>
                  <a:gd name="adj" fmla="val 49010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Isosceles Triangle 34">
                <a:extLst>
                  <a:ext uri="{FF2B5EF4-FFF2-40B4-BE49-F238E27FC236}">
                    <a16:creationId xmlns:a16="http://schemas.microsoft.com/office/drawing/2014/main" id="{301CB8B0-9132-AED9-5F61-5EEE147B556F}"/>
                  </a:ext>
                </a:extLst>
              </p:cNvPr>
              <p:cNvSpPr/>
              <p:nvPr/>
            </p:nvSpPr>
            <p:spPr>
              <a:xfrm rot="5400000">
                <a:off x="1670488" y="2436697"/>
                <a:ext cx="1125652" cy="199429"/>
              </a:xfrm>
              <a:prstGeom prst="triangle">
                <a:avLst>
                  <a:gd name="adj" fmla="val 49010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Isosceles Triangle 35">
                <a:extLst>
                  <a:ext uri="{FF2B5EF4-FFF2-40B4-BE49-F238E27FC236}">
                    <a16:creationId xmlns:a16="http://schemas.microsoft.com/office/drawing/2014/main" id="{FB410887-9336-77D8-8B7F-198BCAEF5748}"/>
                  </a:ext>
                </a:extLst>
              </p:cNvPr>
              <p:cNvSpPr/>
              <p:nvPr/>
            </p:nvSpPr>
            <p:spPr>
              <a:xfrm rot="5400000">
                <a:off x="1453337" y="2432493"/>
                <a:ext cx="1505247" cy="144726"/>
              </a:xfrm>
              <a:prstGeom prst="triangle">
                <a:avLst>
                  <a:gd name="adj" fmla="val 49010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Isosceles Triangle 36">
                <a:extLst>
                  <a:ext uri="{FF2B5EF4-FFF2-40B4-BE49-F238E27FC236}">
                    <a16:creationId xmlns:a16="http://schemas.microsoft.com/office/drawing/2014/main" id="{5552E047-BBC8-BA04-EEE3-25EC597CE1D2}"/>
                  </a:ext>
                </a:extLst>
              </p:cNvPr>
              <p:cNvSpPr/>
              <p:nvPr/>
            </p:nvSpPr>
            <p:spPr>
              <a:xfrm rot="5400000">
                <a:off x="1410258" y="2119574"/>
                <a:ext cx="1505247" cy="58572"/>
              </a:xfrm>
              <a:prstGeom prst="triangle">
                <a:avLst>
                  <a:gd name="adj" fmla="val 49010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E6D127AE-9088-4ECB-A561-CA1C48461005}"/>
                </a:ext>
              </a:extLst>
            </p:cNvPr>
            <p:cNvCxnSpPr>
              <a:cxnSpLocks/>
            </p:cNvCxnSpPr>
            <p:nvPr/>
          </p:nvCxnSpPr>
          <p:spPr>
            <a:xfrm>
              <a:off x="4119171" y="2505096"/>
              <a:ext cx="1148154" cy="0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F5CDAD1B-3EBC-575C-E005-FA4418D77C7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14007" y="3495696"/>
              <a:ext cx="2398474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Arc 39">
              <a:extLst>
                <a:ext uri="{FF2B5EF4-FFF2-40B4-BE49-F238E27FC236}">
                  <a16:creationId xmlns:a16="http://schemas.microsoft.com/office/drawing/2014/main" id="{DE8B7D69-B0B8-66C2-D1A5-33296EA807DE}"/>
                </a:ext>
              </a:extLst>
            </p:cNvPr>
            <p:cNvSpPr/>
            <p:nvPr/>
          </p:nvSpPr>
          <p:spPr>
            <a:xfrm>
              <a:off x="2248691" y="3495695"/>
              <a:ext cx="2327581" cy="1828391"/>
            </a:xfrm>
            <a:prstGeom prst="arc">
              <a:avLst>
                <a:gd name="adj1" fmla="val 16200000"/>
                <a:gd name="adj2" fmla="val 20890063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Arc 42">
              <a:extLst>
                <a:ext uri="{FF2B5EF4-FFF2-40B4-BE49-F238E27FC236}">
                  <a16:creationId xmlns:a16="http://schemas.microsoft.com/office/drawing/2014/main" id="{9FE75E31-DD40-87D0-76EB-F40B6C0D4663}"/>
                </a:ext>
              </a:extLst>
            </p:cNvPr>
            <p:cNvSpPr/>
            <p:nvPr/>
          </p:nvSpPr>
          <p:spPr>
            <a:xfrm>
              <a:off x="2248691" y="2505096"/>
              <a:ext cx="2327581" cy="1744880"/>
            </a:xfrm>
            <a:prstGeom prst="arc">
              <a:avLst>
                <a:gd name="adj1" fmla="val 16200000"/>
                <a:gd name="adj2" fmla="val 20890063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8413273C-D183-72A3-6D05-8AB6036F845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23532" y="2505096"/>
              <a:ext cx="2398474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7EF1F464-E003-AB8E-F4E9-12E2F1B7DEAF}"/>
                </a:ext>
              </a:extLst>
            </p:cNvPr>
            <p:cNvSpPr txBox="1"/>
            <p:nvPr/>
          </p:nvSpPr>
          <p:spPr>
            <a:xfrm>
              <a:off x="923243" y="2166275"/>
              <a:ext cx="1201887" cy="369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Upper CB</a:t>
              </a:r>
            </a:p>
          </p:txBody>
        </p: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2A70E7B4-EE06-9043-D959-B38000A6F3B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781237" y="3257550"/>
              <a:ext cx="0" cy="275108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489F997-50D7-AC49-54E4-8CFB862B8B7D}"/>
              </a:ext>
            </a:extLst>
          </p:cNvPr>
          <p:cNvCxnSpPr/>
          <p:nvPr/>
        </p:nvCxnSpPr>
        <p:spPr>
          <a:xfrm>
            <a:off x="1166324" y="2552720"/>
            <a:ext cx="0" cy="878150"/>
          </a:xfrm>
          <a:prstGeom prst="straightConnector1">
            <a:avLst/>
          </a:prstGeom>
          <a:ln w="1905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9BB9342F-918B-27E9-13EA-3136006F97A7}"/>
              </a:ext>
            </a:extLst>
          </p:cNvPr>
          <p:cNvSpPr txBox="1"/>
          <p:nvPr/>
        </p:nvSpPr>
        <p:spPr>
          <a:xfrm>
            <a:off x="1175661" y="2807129"/>
            <a:ext cx="7744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2.5 eV</a:t>
            </a:r>
          </a:p>
        </p:txBody>
      </p:sp>
    </p:spTree>
    <p:extLst>
      <p:ext uri="{BB962C8B-B14F-4D97-AF65-F5344CB8AC3E}">
        <p14:creationId xmlns:p14="http://schemas.microsoft.com/office/powerpoint/2010/main" val="17167605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D080BD-2EFB-5C5A-CAD7-361BF31C12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2">
            <a:extLst>
              <a:ext uri="{FF2B5EF4-FFF2-40B4-BE49-F238E27FC236}">
                <a16:creationId xmlns:a16="http://schemas.microsoft.com/office/drawing/2014/main" id="{4492CF1B-290A-C5C9-0990-314CCD1433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9906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l-GR" sz="3600" b="1" dirty="0">
              <a:latin typeface="Arial" charset="0"/>
              <a:cs typeface="Times New Roman" pitchFamily="18" charset="0"/>
            </a:endParaRPr>
          </a:p>
        </p:txBody>
      </p:sp>
      <p:sp>
        <p:nvSpPr>
          <p:cNvPr id="16388" name="Line 4">
            <a:extLst>
              <a:ext uri="{FF2B5EF4-FFF2-40B4-BE49-F238E27FC236}">
                <a16:creationId xmlns:a16="http://schemas.microsoft.com/office/drawing/2014/main" id="{49870B22-F726-C51B-E25B-BA61AC084F5F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990600"/>
            <a:ext cx="12192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2" name="Rectangle 11">
            <a:extLst>
              <a:ext uri="{FF2B5EF4-FFF2-40B4-BE49-F238E27FC236}">
                <a16:creationId xmlns:a16="http://schemas.microsoft.com/office/drawing/2014/main" id="{734DBC52-E9C3-4CA1-41E4-C8280E9C8B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22136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3" name="Rectangle 12">
            <a:extLst>
              <a:ext uri="{FF2B5EF4-FFF2-40B4-BE49-F238E27FC236}">
                <a16:creationId xmlns:a16="http://schemas.microsoft.com/office/drawing/2014/main" id="{4AD6B17E-33A5-ECE2-21A5-BEDF5F7E17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22136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4" name="Rectangle 14">
            <a:extLst>
              <a:ext uri="{FF2B5EF4-FFF2-40B4-BE49-F238E27FC236}">
                <a16:creationId xmlns:a16="http://schemas.microsoft.com/office/drawing/2014/main" id="{5F9B5C28-0290-FBF0-1CD4-6C997299F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22136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5" name="Rectangle 18">
            <a:extLst>
              <a:ext uri="{FF2B5EF4-FFF2-40B4-BE49-F238E27FC236}">
                <a16:creationId xmlns:a16="http://schemas.microsoft.com/office/drawing/2014/main" id="{B6C786EC-8457-6CE1-B654-1619A4819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22136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6" name="Rectangle 20">
            <a:extLst>
              <a:ext uri="{FF2B5EF4-FFF2-40B4-BE49-F238E27FC236}">
                <a16:creationId xmlns:a16="http://schemas.microsoft.com/office/drawing/2014/main" id="{CA7FC594-7F70-109A-3BCD-4593C160AD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22136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7" name="Rectangle 4">
            <a:extLst>
              <a:ext uri="{FF2B5EF4-FFF2-40B4-BE49-F238E27FC236}">
                <a16:creationId xmlns:a16="http://schemas.microsoft.com/office/drawing/2014/main" id="{D8A49BED-3DD9-6908-161A-6C716FFBBE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22136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8" name="Rectangle 2">
            <a:extLst>
              <a:ext uri="{FF2B5EF4-FFF2-40B4-BE49-F238E27FC236}">
                <a16:creationId xmlns:a16="http://schemas.microsoft.com/office/drawing/2014/main" id="{BC61CE1D-07AA-0207-5D85-81307D3084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723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AEF02C6-EAB6-A65C-54A2-00EEE7B0C8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52399"/>
            <a:ext cx="9448800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GaN</a:t>
            </a:r>
            <a:r>
              <a:rPr lang="en-US" alt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(0001): MTE</a:t>
            </a:r>
            <a:endParaRPr lang="en-US" altLang="en-US" sz="3800" b="1" i="1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graph of a graph showing a number of electrons&#10;&#10;AI-generated content may be incorrect.">
            <a:extLst>
              <a:ext uri="{FF2B5EF4-FFF2-40B4-BE49-F238E27FC236}">
                <a16:creationId xmlns:a16="http://schemas.microsoft.com/office/drawing/2014/main" id="{3ECB69C3-0386-FCE1-6FFF-6AB40D5B9F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233" y="1430869"/>
            <a:ext cx="5794768" cy="4436168"/>
          </a:xfrm>
          <a:prstGeom prst="rect">
            <a:avLst/>
          </a:prstGeom>
        </p:spPr>
      </p:pic>
      <p:sp>
        <p:nvSpPr>
          <p:cNvPr id="3" name="TextBox 48">
            <a:extLst>
              <a:ext uri="{FF2B5EF4-FFF2-40B4-BE49-F238E27FC236}">
                <a16:creationId xmlns:a16="http://schemas.microsoft.com/office/drawing/2014/main" id="{3E0CDBF1-3DA8-B969-9C5C-26D97E85B2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88113"/>
            <a:ext cx="12192000" cy="369887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W.A. Schroeder, L.A. Angeloni, I-J. Shan, and L.B. Jones, </a:t>
            </a:r>
            <a:r>
              <a:rPr lang="en-US" sz="18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Phys. Rev. Applied</a:t>
            </a:r>
            <a:r>
              <a:rPr lang="en-US" sz="18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b="1" kern="0" dirty="0">
                <a:latin typeface="Times New Roman" panose="02020603050405020304" pitchFamily="18" charset="0"/>
                <a:ea typeface="Calibri" panose="020F0502020204030204" pitchFamily="34" charset="0"/>
              </a:rPr>
              <a:t>23</a:t>
            </a:r>
            <a:r>
              <a:rPr lang="en-US" sz="18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054065 (2023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FA25E2-E690-180A-0F00-7262E8215005}"/>
              </a:ext>
            </a:extLst>
          </p:cNvPr>
          <p:cNvSpPr txBox="1"/>
          <p:nvPr/>
        </p:nvSpPr>
        <p:spPr>
          <a:xfrm>
            <a:off x="1744817" y="1951367"/>
            <a:ext cx="1181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0070C0"/>
                </a:solidFill>
              </a:rPr>
              <a:t>E</a:t>
            </a:r>
            <a:r>
              <a:rPr lang="en-US" baseline="-25000" dirty="0">
                <a:solidFill>
                  <a:srgbClr val="0070C0"/>
                </a:solidFill>
              </a:rPr>
              <a:t>g</a:t>
            </a:r>
            <a:r>
              <a:rPr lang="en-US" dirty="0">
                <a:solidFill>
                  <a:srgbClr val="0070C0"/>
                </a:solidFill>
              </a:rPr>
              <a:t> = 3.4 eV</a:t>
            </a:r>
            <a:endParaRPr lang="en-US" i="1" dirty="0">
              <a:solidFill>
                <a:srgbClr val="0070C0"/>
              </a:solidFill>
            </a:endParaRPr>
          </a:p>
        </p:txBody>
      </p:sp>
      <p:pic>
        <p:nvPicPr>
          <p:cNvPr id="8" name="Picture 7" descr="A graph of a graph of a number of electrons&#10;&#10;AI-generated content may be incorrect.">
            <a:extLst>
              <a:ext uri="{FF2B5EF4-FFF2-40B4-BE49-F238E27FC236}">
                <a16:creationId xmlns:a16="http://schemas.microsoft.com/office/drawing/2014/main" id="{C6D8D54A-2B46-5141-D3CD-9FCF3C341A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1426581"/>
            <a:ext cx="5794768" cy="443616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657C640-3192-BA0F-74CD-A9EC877F8F48}"/>
              </a:ext>
            </a:extLst>
          </p:cNvPr>
          <p:cNvSpPr txBox="1"/>
          <p:nvPr/>
        </p:nvSpPr>
        <p:spPr>
          <a:xfrm>
            <a:off x="7548461" y="1948739"/>
            <a:ext cx="1181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0070C0"/>
                </a:solidFill>
              </a:rPr>
              <a:t>E</a:t>
            </a:r>
            <a:r>
              <a:rPr lang="en-US" baseline="-25000" dirty="0">
                <a:solidFill>
                  <a:srgbClr val="0070C0"/>
                </a:solidFill>
              </a:rPr>
              <a:t>g</a:t>
            </a:r>
            <a:r>
              <a:rPr lang="en-US" dirty="0">
                <a:solidFill>
                  <a:srgbClr val="0070C0"/>
                </a:solidFill>
              </a:rPr>
              <a:t> = 3.4 eV</a:t>
            </a:r>
            <a:endParaRPr lang="en-US" i="1" dirty="0">
              <a:solidFill>
                <a:srgbClr val="0070C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B96555F-DD1B-2D68-9F26-D911C873658A}"/>
              </a:ext>
            </a:extLst>
          </p:cNvPr>
          <p:cNvSpPr txBox="1"/>
          <p:nvPr/>
        </p:nvSpPr>
        <p:spPr>
          <a:xfrm>
            <a:off x="1198891" y="5992628"/>
            <a:ext cx="100911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NOTE: 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Untreated epi-polished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wafer (Ra &lt; 1 nm)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 Surface roughness effects negligible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8F1A671-9D6B-2374-D4A7-826F6EC8022D}"/>
                  </a:ext>
                </a:extLst>
              </p:cNvPr>
              <p:cNvSpPr txBox="1"/>
              <p:nvPr/>
            </p:nvSpPr>
            <p:spPr>
              <a:xfrm>
                <a:off x="9242" y="1006769"/>
                <a:ext cx="12036578" cy="483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  Fits to experimental data use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  <m:t>𝐵</m:t>
                        </m:r>
                      </m:sub>
                    </m:sSub>
                    <m:sSub>
                      <m:sSub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  <m:t>𝑒</m:t>
                        </m:r>
                      </m:sub>
                    </m:sSub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  <a:sym typeface="Symbol" panose="05050102010706020507" pitchFamily="18" charset="2"/>
                      </a:rPr>
                      <m:t>=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  <a:sym typeface="Symbol" panose="05050102010706020507" pitchFamily="18" charset="2"/>
                      </a:rPr>
                      <m:t>𝑔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  <a:sym typeface="Symbol" panose="05050102010706020507" pitchFamily="18" charset="2"/>
                      </a:rPr>
                      <m:t>ħ+</m:t>
                    </m:r>
                    <m:box>
                      <m:box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</m:ctrlPr>
                      </m:boxPr>
                      <m:e>
                        <m:f>
                          <m:f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  <a:sym typeface="Symbol" panose="05050102010706020507" pitchFamily="18" charset="2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  <a:sym typeface="Symbol" panose="05050102010706020507" pitchFamily="18" charset="2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  <a:sym typeface="Symbol" panose="05050102010706020507" pitchFamily="18" charset="2"/>
                              </a:rPr>
                              <m:t>12</m:t>
                            </m:r>
                          </m:den>
                        </m:f>
                      </m:e>
                    </m:box>
                    <m:d>
                      <m:d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  <m:t>ħ</m:t>
                        </m:r>
                        <m:r>
                          <m:rPr>
                            <m:sty m:val="p"/>
                          </m:rPr>
                          <a:rPr lang="el-GR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  <m:t>ω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  <m:t>−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  <a:sym typeface="Symbol" panose="05050102010706020507" pitchFamily="18" charset="2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  <a:sym typeface="Symbol" panose="05050102010706020507" pitchFamily="18" charset="2"/>
                              </a:rPr>
                              <m:t>𝐸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  <a:sym typeface="Symbol" panose="05050102010706020507" pitchFamily="18" charset="2"/>
                              </a:rPr>
                              <m:t>𝑔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; polaron formation energy </a:t>
                </a:r>
                <a:r>
                  <a:rPr lang="en-US" i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g</a:t>
                </a:r>
                <a:r>
                  <a:rPr lang="en-US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ħ</a:t>
                </a:r>
                <a:r>
                  <a:rPr lang="en-US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  75 </a:t>
                </a:r>
                <a:r>
                  <a:rPr lang="en-US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meV</a:t>
                </a:r>
                <a:r>
                  <a:rPr lang="en-US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   </a:t>
                </a:r>
                <a:endPara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8F1A671-9D6B-2374-D4A7-826F6EC802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42" y="1006769"/>
                <a:ext cx="12036578" cy="483466"/>
              </a:xfrm>
              <a:prstGeom prst="rect">
                <a:avLst/>
              </a:prstGeom>
              <a:blipFill>
                <a:blip r:embed="rId4"/>
                <a:stretch>
                  <a:fillRect l="-456" b="-75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C2E3032-F0E6-3EE9-EA82-009142532348}"/>
              </a:ext>
            </a:extLst>
          </p:cNvPr>
          <p:cNvCxnSpPr>
            <a:cxnSpLocks/>
          </p:cNvCxnSpPr>
          <p:nvPr/>
        </p:nvCxnSpPr>
        <p:spPr>
          <a:xfrm>
            <a:off x="1800807" y="3704246"/>
            <a:ext cx="0" cy="1436919"/>
          </a:xfrm>
          <a:prstGeom prst="straightConnector1">
            <a:avLst/>
          </a:prstGeom>
          <a:ln w="57150">
            <a:solidFill>
              <a:srgbClr val="FFC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Speech Bubble: Rectangle 15">
                <a:extLst>
                  <a:ext uri="{FF2B5EF4-FFF2-40B4-BE49-F238E27FC236}">
                    <a16:creationId xmlns:a16="http://schemas.microsoft.com/office/drawing/2014/main" id="{54FC351E-9335-6D85-6C11-A62F3E01EBAB}"/>
                  </a:ext>
                </a:extLst>
              </p:cNvPr>
              <p:cNvSpPr/>
              <p:nvPr/>
            </p:nvSpPr>
            <p:spPr>
              <a:xfrm>
                <a:off x="2253203" y="3862876"/>
                <a:ext cx="2939142" cy="1175657"/>
              </a:xfrm>
              <a:prstGeom prst="wedgeRectCallout">
                <a:avLst>
                  <a:gd name="adj1" fmla="val -63825"/>
                  <a:gd name="adj2" fmla="val -2964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𝑀𝑇𝐸</m:t>
                      </m:r>
                      <m:d>
                        <m:d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ħ</m:t>
                          </m:r>
                          <m:r>
                            <m:rPr>
                              <m:sty m:val="p"/>
                            </m:rPr>
                            <a:rPr lang="el-G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ω</m:t>
                          </m:r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sub>
                          </m:sSub>
                        </m:e>
                      </m:d>
                      <m:r>
                        <a:rPr lang="en-US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=230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meV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  <a:p>
                <a:pPr marL="285750" indent="-285750">
                  <a:buFont typeface="Symbol" panose="05050102010706020507" pitchFamily="18" charset="2"/>
                  <a:buChar char="Þ"/>
                </a:pPr>
                <a:r>
                  <a:rPr lang="en-US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NEA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</m:ctrlPr>
                      </m:sSubPr>
                      <m:e>
                        <m: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  <m:t>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  <m:t>eff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   0.3 </a:t>
                </a:r>
                <a:r>
                  <a:rPr lang="en-US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 </a:t>
                </a:r>
              </a:p>
              <a:p>
                <a:pPr marL="285750" indent="-285750">
                  <a:buFont typeface="Symbol" panose="05050102010706020507" pitchFamily="18" charset="2"/>
                  <a:buChar char="\"/>
                </a:pPr>
                <a:r>
                  <a:rPr lang="en-US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FC emission within </a:t>
                </a:r>
              </a:p>
              <a:p>
                <a:r>
                  <a:rPr lang="en-US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     ~10 nm of surface</a:t>
                </a:r>
                <a:r>
                  <a:rPr lang="en-US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6" name="Speech Bubble: Rectangle 15">
                <a:extLst>
                  <a:ext uri="{FF2B5EF4-FFF2-40B4-BE49-F238E27FC236}">
                    <a16:creationId xmlns:a16="http://schemas.microsoft.com/office/drawing/2014/main" id="{54FC351E-9335-6D85-6C11-A62F3E01EBA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3203" y="3862876"/>
                <a:ext cx="2939142" cy="1175657"/>
              </a:xfrm>
              <a:prstGeom prst="wedgeRectCallout">
                <a:avLst>
                  <a:gd name="adj1" fmla="val -63825"/>
                  <a:gd name="adj2" fmla="val -2964"/>
                </a:avLst>
              </a:prstGeom>
              <a:blipFill>
                <a:blip r:embed="rId5"/>
                <a:stretch>
                  <a:fillRect b="-97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Oval 16">
            <a:extLst>
              <a:ext uri="{FF2B5EF4-FFF2-40B4-BE49-F238E27FC236}">
                <a16:creationId xmlns:a16="http://schemas.microsoft.com/office/drawing/2014/main" id="{9A24A525-DEBA-050F-8DBA-0D1806D81B9D}"/>
              </a:ext>
            </a:extLst>
          </p:cNvPr>
          <p:cNvSpPr/>
          <p:nvPr/>
        </p:nvSpPr>
        <p:spPr>
          <a:xfrm>
            <a:off x="7007281" y="4096138"/>
            <a:ext cx="625158" cy="1035696"/>
          </a:xfrm>
          <a:prstGeom prst="ellipse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Speech Bubble: Rectangle 17">
                <a:extLst>
                  <a:ext uri="{FF2B5EF4-FFF2-40B4-BE49-F238E27FC236}">
                    <a16:creationId xmlns:a16="http://schemas.microsoft.com/office/drawing/2014/main" id="{3BB6F092-6833-937F-0CF9-DADB5466E8C8}"/>
                  </a:ext>
                </a:extLst>
              </p:cNvPr>
              <p:cNvSpPr/>
              <p:nvPr/>
            </p:nvSpPr>
            <p:spPr>
              <a:xfrm>
                <a:off x="8084833" y="3993511"/>
                <a:ext cx="2533347" cy="1035696"/>
              </a:xfrm>
              <a:prstGeom prst="wedgeRectCallout">
                <a:avLst>
                  <a:gd name="adj1" fmla="val -66108"/>
                  <a:gd name="adj2" fmla="val -2579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𝑄𝐸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ħ</m:t>
                        </m:r>
                        <m:r>
                          <m:rPr>
                            <m:sty m:val="p"/>
                          </m:rPr>
                          <a:rPr lang="el-GR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ω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l-GR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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 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  <m:t>𝐸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  <m:t>𝑔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≠0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</a:p>
              <a:p>
                <a:pPr algn="ctr"/>
                <a:r>
                  <a:rPr lang="en-US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due to photoexcitation from Mg acceptor states</a:t>
                </a:r>
              </a:p>
            </p:txBody>
          </p:sp>
        </mc:Choice>
        <mc:Fallback xmlns="">
          <p:sp>
            <p:nvSpPr>
              <p:cNvPr id="18" name="Speech Bubble: Rectangle 17">
                <a:extLst>
                  <a:ext uri="{FF2B5EF4-FFF2-40B4-BE49-F238E27FC236}">
                    <a16:creationId xmlns:a16="http://schemas.microsoft.com/office/drawing/2014/main" id="{3BB6F092-6833-937F-0CF9-DADB5466E8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4833" y="3993511"/>
                <a:ext cx="2533347" cy="1035696"/>
              </a:xfrm>
              <a:prstGeom prst="wedgeRectCallout">
                <a:avLst>
                  <a:gd name="adj1" fmla="val -66108"/>
                  <a:gd name="adj2" fmla="val -2579"/>
                </a:avLst>
              </a:prstGeom>
              <a:blipFill>
                <a:blip r:embed="rId6"/>
                <a:stretch>
                  <a:fillRect b="-5233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86426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15555</TotalTime>
  <Words>2626</Words>
  <Application>Microsoft Office PowerPoint</Application>
  <PresentationFormat>Widescreen</PresentationFormat>
  <Paragraphs>433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Arial</vt:lpstr>
      <vt:lpstr>Calibri</vt:lpstr>
      <vt:lpstr>Calibri Light</vt:lpstr>
      <vt:lpstr>Cambria Math</vt:lpstr>
      <vt:lpstr>Symbol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Schroeder, Walter Andreas</dc:creator>
  <cp:lastModifiedBy>Walter Schroeder</cp:lastModifiedBy>
  <cp:revision>402</cp:revision>
  <dcterms:created xsi:type="dcterms:W3CDTF">2021-10-14T15:38:20Z</dcterms:created>
  <dcterms:modified xsi:type="dcterms:W3CDTF">2026-09-14T20:54:15Z</dcterms:modified>
</cp:coreProperties>
</file>