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media/image20.jpg" ContentType="image/jpeg"/>
  <Override PartName="/ppt/media/image21.jpg" ContentType="image/jpeg"/>
  <Override PartName="/ppt/media/image22.jpg" ContentType="image/jpeg"/>
  <Override PartName="/ppt/media/image23.jpg" ContentType="image/jpe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notesSlides/notesSlide8.xml" ContentType="application/vnd.openxmlformats-officedocument.presentationml.notesSlide+xml"/>
  <Override PartName="/ppt/media/image35.jpg" ContentType="image/jpeg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media/image53.jpg" ContentType="image/jpeg"/>
  <Override PartName="/ppt/media/image54.jpg" ContentType="image/jpeg"/>
  <Override PartName="/ppt/media/image55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422" r:id="rId5"/>
    <p:sldId id="682" r:id="rId6"/>
    <p:sldId id="267" r:id="rId7"/>
    <p:sldId id="268" r:id="rId8"/>
    <p:sldId id="674" r:id="rId9"/>
    <p:sldId id="675" r:id="rId10"/>
    <p:sldId id="269" r:id="rId11"/>
    <p:sldId id="270" r:id="rId12"/>
    <p:sldId id="284" r:id="rId13"/>
    <p:sldId id="285" r:id="rId14"/>
    <p:sldId id="680" r:id="rId15"/>
    <p:sldId id="683" r:id="rId16"/>
    <p:sldId id="678" r:id="rId17"/>
    <p:sldId id="676" r:id="rId18"/>
    <p:sldId id="272" r:id="rId19"/>
    <p:sldId id="273" r:id="rId20"/>
    <p:sldId id="274" r:id="rId21"/>
    <p:sldId id="653" r:id="rId22"/>
    <p:sldId id="6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Arial"/>
        <a:ea typeface="Arial"/>
        <a:cs typeface="Arial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Arial"/>
        <a:ea typeface="Arial"/>
        <a:cs typeface="Arial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Arial"/>
        <a:ea typeface="Arial"/>
        <a:cs typeface="Arial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Arial"/>
        <a:ea typeface="Arial"/>
        <a:cs typeface="Arial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Arial"/>
        <a:ea typeface="Arial"/>
        <a:cs typeface="Arial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Arial"/>
        <a:ea typeface="Arial"/>
        <a:cs typeface="Arial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Arial"/>
        <a:ea typeface="Arial"/>
        <a:cs typeface="Arial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Arial"/>
        <a:ea typeface="Arial"/>
        <a:cs typeface="Arial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24"/>
    <p:restoredTop sz="94658"/>
  </p:normalViewPr>
  <p:slideViewPr>
    <p:cSldViewPr snapToGrid="0" snapToObjects="1">
      <p:cViewPr varScale="1">
        <p:scale>
          <a:sx n="120" d="100"/>
          <a:sy n="120" d="100"/>
        </p:scale>
        <p:origin x="6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62602623198706"/>
          <c:y val="0.14633949955427383"/>
          <c:w val="0.75222130878646276"/>
          <c:h val="0.7140420858615113"/>
        </c:manualLayout>
      </c:layout>
      <c:scatterChart>
        <c:scatterStyle val="smoothMarker"/>
        <c:varyColors val="0"/>
        <c:ser>
          <c:idx val="0"/>
          <c:order val="0"/>
          <c:tx>
            <c:v>ESP, 1st activation</c:v>
          </c:tx>
          <c:spPr>
            <a:ln w="25400">
              <a:noFill/>
              <a:prstDash val="sysDash"/>
            </a:ln>
          </c:spPr>
          <c:marker>
            <c:symbol val="circle"/>
            <c:size val="4"/>
            <c:spPr>
              <a:ln w="12700">
                <a:solidFill>
                  <a:srgbClr val="0070C0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'Plotted data snapshot'!$A$2:$A$18</c:f>
                <c:numCache>
                  <c:formatCode>General</c:formatCode>
                  <c:ptCount val="17"/>
                  <c:pt idx="0">
                    <c:v>0.62962962962962965</c:v>
                  </c:pt>
                  <c:pt idx="1">
                    <c:v>0.59259259259259256</c:v>
                  </c:pt>
                  <c:pt idx="2">
                    <c:v>0.62962962962962965</c:v>
                  </c:pt>
                  <c:pt idx="3">
                    <c:v>0.7407407407407407</c:v>
                  </c:pt>
                  <c:pt idx="4">
                    <c:v>0.77777777777777768</c:v>
                  </c:pt>
                  <c:pt idx="5">
                    <c:v>0.88888888888888884</c:v>
                  </c:pt>
                  <c:pt idx="6">
                    <c:v>1.074074074074074</c:v>
                  </c:pt>
                  <c:pt idx="7">
                    <c:v>1.3333333333333333</c:v>
                  </c:pt>
                  <c:pt idx="8">
                    <c:v>1.7407407407407405</c:v>
                  </c:pt>
                  <c:pt idx="9">
                    <c:v>1.9259259259259258</c:v>
                  </c:pt>
                  <c:pt idx="10">
                    <c:v>2.0370370370370372</c:v>
                  </c:pt>
                  <c:pt idx="11">
                    <c:v>2.074074074074074</c:v>
                  </c:pt>
                  <c:pt idx="12">
                    <c:v>2.074074074074074</c:v>
                  </c:pt>
                  <c:pt idx="13">
                    <c:v>1.962962962962963</c:v>
                  </c:pt>
                  <c:pt idx="14">
                    <c:v>2.0370370370370372</c:v>
                  </c:pt>
                  <c:pt idx="15">
                    <c:v>1.9259259259259258</c:v>
                  </c:pt>
                  <c:pt idx="16">
                    <c:v>1.9259259259259258</c:v>
                  </c:pt>
                </c:numCache>
              </c:numRef>
            </c:plus>
            <c:minus>
              <c:numRef>
                <c:f>'Plotted data snapshot'!$B$2:$B$18</c:f>
                <c:numCache>
                  <c:formatCode>General</c:formatCode>
                  <c:ptCount val="17"/>
                  <c:pt idx="0">
                    <c:v>0.62962962962962965</c:v>
                  </c:pt>
                  <c:pt idx="1">
                    <c:v>0.59259259259259256</c:v>
                  </c:pt>
                  <c:pt idx="2">
                    <c:v>0.62962962962962965</c:v>
                  </c:pt>
                  <c:pt idx="3">
                    <c:v>0.7407407407407407</c:v>
                  </c:pt>
                  <c:pt idx="4">
                    <c:v>0.77777777777777768</c:v>
                  </c:pt>
                  <c:pt idx="5">
                    <c:v>0.88888888888888884</c:v>
                  </c:pt>
                  <c:pt idx="6">
                    <c:v>1.074074074074074</c:v>
                  </c:pt>
                  <c:pt idx="7">
                    <c:v>1.3333333333333333</c:v>
                  </c:pt>
                  <c:pt idx="8">
                    <c:v>1.7407407407407405</c:v>
                  </c:pt>
                  <c:pt idx="9">
                    <c:v>1.9259259259259258</c:v>
                  </c:pt>
                  <c:pt idx="10">
                    <c:v>2.0370370370370372</c:v>
                  </c:pt>
                  <c:pt idx="11">
                    <c:v>2.074074074074074</c:v>
                  </c:pt>
                  <c:pt idx="12">
                    <c:v>2.074074074074074</c:v>
                  </c:pt>
                  <c:pt idx="13">
                    <c:v>1.962962962962963</c:v>
                  </c:pt>
                  <c:pt idx="14">
                    <c:v>2.0370370370370372</c:v>
                  </c:pt>
                  <c:pt idx="15">
                    <c:v>1.9259259259259258</c:v>
                  </c:pt>
                  <c:pt idx="16">
                    <c:v>1.9259259259259258</c:v>
                  </c:pt>
                </c:numCache>
              </c:numRef>
            </c:minus>
            <c:spPr>
              <a:ln w="25400">
                <a:solidFill>
                  <a:srgbClr val="0070C0"/>
                </a:solidFill>
              </a:ln>
            </c:spPr>
          </c:errBars>
          <c:errBars>
            <c:errDir val="x"/>
            <c:errBarType val="both"/>
            <c:errValType val="fixedVal"/>
            <c:noEndCap val="0"/>
            <c:val val="0"/>
          </c:errBars>
          <c:xVal>
            <c:numRef>
              <c:f>'Plotted data snapshot'!$C$2:$C$18</c:f>
              <c:numCache>
                <c:formatCode>General</c:formatCode>
                <c:ptCount val="17"/>
                <c:pt idx="0">
                  <c:v>720</c:v>
                </c:pt>
                <c:pt idx="1">
                  <c:v>725</c:v>
                </c:pt>
                <c:pt idx="2">
                  <c:v>730</c:v>
                </c:pt>
                <c:pt idx="3">
                  <c:v>735</c:v>
                </c:pt>
                <c:pt idx="4">
                  <c:v>740</c:v>
                </c:pt>
                <c:pt idx="5">
                  <c:v>745</c:v>
                </c:pt>
                <c:pt idx="6">
                  <c:v>750</c:v>
                </c:pt>
                <c:pt idx="7">
                  <c:v>755</c:v>
                </c:pt>
                <c:pt idx="8">
                  <c:v>760</c:v>
                </c:pt>
                <c:pt idx="9">
                  <c:v>765</c:v>
                </c:pt>
                <c:pt idx="10">
                  <c:v>770</c:v>
                </c:pt>
                <c:pt idx="11">
                  <c:v>775</c:v>
                </c:pt>
                <c:pt idx="12">
                  <c:v>780</c:v>
                </c:pt>
                <c:pt idx="13">
                  <c:v>785</c:v>
                </c:pt>
                <c:pt idx="14">
                  <c:v>790</c:v>
                </c:pt>
                <c:pt idx="15">
                  <c:v>795</c:v>
                </c:pt>
                <c:pt idx="16">
                  <c:v>800</c:v>
                </c:pt>
              </c:numCache>
            </c:numRef>
          </c:xVal>
          <c:yVal>
            <c:numRef>
              <c:f>'Plotted data snapshot'!$D$2:$D$18</c:f>
              <c:numCache>
                <c:formatCode>General</c:formatCode>
                <c:ptCount val="17"/>
                <c:pt idx="0">
                  <c:v>21.888888888888889</c:v>
                </c:pt>
                <c:pt idx="1">
                  <c:v>25.629629629629626</c:v>
                </c:pt>
                <c:pt idx="2">
                  <c:v>28.037037037037035</c:v>
                </c:pt>
                <c:pt idx="3">
                  <c:v>30.962962962962958</c:v>
                </c:pt>
                <c:pt idx="4">
                  <c:v>33.777777777777771</c:v>
                </c:pt>
                <c:pt idx="5">
                  <c:v>39.148148148148145</c:v>
                </c:pt>
                <c:pt idx="6">
                  <c:v>47.444444444444443</c:v>
                </c:pt>
                <c:pt idx="7">
                  <c:v>60.185185185185183</c:v>
                </c:pt>
                <c:pt idx="8">
                  <c:v>76</c:v>
                </c:pt>
                <c:pt idx="9">
                  <c:v>86.92592592592591</c:v>
                </c:pt>
                <c:pt idx="10">
                  <c:v>91.370370370370367</c:v>
                </c:pt>
                <c:pt idx="11">
                  <c:v>93.481481481481467</c:v>
                </c:pt>
                <c:pt idx="12">
                  <c:v>93.333333333333329</c:v>
                </c:pt>
                <c:pt idx="13">
                  <c:v>91.962962962962948</c:v>
                </c:pt>
                <c:pt idx="14">
                  <c:v>92.925925925925924</c:v>
                </c:pt>
                <c:pt idx="15">
                  <c:v>91.962962962962948</c:v>
                </c:pt>
                <c:pt idx="16">
                  <c:v>92.222222222222214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8B0E-6049-8907-A2781510BC85}"/>
            </c:ext>
          </c:extLst>
        </c:ser>
        <c:ser>
          <c:idx val="1"/>
          <c:order val="1"/>
          <c:tx>
            <c:v>ESP, 2nd activation</c:v>
          </c:tx>
          <c:spPr>
            <a:ln w="25400">
              <a:noFill/>
              <a:prstDash val="sysDash"/>
            </a:ln>
          </c:spPr>
          <c:marker>
            <c:symbol val="triangle"/>
            <c:size val="5"/>
            <c:spPr>
              <a:solidFill>
                <a:schemeClr val="bg1">
                  <a:lumMod val="50000"/>
                </a:schemeClr>
              </a:solidFill>
              <a:ln>
                <a:solidFill>
                  <a:srgbClr val="00B050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'Plotted data snapshot'!$E$2:$E$18</c:f>
                <c:numCache>
                  <c:formatCode>General</c:formatCode>
                  <c:ptCount val="17"/>
                  <c:pt idx="0">
                    <c:v>0.44444444444444442</c:v>
                  </c:pt>
                  <c:pt idx="1">
                    <c:v>0.51851851851851849</c:v>
                  </c:pt>
                  <c:pt idx="2">
                    <c:v>0.59259259259259256</c:v>
                  </c:pt>
                  <c:pt idx="3">
                    <c:v>0.59259259259259256</c:v>
                  </c:pt>
                  <c:pt idx="4">
                    <c:v>0.62962962962962965</c:v>
                  </c:pt>
                  <c:pt idx="5">
                    <c:v>0.70370370370370372</c:v>
                  </c:pt>
                  <c:pt idx="6">
                    <c:v>0.92592592592592582</c:v>
                  </c:pt>
                  <c:pt idx="7">
                    <c:v>1.1111111111111109</c:v>
                  </c:pt>
                  <c:pt idx="8">
                    <c:v>1.4444444444444444</c:v>
                  </c:pt>
                  <c:pt idx="9">
                    <c:v>1.6666666666666665</c:v>
                  </c:pt>
                  <c:pt idx="10">
                    <c:v>1.6666666666666665</c:v>
                  </c:pt>
                  <c:pt idx="11">
                    <c:v>1.7407407407407405</c:v>
                  </c:pt>
                  <c:pt idx="12">
                    <c:v>1.6296296296296295</c:v>
                  </c:pt>
                  <c:pt idx="13">
                    <c:v>1.6296296296296295</c:v>
                  </c:pt>
                  <c:pt idx="14">
                    <c:v>1.5925925925925926</c:v>
                  </c:pt>
                  <c:pt idx="15">
                    <c:v>1.5925925925925926</c:v>
                  </c:pt>
                  <c:pt idx="16">
                    <c:v>1.5555555555555554</c:v>
                  </c:pt>
                </c:numCache>
              </c:numRef>
            </c:plus>
            <c:minus>
              <c:numRef>
                <c:f>'Plotted data snapshot'!$F$2:$F$18</c:f>
                <c:numCache>
                  <c:formatCode>General</c:formatCode>
                  <c:ptCount val="17"/>
                  <c:pt idx="0">
                    <c:v>0.44444444444444442</c:v>
                  </c:pt>
                  <c:pt idx="1">
                    <c:v>0.51851851851851849</c:v>
                  </c:pt>
                  <c:pt idx="2">
                    <c:v>0.59259259259259256</c:v>
                  </c:pt>
                  <c:pt idx="3">
                    <c:v>0.59259259259259256</c:v>
                  </c:pt>
                  <c:pt idx="4">
                    <c:v>0.62962962962962965</c:v>
                  </c:pt>
                  <c:pt idx="5">
                    <c:v>0.70370370370370372</c:v>
                  </c:pt>
                  <c:pt idx="6">
                    <c:v>0.92592592592592582</c:v>
                  </c:pt>
                  <c:pt idx="7">
                    <c:v>1.1111111111111109</c:v>
                  </c:pt>
                  <c:pt idx="8">
                    <c:v>1.4444444444444444</c:v>
                  </c:pt>
                  <c:pt idx="9">
                    <c:v>1.6666666666666665</c:v>
                  </c:pt>
                  <c:pt idx="10">
                    <c:v>1.6666666666666665</c:v>
                  </c:pt>
                  <c:pt idx="11">
                    <c:v>1.7407407407407405</c:v>
                  </c:pt>
                  <c:pt idx="12">
                    <c:v>1.6296296296296295</c:v>
                  </c:pt>
                  <c:pt idx="13">
                    <c:v>1.6296296296296295</c:v>
                  </c:pt>
                  <c:pt idx="14">
                    <c:v>1.5925925925925926</c:v>
                  </c:pt>
                  <c:pt idx="15">
                    <c:v>1.5925925925925926</c:v>
                  </c:pt>
                  <c:pt idx="16">
                    <c:v>1.5555555555555554</c:v>
                  </c:pt>
                </c:numCache>
              </c:numRef>
            </c:minus>
            <c:spPr>
              <a:ln w="25400">
                <a:solidFill>
                  <a:srgbClr val="92D050"/>
                </a:solidFill>
              </a:ln>
            </c:spPr>
          </c:errBars>
          <c:errBars>
            <c:errDir val="x"/>
            <c:errBarType val="both"/>
            <c:errValType val="fixedVal"/>
            <c:noEndCap val="0"/>
            <c:val val="0"/>
          </c:errBars>
          <c:xVal>
            <c:numRef>
              <c:f>'Plotted data snapshot'!$G$2:$G$18</c:f>
              <c:numCache>
                <c:formatCode>General</c:formatCode>
                <c:ptCount val="17"/>
                <c:pt idx="0">
                  <c:v>720</c:v>
                </c:pt>
                <c:pt idx="1">
                  <c:v>725</c:v>
                </c:pt>
                <c:pt idx="2">
                  <c:v>730</c:v>
                </c:pt>
                <c:pt idx="3">
                  <c:v>735</c:v>
                </c:pt>
                <c:pt idx="4">
                  <c:v>740</c:v>
                </c:pt>
                <c:pt idx="5">
                  <c:v>745</c:v>
                </c:pt>
                <c:pt idx="6">
                  <c:v>750</c:v>
                </c:pt>
                <c:pt idx="7">
                  <c:v>755</c:v>
                </c:pt>
                <c:pt idx="8">
                  <c:v>760</c:v>
                </c:pt>
                <c:pt idx="9">
                  <c:v>765</c:v>
                </c:pt>
                <c:pt idx="10">
                  <c:v>770</c:v>
                </c:pt>
                <c:pt idx="11">
                  <c:v>775</c:v>
                </c:pt>
                <c:pt idx="12">
                  <c:v>780</c:v>
                </c:pt>
                <c:pt idx="13">
                  <c:v>785</c:v>
                </c:pt>
                <c:pt idx="14">
                  <c:v>790</c:v>
                </c:pt>
                <c:pt idx="15">
                  <c:v>795</c:v>
                </c:pt>
                <c:pt idx="16">
                  <c:v>800</c:v>
                </c:pt>
              </c:numCache>
            </c:numRef>
          </c:xVal>
          <c:yVal>
            <c:numRef>
              <c:f>'Plotted data snapshot'!$H$2:$H$18</c:f>
              <c:numCache>
                <c:formatCode>General</c:formatCode>
                <c:ptCount val="17"/>
                <c:pt idx="0">
                  <c:v>24.333333333333332</c:v>
                </c:pt>
                <c:pt idx="1">
                  <c:v>26.407407407407405</c:v>
                </c:pt>
                <c:pt idx="2">
                  <c:v>28.444444444444443</c:v>
                </c:pt>
                <c:pt idx="3">
                  <c:v>30.444444444444446</c:v>
                </c:pt>
                <c:pt idx="4">
                  <c:v>34</c:v>
                </c:pt>
                <c:pt idx="5">
                  <c:v>39.592592592592588</c:v>
                </c:pt>
                <c:pt idx="6">
                  <c:v>48.222222222222214</c:v>
                </c:pt>
                <c:pt idx="7">
                  <c:v>60.814814814814817</c:v>
                </c:pt>
                <c:pt idx="8">
                  <c:v>75.962962962962962</c:v>
                </c:pt>
                <c:pt idx="9">
                  <c:v>85.81481481481481</c:v>
                </c:pt>
                <c:pt idx="10">
                  <c:v>89.740740740740733</c:v>
                </c:pt>
                <c:pt idx="11">
                  <c:v>91.444444444444443</c:v>
                </c:pt>
                <c:pt idx="12">
                  <c:v>90.518518518518519</c:v>
                </c:pt>
                <c:pt idx="13">
                  <c:v>89.703703703703695</c:v>
                </c:pt>
                <c:pt idx="14">
                  <c:v>89.740740740740733</c:v>
                </c:pt>
                <c:pt idx="15">
                  <c:v>89.481481481481481</c:v>
                </c:pt>
                <c:pt idx="16">
                  <c:v>89.851851851851848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8B0E-6049-8907-A2781510BC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39356712"/>
        <c:axId val="739357368"/>
      </c:scatterChart>
      <c:scatterChart>
        <c:scatterStyle val="smoothMarker"/>
        <c:varyColors val="0"/>
        <c:ser>
          <c:idx val="2"/>
          <c:order val="2"/>
          <c:tx>
            <c:v>QE, 1st activation</c:v>
          </c:tx>
          <c:spPr>
            <a:ln w="19050">
              <a:solidFill>
                <a:srgbClr val="0070C0"/>
              </a:solidFill>
            </a:ln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rgbClr val="0070C0"/>
                </a:solidFill>
              </a:ln>
            </c:spPr>
          </c:marker>
          <c:xVal>
            <c:numRef>
              <c:f>'Plotted data snapshot'!$I$2:$I$52</c:f>
              <c:numCache>
                <c:formatCode>General</c:formatCode>
                <c:ptCount val="51"/>
                <c:pt idx="0">
                  <c:v>700</c:v>
                </c:pt>
                <c:pt idx="1">
                  <c:v>702</c:v>
                </c:pt>
                <c:pt idx="2">
                  <c:v>704</c:v>
                </c:pt>
                <c:pt idx="3">
                  <c:v>706</c:v>
                </c:pt>
                <c:pt idx="4">
                  <c:v>708</c:v>
                </c:pt>
                <c:pt idx="5">
                  <c:v>710</c:v>
                </c:pt>
                <c:pt idx="6">
                  <c:v>712</c:v>
                </c:pt>
                <c:pt idx="7">
                  <c:v>714</c:v>
                </c:pt>
                <c:pt idx="8">
                  <c:v>716</c:v>
                </c:pt>
                <c:pt idx="9">
                  <c:v>718</c:v>
                </c:pt>
                <c:pt idx="10">
                  <c:v>720</c:v>
                </c:pt>
                <c:pt idx="11">
                  <c:v>722</c:v>
                </c:pt>
                <c:pt idx="12">
                  <c:v>724</c:v>
                </c:pt>
                <c:pt idx="13">
                  <c:v>726</c:v>
                </c:pt>
                <c:pt idx="14">
                  <c:v>728</c:v>
                </c:pt>
                <c:pt idx="15">
                  <c:v>730</c:v>
                </c:pt>
                <c:pt idx="16">
                  <c:v>732</c:v>
                </c:pt>
                <c:pt idx="17">
                  <c:v>734</c:v>
                </c:pt>
                <c:pt idx="18">
                  <c:v>736</c:v>
                </c:pt>
                <c:pt idx="19">
                  <c:v>738</c:v>
                </c:pt>
                <c:pt idx="20">
                  <c:v>740</c:v>
                </c:pt>
                <c:pt idx="21">
                  <c:v>742</c:v>
                </c:pt>
                <c:pt idx="22">
                  <c:v>744</c:v>
                </c:pt>
                <c:pt idx="23">
                  <c:v>746</c:v>
                </c:pt>
                <c:pt idx="24">
                  <c:v>748</c:v>
                </c:pt>
                <c:pt idx="25">
                  <c:v>750</c:v>
                </c:pt>
                <c:pt idx="26">
                  <c:v>752</c:v>
                </c:pt>
                <c:pt idx="27">
                  <c:v>754</c:v>
                </c:pt>
                <c:pt idx="28">
                  <c:v>756</c:v>
                </c:pt>
                <c:pt idx="29">
                  <c:v>758</c:v>
                </c:pt>
                <c:pt idx="30">
                  <c:v>760</c:v>
                </c:pt>
                <c:pt idx="31">
                  <c:v>762</c:v>
                </c:pt>
                <c:pt idx="32">
                  <c:v>764</c:v>
                </c:pt>
                <c:pt idx="33">
                  <c:v>766</c:v>
                </c:pt>
                <c:pt idx="34">
                  <c:v>768</c:v>
                </c:pt>
                <c:pt idx="35">
                  <c:v>770</c:v>
                </c:pt>
                <c:pt idx="36">
                  <c:v>772</c:v>
                </c:pt>
                <c:pt idx="37">
                  <c:v>774</c:v>
                </c:pt>
                <c:pt idx="38">
                  <c:v>776</c:v>
                </c:pt>
                <c:pt idx="39">
                  <c:v>778</c:v>
                </c:pt>
                <c:pt idx="40">
                  <c:v>780</c:v>
                </c:pt>
                <c:pt idx="41">
                  <c:v>782</c:v>
                </c:pt>
                <c:pt idx="42">
                  <c:v>784</c:v>
                </c:pt>
                <c:pt idx="43">
                  <c:v>786</c:v>
                </c:pt>
                <c:pt idx="44">
                  <c:v>788</c:v>
                </c:pt>
                <c:pt idx="45">
                  <c:v>790</c:v>
                </c:pt>
                <c:pt idx="46">
                  <c:v>792</c:v>
                </c:pt>
                <c:pt idx="47">
                  <c:v>794</c:v>
                </c:pt>
                <c:pt idx="48">
                  <c:v>796</c:v>
                </c:pt>
                <c:pt idx="49">
                  <c:v>798</c:v>
                </c:pt>
                <c:pt idx="50">
                  <c:v>800</c:v>
                </c:pt>
              </c:numCache>
            </c:numRef>
          </c:xVal>
          <c:yVal>
            <c:numRef>
              <c:f>'Plotted data snapshot'!$J$2:$J$52</c:f>
              <c:numCache>
                <c:formatCode>General</c:formatCode>
                <c:ptCount val="51"/>
                <c:pt idx="0">
                  <c:v>1.3410403956813763</c:v>
                </c:pt>
                <c:pt idx="1">
                  <c:v>1.2015628283316964</c:v>
                </c:pt>
                <c:pt idx="2">
                  <c:v>1.1114367290374199</c:v>
                </c:pt>
                <c:pt idx="3">
                  <c:v>1.0533931665709377</c:v>
                </c:pt>
                <c:pt idx="4">
                  <c:v>1.0150654827851042</c:v>
                </c:pt>
                <c:pt idx="5">
                  <c:v>0.98463886991922067</c:v>
                </c:pt>
                <c:pt idx="6">
                  <c:v>0.95493552688253502</c:v>
                </c:pt>
                <c:pt idx="7">
                  <c:v>0.91886353697597178</c:v>
                </c:pt>
                <c:pt idx="8">
                  <c:v>0.87672221328945243</c:v>
                </c:pt>
                <c:pt idx="9">
                  <c:v>0.83950028179825753</c:v>
                </c:pt>
                <c:pt idx="10">
                  <c:v>0.81184260797018404</c:v>
                </c:pt>
                <c:pt idx="11">
                  <c:v>0.81211019034103338</c:v>
                </c:pt>
                <c:pt idx="12">
                  <c:v>0.84087724866061486</c:v>
                </c:pt>
                <c:pt idx="13">
                  <c:v>0.90774278484020809</c:v>
                </c:pt>
                <c:pt idx="14">
                  <c:v>0.98752277980449921</c:v>
                </c:pt>
                <c:pt idx="15">
                  <c:v>1.0559491943525954</c:v>
                </c:pt>
                <c:pt idx="16">
                  <c:v>1.0959254473477213</c:v>
                </c:pt>
                <c:pt idx="17">
                  <c:v>1.0958693894661196</c:v>
                </c:pt>
                <c:pt idx="18">
                  <c:v>1.047433606738861</c:v>
                </c:pt>
                <c:pt idx="19">
                  <c:v>0.95253659945611602</c:v>
                </c:pt>
                <c:pt idx="20">
                  <c:v>0.83775638292408805</c:v>
                </c:pt>
                <c:pt idx="21">
                  <c:v>0.74063612052505745</c:v>
                </c:pt>
                <c:pt idx="22">
                  <c:v>0.638034168495489</c:v>
                </c:pt>
                <c:pt idx="23">
                  <c:v>0.56847046739886176</c:v>
                </c:pt>
                <c:pt idx="24">
                  <c:v>0.53144808262400256</c:v>
                </c:pt>
                <c:pt idx="25">
                  <c:v>0.50404608965506992</c:v>
                </c:pt>
                <c:pt idx="26">
                  <c:v>0.49938257229651967</c:v>
                </c:pt>
                <c:pt idx="27">
                  <c:v>0.50937697793681558</c:v>
                </c:pt>
                <c:pt idx="28">
                  <c:v>0.53224086671705717</c:v>
                </c:pt>
                <c:pt idx="29">
                  <c:v>0.5678930126655205</c:v>
                </c:pt>
                <c:pt idx="30">
                  <c:v>0.61134014812311666</c:v>
                </c:pt>
                <c:pt idx="31">
                  <c:v>0.66796905214713598</c:v>
                </c:pt>
                <c:pt idx="32">
                  <c:v>0.75028869113964225</c:v>
                </c:pt>
                <c:pt idx="33">
                  <c:v>0.86018965304352391</c:v>
                </c:pt>
                <c:pt idx="34">
                  <c:v>0.97762488262628211</c:v>
                </c:pt>
                <c:pt idx="35">
                  <c:v>1.1372458050424152</c:v>
                </c:pt>
                <c:pt idx="36">
                  <c:v>1.292194840402531</c:v>
                </c:pt>
                <c:pt idx="37">
                  <c:v>1.4408694553426458</c:v>
                </c:pt>
                <c:pt idx="38">
                  <c:v>1.5403568072935721</c:v>
                </c:pt>
                <c:pt idx="39">
                  <c:v>1.5944261015073677</c:v>
                </c:pt>
                <c:pt idx="40">
                  <c:v>1.5709524632670702</c:v>
                </c:pt>
                <c:pt idx="41">
                  <c:v>1.4510615276053156</c:v>
                </c:pt>
                <c:pt idx="42">
                  <c:v>1.2590507315760735</c:v>
                </c:pt>
                <c:pt idx="43">
                  <c:v>1.0231208821622864</c:v>
                </c:pt>
                <c:pt idx="44">
                  <c:v>0.75209279605514445</c:v>
                </c:pt>
                <c:pt idx="45">
                  <c:v>0.54380622298942427</c:v>
                </c:pt>
                <c:pt idx="46">
                  <c:v>0.35265312637914686</c:v>
                </c:pt>
                <c:pt idx="47">
                  <c:v>0.23092119720155277</c:v>
                </c:pt>
                <c:pt idx="48">
                  <c:v>0.15120809527087492</c:v>
                </c:pt>
                <c:pt idx="49">
                  <c:v>9.9161759234839122E-2</c:v>
                </c:pt>
                <c:pt idx="50">
                  <c:v>6.8300368341226367E-2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8B0E-6049-8907-A2781510BC85}"/>
            </c:ext>
          </c:extLst>
        </c:ser>
        <c:ser>
          <c:idx val="3"/>
          <c:order val="3"/>
          <c:tx>
            <c:v>QE, 2nd activationC</c:v>
          </c:tx>
          <c:spPr>
            <a:ln w="19050">
              <a:solidFill>
                <a:srgbClr val="00B050"/>
              </a:solidFill>
            </a:ln>
          </c:spPr>
          <c:marker>
            <c:symbol val="triangle"/>
            <c:size val="5"/>
            <c:spPr>
              <a:solidFill>
                <a:schemeClr val="accent3"/>
              </a:solidFill>
              <a:ln w="9525">
                <a:solidFill>
                  <a:srgbClr val="00B050"/>
                </a:solidFill>
              </a:ln>
            </c:spPr>
          </c:marker>
          <c:xVal>
            <c:numRef>
              <c:f>'Plotted data snapshot'!$K$2:$K$52</c:f>
              <c:numCache>
                <c:formatCode>General</c:formatCode>
                <c:ptCount val="51"/>
                <c:pt idx="0">
                  <c:v>700</c:v>
                </c:pt>
                <c:pt idx="1">
                  <c:v>702</c:v>
                </c:pt>
                <c:pt idx="2">
                  <c:v>704</c:v>
                </c:pt>
                <c:pt idx="3">
                  <c:v>706</c:v>
                </c:pt>
                <c:pt idx="4">
                  <c:v>708</c:v>
                </c:pt>
                <c:pt idx="5">
                  <c:v>710</c:v>
                </c:pt>
                <c:pt idx="6">
                  <c:v>712</c:v>
                </c:pt>
                <c:pt idx="7">
                  <c:v>714</c:v>
                </c:pt>
                <c:pt idx="8">
                  <c:v>716</c:v>
                </c:pt>
                <c:pt idx="9">
                  <c:v>718</c:v>
                </c:pt>
                <c:pt idx="10">
                  <c:v>720</c:v>
                </c:pt>
                <c:pt idx="11">
                  <c:v>722</c:v>
                </c:pt>
                <c:pt idx="12">
                  <c:v>724</c:v>
                </c:pt>
                <c:pt idx="13">
                  <c:v>726</c:v>
                </c:pt>
                <c:pt idx="14">
                  <c:v>728</c:v>
                </c:pt>
                <c:pt idx="15">
                  <c:v>730</c:v>
                </c:pt>
                <c:pt idx="16">
                  <c:v>732</c:v>
                </c:pt>
                <c:pt idx="17">
                  <c:v>734</c:v>
                </c:pt>
                <c:pt idx="18">
                  <c:v>736</c:v>
                </c:pt>
                <c:pt idx="19">
                  <c:v>738</c:v>
                </c:pt>
                <c:pt idx="20">
                  <c:v>740</c:v>
                </c:pt>
                <c:pt idx="21">
                  <c:v>742</c:v>
                </c:pt>
                <c:pt idx="22">
                  <c:v>744</c:v>
                </c:pt>
                <c:pt idx="23">
                  <c:v>746</c:v>
                </c:pt>
                <c:pt idx="24">
                  <c:v>748</c:v>
                </c:pt>
                <c:pt idx="25">
                  <c:v>750</c:v>
                </c:pt>
                <c:pt idx="26">
                  <c:v>752</c:v>
                </c:pt>
                <c:pt idx="27">
                  <c:v>754</c:v>
                </c:pt>
                <c:pt idx="28">
                  <c:v>756</c:v>
                </c:pt>
                <c:pt idx="29">
                  <c:v>758</c:v>
                </c:pt>
                <c:pt idx="30">
                  <c:v>760</c:v>
                </c:pt>
                <c:pt idx="31">
                  <c:v>762</c:v>
                </c:pt>
                <c:pt idx="32">
                  <c:v>764</c:v>
                </c:pt>
                <c:pt idx="33">
                  <c:v>766</c:v>
                </c:pt>
                <c:pt idx="34">
                  <c:v>768</c:v>
                </c:pt>
                <c:pt idx="35">
                  <c:v>770</c:v>
                </c:pt>
                <c:pt idx="36">
                  <c:v>772</c:v>
                </c:pt>
                <c:pt idx="37">
                  <c:v>774</c:v>
                </c:pt>
                <c:pt idx="38">
                  <c:v>776</c:v>
                </c:pt>
                <c:pt idx="39">
                  <c:v>778</c:v>
                </c:pt>
                <c:pt idx="40">
                  <c:v>780</c:v>
                </c:pt>
                <c:pt idx="41">
                  <c:v>782</c:v>
                </c:pt>
                <c:pt idx="42">
                  <c:v>784</c:v>
                </c:pt>
                <c:pt idx="43">
                  <c:v>786</c:v>
                </c:pt>
                <c:pt idx="44">
                  <c:v>788</c:v>
                </c:pt>
                <c:pt idx="45">
                  <c:v>790</c:v>
                </c:pt>
                <c:pt idx="46">
                  <c:v>792</c:v>
                </c:pt>
                <c:pt idx="47">
                  <c:v>794</c:v>
                </c:pt>
                <c:pt idx="48">
                  <c:v>796</c:v>
                </c:pt>
                <c:pt idx="49">
                  <c:v>798</c:v>
                </c:pt>
                <c:pt idx="50">
                  <c:v>800</c:v>
                </c:pt>
              </c:numCache>
            </c:numRef>
          </c:xVal>
          <c:yVal>
            <c:numRef>
              <c:f>'Plotted data snapshot'!$L$2:$L$52</c:f>
              <c:numCache>
                <c:formatCode>General</c:formatCode>
                <c:ptCount val="51"/>
                <c:pt idx="0">
                  <c:v>1.9981105009355462</c:v>
                </c:pt>
                <c:pt idx="1">
                  <c:v>1.7991492246394205</c:v>
                </c:pt>
                <c:pt idx="2">
                  <c:v>1.676825628839004</c:v>
                </c:pt>
                <c:pt idx="3">
                  <c:v>1.6088442983338549</c:v>
                </c:pt>
                <c:pt idx="4">
                  <c:v>1.5611599279579538</c:v>
                </c:pt>
                <c:pt idx="5">
                  <c:v>1.5210142484320019</c:v>
                </c:pt>
                <c:pt idx="6">
                  <c:v>1.4767428103126796</c:v>
                </c:pt>
                <c:pt idx="7">
                  <c:v>1.413600127860857</c:v>
                </c:pt>
                <c:pt idx="8">
                  <c:v>1.3495774299837482</c:v>
                </c:pt>
                <c:pt idx="9">
                  <c:v>1.2884019678574783</c:v>
                </c:pt>
                <c:pt idx="10">
                  <c:v>1.2447715350635007</c:v>
                </c:pt>
                <c:pt idx="11">
                  <c:v>1.2444707638315018</c:v>
                </c:pt>
                <c:pt idx="12">
                  <c:v>1.278675756791509</c:v>
                </c:pt>
                <c:pt idx="13">
                  <c:v>1.357161876572859</c:v>
                </c:pt>
                <c:pt idx="14">
                  <c:v>1.4456358195794816</c:v>
                </c:pt>
                <c:pt idx="15">
                  <c:v>1.5204943599484908</c:v>
                </c:pt>
                <c:pt idx="16">
                  <c:v>1.5441268993310273</c:v>
                </c:pt>
                <c:pt idx="17">
                  <c:v>1.5206663904466229</c:v>
                </c:pt>
                <c:pt idx="18">
                  <c:v>1.439299005936205</c:v>
                </c:pt>
                <c:pt idx="19">
                  <c:v>1.309827348882443</c:v>
                </c:pt>
                <c:pt idx="20">
                  <c:v>1.1632503452705383</c:v>
                </c:pt>
                <c:pt idx="21">
                  <c:v>1.0443624055688601</c:v>
                </c:pt>
                <c:pt idx="22">
                  <c:v>0.92669154285801492</c:v>
                </c:pt>
                <c:pt idx="23">
                  <c:v>0.85205436994026773</c:v>
                </c:pt>
                <c:pt idx="24">
                  <c:v>0.81604106264630705</c:v>
                </c:pt>
                <c:pt idx="25">
                  <c:v>0.7989391085158587</c:v>
                </c:pt>
                <c:pt idx="26">
                  <c:v>0.80529440870856006</c:v>
                </c:pt>
                <c:pt idx="27">
                  <c:v>0.82976677217160233</c:v>
                </c:pt>
                <c:pt idx="28">
                  <c:v>0.87077462865880295</c:v>
                </c:pt>
                <c:pt idx="29">
                  <c:v>0.93602059037415231</c:v>
                </c:pt>
                <c:pt idx="30">
                  <c:v>1.0122044631422227</c:v>
                </c:pt>
                <c:pt idx="31">
                  <c:v>1.1142730943196992</c:v>
                </c:pt>
                <c:pt idx="32">
                  <c:v>1.261908088874002</c:v>
                </c:pt>
                <c:pt idx="33">
                  <c:v>1.4611903989338659</c:v>
                </c:pt>
                <c:pt idx="34">
                  <c:v>1.6567952154059955</c:v>
                </c:pt>
                <c:pt idx="35">
                  <c:v>1.9057894136402163</c:v>
                </c:pt>
                <c:pt idx="36">
                  <c:v>2.1224154708279439</c:v>
                </c:pt>
                <c:pt idx="37">
                  <c:v>2.2992096374832118</c:v>
                </c:pt>
                <c:pt idx="38">
                  <c:v>2.3518013275957044</c:v>
                </c:pt>
                <c:pt idx="39">
                  <c:v>2.3319807061772932</c:v>
                </c:pt>
                <c:pt idx="40">
                  <c:v>2.1845841288490724</c:v>
                </c:pt>
                <c:pt idx="41">
                  <c:v>1.8994292308651985</c:v>
                </c:pt>
                <c:pt idx="42">
                  <c:v>1.5608934699037644</c:v>
                </c:pt>
                <c:pt idx="43">
                  <c:v>1.1910275950426334</c:v>
                </c:pt>
                <c:pt idx="44">
                  <c:v>0.82556472492086674</c:v>
                </c:pt>
                <c:pt idx="45">
                  <c:v>0.57096575304074881</c:v>
                </c:pt>
                <c:pt idx="46">
                  <c:v>0.36591436585946757</c:v>
                </c:pt>
                <c:pt idx="47">
                  <c:v>0.24015588397683182</c:v>
                </c:pt>
                <c:pt idx="48">
                  <c:v>0.15991015592899918</c:v>
                </c:pt>
                <c:pt idx="49">
                  <c:v>0.10882801015080595</c:v>
                </c:pt>
                <c:pt idx="50">
                  <c:v>7.5858614768174029E-2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8B0E-6049-8907-A2781510BC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91197960"/>
        <c:axId val="791203864"/>
      </c:scatterChart>
      <c:valAx>
        <c:axId val="739356712"/>
        <c:scaling>
          <c:orientation val="minMax"/>
          <c:max val="800"/>
          <c:min val="720"/>
        </c:scaling>
        <c:delete val="0"/>
        <c:axPos val="b"/>
        <c:majorGridlines>
          <c:spPr>
            <a:ln w="9525" cmpd="sng">
              <a:solidFill>
                <a:schemeClr val="tx1">
                  <a:lumMod val="15000"/>
                  <a:lumOff val="85000"/>
                </a:schemeClr>
              </a:solidFill>
            </a:ln>
          </c:spPr>
        </c:majorGridlines>
        <c:title>
          <c:tx>
            <c:rich>
              <a:bodyPr/>
              <a:lstStyle/>
              <a:p>
                <a:pPr>
                  <a:buNone/>
                </a:pPr>
                <a:r>
                  <a:rPr lang="en-US" sz="1400"/>
                  <a:t>Wavelength (nm)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ln w="9525" cmpd="sng">
            <a:solidFill>
              <a:schemeClr val="tx1">
                <a:lumMod val="25000"/>
                <a:lumOff val="75000"/>
              </a:schemeClr>
            </a:solidFill>
          </a:ln>
        </c:spPr>
        <c:txPr>
          <a:bodyPr rot="-60000000" vert="horz" anchorCtr="1"/>
          <a:lstStyle/>
          <a:p>
            <a:pPr>
              <a:defRPr/>
            </a:pPr>
            <a:endParaRPr lang="en-US"/>
          </a:p>
        </c:txPr>
        <c:crossAx val="739357368"/>
        <c:crosses val="autoZero"/>
        <c:crossBetween val="midCat"/>
      </c:valAx>
      <c:valAx>
        <c:axId val="739357368"/>
        <c:scaling>
          <c:orientation val="minMax"/>
          <c:max val="100"/>
          <c:min val="20"/>
        </c:scaling>
        <c:delete val="0"/>
        <c:axPos val="l"/>
        <c:majorGridlines>
          <c:spPr>
            <a:ln w="9525" cmpd="sng">
              <a:solidFill>
                <a:schemeClr val="tx1">
                  <a:lumMod val="15000"/>
                  <a:lumOff val="85000"/>
                </a:schemeClr>
              </a:solidFill>
            </a:ln>
          </c:spPr>
        </c:majorGridlines>
        <c:title>
          <c:tx>
            <c:rich>
              <a:bodyPr/>
              <a:lstStyle/>
              <a:p>
                <a:pPr>
                  <a:buNone/>
                </a:pPr>
                <a:r>
                  <a:rPr lang="en-US" sz="1400"/>
                  <a:t>ESP (%)</a:t>
                </a:r>
              </a:p>
            </c:rich>
          </c:tx>
          <c:layout>
            <c:manualLayout>
              <c:xMode val="edge"/>
              <c:yMode val="edge"/>
              <c:x val="3.1557916447876394E-2"/>
              <c:y val="0.2298632421751437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ln w="9525" cmpd="sng">
            <a:solidFill>
              <a:schemeClr val="tx1">
                <a:lumMod val="25000"/>
                <a:lumOff val="75000"/>
              </a:schemeClr>
            </a:solidFill>
          </a:ln>
        </c:spPr>
        <c:txPr>
          <a:bodyPr rot="-60000000" vert="horz" anchorCtr="1"/>
          <a:lstStyle/>
          <a:p>
            <a:pPr>
              <a:defRPr/>
            </a:pPr>
            <a:endParaRPr lang="en-US"/>
          </a:p>
        </c:txPr>
        <c:crossAx val="739356712"/>
        <c:crosses val="autoZero"/>
        <c:crossBetween val="midCat"/>
      </c:valAx>
      <c:valAx>
        <c:axId val="791203864"/>
        <c:scaling>
          <c:orientation val="minMax"/>
        </c:scaling>
        <c:delete val="0"/>
        <c:axPos val="r"/>
        <c:title>
          <c:tx>
            <c:rich>
              <a:bodyPr/>
              <a:lstStyle/>
              <a:p>
                <a:pPr>
                  <a:buNone/>
                </a:pPr>
                <a:r>
                  <a:rPr lang="en-US" sz="1400"/>
                  <a:t>QE (%)</a:t>
                </a:r>
              </a:p>
            </c:rich>
          </c:tx>
          <c:layout>
            <c:manualLayout>
              <c:xMode val="edge"/>
              <c:yMode val="edge"/>
              <c:x val="0.94666378000341977"/>
              <c:y val="0.2423852032607162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791197960"/>
        <c:crosses val="max"/>
        <c:crossBetween val="midCat"/>
      </c:valAx>
      <c:valAx>
        <c:axId val="7911979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91203864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14810135257902418"/>
          <c:y val="0.14903220594055067"/>
          <c:w val="0.32911164183695701"/>
          <c:h val="0.19498239689758154"/>
        </c:manualLayout>
      </c:layout>
      <c:overlay val="0"/>
      <c:spPr>
        <a:solidFill>
          <a:schemeClr val="bg1"/>
        </a:solidFill>
      </c:spPr>
    </c:legend>
    <c:plotVisOnly val="1"/>
    <c:dispBlanksAs val="zero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65072605720204"/>
          <c:y val="0.11979453851735587"/>
          <c:w val="0.74359120288535363"/>
          <c:h val="0.74019510834288849"/>
        </c:manualLayout>
      </c:layout>
      <c:scatterChart>
        <c:scatterStyle val="smoothMarker"/>
        <c:varyColors val="0"/>
        <c:ser>
          <c:idx val="0"/>
          <c:order val="0"/>
          <c:tx>
            <c:v>ESP_DBR_SL_GaAs</c:v>
          </c:tx>
          <c:spPr>
            <a:ln w="25400">
              <a:noFill/>
              <a:prstDash val="sysDash"/>
            </a:ln>
          </c:spPr>
          <c:marker>
            <c:symbol val="triangle"/>
            <c:size val="8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'Plotted data snapshot'!$A$2:$A$15</c:f>
                <c:numCache>
                  <c:formatCode>General</c:formatCode>
                  <c:ptCount val="14"/>
                  <c:pt idx="0">
                    <c:v>0.55555555555555547</c:v>
                  </c:pt>
                  <c:pt idx="1">
                    <c:v>0.55555555555555547</c:v>
                  </c:pt>
                  <c:pt idx="2">
                    <c:v>0.70370370370370372</c:v>
                  </c:pt>
                  <c:pt idx="3">
                    <c:v>0.70370370370370372</c:v>
                  </c:pt>
                  <c:pt idx="4">
                    <c:v>0.88888888888888884</c:v>
                  </c:pt>
                  <c:pt idx="5">
                    <c:v>1</c:v>
                  </c:pt>
                  <c:pt idx="6">
                    <c:v>1.3333333333333333</c:v>
                  </c:pt>
                  <c:pt idx="7">
                    <c:v>1.5185185185185184</c:v>
                  </c:pt>
                  <c:pt idx="8">
                    <c:v>1.7037037037037037</c:v>
                  </c:pt>
                  <c:pt idx="9">
                    <c:v>1.6666666666666665</c:v>
                  </c:pt>
                  <c:pt idx="10">
                    <c:v>1.7407407407407405</c:v>
                  </c:pt>
                  <c:pt idx="11">
                    <c:v>1.7037037037037037</c:v>
                  </c:pt>
                  <c:pt idx="12">
                    <c:v>1.6296296296296295</c:v>
                  </c:pt>
                  <c:pt idx="13">
                    <c:v>1.4444444444444444</c:v>
                  </c:pt>
                </c:numCache>
              </c:numRef>
            </c:plus>
            <c:minus>
              <c:numRef>
                <c:f>'Plotted data snapshot'!$B$2:$B$15</c:f>
                <c:numCache>
                  <c:formatCode>General</c:formatCode>
                  <c:ptCount val="14"/>
                  <c:pt idx="0">
                    <c:v>0.55555555555555547</c:v>
                  </c:pt>
                  <c:pt idx="1">
                    <c:v>0.55555555555555547</c:v>
                  </c:pt>
                  <c:pt idx="2">
                    <c:v>0.70370370370370372</c:v>
                  </c:pt>
                  <c:pt idx="3">
                    <c:v>0.70370370370370372</c:v>
                  </c:pt>
                  <c:pt idx="4">
                    <c:v>0.88888888888888884</c:v>
                  </c:pt>
                  <c:pt idx="5">
                    <c:v>1</c:v>
                  </c:pt>
                  <c:pt idx="6">
                    <c:v>1.3333333333333333</c:v>
                  </c:pt>
                  <c:pt idx="7">
                    <c:v>1.5185185185185184</c:v>
                  </c:pt>
                  <c:pt idx="8">
                    <c:v>1.7037037037037037</c:v>
                  </c:pt>
                  <c:pt idx="9">
                    <c:v>1.6666666666666665</c:v>
                  </c:pt>
                  <c:pt idx="10">
                    <c:v>1.7407407407407405</c:v>
                  </c:pt>
                  <c:pt idx="11">
                    <c:v>1.7037037037037037</c:v>
                  </c:pt>
                  <c:pt idx="12">
                    <c:v>1.6296296296296295</c:v>
                  </c:pt>
                  <c:pt idx="13">
                    <c:v>1.4444444444444444</c:v>
                  </c:pt>
                </c:numCache>
              </c:numRef>
            </c:minus>
            <c:spPr>
              <a:ln w="25400">
                <a:solidFill>
                  <a:srgbClr val="92D050"/>
                </a:solidFill>
              </a:ln>
            </c:spPr>
          </c:errBars>
          <c:errBars>
            <c:errDir val="x"/>
            <c:errBarType val="both"/>
            <c:errValType val="fixedVal"/>
            <c:noEndCap val="0"/>
            <c:val val="0"/>
          </c:errBars>
          <c:xVal>
            <c:numRef>
              <c:f>'Plotted data snapshot'!$C$2:$C$15</c:f>
              <c:numCache>
                <c:formatCode>General</c:formatCode>
                <c:ptCount val="14"/>
                <c:pt idx="0">
                  <c:v>730</c:v>
                </c:pt>
                <c:pt idx="1">
                  <c:v>735</c:v>
                </c:pt>
                <c:pt idx="2">
                  <c:v>740</c:v>
                </c:pt>
                <c:pt idx="3">
                  <c:v>745</c:v>
                </c:pt>
                <c:pt idx="4">
                  <c:v>750</c:v>
                </c:pt>
                <c:pt idx="5">
                  <c:v>755</c:v>
                </c:pt>
                <c:pt idx="6">
                  <c:v>760</c:v>
                </c:pt>
                <c:pt idx="7">
                  <c:v>765</c:v>
                </c:pt>
                <c:pt idx="8">
                  <c:v>770</c:v>
                </c:pt>
                <c:pt idx="9">
                  <c:v>775</c:v>
                </c:pt>
                <c:pt idx="10">
                  <c:v>780</c:v>
                </c:pt>
                <c:pt idx="11">
                  <c:v>785</c:v>
                </c:pt>
                <c:pt idx="12">
                  <c:v>790</c:v>
                </c:pt>
                <c:pt idx="13">
                  <c:v>795</c:v>
                </c:pt>
              </c:numCache>
            </c:numRef>
          </c:xVal>
          <c:yVal>
            <c:numRef>
              <c:f>'Plotted data snapshot'!$D$2:$D$15</c:f>
              <c:numCache>
                <c:formatCode>General</c:formatCode>
                <c:ptCount val="14"/>
                <c:pt idx="0">
                  <c:v>30.407407407407408</c:v>
                </c:pt>
                <c:pt idx="1">
                  <c:v>33.407407407407405</c:v>
                </c:pt>
                <c:pt idx="2">
                  <c:v>36.481481481481481</c:v>
                </c:pt>
                <c:pt idx="3">
                  <c:v>41.074074074074069</c:v>
                </c:pt>
                <c:pt idx="4">
                  <c:v>48.370370370370367</c:v>
                </c:pt>
                <c:pt idx="5">
                  <c:v>59.851851851851848</c:v>
                </c:pt>
                <c:pt idx="6">
                  <c:v>74.296296296296291</c:v>
                </c:pt>
                <c:pt idx="7">
                  <c:v>82.222222222222214</c:v>
                </c:pt>
                <c:pt idx="8">
                  <c:v>87.81481481481481</c:v>
                </c:pt>
                <c:pt idx="9">
                  <c:v>89.629629629629619</c:v>
                </c:pt>
                <c:pt idx="10">
                  <c:v>89.777777777777771</c:v>
                </c:pt>
                <c:pt idx="11">
                  <c:v>87.407407407407405</c:v>
                </c:pt>
                <c:pt idx="12">
                  <c:v>87.518518518518505</c:v>
                </c:pt>
                <c:pt idx="13">
                  <c:v>82.222222222222214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B8D6-6E46-8B10-96218B2563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39356712"/>
        <c:axId val="739357368"/>
      </c:scatterChart>
      <c:scatterChart>
        <c:scatterStyle val="smoothMarker"/>
        <c:varyColors val="0"/>
        <c:ser>
          <c:idx val="1"/>
          <c:order val="1"/>
          <c:tx>
            <c:v>QE_DBR-SL-GaAs</c:v>
          </c:tx>
          <c:spPr>
            <a:ln w="19050">
              <a:noFill/>
            </a:ln>
          </c:spPr>
          <c:marker>
            <c:spPr>
              <a:solidFill>
                <a:srgbClr val="0000FF"/>
              </a:solidFill>
              <a:ln>
                <a:solidFill>
                  <a:srgbClr val="0000FF"/>
                </a:solidFill>
              </a:ln>
            </c:spPr>
          </c:marker>
          <c:xVal>
            <c:numRef>
              <c:f>'Plotted data snapshot'!$E$2:$E$52</c:f>
              <c:numCache>
                <c:formatCode>General</c:formatCode>
                <c:ptCount val="51"/>
                <c:pt idx="0">
                  <c:v>700</c:v>
                </c:pt>
                <c:pt idx="1">
                  <c:v>702</c:v>
                </c:pt>
                <c:pt idx="2">
                  <c:v>704</c:v>
                </c:pt>
                <c:pt idx="3">
                  <c:v>706</c:v>
                </c:pt>
                <c:pt idx="4">
                  <c:v>708</c:v>
                </c:pt>
                <c:pt idx="5">
                  <c:v>710</c:v>
                </c:pt>
                <c:pt idx="6">
                  <c:v>712</c:v>
                </c:pt>
                <c:pt idx="7">
                  <c:v>714</c:v>
                </c:pt>
                <c:pt idx="8">
                  <c:v>716</c:v>
                </c:pt>
                <c:pt idx="9">
                  <c:v>718</c:v>
                </c:pt>
                <c:pt idx="10">
                  <c:v>720</c:v>
                </c:pt>
                <c:pt idx="11">
                  <c:v>722</c:v>
                </c:pt>
                <c:pt idx="12">
                  <c:v>724</c:v>
                </c:pt>
                <c:pt idx="13">
                  <c:v>726</c:v>
                </c:pt>
                <c:pt idx="14">
                  <c:v>728</c:v>
                </c:pt>
                <c:pt idx="15">
                  <c:v>730</c:v>
                </c:pt>
                <c:pt idx="16">
                  <c:v>732</c:v>
                </c:pt>
                <c:pt idx="17">
                  <c:v>734</c:v>
                </c:pt>
                <c:pt idx="18">
                  <c:v>736</c:v>
                </c:pt>
                <c:pt idx="19">
                  <c:v>738</c:v>
                </c:pt>
                <c:pt idx="20">
                  <c:v>740</c:v>
                </c:pt>
                <c:pt idx="21">
                  <c:v>742</c:v>
                </c:pt>
                <c:pt idx="22">
                  <c:v>744</c:v>
                </c:pt>
                <c:pt idx="23">
                  <c:v>746</c:v>
                </c:pt>
                <c:pt idx="24">
                  <c:v>748</c:v>
                </c:pt>
                <c:pt idx="25">
                  <c:v>750</c:v>
                </c:pt>
                <c:pt idx="26">
                  <c:v>752</c:v>
                </c:pt>
                <c:pt idx="27">
                  <c:v>754</c:v>
                </c:pt>
                <c:pt idx="28">
                  <c:v>756</c:v>
                </c:pt>
                <c:pt idx="29">
                  <c:v>758</c:v>
                </c:pt>
                <c:pt idx="30">
                  <c:v>760</c:v>
                </c:pt>
                <c:pt idx="31">
                  <c:v>762</c:v>
                </c:pt>
                <c:pt idx="32">
                  <c:v>764</c:v>
                </c:pt>
                <c:pt idx="33">
                  <c:v>766</c:v>
                </c:pt>
                <c:pt idx="34">
                  <c:v>768</c:v>
                </c:pt>
                <c:pt idx="35">
                  <c:v>770</c:v>
                </c:pt>
                <c:pt idx="36">
                  <c:v>772</c:v>
                </c:pt>
                <c:pt idx="37">
                  <c:v>774</c:v>
                </c:pt>
                <c:pt idx="38">
                  <c:v>776</c:v>
                </c:pt>
                <c:pt idx="39">
                  <c:v>778</c:v>
                </c:pt>
                <c:pt idx="40">
                  <c:v>780</c:v>
                </c:pt>
                <c:pt idx="41">
                  <c:v>782</c:v>
                </c:pt>
                <c:pt idx="42">
                  <c:v>784</c:v>
                </c:pt>
                <c:pt idx="43">
                  <c:v>786</c:v>
                </c:pt>
                <c:pt idx="44">
                  <c:v>788</c:v>
                </c:pt>
                <c:pt idx="45">
                  <c:v>790</c:v>
                </c:pt>
                <c:pt idx="46">
                  <c:v>792</c:v>
                </c:pt>
                <c:pt idx="47">
                  <c:v>794</c:v>
                </c:pt>
                <c:pt idx="48">
                  <c:v>796</c:v>
                </c:pt>
                <c:pt idx="49">
                  <c:v>798</c:v>
                </c:pt>
                <c:pt idx="50">
                  <c:v>800</c:v>
                </c:pt>
              </c:numCache>
            </c:numRef>
          </c:xVal>
          <c:yVal>
            <c:numRef>
              <c:f>'Plotted data snapshot'!$F$2:$F$52</c:f>
              <c:numCache>
                <c:formatCode>General</c:formatCode>
                <c:ptCount val="51"/>
                <c:pt idx="0">
                  <c:v>1.1527640291548087</c:v>
                </c:pt>
                <c:pt idx="1">
                  <c:v>1.0378132807472151</c:v>
                </c:pt>
                <c:pt idx="2">
                  <c:v>0.94491918186658796</c:v>
                </c:pt>
                <c:pt idx="3">
                  <c:v>0.88463327657498103</c:v>
                </c:pt>
                <c:pt idx="4">
                  <c:v>0.84276669279892791</c:v>
                </c:pt>
                <c:pt idx="5">
                  <c:v>0.81699932907537609</c:v>
                </c:pt>
                <c:pt idx="6">
                  <c:v>0.81476742525233281</c:v>
                </c:pt>
                <c:pt idx="7">
                  <c:v>0.81274217333394738</c:v>
                </c:pt>
                <c:pt idx="8">
                  <c:v>0.8131596558872638</c:v>
                </c:pt>
                <c:pt idx="9">
                  <c:v>0.80686220209406234</c:v>
                </c:pt>
                <c:pt idx="10">
                  <c:v>0.78593840032510265</c:v>
                </c:pt>
                <c:pt idx="11">
                  <c:v>0.76187568919730686</c:v>
                </c:pt>
                <c:pt idx="12">
                  <c:v>0.73596735179870665</c:v>
                </c:pt>
                <c:pt idx="13">
                  <c:v>0.71241453939078159</c:v>
                </c:pt>
                <c:pt idx="14">
                  <c:v>0.70064883788777599</c:v>
                </c:pt>
                <c:pt idx="15">
                  <c:v>0.7018671455970843</c:v>
                </c:pt>
                <c:pt idx="16">
                  <c:v>0.71442938162074898</c:v>
                </c:pt>
                <c:pt idx="17">
                  <c:v>0.72340288239185258</c:v>
                </c:pt>
                <c:pt idx="18">
                  <c:v>0.74148667188424433</c:v>
                </c:pt>
                <c:pt idx="19">
                  <c:v>0.7335808395230452</c:v>
                </c:pt>
                <c:pt idx="20">
                  <c:v>0.71549150547631535</c:v>
                </c:pt>
                <c:pt idx="21">
                  <c:v>0.68736926490579575</c:v>
                </c:pt>
                <c:pt idx="22">
                  <c:v>0.64425720858075219</c:v>
                </c:pt>
                <c:pt idx="23">
                  <c:v>0.59160434179929045</c:v>
                </c:pt>
                <c:pt idx="24">
                  <c:v>0.55440326749449698</c:v>
                </c:pt>
                <c:pt idx="25">
                  <c:v>0.50458289674289669</c:v>
                </c:pt>
                <c:pt idx="26">
                  <c:v>0.48432771058198187</c:v>
                </c:pt>
                <c:pt idx="27">
                  <c:v>0.46054799206707098</c:v>
                </c:pt>
                <c:pt idx="28">
                  <c:v>0.45519466974460804</c:v>
                </c:pt>
                <c:pt idx="29">
                  <c:v>0.46282342404386762</c:v>
                </c:pt>
                <c:pt idx="30">
                  <c:v>0.47900674430062917</c:v>
                </c:pt>
                <c:pt idx="31">
                  <c:v>0.50340359085331898</c:v>
                </c:pt>
                <c:pt idx="32">
                  <c:v>0.54230257118567693</c:v>
                </c:pt>
                <c:pt idx="33">
                  <c:v>0.59713213141399069</c:v>
                </c:pt>
                <c:pt idx="34">
                  <c:v>0.65283544539519978</c:v>
                </c:pt>
                <c:pt idx="35">
                  <c:v>0.73124208108964206</c:v>
                </c:pt>
                <c:pt idx="36">
                  <c:v>0.80961752466612347</c:v>
                </c:pt>
                <c:pt idx="37">
                  <c:v>0.89011104167329946</c:v>
                </c:pt>
                <c:pt idx="38">
                  <c:v>0.95942641060144007</c:v>
                </c:pt>
                <c:pt idx="39">
                  <c:v>1.0152847281413548</c:v>
                </c:pt>
                <c:pt idx="40">
                  <c:v>1.0456344560910098</c:v>
                </c:pt>
                <c:pt idx="41">
                  <c:v>1.0345556421334536</c:v>
                </c:pt>
                <c:pt idx="42">
                  <c:v>0.97720843174576877</c:v>
                </c:pt>
                <c:pt idx="43">
                  <c:v>0.88444571835822405</c:v>
                </c:pt>
                <c:pt idx="44">
                  <c:v>0.74784753197425691</c:v>
                </c:pt>
                <c:pt idx="45">
                  <c:v>0.61704288891299541</c:v>
                </c:pt>
                <c:pt idx="46">
                  <c:v>0.46748472499283394</c:v>
                </c:pt>
                <c:pt idx="47">
                  <c:v>0.34890394710819111</c:v>
                </c:pt>
                <c:pt idx="48">
                  <c:v>0.24741871266867613</c:v>
                </c:pt>
                <c:pt idx="49">
                  <c:v>0.1720888534160728</c:v>
                </c:pt>
                <c:pt idx="50">
                  <c:v>0.12165044942839687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B8D6-6E46-8B10-96218B2563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91197960"/>
        <c:axId val="791203864"/>
      </c:scatterChart>
      <c:valAx>
        <c:axId val="739356712"/>
        <c:scaling>
          <c:orientation val="minMax"/>
          <c:max val="800"/>
          <c:min val="740"/>
        </c:scaling>
        <c:delete val="0"/>
        <c:axPos val="b"/>
        <c:majorGridlines>
          <c:spPr>
            <a:ln w="9525" cmpd="sng">
              <a:solidFill>
                <a:schemeClr val="tx1">
                  <a:lumMod val="15000"/>
                  <a:lumOff val="85000"/>
                </a:schemeClr>
              </a:solidFill>
            </a:ln>
          </c:spPr>
        </c:majorGridlines>
        <c:title>
          <c:tx>
            <c:rich>
              <a:bodyPr/>
              <a:lstStyle/>
              <a:p>
                <a:pPr>
                  <a:buNone/>
                  <a:defRPr b="0"/>
                </a:pPr>
                <a:r>
                  <a:rPr lang="en-US" sz="1600" b="0"/>
                  <a:t>Wavelength (nm)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ln w="9525" cmpd="sng">
            <a:solidFill>
              <a:schemeClr val="tx1"/>
            </a:solidFill>
          </a:ln>
        </c:spPr>
        <c:txPr>
          <a:bodyPr rot="-60000000" vert="horz" anchor="ctr" anchorCtr="1"/>
          <a:lstStyle/>
          <a:p>
            <a:pPr>
              <a:defRPr sz="1400" b="0" i="0" u="non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739357368"/>
        <c:crosses val="autoZero"/>
        <c:crossBetween val="midCat"/>
      </c:valAx>
      <c:valAx>
        <c:axId val="739357368"/>
        <c:scaling>
          <c:orientation val="minMax"/>
          <c:max val="100"/>
          <c:min val="20"/>
        </c:scaling>
        <c:delete val="0"/>
        <c:axPos val="l"/>
        <c:majorGridlines>
          <c:spPr>
            <a:ln w="9525" cmpd="sng">
              <a:solidFill>
                <a:schemeClr val="tx1">
                  <a:lumMod val="15000"/>
                  <a:lumOff val="85000"/>
                </a:schemeClr>
              </a:solidFill>
            </a:ln>
          </c:spPr>
        </c:majorGridlines>
        <c:title>
          <c:tx>
            <c:rich>
              <a:bodyPr/>
              <a:lstStyle/>
              <a:p>
                <a:pPr>
                  <a:buNone/>
                  <a:defRPr b="0">
                    <a:solidFill>
                      <a:srgbClr val="00B050"/>
                    </a:solidFill>
                  </a:defRPr>
                </a:pPr>
                <a:r>
                  <a:rPr lang="en-US" sz="1600" b="0">
                    <a:solidFill>
                      <a:srgbClr val="00B050"/>
                    </a:solidFill>
                  </a:rPr>
                  <a:t>ESP (%)</a:t>
                </a:r>
              </a:p>
            </c:rich>
          </c:tx>
          <c:layout>
            <c:manualLayout>
              <c:xMode val="edge"/>
              <c:yMode val="edge"/>
              <c:x val="2.0246193715581472E-3"/>
              <c:y val="0.35336308350340978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ln w="9525" cmpd="sng">
            <a:solidFill>
              <a:schemeClr val="tx1"/>
            </a:solidFill>
          </a:ln>
        </c:spPr>
        <c:txPr>
          <a:bodyPr rot="-60000000" vert="horz" anchor="ctr" anchorCtr="1"/>
          <a:lstStyle/>
          <a:p>
            <a:pPr>
              <a:defRPr sz="1400" b="0" i="0" u="none" kern="1200" baseline="0">
                <a:solidFill>
                  <a:srgbClr val="00B05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739356712"/>
        <c:crosses val="autoZero"/>
        <c:crossBetween val="midCat"/>
      </c:valAx>
      <c:valAx>
        <c:axId val="791203864"/>
        <c:scaling>
          <c:orientation val="minMax"/>
        </c:scaling>
        <c:delete val="0"/>
        <c:axPos val="r"/>
        <c:title>
          <c:tx>
            <c:rich>
              <a:bodyPr/>
              <a:lstStyle/>
              <a:p>
                <a:pPr>
                  <a:buNone/>
                  <a:defRPr b="0">
                    <a:solidFill>
                      <a:srgbClr val="0432FF"/>
                    </a:solidFill>
                  </a:defRPr>
                </a:pPr>
                <a:r>
                  <a:rPr lang="en-US" sz="1600" b="0" baseline="0">
                    <a:solidFill>
                      <a:srgbClr val="0432FF"/>
                    </a:solidFill>
                  </a:rPr>
                  <a:t> QE (%)</a:t>
                </a:r>
              </a:p>
            </c:rich>
          </c:tx>
          <c:layout>
            <c:manualLayout>
              <c:xMode val="edge"/>
              <c:yMode val="edge"/>
              <c:x val="0.94859491415613861"/>
              <c:y val="0.3514649239552821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 anchorCtr="1"/>
          <a:lstStyle/>
          <a:p>
            <a:pPr>
              <a:defRPr sz="1400">
                <a:solidFill>
                  <a:srgbClr val="0432FF"/>
                </a:solidFill>
              </a:defRPr>
            </a:pPr>
            <a:endParaRPr lang="en-US"/>
          </a:p>
        </c:txPr>
        <c:crossAx val="791197960"/>
        <c:crosses val="max"/>
        <c:crossBetween val="midCat"/>
      </c:valAx>
      <c:valAx>
        <c:axId val="7911979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91203864"/>
        <c:crosses val="autoZero"/>
        <c:crossBetween val="midCat"/>
      </c:valAx>
      <c:spPr>
        <a:noFill/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14292434003768734"/>
          <c:y val="0.13591945388130225"/>
          <c:w val="0.31797492150215922"/>
          <c:h val="0.12246590002665504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</c:spPr>
      <c:txPr>
        <a:bodyPr anchorCtr="1"/>
        <a:lstStyle/>
        <a:p>
          <a:pPr>
            <a:defRPr sz="1400"/>
          </a:pPr>
          <a:endParaRPr lang="en-US"/>
        </a:p>
      </c:txPr>
    </c:legend>
    <c:plotVisOnly val="1"/>
    <c:dispBlanksAs val="zero"/>
    <c:showDLblsOverMax val="1"/>
  </c:chart>
  <c:spPr>
    <a:ln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695848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528543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30361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032406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545C5-5B9B-DABA-F45A-C999AEB53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A2B4FB-CDE2-41FF-22D7-DCAD4A0C4A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D2DCC6-614A-93BE-B30D-B78EC0DDA7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A8F89E-3C01-4C75-3EF8-522C8217EE48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76164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t>The retroreflector and reflective grating form a cavity. The gas gain chip generates random photons at wavelengths of 760–790 nm. The grating reflects only a certain wavelength, controlled mechanically. After the cavity, the bandwidth is only 50 pm. The output coupler extracts power. The optical isolator blocks reflected light from downstream.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blipFill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FD422-CF21-5F4B-9F3C-D943F67A9B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2541806"/>
            <a:ext cx="10334625" cy="1947460"/>
          </a:xfrm>
        </p:spPr>
        <p:txBody>
          <a:bodyPr anchor="t"/>
          <a:lstStyle>
            <a:lvl1pPr algn="l">
              <a:buNone/>
              <a:defRPr sz="6000" b="1" i="0">
                <a:solidFill>
                  <a:schemeClr val="bg1"/>
                </a:solidFill>
                <a:latin typeface="Arial"/>
                <a:ea typeface="Arial"/>
                <a:cs typeface="Arial"/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A5F0DF-C789-3B48-88B2-EEF178B168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3175" y="5773229"/>
            <a:ext cx="10334625" cy="746185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>
                <a:solidFill>
                  <a:schemeClr val="bg1"/>
                </a:solidFill>
                <a:latin typeface="Arial"/>
                <a:ea typeface="Arial"/>
                <a:cs typeface="Arial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Click to edit Master subtitle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87851E-C1E1-6E46-8D1B-95D6C188859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13175" y="4501444"/>
            <a:ext cx="10334625" cy="125960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0" i="0">
                <a:solidFill>
                  <a:schemeClr val="bg1"/>
                </a:solidFill>
                <a:latin typeface="Arial"/>
                <a:ea typeface="Arial"/>
                <a:cs typeface="Arial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>
              <a:buNone/>
            </a:pPr>
            <a:r>
              <a:t>Click to edit Master text styles</a:t>
            </a:r>
          </a:p>
        </p:txBody>
      </p:sp>
      <p:pic>
        <p:nvPicPr>
          <p:cNvPr id="10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6083" y="5755088"/>
            <a:ext cx="3238500" cy="4191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Slide_Print-friendly">
    <p:bg>
      <p:bgPr>
        <a:blipFill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FD422-CF21-5F4B-9F3C-D943F67A9B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2541806"/>
            <a:ext cx="10334625" cy="1947460"/>
          </a:xfrm>
        </p:spPr>
        <p:txBody>
          <a:bodyPr anchor="t"/>
          <a:lstStyle>
            <a:lvl1pPr algn="l">
              <a:buNone/>
              <a:defRPr sz="6000" b="1" i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A5F0DF-C789-3B48-88B2-EEF178B168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3175" y="5773229"/>
            <a:ext cx="10334625" cy="74618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Click to edit Master subtitle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87851E-C1E1-6E46-8D1B-95D6C188859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13175" y="4501444"/>
            <a:ext cx="10334625" cy="125960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>
              <a:buNone/>
            </a:pPr>
            <a:r>
              <a:t>Click to edit Master text styles</a:t>
            </a:r>
          </a:p>
        </p:txBody>
      </p:sp>
      <p:pic>
        <p:nvPicPr>
          <p:cNvPr id="10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6083" y="5742910"/>
            <a:ext cx="3238500" cy="4191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F96C7-1801-CD4F-9F28-C99CEA00A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30320"/>
            <a:ext cx="11049000" cy="1325563"/>
          </a:xfrm>
        </p:spPr>
        <p:txBody>
          <a:bodyPr/>
          <a:lstStyle>
            <a:lvl1pPr>
              <a:buNone/>
              <a:defRPr b="1" i="0">
                <a:latin typeface="Arial"/>
                <a:ea typeface="Arial"/>
                <a:cs typeface="Arial"/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1FB783-2389-2044-9FEC-A01C09265E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734533"/>
            <a:ext cx="11049000" cy="4298278"/>
          </a:xfrm>
        </p:spPr>
        <p:txBody>
          <a:bodyPr/>
          <a:lstStyle>
            <a:lvl1pPr>
              <a:buFont typeface="Arial"/>
              <a:buNone/>
              <a:defRPr b="0" i="0">
                <a:latin typeface="Arial"/>
                <a:ea typeface="Arial"/>
                <a:cs typeface="Arial"/>
              </a:defRPr>
            </a:lvl1pPr>
            <a:lvl2pPr>
              <a:buNone/>
              <a:defRPr b="0" i="0">
                <a:latin typeface="Arial"/>
                <a:ea typeface="Arial"/>
                <a:cs typeface="Arial"/>
              </a:defRPr>
            </a:lvl2pPr>
            <a:lvl3pPr>
              <a:buNone/>
              <a:defRPr b="0" i="0">
                <a:latin typeface="Arial"/>
                <a:ea typeface="Arial"/>
                <a:cs typeface="Arial"/>
              </a:defRPr>
            </a:lvl3pPr>
            <a:lvl4pPr>
              <a:buNone/>
              <a:defRPr b="0" i="0">
                <a:latin typeface="Arial"/>
                <a:ea typeface="Arial"/>
                <a:cs typeface="Arial"/>
              </a:defRPr>
            </a:lvl4pPr>
            <a:lvl5pPr>
              <a:buNone/>
              <a:defRPr b="0" i="0">
                <a:latin typeface="Arial"/>
                <a:ea typeface="Arial"/>
                <a:cs typeface="Arial"/>
              </a:defRPr>
            </a:lvl5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4785F67-179E-4145-8BCB-4A0C61A894B6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buNone/>
              <a:defRPr sz="1000"/>
            </a:lvl1pPr>
          </a:lstStyle>
          <a:p>
            <a:fld id="{933A556B-7C63-244D-9B7C-B0EA8042B330}" type="slidenum">
              <a:t>‹#›</a:t>
            </a:fld>
            <a:endParaRPr sz="10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C4E73FD-DB7D-6846-A2AE-E73A318442F4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buNone/>
              <a:defRPr sz="1000">
                <a:solidFill>
                  <a:schemeClr val="tx1"/>
                </a:solidFill>
              </a:defRPr>
            </a:lvl1pPr>
          </a:lstStyle>
          <a:p>
            <a:fld id="{933A556B-7C63-244D-9B7C-B0EA8042B330}" type="slidenum">
              <a:t>‹#›</a:t>
            </a:fld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7110BA2-9B68-CC4C-A636-3277ABFA5F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2541806"/>
            <a:ext cx="10334625" cy="1947460"/>
          </a:xfrm>
        </p:spPr>
        <p:txBody>
          <a:bodyPr anchor="t"/>
          <a:lstStyle>
            <a:lvl1pPr algn="l">
              <a:buNone/>
              <a:defRPr sz="6000" b="1" i="0">
                <a:solidFill>
                  <a:schemeClr val="bg1"/>
                </a:solidFill>
                <a:latin typeface="Arial"/>
                <a:ea typeface="Arial"/>
                <a:cs typeface="Arial"/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FCBF15F-CA7F-7641-B9E3-4E9C3E92F434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13175" y="4501444"/>
            <a:ext cx="10334625" cy="125960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>
              <a:buNone/>
            </a:pPr>
            <a:r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Header_Print-friendly">
    <p:bg>
      <p:bgPr>
        <a:blipFill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C4E73FD-DB7D-6846-A2AE-E73A318442F4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buNone/>
              <a:defRPr sz="1000">
                <a:solidFill>
                  <a:schemeClr val="tx1"/>
                </a:solidFill>
              </a:defRPr>
            </a:lvl1pPr>
          </a:lstStyle>
          <a:p>
            <a:fld id="{933A556B-7C63-244D-9B7C-B0EA8042B330}" type="slidenum">
              <a:t>‹#›</a:t>
            </a:fld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7110BA2-9B68-CC4C-A636-3277ABFA5F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2541806"/>
            <a:ext cx="10334625" cy="1947460"/>
          </a:xfrm>
        </p:spPr>
        <p:txBody>
          <a:bodyPr anchor="t"/>
          <a:lstStyle>
            <a:lvl1pPr algn="l">
              <a:buNone/>
              <a:defRPr sz="6000" b="1" i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FCBF15F-CA7F-7641-B9E3-4E9C3E92F434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813175" y="4501444"/>
            <a:ext cx="10334625" cy="125960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>
              <a:buNone/>
            </a:pPr>
            <a:r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B965E-00C4-6F4C-8817-84A69C14D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926A3-B154-C14C-BFED-E141D3C8B7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40C922-34CF-D846-A402-06F51B18941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0960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868AE-308B-D548-82A1-318656FC5556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buNone/>
              <a:defRPr sz="1000"/>
            </a:lvl1pPr>
          </a:lstStyle>
          <a:p>
            <a:fld id="{933A556B-7C63-244D-9B7C-B0EA8042B330}" type="slidenum">
              <a:t>‹#›</a:t>
            </a:fld>
            <a:endParaRPr sz="10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ACFC5-D97A-B448-B815-E68D1A973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365125"/>
            <a:ext cx="10515600" cy="1325563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BFB46D-01D9-1D44-ABED-AC6282C16B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8F9F48-3F7F-A545-9387-0732A54B5B13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71500" y="2505075"/>
            <a:ext cx="5157787" cy="3684588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0C0DC1-B7CB-B343-8B4E-8D57625AEA93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60960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2689F1-F4A7-6440-A9D9-1BF6E3E127B0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6096000" y="2505075"/>
            <a:ext cx="5183188" cy="3684588"/>
          </a:xfrm>
        </p:spPr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4E88283-FA1D-D040-8AFC-1D07DFC302AA}"/>
              </a:ext>
            </a:extLst>
          </p:cNvPr>
          <p:cNvSpPr>
            <a:spLocks noGrp="1"/>
          </p:cNvSpPr>
          <p:nvPr>
            <p:ph type="sldNum" idx="10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buNone/>
              <a:defRPr sz="1000"/>
            </a:lvl1pPr>
          </a:lstStyle>
          <a:p>
            <a:fld id="{933A556B-7C63-244D-9B7C-B0EA8042B330}" type="slidenum">
              <a:t>‹#›</a:t>
            </a:fld>
            <a:endParaRPr sz="100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B70F5-09AC-CD48-85DB-1752A5E86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176280"/>
            <a:ext cx="11049000" cy="1325563"/>
          </a:xfrm>
        </p:spPr>
        <p:txBody>
          <a:bodyPr/>
          <a:lstStyle>
            <a:lvl1pPr>
              <a:buNone/>
              <a:defRPr b="1" i="0">
                <a:latin typeface="Arial"/>
                <a:ea typeface="Arial"/>
                <a:cs typeface="Arial"/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6FDB5-5C90-C844-8D34-266A469CEC57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buNone/>
              <a:defRPr sz="1000"/>
            </a:lvl1pPr>
          </a:lstStyle>
          <a:p>
            <a:fld id="{933A556B-7C63-244D-9B7C-B0EA8042B330}" type="slidenum">
              <a:t>‹#›</a:t>
            </a:fld>
            <a:endParaRPr sz="100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7D20343-9337-0E42-A01C-2815CA8E0561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buNone/>
              <a:defRPr sz="1000"/>
            </a:lvl1pPr>
          </a:lstStyle>
          <a:p>
            <a:fld id="{933A556B-7C63-244D-9B7C-B0EA8042B330}" type="slidenum">
              <a:t>‹#›</a:t>
            </a:fld>
            <a:endParaRPr sz="100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84E83-FA30-AE49-A809-D1503D6A5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F97B18-F1D3-C845-98E1-FCEEFD596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0677A6-B440-D244-B039-82AFE3A152A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ACFED41-9DB8-3441-9E99-88FCE31DC294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buNone/>
              <a:defRPr sz="1000"/>
            </a:lvl1pPr>
          </a:lstStyle>
          <a:p>
            <a:fld id="{933A556B-7C63-244D-9B7C-B0EA8042B330}" type="slidenum">
              <a:t>‹#›</a:t>
            </a:fld>
            <a:endParaRPr sz="100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999BF-B963-A049-A11E-595313950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A4A0F9-2FD7-DE46-AE52-AD7C0C073A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9413AE-9723-9D45-B482-FF92ED073F4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0BC717A-FCD7-0D46-A097-931C02281585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buNone/>
              <a:defRPr sz="1000"/>
            </a:lvl1pPr>
          </a:lstStyle>
          <a:p>
            <a:fld id="{933A556B-7C63-244D-9B7C-B0EA8042B330}" type="slidenum">
              <a:t>‹#›</a:t>
            </a:fld>
            <a:endParaRPr sz="100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0FA0D-AA3C-664A-87D2-78DEA605D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05DD7F-359B-0241-A0E1-CB41463949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94FE3B0-EE83-EE47-9729-1EF195304D10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buNone/>
              <a:defRPr sz="1000"/>
            </a:lvl1pPr>
          </a:lstStyle>
          <a:p>
            <a:fld id="{933A556B-7C63-244D-9B7C-B0EA8042B330}" type="slidenum">
              <a:t>‹#›</a:t>
            </a:fld>
            <a:endParaRPr sz="100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7785AC-BC0C-8F4E-B552-D8A6AD40E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59A820-91F6-F544-8B07-61605B067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1FAE437-C75F-3A40-9104-1FFF2D5E794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buNone/>
              <a:defRPr sz="1000"/>
            </a:lvl1pPr>
          </a:lstStyle>
          <a:p>
            <a:fld id="{933A556B-7C63-244D-9B7C-B0EA8042B330}" type="slidenum">
              <a:t>‹#›</a:t>
            </a:fld>
            <a:endParaRPr sz="100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77E9E-61E2-4B87-A999-73B8586CAE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None/>
              <a:defRPr>
                <a:latin typeface="Arial"/>
                <a:ea typeface="Arial"/>
                <a:cs typeface="Arial"/>
              </a:defRPr>
            </a:lvl1pPr>
            <a:lvl2pPr>
              <a:buNone/>
              <a:defRPr>
                <a:latin typeface="Arial"/>
                <a:ea typeface="Arial"/>
                <a:cs typeface="Arial"/>
              </a:defRPr>
            </a:lvl2pPr>
            <a:lvl3pPr>
              <a:buNone/>
              <a:defRPr>
                <a:latin typeface="Arial"/>
                <a:ea typeface="Arial"/>
                <a:cs typeface="Arial"/>
              </a:defRPr>
            </a:lvl3pPr>
            <a:lvl4pPr>
              <a:buNone/>
              <a:defRPr>
                <a:latin typeface="Arial"/>
                <a:ea typeface="Arial"/>
                <a:cs typeface="Arial"/>
              </a:defRPr>
            </a:lvl4pPr>
            <a:lvl5pPr>
              <a:buNone/>
              <a:defRPr>
                <a:latin typeface="Arial"/>
                <a:ea typeface="Arial"/>
                <a:cs typeface="Arial"/>
              </a:defRPr>
            </a:lvl5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52EFD8-5AC4-4474-899C-D4B4E624152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018873" y="6311898"/>
            <a:ext cx="2743200" cy="365125"/>
          </a:xfrm>
        </p:spPr>
        <p:txBody>
          <a:bodyPr/>
          <a:lstStyle>
            <a:lvl1pPr algn="ctr">
              <a:buNone/>
              <a:defRPr/>
            </a:lvl1pPr>
          </a:lstStyle>
          <a:p>
            <a:fld id="{893C5830-40F3-F04E-B2E3-10E6672BA8FF}" type="slidenum">
              <a:t>‹#›</a:t>
            </a:fld>
            <a:endParaRPr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6AFC319-3B7F-8B34-01B3-7953F104E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74750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7DAAA2-8718-2247-8539-9A0DC22C0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365125"/>
            <a:ext cx="110490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3056FE-C136-A54B-9DE3-EACD8E08FE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1825625"/>
            <a:ext cx="11049000" cy="4207185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25833E0-DD3D-DF4F-9316-F67B7A80E307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buNone/>
              <a:defRPr sz="1000"/>
            </a:lvl1pPr>
          </a:lstStyle>
          <a:p>
            <a:fld id="{933A556B-7C63-244D-9B7C-B0EA8042B330}" type="slidenum">
              <a:t>‹#›</a:t>
            </a:fld>
            <a:endParaRPr sz="10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94C9D0-29D0-3C01-DD5F-F30655526C0B}"/>
              </a:ext>
            </a:extLst>
          </p:cNvPr>
          <p:cNvSpPr>
            <a:spLocks noGrp="1"/>
          </p:cNvSpPr>
          <p:nvPr/>
        </p:nvSpPr>
        <p:spPr>
          <a:xfrm>
            <a:off x="3805237" y="6316595"/>
            <a:ext cx="45815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1400" dirty="0">
                <a:latin typeface="Arial"/>
                <a:ea typeface="Arial"/>
                <a:cs typeface="Arial"/>
              </a:rPr>
              <a:t>Erdong Wang</a:t>
            </a:r>
            <a:r>
              <a:rPr lang="en-US" sz="1400" dirty="0">
                <a:latin typeface="Arial"/>
                <a:ea typeface="Arial"/>
                <a:cs typeface="Arial"/>
              </a:rPr>
              <a:t> 	</a:t>
            </a:r>
            <a:r>
              <a:rPr lang="en-US" sz="1400" b="0" dirty="0">
                <a:solidFill>
                  <a:schemeClr val="tx1"/>
                </a:solidFill>
                <a:latin typeface="Arial"/>
                <a:ea typeface="Arial"/>
                <a:cs typeface="Arial"/>
              </a:rPr>
              <a:t>PhASE26 WORKSHOP</a:t>
            </a:r>
            <a:endParaRPr sz="1400" dirty="0">
              <a:latin typeface="Arial"/>
              <a:ea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l" defTabSz="914400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/>
          <a:ea typeface="Arial"/>
          <a:cs typeface="Arial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Arial"/>
          <a:ea typeface="Arial"/>
          <a:cs typeface="Arial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Arial"/>
          <a:cs typeface="Arial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Arial"/>
          <a:cs typeface="Arial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Arial"/>
          <a:cs typeface="Arial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Arial"/>
          <a:cs typeface="Arial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Arial"/>
          <a:cs typeface="Arial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Arial"/>
          <a:cs typeface="Arial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Arial"/>
          <a:cs typeface="Arial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Arial"/>
          <a:cs typeface="Arial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Arial"/>
          <a:ea typeface="Arial"/>
          <a:cs typeface="Arial"/>
        </a:defRPr>
      </a:lvl1pPr>
      <a:lvl2pPr marL="457200" algn="l" defTabSz="914400">
        <a:buNone/>
        <a:defRPr sz="1800" kern="1200">
          <a:solidFill>
            <a:schemeClr val="tx1"/>
          </a:solidFill>
          <a:latin typeface="Arial"/>
          <a:ea typeface="Arial"/>
          <a:cs typeface="Arial"/>
        </a:defRPr>
      </a:lvl2pPr>
      <a:lvl3pPr marL="914400" algn="l" defTabSz="914400">
        <a:buNone/>
        <a:defRPr sz="1800" kern="1200">
          <a:solidFill>
            <a:schemeClr val="tx1"/>
          </a:solidFill>
          <a:latin typeface="Arial"/>
          <a:ea typeface="Arial"/>
          <a:cs typeface="Arial"/>
        </a:defRPr>
      </a:lvl3pPr>
      <a:lvl4pPr marL="1371600" algn="l" defTabSz="914400">
        <a:buNone/>
        <a:defRPr sz="1800" kern="1200">
          <a:solidFill>
            <a:schemeClr val="tx1"/>
          </a:solidFill>
          <a:latin typeface="Arial"/>
          <a:ea typeface="Arial"/>
          <a:cs typeface="Arial"/>
        </a:defRPr>
      </a:lvl4pPr>
      <a:lvl5pPr marL="1828800" algn="l" defTabSz="914400">
        <a:buNone/>
        <a:defRPr sz="1800" kern="1200">
          <a:solidFill>
            <a:schemeClr val="tx1"/>
          </a:solidFill>
          <a:latin typeface="Arial"/>
          <a:ea typeface="Arial"/>
          <a:cs typeface="Arial"/>
        </a:defRPr>
      </a:lvl5pPr>
      <a:lvl6pPr marL="2286000" algn="l" defTabSz="914400">
        <a:buNone/>
        <a:defRPr sz="1800" kern="1200">
          <a:solidFill>
            <a:schemeClr val="tx1"/>
          </a:solidFill>
          <a:latin typeface="Arial"/>
          <a:ea typeface="Arial"/>
          <a:cs typeface="Arial"/>
        </a:defRPr>
      </a:lvl6pPr>
      <a:lvl7pPr marL="2743200" algn="l" defTabSz="914400">
        <a:buNone/>
        <a:defRPr sz="1800" kern="1200">
          <a:solidFill>
            <a:schemeClr val="tx1"/>
          </a:solidFill>
          <a:latin typeface="Arial"/>
          <a:ea typeface="Arial"/>
          <a:cs typeface="Arial"/>
        </a:defRPr>
      </a:lvl7pPr>
      <a:lvl8pPr marL="3200400" algn="l" defTabSz="914400">
        <a:buNone/>
        <a:defRPr sz="1800" kern="1200">
          <a:solidFill>
            <a:schemeClr val="tx1"/>
          </a:solidFill>
          <a:latin typeface="Arial"/>
          <a:ea typeface="Arial"/>
          <a:cs typeface="Arial"/>
        </a:defRPr>
      </a:lvl8pPr>
      <a:lvl9pPr marL="3657600" algn="l" defTabSz="914400">
        <a:buNone/>
        <a:defRPr sz="1800" kern="1200">
          <a:solidFill>
            <a:schemeClr val="tx1"/>
          </a:solidFill>
          <a:latin typeface="Arial"/>
          <a:ea typeface="Arial"/>
          <a:cs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 userDrawn="1">
          <p15:clr>
            <a:srgbClr val="F26B43"/>
          </p15:clr>
        </p15:guide>
        <p15:guide id="8" pos="3840" userDrawn="1">
          <p15:clr>
            <a:srgbClr val="F26B43"/>
          </p15:clr>
        </p15:guide>
        <p15:guide id="9" pos="360" userDrawn="1">
          <p15:clr>
            <a:srgbClr val="F26B43"/>
          </p15:clr>
        </p15:guide>
        <p15:guide id="10" orient="horz" pos="3888" userDrawn="1">
          <p15:clr>
            <a:srgbClr val="F26B43"/>
          </p15:clr>
        </p15:guide>
        <p15:guide id="11" pos="7320" userDrawn="1">
          <p15:clr>
            <a:srgbClr val="F26B43"/>
          </p15:clr>
        </p15:guide>
        <p15:guide id="12" orient="horz" pos="412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tiff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10" Type="http://schemas.openxmlformats.org/officeDocument/2006/relationships/image" Target="../media/image43.png"/><Relationship Id="rId4" Type="http://schemas.openxmlformats.org/officeDocument/2006/relationships/image" Target="../media/image37.jpeg"/><Relationship Id="rId9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dited text 2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9625" y="2352675"/>
            <a:ext cx="10572750" cy="14763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44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High polarization and high QE</a:t>
            </a:r>
            <a:endParaRPr sz="4400"/>
          </a:p>
          <a:p>
            <a:pPr marL="0" indent="0">
              <a:spcAft>
                <a:spcPts val="0"/>
              </a:spcAft>
              <a:buNone/>
            </a:pPr>
            <a:r>
              <a:rPr lang="en-US" sz="44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Photocathodes for the EIC</a:t>
            </a:r>
            <a:endParaRPr sz="4400"/>
          </a:p>
        </p:txBody>
      </p:sp>
      <p:sp>
        <p:nvSpPr>
          <p:cNvPr id="4" name="Edited text 4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904875" y="4191000"/>
            <a:ext cx="8572500" cy="1905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1300"/>
              </a:spcAft>
              <a:buNone/>
            </a:pPr>
            <a:r>
              <a:rPr lang="en-US" sz="220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Erdong Wang</a:t>
            </a:r>
            <a:endParaRPr sz="2200"/>
          </a:p>
          <a:p>
            <a:pPr marL="0" indent="0">
              <a:spcAft>
                <a:spcPts val="1300"/>
              </a:spcAft>
              <a:buNone/>
            </a:pPr>
            <a:r>
              <a:rPr lang="en-US" sz="220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Electron-Ion Collider, BNL</a:t>
            </a:r>
            <a:endParaRPr sz="2200"/>
          </a:p>
          <a:p>
            <a:pPr marL="0" indent="0">
              <a:spcAft>
                <a:spcPts val="1300"/>
              </a:spcAft>
              <a:buNone/>
            </a:pPr>
            <a:r>
              <a:rPr lang="en-US" sz="220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PhASE 2026</a:t>
            </a:r>
            <a:endParaRPr sz="2200"/>
          </a:p>
          <a:p>
            <a:pPr marL="0" indent="0">
              <a:spcAft>
                <a:spcPts val="1300"/>
              </a:spcAft>
              <a:buNone/>
            </a:pPr>
            <a:r>
              <a:rPr lang="en-US" sz="220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September 22, 2026</a:t>
            </a:r>
            <a:endParaRPr sz="2200"/>
          </a:p>
        </p:txBody>
      </p:sp>
      <p:pic>
        <p:nvPicPr>
          <p:cNvPr id="3" name="Picture 2" descr="Photocathodes for Accelerator Science in Europe (PhASE 2026)">
            <a:extLst>
              <a:ext uri="{FF2B5EF4-FFF2-40B4-BE49-F238E27FC236}">
                <a16:creationId xmlns:a16="http://schemas.microsoft.com/office/drawing/2014/main" id="{94DF7004-51E6-55B8-E3C9-0AD9F5FBAF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271" y="-4114"/>
            <a:ext cx="5120906" cy="1472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755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7F3D15-730C-8CDF-ADC7-85DA8D5A33BF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33A556B-7C63-244D-9B7C-B0EA8042B330}" type="slidenum">
              <a:rPr/>
              <a:t>2</a:t>
            </a:fld>
            <a:endParaRPr sz="1000"/>
          </a:p>
        </p:txBody>
      </p:sp>
      <p:sp>
        <p:nvSpPr>
          <p:cNvPr id="7" name="Down Arrow 6">
            <a:extLst>
              <a:ext uri="{FF2B5EF4-FFF2-40B4-BE49-F238E27FC236}">
                <a16:creationId xmlns:a16="http://schemas.microsoft.com/office/drawing/2014/main" id="{FDA7BE03-444D-6B5E-5544-388FEB6DEB43}"/>
              </a:ext>
            </a:extLst>
          </p:cNvPr>
          <p:cNvSpPr>
            <a:spLocks noGrp="1"/>
          </p:cNvSpPr>
          <p:nvPr/>
        </p:nvSpPr>
        <p:spPr>
          <a:xfrm>
            <a:off x="3077113" y="2711302"/>
            <a:ext cx="1478071" cy="1314171"/>
          </a:xfrm>
          <a:prstGeom prst="downArrow">
            <a:avLst/>
          </a:prstGeom>
          <a:gradFill>
            <a:gsLst>
              <a:gs pos="0">
                <a:srgbClr val="92D050">
                  <a:alpha val="20139"/>
                </a:srgb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6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3641" y="1474113"/>
            <a:ext cx="4349444" cy="4349444"/>
          </a:xfrm>
          <a:prstGeom prst="rect">
            <a:avLst/>
          </a:prstGeom>
        </p:spPr>
      </p:pic>
      <p:sp>
        <p:nvSpPr>
          <p:cNvPr id="2" name="Edited text 2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38125"/>
            <a:ext cx="11049000" cy="742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44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From RHIC to EIC</a:t>
            </a:r>
            <a:endParaRPr sz="4400"/>
          </a:p>
        </p:txBody>
      </p:sp>
      <p:sp>
        <p:nvSpPr>
          <p:cNvPr id="5" name="Edited text 5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619125" y="1457325"/>
            <a:ext cx="6191250" cy="1809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279400" lvl="0" indent="-203200">
              <a:spcAft>
                <a:spcPts val="1000"/>
              </a:spcAft>
              <a:buClr>
                <a:srgbClr val="172B3A"/>
              </a:buClr>
              <a:buChar char="•"/>
            </a:pPr>
            <a:r>
              <a:rPr 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RHIC has operated for nearly 25 years, colliding heavy ions and high-energy polarized protons.</a:t>
            </a:r>
            <a:endParaRPr sz="2200" dirty="0"/>
          </a:p>
        </p:txBody>
      </p:sp>
      <p:sp>
        <p:nvSpPr>
          <p:cNvPr id="6" name="Edited text 6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619125" y="4048125"/>
            <a:ext cx="6191250" cy="20002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279400" lvl="0" indent="-203200">
              <a:spcAft>
                <a:spcPts val="1000"/>
              </a:spcAft>
              <a:buClr>
                <a:srgbClr val="172B3A"/>
              </a:buClr>
              <a:buChar char="•"/>
            </a:pPr>
            <a:r>
              <a:rPr lang="en-US" sz="2200" b="0" i="0">
                <a:solidFill>
                  <a:srgbClr val="172B3A"/>
                </a:solidFill>
                <a:latin typeface="Arial"/>
                <a:ea typeface="Arial"/>
                <a:cs typeface="Arial"/>
              </a:rPr>
              <a:t>The Electron-Ion Collider (EIC) will serve the international nuclear physics community.</a:t>
            </a:r>
            <a:endParaRPr sz="2200"/>
          </a:p>
          <a:p>
            <a:pPr marL="279400" lvl="0" indent="-203200">
              <a:spcAft>
                <a:spcPts val="1000"/>
              </a:spcAft>
              <a:buClr>
                <a:srgbClr val="172B3A"/>
              </a:buClr>
              <a:buChar char="•"/>
            </a:pPr>
            <a:r>
              <a:rPr lang="en-US" sz="2200" b="0" i="0">
                <a:solidFill>
                  <a:srgbClr val="172B3A"/>
                </a:solidFill>
                <a:latin typeface="Arial"/>
                <a:ea typeface="Arial"/>
                <a:cs typeface="Arial"/>
              </a:rPr>
              <a:t>EIC is expected to be the only operating U.S. particle collider and one of the few new large colliders worldwide.</a:t>
            </a:r>
            <a:endParaRPr sz="2200"/>
          </a:p>
        </p:txBody>
      </p:sp>
    </p:spTree>
    <p:extLst>
      <p:ext uri="{BB962C8B-B14F-4D97-AF65-F5344CB8AC3E}">
        <p14:creationId xmlns:p14="http://schemas.microsoft.com/office/powerpoint/2010/main" val="3997603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E3B3EA-8905-B1EC-76B3-A8D3A506E4C5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33A556B-7C63-244D-9B7C-B0EA8042B330}" type="slidenum">
              <a:rPr/>
              <a:t>3</a:t>
            </a:fld>
            <a:endParaRPr sz="1000"/>
          </a:p>
        </p:txBody>
      </p:sp>
      <p:sp>
        <p:nvSpPr>
          <p:cNvPr id="2" name="Edited text 2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38125"/>
            <a:ext cx="11049000" cy="742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44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EIC electron polarization requirements</a:t>
            </a:r>
            <a:endParaRPr sz="4400"/>
          </a:p>
        </p:txBody>
      </p:sp>
      <p:sp>
        <p:nvSpPr>
          <p:cNvPr id="3" name="Edited text 3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619125" y="1285875"/>
            <a:ext cx="10953750" cy="4714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279400" lvl="0" indent="-203200">
              <a:spcAft>
                <a:spcPts val="1200"/>
              </a:spcAft>
              <a:buClr>
                <a:srgbClr val="172B3A"/>
              </a:buClr>
              <a:buChar char="•"/>
            </a:pPr>
            <a:r>
              <a:rPr 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EIC must store spin-up and spin-down electron bunches simultaneously.</a:t>
            </a:r>
          </a:p>
          <a:p>
            <a:pPr marL="279400" lvl="0" indent="-203200">
              <a:spcAft>
                <a:spcPts val="1200"/>
              </a:spcAft>
              <a:buClr>
                <a:srgbClr val="172B3A"/>
              </a:buClr>
              <a:buChar char="•"/>
            </a:pPr>
            <a:r>
              <a:rPr lang="en-US" sz="2200" dirty="0">
                <a:solidFill>
                  <a:srgbClr val="172B3A"/>
                </a:solidFill>
              </a:rPr>
              <a:t>Sokolov–Ternov polarization opposes spin-down polarization, while spin diffusion reduces the average polarization.</a:t>
            </a:r>
            <a:endParaRPr lang="en-US" sz="2200" dirty="0"/>
          </a:p>
          <a:p>
            <a:pPr marL="558800" lvl="1" indent="-203200">
              <a:spcAft>
                <a:spcPts val="1200"/>
              </a:spcAft>
              <a:buClr>
                <a:srgbClr val="172B3A"/>
              </a:buClr>
              <a:buChar char="○"/>
            </a:pPr>
            <a:r>
              <a:rPr lang="en-US" sz="2200">
                <a:solidFill>
                  <a:srgbClr val="172B3A"/>
                </a:solidFill>
              </a:rPr>
              <a:t>Frequent swap-out injection maintains 70% average polarization.</a:t>
            </a:r>
            <a:endParaRPr sz="2200" dirty="0"/>
          </a:p>
          <a:p>
            <a:pPr marL="279400" lvl="0" indent="-203200">
              <a:spcAft>
                <a:spcPts val="1200"/>
              </a:spcAft>
              <a:buClr>
                <a:srgbClr val="172B3A"/>
              </a:buClr>
              <a:buChar char="•"/>
            </a:pPr>
            <a:r>
              <a:rPr 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The injector produces polarized bunches and injects them into the electron storage ring at collision energy.</a:t>
            </a:r>
            <a:endParaRPr sz="2200" dirty="0"/>
          </a:p>
          <a:p>
            <a:pPr marL="279400" lvl="0" indent="-203200">
              <a:spcAft>
                <a:spcPts val="1200"/>
              </a:spcAft>
              <a:buClr>
                <a:srgbClr val="172B3A"/>
              </a:buClr>
              <a:buChar char="•"/>
            </a:pPr>
            <a:r>
              <a:rPr lang="en-US" sz="2200" dirty="0">
                <a:solidFill>
                  <a:srgbClr val="172B3A"/>
                </a:solidFill>
              </a:rPr>
              <a:t>Energy boost ring has strong spin resonance at high energy. Expected some polarization loss. </a:t>
            </a:r>
            <a:r>
              <a:rPr 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Required initial polarization: 80% at 5–9 GeV and at least 85% at 18 GeV.</a:t>
            </a: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1640621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884C25-FE15-34E6-B129-791CF279A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0538AEA-9EA1-C8F7-B0E6-4149FC625A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5" name="object 4">
            <a:extLst>
              <a:ext uri="{FF2B5EF4-FFF2-40B4-BE49-F238E27FC236}">
                <a16:creationId xmlns:a16="http://schemas.microsoft.com/office/drawing/2014/main" id="{63EBCE28-0668-BAF5-9CB0-5E508F13874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3545" y="1164501"/>
            <a:ext cx="5057751" cy="4196962"/>
          </a:xfrm>
          <a:prstGeom prst="rect">
            <a:avLst/>
          </a:prstGeom>
        </p:spPr>
      </p:pic>
      <p:pic>
        <p:nvPicPr>
          <p:cNvPr id="7" name="Picture 6" descr="A diagram of a laser beam&#10;&#10;Description automatically generated">
            <a:extLst>
              <a:ext uri="{FF2B5EF4-FFF2-40B4-BE49-F238E27FC236}">
                <a16:creationId xmlns:a16="http://schemas.microsoft.com/office/drawing/2014/main" id="{02C48914-6C13-4942-7B46-A880C9EC2E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3224" t="7459" r="4821" b="48465"/>
          <a:stretch>
            <a:fillRect/>
          </a:stretch>
        </p:blipFill>
        <p:spPr>
          <a:xfrm>
            <a:off x="3938103" y="4606839"/>
            <a:ext cx="1593695" cy="1709756"/>
          </a:xfrm>
          <a:prstGeom prst="rect">
            <a:avLst/>
          </a:prstGeom>
        </p:spPr>
      </p:pic>
      <p:sp>
        <p:nvSpPr>
          <p:cNvPr id="3" name="Edited text 3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38125"/>
            <a:ext cx="11049000" cy="742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44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EIC polarized electron source R&amp;D</a:t>
            </a:r>
            <a:endParaRPr sz="4400"/>
          </a:p>
        </p:txBody>
      </p:sp>
      <p:sp>
        <p:nvSpPr>
          <p:cNvPr id="15" name="Edited text 15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6238875" y="1524000"/>
            <a:ext cx="5599580" cy="4572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279400" lvl="0" indent="-203200">
              <a:spcAft>
                <a:spcPts val="1100"/>
              </a:spcAft>
              <a:buClr>
                <a:srgbClr val="172B3A"/>
              </a:buClr>
              <a:buChar char="•"/>
            </a:pPr>
            <a:r>
              <a:rPr 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Source R&amp;D began in 2018 and met EIC goals in 2024.</a:t>
            </a:r>
            <a:endParaRPr sz="2200" dirty="0"/>
          </a:p>
          <a:p>
            <a:pPr marL="279400" lvl="0" indent="-203200">
              <a:spcAft>
                <a:spcPts val="1100"/>
              </a:spcAft>
              <a:buClr>
                <a:srgbClr val="172B3A"/>
              </a:buClr>
              <a:buChar char="•"/>
            </a:pPr>
            <a:r>
              <a:rPr 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DBR-SL-GaAs operated in an HVDC gun</a:t>
            </a:r>
            <a:r>
              <a:rPr lang="en-US" altLang="zh-CN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,</a:t>
            </a:r>
            <a:r>
              <a:rPr lang="zh-CN" alt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generated</a:t>
            </a:r>
            <a:r>
              <a:rPr lang="zh-CN" alt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up</a:t>
            </a:r>
            <a:r>
              <a:rPr lang="zh-CN" alt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to</a:t>
            </a:r>
            <a:r>
              <a:rPr lang="zh-CN" alt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11.6</a:t>
            </a:r>
            <a:r>
              <a:rPr lang="zh-CN" alt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nC</a:t>
            </a:r>
            <a:r>
              <a:rPr lang="zh-CN" alt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bunch</a:t>
            </a:r>
            <a:r>
              <a:rPr lang="zh-CN" alt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charge</a:t>
            </a:r>
            <a:r>
              <a:rPr 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. Lifetime measurements used 30 µA average current.</a:t>
            </a:r>
            <a:endParaRPr sz="2200" dirty="0"/>
          </a:p>
          <a:p>
            <a:pPr marL="558800" lvl="1" indent="-203200">
              <a:spcAft>
                <a:spcPts val="1100"/>
              </a:spcAft>
              <a:buClr>
                <a:srgbClr val="172B3A"/>
              </a:buClr>
              <a:buChar char="○"/>
            </a:pPr>
            <a:r>
              <a:rPr 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One activation delivered more charge than 28 weeks of continuous EIC operation.</a:t>
            </a:r>
            <a:endParaRPr sz="2200" dirty="0"/>
          </a:p>
          <a:p>
            <a:pPr marL="279400" lvl="0" indent="-203200">
              <a:spcAft>
                <a:spcPts val="1100"/>
              </a:spcAft>
              <a:buClr>
                <a:srgbClr val="172B3A"/>
              </a:buClr>
              <a:buChar char="•"/>
            </a:pPr>
            <a:r>
              <a:rPr 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Measured SL-GaAs samples came from ODU, SVT, SNL, Nagoya, Acken, and SMI.</a:t>
            </a: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172990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207A62-8B09-F0E6-74D8-6E4C43CC8CA5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t>5</a:t>
            </a:fld>
            <a:endParaRPr lang="en-US" sz="1000"/>
          </a:p>
        </p:txBody>
      </p:sp>
      <p:sp>
        <p:nvSpPr>
          <p:cNvPr id="2" name="Edited text 2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485775"/>
            <a:ext cx="11049000" cy="742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4400" b="1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Photocathode R&amp;D highlighted achievements</a:t>
            </a:r>
            <a:endParaRPr sz="4400" dirty="0"/>
          </a:p>
        </p:txBody>
      </p:sp>
      <p:sp>
        <p:nvSpPr>
          <p:cNvPr id="3" name="Edited text 3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619125" y="1743740"/>
            <a:ext cx="10953750" cy="425701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279400" lvl="0" indent="-203200">
              <a:spcAft>
                <a:spcPts val="600"/>
              </a:spcAft>
              <a:buClr>
                <a:srgbClr val="172B3A"/>
              </a:buClr>
              <a:buChar char="•"/>
            </a:pPr>
            <a:r>
              <a:rPr lang="en-US"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High charge: reduced the surface charge limit.</a:t>
            </a:r>
            <a:endParaRPr lang="en-US" sz="2200" dirty="0"/>
          </a:p>
          <a:p>
            <a:pPr marL="876300" lvl="1" indent="-342900">
              <a:spcAft>
                <a:spcPts val="600"/>
              </a:spcAft>
              <a:buClr>
                <a:srgbClr val="172B3A"/>
              </a:buClr>
              <a:buFont typeface="Courier New" panose="02070309020205020404" pitchFamily="49" charset="0"/>
              <a:buChar char="o"/>
            </a:pPr>
            <a:r>
              <a:rPr lang="en-US"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Optimized surface doping and low-temperature cleaning.</a:t>
            </a:r>
            <a:endParaRPr sz="2200" dirty="0"/>
          </a:p>
          <a:p>
            <a:pPr marL="279400" lvl="0" indent="-203200">
              <a:spcAft>
                <a:spcPts val="600"/>
              </a:spcAft>
              <a:buClr>
                <a:srgbClr val="172B3A"/>
              </a:buClr>
              <a:buChar char="•"/>
            </a:pPr>
            <a:r>
              <a:rPr lang="en-US"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QE, polarization, and charge: improved the balance.</a:t>
            </a:r>
            <a:endParaRPr lang="en-US" sz="2200" dirty="0"/>
          </a:p>
          <a:p>
            <a:pPr marL="876300" lvl="1" indent="-342900">
              <a:spcAft>
                <a:spcPts val="600"/>
              </a:spcAft>
              <a:buClr>
                <a:srgbClr val="172B3A"/>
              </a:buClr>
              <a:buFont typeface="Courier New" panose="02070309020205020404" pitchFamily="49" charset="0"/>
              <a:buChar char="o"/>
            </a:pPr>
            <a:r>
              <a:rPr lang="en-US"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Studied doping levels and the number of DBR pairs.</a:t>
            </a:r>
            <a:endParaRPr sz="2200" dirty="0"/>
          </a:p>
          <a:p>
            <a:pPr marL="279400" lvl="0" indent="-203200">
              <a:spcAft>
                <a:spcPts val="600"/>
              </a:spcAft>
              <a:buClr>
                <a:srgbClr val="172B3A"/>
              </a:buClr>
              <a:buChar char="•"/>
            </a:pPr>
            <a:r>
              <a:rPr lang="en-US"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MOCVD cathodes without an As cap: </a:t>
            </a:r>
          </a:p>
          <a:p>
            <a:pPr marL="876300" lvl="1" indent="-342900">
              <a:spcAft>
                <a:spcPts val="600"/>
              </a:spcAft>
              <a:buClr>
                <a:srgbClr val="172B3A"/>
              </a:buClr>
              <a:buFont typeface="Courier New" panose="02070309020205020404" pitchFamily="49" charset="0"/>
              <a:buChar char="o"/>
            </a:pPr>
            <a:r>
              <a:rPr lang="en-US" altLang="zh-CN" sz="2200" dirty="0">
                <a:solidFill>
                  <a:srgbClr val="172B3A"/>
                </a:solidFill>
              </a:rPr>
              <a:t>D</a:t>
            </a:r>
            <a:r>
              <a:rPr lang="en-US"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eveloped wet cleaning.</a:t>
            </a:r>
            <a:endParaRPr sz="2200" dirty="0"/>
          </a:p>
          <a:p>
            <a:pPr marL="279400" lvl="0" indent="-203200">
              <a:spcAft>
                <a:spcPts val="600"/>
              </a:spcAft>
              <a:buClr>
                <a:srgbClr val="172B3A"/>
              </a:buClr>
              <a:buChar char="•"/>
            </a:pPr>
            <a:r>
              <a:rPr lang="en-US"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DBR-SL nonuniformity: </a:t>
            </a:r>
          </a:p>
          <a:p>
            <a:pPr marL="876300" lvl="1" indent="-342900">
              <a:spcAft>
                <a:spcPts val="600"/>
              </a:spcAft>
              <a:buClr>
                <a:srgbClr val="172B3A"/>
              </a:buClr>
              <a:buFont typeface="Courier New" panose="02070309020205020404" pitchFamily="49" charset="0"/>
              <a:buChar char="o"/>
            </a:pPr>
            <a:r>
              <a:rPr lang="en-US"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implemented a wavelength-tunable laser.</a:t>
            </a:r>
            <a:endParaRPr sz="2200" dirty="0"/>
          </a:p>
          <a:p>
            <a:pPr marL="279400" lvl="0" indent="-203200">
              <a:spcAft>
                <a:spcPts val="600"/>
              </a:spcAft>
              <a:buClr>
                <a:srgbClr val="172B3A"/>
              </a:buClr>
              <a:buChar char="•"/>
            </a:pPr>
            <a:r>
              <a:rPr lang="en-US"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SL-GaAs supply: tested samples from multiple suppliers.</a:t>
            </a:r>
            <a:endParaRPr sz="2200" dirty="0"/>
          </a:p>
          <a:p>
            <a:pPr marL="279400" lvl="0" indent="-203200">
              <a:spcAft>
                <a:spcPts val="600"/>
              </a:spcAft>
              <a:buClr>
                <a:srgbClr val="172B3A"/>
              </a:buClr>
              <a:buChar char="•"/>
            </a:pPr>
            <a:r>
              <a:rPr lang="en-US"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Polarization and robustness R&amp;D: demonstrated graphene-coated GaAs.</a:t>
            </a: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3910101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C93A-3A1D-7BDC-BD56-9A0EDB3876C0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33A556B-7C63-244D-9B7C-B0EA8042B330}" type="slidenum">
              <a:rPr/>
              <a:t>6</a:t>
            </a:fld>
            <a:endParaRPr sz="1000"/>
          </a:p>
        </p:txBody>
      </p:sp>
      <p:graphicFrame>
        <p:nvGraphicFramePr>
          <p:cNvPr id="43" name="Chart 5"/>
          <p:cNvGraphicFramePr/>
          <p:nvPr/>
        </p:nvGraphicFramePr>
        <p:xfrm>
          <a:off x="6103124" y="3340846"/>
          <a:ext cx="5367367" cy="26682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5" name="Picture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35536" y="3427462"/>
            <a:ext cx="2652423" cy="217552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491C4A8-0838-F389-D997-C573C3C71F36}"/>
              </a:ext>
            </a:extLst>
          </p:cNvPr>
          <p:cNvSpPr>
            <a:spLocks noGrp="1"/>
          </p:cNvSpPr>
          <p:nvPr/>
        </p:nvSpPr>
        <p:spPr>
          <a:xfrm>
            <a:off x="1076325" y="4252363"/>
            <a:ext cx="2571750" cy="316886"/>
          </a:xfrm>
          <a:prstGeom prst="rect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5753F6A-93A5-FCF0-8931-2C861D4EAB35}"/>
              </a:ext>
            </a:extLst>
          </p:cNvPr>
          <p:cNvSpPr>
            <a:spLocks noGrp="1"/>
          </p:cNvSpPr>
          <p:nvPr/>
        </p:nvSpPr>
        <p:spPr>
          <a:xfrm>
            <a:off x="1076325" y="3716237"/>
            <a:ext cx="2571750" cy="316886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8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193" y="4516942"/>
            <a:ext cx="1592217" cy="1517574"/>
          </a:xfrm>
          <a:prstGeom prst="rect">
            <a:avLst/>
          </a:prstGeom>
          <a:ln w="38100">
            <a:solidFill>
              <a:schemeClr val="accent5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09DCD6A-04E2-DD6E-6FF7-5211C33A6614}"/>
              </a:ext>
            </a:extLst>
          </p:cNvPr>
          <p:cNvSpPr>
            <a:spLocks noGrp="1"/>
          </p:cNvSpPr>
          <p:nvPr/>
        </p:nvSpPr>
        <p:spPr>
          <a:xfrm>
            <a:off x="4177752" y="5665366"/>
            <a:ext cx="1633658" cy="3691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sz="1714">
                <a:latin typeface="Arial"/>
                <a:ea typeface="Arial"/>
                <a:cs typeface="Arial"/>
              </a:rPr>
              <a:t>12 DBR Pairs </a:t>
            </a:r>
          </a:p>
        </p:txBody>
      </p:sp>
      <p:pic>
        <p:nvPicPr>
          <p:cNvPr id="50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9029" y="2924880"/>
            <a:ext cx="1592215" cy="1522508"/>
          </a:xfrm>
          <a:prstGeom prst="rect">
            <a:avLst/>
          </a:prstGeom>
          <a:ln w="38100">
            <a:solidFill>
              <a:schemeClr val="accent3">
                <a:lumMod val="75000"/>
              </a:schemeClr>
            </a:solidFill>
          </a:ln>
        </p:spPr>
      </p:pic>
      <p:cxnSp>
        <p:nvCxnSpPr>
          <p:cNvPr id="51" name="Straight Arrow Connector 15"/>
          <p:cNvCxnSpPr/>
          <p:nvPr/>
        </p:nvCxnSpPr>
        <p:spPr>
          <a:xfrm flipH="1">
            <a:off x="4770480" y="3484503"/>
            <a:ext cx="786264" cy="743493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B97EDC0-5719-6D1F-5045-C01F00EFAE74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4834380" y="3558369"/>
                <a:ext cx="697626" cy="27300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1333" b="0" i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</a:rPr>
                        <m:t>96 </m:t>
                      </m:r>
                      <m:r>
                        <a:rPr lang="en-US" sz="1333" b="0" i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Arial"/>
                          <a:cs typeface="Arial"/>
                        </a:rPr>
                        <m:t>𝑛𝑚</m:t>
                      </m:r>
                    </m:oMath>
                  </m:oMathPara>
                </a14:m>
                <a:endParaRPr sz="1333">
                  <a:solidFill>
                    <a:schemeClr val="bg1"/>
                  </a:solidFill>
                  <a:latin typeface="Arial"/>
                  <a:ea typeface="Arial"/>
                  <a:cs typeface="Arial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B97EDC0-5719-6D1F-5045-C01F00EFAE7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4380" y="3558369"/>
                <a:ext cx="697626" cy="273008"/>
              </a:xfrm>
              <a:prstGeom prst="rect">
                <a:avLst/>
              </a:prstGeom>
              <a:blipFill>
                <a:blip r:embed="rId7"/>
                <a:stretch>
                  <a:fillRect b="-227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D0BA2BB5-BCC9-1E76-508B-B4209519ED43}"/>
              </a:ext>
            </a:extLst>
          </p:cNvPr>
          <p:cNvSpPr>
            <a:spLocks noGrp="1"/>
          </p:cNvSpPr>
          <p:nvPr/>
        </p:nvSpPr>
        <p:spPr>
          <a:xfrm>
            <a:off x="4219193" y="2930871"/>
            <a:ext cx="1564000" cy="3561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sz="1714" dirty="0">
                <a:latin typeface="Arial"/>
                <a:ea typeface="Arial"/>
                <a:cs typeface="Arial"/>
              </a:rPr>
              <a:t>14 SL Pairs</a:t>
            </a:r>
          </a:p>
        </p:txBody>
      </p:sp>
      <p:sp>
        <p:nvSpPr>
          <p:cNvPr id="20" name="Left Arrow 19">
            <a:extLst>
              <a:ext uri="{FF2B5EF4-FFF2-40B4-BE49-F238E27FC236}">
                <a16:creationId xmlns:a16="http://schemas.microsoft.com/office/drawing/2014/main" id="{5101AB03-514B-4866-5D8B-215D6B944BE0}"/>
              </a:ext>
            </a:extLst>
          </p:cNvPr>
          <p:cNvSpPr>
            <a:spLocks noGrp="1"/>
          </p:cNvSpPr>
          <p:nvPr/>
        </p:nvSpPr>
        <p:spPr>
          <a:xfrm>
            <a:off x="3677795" y="3829050"/>
            <a:ext cx="501514" cy="97231"/>
          </a:xfrm>
          <a:prstGeom prst="leftArrow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Left Arrow 20">
            <a:extLst>
              <a:ext uri="{FF2B5EF4-FFF2-40B4-BE49-F238E27FC236}">
                <a16:creationId xmlns:a16="http://schemas.microsoft.com/office/drawing/2014/main" id="{95816251-EE85-E74E-B0DE-61F285C7380A}"/>
              </a:ext>
            </a:extLst>
          </p:cNvPr>
          <p:cNvSpPr>
            <a:spLocks noGrp="1"/>
          </p:cNvSpPr>
          <p:nvPr/>
        </p:nvSpPr>
        <p:spPr>
          <a:xfrm rot="2816903">
            <a:off x="3573479" y="4640142"/>
            <a:ext cx="694175" cy="141011"/>
          </a:xfrm>
          <a:prstGeom prst="left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Edited text 2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38125"/>
            <a:ext cx="11049000" cy="742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44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DBR superlattice photocathodes</a:t>
            </a:r>
            <a:endParaRPr sz="4400"/>
          </a:p>
        </p:txBody>
      </p:sp>
      <p:sp>
        <p:nvSpPr>
          <p:cNvPr id="7" name="Edited text 7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619125" y="1209675"/>
            <a:ext cx="10953750" cy="2019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279400" lvl="0" indent="-203200">
              <a:spcAft>
                <a:spcPts val="600"/>
              </a:spcAft>
              <a:buClr>
                <a:srgbClr val="172B3A"/>
              </a:buClr>
              <a:buChar char="•"/>
            </a:pPr>
            <a:r>
              <a:rPr 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A distributed Bragg reflector (DBR) enhances QE through a Fabry–Perot resonance between the DBR and the surface-vacuum interface.</a:t>
            </a:r>
            <a:endParaRPr sz="2200" dirty="0"/>
          </a:p>
          <a:p>
            <a:pPr marL="279400" lvl="0" indent="-203200">
              <a:spcAft>
                <a:spcPts val="600"/>
              </a:spcAft>
              <a:buClr>
                <a:srgbClr val="172B3A"/>
              </a:buClr>
              <a:buChar char="•"/>
            </a:pPr>
            <a:r>
              <a:rPr 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ODU/</a:t>
            </a:r>
            <a:r>
              <a:rPr lang="en-US" sz="2200" b="0" i="0" dirty="0" err="1">
                <a:solidFill>
                  <a:srgbClr val="172B3A"/>
                </a:solidFill>
                <a:latin typeface="Arial"/>
                <a:ea typeface="Arial"/>
                <a:cs typeface="Arial"/>
              </a:rPr>
              <a:t>JLab</a:t>
            </a:r>
            <a:r>
              <a:rPr 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/BNL: GaAs/</a:t>
            </a:r>
            <a:r>
              <a:rPr lang="en-US" sz="2200" b="0" i="0" dirty="0" err="1">
                <a:solidFill>
                  <a:srgbClr val="172B3A"/>
                </a:solidFill>
                <a:latin typeface="Arial"/>
                <a:ea typeface="Arial"/>
                <a:cs typeface="Arial"/>
              </a:rPr>
              <a:t>GaAsP</a:t>
            </a:r>
            <a:r>
              <a:rPr 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superlattice with an </a:t>
            </a:r>
            <a:r>
              <a:rPr lang="en-US" sz="2200" b="0" i="0" dirty="0" err="1">
                <a:solidFill>
                  <a:srgbClr val="172B3A"/>
                </a:solidFill>
                <a:latin typeface="Arial"/>
                <a:ea typeface="Arial"/>
                <a:cs typeface="Arial"/>
              </a:rPr>
              <a:t>AlAsP</a:t>
            </a:r>
            <a:r>
              <a:rPr 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/</a:t>
            </a:r>
            <a:r>
              <a:rPr lang="en-US" sz="2200" b="0" i="0" dirty="0" err="1">
                <a:solidFill>
                  <a:srgbClr val="172B3A"/>
                </a:solidFill>
                <a:latin typeface="Arial"/>
                <a:ea typeface="Arial"/>
                <a:cs typeface="Arial"/>
              </a:rPr>
              <a:t>GaAsP</a:t>
            </a:r>
            <a:r>
              <a:rPr 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DBR.</a:t>
            </a:r>
            <a:endParaRPr sz="2200" dirty="0"/>
          </a:p>
          <a:p>
            <a:pPr marL="279400" lvl="0" indent="-203200">
              <a:spcAft>
                <a:spcPts val="600"/>
              </a:spcAft>
              <a:buClr>
                <a:srgbClr val="172B3A"/>
              </a:buClr>
              <a:buChar char="•"/>
            </a:pPr>
            <a:r>
              <a:rPr lang="en-US" sz="2200" dirty="0">
                <a:solidFill>
                  <a:srgbClr val="172B3A"/>
                </a:solidFill>
              </a:rPr>
              <a:t>DBR-cathode successful use </a:t>
            </a:r>
            <a:r>
              <a:rPr 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in an HVDC gun. QE = 2.35%, ESP = 92%.</a:t>
            </a:r>
            <a:endParaRPr sz="2200" dirty="0"/>
          </a:p>
        </p:txBody>
      </p:sp>
      <p:sp>
        <p:nvSpPr>
          <p:cNvPr id="19" name="Edited text 19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2286000" y="6076950"/>
            <a:ext cx="9239250" cy="2667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1200" b="0">
                <a:solidFill>
                  <a:srgbClr val="172B3A"/>
                </a:solidFill>
                <a:latin typeface="Arial"/>
                <a:ea typeface="Arial"/>
                <a:cs typeface="Arial"/>
              </a:rPr>
              <a:t>Benjamin Belfore et al., “High figure of merit spin-polarized electron sources grown via MOCVD,” Appl. Phys. Lett. 123, 222102 (2023).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3819172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7F95C8-5FBA-8637-64F9-BD566AAF6532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33A556B-7C63-244D-9B7C-B0EA8042B330}" type="slidenum">
              <a:rPr/>
              <a:t>7</a:t>
            </a:fld>
            <a:endParaRPr sz="1000"/>
          </a:p>
        </p:txBody>
      </p:sp>
      <p:pic>
        <p:nvPicPr>
          <p:cNvPr id="51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8194" y="1278893"/>
            <a:ext cx="4675562" cy="3052103"/>
          </a:xfrm>
          <a:prstGeom prst="rect">
            <a:avLst/>
          </a:prstGeom>
        </p:spPr>
      </p:pic>
      <p:sp>
        <p:nvSpPr>
          <p:cNvPr id="8" name="Freeform 7">
            <a:extLst>
              <a:ext uri="{FF2B5EF4-FFF2-40B4-BE49-F238E27FC236}">
                <a16:creationId xmlns:a16="http://schemas.microsoft.com/office/drawing/2014/main" id="{95CA1399-D000-239F-DB9F-866A70DCA001}"/>
              </a:ext>
            </a:extLst>
          </p:cNvPr>
          <p:cNvSpPr>
            <a:spLocks noGrp="1"/>
          </p:cNvSpPr>
          <p:nvPr/>
        </p:nvSpPr>
        <p:spPr>
          <a:xfrm>
            <a:off x="1292532" y="2270490"/>
            <a:ext cx="1809946" cy="367289"/>
          </a:xfrm>
          <a:custGeom>
            <a:avLst/>
            <a:gdLst>
              <a:gd name="connsiteX0" fmla="*/ 0 w 1809946"/>
              <a:gd name="connsiteY0" fmla="*/ 9070 h 367289"/>
              <a:gd name="connsiteX1" fmla="*/ 1376313 w 1809946"/>
              <a:gd name="connsiteY1" fmla="*/ 9070 h 367289"/>
              <a:gd name="connsiteX2" fmla="*/ 1706252 w 1809946"/>
              <a:gd name="connsiteY2" fmla="*/ 103338 h 367289"/>
              <a:gd name="connsiteX3" fmla="*/ 1809946 w 1809946"/>
              <a:gd name="connsiteY3" fmla="*/ 367289 h 367289"/>
            </a:gdLst>
            <a:ahLst/>
            <a:cxnLst/>
            <a:rect l="l" t="t" r="r" b="b"/>
            <a:pathLst>
              <a:path w="1809946" h="367289">
                <a:moveTo>
                  <a:pt x="0" y="9070"/>
                </a:moveTo>
                <a:cubicBezTo>
                  <a:pt x="545969" y="1214"/>
                  <a:pt x="1091938" y="-6641"/>
                  <a:pt x="1376313" y="9070"/>
                </a:cubicBezTo>
                <a:cubicBezTo>
                  <a:pt x="1660688" y="24781"/>
                  <a:pt x="1633980" y="43635"/>
                  <a:pt x="1706252" y="103338"/>
                </a:cubicBezTo>
                <a:cubicBezTo>
                  <a:pt x="1778524" y="163041"/>
                  <a:pt x="1794235" y="265165"/>
                  <a:pt x="1809946" y="367289"/>
                </a:cubicBez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DD662D22-C970-50B2-27B5-3FFAED3D3370}"/>
              </a:ext>
            </a:extLst>
          </p:cNvPr>
          <p:cNvSpPr>
            <a:spLocks noGrp="1"/>
          </p:cNvSpPr>
          <p:nvPr/>
        </p:nvSpPr>
        <p:spPr>
          <a:xfrm>
            <a:off x="1292532" y="3061711"/>
            <a:ext cx="1809946" cy="367289"/>
          </a:xfrm>
          <a:custGeom>
            <a:avLst/>
            <a:gdLst>
              <a:gd name="connsiteX0" fmla="*/ 0 w 1809946"/>
              <a:gd name="connsiteY0" fmla="*/ 9070 h 367289"/>
              <a:gd name="connsiteX1" fmla="*/ 1376313 w 1809946"/>
              <a:gd name="connsiteY1" fmla="*/ 9070 h 367289"/>
              <a:gd name="connsiteX2" fmla="*/ 1706252 w 1809946"/>
              <a:gd name="connsiteY2" fmla="*/ 103338 h 367289"/>
              <a:gd name="connsiteX3" fmla="*/ 1809946 w 1809946"/>
              <a:gd name="connsiteY3" fmla="*/ 367289 h 367289"/>
            </a:gdLst>
            <a:ahLst/>
            <a:cxnLst/>
            <a:rect l="l" t="t" r="r" b="b"/>
            <a:pathLst>
              <a:path w="1809946" h="367289">
                <a:moveTo>
                  <a:pt x="0" y="9070"/>
                </a:moveTo>
                <a:cubicBezTo>
                  <a:pt x="545969" y="1214"/>
                  <a:pt x="1091938" y="-6641"/>
                  <a:pt x="1376313" y="9070"/>
                </a:cubicBezTo>
                <a:cubicBezTo>
                  <a:pt x="1660688" y="24781"/>
                  <a:pt x="1633980" y="43635"/>
                  <a:pt x="1706252" y="103338"/>
                </a:cubicBezTo>
                <a:cubicBezTo>
                  <a:pt x="1778524" y="163041"/>
                  <a:pt x="1794235" y="265165"/>
                  <a:pt x="1809946" y="367289"/>
                </a:cubicBezTo>
              </a:path>
            </a:pathLst>
          </a:cu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864779D6-D185-418B-A21C-BC017752EE36}"/>
              </a:ext>
            </a:extLst>
          </p:cNvPr>
          <p:cNvSpPr>
            <a:spLocks noGrp="1"/>
          </p:cNvSpPr>
          <p:nvPr/>
        </p:nvSpPr>
        <p:spPr>
          <a:xfrm>
            <a:off x="3102478" y="2354974"/>
            <a:ext cx="0" cy="1074026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903572D1-5ED3-A694-21BC-B49883FE5E32}"/>
              </a:ext>
            </a:extLst>
          </p:cNvPr>
          <p:cNvSpPr>
            <a:spLocks noGrp="1"/>
          </p:cNvSpPr>
          <p:nvPr/>
        </p:nvSpPr>
        <p:spPr>
          <a:xfrm>
            <a:off x="3111905" y="2354974"/>
            <a:ext cx="848413" cy="282805"/>
          </a:xfrm>
          <a:custGeom>
            <a:avLst/>
            <a:gdLst>
              <a:gd name="connsiteX0" fmla="*/ 0 w 848413"/>
              <a:gd name="connsiteY0" fmla="*/ 0 h 282805"/>
              <a:gd name="connsiteX1" fmla="*/ 28281 w 848413"/>
              <a:gd name="connsiteY1" fmla="*/ 122549 h 282805"/>
              <a:gd name="connsiteX2" fmla="*/ 150829 w 848413"/>
              <a:gd name="connsiteY2" fmla="*/ 245097 h 282805"/>
              <a:gd name="connsiteX3" fmla="*/ 329938 w 848413"/>
              <a:gd name="connsiteY3" fmla="*/ 273378 h 282805"/>
              <a:gd name="connsiteX4" fmla="*/ 848413 w 848413"/>
              <a:gd name="connsiteY4" fmla="*/ 282805 h 282805"/>
            </a:gdLst>
            <a:ahLst/>
            <a:cxnLst/>
            <a:rect l="l" t="t" r="r" b="b"/>
            <a:pathLst>
              <a:path w="848413" h="282805">
                <a:moveTo>
                  <a:pt x="0" y="0"/>
                </a:moveTo>
                <a:cubicBezTo>
                  <a:pt x="1571" y="40850"/>
                  <a:pt x="3143" y="81700"/>
                  <a:pt x="28281" y="122549"/>
                </a:cubicBezTo>
                <a:cubicBezTo>
                  <a:pt x="53419" y="163398"/>
                  <a:pt x="100553" y="219959"/>
                  <a:pt x="150829" y="245097"/>
                </a:cubicBezTo>
                <a:cubicBezTo>
                  <a:pt x="201105" y="270235"/>
                  <a:pt x="213674" y="267093"/>
                  <a:pt x="329938" y="273378"/>
                </a:cubicBezTo>
                <a:cubicBezTo>
                  <a:pt x="446202" y="279663"/>
                  <a:pt x="647307" y="281234"/>
                  <a:pt x="848413" y="282805"/>
                </a:cubicBezTo>
              </a:path>
            </a:pathLst>
          </a:cu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26DA0A2-8D75-FD6B-D2B6-E4B9188768A5}"/>
              </a:ext>
            </a:extLst>
          </p:cNvPr>
          <p:cNvSpPr>
            <a:spLocks noGrp="1"/>
          </p:cNvSpPr>
          <p:nvPr/>
        </p:nvSpPr>
        <p:spPr>
          <a:xfrm>
            <a:off x="2994610" y="2317500"/>
            <a:ext cx="59474" cy="5250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5C03812-98D1-2AAD-DF7D-2EADEDF9F2C8}"/>
              </a:ext>
            </a:extLst>
          </p:cNvPr>
          <p:cNvSpPr>
            <a:spLocks noGrp="1"/>
          </p:cNvSpPr>
          <p:nvPr/>
        </p:nvSpPr>
        <p:spPr>
          <a:xfrm>
            <a:off x="3052431" y="2242736"/>
            <a:ext cx="59474" cy="5250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F60134A-406D-60FE-5617-3E55C4658C7B}"/>
              </a:ext>
            </a:extLst>
          </p:cNvPr>
          <p:cNvSpPr>
            <a:spLocks noGrp="1"/>
          </p:cNvSpPr>
          <p:nvPr/>
        </p:nvSpPr>
        <p:spPr>
          <a:xfrm>
            <a:off x="2390019" y="2186678"/>
            <a:ext cx="59474" cy="5250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51D6CFD-8E9E-D93D-4853-6E952061D00B}"/>
              </a:ext>
            </a:extLst>
          </p:cNvPr>
          <p:cNvSpPr>
            <a:spLocks noGrp="1"/>
          </p:cNvSpPr>
          <p:nvPr/>
        </p:nvSpPr>
        <p:spPr>
          <a:xfrm>
            <a:off x="2539401" y="2160423"/>
            <a:ext cx="59474" cy="5250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03AC9D7-8927-57FD-6EAF-3C2E821181B5}"/>
              </a:ext>
            </a:extLst>
          </p:cNvPr>
          <p:cNvSpPr>
            <a:spLocks noGrp="1"/>
          </p:cNvSpPr>
          <p:nvPr/>
        </p:nvSpPr>
        <p:spPr>
          <a:xfrm>
            <a:off x="1887552" y="2186452"/>
            <a:ext cx="59474" cy="5250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866D255-B617-E8E9-9129-03AC23D51857}"/>
              </a:ext>
            </a:extLst>
          </p:cNvPr>
          <p:cNvSpPr>
            <a:spLocks noGrp="1"/>
          </p:cNvSpPr>
          <p:nvPr/>
        </p:nvSpPr>
        <p:spPr>
          <a:xfrm>
            <a:off x="3052431" y="2407740"/>
            <a:ext cx="59474" cy="5250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AB7CE92-326A-B832-737F-6F3A68F0D8D4}"/>
              </a:ext>
            </a:extLst>
          </p:cNvPr>
          <p:cNvSpPr>
            <a:spLocks noGrp="1"/>
          </p:cNvSpPr>
          <p:nvPr/>
        </p:nvSpPr>
        <p:spPr>
          <a:xfrm>
            <a:off x="3536111" y="2317500"/>
            <a:ext cx="59474" cy="5250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886A1EE-DA52-EC73-0CBA-095B7401D2E8}"/>
              </a:ext>
            </a:extLst>
          </p:cNvPr>
          <p:cNvSpPr>
            <a:spLocks noGrp="1"/>
          </p:cNvSpPr>
          <p:nvPr/>
        </p:nvSpPr>
        <p:spPr>
          <a:xfrm>
            <a:off x="2831215" y="2211328"/>
            <a:ext cx="59474" cy="5250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EBA66A4-1ED2-A5A0-8DAA-C556761559F0}"/>
              </a:ext>
            </a:extLst>
          </p:cNvPr>
          <p:cNvSpPr>
            <a:spLocks noGrp="1"/>
          </p:cNvSpPr>
          <p:nvPr/>
        </p:nvSpPr>
        <p:spPr>
          <a:xfrm>
            <a:off x="2750946" y="2197169"/>
            <a:ext cx="59474" cy="5250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66AC6E7-6EAC-57A3-3392-0909DAD05CE6}"/>
              </a:ext>
            </a:extLst>
          </p:cNvPr>
          <p:cNvSpPr>
            <a:spLocks noGrp="1"/>
          </p:cNvSpPr>
          <p:nvPr/>
        </p:nvSpPr>
        <p:spPr>
          <a:xfrm>
            <a:off x="1666988" y="2556295"/>
            <a:ext cx="105670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>
                <a:solidFill>
                  <a:schemeClr val="accent1"/>
                </a:solidFill>
              </a:rPr>
              <a:t>Cathode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0992F13-3B56-8A96-861B-6E1F4B0765EF}"/>
              </a:ext>
            </a:extLst>
          </p:cNvPr>
          <p:cNvSpPr>
            <a:spLocks noGrp="1"/>
          </p:cNvSpPr>
          <p:nvPr/>
        </p:nvSpPr>
        <p:spPr>
          <a:xfrm>
            <a:off x="3196244" y="2872447"/>
            <a:ext cx="1013932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>
                <a:solidFill>
                  <a:srgbClr val="00B0F0"/>
                </a:solidFill>
              </a:rPr>
              <a:t>Vacuum</a:t>
            </a:r>
          </a:p>
        </p:txBody>
      </p:sp>
      <p:cxnSp>
        <p:nvCxnSpPr>
          <p:cNvPr id="67" name="Straight Arrow Connector 22"/>
          <p:cNvCxnSpPr/>
          <p:nvPr/>
        </p:nvCxnSpPr>
        <p:spPr>
          <a:xfrm flipH="1">
            <a:off x="3102478" y="2007585"/>
            <a:ext cx="372324" cy="336169"/>
          </a:xfrm>
          <a:prstGeom prst="straightConnector1">
            <a:avLst/>
          </a:prstGeom>
          <a:ln>
            <a:solidFill>
              <a:schemeClr val="accent5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00322168-BBAC-FB4B-A9A8-158595668DA6}"/>
              </a:ext>
            </a:extLst>
          </p:cNvPr>
          <p:cNvSpPr>
            <a:spLocks noGrp="1"/>
          </p:cNvSpPr>
          <p:nvPr/>
        </p:nvSpPr>
        <p:spPr>
          <a:xfrm>
            <a:off x="3461115" y="1735317"/>
            <a:ext cx="196720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>
                <a:solidFill>
                  <a:schemeClr val="accent5"/>
                </a:solidFill>
              </a:rPr>
              <a:t>trapped electrons</a:t>
            </a:r>
          </a:p>
        </p:txBody>
      </p:sp>
      <p:sp>
        <p:nvSpPr>
          <p:cNvPr id="2" name="Edited text 2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38125"/>
            <a:ext cx="11049000" cy="742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44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Reducing the surface charge limit</a:t>
            </a:r>
            <a:endParaRPr sz="4400"/>
          </a:p>
        </p:txBody>
      </p:sp>
      <p:sp>
        <p:nvSpPr>
          <p:cNvPr id="25" name="Edited text 25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619125" y="3857625"/>
            <a:ext cx="5524500" cy="2333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lang="en-US" sz="2200" b="0" i="0">
                <a:solidFill>
                  <a:srgbClr val="172B3A"/>
                </a:solidFill>
                <a:latin typeface="Arial"/>
                <a:ea typeface="Arial"/>
                <a:cs typeface="Arial"/>
              </a:rPr>
              <a:t>February 2023: 6 nC, limited by the surface charge limit.</a:t>
            </a:r>
            <a:endParaRPr sz="2200"/>
          </a:p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lang="en-US" sz="2200" b="0" i="0">
                <a:solidFill>
                  <a:srgbClr val="172B3A"/>
                </a:solidFill>
                <a:latin typeface="Arial"/>
                <a:ea typeface="Arial"/>
                <a:cs typeface="Arial"/>
              </a:rPr>
              <a:t>June 2023: 11.6 nC after:</a:t>
            </a:r>
            <a:endParaRPr sz="2200"/>
          </a:p>
          <a:p>
            <a:pPr marL="558800" lvl="1" indent="-203200">
              <a:spcAft>
                <a:spcPts val="500"/>
              </a:spcAft>
              <a:buClr>
                <a:srgbClr val="172B3A"/>
              </a:buClr>
              <a:buChar char="○"/>
            </a:pPr>
            <a:r>
              <a:rPr lang="en-US" sz="2200" b="0" i="0">
                <a:solidFill>
                  <a:srgbClr val="172B3A"/>
                </a:solidFill>
                <a:latin typeface="Arial"/>
                <a:ea typeface="Arial"/>
                <a:cs typeface="Arial"/>
              </a:rPr>
              <a:t>Surface-doping optimization.</a:t>
            </a:r>
            <a:endParaRPr sz="2200"/>
          </a:p>
          <a:p>
            <a:pPr marL="558800" lvl="1" indent="-203200">
              <a:spcAft>
                <a:spcPts val="500"/>
              </a:spcAft>
              <a:buClr>
                <a:srgbClr val="172B3A"/>
              </a:buClr>
              <a:buChar char="○"/>
            </a:pPr>
            <a:r>
              <a:rPr lang="en-US" sz="2200" b="0" i="0">
                <a:solidFill>
                  <a:srgbClr val="172B3A"/>
                </a:solidFill>
                <a:latin typeface="Arial"/>
                <a:ea typeface="Arial"/>
                <a:cs typeface="Arial"/>
              </a:rPr>
              <a:t>Acid wet cleaning and 450 °C heat cleaning.</a:t>
            </a:r>
            <a:endParaRPr sz="2200"/>
          </a:p>
        </p:txBody>
      </p:sp>
      <p:sp>
        <p:nvSpPr>
          <p:cNvPr id="5" name="Edited text 5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6619875" y="4305300"/>
            <a:ext cx="5095875" cy="1905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279400" lvl="0" indent="-203200">
              <a:spcAft>
                <a:spcPts val="200"/>
              </a:spcAft>
              <a:buClr>
                <a:srgbClr val="172B3A"/>
              </a:buClr>
              <a:buChar char="•"/>
            </a:pPr>
            <a:r>
              <a:rPr lang="en-US" sz="2200" b="0" i="0">
                <a:solidFill>
                  <a:srgbClr val="172B3A"/>
                </a:solidFill>
                <a:latin typeface="Arial"/>
                <a:ea typeface="Arial"/>
                <a:cs typeface="Arial"/>
              </a:rPr>
              <a:t>85–90% polarization at 785 nm.</a:t>
            </a:r>
            <a:endParaRPr sz="2200"/>
          </a:p>
          <a:p>
            <a:pPr marL="279400" lvl="0" indent="-203200">
              <a:spcAft>
                <a:spcPts val="200"/>
              </a:spcAft>
              <a:buClr>
                <a:srgbClr val="172B3A"/>
              </a:buClr>
              <a:buChar char="•"/>
            </a:pPr>
            <a:r>
              <a:rPr lang="en-US" sz="2200" b="0" i="0">
                <a:solidFill>
                  <a:srgbClr val="172B3A"/>
                </a:solidFill>
                <a:latin typeface="Arial"/>
                <a:ea typeface="Arial"/>
                <a:cs typeface="Arial"/>
              </a:rPr>
              <a:t>DBR-SL-GaAs: 11.6 nC (8 mm), up to 30 µA.</a:t>
            </a:r>
            <a:endParaRPr sz="2200"/>
          </a:p>
          <a:p>
            <a:pPr marL="279400" lvl="0" indent="-203200">
              <a:spcAft>
                <a:spcPts val="200"/>
              </a:spcAft>
              <a:buClr>
                <a:srgbClr val="172B3A"/>
              </a:buClr>
              <a:buChar char="•"/>
            </a:pPr>
            <a:r>
              <a:rPr lang="en-US" sz="2200" b="0" i="0">
                <a:solidFill>
                  <a:srgbClr val="172B3A"/>
                </a:solidFill>
                <a:latin typeface="Arial"/>
                <a:ea typeface="Arial"/>
                <a:cs typeface="Arial"/>
              </a:rPr>
              <a:t>Doubling size/power gives only 20% more charge (SCL).</a:t>
            </a:r>
            <a:endParaRPr sz="2200"/>
          </a:p>
        </p:txBody>
      </p:sp>
    </p:spTree>
    <p:extLst>
      <p:ext uri="{BB962C8B-B14F-4D97-AF65-F5344CB8AC3E}">
        <p14:creationId xmlns:p14="http://schemas.microsoft.com/office/powerpoint/2010/main" val="1463182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>
            <a:extLst>
              <a:ext uri="{FF2B5EF4-FFF2-40B4-BE49-F238E27FC236}">
                <a16:creationId xmlns:a16="http://schemas.microsoft.com/office/drawing/2014/main" id="{058FDCB5-0AE5-204B-62D9-AB1EEA80BA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816" y="937921"/>
            <a:ext cx="2717926" cy="208266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D17D59-0FDD-D644-96B9-C9F0AD7AB8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8</a:t>
            </a:fld>
            <a:endParaRPr lang="en-US" sz="750" dirty="0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96EEFA08-FE56-EE15-6EA1-F8CF833E3472}"/>
              </a:ext>
            </a:extLst>
          </p:cNvPr>
          <p:cNvGrpSpPr/>
          <p:nvPr/>
        </p:nvGrpSpPr>
        <p:grpSpPr>
          <a:xfrm>
            <a:off x="9568665" y="176280"/>
            <a:ext cx="1835592" cy="4861015"/>
            <a:chOff x="6968564" y="772614"/>
            <a:chExt cx="1886324" cy="5290340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A2E13E2-9893-E4E1-1941-8206652A3EB1}"/>
                </a:ext>
              </a:extLst>
            </p:cNvPr>
            <p:cNvSpPr txBox="1"/>
            <p:nvPr/>
          </p:nvSpPr>
          <p:spPr>
            <a:xfrm>
              <a:off x="6968564" y="5539734"/>
              <a:ext cx="1886324" cy="52322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EIC Mott polarimeter</a:t>
              </a:r>
            </a:p>
          </p:txBody>
        </p:sp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EE208BD9-4D30-F05B-0809-551DD2EBFC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68564" y="1799730"/>
              <a:ext cx="1886324" cy="3608333"/>
            </a:xfrm>
            <a:prstGeom prst="rect">
              <a:avLst/>
            </a:prstGeom>
          </p:spPr>
        </p:pic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7EE574A5-E995-CE7C-7694-402A38B424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35007" y="772614"/>
              <a:ext cx="1318185" cy="997236"/>
            </a:xfrm>
            <a:prstGeom prst="rect">
              <a:avLst/>
            </a:prstGeom>
          </p:spPr>
        </p:pic>
      </p:grpSp>
      <p:pic>
        <p:nvPicPr>
          <p:cNvPr id="71" name="Picture 70" descr="A graph of a graph showing a number of different colors&#10;&#10;Description automatically generated with medium confidence">
            <a:extLst>
              <a:ext uri="{FF2B5EF4-FFF2-40B4-BE49-F238E27FC236}">
                <a16:creationId xmlns:a16="http://schemas.microsoft.com/office/drawing/2014/main" id="{420CF122-EF6F-C7F0-7FD5-A0522741CB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3206" y="993244"/>
            <a:ext cx="3285155" cy="2084745"/>
          </a:xfrm>
          <a:prstGeom prst="rect">
            <a:avLst/>
          </a:prstGeom>
        </p:spPr>
      </p:pic>
      <p:pic>
        <p:nvPicPr>
          <p:cNvPr id="73" name="Picture 72" descr="A graph of a graph showing different colors&#10;&#10;Description automatically generated with medium confidence">
            <a:extLst>
              <a:ext uri="{FF2B5EF4-FFF2-40B4-BE49-F238E27FC236}">
                <a16:creationId xmlns:a16="http://schemas.microsoft.com/office/drawing/2014/main" id="{C36C2636-0577-7A69-0B93-C3E48944C7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6025" y="3103794"/>
            <a:ext cx="3285155" cy="2009878"/>
          </a:xfrm>
          <a:prstGeom prst="rect">
            <a:avLst/>
          </a:prstGeom>
        </p:spPr>
      </p:pic>
      <p:pic>
        <p:nvPicPr>
          <p:cNvPr id="82" name="Picture 81" descr="A graph showing a number of pairs&#10;&#10;Description automatically generated">
            <a:extLst>
              <a:ext uri="{FF2B5EF4-FFF2-40B4-BE49-F238E27FC236}">
                <a16:creationId xmlns:a16="http://schemas.microsoft.com/office/drawing/2014/main" id="{605B97AC-A280-2D6B-81F9-024B818939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99595" y="3075907"/>
            <a:ext cx="3477706" cy="2082663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333D173D-C0C2-D94B-54ED-9EAADD7B2E3F}"/>
              </a:ext>
            </a:extLst>
          </p:cNvPr>
          <p:cNvSpPr>
            <a:spLocks noGrp="1"/>
          </p:cNvSpPr>
          <p:nvPr/>
        </p:nvSpPr>
        <p:spPr>
          <a:xfrm>
            <a:off x="6272050" y="1083175"/>
            <a:ext cx="455458" cy="51375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Edited text 2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38125"/>
            <a:ext cx="11049000" cy="742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44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Surface doping and DBR pairs</a:t>
            </a:r>
            <a:endParaRPr sz="4400"/>
          </a:p>
        </p:txBody>
      </p:sp>
      <p:sp>
        <p:nvSpPr>
          <p:cNvPr id="5" name="Edited text 5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619125" y="5173595"/>
            <a:ext cx="10953750" cy="1143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279400" lvl="0" indent="-203200">
              <a:spcAft>
                <a:spcPts val="900"/>
              </a:spcAft>
              <a:buClr>
                <a:srgbClr val="172B3A"/>
              </a:buClr>
              <a:buChar char="•"/>
            </a:pPr>
            <a:r>
              <a:rPr 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Surface doping of 5 × 10¹⁹ cm⁻³ gives higher polarization. 16 DBR pairs give a higher figure of merit, P² × QE.</a:t>
            </a:r>
            <a:endParaRPr sz="2200" dirty="0"/>
          </a:p>
          <a:p>
            <a:pPr marL="279400" lvl="0" indent="-203200">
              <a:spcAft>
                <a:spcPts val="900"/>
              </a:spcAft>
              <a:buClr>
                <a:srgbClr val="172B3A"/>
              </a:buClr>
              <a:buChar char="•"/>
            </a:pPr>
            <a:r>
              <a:rPr 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Polarization and QE measurements used the EIC Mott polarimeter.</a:t>
            </a: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2225578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D17D59-0FDD-D644-96B9-C9F0AD7AB8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9</a:t>
            </a:fld>
            <a:endParaRPr lang="en-US" sz="750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050FEB6-CE37-975E-276B-5BF3B5837C2C}"/>
              </a:ext>
            </a:extLst>
          </p:cNvPr>
          <p:cNvGrpSpPr/>
          <p:nvPr/>
        </p:nvGrpSpPr>
        <p:grpSpPr>
          <a:xfrm>
            <a:off x="994295" y="3903884"/>
            <a:ext cx="3671257" cy="2715993"/>
            <a:chOff x="317500" y="3531970"/>
            <a:chExt cx="4293175" cy="2983698"/>
          </a:xfrm>
        </p:grpSpPr>
        <p:pic>
          <p:nvPicPr>
            <p:cNvPr id="6" name="Picture 5" descr="A graph of a sample&#10;&#10;Description automatically generated with medium confidence">
              <a:extLst>
                <a:ext uri="{FF2B5EF4-FFF2-40B4-BE49-F238E27FC236}">
                  <a16:creationId xmlns:a16="http://schemas.microsoft.com/office/drawing/2014/main" id="{2C023DF4-C7A7-7F04-2C82-8D6AEB210F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7500" y="3531970"/>
              <a:ext cx="3854450" cy="2332450"/>
            </a:xfrm>
            <a:prstGeom prst="rect">
              <a:avLst/>
            </a:prstGeom>
          </p:spPr>
        </p:pic>
        <p:sp>
          <p:nvSpPr>
            <p:cNvPr id="8" name="Text Placeholder 3">
              <a:extLst>
                <a:ext uri="{FF2B5EF4-FFF2-40B4-BE49-F238E27FC236}">
                  <a16:creationId xmlns:a16="http://schemas.microsoft.com/office/drawing/2014/main" id="{F8876066-6338-755A-6A1A-2976A5282F34}"/>
                </a:ext>
              </a:extLst>
            </p:cNvPr>
            <p:cNvSpPr txBox="1">
              <a:spLocks/>
            </p:cNvSpPr>
            <p:nvPr/>
          </p:nvSpPr>
          <p:spPr>
            <a:xfrm>
              <a:off x="317500" y="5815479"/>
              <a:ext cx="4293175" cy="70018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t">
              <a:noAutofit/>
            </a:bodyPr>
            <a:lstStyle>
              <a:lvl1pPr marL="228589" indent="-228589" algn="l" defTabSz="91435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rial"/>
                  <a:ea typeface="Arial"/>
                  <a:cs typeface="Arial"/>
                </a:defRPr>
              </a:lvl1pPr>
              <a:lvl2pPr marL="685766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Arial"/>
                  <a:cs typeface="Arial"/>
                </a:defRPr>
              </a:lvl2pPr>
              <a:lvl3pPr marL="1142942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rial"/>
                  <a:ea typeface="Arial"/>
                  <a:cs typeface="Arial"/>
                </a:defRPr>
              </a:lvl3pPr>
              <a:lvl4pPr marL="1600120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Arial"/>
                  <a:ea typeface="Arial"/>
                  <a:cs typeface="Arial"/>
                </a:defRPr>
              </a:lvl4pPr>
              <a:lvl5pPr marL="2057298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/>
                  <a:ea typeface="Arial"/>
                  <a:cs typeface="Arial"/>
                </a:defRPr>
              </a:lvl5pPr>
              <a:lvl6pPr marL="2514474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rial"/>
                  <a:ea typeface="Arial"/>
                  <a:cs typeface="Arial"/>
                </a:defRPr>
              </a:lvl6pPr>
              <a:lvl7pPr marL="2971652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rial"/>
                  <a:ea typeface="Arial"/>
                  <a:cs typeface="Arial"/>
                </a:defRPr>
              </a:lvl7pPr>
              <a:lvl8pPr marL="3428829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rial"/>
                  <a:ea typeface="Arial"/>
                  <a:cs typeface="Arial"/>
                </a:defRPr>
              </a:lvl8pPr>
              <a:lvl9pPr marL="3886006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rial"/>
                  <a:ea typeface="Arial"/>
                  <a:cs typeface="Arial"/>
                </a:defRPr>
              </a:lvl9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en-US" sz="1800" dirty="0"/>
                <a:t>SIMS depth profile : the surface C diffused in heat treatment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3A3BBD3-E268-B26B-A099-C2C94CDADBAA}"/>
              </a:ext>
            </a:extLst>
          </p:cNvPr>
          <p:cNvGrpSpPr/>
          <p:nvPr/>
        </p:nvGrpSpPr>
        <p:grpSpPr>
          <a:xfrm>
            <a:off x="5999567" y="3625171"/>
            <a:ext cx="5524997" cy="2497950"/>
            <a:chOff x="4693674" y="2813291"/>
            <a:chExt cx="4078691" cy="174953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89C1BF7-B0C4-2B49-D940-9395C0FD54F8}"/>
                </a:ext>
              </a:extLst>
            </p:cNvPr>
            <p:cNvSpPr/>
            <p:nvPr/>
          </p:nvSpPr>
          <p:spPr>
            <a:xfrm>
              <a:off x="4693674" y="3102062"/>
              <a:ext cx="4072715" cy="1460759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4ACFA02B-B6D0-3F13-300C-656863260272}"/>
                </a:ext>
              </a:extLst>
            </p:cNvPr>
            <p:cNvGrpSpPr/>
            <p:nvPr/>
          </p:nvGrpSpPr>
          <p:grpSpPr>
            <a:xfrm>
              <a:off x="4699650" y="2813291"/>
              <a:ext cx="4072715" cy="1749530"/>
              <a:chOff x="4693674" y="2813291"/>
              <a:chExt cx="4072715" cy="174953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6B098326-9F41-8946-E963-0CB152D61C6A}"/>
                  </a:ext>
                </a:extLst>
              </p:cNvPr>
              <p:cNvGrpSpPr/>
              <p:nvPr/>
            </p:nvGrpSpPr>
            <p:grpSpPr>
              <a:xfrm>
                <a:off x="4693674" y="3102062"/>
                <a:ext cx="4072715" cy="1460759"/>
                <a:chOff x="4693674" y="3131942"/>
                <a:chExt cx="4072715" cy="1460759"/>
              </a:xfrm>
            </p:grpSpPr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E83AC1DC-590E-9A4C-D423-9FA07F47CDAE}"/>
                    </a:ext>
                  </a:extLst>
                </p:cNvPr>
                <p:cNvGrpSpPr/>
                <p:nvPr/>
              </p:nvGrpSpPr>
              <p:grpSpPr>
                <a:xfrm>
                  <a:off x="4693674" y="3131942"/>
                  <a:ext cx="2965034" cy="1460759"/>
                  <a:chOff x="6065458" y="2318755"/>
                  <a:chExt cx="2965034" cy="1460759"/>
                </a:xfrm>
              </p:grpSpPr>
              <p:pic>
                <p:nvPicPr>
                  <p:cNvPr id="15" name="Picture 14">
                    <a:extLst>
                      <a:ext uri="{FF2B5EF4-FFF2-40B4-BE49-F238E27FC236}">
                        <a16:creationId xmlns:a16="http://schemas.microsoft.com/office/drawing/2014/main" id="{5392D7A5-7395-230C-6CC0-D5691F10CC7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rcRect r="64081"/>
                  <a:stretch/>
                </p:blipFill>
                <p:spPr>
                  <a:xfrm>
                    <a:off x="6065458" y="2318755"/>
                    <a:ext cx="1352550" cy="1460759"/>
                  </a:xfrm>
                  <a:prstGeom prst="rect">
                    <a:avLst/>
                  </a:prstGeom>
                </p:spPr>
              </p:pic>
              <p:pic>
                <p:nvPicPr>
                  <p:cNvPr id="16" name="Picture 15">
                    <a:extLst>
                      <a:ext uri="{FF2B5EF4-FFF2-40B4-BE49-F238E27FC236}">
                        <a16:creationId xmlns:a16="http://schemas.microsoft.com/office/drawing/2014/main" id="{6E1A8D62-5452-A8CE-443D-18A664AF0D9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rcRect l="38448" r="25633"/>
                  <a:stretch/>
                </p:blipFill>
                <p:spPr>
                  <a:xfrm>
                    <a:off x="7677941" y="2318755"/>
                    <a:ext cx="1352551" cy="1460759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19" name="Picture 18">
                  <a:extLst>
                    <a:ext uri="{FF2B5EF4-FFF2-40B4-BE49-F238E27FC236}">
                      <a16:creationId xmlns:a16="http://schemas.microsoft.com/office/drawing/2014/main" id="{17A2FE5A-EAC3-0D7A-E88C-FAFFBD869E5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926661" y="3131942"/>
                  <a:ext cx="839728" cy="1460759"/>
                </a:xfrm>
                <a:prstGeom prst="rect">
                  <a:avLst/>
                </a:prstGeom>
              </p:spPr>
            </p:pic>
          </p:grp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FC3D14B-17F3-BEA7-B31E-18ED983A1111}"/>
                  </a:ext>
                </a:extLst>
              </p:cNvPr>
              <p:cNvSpPr txBox="1"/>
              <p:nvPr/>
            </p:nvSpPr>
            <p:spPr>
              <a:xfrm>
                <a:off x="7598835" y="2813291"/>
                <a:ext cx="1047082" cy="276999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TEM images</a:t>
                </a:r>
              </a:p>
            </p:txBody>
          </p:sp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31B84BD-F7D9-D807-5A2F-1C0B3ED456B6}"/>
              </a:ext>
            </a:extLst>
          </p:cNvPr>
          <p:cNvGrpSpPr/>
          <p:nvPr/>
        </p:nvGrpSpPr>
        <p:grpSpPr>
          <a:xfrm>
            <a:off x="6814802" y="1209675"/>
            <a:ext cx="2754261" cy="2219324"/>
            <a:chOff x="7368987" y="818115"/>
            <a:chExt cx="1613102" cy="1233581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7BDF14A-A5DD-D481-4DBF-E3FA8B9A50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3864" b="58636"/>
            <a:stretch/>
          </p:blipFill>
          <p:spPr>
            <a:xfrm>
              <a:off x="7368988" y="818115"/>
              <a:ext cx="1613101" cy="1007076"/>
            </a:xfrm>
            <a:prstGeom prst="rect">
              <a:avLst/>
            </a:prstGeom>
          </p:spPr>
        </p:pic>
        <p:sp>
          <p:nvSpPr>
            <p:cNvPr id="28" name="Text Placeholder 3">
              <a:extLst>
                <a:ext uri="{FF2B5EF4-FFF2-40B4-BE49-F238E27FC236}">
                  <a16:creationId xmlns:a16="http://schemas.microsoft.com/office/drawing/2014/main" id="{45E5A381-2427-E49F-1A4F-716057F1FC46}"/>
                </a:ext>
              </a:extLst>
            </p:cNvPr>
            <p:cNvSpPr txBox="1">
              <a:spLocks/>
            </p:cNvSpPr>
            <p:nvPr/>
          </p:nvSpPr>
          <p:spPr>
            <a:xfrm>
              <a:off x="7368987" y="1839591"/>
              <a:ext cx="1613101" cy="21210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vert="horz" lIns="91440" tIns="45720" rIns="91440" bIns="45720" rtlCol="0" anchor="t">
              <a:noAutofit/>
            </a:bodyPr>
            <a:lstStyle>
              <a:lvl1pPr marL="228589" indent="-228589" algn="l" defTabSz="91435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Arial"/>
                  <a:ea typeface="Arial"/>
                  <a:cs typeface="Arial"/>
                </a:defRPr>
              </a:lvl1pPr>
              <a:lvl2pPr marL="685766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Arial"/>
                  <a:ea typeface="Arial"/>
                  <a:cs typeface="Arial"/>
                </a:defRPr>
              </a:lvl2pPr>
              <a:lvl3pPr marL="1142942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rial"/>
                  <a:ea typeface="Arial"/>
                  <a:cs typeface="Arial"/>
                </a:defRPr>
              </a:lvl3pPr>
              <a:lvl4pPr marL="1600120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Arial"/>
                  <a:ea typeface="Arial"/>
                  <a:cs typeface="Arial"/>
                </a:defRPr>
              </a:lvl4pPr>
              <a:lvl5pPr marL="2057298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Arial"/>
                  <a:ea typeface="Arial"/>
                  <a:cs typeface="Arial"/>
                </a:defRPr>
              </a:lvl5pPr>
              <a:lvl6pPr marL="2514474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rial"/>
                  <a:ea typeface="Arial"/>
                  <a:cs typeface="Arial"/>
                </a:defRPr>
              </a:lvl6pPr>
              <a:lvl7pPr marL="2971652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rial"/>
                  <a:ea typeface="Arial"/>
                  <a:cs typeface="Arial"/>
                </a:defRPr>
              </a:lvl7pPr>
              <a:lvl8pPr marL="3428829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rial"/>
                  <a:ea typeface="Arial"/>
                  <a:cs typeface="Arial"/>
                </a:defRPr>
              </a:lvl8pPr>
              <a:lvl9pPr marL="3886006" indent="-228589" algn="l" defTabSz="91435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Arial"/>
                  <a:ea typeface="Arial"/>
                  <a:cs typeface="Arial"/>
                </a:defRPr>
              </a:lvl9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en-US" sz="1800" dirty="0"/>
                <a:t>HCl wet etch</a:t>
              </a:r>
            </a:p>
          </p:txBody>
        </p:sp>
      </p:grpSp>
      <p:sp>
        <p:nvSpPr>
          <p:cNvPr id="2" name="Edited text 2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38125"/>
            <a:ext cx="11049000" cy="742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44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Wet-cleaning procedure development</a:t>
            </a:r>
            <a:endParaRPr sz="4400"/>
          </a:p>
        </p:txBody>
      </p:sp>
      <p:sp>
        <p:nvSpPr>
          <p:cNvPr id="5" name="Edited text 5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619125" y="1209675"/>
            <a:ext cx="5905500" cy="31432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MOCVD samples lack an As cap. High-temperature cleaning caused a surface charge limit.</a:t>
            </a:r>
            <a:endParaRPr sz="2200" dirty="0"/>
          </a:p>
          <a:p>
            <a:pPr marL="279400" lvl="0" indent="-203200">
              <a:spcAft>
                <a:spcPts val="500"/>
              </a:spcAft>
              <a:buClr>
                <a:srgbClr val="172B3A"/>
              </a:buClr>
              <a:buChar char="•"/>
            </a:pPr>
            <a:r>
              <a:rPr lang="en-US" sz="2200" b="1" i="0" dirty="0">
                <a:solidFill>
                  <a:schemeClr val="accent1"/>
                </a:solidFill>
                <a:latin typeface="Arial"/>
                <a:ea typeface="Arial"/>
                <a:cs typeface="Arial"/>
              </a:rPr>
              <a:t>Cleaning: HCl + 450 °C heat treatment.</a:t>
            </a:r>
            <a:endParaRPr sz="2200" b="1" dirty="0">
              <a:solidFill>
                <a:schemeClr val="accent1"/>
              </a:solidFill>
            </a:endParaRPr>
          </a:p>
          <a:p>
            <a:pPr marL="558800" lvl="1" indent="-203200">
              <a:spcAft>
                <a:spcPts val="500"/>
              </a:spcAft>
              <a:buClr>
                <a:srgbClr val="172B3A"/>
              </a:buClr>
              <a:buChar char="○"/>
            </a:pPr>
            <a:r>
              <a:rPr 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Acetone, then DI water (~30 s).</a:t>
            </a:r>
            <a:endParaRPr sz="2200" dirty="0"/>
          </a:p>
          <a:p>
            <a:pPr marL="558800" lvl="1" indent="-203200">
              <a:spcAft>
                <a:spcPts val="500"/>
              </a:spcAft>
              <a:buClr>
                <a:srgbClr val="172B3A"/>
              </a:buClr>
              <a:buChar char="○"/>
            </a:pPr>
            <a:r>
              <a:rPr 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36% HCl (~45 s), then DI-water rinse.</a:t>
            </a:r>
            <a:endParaRPr sz="2200" dirty="0"/>
          </a:p>
          <a:p>
            <a:pPr marL="558800" lvl="1" indent="-203200">
              <a:spcAft>
                <a:spcPts val="500"/>
              </a:spcAft>
              <a:buClr>
                <a:srgbClr val="172B3A"/>
              </a:buClr>
              <a:buChar char="○"/>
            </a:pPr>
            <a:r>
              <a:rPr 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N₂ blow-drying and N₂-filled storage.</a:t>
            </a: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1322132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5994" y="1391555"/>
            <a:ext cx="3699029" cy="241689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693A7F-3D72-55E7-3F0B-D60CD72FD0CC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33A556B-7C63-244D-9B7C-B0EA8042B330}" type="slidenum">
              <a:rPr/>
              <a:t>10</a:t>
            </a:fld>
            <a:endParaRPr sz="1000"/>
          </a:p>
        </p:txBody>
      </p:sp>
      <p:pic>
        <p:nvPicPr>
          <p:cNvPr id="36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270" y="1391664"/>
            <a:ext cx="4003785" cy="2458068"/>
          </a:xfrm>
          <a:prstGeom prst="rect">
            <a:avLst/>
          </a:prstGeom>
        </p:spPr>
      </p:pic>
      <p:pic>
        <p:nvPicPr>
          <p:cNvPr id="37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7096" y="1293664"/>
            <a:ext cx="3350381" cy="2527905"/>
          </a:xfrm>
          <a:prstGeom prst="rect">
            <a:avLst/>
          </a:prstGeom>
        </p:spPr>
      </p:pic>
      <p:cxnSp>
        <p:nvCxnSpPr>
          <p:cNvPr id="40" name="Straight Arrow Connector 11"/>
          <p:cNvCxnSpPr/>
          <p:nvPr/>
        </p:nvCxnSpPr>
        <p:spPr>
          <a:xfrm>
            <a:off x="6670439" y="1834295"/>
            <a:ext cx="109046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13"/>
          <p:cNvCxnSpPr/>
          <p:nvPr/>
        </p:nvCxnSpPr>
        <p:spPr>
          <a:xfrm>
            <a:off x="2643040" y="1622400"/>
            <a:ext cx="37737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15"/>
          <p:cNvCxnSpPr/>
          <p:nvPr/>
        </p:nvCxnSpPr>
        <p:spPr>
          <a:xfrm>
            <a:off x="9815622" y="1609711"/>
            <a:ext cx="535134" cy="1268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dited text 2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38125"/>
            <a:ext cx="11049000" cy="742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44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Variation in DBR resonance wavelength</a:t>
            </a:r>
            <a:endParaRPr sz="4400"/>
          </a:p>
        </p:txBody>
      </p:sp>
      <p:sp>
        <p:nvSpPr>
          <p:cNvPr id="10" name="Edited text 10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9429750" y="3867150"/>
            <a:ext cx="2286000" cy="2381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1200" b="0">
                <a:solidFill>
                  <a:srgbClr val="172B3A"/>
                </a:solidFill>
                <a:latin typeface="Arial"/>
                <a:ea typeface="Arial"/>
                <a:cs typeface="Arial"/>
              </a:rPr>
              <a:t>Provided by A. Master</a:t>
            </a:r>
            <a:endParaRPr sz="1200"/>
          </a:p>
        </p:txBody>
      </p:sp>
      <p:sp>
        <p:nvSpPr>
          <p:cNvPr id="9" name="Edited text 9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619124" y="4210050"/>
            <a:ext cx="11369675" cy="1905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279400" lvl="0" indent="-203200">
              <a:spcAft>
                <a:spcPts val="700"/>
              </a:spcAft>
              <a:buClr>
                <a:srgbClr val="172B3A"/>
              </a:buClr>
              <a:buChar char="•"/>
            </a:pPr>
            <a:r>
              <a:rPr 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The DBR resonance wavelength varies by about 20 nm with:</a:t>
            </a:r>
            <a:endParaRPr sz="2200" dirty="0"/>
          </a:p>
          <a:p>
            <a:pPr marL="558800" lvl="1" indent="-203200">
              <a:spcAft>
                <a:spcPts val="700"/>
              </a:spcAft>
              <a:buClr>
                <a:srgbClr val="172B3A"/>
              </a:buClr>
              <a:buChar char="○"/>
            </a:pPr>
            <a:r>
              <a:rPr 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Repeated heat cleaning and QE measurements at the same location and temperature.</a:t>
            </a:r>
            <a:endParaRPr sz="2200" dirty="0"/>
          </a:p>
          <a:p>
            <a:pPr marL="558800" lvl="1" indent="-203200">
              <a:spcAft>
                <a:spcPts val="700"/>
              </a:spcAft>
              <a:buClr>
                <a:srgbClr val="172B3A"/>
              </a:buClr>
              <a:buChar char="○"/>
            </a:pPr>
            <a:r>
              <a:rPr 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Sample-to-sample differences and position on a sample.</a:t>
            </a:r>
            <a:endParaRPr sz="2200" dirty="0"/>
          </a:p>
          <a:p>
            <a:pPr marL="279400" lvl="0" indent="-203200">
              <a:spcAft>
                <a:spcPts val="700"/>
              </a:spcAft>
              <a:buClr>
                <a:srgbClr val="172B3A"/>
              </a:buClr>
              <a:buChar char="•"/>
            </a:pPr>
            <a:r>
              <a:rPr lang="en-US" sz="2200" b="1" i="0" dirty="0">
                <a:solidFill>
                  <a:schemeClr val="accent1"/>
                </a:solidFill>
                <a:latin typeface="Arial"/>
                <a:ea typeface="Arial"/>
                <a:cs typeface="Arial"/>
              </a:rPr>
              <a:t>Our approach: a circularly polarized, wavelength-tunable laser for DBR-SL-GaAs.</a:t>
            </a:r>
            <a:endParaRPr sz="2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337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D42115-5B55-18BE-5E37-C9D719306839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marL="0" algn="r" defTabSz="914400">
              <a:buNone/>
              <a:defRPr sz="10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4572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44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16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88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2860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7432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2004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6576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fld id="{933A556B-7C63-244D-9B7C-B0EA8042B330}" type="slidenum">
              <a:rPr/>
              <a:t>11</a:t>
            </a:fld>
            <a:endParaRPr sz="1000"/>
          </a:p>
        </p:txBody>
      </p:sp>
      <p:pic>
        <p:nvPicPr>
          <p:cNvPr id="5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284" y="1313224"/>
            <a:ext cx="3845607" cy="3236720"/>
          </a:xfrm>
          <a:prstGeom prst="rect">
            <a:avLst/>
          </a:prstGeom>
        </p:spPr>
      </p:pic>
      <p:graphicFrame>
        <p:nvGraphicFramePr>
          <p:cNvPr id="55" name="Chart 5"/>
          <p:cNvGraphicFramePr/>
          <p:nvPr/>
        </p:nvGraphicFramePr>
        <p:xfrm>
          <a:off x="5414739" y="1341278"/>
          <a:ext cx="6032585" cy="3370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Oval 7">
            <a:extLst>
              <a:ext uri="{FF2B5EF4-FFF2-40B4-BE49-F238E27FC236}">
                <a16:creationId xmlns:a16="http://schemas.microsoft.com/office/drawing/2014/main" id="{ABEBBB87-F25D-4710-2DB7-4BEEEF6D577D}"/>
              </a:ext>
            </a:extLst>
          </p:cNvPr>
          <p:cNvSpPr>
            <a:spLocks noGrp="1"/>
          </p:cNvSpPr>
          <p:nvPr/>
        </p:nvSpPr>
        <p:spPr>
          <a:xfrm>
            <a:off x="8255154" y="2993090"/>
            <a:ext cx="70350" cy="10656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DEB6E33-CF0C-7CB4-780F-B1984AA9880C}"/>
              </a:ext>
            </a:extLst>
          </p:cNvPr>
          <p:cNvSpPr>
            <a:spLocks noGrp="1"/>
          </p:cNvSpPr>
          <p:nvPr/>
        </p:nvSpPr>
        <p:spPr>
          <a:xfrm>
            <a:off x="8990907" y="2345506"/>
            <a:ext cx="70350" cy="106568"/>
          </a:xfrm>
          <a:prstGeom prst="ellipse">
            <a:avLst/>
          </a:prstGeom>
          <a:solidFill>
            <a:srgbClr val="0432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E45C414-2FB7-6BC5-6C49-88C2E7B330C1}"/>
              </a:ext>
            </a:extLst>
          </p:cNvPr>
          <p:cNvSpPr>
            <a:spLocks noGrp="1"/>
          </p:cNvSpPr>
          <p:nvPr/>
        </p:nvSpPr>
        <p:spPr>
          <a:xfrm>
            <a:off x="9747178" y="2828057"/>
            <a:ext cx="70350" cy="106568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059AAF-37BA-94D2-90C2-06AFF546E3C9}"/>
              </a:ext>
            </a:extLst>
          </p:cNvPr>
          <p:cNvSpPr>
            <a:spLocks noGrp="1"/>
          </p:cNvSpPr>
          <p:nvPr/>
        </p:nvSpPr>
        <p:spPr>
          <a:xfrm>
            <a:off x="7861169" y="2828057"/>
            <a:ext cx="464336" cy="2611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FF0000"/>
                </a:solidFill>
              </a:rPr>
              <a:t>768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99A901E-1785-A6A7-E323-674BC1FB6A3C}"/>
              </a:ext>
            </a:extLst>
          </p:cNvPr>
          <p:cNvSpPr>
            <a:spLocks noGrp="1"/>
          </p:cNvSpPr>
          <p:nvPr/>
        </p:nvSpPr>
        <p:spPr>
          <a:xfrm>
            <a:off x="8829089" y="2388762"/>
            <a:ext cx="464336" cy="2611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0432FF"/>
                </a:solidFill>
              </a:rPr>
              <a:t>778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4B211DA-DE55-8165-71C8-74623D89B7A2}"/>
              </a:ext>
            </a:extLst>
          </p:cNvPr>
          <p:cNvSpPr>
            <a:spLocks noGrp="1"/>
          </p:cNvSpPr>
          <p:nvPr/>
        </p:nvSpPr>
        <p:spPr>
          <a:xfrm>
            <a:off x="9366903" y="2884927"/>
            <a:ext cx="464336" cy="26115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00B050"/>
                </a:solidFill>
              </a:rPr>
              <a:t>788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640F8E7-DA2D-7524-5FEF-930B3EC0A791}"/>
              </a:ext>
            </a:extLst>
          </p:cNvPr>
          <p:cNvSpPr>
            <a:spLocks noGrp="1"/>
          </p:cNvSpPr>
          <p:nvPr/>
        </p:nvSpPr>
        <p:spPr>
          <a:xfrm>
            <a:off x="8456645" y="1753274"/>
            <a:ext cx="744888" cy="2473148"/>
          </a:xfrm>
          <a:prstGeom prst="rect">
            <a:avLst/>
          </a:prstGeom>
          <a:solidFill>
            <a:schemeClr val="accent2">
              <a:lumMod val="60000"/>
              <a:lumOff val="40000"/>
              <a:alpha val="34912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8789CC6F-A1CD-4FEF-A031-402CE807208F}"/>
              </a:ext>
            </a:extLst>
          </p:cNvPr>
          <p:cNvSpPr>
            <a:spLocks noGrp="1"/>
          </p:cNvSpPr>
          <p:nvPr/>
        </p:nvSpPr>
        <p:spPr>
          <a:xfrm flipV="1">
            <a:off x="7982873" y="2729075"/>
            <a:ext cx="678919" cy="601408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9" name="Straight Connector 18">
            <a:extLst>
              <a:ext uri="{FF2B5EF4-FFF2-40B4-BE49-F238E27FC236}">
                <a16:creationId xmlns:a16="http://schemas.microsoft.com/office/drawing/2014/main" id="{719E2309-758A-4845-A3AD-8CE90E4D5ED9}"/>
              </a:ext>
            </a:extLst>
          </p:cNvPr>
          <p:cNvSpPr>
            <a:spLocks noGrp="1"/>
          </p:cNvSpPr>
          <p:nvPr/>
        </p:nvSpPr>
        <p:spPr>
          <a:xfrm flipH="1" flipV="1">
            <a:off x="9613736" y="2655417"/>
            <a:ext cx="345698" cy="652758"/>
          </a:xfrm>
          <a:prstGeom prst="line">
            <a:avLst/>
          </a:prstGeom>
          <a:ln w="28575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58AAF5-5E44-792C-CFBB-812F9AC97500}"/>
              </a:ext>
            </a:extLst>
          </p:cNvPr>
          <p:cNvSpPr>
            <a:spLocks noGrp="1"/>
          </p:cNvSpPr>
          <p:nvPr/>
        </p:nvSpPr>
        <p:spPr>
          <a:xfrm>
            <a:off x="6834893" y="3513881"/>
            <a:ext cx="1703965" cy="4400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</a:pPr>
            <a:r>
              <a:rPr sz="1400">
                <a:solidFill>
                  <a:srgbClr val="FF0000"/>
                </a:solidFill>
              </a:rPr>
              <a:t>A positive slope gives a </a:t>
            </a:r>
          </a:p>
          <a:p>
            <a:pPr algn="ctr">
              <a:buNone/>
            </a:pPr>
            <a:r>
              <a:rPr sz="1400">
                <a:solidFill>
                  <a:srgbClr val="FF0000"/>
                </a:solidFill>
              </a:rPr>
              <a:t>longer lifetime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8A27101-3B69-9F78-554D-07FB225D3C4C}"/>
              </a:ext>
            </a:extLst>
          </p:cNvPr>
          <p:cNvSpPr>
            <a:spLocks noGrp="1"/>
          </p:cNvSpPr>
          <p:nvPr/>
        </p:nvSpPr>
        <p:spPr>
          <a:xfrm>
            <a:off x="9149175" y="3358123"/>
            <a:ext cx="1589370" cy="4400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00B050"/>
                </a:solidFill>
              </a:rPr>
              <a:t>A negative slope </a:t>
            </a:r>
          </a:p>
          <a:p>
            <a:r>
              <a:rPr sz="1400">
                <a:solidFill>
                  <a:srgbClr val="00B050"/>
                </a:solidFill>
              </a:rPr>
              <a:t>gives a short lifetime</a:t>
            </a:r>
          </a:p>
        </p:txBody>
      </p:sp>
      <p:cxnSp>
        <p:nvCxnSpPr>
          <p:cNvPr id="68" name="Straight Arrow Connector 24"/>
          <p:cNvCxnSpPr/>
          <p:nvPr/>
        </p:nvCxnSpPr>
        <p:spPr>
          <a:xfrm flipV="1">
            <a:off x="8127956" y="3179008"/>
            <a:ext cx="171730" cy="39916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26"/>
          <p:cNvCxnSpPr>
            <a:endCxn id="17" idx="3"/>
          </p:cNvCxnSpPr>
          <p:nvPr/>
        </p:nvCxnSpPr>
        <p:spPr>
          <a:xfrm flipV="1">
            <a:off x="9795760" y="3015507"/>
            <a:ext cx="35478" cy="314069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dited text 2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38125"/>
            <a:ext cx="11049000" cy="742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44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DBR-SL cathode lifetime</a:t>
            </a:r>
            <a:endParaRPr sz="4400"/>
          </a:p>
        </p:txBody>
      </p:sp>
      <p:sp>
        <p:nvSpPr>
          <p:cNvPr id="7" name="Edited text 7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619125" y="4810125"/>
            <a:ext cx="10953750" cy="1190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279400" lvl="0" indent="-203200">
              <a:spcAft>
                <a:spcPts val="400"/>
              </a:spcAft>
              <a:buClr>
                <a:srgbClr val="172B3A"/>
              </a:buClr>
              <a:buChar char="•"/>
            </a:pPr>
            <a:r>
              <a:rPr 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Lifetime measurements used 30 µA average current.</a:t>
            </a:r>
            <a:endParaRPr sz="2200" dirty="0"/>
          </a:p>
          <a:p>
            <a:pPr marL="279400" lvl="0" indent="-203200">
              <a:spcAft>
                <a:spcPts val="400"/>
              </a:spcAft>
              <a:buClr>
                <a:srgbClr val="172B3A"/>
              </a:buClr>
              <a:buChar char="•"/>
            </a:pPr>
            <a:r>
              <a:rPr 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The operating wavelength must balance high QE, high ESP, and long lifetime.</a:t>
            </a:r>
            <a:endParaRPr sz="2200" dirty="0"/>
          </a:p>
          <a:p>
            <a:pPr marL="279400" lvl="0" indent="-203200">
              <a:spcAft>
                <a:spcPts val="400"/>
              </a:spcAft>
              <a:buClr>
                <a:srgbClr val="172B3A"/>
              </a:buClr>
              <a:buChar char="•"/>
            </a:pPr>
            <a:r>
              <a:rPr 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At 30 µA, 9 h = &gt;28 EIC weeks of charge (10% decay). </a:t>
            </a:r>
            <a:endParaRPr sz="2200" dirty="0"/>
          </a:p>
        </p:txBody>
      </p:sp>
      <p:sp>
        <p:nvSpPr>
          <p:cNvPr id="12" name="Edited text 12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2286000" y="6096000"/>
            <a:ext cx="9239250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1200" b="0">
                <a:solidFill>
                  <a:srgbClr val="172B3A"/>
                </a:solidFill>
                <a:latin typeface="Arial"/>
                <a:ea typeface="Arial"/>
                <a:cs typeface="Arial"/>
              </a:rPr>
              <a:t>Erdong Wang et al., “High-intensity polarized electron gun featuring distributed Bragg reflector GaAs photocathode,” Appl. Phys. Lett. 124, 254101 (2024).</a:t>
            </a:r>
            <a:endParaRPr sz="1200"/>
          </a:p>
        </p:txBody>
      </p:sp>
      <p:sp>
        <p:nvSpPr>
          <p:cNvPr id="9" name="Edited text 9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5619750" y="1143000"/>
            <a:ext cx="5953125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2200" b="0" i="0">
                <a:solidFill>
                  <a:srgbClr val="172B3A"/>
                </a:solidFill>
                <a:latin typeface="Arial"/>
                <a:ea typeface="Arial"/>
                <a:cs typeface="Arial"/>
              </a:rPr>
              <a:t>Working window: resonance to ESP drop</a:t>
            </a:r>
            <a:endParaRPr sz="2200"/>
          </a:p>
        </p:txBody>
      </p:sp>
    </p:spTree>
    <p:extLst>
      <p:ext uri="{BB962C8B-B14F-4D97-AF65-F5344CB8AC3E}">
        <p14:creationId xmlns:p14="http://schemas.microsoft.com/office/powerpoint/2010/main" val="37917825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E9A601C-4A10-0D95-BF68-ACD117C15FCA}"/>
              </a:ext>
            </a:extLst>
          </p:cNvPr>
          <p:cNvSpPr txBox="1"/>
          <p:nvPr/>
        </p:nvSpPr>
        <p:spPr>
          <a:xfrm>
            <a:off x="3000123" y="3171295"/>
            <a:ext cx="921306" cy="257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Arial"/>
                <a:cs typeface="Arial"/>
              </a:rPr>
              <a:t>26 pairs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C4CBE8-1D2B-ABC3-3019-B6C714EB36FD}"/>
              </a:ext>
            </a:extLst>
          </p:cNvPr>
          <p:cNvSpPr txBox="1"/>
          <p:nvPr/>
        </p:nvSpPr>
        <p:spPr>
          <a:xfrm>
            <a:off x="3000123" y="3785573"/>
            <a:ext cx="921306" cy="257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Arial"/>
                <a:cs typeface="Arial"/>
              </a:rPr>
              <a:t>10 pairs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30E3210-EE0E-BDAB-63A0-5A6924AC6A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598" y="2745076"/>
            <a:ext cx="2944750" cy="2431832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C8255488-ACC2-D31F-7511-B6A986D8D620}"/>
              </a:ext>
            </a:extLst>
          </p:cNvPr>
          <p:cNvSpPr/>
          <p:nvPr/>
        </p:nvSpPr>
        <p:spPr>
          <a:xfrm>
            <a:off x="5803556" y="2931710"/>
            <a:ext cx="558654" cy="39713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Arial"/>
              <a:cs typeface="Arial"/>
            </a:endParaRP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DEA575AD-7D3A-0AF1-F418-026F723A54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7424942"/>
              </p:ext>
            </p:extLst>
          </p:nvPr>
        </p:nvGraphicFramePr>
        <p:xfrm>
          <a:off x="7845585" y="3114429"/>
          <a:ext cx="3598031" cy="1226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7548">
                  <a:extLst>
                    <a:ext uri="{9D8B030D-6E8A-4147-A177-3AD203B41FA5}">
                      <a16:colId xmlns:a16="http://schemas.microsoft.com/office/drawing/2014/main" val="1174322696"/>
                    </a:ext>
                  </a:extLst>
                </a:gridCol>
                <a:gridCol w="1009241">
                  <a:extLst>
                    <a:ext uri="{9D8B030D-6E8A-4147-A177-3AD203B41FA5}">
                      <a16:colId xmlns:a16="http://schemas.microsoft.com/office/drawing/2014/main" val="2831760934"/>
                    </a:ext>
                  </a:extLst>
                </a:gridCol>
                <a:gridCol w="614856">
                  <a:extLst>
                    <a:ext uri="{9D8B030D-6E8A-4147-A177-3AD203B41FA5}">
                      <a16:colId xmlns:a16="http://schemas.microsoft.com/office/drawing/2014/main" val="565476093"/>
                    </a:ext>
                  </a:extLst>
                </a:gridCol>
                <a:gridCol w="646386">
                  <a:extLst>
                    <a:ext uri="{9D8B030D-6E8A-4147-A177-3AD203B41FA5}">
                      <a16:colId xmlns:a16="http://schemas.microsoft.com/office/drawing/2014/main" val="3088227477"/>
                    </a:ext>
                  </a:extLst>
                </a:gridCol>
              </a:tblGrid>
              <a:tr h="443382">
                <a:tc>
                  <a:txBody>
                    <a:bodyPr/>
                    <a:lstStyle/>
                    <a:p>
                      <a:r>
                        <a:rPr lang="en-US" sz="1050" dirty="0"/>
                        <a:t>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Wavelength (nm)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QE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/>
                        <a:t>ESP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955450"/>
                  </a:ext>
                </a:extLst>
              </a:tr>
              <a:tr h="26111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004020202020204" pitchFamily="34" charset="0"/>
                        </a:rPr>
                        <a:t>BNL/SNL rev.1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004020202020204" pitchFamily="34" charset="0"/>
                        </a:rPr>
                        <a:t>775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004020202020204" pitchFamily="34" charset="0"/>
                        </a:rPr>
                        <a:t>18.8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004020202020204" pitchFamily="34" charset="0"/>
                        </a:rPr>
                        <a:t>66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35172449"/>
                  </a:ext>
                </a:extLst>
              </a:tr>
              <a:tr h="26111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004020202020204" pitchFamily="34" charset="0"/>
                        </a:rPr>
                        <a:t>BNL/SNL rev.2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004020202020204" pitchFamily="34" charset="0"/>
                        </a:rPr>
                        <a:t>780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0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004020202020204" pitchFamily="34" charset="0"/>
                        </a:rPr>
                        <a:t>72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24689166"/>
                  </a:ext>
                </a:extLst>
              </a:tr>
              <a:tr h="26111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004020202020204" pitchFamily="34" charset="0"/>
                        </a:rPr>
                        <a:t>BNL/SNL rev.3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004020202020204" pitchFamily="34" charset="0"/>
                        </a:rPr>
                        <a:t>790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0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004020202020204" pitchFamily="34" charset="0"/>
                        </a:rPr>
                        <a:t>84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91550641"/>
                  </a:ext>
                </a:extLst>
              </a:tr>
            </a:tbl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976EBDB8-E5BB-AFE0-7522-7A6E0B11B72B}"/>
              </a:ext>
            </a:extLst>
          </p:cNvPr>
          <p:cNvGrpSpPr/>
          <p:nvPr/>
        </p:nvGrpSpPr>
        <p:grpSpPr>
          <a:xfrm>
            <a:off x="424071" y="2814722"/>
            <a:ext cx="2576052" cy="2276306"/>
            <a:chOff x="475609" y="2404430"/>
            <a:chExt cx="2439042" cy="215670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CED8640-0ED7-8AAE-45A7-6F1C874FB7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18663"/>
            <a:stretch>
              <a:fillRect/>
            </a:stretch>
          </p:blipFill>
          <p:spPr>
            <a:xfrm>
              <a:off x="475609" y="2404430"/>
              <a:ext cx="2439042" cy="215670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90D968E-85E3-57C9-39C2-82AA2D6A7828}"/>
                </a:ext>
              </a:extLst>
            </p:cNvPr>
            <p:cNvSpPr txBox="1"/>
            <p:nvPr/>
          </p:nvSpPr>
          <p:spPr>
            <a:xfrm>
              <a:off x="542568" y="3107387"/>
              <a:ext cx="918841" cy="16787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600" b="1" dirty="0"/>
                <a:t>Al</a:t>
              </a:r>
              <a:r>
                <a:rPr lang="en-US" sz="600" b="1" baseline="-25000" dirty="0"/>
                <a:t>0.15</a:t>
              </a:r>
              <a:r>
                <a:rPr lang="en-US" sz="600" b="1" dirty="0"/>
                <a:t>Ga</a:t>
              </a:r>
              <a:r>
                <a:rPr lang="en-US" sz="600" b="1" baseline="-25000" dirty="0"/>
                <a:t>0.85</a:t>
              </a:r>
              <a:r>
                <a:rPr lang="en-US" sz="600" b="1" dirty="0"/>
                <a:t>As</a:t>
              </a:r>
              <a:r>
                <a:rPr lang="en-US" sz="600" b="1" baseline="-25000" dirty="0"/>
                <a:t>0.18</a:t>
              </a:r>
              <a:r>
                <a:rPr lang="en-US" sz="600" b="1" dirty="0"/>
                <a:t>P</a:t>
              </a:r>
              <a:r>
                <a:rPr lang="en-US" sz="600" b="1" baseline="-25000" dirty="0"/>
                <a:t>0.19</a:t>
              </a:r>
            </a:p>
          </p:txBody>
        </p:sp>
      </p:grpSp>
      <p:sp>
        <p:nvSpPr>
          <p:cNvPr id="2" name="Edited text 2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38125"/>
            <a:ext cx="11049000" cy="742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44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Superlattice photocathodes at Sandia</a:t>
            </a:r>
            <a:endParaRPr sz="4400"/>
          </a:p>
        </p:txBody>
      </p:sp>
      <p:sp>
        <p:nvSpPr>
          <p:cNvPr id="7" name="Edited text 7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619125" y="1219200"/>
            <a:ext cx="10953750" cy="13811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279400" lvl="0" indent="-203200">
              <a:spcAft>
                <a:spcPts val="800"/>
              </a:spcAft>
              <a:buClr>
                <a:srgbClr val="172B3A"/>
              </a:buClr>
              <a:buChar char="•"/>
            </a:pPr>
            <a:r>
              <a:rPr lang="en-US" sz="2200" b="0" i="0">
                <a:solidFill>
                  <a:srgbClr val="172B3A"/>
                </a:solidFill>
                <a:latin typeface="Arial"/>
                <a:ea typeface="Arial"/>
                <a:cs typeface="Arial"/>
              </a:rPr>
              <a:t>DOE supports national-laboratory and industrial efforts to strengthen the SL-GaAs supply chain alongside university suppliers.</a:t>
            </a:r>
            <a:endParaRPr sz="2200"/>
          </a:p>
          <a:p>
            <a:pPr marL="279400" lvl="0" indent="-203200">
              <a:spcAft>
                <a:spcPts val="800"/>
              </a:spcAft>
              <a:buClr>
                <a:srgbClr val="172B3A"/>
              </a:buClr>
              <a:buChar char="•"/>
            </a:pPr>
            <a:r>
              <a:rPr lang="en-US" sz="2200" b="0" i="0">
                <a:solidFill>
                  <a:srgbClr val="172B3A"/>
                </a:solidFill>
                <a:latin typeface="Arial"/>
                <a:ea typeface="Arial"/>
                <a:cs typeface="Arial"/>
              </a:rPr>
              <a:t>Strain compensation mitigates polarization loss in thick superlattices and DBR structures.</a:t>
            </a:r>
            <a:endParaRPr sz="2200"/>
          </a:p>
        </p:txBody>
      </p:sp>
      <p:sp>
        <p:nvSpPr>
          <p:cNvPr id="6" name="Edited text 6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619125" y="5248275"/>
            <a:ext cx="3048000" cy="86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2200" b="0" i="0">
                <a:solidFill>
                  <a:srgbClr val="172B3A"/>
                </a:solidFill>
                <a:latin typeface="Arial"/>
                <a:ea typeface="Arial"/>
                <a:cs typeface="Arial"/>
              </a:rPr>
              <a:t>Sandia uses MBE with sub-nanometer resolution.</a:t>
            </a:r>
            <a:endParaRPr sz="2200"/>
          </a:p>
        </p:txBody>
      </p:sp>
      <p:sp>
        <p:nvSpPr>
          <p:cNvPr id="5" name="Edited text 5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4048125" y="5305425"/>
            <a:ext cx="7524750" cy="876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279400" lvl="0" indent="-203200">
              <a:spcAft>
                <a:spcPts val="600"/>
              </a:spcAft>
              <a:buClr>
                <a:srgbClr val="172B3A"/>
              </a:buClr>
              <a:buChar char="•"/>
            </a:pPr>
            <a:r>
              <a:rPr lang="en-US" sz="2200" b="0" i="0">
                <a:solidFill>
                  <a:srgbClr val="172B3A"/>
                </a:solidFill>
                <a:latin typeface="Arial"/>
                <a:ea typeface="Arial"/>
                <a:cs typeface="Arial"/>
              </a:rPr>
              <a:t>SL-DBR achieved QE ≈ 15% and ESP ≈ 84% at 790 nm.</a:t>
            </a:r>
            <a:endParaRPr sz="2200"/>
          </a:p>
          <a:p>
            <a:pPr marL="279400" lvl="0" indent="-203200">
              <a:spcAft>
                <a:spcPts val="600"/>
              </a:spcAft>
              <a:buClr>
                <a:srgbClr val="172B3A"/>
              </a:buClr>
              <a:buChar char="•"/>
            </a:pPr>
            <a:r>
              <a:rPr lang="en-US" sz="2200" b="0" i="0">
                <a:solidFill>
                  <a:srgbClr val="172B3A"/>
                </a:solidFill>
                <a:latin typeface="Arial"/>
                <a:ea typeface="Arial"/>
                <a:cs typeface="Arial"/>
              </a:rPr>
              <a:t>Record figure of merit: ESP² × QE.</a:t>
            </a:r>
            <a:endParaRPr sz="2200"/>
          </a:p>
        </p:txBody>
      </p:sp>
      <p:sp>
        <p:nvSpPr>
          <p:cNvPr id="4" name="Edited text 4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8858250" y="6162675"/>
            <a:ext cx="271462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1200" b="0">
                <a:solidFill>
                  <a:srgbClr val="172B3A"/>
                </a:solidFill>
                <a:latin typeface="Arial"/>
                <a:ea typeface="Arial"/>
                <a:cs typeface="Arial"/>
              </a:rPr>
              <a:t>Courtesy of Luca Cultrera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4572731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92102D-1A78-F7C5-965D-121C60A26B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13</a:t>
            </a:fld>
            <a:endParaRPr lang="en-US" sz="10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112070-490A-2F85-3E71-764B9D6BC4AF}"/>
              </a:ext>
            </a:extLst>
          </p:cNvPr>
          <p:cNvSpPr txBox="1"/>
          <p:nvPr/>
        </p:nvSpPr>
        <p:spPr>
          <a:xfrm>
            <a:off x="3275379" y="3358148"/>
            <a:ext cx="954830" cy="2624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rgbClr val="000000"/>
                </a:solidFill>
                <a:latin typeface="Arial" panose="020B0604020202020204"/>
              </a:rPr>
              <a:t>30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Arial"/>
                <a:cs typeface="Arial"/>
              </a:rPr>
              <a:t> pairs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E2BD15-0C75-FEF8-EDDC-2C3FBBBD9C39}"/>
              </a:ext>
            </a:extLst>
          </p:cNvPr>
          <p:cNvSpPr txBox="1"/>
          <p:nvPr/>
        </p:nvSpPr>
        <p:spPr>
          <a:xfrm>
            <a:off x="3267848" y="3992146"/>
            <a:ext cx="954830" cy="2624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Arial"/>
                <a:cs typeface="Arial"/>
              </a:rPr>
              <a:t>10 pairs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A518C59-2C24-6B98-E731-01E1941635DC}"/>
              </a:ext>
            </a:extLst>
          </p:cNvPr>
          <p:cNvGrpSpPr/>
          <p:nvPr/>
        </p:nvGrpSpPr>
        <p:grpSpPr>
          <a:xfrm>
            <a:off x="501960" y="2988856"/>
            <a:ext cx="2773419" cy="2334122"/>
            <a:chOff x="475609" y="2404430"/>
            <a:chExt cx="2439042" cy="215670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753DF77-7671-8228-B3B9-ADBFAFC25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r="18663"/>
            <a:stretch>
              <a:fillRect/>
            </a:stretch>
          </p:blipFill>
          <p:spPr>
            <a:xfrm>
              <a:off x="475609" y="2404430"/>
              <a:ext cx="2439042" cy="2156702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A89685E-7CC1-2202-6F14-7F940068A20D}"/>
                </a:ext>
              </a:extLst>
            </p:cNvPr>
            <p:cNvSpPr txBox="1"/>
            <p:nvPr/>
          </p:nvSpPr>
          <p:spPr>
            <a:xfrm>
              <a:off x="542568" y="3107387"/>
              <a:ext cx="918841" cy="16787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600" b="1" dirty="0"/>
                <a:t>Al</a:t>
              </a:r>
              <a:r>
                <a:rPr lang="en-US" sz="600" b="1" baseline="-25000" dirty="0"/>
                <a:t>0.15</a:t>
              </a:r>
              <a:r>
                <a:rPr lang="en-US" sz="600" b="1" dirty="0"/>
                <a:t>Ga</a:t>
              </a:r>
              <a:r>
                <a:rPr lang="en-US" sz="600" b="1" baseline="-25000" dirty="0"/>
                <a:t>0.85</a:t>
              </a:r>
              <a:r>
                <a:rPr lang="en-US" sz="600" b="1" dirty="0"/>
                <a:t>As</a:t>
              </a:r>
              <a:r>
                <a:rPr lang="en-US" sz="600" b="1" baseline="-25000" dirty="0"/>
                <a:t>0.18</a:t>
              </a:r>
              <a:r>
                <a:rPr lang="en-US" sz="600" b="1" dirty="0"/>
                <a:t>P</a:t>
              </a:r>
              <a:r>
                <a:rPr lang="en-US" sz="600" b="1" baseline="-25000" dirty="0"/>
                <a:t>0.19</a:t>
              </a:r>
            </a:p>
          </p:txBody>
        </p:sp>
      </p:grpSp>
      <p:pic>
        <p:nvPicPr>
          <p:cNvPr id="10" name="Picture 2" descr="Chart, scatter chart&#10;&#10;AI-generated content may be incorrect.">
            <a:extLst>
              <a:ext uri="{FF2B5EF4-FFF2-40B4-BE49-F238E27FC236}">
                <a16:creationId xmlns:a16="http://schemas.microsoft.com/office/drawing/2014/main" id="{56BD99DF-893F-BB00-CC51-44F740934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874" y="2904603"/>
            <a:ext cx="2773419" cy="2319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hart, scatter chart&#10;&#10;AI-generated content may be incorrect.">
            <a:extLst>
              <a:ext uri="{FF2B5EF4-FFF2-40B4-BE49-F238E27FC236}">
                <a16:creationId xmlns:a16="http://schemas.microsoft.com/office/drawing/2014/main" id="{C6FB16C4-964F-233B-31BA-F135EF471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3912" y="2923912"/>
            <a:ext cx="2603958" cy="226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dited text 2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38125"/>
            <a:ext cx="11049000" cy="742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44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SL-DBR technology transfer to industry</a:t>
            </a:r>
            <a:endParaRPr sz="4400"/>
          </a:p>
        </p:txBody>
      </p:sp>
      <p:sp>
        <p:nvSpPr>
          <p:cNvPr id="3" name="Edited text 3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619125" y="1219200"/>
            <a:ext cx="10953750" cy="1504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279400" lvl="0" indent="-203200">
              <a:spcAft>
                <a:spcPts val="800"/>
              </a:spcAft>
              <a:buClr>
                <a:srgbClr val="172B3A"/>
              </a:buClr>
              <a:buChar char="•"/>
            </a:pPr>
            <a:r>
              <a:rPr lang="en-US" sz="2200" b="0" i="0">
                <a:solidFill>
                  <a:srgbClr val="172B3A"/>
                </a:solidFill>
                <a:latin typeface="Arial"/>
                <a:ea typeface="Arial"/>
                <a:cs typeface="Arial"/>
              </a:rPr>
              <a:t>With DOE-NP SBIR/STTR funding, BNL worked with Structured Material Industries and SRI International to transfer SL-DBR technology to industry.</a:t>
            </a:r>
            <a:endParaRPr sz="2200"/>
          </a:p>
          <a:p>
            <a:pPr marL="279400" lvl="0" indent="-203200">
              <a:spcAft>
                <a:spcPts val="800"/>
              </a:spcAft>
              <a:buClr>
                <a:srgbClr val="172B3A"/>
              </a:buClr>
              <a:buChar char="•"/>
            </a:pPr>
            <a:r>
              <a:rPr lang="en-US" sz="2200" b="0" i="0">
                <a:solidFill>
                  <a:srgbClr val="172B3A"/>
                </a:solidFill>
                <a:latin typeface="Arial"/>
                <a:ea typeface="Arial"/>
                <a:cs typeface="Arial"/>
              </a:rPr>
              <a:t>MOCVD offers faster growth and multiple-wafer production, but these samples have no As cap.</a:t>
            </a:r>
            <a:endParaRPr sz="2200"/>
          </a:p>
        </p:txBody>
      </p:sp>
      <p:sp>
        <p:nvSpPr>
          <p:cNvPr id="13" name="Edited text 13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3905250" y="5381625"/>
            <a:ext cx="7667625" cy="8286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279400" lvl="0" indent="-203200">
              <a:spcAft>
                <a:spcPts val="600"/>
              </a:spcAft>
              <a:buClr>
                <a:srgbClr val="172B3A"/>
              </a:buClr>
              <a:buChar char="•"/>
            </a:pPr>
            <a:r>
              <a:rPr lang="en-US" sz="2200" b="0" i="0">
                <a:solidFill>
                  <a:srgbClr val="172B3A"/>
                </a:solidFill>
                <a:latin typeface="Arial"/>
                <a:ea typeface="Arial"/>
                <a:cs typeface="Arial"/>
              </a:rPr>
              <a:t>SL-DBR samples achieved QE ≈ 5.5% and ESP ≈ 80%.</a:t>
            </a:r>
            <a:endParaRPr sz="2200"/>
          </a:p>
          <a:p>
            <a:pPr marL="279400" lvl="0" indent="-203200">
              <a:spcAft>
                <a:spcPts val="600"/>
              </a:spcAft>
              <a:buClr>
                <a:srgbClr val="172B3A"/>
              </a:buClr>
              <a:buChar char="•"/>
            </a:pPr>
            <a:r>
              <a:rPr lang="en-US" sz="2200" b="0" i="0">
                <a:solidFill>
                  <a:srgbClr val="172B3A"/>
                </a:solidFill>
                <a:latin typeface="Arial"/>
                <a:ea typeface="Arial"/>
                <a:cs typeface="Arial"/>
              </a:rPr>
              <a:t>Nitrogen packaging limits surface oxidation.</a:t>
            </a:r>
            <a:endParaRPr sz="2200"/>
          </a:p>
        </p:txBody>
      </p:sp>
      <p:sp>
        <p:nvSpPr>
          <p:cNvPr id="12" name="Edited text 12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8858250" y="6162675"/>
            <a:ext cx="271462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1200" b="0">
                <a:solidFill>
                  <a:srgbClr val="172B3A"/>
                </a:solidFill>
                <a:latin typeface="Arial"/>
                <a:ea typeface="Arial"/>
                <a:cs typeface="Arial"/>
              </a:rPr>
              <a:t>Courtesy of Luca Cultrera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2505474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E1151-2EAF-4E19-73D6-AD35D6830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E29EAEF-1AFA-092F-C43D-94B253DABED1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33A556B-7C63-244D-9B7C-B0EA8042B330}" type="slidenum">
              <a:rPr/>
              <a:t>14</a:t>
            </a:fld>
            <a:endParaRPr/>
          </a:p>
        </p:txBody>
      </p:sp>
      <p:pic>
        <p:nvPicPr>
          <p:cNvPr id="19" name="Picture 7">
            <a:extLst>
              <a:ext uri="{FF2B5EF4-FFF2-40B4-BE49-F238E27FC236}">
                <a16:creationId xmlns:a16="http://schemas.microsoft.com/office/drawing/2014/main" id="{AF2F947A-EE88-9FCC-F023-02F7DBFF3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3922" y="1528341"/>
            <a:ext cx="5554057" cy="4135613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253DC5A-EF75-A3F0-E041-C6CC49A63886}"/>
              </a:ext>
            </a:extLst>
          </p:cNvPr>
          <p:cNvSpPr>
            <a:spLocks noGrp="1"/>
          </p:cNvSpPr>
          <p:nvPr/>
        </p:nvSpPr>
        <p:spPr>
          <a:xfrm>
            <a:off x="6927806" y="1736938"/>
            <a:ext cx="2998487" cy="964008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50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3563BA1-589F-CC98-E67A-60A54E7BD00A}"/>
              </a:ext>
            </a:extLst>
          </p:cNvPr>
          <p:cNvCxnSpPr/>
          <p:nvPr/>
        </p:nvCxnSpPr>
        <p:spPr>
          <a:xfrm>
            <a:off x="6927806" y="3125972"/>
            <a:ext cx="324755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1E01680-D27A-6A10-6439-11651D14CBDC}"/>
              </a:ext>
            </a:extLst>
          </p:cNvPr>
          <p:cNvSpPr txBox="1"/>
          <p:nvPr/>
        </p:nvSpPr>
        <p:spPr>
          <a:xfrm>
            <a:off x="10079362" y="2927757"/>
            <a:ext cx="1864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EIC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requirement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Edited text 3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38125"/>
            <a:ext cx="11049000" cy="742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44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GaAs wafer performance and supply</a:t>
            </a:r>
            <a:endParaRPr sz="4400"/>
          </a:p>
        </p:txBody>
      </p:sp>
      <p:sp>
        <p:nvSpPr>
          <p:cNvPr id="15" name="Edited text 15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619125" y="1428750"/>
            <a:ext cx="5286375" cy="45243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279400" lvl="0" indent="-203200">
              <a:spcAft>
                <a:spcPts val="1200"/>
              </a:spcAft>
              <a:buClr>
                <a:srgbClr val="172B3A"/>
              </a:buClr>
              <a:buChar char="•"/>
            </a:pPr>
            <a:r>
              <a:rPr 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More than 50 samples from multiple vendors and facilities were tested over five years.</a:t>
            </a:r>
            <a:endParaRPr sz="2200" dirty="0"/>
          </a:p>
          <a:p>
            <a:pPr marL="279400" lvl="0" indent="-203200">
              <a:spcAft>
                <a:spcPts val="1200"/>
              </a:spcAft>
              <a:buClr>
                <a:srgbClr val="172B3A"/>
              </a:buClr>
              <a:buChar char="•"/>
            </a:pPr>
            <a:r>
              <a:rPr 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About half met 80% polarization for 5–9 GeV for EIC. The 85% goal at 18 GeV needs sample selection or vendor improvements.</a:t>
            </a:r>
            <a:endParaRPr sz="2200" dirty="0"/>
          </a:p>
          <a:p>
            <a:pPr marL="558800" lvl="1" indent="-203200">
              <a:spcAft>
                <a:spcPts val="1200"/>
              </a:spcAft>
              <a:buClr>
                <a:srgbClr val="172B3A"/>
              </a:buClr>
              <a:buChar char="○"/>
            </a:pPr>
            <a:r>
              <a:rPr 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Both approaches need substantial funding.</a:t>
            </a:r>
            <a:endParaRPr sz="2200" dirty="0"/>
          </a:p>
          <a:p>
            <a:pPr marL="279400" lvl="0" indent="-203200">
              <a:spcAft>
                <a:spcPts val="1200"/>
              </a:spcAft>
              <a:buClr>
                <a:srgbClr val="172B3A"/>
              </a:buClr>
              <a:buChar char="•"/>
            </a:pPr>
            <a:r>
              <a:rPr 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Export restrictions create supply risks. Government support or European suppliers may provide options.</a:t>
            </a: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23643111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F4E4DE-4685-4E5C-DCC2-4AA217C3AF3A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33A556B-7C63-244D-9B7C-B0EA8042B330}" type="slidenum">
              <a:rPr/>
              <a:t>15</a:t>
            </a:fld>
            <a:endParaRPr sz="1000"/>
          </a:p>
        </p:txBody>
      </p:sp>
      <p:pic>
        <p:nvPicPr>
          <p:cNvPr id="31" name="Picture 8"/>
          <p:cNvPicPr>
            <a:picLocks noChangeAspect="1"/>
          </p:cNvPicPr>
          <p:nvPr/>
        </p:nvPicPr>
        <p:blipFill rotWithShape="1">
          <a:blip r:embed="rId3"/>
          <a:srcRect r="34820" b="11653"/>
          <a:stretch>
            <a:fillRect/>
          </a:stretch>
        </p:blipFill>
        <p:spPr>
          <a:xfrm>
            <a:off x="267348" y="2377315"/>
            <a:ext cx="2245150" cy="2069982"/>
          </a:xfrm>
          <a:prstGeom prst="rect">
            <a:avLst/>
          </a:prstGeom>
        </p:spPr>
      </p:pic>
      <p:pic>
        <p:nvPicPr>
          <p:cNvPr id="32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0377" y="2437339"/>
            <a:ext cx="3809369" cy="2702612"/>
          </a:xfrm>
          <a:prstGeom prst="rect">
            <a:avLst/>
          </a:prstGeom>
        </p:spPr>
      </p:pic>
      <p:pic>
        <p:nvPicPr>
          <p:cNvPr id="33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6676" y="2437339"/>
            <a:ext cx="4168431" cy="262456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D227413-0BFB-F60D-4B0E-17AF54555C78}"/>
              </a:ext>
            </a:extLst>
          </p:cNvPr>
          <p:cNvSpPr>
            <a:spLocks noGrp="1"/>
          </p:cNvSpPr>
          <p:nvPr/>
        </p:nvSpPr>
        <p:spPr>
          <a:xfrm>
            <a:off x="3480605" y="2826117"/>
            <a:ext cx="1984839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/>
              <a:t>QE = 0.08% at 780 nm</a:t>
            </a:r>
          </a:p>
        </p:txBody>
      </p:sp>
      <p:pic>
        <p:nvPicPr>
          <p:cNvPr id="36" name="Picture 4"/>
          <p:cNvPicPr>
            <a:picLocks noChangeAspect="1"/>
          </p:cNvPicPr>
          <p:nvPr/>
        </p:nvPicPr>
        <p:blipFill>
          <a:blip r:embed="rId6"/>
          <a:srcRect r="36765"/>
          <a:stretch>
            <a:fillRect/>
          </a:stretch>
        </p:blipFill>
        <p:spPr>
          <a:xfrm>
            <a:off x="9660236" y="1111517"/>
            <a:ext cx="2035029" cy="1193841"/>
          </a:xfrm>
          <a:prstGeom prst="rect">
            <a:avLst/>
          </a:prstGeom>
        </p:spPr>
      </p:pic>
      <p:pic>
        <p:nvPicPr>
          <p:cNvPr id="37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3426" y="1135175"/>
            <a:ext cx="2201577" cy="1233851"/>
          </a:xfrm>
          <a:prstGeom prst="rect">
            <a:avLst/>
          </a:prstGeom>
        </p:spPr>
      </p:pic>
      <p:pic>
        <p:nvPicPr>
          <p:cNvPr id="38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46052" y="1091230"/>
            <a:ext cx="2201577" cy="1209484"/>
          </a:xfrm>
          <a:prstGeom prst="rect">
            <a:avLst/>
          </a:prstGeom>
        </p:spPr>
      </p:pic>
      <p:pic>
        <p:nvPicPr>
          <p:cNvPr id="39" name="Picture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1961" y="1255563"/>
            <a:ext cx="2100123" cy="1114433"/>
          </a:xfrm>
          <a:prstGeom prst="rect">
            <a:avLst/>
          </a:prstGeom>
        </p:spPr>
      </p:pic>
      <p:pic>
        <p:nvPicPr>
          <p:cNvPr id="40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482" y="1213983"/>
            <a:ext cx="2201577" cy="1210445"/>
          </a:xfrm>
          <a:prstGeom prst="rect">
            <a:avLst/>
          </a:prstGeom>
        </p:spPr>
      </p:pic>
      <p:sp>
        <p:nvSpPr>
          <p:cNvPr id="15" name="Right Arrow 14">
            <a:extLst>
              <a:ext uri="{FF2B5EF4-FFF2-40B4-BE49-F238E27FC236}">
                <a16:creationId xmlns:a16="http://schemas.microsoft.com/office/drawing/2014/main" id="{C9CF9C8B-DBE3-1D5B-E74A-B19870A73F20}"/>
              </a:ext>
            </a:extLst>
          </p:cNvPr>
          <p:cNvSpPr>
            <a:spLocks noGrp="1"/>
          </p:cNvSpPr>
          <p:nvPr/>
        </p:nvSpPr>
        <p:spPr>
          <a:xfrm>
            <a:off x="2737188" y="1854130"/>
            <a:ext cx="284773" cy="207760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3E17130B-C12B-291B-2596-C49211F2895B}"/>
              </a:ext>
            </a:extLst>
          </p:cNvPr>
          <p:cNvSpPr>
            <a:spLocks noGrp="1"/>
          </p:cNvSpPr>
          <p:nvPr/>
        </p:nvSpPr>
        <p:spPr>
          <a:xfrm>
            <a:off x="5042824" y="1854130"/>
            <a:ext cx="284773" cy="207760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9FD217AA-A335-7209-61C8-42A374F22C33}"/>
              </a:ext>
            </a:extLst>
          </p:cNvPr>
          <p:cNvSpPr>
            <a:spLocks noGrp="1"/>
          </p:cNvSpPr>
          <p:nvPr/>
        </p:nvSpPr>
        <p:spPr>
          <a:xfrm>
            <a:off x="7151495" y="1854130"/>
            <a:ext cx="284773" cy="207760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70110EE5-E094-0EEC-A519-6AC8DDFF8B63}"/>
              </a:ext>
            </a:extLst>
          </p:cNvPr>
          <p:cNvSpPr>
            <a:spLocks noGrp="1"/>
          </p:cNvSpPr>
          <p:nvPr/>
        </p:nvSpPr>
        <p:spPr>
          <a:xfrm>
            <a:off x="9367076" y="1854130"/>
            <a:ext cx="284773" cy="207760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Edited text 2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38125"/>
            <a:ext cx="11049000" cy="742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44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GaAs with a graphene protection layer</a:t>
            </a:r>
            <a:endParaRPr sz="4400"/>
          </a:p>
        </p:txBody>
      </p:sp>
      <p:sp>
        <p:nvSpPr>
          <p:cNvPr id="14" name="Edited text 14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619125" y="5029200"/>
            <a:ext cx="10953750" cy="1047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279400" lvl="0" indent="-203200">
              <a:spcAft>
                <a:spcPts val="300"/>
              </a:spcAft>
              <a:buClr>
                <a:srgbClr val="172B3A"/>
              </a:buClr>
              <a:buChar char="•"/>
            </a:pPr>
            <a:r>
              <a:rPr lang="en-US" sz="2200" b="0" i="0">
                <a:solidFill>
                  <a:srgbClr val="172B3A"/>
                </a:solidFill>
                <a:latin typeface="Arial"/>
                <a:ea typeface="Arial"/>
                <a:cs typeface="Arial"/>
              </a:rPr>
              <a:t>SL-GaAs activation succeeded with a CsO layer beneath graphene.</a:t>
            </a:r>
            <a:endParaRPr sz="2200"/>
          </a:p>
          <a:p>
            <a:pPr marL="279400" lvl="0" indent="-203200">
              <a:spcAft>
                <a:spcPts val="300"/>
              </a:spcAft>
              <a:buClr>
                <a:srgbClr val="172B3A"/>
              </a:buClr>
              <a:buChar char="•"/>
            </a:pPr>
            <a:r>
              <a:rPr lang="en-US" sz="2200" b="0" i="0">
                <a:solidFill>
                  <a:srgbClr val="172B3A"/>
                </a:solidFill>
                <a:latin typeface="Arial"/>
                <a:ea typeface="Arial"/>
                <a:cs typeface="Arial"/>
              </a:rPr>
              <a:t>Graphene reduces susceptibility to heating and gas exposure.</a:t>
            </a:r>
            <a:endParaRPr sz="2200"/>
          </a:p>
          <a:p>
            <a:pPr marL="279400" lvl="0" indent="-203200">
              <a:spcAft>
                <a:spcPts val="300"/>
              </a:spcAft>
              <a:buClr>
                <a:srgbClr val="172B3A"/>
              </a:buClr>
              <a:buChar char="•"/>
            </a:pPr>
            <a:r>
              <a:rPr lang="en-US" sz="2200" b="0" i="0">
                <a:solidFill>
                  <a:srgbClr val="172B3A"/>
                </a:solidFill>
                <a:latin typeface="Arial"/>
                <a:ea typeface="Arial"/>
                <a:cs typeface="Arial"/>
              </a:rPr>
              <a:t>Graphene-coated GaAs shows higher polarization than regular O-Cs activation.</a:t>
            </a:r>
            <a:endParaRPr sz="2200"/>
          </a:p>
        </p:txBody>
      </p:sp>
      <p:sp>
        <p:nvSpPr>
          <p:cNvPr id="20" name="Edited text 20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2286000" y="6096000"/>
            <a:ext cx="9239250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1200" b="0">
                <a:solidFill>
                  <a:srgbClr val="172B3A"/>
                </a:solidFill>
                <a:latin typeface="Arial"/>
                <a:ea typeface="Arial"/>
                <a:cs typeface="Arial"/>
              </a:rPr>
              <a:t>Jyoti Biswas et al., “Single-layer graphene protective layer on GaAs photocathodes for spin-polarized electron source,” APL Mater. 13, 061101 (2025).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5932279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D17D59-0FDD-D644-96B9-C9F0AD7AB8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16</a:t>
            </a:fld>
            <a:endParaRPr lang="en-US" sz="75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E6B91D-B1B7-EEF8-0EF7-A84865D750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2202" y="1229976"/>
            <a:ext cx="3092404" cy="29938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1201CFE-62C4-22B9-9CAD-B1786AA06BBE}"/>
              </a:ext>
            </a:extLst>
          </p:cNvPr>
          <p:cNvSpPr txBox="1"/>
          <p:nvPr/>
        </p:nvSpPr>
        <p:spPr>
          <a:xfrm>
            <a:off x="1942201" y="4323947"/>
            <a:ext cx="3092404" cy="4308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b="0" i="0" dirty="0">
                <a:solidFill>
                  <a:srgbClr val="172B3A"/>
                </a:solidFill>
              </a:rPr>
              <a:t>Before activation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594C50-805C-CF92-5C45-6D9DE16755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40" r="8426"/>
          <a:stretch/>
        </p:blipFill>
        <p:spPr>
          <a:xfrm>
            <a:off x="6604400" y="1229976"/>
            <a:ext cx="3175960" cy="300017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7D5D427-217E-C04C-1654-88773F7205A3}"/>
              </a:ext>
            </a:extLst>
          </p:cNvPr>
          <p:cNvSpPr txBox="1"/>
          <p:nvPr/>
        </p:nvSpPr>
        <p:spPr>
          <a:xfrm>
            <a:off x="6604399" y="4323397"/>
            <a:ext cx="3175961" cy="4308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b="0" i="0" dirty="0">
                <a:solidFill>
                  <a:srgbClr val="172B3A"/>
                </a:solidFill>
              </a:rPr>
              <a:t>After activation</a:t>
            </a:r>
          </a:p>
        </p:txBody>
      </p:sp>
      <p:sp>
        <p:nvSpPr>
          <p:cNvPr id="2" name="Edited text 2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38125"/>
            <a:ext cx="11049000" cy="742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44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LEEM study of GaAs-CsO/graphene</a:t>
            </a:r>
            <a:endParaRPr sz="4400"/>
          </a:p>
        </p:txBody>
      </p:sp>
      <p:sp>
        <p:nvSpPr>
          <p:cNvPr id="12" name="Edited text 12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1524000" y="5000625"/>
            <a:ext cx="9525000" cy="4762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279400" lvl="0" indent="-203200">
              <a:spcAft>
                <a:spcPts val="0"/>
              </a:spcAft>
              <a:buClr>
                <a:srgbClr val="172B3A"/>
              </a:buClr>
              <a:buChar char="•"/>
            </a:pPr>
            <a:r>
              <a:rPr lang="en-US" sz="2200" b="0" i="0">
                <a:solidFill>
                  <a:srgbClr val="172B3A"/>
                </a:solidFill>
                <a:latin typeface="Arial"/>
                <a:ea typeface="Arial"/>
                <a:cs typeface="Arial"/>
              </a:rPr>
              <a:t>LEEM indicates intercalation.</a:t>
            </a:r>
            <a:endParaRPr sz="2200"/>
          </a:p>
        </p:txBody>
      </p:sp>
      <p:sp>
        <p:nvSpPr>
          <p:cNvPr id="14" name="Edited text 14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1524000" y="5524500"/>
            <a:ext cx="9525000" cy="7143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279400" lvl="0" indent="-203200">
              <a:spcAft>
                <a:spcPts val="0"/>
              </a:spcAft>
              <a:buClr>
                <a:srgbClr val="172B3A"/>
              </a:buClr>
              <a:buChar char="•"/>
            </a:pPr>
            <a:r>
              <a:rPr lang="en-US" sz="2200" b="0" i="0">
                <a:solidFill>
                  <a:srgbClr val="172B3A"/>
                </a:solidFill>
                <a:latin typeface="Arial"/>
                <a:ea typeface="Arial"/>
                <a:cs typeface="Arial"/>
              </a:rPr>
              <a:t>The work function decreased by 3 eV, close to the 3.2 eV shift typical of CsO activation on GaAs.</a:t>
            </a:r>
            <a:endParaRPr sz="2200"/>
          </a:p>
        </p:txBody>
      </p:sp>
    </p:spTree>
    <p:extLst>
      <p:ext uri="{BB962C8B-B14F-4D97-AF65-F5344CB8AC3E}">
        <p14:creationId xmlns:p14="http://schemas.microsoft.com/office/powerpoint/2010/main" val="39510392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D17D59-0FDD-D644-96B9-C9F0AD7AB8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15012" y="6431119"/>
            <a:ext cx="291435" cy="250603"/>
          </a:xfrm>
        </p:spPr>
        <p:txBody>
          <a:bodyPr/>
          <a:lstStyle/>
          <a:p>
            <a:fld id="{933A556B-7C63-244D-9B7C-B0EA8042B330}" type="slidenum">
              <a:rPr lang="en-US" smtClean="0"/>
              <a:pPr/>
              <a:t>17</a:t>
            </a:fld>
            <a:endParaRPr lang="en-US" sz="750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58AD65B-0F72-B90E-6C91-155ABD34C45A}"/>
              </a:ext>
            </a:extLst>
          </p:cNvPr>
          <p:cNvCxnSpPr>
            <a:cxnSpLocks/>
          </p:cNvCxnSpPr>
          <p:nvPr/>
        </p:nvCxnSpPr>
        <p:spPr>
          <a:xfrm>
            <a:off x="863600" y="3143251"/>
            <a:ext cx="11125200" cy="0"/>
          </a:xfrm>
          <a:prstGeom prst="straightConnector1">
            <a:avLst/>
          </a:prstGeom>
          <a:ln w="381000"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100000">
                  <a:schemeClr val="accent5"/>
                </a:gs>
              </a:gsLst>
              <a:lin ang="0" scaled="0"/>
            </a:gra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dited text 2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38125"/>
            <a:ext cx="11049000" cy="742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44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GaAs-CsO/graphene at high temperature</a:t>
            </a:r>
            <a:endParaRPr sz="4400"/>
          </a:p>
        </p:txBody>
      </p:sp>
      <p:sp>
        <p:nvSpPr>
          <p:cNvPr id="11" name="Edited text 11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1427161" y="3519489"/>
            <a:ext cx="1428750" cy="381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45 °C</a:t>
            </a:r>
            <a:endParaRPr sz="2200" dirty="0"/>
          </a:p>
        </p:txBody>
      </p:sp>
      <p:sp>
        <p:nvSpPr>
          <p:cNvPr id="13" name="Edited text 13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1054100" y="2058630"/>
            <a:ext cx="2095500" cy="7143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2200" b="0" i="0">
                <a:solidFill>
                  <a:srgbClr val="172B3A"/>
                </a:solidFill>
                <a:latin typeface="Arial"/>
                <a:ea typeface="Arial"/>
                <a:cs typeface="Arial"/>
              </a:rPr>
              <a:t>Intercalation</a:t>
            </a:r>
            <a:endParaRPr sz="2200"/>
          </a:p>
          <a:p>
            <a:pPr marL="0" indent="0">
              <a:spcAft>
                <a:spcPts val="0"/>
              </a:spcAft>
              <a:buNone/>
            </a:pPr>
            <a:r>
              <a:rPr lang="en-US" sz="2200" b="0" i="0">
                <a:solidFill>
                  <a:srgbClr val="172B3A"/>
                </a:solidFill>
                <a:latin typeface="Arial"/>
                <a:ea typeface="Arial"/>
                <a:cs typeface="Arial"/>
              </a:rPr>
              <a:t>and activation</a:t>
            </a:r>
            <a:endParaRPr sz="2200"/>
          </a:p>
        </p:txBody>
      </p:sp>
      <p:sp>
        <p:nvSpPr>
          <p:cNvPr id="14" name="Edited text 14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3482975" y="2058630"/>
            <a:ext cx="2286000" cy="7143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2200" b="0" i="0">
                <a:solidFill>
                  <a:srgbClr val="172B3A"/>
                </a:solidFill>
                <a:latin typeface="Arial"/>
                <a:ea typeface="Arial"/>
                <a:cs typeface="Arial"/>
              </a:rPr>
              <a:t>Excess surface</a:t>
            </a:r>
            <a:endParaRPr sz="2200"/>
          </a:p>
          <a:p>
            <a:pPr marL="0" indent="0">
              <a:spcAft>
                <a:spcPts val="0"/>
              </a:spcAft>
              <a:buNone/>
            </a:pPr>
            <a:r>
              <a:rPr lang="en-US" sz="2200" b="0" i="0">
                <a:solidFill>
                  <a:srgbClr val="172B3A"/>
                </a:solidFill>
                <a:latin typeface="Arial"/>
                <a:ea typeface="Arial"/>
                <a:cs typeface="Arial"/>
              </a:rPr>
              <a:t>Cs desorbs</a:t>
            </a:r>
            <a:endParaRPr sz="2200"/>
          </a:p>
        </p:txBody>
      </p:sp>
      <p:sp>
        <p:nvSpPr>
          <p:cNvPr id="15" name="Edited text 15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3887787" y="3512780"/>
            <a:ext cx="1476375" cy="381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&gt;100 °C</a:t>
            </a:r>
            <a:endParaRPr sz="2200" dirty="0"/>
          </a:p>
        </p:txBody>
      </p:sp>
      <p:sp>
        <p:nvSpPr>
          <p:cNvPr id="16" name="Edited text 16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6435724" y="3512780"/>
            <a:ext cx="1476375" cy="381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&gt;250 °C</a:t>
            </a:r>
            <a:endParaRPr sz="2200" dirty="0"/>
          </a:p>
        </p:txBody>
      </p:sp>
      <p:sp>
        <p:nvSpPr>
          <p:cNvPr id="17" name="Edited text 17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6007100" y="2039580"/>
            <a:ext cx="2333625" cy="762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2200" b="0" i="0">
                <a:solidFill>
                  <a:srgbClr val="172B3A"/>
                </a:solidFill>
                <a:latin typeface="Arial"/>
                <a:ea typeface="Arial"/>
                <a:cs typeface="Arial"/>
              </a:rPr>
              <a:t>Cs begins to leave</a:t>
            </a:r>
            <a:endParaRPr sz="2200"/>
          </a:p>
          <a:p>
            <a:pPr marL="0" indent="0">
              <a:spcAft>
                <a:spcPts val="0"/>
              </a:spcAft>
              <a:buNone/>
            </a:pPr>
            <a:r>
              <a:rPr lang="en-US" sz="2200" b="0" i="0">
                <a:solidFill>
                  <a:srgbClr val="172B3A"/>
                </a:solidFill>
                <a:latin typeface="Arial"/>
                <a:ea typeface="Arial"/>
                <a:cs typeface="Arial"/>
              </a:rPr>
              <a:t>beneath graphene</a:t>
            </a:r>
            <a:endParaRPr sz="2200"/>
          </a:p>
        </p:txBody>
      </p:sp>
      <p:sp>
        <p:nvSpPr>
          <p:cNvPr id="18" name="Edited text 18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8983661" y="3457578"/>
            <a:ext cx="1524000" cy="381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&gt;500 °C</a:t>
            </a:r>
            <a:endParaRPr sz="2200" dirty="0"/>
          </a:p>
        </p:txBody>
      </p:sp>
      <p:sp>
        <p:nvSpPr>
          <p:cNvPr id="19" name="Edited text 19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8531225" y="2039580"/>
            <a:ext cx="2286000" cy="762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2200" b="0" i="0">
                <a:solidFill>
                  <a:srgbClr val="172B3A"/>
                </a:solidFill>
                <a:latin typeface="Arial"/>
                <a:ea typeface="Arial"/>
                <a:cs typeface="Arial"/>
              </a:rPr>
              <a:t>Cs remains</a:t>
            </a:r>
            <a:endParaRPr sz="2200"/>
          </a:p>
          <a:p>
            <a:pPr marL="0" indent="0">
              <a:spcAft>
                <a:spcPts val="0"/>
              </a:spcAft>
              <a:buNone/>
            </a:pPr>
            <a:r>
              <a:rPr lang="en-US" sz="2200" b="0" i="0">
                <a:solidFill>
                  <a:srgbClr val="172B3A"/>
                </a:solidFill>
                <a:latin typeface="Arial"/>
                <a:ea typeface="Arial"/>
                <a:cs typeface="Arial"/>
              </a:rPr>
              <a:t>beneath graphene</a:t>
            </a:r>
            <a:endParaRPr sz="2200"/>
          </a:p>
        </p:txBody>
      </p:sp>
      <p:sp>
        <p:nvSpPr>
          <p:cNvPr id="21" name="Edited text 21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1339850" y="1563330"/>
            <a:ext cx="1905000" cy="381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2200" b="0" i="0">
                <a:solidFill>
                  <a:srgbClr val="172B3A"/>
                </a:solidFill>
                <a:latin typeface="Arial"/>
                <a:ea typeface="Arial"/>
                <a:cs typeface="Arial"/>
              </a:rPr>
              <a:t>QE: 0.7%</a:t>
            </a:r>
            <a:endParaRPr sz="2200"/>
          </a:p>
        </p:txBody>
      </p:sp>
      <p:sp>
        <p:nvSpPr>
          <p:cNvPr id="22" name="Edited text 22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3768725" y="1563330"/>
            <a:ext cx="2190750" cy="381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2200" b="0" i="0">
                <a:solidFill>
                  <a:srgbClr val="172B3A"/>
                </a:solidFill>
                <a:latin typeface="Arial"/>
                <a:ea typeface="Arial"/>
                <a:cs typeface="Arial"/>
              </a:rPr>
              <a:t>QE &gt; 0.55%</a:t>
            </a:r>
            <a:endParaRPr sz="2200"/>
          </a:p>
        </p:txBody>
      </p:sp>
      <p:sp>
        <p:nvSpPr>
          <p:cNvPr id="5" name="Edited text 5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619125" y="4143376"/>
            <a:ext cx="10953750" cy="21431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279400" lvl="0" indent="-203200">
              <a:spcAft>
                <a:spcPts val="1300"/>
              </a:spcAft>
              <a:buClr>
                <a:srgbClr val="172B3A"/>
              </a:buClr>
              <a:buChar char="•"/>
            </a:pPr>
            <a:r>
              <a:rPr 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After activation, heat treatment near 500 °C, air exposure, and return to vacuum, the cathode retained QE ≈ 0.009%.</a:t>
            </a:r>
            <a:endParaRPr sz="2200" dirty="0"/>
          </a:p>
          <a:p>
            <a:pPr marL="279400" lvl="0" indent="-203200">
              <a:spcAft>
                <a:spcPts val="1300"/>
              </a:spcAft>
              <a:buClr>
                <a:srgbClr val="172B3A"/>
              </a:buClr>
              <a:buChar char="•"/>
            </a:pPr>
            <a:r>
              <a:rPr 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The result suggests a possible route for transferring activated GaAs in air.</a:t>
            </a:r>
            <a:endParaRPr sz="2200" dirty="0"/>
          </a:p>
          <a:p>
            <a:pPr marL="279400" lvl="0" indent="-203200">
              <a:spcAft>
                <a:spcPts val="1300"/>
              </a:spcAft>
              <a:buClr>
                <a:srgbClr val="172B3A"/>
              </a:buClr>
              <a:buChar char="•"/>
            </a:pPr>
            <a:r>
              <a:rPr lang="en-US" sz="2200" b="0" i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The graphene-covered activation layer shows high-temperature resilience.</a:t>
            </a: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30638675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5CDD60-0E88-A0BD-2FFA-90D740D5CE36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33A556B-7C63-244D-9B7C-B0EA8042B330}" type="slidenum">
              <a:rPr/>
              <a:t>18</a:t>
            </a:fld>
            <a:endParaRPr sz="1000"/>
          </a:p>
        </p:txBody>
      </p:sp>
      <p:sp>
        <p:nvSpPr>
          <p:cNvPr id="2" name="Edited text 2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38125"/>
            <a:ext cx="11049000" cy="742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44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Summary</a:t>
            </a:r>
            <a:endParaRPr sz="4400"/>
          </a:p>
        </p:txBody>
      </p:sp>
      <p:sp>
        <p:nvSpPr>
          <p:cNvPr id="10" name="Edited text 10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619125" y="1333500"/>
            <a:ext cx="10953750" cy="4572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279400" lvl="0" indent="-203200">
              <a:spcAft>
                <a:spcPts val="800"/>
              </a:spcAft>
              <a:buClr>
                <a:srgbClr val="172B3A"/>
              </a:buClr>
              <a:buChar char="•"/>
            </a:pPr>
            <a:r>
              <a:rPr lang="en-US"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Successful EIC polarized photocathode development</a:t>
            </a:r>
            <a:endParaRPr sz="2200" dirty="0"/>
          </a:p>
          <a:p>
            <a:pPr marL="558800" lvl="1" indent="-203200">
              <a:spcAft>
                <a:spcPts val="800"/>
              </a:spcAft>
              <a:buClr>
                <a:srgbClr val="172B3A"/>
              </a:buClr>
              <a:buChar char="○"/>
            </a:pPr>
            <a:r>
              <a:rPr lang="en-US"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High charge: achieved 11.6 nC in the gun after doping and cleaning optimization.</a:t>
            </a:r>
            <a:endParaRPr sz="2200" dirty="0"/>
          </a:p>
          <a:p>
            <a:pPr marL="558800" lvl="1" indent="-203200">
              <a:spcAft>
                <a:spcPts val="800"/>
              </a:spcAft>
              <a:buClr>
                <a:srgbClr val="172B3A"/>
              </a:buClr>
              <a:buChar char="○"/>
            </a:pPr>
            <a:r>
              <a:rPr lang="en-US"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QE and polarization: achieved 2.35% QE and 92% using DBR-SL GaAs.</a:t>
            </a:r>
            <a:endParaRPr sz="2200" dirty="0"/>
          </a:p>
          <a:p>
            <a:pPr marL="558800" lvl="1" indent="-203200">
              <a:spcAft>
                <a:spcPts val="800"/>
              </a:spcAft>
              <a:buClr>
                <a:srgbClr val="172B3A"/>
              </a:buClr>
              <a:buChar char="○"/>
            </a:pPr>
            <a:r>
              <a:rPr lang="en-US"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MOCVD surface </a:t>
            </a:r>
            <a:r>
              <a:rPr lang="en-US" altLang="zh-CN"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treatment</a:t>
            </a:r>
            <a:r>
              <a:rPr lang="en-US"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: established HCl cleaning and 450 °C heat treatment.</a:t>
            </a:r>
            <a:endParaRPr sz="2200" dirty="0"/>
          </a:p>
          <a:p>
            <a:pPr marL="558800" lvl="1" indent="-203200">
              <a:spcAft>
                <a:spcPts val="800"/>
              </a:spcAft>
              <a:buClr>
                <a:srgbClr val="172B3A"/>
              </a:buClr>
              <a:buChar char="○"/>
            </a:pPr>
            <a:r>
              <a:rPr lang="en-US"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DBR nonuniformity: used a tunable laser to accommodate resonance shifts.</a:t>
            </a:r>
            <a:endParaRPr sz="2200" dirty="0"/>
          </a:p>
          <a:p>
            <a:pPr marL="558800" lvl="1" indent="-203200">
              <a:spcAft>
                <a:spcPts val="800"/>
              </a:spcAft>
              <a:buClr>
                <a:srgbClr val="172B3A"/>
              </a:buClr>
              <a:buChar char="○"/>
            </a:pPr>
            <a:r>
              <a:rPr lang="en-US"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SL-GaAs supply: tested multiple suppliers and</a:t>
            </a:r>
            <a:r>
              <a:rPr lang="zh-CN" altLang="en-US"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vendor</a:t>
            </a:r>
            <a:r>
              <a:rPr lang="zh-CN" altLang="en-US"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altLang="zh-CN"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development</a:t>
            </a:r>
            <a:r>
              <a:rPr lang="en-US"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.</a:t>
            </a:r>
            <a:endParaRPr sz="2200" dirty="0"/>
          </a:p>
          <a:p>
            <a:pPr marL="279400" lvl="0" indent="-203200">
              <a:spcAft>
                <a:spcPts val="800"/>
              </a:spcAft>
              <a:buClr>
                <a:srgbClr val="172B3A"/>
              </a:buClr>
              <a:buChar char="•"/>
            </a:pPr>
            <a:r>
              <a:rPr lang="en-US"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R&amp;D achievements</a:t>
            </a:r>
            <a:endParaRPr sz="2200" dirty="0"/>
          </a:p>
          <a:p>
            <a:pPr marL="558800" lvl="1" indent="-203200">
              <a:spcAft>
                <a:spcPts val="800"/>
              </a:spcAft>
              <a:buClr>
                <a:srgbClr val="172B3A"/>
              </a:buClr>
              <a:buChar char="○"/>
            </a:pPr>
            <a:r>
              <a:rPr lang="en-US" sz="2200" b="0" dirty="0">
                <a:solidFill>
                  <a:srgbClr val="172B3A"/>
                </a:solidFill>
                <a:latin typeface="Arial"/>
                <a:ea typeface="Arial"/>
                <a:cs typeface="Arial"/>
              </a:rPr>
              <a:t>Graphene-coated GaAs: improved polarization and robustness, but with lower QE.</a:t>
            </a:r>
            <a:endParaRPr sz="2200" dirty="0"/>
          </a:p>
        </p:txBody>
      </p:sp>
    </p:spTree>
    <p:extLst>
      <p:ext uri="{BB962C8B-B14F-4D97-AF65-F5344CB8AC3E}">
        <p14:creationId xmlns:p14="http://schemas.microsoft.com/office/powerpoint/2010/main" val="20365280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B82FF3-665F-FFCF-E787-ED82D17A9C95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33A556B-7C63-244D-9B7C-B0EA8042B330}" type="slidenum">
              <a:rPr/>
              <a:t>19</a:t>
            </a:fld>
            <a:endParaRPr sz="1000"/>
          </a:p>
        </p:txBody>
      </p:sp>
      <p:sp>
        <p:nvSpPr>
          <p:cNvPr id="5" name="Edited text 5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38500" y="2190750"/>
            <a:ext cx="6191250" cy="16192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rial"/>
                <a:ea typeface="Arial"/>
                <a:cs typeface="Arial"/>
              </a:rPr>
              <a:t>Thank you!</a:t>
            </a:r>
            <a:br>
              <a:rPr lang="en-US" sz="1800" b="1" dirty="0">
                <a:solidFill>
                  <a:srgbClr val="111111"/>
                </a:solidFill>
                <a:latin typeface="Arial"/>
                <a:ea typeface="Arial"/>
                <a:cs typeface="Arial"/>
              </a:rPr>
            </a:br>
            <a:br>
              <a:rPr lang="en-US" sz="1800" b="1" dirty="0">
                <a:solidFill>
                  <a:srgbClr val="111111"/>
                </a:solidFill>
                <a:latin typeface="Arial"/>
                <a:ea typeface="Arial"/>
                <a:cs typeface="Arial"/>
              </a:rPr>
            </a:br>
            <a:br>
              <a:rPr lang="en-US" sz="1800" b="1" dirty="0">
                <a:solidFill>
                  <a:srgbClr val="111111"/>
                </a:solidFill>
                <a:latin typeface="Arial"/>
                <a:ea typeface="Arial"/>
                <a:cs typeface="Arial"/>
              </a:rPr>
            </a:br>
            <a:r>
              <a:rPr lang="en-US" sz="1800" b="0" dirty="0">
                <a:solidFill>
                  <a:srgbClr val="172B3A"/>
                </a:solidFill>
              </a:rPr>
              <a:t>Thanks to </a:t>
            </a:r>
            <a:r>
              <a:rPr lang="en-US" altLang="zh-CN" sz="1800" b="0" dirty="0">
                <a:solidFill>
                  <a:srgbClr val="172B3A"/>
                </a:solidFill>
              </a:rPr>
              <a:t>Jyoti Biswas ,</a:t>
            </a:r>
            <a:r>
              <a:rPr lang="en-US" sz="1800" b="0" dirty="0" err="1">
                <a:solidFill>
                  <a:srgbClr val="172B3A"/>
                </a:solidFill>
              </a:rPr>
              <a:t>Mengjia</a:t>
            </a:r>
            <a:r>
              <a:rPr lang="en-US" sz="1800" b="0" dirty="0">
                <a:solidFill>
                  <a:srgbClr val="172B3A"/>
                </a:solidFill>
              </a:rPr>
              <a:t> </a:t>
            </a:r>
            <a:r>
              <a:rPr lang="en-US" sz="1800" b="0" dirty="0" err="1">
                <a:solidFill>
                  <a:srgbClr val="172B3A"/>
                </a:solidFill>
              </a:rPr>
              <a:t>Gaowei</a:t>
            </a:r>
            <a:r>
              <a:rPr lang="en-US" sz="1800" b="0" dirty="0">
                <a:solidFill>
                  <a:srgbClr val="172B3A"/>
                </a:solidFill>
              </a:rPr>
              <a:t>, and </a:t>
            </a:r>
            <a:r>
              <a:rPr lang="en-US" altLang="zh-CN" sz="1800" b="0" dirty="0">
                <a:solidFill>
                  <a:srgbClr val="172B3A"/>
                </a:solidFill>
              </a:rPr>
              <a:t>Luca Cultrera</a:t>
            </a:r>
            <a:r>
              <a:rPr lang="en-US" sz="1800" b="0" dirty="0">
                <a:solidFill>
                  <a:srgbClr val="172B3A"/>
                </a:solidFill>
              </a:rPr>
              <a:t>, for their contributions.</a:t>
            </a:r>
            <a:br>
              <a:rPr lang="en-US" sz="1800" b="0" dirty="0">
                <a:solidFill>
                  <a:srgbClr val="172B3A"/>
                </a:solidFill>
              </a:rPr>
            </a:br>
            <a:endParaRPr sz="1800" dirty="0"/>
          </a:p>
        </p:txBody>
      </p:sp>
    </p:spTree>
    <p:extLst>
      <p:ext uri="{BB962C8B-B14F-4D97-AF65-F5344CB8AC3E}">
        <p14:creationId xmlns:p14="http://schemas.microsoft.com/office/powerpoint/2010/main" val="40504518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Freeform 129">
            <a:extLst>
              <a:ext uri="{FF2B5EF4-FFF2-40B4-BE49-F238E27FC236}">
                <a16:creationId xmlns:a16="http://schemas.microsoft.com/office/drawing/2014/main" id="{86C169D8-1DFA-E7B0-D69C-4F6F6D5B6171}"/>
              </a:ext>
            </a:extLst>
          </p:cNvPr>
          <p:cNvSpPr>
            <a:spLocks noGrp="1"/>
          </p:cNvSpPr>
          <p:nvPr/>
        </p:nvSpPr>
        <p:spPr>
          <a:xfrm>
            <a:off x="773685" y="2398831"/>
            <a:ext cx="1800542" cy="303006"/>
          </a:xfrm>
          <a:custGeom>
            <a:avLst/>
            <a:gdLst>
              <a:gd name="connsiteX0" fmla="*/ 0 w 2339512"/>
              <a:gd name="connsiteY0" fmla="*/ 381515 h 393707"/>
              <a:gd name="connsiteX1" fmla="*/ 112776 w 2339512"/>
              <a:gd name="connsiteY1" fmla="*/ 37091 h 393707"/>
              <a:gd name="connsiteX2" fmla="*/ 643128 w 2339512"/>
              <a:gd name="connsiteY2" fmla="*/ 101099 h 393707"/>
              <a:gd name="connsiteX3" fmla="*/ 1188720 w 2339512"/>
              <a:gd name="connsiteY3" fmla="*/ 515 h 393707"/>
              <a:gd name="connsiteX4" fmla="*/ 1911096 w 2339512"/>
              <a:gd name="connsiteY4" fmla="*/ 61475 h 393707"/>
              <a:gd name="connsiteX5" fmla="*/ 2310384 w 2339512"/>
              <a:gd name="connsiteY5" fmla="*/ 52331 h 393707"/>
              <a:gd name="connsiteX6" fmla="*/ 2307336 w 2339512"/>
              <a:gd name="connsiteY6" fmla="*/ 229115 h 393707"/>
              <a:gd name="connsiteX7" fmla="*/ 2295144 w 2339512"/>
              <a:gd name="connsiteY7" fmla="*/ 393707 h 393707"/>
            </a:gdLst>
            <a:ahLst/>
            <a:cxnLst/>
            <a:rect l="l" t="t" r="r" b="b"/>
            <a:pathLst>
              <a:path w="2339512" h="393707">
                <a:moveTo>
                  <a:pt x="0" y="381515"/>
                </a:moveTo>
                <a:cubicBezTo>
                  <a:pt x="2794" y="232671"/>
                  <a:pt x="5588" y="83827"/>
                  <a:pt x="112776" y="37091"/>
                </a:cubicBezTo>
                <a:cubicBezTo>
                  <a:pt x="219964" y="-9645"/>
                  <a:pt x="463804" y="107195"/>
                  <a:pt x="643128" y="101099"/>
                </a:cubicBezTo>
                <a:cubicBezTo>
                  <a:pt x="822452" y="95003"/>
                  <a:pt x="977392" y="7119"/>
                  <a:pt x="1188720" y="515"/>
                </a:cubicBezTo>
                <a:cubicBezTo>
                  <a:pt x="1400048" y="-6089"/>
                  <a:pt x="1724152" y="52839"/>
                  <a:pt x="1911096" y="61475"/>
                </a:cubicBezTo>
                <a:cubicBezTo>
                  <a:pt x="2098040" y="70111"/>
                  <a:pt x="2244344" y="24391"/>
                  <a:pt x="2310384" y="52331"/>
                </a:cubicBezTo>
                <a:cubicBezTo>
                  <a:pt x="2376424" y="80271"/>
                  <a:pt x="2309876" y="172219"/>
                  <a:pt x="2307336" y="229115"/>
                </a:cubicBezTo>
                <a:cubicBezTo>
                  <a:pt x="2304796" y="286011"/>
                  <a:pt x="2299970" y="339859"/>
                  <a:pt x="2295144" y="39370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10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38A39EE-1E52-153A-FF1C-2C9FF6C51734}"/>
              </a:ext>
            </a:extLst>
          </p:cNvPr>
          <p:cNvSpPr>
            <a:spLocks noGrp="1"/>
          </p:cNvSpPr>
          <p:nvPr/>
        </p:nvSpPr>
        <p:spPr>
          <a:xfrm>
            <a:off x="493705" y="2653127"/>
            <a:ext cx="1528227" cy="68304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100">
                <a:solidFill>
                  <a:schemeClr val="tx1"/>
                </a:solidFill>
              </a:rPr>
              <a:t>Seed Laser</a:t>
            </a:r>
          </a:p>
          <a:p>
            <a:pPr algn="ctr">
              <a:buNone/>
            </a:pPr>
            <a:r>
              <a:rPr sz="1100">
                <a:solidFill>
                  <a:schemeClr val="tx1"/>
                </a:solidFill>
              </a:rPr>
              <a:t>2 ns Flat-Top Pulses</a:t>
            </a:r>
          </a:p>
        </p:txBody>
      </p:sp>
      <p:sp>
        <p:nvSpPr>
          <p:cNvPr id="83" name="Straight Connector 82">
            <a:extLst>
              <a:ext uri="{FF2B5EF4-FFF2-40B4-BE49-F238E27FC236}">
                <a16:creationId xmlns:a16="http://schemas.microsoft.com/office/drawing/2014/main" id="{7411BC31-7439-46C0-B8E7-C65F3E064449}"/>
              </a:ext>
            </a:extLst>
          </p:cNvPr>
          <p:cNvSpPr>
            <a:spLocks noGrp="1"/>
          </p:cNvSpPr>
          <p:nvPr/>
        </p:nvSpPr>
        <p:spPr>
          <a:xfrm>
            <a:off x="2537225" y="2861671"/>
            <a:ext cx="0" cy="225539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84" name="Straight Connector 83">
            <a:extLst>
              <a:ext uri="{FF2B5EF4-FFF2-40B4-BE49-F238E27FC236}">
                <a16:creationId xmlns:a16="http://schemas.microsoft.com/office/drawing/2014/main" id="{C786C14D-41E6-4347-B9D6-46ABD9D285A4}"/>
              </a:ext>
            </a:extLst>
          </p:cNvPr>
          <p:cNvSpPr>
            <a:spLocks noGrp="1"/>
          </p:cNvSpPr>
          <p:nvPr/>
        </p:nvSpPr>
        <p:spPr>
          <a:xfrm flipH="1">
            <a:off x="1454341" y="5117068"/>
            <a:ext cx="2127890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48" name="Arc 147">
            <a:extLst>
              <a:ext uri="{FF2B5EF4-FFF2-40B4-BE49-F238E27FC236}">
                <a16:creationId xmlns:a16="http://schemas.microsoft.com/office/drawing/2014/main" id="{683F3524-04FB-0531-4E1E-DFEFCDC4EAAE}"/>
              </a:ext>
            </a:extLst>
          </p:cNvPr>
          <p:cNvSpPr>
            <a:spLocks noGrp="1"/>
          </p:cNvSpPr>
          <p:nvPr/>
        </p:nvSpPr>
        <p:spPr>
          <a:xfrm rot="16200000">
            <a:off x="1461103" y="4658161"/>
            <a:ext cx="917813" cy="917813"/>
          </a:xfrm>
          <a:prstGeom prst="arc">
            <a:avLst>
              <a:gd name="adj1" fmla="val 14681919"/>
              <a:gd name="adj2" fmla="val 17661627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buNone/>
            </a:pPr>
            <a:endParaRPr sz="1100"/>
          </a:p>
        </p:txBody>
      </p:sp>
      <p:sp>
        <p:nvSpPr>
          <p:cNvPr id="149" name="Arc 148">
            <a:extLst>
              <a:ext uri="{FF2B5EF4-FFF2-40B4-BE49-F238E27FC236}">
                <a16:creationId xmlns:a16="http://schemas.microsoft.com/office/drawing/2014/main" id="{00107EA6-F349-D685-06A5-2DFDEB7BC633}"/>
              </a:ext>
            </a:extLst>
          </p:cNvPr>
          <p:cNvSpPr>
            <a:spLocks noGrp="1"/>
          </p:cNvSpPr>
          <p:nvPr/>
        </p:nvSpPr>
        <p:spPr>
          <a:xfrm rot="5400000">
            <a:off x="2671181" y="4658161"/>
            <a:ext cx="917813" cy="917813"/>
          </a:xfrm>
          <a:prstGeom prst="arc">
            <a:avLst>
              <a:gd name="adj1" fmla="val 14681919"/>
              <a:gd name="adj2" fmla="val 17661627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buNone/>
            </a:pPr>
            <a:endParaRPr sz="1100"/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82C8AD80-EC94-9C48-9F5A-399E7D888793}"/>
              </a:ext>
            </a:extLst>
          </p:cNvPr>
          <p:cNvSpPr>
            <a:spLocks noGrp="1"/>
          </p:cNvSpPr>
          <p:nvPr/>
        </p:nvSpPr>
        <p:spPr>
          <a:xfrm>
            <a:off x="1779005" y="4970936"/>
            <a:ext cx="374303" cy="292264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100"/>
          </a:p>
        </p:txBody>
      </p:sp>
      <p:sp>
        <p:nvSpPr>
          <p:cNvPr id="151" name="Straight Connector 150">
            <a:extLst>
              <a:ext uri="{FF2B5EF4-FFF2-40B4-BE49-F238E27FC236}">
                <a16:creationId xmlns:a16="http://schemas.microsoft.com/office/drawing/2014/main" id="{07AE30DB-8E8E-4018-B6BF-7EA4BB47F5FC}"/>
              </a:ext>
            </a:extLst>
          </p:cNvPr>
          <p:cNvSpPr>
            <a:spLocks noGrp="1"/>
          </p:cNvSpPr>
          <p:nvPr/>
        </p:nvSpPr>
        <p:spPr>
          <a:xfrm>
            <a:off x="2350075" y="4929916"/>
            <a:ext cx="374303" cy="374303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2ABC4D74-D426-B963-C167-2F4D39B61CD4}"/>
              </a:ext>
            </a:extLst>
          </p:cNvPr>
          <p:cNvSpPr>
            <a:spLocks noGrp="1"/>
          </p:cNvSpPr>
          <p:nvPr/>
        </p:nvSpPr>
        <p:spPr>
          <a:xfrm>
            <a:off x="3267888" y="4845762"/>
            <a:ext cx="52298" cy="54261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100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42F745AE-C64C-2514-0533-D761241AE8E3}"/>
              </a:ext>
            </a:extLst>
          </p:cNvPr>
          <p:cNvSpPr>
            <a:spLocks noGrp="1"/>
          </p:cNvSpPr>
          <p:nvPr/>
        </p:nvSpPr>
        <p:spPr>
          <a:xfrm>
            <a:off x="2794111" y="4845762"/>
            <a:ext cx="307261" cy="5105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100"/>
          </a:p>
        </p:txBody>
      </p:sp>
      <p:sp>
        <p:nvSpPr>
          <p:cNvPr id="86" name="Straight Connector 85">
            <a:extLst>
              <a:ext uri="{FF2B5EF4-FFF2-40B4-BE49-F238E27FC236}">
                <a16:creationId xmlns:a16="http://schemas.microsoft.com/office/drawing/2014/main" id="{B9B84C9D-DB68-43E2-B227-4694F35E1242}"/>
              </a:ext>
            </a:extLst>
          </p:cNvPr>
          <p:cNvSpPr>
            <a:spLocks noGrp="1"/>
          </p:cNvSpPr>
          <p:nvPr/>
        </p:nvSpPr>
        <p:spPr>
          <a:xfrm flipH="1">
            <a:off x="2361691" y="3616342"/>
            <a:ext cx="374303" cy="374304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B11CDB11-65CA-2355-0DF1-1B65D9F98223}"/>
              </a:ext>
            </a:extLst>
          </p:cNvPr>
          <p:cNvSpPr>
            <a:spLocks noGrp="1"/>
          </p:cNvSpPr>
          <p:nvPr/>
        </p:nvSpPr>
        <p:spPr>
          <a:xfrm rot="5400000">
            <a:off x="2384315" y="3982698"/>
            <a:ext cx="307262" cy="51050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100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6C61A57C-27FC-CDB4-37C0-6ECD2B439891}"/>
              </a:ext>
            </a:extLst>
          </p:cNvPr>
          <p:cNvSpPr>
            <a:spLocks noGrp="1"/>
          </p:cNvSpPr>
          <p:nvPr/>
        </p:nvSpPr>
        <p:spPr>
          <a:xfrm rot="5400000">
            <a:off x="2511075" y="4238143"/>
            <a:ext cx="52298" cy="542611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10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31FD6105-A4CF-DFC9-EF42-2F7E32394366}"/>
              </a:ext>
            </a:extLst>
          </p:cNvPr>
          <p:cNvSpPr>
            <a:spLocks noGrp="1"/>
          </p:cNvSpPr>
          <p:nvPr/>
        </p:nvSpPr>
        <p:spPr>
          <a:xfrm>
            <a:off x="1604346" y="3685302"/>
            <a:ext cx="963725" cy="2154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/>
              <a:t>Pol. Beamsplitter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92AC7F65-D36B-2887-E4DE-47FE206AC06B}"/>
              </a:ext>
            </a:extLst>
          </p:cNvPr>
          <p:cNvSpPr>
            <a:spLocks noGrp="1"/>
          </p:cNvSpPr>
          <p:nvPr/>
        </p:nvSpPr>
        <p:spPr>
          <a:xfrm>
            <a:off x="2608618" y="5413388"/>
            <a:ext cx="750526" cy="2154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/>
              <a:t>Pockels Cell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0DD77E9-A0A4-A3A6-06C8-B86AC75D40B2}"/>
              </a:ext>
            </a:extLst>
          </p:cNvPr>
          <p:cNvSpPr>
            <a:spLocks noGrp="1"/>
          </p:cNvSpPr>
          <p:nvPr/>
        </p:nvSpPr>
        <p:spPr>
          <a:xfrm rot="5400000">
            <a:off x="3316179" y="5009345"/>
            <a:ext cx="764952" cy="2154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/>
              <a:t>Cavity Mirror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D2491D53-4DA5-246A-1A10-2C33F59ED31B}"/>
              </a:ext>
            </a:extLst>
          </p:cNvPr>
          <p:cNvSpPr>
            <a:spLocks noGrp="1"/>
          </p:cNvSpPr>
          <p:nvPr/>
        </p:nvSpPr>
        <p:spPr>
          <a:xfrm rot="5400000">
            <a:off x="3089933" y="4561795"/>
            <a:ext cx="444352" cy="2154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latin typeface="Arial"/>
                <a:ea typeface="Arial"/>
                <a:cs typeface="Arial"/>
              </a:rPr>
              <a:t>¼</a:t>
            </a:r>
            <a:r>
              <a:rPr sz="800"/>
              <a:t> WP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6588A8E-46B3-45B8-8F86-017ABB5B2E0A}"/>
              </a:ext>
            </a:extLst>
          </p:cNvPr>
          <p:cNvSpPr>
            <a:spLocks noGrp="1"/>
          </p:cNvSpPr>
          <p:nvPr/>
        </p:nvSpPr>
        <p:spPr>
          <a:xfrm>
            <a:off x="1855488" y="4418966"/>
            <a:ext cx="447558" cy="2154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latin typeface="Arial"/>
                <a:ea typeface="Arial"/>
                <a:cs typeface="Arial"/>
              </a:rPr>
              <a:t>½</a:t>
            </a:r>
            <a:r>
              <a:rPr sz="800"/>
              <a:t> WP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CC84CDCC-4EC3-5DFE-5C53-1008D8257A7F}"/>
              </a:ext>
            </a:extLst>
          </p:cNvPr>
          <p:cNvSpPr>
            <a:spLocks noGrp="1"/>
          </p:cNvSpPr>
          <p:nvPr/>
        </p:nvSpPr>
        <p:spPr>
          <a:xfrm>
            <a:off x="2291516" y="4134877"/>
            <a:ext cx="502061" cy="2154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>
                <a:latin typeface="Arial"/>
                <a:ea typeface="Arial"/>
                <a:cs typeface="Arial"/>
              </a:rPr>
              <a:t>Isolator</a:t>
            </a:r>
            <a:endParaRPr sz="80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7B5E0263-1B42-B8F2-779D-57B9F6D86E36}"/>
              </a:ext>
            </a:extLst>
          </p:cNvPr>
          <p:cNvSpPr>
            <a:spLocks noGrp="1"/>
          </p:cNvSpPr>
          <p:nvPr/>
        </p:nvSpPr>
        <p:spPr>
          <a:xfrm>
            <a:off x="1604346" y="5298184"/>
            <a:ext cx="769762" cy="2154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/>
              <a:t>Gain Module</a:t>
            </a: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E9B61DC1-2932-5E36-7D71-4A3218F9B42C}"/>
              </a:ext>
            </a:extLst>
          </p:cNvPr>
          <p:cNvSpPr>
            <a:spLocks noGrp="1"/>
          </p:cNvSpPr>
          <p:nvPr/>
        </p:nvSpPr>
        <p:spPr>
          <a:xfrm rot="16200000">
            <a:off x="2512594" y="2578726"/>
            <a:ext cx="49261" cy="504349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10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980EF95D-6914-8B16-1A6A-CBC311D1E8C7}"/>
              </a:ext>
            </a:extLst>
          </p:cNvPr>
          <p:cNvSpPr>
            <a:spLocks noGrp="1"/>
          </p:cNvSpPr>
          <p:nvPr/>
        </p:nvSpPr>
        <p:spPr>
          <a:xfrm>
            <a:off x="2808531" y="2716731"/>
            <a:ext cx="946093" cy="2154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/>
              <a:t>Collimation Lens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42F25680-17D0-5FE7-F9DC-759FAC702D3B}"/>
              </a:ext>
            </a:extLst>
          </p:cNvPr>
          <p:cNvSpPr>
            <a:spLocks noGrp="1"/>
          </p:cNvSpPr>
          <p:nvPr/>
        </p:nvSpPr>
        <p:spPr>
          <a:xfrm>
            <a:off x="751319" y="2225430"/>
            <a:ext cx="952504" cy="2154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/>
              <a:t>Oscillator Output</a:t>
            </a:r>
          </a:p>
        </p:txBody>
      </p:sp>
      <p:cxnSp>
        <p:nvCxnSpPr>
          <p:cNvPr id="243" name="Straight Connector 98"/>
          <p:cNvCxnSpPr>
            <a:endCxn id="96" idx="3"/>
          </p:cNvCxnSpPr>
          <p:nvPr/>
        </p:nvCxnSpPr>
        <p:spPr>
          <a:xfrm>
            <a:off x="2544481" y="2701838"/>
            <a:ext cx="171058" cy="14648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Straight Connector 99"/>
          <p:cNvCxnSpPr>
            <a:stCxn id="81" idx="7"/>
            <a:endCxn id="96" idx="1"/>
          </p:cNvCxnSpPr>
          <p:nvPr/>
        </p:nvCxnSpPr>
        <p:spPr>
          <a:xfrm flipH="1">
            <a:off x="2358910" y="2701838"/>
            <a:ext cx="181169" cy="14648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Straight Connector 100">
            <a:extLst>
              <a:ext uri="{FF2B5EF4-FFF2-40B4-BE49-F238E27FC236}">
                <a16:creationId xmlns:a16="http://schemas.microsoft.com/office/drawing/2014/main" id="{C245B2B6-C318-4025-B16A-CDCAA25ADE15}"/>
              </a:ext>
            </a:extLst>
          </p:cNvPr>
          <p:cNvSpPr>
            <a:spLocks noGrp="1"/>
          </p:cNvSpPr>
          <p:nvPr/>
        </p:nvSpPr>
        <p:spPr>
          <a:xfrm>
            <a:off x="2544481" y="3813166"/>
            <a:ext cx="1356170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6F0010C6-EC32-2B54-1E39-6821CA796D9A}"/>
              </a:ext>
            </a:extLst>
          </p:cNvPr>
          <p:cNvSpPr>
            <a:spLocks noGrp="1"/>
          </p:cNvSpPr>
          <p:nvPr/>
        </p:nvSpPr>
        <p:spPr>
          <a:xfrm>
            <a:off x="1704663" y="5552487"/>
            <a:ext cx="2103460" cy="246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 b="1"/>
              <a:t>Nd:YAG Regenerative Amplifier</a:t>
            </a:r>
          </a:p>
        </p:txBody>
      </p:sp>
      <p:sp>
        <p:nvSpPr>
          <p:cNvPr id="104" name="Straight Connector 103">
            <a:extLst>
              <a:ext uri="{FF2B5EF4-FFF2-40B4-BE49-F238E27FC236}">
                <a16:creationId xmlns:a16="http://schemas.microsoft.com/office/drawing/2014/main" id="{0E8E562F-E3BD-4989-85A2-24546C98163A}"/>
              </a:ext>
            </a:extLst>
          </p:cNvPr>
          <p:cNvSpPr>
            <a:spLocks noGrp="1"/>
          </p:cNvSpPr>
          <p:nvPr/>
        </p:nvSpPr>
        <p:spPr>
          <a:xfrm flipV="1">
            <a:off x="4920842" y="2557703"/>
            <a:ext cx="1546733" cy="29344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06" name="Straight Connector 105">
            <a:extLst>
              <a:ext uri="{FF2B5EF4-FFF2-40B4-BE49-F238E27FC236}">
                <a16:creationId xmlns:a16="http://schemas.microsoft.com/office/drawing/2014/main" id="{AF08A9C8-5890-4FB3-9C6A-05B7D1C35A6B}"/>
              </a:ext>
            </a:extLst>
          </p:cNvPr>
          <p:cNvSpPr>
            <a:spLocks noGrp="1"/>
          </p:cNvSpPr>
          <p:nvPr/>
        </p:nvSpPr>
        <p:spPr>
          <a:xfrm>
            <a:off x="3001934" y="3812102"/>
            <a:ext cx="885436" cy="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07" name="Straight Connector 106">
            <a:extLst>
              <a:ext uri="{FF2B5EF4-FFF2-40B4-BE49-F238E27FC236}">
                <a16:creationId xmlns:a16="http://schemas.microsoft.com/office/drawing/2014/main" id="{E1ED1D57-836F-4677-ABB4-937187C4DA81}"/>
              </a:ext>
            </a:extLst>
          </p:cNvPr>
          <p:cNvSpPr>
            <a:spLocks noGrp="1"/>
          </p:cNvSpPr>
          <p:nvPr/>
        </p:nvSpPr>
        <p:spPr>
          <a:xfrm flipH="1">
            <a:off x="3700791" y="3644060"/>
            <a:ext cx="374303" cy="374304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09" name="Straight Connector 108">
            <a:extLst>
              <a:ext uri="{FF2B5EF4-FFF2-40B4-BE49-F238E27FC236}">
                <a16:creationId xmlns:a16="http://schemas.microsoft.com/office/drawing/2014/main" id="{9B056C64-124B-45D3-8AF0-A6024E6E5FE0}"/>
              </a:ext>
            </a:extLst>
          </p:cNvPr>
          <p:cNvSpPr>
            <a:spLocks noGrp="1"/>
          </p:cNvSpPr>
          <p:nvPr/>
        </p:nvSpPr>
        <p:spPr>
          <a:xfrm flipH="1">
            <a:off x="3688489" y="2669521"/>
            <a:ext cx="374303" cy="374304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10" name="Straight Connector 109">
            <a:extLst>
              <a:ext uri="{FF2B5EF4-FFF2-40B4-BE49-F238E27FC236}">
                <a16:creationId xmlns:a16="http://schemas.microsoft.com/office/drawing/2014/main" id="{F0532BAA-077C-45C7-A761-9E1C2480ADF0}"/>
              </a:ext>
            </a:extLst>
          </p:cNvPr>
          <p:cNvSpPr>
            <a:spLocks noGrp="1"/>
          </p:cNvSpPr>
          <p:nvPr/>
        </p:nvSpPr>
        <p:spPr>
          <a:xfrm flipH="1">
            <a:off x="6782614" y="3491405"/>
            <a:ext cx="374303" cy="374304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13" name="Straight Connector 112">
            <a:extLst>
              <a:ext uri="{FF2B5EF4-FFF2-40B4-BE49-F238E27FC236}">
                <a16:creationId xmlns:a16="http://schemas.microsoft.com/office/drawing/2014/main" id="{34E17D1F-A3F3-4D84-82C0-FA8A0453B1AC}"/>
              </a:ext>
            </a:extLst>
          </p:cNvPr>
          <p:cNvSpPr>
            <a:spLocks noGrp="1"/>
          </p:cNvSpPr>
          <p:nvPr/>
        </p:nvSpPr>
        <p:spPr>
          <a:xfrm flipV="1">
            <a:off x="3887942" y="2493646"/>
            <a:ext cx="0" cy="1337564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14" name="Straight Connector 113">
            <a:extLst>
              <a:ext uri="{FF2B5EF4-FFF2-40B4-BE49-F238E27FC236}">
                <a16:creationId xmlns:a16="http://schemas.microsoft.com/office/drawing/2014/main" id="{549E3FF6-B788-4C3E-95E4-1391113FEE5F}"/>
              </a:ext>
            </a:extLst>
          </p:cNvPr>
          <p:cNvSpPr>
            <a:spLocks noGrp="1"/>
          </p:cNvSpPr>
          <p:nvPr/>
        </p:nvSpPr>
        <p:spPr>
          <a:xfrm>
            <a:off x="3891852" y="2846165"/>
            <a:ext cx="2405279" cy="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9A862467-250D-4E93-D9EF-F07017E3E4C6}"/>
              </a:ext>
            </a:extLst>
          </p:cNvPr>
          <p:cNvSpPr>
            <a:spLocks noGrp="1"/>
          </p:cNvSpPr>
          <p:nvPr/>
        </p:nvSpPr>
        <p:spPr>
          <a:xfrm rot="16200000">
            <a:off x="3733740" y="3105928"/>
            <a:ext cx="307262" cy="5105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100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BB71CC11-7C91-86BA-D3CE-54566ACE7A8F}"/>
              </a:ext>
            </a:extLst>
          </p:cNvPr>
          <p:cNvSpPr>
            <a:spLocks noGrp="1"/>
          </p:cNvSpPr>
          <p:nvPr/>
        </p:nvSpPr>
        <p:spPr>
          <a:xfrm>
            <a:off x="6669182" y="3403014"/>
            <a:ext cx="52298" cy="542611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100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3933DE32-94B6-F103-ECF8-E4A0D55AF6A4}"/>
              </a:ext>
            </a:extLst>
          </p:cNvPr>
          <p:cNvSpPr>
            <a:spLocks noGrp="1"/>
          </p:cNvSpPr>
          <p:nvPr/>
        </p:nvSpPr>
        <p:spPr>
          <a:xfrm>
            <a:off x="3696881" y="2405678"/>
            <a:ext cx="365912" cy="8796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100"/>
          </a:p>
        </p:txBody>
      </p:sp>
      <p:sp>
        <p:nvSpPr>
          <p:cNvPr id="118" name="Straight Connector 117">
            <a:extLst>
              <a:ext uri="{FF2B5EF4-FFF2-40B4-BE49-F238E27FC236}">
                <a16:creationId xmlns:a16="http://schemas.microsoft.com/office/drawing/2014/main" id="{C3A1A601-FD62-4FF7-84BF-EA67FFD159F0}"/>
              </a:ext>
            </a:extLst>
          </p:cNvPr>
          <p:cNvSpPr>
            <a:spLocks noGrp="1"/>
          </p:cNvSpPr>
          <p:nvPr/>
        </p:nvSpPr>
        <p:spPr>
          <a:xfrm>
            <a:off x="3887371" y="3812102"/>
            <a:ext cx="425284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1B23FD93-2B27-F4FA-5291-98E2D6D9A320}"/>
              </a:ext>
            </a:extLst>
          </p:cNvPr>
          <p:cNvSpPr>
            <a:spLocks noGrp="1"/>
          </p:cNvSpPr>
          <p:nvPr/>
        </p:nvSpPr>
        <p:spPr>
          <a:xfrm rot="16200000">
            <a:off x="4167403" y="3767534"/>
            <a:ext cx="365913" cy="8796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100"/>
          </a:p>
        </p:txBody>
      </p:sp>
      <p:sp>
        <p:nvSpPr>
          <p:cNvPr id="120" name="Straight Connector 119">
            <a:extLst>
              <a:ext uri="{FF2B5EF4-FFF2-40B4-BE49-F238E27FC236}">
                <a16:creationId xmlns:a16="http://schemas.microsoft.com/office/drawing/2014/main" id="{10FEC37F-5823-4392-9D61-ECDE3B68E940}"/>
              </a:ext>
            </a:extLst>
          </p:cNvPr>
          <p:cNvSpPr>
            <a:spLocks noGrp="1"/>
          </p:cNvSpPr>
          <p:nvPr/>
        </p:nvSpPr>
        <p:spPr>
          <a:xfrm flipV="1">
            <a:off x="6969765" y="3281728"/>
            <a:ext cx="0" cy="392592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F2FBE5DD-F30C-CB63-C1E2-3E9B89C6CF9F}"/>
              </a:ext>
            </a:extLst>
          </p:cNvPr>
          <p:cNvSpPr>
            <a:spLocks noGrp="1"/>
          </p:cNvSpPr>
          <p:nvPr/>
        </p:nvSpPr>
        <p:spPr>
          <a:xfrm>
            <a:off x="6791005" y="3234732"/>
            <a:ext cx="365912" cy="8796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100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0B8B4010-820E-3CE1-6CBA-C0E38749AE31}"/>
              </a:ext>
            </a:extLst>
          </p:cNvPr>
          <p:cNvSpPr>
            <a:spLocks noGrp="1"/>
          </p:cNvSpPr>
          <p:nvPr/>
        </p:nvSpPr>
        <p:spPr>
          <a:xfrm>
            <a:off x="6262191" y="3971866"/>
            <a:ext cx="930063" cy="2154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/>
              <a:t>Intensity Control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B080BDA8-1969-2D8D-7EA9-DD8FB9CFA749}"/>
              </a:ext>
            </a:extLst>
          </p:cNvPr>
          <p:cNvSpPr>
            <a:spLocks noGrp="1"/>
          </p:cNvSpPr>
          <p:nvPr/>
        </p:nvSpPr>
        <p:spPr>
          <a:xfrm>
            <a:off x="2873066" y="3264740"/>
            <a:ext cx="803424" cy="2154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/>
              <a:t>Pulse Picking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A899D6FD-08B2-0DAE-BCD5-D1654ABB0BE8}"/>
              </a:ext>
            </a:extLst>
          </p:cNvPr>
          <p:cNvSpPr>
            <a:spLocks noGrp="1"/>
          </p:cNvSpPr>
          <p:nvPr/>
        </p:nvSpPr>
        <p:spPr>
          <a:xfrm rot="16200000">
            <a:off x="6114174" y="2806704"/>
            <a:ext cx="365913" cy="8796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100"/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DE35FEED-9040-2402-76C3-D52F3B4C5166}"/>
              </a:ext>
            </a:extLst>
          </p:cNvPr>
          <p:cNvSpPr>
            <a:spLocks noGrp="1"/>
          </p:cNvSpPr>
          <p:nvPr/>
        </p:nvSpPr>
        <p:spPr>
          <a:xfrm>
            <a:off x="4662790" y="4218396"/>
            <a:ext cx="1814247" cy="56738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100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0315AA98-C645-0221-EB56-22D75CB2C6A7}"/>
              </a:ext>
            </a:extLst>
          </p:cNvPr>
          <p:cNvSpPr>
            <a:spLocks noGrp="1"/>
          </p:cNvSpPr>
          <p:nvPr/>
        </p:nvSpPr>
        <p:spPr>
          <a:xfrm>
            <a:off x="4573769" y="4289103"/>
            <a:ext cx="1994879" cy="38019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</a:pPr>
            <a:r>
              <a:rPr sz="1100" b="1"/>
              <a:t>760–790 nm tunable</a:t>
            </a:r>
          </a:p>
          <a:p>
            <a:pPr algn="ctr">
              <a:buNone/>
            </a:pPr>
            <a:r>
              <a:rPr sz="1100" b="1"/>
              <a:t>CW/Pulsed OPA Seed</a:t>
            </a:r>
          </a:p>
        </p:txBody>
      </p:sp>
      <p:sp>
        <p:nvSpPr>
          <p:cNvPr id="126" name="Freeform 7">
            <a:extLst>
              <a:ext uri="{FF2B5EF4-FFF2-40B4-BE49-F238E27FC236}">
                <a16:creationId xmlns:a16="http://schemas.microsoft.com/office/drawing/2014/main" id="{FBBEE520-382C-1B1A-63E0-338F64E440A8}"/>
              </a:ext>
            </a:extLst>
          </p:cNvPr>
          <p:cNvSpPr>
            <a:spLocks noGrp="1"/>
          </p:cNvSpPr>
          <p:nvPr/>
        </p:nvSpPr>
        <p:spPr>
          <a:xfrm>
            <a:off x="5686425" y="3724275"/>
            <a:ext cx="219075" cy="457200"/>
          </a:xfrm>
          <a:custGeom>
            <a:avLst/>
            <a:gdLst>
              <a:gd name="connsiteX0" fmla="*/ 15958 w 285835"/>
              <a:gd name="connsiteY0" fmla="*/ 1192306 h 1192306"/>
              <a:gd name="connsiteX1" fmla="*/ 15958 w 285835"/>
              <a:gd name="connsiteY1" fmla="*/ 963706 h 1192306"/>
              <a:gd name="connsiteX2" fmla="*/ 181805 w 285835"/>
              <a:gd name="connsiteY2" fmla="*/ 815788 h 1192306"/>
              <a:gd name="connsiteX3" fmla="*/ 284899 w 285835"/>
              <a:gd name="connsiteY3" fmla="*/ 502024 h 1192306"/>
              <a:gd name="connsiteX4" fmla="*/ 123534 w 285835"/>
              <a:gd name="connsiteY4" fmla="*/ 215153 h 1192306"/>
              <a:gd name="connsiteX5" fmla="*/ 110087 w 285835"/>
              <a:gd name="connsiteY5" fmla="*/ 0 h 1192306"/>
            </a:gdLst>
            <a:ahLst/>
            <a:cxnLst/>
            <a:rect l="l" t="t" r="r" b="b"/>
            <a:pathLst>
              <a:path w="285835" h="1192306">
                <a:moveTo>
                  <a:pt x="15958" y="1192306"/>
                </a:moveTo>
                <a:cubicBezTo>
                  <a:pt x="2137" y="1109382"/>
                  <a:pt x="-11683" y="1026459"/>
                  <a:pt x="15958" y="963706"/>
                </a:cubicBezTo>
                <a:cubicBezTo>
                  <a:pt x="43599" y="900953"/>
                  <a:pt x="136981" y="892735"/>
                  <a:pt x="181805" y="815788"/>
                </a:cubicBezTo>
                <a:cubicBezTo>
                  <a:pt x="226629" y="738841"/>
                  <a:pt x="294611" y="602130"/>
                  <a:pt x="284899" y="502024"/>
                </a:cubicBezTo>
                <a:cubicBezTo>
                  <a:pt x="275187" y="401918"/>
                  <a:pt x="152669" y="298824"/>
                  <a:pt x="123534" y="215153"/>
                </a:cubicBezTo>
                <a:cubicBezTo>
                  <a:pt x="94399" y="131482"/>
                  <a:pt x="102243" y="65741"/>
                  <a:pt x="110087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100"/>
          </a:p>
        </p:txBody>
      </p:sp>
      <p:sp>
        <p:nvSpPr>
          <p:cNvPr id="128" name="Straight Connector 127">
            <a:extLst>
              <a:ext uri="{FF2B5EF4-FFF2-40B4-BE49-F238E27FC236}">
                <a16:creationId xmlns:a16="http://schemas.microsoft.com/office/drawing/2014/main" id="{212D2075-AC97-4EB5-A3EE-F5156287235E}"/>
              </a:ext>
            </a:extLst>
          </p:cNvPr>
          <p:cNvSpPr>
            <a:spLocks noGrp="1"/>
          </p:cNvSpPr>
          <p:nvPr/>
        </p:nvSpPr>
        <p:spPr>
          <a:xfrm flipH="1" flipV="1">
            <a:off x="5654810" y="3151808"/>
            <a:ext cx="238641" cy="238641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29" name="Straight Connector 128">
            <a:extLst>
              <a:ext uri="{FF2B5EF4-FFF2-40B4-BE49-F238E27FC236}">
                <a16:creationId xmlns:a16="http://schemas.microsoft.com/office/drawing/2014/main" id="{E5DFCB5B-72FD-48A0-A5DF-3DDD5D111702}"/>
              </a:ext>
            </a:extLst>
          </p:cNvPr>
          <p:cNvSpPr>
            <a:spLocks noGrp="1"/>
          </p:cNvSpPr>
          <p:nvPr/>
        </p:nvSpPr>
        <p:spPr>
          <a:xfrm rot="3600000" flipH="1" flipV="1">
            <a:off x="4100941" y="2914323"/>
            <a:ext cx="238641" cy="238641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72" name="Straight Connector 129"/>
          <p:cNvCxnSpPr>
            <a:stCxn id="143" idx="2"/>
          </p:cNvCxnSpPr>
          <p:nvPr/>
        </p:nvCxnSpPr>
        <p:spPr>
          <a:xfrm flipV="1">
            <a:off x="5763782" y="3271129"/>
            <a:ext cx="0" cy="295234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Straight Connector 130">
            <a:extLst>
              <a:ext uri="{FF2B5EF4-FFF2-40B4-BE49-F238E27FC236}">
                <a16:creationId xmlns:a16="http://schemas.microsoft.com/office/drawing/2014/main" id="{6DC21915-444E-41A5-B76E-4670E78DF25E}"/>
              </a:ext>
            </a:extLst>
          </p:cNvPr>
          <p:cNvSpPr>
            <a:spLocks noGrp="1"/>
          </p:cNvSpPr>
          <p:nvPr/>
        </p:nvSpPr>
        <p:spPr>
          <a:xfrm>
            <a:off x="4248378" y="2975896"/>
            <a:ext cx="1506523" cy="285812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32" name="Straight Connector 131">
            <a:extLst>
              <a:ext uri="{FF2B5EF4-FFF2-40B4-BE49-F238E27FC236}">
                <a16:creationId xmlns:a16="http://schemas.microsoft.com/office/drawing/2014/main" id="{091F8DF7-ECEC-4C5B-97F2-449D9B3A7692}"/>
              </a:ext>
            </a:extLst>
          </p:cNvPr>
          <p:cNvSpPr>
            <a:spLocks noGrp="1"/>
          </p:cNvSpPr>
          <p:nvPr/>
        </p:nvSpPr>
        <p:spPr>
          <a:xfrm flipV="1">
            <a:off x="4233237" y="2555808"/>
            <a:ext cx="2215924" cy="42040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57CEDA88-ED55-E6F9-6928-E14B7399394D}"/>
              </a:ext>
            </a:extLst>
          </p:cNvPr>
          <p:cNvSpPr>
            <a:spLocks noGrp="1"/>
          </p:cNvSpPr>
          <p:nvPr/>
        </p:nvSpPr>
        <p:spPr>
          <a:xfrm rot="16200000">
            <a:off x="4741157" y="2585768"/>
            <a:ext cx="307262" cy="5105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100"/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B0083A28-8A45-B0EA-2DF3-424E41B9C657}"/>
              </a:ext>
            </a:extLst>
          </p:cNvPr>
          <p:cNvSpPr>
            <a:spLocks noGrp="1"/>
          </p:cNvSpPr>
          <p:nvPr/>
        </p:nvSpPr>
        <p:spPr>
          <a:xfrm>
            <a:off x="4690253" y="2740348"/>
            <a:ext cx="402673" cy="2154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/>
              <a:t>OPA</a:t>
            </a:r>
          </a:p>
        </p:txBody>
      </p:sp>
      <p:sp>
        <p:nvSpPr>
          <p:cNvPr id="134" name="Straight Connector 133">
            <a:extLst>
              <a:ext uri="{FF2B5EF4-FFF2-40B4-BE49-F238E27FC236}">
                <a16:creationId xmlns:a16="http://schemas.microsoft.com/office/drawing/2014/main" id="{9C20C622-2F5B-4E87-8071-A12A9B45FE4B}"/>
              </a:ext>
            </a:extLst>
          </p:cNvPr>
          <p:cNvSpPr>
            <a:spLocks noGrp="1"/>
          </p:cNvSpPr>
          <p:nvPr/>
        </p:nvSpPr>
        <p:spPr>
          <a:xfrm flipV="1">
            <a:off x="6450551" y="2555507"/>
            <a:ext cx="0" cy="111011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35" name="Straight Connector 134">
            <a:extLst>
              <a:ext uri="{FF2B5EF4-FFF2-40B4-BE49-F238E27FC236}">
                <a16:creationId xmlns:a16="http://schemas.microsoft.com/office/drawing/2014/main" id="{9999BFC7-B5C3-43BF-B79B-40FA7E9C2A29}"/>
              </a:ext>
            </a:extLst>
          </p:cNvPr>
          <p:cNvSpPr>
            <a:spLocks noGrp="1"/>
          </p:cNvSpPr>
          <p:nvPr/>
        </p:nvSpPr>
        <p:spPr>
          <a:xfrm>
            <a:off x="6450551" y="3665623"/>
            <a:ext cx="115698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36" name="Straight Connector 135">
            <a:extLst>
              <a:ext uri="{FF2B5EF4-FFF2-40B4-BE49-F238E27FC236}">
                <a16:creationId xmlns:a16="http://schemas.microsoft.com/office/drawing/2014/main" id="{BB750CE3-877B-4D5E-A167-26D761D83552}"/>
              </a:ext>
            </a:extLst>
          </p:cNvPr>
          <p:cNvSpPr>
            <a:spLocks noGrp="1"/>
          </p:cNvSpPr>
          <p:nvPr/>
        </p:nvSpPr>
        <p:spPr>
          <a:xfrm flipH="1" flipV="1">
            <a:off x="6329841" y="3549135"/>
            <a:ext cx="238641" cy="238641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37" name="Straight Connector 136">
            <a:extLst>
              <a:ext uri="{FF2B5EF4-FFF2-40B4-BE49-F238E27FC236}">
                <a16:creationId xmlns:a16="http://schemas.microsoft.com/office/drawing/2014/main" id="{2F93FF68-9285-4354-B8B4-A864BCFB8367}"/>
              </a:ext>
            </a:extLst>
          </p:cNvPr>
          <p:cNvSpPr>
            <a:spLocks noGrp="1"/>
          </p:cNvSpPr>
          <p:nvPr/>
        </p:nvSpPr>
        <p:spPr>
          <a:xfrm flipH="1" flipV="1">
            <a:off x="6344787" y="2434949"/>
            <a:ext cx="238641" cy="238641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383E9FAF-56D4-C8A6-2216-E47371EB0FA3}"/>
              </a:ext>
            </a:extLst>
          </p:cNvPr>
          <p:cNvSpPr>
            <a:spLocks noGrp="1"/>
          </p:cNvSpPr>
          <p:nvPr/>
        </p:nvSpPr>
        <p:spPr>
          <a:xfrm rot="5400000">
            <a:off x="3039039" y="3628182"/>
            <a:ext cx="307262" cy="3758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100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D2B5ACAF-3B19-EBD8-B805-4184DE8EF8C1}"/>
              </a:ext>
            </a:extLst>
          </p:cNvPr>
          <p:cNvSpPr>
            <a:spLocks noGrp="1"/>
          </p:cNvSpPr>
          <p:nvPr/>
        </p:nvSpPr>
        <p:spPr>
          <a:xfrm>
            <a:off x="3004585" y="3711431"/>
            <a:ext cx="407483" cy="2154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800"/>
              <a:t>SHG</a:t>
            </a: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1109BFB8-68CC-8FF2-5307-D64B474EE908}"/>
              </a:ext>
            </a:extLst>
          </p:cNvPr>
          <p:cNvSpPr>
            <a:spLocks noGrp="1"/>
          </p:cNvSpPr>
          <p:nvPr/>
        </p:nvSpPr>
        <p:spPr>
          <a:xfrm>
            <a:off x="7442151" y="3575576"/>
            <a:ext cx="565730" cy="197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000">
                <a:solidFill>
                  <a:schemeClr val="tx1"/>
                </a:solidFill>
              </a:rPr>
              <a:t>Output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AA5A4BF3-CB66-635C-CB29-FE28F4DAD425}"/>
              </a:ext>
            </a:extLst>
          </p:cNvPr>
          <p:cNvSpPr>
            <a:spLocks noGrp="1"/>
          </p:cNvSpPr>
          <p:nvPr/>
        </p:nvSpPr>
        <p:spPr>
          <a:xfrm>
            <a:off x="1945301" y="5698699"/>
            <a:ext cx="1353256" cy="246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/>
              <a:t>10 kHz, 1.7 mJ output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694F9C0B-EE30-5FA8-55BE-812C763C0E95}"/>
              </a:ext>
            </a:extLst>
          </p:cNvPr>
          <p:cNvSpPr>
            <a:spLocks noGrp="1"/>
          </p:cNvSpPr>
          <p:nvPr/>
        </p:nvSpPr>
        <p:spPr>
          <a:xfrm>
            <a:off x="7329499" y="3749344"/>
            <a:ext cx="102463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/>
              <a:t>10 kHz, 300 µJ,</a:t>
            </a:r>
          </a:p>
          <a:p>
            <a:r>
              <a:rPr sz="1000"/>
              <a:t>tunable output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54D6C09C-54E6-C12D-5B0F-B7FEA60ED65C}"/>
              </a:ext>
            </a:extLst>
          </p:cNvPr>
          <p:cNvSpPr>
            <a:spLocks noGrp="1"/>
          </p:cNvSpPr>
          <p:nvPr/>
        </p:nvSpPr>
        <p:spPr>
          <a:xfrm>
            <a:off x="416293" y="2152920"/>
            <a:ext cx="3777388" cy="3792000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88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7585" y="3522375"/>
            <a:ext cx="1889493" cy="2623270"/>
          </a:xfrm>
          <a:prstGeom prst="rect">
            <a:avLst/>
          </a:prstGeom>
        </p:spPr>
      </p:pic>
      <p:pic>
        <p:nvPicPr>
          <p:cNvPr id="289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0341" y="1194162"/>
            <a:ext cx="3325372" cy="2225698"/>
          </a:xfrm>
          <a:prstGeom prst="rect">
            <a:avLst/>
          </a:prstGeom>
        </p:spPr>
      </p:pic>
      <p:sp>
        <p:nvSpPr>
          <p:cNvPr id="7" name="Straight Connector 6">
            <a:extLst>
              <a:ext uri="{FF2B5EF4-FFF2-40B4-BE49-F238E27FC236}">
                <a16:creationId xmlns:a16="http://schemas.microsoft.com/office/drawing/2014/main" id="{F2767B6C-D487-4698-9732-1849A37020DB}"/>
              </a:ext>
            </a:extLst>
          </p:cNvPr>
          <p:cNvSpPr>
            <a:spLocks noGrp="1"/>
          </p:cNvSpPr>
          <p:nvPr/>
        </p:nvSpPr>
        <p:spPr>
          <a:xfrm flipH="1" flipV="1">
            <a:off x="8879038" y="1317044"/>
            <a:ext cx="2346296" cy="475321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1C6259E5-CD5D-4B2A-826A-1977C88F5427}"/>
              </a:ext>
            </a:extLst>
          </p:cNvPr>
          <p:cNvSpPr>
            <a:spLocks noGrp="1"/>
          </p:cNvSpPr>
          <p:nvPr/>
        </p:nvSpPr>
        <p:spPr>
          <a:xfrm flipV="1">
            <a:off x="8733234" y="1317044"/>
            <a:ext cx="145804" cy="86106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0EC3B18E-39B2-4EAD-A746-8B3056FC0117}"/>
              </a:ext>
            </a:extLst>
          </p:cNvPr>
          <p:cNvSpPr>
            <a:spLocks noGrp="1"/>
          </p:cNvSpPr>
          <p:nvPr/>
        </p:nvSpPr>
        <p:spPr>
          <a:xfrm flipH="1" flipV="1">
            <a:off x="8731314" y="1405097"/>
            <a:ext cx="1166434" cy="253904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326104B7-344F-41DB-ADF6-1E2664D381B2}"/>
              </a:ext>
            </a:extLst>
          </p:cNvPr>
          <p:cNvSpPr>
            <a:spLocks noGrp="1"/>
          </p:cNvSpPr>
          <p:nvPr/>
        </p:nvSpPr>
        <p:spPr>
          <a:xfrm flipV="1">
            <a:off x="8237313" y="1438439"/>
            <a:ext cx="641725" cy="41718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A87B983C-8173-4B8D-848C-FEF845C734E5}"/>
              </a:ext>
            </a:extLst>
          </p:cNvPr>
          <p:cNvSpPr>
            <a:spLocks noGrp="1"/>
          </p:cNvSpPr>
          <p:nvPr/>
        </p:nvSpPr>
        <p:spPr>
          <a:xfrm flipV="1">
            <a:off x="10680488" y="1710295"/>
            <a:ext cx="172483" cy="28934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78BEFA1D-DE3C-415E-BF3C-E8586C5E069C}"/>
              </a:ext>
            </a:extLst>
          </p:cNvPr>
          <p:cNvSpPr>
            <a:spLocks noGrp="1"/>
          </p:cNvSpPr>
          <p:nvPr/>
        </p:nvSpPr>
        <p:spPr>
          <a:xfrm flipH="1" flipV="1">
            <a:off x="10684325" y="1994515"/>
            <a:ext cx="523743" cy="11400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Straight Connector 12">
            <a:extLst>
              <a:ext uri="{FF2B5EF4-FFF2-40B4-BE49-F238E27FC236}">
                <a16:creationId xmlns:a16="http://schemas.microsoft.com/office/drawing/2014/main" id="{9B7527B5-4208-414A-AC90-C5586137811F}"/>
              </a:ext>
            </a:extLst>
          </p:cNvPr>
          <p:cNvSpPr>
            <a:spLocks noGrp="1"/>
          </p:cNvSpPr>
          <p:nvPr/>
        </p:nvSpPr>
        <p:spPr>
          <a:xfrm flipV="1">
            <a:off x="10885764" y="2112279"/>
            <a:ext cx="322303" cy="84616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E77ADA74-A1DA-44A8-B8E3-A6BFE695C56C}"/>
              </a:ext>
            </a:extLst>
          </p:cNvPr>
          <p:cNvSpPr>
            <a:spLocks noGrp="1"/>
          </p:cNvSpPr>
          <p:nvPr/>
        </p:nvSpPr>
        <p:spPr>
          <a:xfrm flipH="1" flipV="1">
            <a:off x="10438759" y="2727620"/>
            <a:ext cx="481537" cy="145913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Straight Connector 14">
            <a:extLst>
              <a:ext uri="{FF2B5EF4-FFF2-40B4-BE49-F238E27FC236}">
                <a16:creationId xmlns:a16="http://schemas.microsoft.com/office/drawing/2014/main" id="{A6D71F9A-78E2-4194-AE58-D7B1051AA445}"/>
              </a:ext>
            </a:extLst>
          </p:cNvPr>
          <p:cNvSpPr>
            <a:spLocks noGrp="1"/>
          </p:cNvSpPr>
          <p:nvPr/>
        </p:nvSpPr>
        <p:spPr>
          <a:xfrm flipH="1">
            <a:off x="10904949" y="2464298"/>
            <a:ext cx="163070" cy="40067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Straight Connector 15">
            <a:extLst>
              <a:ext uri="{FF2B5EF4-FFF2-40B4-BE49-F238E27FC236}">
                <a16:creationId xmlns:a16="http://schemas.microsoft.com/office/drawing/2014/main" id="{BF87C034-181B-4A0E-A675-EB001BC201D8}"/>
              </a:ext>
            </a:extLst>
          </p:cNvPr>
          <p:cNvSpPr>
            <a:spLocks noGrp="1"/>
          </p:cNvSpPr>
          <p:nvPr/>
        </p:nvSpPr>
        <p:spPr>
          <a:xfrm flipH="1">
            <a:off x="10438759" y="2405778"/>
            <a:ext cx="178417" cy="321842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7" name="Straight Connector 16">
            <a:extLst>
              <a:ext uri="{FF2B5EF4-FFF2-40B4-BE49-F238E27FC236}">
                <a16:creationId xmlns:a16="http://schemas.microsoft.com/office/drawing/2014/main" id="{26F161FE-0A23-4AFE-B120-608A66C49F9E}"/>
              </a:ext>
            </a:extLst>
          </p:cNvPr>
          <p:cNvSpPr>
            <a:spLocks noGrp="1"/>
          </p:cNvSpPr>
          <p:nvPr/>
        </p:nvSpPr>
        <p:spPr>
          <a:xfrm flipH="1" flipV="1">
            <a:off x="10030124" y="2248995"/>
            <a:ext cx="581298" cy="151670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Straight Connector 17">
            <a:extLst>
              <a:ext uri="{FF2B5EF4-FFF2-40B4-BE49-F238E27FC236}">
                <a16:creationId xmlns:a16="http://schemas.microsoft.com/office/drawing/2014/main" id="{5BCFFF4D-561C-463C-861C-81A1F2F7BAD4}"/>
              </a:ext>
            </a:extLst>
          </p:cNvPr>
          <p:cNvSpPr>
            <a:spLocks noGrp="1"/>
          </p:cNvSpPr>
          <p:nvPr/>
        </p:nvSpPr>
        <p:spPr>
          <a:xfrm flipH="1">
            <a:off x="9585037" y="2248995"/>
            <a:ext cx="426515" cy="551581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9" name="Straight Connector 18">
            <a:extLst>
              <a:ext uri="{FF2B5EF4-FFF2-40B4-BE49-F238E27FC236}">
                <a16:creationId xmlns:a16="http://schemas.microsoft.com/office/drawing/2014/main" id="{20230168-D46B-440A-B374-F9DC04164C54}"/>
              </a:ext>
            </a:extLst>
          </p:cNvPr>
          <p:cNvSpPr>
            <a:spLocks noGrp="1"/>
          </p:cNvSpPr>
          <p:nvPr/>
        </p:nvSpPr>
        <p:spPr>
          <a:xfrm flipH="1" flipV="1">
            <a:off x="8873765" y="2566699"/>
            <a:ext cx="711272" cy="233877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20" name="Straight Connector 19">
            <a:extLst>
              <a:ext uri="{FF2B5EF4-FFF2-40B4-BE49-F238E27FC236}">
                <a16:creationId xmlns:a16="http://schemas.microsoft.com/office/drawing/2014/main" id="{2BA1412C-F552-4724-B37A-84CBCC18AEC2}"/>
              </a:ext>
            </a:extLst>
          </p:cNvPr>
          <p:cNvSpPr>
            <a:spLocks noGrp="1"/>
          </p:cNvSpPr>
          <p:nvPr/>
        </p:nvSpPr>
        <p:spPr>
          <a:xfrm flipH="1">
            <a:off x="8237313" y="2566699"/>
            <a:ext cx="636452" cy="578344"/>
          </a:xfrm>
          <a:prstGeom prst="line">
            <a:avLst/>
          </a:prstGeom>
          <a:ln w="2857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21" name="Straight Connector 20">
            <a:extLst>
              <a:ext uri="{FF2B5EF4-FFF2-40B4-BE49-F238E27FC236}">
                <a16:creationId xmlns:a16="http://schemas.microsoft.com/office/drawing/2014/main" id="{D5A62EB7-F781-4120-8F18-4BF7F0F5B854}"/>
              </a:ext>
            </a:extLst>
          </p:cNvPr>
          <p:cNvSpPr>
            <a:spLocks noGrp="1"/>
          </p:cNvSpPr>
          <p:nvPr/>
        </p:nvSpPr>
        <p:spPr>
          <a:xfrm flipH="1" flipV="1">
            <a:off x="9226523" y="1512161"/>
            <a:ext cx="245567" cy="53453"/>
          </a:xfrm>
          <a:prstGeom prst="line">
            <a:avLst/>
          </a:prstGeom>
          <a:ln w="28575">
            <a:solidFill>
              <a:srgbClr val="C0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22" name="Straight Connector 21">
            <a:extLst>
              <a:ext uri="{FF2B5EF4-FFF2-40B4-BE49-F238E27FC236}">
                <a16:creationId xmlns:a16="http://schemas.microsoft.com/office/drawing/2014/main" id="{1504474E-6CBE-4B7B-BB64-F813ACD6906A}"/>
              </a:ext>
            </a:extLst>
          </p:cNvPr>
          <p:cNvSpPr>
            <a:spLocks noGrp="1"/>
          </p:cNvSpPr>
          <p:nvPr/>
        </p:nvSpPr>
        <p:spPr>
          <a:xfrm flipV="1">
            <a:off x="8441514" y="1579859"/>
            <a:ext cx="227696" cy="148025"/>
          </a:xfrm>
          <a:prstGeom prst="line">
            <a:avLst/>
          </a:prstGeom>
          <a:ln w="28575">
            <a:solidFill>
              <a:srgbClr val="C0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23" name="Straight Connector 22">
            <a:extLst>
              <a:ext uri="{FF2B5EF4-FFF2-40B4-BE49-F238E27FC236}">
                <a16:creationId xmlns:a16="http://schemas.microsoft.com/office/drawing/2014/main" id="{4ABD93A5-9543-45B8-8B9A-2AFF9C600A60}"/>
              </a:ext>
            </a:extLst>
          </p:cNvPr>
          <p:cNvSpPr>
            <a:spLocks noGrp="1"/>
          </p:cNvSpPr>
          <p:nvPr/>
        </p:nvSpPr>
        <p:spPr>
          <a:xfrm flipH="1" flipV="1">
            <a:off x="9520764" y="1448303"/>
            <a:ext cx="431897" cy="87495"/>
          </a:xfrm>
          <a:prstGeom prst="line">
            <a:avLst/>
          </a:prstGeom>
          <a:ln w="28575">
            <a:solidFill>
              <a:srgbClr val="C0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24" name="Straight Connector 23">
            <a:extLst>
              <a:ext uri="{FF2B5EF4-FFF2-40B4-BE49-F238E27FC236}">
                <a16:creationId xmlns:a16="http://schemas.microsoft.com/office/drawing/2014/main" id="{450686C7-79D3-481A-8AC6-953495353F07}"/>
              </a:ext>
            </a:extLst>
          </p:cNvPr>
          <p:cNvSpPr>
            <a:spLocks noGrp="1"/>
          </p:cNvSpPr>
          <p:nvPr/>
        </p:nvSpPr>
        <p:spPr>
          <a:xfrm flipV="1">
            <a:off x="10728541" y="1779268"/>
            <a:ext cx="86241" cy="144673"/>
          </a:xfrm>
          <a:prstGeom prst="line">
            <a:avLst/>
          </a:prstGeom>
          <a:ln w="28575">
            <a:solidFill>
              <a:srgbClr val="C0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25" name="TextBox 55">
            <a:extLst>
              <a:ext uri="{FF2B5EF4-FFF2-40B4-BE49-F238E27FC236}">
                <a16:creationId xmlns:a16="http://schemas.microsoft.com/office/drawing/2014/main" id="{AB47D9A8-3D2F-5E70-BB79-3CC921B2D096}"/>
              </a:ext>
            </a:extLst>
          </p:cNvPr>
          <p:cNvSpPr>
            <a:spLocks noGrp="1"/>
          </p:cNvSpPr>
          <p:nvPr/>
        </p:nvSpPr>
        <p:spPr>
          <a:xfrm>
            <a:off x="8782205" y="1529631"/>
            <a:ext cx="587334" cy="20774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>
            <a:lvl1pPr marL="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4572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44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16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88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2860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7432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2004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6576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sz="800"/>
              <a:t>Amplifier</a:t>
            </a:r>
          </a:p>
        </p:txBody>
      </p:sp>
      <p:sp>
        <p:nvSpPr>
          <p:cNvPr id="26" name="TextBox 56">
            <a:extLst>
              <a:ext uri="{FF2B5EF4-FFF2-40B4-BE49-F238E27FC236}">
                <a16:creationId xmlns:a16="http://schemas.microsoft.com/office/drawing/2014/main" id="{8C2D541C-0143-1476-AA93-F9ECC3F82CBB}"/>
              </a:ext>
            </a:extLst>
          </p:cNvPr>
          <p:cNvSpPr>
            <a:spLocks noGrp="1"/>
          </p:cNvSpPr>
          <p:nvPr/>
        </p:nvSpPr>
        <p:spPr>
          <a:xfrm>
            <a:off x="11102347" y="1494341"/>
            <a:ext cx="449720" cy="20774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>
            <a:lvl1pPr marL="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4572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44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16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88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2860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7432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2004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6576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sz="800"/>
              <a:t>Seed</a:t>
            </a:r>
          </a:p>
        </p:txBody>
      </p:sp>
      <p:sp>
        <p:nvSpPr>
          <p:cNvPr id="27" name="TextBox 57">
            <a:extLst>
              <a:ext uri="{FF2B5EF4-FFF2-40B4-BE49-F238E27FC236}">
                <a16:creationId xmlns:a16="http://schemas.microsoft.com/office/drawing/2014/main" id="{5087D713-2250-D15A-5D02-BEE630D8FCFE}"/>
              </a:ext>
            </a:extLst>
          </p:cNvPr>
          <p:cNvSpPr>
            <a:spLocks noGrp="1"/>
          </p:cNvSpPr>
          <p:nvPr/>
        </p:nvSpPr>
        <p:spPr>
          <a:xfrm>
            <a:off x="11087203" y="2391151"/>
            <a:ext cx="404185" cy="20774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>
            <a:lvl1pPr marL="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4572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44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16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88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2860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7432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2004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6576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sz="800"/>
              <a:t>SHG</a:t>
            </a:r>
          </a:p>
        </p:txBody>
      </p:sp>
      <p:sp>
        <p:nvSpPr>
          <p:cNvPr id="28" name="TextBox 58">
            <a:extLst>
              <a:ext uri="{FF2B5EF4-FFF2-40B4-BE49-F238E27FC236}">
                <a16:creationId xmlns:a16="http://schemas.microsoft.com/office/drawing/2014/main" id="{B758DADE-8E12-92A7-6E0D-B2C85A22AD40}"/>
              </a:ext>
            </a:extLst>
          </p:cNvPr>
          <p:cNvSpPr>
            <a:spLocks noGrp="1"/>
          </p:cNvSpPr>
          <p:nvPr/>
        </p:nvSpPr>
        <p:spPr>
          <a:xfrm rot="806535">
            <a:off x="10760631" y="1897377"/>
            <a:ext cx="817666" cy="3399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>
            <a:lvl1pPr marL="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4572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44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16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88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2860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7432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2004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6576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sz="800"/>
              <a:t>Intensity Fdbk</a:t>
            </a:r>
          </a:p>
        </p:txBody>
      </p:sp>
      <p:sp>
        <p:nvSpPr>
          <p:cNvPr id="29" name="TextBox 59">
            <a:extLst>
              <a:ext uri="{FF2B5EF4-FFF2-40B4-BE49-F238E27FC236}">
                <a16:creationId xmlns:a16="http://schemas.microsoft.com/office/drawing/2014/main" id="{2A605031-9E90-F16D-BB84-609870C60F1B}"/>
              </a:ext>
            </a:extLst>
          </p:cNvPr>
          <p:cNvSpPr>
            <a:spLocks noGrp="1"/>
          </p:cNvSpPr>
          <p:nvPr/>
        </p:nvSpPr>
        <p:spPr>
          <a:xfrm>
            <a:off x="9547662" y="2427622"/>
            <a:ext cx="802062" cy="3399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>
            <a:spAutoFit/>
          </a:bodyPr>
          <a:lstStyle>
            <a:lvl1pPr marL="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4572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9144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3716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18288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2860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7432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2004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657600" algn="l" defTabSz="914400">
              <a:buNone/>
              <a:defRPr sz="1800" kern="120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sz="800"/>
              <a:t>Pulse Picking</a:t>
            </a:r>
          </a:p>
        </p:txBody>
      </p:sp>
      <p:sp>
        <p:nvSpPr>
          <p:cNvPr id="30" name="Slide Number Placeholder 29">
            <a:extLst>
              <a:ext uri="{FF2B5EF4-FFF2-40B4-BE49-F238E27FC236}">
                <a16:creationId xmlns:a16="http://schemas.microsoft.com/office/drawing/2014/main" id="{50DE5B76-E7F2-A51B-4CAD-18060087C91C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33A556B-7C63-244D-9B7C-B0EA8042B330}" type="slidenum">
              <a:rPr/>
              <a:t>20</a:t>
            </a:fld>
            <a:endParaRPr sz="100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7D960EE-4737-4F2D-5F22-8CDE46B85226}"/>
              </a:ext>
            </a:extLst>
          </p:cNvPr>
          <p:cNvSpPr>
            <a:spLocks noGrp="1"/>
          </p:cNvSpPr>
          <p:nvPr/>
        </p:nvSpPr>
        <p:spPr>
          <a:xfrm>
            <a:off x="8763000" y="2905125"/>
            <a:ext cx="1666875" cy="2667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0" tIns="0" rIns="0" bIns="0">
            <a:spAutoFit/>
          </a:bodyPr>
          <a:lstStyle/>
          <a:p>
            <a:r>
              <a:rPr sz="1000" b="1">
                <a:solidFill>
                  <a:schemeClr val="bg1"/>
                </a:solidFill>
                <a:latin typeface="Arial"/>
                <a:ea typeface="Arial"/>
                <a:cs typeface="Arial"/>
              </a:rPr>
              <a:t>OPA Pump Laser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EC8C257-B665-152A-6252-76E3824F3A73}"/>
              </a:ext>
            </a:extLst>
          </p:cNvPr>
          <p:cNvSpPr>
            <a:spLocks noGrp="1"/>
          </p:cNvSpPr>
          <p:nvPr/>
        </p:nvSpPr>
        <p:spPr>
          <a:xfrm>
            <a:off x="9264570" y="5820938"/>
            <a:ext cx="1261878" cy="24105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0" tIns="0" rIns="0" bIns="0">
            <a:spAutoFit/>
          </a:bodyPr>
          <a:lstStyle/>
          <a:p>
            <a:r>
              <a:rPr sz="1000" b="1">
                <a:solidFill>
                  <a:schemeClr val="bg1"/>
                </a:solidFill>
                <a:latin typeface="Arial"/>
                <a:ea typeface="Arial"/>
                <a:cs typeface="Arial"/>
              </a:rPr>
              <a:t>Tunable Seed Laser</a:t>
            </a:r>
          </a:p>
        </p:txBody>
      </p:sp>
      <p:sp>
        <p:nvSpPr>
          <p:cNvPr id="2" name="Edited text 2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38125"/>
            <a:ext cx="11049000" cy="742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44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Tunable Nd:YAG OPA laser</a:t>
            </a:r>
            <a:endParaRPr sz="4400"/>
          </a:p>
        </p:txBody>
      </p:sp>
      <p:sp>
        <p:nvSpPr>
          <p:cNvPr id="31" name="Edited text 31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4572000" y="4857750"/>
            <a:ext cx="3810000" cy="13811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279400" lvl="0" indent="-203200">
              <a:spcAft>
                <a:spcPts val="100"/>
              </a:spcAft>
              <a:buClr>
                <a:srgbClr val="172B3A"/>
              </a:buClr>
              <a:buChar char="•"/>
            </a:pPr>
            <a:r>
              <a:rPr lang="en-US" sz="2200" b="0" i="0">
                <a:solidFill>
                  <a:srgbClr val="172B3A"/>
                </a:solidFill>
                <a:latin typeface="Arial"/>
                <a:ea typeface="Arial"/>
                <a:cs typeface="Arial"/>
              </a:rPr>
              <a:t>Repetition rate: 10 kHz</a:t>
            </a:r>
            <a:endParaRPr sz="2200"/>
          </a:p>
          <a:p>
            <a:pPr marL="279400" lvl="0" indent="-203200">
              <a:spcAft>
                <a:spcPts val="100"/>
              </a:spcAft>
              <a:buClr>
                <a:srgbClr val="172B3A"/>
              </a:buClr>
              <a:buChar char="•"/>
            </a:pPr>
            <a:r>
              <a:rPr lang="en-US" sz="2200" b="0" i="0">
                <a:solidFill>
                  <a:srgbClr val="172B3A"/>
                </a:solidFill>
                <a:latin typeface="Arial"/>
                <a:ea typeface="Arial"/>
                <a:cs typeface="Arial"/>
              </a:rPr>
              <a:t>Pulse energy: 340 µJ</a:t>
            </a:r>
            <a:endParaRPr sz="2200"/>
          </a:p>
          <a:p>
            <a:pPr marL="279400" lvl="0" indent="-203200">
              <a:spcAft>
                <a:spcPts val="100"/>
              </a:spcAft>
              <a:buClr>
                <a:srgbClr val="172B3A"/>
              </a:buClr>
              <a:buChar char="•"/>
            </a:pPr>
            <a:r>
              <a:rPr lang="en-US" sz="2200" b="0" i="0">
                <a:solidFill>
                  <a:srgbClr val="172B3A"/>
                </a:solidFill>
                <a:latin typeface="Arial"/>
                <a:ea typeface="Arial"/>
                <a:cs typeface="Arial"/>
              </a:rPr>
              <a:t>Tuning: 760–790 nm</a:t>
            </a:r>
            <a:endParaRPr sz="2200"/>
          </a:p>
          <a:p>
            <a:pPr marL="279400" lvl="0" indent="-203200">
              <a:spcAft>
                <a:spcPts val="100"/>
              </a:spcAft>
              <a:buClr>
                <a:srgbClr val="172B3A"/>
              </a:buClr>
              <a:buChar char="•"/>
            </a:pPr>
            <a:r>
              <a:rPr lang="en-US" sz="2200" b="0" i="0">
                <a:solidFill>
                  <a:srgbClr val="172B3A"/>
                </a:solidFill>
                <a:latin typeface="Arial"/>
                <a:ea typeface="Arial"/>
                <a:cs typeface="Arial"/>
              </a:rPr>
              <a:t>Bandwidth: ~50 pm</a:t>
            </a:r>
            <a:endParaRPr sz="2200"/>
          </a:p>
        </p:txBody>
      </p:sp>
      <p:sp>
        <p:nvSpPr>
          <p:cNvPr id="160" name="Edited text 160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619125" y="1428750"/>
            <a:ext cx="3619500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2200" b="0" i="0">
                <a:solidFill>
                  <a:srgbClr val="172B3A"/>
                </a:solidFill>
                <a:latin typeface="Arial"/>
                <a:ea typeface="Arial"/>
                <a:cs typeface="Arial"/>
              </a:rPr>
              <a:t>OPA pump laser</a:t>
            </a:r>
            <a:endParaRPr sz="2200"/>
          </a:p>
        </p:txBody>
      </p:sp>
    </p:spTree>
    <p:extLst>
      <p:ext uri="{BB962C8B-B14F-4D97-AF65-F5344CB8AC3E}">
        <p14:creationId xmlns:p14="http://schemas.microsoft.com/office/powerpoint/2010/main" val="19248390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D17D59-0FDD-D644-96B9-C9F0AD7AB8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21</a:t>
            </a:fld>
            <a:endParaRPr lang="en-US" sz="75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33A4815-78D9-EE73-1450-450BD1689257}"/>
              </a:ext>
            </a:extLst>
          </p:cNvPr>
          <p:cNvGrpSpPr/>
          <p:nvPr/>
        </p:nvGrpSpPr>
        <p:grpSpPr>
          <a:xfrm>
            <a:off x="2074050" y="1736398"/>
            <a:ext cx="3998138" cy="3285967"/>
            <a:chOff x="731025" y="1517322"/>
            <a:chExt cx="3998138" cy="3285967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10F82AE-F408-86C7-9CA2-E77506E6DF14}"/>
                </a:ext>
              </a:extLst>
            </p:cNvPr>
            <p:cNvGrpSpPr/>
            <p:nvPr/>
          </p:nvGrpSpPr>
          <p:grpSpPr>
            <a:xfrm>
              <a:off x="731025" y="1517322"/>
              <a:ext cx="3998138" cy="1911678"/>
              <a:chOff x="742950" y="1419225"/>
              <a:chExt cx="3998138" cy="1911678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B810AACF-2D4D-B827-250F-A90D793EF21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r="52547"/>
              <a:stretch/>
            </p:blipFill>
            <p:spPr>
              <a:xfrm>
                <a:off x="742950" y="1419225"/>
                <a:ext cx="1836699" cy="1911678"/>
              </a:xfrm>
              <a:prstGeom prst="rect">
                <a:avLst/>
              </a:prstGeom>
            </p:spPr>
          </p:pic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073DA4BA-CF2D-FB6B-43FA-3819C478819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46783"/>
              <a:stretch/>
            </p:blipFill>
            <p:spPr>
              <a:xfrm>
                <a:off x="2681287" y="1419225"/>
                <a:ext cx="2059801" cy="1911678"/>
              </a:xfrm>
              <a:prstGeom prst="rect">
                <a:avLst/>
              </a:prstGeom>
            </p:spPr>
          </p:pic>
        </p:grp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2AEFB2A-CC60-E832-864B-806E300C4E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23063" y="3678774"/>
              <a:ext cx="3870611" cy="1124515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9CC251C-AACB-DE1D-8E57-6C2535B47FEF}"/>
                </a:ext>
              </a:extLst>
            </p:cNvPr>
            <p:cNvSpPr/>
            <p:nvPr/>
          </p:nvSpPr>
          <p:spPr>
            <a:xfrm>
              <a:off x="3365785" y="4623473"/>
              <a:ext cx="1327889" cy="1798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0C4F804-E076-E552-3762-872C161F8A23}"/>
              </a:ext>
            </a:extLst>
          </p:cNvPr>
          <p:cNvGrpSpPr/>
          <p:nvPr/>
        </p:nvGrpSpPr>
        <p:grpSpPr>
          <a:xfrm>
            <a:off x="6451885" y="1548387"/>
            <a:ext cx="3882216" cy="3481332"/>
            <a:chOff x="4927885" y="1329312"/>
            <a:chExt cx="3882216" cy="348133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3E6FBB4-3BB6-AF4D-4E18-0BE11BD06A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27885" y="1329312"/>
              <a:ext cx="3882216" cy="2365028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AFF4AB7-C7CB-54B9-BB7A-15FDB538D8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27886" y="3772460"/>
              <a:ext cx="3870611" cy="1036030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6683BFF-054D-9B96-E1CF-2C616890E96E}"/>
                </a:ext>
              </a:extLst>
            </p:cNvPr>
            <p:cNvSpPr/>
            <p:nvPr/>
          </p:nvSpPr>
          <p:spPr>
            <a:xfrm>
              <a:off x="6977910" y="4630828"/>
              <a:ext cx="1327889" cy="1798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Edited text 2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38125"/>
            <a:ext cx="11049000" cy="742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44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Cs intercalation of graphene</a:t>
            </a:r>
            <a:endParaRPr sz="4400"/>
          </a:p>
        </p:txBody>
      </p:sp>
      <p:sp>
        <p:nvSpPr>
          <p:cNvPr id="11" name="Edited text 11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1762125" y="1143000"/>
            <a:ext cx="9810750" cy="4286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2200" b="0" i="0">
                <a:solidFill>
                  <a:srgbClr val="172B3A"/>
                </a:solidFill>
                <a:latin typeface="Arial"/>
                <a:ea typeface="Arial"/>
                <a:cs typeface="Arial"/>
              </a:rPr>
              <a:t>Cs intercalation through monolayer graphene</a:t>
            </a:r>
            <a:endParaRPr sz="2200"/>
          </a:p>
        </p:txBody>
      </p:sp>
      <p:sp>
        <p:nvSpPr>
          <p:cNvPr id="24" name="Edited text 24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2286000" y="5667375"/>
            <a:ext cx="9239250" cy="552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300"/>
              </a:spcAft>
              <a:buNone/>
            </a:pPr>
            <a:r>
              <a:rPr lang="en-US" sz="1400" b="0">
                <a:solidFill>
                  <a:srgbClr val="172B3A"/>
                </a:solidFill>
                <a:latin typeface="Arial"/>
                <a:ea typeface="Arial"/>
                <a:cs typeface="Arial"/>
              </a:rPr>
              <a:t>Petrović, M., Šrut Rakić, I., Runte, S. et al. “The mechanism of caesium intercalation of graphene.”</a:t>
            </a:r>
            <a:endParaRPr sz="1400"/>
          </a:p>
          <a:p>
            <a:pPr marL="0" indent="0">
              <a:spcAft>
                <a:spcPts val="300"/>
              </a:spcAft>
              <a:buNone/>
            </a:pPr>
            <a:r>
              <a:rPr lang="en-US" sz="1400" b="0">
                <a:solidFill>
                  <a:srgbClr val="172B3A"/>
                </a:solidFill>
                <a:latin typeface="Arial"/>
                <a:ea typeface="Arial"/>
                <a:cs typeface="Arial"/>
              </a:rPr>
              <a:t>Nature Communications 4, 2772 (2013). https://doi.org/10.1038/ncomms3772</a:t>
            </a:r>
            <a:endParaRPr sz="1400"/>
          </a:p>
        </p:txBody>
      </p:sp>
    </p:spTree>
    <p:extLst>
      <p:ext uri="{BB962C8B-B14F-4D97-AF65-F5344CB8AC3E}">
        <p14:creationId xmlns:p14="http://schemas.microsoft.com/office/powerpoint/2010/main" val="14270003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D17D59-0FDD-D644-96B9-C9F0AD7AB8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22</a:t>
            </a:fld>
            <a:endParaRPr lang="en-US" sz="75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5EE7A9-5096-24B1-4513-D97C8A3D4C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9436"/>
          <a:stretch/>
        </p:blipFill>
        <p:spPr>
          <a:xfrm>
            <a:off x="2632126" y="1235505"/>
            <a:ext cx="3972310" cy="12055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AC97576-6505-0BFE-99D5-04FE1E6E87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346" b="33842"/>
          <a:stretch/>
        </p:blipFill>
        <p:spPr>
          <a:xfrm>
            <a:off x="2617046" y="2441037"/>
            <a:ext cx="3972310" cy="14125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DF32016-3907-BE63-1FE2-0B1F94B5D1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6158" r="8408" b="1"/>
          <a:stretch/>
        </p:blipFill>
        <p:spPr>
          <a:xfrm>
            <a:off x="2517766" y="3999388"/>
            <a:ext cx="3638322" cy="1334828"/>
          </a:xfrm>
          <a:prstGeom prst="rect">
            <a:avLst/>
          </a:prstGeom>
        </p:spPr>
      </p:pic>
      <p:pic>
        <p:nvPicPr>
          <p:cNvPr id="12" name="Picture 11" descr="A picture containing glass, eaten&#10;&#10;Description automatically generated">
            <a:extLst>
              <a:ext uri="{FF2B5EF4-FFF2-40B4-BE49-F238E27FC236}">
                <a16:creationId xmlns:a16="http://schemas.microsoft.com/office/drawing/2014/main" id="{BA786B65-0C46-294D-0A30-95730313DE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5" t="28464" r="14933" b="40646"/>
          <a:stretch/>
        </p:blipFill>
        <p:spPr>
          <a:xfrm>
            <a:off x="8205585" y="1236479"/>
            <a:ext cx="1681157" cy="1204558"/>
          </a:xfrm>
          <a:prstGeom prst="rect">
            <a:avLst/>
          </a:prstGeom>
        </p:spPr>
      </p:pic>
      <p:pic>
        <p:nvPicPr>
          <p:cNvPr id="13" name="Picture 12" descr="A picture containing indoor, glass, eaten, drink&#10;&#10;Description automatically generated">
            <a:extLst>
              <a:ext uri="{FF2B5EF4-FFF2-40B4-BE49-F238E27FC236}">
                <a16:creationId xmlns:a16="http://schemas.microsoft.com/office/drawing/2014/main" id="{AC372899-925A-9C7D-169B-E1E3BBEEF49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6" t="37776" r="17064" b="29510"/>
          <a:stretch/>
        </p:blipFill>
        <p:spPr>
          <a:xfrm>
            <a:off x="8205585" y="2735746"/>
            <a:ext cx="1681157" cy="1306394"/>
          </a:xfrm>
          <a:prstGeom prst="rect">
            <a:avLst/>
          </a:prstGeom>
        </p:spPr>
      </p:pic>
      <p:pic>
        <p:nvPicPr>
          <p:cNvPr id="14" name="Picture 13" descr="A picture containing table, indoor&#10;&#10;Description automatically generated">
            <a:extLst>
              <a:ext uri="{FF2B5EF4-FFF2-40B4-BE49-F238E27FC236}">
                <a16:creationId xmlns:a16="http://schemas.microsoft.com/office/drawing/2014/main" id="{6BE2758B-4C69-3B8B-6654-DB6804F2286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61" r="25400" b="22239"/>
          <a:stretch/>
        </p:blipFill>
        <p:spPr>
          <a:xfrm>
            <a:off x="8204239" y="4351224"/>
            <a:ext cx="1666249" cy="1306394"/>
          </a:xfrm>
          <a:prstGeom prst="rect">
            <a:avLst/>
          </a:prstGeom>
        </p:spPr>
      </p:pic>
      <p:sp>
        <p:nvSpPr>
          <p:cNvPr id="15" name="Arrow: Right 14">
            <a:extLst>
              <a:ext uri="{FF2B5EF4-FFF2-40B4-BE49-F238E27FC236}">
                <a16:creationId xmlns:a16="http://schemas.microsoft.com/office/drawing/2014/main" id="{9C772026-41BA-02A4-4AAD-2769D36980B8}"/>
              </a:ext>
            </a:extLst>
          </p:cNvPr>
          <p:cNvSpPr/>
          <p:nvPr/>
        </p:nvSpPr>
        <p:spPr>
          <a:xfrm rot="5400000">
            <a:off x="8870842" y="2403947"/>
            <a:ext cx="350640" cy="322681"/>
          </a:xfrm>
          <a:prstGeom prst="rightArrow">
            <a:avLst/>
          </a:prstGeom>
          <a:solidFill>
            <a:srgbClr val="115C79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EDAF21A8-0DBA-3547-4AF9-7C72FCF33CDD}"/>
              </a:ext>
            </a:extLst>
          </p:cNvPr>
          <p:cNvSpPr/>
          <p:nvPr/>
        </p:nvSpPr>
        <p:spPr>
          <a:xfrm rot="5400000">
            <a:off x="8891857" y="4028024"/>
            <a:ext cx="350640" cy="322681"/>
          </a:xfrm>
          <a:prstGeom prst="rightArrow">
            <a:avLst/>
          </a:prstGeom>
          <a:solidFill>
            <a:srgbClr val="115C79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Edited text 2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38125"/>
            <a:ext cx="11049000" cy="742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44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Graphene transfer onto GaAs</a:t>
            </a:r>
            <a:endParaRPr sz="4400"/>
          </a:p>
        </p:txBody>
      </p:sp>
      <p:sp>
        <p:nvSpPr>
          <p:cNvPr id="11" name="Edited text 11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2333625" y="5762625"/>
            <a:ext cx="5715000" cy="381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2200" b="0" i="0">
                <a:solidFill>
                  <a:srgbClr val="172B3A"/>
                </a:solidFill>
                <a:latin typeface="Arial"/>
                <a:ea typeface="Arial"/>
                <a:cs typeface="Arial"/>
              </a:rPr>
              <a:t>Graphene transfer onto GaAs</a:t>
            </a:r>
            <a:endParaRPr sz="2200"/>
          </a:p>
        </p:txBody>
      </p:sp>
      <p:sp>
        <p:nvSpPr>
          <p:cNvPr id="4" name="Edited text 4">
            <a:extLst>
              <a:ext uri="{FF2B5EF4-FFF2-40B4-BE49-F238E27FC236}">
                <a16:creationId xmlns:a16="http://schemas.microsoft.com/office/drawing/2014/main" id="{95C499BD-8FCA-452C-98F5-EA95558C9BCC}"/>
              </a:ext>
            </a:extLst>
          </p:cNvPr>
          <p:cNvSpPr>
            <a:spLocks noGrp="1"/>
          </p:cNvSpPr>
          <p:nvPr/>
        </p:nvSpPr>
        <p:spPr>
          <a:xfrm>
            <a:off x="2333625" y="6134100"/>
            <a:ext cx="9191625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en-US" sz="1200" b="0">
                <a:solidFill>
                  <a:srgbClr val="172B3A"/>
                </a:solidFill>
                <a:latin typeface="Arial"/>
                <a:ea typeface="Arial"/>
                <a:cs typeface="Arial"/>
              </a:rPr>
              <a:t>Inspired by earlier work on cesium intercalation of graphene: Biswas et al., APL Mater. 10, 111115 (2022).</a:t>
            </a: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1371011225"/>
      </p:ext>
    </p:extLst>
  </p:cSld>
  <p:clrMapOvr>
    <a:masterClrMapping/>
  </p:clrMapOvr>
</p:sld>
</file>

<file path=ppt/theme/theme1.xml><?xml version="1.0" encoding="utf-8"?>
<a:theme xmlns:a="http://schemas.openxmlformats.org/drawingml/2006/main" name="BNL">
  <a:themeElements>
    <a:clrScheme name="BNL Color Palett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05C78"/>
      </a:accent1>
      <a:accent2>
        <a:srgbClr val="00ADDC"/>
      </a:accent2>
      <a:accent3>
        <a:srgbClr val="B2D33B"/>
      </a:accent3>
      <a:accent4>
        <a:srgbClr val="F68B1F"/>
      </a:accent4>
      <a:accent5>
        <a:srgbClr val="B72467"/>
      </a:accent5>
      <a:accent6>
        <a:srgbClr val="FFCD34"/>
      </a:accent6>
      <a:hlink>
        <a:srgbClr val="4881C3"/>
      </a:hlink>
      <a:folHlink>
        <a:srgbClr val="51499E"/>
      </a:folHlink>
    </a:clrScheme>
    <a:fontScheme name="Arial Black-Arial">
      <a:majorFont>
        <a:latin typeface="Arial"/>
        <a:ea typeface="Arial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NL Color Palett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NL">
  <a:themeElements>
    <a:clrScheme name="BNL Color Palett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05C78"/>
      </a:accent1>
      <a:accent2>
        <a:srgbClr val="00ADDC"/>
      </a:accent2>
      <a:accent3>
        <a:srgbClr val="B2D33B"/>
      </a:accent3>
      <a:accent4>
        <a:srgbClr val="F68B1F"/>
      </a:accent4>
      <a:accent5>
        <a:srgbClr val="B72467"/>
      </a:accent5>
      <a:accent6>
        <a:srgbClr val="FFCD34"/>
      </a:accent6>
      <a:hlink>
        <a:srgbClr val="4881C3"/>
      </a:hlink>
      <a:folHlink>
        <a:srgbClr val="51499E"/>
      </a:folHlink>
    </a:clrScheme>
    <a:fontScheme name="Arial Black-Arial">
      <a:majorFont>
        <a:latin typeface="Arial"/>
        <a:ea typeface="Arial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NL Color Palett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3847</TotalTime>
  <Words>1601</Words>
  <Application>Microsoft Macintosh PowerPoint</Application>
  <DocSecurity>0</DocSecurity>
  <PresentationFormat>Widescreen</PresentationFormat>
  <Paragraphs>232</Paragraphs>
  <Slides>22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Cambria Math</vt:lpstr>
      <vt:lpstr>Courier New</vt:lpstr>
      <vt:lpstr>BNL</vt:lpstr>
      <vt:lpstr>High polarization and high QE Photocathodes for the EIC</vt:lpstr>
      <vt:lpstr>From RHIC to EIC</vt:lpstr>
      <vt:lpstr>EIC electron polarization requirements</vt:lpstr>
      <vt:lpstr>EIC polarized electron source R&amp;D</vt:lpstr>
      <vt:lpstr>Photocathode R&amp;D highlighted achievements</vt:lpstr>
      <vt:lpstr>DBR superlattice photocathodes</vt:lpstr>
      <vt:lpstr>Reducing the surface charge limit</vt:lpstr>
      <vt:lpstr>Surface doping and DBR pairs</vt:lpstr>
      <vt:lpstr>Wet-cleaning procedure development</vt:lpstr>
      <vt:lpstr>Variation in DBR resonance wavelength</vt:lpstr>
      <vt:lpstr>DBR-SL cathode lifetime</vt:lpstr>
      <vt:lpstr>Superlattice photocathodes at Sandia</vt:lpstr>
      <vt:lpstr>SL-DBR technology transfer to industry</vt:lpstr>
      <vt:lpstr>GaAs wafer performance and supply</vt:lpstr>
      <vt:lpstr>GaAs with a graphene protection layer</vt:lpstr>
      <vt:lpstr>LEEM study of GaAs-CsO/graphene</vt:lpstr>
      <vt:lpstr>GaAs-CsO/graphene at high temperature</vt:lpstr>
      <vt:lpstr>Summary</vt:lpstr>
      <vt:lpstr>Thank you!   Thanks to Jyoti Biswas ,Mengjia Gaowei, and Luca Cultrera, for their contributions. </vt:lpstr>
      <vt:lpstr>Tunable Nd:YAG OPA laser</vt:lpstr>
      <vt:lpstr>Cs intercalation of graphene</vt:lpstr>
      <vt:lpstr>Graphene transfer onto GaAs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Wang, Erdong</cp:lastModifiedBy>
  <cp:revision>59</cp:revision>
  <dcterms:created xsi:type="dcterms:W3CDTF">2026-08-16T06:24:27Z</dcterms:created>
  <dcterms:modified xsi:type="dcterms:W3CDTF">2026-09-21T21:45:51Z</dcterms:modified>
</cp:coreProperties>
</file>