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537" r:id="rId4"/>
    <p:sldId id="538" r:id="rId5"/>
    <p:sldId id="1232" r:id="rId6"/>
    <p:sldId id="1236" r:id="rId7"/>
    <p:sldId id="1233" r:id="rId8"/>
    <p:sldId id="1235" r:id="rId9"/>
    <p:sldId id="1230" r:id="rId10"/>
    <p:sldId id="1231" r:id="rId11"/>
    <p:sldId id="1237" r:id="rId12"/>
    <p:sldId id="1239" r:id="rId13"/>
    <p:sldId id="1241" r:id="rId14"/>
    <p:sldId id="1242" r:id="rId15"/>
    <p:sldId id="1240" r:id="rId16"/>
    <p:sldId id="1243" r:id="rId17"/>
    <p:sldId id="1244" r:id="rId18"/>
    <p:sldId id="1245" r:id="rId19"/>
    <p:sldId id="1179" r:id="rId20"/>
    <p:sldId id="1234" r:id="rId21"/>
  </p:sldIdLst>
  <p:sldSz cx="12192000" cy="6858000"/>
  <p:notesSz cx="6858000" cy="9144000"/>
  <p:defaultTextStyle>
    <a:defPPr>
      <a:defRPr lang="de-DE"/>
    </a:defPPr>
    <a:lvl1pPr marL="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  <a:fill>
          <a:solidFill>
            <a:schemeClr val="dk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16D9F66E-5EB9-4882-86FB-DCBF35E3C3E4}" styleName="Medium Style 4 - Accent 6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6"/>
              </a:solidFill>
            </a:ln>
          </a:left>
          <a:right>
            <a:ln w="12700">
              <a:solidFill>
                <a:schemeClr val="accent6"/>
              </a:solidFill>
            </a:ln>
          </a:right>
          <a:top>
            <a:ln w="12700">
              <a:solidFill>
                <a:schemeClr val="accent6"/>
              </a:solidFill>
            </a:ln>
          </a:top>
          <a:bottom>
            <a:ln w="12700">
              <a:solidFill>
                <a:schemeClr val="accent6"/>
              </a:solidFill>
            </a:ln>
          </a:bottom>
          <a:insideH>
            <a:ln w="12700">
              <a:solidFill>
                <a:schemeClr val="accent6"/>
              </a:solidFill>
            </a:ln>
          </a:insideH>
          <a:insideV>
            <a:ln w="12700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  <a:fill>
          <a:solidFill>
            <a:schemeClr val="accent6">
              <a:tint val="4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25400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chemeClr val="accent6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22838BEF-8BB2-4498-84A7-C5851F593DF1}" styleName="Medium Style 4 - Accent 5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solidFill>
                <a:schemeClr val="accent5"/>
              </a:solidFill>
            </a:ln>
          </a:left>
          <a:right>
            <a:ln w="12700">
              <a:solidFill>
                <a:schemeClr val="accent5"/>
              </a:solidFill>
            </a:ln>
          </a:right>
          <a:top>
            <a:ln w="12700">
              <a:solidFill>
                <a:schemeClr val="accent5"/>
              </a:solidFill>
            </a:ln>
          </a:top>
          <a:bottom>
            <a:ln w="12700">
              <a:solidFill>
                <a:schemeClr val="accent5"/>
              </a:solidFill>
            </a:ln>
          </a:bottom>
          <a:insideH>
            <a:ln w="12700">
              <a:solidFill>
                <a:schemeClr val="accent5"/>
              </a:solidFill>
            </a:ln>
          </a:insideH>
          <a:insideV>
            <a:ln w="12700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  <a:fill>
          <a:solidFill>
            <a:schemeClr val="accent5">
              <a:tint val="40000"/>
            </a:schemeClr>
          </a:solidFill>
        </a:fill>
      </a:tcStyle>
    </a:band2V>
    <a:lastCol>
      <a:tcStyle>
        <a:tcBdr/>
      </a:tcStyle>
    </a:lastCol>
    <a:firstCol>
      <a:tcStyle>
        <a:tcBdr/>
      </a:tcStyle>
    </a:firstCol>
    <a:lastRow>
      <a:tcStyle>
        <a:tcBdr>
          <a:top>
            <a:ln w="25400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Style>
        <a:tcBdr/>
        <a:fill>
          <a:solidFill>
            <a:schemeClr val="accent5">
              <a:tint val="20000"/>
            </a:schemeClr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2A488322-F2BA-4B5B-9748-0D474271808F}" styleName="Medium Style 3 - Accent 6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25400">
              <a:solidFill>
                <a:schemeClr val="dk1"/>
              </a:solidFill>
            </a:ln>
          </a:top>
          <a:bottom>
            <a:ln w="25400">
              <a:solidFill>
                <a:schemeClr val="dk1"/>
              </a:solidFill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  <a:fill>
          <a:solidFill>
            <a:schemeClr val="dk1">
              <a:tint val="20000"/>
            </a:schemeClr>
          </a:solidFill>
        </a:fill>
      </a:tcStyle>
    </a:band2V>
    <a:lastCol>
      <a:tcTxStyle b="on">
        <a:fontRef idx="minor">
          <a:srgbClr val="00000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rgbClr val="00000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Style>
        <a:tcBdr>
          <a:top>
            <a:ln w="50800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rgbClr val="000000"/>
        </a:fontRef>
        <a:schemeClr val="dk1"/>
      </a:tcTxStyle>
      <a:tcStyle>
        <a:tcBdr/>
      </a:tcStyle>
    </a:seCell>
    <a:swCell>
      <a:tcTxStyle b="on">
        <a:fontRef idx="minor">
          <a:srgbClr val="000000"/>
        </a:fontRef>
        <a:schemeClr val="dk1"/>
      </a:tcTxStyle>
      <a:tcStyle>
        <a:tcBdr/>
      </a:tcStyle>
    </a:swCell>
    <a:firstRow>
      <a:tcTxStyle b="on">
        <a:fontRef idx="minor">
          <a:srgbClr val="000000"/>
        </a:fontRef>
        <a:schemeClr val="lt1"/>
      </a:tcTxStyle>
      <a:tcStyle>
        <a:tcBdr>
          <a:bottom>
            <a:ln w="25400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EB344D84-9AFB-497E-A393-DC336BA19D2E}" styleName="Medium Style 3 - Accent 3">
    <a:wholeTbl>
      <a:tcTxStyle>
        <a:fontRef idx="minor">
          <a:srgbClr val="000000"/>
        </a:fontRef>
        <a:schemeClr val="dk1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25400">
              <a:solidFill>
                <a:schemeClr val="dk1"/>
              </a:solidFill>
            </a:ln>
          </a:top>
          <a:bottom>
            <a:ln w="25400">
              <a:solidFill>
                <a:schemeClr val="dk1"/>
              </a:solidFill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band2V>
      <a:tcStyle>
        <a:tcBdr/>
        <a:fill>
          <a:solidFill>
            <a:schemeClr val="dk1">
              <a:tint val="20000"/>
            </a:schemeClr>
          </a:solidFill>
        </a:fill>
      </a:tcStyle>
    </a:band2V>
    <a:lastCol>
      <a:tcTxStyle b="on">
        <a:fontRef idx="minor">
          <a:srgbClr val="00000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rgbClr val="00000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Style>
        <a:tcBdr>
          <a:top>
            <a:ln w="50800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rgbClr val="000000"/>
        </a:fontRef>
        <a:schemeClr val="dk1"/>
      </a:tcTxStyle>
      <a:tcStyle>
        <a:tcBdr/>
      </a:tcStyle>
    </a:seCell>
    <a:swCell>
      <a:tcTxStyle b="on">
        <a:fontRef idx="minor">
          <a:srgbClr val="000000"/>
        </a:fontRef>
        <a:schemeClr val="dk1"/>
      </a:tcTxStyle>
      <a:tcStyle>
        <a:tcBdr/>
      </a:tcStyle>
    </a:swCell>
    <a:firstRow>
      <a:tcTxStyle b="on">
        <a:fontRef idx="minor">
          <a:srgbClr val="000000"/>
        </a:fontRef>
        <a:schemeClr val="lt1"/>
      </a:tcTxStyle>
      <a:tcStyle>
        <a:tcBdr>
          <a:bottom>
            <a:ln w="25400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  <a:fill>
          <a:solidFill>
            <a:schemeClr val="accent3">
              <a:tint val="40000"/>
            </a:schemeClr>
          </a:solidFill>
        </a:fill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>
          <a:prstClr val="black"/>
        </a:fontRef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272" autoAdjust="0"/>
    <p:restoredTop sz="94660"/>
  </p:normalViewPr>
  <p:slideViewPr>
    <p:cSldViewPr snapToGrid="0">
      <p:cViewPr>
        <p:scale>
          <a:sx n="60" d="100"/>
          <a:sy n="60" d="100"/>
        </p:scale>
        <p:origin x="708" y="11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77574389" name="Kopfzeilenplatzhalt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62352360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r>
              <a:rPr lang="de-DE"/>
              <a:t>15.09.2026</a:t>
            </a:r>
            <a:endParaRPr/>
          </a:p>
        </p:txBody>
      </p:sp>
      <p:sp>
        <p:nvSpPr>
          <p:cNvPr id="920796617" name="Folienbildplatzhalter 3"/>
          <p:cNvSpPr>
            <a:spLocks noGrp="1" noRot="1" noChangeAspec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de-DE"/>
          </a:p>
        </p:txBody>
      </p:sp>
      <p:sp>
        <p:nvSpPr>
          <p:cNvPr id="1840063824" name="Notizenplatzhalter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de-DE"/>
              <a:t>Mastertextformat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/>
          </a:p>
        </p:txBody>
      </p:sp>
      <p:sp>
        <p:nvSpPr>
          <p:cNvPr id="1697597182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r>
              <a:rPr lang="de-DE"/>
              <a:t>ERL2026- Esraa Khidr</a:t>
            </a:r>
            <a:endParaRPr/>
          </a:p>
        </p:txBody>
      </p:sp>
      <p:sp>
        <p:nvSpPr>
          <p:cNvPr id="1367624617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F9F91257-645A-4E73-88A9-56FCE0492A74}" type="slidenum">
              <a:rPr lang="de-DE"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/>
  <p:notesStyle>
    <a:lvl1pPr marL="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3433476" name="Folienbildplatzhalter 1"/>
          <p:cNvSpPr>
            <a:spLocks noGrp="1" noRot="1" noChangeAspect="1"/>
          </p:cNvSpPr>
          <p:nvPr>
            <p:ph type="sldImg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451770794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886215646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F9F91257-645A-4E73-88A9-56FCE0492A74}" type="slidenum">
              <a:rPr lang="de-DE"/>
              <a:t>1</a:t>
            </a:fld>
            <a:endParaRPr lang="de-DE"/>
          </a:p>
        </p:txBody>
      </p:sp>
      <p:sp>
        <p:nvSpPr>
          <p:cNvPr id="1306343946" name="Footer Placeholder 4"/>
          <p:cNvSpPr>
            <a:spLocks noGrp="1"/>
          </p:cNvSpPr>
          <p:nvPr>
            <p:ph type="ftr" sz="quarter" idx="4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ERL2026- Esraa Khidr</a:t>
            </a:r>
            <a:endParaRPr/>
          </a:p>
        </p:txBody>
      </p:sp>
      <p:sp>
        <p:nvSpPr>
          <p:cNvPr id="1179458182" name="Date Placeholder 5"/>
          <p:cNvSpPr>
            <a:spLocks noGrp="1"/>
          </p:cNvSpPr>
          <p:nvPr>
            <p:ph type="dt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15.09.2026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990758" name="Folienbildplatzhalter 1"/>
          <p:cNvSpPr>
            <a:spLocks noGrp="1" noRot="1" noChangeAspect="1"/>
          </p:cNvSpPr>
          <p:nvPr>
            <p:ph type="sldImg"/>
          </p:nvPr>
        </p:nvSpPr>
        <p:spPr bwMode="auto"/>
        <p:txBody>
          <a:bodyPr/>
          <a:lstStyle/>
          <a:p>
            <a:pPr>
              <a:defRPr/>
            </a:pPr>
            <a:endParaRPr lang="de-DE"/>
          </a:p>
        </p:txBody>
      </p:sp>
      <p:sp>
        <p:nvSpPr>
          <p:cNvPr id="1127207866" name="Notizenplatzhalt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1236881310" name="Foliennummernplatzhalt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F9F91257-645A-4E73-88A9-56FCE0492A74}" type="slidenum">
              <a:rPr lang="de-DE"/>
              <a:t>2</a:t>
            </a:fld>
            <a:endParaRPr lang="de-DE"/>
          </a:p>
        </p:txBody>
      </p:sp>
      <p:sp>
        <p:nvSpPr>
          <p:cNvPr id="1538861174" name="Footer Placeholder 4"/>
          <p:cNvSpPr>
            <a:spLocks noGrp="1"/>
          </p:cNvSpPr>
          <p:nvPr>
            <p:ph type="ftr" sz="quarter" idx="4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ERL2026- Esraa Khidr</a:t>
            </a:r>
            <a:endParaRPr/>
          </a:p>
        </p:txBody>
      </p:sp>
      <p:sp>
        <p:nvSpPr>
          <p:cNvPr id="260276983" name="Date Placeholder 5"/>
          <p:cNvSpPr>
            <a:spLocks noGrp="1"/>
          </p:cNvSpPr>
          <p:nvPr>
            <p:ph type="dt" idx="1"/>
          </p:nvPr>
        </p:nvSpPr>
        <p:spPr bwMode="auto"/>
        <p:txBody>
          <a:bodyPr/>
          <a:lstStyle/>
          <a:p>
            <a:pPr>
              <a:defRPr/>
            </a:pPr>
            <a:r>
              <a:rPr lang="de-DE"/>
              <a:t>15.09.2026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47012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Titelfoli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standard headline bold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56968209" name="Grafik 7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0" y="6202429"/>
            <a:ext cx="12192000" cy="672965"/>
          </a:xfrm>
          <a:prstGeom prst="rect">
            <a:avLst/>
          </a:prstGeom>
        </p:spPr>
      </p:pic>
      <p:sp>
        <p:nvSpPr>
          <p:cNvPr id="1926333267" name="Titel 1"/>
          <p:cNvSpPr>
            <a:spLocks noGrp="1"/>
          </p:cNvSpPr>
          <p:nvPr>
            <p:ph type="ctrTitle"/>
          </p:nvPr>
        </p:nvSpPr>
        <p:spPr bwMode="auto">
          <a:xfrm>
            <a:off x="498323" y="532191"/>
            <a:ext cx="10169676" cy="943428"/>
          </a:xfrm>
        </p:spPr>
        <p:txBody>
          <a:bodyPr anchor="t" anchorCtr="0">
            <a:normAutofit/>
          </a:bodyPr>
          <a:lstStyle>
            <a:lvl1pPr algn="l">
              <a:defRPr sz="4000" b="1" cap="all">
                <a:solidFill>
                  <a:srgbClr val="C1002A"/>
                </a:solidFill>
                <a:latin typeface="Noto Sans "/>
                <a:ea typeface="Noto Sans Bold"/>
                <a:cs typeface="Noto Sans Bold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98143186" name="Untertitel 2"/>
          <p:cNvSpPr>
            <a:spLocks noGrp="1"/>
          </p:cNvSpPr>
          <p:nvPr>
            <p:ph type="subTitle" idx="1"/>
          </p:nvPr>
        </p:nvSpPr>
        <p:spPr bwMode="auto">
          <a:xfrm>
            <a:off x="498323" y="1935238"/>
            <a:ext cx="10169676" cy="33225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1081740540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FA17F71-91BC-4036-9400-F87B88EFC675}" type="datetime1">
              <a:rPr lang="de-DE" smtClean="0"/>
              <a:t>20.09.2026</a:t>
            </a:fld>
            <a:endParaRPr lang="de-DE" dirty="0"/>
          </a:p>
        </p:txBody>
      </p:sp>
      <p:sp>
        <p:nvSpPr>
          <p:cNvPr id="1261534249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5007591" y="6356350"/>
            <a:ext cx="6106236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PHASE2026-Kurt Aulenbacher</a:t>
            </a:r>
            <a:endParaRPr lang="de-DE" dirty="0"/>
          </a:p>
        </p:txBody>
      </p:sp>
      <p:sp>
        <p:nvSpPr>
          <p:cNvPr id="2142230689" name="Foliennummernplatzhalter 5"/>
          <p:cNvSpPr>
            <a:spLocks noGrp="1"/>
          </p:cNvSpPr>
          <p:nvPr>
            <p:ph type="sldNum" sz="quarter" idx="12"/>
          </p:nvPr>
        </p:nvSpPr>
        <p:spPr bwMode="auto">
          <a:xfrm>
            <a:off x="58003" y="6356350"/>
            <a:ext cx="780197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7240774-CFD2-4AB8-B231-46D42DA9185A}" type="slidenum">
              <a:rPr lang="de-DE"/>
              <a:t>‹Nr.›</a:t>
            </a:fld>
            <a:endParaRPr lang="de-DE"/>
          </a:p>
        </p:txBody>
      </p:sp>
      <p:pic>
        <p:nvPicPr>
          <p:cNvPr id="1495637604" name="Grafik 8"/>
          <p:cNvPicPr>
            <a:picLocks noChangeAspect="1"/>
          </p:cNvPicPr>
          <p:nvPr userDrawn="1"/>
        </p:nvPicPr>
        <p:blipFill rotWithShape="1">
          <a:blip r:embed="rId3"/>
          <a:stretch/>
        </p:blipFill>
        <p:spPr bwMode="auto">
          <a:xfrm>
            <a:off x="11378128" y="6307363"/>
            <a:ext cx="464607" cy="448438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standard Headline dün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08717224" name="Titel 1"/>
          <p:cNvSpPr>
            <a:spLocks noGrp="1"/>
          </p:cNvSpPr>
          <p:nvPr>
            <p:ph type="ctrTitle"/>
          </p:nvPr>
        </p:nvSpPr>
        <p:spPr bwMode="auto">
          <a:xfrm>
            <a:off x="498323" y="532191"/>
            <a:ext cx="10169676" cy="943428"/>
          </a:xfrm>
        </p:spPr>
        <p:txBody>
          <a:bodyPr anchor="t" anchorCtr="0">
            <a:normAutofit/>
          </a:bodyPr>
          <a:lstStyle>
            <a:lvl1pPr algn="l">
              <a:defRPr sz="4000" cap="all">
                <a:solidFill>
                  <a:srgbClr val="C1002A"/>
                </a:solidFill>
                <a:latin typeface="Noto Sans "/>
                <a:ea typeface="Noto Sans regular"/>
                <a:cs typeface="Noto Sans regular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584657188" name="Untertitel 2"/>
          <p:cNvSpPr>
            <a:spLocks noGrp="1"/>
          </p:cNvSpPr>
          <p:nvPr>
            <p:ph type="subTitle" idx="1"/>
          </p:nvPr>
        </p:nvSpPr>
        <p:spPr bwMode="auto">
          <a:xfrm>
            <a:off x="498323" y="1935238"/>
            <a:ext cx="10169676" cy="33225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de-DE"/>
          </a:p>
        </p:txBody>
      </p:sp>
      <p:pic>
        <p:nvPicPr>
          <p:cNvPr id="1934547324" name="Grafik 8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0" y="6202429"/>
            <a:ext cx="12192000" cy="672965"/>
          </a:xfrm>
          <a:prstGeom prst="rect">
            <a:avLst/>
          </a:prstGeom>
        </p:spPr>
      </p:pic>
      <p:sp>
        <p:nvSpPr>
          <p:cNvPr id="375480622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Noto Sans "/>
              </a:defRPr>
            </a:lvl1pPr>
          </a:lstStyle>
          <a:p>
            <a:pPr>
              <a:defRPr/>
            </a:pPr>
            <a:fld id="{190C6C31-1BCD-4180-BF15-C20D606B6115}" type="datetime1">
              <a:rPr lang="de-DE" smtClean="0"/>
              <a:t>20.09.2026</a:t>
            </a:fld>
            <a:endParaRPr lang="de-DE"/>
          </a:p>
        </p:txBody>
      </p:sp>
      <p:sp>
        <p:nvSpPr>
          <p:cNvPr id="1345577490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5007591" y="6356350"/>
            <a:ext cx="6106236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Noto Sans "/>
              </a:defRPr>
            </a:lvl1pPr>
          </a:lstStyle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830946928" name="Foliennummernplatzhalter 5"/>
          <p:cNvSpPr>
            <a:spLocks noGrp="1"/>
          </p:cNvSpPr>
          <p:nvPr>
            <p:ph type="sldNum" sz="quarter" idx="12"/>
          </p:nvPr>
        </p:nvSpPr>
        <p:spPr bwMode="auto">
          <a:xfrm>
            <a:off x="58003" y="6356350"/>
            <a:ext cx="780197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Noto Sans "/>
              </a:defRPr>
            </a:lvl1pPr>
          </a:lstStyle>
          <a:p>
            <a:pPr>
              <a:defRPr/>
            </a:pPr>
            <a:fld id="{07240774-CFD2-4AB8-B231-46D42DA9185A}" type="slidenum">
              <a:rPr lang="de-DE"/>
              <a:t>‹Nr.›</a:t>
            </a:fld>
            <a:endParaRPr lang="de-DE"/>
          </a:p>
        </p:txBody>
      </p:sp>
      <p:pic>
        <p:nvPicPr>
          <p:cNvPr id="293311044" name="Grafik 13"/>
          <p:cNvPicPr>
            <a:picLocks noChangeAspect="1"/>
          </p:cNvPicPr>
          <p:nvPr userDrawn="1"/>
        </p:nvPicPr>
        <p:blipFill rotWithShape="1">
          <a:blip r:embed="rId3"/>
          <a:stretch/>
        </p:blipFill>
        <p:spPr bwMode="auto">
          <a:xfrm>
            <a:off x="11378128" y="6307363"/>
            <a:ext cx="464607" cy="44843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Aufzählung 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34048205" name="Grafik 9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0" y="6202429"/>
            <a:ext cx="12192000" cy="672965"/>
          </a:xfrm>
          <a:prstGeom prst="rect">
            <a:avLst/>
          </a:prstGeom>
        </p:spPr>
      </p:pic>
      <p:sp>
        <p:nvSpPr>
          <p:cNvPr id="1650279556" name="Titel 1"/>
          <p:cNvSpPr>
            <a:spLocks noGrp="1"/>
          </p:cNvSpPr>
          <p:nvPr>
            <p:ph type="title"/>
          </p:nvPr>
        </p:nvSpPr>
        <p:spPr bwMode="auto">
          <a:xfrm>
            <a:off x="401562" y="517676"/>
            <a:ext cx="10952238" cy="1173012"/>
          </a:xfrm>
        </p:spPr>
        <p:txBody>
          <a:bodyPr anchor="t" anchorCtr="0">
            <a:normAutofit/>
          </a:bodyPr>
          <a:lstStyle>
            <a:lvl1pPr>
              <a:defRPr sz="4000" b="1" cap="all">
                <a:latin typeface="Noto Sans "/>
                <a:ea typeface="Noto Sans Bold"/>
                <a:cs typeface="Noto Sans Bold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701232273" name="Inhaltsplatzhalter 2"/>
          <p:cNvSpPr>
            <a:spLocks noGrp="1"/>
          </p:cNvSpPr>
          <p:nvPr>
            <p:ph idx="1"/>
          </p:nvPr>
        </p:nvSpPr>
        <p:spPr bwMode="auto">
          <a:xfrm>
            <a:off x="401562" y="1825625"/>
            <a:ext cx="10952238" cy="4351338"/>
          </a:xfrm>
        </p:spPr>
        <p:txBody>
          <a:bodyPr/>
          <a:lstStyle>
            <a:lvl1pPr marL="228600" indent="-228600">
              <a:buClr>
                <a:srgbClr val="C1002A"/>
              </a:buClr>
              <a:buFont typeface="Wingdings"/>
              <a:buChar char="§"/>
              <a:defRPr/>
            </a:lvl1pPr>
            <a:lvl2pPr marL="685800" indent="-228600">
              <a:buClr>
                <a:srgbClr val="C1002A"/>
              </a:buClr>
              <a:buFont typeface="Wingdings"/>
              <a:buChar char="§"/>
              <a:defRPr/>
            </a:lvl2pPr>
            <a:lvl3pPr marL="1143000" indent="-228600">
              <a:buClr>
                <a:srgbClr val="C1002A"/>
              </a:buClr>
              <a:buFont typeface="Wingdings"/>
              <a:buChar char="§"/>
              <a:defRPr/>
            </a:lvl3pPr>
            <a:lvl4pPr marL="1600200" indent="-228600">
              <a:buClr>
                <a:srgbClr val="C1002A"/>
              </a:buClr>
              <a:buFont typeface="Wingdings"/>
              <a:buChar char="§"/>
              <a:defRPr/>
            </a:lvl4pPr>
            <a:lvl5pPr marL="2057400" indent="-228600">
              <a:buClr>
                <a:srgbClr val="C1002A"/>
              </a:buClr>
              <a:buFont typeface="Wingdings"/>
              <a:buChar char="§"/>
              <a:defRPr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de-DE"/>
          </a:p>
        </p:txBody>
      </p:sp>
      <p:sp>
        <p:nvSpPr>
          <p:cNvPr id="216771000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AB9D797-33F1-43F1-B5D3-D5C48FAE6059}" type="datetime1">
              <a:rPr lang="de-DE" smtClean="0"/>
              <a:t>20.09.2026</a:t>
            </a:fld>
            <a:endParaRPr lang="de-DE"/>
          </a:p>
        </p:txBody>
      </p:sp>
      <p:sp>
        <p:nvSpPr>
          <p:cNvPr id="826423231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5007591" y="6356350"/>
            <a:ext cx="6106236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1068847274" name="Foliennummernplatzhalter 5"/>
          <p:cNvSpPr>
            <a:spLocks noGrp="1"/>
          </p:cNvSpPr>
          <p:nvPr>
            <p:ph type="sldNum" sz="quarter" idx="12"/>
          </p:nvPr>
        </p:nvSpPr>
        <p:spPr bwMode="auto">
          <a:xfrm>
            <a:off x="58003" y="6356350"/>
            <a:ext cx="651681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7240774-CFD2-4AB8-B231-46D42DA9185A}" type="slidenum">
              <a:rPr lang="de-DE"/>
              <a:t>‹Nr.›</a:t>
            </a:fld>
            <a:endParaRPr lang="de-DE"/>
          </a:p>
        </p:txBody>
      </p:sp>
      <p:pic>
        <p:nvPicPr>
          <p:cNvPr id="682458115" name="Grafik 11"/>
          <p:cNvPicPr>
            <a:picLocks noChangeAspect="1"/>
          </p:cNvPicPr>
          <p:nvPr userDrawn="1"/>
        </p:nvPicPr>
        <p:blipFill rotWithShape="1">
          <a:blip r:embed="rId3"/>
          <a:stretch/>
        </p:blipFill>
        <p:spPr bwMode="auto">
          <a:xfrm>
            <a:off x="11378128" y="6307363"/>
            <a:ext cx="464607" cy="44843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Bild - Quadrat ro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56939256" name="Grafik 8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0" y="6202429"/>
            <a:ext cx="12192000" cy="672965"/>
          </a:xfrm>
          <a:prstGeom prst="rect">
            <a:avLst/>
          </a:prstGeom>
        </p:spPr>
      </p:pic>
      <p:sp>
        <p:nvSpPr>
          <p:cNvPr id="1972037562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B6EA588-525C-4F2A-9DEC-6A1B4FEB7009}" type="datetime1">
              <a:rPr lang="de-DE" smtClean="0"/>
              <a:t>20.09.2026</a:t>
            </a:fld>
            <a:endParaRPr lang="de-DE"/>
          </a:p>
        </p:txBody>
      </p:sp>
      <p:sp>
        <p:nvSpPr>
          <p:cNvPr id="219875025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5007591" y="6356350"/>
            <a:ext cx="6106236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1018372015" name="Foliennummernplatzhalter 5"/>
          <p:cNvSpPr>
            <a:spLocks noGrp="1"/>
          </p:cNvSpPr>
          <p:nvPr>
            <p:ph type="sldNum" sz="quarter" idx="12"/>
          </p:nvPr>
        </p:nvSpPr>
        <p:spPr bwMode="auto">
          <a:xfrm>
            <a:off x="58003" y="6356350"/>
            <a:ext cx="651681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7240774-CFD2-4AB8-B231-46D42DA9185A}" type="slidenum">
              <a:rPr lang="de-DE"/>
              <a:t>‹Nr.›</a:t>
            </a:fld>
            <a:endParaRPr lang="de-DE"/>
          </a:p>
        </p:txBody>
      </p:sp>
      <p:pic>
        <p:nvPicPr>
          <p:cNvPr id="3" name="Grafik 11">
            <a:extLst>
              <a:ext uri="{FF2B5EF4-FFF2-40B4-BE49-F238E27FC236}">
                <a16:creationId xmlns:a16="http://schemas.microsoft.com/office/drawing/2014/main" id="{C84FC362-5E6F-C14E-DB3D-CE556926D0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tretch/>
        </p:blipFill>
        <p:spPr bwMode="auto">
          <a:xfrm>
            <a:off x="11378128" y="6307363"/>
            <a:ext cx="464607" cy="44843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Bild quadratisch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23832380" name="Grafik 8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0" y="6202429"/>
            <a:ext cx="12192000" cy="672965"/>
          </a:xfrm>
          <a:prstGeom prst="rect">
            <a:avLst/>
          </a:prstGeom>
        </p:spPr>
      </p:pic>
      <p:sp>
        <p:nvSpPr>
          <p:cNvPr id="1574260709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4993195-044C-4A10-8FD6-811A56AADDA0}" type="datetime1">
              <a:rPr lang="de-DE" smtClean="0"/>
              <a:t>20.09.2026</a:t>
            </a:fld>
            <a:endParaRPr lang="de-DE"/>
          </a:p>
        </p:txBody>
      </p:sp>
      <p:sp>
        <p:nvSpPr>
          <p:cNvPr id="2003690517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5007591" y="6356350"/>
            <a:ext cx="6106236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701063024" name="Foliennummernplatzhalter 5"/>
          <p:cNvSpPr>
            <a:spLocks noGrp="1"/>
          </p:cNvSpPr>
          <p:nvPr>
            <p:ph type="sldNum" sz="quarter" idx="12"/>
          </p:nvPr>
        </p:nvSpPr>
        <p:spPr bwMode="auto">
          <a:xfrm>
            <a:off x="58003" y="6356350"/>
            <a:ext cx="651681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7240774-CFD2-4AB8-B231-46D42DA9185A}" type="slidenum">
              <a:rPr lang="de-DE"/>
              <a:t>‹Nr.›</a:t>
            </a:fld>
            <a:endParaRPr lang="de-DE"/>
          </a:p>
        </p:txBody>
      </p:sp>
      <p:sp>
        <p:nvSpPr>
          <p:cNvPr id="866186438" name="Titel 1"/>
          <p:cNvSpPr>
            <a:spLocks noGrp="1"/>
          </p:cNvSpPr>
          <p:nvPr>
            <p:ph type="ctrTitle"/>
          </p:nvPr>
        </p:nvSpPr>
        <p:spPr bwMode="auto">
          <a:xfrm>
            <a:off x="303094" y="495311"/>
            <a:ext cx="5424606" cy="1195310"/>
          </a:xfrm>
        </p:spPr>
        <p:txBody>
          <a:bodyPr anchor="t" anchorCtr="0">
            <a:normAutofit/>
          </a:bodyPr>
          <a:lstStyle>
            <a:lvl1pPr algn="l">
              <a:defRPr sz="3200" cap="all">
                <a:solidFill>
                  <a:srgbClr val="C1002A"/>
                </a:solidFill>
                <a:latin typeface="Noto Sans "/>
                <a:ea typeface="Noto Sans regular"/>
                <a:cs typeface="Noto Sans regular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1824768824" name="Untertitel 2"/>
          <p:cNvSpPr>
            <a:spLocks noGrp="1"/>
          </p:cNvSpPr>
          <p:nvPr>
            <p:ph type="subTitle" idx="1"/>
          </p:nvPr>
        </p:nvSpPr>
        <p:spPr bwMode="auto">
          <a:xfrm>
            <a:off x="303094" y="1955800"/>
            <a:ext cx="5532556" cy="3981450"/>
          </a:xfrm>
        </p:spPr>
        <p:txBody>
          <a:bodyPr/>
          <a:lstStyle>
            <a:lvl1pPr marL="0" indent="0" algn="l">
              <a:buNone/>
              <a:defRPr sz="2400">
                <a:solidFill>
                  <a:srgbClr val="63636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de-DE"/>
          </a:p>
        </p:txBody>
      </p:sp>
      <p:pic>
        <p:nvPicPr>
          <p:cNvPr id="1503444371" name="Grafik 13"/>
          <p:cNvPicPr>
            <a:picLocks noChangeAspect="1"/>
          </p:cNvPicPr>
          <p:nvPr userDrawn="1"/>
        </p:nvPicPr>
        <p:blipFill rotWithShape="1">
          <a:blip r:embed="rId3"/>
          <a:stretch/>
        </p:blipFill>
        <p:spPr bwMode="auto">
          <a:xfrm>
            <a:off x="11378128" y="6307363"/>
            <a:ext cx="464607" cy="44843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Bild quadratisch Aufzählung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13171614" name="Grafik 8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0" y="6202429"/>
            <a:ext cx="12192000" cy="672965"/>
          </a:xfrm>
          <a:prstGeom prst="rect">
            <a:avLst/>
          </a:prstGeom>
        </p:spPr>
      </p:pic>
      <p:sp>
        <p:nvSpPr>
          <p:cNvPr id="1972278654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B7A05D0-44DC-4743-AA96-73777B072DF4}" type="datetime1">
              <a:rPr lang="de-DE" smtClean="0"/>
              <a:t>20.09.2026</a:t>
            </a:fld>
            <a:endParaRPr lang="de-DE"/>
          </a:p>
        </p:txBody>
      </p:sp>
      <p:sp>
        <p:nvSpPr>
          <p:cNvPr id="1162317801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5007591" y="6356350"/>
            <a:ext cx="6106236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441058193" name="Foliennummernplatzhalter 5"/>
          <p:cNvSpPr>
            <a:spLocks noGrp="1"/>
          </p:cNvSpPr>
          <p:nvPr>
            <p:ph type="sldNum" sz="quarter" idx="12"/>
          </p:nvPr>
        </p:nvSpPr>
        <p:spPr bwMode="auto">
          <a:xfrm>
            <a:off x="58003" y="6356350"/>
            <a:ext cx="651681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7240774-CFD2-4AB8-B231-46D42DA9185A}" type="slidenum">
              <a:rPr lang="de-DE"/>
              <a:t>‹Nr.›</a:t>
            </a:fld>
            <a:endParaRPr lang="de-DE"/>
          </a:p>
        </p:txBody>
      </p:sp>
      <p:sp>
        <p:nvSpPr>
          <p:cNvPr id="954990795" name="Titel 1"/>
          <p:cNvSpPr>
            <a:spLocks noGrp="1"/>
          </p:cNvSpPr>
          <p:nvPr>
            <p:ph type="ctrTitle"/>
          </p:nvPr>
        </p:nvSpPr>
        <p:spPr bwMode="auto">
          <a:xfrm>
            <a:off x="303094" y="495311"/>
            <a:ext cx="5424606" cy="1195310"/>
          </a:xfrm>
        </p:spPr>
        <p:txBody>
          <a:bodyPr anchor="t" anchorCtr="0">
            <a:normAutofit/>
          </a:bodyPr>
          <a:lstStyle>
            <a:lvl1pPr algn="l">
              <a:defRPr sz="3200" cap="all">
                <a:solidFill>
                  <a:srgbClr val="C1002A"/>
                </a:solidFill>
                <a:latin typeface="Noto Sans "/>
                <a:ea typeface="Noto Sans regular"/>
                <a:cs typeface="Noto Sans regular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544770240" name="Untertitel 2"/>
          <p:cNvSpPr>
            <a:spLocks noGrp="1"/>
          </p:cNvSpPr>
          <p:nvPr>
            <p:ph type="subTitle" idx="1"/>
          </p:nvPr>
        </p:nvSpPr>
        <p:spPr bwMode="auto">
          <a:xfrm>
            <a:off x="303094" y="1955800"/>
            <a:ext cx="5532556" cy="3981450"/>
          </a:xfrm>
        </p:spPr>
        <p:txBody>
          <a:bodyPr/>
          <a:lstStyle>
            <a:lvl1pPr marL="342900" indent="-342900" algn="l">
              <a:buClr>
                <a:srgbClr val="C1002A"/>
              </a:buClr>
              <a:buFont typeface="Wingdings"/>
              <a:buChar char="§"/>
              <a:defRPr sz="2400">
                <a:solidFill>
                  <a:srgbClr val="63636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de-DE"/>
          </a:p>
        </p:txBody>
      </p:sp>
      <p:pic>
        <p:nvPicPr>
          <p:cNvPr id="1378505722" name="Grafik 13"/>
          <p:cNvPicPr>
            <a:picLocks noChangeAspect="1"/>
          </p:cNvPicPr>
          <p:nvPr userDrawn="1"/>
        </p:nvPicPr>
        <p:blipFill rotWithShape="1">
          <a:blip r:embed="rId3"/>
          <a:stretch/>
        </p:blipFill>
        <p:spPr bwMode="auto">
          <a:xfrm>
            <a:off x="11378128" y="6307363"/>
            <a:ext cx="464607" cy="44843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Klammer Aufzählung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862052061" name="Grafik 8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0" y="6202429"/>
            <a:ext cx="12192000" cy="672965"/>
          </a:xfrm>
          <a:prstGeom prst="rect">
            <a:avLst/>
          </a:prstGeom>
        </p:spPr>
      </p:pic>
      <p:sp>
        <p:nvSpPr>
          <p:cNvPr id="1349235222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4FEFDA9-7AEE-42B6-8215-FB20DC1607F4}" type="datetime1">
              <a:rPr lang="de-DE" smtClean="0"/>
              <a:t>20.09.2026</a:t>
            </a:fld>
            <a:endParaRPr lang="de-DE"/>
          </a:p>
        </p:txBody>
      </p:sp>
      <p:sp>
        <p:nvSpPr>
          <p:cNvPr id="1575269703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5007591" y="6356350"/>
            <a:ext cx="6106236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1068187977" name="Foliennummernplatzhalter 5"/>
          <p:cNvSpPr>
            <a:spLocks noGrp="1"/>
          </p:cNvSpPr>
          <p:nvPr>
            <p:ph type="sldNum" sz="quarter" idx="12"/>
          </p:nvPr>
        </p:nvSpPr>
        <p:spPr bwMode="auto">
          <a:xfrm>
            <a:off x="58003" y="6356350"/>
            <a:ext cx="690142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7240774-CFD2-4AB8-B231-46D42DA9185A}" type="slidenum">
              <a:rPr lang="de-DE"/>
              <a:t>‹Nr.›</a:t>
            </a:fld>
            <a:endParaRPr lang="de-DE"/>
          </a:p>
        </p:txBody>
      </p:sp>
      <p:sp>
        <p:nvSpPr>
          <p:cNvPr id="1443019806" name="Untertitel 2"/>
          <p:cNvSpPr>
            <a:spLocks noGrp="1"/>
          </p:cNvSpPr>
          <p:nvPr>
            <p:ph type="subTitle" idx="1"/>
          </p:nvPr>
        </p:nvSpPr>
        <p:spPr bwMode="auto">
          <a:xfrm>
            <a:off x="6348294" y="1971065"/>
            <a:ext cx="5532556" cy="3140685"/>
          </a:xfrm>
        </p:spPr>
        <p:txBody>
          <a:bodyPr/>
          <a:lstStyle>
            <a:lvl1pPr marL="342900" indent="-342900" algn="l">
              <a:buClr>
                <a:srgbClr val="C1002A"/>
              </a:buClr>
              <a:buFont typeface="Wingdings"/>
              <a:buChar char="§"/>
              <a:defRPr sz="2400">
                <a:solidFill>
                  <a:srgbClr val="63636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de-DE"/>
          </a:p>
        </p:txBody>
      </p:sp>
      <p:pic>
        <p:nvPicPr>
          <p:cNvPr id="1271650684" name="Grafik 13"/>
          <p:cNvPicPr>
            <a:picLocks noChangeAspect="1"/>
          </p:cNvPicPr>
          <p:nvPr userDrawn="1"/>
        </p:nvPicPr>
        <p:blipFill rotWithShape="1">
          <a:blip r:embed="rId3"/>
          <a:stretch/>
        </p:blipFill>
        <p:spPr bwMode="auto">
          <a:xfrm>
            <a:off x="11378128" y="6307363"/>
            <a:ext cx="464607" cy="44843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Klammer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693399978" name="Grafik 8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0" y="6202429"/>
            <a:ext cx="12192000" cy="672965"/>
          </a:xfrm>
          <a:prstGeom prst="rect">
            <a:avLst/>
          </a:prstGeom>
        </p:spPr>
      </p:pic>
      <p:sp>
        <p:nvSpPr>
          <p:cNvPr id="1913810465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4E9B120-D204-40EA-BBCC-B93DE877A71D}" type="datetime1">
              <a:rPr lang="de-DE" smtClean="0"/>
              <a:t>20.09.2026</a:t>
            </a:fld>
            <a:endParaRPr lang="de-DE"/>
          </a:p>
        </p:txBody>
      </p:sp>
      <p:sp>
        <p:nvSpPr>
          <p:cNvPr id="1666975137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5007591" y="6356350"/>
            <a:ext cx="6106236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166743571" name="Foliennummernplatzhalter 5"/>
          <p:cNvSpPr>
            <a:spLocks noGrp="1"/>
          </p:cNvSpPr>
          <p:nvPr>
            <p:ph type="sldNum" sz="quarter" idx="12"/>
          </p:nvPr>
        </p:nvSpPr>
        <p:spPr bwMode="auto">
          <a:xfrm>
            <a:off x="58003" y="6356350"/>
            <a:ext cx="780196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7240774-CFD2-4AB8-B231-46D42DA9185A}" type="slidenum">
              <a:rPr lang="de-DE"/>
              <a:t>‹Nr.›</a:t>
            </a:fld>
            <a:endParaRPr lang="de-DE"/>
          </a:p>
        </p:txBody>
      </p:sp>
      <p:sp>
        <p:nvSpPr>
          <p:cNvPr id="1733174668" name="Titel 1"/>
          <p:cNvSpPr>
            <a:spLocks noGrp="1"/>
          </p:cNvSpPr>
          <p:nvPr>
            <p:ph type="ctrTitle"/>
          </p:nvPr>
        </p:nvSpPr>
        <p:spPr bwMode="auto">
          <a:xfrm>
            <a:off x="838198" y="1971065"/>
            <a:ext cx="4718051" cy="2912084"/>
          </a:xfrm>
        </p:spPr>
        <p:txBody>
          <a:bodyPr anchor="t" anchorCtr="0">
            <a:normAutofit/>
          </a:bodyPr>
          <a:lstStyle>
            <a:lvl1pPr algn="ctr">
              <a:lnSpc>
                <a:spcPct val="100000"/>
              </a:lnSpc>
              <a:defRPr sz="3200" cap="all">
                <a:solidFill>
                  <a:srgbClr val="636363"/>
                </a:solidFill>
                <a:latin typeface="Noto Sans "/>
                <a:ea typeface="Noto Sans regular"/>
                <a:cs typeface="Noto Sans regular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1111835361" name="Untertitel 2"/>
          <p:cNvSpPr>
            <a:spLocks noGrp="1"/>
          </p:cNvSpPr>
          <p:nvPr>
            <p:ph type="subTitle" idx="1"/>
          </p:nvPr>
        </p:nvSpPr>
        <p:spPr bwMode="auto">
          <a:xfrm>
            <a:off x="6348294" y="1971065"/>
            <a:ext cx="5532556" cy="3140685"/>
          </a:xfrm>
        </p:spPr>
        <p:txBody>
          <a:bodyPr/>
          <a:lstStyle>
            <a:lvl1pPr marL="0" indent="0" algn="l">
              <a:buClr>
                <a:srgbClr val="C1002A"/>
              </a:buClr>
              <a:buFont typeface="Wingdings"/>
              <a:buNone/>
              <a:defRPr sz="2400">
                <a:solidFill>
                  <a:srgbClr val="63636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en-US"/>
              <a:t>Click to edit Master subtitle style</a:t>
            </a:r>
            <a:endParaRPr lang="de-DE"/>
          </a:p>
        </p:txBody>
      </p:sp>
      <p:pic>
        <p:nvPicPr>
          <p:cNvPr id="646857794" name="Grafik 13"/>
          <p:cNvPicPr>
            <a:picLocks noChangeAspect="1"/>
          </p:cNvPicPr>
          <p:nvPr userDrawn="1"/>
        </p:nvPicPr>
        <p:blipFill rotWithShape="1">
          <a:blip r:embed="rId3"/>
          <a:stretch/>
        </p:blipFill>
        <p:spPr bwMode="auto">
          <a:xfrm>
            <a:off x="11378128" y="6307363"/>
            <a:ext cx="464607" cy="44843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Aufzählung zwei Spalte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34220763" name="Titel 1"/>
          <p:cNvSpPr>
            <a:spLocks noGrp="1"/>
          </p:cNvSpPr>
          <p:nvPr>
            <p:ph type="title"/>
          </p:nvPr>
        </p:nvSpPr>
        <p:spPr bwMode="auto">
          <a:xfrm>
            <a:off x="317500" y="365125"/>
            <a:ext cx="10515600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C1002A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10893317" name="Inhaltsplatzhalter 2"/>
          <p:cNvSpPr>
            <a:spLocks noGrp="1"/>
          </p:cNvSpPr>
          <p:nvPr>
            <p:ph sz="half" idx="1"/>
          </p:nvPr>
        </p:nvSpPr>
        <p:spPr bwMode="auto">
          <a:xfrm>
            <a:off x="317500" y="1825625"/>
            <a:ext cx="5181600" cy="4351338"/>
          </a:xfrm>
        </p:spPr>
        <p:txBody>
          <a:bodyPr/>
          <a:lstStyle>
            <a:lvl1pPr marL="457200" indent="-457200">
              <a:buClr>
                <a:srgbClr val="C1002A"/>
              </a:buClr>
              <a:buFont typeface="Wingdings"/>
              <a:buChar char="§"/>
              <a:defRPr/>
            </a:lvl1pPr>
            <a:lvl2pPr marL="800100" indent="-342900">
              <a:buClr>
                <a:srgbClr val="C1002A"/>
              </a:buClr>
              <a:buFont typeface="Wingdings"/>
              <a:buChar char="§"/>
              <a:defRPr/>
            </a:lvl2pPr>
            <a:lvl3pPr marL="1257300" indent="-342900">
              <a:buClr>
                <a:srgbClr val="C1002A"/>
              </a:buClr>
              <a:buFont typeface="Wingdings"/>
              <a:buChar char="§"/>
              <a:defRPr/>
            </a:lvl3pPr>
            <a:lvl4pPr marL="1657350" indent="-285750">
              <a:buClr>
                <a:srgbClr val="C1002A"/>
              </a:buClr>
              <a:buFont typeface="Wingdings"/>
              <a:buChar char="§"/>
              <a:defRPr/>
            </a:lvl4pPr>
            <a:lvl5pPr marL="2114550" indent="-285750">
              <a:buClr>
                <a:srgbClr val="C1002A"/>
              </a:buClr>
              <a:buFont typeface="Wingdings"/>
              <a:buChar char="§"/>
              <a:defRPr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de-DE"/>
          </a:p>
        </p:txBody>
      </p:sp>
      <p:sp>
        <p:nvSpPr>
          <p:cNvPr id="1741203851" name="Inhaltsplatzhalter 3"/>
          <p:cNvSpPr>
            <a:spLocks noGrp="1"/>
          </p:cNvSpPr>
          <p:nvPr>
            <p:ph sz="half" idx="2"/>
          </p:nvPr>
        </p:nvSpPr>
        <p:spPr bwMode="auto">
          <a:xfrm>
            <a:off x="5651500" y="1825625"/>
            <a:ext cx="5181600" cy="4351338"/>
          </a:xfrm>
        </p:spPr>
        <p:txBody>
          <a:bodyPr/>
          <a:lstStyle>
            <a:lvl1pPr marL="228600" indent="-228600">
              <a:buClr>
                <a:srgbClr val="C1002A"/>
              </a:buClr>
              <a:buFont typeface="Wingdings"/>
              <a:buChar char="§"/>
              <a:defRPr/>
            </a:lvl1pPr>
            <a:lvl2pPr marL="685800" indent="-228600">
              <a:buClr>
                <a:srgbClr val="C1002A"/>
              </a:buClr>
              <a:buFont typeface="Wingdings"/>
              <a:buChar char="§"/>
              <a:defRPr/>
            </a:lvl2pPr>
            <a:lvl3pPr marL="1143000" indent="-228600">
              <a:buClr>
                <a:srgbClr val="C1002A"/>
              </a:buClr>
              <a:buFont typeface="Wingdings"/>
              <a:buChar char="§"/>
              <a:defRPr/>
            </a:lvl3pPr>
            <a:lvl4pPr marL="1600200" indent="-228600">
              <a:buClr>
                <a:srgbClr val="C1002A"/>
              </a:buClr>
              <a:buFont typeface="Wingdings"/>
              <a:buChar char="§"/>
              <a:defRPr/>
            </a:lvl4pPr>
            <a:lvl5pPr marL="2057400" indent="-228600">
              <a:buClr>
                <a:srgbClr val="C1002A"/>
              </a:buClr>
              <a:buFont typeface="Wingdings"/>
              <a:buChar char="§"/>
              <a:defRPr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de-DE"/>
          </a:p>
        </p:txBody>
      </p:sp>
      <p:pic>
        <p:nvPicPr>
          <p:cNvPr id="434134501" name="Grafik 7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0" y="6202429"/>
            <a:ext cx="12192000" cy="672965"/>
          </a:xfrm>
          <a:prstGeom prst="rect">
            <a:avLst/>
          </a:prstGeom>
        </p:spPr>
      </p:pic>
      <p:sp>
        <p:nvSpPr>
          <p:cNvPr id="3134680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20B0876-9640-4444-BEF7-3C26A3F3D847}" type="datetime1">
              <a:rPr lang="de-DE" smtClean="0"/>
              <a:t>20.09.2026</a:t>
            </a:fld>
            <a:endParaRPr lang="de-DE"/>
          </a:p>
        </p:txBody>
      </p:sp>
      <p:sp>
        <p:nvSpPr>
          <p:cNvPr id="707476645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5007591" y="6356350"/>
            <a:ext cx="6106236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1940543845" name="Foliennummernplatzhalter 5"/>
          <p:cNvSpPr>
            <a:spLocks noGrp="1"/>
          </p:cNvSpPr>
          <p:nvPr>
            <p:ph type="sldNum" sz="quarter" idx="12"/>
          </p:nvPr>
        </p:nvSpPr>
        <p:spPr bwMode="auto">
          <a:xfrm>
            <a:off x="58003" y="6356350"/>
            <a:ext cx="780197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7240774-CFD2-4AB8-B231-46D42DA9185A}" type="slidenum">
              <a:rPr lang="de-DE"/>
              <a:t>‹Nr.›</a:t>
            </a:fld>
            <a:endParaRPr lang="de-DE"/>
          </a:p>
        </p:txBody>
      </p:sp>
      <p:pic>
        <p:nvPicPr>
          <p:cNvPr id="2068209709" name="Grafik 12"/>
          <p:cNvPicPr>
            <a:picLocks noChangeAspect="1"/>
          </p:cNvPicPr>
          <p:nvPr userDrawn="1"/>
        </p:nvPicPr>
        <p:blipFill rotWithShape="1">
          <a:blip r:embed="rId3"/>
          <a:stretch/>
        </p:blipFill>
        <p:spPr bwMode="auto">
          <a:xfrm>
            <a:off x="11378128" y="6307363"/>
            <a:ext cx="464607" cy="44843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Nur Tite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65522804" name="Titel 1"/>
          <p:cNvSpPr>
            <a:spLocks noGrp="1"/>
          </p:cNvSpPr>
          <p:nvPr>
            <p:ph type="title"/>
          </p:nvPr>
        </p:nvSpPr>
        <p:spPr bwMode="auto">
          <a:xfrm>
            <a:off x="349250" y="365125"/>
            <a:ext cx="11004550" cy="1325563"/>
          </a:xfrm>
        </p:spPr>
        <p:txBody>
          <a:bodyPr anchor="t" anchorCtr="0">
            <a:normAutofit/>
          </a:bodyPr>
          <a:lstStyle>
            <a:lvl1pPr>
              <a:defRPr sz="4000" cap="all">
                <a:solidFill>
                  <a:srgbClr val="C1002A"/>
                </a:solidFill>
                <a:latin typeface="Noto Sans "/>
                <a:ea typeface="Noto Sans Bold"/>
                <a:cs typeface="Noto Sans Bold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de-DE"/>
          </a:p>
        </p:txBody>
      </p:sp>
      <p:pic>
        <p:nvPicPr>
          <p:cNvPr id="269382015" name="Grafik 5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0" y="6202429"/>
            <a:ext cx="12192000" cy="672965"/>
          </a:xfrm>
          <a:prstGeom prst="rect">
            <a:avLst/>
          </a:prstGeom>
        </p:spPr>
      </p:pic>
      <p:sp>
        <p:nvSpPr>
          <p:cNvPr id="1159673735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DBDC1874-E3A7-4BE4-B7DB-FA75BBC7DCC4}" type="datetime1">
              <a:rPr lang="de-DE" smtClean="0"/>
              <a:t>20.09.2026</a:t>
            </a:fld>
            <a:endParaRPr lang="de-DE"/>
          </a:p>
        </p:txBody>
      </p:sp>
      <p:sp>
        <p:nvSpPr>
          <p:cNvPr id="1576449288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5007591" y="6356350"/>
            <a:ext cx="6106236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472047889" name="Foliennummernplatzhalter 5"/>
          <p:cNvSpPr>
            <a:spLocks noGrp="1"/>
          </p:cNvSpPr>
          <p:nvPr>
            <p:ph type="sldNum" sz="quarter" idx="12"/>
          </p:nvPr>
        </p:nvSpPr>
        <p:spPr bwMode="auto">
          <a:xfrm>
            <a:off x="58003" y="6356350"/>
            <a:ext cx="715081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7240774-CFD2-4AB8-B231-46D42DA9185A}" type="slidenum">
              <a:rPr lang="de-DE"/>
              <a:t>‹Nr.›</a:t>
            </a:fld>
            <a:endParaRPr lang="de-DE"/>
          </a:p>
        </p:txBody>
      </p:sp>
      <p:pic>
        <p:nvPicPr>
          <p:cNvPr id="2099178115" name="Grafik 10"/>
          <p:cNvPicPr>
            <a:picLocks noChangeAspect="1"/>
          </p:cNvPicPr>
          <p:nvPr userDrawn="1"/>
        </p:nvPicPr>
        <p:blipFill rotWithShape="1">
          <a:blip r:embed="rId3"/>
          <a:stretch/>
        </p:blipFill>
        <p:spPr bwMode="auto">
          <a:xfrm>
            <a:off x="11378128" y="6307363"/>
            <a:ext cx="464607" cy="44843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Inhalt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11270547" name="Titel 1"/>
          <p:cNvSpPr>
            <a:spLocks noGrp="1"/>
          </p:cNvSpPr>
          <p:nvPr>
            <p:ph type="title"/>
          </p:nvPr>
        </p:nvSpPr>
        <p:spPr bwMode="auto">
          <a:xfrm>
            <a:off x="338138" y="457200"/>
            <a:ext cx="11017250" cy="1117600"/>
          </a:xfrm>
        </p:spPr>
        <p:txBody>
          <a:bodyPr anchor="t" anchorCtr="0"/>
          <a:lstStyle>
            <a:lvl1pPr>
              <a:defRPr sz="3200" cap="all">
                <a:solidFill>
                  <a:srgbClr val="C1002A"/>
                </a:solidFill>
                <a:latin typeface="Noto Sans "/>
                <a:ea typeface="Noto Sans Bold"/>
                <a:cs typeface="Noto Sans Bold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860832048" name="Inhaltsplatzhalter 2"/>
          <p:cNvSpPr>
            <a:spLocks noGrp="1"/>
          </p:cNvSpPr>
          <p:nvPr>
            <p:ph idx="1"/>
          </p:nvPr>
        </p:nvSpPr>
        <p:spPr bwMode="auto">
          <a:xfrm>
            <a:off x="5183188" y="1839912"/>
            <a:ext cx="6172200" cy="3811588"/>
          </a:xfrm>
        </p:spPr>
        <p:txBody>
          <a:bodyPr/>
          <a:lstStyle>
            <a:lvl1pPr marL="228600" indent="-228600">
              <a:buClr>
                <a:srgbClr val="C1002A"/>
              </a:buClr>
              <a:buFont typeface="Wingdings"/>
              <a:buChar char="§"/>
              <a:defRPr sz="3200"/>
            </a:lvl1pPr>
            <a:lvl2pPr marL="685800" indent="-228600">
              <a:buClr>
                <a:srgbClr val="C1002A"/>
              </a:buClr>
              <a:buFont typeface="Wingdings"/>
              <a:buChar char="§"/>
              <a:defRPr sz="2800"/>
            </a:lvl2pPr>
            <a:lvl3pPr marL="1143000" indent="-228600">
              <a:buClr>
                <a:srgbClr val="C1002A"/>
              </a:buClr>
              <a:buFont typeface="Wingdings"/>
              <a:buChar char="§"/>
              <a:defRPr sz="2400"/>
            </a:lvl3pPr>
            <a:lvl4pPr marL="1600200" indent="-228600">
              <a:buClr>
                <a:srgbClr val="C1002A"/>
              </a:buClr>
              <a:buFont typeface="Wingdings"/>
              <a:buChar char="§"/>
              <a:defRPr sz="2000"/>
            </a:lvl4pPr>
            <a:lvl5pPr marL="2057400" indent="-228600">
              <a:buClr>
                <a:srgbClr val="C1002A"/>
              </a:buClr>
              <a:buFont typeface="Wingdings"/>
              <a:buChar char="§"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de-DE"/>
          </a:p>
        </p:txBody>
      </p:sp>
      <p:sp>
        <p:nvSpPr>
          <p:cNvPr id="1824999932" name="Textplatzhalter 3"/>
          <p:cNvSpPr>
            <a:spLocks noGrp="1"/>
          </p:cNvSpPr>
          <p:nvPr>
            <p:ph type="body" sz="half" idx="2"/>
          </p:nvPr>
        </p:nvSpPr>
        <p:spPr bwMode="auto">
          <a:xfrm>
            <a:off x="338138" y="184785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pic>
        <p:nvPicPr>
          <p:cNvPr id="1939122162" name="Grafik 7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0" y="6202429"/>
            <a:ext cx="12192000" cy="672965"/>
          </a:xfrm>
          <a:prstGeom prst="rect">
            <a:avLst/>
          </a:prstGeom>
        </p:spPr>
      </p:pic>
      <p:sp>
        <p:nvSpPr>
          <p:cNvPr id="1857300620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1D6A53CF-D457-4B42-AB28-CF60C1FD0A87}" type="datetime1">
              <a:rPr lang="de-DE" smtClean="0"/>
              <a:t>20.09.2026</a:t>
            </a:fld>
            <a:endParaRPr lang="de-DE"/>
          </a:p>
        </p:txBody>
      </p:sp>
      <p:sp>
        <p:nvSpPr>
          <p:cNvPr id="1686284951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5007591" y="6356350"/>
            <a:ext cx="6106236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498978950" name="Foliennummernplatzhalter 5"/>
          <p:cNvSpPr>
            <a:spLocks noGrp="1"/>
          </p:cNvSpPr>
          <p:nvPr>
            <p:ph type="sldNum" sz="quarter" idx="12"/>
          </p:nvPr>
        </p:nvSpPr>
        <p:spPr bwMode="auto">
          <a:xfrm>
            <a:off x="58003" y="6356350"/>
            <a:ext cx="715081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7240774-CFD2-4AB8-B231-46D42DA9185A}" type="slidenum">
              <a:rPr lang="de-DE"/>
              <a:t>‹Nr.›</a:t>
            </a:fld>
            <a:endParaRPr lang="de-DE"/>
          </a:p>
        </p:txBody>
      </p:sp>
      <p:pic>
        <p:nvPicPr>
          <p:cNvPr id="1271104042" name="Grafik 12"/>
          <p:cNvPicPr>
            <a:picLocks noChangeAspect="1"/>
          </p:cNvPicPr>
          <p:nvPr userDrawn="1"/>
        </p:nvPicPr>
        <p:blipFill rotWithShape="1">
          <a:blip r:embed="rId3"/>
          <a:stretch/>
        </p:blipFill>
        <p:spPr bwMode="auto">
          <a:xfrm>
            <a:off x="11378128" y="6307363"/>
            <a:ext cx="464607" cy="44843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Bild mit Überschrif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88246592" name="Bildplatzhalter 2"/>
          <p:cNvSpPr>
            <a:spLocks noGrp="1"/>
          </p:cNvSpPr>
          <p:nvPr>
            <p:ph type="pic" idx="1"/>
          </p:nvPr>
        </p:nvSpPr>
        <p:spPr bwMode="auto">
          <a:xfrm>
            <a:off x="4489450" y="1284086"/>
            <a:ext cx="7270750" cy="457696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en-US"/>
              <a:t>Click icon to add picture</a:t>
            </a:r>
            <a:endParaRPr lang="de-DE"/>
          </a:p>
        </p:txBody>
      </p:sp>
      <p:pic>
        <p:nvPicPr>
          <p:cNvPr id="901331379" name="Grafik 7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0" y="6202429"/>
            <a:ext cx="12192000" cy="672965"/>
          </a:xfrm>
          <a:prstGeom prst="rect">
            <a:avLst/>
          </a:prstGeom>
        </p:spPr>
      </p:pic>
      <p:sp>
        <p:nvSpPr>
          <p:cNvPr id="1998600049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68CE5E1-F0D3-4888-B2C8-885120DA7E73}" type="datetime1">
              <a:rPr lang="de-DE" smtClean="0"/>
              <a:t>20.09.2026</a:t>
            </a:fld>
            <a:endParaRPr lang="de-DE"/>
          </a:p>
        </p:txBody>
      </p:sp>
      <p:sp>
        <p:nvSpPr>
          <p:cNvPr id="1874949999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5007591" y="6356350"/>
            <a:ext cx="6106236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920310702" name="Foliennummernplatzhalter 5"/>
          <p:cNvSpPr>
            <a:spLocks noGrp="1"/>
          </p:cNvSpPr>
          <p:nvPr>
            <p:ph type="sldNum" sz="quarter" idx="12"/>
          </p:nvPr>
        </p:nvSpPr>
        <p:spPr bwMode="auto">
          <a:xfrm>
            <a:off x="58003" y="6356350"/>
            <a:ext cx="706768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7240774-CFD2-4AB8-B231-46D42DA9185A}" type="slidenum">
              <a:rPr lang="de-DE"/>
              <a:t>‹Nr.›</a:t>
            </a:fld>
            <a:endParaRPr lang="de-DE"/>
          </a:p>
        </p:txBody>
      </p:sp>
      <p:sp>
        <p:nvSpPr>
          <p:cNvPr id="1592947935" name="Titel 1"/>
          <p:cNvSpPr>
            <a:spLocks noGrp="1"/>
          </p:cNvSpPr>
          <p:nvPr>
            <p:ph type="title"/>
          </p:nvPr>
        </p:nvSpPr>
        <p:spPr bwMode="auto">
          <a:xfrm>
            <a:off x="338138" y="457200"/>
            <a:ext cx="11017250" cy="672965"/>
          </a:xfrm>
        </p:spPr>
        <p:txBody>
          <a:bodyPr anchor="t" anchorCtr="0"/>
          <a:lstStyle>
            <a:lvl1pPr>
              <a:defRPr sz="3200" b="1" cap="all">
                <a:solidFill>
                  <a:srgbClr val="C1002A"/>
                </a:solidFill>
                <a:latin typeface="Noto Sans "/>
                <a:ea typeface="Noto Sans Bold"/>
                <a:cs typeface="Noto Sans Bold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455849741" name="Textplatzhalter 3"/>
          <p:cNvSpPr>
            <a:spLocks noGrp="1"/>
          </p:cNvSpPr>
          <p:nvPr>
            <p:ph type="body" sz="half" idx="2"/>
          </p:nvPr>
        </p:nvSpPr>
        <p:spPr bwMode="auto">
          <a:xfrm>
            <a:off x="338138" y="184785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</p:txBody>
      </p:sp>
      <p:pic>
        <p:nvPicPr>
          <p:cNvPr id="1224536332" name="Grafik 14"/>
          <p:cNvPicPr>
            <a:picLocks noChangeAspect="1"/>
          </p:cNvPicPr>
          <p:nvPr userDrawn="1"/>
        </p:nvPicPr>
        <p:blipFill rotWithShape="1">
          <a:blip r:embed="rId3"/>
          <a:stretch/>
        </p:blipFill>
        <p:spPr bwMode="auto">
          <a:xfrm>
            <a:off x="11378128" y="6307363"/>
            <a:ext cx="464607" cy="44843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el und vertikaler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9691734" name="Titel 1"/>
          <p:cNvSpPr>
            <a:spLocks noGrp="1"/>
          </p:cNvSpPr>
          <p:nvPr>
            <p:ph type="title"/>
          </p:nvPr>
        </p:nvSpPr>
        <p:spPr bwMode="auto">
          <a:xfrm>
            <a:off x="342900" y="365125"/>
            <a:ext cx="11480800" cy="1209675"/>
          </a:xfrm>
        </p:spPr>
        <p:txBody>
          <a:bodyPr anchor="t" anchorCtr="0">
            <a:normAutofit/>
          </a:bodyPr>
          <a:lstStyle>
            <a:lvl1pPr>
              <a:defRPr sz="4000" cap="all">
                <a:solidFill>
                  <a:srgbClr val="C1002A"/>
                </a:solidFill>
                <a:latin typeface="Noto Sans "/>
                <a:ea typeface="Noto Sans Bold"/>
                <a:cs typeface="Noto Sans Bold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de-DE"/>
          </a:p>
        </p:txBody>
      </p:sp>
      <p:pic>
        <p:nvPicPr>
          <p:cNvPr id="1799157805" name="Grafik 6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0" y="6202429"/>
            <a:ext cx="12192000" cy="672965"/>
          </a:xfrm>
          <a:prstGeom prst="rect">
            <a:avLst/>
          </a:prstGeom>
        </p:spPr>
      </p:pic>
      <p:sp>
        <p:nvSpPr>
          <p:cNvPr id="1235048416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C9E98C14-D06B-49A0-8EDD-BAF9D5F86F00}" type="datetime1">
              <a:rPr lang="de-DE" smtClean="0"/>
              <a:t>20.09.2026</a:t>
            </a:fld>
            <a:endParaRPr lang="de-DE"/>
          </a:p>
        </p:txBody>
      </p:sp>
      <p:sp>
        <p:nvSpPr>
          <p:cNvPr id="2092934666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5007591" y="6356350"/>
            <a:ext cx="6106236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1486996050" name="Foliennummernplatzhalter 5"/>
          <p:cNvSpPr>
            <a:spLocks noGrp="1"/>
          </p:cNvSpPr>
          <p:nvPr>
            <p:ph type="sldNum" sz="quarter" idx="12"/>
          </p:nvPr>
        </p:nvSpPr>
        <p:spPr bwMode="auto">
          <a:xfrm>
            <a:off x="58003" y="6356350"/>
            <a:ext cx="68183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7240774-CFD2-4AB8-B231-46D42DA9185A}" type="slidenum">
              <a:rPr lang="de-DE"/>
              <a:t>‹Nr.›</a:t>
            </a:fld>
            <a:endParaRPr lang="de-DE"/>
          </a:p>
        </p:txBody>
      </p:sp>
      <p:pic>
        <p:nvPicPr>
          <p:cNvPr id="1983794805" name="Grafik 11"/>
          <p:cNvPicPr>
            <a:picLocks noChangeAspect="1"/>
          </p:cNvPicPr>
          <p:nvPr userDrawn="1"/>
        </p:nvPicPr>
        <p:blipFill rotWithShape="1">
          <a:blip r:embed="rId3"/>
          <a:stretch/>
        </p:blipFill>
        <p:spPr bwMode="auto">
          <a:xfrm>
            <a:off x="11378128" y="6307363"/>
            <a:ext cx="464607" cy="44843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kaler Titel u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0830684" name="Vertikaler Titel 1"/>
          <p:cNvSpPr>
            <a:spLocks noGrp="1"/>
          </p:cNvSpPr>
          <p:nvPr>
            <p:ph type="title" orient="vert"/>
          </p:nvPr>
        </p:nvSpPr>
        <p:spPr bwMode="auto">
          <a:xfrm>
            <a:off x="10077450" y="365125"/>
            <a:ext cx="1708150" cy="5811838"/>
          </a:xfrm>
        </p:spPr>
        <p:txBody>
          <a:bodyPr vert="eaVert" anchor="t" anchorCtr="0">
            <a:normAutofit/>
          </a:bodyPr>
          <a:lstStyle>
            <a:lvl1pPr>
              <a:defRPr sz="3600" b="1" cap="all">
                <a:solidFill>
                  <a:srgbClr val="C1002A"/>
                </a:solidFill>
                <a:latin typeface="Noto Sans "/>
                <a:ea typeface="Noto Sans Bold"/>
                <a:cs typeface="Noto Sans Bold"/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109939749" name="Vertikaler Textplatzhalt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8712200" cy="5811838"/>
          </a:xfrm>
        </p:spPr>
        <p:txBody>
          <a:bodyPr vert="eaVert"/>
          <a:lstStyle>
            <a:lvl1pPr marL="228600" indent="-228600">
              <a:buFont typeface="Wingdings"/>
              <a:buChar char="§"/>
              <a:defRPr/>
            </a:lvl1pPr>
            <a:lvl2pPr marL="685800" indent="-228600">
              <a:buFont typeface="Wingdings"/>
              <a:buChar char="§"/>
              <a:defRPr/>
            </a:lvl2pPr>
            <a:lvl3pPr marL="1143000" indent="-228600">
              <a:buFont typeface="Wingdings"/>
              <a:buChar char="§"/>
              <a:defRPr/>
            </a:lvl3pPr>
            <a:lvl4pPr marL="1600200" indent="-228600">
              <a:buFont typeface="Wingdings"/>
              <a:buChar char="§"/>
              <a:defRPr/>
            </a:lvl4pPr>
            <a:lvl5pPr marL="2057400" indent="-228600">
              <a:buFont typeface="Wingdings"/>
              <a:buChar char="§"/>
              <a:defRPr/>
            </a:lvl5pPr>
          </a:lstStyle>
          <a:p>
            <a:pPr lvl="0">
              <a:defRPr/>
            </a:pPr>
            <a:r>
              <a:rPr lang="en-US"/>
              <a:t>Click to 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de-DE"/>
          </a:p>
        </p:txBody>
      </p:sp>
      <p:pic>
        <p:nvPicPr>
          <p:cNvPr id="282888452" name="Grafik 6"/>
          <p:cNvPicPr>
            <a:picLocks noChangeAspect="1"/>
          </p:cNvPicPr>
          <p:nvPr userDrawn="1"/>
        </p:nvPicPr>
        <p:blipFill rotWithShape="1">
          <a:blip r:embed="rId2"/>
          <a:stretch/>
        </p:blipFill>
        <p:spPr bwMode="auto">
          <a:xfrm>
            <a:off x="0" y="6202429"/>
            <a:ext cx="12192000" cy="672965"/>
          </a:xfrm>
          <a:prstGeom prst="rect">
            <a:avLst/>
          </a:prstGeom>
        </p:spPr>
      </p:pic>
      <p:sp>
        <p:nvSpPr>
          <p:cNvPr id="1108262325" name="Datumsplatzhalter 3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83D03D90-B4B0-424A-8B03-BBCC77C79BF1}" type="datetime1">
              <a:rPr lang="de-DE" smtClean="0"/>
              <a:t>20.09.2026</a:t>
            </a:fld>
            <a:endParaRPr lang="de-DE"/>
          </a:p>
        </p:txBody>
      </p:sp>
      <p:sp>
        <p:nvSpPr>
          <p:cNvPr id="230765761" name="Fußzeilenplatzhalter 4"/>
          <p:cNvSpPr>
            <a:spLocks noGrp="1"/>
          </p:cNvSpPr>
          <p:nvPr>
            <p:ph type="ftr" sz="quarter" idx="11"/>
          </p:nvPr>
        </p:nvSpPr>
        <p:spPr bwMode="auto">
          <a:xfrm>
            <a:off x="5007591" y="6356350"/>
            <a:ext cx="6106236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167730888" name="Foliennummernplatzhalter 5"/>
          <p:cNvSpPr>
            <a:spLocks noGrp="1"/>
          </p:cNvSpPr>
          <p:nvPr>
            <p:ph type="sldNum" sz="quarter" idx="12"/>
          </p:nvPr>
        </p:nvSpPr>
        <p:spPr bwMode="auto">
          <a:xfrm>
            <a:off x="58003" y="6356350"/>
            <a:ext cx="706768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07240774-CFD2-4AB8-B231-46D42DA9185A}" type="slidenum">
              <a:rPr lang="de-DE"/>
              <a:t>‹Nr.›</a:t>
            </a:fld>
            <a:endParaRPr lang="de-DE"/>
          </a:p>
        </p:txBody>
      </p:sp>
      <p:pic>
        <p:nvPicPr>
          <p:cNvPr id="1880437792" name="Grafik 11"/>
          <p:cNvPicPr>
            <a:picLocks noChangeAspect="1"/>
          </p:cNvPicPr>
          <p:nvPr userDrawn="1"/>
        </p:nvPicPr>
        <p:blipFill rotWithShape="1">
          <a:blip r:embed="rId3"/>
          <a:stretch/>
        </p:blipFill>
        <p:spPr bwMode="auto">
          <a:xfrm>
            <a:off x="11378128" y="6307363"/>
            <a:ext cx="464607" cy="44843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41130154" name="Titelplatzhalt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de-DE"/>
              <a:t>Mastertitelformat bearbeiten</a:t>
            </a:r>
            <a:endParaRPr/>
          </a:p>
        </p:txBody>
      </p:sp>
      <p:sp>
        <p:nvSpPr>
          <p:cNvPr id="1603561582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de-DE" dirty="0"/>
              <a:t>Mastertextformat bearbeiten</a:t>
            </a:r>
            <a:endParaRPr dirty="0"/>
          </a:p>
          <a:p>
            <a:pPr lvl="1">
              <a:defRPr/>
            </a:pPr>
            <a:r>
              <a:rPr lang="de-DE" dirty="0"/>
              <a:t>Zweite Ebene</a:t>
            </a:r>
            <a:endParaRPr dirty="0"/>
          </a:p>
          <a:p>
            <a:pPr lvl="2">
              <a:defRPr/>
            </a:pPr>
            <a:r>
              <a:rPr lang="de-DE" dirty="0"/>
              <a:t>Dritte Ebene</a:t>
            </a:r>
            <a:endParaRPr dirty="0"/>
          </a:p>
          <a:p>
            <a:pPr lvl="3">
              <a:defRPr/>
            </a:pPr>
            <a:r>
              <a:rPr lang="de-DE" dirty="0"/>
              <a:t>Vierte Ebene</a:t>
            </a:r>
            <a:endParaRPr dirty="0"/>
          </a:p>
          <a:p>
            <a:pPr lvl="4">
              <a:defRPr/>
            </a:pPr>
            <a:r>
              <a:rPr lang="de-DE" dirty="0"/>
              <a:t>Fünfte Ebene</a:t>
            </a:r>
            <a:endParaRPr dirty="0"/>
          </a:p>
        </p:txBody>
      </p:sp>
      <p:pic>
        <p:nvPicPr>
          <p:cNvPr id="2059232928" name="Grafik 6"/>
          <p:cNvPicPr>
            <a:picLocks noChangeAspect="1"/>
          </p:cNvPicPr>
          <p:nvPr userDrawn="1"/>
        </p:nvPicPr>
        <p:blipFill rotWithShape="1">
          <a:blip r:embed="rId17"/>
          <a:stretch/>
        </p:blipFill>
        <p:spPr bwMode="auto">
          <a:xfrm>
            <a:off x="0" y="6202429"/>
            <a:ext cx="12192000" cy="672965"/>
          </a:xfrm>
          <a:prstGeom prst="rect">
            <a:avLst/>
          </a:prstGeom>
        </p:spPr>
      </p:pic>
      <p:sp>
        <p:nvSpPr>
          <p:cNvPr id="1834642387" name="Datumsplatzhalt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Noto Sans "/>
              </a:defRPr>
            </a:lvl1pPr>
          </a:lstStyle>
          <a:p>
            <a:pPr>
              <a:defRPr/>
            </a:pPr>
            <a:fld id="{8380A6BB-1F37-4DA3-98DA-30CCD7B3D8E9}" type="datetime1">
              <a:rPr lang="de-DE" smtClean="0"/>
              <a:t>20.09.2026</a:t>
            </a:fld>
            <a:endParaRPr lang="de-DE" dirty="0"/>
          </a:p>
        </p:txBody>
      </p:sp>
      <p:sp>
        <p:nvSpPr>
          <p:cNvPr id="162478028" name="Fußzeilenplatzhalter 4"/>
          <p:cNvSpPr>
            <a:spLocks noGrp="1"/>
          </p:cNvSpPr>
          <p:nvPr>
            <p:ph type="ftr" sz="quarter" idx="3"/>
          </p:nvPr>
        </p:nvSpPr>
        <p:spPr bwMode="auto">
          <a:xfrm>
            <a:off x="5007591" y="6356350"/>
            <a:ext cx="6106236" cy="365125"/>
          </a:xfrm>
          <a:prstGeom prst="rect">
            <a:avLst/>
          </a:prstGeom>
        </p:spPr>
        <p:txBody>
          <a:bodyPr/>
          <a:lstStyle>
            <a:lvl1pPr algn="r">
              <a:defRPr>
                <a:solidFill>
                  <a:schemeClr val="bg1"/>
                </a:solidFill>
                <a:latin typeface="Noto Sans "/>
              </a:defRPr>
            </a:lvl1pPr>
          </a:lstStyle>
          <a:p>
            <a:pPr>
              <a:defRPr/>
            </a:pPr>
            <a:r>
              <a:rPr lang="de-DE" dirty="0"/>
              <a:t>PHASE2026-Kurt Aulenbacher</a:t>
            </a:r>
          </a:p>
        </p:txBody>
      </p:sp>
      <p:sp>
        <p:nvSpPr>
          <p:cNvPr id="297454777" name="Foliennummernplatzhalter 5"/>
          <p:cNvSpPr>
            <a:spLocks noGrp="1"/>
          </p:cNvSpPr>
          <p:nvPr>
            <p:ph type="sldNum" sz="quarter" idx="4"/>
          </p:nvPr>
        </p:nvSpPr>
        <p:spPr bwMode="auto">
          <a:xfrm>
            <a:off x="58003" y="6356350"/>
            <a:ext cx="780197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Noto Sans "/>
              </a:defRPr>
            </a:lvl1pPr>
          </a:lstStyle>
          <a:p>
            <a:pPr>
              <a:defRPr/>
            </a:pPr>
            <a:fld id="{07240774-CFD2-4AB8-B231-46D42DA9185A}" type="slidenum">
              <a:rPr lang="de-DE"/>
              <a:t>‹Nr.›</a:t>
            </a:fld>
            <a:endParaRPr lang="de-DE"/>
          </a:p>
        </p:txBody>
      </p:sp>
      <p:pic>
        <p:nvPicPr>
          <p:cNvPr id="1590923532" name="Grafik 10"/>
          <p:cNvPicPr>
            <a:picLocks noChangeAspect="1"/>
          </p:cNvPicPr>
          <p:nvPr userDrawn="1"/>
        </p:nvPicPr>
        <p:blipFill rotWithShape="1">
          <a:blip r:embed="rId18"/>
          <a:stretch/>
        </p:blipFill>
        <p:spPr bwMode="auto">
          <a:xfrm>
            <a:off x="11378128" y="6307363"/>
            <a:ext cx="464607" cy="44843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hdr="0"/>
  <p:txStyles>
    <p:titleStyle>
      <a:lvl1pPr algn="l" defTabSz="914400" rtl="0">
        <a:lnSpc>
          <a:spcPct val="90000"/>
        </a:lnSpc>
        <a:spcBef>
          <a:spcPts val="0"/>
        </a:spcBef>
        <a:buNone/>
        <a:defRPr sz="4400">
          <a:solidFill>
            <a:srgbClr val="636363"/>
          </a:solidFill>
          <a:latin typeface="Noto Sans "/>
          <a:ea typeface="Noto Sans regular"/>
          <a:cs typeface="Noto Sans regular"/>
        </a:defRPr>
      </a:lvl1pPr>
    </p:titleStyle>
    <p:bodyStyle>
      <a:lvl1pPr marL="228600" indent="-228600" algn="l" defTabSz="914400" rtl="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rgbClr val="636363"/>
          </a:solidFill>
          <a:latin typeface="Noto Sans "/>
          <a:ea typeface="Noto Sans regular"/>
          <a:cs typeface="Noto Sans regular"/>
        </a:defRPr>
      </a:lvl1pPr>
      <a:lvl2pPr marL="685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rgbClr val="636363"/>
          </a:solidFill>
          <a:latin typeface="Noto Sans "/>
          <a:ea typeface="Noto Sans regular"/>
          <a:cs typeface="Noto Sans regular"/>
        </a:defRPr>
      </a:lvl2pPr>
      <a:lvl3pPr marL="1143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rgbClr val="636363"/>
          </a:solidFill>
          <a:latin typeface="Noto Sans "/>
          <a:ea typeface="Noto Sans regular"/>
          <a:cs typeface="Noto Sans regular"/>
        </a:defRPr>
      </a:lvl3pPr>
      <a:lvl4pPr marL="1600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rgbClr val="636363"/>
          </a:solidFill>
          <a:latin typeface="Noto Sans "/>
          <a:ea typeface="Noto Sans regular"/>
          <a:cs typeface="Noto Sans regular"/>
        </a:defRPr>
      </a:lvl4pPr>
      <a:lvl5pPr marL="20574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rgbClr val="636363"/>
          </a:solidFill>
          <a:latin typeface="Noto Sans "/>
          <a:ea typeface="Noto Sans regular"/>
          <a:cs typeface="Noto Sans regular"/>
        </a:defRPr>
      </a:lvl5pPr>
      <a:lvl6pPr marL="25146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87077905" name="Slide Background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white">
          <a:xfrm>
            <a:off x="-1" y="0"/>
            <a:ext cx="1219199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>
              <a:defRPr sz="18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sp useBgFill="1">
        <p:nvSpPr>
          <p:cNvPr id="1357635372" name="Rectangle 104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4724402" y="0"/>
            <a:ext cx="7467598" cy="6858000"/>
          </a:xfrm>
          <a:prstGeom prst="rect">
            <a:avLst/>
          </a:prstGeom>
          <a:ln>
            <a:noFill/>
          </a:ln>
          <a:effectLst>
            <a:outerShdw blurRad="596900" dist="330200" dir="8820000" sx="87000" sy="87000" algn="t" rotWithShape="0">
              <a:srgbClr val="000000">
                <a:alpha val="2666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4181443" name="Title 12"/>
          <p:cNvSpPr>
            <a:spLocks noGrp="1"/>
          </p:cNvSpPr>
          <p:nvPr>
            <p:ph type="ctrTitle"/>
          </p:nvPr>
        </p:nvSpPr>
        <p:spPr bwMode="auto">
          <a:xfrm>
            <a:off x="4814344" y="1161362"/>
            <a:ext cx="7287714" cy="3217653"/>
          </a:xfrm>
        </p:spPr>
        <p:txBody>
          <a:bodyPr anchor="t">
            <a:normAutofit/>
          </a:bodyPr>
          <a:lstStyle/>
          <a:p>
            <a:pPr>
              <a:defRPr/>
            </a:pPr>
            <a:r>
              <a:rPr lang="de-DE" sz="3600" dirty="0"/>
              <a:t>High </a:t>
            </a:r>
            <a:r>
              <a:rPr lang="de-DE" sz="3600" dirty="0" err="1"/>
              <a:t>polarization</a:t>
            </a:r>
            <a:r>
              <a:rPr lang="de-DE" sz="3600" dirty="0"/>
              <a:t> </a:t>
            </a:r>
            <a:r>
              <a:rPr lang="de-DE" sz="3600" dirty="0" err="1"/>
              <a:t>photocathodes</a:t>
            </a:r>
            <a:r>
              <a:rPr lang="de-DE" sz="3600" dirty="0"/>
              <a:t> at Mainz</a:t>
            </a:r>
            <a:br>
              <a:rPr sz="3700" i="1" dirty="0"/>
            </a:br>
            <a:endParaRPr sz="3700" dirty="0"/>
          </a:p>
        </p:txBody>
      </p:sp>
      <p:sp useBgFill="1">
        <p:nvSpPr>
          <p:cNvPr id="1633457393" name="Rectangle 104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 bwMode="auto">
          <a:xfrm>
            <a:off x="4724401" y="5142055"/>
            <a:ext cx="7473350" cy="1705455"/>
          </a:xfrm>
          <a:prstGeom prst="rect">
            <a:avLst/>
          </a:prstGeom>
          <a:ln>
            <a:noFill/>
          </a:ln>
          <a:effectLst>
            <a:outerShdw blurRad="177800" dist="12700" dir="10200000" sx="95000" sy="95000" algn="t" rotWithShape="0">
              <a:srgbClr val="000000">
                <a:alpha val="25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44306755" name="Untertitel 2"/>
          <p:cNvSpPr txBox="1">
            <a:spLocks noGrp="1"/>
          </p:cNvSpPr>
          <p:nvPr>
            <p:ph type="subTitle" idx="1"/>
          </p:nvPr>
        </p:nvSpPr>
        <p:spPr bwMode="auto">
          <a:xfrm>
            <a:off x="4718650" y="5295614"/>
            <a:ext cx="5273553" cy="1425993"/>
          </a:xfrm>
        </p:spPr>
        <p:txBody>
          <a:bodyPr anchor="ctr" anchorCtr="0">
            <a:normAutofit fontScale="77500" lnSpcReduction="20000"/>
          </a:bodyPr>
          <a:lstStyle/>
          <a:p>
            <a:pPr lvl="0">
              <a:defRPr/>
            </a:pPr>
            <a:endParaRPr lang="de-DE" sz="600" dirty="0">
              <a:latin typeface="Cambria"/>
              <a:ea typeface="Cambria"/>
            </a:endParaRPr>
          </a:p>
          <a:p>
            <a:pPr>
              <a:defRPr/>
            </a:pPr>
            <a:r>
              <a:rPr lang="en-US" sz="2200" b="1" i="1" dirty="0"/>
              <a:t>Kurt Aulenbacher for the MESA Team</a:t>
            </a:r>
            <a:endParaRPr sz="2200" b="1" i="1" dirty="0"/>
          </a:p>
          <a:p>
            <a:pPr lvl="0">
              <a:defRPr/>
            </a:pPr>
            <a:r>
              <a:rPr lang="de-DE" sz="2200" dirty="0">
                <a:latin typeface="Cambria"/>
                <a:ea typeface="Cambria"/>
              </a:rPr>
              <a:t>Institut für Kernphysik </a:t>
            </a:r>
            <a:endParaRPr dirty="0"/>
          </a:p>
          <a:p>
            <a:pPr lvl="0">
              <a:defRPr/>
            </a:pPr>
            <a:r>
              <a:rPr lang="de-DE" sz="2200" dirty="0">
                <a:latin typeface="Cambria"/>
                <a:ea typeface="Cambria"/>
              </a:rPr>
              <a:t>JGU Mainz</a:t>
            </a:r>
            <a:endParaRPr dirty="0"/>
          </a:p>
          <a:p>
            <a:pPr lvl="0">
              <a:defRPr/>
            </a:pPr>
            <a:r>
              <a:rPr lang="de-DE" sz="2200" dirty="0">
                <a:latin typeface="Cambria"/>
                <a:ea typeface="Cambria"/>
              </a:rPr>
              <a:t>ERL Workshop, Orsay, 22. 09. 2026</a:t>
            </a:r>
            <a:endParaRPr dirty="0"/>
          </a:p>
        </p:txBody>
      </p:sp>
      <p:pic>
        <p:nvPicPr>
          <p:cNvPr id="380575721" name="Picture 7" descr="Diagram&#10;&#10;Description automatically generated with medium confidence"/>
          <p:cNvPicPr>
            <a:picLocks noChangeAspect="1"/>
          </p:cNvPicPr>
          <p:nvPr/>
        </p:nvPicPr>
        <p:blipFill rotWithShape="1">
          <a:blip r:embed="rId3"/>
          <a:stretch/>
        </p:blipFill>
        <p:spPr bwMode="auto">
          <a:xfrm>
            <a:off x="815069" y="2770189"/>
            <a:ext cx="3112825" cy="1299604"/>
          </a:xfrm>
          <a:prstGeom prst="rect">
            <a:avLst/>
          </a:prstGeom>
          <a:noFill/>
        </p:spPr>
      </p:pic>
      <p:pic>
        <p:nvPicPr>
          <p:cNvPr id="933853167" name="Picture 10" descr="Johannes Gutenberg Universität Mainz"/>
          <p:cNvPicPr>
            <a:picLocks noChangeAspect="1" noChangeArrowheads="1"/>
          </p:cNvPicPr>
          <p:nvPr/>
        </p:nvPicPr>
        <p:blipFill rotWithShape="1">
          <a:blip r:embed="rId4"/>
          <a:stretch/>
        </p:blipFill>
        <p:spPr bwMode="auto">
          <a:xfrm>
            <a:off x="236716" y="4893547"/>
            <a:ext cx="4288725" cy="804135"/>
          </a:xfrm>
          <a:prstGeom prst="rect">
            <a:avLst/>
          </a:prstGeom>
          <a:noFill/>
        </p:spPr>
      </p:pic>
      <p:sp>
        <p:nvSpPr>
          <p:cNvPr id="412537401" name="Subtitle 10"/>
          <p:cNvSpPr txBox="1"/>
          <p:nvPr/>
        </p:nvSpPr>
        <p:spPr bwMode="auto">
          <a:xfrm>
            <a:off x="149467" y="3885625"/>
            <a:ext cx="3748011" cy="723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>
                <a:solidFill>
                  <a:srgbClr val="636363"/>
                </a:solidFill>
                <a:latin typeface="Noto Sans "/>
                <a:ea typeface="Noto Sans regular"/>
                <a:cs typeface="Noto Sans regular"/>
              </a:defRPr>
            </a:lvl1pPr>
            <a:lvl2pPr marL="457200" indent="0" algn="ctr" defTabSz="914400" rtl="0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>
                <a:solidFill>
                  <a:srgbClr val="636363"/>
                </a:solidFill>
                <a:latin typeface="Noto Sans "/>
                <a:ea typeface="Noto Sans regular"/>
                <a:cs typeface="Noto Sans regular"/>
              </a:defRPr>
            </a:lvl2pPr>
            <a:lvl3pPr marL="914400" indent="0" algn="ctr" defTabSz="914400" rtl="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>
                <a:solidFill>
                  <a:srgbClr val="636363"/>
                </a:solidFill>
                <a:latin typeface="Noto Sans "/>
                <a:ea typeface="Noto Sans regular"/>
                <a:cs typeface="Noto Sans regular"/>
              </a:defRPr>
            </a:lvl3pPr>
            <a:lvl4pPr marL="1371600" indent="0" algn="ctr" defTabSz="914400" rtl="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rgbClr val="636363"/>
                </a:solidFill>
                <a:latin typeface="Noto Sans "/>
                <a:ea typeface="Noto Sans regular"/>
                <a:cs typeface="Noto Sans regular"/>
              </a:defRPr>
            </a:lvl4pPr>
            <a:lvl5pPr marL="1828800" indent="0" algn="ctr" defTabSz="914400" rtl="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rgbClr val="636363"/>
                </a:solidFill>
                <a:latin typeface="Noto Sans "/>
                <a:ea typeface="Noto Sans regular"/>
                <a:cs typeface="Noto Sans regular"/>
              </a:defRPr>
            </a:lvl5pPr>
            <a:lvl6pPr marL="2286000" indent="0" algn="ctr" defTabSz="914400" rtl="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sz="2800" b="1" i="1"/>
          </a:p>
        </p:txBody>
      </p:sp>
      <p:pic>
        <p:nvPicPr>
          <p:cNvPr id="207457572" name="Picture 8"/>
          <p:cNvPicPr>
            <a:picLocks noChangeAspect="1"/>
          </p:cNvPicPr>
          <p:nvPr/>
        </p:nvPicPr>
        <p:blipFill rotWithShape="1">
          <a:blip r:embed="rId5"/>
          <a:stretch/>
        </p:blipFill>
        <p:spPr bwMode="auto">
          <a:xfrm>
            <a:off x="11076559" y="60142"/>
            <a:ext cx="931563" cy="944096"/>
          </a:xfrm>
          <a:prstGeom prst="rect">
            <a:avLst/>
          </a:prstGeom>
        </p:spPr>
      </p:pic>
      <p:sp>
        <p:nvSpPr>
          <p:cNvPr id="1107067398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4779D81-FCF6-47E4-8715-C192A86F79A1}" type="datetime1">
              <a:rPr lang="de-DE" smtClean="0"/>
              <a:t>20.09.2026</a:t>
            </a:fld>
            <a:endParaRPr lang="de-DE"/>
          </a:p>
        </p:txBody>
      </p:sp>
      <p:sp>
        <p:nvSpPr>
          <p:cNvPr id="151496808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r>
              <a:rPr lang="de-DE" dirty="0"/>
              <a:t>PASE2026-Kurt Aulenbacher</a:t>
            </a:r>
          </a:p>
        </p:txBody>
      </p:sp>
      <p:sp>
        <p:nvSpPr>
          <p:cNvPr id="804265986" name="Slide Number Placeholder 9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7240774-CFD2-4AB8-B231-46D42DA9185A}" type="slidenum">
              <a:rPr lang="de-DE"/>
              <a:t>1</a:t>
            </a:fld>
            <a:endParaRPr lang="de-DE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81021925" name="Title 12"/>
          <p:cNvSpPr>
            <a:spLocks noGrp="1"/>
          </p:cNvSpPr>
          <p:nvPr>
            <p:ph type="ctrTitle"/>
          </p:nvPr>
        </p:nvSpPr>
        <p:spPr bwMode="auto">
          <a:xfrm>
            <a:off x="254000" y="129069"/>
            <a:ext cx="10346657" cy="120176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i="1" dirty="0"/>
              <a:t>Outline</a:t>
            </a:r>
            <a:br>
              <a:rPr i="1" dirty="0"/>
            </a:br>
            <a:endParaRPr dirty="0"/>
          </a:p>
        </p:txBody>
      </p:sp>
      <p:sp>
        <p:nvSpPr>
          <p:cNvPr id="730165877" name="TextBox 51"/>
          <p:cNvSpPr txBox="1"/>
          <p:nvPr/>
        </p:nvSpPr>
        <p:spPr bwMode="auto">
          <a:xfrm>
            <a:off x="551409" y="1336788"/>
            <a:ext cx="1017558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  <a:defRPr/>
            </a:pPr>
            <a:r>
              <a:rPr lang="en-US" sz="4400" b="1" dirty="0">
                <a:solidFill>
                  <a:srgbClr val="C00000"/>
                </a:solidFill>
              </a:rPr>
              <a:t> MESA Photocathode requirements </a:t>
            </a:r>
          </a:p>
          <a:p>
            <a:pPr marL="342900" indent="-342900">
              <a:buAutoNum type="arabicPeriod"/>
              <a:defRPr/>
            </a:pPr>
            <a:r>
              <a:rPr lang="en-US" sz="4400" b="1" dirty="0">
                <a:solidFill>
                  <a:srgbClr val="C00000"/>
                </a:solidFill>
              </a:rPr>
              <a:t> Cathode for ERL-commissioning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4400" b="1" dirty="0">
                <a:solidFill>
                  <a:srgbClr val="C00000"/>
                </a:solidFill>
              </a:rPr>
              <a:t> Surface Photovoltage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4400" b="1" dirty="0">
                <a:solidFill>
                  <a:srgbClr val="C00000"/>
                </a:solidFill>
              </a:rPr>
              <a:t> Cathode supply chain problem</a:t>
            </a:r>
          </a:p>
          <a:p>
            <a:pPr marL="342900" indent="-342900">
              <a:buFontTx/>
              <a:buAutoNum type="arabicPeriod"/>
              <a:defRPr/>
            </a:pPr>
            <a:r>
              <a:rPr lang="en-US" sz="4400" b="1" dirty="0">
                <a:solidFill>
                  <a:srgbClr val="C00000"/>
                </a:solidFill>
              </a:rPr>
              <a:t> Ion </a:t>
            </a:r>
            <a:r>
              <a:rPr lang="en-US" sz="4400" b="1" dirty="0" err="1">
                <a:solidFill>
                  <a:srgbClr val="C00000"/>
                </a:solidFill>
              </a:rPr>
              <a:t>backbombardment</a:t>
            </a:r>
            <a:r>
              <a:rPr lang="en-US" sz="4400" b="1" dirty="0">
                <a:solidFill>
                  <a:srgbClr val="C00000"/>
                </a:solidFill>
              </a:rPr>
              <a:t> mitigation </a:t>
            </a:r>
          </a:p>
        </p:txBody>
      </p:sp>
      <p:sp>
        <p:nvSpPr>
          <p:cNvPr id="1071943405" name="Date Placeholder 5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303E4F87-9F08-4D29-A0CC-B81C6916EDA0}" type="datetime1">
              <a:rPr lang="de-DE" smtClean="0"/>
              <a:t>20.09.2026</a:t>
            </a:fld>
            <a:endParaRPr lang="de-DE"/>
          </a:p>
        </p:txBody>
      </p:sp>
      <p:sp>
        <p:nvSpPr>
          <p:cNvPr id="1539992557" name="Slide Number Placeholder 5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7240774-CFD2-4AB8-B231-46D42DA9185A}" type="slidenum">
              <a:rPr lang="de-DE"/>
              <a:t>2</a:t>
            </a:fld>
            <a:endParaRPr lang="de-DE"/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C2A394B5-BD22-9719-DE68-93962511A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PHASE2026-Kurt Aulenbacher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1454931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40AB36-3D69-473D-B09C-2AC38C9E9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400" y="57278"/>
            <a:ext cx="10972800" cy="1143000"/>
          </a:xfrm>
        </p:spPr>
        <p:txBody>
          <a:bodyPr>
            <a:normAutofit/>
          </a:bodyPr>
          <a:lstStyle/>
          <a:p>
            <a:r>
              <a:rPr lang="de-DE" sz="3200" b="1" dirty="0">
                <a:solidFill>
                  <a:srgbClr val="FF0000"/>
                </a:solidFill>
              </a:rPr>
              <a:t>MAINZ ENERGY-RECOVERING ACCELERATOR (MESA)</a:t>
            </a:r>
            <a:br>
              <a:rPr lang="de-DE" sz="3200" b="1" dirty="0">
                <a:solidFill>
                  <a:srgbClr val="FF0000"/>
                </a:solidFill>
              </a:rPr>
            </a:br>
            <a:endParaRPr lang="de-DE" sz="3200" b="1" dirty="0">
              <a:solidFill>
                <a:srgbClr val="FF0000"/>
              </a:solidFill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D7C72A0-81FF-4374-B3E5-93BE72E8E56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203" y="1686484"/>
            <a:ext cx="9144000" cy="5171606"/>
          </a:xfrm>
          <a:prstGeom prst="rect">
            <a:avLst/>
          </a:prstGeom>
        </p:spPr>
      </p:pic>
      <p:graphicFrame>
        <p:nvGraphicFramePr>
          <p:cNvPr id="18" name="Tabelle 18">
            <a:extLst>
              <a:ext uri="{FF2B5EF4-FFF2-40B4-BE49-F238E27FC236}">
                <a16:creationId xmlns:a16="http://schemas.microsoft.com/office/drawing/2014/main" id="{3E32D275-146F-451B-9B85-98594A1961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178097"/>
              </p:ext>
            </p:extLst>
          </p:nvPr>
        </p:nvGraphicFramePr>
        <p:xfrm>
          <a:off x="161161" y="1024569"/>
          <a:ext cx="5525412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7073">
                  <a:extLst>
                    <a:ext uri="{9D8B030D-6E8A-4147-A177-3AD203B41FA5}">
                      <a16:colId xmlns:a16="http://schemas.microsoft.com/office/drawing/2014/main" val="3991767359"/>
                    </a:ext>
                  </a:extLst>
                </a:gridCol>
                <a:gridCol w="1204417">
                  <a:extLst>
                    <a:ext uri="{9D8B030D-6E8A-4147-A177-3AD203B41FA5}">
                      <a16:colId xmlns:a16="http://schemas.microsoft.com/office/drawing/2014/main" val="3969373852"/>
                    </a:ext>
                  </a:extLst>
                </a:gridCol>
                <a:gridCol w="1416961">
                  <a:extLst>
                    <a:ext uri="{9D8B030D-6E8A-4147-A177-3AD203B41FA5}">
                      <a16:colId xmlns:a16="http://schemas.microsoft.com/office/drawing/2014/main" val="3181386958"/>
                    </a:ext>
                  </a:extLst>
                </a:gridCol>
                <a:gridCol w="1416961">
                  <a:extLst>
                    <a:ext uri="{9D8B030D-6E8A-4147-A177-3AD203B41FA5}">
                      <a16:colId xmlns:a16="http://schemas.microsoft.com/office/drawing/2014/main" val="3469809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600" dirty="0" err="1"/>
                        <a:t>Op</a:t>
                      </a:r>
                      <a:r>
                        <a:rPr lang="de-DE" sz="1600" dirty="0"/>
                        <a:t>-mode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 err="1"/>
                        <a:t>Av</a:t>
                      </a:r>
                      <a:r>
                        <a:rPr lang="de-DE" sz="1600" dirty="0"/>
                        <a:t>. Beam </a:t>
                      </a:r>
                      <a:r>
                        <a:rPr lang="de-DE" sz="1600" dirty="0" err="1"/>
                        <a:t>current</a:t>
                      </a:r>
                      <a:r>
                        <a:rPr lang="de-DE" sz="1600" dirty="0"/>
                        <a:t>/Charge </a:t>
                      </a:r>
                      <a:r>
                        <a:rPr lang="de-DE" sz="1600" dirty="0" err="1"/>
                        <a:t>lifetime</a:t>
                      </a:r>
                      <a:endParaRPr lang="de-DE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600" dirty="0"/>
                        <a:t>Polarisation</a:t>
                      </a:r>
                    </a:p>
                    <a:p>
                      <a:r>
                        <a:rPr lang="de-DE" sz="1600" dirty="0"/>
                        <a:t> </a:t>
                      </a:r>
                      <a:r>
                        <a:rPr lang="de-DE" sz="1600" dirty="0" err="1"/>
                        <a:t>requirement</a:t>
                      </a:r>
                      <a:endParaRPr lang="de-DE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021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Ext. Beam</a:t>
                      </a:r>
                    </a:p>
                    <a:p>
                      <a:r>
                        <a:rPr lang="de-DE" dirty="0"/>
                        <a:t>(EB) „P2 Experiment“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Solid/</a:t>
                      </a:r>
                    </a:p>
                    <a:p>
                      <a:r>
                        <a:rPr lang="de-DE" dirty="0"/>
                        <a:t>Liquid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0.15mA/</a:t>
                      </a:r>
                    </a:p>
                    <a:p>
                      <a:r>
                        <a:rPr lang="de-DE" dirty="0"/>
                        <a:t>&gt;1000C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&gt;80%</a:t>
                      </a:r>
                    </a:p>
                    <a:p>
                      <a:endParaRPr lang="de-DE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1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Energy </a:t>
                      </a:r>
                      <a:r>
                        <a:rPr lang="de-DE" dirty="0" err="1"/>
                        <a:t>recovery</a:t>
                      </a:r>
                      <a:r>
                        <a:rPr lang="de-DE" dirty="0"/>
                        <a:t>(ERL)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Gas-jet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&gt;1mA</a:t>
                      </a:r>
                    </a:p>
                    <a:p>
                      <a:r>
                        <a:rPr lang="de-DE" dirty="0"/>
                        <a:t>(10 mA </a:t>
                      </a:r>
                      <a:r>
                        <a:rPr lang="de-DE" dirty="0" err="1"/>
                        <a:t>later</a:t>
                      </a:r>
                      <a:r>
                        <a:rPr lang="de-DE" dirty="0"/>
                        <a:t>)</a:t>
                      </a:r>
                    </a:p>
                    <a:p>
                      <a:r>
                        <a:rPr lang="de-DE" dirty="0"/>
                        <a:t>&gt;1000C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Not </a:t>
                      </a:r>
                      <a:r>
                        <a:rPr lang="de-DE" dirty="0" err="1"/>
                        <a:t>yet</a:t>
                      </a:r>
                      <a:endParaRPr lang="de-DE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2019231"/>
                  </a:ext>
                </a:extLst>
              </a:tr>
            </a:tbl>
          </a:graphicData>
        </a:graphic>
      </p:graphicFrame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598542F-1293-1029-1945-2E0E26256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5B2AA3A-ABB3-4F5D-BB62-97F3ABD56AAF}" type="datetime1">
              <a:rPr lang="de-DE" smtClean="0"/>
              <a:t>20.09.2026</a:t>
            </a:fld>
            <a:endParaRPr lang="de-DE"/>
          </a:p>
        </p:txBody>
      </p:sp>
      <p:sp>
        <p:nvSpPr>
          <p:cNvPr id="9" name="Fußzeilenplatzhalter 8">
            <a:extLst>
              <a:ext uri="{FF2B5EF4-FFF2-40B4-BE49-F238E27FC236}">
                <a16:creationId xmlns:a16="http://schemas.microsoft.com/office/drawing/2014/main" id="{3CF3A1F8-7E1C-13E7-D7F8-BBE778BBD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10" name="Foliennummernplatzhalter 9">
            <a:extLst>
              <a:ext uri="{FF2B5EF4-FFF2-40B4-BE49-F238E27FC236}">
                <a16:creationId xmlns:a16="http://schemas.microsoft.com/office/drawing/2014/main" id="{E7006C5D-0C5B-1DFA-3B89-88FB3A7A4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240774-CFD2-4AB8-B231-46D42DA9185A}" type="slidenum">
              <a:rPr lang="de-DE" smtClean="0"/>
              <a:t>3</a:t>
            </a:fld>
            <a:endParaRPr lang="de-DE"/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9EA694CD-DC01-D6D8-104F-F8439E58C211}"/>
              </a:ext>
            </a:extLst>
          </p:cNvPr>
          <p:cNvCxnSpPr>
            <a:cxnSpLocks/>
          </p:cNvCxnSpPr>
          <p:nvPr/>
        </p:nvCxnSpPr>
        <p:spPr>
          <a:xfrm flipH="1">
            <a:off x="7559749" y="4884654"/>
            <a:ext cx="1466776" cy="0"/>
          </a:xfrm>
          <a:prstGeom prst="straightConnector1">
            <a:avLst/>
          </a:prstGeom>
          <a:ln w="762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FBF7077B-CE85-B97D-42F1-D219A9F4C844}"/>
              </a:ext>
            </a:extLst>
          </p:cNvPr>
          <p:cNvSpPr txBox="1"/>
          <p:nvPr/>
        </p:nvSpPr>
        <p:spPr>
          <a:xfrm>
            <a:off x="9026525" y="4835673"/>
            <a:ext cx="23599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solidFill>
                  <a:srgbClr val="6600FF"/>
                </a:solidFill>
              </a:rPr>
              <a:t>P2 Experiment</a:t>
            </a:r>
          </a:p>
        </p:txBody>
      </p: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478511F9-98E5-3D82-BC36-DCDBD6709083}"/>
              </a:ext>
            </a:extLst>
          </p:cNvPr>
          <p:cNvCxnSpPr>
            <a:cxnSpLocks/>
          </p:cNvCxnSpPr>
          <p:nvPr/>
        </p:nvCxnSpPr>
        <p:spPr>
          <a:xfrm flipV="1">
            <a:off x="2533574" y="1897205"/>
            <a:ext cx="6492951" cy="3694863"/>
          </a:xfrm>
          <a:prstGeom prst="straightConnector1">
            <a:avLst/>
          </a:prstGeom>
          <a:ln w="57150">
            <a:solidFill>
              <a:srgbClr val="6600FF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30EB0247-7716-C356-9638-853F6ADB13B2}"/>
              </a:ext>
            </a:extLst>
          </p:cNvPr>
          <p:cNvSpPr txBox="1"/>
          <p:nvPr/>
        </p:nvSpPr>
        <p:spPr>
          <a:xfrm rot="19760619">
            <a:off x="5719590" y="3028114"/>
            <a:ext cx="113768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dirty="0"/>
              <a:t>80 Meter</a:t>
            </a:r>
          </a:p>
        </p:txBody>
      </p:sp>
    </p:spTree>
    <p:extLst>
      <p:ext uri="{BB962C8B-B14F-4D97-AF65-F5344CB8AC3E}">
        <p14:creationId xmlns:p14="http://schemas.microsoft.com/office/powerpoint/2010/main" val="2946270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5A0E68-1338-9A6B-A8F0-CB3F1C040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FF0000"/>
                </a:solidFill>
              </a:rPr>
              <a:t>Experiment P2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194D093-9B4E-7E86-46A5-4885A83DD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7906"/>
            <a:ext cx="7221174" cy="3940249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D371D389-2528-C432-8DE3-B9DFAF8D6FE9}"/>
              </a:ext>
            </a:extLst>
          </p:cNvPr>
          <p:cNvSpPr txBox="1"/>
          <p:nvPr/>
        </p:nvSpPr>
        <p:spPr>
          <a:xfrm>
            <a:off x="7680176" y="5274366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solidFill>
                  <a:schemeClr val="tx1"/>
                </a:solidFill>
              </a:rPr>
              <a:t>D. Becker et al.  Eur. Phys. J. A </a:t>
            </a:r>
            <a:r>
              <a:rPr lang="en-US" sz="1000" b="1" dirty="0">
                <a:solidFill>
                  <a:schemeClr val="tx1"/>
                </a:solidFill>
              </a:rPr>
              <a:t>54</a:t>
            </a:r>
            <a:r>
              <a:rPr lang="en-US" sz="1000" dirty="0">
                <a:solidFill>
                  <a:schemeClr val="tx1"/>
                </a:solidFill>
              </a:rPr>
              <a:t> (2018) 11, 208                 </a:t>
            </a:r>
          </a:p>
          <a:p>
            <a:r>
              <a:rPr lang="en-US" sz="1000" dirty="0">
                <a:solidFill>
                  <a:schemeClr val="tx1"/>
                </a:solidFill>
              </a:rPr>
              <a:t>DOI: 10.1140/</a:t>
            </a:r>
            <a:r>
              <a:rPr lang="en-US" sz="1000" dirty="0" err="1">
                <a:solidFill>
                  <a:schemeClr val="tx1"/>
                </a:solidFill>
              </a:rPr>
              <a:t>epja</a:t>
            </a:r>
            <a:r>
              <a:rPr lang="en-US" sz="1000" dirty="0">
                <a:solidFill>
                  <a:schemeClr val="tx1"/>
                </a:solidFill>
              </a:rPr>
              <a:t>/i2018-12611-6 &amp;166,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feld 13">
                <a:extLst>
                  <a:ext uri="{FF2B5EF4-FFF2-40B4-BE49-F238E27FC236}">
                    <a16:creationId xmlns:a16="http://schemas.microsoft.com/office/drawing/2014/main" id="{A526422A-3798-87F9-9773-9FC6A7AAC3F6}"/>
                  </a:ext>
                </a:extLst>
              </p:cNvPr>
              <p:cNvSpPr txBox="1"/>
              <p:nvPr/>
            </p:nvSpPr>
            <p:spPr>
              <a:xfrm>
                <a:off x="690532" y="4833675"/>
                <a:ext cx="6665607" cy="1477328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de-DE" dirty="0"/>
                  <a:t>Weak </a:t>
                </a:r>
                <a:r>
                  <a:rPr lang="de-DE" dirty="0" err="1"/>
                  <a:t>charge</a:t>
                </a:r>
                <a:r>
                  <a:rPr lang="de-DE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proton</a:t>
                </a:r>
                <a:r>
                  <a:rPr lang="de-DE" dirty="0"/>
                  <a:t>: </a:t>
                </a:r>
                <a14:m>
                  <m:oMath xmlns:m="http://schemas.openxmlformats.org/officeDocument/2006/math">
                    <m:r>
                      <a:rPr lang="de-DE" b="0" i="1" smtClean="0">
                        <a:latin typeface="Cambria Math" panose="02040503050406030204" pitchFamily="18" charset="0"/>
                      </a:rPr>
                      <m:t>1−4</m:t>
                    </m:r>
                    <m:sSup>
                      <m:sSup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unc>
                          <m:funcPr>
                            <m:ctrlPr>
                              <a:rPr lang="de-DE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de-DE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de-DE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de-DE" i="1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sub>
                            </m:sSub>
                            <m:r>
                              <a:rPr lang="de-DE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func>
                      </m:e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de-DE" dirty="0"/>
              </a:p>
              <a:p>
                <a:r>
                  <a:rPr lang="de-DE" dirty="0"/>
                  <a:t>A </a:t>
                </a:r>
                <a:r>
                  <a:rPr lang="de-DE" dirty="0" err="1"/>
                  <a:t>weak</a:t>
                </a:r>
                <a:r>
                  <a:rPr lang="de-DE" dirty="0"/>
                  <a:t> </a:t>
                </a:r>
                <a:r>
                  <a:rPr lang="de-DE" dirty="0" err="1"/>
                  <a:t>charge</a:t>
                </a:r>
                <a:r>
                  <a:rPr lang="de-DE" dirty="0"/>
                  <a:t> </a:t>
                </a:r>
                <a:r>
                  <a:rPr lang="de-DE" dirty="0" err="1"/>
                  <a:t>measurement</a:t>
                </a:r>
                <a:r>
                  <a:rPr lang="de-DE" dirty="0"/>
                  <a:t>  </a:t>
                </a:r>
                <a:r>
                  <a:rPr lang="de-DE" dirty="0" err="1"/>
                  <a:t>with</a:t>
                </a:r>
                <a:r>
                  <a:rPr lang="de-DE" dirty="0"/>
                  <a:t> </a:t>
                </a:r>
                <a:r>
                  <a:rPr lang="de-DE" dirty="0" err="1"/>
                  <a:t>accuracy</a:t>
                </a:r>
                <a:r>
                  <a:rPr lang="de-DE" dirty="0"/>
                  <a:t> 1.4% </a:t>
                </a:r>
              </a:p>
              <a:p>
                <a:r>
                  <a:rPr lang="de-DE" dirty="0" err="1"/>
                  <a:t>yields</a:t>
                </a:r>
                <a:r>
                  <a:rPr lang="de-DE" dirty="0"/>
                  <a:t> an </a:t>
                </a:r>
                <a:r>
                  <a:rPr lang="de-DE" dirty="0" err="1"/>
                  <a:t>accuracy</a:t>
                </a:r>
                <a:r>
                  <a:rPr lang="de-DE" dirty="0"/>
                  <a:t> </a:t>
                </a:r>
                <a:r>
                  <a:rPr lang="de-DE" dirty="0">
                    <a:latin typeface="Symbol" panose="05050102010706020507" pitchFamily="18" charset="2"/>
                  </a:rPr>
                  <a:t>D</a:t>
                </a:r>
                <a:r>
                  <a:rPr lang="de-DE" dirty="0"/>
                  <a:t>sin</a:t>
                </a:r>
                <a:r>
                  <a:rPr lang="de-DE" baseline="30000" dirty="0"/>
                  <a:t>2</a:t>
                </a:r>
                <a:r>
                  <a:rPr lang="de-DE" dirty="0"/>
                  <a:t>(</a:t>
                </a:r>
                <a:r>
                  <a:rPr lang="de-DE" dirty="0" err="1">
                    <a:latin typeface="Symbol" panose="05050102010706020507" pitchFamily="18" charset="2"/>
                  </a:rPr>
                  <a:t>q</a:t>
                </a:r>
                <a:r>
                  <a:rPr lang="de-DE" baseline="-25000" dirty="0" err="1"/>
                  <a:t>W</a:t>
                </a:r>
                <a:r>
                  <a:rPr lang="de-DE" dirty="0"/>
                  <a:t>)/sin</a:t>
                </a:r>
                <a:r>
                  <a:rPr lang="de-DE" baseline="30000" dirty="0"/>
                  <a:t>2</a:t>
                </a:r>
                <a:r>
                  <a:rPr lang="de-DE" dirty="0"/>
                  <a:t>(</a:t>
                </a:r>
                <a:r>
                  <a:rPr lang="de-DE" dirty="0" err="1">
                    <a:latin typeface="Symbol" panose="05050102010706020507" pitchFamily="18" charset="2"/>
                  </a:rPr>
                  <a:t>q</a:t>
                </a:r>
                <a:r>
                  <a:rPr lang="de-DE" baseline="-25000" dirty="0" err="1"/>
                  <a:t>W</a:t>
                </a:r>
                <a:r>
                  <a:rPr lang="de-DE" dirty="0"/>
                  <a:t>) =0.16%.....</a:t>
                </a:r>
              </a:p>
              <a:p>
                <a:r>
                  <a:rPr lang="de-DE" dirty="0"/>
                  <a:t>The </a:t>
                </a:r>
                <a:r>
                  <a:rPr lang="de-DE" dirty="0" err="1"/>
                  <a:t>asymmetry</a:t>
                </a:r>
                <a:r>
                  <a:rPr lang="de-DE" dirty="0"/>
                  <a:t> </a:t>
                </a:r>
                <a:r>
                  <a:rPr lang="de-DE" dirty="0" err="1"/>
                  <a:t>is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r>
                      <a:rPr lang="de-DE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sSup>
                      <m:sSupPr>
                        <m:ctrlP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de-DE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2    </m:t>
                        </m:r>
                      </m:sup>
                    </m:sSup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∝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de-DE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de-DE" dirty="0"/>
              </a:p>
              <a:p>
                <a:r>
                  <a:rPr lang="de-DE" dirty="0"/>
                  <a:t>10000 </a:t>
                </a:r>
                <a:r>
                  <a:rPr lang="de-DE" dirty="0" err="1"/>
                  <a:t>hours</a:t>
                </a:r>
                <a:r>
                  <a:rPr lang="de-DE" dirty="0"/>
                  <a:t> of </a:t>
                </a:r>
                <a:r>
                  <a:rPr lang="de-DE" dirty="0" err="1"/>
                  <a:t>data</a:t>
                </a:r>
                <a:r>
                  <a:rPr lang="de-DE" dirty="0"/>
                  <a:t> </a:t>
                </a:r>
                <a:r>
                  <a:rPr lang="de-DE" dirty="0" err="1"/>
                  <a:t>taking</a:t>
                </a:r>
                <a:r>
                  <a:rPr lang="de-DE" dirty="0"/>
                  <a:t> </a:t>
                </a:r>
                <a:r>
                  <a:rPr lang="de-DE" dirty="0" err="1"/>
                  <a:t>needed</a:t>
                </a:r>
                <a:r>
                  <a:rPr lang="de-DE" dirty="0"/>
                  <a:t> </a:t>
                </a:r>
                <a:r>
                  <a:rPr lang="de-DE" dirty="0" err="1"/>
                  <a:t>when</a:t>
                </a:r>
                <a:r>
                  <a:rPr lang="de-DE" dirty="0"/>
                  <a:t> P&gt;85% and </a:t>
                </a:r>
                <a:r>
                  <a:rPr lang="de-DE" dirty="0" err="1"/>
                  <a:t>current</a:t>
                </a:r>
                <a:r>
                  <a:rPr lang="de-DE" dirty="0"/>
                  <a:t> 0.15mA</a:t>
                </a:r>
              </a:p>
            </p:txBody>
          </p:sp>
        </mc:Choice>
        <mc:Fallback>
          <p:sp>
            <p:nvSpPr>
              <p:cNvPr id="14" name="Textfeld 13">
                <a:extLst>
                  <a:ext uri="{FF2B5EF4-FFF2-40B4-BE49-F238E27FC236}">
                    <a16:creationId xmlns:a16="http://schemas.microsoft.com/office/drawing/2014/main" id="{A526422A-3798-87F9-9773-9FC6A7AAC3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532" y="4833675"/>
                <a:ext cx="6665607" cy="1477328"/>
              </a:xfrm>
              <a:prstGeom prst="rect">
                <a:avLst/>
              </a:prstGeom>
              <a:blipFill>
                <a:blip r:embed="rId3"/>
                <a:stretch>
                  <a:fillRect l="-731" t="-2479" b="-578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Grafik 7">
            <a:extLst>
              <a:ext uri="{FF2B5EF4-FFF2-40B4-BE49-F238E27FC236}">
                <a16:creationId xmlns:a16="http://schemas.microsoft.com/office/drawing/2014/main" id="{1878933D-3916-CFA5-9DFB-47138415F5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9889" y="885188"/>
            <a:ext cx="4481579" cy="394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079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38B163-5606-9B06-36E9-7A7F480F1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DC-Sources at MAINZ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6FDE2D0D-F7CD-1AB1-0121-223187D864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B8ABAF5-984D-41FC-ABD0-936713D570AF}" type="datetime1">
              <a:rPr lang="de-DE" smtClean="0"/>
              <a:t>20.09.2026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C01E670-CFF8-51D9-E2C3-2822B9CA6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CD3F207-AE69-B311-5F44-FC5F73FE0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240774-CFD2-4AB8-B231-46D42DA9185A}" type="slidenum">
              <a:rPr lang="de-DE" smtClean="0"/>
              <a:t>5</a:t>
            </a:fld>
            <a:endParaRPr lang="de-DE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4A41BAEA-0AAE-928B-BF79-03086CE32539}"/>
              </a:ext>
            </a:extLst>
          </p:cNvPr>
          <p:cNvSpPr txBox="1"/>
          <p:nvPr/>
        </p:nvSpPr>
        <p:spPr>
          <a:xfrm>
            <a:off x="563526" y="5592726"/>
            <a:ext cx="62413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„</a:t>
            </a:r>
            <a:r>
              <a:rPr lang="de-DE" dirty="0" err="1"/>
              <a:t>old</a:t>
            </a:r>
            <a:r>
              <a:rPr lang="de-DE" dirty="0"/>
              <a:t> MAMI source, PKA1“  ; 2 in </a:t>
            </a:r>
            <a:r>
              <a:rPr lang="de-DE" dirty="0" err="1"/>
              <a:t>operation</a:t>
            </a:r>
            <a:r>
              <a:rPr lang="de-DE" dirty="0"/>
              <a:t> (3 </a:t>
            </a:r>
            <a:r>
              <a:rPr lang="de-DE" dirty="0" err="1"/>
              <a:t>until</a:t>
            </a:r>
            <a:r>
              <a:rPr lang="de-DE" dirty="0"/>
              <a:t>  2022)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6FB10B2C-4474-910B-CF84-7B663279000C}"/>
              </a:ext>
            </a:extLst>
          </p:cNvPr>
          <p:cNvSpPr txBox="1"/>
          <p:nvPr/>
        </p:nvSpPr>
        <p:spPr>
          <a:xfrm>
            <a:off x="6589202" y="5264490"/>
            <a:ext cx="62413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MESA source „STEAM“ (</a:t>
            </a:r>
            <a:r>
              <a:rPr lang="de-DE" dirty="0" err="1"/>
              <a:t>inverted</a:t>
            </a:r>
            <a:r>
              <a:rPr lang="de-DE" dirty="0"/>
              <a:t>, </a:t>
            </a:r>
            <a:r>
              <a:rPr lang="de-DE" dirty="0" err="1"/>
              <a:t>no</a:t>
            </a:r>
            <a:r>
              <a:rPr lang="de-DE" dirty="0"/>
              <a:t> HV-</a:t>
            </a:r>
            <a:r>
              <a:rPr lang="de-DE" dirty="0" err="1"/>
              <a:t>cage</a:t>
            </a:r>
            <a:r>
              <a:rPr lang="de-DE" dirty="0"/>
              <a:t>)</a:t>
            </a:r>
          </a:p>
          <a:p>
            <a:r>
              <a:rPr lang="de-DE" dirty="0"/>
              <a:t> – in </a:t>
            </a:r>
            <a:r>
              <a:rPr lang="de-DE" dirty="0" err="1"/>
              <a:t>comparison</a:t>
            </a:r>
            <a:r>
              <a:rPr lang="de-DE" dirty="0"/>
              <a:t> to </a:t>
            </a:r>
          </a:p>
          <a:p>
            <a:r>
              <a:rPr lang="de-DE" dirty="0"/>
              <a:t>MAMI source ( </a:t>
            </a:r>
            <a:r>
              <a:rPr lang="de-DE" dirty="0" err="1"/>
              <a:t>shown</a:t>
            </a:r>
            <a:r>
              <a:rPr lang="de-DE" dirty="0"/>
              <a:t> </a:t>
            </a:r>
            <a:r>
              <a:rPr lang="de-DE" dirty="0" err="1"/>
              <a:t>without</a:t>
            </a:r>
            <a:r>
              <a:rPr lang="de-DE" dirty="0"/>
              <a:t>  HV- </a:t>
            </a:r>
            <a:r>
              <a:rPr lang="de-DE" dirty="0" err="1"/>
              <a:t>cage</a:t>
            </a:r>
            <a:r>
              <a:rPr lang="de-DE" dirty="0"/>
              <a:t>)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DC4111CD-5B69-ABBB-90A9-89DCF7BE7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4598" y="1558829"/>
            <a:ext cx="3321221" cy="3740342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45F34C43-C3B2-64CE-2F4D-48E94D63F6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804597"/>
            <a:ext cx="5305647" cy="4318549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828CD65C-2503-A082-3817-C511AD35DE89}"/>
              </a:ext>
            </a:extLst>
          </p:cNvPr>
          <p:cNvSpPr txBox="1"/>
          <p:nvPr/>
        </p:nvSpPr>
        <p:spPr>
          <a:xfrm>
            <a:off x="5791201" y="1661077"/>
            <a:ext cx="37240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800" dirty="0"/>
              <a:t>STEAM= </a:t>
            </a:r>
          </a:p>
          <a:p>
            <a:r>
              <a:rPr lang="de-DE" sz="1800" b="1" dirty="0"/>
              <a:t>S</a:t>
            </a:r>
            <a:r>
              <a:rPr lang="de-DE" sz="1800" dirty="0"/>
              <a:t>mall </a:t>
            </a:r>
            <a:r>
              <a:rPr lang="de-DE" sz="1800" b="1" dirty="0" err="1"/>
              <a:t>T</a:t>
            </a:r>
            <a:r>
              <a:rPr lang="de-DE" sz="1800" dirty="0" err="1"/>
              <a:t>hermalized</a:t>
            </a:r>
            <a:r>
              <a:rPr lang="de-DE" sz="1800" dirty="0"/>
              <a:t>-</a:t>
            </a:r>
            <a:r>
              <a:rPr lang="de-DE" sz="1800" b="1" dirty="0"/>
              <a:t>S</a:t>
            </a:r>
            <a:r>
              <a:rPr lang="de-DE" sz="1800" dirty="0"/>
              <a:t>ource </a:t>
            </a:r>
            <a:r>
              <a:rPr lang="de-DE" sz="1800" b="1" dirty="0"/>
              <a:t>A</a:t>
            </a:r>
            <a:r>
              <a:rPr lang="de-DE" sz="1800" dirty="0"/>
              <a:t>t </a:t>
            </a:r>
            <a:r>
              <a:rPr lang="de-DE" sz="1800" b="1" dirty="0"/>
              <a:t>M</a:t>
            </a:r>
            <a:r>
              <a:rPr lang="de-DE" sz="1800" dirty="0"/>
              <a:t>ainz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14023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468B4C-C910-4149-CB2E-DCA10E4C02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C2E5303-110F-C442-E87D-08D188472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STEAM Synchro-Laser Systems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A9AD636-EB2D-5E7F-A6BE-9382B420A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74A199-F5C2-40F9-B91B-33963701FA66}" type="datetime1">
              <a:rPr lang="de-DE" smtClean="0"/>
              <a:t>20.09.2026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6E9E11C-D8A4-0198-8021-9621C2FAA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0896256-5F66-6452-5723-F33EA3100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240774-CFD2-4AB8-B231-46D42DA9185A}" type="slidenum">
              <a:rPr lang="de-DE" smtClean="0"/>
              <a:t>6</a:t>
            </a:fld>
            <a:endParaRPr lang="de-DE"/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22D9F23F-2564-497F-173A-667241D90D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112285"/>
              </p:ext>
            </p:extLst>
          </p:nvPr>
        </p:nvGraphicFramePr>
        <p:xfrm>
          <a:off x="597168" y="926510"/>
          <a:ext cx="8089633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7927">
                  <a:extLst>
                    <a:ext uri="{9D8B030D-6E8A-4147-A177-3AD203B41FA5}">
                      <a16:colId xmlns:a16="http://schemas.microsoft.com/office/drawing/2014/main" val="3668421423"/>
                    </a:ext>
                  </a:extLst>
                </a:gridCol>
                <a:gridCol w="1024476">
                  <a:extLst>
                    <a:ext uri="{9D8B030D-6E8A-4147-A177-3AD203B41FA5}">
                      <a16:colId xmlns:a16="http://schemas.microsoft.com/office/drawing/2014/main" val="691914894"/>
                    </a:ext>
                  </a:extLst>
                </a:gridCol>
                <a:gridCol w="1528804">
                  <a:extLst>
                    <a:ext uri="{9D8B030D-6E8A-4147-A177-3AD203B41FA5}">
                      <a16:colId xmlns:a16="http://schemas.microsoft.com/office/drawing/2014/main" val="3069340184"/>
                    </a:ext>
                  </a:extLst>
                </a:gridCol>
                <a:gridCol w="1116090">
                  <a:extLst>
                    <a:ext uri="{9D8B030D-6E8A-4147-A177-3AD203B41FA5}">
                      <a16:colId xmlns:a16="http://schemas.microsoft.com/office/drawing/2014/main" val="3878482659"/>
                    </a:ext>
                  </a:extLst>
                </a:gridCol>
                <a:gridCol w="2802336">
                  <a:extLst>
                    <a:ext uri="{9D8B030D-6E8A-4147-A177-3AD203B41FA5}">
                      <a16:colId xmlns:a16="http://schemas.microsoft.com/office/drawing/2014/main" val="2679004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800" dirty="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 err="1"/>
                        <a:t>Wavelength</a:t>
                      </a:r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Time </a:t>
                      </a:r>
                      <a:r>
                        <a:rPr lang="de-DE" sz="1800" dirty="0" err="1"/>
                        <a:t>structure</a:t>
                      </a:r>
                      <a:endParaRPr lang="de-DE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 err="1"/>
                        <a:t>Av</a:t>
                      </a:r>
                      <a:r>
                        <a:rPr lang="de-DE" sz="1800" dirty="0"/>
                        <a:t>. 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Remark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184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/>
                        <a:t>Gain Switched Diode</a:t>
                      </a:r>
                    </a:p>
                    <a:p>
                      <a:r>
                        <a:rPr lang="de-DE" sz="1800" dirty="0"/>
                        <a:t>„TAIKO“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405nm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Single </a:t>
                      </a:r>
                      <a:r>
                        <a:rPr lang="de-DE" sz="1800" dirty="0" err="1"/>
                        <a:t>shot</a:t>
                      </a:r>
                      <a:r>
                        <a:rPr lang="de-DE" sz="1800" dirty="0"/>
                        <a:t> to </a:t>
                      </a:r>
                    </a:p>
                    <a:p>
                      <a:r>
                        <a:rPr lang="de-DE" sz="1800" dirty="0"/>
                        <a:t>100MHz</a:t>
                      </a:r>
                    </a:p>
                    <a:p>
                      <a:r>
                        <a:rPr lang="de-DE" sz="1800" dirty="0"/>
                        <a:t>50ps </a:t>
                      </a:r>
                      <a:r>
                        <a:rPr lang="de-DE" sz="1800" dirty="0" err="1"/>
                        <a:t>or</a:t>
                      </a:r>
                      <a:r>
                        <a:rPr lang="de-DE" sz="1800" dirty="0"/>
                        <a:t> 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0.05 W</a:t>
                      </a:r>
                    </a:p>
                    <a:p>
                      <a:r>
                        <a:rPr lang="de-DE" sz="1800" dirty="0"/>
                        <a:t>(0.5nJ</a:t>
                      </a:r>
                    </a:p>
                    <a:p>
                      <a:r>
                        <a:rPr lang="de-DE" sz="1800" dirty="0"/>
                        <a:t>/pulse)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/>
                        <a:t>Tuning of MESA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 err="1"/>
                        <a:t>Unpolarized</a:t>
                      </a:r>
                      <a:endParaRPr lang="de-DE" sz="18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dirty="0">
                          <a:solidFill>
                            <a:srgbClr val="FF0000"/>
                          </a:solidFill>
                        </a:rPr>
                        <a:t>QE for 10pC: 6%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464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800" dirty="0" err="1"/>
                        <a:t>Er:doped</a:t>
                      </a:r>
                      <a:r>
                        <a:rPr lang="de-DE" sz="1800" dirty="0"/>
                        <a:t> </a:t>
                      </a:r>
                      <a:r>
                        <a:rPr lang="de-DE" sz="1800" dirty="0" err="1"/>
                        <a:t>fiber</a:t>
                      </a:r>
                      <a:r>
                        <a:rPr lang="de-DE" sz="1800" dirty="0"/>
                        <a:t> MOPA</a:t>
                      </a:r>
                    </a:p>
                    <a:p>
                      <a:r>
                        <a:rPr lang="de-DE" sz="1800" dirty="0"/>
                        <a:t>„MANNY“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778 </a:t>
                      </a:r>
                      <a:r>
                        <a:rPr lang="de-DE" sz="1800" dirty="0" err="1"/>
                        <a:t>nm</a:t>
                      </a:r>
                      <a:r>
                        <a:rPr lang="de-DE" sz="18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1300MHz/2</a:t>
                      </a:r>
                      <a:r>
                        <a:rPr lang="de-DE" sz="1800" baseline="30000" dirty="0"/>
                        <a:t>N</a:t>
                      </a:r>
                    </a:p>
                    <a:p>
                      <a:r>
                        <a:rPr lang="de-DE" sz="1800" baseline="0" dirty="0"/>
                        <a:t>N&lt;10</a:t>
                      </a:r>
                    </a:p>
                    <a:p>
                      <a:r>
                        <a:rPr lang="de-DE" sz="1800" dirty="0"/>
                        <a:t>50-200ps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/>
                        <a:t>&gt;3 W</a:t>
                      </a:r>
                    </a:p>
                    <a:p>
                      <a:r>
                        <a:rPr lang="de-DE" sz="1800" dirty="0"/>
                        <a:t>&gt;100nJ</a:t>
                      </a:r>
                    </a:p>
                    <a:p>
                      <a:r>
                        <a:rPr lang="de-DE" sz="1800" dirty="0"/>
                        <a:t>/pulse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800" dirty="0" err="1"/>
                        <a:t>Polarized</a:t>
                      </a:r>
                      <a:r>
                        <a:rPr lang="de-DE" sz="1800" dirty="0"/>
                        <a:t> beam</a:t>
                      </a:r>
                    </a:p>
                    <a:p>
                      <a:r>
                        <a:rPr lang="de-DE" sz="1800" dirty="0">
                          <a:solidFill>
                            <a:srgbClr val="FF0000"/>
                          </a:solidFill>
                        </a:rPr>
                        <a:t>QE for 10pC: 0.2%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649477"/>
                  </a:ext>
                </a:extLst>
              </a:tr>
            </a:tbl>
          </a:graphicData>
        </a:graphic>
      </p:graphicFrame>
      <p:pic>
        <p:nvPicPr>
          <p:cNvPr id="7" name="Grafik 6">
            <a:extLst>
              <a:ext uri="{FF2B5EF4-FFF2-40B4-BE49-F238E27FC236}">
                <a16:creationId xmlns:a16="http://schemas.microsoft.com/office/drawing/2014/main" id="{E4A4B283-8F17-BF95-AC06-C90185B47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63" y="3326086"/>
            <a:ext cx="5874160" cy="3395389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AD190E97-D426-695E-7C48-6EF57C896B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36388" y="1370273"/>
            <a:ext cx="4412513" cy="3309385"/>
          </a:xfrm>
          <a:prstGeom prst="rect">
            <a:avLst/>
          </a:prstGeom>
        </p:spPr>
      </p:pic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1C463CEF-69E8-4EF6-CDDC-078562BD2D95}"/>
              </a:ext>
            </a:extLst>
          </p:cNvPr>
          <p:cNvCxnSpPr>
            <a:cxnSpLocks/>
            <a:stCxn id="16" idx="1"/>
          </p:cNvCxnSpPr>
          <p:nvPr/>
        </p:nvCxnSpPr>
        <p:spPr>
          <a:xfrm flipH="1">
            <a:off x="4752753" y="3905140"/>
            <a:ext cx="862373" cy="132608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>
            <a:extLst>
              <a:ext uri="{FF2B5EF4-FFF2-40B4-BE49-F238E27FC236}">
                <a16:creationId xmlns:a16="http://schemas.microsoft.com/office/drawing/2014/main" id="{DEF1F2F6-03C5-2B45-2831-417727C96B23}"/>
              </a:ext>
            </a:extLst>
          </p:cNvPr>
          <p:cNvSpPr txBox="1"/>
          <p:nvPr/>
        </p:nvSpPr>
        <p:spPr>
          <a:xfrm>
            <a:off x="5615126" y="3443475"/>
            <a:ext cx="30716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TAIKO-Laser at </a:t>
            </a:r>
            <a:r>
              <a:rPr lang="de-DE" dirty="0" err="1"/>
              <a:t>test</a:t>
            </a:r>
            <a:r>
              <a:rPr lang="de-DE" dirty="0"/>
              <a:t> </a:t>
            </a:r>
            <a:r>
              <a:rPr lang="de-DE" dirty="0" err="1"/>
              <a:t>installation</a:t>
            </a:r>
            <a:endParaRPr lang="de-DE" dirty="0"/>
          </a:p>
          <a:p>
            <a:r>
              <a:rPr lang="de-DE" dirty="0"/>
              <a:t>Size </a:t>
            </a:r>
            <a:r>
              <a:rPr lang="de-DE" dirty="0" err="1"/>
              <a:t>about</a:t>
            </a:r>
            <a:r>
              <a:rPr lang="de-DE" dirty="0"/>
              <a:t> 10cm</a:t>
            </a:r>
          </a:p>
          <a:p>
            <a:r>
              <a:rPr lang="de-DE" dirty="0" err="1"/>
              <a:t>Injected</a:t>
            </a:r>
            <a:r>
              <a:rPr lang="de-DE" dirty="0"/>
              <a:t> by „</a:t>
            </a:r>
            <a:r>
              <a:rPr lang="de-DE" dirty="0" err="1"/>
              <a:t>side</a:t>
            </a:r>
            <a:r>
              <a:rPr lang="de-DE" dirty="0"/>
              <a:t> </a:t>
            </a:r>
            <a:r>
              <a:rPr lang="de-DE" dirty="0" err="1"/>
              <a:t>window</a:t>
            </a:r>
            <a:r>
              <a:rPr lang="de-DE" dirty="0"/>
              <a:t>“ </a:t>
            </a:r>
          </a:p>
        </p:txBody>
      </p:sp>
    </p:spTree>
    <p:extLst>
      <p:ext uri="{BB962C8B-B14F-4D97-AF65-F5344CB8AC3E}">
        <p14:creationId xmlns:p14="http://schemas.microsoft.com/office/powerpoint/2010/main" val="3727433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129620-45AA-E769-0991-4B344526B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FF0000"/>
                </a:solidFill>
              </a:rPr>
              <a:t>MESA source in </a:t>
            </a:r>
            <a:r>
              <a:rPr lang="de-DE" b="1" dirty="0" err="1">
                <a:solidFill>
                  <a:srgbClr val="FF0000"/>
                </a:solidFill>
              </a:rPr>
              <a:t>operatiON</a:t>
            </a:r>
            <a:r>
              <a:rPr lang="de-DE" b="1" dirty="0">
                <a:solidFill>
                  <a:srgbClr val="FF0000"/>
                </a:solidFill>
              </a:rPr>
              <a:t> (SO FAR)!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CECAB15-4FA3-88AB-D27D-3C5277136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624" y="2341950"/>
            <a:ext cx="1692531" cy="1186537"/>
          </a:xfrm>
          <a:prstGeom prst="rect">
            <a:avLst/>
          </a:prstGeom>
        </p:spPr>
      </p:pic>
      <p:pic>
        <p:nvPicPr>
          <p:cNvPr id="6" name="Grafik 5" descr="Ein Bild, das Maschine, Im Haus, Bautechnik, Metall enthält.&#10;&#10;Automatisch generierte Beschreibung">
            <a:extLst>
              <a:ext uri="{FF2B5EF4-FFF2-40B4-BE49-F238E27FC236}">
                <a16:creationId xmlns:a16="http://schemas.microsoft.com/office/drawing/2014/main" id="{B202E866-3740-0B64-F3D6-EDC5DADF32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8248" y="1479865"/>
            <a:ext cx="3456384" cy="1945945"/>
          </a:xfrm>
          <a:prstGeom prst="rect">
            <a:avLst/>
          </a:prstGeom>
        </p:spPr>
      </p:pic>
      <p:pic>
        <p:nvPicPr>
          <p:cNvPr id="8" name="Grafik 7" descr="Ein Bild, das Maschine, Bautechnik, Industrie, Werkzeugmaschine enthält.&#10;&#10;Automatisch generierte Beschreibung">
            <a:extLst>
              <a:ext uri="{FF2B5EF4-FFF2-40B4-BE49-F238E27FC236}">
                <a16:creationId xmlns:a16="http://schemas.microsoft.com/office/drawing/2014/main" id="{E3D5C6BA-867F-5328-BF81-AFB40B5C514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903859" y="4679147"/>
            <a:ext cx="2837605" cy="1597571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338EE04E-E796-F371-9146-F45573BFA5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74354" y="3952875"/>
            <a:ext cx="10487025" cy="2905125"/>
          </a:xfrm>
          <a:prstGeom prst="rect">
            <a:avLst/>
          </a:prstGeom>
        </p:spPr>
      </p:pic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E651484B-6F7C-E97B-C5BA-36C5AAB41202}"/>
              </a:ext>
            </a:extLst>
          </p:cNvPr>
          <p:cNvCxnSpPr/>
          <p:nvPr/>
        </p:nvCxnSpPr>
        <p:spPr>
          <a:xfrm>
            <a:off x="1721545" y="3649817"/>
            <a:ext cx="0" cy="158417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44CED762-EA18-96F7-C30A-AF71DC4CA9CD}"/>
              </a:ext>
            </a:extLst>
          </p:cNvPr>
          <p:cNvCxnSpPr>
            <a:cxnSpLocks/>
          </p:cNvCxnSpPr>
          <p:nvPr/>
        </p:nvCxnSpPr>
        <p:spPr>
          <a:xfrm flipH="1">
            <a:off x="5342467" y="3946232"/>
            <a:ext cx="753533" cy="153170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1C62FAD8-566F-0E13-5113-26A344F8C90D}"/>
              </a:ext>
            </a:extLst>
          </p:cNvPr>
          <p:cNvCxnSpPr>
            <a:cxnSpLocks/>
          </p:cNvCxnSpPr>
          <p:nvPr/>
        </p:nvCxnSpPr>
        <p:spPr>
          <a:xfrm flipH="1" flipV="1">
            <a:off x="8504187" y="5795873"/>
            <a:ext cx="2200325" cy="72947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21">
            <a:extLst>
              <a:ext uri="{FF2B5EF4-FFF2-40B4-BE49-F238E27FC236}">
                <a16:creationId xmlns:a16="http://schemas.microsoft.com/office/drawing/2014/main" id="{7D781DCA-B7E7-630B-4841-CC14C2F9C634}"/>
              </a:ext>
            </a:extLst>
          </p:cNvPr>
          <p:cNvSpPr txBox="1"/>
          <p:nvPr/>
        </p:nvSpPr>
        <p:spPr>
          <a:xfrm>
            <a:off x="5450715" y="3306544"/>
            <a:ext cx="35307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Spin </a:t>
            </a:r>
            <a:r>
              <a:rPr lang="de-DE" dirty="0" err="1"/>
              <a:t>rotator</a:t>
            </a:r>
            <a:r>
              <a:rPr lang="de-DE" dirty="0"/>
              <a:t> and beam </a:t>
            </a:r>
            <a:r>
              <a:rPr lang="de-DE" dirty="0" err="1"/>
              <a:t>diagnostics</a:t>
            </a:r>
            <a:r>
              <a:rPr lang="de-DE" dirty="0"/>
              <a:t> </a:t>
            </a:r>
          </a:p>
          <a:p>
            <a:r>
              <a:rPr lang="de-DE" dirty="0"/>
              <a:t>for Parity </a:t>
            </a:r>
            <a:r>
              <a:rPr lang="de-DE" dirty="0" err="1"/>
              <a:t>experiment</a:t>
            </a:r>
            <a:endParaRPr lang="de-DE" dirty="0"/>
          </a:p>
        </p:txBody>
      </p:sp>
      <p:cxnSp>
        <p:nvCxnSpPr>
          <p:cNvPr id="3" name="Gerade Verbindung mit Pfeil 2">
            <a:extLst>
              <a:ext uri="{FF2B5EF4-FFF2-40B4-BE49-F238E27FC236}">
                <a16:creationId xmlns:a16="http://schemas.microsoft.com/office/drawing/2014/main" id="{AAF51A4B-9584-01CD-5D22-B2B7400658ED}"/>
              </a:ext>
            </a:extLst>
          </p:cNvPr>
          <p:cNvCxnSpPr>
            <a:cxnSpLocks/>
          </p:cNvCxnSpPr>
          <p:nvPr/>
        </p:nvCxnSpPr>
        <p:spPr>
          <a:xfrm flipH="1">
            <a:off x="8768680" y="3077344"/>
            <a:ext cx="1800200" cy="173777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A44F3C05-0842-2648-E751-2A8D8B6375B7}"/>
              </a:ext>
            </a:extLst>
          </p:cNvPr>
          <p:cNvCxnSpPr>
            <a:cxnSpLocks/>
          </p:cNvCxnSpPr>
          <p:nvPr/>
        </p:nvCxnSpPr>
        <p:spPr>
          <a:xfrm>
            <a:off x="6315886" y="3952875"/>
            <a:ext cx="1237042" cy="143699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umsplatzhalter 15">
            <a:extLst>
              <a:ext uri="{FF2B5EF4-FFF2-40B4-BE49-F238E27FC236}">
                <a16:creationId xmlns:a16="http://schemas.microsoft.com/office/drawing/2014/main" id="{44CD5BC7-E339-6B68-4731-633332AB0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9D3F18-BAD9-4CF0-ACB1-CADFECC0F25D}" type="datetime1">
              <a:rPr lang="de-DE" smtClean="0"/>
              <a:t>20.09.2026</a:t>
            </a:fld>
            <a:endParaRPr lang="de-DE"/>
          </a:p>
        </p:txBody>
      </p:sp>
      <p:sp>
        <p:nvSpPr>
          <p:cNvPr id="19" name="Foliennummernplatzhalter 18">
            <a:extLst>
              <a:ext uri="{FF2B5EF4-FFF2-40B4-BE49-F238E27FC236}">
                <a16:creationId xmlns:a16="http://schemas.microsoft.com/office/drawing/2014/main" id="{6E86709F-AD69-7483-34C8-4FD9B82FC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240774-CFD2-4AB8-B231-46D42DA9185A}" type="slidenum">
              <a:rPr lang="de-DE" smtClean="0"/>
              <a:t>7</a:t>
            </a:fld>
            <a:endParaRPr lang="de-DE"/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60E659F7-AA81-3C29-D4BF-4DC234EEDB3F}"/>
              </a:ext>
            </a:extLst>
          </p:cNvPr>
          <p:cNvSpPr txBox="1"/>
          <p:nvPr/>
        </p:nvSpPr>
        <p:spPr>
          <a:xfrm>
            <a:off x="3296720" y="1712081"/>
            <a:ext cx="41356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/>
              <a:t>Normalized</a:t>
            </a:r>
            <a:r>
              <a:rPr lang="de-DE" dirty="0"/>
              <a:t> </a:t>
            </a:r>
            <a:r>
              <a:rPr lang="de-DE" dirty="0" err="1"/>
              <a:t>Emittance</a:t>
            </a:r>
            <a:r>
              <a:rPr lang="de-DE" dirty="0"/>
              <a:t> </a:t>
            </a:r>
            <a:r>
              <a:rPr lang="de-DE" dirty="0" err="1"/>
              <a:t>measured</a:t>
            </a:r>
            <a:r>
              <a:rPr lang="de-DE" dirty="0"/>
              <a:t> </a:t>
            </a:r>
          </a:p>
          <a:p>
            <a:r>
              <a:rPr lang="de-DE" dirty="0"/>
              <a:t>(405nm, DC, low </a:t>
            </a:r>
            <a:r>
              <a:rPr lang="de-DE" dirty="0" err="1"/>
              <a:t>current</a:t>
            </a:r>
            <a:r>
              <a:rPr lang="de-DE" dirty="0"/>
              <a:t>):0.09 </a:t>
            </a:r>
            <a:r>
              <a:rPr lang="de-DE" dirty="0">
                <a:latin typeface="Symbol" panose="05050102010706020507" pitchFamily="18" charset="2"/>
              </a:rPr>
              <a:t>m</a:t>
            </a:r>
            <a:r>
              <a:rPr lang="de-DE" dirty="0"/>
              <a:t>m.  </a:t>
            </a:r>
          </a:p>
          <a:p>
            <a:r>
              <a:rPr lang="de-DE" dirty="0"/>
              <a:t>3*larger </a:t>
            </a:r>
            <a:r>
              <a:rPr lang="de-DE" dirty="0" err="1"/>
              <a:t>than</a:t>
            </a:r>
            <a:r>
              <a:rPr lang="de-DE" dirty="0"/>
              <a:t> </a:t>
            </a:r>
            <a:r>
              <a:rPr lang="de-DE" dirty="0" err="1"/>
              <a:t>expected</a:t>
            </a:r>
            <a:r>
              <a:rPr lang="de-DE" dirty="0"/>
              <a:t>)</a:t>
            </a:r>
          </a:p>
        </p:txBody>
      </p: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E997C16C-DBE0-AF25-95D0-1D0FFC65E39E}"/>
              </a:ext>
            </a:extLst>
          </p:cNvPr>
          <p:cNvCxnSpPr>
            <a:cxnSpLocks/>
            <a:stCxn id="20" idx="2"/>
          </p:cNvCxnSpPr>
          <p:nvPr/>
        </p:nvCxnSpPr>
        <p:spPr>
          <a:xfrm flipH="1">
            <a:off x="5321829" y="2635411"/>
            <a:ext cx="42701" cy="277585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8829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4F6B5C-C9B9-38CF-1AE5-3219F2772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600" b="1" dirty="0">
                <a:solidFill>
                  <a:srgbClr val="FF0000"/>
                </a:solidFill>
              </a:rPr>
              <a:t>High </a:t>
            </a:r>
            <a:r>
              <a:rPr lang="de-DE" sz="3600" b="1" dirty="0" err="1">
                <a:solidFill>
                  <a:srgbClr val="FF0000"/>
                </a:solidFill>
              </a:rPr>
              <a:t>bunch</a:t>
            </a:r>
            <a:r>
              <a:rPr lang="de-DE" sz="3600" b="1" dirty="0">
                <a:solidFill>
                  <a:srgbClr val="FF0000"/>
                </a:solidFill>
              </a:rPr>
              <a:t> </a:t>
            </a:r>
            <a:r>
              <a:rPr lang="de-DE" sz="3600" b="1" dirty="0" err="1">
                <a:solidFill>
                  <a:srgbClr val="FF0000"/>
                </a:solidFill>
              </a:rPr>
              <a:t>charge</a:t>
            </a:r>
            <a:r>
              <a:rPr lang="de-DE" sz="3600" b="1" dirty="0">
                <a:solidFill>
                  <a:srgbClr val="FF0000"/>
                </a:solidFill>
              </a:rPr>
              <a:t> </a:t>
            </a:r>
            <a:r>
              <a:rPr lang="de-DE" sz="3600" b="1" dirty="0" err="1">
                <a:solidFill>
                  <a:srgbClr val="FF0000"/>
                </a:solidFill>
              </a:rPr>
              <a:t>cathode</a:t>
            </a:r>
            <a:r>
              <a:rPr lang="de-DE" sz="3600" b="1" dirty="0">
                <a:solidFill>
                  <a:srgbClr val="FF0000"/>
                </a:solidFill>
              </a:rPr>
              <a:t> </a:t>
            </a:r>
            <a:r>
              <a:rPr lang="de-DE" sz="3600" b="1" dirty="0" err="1">
                <a:solidFill>
                  <a:srgbClr val="FF0000"/>
                </a:solidFill>
              </a:rPr>
              <a:t>FoR</a:t>
            </a:r>
            <a:r>
              <a:rPr lang="de-DE" sz="3600" b="1" dirty="0">
                <a:solidFill>
                  <a:srgbClr val="FF0000"/>
                </a:solidFill>
              </a:rPr>
              <a:t> MESA? 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CF6E012-024C-927C-634B-06B9FA2E3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DC1874-E3A7-4BE4-B7DB-FA75BBC7DCC4}" type="datetime1">
              <a:rPr lang="de-DE" smtClean="0"/>
              <a:t>22.09.2026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09E27F7-B2EB-9AF9-153E-F0012A9B6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94311B0-9B33-AE39-C93B-B137DF7D4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240774-CFD2-4AB8-B231-46D42DA9185A}" type="slidenum">
              <a:rPr lang="de-DE" smtClean="0"/>
              <a:t>8</a:t>
            </a:fld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78568254-DC21-6A29-07D7-CA4EAA11EFD0}"/>
              </a:ext>
            </a:extLst>
          </p:cNvPr>
          <p:cNvSpPr txBox="1"/>
          <p:nvPr/>
        </p:nvSpPr>
        <p:spPr>
          <a:xfrm>
            <a:off x="534162" y="3098905"/>
            <a:ext cx="609447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de-DE" sz="1800" b="1" dirty="0">
                <a:effectLst/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  <a:t>5nm</a:t>
            </a:r>
            <a:r>
              <a:rPr lang="de-DE" sz="1800" dirty="0">
                <a:effectLst/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  <a:t>-GaAs:C     5e19cm</a:t>
            </a:r>
            <a:r>
              <a:rPr lang="de-DE" sz="1800" baseline="30000" dirty="0">
                <a:effectLst/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  <a:t>-3</a:t>
            </a:r>
            <a:r>
              <a:rPr lang="de-DE" sz="1800" dirty="0">
                <a:effectLst/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  <a:t>      auf        </a:t>
            </a:r>
            <a:r>
              <a:rPr lang="de-DE" sz="1800" b="1" dirty="0">
                <a:effectLst/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  <a:t>1</a:t>
            </a:r>
            <a:r>
              <a:rPr lang="el-GR" sz="1800" b="1" dirty="0">
                <a:effectLst/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  <a:t>μ</a:t>
            </a:r>
            <a:r>
              <a:rPr lang="de-DE" sz="1800" b="1" dirty="0" err="1">
                <a:effectLst/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  <a:t>m</a:t>
            </a:r>
            <a:r>
              <a:rPr lang="de-DE" sz="1800" dirty="0" err="1">
                <a:effectLst/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  <a:t>-GaAs:C</a:t>
            </a:r>
            <a:r>
              <a:rPr lang="de-DE" sz="1800" dirty="0">
                <a:effectLst/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  <a:t>      5e17cm</a:t>
            </a:r>
            <a:r>
              <a:rPr lang="de-DE" sz="1800" baseline="30000" dirty="0">
                <a:effectLst/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  <a:t>-3</a:t>
            </a:r>
            <a:r>
              <a:rPr lang="de-DE" sz="1800" dirty="0">
                <a:effectLst/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  <a:t>    </a:t>
            </a:r>
          </a:p>
          <a:p>
            <a:pPr>
              <a:buNone/>
            </a:pPr>
            <a:r>
              <a:rPr lang="de-DE" sz="1800" b="1" dirty="0">
                <a:effectLst/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  <a:t>5nm</a:t>
            </a:r>
            <a:r>
              <a:rPr lang="de-DE" sz="1800" dirty="0">
                <a:effectLst/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  <a:t>-GaAs:Be   5e19cm</a:t>
            </a:r>
            <a:r>
              <a:rPr lang="de-DE" sz="1800" baseline="30000" dirty="0">
                <a:effectLst/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  <a:t>-3</a:t>
            </a:r>
            <a:r>
              <a:rPr lang="de-DE" sz="1800" dirty="0">
                <a:effectLst/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  <a:t>     auf        </a:t>
            </a:r>
            <a:r>
              <a:rPr lang="de-DE" sz="1800" b="1" dirty="0">
                <a:effectLst/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  <a:t>1</a:t>
            </a:r>
            <a:r>
              <a:rPr lang="el-GR" sz="1800" b="1" dirty="0">
                <a:effectLst/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  <a:t>μ</a:t>
            </a:r>
            <a:r>
              <a:rPr lang="de-DE" sz="1800" b="1" dirty="0" err="1">
                <a:effectLst/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  <a:t>m</a:t>
            </a:r>
            <a:r>
              <a:rPr lang="de-DE" sz="1800" dirty="0" err="1">
                <a:effectLst/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  <a:t>-GaAs:Be</a:t>
            </a:r>
            <a:r>
              <a:rPr lang="de-DE" sz="1800" dirty="0">
                <a:effectLst/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  <a:t>    5e17cm</a:t>
            </a:r>
            <a:r>
              <a:rPr lang="de-DE" sz="1800" baseline="30000" dirty="0">
                <a:effectLst/>
                <a:latin typeface="+mn-lt"/>
                <a:ea typeface="Aptos" panose="020B0004020202020204" pitchFamily="34" charset="0"/>
                <a:cs typeface="Aptos" panose="020B0004020202020204" pitchFamily="34" charset="0"/>
              </a:rPr>
              <a:t>-</a:t>
            </a:r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E05F6467-6DC9-239F-AE92-367D8F5E75E9}"/>
              </a:ext>
            </a:extLst>
          </p:cNvPr>
          <p:cNvSpPr txBox="1"/>
          <p:nvPr/>
        </p:nvSpPr>
        <p:spPr>
          <a:xfrm>
            <a:off x="655032" y="1690688"/>
            <a:ext cx="640752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Cooperation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Heinrich Hertz Institut /Fraunhofer Gesellschaft</a:t>
            </a:r>
          </a:p>
          <a:p>
            <a:r>
              <a:rPr lang="de-DE" dirty="0"/>
              <a:t>Goal to </a:t>
            </a:r>
            <a:r>
              <a:rPr lang="de-DE" dirty="0" err="1"/>
              <a:t>reproduce</a:t>
            </a:r>
            <a:r>
              <a:rPr lang="de-DE" dirty="0"/>
              <a:t> high </a:t>
            </a:r>
            <a:r>
              <a:rPr lang="de-DE" dirty="0" err="1"/>
              <a:t>polarization</a:t>
            </a:r>
            <a:r>
              <a:rPr lang="de-DE" dirty="0"/>
              <a:t> </a:t>
            </a:r>
            <a:r>
              <a:rPr lang="de-DE" dirty="0" err="1"/>
              <a:t>cathodes</a:t>
            </a:r>
            <a:r>
              <a:rPr lang="de-DE" dirty="0"/>
              <a:t> </a:t>
            </a:r>
          </a:p>
          <a:p>
            <a:r>
              <a:rPr lang="de-DE" dirty="0"/>
              <a:t>First </a:t>
            </a:r>
            <a:r>
              <a:rPr lang="de-DE" dirty="0" err="1"/>
              <a:t>issue</a:t>
            </a:r>
            <a:r>
              <a:rPr lang="de-DE" dirty="0"/>
              <a:t> </a:t>
            </a:r>
            <a:r>
              <a:rPr lang="de-DE" b="1" dirty="0" err="1">
                <a:solidFill>
                  <a:srgbClr val="FF0000"/>
                </a:solidFill>
              </a:rPr>
              <a:t>gradient</a:t>
            </a:r>
            <a:r>
              <a:rPr lang="de-DE" b="1" dirty="0">
                <a:solidFill>
                  <a:srgbClr val="FF0000"/>
                </a:solidFill>
              </a:rPr>
              <a:t> </a:t>
            </a:r>
            <a:r>
              <a:rPr lang="de-DE" b="1" dirty="0" err="1">
                <a:solidFill>
                  <a:srgbClr val="FF0000"/>
                </a:solidFill>
              </a:rPr>
              <a:t>doping</a:t>
            </a:r>
            <a:r>
              <a:rPr lang="de-DE" b="1" dirty="0">
                <a:solidFill>
                  <a:srgbClr val="FF0000"/>
                </a:solidFill>
              </a:rPr>
              <a:t>:   high QE low SPV, low </a:t>
            </a:r>
            <a:r>
              <a:rPr lang="de-DE" b="1" dirty="0" err="1">
                <a:solidFill>
                  <a:srgbClr val="FF0000"/>
                </a:solidFill>
              </a:rPr>
              <a:t>depolarization</a:t>
            </a:r>
            <a:endParaRPr lang="de-DE" b="1" dirty="0">
              <a:solidFill>
                <a:srgbClr val="FF0000"/>
              </a:solidFill>
            </a:endParaRPr>
          </a:p>
          <a:p>
            <a:r>
              <a:rPr lang="de-DE" dirty="0"/>
              <a:t>Test </a:t>
            </a:r>
            <a:r>
              <a:rPr lang="de-DE" dirty="0" err="1"/>
              <a:t>structures</a:t>
            </a:r>
            <a:r>
              <a:rPr lang="de-DE" dirty="0"/>
              <a:t> </a:t>
            </a:r>
            <a:r>
              <a:rPr lang="de-DE" dirty="0" err="1"/>
              <a:t>delivered</a:t>
            </a:r>
            <a:r>
              <a:rPr lang="de-DE" dirty="0"/>
              <a:t> by Heinrich Hertz Institut Berlin:</a:t>
            </a:r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917EF1BE-38F2-74DF-C977-445C249C35CA}"/>
              </a:ext>
            </a:extLst>
          </p:cNvPr>
          <p:cNvGrpSpPr/>
          <p:nvPr/>
        </p:nvGrpSpPr>
        <p:grpSpPr>
          <a:xfrm>
            <a:off x="7930813" y="2286937"/>
            <a:ext cx="4259923" cy="2306328"/>
            <a:chOff x="7930813" y="2286937"/>
            <a:chExt cx="4259923" cy="2306328"/>
          </a:xfrm>
        </p:grpSpPr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945E692D-1C03-8E60-76D2-C9BD16BA96E8}"/>
                </a:ext>
              </a:extLst>
            </p:cNvPr>
            <p:cNvSpPr/>
            <p:nvPr/>
          </p:nvSpPr>
          <p:spPr>
            <a:xfrm>
              <a:off x="9824484" y="2977116"/>
              <a:ext cx="1289343" cy="161614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FEA9B6FF-6DCA-AA5B-51EE-6498FA36A746}"/>
                </a:ext>
              </a:extLst>
            </p:cNvPr>
            <p:cNvSpPr/>
            <p:nvPr/>
          </p:nvSpPr>
          <p:spPr>
            <a:xfrm>
              <a:off x="9633098" y="2977115"/>
              <a:ext cx="191386" cy="1616149"/>
            </a:xfrm>
            <a:prstGeom prst="rect">
              <a:avLst/>
            </a:prstGeom>
            <a:solidFill>
              <a:srgbClr val="66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4" name="Textfeld 13">
              <a:extLst>
                <a:ext uri="{FF2B5EF4-FFF2-40B4-BE49-F238E27FC236}">
                  <a16:creationId xmlns:a16="http://schemas.microsoft.com/office/drawing/2014/main" id="{AAE584C1-FB8D-90C7-BB92-1C60B70CE888}"/>
                </a:ext>
              </a:extLst>
            </p:cNvPr>
            <p:cNvSpPr txBox="1"/>
            <p:nvPr/>
          </p:nvSpPr>
          <p:spPr>
            <a:xfrm>
              <a:off x="9835913" y="2286937"/>
              <a:ext cx="127791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Low </a:t>
              </a:r>
              <a:r>
                <a:rPr lang="de-DE" dirty="0" err="1"/>
                <a:t>doped</a:t>
              </a:r>
              <a:r>
                <a:rPr lang="de-DE" dirty="0"/>
                <a:t> </a:t>
              </a:r>
            </a:p>
            <a:p>
              <a:r>
                <a:rPr lang="de-DE" dirty="0" err="1"/>
                <a:t>GaAs</a:t>
              </a:r>
              <a:endParaRPr lang="de-DE" dirty="0"/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50E2368D-17A8-027E-916E-9D4055F8ED75}"/>
                </a:ext>
              </a:extLst>
            </p:cNvPr>
            <p:cNvSpPr txBox="1"/>
            <p:nvPr/>
          </p:nvSpPr>
          <p:spPr>
            <a:xfrm>
              <a:off x="8530748" y="2330783"/>
              <a:ext cx="13211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High </a:t>
              </a:r>
              <a:r>
                <a:rPr lang="de-DE" dirty="0" err="1"/>
                <a:t>doped</a:t>
              </a:r>
              <a:r>
                <a:rPr lang="de-DE" dirty="0"/>
                <a:t> </a:t>
              </a:r>
            </a:p>
            <a:p>
              <a:r>
                <a:rPr lang="de-DE" dirty="0" err="1"/>
                <a:t>GaAs</a:t>
              </a:r>
              <a:endParaRPr lang="de-DE" dirty="0"/>
            </a:p>
          </p:txBody>
        </p:sp>
        <p:sp>
          <p:nvSpPr>
            <p:cNvPr id="19" name="Pfeil: nach rechts 18">
              <a:extLst>
                <a:ext uri="{FF2B5EF4-FFF2-40B4-BE49-F238E27FC236}">
                  <a16:creationId xmlns:a16="http://schemas.microsoft.com/office/drawing/2014/main" id="{B1C4ADD1-7EFE-19B6-DC68-D6B3C56D2D83}"/>
                </a:ext>
              </a:extLst>
            </p:cNvPr>
            <p:cNvSpPr/>
            <p:nvPr/>
          </p:nvSpPr>
          <p:spPr>
            <a:xfrm>
              <a:off x="9177867" y="3996267"/>
              <a:ext cx="1388533" cy="533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Pfeil: nach unten 19">
              <a:extLst>
                <a:ext uri="{FF2B5EF4-FFF2-40B4-BE49-F238E27FC236}">
                  <a16:creationId xmlns:a16="http://schemas.microsoft.com/office/drawing/2014/main" id="{F950E760-9645-E0E1-4CA9-DD047E84DE08}"/>
                </a:ext>
              </a:extLst>
            </p:cNvPr>
            <p:cNvSpPr/>
            <p:nvPr/>
          </p:nvSpPr>
          <p:spPr>
            <a:xfrm rot="5400000">
              <a:off x="9101746" y="2934358"/>
              <a:ext cx="55215" cy="1197213"/>
            </a:xfrm>
            <a:prstGeom prst="down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2" name="Pfeil: nach unten 21">
              <a:extLst>
                <a:ext uri="{FF2B5EF4-FFF2-40B4-BE49-F238E27FC236}">
                  <a16:creationId xmlns:a16="http://schemas.microsoft.com/office/drawing/2014/main" id="{1A1E064B-C8DE-E3BD-0670-874AC82E7E3B}"/>
                </a:ext>
              </a:extLst>
            </p:cNvPr>
            <p:cNvSpPr/>
            <p:nvPr/>
          </p:nvSpPr>
          <p:spPr>
            <a:xfrm rot="5400000">
              <a:off x="10064626" y="3075255"/>
              <a:ext cx="426284" cy="1289343"/>
            </a:xfrm>
            <a:prstGeom prst="down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135EF72F-A314-6D60-FF32-DD4D522B0939}"/>
                </a:ext>
              </a:extLst>
            </p:cNvPr>
            <p:cNvSpPr txBox="1"/>
            <p:nvPr/>
          </p:nvSpPr>
          <p:spPr>
            <a:xfrm>
              <a:off x="7930813" y="3093491"/>
              <a:ext cx="143981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dirty="0" err="1"/>
                <a:t>Photocurrent</a:t>
              </a:r>
              <a:endParaRPr lang="de-DE" dirty="0"/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5095B61C-B9AE-B31A-0AF8-300E71E4768A}"/>
                </a:ext>
              </a:extLst>
            </p:cNvPr>
            <p:cNvSpPr txBox="1"/>
            <p:nvPr/>
          </p:nvSpPr>
          <p:spPr>
            <a:xfrm>
              <a:off x="10922440" y="3801413"/>
              <a:ext cx="126829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dirty="0"/>
                <a:t>Diff </a:t>
              </a:r>
              <a:r>
                <a:rPr lang="de-DE" dirty="0" err="1"/>
                <a:t>current</a:t>
              </a:r>
              <a:endParaRPr lang="de-DE" dirty="0"/>
            </a:p>
          </p:txBody>
        </p:sp>
      </p:grpSp>
      <p:sp>
        <p:nvSpPr>
          <p:cNvPr id="26" name="Textfeld 25">
            <a:extLst>
              <a:ext uri="{FF2B5EF4-FFF2-40B4-BE49-F238E27FC236}">
                <a16:creationId xmlns:a16="http://schemas.microsoft.com/office/drawing/2014/main" id="{6D05246E-6061-F701-7393-5395510DA4A9}"/>
              </a:ext>
            </a:extLst>
          </p:cNvPr>
          <p:cNvSpPr txBox="1"/>
          <p:nvPr/>
        </p:nvSpPr>
        <p:spPr>
          <a:xfrm>
            <a:off x="773084" y="4720856"/>
            <a:ext cx="71577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/>
              <a:t>Majority</a:t>
            </a:r>
            <a:r>
              <a:rPr lang="de-DE" dirty="0"/>
              <a:t> of </a:t>
            </a:r>
            <a:r>
              <a:rPr lang="de-DE" dirty="0" err="1"/>
              <a:t>diffusion</a:t>
            </a:r>
            <a:r>
              <a:rPr lang="de-DE" dirty="0"/>
              <a:t> </a:t>
            </a:r>
            <a:r>
              <a:rPr lang="de-DE" dirty="0" err="1"/>
              <a:t>current</a:t>
            </a:r>
            <a:r>
              <a:rPr lang="de-DE" dirty="0"/>
              <a:t> </a:t>
            </a:r>
            <a:r>
              <a:rPr lang="de-DE" dirty="0" err="1"/>
              <a:t>ends</a:t>
            </a:r>
            <a:r>
              <a:rPr lang="de-DE" dirty="0"/>
              <a:t> </a:t>
            </a:r>
            <a:r>
              <a:rPr lang="de-DE" dirty="0" err="1"/>
              <a:t>up</a:t>
            </a:r>
            <a:r>
              <a:rPr lang="de-DE" dirty="0"/>
              <a:t> in </a:t>
            </a:r>
            <a:r>
              <a:rPr lang="de-DE" dirty="0" err="1"/>
              <a:t>surface</a:t>
            </a:r>
            <a:r>
              <a:rPr lang="de-DE" dirty="0"/>
              <a:t> </a:t>
            </a:r>
            <a:r>
              <a:rPr lang="de-DE" dirty="0" err="1"/>
              <a:t>zone</a:t>
            </a:r>
            <a:r>
              <a:rPr lang="de-DE" dirty="0"/>
              <a:t>/band </a:t>
            </a:r>
            <a:r>
              <a:rPr lang="de-DE" dirty="0" err="1"/>
              <a:t>bending</a:t>
            </a:r>
            <a:r>
              <a:rPr lang="de-DE" dirty="0"/>
              <a:t> </a:t>
            </a:r>
            <a:r>
              <a:rPr lang="de-DE" dirty="0" err="1"/>
              <a:t>region</a:t>
            </a:r>
            <a:endParaRPr lang="de-DE" dirty="0"/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dirty="0">
                <a:sym typeface="Wingdings" panose="05000000000000000000" pitchFamily="2" charset="2"/>
              </a:rPr>
              <a:t>High </a:t>
            </a:r>
            <a:r>
              <a:rPr lang="de-DE" dirty="0" err="1">
                <a:sym typeface="Wingdings" panose="05000000000000000000" pitchFamily="2" charset="2"/>
              </a:rPr>
              <a:t>doping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required</a:t>
            </a:r>
            <a:r>
              <a:rPr lang="de-DE" dirty="0">
                <a:sym typeface="Wingdings" panose="05000000000000000000" pitchFamily="2" charset="2"/>
              </a:rPr>
              <a:t> for fast </a:t>
            </a:r>
            <a:r>
              <a:rPr lang="de-DE" dirty="0" err="1">
                <a:sym typeface="Wingdings" panose="05000000000000000000" pitchFamily="2" charset="2"/>
              </a:rPr>
              <a:t>recombination</a:t>
            </a:r>
            <a:r>
              <a:rPr lang="de-DE" dirty="0">
                <a:sym typeface="Wingdings" panose="05000000000000000000" pitchFamily="2" charset="2"/>
              </a:rPr>
              <a:t> (</a:t>
            </a:r>
            <a:r>
              <a:rPr lang="de-DE" dirty="0" err="1">
                <a:sym typeface="Wingdings" panose="05000000000000000000" pitchFamily="2" charset="2"/>
              </a:rPr>
              <a:t>nanosecond</a:t>
            </a:r>
            <a:r>
              <a:rPr lang="de-DE" dirty="0">
                <a:sym typeface="Wingdings" panose="05000000000000000000" pitchFamily="2" charset="2"/>
              </a:rPr>
              <a:t> time </a:t>
            </a:r>
            <a:r>
              <a:rPr lang="de-DE" dirty="0" err="1">
                <a:sym typeface="Wingdings" panose="05000000000000000000" pitchFamily="2" charset="2"/>
              </a:rPr>
              <a:t>scale</a:t>
            </a:r>
            <a:r>
              <a:rPr lang="de-DE" dirty="0">
                <a:sym typeface="Wingdings" panose="05000000000000000000" pitchFamily="2" charset="2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dirty="0">
                <a:sym typeface="Wingdings" panose="05000000000000000000" pitchFamily="2" charset="2"/>
              </a:rPr>
              <a:t>High </a:t>
            </a:r>
            <a:r>
              <a:rPr lang="de-DE" dirty="0" err="1">
                <a:sym typeface="Wingdings" panose="05000000000000000000" pitchFamily="2" charset="2"/>
              </a:rPr>
              <a:t>doping</a:t>
            </a:r>
            <a:r>
              <a:rPr lang="de-DE" dirty="0">
                <a:sym typeface="Wingdings" panose="05000000000000000000" pitchFamily="2" charset="2"/>
              </a:rPr>
              <a:t> for </a:t>
            </a:r>
            <a:r>
              <a:rPr lang="de-DE" dirty="0" err="1">
                <a:sym typeface="Wingdings" panose="05000000000000000000" pitchFamily="2" charset="2"/>
              </a:rPr>
              <a:t>thin</a:t>
            </a:r>
            <a:r>
              <a:rPr lang="de-DE" dirty="0">
                <a:sym typeface="Wingdings" panose="05000000000000000000" pitchFamily="2" charset="2"/>
              </a:rPr>
              <a:t> band </a:t>
            </a:r>
            <a:r>
              <a:rPr lang="de-DE" dirty="0" err="1">
                <a:sym typeface="Wingdings" panose="05000000000000000000" pitchFamily="2" charset="2"/>
              </a:rPr>
              <a:t>bending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region</a:t>
            </a:r>
            <a:r>
              <a:rPr lang="de-DE" dirty="0">
                <a:sym typeface="Wingdings" panose="05000000000000000000" pitchFamily="2" charset="2"/>
              </a:rPr>
              <a:t> </a:t>
            </a:r>
            <a:endParaRPr lang="de-DE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6D7D2619-CDBB-FFA8-A8B7-37F1DA2B96A3}"/>
              </a:ext>
            </a:extLst>
          </p:cNvPr>
          <p:cNvSpPr txBox="1"/>
          <p:nvPr/>
        </p:nvSpPr>
        <p:spPr>
          <a:xfrm>
            <a:off x="8747575" y="4554030"/>
            <a:ext cx="957313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de-DE" dirty="0"/>
              <a:t>Photons</a:t>
            </a:r>
          </a:p>
        </p:txBody>
      </p:sp>
    </p:spTree>
    <p:extLst>
      <p:ext uri="{BB962C8B-B14F-4D97-AF65-F5344CB8AC3E}">
        <p14:creationId xmlns:p14="http://schemas.microsoft.com/office/powerpoint/2010/main" val="210742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82B68BBA-D5BC-62D4-EA6D-26546E265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B72B39D-E0E4-46B8-866C-81E09F7BCF67}" type="datetime1">
              <a:rPr lang="de-DE" smtClean="0"/>
              <a:t>22.09.2026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942C0CDE-9BD4-CD31-59DE-9299FF264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276E0D4-0397-4339-AB42-6112AC2EE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240774-CFD2-4AB8-B231-46D42DA9185A}" type="slidenum">
              <a:rPr lang="de-DE" smtClean="0"/>
              <a:t>9</a:t>
            </a:fld>
            <a:endParaRPr lang="de-DE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3DCB832-42DE-BCBA-A500-E87BC29E8B5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702" y="292272"/>
            <a:ext cx="3725788" cy="5737501"/>
          </a:xfrm>
          <a:prstGeom prst="rect">
            <a:avLst/>
          </a:prstGeom>
        </p:spPr>
      </p:pic>
      <p:sp>
        <p:nvSpPr>
          <p:cNvPr id="11" name="Stern: 5 Zacken 10">
            <a:extLst>
              <a:ext uri="{FF2B5EF4-FFF2-40B4-BE49-F238E27FC236}">
                <a16:creationId xmlns:a16="http://schemas.microsoft.com/office/drawing/2014/main" id="{73A3A2A1-9A6E-B987-C6E0-23FCC78D6DFA}"/>
              </a:ext>
            </a:extLst>
          </p:cNvPr>
          <p:cNvSpPr/>
          <p:nvPr/>
        </p:nvSpPr>
        <p:spPr>
          <a:xfrm>
            <a:off x="1784481" y="2499498"/>
            <a:ext cx="192830" cy="169933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BC8975B0-7A31-2AC8-3672-B0E1AD345469}"/>
              </a:ext>
            </a:extLst>
          </p:cNvPr>
          <p:cNvCxnSpPr>
            <a:cxnSpLocks/>
          </p:cNvCxnSpPr>
          <p:nvPr/>
        </p:nvCxnSpPr>
        <p:spPr>
          <a:xfrm flipV="1">
            <a:off x="1880896" y="2013977"/>
            <a:ext cx="0" cy="485521"/>
          </a:xfrm>
          <a:prstGeom prst="straightConnector1">
            <a:avLst/>
          </a:prstGeom>
          <a:ln w="28575">
            <a:solidFill>
              <a:srgbClr val="66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7842A2EB-3A2A-DE9F-70B0-AD1BC01E83E3}"/>
              </a:ext>
            </a:extLst>
          </p:cNvPr>
          <p:cNvCxnSpPr>
            <a:cxnSpLocks/>
          </p:cNvCxnSpPr>
          <p:nvPr/>
        </p:nvCxnSpPr>
        <p:spPr>
          <a:xfrm flipV="1">
            <a:off x="3239009" y="1771215"/>
            <a:ext cx="0" cy="242762"/>
          </a:xfrm>
          <a:prstGeom prst="straightConnector1">
            <a:avLst/>
          </a:prstGeom>
          <a:ln w="28575">
            <a:solidFill>
              <a:srgbClr val="66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Stern: 5 Zacken 18">
            <a:extLst>
              <a:ext uri="{FF2B5EF4-FFF2-40B4-BE49-F238E27FC236}">
                <a16:creationId xmlns:a16="http://schemas.microsoft.com/office/drawing/2014/main" id="{CB380048-C97E-1F1F-E03C-F14C9D6A1569}"/>
              </a:ext>
            </a:extLst>
          </p:cNvPr>
          <p:cNvSpPr/>
          <p:nvPr/>
        </p:nvSpPr>
        <p:spPr>
          <a:xfrm>
            <a:off x="3142594" y="2005884"/>
            <a:ext cx="192830" cy="169933"/>
          </a:xfrm>
          <a:prstGeom prst="star5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18011D2-C1FE-3F5E-F6E8-515A952DCAD3}"/>
              </a:ext>
            </a:extLst>
          </p:cNvPr>
          <p:cNvSpPr txBox="1"/>
          <p:nvPr/>
        </p:nvSpPr>
        <p:spPr>
          <a:xfrm>
            <a:off x="5007591" y="1083530"/>
            <a:ext cx="652839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2400" dirty="0"/>
          </a:p>
          <a:p>
            <a:endParaRPr lang="de-DE" sz="2400" dirty="0"/>
          </a:p>
          <a:p>
            <a:r>
              <a:rPr lang="de-DE" sz="2400" dirty="0"/>
              <a:t>-QE </a:t>
            </a:r>
            <a:r>
              <a:rPr lang="de-DE" sz="2400" dirty="0" err="1"/>
              <a:t>good</a:t>
            </a:r>
            <a:r>
              <a:rPr lang="de-DE" sz="2400" dirty="0"/>
              <a:t> </a:t>
            </a:r>
            <a:r>
              <a:rPr lang="de-DE" sz="2400" dirty="0" err="1"/>
              <a:t>enough</a:t>
            </a:r>
            <a:r>
              <a:rPr lang="de-DE" sz="2400" dirty="0"/>
              <a:t> for 10pC </a:t>
            </a:r>
            <a:r>
              <a:rPr lang="de-DE" sz="2400" dirty="0" err="1"/>
              <a:t>bunches</a:t>
            </a:r>
            <a:endParaRPr lang="de-DE" sz="2400" dirty="0"/>
          </a:p>
          <a:p>
            <a:r>
              <a:rPr lang="de-DE" sz="2400" dirty="0"/>
              <a:t> (15% at 650nm)</a:t>
            </a:r>
          </a:p>
          <a:p>
            <a:endParaRPr lang="de-DE" sz="2400" dirty="0"/>
          </a:p>
          <a:p>
            <a:r>
              <a:rPr lang="de-DE" sz="2400" dirty="0"/>
              <a:t>-</a:t>
            </a:r>
            <a:r>
              <a:rPr lang="de-DE" sz="2400" dirty="0" err="1"/>
              <a:t>thin</a:t>
            </a:r>
            <a:r>
              <a:rPr lang="de-DE" sz="2400" dirty="0"/>
              <a:t> </a:t>
            </a:r>
            <a:r>
              <a:rPr lang="de-DE" sz="2400" dirty="0" err="1"/>
              <a:t>enough</a:t>
            </a:r>
            <a:r>
              <a:rPr lang="de-DE" sz="2400" dirty="0"/>
              <a:t> for </a:t>
            </a:r>
            <a:r>
              <a:rPr lang="de-DE" sz="2400" dirty="0" err="1"/>
              <a:t>resonable</a:t>
            </a:r>
            <a:r>
              <a:rPr lang="de-DE" sz="2400" dirty="0"/>
              <a:t> </a:t>
            </a:r>
            <a:r>
              <a:rPr lang="de-DE" sz="2400" dirty="0" err="1"/>
              <a:t>bunch</a:t>
            </a:r>
            <a:r>
              <a:rPr lang="de-DE" sz="2400" dirty="0"/>
              <a:t> </a:t>
            </a:r>
            <a:r>
              <a:rPr lang="de-DE" sz="2400" dirty="0" err="1"/>
              <a:t>length</a:t>
            </a:r>
            <a:endParaRPr lang="de-DE" sz="2400" dirty="0"/>
          </a:p>
          <a:p>
            <a:endParaRPr lang="de-DE" sz="2400" dirty="0"/>
          </a:p>
          <a:p>
            <a:r>
              <a:rPr lang="de-DE" sz="2400" dirty="0"/>
              <a:t>-</a:t>
            </a:r>
            <a:r>
              <a:rPr lang="de-DE" sz="2400" dirty="0" err="1"/>
              <a:t>very</a:t>
            </a:r>
            <a:r>
              <a:rPr lang="de-DE" sz="2400" dirty="0"/>
              <a:t> </a:t>
            </a:r>
            <a:r>
              <a:rPr lang="de-DE" sz="2400" dirty="0" err="1"/>
              <a:t>suitable</a:t>
            </a:r>
            <a:r>
              <a:rPr lang="de-DE" sz="2400" dirty="0"/>
              <a:t> for </a:t>
            </a:r>
            <a:r>
              <a:rPr lang="de-DE" sz="2400" dirty="0" err="1"/>
              <a:t>optimization</a:t>
            </a:r>
            <a:r>
              <a:rPr lang="de-DE" sz="2400" dirty="0"/>
              <a:t> of MESA  </a:t>
            </a:r>
            <a:r>
              <a:rPr lang="de-DE" sz="2400" dirty="0" err="1"/>
              <a:t>with</a:t>
            </a:r>
            <a:r>
              <a:rPr lang="de-DE" sz="2400" dirty="0"/>
              <a:t> TAIKO Laser in </a:t>
            </a:r>
            <a:r>
              <a:rPr lang="de-DE" sz="2400" dirty="0" err="1"/>
              <a:t>single</a:t>
            </a:r>
            <a:r>
              <a:rPr lang="de-DE" sz="2400" dirty="0"/>
              <a:t> </a:t>
            </a:r>
            <a:r>
              <a:rPr lang="de-DE" sz="2400" dirty="0" err="1"/>
              <a:t>bunch</a:t>
            </a:r>
            <a:r>
              <a:rPr lang="de-DE" sz="2400" dirty="0"/>
              <a:t> </a:t>
            </a:r>
            <a:r>
              <a:rPr lang="de-DE" sz="2400" dirty="0" err="1"/>
              <a:t>mode</a:t>
            </a:r>
            <a:endParaRPr lang="de-DE" sz="2400" dirty="0"/>
          </a:p>
          <a:p>
            <a:endParaRPr lang="de-DE" sz="2400" dirty="0"/>
          </a:p>
          <a:p>
            <a:pPr marL="285750" indent="-285750">
              <a:buFontTx/>
              <a:buChar char="-"/>
            </a:pPr>
            <a:r>
              <a:rPr lang="de-DE" sz="2400" dirty="0"/>
              <a:t>But </a:t>
            </a:r>
            <a:r>
              <a:rPr lang="de-DE" sz="2400" dirty="0" err="1"/>
              <a:t>polarization</a:t>
            </a:r>
            <a:r>
              <a:rPr lang="de-DE" sz="2400" dirty="0"/>
              <a:t> </a:t>
            </a:r>
            <a:r>
              <a:rPr lang="de-DE" sz="2400" dirty="0" err="1"/>
              <a:t>too</a:t>
            </a:r>
            <a:r>
              <a:rPr lang="de-DE" sz="2400" dirty="0"/>
              <a:t> low (est. 40-45 %)</a:t>
            </a:r>
          </a:p>
          <a:p>
            <a:endParaRPr lang="de-DE" sz="2400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E17BC76D-8918-A86D-D796-39C03AD886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2219" y="292272"/>
            <a:ext cx="7379079" cy="1092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089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7EEF9-FCBB-BBB1-4011-25711C754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68AE0E2-AFFC-ECED-ABE7-0C72D7C1C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72FB148-8A14-4312-A309-4EAA186F4E4A}" type="datetime1">
              <a:rPr lang="de-DE" smtClean="0"/>
              <a:t>20.09.2026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19806AF-A7BF-04B2-A604-CECAA4FEB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0F95F66-F65C-38F8-BE96-B84C75454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240774-CFD2-4AB8-B231-46D42DA9185A}" type="slidenum">
              <a:rPr lang="de-DE" smtClean="0"/>
              <a:t>10</a:t>
            </a:fld>
            <a:endParaRPr lang="de-DE"/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C73F3A2-5549-4758-76AD-063AA3657C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0881" y="351086"/>
            <a:ext cx="6570237" cy="5127786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3C8EB4EA-789B-E557-FCC2-D354785EBAED}"/>
              </a:ext>
            </a:extLst>
          </p:cNvPr>
          <p:cNvSpPr txBox="1"/>
          <p:nvPr/>
        </p:nvSpPr>
        <p:spPr>
          <a:xfrm>
            <a:off x="3581400" y="5548279"/>
            <a:ext cx="58843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1</a:t>
            </a:r>
            <a:r>
              <a:rPr lang="de-DE" dirty="0">
                <a:latin typeface="Symbol" panose="05050102010706020507" pitchFamily="18" charset="2"/>
              </a:rPr>
              <a:t>m</a:t>
            </a:r>
            <a:r>
              <a:rPr lang="de-DE" dirty="0"/>
              <a:t>m </a:t>
            </a:r>
            <a:r>
              <a:rPr lang="de-DE" dirty="0" err="1"/>
              <a:t>suitable</a:t>
            </a:r>
            <a:r>
              <a:rPr lang="de-DE" dirty="0"/>
              <a:t> for 80ps </a:t>
            </a:r>
            <a:r>
              <a:rPr lang="de-DE" dirty="0" err="1"/>
              <a:t>long</a:t>
            </a:r>
            <a:r>
              <a:rPr lang="de-DE" dirty="0"/>
              <a:t> </a:t>
            </a:r>
            <a:r>
              <a:rPr lang="de-DE" dirty="0" err="1"/>
              <a:t>laser</a:t>
            </a:r>
            <a:r>
              <a:rPr lang="de-DE" dirty="0"/>
              <a:t> </a:t>
            </a:r>
            <a:r>
              <a:rPr lang="de-DE" dirty="0" err="1"/>
              <a:t>pulses</a:t>
            </a:r>
            <a:r>
              <a:rPr lang="de-DE" dirty="0"/>
              <a:t> </a:t>
            </a:r>
            <a:r>
              <a:rPr lang="de-DE" dirty="0" err="1"/>
              <a:t>from</a:t>
            </a:r>
            <a:r>
              <a:rPr lang="de-DE" dirty="0"/>
              <a:t> MESA </a:t>
            </a:r>
            <a:r>
              <a:rPr lang="de-DE" dirty="0" err="1"/>
              <a:t>lasers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44138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CD0FF3-CAE3-919C-864D-ACA5C06D0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FF0000"/>
                </a:solidFill>
              </a:rPr>
              <a:t>Surface </a:t>
            </a:r>
            <a:r>
              <a:rPr lang="de-DE" b="1" dirty="0" err="1">
                <a:solidFill>
                  <a:srgbClr val="FF0000"/>
                </a:solidFill>
              </a:rPr>
              <a:t>photO-voltage</a:t>
            </a:r>
            <a:r>
              <a:rPr lang="de-DE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49EF7A9C-B299-3B94-5D00-33137CC47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DC1874-E3A7-4BE4-B7DB-FA75BBC7DCC4}" type="datetime1">
              <a:rPr lang="de-DE" smtClean="0"/>
              <a:t>22.09.2026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003B3487-F8D0-50DD-BD43-96B5E9FDB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12C1C05D-EE52-48A2-AA4A-BE24BD71B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240774-CFD2-4AB8-B231-46D42DA9185A}" type="slidenum">
              <a:rPr lang="de-DE" smtClean="0"/>
              <a:t>11</a:t>
            </a:fld>
            <a:endParaRPr lang="de-DE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B79DF2A5-C9D8-E212-14AF-FBC45D05AF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002" y="1316518"/>
            <a:ext cx="4613288" cy="4224964"/>
          </a:xfrm>
          <a:prstGeom prst="rect">
            <a:avLst/>
          </a:prstGeom>
        </p:spPr>
      </p:pic>
      <p:sp>
        <p:nvSpPr>
          <p:cNvPr id="11" name="Textfeld 10">
            <a:extLst>
              <a:ext uri="{FF2B5EF4-FFF2-40B4-BE49-F238E27FC236}">
                <a16:creationId xmlns:a16="http://schemas.microsoft.com/office/drawing/2014/main" id="{B7627632-FB57-E30B-07F1-5233206C7340}"/>
              </a:ext>
            </a:extLst>
          </p:cNvPr>
          <p:cNvSpPr txBox="1"/>
          <p:nvPr/>
        </p:nvSpPr>
        <p:spPr>
          <a:xfrm>
            <a:off x="1709928" y="5724144"/>
            <a:ext cx="3397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N. Scahill, PhD </a:t>
            </a:r>
            <a:r>
              <a:rPr lang="de-DE" dirty="0" err="1"/>
              <a:t>thesis</a:t>
            </a:r>
            <a:r>
              <a:rPr lang="de-DE" dirty="0"/>
              <a:t> Mainz 2022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8E759F41-6754-A2B7-63E1-6B58D4E1B0B2}"/>
              </a:ext>
            </a:extLst>
          </p:cNvPr>
          <p:cNvSpPr txBox="1"/>
          <p:nvPr/>
        </p:nvSpPr>
        <p:spPr>
          <a:xfrm>
            <a:off x="4965343" y="1354824"/>
            <a:ext cx="6877407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/>
              <a:t>Experiment: </a:t>
            </a:r>
            <a:r>
              <a:rPr lang="de-DE" sz="2400" dirty="0" err="1"/>
              <a:t>Bulk</a:t>
            </a:r>
            <a:r>
              <a:rPr lang="de-DE" sz="2400" dirty="0"/>
              <a:t> </a:t>
            </a:r>
            <a:r>
              <a:rPr lang="de-DE" sz="2400" dirty="0" err="1"/>
              <a:t>GaAs</a:t>
            </a:r>
            <a:r>
              <a:rPr lang="de-DE" sz="2400" dirty="0"/>
              <a:t>, </a:t>
            </a:r>
            <a:r>
              <a:rPr lang="de-DE" sz="2400" dirty="0" err="1"/>
              <a:t>doping</a:t>
            </a:r>
            <a:r>
              <a:rPr lang="de-DE" sz="2400" dirty="0"/>
              <a:t> 2E19cm</a:t>
            </a:r>
            <a:r>
              <a:rPr lang="de-DE" sz="2400" baseline="30000" dirty="0"/>
              <a:t>-3</a:t>
            </a:r>
            <a:r>
              <a:rPr lang="de-DE" sz="2400" dirty="0">
                <a:latin typeface="Symbol" panose="05050102010706020507" pitchFamily="18" charset="2"/>
              </a:rPr>
              <a:t> l</a:t>
            </a:r>
            <a:r>
              <a:rPr lang="de-DE" sz="2400" dirty="0"/>
              <a:t>=800nm</a:t>
            </a:r>
          </a:p>
          <a:p>
            <a:r>
              <a:rPr lang="de-DE" sz="2400" dirty="0" err="1"/>
              <a:t>Produce</a:t>
            </a:r>
            <a:r>
              <a:rPr lang="de-DE" sz="2400" dirty="0"/>
              <a:t>  </a:t>
            </a:r>
            <a:r>
              <a:rPr lang="de-DE" sz="2400" dirty="0" err="1"/>
              <a:t>short</a:t>
            </a:r>
            <a:r>
              <a:rPr lang="de-DE" sz="2400" dirty="0"/>
              <a:t> pulse </a:t>
            </a:r>
            <a:r>
              <a:rPr lang="de-DE" sz="2400" dirty="0" err="1"/>
              <a:t>with</a:t>
            </a:r>
            <a:r>
              <a:rPr lang="de-DE" sz="2400" dirty="0"/>
              <a:t> </a:t>
            </a:r>
          </a:p>
          <a:p>
            <a:r>
              <a:rPr lang="de-DE" sz="2400" b="1" dirty="0" err="1"/>
              <a:t>constant</a:t>
            </a:r>
            <a:r>
              <a:rPr lang="de-DE" sz="2400" b="1" dirty="0"/>
              <a:t> </a:t>
            </a:r>
            <a:r>
              <a:rPr lang="de-DE" sz="2400" dirty="0"/>
              <a:t> </a:t>
            </a:r>
            <a:r>
              <a:rPr lang="de-DE" sz="2400" b="1" dirty="0"/>
              <a:t>Fluence of  2*10</a:t>
            </a:r>
            <a:r>
              <a:rPr lang="de-DE" sz="2400" b="1" baseline="30000" dirty="0"/>
              <a:t>-4 </a:t>
            </a:r>
            <a:r>
              <a:rPr lang="de-DE" sz="2400" b="1" dirty="0" err="1"/>
              <a:t>pC</a:t>
            </a:r>
            <a:r>
              <a:rPr lang="de-DE" sz="2400" b="1" dirty="0"/>
              <a:t>/mm</a:t>
            </a:r>
            <a:r>
              <a:rPr lang="de-DE" sz="2400" b="1" baseline="30000" dirty="0"/>
              <a:t>2 </a:t>
            </a:r>
            <a:r>
              <a:rPr lang="de-DE" sz="2400" b="1" dirty="0"/>
              <a:t>at </a:t>
            </a:r>
            <a:r>
              <a:rPr lang="de-DE" sz="2400" b="1" dirty="0" err="1"/>
              <a:t>varying</a:t>
            </a:r>
            <a:r>
              <a:rPr lang="de-DE" sz="2400" b="1" dirty="0"/>
              <a:t> QE</a:t>
            </a:r>
          </a:p>
          <a:p>
            <a:endParaRPr lang="de-DE" sz="2400" dirty="0"/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400" dirty="0">
                <a:sym typeface="Wingdings" panose="05000000000000000000" pitchFamily="2" charset="2"/>
              </a:rPr>
              <a:t>Pulse </a:t>
            </a:r>
            <a:r>
              <a:rPr lang="de-DE" sz="2400" dirty="0"/>
              <a:t>Tail </a:t>
            </a:r>
            <a:r>
              <a:rPr lang="de-DE" sz="2400" dirty="0" err="1"/>
              <a:t>supression</a:t>
            </a:r>
            <a:r>
              <a:rPr lang="de-DE" sz="2400" dirty="0"/>
              <a:t> </a:t>
            </a:r>
            <a:r>
              <a:rPr lang="de-DE" sz="2400" dirty="0" err="1"/>
              <a:t>below</a:t>
            </a:r>
            <a:r>
              <a:rPr lang="de-DE" sz="2400" dirty="0"/>
              <a:t> QE=10</a:t>
            </a:r>
            <a:r>
              <a:rPr lang="de-DE" sz="2400" baseline="30000" dirty="0"/>
              <a:t>-4</a:t>
            </a:r>
            <a:r>
              <a:rPr lang="de-DE" sz="2400" dirty="0"/>
              <a:t> %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QE </a:t>
            </a:r>
            <a:r>
              <a:rPr lang="de-DE" sz="24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is</a:t>
            </a:r>
            <a:r>
              <a:rPr lang="de-DE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reduced</a:t>
            </a:r>
            <a:r>
              <a:rPr lang="de-DE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 after a </a:t>
            </a:r>
            <a:r>
              <a:rPr lang="de-DE" sz="24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certain</a:t>
            </a:r>
            <a:r>
              <a:rPr lang="de-DE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fluence</a:t>
            </a:r>
            <a:r>
              <a:rPr lang="de-DE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 of </a:t>
            </a:r>
            <a:r>
              <a:rPr lang="de-DE" sz="24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diffusion</a:t>
            </a:r>
            <a:r>
              <a:rPr lang="de-DE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current</a:t>
            </a:r>
            <a:r>
              <a:rPr lang="de-DE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is</a:t>
            </a:r>
            <a:r>
              <a:rPr lang="de-DE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de-DE" sz="24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reached</a:t>
            </a:r>
            <a:r>
              <a:rPr lang="de-DE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endParaRPr lang="de-DE" sz="2400" b="1" dirty="0">
              <a:solidFill>
                <a:srgbClr val="FF0000"/>
              </a:solidFill>
            </a:endParaRPr>
          </a:p>
          <a:p>
            <a:endParaRPr lang="de-DE" sz="2400" b="1" dirty="0">
              <a:solidFill>
                <a:srgbClr val="FF0000"/>
              </a:solidFill>
            </a:endParaRPr>
          </a:p>
          <a:p>
            <a:r>
              <a:rPr lang="de-DE" sz="2400" dirty="0" err="1"/>
              <a:t>Effect</a:t>
            </a:r>
            <a:r>
              <a:rPr lang="de-DE" sz="2400" dirty="0"/>
              <a:t> </a:t>
            </a:r>
            <a:r>
              <a:rPr lang="de-DE" sz="2400" dirty="0" err="1"/>
              <a:t>is</a:t>
            </a:r>
            <a:r>
              <a:rPr lang="de-DE" sz="2400" dirty="0"/>
              <a:t> </a:t>
            </a:r>
            <a:r>
              <a:rPr lang="de-DE" sz="2400" dirty="0" err="1"/>
              <a:t>attributed</a:t>
            </a:r>
            <a:r>
              <a:rPr lang="de-DE" sz="2400" dirty="0"/>
              <a:t> to </a:t>
            </a:r>
            <a:r>
              <a:rPr lang="de-DE" sz="2400" dirty="0" err="1"/>
              <a:t>surface</a:t>
            </a:r>
            <a:r>
              <a:rPr lang="de-DE" sz="2400" dirty="0"/>
              <a:t> </a:t>
            </a:r>
            <a:r>
              <a:rPr lang="de-DE" sz="2400" dirty="0" err="1"/>
              <a:t>photovoltage</a:t>
            </a:r>
            <a:r>
              <a:rPr lang="de-DE" sz="2400" dirty="0"/>
              <a:t>, </a:t>
            </a:r>
            <a:r>
              <a:rPr lang="de-DE" sz="2400" dirty="0" err="1"/>
              <a:t>see</a:t>
            </a:r>
            <a:r>
              <a:rPr lang="de-DE" sz="2400" dirty="0"/>
              <a:t> Mulhollan et al</a:t>
            </a:r>
            <a:r>
              <a:rPr lang="de-DE" sz="2400" b="1" dirty="0">
                <a:solidFill>
                  <a:srgbClr val="FF0000"/>
                </a:solidFill>
              </a:rPr>
              <a:t> :</a:t>
            </a:r>
            <a:r>
              <a:rPr lang="en-US" sz="2400" dirty="0"/>
              <a:t>Physics Letters A, 282(4-5):309–318, 2001.</a:t>
            </a: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en-US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To produce 0.1pC/mm</a:t>
            </a:r>
            <a:r>
              <a:rPr lang="en-US" sz="2400" b="1" baseline="30000" dirty="0">
                <a:solidFill>
                  <a:srgbClr val="FF0000"/>
                </a:solidFill>
                <a:sym typeface="Wingdings" panose="05000000000000000000" pitchFamily="2" charset="2"/>
              </a:rPr>
              <a:t>2</a:t>
            </a:r>
            <a:r>
              <a:rPr lang="en-US" sz="2400" b="1" dirty="0">
                <a:solidFill>
                  <a:srgbClr val="FF0000"/>
                </a:solidFill>
                <a:sym typeface="Wingdings" panose="05000000000000000000" pitchFamily="2" charset="2"/>
              </a:rPr>
              <a:t> for MESA polarized  beam requirement we need a QE of &gt; 0.05%. </a:t>
            </a:r>
            <a:endParaRPr lang="en-US" sz="2400" b="1" dirty="0">
              <a:sym typeface="Wingdings" panose="05000000000000000000" pitchFamily="2" charset="2"/>
            </a:endParaRP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1D5B46ED-3EAD-F3AF-D0DE-B4358EA33B7F}"/>
              </a:ext>
            </a:extLst>
          </p:cNvPr>
          <p:cNvGrpSpPr/>
          <p:nvPr/>
        </p:nvGrpSpPr>
        <p:grpSpPr>
          <a:xfrm>
            <a:off x="8995629" y="43880"/>
            <a:ext cx="2847121" cy="1273379"/>
            <a:chOff x="8311900" y="2230707"/>
            <a:chExt cx="3956362" cy="2362558"/>
          </a:xfrm>
        </p:grpSpPr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1BBA39F1-FDC6-BBBB-5F9B-6CF21BC4B233}"/>
                </a:ext>
              </a:extLst>
            </p:cNvPr>
            <p:cNvSpPr/>
            <p:nvPr/>
          </p:nvSpPr>
          <p:spPr>
            <a:xfrm>
              <a:off x="9824484" y="2977116"/>
              <a:ext cx="1289343" cy="161614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5" name="Rechteck 14">
              <a:extLst>
                <a:ext uri="{FF2B5EF4-FFF2-40B4-BE49-F238E27FC236}">
                  <a16:creationId xmlns:a16="http://schemas.microsoft.com/office/drawing/2014/main" id="{F0989F8C-A12E-F249-F890-F87BD8007414}"/>
                </a:ext>
              </a:extLst>
            </p:cNvPr>
            <p:cNvSpPr/>
            <p:nvPr/>
          </p:nvSpPr>
          <p:spPr>
            <a:xfrm>
              <a:off x="9633098" y="2977115"/>
              <a:ext cx="191386" cy="1616149"/>
            </a:xfrm>
            <a:prstGeom prst="rect">
              <a:avLst/>
            </a:prstGeom>
            <a:solidFill>
              <a:srgbClr val="6600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A7757627-9FF3-F539-2AD8-4FCE76F53247}"/>
                </a:ext>
              </a:extLst>
            </p:cNvPr>
            <p:cNvSpPr txBox="1"/>
            <p:nvPr/>
          </p:nvSpPr>
          <p:spPr>
            <a:xfrm>
              <a:off x="9835913" y="2286937"/>
              <a:ext cx="127791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Low </a:t>
              </a:r>
              <a:r>
                <a:rPr lang="de-DE" dirty="0" err="1"/>
                <a:t>doped</a:t>
              </a:r>
              <a:r>
                <a:rPr lang="de-DE" dirty="0"/>
                <a:t> </a:t>
              </a:r>
            </a:p>
            <a:p>
              <a:r>
                <a:rPr lang="de-DE" dirty="0" err="1"/>
                <a:t>GaAs</a:t>
              </a:r>
              <a:endParaRPr lang="de-DE" dirty="0"/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7DD54658-AF9E-3B12-C48B-4B2309D55ABC}"/>
                </a:ext>
              </a:extLst>
            </p:cNvPr>
            <p:cNvSpPr txBox="1"/>
            <p:nvPr/>
          </p:nvSpPr>
          <p:spPr>
            <a:xfrm>
              <a:off x="8311900" y="2230707"/>
              <a:ext cx="1321197" cy="646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/>
                <a:t>High </a:t>
              </a:r>
              <a:r>
                <a:rPr lang="de-DE" dirty="0" err="1"/>
                <a:t>doped</a:t>
              </a:r>
              <a:r>
                <a:rPr lang="de-DE" dirty="0"/>
                <a:t> </a:t>
              </a:r>
            </a:p>
            <a:p>
              <a:r>
                <a:rPr lang="de-DE" dirty="0" err="1"/>
                <a:t>GaAs</a:t>
              </a:r>
              <a:endParaRPr lang="de-DE" dirty="0"/>
            </a:p>
          </p:txBody>
        </p:sp>
        <p:sp>
          <p:nvSpPr>
            <p:cNvPr id="18" name="Pfeil: nach rechts 17">
              <a:extLst>
                <a:ext uri="{FF2B5EF4-FFF2-40B4-BE49-F238E27FC236}">
                  <a16:creationId xmlns:a16="http://schemas.microsoft.com/office/drawing/2014/main" id="{BCA0E1DB-FD1B-108A-BCB4-74521B2BE52A}"/>
                </a:ext>
              </a:extLst>
            </p:cNvPr>
            <p:cNvSpPr/>
            <p:nvPr/>
          </p:nvSpPr>
          <p:spPr>
            <a:xfrm>
              <a:off x="9177867" y="3996267"/>
              <a:ext cx="1388533" cy="533800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9" name="Pfeil: nach unten 18">
              <a:extLst>
                <a:ext uri="{FF2B5EF4-FFF2-40B4-BE49-F238E27FC236}">
                  <a16:creationId xmlns:a16="http://schemas.microsoft.com/office/drawing/2014/main" id="{0CCC8C4A-C8DE-0A47-70B0-A64FEABFE95B}"/>
                </a:ext>
              </a:extLst>
            </p:cNvPr>
            <p:cNvSpPr/>
            <p:nvPr/>
          </p:nvSpPr>
          <p:spPr>
            <a:xfrm rot="5400000">
              <a:off x="9772338" y="2303673"/>
              <a:ext cx="102556" cy="2197647"/>
            </a:xfrm>
            <a:prstGeom prst="down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0" name="Pfeil: nach unten 19">
              <a:extLst>
                <a:ext uri="{FF2B5EF4-FFF2-40B4-BE49-F238E27FC236}">
                  <a16:creationId xmlns:a16="http://schemas.microsoft.com/office/drawing/2014/main" id="{EC92568F-1008-B8B3-8BAE-7A274E252D25}"/>
                </a:ext>
              </a:extLst>
            </p:cNvPr>
            <p:cNvSpPr/>
            <p:nvPr/>
          </p:nvSpPr>
          <p:spPr>
            <a:xfrm rot="5400000">
              <a:off x="10064626" y="3075255"/>
              <a:ext cx="426284" cy="1289343"/>
            </a:xfrm>
            <a:prstGeom prst="downArrow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CEB4A804-8CB3-A6B9-C738-F709872FC27D}"/>
                </a:ext>
              </a:extLst>
            </p:cNvPr>
            <p:cNvSpPr txBox="1"/>
            <p:nvPr/>
          </p:nvSpPr>
          <p:spPr>
            <a:xfrm>
              <a:off x="10828444" y="3009561"/>
              <a:ext cx="1439818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dirty="0" err="1"/>
                <a:t>Photocurrent</a:t>
              </a:r>
              <a:endParaRPr lang="de-DE" dirty="0"/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46900C77-7FEF-6F25-3777-5E50246CD08A}"/>
                </a:ext>
              </a:extLst>
            </p:cNvPr>
            <p:cNvSpPr txBox="1"/>
            <p:nvPr/>
          </p:nvSpPr>
          <p:spPr>
            <a:xfrm>
              <a:off x="10922440" y="3801413"/>
              <a:ext cx="1268296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de-DE" dirty="0"/>
                <a:t>Diff </a:t>
              </a:r>
              <a:r>
                <a:rPr lang="de-DE" dirty="0" err="1"/>
                <a:t>current</a:t>
              </a:r>
              <a:endParaRPr lang="de-DE" dirty="0"/>
            </a:p>
          </p:txBody>
        </p:sp>
      </p:grpSp>
    </p:spTree>
    <p:extLst>
      <p:ext uri="{BB962C8B-B14F-4D97-AF65-F5344CB8AC3E}">
        <p14:creationId xmlns:p14="http://schemas.microsoft.com/office/powerpoint/2010/main" val="4252273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A7299F-A757-D9D6-D503-643775B01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FF0000"/>
                </a:solidFill>
              </a:rPr>
              <a:t>Commercial </a:t>
            </a:r>
            <a:r>
              <a:rPr lang="de-DE" b="1" dirty="0" err="1">
                <a:solidFill>
                  <a:srgbClr val="FF0000"/>
                </a:solidFill>
              </a:rPr>
              <a:t>Cathode</a:t>
            </a:r>
            <a:r>
              <a:rPr lang="de-DE" b="1" dirty="0">
                <a:solidFill>
                  <a:srgbClr val="FF0000"/>
                </a:solidFill>
              </a:rPr>
              <a:t> at MAMI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2195E35-88DC-BC65-0CDE-0B8861124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DC1874-E3A7-4BE4-B7DB-FA75BBC7DCC4}" type="datetime1">
              <a:rPr lang="de-DE" smtClean="0"/>
              <a:t>21.09.2026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EDB08AF-F94A-9C20-0E2B-1BC64DEC8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EC80B1E-6493-DD48-2686-05F253168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240774-CFD2-4AB8-B231-46D42DA9185A}" type="slidenum">
              <a:rPr lang="de-DE" smtClean="0"/>
              <a:t>12</a:t>
            </a:fld>
            <a:endParaRPr lang="de-DE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20DF1753-06C5-9DB7-678C-5E9166922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084" y="1454048"/>
            <a:ext cx="4595942" cy="4618216"/>
          </a:xfrm>
          <a:prstGeom prst="rect">
            <a:avLst/>
          </a:prstGeom>
        </p:spPr>
      </p:pic>
      <p:sp>
        <p:nvSpPr>
          <p:cNvPr id="13" name="Textfeld 12">
            <a:extLst>
              <a:ext uri="{FF2B5EF4-FFF2-40B4-BE49-F238E27FC236}">
                <a16:creationId xmlns:a16="http://schemas.microsoft.com/office/drawing/2014/main" id="{ACDE707C-D96F-AD2E-4E94-343C99DEEF50}"/>
              </a:ext>
            </a:extLst>
          </p:cNvPr>
          <p:cNvSpPr txBox="1"/>
          <p:nvPr/>
        </p:nvSpPr>
        <p:spPr>
          <a:xfrm>
            <a:off x="6235700" y="1803400"/>
            <a:ext cx="47117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 err="1"/>
              <a:t>Manufactured</a:t>
            </a:r>
            <a:r>
              <a:rPr lang="de-DE" sz="3600" b="1" dirty="0"/>
              <a:t> by SVT </a:t>
            </a:r>
            <a:r>
              <a:rPr lang="de-DE" sz="3600" b="1" dirty="0" err="1"/>
              <a:t>company</a:t>
            </a:r>
            <a:r>
              <a:rPr lang="de-DE" sz="3600" b="1" dirty="0"/>
              <a:t> </a:t>
            </a:r>
            <a:r>
              <a:rPr lang="de-DE" sz="3600" b="1" dirty="0" err="1"/>
              <a:t>until</a:t>
            </a:r>
            <a:r>
              <a:rPr lang="de-DE" sz="3600" b="1" dirty="0"/>
              <a:t> 2015 </a:t>
            </a:r>
          </a:p>
          <a:p>
            <a:endParaRPr lang="de-DE" sz="3600" b="1" dirty="0"/>
          </a:p>
          <a:p>
            <a:r>
              <a:rPr lang="de-DE" sz="3600" b="1" dirty="0"/>
              <a:t>Last </a:t>
            </a:r>
            <a:r>
              <a:rPr lang="de-DE" sz="3600" b="1" dirty="0" err="1"/>
              <a:t>deliveries</a:t>
            </a:r>
            <a:r>
              <a:rPr lang="de-DE" sz="3600" b="1" dirty="0"/>
              <a:t>: </a:t>
            </a:r>
            <a:r>
              <a:rPr lang="de-DE" sz="3600" b="1" dirty="0" err="1"/>
              <a:t>too</a:t>
            </a:r>
            <a:r>
              <a:rPr lang="de-DE" sz="3600" b="1" dirty="0"/>
              <a:t> low polarisation </a:t>
            </a:r>
          </a:p>
          <a:p>
            <a:r>
              <a:rPr lang="de-DE" sz="3600" b="1" dirty="0"/>
              <a:t>Surface </a:t>
            </a:r>
            <a:r>
              <a:rPr lang="de-DE" sz="3600" b="1" dirty="0" err="1"/>
              <a:t>defects</a:t>
            </a:r>
            <a:r>
              <a:rPr lang="de-DE" sz="3600" b="1" dirty="0"/>
              <a:t>?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ADE8E9BB-F5CC-D79D-33F4-6058E5A33E05}"/>
              </a:ext>
            </a:extLst>
          </p:cNvPr>
          <p:cNvSpPr txBox="1"/>
          <p:nvPr/>
        </p:nvSpPr>
        <p:spPr>
          <a:xfrm>
            <a:off x="5007591" y="5603369"/>
            <a:ext cx="3259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N. Scahill and K.A:</a:t>
            </a:r>
          </a:p>
          <a:p>
            <a:r>
              <a:rPr lang="fr-FR" sz="1000" dirty="0"/>
              <a:t>J. Appl. Phys. 132, 185702 (2022); </a:t>
            </a:r>
            <a:r>
              <a:rPr lang="fr-FR" sz="1000" dirty="0" err="1"/>
              <a:t>doi</a:t>
            </a:r>
            <a:r>
              <a:rPr lang="fr-FR" sz="1000" dirty="0"/>
              <a:t>: 10.1063/5.0108675</a:t>
            </a:r>
            <a:r>
              <a:rPr lang="de-DE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7303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C93BF-C18E-A6C7-CE00-FD8C83812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37DD6B-7317-439F-81CD-BACCF5F97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FF0000"/>
                </a:solidFill>
              </a:rPr>
              <a:t>SVT  </a:t>
            </a:r>
            <a:r>
              <a:rPr lang="de-DE" b="1" dirty="0" err="1">
                <a:solidFill>
                  <a:srgbClr val="FF0000"/>
                </a:solidFill>
              </a:rPr>
              <a:t>Cathode</a:t>
            </a:r>
            <a:r>
              <a:rPr lang="de-DE" b="1" dirty="0">
                <a:solidFill>
                  <a:srgbClr val="FF0000"/>
                </a:solidFill>
              </a:rPr>
              <a:t> in USE </a:t>
            </a:r>
            <a:r>
              <a:rPr lang="de-DE" b="1" dirty="0" err="1">
                <a:solidFill>
                  <a:srgbClr val="FF0000"/>
                </a:solidFill>
              </a:rPr>
              <a:t>aT</a:t>
            </a:r>
            <a:r>
              <a:rPr lang="de-DE" b="1" dirty="0">
                <a:solidFill>
                  <a:srgbClr val="FF0000"/>
                </a:solidFill>
              </a:rPr>
              <a:t> MAINZ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DFB347E-0812-EEFA-88CE-91BD9075A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DC1874-E3A7-4BE4-B7DB-FA75BBC7DCC4}" type="datetime1">
              <a:rPr lang="de-DE" smtClean="0"/>
              <a:t>21.09.2026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63DE463-DA5C-B4D7-0E54-7A1E3C431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4D258415-EA6B-1386-4176-3652C7271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240774-CFD2-4AB8-B231-46D42DA9185A}" type="slidenum">
              <a:rPr lang="de-DE" smtClean="0"/>
              <a:t>13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4DA6FA1-3698-D3CE-40C8-D105ADD4C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27906"/>
            <a:ext cx="5657691" cy="4711492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FFF26590-687F-115B-AEFB-E40E6CA181C5}"/>
              </a:ext>
            </a:extLst>
          </p:cNvPr>
          <p:cNvSpPr txBox="1"/>
          <p:nvPr/>
        </p:nvSpPr>
        <p:spPr>
          <a:xfrm>
            <a:off x="6832600" y="1367522"/>
            <a:ext cx="50673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Mott </a:t>
            </a:r>
            <a:r>
              <a:rPr lang="de-DE" dirty="0" err="1"/>
              <a:t>scattering</a:t>
            </a:r>
            <a:r>
              <a:rPr lang="de-DE" dirty="0"/>
              <a:t> </a:t>
            </a:r>
            <a:r>
              <a:rPr lang="de-DE" dirty="0" err="1"/>
              <a:t>asymmetry</a:t>
            </a:r>
            <a:r>
              <a:rPr lang="de-DE" dirty="0"/>
              <a:t> </a:t>
            </a:r>
            <a:r>
              <a:rPr lang="de-DE" dirty="0" err="1"/>
              <a:t>measured</a:t>
            </a:r>
            <a:r>
              <a:rPr lang="de-DE" dirty="0"/>
              <a:t> at 44 keV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dirty="0">
                <a:sym typeface="Wingdings" panose="05000000000000000000" pitchFamily="2" charset="2"/>
              </a:rPr>
              <a:t>Very low </a:t>
            </a:r>
            <a:r>
              <a:rPr lang="de-DE" dirty="0" err="1">
                <a:sym typeface="Wingdings" panose="05000000000000000000" pitchFamily="2" charset="2"/>
              </a:rPr>
              <a:t>analysing</a:t>
            </a:r>
            <a:r>
              <a:rPr lang="de-DE" dirty="0">
                <a:sym typeface="Wingdings" panose="05000000000000000000" pitchFamily="2" charset="2"/>
              </a:rPr>
              <a:t> power</a:t>
            </a:r>
          </a:p>
          <a:p>
            <a:r>
              <a:rPr lang="de-DE" dirty="0">
                <a:sym typeface="Wingdings" panose="05000000000000000000" pitchFamily="2" charset="2"/>
              </a:rPr>
              <a:t>  Polarisation 80-90% in maximum 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de-DE" dirty="0">
                <a:sym typeface="Wingdings" panose="05000000000000000000" pitchFamily="2" charset="2"/>
              </a:rPr>
              <a:t>QE~0.5%-0.9% at maximum </a:t>
            </a:r>
            <a:r>
              <a:rPr lang="de-DE" dirty="0" err="1">
                <a:sym typeface="Wingdings" panose="05000000000000000000" pitchFamily="2" charset="2"/>
              </a:rPr>
              <a:t>Polarization</a:t>
            </a:r>
            <a:endParaRPr lang="de-DE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de-DE" dirty="0">
              <a:sym typeface="Wingdings" panose="05000000000000000000" pitchFamily="2" charset="2"/>
            </a:endParaRPr>
          </a:p>
          <a:p>
            <a:r>
              <a:rPr lang="de-DE" dirty="0">
                <a:sym typeface="Wingdings" panose="05000000000000000000" pitchFamily="2" charset="2"/>
              </a:rPr>
              <a:t>The </a:t>
            </a:r>
            <a:r>
              <a:rPr lang="de-DE" dirty="0" err="1">
                <a:sym typeface="Wingdings" panose="05000000000000000000" pitchFamily="2" charset="2"/>
              </a:rPr>
              <a:t>strained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superlattice</a:t>
            </a:r>
            <a:r>
              <a:rPr lang="de-DE" dirty="0">
                <a:sym typeface="Wingdings" panose="05000000000000000000" pitchFamily="2" charset="2"/>
              </a:rPr>
              <a:t> </a:t>
            </a:r>
            <a:r>
              <a:rPr lang="de-DE" dirty="0" err="1">
                <a:sym typeface="Wingdings" panose="05000000000000000000" pitchFamily="2" charset="2"/>
              </a:rPr>
              <a:t>cathode</a:t>
            </a:r>
            <a:r>
              <a:rPr lang="de-DE" dirty="0">
                <a:sym typeface="Wingdings" panose="05000000000000000000" pitchFamily="2" charset="2"/>
              </a:rPr>
              <a:t>  </a:t>
            </a:r>
            <a:r>
              <a:rPr lang="de-DE" dirty="0" err="1">
                <a:sym typeface="Wingdings" panose="05000000000000000000" pitchFamily="2" charset="2"/>
              </a:rPr>
              <a:t>from</a:t>
            </a:r>
            <a:r>
              <a:rPr lang="de-DE" dirty="0">
                <a:sym typeface="Wingdings" panose="05000000000000000000" pitchFamily="2" charset="2"/>
              </a:rPr>
              <a:t> SVT </a:t>
            </a:r>
            <a:r>
              <a:rPr lang="de-DE" dirty="0" err="1">
                <a:sym typeface="Wingdings" panose="05000000000000000000" pitchFamily="2" charset="2"/>
              </a:rPr>
              <a:t>can</a:t>
            </a:r>
            <a:r>
              <a:rPr lang="de-DE" dirty="0">
                <a:sym typeface="Wingdings" panose="05000000000000000000" pitchFamily="2" charset="2"/>
              </a:rPr>
              <a:t> do the </a:t>
            </a:r>
            <a:r>
              <a:rPr lang="de-DE" dirty="0" err="1">
                <a:sym typeface="Wingdings" panose="05000000000000000000" pitchFamily="2" charset="2"/>
              </a:rPr>
              <a:t>job</a:t>
            </a:r>
            <a:r>
              <a:rPr lang="de-DE" dirty="0">
                <a:sym typeface="Wingdings" panose="05000000000000000000" pitchFamily="2" charset="2"/>
              </a:rPr>
              <a:t> at MESA….</a:t>
            </a:r>
          </a:p>
          <a:p>
            <a:endParaRPr lang="de-DE" dirty="0">
              <a:sym typeface="Wingdings" panose="05000000000000000000" pitchFamily="2" charset="2"/>
            </a:endParaRPr>
          </a:p>
          <a:p>
            <a:r>
              <a:rPr lang="de-DE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But …….</a:t>
            </a:r>
          </a:p>
          <a:p>
            <a:r>
              <a:rPr lang="de-DE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It  </a:t>
            </a:r>
            <a:r>
              <a:rPr lang="de-DE" sz="28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is</a:t>
            </a:r>
            <a:r>
              <a:rPr lang="de-DE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  </a:t>
            </a:r>
            <a:r>
              <a:rPr lang="de-DE" sz="28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no</a:t>
            </a:r>
            <a:r>
              <a:rPr lang="de-DE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de-DE" sz="28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longer</a:t>
            </a:r>
            <a:r>
              <a:rPr lang="de-DE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 possible to </a:t>
            </a:r>
            <a:r>
              <a:rPr lang="de-DE" sz="28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purchase</a:t>
            </a:r>
            <a:r>
              <a:rPr lang="de-DE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de-DE" sz="28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from</a:t>
            </a:r>
            <a:r>
              <a:rPr lang="de-DE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de-DE" sz="28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company</a:t>
            </a:r>
            <a:r>
              <a:rPr lang="de-DE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 … </a:t>
            </a:r>
            <a:r>
              <a:rPr lang="de-DE" sz="28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Our</a:t>
            </a:r>
            <a:r>
              <a:rPr lang="de-DE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 Stocks </a:t>
            </a:r>
            <a:r>
              <a:rPr lang="de-DE" sz="28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are</a:t>
            </a:r>
            <a:r>
              <a:rPr lang="de-DE" sz="2800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de-DE" sz="2800" b="1" dirty="0" err="1">
                <a:solidFill>
                  <a:srgbClr val="FF0000"/>
                </a:solidFill>
                <a:sym typeface="Wingdings" panose="05000000000000000000" pitchFamily="2" charset="2"/>
              </a:rPr>
              <a:t>empty</a:t>
            </a:r>
            <a:endParaRPr lang="de-DE" sz="2800" b="1" dirty="0">
              <a:solidFill>
                <a:srgbClr val="FF0000"/>
              </a:solidFill>
            </a:endParaRPr>
          </a:p>
        </p:txBody>
      </p:sp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0F8E0C18-68C7-5A1E-3F0F-0EE0B6FF016B}"/>
              </a:ext>
            </a:extLst>
          </p:cNvPr>
          <p:cNvCxnSpPr/>
          <p:nvPr/>
        </p:nvCxnSpPr>
        <p:spPr>
          <a:xfrm>
            <a:off x="2540000" y="875506"/>
            <a:ext cx="0" cy="36456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6EC844E5-21DE-8815-5A47-C19E1FE6E1B7}"/>
              </a:ext>
            </a:extLst>
          </p:cNvPr>
          <p:cNvSpPr txBox="1"/>
          <p:nvPr/>
        </p:nvSpPr>
        <p:spPr>
          <a:xfrm>
            <a:off x="1116075" y="5739398"/>
            <a:ext cx="3259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/>
              <a:t>N. Scahill and K.A:</a:t>
            </a:r>
          </a:p>
          <a:p>
            <a:r>
              <a:rPr lang="fr-FR" sz="1000" dirty="0"/>
              <a:t>J. Appl. Phys. 132, 185702 (2022); </a:t>
            </a:r>
            <a:r>
              <a:rPr lang="fr-FR" sz="1000" dirty="0" err="1"/>
              <a:t>doi</a:t>
            </a:r>
            <a:r>
              <a:rPr lang="fr-FR" sz="1000" dirty="0"/>
              <a:t>: 10.1063/5.0108675</a:t>
            </a:r>
            <a:r>
              <a:rPr lang="de-DE" sz="1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36895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32D19-52F0-300A-4597-C940CF420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91C5BE-19BB-5A64-B02E-0122AB01A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b="1" dirty="0">
                <a:solidFill>
                  <a:srgbClr val="FF0000"/>
                </a:solidFill>
              </a:rPr>
              <a:t> SVT </a:t>
            </a:r>
            <a:r>
              <a:rPr lang="de-DE" b="1" dirty="0" err="1">
                <a:solidFill>
                  <a:srgbClr val="FF0000"/>
                </a:solidFill>
              </a:rPr>
              <a:t>Cathode</a:t>
            </a:r>
            <a:r>
              <a:rPr lang="de-DE" b="1" dirty="0">
                <a:solidFill>
                  <a:srgbClr val="FF0000"/>
                </a:solidFill>
              </a:rPr>
              <a:t> Alternative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BE0A928-5BEE-FEED-1C63-0879D1DF5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DC1874-E3A7-4BE4-B7DB-FA75BBC7DCC4}" type="datetime1">
              <a:rPr lang="de-DE" smtClean="0"/>
              <a:t>21.09.2026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D106FA9-92A0-8103-C7D0-09D8BB1A5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5C9986-0A87-B59D-B6C1-EAEC07796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240774-CFD2-4AB8-B231-46D42DA9185A}" type="slidenum">
              <a:rPr lang="de-DE" smtClean="0"/>
              <a:t>14</a:t>
            </a:fld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3C4D2323-FB8E-9D21-9377-72218C438088}"/>
              </a:ext>
            </a:extLst>
          </p:cNvPr>
          <p:cNvSpPr txBox="1"/>
          <p:nvPr/>
        </p:nvSpPr>
        <p:spPr>
          <a:xfrm>
            <a:off x="204444" y="1620440"/>
            <a:ext cx="74295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Chinese Company ACKEN: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 err="1"/>
              <a:t>Quarter</a:t>
            </a:r>
            <a:r>
              <a:rPr lang="de-DE" sz="2400" dirty="0"/>
              <a:t> of a Wafer </a:t>
            </a:r>
            <a:r>
              <a:rPr lang="de-DE" sz="2400" dirty="0" err="1"/>
              <a:t>delivered</a:t>
            </a:r>
            <a:r>
              <a:rPr lang="de-DE" sz="24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 err="1"/>
              <a:t>Defects</a:t>
            </a:r>
            <a:r>
              <a:rPr lang="de-DE" sz="2400" dirty="0"/>
              <a:t> on </a:t>
            </a:r>
            <a:r>
              <a:rPr lang="de-DE" sz="2400" dirty="0" err="1"/>
              <a:t>surface</a:t>
            </a:r>
            <a:r>
              <a:rPr lang="de-DE" sz="2400" dirty="0"/>
              <a:t> </a:t>
            </a:r>
            <a:r>
              <a:rPr lang="de-DE" sz="2400" dirty="0" err="1"/>
              <a:t>visble</a:t>
            </a:r>
            <a:endParaRPr lang="de-D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Polarisation as </a:t>
            </a:r>
            <a:r>
              <a:rPr lang="de-DE" sz="2400" dirty="0" err="1"/>
              <a:t>good</a:t>
            </a:r>
            <a:r>
              <a:rPr lang="de-DE" sz="2400" dirty="0"/>
              <a:t> as SVT, </a:t>
            </a:r>
            <a:r>
              <a:rPr lang="de-DE" sz="2400" dirty="0" err="1"/>
              <a:t>measured</a:t>
            </a:r>
            <a:r>
              <a:rPr lang="de-DE" sz="2400" dirty="0"/>
              <a:t> in </a:t>
            </a:r>
            <a:r>
              <a:rPr lang="de-DE" sz="2400" dirty="0" err="1"/>
              <a:t>direct</a:t>
            </a:r>
            <a:r>
              <a:rPr lang="de-DE" sz="2400" dirty="0"/>
              <a:t> </a:t>
            </a:r>
            <a:r>
              <a:rPr lang="de-DE" sz="2400" dirty="0" err="1"/>
              <a:t>comparison</a:t>
            </a:r>
            <a:r>
              <a:rPr lang="de-DE" sz="2400" dirty="0"/>
              <a:t> at MAMI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QE a </a:t>
            </a:r>
            <a:r>
              <a:rPr lang="de-DE" sz="2400" dirty="0" err="1"/>
              <a:t>bit</a:t>
            </a:r>
            <a:r>
              <a:rPr lang="de-DE" sz="2400" dirty="0"/>
              <a:t> </a:t>
            </a:r>
            <a:r>
              <a:rPr lang="de-DE" sz="2400" dirty="0" err="1"/>
              <a:t>lower</a:t>
            </a:r>
            <a:r>
              <a:rPr lang="de-DE" sz="2400" dirty="0"/>
              <a:t> </a:t>
            </a:r>
          </a:p>
          <a:p>
            <a:r>
              <a:rPr lang="de-DE" sz="2400" dirty="0"/>
              <a:t> </a:t>
            </a:r>
            <a:r>
              <a:rPr lang="de-DE" sz="2400" dirty="0">
                <a:sym typeface="Wingdings" panose="05000000000000000000" pitchFamily="2" charset="2"/>
              </a:rPr>
              <a:t></a:t>
            </a:r>
            <a:r>
              <a:rPr lang="de-DE" sz="2400" dirty="0" err="1"/>
              <a:t>activation</a:t>
            </a:r>
            <a:r>
              <a:rPr lang="de-DE" sz="2400" dirty="0"/>
              <a:t> </a:t>
            </a:r>
            <a:r>
              <a:rPr lang="de-DE" sz="2400" dirty="0" err="1"/>
              <a:t>problem</a:t>
            </a:r>
            <a:r>
              <a:rPr lang="de-DE" sz="2400" dirty="0"/>
              <a:t>?  </a:t>
            </a:r>
            <a:r>
              <a:rPr lang="de-DE" sz="2400" dirty="0" err="1"/>
              <a:t>wavelength</a:t>
            </a:r>
            <a:r>
              <a:rPr lang="de-DE" sz="2400" dirty="0"/>
              <a:t>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400" dirty="0"/>
              <a:t>High linear </a:t>
            </a:r>
            <a:r>
              <a:rPr lang="de-DE" sz="2400" dirty="0" err="1"/>
              <a:t>analysing</a:t>
            </a:r>
            <a:r>
              <a:rPr lang="de-DE" sz="2400" dirty="0"/>
              <a:t> power (6%) </a:t>
            </a:r>
          </a:p>
          <a:p>
            <a:r>
              <a:rPr lang="de-DE" sz="2400" dirty="0">
                <a:sym typeface="Wingdings" panose="05000000000000000000" pitchFamily="2" charset="2"/>
              </a:rPr>
              <a:t>     </a:t>
            </a:r>
            <a:r>
              <a:rPr lang="de-DE" sz="2400" dirty="0" err="1">
                <a:sym typeface="Wingdings" panose="05000000000000000000" pitchFamily="2" charset="2"/>
              </a:rPr>
              <a:t>inhomogeneous</a:t>
            </a:r>
            <a:r>
              <a:rPr lang="de-DE" sz="2400" dirty="0">
                <a:sym typeface="Wingdings" panose="05000000000000000000" pitchFamily="2" charset="2"/>
              </a:rPr>
              <a:t>  </a:t>
            </a:r>
            <a:r>
              <a:rPr lang="de-DE" sz="2400" dirty="0" err="1">
                <a:sym typeface="Wingdings" panose="05000000000000000000" pitchFamily="2" charset="2"/>
              </a:rPr>
              <a:t>strain</a:t>
            </a:r>
            <a:r>
              <a:rPr lang="de-DE" sz="2400" dirty="0">
                <a:sym typeface="Wingdings" panose="05000000000000000000" pitchFamily="2" charset="2"/>
              </a:rPr>
              <a:t> </a:t>
            </a:r>
            <a:r>
              <a:rPr lang="de-DE" sz="2400" dirty="0" err="1">
                <a:sym typeface="Wingdings" panose="05000000000000000000" pitchFamily="2" charset="2"/>
              </a:rPr>
              <a:t>relaxation</a:t>
            </a:r>
            <a:r>
              <a:rPr lang="de-DE" sz="2400" dirty="0">
                <a:sym typeface="Wingdings" panose="05000000000000000000" pitchFamily="2" charset="2"/>
              </a:rPr>
              <a:t>?</a:t>
            </a:r>
            <a:endParaRPr lang="de-DE" sz="2400" dirty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5968023B-4371-B658-333C-766E46FC49BC}"/>
              </a:ext>
            </a:extLst>
          </p:cNvPr>
          <p:cNvGrpSpPr/>
          <p:nvPr/>
        </p:nvGrpSpPr>
        <p:grpSpPr>
          <a:xfrm>
            <a:off x="6829055" y="3429000"/>
            <a:ext cx="5511800" cy="3416300"/>
            <a:chOff x="6667501" y="2654300"/>
            <a:chExt cx="5524500" cy="3416300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DEC2DE15-07D6-B876-A5DC-0A60158C69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67501" y="2751891"/>
              <a:ext cx="5524500" cy="3318709"/>
            </a:xfrm>
            <a:prstGeom prst="rect">
              <a:avLst/>
            </a:prstGeom>
          </p:spPr>
        </p:pic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C399F0A7-C849-5F34-B806-0B4521F4C73F}"/>
                </a:ext>
              </a:extLst>
            </p:cNvPr>
            <p:cNvSpPr/>
            <p:nvPr/>
          </p:nvSpPr>
          <p:spPr>
            <a:xfrm>
              <a:off x="7226300" y="2654300"/>
              <a:ext cx="4127500" cy="5461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6" name="Grafik 15">
            <a:extLst>
              <a:ext uri="{FF2B5EF4-FFF2-40B4-BE49-F238E27FC236}">
                <a16:creationId xmlns:a16="http://schemas.microsoft.com/office/drawing/2014/main" id="{83183620-4142-2686-6C7C-E0F965620B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0875" y="79762"/>
            <a:ext cx="3349238" cy="3349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1259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48D95D-25A5-A031-D677-CA1AB5013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367" y="29471"/>
            <a:ext cx="11004550" cy="1325563"/>
          </a:xfrm>
        </p:spPr>
        <p:txBody>
          <a:bodyPr/>
          <a:lstStyle/>
          <a:p>
            <a:r>
              <a:rPr lang="de-DE" b="1" dirty="0">
                <a:solidFill>
                  <a:srgbClr val="FF0000"/>
                </a:solidFill>
              </a:rPr>
              <a:t>Charge Lifetime –Ion </a:t>
            </a:r>
            <a:r>
              <a:rPr lang="de-DE" b="1" dirty="0" err="1">
                <a:solidFill>
                  <a:srgbClr val="FF0000"/>
                </a:solidFill>
              </a:rPr>
              <a:t>backbordment</a:t>
            </a:r>
            <a:endParaRPr lang="de-DE" b="1" dirty="0">
              <a:solidFill>
                <a:srgbClr val="FF0000"/>
              </a:solidFill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3CD40B1-C4AD-8E3F-40CD-25B083780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DC1874-E3A7-4BE4-B7DB-FA75BBC7DCC4}" type="datetime1">
              <a:rPr lang="de-DE" smtClean="0"/>
              <a:t>21.09.2026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81EC30-98A5-1BB2-CB42-4FF3142F57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ADC1802-9961-FA60-4C7B-01D8C9DC1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240774-CFD2-4AB8-B231-46D42DA9185A}" type="slidenum">
              <a:rPr lang="de-DE" smtClean="0"/>
              <a:t>15</a:t>
            </a:fld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DB7B471-C444-A505-CBC0-356577342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3471" y="603424"/>
            <a:ext cx="6510450" cy="5269685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633E5527-AF39-972A-96B4-0ACEB5A2CD71}"/>
              </a:ext>
            </a:extLst>
          </p:cNvPr>
          <p:cNvSpPr txBox="1"/>
          <p:nvPr/>
        </p:nvSpPr>
        <p:spPr>
          <a:xfrm>
            <a:off x="773083" y="1175494"/>
            <a:ext cx="423450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dirty="0"/>
              <a:t>Best</a:t>
            </a:r>
            <a:r>
              <a:rPr lang="de-DE" sz="2000" dirty="0"/>
              <a:t> </a:t>
            </a:r>
            <a:r>
              <a:rPr lang="de-DE" sz="2000" dirty="0" err="1"/>
              <a:t>result</a:t>
            </a:r>
            <a:r>
              <a:rPr lang="de-DE" sz="2000" dirty="0"/>
              <a:t> of MAMI-source PKA1 (2004)</a:t>
            </a:r>
          </a:p>
          <a:p>
            <a:r>
              <a:rPr lang="de-DE" sz="2000" dirty="0"/>
              <a:t>Vacuum </a:t>
            </a:r>
            <a:r>
              <a:rPr lang="de-DE" sz="2000" dirty="0" err="1"/>
              <a:t>lifetime</a:t>
            </a:r>
            <a:r>
              <a:rPr lang="de-DE" sz="2000" dirty="0"/>
              <a:t> &gt;1000 </a:t>
            </a:r>
            <a:r>
              <a:rPr lang="de-DE" sz="2000" dirty="0" err="1"/>
              <a:t>hours</a:t>
            </a:r>
            <a:r>
              <a:rPr lang="de-DE" sz="2000" dirty="0"/>
              <a:t> </a:t>
            </a:r>
          </a:p>
          <a:p>
            <a:r>
              <a:rPr lang="de-DE" sz="2000" dirty="0"/>
              <a:t>Charge </a:t>
            </a:r>
            <a:r>
              <a:rPr lang="de-DE" sz="2000" dirty="0" err="1"/>
              <a:t>lifetime</a:t>
            </a:r>
            <a:r>
              <a:rPr lang="de-DE" sz="2000" dirty="0"/>
              <a:t>  200C </a:t>
            </a:r>
            <a:r>
              <a:rPr lang="de-DE" sz="2000" b="1" dirty="0"/>
              <a:t>(*)</a:t>
            </a:r>
            <a:endParaRPr lang="de-DE" sz="2000" baseline="30000" dirty="0"/>
          </a:p>
          <a:p>
            <a:r>
              <a:rPr lang="de-DE" sz="2000" dirty="0">
                <a:sym typeface="Wingdings" panose="05000000000000000000" pitchFamily="2" charset="2"/>
              </a:rPr>
              <a:t> </a:t>
            </a:r>
            <a:r>
              <a:rPr lang="de-DE" sz="2000" dirty="0" err="1">
                <a:sym typeface="Wingdings" panose="05000000000000000000" pitchFamily="2" charset="2"/>
              </a:rPr>
              <a:t>Cathode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would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be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reactivated</a:t>
            </a:r>
            <a:r>
              <a:rPr lang="de-DE" sz="2000" dirty="0">
                <a:sym typeface="Wingdings" panose="05000000000000000000" pitchFamily="2" charset="2"/>
              </a:rPr>
              <a:t> </a:t>
            </a:r>
            <a:r>
              <a:rPr lang="de-DE" sz="2000" dirty="0" err="1">
                <a:sym typeface="Wingdings" panose="05000000000000000000" pitchFamily="2" charset="2"/>
              </a:rPr>
              <a:t>every</a:t>
            </a:r>
            <a:r>
              <a:rPr lang="de-DE" sz="2000" dirty="0">
                <a:sym typeface="Wingdings" panose="05000000000000000000" pitchFamily="2" charset="2"/>
              </a:rPr>
              <a:t> 2 </a:t>
            </a:r>
            <a:r>
              <a:rPr lang="de-DE" sz="2000" dirty="0" err="1">
                <a:sym typeface="Wingdings" panose="05000000000000000000" pitchFamily="2" charset="2"/>
              </a:rPr>
              <a:t>weeks</a:t>
            </a:r>
            <a:r>
              <a:rPr lang="de-DE" sz="2000" dirty="0">
                <a:sym typeface="Wingdings" panose="05000000000000000000" pitchFamily="2" charset="2"/>
              </a:rPr>
              <a:t> for P2 (13Coulomb/</a:t>
            </a:r>
            <a:r>
              <a:rPr lang="de-DE" sz="2000" dirty="0" err="1">
                <a:sym typeface="Wingdings" panose="05000000000000000000" pitchFamily="2" charset="2"/>
              </a:rPr>
              <a:t>day</a:t>
            </a:r>
            <a:r>
              <a:rPr lang="de-DE" sz="2000" dirty="0">
                <a:sym typeface="Wingdings" panose="05000000000000000000" pitchFamily="2" charset="2"/>
              </a:rPr>
              <a:t>)</a:t>
            </a:r>
            <a:endParaRPr lang="de-DE" sz="2000" dirty="0"/>
          </a:p>
          <a:p>
            <a:endParaRPr lang="de-DE" sz="2000" dirty="0"/>
          </a:p>
          <a:p>
            <a:r>
              <a:rPr lang="de-DE" sz="2000" dirty="0"/>
              <a:t>MESA-source „STEAM“ (**): (2026) </a:t>
            </a:r>
          </a:p>
          <a:p>
            <a:r>
              <a:rPr lang="de-DE" sz="2000" dirty="0"/>
              <a:t>Vacuum 3*10</a:t>
            </a:r>
            <a:r>
              <a:rPr lang="de-DE" sz="2000" baseline="30000" dirty="0"/>
              <a:t>-10 </a:t>
            </a:r>
            <a:r>
              <a:rPr lang="de-DE" sz="2000" dirty="0" err="1"/>
              <a:t>Pa</a:t>
            </a:r>
            <a:endParaRPr lang="de-DE" sz="2000" dirty="0"/>
          </a:p>
          <a:p>
            <a:r>
              <a:rPr lang="de-DE" sz="2000" dirty="0"/>
              <a:t>Vacuum-</a:t>
            </a:r>
            <a:r>
              <a:rPr lang="de-DE" sz="2000" dirty="0" err="1"/>
              <a:t>lifetime</a:t>
            </a:r>
            <a:r>
              <a:rPr lang="de-DE" sz="2000" dirty="0"/>
              <a:t> &gt;10000 h (405nm)</a:t>
            </a:r>
          </a:p>
          <a:p>
            <a:r>
              <a:rPr lang="de-DE" sz="2000" dirty="0"/>
              <a:t>Charge </a:t>
            </a:r>
            <a:r>
              <a:rPr lang="de-DE" sz="2000" dirty="0" err="1"/>
              <a:t>lifetime</a:t>
            </a:r>
            <a:r>
              <a:rPr lang="de-DE" sz="2000" dirty="0"/>
              <a:t>: ???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C3F16819-5947-495F-1442-173377659A26}"/>
              </a:ext>
            </a:extLst>
          </p:cNvPr>
          <p:cNvSpPr txBox="1"/>
          <p:nvPr/>
        </p:nvSpPr>
        <p:spPr>
          <a:xfrm>
            <a:off x="1013035" y="5354704"/>
            <a:ext cx="642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(*): </a:t>
            </a:r>
            <a:r>
              <a:rPr lang="de-DE" dirty="0" err="1"/>
              <a:t>achieved</a:t>
            </a:r>
            <a:r>
              <a:rPr lang="de-DE" dirty="0"/>
              <a:t> </a:t>
            </a:r>
            <a:r>
              <a:rPr lang="de-DE" dirty="0" err="1"/>
              <a:t>with</a:t>
            </a:r>
            <a:r>
              <a:rPr lang="de-DE" dirty="0"/>
              <a:t> </a:t>
            </a:r>
            <a:r>
              <a:rPr lang="de-DE" dirty="0" err="1"/>
              <a:t>bulk</a:t>
            </a:r>
            <a:r>
              <a:rPr lang="de-DE" dirty="0"/>
              <a:t> </a:t>
            </a:r>
            <a:r>
              <a:rPr lang="de-DE" dirty="0" err="1"/>
              <a:t>GaAs</a:t>
            </a:r>
            <a:r>
              <a:rPr lang="de-DE" dirty="0"/>
              <a:t> (&gt;10mA/Watt) to </a:t>
            </a:r>
            <a:r>
              <a:rPr lang="de-DE" dirty="0" err="1"/>
              <a:t>avoid</a:t>
            </a:r>
            <a:r>
              <a:rPr lang="de-DE" dirty="0"/>
              <a:t> </a:t>
            </a:r>
            <a:r>
              <a:rPr lang="de-DE" dirty="0" err="1"/>
              <a:t>heating</a:t>
            </a:r>
            <a:endParaRPr lang="de-DE" dirty="0"/>
          </a:p>
          <a:p>
            <a:r>
              <a:rPr lang="de-DE" dirty="0"/>
              <a:t>(**) STEAM= </a:t>
            </a:r>
            <a:r>
              <a:rPr lang="de-DE" b="1" dirty="0"/>
              <a:t>S</a:t>
            </a:r>
            <a:r>
              <a:rPr lang="de-DE" dirty="0"/>
              <a:t>mall </a:t>
            </a:r>
            <a:r>
              <a:rPr lang="de-DE" b="1" dirty="0" err="1"/>
              <a:t>T</a:t>
            </a:r>
            <a:r>
              <a:rPr lang="de-DE" dirty="0" err="1"/>
              <a:t>hermalized</a:t>
            </a:r>
            <a:r>
              <a:rPr lang="de-DE" dirty="0"/>
              <a:t>-</a:t>
            </a:r>
            <a:r>
              <a:rPr lang="de-DE" b="1" dirty="0"/>
              <a:t>S</a:t>
            </a:r>
            <a:r>
              <a:rPr lang="de-DE" dirty="0"/>
              <a:t>ource </a:t>
            </a:r>
            <a:r>
              <a:rPr lang="de-DE" b="1" dirty="0"/>
              <a:t>A</a:t>
            </a:r>
            <a:r>
              <a:rPr lang="de-DE" dirty="0"/>
              <a:t>t </a:t>
            </a:r>
            <a:r>
              <a:rPr lang="de-DE" b="1" dirty="0"/>
              <a:t>M</a:t>
            </a:r>
            <a:r>
              <a:rPr lang="de-DE" dirty="0"/>
              <a:t>ainz </a:t>
            </a:r>
          </a:p>
        </p:txBody>
      </p:sp>
    </p:spTree>
    <p:extLst>
      <p:ext uri="{BB962C8B-B14F-4D97-AF65-F5344CB8AC3E}">
        <p14:creationId xmlns:p14="http://schemas.microsoft.com/office/powerpoint/2010/main" val="40389748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2D3DB5-DF64-3D9F-01F4-7100C995A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FF0000"/>
                </a:solidFill>
              </a:rPr>
              <a:t>How to Cope </a:t>
            </a:r>
            <a:r>
              <a:rPr lang="de-DE" b="1" dirty="0" err="1">
                <a:solidFill>
                  <a:srgbClr val="FF0000"/>
                </a:solidFill>
              </a:rPr>
              <a:t>with</a:t>
            </a:r>
            <a:r>
              <a:rPr lang="de-DE" b="1" dirty="0">
                <a:solidFill>
                  <a:srgbClr val="FF0000"/>
                </a:solidFill>
              </a:rPr>
              <a:t> Ion </a:t>
            </a:r>
            <a:r>
              <a:rPr lang="de-DE" b="1" dirty="0" err="1">
                <a:solidFill>
                  <a:srgbClr val="FF0000"/>
                </a:solidFill>
              </a:rPr>
              <a:t>Backbombardment</a:t>
            </a:r>
            <a:r>
              <a:rPr lang="de-DE" b="1" dirty="0">
                <a:solidFill>
                  <a:srgbClr val="FF0000"/>
                </a:solidFill>
              </a:rPr>
              <a:t> /</a:t>
            </a:r>
            <a:r>
              <a:rPr lang="de-DE" b="1" dirty="0" err="1">
                <a:solidFill>
                  <a:srgbClr val="FF0000"/>
                </a:solidFill>
              </a:rPr>
              <a:t>outlook</a:t>
            </a:r>
            <a:r>
              <a:rPr lang="de-DE" b="1" dirty="0">
                <a:solidFill>
                  <a:srgbClr val="FF0000"/>
                </a:solidFill>
              </a:rPr>
              <a:t>: 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AD013859-0135-9A9B-F67F-085CBF6A2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DC1874-E3A7-4BE4-B7DB-FA75BBC7DCC4}" type="datetime1">
              <a:rPr lang="de-DE" smtClean="0"/>
              <a:t>21.09.2026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1024A30-E106-4A1D-578F-0F4EC0848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30A81FF-4B9E-D2D4-292F-21C8400D1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240774-CFD2-4AB8-B231-46D42DA9185A}" type="slidenum">
              <a:rPr lang="de-DE" smtClean="0"/>
              <a:t>16</a:t>
            </a:fld>
            <a:endParaRPr lang="de-DE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B1FD4E2C-921D-B075-4074-CF0E0BA0B860}"/>
              </a:ext>
            </a:extLst>
          </p:cNvPr>
          <p:cNvSpPr txBox="1"/>
          <p:nvPr/>
        </p:nvSpPr>
        <p:spPr>
          <a:xfrm>
            <a:off x="415543" y="2367171"/>
            <a:ext cx="11674991" cy="33239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>
                <a:solidFill>
                  <a:srgbClr val="6600FF"/>
                </a:solidFill>
              </a:rPr>
              <a:t>+ </a:t>
            </a:r>
            <a:r>
              <a:rPr lang="de-DE" sz="2000" b="1" dirty="0" err="1">
                <a:solidFill>
                  <a:srgbClr val="6600FF"/>
                </a:solidFill>
              </a:rPr>
              <a:t>Pressure</a:t>
            </a:r>
            <a:r>
              <a:rPr lang="de-DE" sz="2000" b="1" dirty="0">
                <a:solidFill>
                  <a:srgbClr val="6600FF"/>
                </a:solidFill>
              </a:rPr>
              <a:t> </a:t>
            </a:r>
            <a:r>
              <a:rPr lang="de-DE" sz="2000" b="1" dirty="0" err="1">
                <a:solidFill>
                  <a:srgbClr val="6600FF"/>
                </a:solidFill>
              </a:rPr>
              <a:t>level</a:t>
            </a:r>
            <a:r>
              <a:rPr lang="de-DE" sz="2000" b="1" dirty="0">
                <a:solidFill>
                  <a:srgbClr val="6600FF"/>
                </a:solidFill>
              </a:rPr>
              <a:t> in MESA source „STEAM“  </a:t>
            </a:r>
            <a:r>
              <a:rPr lang="de-DE" sz="2000" b="1" dirty="0" err="1">
                <a:solidFill>
                  <a:srgbClr val="6600FF"/>
                </a:solidFill>
              </a:rPr>
              <a:t>probably</a:t>
            </a:r>
            <a:r>
              <a:rPr lang="de-DE" sz="2000" b="1" dirty="0">
                <a:solidFill>
                  <a:srgbClr val="6600FF"/>
                </a:solidFill>
              </a:rPr>
              <a:t> </a:t>
            </a:r>
            <a:r>
              <a:rPr lang="de-DE" sz="2000" b="1" dirty="0" err="1">
                <a:solidFill>
                  <a:srgbClr val="6600FF"/>
                </a:solidFill>
              </a:rPr>
              <a:t>lower</a:t>
            </a:r>
            <a:r>
              <a:rPr lang="de-DE" sz="2000" b="1" dirty="0">
                <a:solidFill>
                  <a:srgbClr val="6600FF"/>
                </a:solidFill>
              </a:rPr>
              <a:t> </a:t>
            </a:r>
            <a:r>
              <a:rPr lang="de-DE" sz="2000" b="1" dirty="0" err="1">
                <a:solidFill>
                  <a:srgbClr val="6600FF"/>
                </a:solidFill>
              </a:rPr>
              <a:t>than</a:t>
            </a:r>
            <a:r>
              <a:rPr lang="de-DE" sz="2000" b="1" dirty="0">
                <a:solidFill>
                  <a:srgbClr val="6600FF"/>
                </a:solidFill>
              </a:rPr>
              <a:t> at MAMI (</a:t>
            </a:r>
            <a:r>
              <a:rPr lang="de-DE" sz="2000" b="1" dirty="0" err="1">
                <a:solidFill>
                  <a:srgbClr val="6600FF"/>
                </a:solidFill>
              </a:rPr>
              <a:t>longer</a:t>
            </a:r>
            <a:r>
              <a:rPr lang="de-DE" sz="2000" b="1" dirty="0">
                <a:solidFill>
                  <a:srgbClr val="6600FF"/>
                </a:solidFill>
              </a:rPr>
              <a:t>  </a:t>
            </a:r>
            <a:r>
              <a:rPr lang="de-DE" sz="2000" b="1" dirty="0" err="1">
                <a:solidFill>
                  <a:srgbClr val="6600FF"/>
                </a:solidFill>
              </a:rPr>
              <a:t>vacuum</a:t>
            </a:r>
            <a:r>
              <a:rPr lang="de-DE" sz="2000" b="1" dirty="0">
                <a:solidFill>
                  <a:srgbClr val="6600FF"/>
                </a:solidFill>
              </a:rPr>
              <a:t> </a:t>
            </a:r>
            <a:r>
              <a:rPr lang="de-DE" sz="2000" b="1" dirty="0" err="1">
                <a:solidFill>
                  <a:srgbClr val="6600FF"/>
                </a:solidFill>
              </a:rPr>
              <a:t>lifetime</a:t>
            </a:r>
            <a:r>
              <a:rPr lang="de-DE" sz="2000" b="1" dirty="0">
                <a:solidFill>
                  <a:srgbClr val="6600FF"/>
                </a:solidFill>
              </a:rPr>
              <a:t> </a:t>
            </a:r>
            <a:r>
              <a:rPr lang="de-DE" sz="2000" b="1" dirty="0" err="1">
                <a:solidFill>
                  <a:srgbClr val="6600FF"/>
                </a:solidFill>
              </a:rPr>
              <a:t>observed</a:t>
            </a:r>
            <a:r>
              <a:rPr lang="de-DE" sz="2000" b="1" dirty="0">
                <a:solidFill>
                  <a:srgbClr val="6600FF"/>
                </a:solidFill>
              </a:rPr>
              <a:t>)</a:t>
            </a:r>
          </a:p>
          <a:p>
            <a:r>
              <a:rPr lang="de-DE" sz="2000" b="1" dirty="0">
                <a:solidFill>
                  <a:srgbClr val="6600FF"/>
                </a:solidFill>
              </a:rPr>
              <a:t>+ </a:t>
            </a:r>
            <a:r>
              <a:rPr lang="de-DE" sz="2000" b="1" dirty="0" err="1">
                <a:solidFill>
                  <a:srgbClr val="6600FF"/>
                </a:solidFill>
              </a:rPr>
              <a:t>shorter</a:t>
            </a:r>
            <a:r>
              <a:rPr lang="de-DE" sz="2000" b="1" dirty="0">
                <a:solidFill>
                  <a:srgbClr val="6600FF"/>
                </a:solidFill>
              </a:rPr>
              <a:t> </a:t>
            </a:r>
            <a:r>
              <a:rPr lang="de-DE" sz="2000" b="1" dirty="0" err="1">
                <a:solidFill>
                  <a:srgbClr val="6600FF"/>
                </a:solidFill>
              </a:rPr>
              <a:t>acceleration</a:t>
            </a:r>
            <a:r>
              <a:rPr lang="de-DE" sz="2000" b="1" dirty="0">
                <a:solidFill>
                  <a:srgbClr val="6600FF"/>
                </a:solidFill>
              </a:rPr>
              <a:t> </a:t>
            </a:r>
            <a:r>
              <a:rPr lang="de-DE" sz="2000" b="1" dirty="0" err="1">
                <a:solidFill>
                  <a:srgbClr val="6600FF"/>
                </a:solidFill>
              </a:rPr>
              <a:t>stage</a:t>
            </a:r>
            <a:r>
              <a:rPr lang="de-DE" sz="2000" b="1" dirty="0">
                <a:solidFill>
                  <a:srgbClr val="6600FF"/>
                </a:solidFill>
              </a:rPr>
              <a:t> in STEAM </a:t>
            </a:r>
            <a:r>
              <a:rPr lang="de-DE" sz="2000" b="1" dirty="0" err="1">
                <a:solidFill>
                  <a:srgbClr val="6600FF"/>
                </a:solidFill>
              </a:rPr>
              <a:t>compared</a:t>
            </a:r>
            <a:r>
              <a:rPr lang="de-DE" sz="2000" b="1" dirty="0">
                <a:solidFill>
                  <a:srgbClr val="6600FF"/>
                </a:solidFill>
              </a:rPr>
              <a:t> to MAMI/PKA1 </a:t>
            </a:r>
          </a:p>
          <a:p>
            <a:r>
              <a:rPr lang="de-DE" sz="2000" b="1" dirty="0">
                <a:solidFill>
                  <a:srgbClr val="6600FF"/>
                </a:solidFill>
              </a:rPr>
              <a:t>+ </a:t>
            </a:r>
            <a:r>
              <a:rPr lang="de-DE" sz="2000" b="1" dirty="0" err="1">
                <a:solidFill>
                  <a:srgbClr val="6600FF"/>
                </a:solidFill>
              </a:rPr>
              <a:t>repeller</a:t>
            </a:r>
            <a:r>
              <a:rPr lang="de-DE" sz="2000" b="1" dirty="0">
                <a:solidFill>
                  <a:srgbClr val="6600FF"/>
                </a:solidFill>
              </a:rPr>
              <a:t> </a:t>
            </a:r>
            <a:r>
              <a:rPr lang="de-DE" sz="2000" b="1" dirty="0" err="1">
                <a:solidFill>
                  <a:srgbClr val="6600FF"/>
                </a:solidFill>
              </a:rPr>
              <a:t>available</a:t>
            </a:r>
            <a:r>
              <a:rPr lang="de-DE" sz="2000" b="1" dirty="0">
                <a:solidFill>
                  <a:srgbClr val="6600FF"/>
                </a:solidFill>
              </a:rPr>
              <a:t> in STEAM to </a:t>
            </a:r>
            <a:r>
              <a:rPr lang="de-DE" sz="2000" b="1" dirty="0" err="1">
                <a:solidFill>
                  <a:srgbClr val="6600FF"/>
                </a:solidFill>
              </a:rPr>
              <a:t>supress</a:t>
            </a:r>
            <a:r>
              <a:rPr lang="de-DE" sz="2000" b="1" dirty="0">
                <a:solidFill>
                  <a:srgbClr val="6600FF"/>
                </a:solidFill>
              </a:rPr>
              <a:t> </a:t>
            </a:r>
            <a:r>
              <a:rPr lang="de-DE" sz="2000" b="1" dirty="0" err="1">
                <a:solidFill>
                  <a:srgbClr val="6600FF"/>
                </a:solidFill>
              </a:rPr>
              <a:t>ion</a:t>
            </a:r>
            <a:r>
              <a:rPr lang="de-DE" sz="2000" b="1" dirty="0">
                <a:solidFill>
                  <a:srgbClr val="6600FF"/>
                </a:solidFill>
              </a:rPr>
              <a:t> </a:t>
            </a:r>
            <a:r>
              <a:rPr lang="de-DE" sz="2000" b="1" dirty="0" err="1">
                <a:solidFill>
                  <a:srgbClr val="6600FF"/>
                </a:solidFill>
              </a:rPr>
              <a:t>backstreaming</a:t>
            </a:r>
            <a:r>
              <a:rPr lang="de-DE" sz="2000" b="1" dirty="0">
                <a:solidFill>
                  <a:srgbClr val="6600FF"/>
                </a:solidFill>
              </a:rPr>
              <a:t> </a:t>
            </a:r>
            <a:r>
              <a:rPr lang="de-DE" sz="2000" b="1" dirty="0" err="1">
                <a:solidFill>
                  <a:srgbClr val="6600FF"/>
                </a:solidFill>
              </a:rPr>
              <a:t>from</a:t>
            </a:r>
            <a:r>
              <a:rPr lang="de-DE" sz="2000" b="1" dirty="0">
                <a:solidFill>
                  <a:srgbClr val="6600FF"/>
                </a:solidFill>
              </a:rPr>
              <a:t> </a:t>
            </a:r>
            <a:r>
              <a:rPr lang="de-DE" sz="2000" b="1" dirty="0" err="1">
                <a:solidFill>
                  <a:srgbClr val="6600FF"/>
                </a:solidFill>
              </a:rPr>
              <a:t>beamline</a:t>
            </a:r>
            <a:r>
              <a:rPr lang="de-DE" sz="2000" b="1" dirty="0">
                <a:solidFill>
                  <a:srgbClr val="6600FF"/>
                </a:solidFill>
              </a:rPr>
              <a:t> </a:t>
            </a:r>
          </a:p>
          <a:p>
            <a:endParaRPr lang="de-DE" b="1" dirty="0">
              <a:solidFill>
                <a:srgbClr val="6600FF"/>
              </a:solidFill>
            </a:endParaRPr>
          </a:p>
          <a:p>
            <a:r>
              <a:rPr lang="de-DE" b="1" dirty="0" err="1">
                <a:solidFill>
                  <a:srgbClr val="FF0000"/>
                </a:solidFill>
              </a:rPr>
              <a:t>If</a:t>
            </a:r>
            <a:r>
              <a:rPr lang="de-DE" b="1" dirty="0">
                <a:solidFill>
                  <a:srgbClr val="FF0000"/>
                </a:solidFill>
              </a:rPr>
              <a:t> all </a:t>
            </a:r>
            <a:r>
              <a:rPr lang="de-DE" b="1" dirty="0" err="1">
                <a:solidFill>
                  <a:srgbClr val="FF0000"/>
                </a:solidFill>
              </a:rPr>
              <a:t>this</a:t>
            </a:r>
            <a:r>
              <a:rPr lang="de-DE" b="1" dirty="0">
                <a:solidFill>
                  <a:srgbClr val="FF0000"/>
                </a:solidFill>
              </a:rPr>
              <a:t> </a:t>
            </a:r>
            <a:r>
              <a:rPr lang="de-DE" b="1" dirty="0" err="1">
                <a:solidFill>
                  <a:srgbClr val="FF0000"/>
                </a:solidFill>
              </a:rPr>
              <a:t>does</a:t>
            </a:r>
            <a:r>
              <a:rPr lang="de-DE" b="1" dirty="0">
                <a:solidFill>
                  <a:srgbClr val="FF0000"/>
                </a:solidFill>
              </a:rPr>
              <a:t> not </a:t>
            </a:r>
            <a:r>
              <a:rPr lang="de-DE" b="1" dirty="0" err="1">
                <a:solidFill>
                  <a:srgbClr val="FF0000"/>
                </a:solidFill>
              </a:rPr>
              <a:t>help</a:t>
            </a:r>
            <a:r>
              <a:rPr lang="de-DE" b="1" dirty="0">
                <a:solidFill>
                  <a:srgbClr val="FF0000"/>
                </a:solidFill>
              </a:rPr>
              <a:t>, </a:t>
            </a:r>
            <a:r>
              <a:rPr lang="de-DE" b="1" dirty="0" err="1">
                <a:solidFill>
                  <a:srgbClr val="FF0000"/>
                </a:solidFill>
              </a:rPr>
              <a:t>possibilities</a:t>
            </a:r>
            <a:r>
              <a:rPr lang="de-DE" b="1" dirty="0">
                <a:solidFill>
                  <a:srgbClr val="FF0000"/>
                </a:solidFill>
              </a:rPr>
              <a:t> </a:t>
            </a:r>
            <a:r>
              <a:rPr lang="de-DE" b="1" dirty="0" err="1">
                <a:solidFill>
                  <a:srgbClr val="FF0000"/>
                </a:solidFill>
              </a:rPr>
              <a:t>nevertheless</a:t>
            </a:r>
            <a:r>
              <a:rPr lang="de-DE" b="1" dirty="0">
                <a:solidFill>
                  <a:srgbClr val="FF0000"/>
                </a:solidFill>
              </a:rPr>
              <a:t>  </a:t>
            </a:r>
            <a:r>
              <a:rPr lang="de-DE" b="1" dirty="0" err="1">
                <a:solidFill>
                  <a:srgbClr val="FF0000"/>
                </a:solidFill>
              </a:rPr>
              <a:t>remain</a:t>
            </a:r>
            <a:r>
              <a:rPr lang="de-DE" b="1" dirty="0">
                <a:solidFill>
                  <a:srgbClr val="FF0000"/>
                </a:solidFill>
              </a:rPr>
              <a:t> </a:t>
            </a:r>
            <a:r>
              <a:rPr lang="de-DE" b="1" dirty="0">
                <a:solidFill>
                  <a:srgbClr val="6600FF"/>
                </a:solidFill>
              </a:rPr>
              <a:t>:</a:t>
            </a:r>
          </a:p>
          <a:p>
            <a:endParaRPr lang="de-DE" dirty="0"/>
          </a:p>
          <a:p>
            <a:pPr marL="285750" indent="-285750">
              <a:buFontTx/>
              <a:buChar char="-"/>
            </a:pPr>
            <a:r>
              <a:rPr lang="de-DE" sz="2400" dirty="0"/>
              <a:t>Larger and </a:t>
            </a:r>
            <a:r>
              <a:rPr lang="de-DE" sz="2400" dirty="0" err="1"/>
              <a:t>more</a:t>
            </a:r>
            <a:r>
              <a:rPr lang="de-DE" sz="2400" dirty="0"/>
              <a:t> </a:t>
            </a:r>
            <a:r>
              <a:rPr lang="de-DE" sz="2400" dirty="0" err="1"/>
              <a:t>excentic</a:t>
            </a:r>
            <a:r>
              <a:rPr lang="de-DE" sz="2400" dirty="0"/>
              <a:t> </a:t>
            </a:r>
            <a:r>
              <a:rPr lang="de-DE" sz="2400" dirty="0" err="1"/>
              <a:t>laser</a:t>
            </a:r>
            <a:r>
              <a:rPr lang="de-DE" sz="2400" dirty="0"/>
              <a:t> </a:t>
            </a:r>
            <a:r>
              <a:rPr lang="de-DE" sz="2400" dirty="0" err="1"/>
              <a:t>spot</a:t>
            </a:r>
            <a:r>
              <a:rPr lang="de-DE" sz="2400" dirty="0"/>
              <a:t>  (Fluence </a:t>
            </a:r>
            <a:r>
              <a:rPr lang="de-DE" sz="2400" dirty="0" err="1"/>
              <a:t>lifetime</a:t>
            </a:r>
            <a:r>
              <a:rPr lang="de-DE" sz="2400" dirty="0"/>
              <a:t> at MAMI ~2500C/mm</a:t>
            </a:r>
            <a:r>
              <a:rPr lang="de-DE" sz="2400" baseline="30000" dirty="0"/>
              <a:t>2</a:t>
            </a:r>
            <a:r>
              <a:rPr lang="de-DE" sz="2400" dirty="0"/>
              <a:t> )</a:t>
            </a:r>
          </a:p>
          <a:p>
            <a:pPr marL="285750" indent="-285750">
              <a:buFontTx/>
              <a:buChar char="-"/>
            </a:pPr>
            <a:r>
              <a:rPr lang="de-DE" sz="2400" dirty="0"/>
              <a:t>BUT: Keep beam </a:t>
            </a:r>
            <a:r>
              <a:rPr lang="de-DE" sz="2400" dirty="0" err="1"/>
              <a:t>losses</a:t>
            </a:r>
            <a:r>
              <a:rPr lang="de-DE" sz="2400" dirty="0"/>
              <a:t> low!  </a:t>
            </a:r>
          </a:p>
          <a:p>
            <a:pPr marL="285750" indent="-285750">
              <a:buFontTx/>
              <a:buChar char="-"/>
            </a:pPr>
            <a:r>
              <a:rPr lang="de-DE" sz="2400" dirty="0"/>
              <a:t>Idea: Less </a:t>
            </a:r>
            <a:r>
              <a:rPr lang="de-DE" sz="2400" dirty="0" err="1"/>
              <a:t>sputtering</a:t>
            </a:r>
            <a:r>
              <a:rPr lang="de-DE" sz="2400" dirty="0"/>
              <a:t> by  </a:t>
            </a:r>
            <a:r>
              <a:rPr lang="de-DE" sz="2400" dirty="0" err="1"/>
              <a:t>using</a:t>
            </a:r>
            <a:r>
              <a:rPr lang="de-DE" sz="2400" dirty="0"/>
              <a:t> heavy </a:t>
            </a:r>
            <a:r>
              <a:rPr lang="de-DE" sz="2400" dirty="0" err="1"/>
              <a:t>Activation</a:t>
            </a:r>
            <a:r>
              <a:rPr lang="de-DE" sz="2400" dirty="0"/>
              <a:t>/</a:t>
            </a:r>
            <a:r>
              <a:rPr lang="de-DE" sz="2400" dirty="0" err="1"/>
              <a:t>Protection</a:t>
            </a:r>
            <a:r>
              <a:rPr lang="de-DE" sz="2400" dirty="0"/>
              <a:t> </a:t>
            </a:r>
            <a:r>
              <a:rPr lang="de-DE" sz="2400" dirty="0" err="1"/>
              <a:t>CsBr</a:t>
            </a:r>
            <a:r>
              <a:rPr lang="de-DE" sz="2400" dirty="0"/>
              <a:t>/</a:t>
            </a:r>
            <a:r>
              <a:rPr lang="de-DE" sz="2400" dirty="0" err="1"/>
              <a:t>CsTe</a:t>
            </a:r>
            <a:r>
              <a:rPr lang="de-DE" sz="2400" dirty="0"/>
              <a:t> </a:t>
            </a:r>
          </a:p>
          <a:p>
            <a:pPr marL="285750" indent="-285750">
              <a:buFontTx/>
              <a:buChar char="-"/>
            </a:pPr>
            <a:r>
              <a:rPr lang="de-DE" sz="2400" dirty="0"/>
              <a:t>Materials  </a:t>
            </a:r>
            <a:r>
              <a:rPr lang="de-DE" sz="2400" dirty="0" err="1"/>
              <a:t>with</a:t>
            </a:r>
            <a:r>
              <a:rPr lang="de-DE" sz="2400" dirty="0"/>
              <a:t> large </a:t>
            </a:r>
            <a:r>
              <a:rPr lang="de-DE" sz="2400" dirty="0" err="1"/>
              <a:t>value</a:t>
            </a:r>
            <a:r>
              <a:rPr lang="de-DE" sz="2400" dirty="0"/>
              <a:t> of negative </a:t>
            </a:r>
            <a:r>
              <a:rPr lang="de-DE" sz="2400" dirty="0" err="1"/>
              <a:t>affinity</a:t>
            </a:r>
            <a:r>
              <a:rPr lang="de-DE" sz="2400" dirty="0"/>
              <a:t>: </a:t>
            </a:r>
            <a:r>
              <a:rPr lang="de-DE" sz="2400" dirty="0" err="1"/>
              <a:t>GaN</a:t>
            </a:r>
            <a:r>
              <a:rPr lang="de-DE" sz="2400" dirty="0"/>
              <a:t>/</a:t>
            </a:r>
            <a:r>
              <a:rPr lang="de-DE" sz="2400" dirty="0" err="1"/>
              <a:t>AlGaN</a:t>
            </a:r>
            <a:r>
              <a:rPr lang="de-DE" sz="2400" dirty="0"/>
              <a:t> </a:t>
            </a:r>
            <a:r>
              <a:rPr lang="de-DE" sz="2400" dirty="0" err="1"/>
              <a:t>superlattices</a:t>
            </a:r>
            <a:r>
              <a:rPr lang="de-DE" sz="2400" dirty="0"/>
              <a:t>?   </a:t>
            </a:r>
          </a:p>
        </p:txBody>
      </p:sp>
    </p:spTree>
    <p:extLst>
      <p:ext uri="{BB962C8B-B14F-4D97-AF65-F5344CB8AC3E}">
        <p14:creationId xmlns:p14="http://schemas.microsoft.com/office/powerpoint/2010/main" val="3978066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402B0C-EAE1-C175-4319-086898C21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>
                <a:solidFill>
                  <a:srgbClr val="FF0000"/>
                </a:solidFill>
              </a:rPr>
              <a:t>SUMMARY/OUTLOOK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AD3456F-20C4-9B22-9296-06A1A1DB6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DC1874-E3A7-4BE4-B7DB-FA75BBC7DCC4}" type="datetime1">
              <a:rPr lang="de-DE" smtClean="0"/>
              <a:t>21.09.2026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6ED264C5-91A7-DB6C-2D61-279286BF87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14C23F-84BB-5B9A-1E5C-0F956C9E1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240774-CFD2-4AB8-B231-46D42DA9185A}" type="slidenum">
              <a:rPr lang="de-DE" smtClean="0"/>
              <a:t>17</a:t>
            </a:fld>
            <a:endParaRPr lang="de-DE"/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D0A06A7A-5C0C-9BB7-759B-00FE9E2A3E2A}"/>
              </a:ext>
            </a:extLst>
          </p:cNvPr>
          <p:cNvSpPr txBox="1"/>
          <p:nvPr/>
        </p:nvSpPr>
        <p:spPr>
          <a:xfrm>
            <a:off x="773084" y="1542553"/>
            <a:ext cx="11249288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3200" dirty="0" err="1"/>
              <a:t>Challenging</a:t>
            </a:r>
            <a:r>
              <a:rPr lang="de-DE" sz="3200" dirty="0"/>
              <a:t> </a:t>
            </a:r>
            <a:r>
              <a:rPr lang="de-DE" sz="3200" dirty="0" err="1"/>
              <a:t>cathode</a:t>
            </a:r>
            <a:r>
              <a:rPr lang="de-DE" sz="3200" dirty="0"/>
              <a:t> </a:t>
            </a:r>
            <a:r>
              <a:rPr lang="de-DE" sz="3200" dirty="0" err="1"/>
              <a:t>requirements</a:t>
            </a:r>
            <a:r>
              <a:rPr lang="de-DE" sz="3200" dirty="0"/>
              <a:t> </a:t>
            </a:r>
            <a:r>
              <a:rPr lang="de-DE" sz="3200" dirty="0" err="1"/>
              <a:t>from</a:t>
            </a:r>
            <a:r>
              <a:rPr lang="de-DE" sz="3200" dirty="0"/>
              <a:t> the PV-experiments at MESA/MAINZ, in </a:t>
            </a:r>
            <a:r>
              <a:rPr lang="de-DE" sz="3200" dirty="0" err="1"/>
              <a:t>particular</a:t>
            </a:r>
            <a:r>
              <a:rPr lang="de-DE" sz="3200" dirty="0"/>
              <a:t> </a:t>
            </a:r>
            <a:r>
              <a:rPr lang="de-DE" sz="3200" dirty="0" err="1"/>
              <a:t>charge</a:t>
            </a:r>
            <a:r>
              <a:rPr lang="de-DE" sz="3200" dirty="0"/>
              <a:t> </a:t>
            </a:r>
            <a:r>
              <a:rPr lang="de-DE" sz="3200" dirty="0" err="1"/>
              <a:t>lifetime</a:t>
            </a:r>
            <a:endParaRPr lang="de-DE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3200" dirty="0" err="1"/>
              <a:t>Q</a:t>
            </a:r>
            <a:r>
              <a:rPr lang="de-DE" sz="3200" baseline="-25000" dirty="0" err="1"/>
              <a:t>bunch</a:t>
            </a:r>
            <a:r>
              <a:rPr lang="de-DE" sz="3200" dirty="0"/>
              <a:t>/Pulse Energy </a:t>
            </a:r>
            <a:r>
              <a:rPr lang="de-DE" sz="3200" dirty="0" err="1"/>
              <a:t>linearity</a:t>
            </a:r>
            <a:r>
              <a:rPr lang="de-DE" sz="3200" dirty="0"/>
              <a:t> (</a:t>
            </a:r>
            <a:r>
              <a:rPr lang="de-DE" sz="3200" dirty="0" err="1"/>
              <a:t>surface</a:t>
            </a:r>
            <a:r>
              <a:rPr lang="de-DE" sz="3200" dirty="0"/>
              <a:t> </a:t>
            </a:r>
            <a:r>
              <a:rPr lang="de-DE" sz="3200" dirty="0" err="1"/>
              <a:t>photovoltage</a:t>
            </a:r>
            <a:r>
              <a:rPr lang="de-DE" sz="3200" dirty="0"/>
              <a:t>) </a:t>
            </a:r>
            <a:r>
              <a:rPr lang="de-DE" sz="3200" dirty="0" err="1"/>
              <a:t>requires</a:t>
            </a:r>
            <a:r>
              <a:rPr lang="de-DE" sz="3200" dirty="0"/>
              <a:t> </a:t>
            </a:r>
            <a:r>
              <a:rPr lang="de-DE" sz="3200" dirty="0" err="1"/>
              <a:t>relatively</a:t>
            </a:r>
            <a:r>
              <a:rPr lang="de-DE" sz="3200" dirty="0"/>
              <a:t> high QE at maximum P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3200" dirty="0"/>
              <a:t>Commercial </a:t>
            </a:r>
            <a:r>
              <a:rPr lang="de-DE" sz="3200" dirty="0" err="1"/>
              <a:t>vendor</a:t>
            </a:r>
            <a:r>
              <a:rPr lang="de-DE" sz="3200" dirty="0"/>
              <a:t> for </a:t>
            </a:r>
            <a:r>
              <a:rPr lang="de-DE" sz="3200" dirty="0" err="1"/>
              <a:t>GaAs</a:t>
            </a:r>
            <a:r>
              <a:rPr lang="de-DE" sz="3200" dirty="0"/>
              <a:t>/</a:t>
            </a:r>
            <a:r>
              <a:rPr lang="de-DE" sz="3200" dirty="0" err="1"/>
              <a:t>GaAsP</a:t>
            </a:r>
            <a:r>
              <a:rPr lang="de-DE" sz="3200" dirty="0"/>
              <a:t> </a:t>
            </a:r>
            <a:r>
              <a:rPr lang="de-DE" sz="3200" dirty="0" err="1"/>
              <a:t>found</a:t>
            </a:r>
            <a:r>
              <a:rPr lang="de-DE" sz="3200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3200" dirty="0"/>
              <a:t>Research </a:t>
            </a:r>
            <a:r>
              <a:rPr lang="de-DE" sz="3200" dirty="0" err="1"/>
              <a:t>activities</a:t>
            </a:r>
            <a:r>
              <a:rPr lang="de-DE" sz="3200" dirty="0"/>
              <a:t> </a:t>
            </a:r>
            <a:r>
              <a:rPr lang="de-DE" sz="3200" dirty="0" err="1"/>
              <a:t>concerning</a:t>
            </a:r>
            <a:r>
              <a:rPr lang="de-DE" sz="3200" dirty="0"/>
              <a:t> </a:t>
            </a:r>
            <a:r>
              <a:rPr lang="de-DE" sz="3200" dirty="0" err="1"/>
              <a:t>higher</a:t>
            </a:r>
            <a:r>
              <a:rPr lang="de-DE" sz="3200" dirty="0"/>
              <a:t> </a:t>
            </a:r>
            <a:r>
              <a:rPr lang="de-DE" sz="3200" dirty="0" err="1"/>
              <a:t>charge</a:t>
            </a:r>
            <a:r>
              <a:rPr lang="de-DE" sz="3200" dirty="0"/>
              <a:t> </a:t>
            </a:r>
            <a:r>
              <a:rPr lang="de-DE" sz="3200" dirty="0" err="1"/>
              <a:t>lifetime</a:t>
            </a:r>
            <a:r>
              <a:rPr lang="de-DE" sz="3200" dirty="0"/>
              <a:t>: beam </a:t>
            </a:r>
            <a:r>
              <a:rPr lang="de-DE" sz="3200" dirty="0" err="1"/>
              <a:t>dynamics</a:t>
            </a:r>
            <a:r>
              <a:rPr lang="de-DE" sz="3200" dirty="0"/>
              <a:t>, </a:t>
            </a:r>
            <a:r>
              <a:rPr lang="de-DE" sz="3200" dirty="0" err="1"/>
              <a:t>acivation</a:t>
            </a:r>
            <a:r>
              <a:rPr lang="de-DE" sz="3200" dirty="0"/>
              <a:t> </a:t>
            </a:r>
            <a:r>
              <a:rPr lang="de-DE" sz="3200" dirty="0" err="1"/>
              <a:t>layers</a:t>
            </a:r>
            <a:r>
              <a:rPr lang="de-DE" sz="3200" dirty="0"/>
              <a:t>, alternative material </a:t>
            </a:r>
            <a:r>
              <a:rPr lang="de-DE" sz="3200" dirty="0" err="1"/>
              <a:t>with</a:t>
            </a:r>
            <a:r>
              <a:rPr lang="de-DE" sz="3200" dirty="0"/>
              <a:t> high NEA </a:t>
            </a:r>
            <a:r>
              <a:rPr lang="de-DE" sz="3200" dirty="0" err="1"/>
              <a:t>value</a:t>
            </a:r>
            <a:r>
              <a:rPr lang="de-DE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9104662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BF4C8DF-7715-665E-683A-E884F7909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 dirty="0" err="1">
                <a:solidFill>
                  <a:srgbClr val="FF0000"/>
                </a:solidFill>
              </a:rPr>
              <a:t>Thank</a:t>
            </a:r>
            <a:r>
              <a:rPr lang="de-DE" b="1" dirty="0">
                <a:solidFill>
                  <a:srgbClr val="FF0000"/>
                </a:solidFill>
              </a:rPr>
              <a:t> </a:t>
            </a:r>
            <a:r>
              <a:rPr lang="de-DE" b="1" dirty="0" err="1">
                <a:solidFill>
                  <a:srgbClr val="FF0000"/>
                </a:solidFill>
              </a:rPr>
              <a:t>You</a:t>
            </a:r>
            <a:r>
              <a:rPr lang="de-DE" b="1" dirty="0">
                <a:solidFill>
                  <a:srgbClr val="FF0000"/>
                </a:solidFill>
              </a:rPr>
              <a:t> !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C41F2618-5EE5-99C5-A94B-856B47DA8B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BDC1874-E3A7-4BE4-B7DB-FA75BBC7DCC4}" type="datetime1">
              <a:rPr lang="de-DE" smtClean="0"/>
              <a:t>21.09.2026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1DAE353-4739-7B88-4023-FC2A1D5F9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A0D5083-2F1C-009C-2A63-8F12CF662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240774-CFD2-4AB8-B231-46D42DA9185A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77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C129620-45AA-E769-0991-4B344526B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416" y="-268141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de-DE" dirty="0"/>
              <a:t>MESA </a:t>
            </a:r>
            <a:r>
              <a:rPr lang="de-DE" dirty="0" err="1"/>
              <a:t>spin</a:t>
            </a:r>
            <a:r>
              <a:rPr lang="de-DE" dirty="0"/>
              <a:t> </a:t>
            </a:r>
            <a:r>
              <a:rPr lang="de-DE" dirty="0" err="1"/>
              <a:t>polarized</a:t>
            </a:r>
            <a:r>
              <a:rPr lang="de-DE" dirty="0"/>
              <a:t> </a:t>
            </a:r>
            <a:r>
              <a:rPr lang="de-DE" dirty="0" err="1"/>
              <a:t>photosource</a:t>
            </a:r>
            <a:r>
              <a:rPr lang="de-DE" dirty="0"/>
              <a:t> „STEAM“ 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CECAB15-4FA3-88AB-D27D-3C5277136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1229" y="4190045"/>
            <a:ext cx="2254390" cy="158042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338EE04E-E796-F371-9146-F45573BFA5F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419"/>
          <a:stretch/>
        </p:blipFill>
        <p:spPr>
          <a:xfrm>
            <a:off x="53976" y="937196"/>
            <a:ext cx="3359215" cy="4120988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CECBD2BA-9906-40DF-B383-5C44A89E66F2}"/>
              </a:ext>
            </a:extLst>
          </p:cNvPr>
          <p:cNvSpPr txBox="1"/>
          <p:nvPr/>
        </p:nvSpPr>
        <p:spPr>
          <a:xfrm>
            <a:off x="5591944" y="4388171"/>
            <a:ext cx="22741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First beam </a:t>
            </a:r>
            <a:r>
              <a:rPr lang="de-DE" dirty="0" err="1"/>
              <a:t>from</a:t>
            </a:r>
            <a:endParaRPr lang="de-DE" dirty="0"/>
          </a:p>
          <a:p>
            <a:r>
              <a:rPr lang="de-DE" dirty="0"/>
              <a:t>Spin-</a:t>
            </a:r>
            <a:r>
              <a:rPr lang="de-DE" dirty="0" err="1"/>
              <a:t>polarized</a:t>
            </a:r>
            <a:r>
              <a:rPr lang="de-DE" dirty="0"/>
              <a:t> </a:t>
            </a:r>
          </a:p>
          <a:p>
            <a:r>
              <a:rPr lang="de-DE" dirty="0" err="1"/>
              <a:t>Photosource</a:t>
            </a:r>
            <a:endParaRPr lang="de-DE" dirty="0"/>
          </a:p>
          <a:p>
            <a:r>
              <a:rPr lang="de-DE" dirty="0"/>
              <a:t>„STEAM“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E6762BC5-3A92-49DA-868A-92964865BE26}"/>
              </a:ext>
            </a:extLst>
          </p:cNvPr>
          <p:cNvGrpSpPr/>
          <p:nvPr/>
        </p:nvGrpSpPr>
        <p:grpSpPr>
          <a:xfrm>
            <a:off x="3394896" y="1101767"/>
            <a:ext cx="3524842" cy="1977113"/>
            <a:chOff x="3907322" y="1256527"/>
            <a:chExt cx="3524842" cy="1977113"/>
          </a:xfrm>
        </p:grpSpPr>
        <p:pic>
          <p:nvPicPr>
            <p:cNvPr id="6" name="Grafik 5" descr="Ein Bild, das Maschine, Im Haus, Bautechnik, Metall enthält.&#10;&#10;Automatisch generierte Beschreibung">
              <a:extLst>
                <a:ext uri="{FF2B5EF4-FFF2-40B4-BE49-F238E27FC236}">
                  <a16:creationId xmlns:a16="http://schemas.microsoft.com/office/drawing/2014/main" id="{B202E866-3740-0B64-F3D6-EDC5DADF3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7322" y="1256527"/>
              <a:ext cx="3456384" cy="1945945"/>
            </a:xfrm>
            <a:prstGeom prst="rect">
              <a:avLst/>
            </a:prstGeom>
          </p:spPr>
        </p:pic>
        <p:sp>
          <p:nvSpPr>
            <p:cNvPr id="3" name="Textfeld 2">
              <a:extLst>
                <a:ext uri="{FF2B5EF4-FFF2-40B4-BE49-F238E27FC236}">
                  <a16:creationId xmlns:a16="http://schemas.microsoft.com/office/drawing/2014/main" id="{98537EEC-9902-4FE3-ACB2-4D9F2F58E2F3}"/>
                </a:ext>
              </a:extLst>
            </p:cNvPr>
            <p:cNvSpPr txBox="1"/>
            <p:nvPr/>
          </p:nvSpPr>
          <p:spPr>
            <a:xfrm>
              <a:off x="6487901" y="2861041"/>
              <a:ext cx="944263" cy="3725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de-DE" dirty="0"/>
                <a:t>STEAM</a:t>
              </a:r>
            </a:p>
          </p:txBody>
        </p:sp>
      </p:grpSp>
      <p:sp>
        <p:nvSpPr>
          <p:cNvPr id="5" name="Textfeld 4">
            <a:extLst>
              <a:ext uri="{FF2B5EF4-FFF2-40B4-BE49-F238E27FC236}">
                <a16:creationId xmlns:a16="http://schemas.microsoft.com/office/drawing/2014/main" id="{D5AE7D7A-988F-4F66-BBB4-E3A9F6978418}"/>
              </a:ext>
            </a:extLst>
          </p:cNvPr>
          <p:cNvSpPr txBox="1"/>
          <p:nvPr/>
        </p:nvSpPr>
        <p:spPr>
          <a:xfrm>
            <a:off x="3394896" y="3110049"/>
            <a:ext cx="37444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Spin-</a:t>
            </a:r>
            <a:r>
              <a:rPr lang="de-DE" dirty="0" err="1"/>
              <a:t>polarized</a:t>
            </a:r>
            <a:r>
              <a:rPr lang="de-DE" dirty="0"/>
              <a:t> </a:t>
            </a:r>
            <a:r>
              <a:rPr lang="de-DE" dirty="0" err="1"/>
              <a:t>cathodes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„</a:t>
            </a:r>
            <a:r>
              <a:rPr lang="de-DE" dirty="0" err="1"/>
              <a:t>activated</a:t>
            </a:r>
            <a:r>
              <a:rPr lang="de-DE" dirty="0"/>
              <a:t>“ on-site and </a:t>
            </a:r>
            <a:r>
              <a:rPr lang="de-DE" dirty="0" err="1"/>
              <a:t>transferred</a:t>
            </a:r>
            <a:r>
              <a:rPr lang="de-DE" dirty="0"/>
              <a:t> </a:t>
            </a:r>
          </a:p>
          <a:p>
            <a:r>
              <a:rPr lang="de-DE" dirty="0" err="1"/>
              <a:t>to</a:t>
            </a:r>
            <a:r>
              <a:rPr lang="de-DE" dirty="0"/>
              <a:t> source in UHV</a:t>
            </a:r>
          </a:p>
        </p:txBody>
      </p:sp>
      <p:graphicFrame>
        <p:nvGraphicFramePr>
          <p:cNvPr id="9" name="Tabelle 8">
            <a:extLst>
              <a:ext uri="{FF2B5EF4-FFF2-40B4-BE49-F238E27FC236}">
                <a16:creationId xmlns:a16="http://schemas.microsoft.com/office/drawing/2014/main" id="{8451C562-9095-4E12-8035-E1CE97846BF3}"/>
              </a:ext>
            </a:extLst>
          </p:cNvPr>
          <p:cNvGraphicFramePr>
            <a:graphicFrameLocks noGrp="1"/>
          </p:cNvGraphicFramePr>
          <p:nvPr/>
        </p:nvGraphicFramePr>
        <p:xfrm>
          <a:off x="7653175" y="586350"/>
          <a:ext cx="32512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19998925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602167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Laser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191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Er-</a:t>
                      </a:r>
                      <a:r>
                        <a:rPr lang="de-DE" dirty="0" err="1"/>
                        <a:t>doped</a:t>
                      </a:r>
                      <a:r>
                        <a:rPr lang="de-DE" dirty="0"/>
                        <a:t> </a:t>
                      </a:r>
                      <a:r>
                        <a:rPr lang="de-DE" dirty="0" err="1"/>
                        <a:t>fiber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52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wavelength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780nm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034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Av</a:t>
                      </a:r>
                      <a:r>
                        <a:rPr lang="de-DE" dirty="0"/>
                        <a:t>. power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Up </a:t>
                      </a:r>
                      <a:r>
                        <a:rPr lang="de-DE" dirty="0" err="1"/>
                        <a:t>to</a:t>
                      </a:r>
                      <a:r>
                        <a:rPr lang="de-DE" dirty="0"/>
                        <a:t> 4 Watt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074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Rep-rate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5-1300 </a:t>
                      </a:r>
                      <a:r>
                        <a:rPr lang="de-DE" dirty="0" err="1"/>
                        <a:t>Mhz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568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Pulse </a:t>
                      </a:r>
                      <a:r>
                        <a:rPr lang="de-DE" dirty="0" err="1"/>
                        <a:t>length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50-250ps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672951"/>
                  </a:ext>
                </a:extLst>
              </a:tr>
            </a:tbl>
          </a:graphicData>
        </a:graphic>
      </p:graphicFrame>
      <p:graphicFrame>
        <p:nvGraphicFramePr>
          <p:cNvPr id="23" name="Tabelle 22">
            <a:extLst>
              <a:ext uri="{FF2B5EF4-FFF2-40B4-BE49-F238E27FC236}">
                <a16:creationId xmlns:a16="http://schemas.microsoft.com/office/drawing/2014/main" id="{E3B4954C-DE67-43D6-ABFC-717237F6A05A}"/>
              </a:ext>
            </a:extLst>
          </p:cNvPr>
          <p:cNvGraphicFramePr>
            <a:graphicFrameLocks noGrp="1"/>
          </p:cNvGraphicFramePr>
          <p:nvPr/>
        </p:nvGraphicFramePr>
        <p:xfrm>
          <a:off x="7644427" y="2837997"/>
          <a:ext cx="3251200" cy="3505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199989253"/>
                    </a:ext>
                  </a:extLst>
                </a:gridCol>
                <a:gridCol w="1595016">
                  <a:extLst>
                    <a:ext uri="{9D8B030D-6E8A-4147-A177-3AD203B41FA5}">
                      <a16:colId xmlns:a16="http://schemas.microsoft.com/office/drawing/2014/main" val="2602167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photocathode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191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err="1"/>
                        <a:t>GaAs</a:t>
                      </a:r>
                      <a:r>
                        <a:rPr lang="de-DE" dirty="0"/>
                        <a:t>/</a:t>
                      </a:r>
                      <a:r>
                        <a:rPr lang="de-DE" dirty="0" err="1"/>
                        <a:t>GaAsP</a:t>
                      </a:r>
                      <a:r>
                        <a:rPr lang="de-DE" dirty="0"/>
                        <a:t> SL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52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err="1"/>
                        <a:t>wavelength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780nm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034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Spin-</a:t>
                      </a:r>
                      <a:r>
                        <a:rPr lang="de-DE" dirty="0" err="1"/>
                        <a:t>polarization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80-90%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074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Quantum </a:t>
                      </a:r>
                      <a:r>
                        <a:rPr lang="de-DE" dirty="0" err="1"/>
                        <a:t>efficiency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~0.5%</a:t>
                      </a:r>
                    </a:p>
                    <a:p>
                      <a:r>
                        <a:rPr lang="de-DE" dirty="0"/>
                        <a:t>(3mA/Watt)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568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~1ps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672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Beam </a:t>
                      </a:r>
                      <a:r>
                        <a:rPr lang="de-DE" dirty="0" err="1"/>
                        <a:t>current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150</a:t>
                      </a:r>
                      <a:r>
                        <a:rPr lang="de-DE" dirty="0">
                          <a:latin typeface="Symbol" panose="05050102010706020507" pitchFamily="18" charset="2"/>
                        </a:rPr>
                        <a:t>m</a:t>
                      </a:r>
                      <a:r>
                        <a:rPr lang="de-DE" dirty="0"/>
                        <a:t>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444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Charge </a:t>
                      </a:r>
                      <a:r>
                        <a:rPr lang="de-DE" dirty="0" err="1"/>
                        <a:t>lifetime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&gt;100 Coulomb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819921"/>
                  </a:ext>
                </a:extLst>
              </a:tr>
            </a:tbl>
          </a:graphicData>
        </a:graphic>
      </p:graphicFrame>
      <p:sp>
        <p:nvSpPr>
          <p:cNvPr id="8" name="Textfeld 7">
            <a:extLst>
              <a:ext uri="{FF2B5EF4-FFF2-40B4-BE49-F238E27FC236}">
                <a16:creationId xmlns:a16="http://schemas.microsoft.com/office/drawing/2014/main" id="{AA28A354-EF7F-47C5-91B2-CB46DA631BC4}"/>
              </a:ext>
            </a:extLst>
          </p:cNvPr>
          <p:cNvSpPr txBox="1"/>
          <p:nvPr/>
        </p:nvSpPr>
        <p:spPr>
          <a:xfrm>
            <a:off x="983432" y="5120521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Laser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0DB560FC-61A6-E89D-DE2B-8E800D5E0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E5AC2-9A60-4C6C-B350-CC391839FD32}" type="datetime1">
              <a:rPr lang="de-DE" smtClean="0"/>
              <a:t>20.09.2026</a:t>
            </a:fld>
            <a:endParaRPr lang="de-DE" dirty="0"/>
          </a:p>
        </p:txBody>
      </p:sp>
      <p:sp>
        <p:nvSpPr>
          <p:cNvPr id="12" name="Foliennummernplatzhalter 11">
            <a:extLst>
              <a:ext uri="{FF2B5EF4-FFF2-40B4-BE49-F238E27FC236}">
                <a16:creationId xmlns:a16="http://schemas.microsoft.com/office/drawing/2014/main" id="{8C144C08-B7A9-7768-E418-39C9CA69D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569BA5-88D4-471A-9C47-F7F059789784}" type="slidenum">
              <a:rPr lang="de-DE" smtClean="0"/>
              <a:pPr/>
              <a:t>19</a:t>
            </a:fld>
            <a:endParaRPr lang="de-DE" dirty="0"/>
          </a:p>
        </p:txBody>
      </p:sp>
      <p:sp>
        <p:nvSpPr>
          <p:cNvPr id="13" name="Fußzeilenplatzhalter 12">
            <a:extLst>
              <a:ext uri="{FF2B5EF4-FFF2-40B4-BE49-F238E27FC236}">
                <a16:creationId xmlns:a16="http://schemas.microsoft.com/office/drawing/2014/main" id="{08EC806E-2F0C-60C7-D73A-4E272D564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PHASE2026-Kurt Aulenbacher</a:t>
            </a:r>
          </a:p>
        </p:txBody>
      </p:sp>
    </p:spTree>
    <p:extLst>
      <p:ext uri="{BB962C8B-B14F-4D97-AF65-F5344CB8AC3E}">
        <p14:creationId xmlns:p14="http://schemas.microsoft.com/office/powerpoint/2010/main" val="5516930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84C58F-0DC7-C24C-511F-09EE94824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ECC30DE-8373-FEAA-272B-520E2BD61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</a:rPr>
              <a:t>MESA Phot0cathode requirements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59CE8F3-0B31-7E1A-4C3A-9794A7FA6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74A199-F5C2-40F9-B91B-33963701FA66}" type="datetime1">
              <a:rPr lang="de-DE" smtClean="0"/>
              <a:t>21.09.2026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51BB9FF-71EE-E197-790D-F1A19D8E3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PHASE2026-Kurt Aulenbacher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529C9A3-0365-72E6-E4E8-EA342E73D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240774-CFD2-4AB8-B231-46D42DA9185A}" type="slidenum">
              <a:rPr lang="de-DE" smtClean="0"/>
              <a:t>20</a:t>
            </a:fld>
            <a:endParaRPr lang="de-DE"/>
          </a:p>
        </p:txBody>
      </p:sp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F76B9883-6633-31D3-777E-BBD5F76EA24D}"/>
              </a:ext>
            </a:extLst>
          </p:cNvPr>
          <p:cNvGraphicFramePr>
            <a:graphicFrameLocks noGrp="1"/>
          </p:cNvGraphicFramePr>
          <p:nvPr/>
        </p:nvGraphicFramePr>
        <p:xfrm>
          <a:off x="773084" y="1900038"/>
          <a:ext cx="10508720" cy="344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1744">
                  <a:extLst>
                    <a:ext uri="{9D8B030D-6E8A-4147-A177-3AD203B41FA5}">
                      <a16:colId xmlns:a16="http://schemas.microsoft.com/office/drawing/2014/main" val="3668421423"/>
                    </a:ext>
                  </a:extLst>
                </a:gridCol>
                <a:gridCol w="2101744">
                  <a:extLst>
                    <a:ext uri="{9D8B030D-6E8A-4147-A177-3AD203B41FA5}">
                      <a16:colId xmlns:a16="http://schemas.microsoft.com/office/drawing/2014/main" val="691914894"/>
                    </a:ext>
                  </a:extLst>
                </a:gridCol>
                <a:gridCol w="2101744">
                  <a:extLst>
                    <a:ext uri="{9D8B030D-6E8A-4147-A177-3AD203B41FA5}">
                      <a16:colId xmlns:a16="http://schemas.microsoft.com/office/drawing/2014/main" val="3069340184"/>
                    </a:ext>
                  </a:extLst>
                </a:gridCol>
                <a:gridCol w="2101744">
                  <a:extLst>
                    <a:ext uri="{9D8B030D-6E8A-4147-A177-3AD203B41FA5}">
                      <a16:colId xmlns:a16="http://schemas.microsoft.com/office/drawing/2014/main" val="3878482659"/>
                    </a:ext>
                  </a:extLst>
                </a:gridCol>
                <a:gridCol w="2101744">
                  <a:extLst>
                    <a:ext uri="{9D8B030D-6E8A-4147-A177-3AD203B41FA5}">
                      <a16:colId xmlns:a16="http://schemas.microsoft.com/office/drawing/2014/main" val="2679004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400" dirty="0"/>
                        <a:t>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Operation </a:t>
                      </a:r>
                      <a:r>
                        <a:rPr lang="de-DE" sz="1400" dirty="0" err="1"/>
                        <a:t>Voltage</a:t>
                      </a:r>
                      <a:endParaRPr lang="de-D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Laser/Time </a:t>
                      </a:r>
                      <a:r>
                        <a:rPr lang="de-DE" sz="1400" dirty="0" err="1"/>
                        <a:t>structure</a:t>
                      </a:r>
                      <a:endParaRPr lang="de-D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err="1"/>
                        <a:t>Av</a:t>
                      </a:r>
                      <a:r>
                        <a:rPr lang="de-DE" sz="1400" dirty="0"/>
                        <a:t>. Laserpower/</a:t>
                      </a:r>
                      <a:r>
                        <a:rPr lang="de-DE" sz="1400" dirty="0" err="1"/>
                        <a:t>Wavelenght</a:t>
                      </a:r>
                      <a:r>
                        <a:rPr lang="de-DE" sz="1400" dirty="0"/>
                        <a:t>/</a:t>
                      </a:r>
                      <a:r>
                        <a:rPr lang="de-DE" sz="1400" dirty="0" err="1"/>
                        <a:t>Pulselenght</a:t>
                      </a:r>
                      <a:endParaRPr lang="de-D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Remark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184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dirty="0"/>
                        <a:t>PKA1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100kV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Semiconductor MOPA , 2.449 GHz CW.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0.3W/778nm /80ps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dirty="0" err="1"/>
                        <a:t>Serves</a:t>
                      </a:r>
                      <a:r>
                        <a:rPr lang="de-DE" sz="1400" dirty="0"/>
                        <a:t> MAMI </a:t>
                      </a:r>
                      <a:r>
                        <a:rPr lang="de-DE" sz="1400" dirty="0" err="1"/>
                        <a:t>Accelerator</a:t>
                      </a:r>
                      <a:endParaRPr lang="de-DE" sz="1400" dirty="0"/>
                    </a:p>
                    <a:p>
                      <a:endParaRPr lang="de-D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6464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dirty="0"/>
                        <a:t>PKA2</a:t>
                      </a:r>
                    </a:p>
                    <a:p>
                      <a:r>
                        <a:rPr lang="de-DE" sz="1400" dirty="0"/>
                        <a:t>(</a:t>
                      </a:r>
                      <a:r>
                        <a:rPr lang="de-DE" sz="1400" dirty="0" err="1"/>
                        <a:t>copy</a:t>
                      </a:r>
                      <a:r>
                        <a:rPr lang="de-DE" sz="1400" dirty="0"/>
                        <a:t> of PKA1)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100kV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Semiconductor</a:t>
                      </a:r>
                    </a:p>
                    <a:p>
                      <a:r>
                        <a:rPr lang="de-DE" sz="1400" dirty="0"/>
                        <a:t>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0.05 W, 808/786nm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Test source for pol. </a:t>
                      </a:r>
                      <a:r>
                        <a:rPr lang="de-DE" sz="1400" dirty="0" err="1"/>
                        <a:t>photcathode</a:t>
                      </a:r>
                      <a:r>
                        <a:rPr lang="de-DE" sz="1400" dirty="0"/>
                        <a:t> </a:t>
                      </a:r>
                      <a:r>
                        <a:rPr lang="de-DE" sz="1400" dirty="0" err="1"/>
                        <a:t>developments</a:t>
                      </a:r>
                      <a:endParaRPr lang="de-DE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649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dirty="0"/>
                        <a:t>PKAT</a:t>
                      </a:r>
                    </a:p>
                    <a:p>
                      <a:r>
                        <a:rPr lang="de-DE" sz="1400" dirty="0"/>
                        <a:t>(</a:t>
                      </a:r>
                      <a:r>
                        <a:rPr lang="de-DE" sz="1400" dirty="0" err="1"/>
                        <a:t>copy</a:t>
                      </a:r>
                      <a:r>
                        <a:rPr lang="de-DE" sz="1400" dirty="0"/>
                        <a:t> of PKA1)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100kV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err="1"/>
                        <a:t>Ti:SP</a:t>
                      </a:r>
                      <a:r>
                        <a:rPr lang="de-DE" sz="1400" dirty="0"/>
                        <a:t>, </a:t>
                      </a:r>
                    </a:p>
                    <a:p>
                      <a:r>
                        <a:rPr lang="de-DE" sz="1400" dirty="0"/>
                        <a:t>Mode-</a:t>
                      </a:r>
                      <a:r>
                        <a:rPr lang="de-DE" sz="1400" dirty="0" err="1"/>
                        <a:t>locked</a:t>
                      </a:r>
                      <a:endParaRPr lang="de-DE" sz="1400" dirty="0"/>
                    </a:p>
                    <a:p>
                      <a:r>
                        <a:rPr lang="de-DE" sz="1400" dirty="0"/>
                        <a:t>78 MHz CW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0.5 W</a:t>
                      </a:r>
                    </a:p>
                    <a:p>
                      <a:r>
                        <a:rPr lang="de-DE" sz="1400" dirty="0"/>
                        <a:t>750-850 </a:t>
                      </a:r>
                      <a:r>
                        <a:rPr lang="de-DE" sz="1400" dirty="0" err="1"/>
                        <a:t>nm</a:t>
                      </a:r>
                      <a:r>
                        <a:rPr lang="de-DE" sz="1400" dirty="0"/>
                        <a:t> </a:t>
                      </a:r>
                    </a:p>
                    <a:p>
                      <a:r>
                        <a:rPr lang="de-DE" sz="1400" dirty="0"/>
                        <a:t>DC </a:t>
                      </a:r>
                      <a:r>
                        <a:rPr lang="de-DE" sz="1400" dirty="0" err="1"/>
                        <a:t>or</a:t>
                      </a:r>
                      <a:r>
                        <a:rPr lang="de-DE" sz="1400" dirty="0"/>
                        <a:t> 0.1ps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Time </a:t>
                      </a:r>
                      <a:r>
                        <a:rPr lang="de-DE" sz="1400" dirty="0" err="1"/>
                        <a:t>resolved</a:t>
                      </a:r>
                      <a:r>
                        <a:rPr lang="de-DE" sz="1400" dirty="0"/>
                        <a:t> </a:t>
                      </a:r>
                      <a:r>
                        <a:rPr lang="de-DE" sz="1400" dirty="0" err="1"/>
                        <a:t>measurements</a:t>
                      </a:r>
                      <a:endParaRPr lang="de-DE" sz="1400" dirty="0"/>
                    </a:p>
                    <a:p>
                      <a:r>
                        <a:rPr lang="de-DE" sz="1400" dirty="0" err="1"/>
                        <a:t>Dismantled</a:t>
                      </a:r>
                      <a:r>
                        <a:rPr lang="de-DE" sz="1400" dirty="0"/>
                        <a:t> in 2022!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565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dirty="0"/>
                        <a:t>STEAM(*)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100-150 (200)kV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err="1"/>
                        <a:t>Er:Fibre</a:t>
                      </a:r>
                      <a:r>
                        <a:rPr lang="de-DE" sz="1400" dirty="0"/>
                        <a:t>   MOPA</a:t>
                      </a:r>
                    </a:p>
                    <a:p>
                      <a:r>
                        <a:rPr lang="de-DE" sz="1400" dirty="0"/>
                        <a:t>1-1300MHz CW</a:t>
                      </a:r>
                    </a:p>
                    <a:p>
                      <a:endParaRPr lang="de-DE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/>
                        <a:t>&gt;3 W</a:t>
                      </a:r>
                    </a:p>
                    <a:p>
                      <a:r>
                        <a:rPr lang="de-DE" sz="1400" dirty="0"/>
                        <a:t>778 MHz</a:t>
                      </a:r>
                    </a:p>
                    <a:p>
                      <a:r>
                        <a:rPr lang="de-DE" sz="1400" dirty="0"/>
                        <a:t>50-200 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400" dirty="0" err="1"/>
                        <a:t>Serves</a:t>
                      </a:r>
                      <a:r>
                        <a:rPr lang="de-DE" sz="1400" dirty="0"/>
                        <a:t> MESA </a:t>
                      </a:r>
                      <a:r>
                        <a:rPr lang="de-DE" sz="1400" dirty="0" err="1"/>
                        <a:t>Accelerator</a:t>
                      </a:r>
                      <a:endParaRPr lang="de-DE" sz="1400" dirty="0"/>
                    </a:p>
                    <a:p>
                      <a:r>
                        <a:rPr lang="de-DE" sz="1400" dirty="0"/>
                        <a:t>Alternative </a:t>
                      </a:r>
                      <a:r>
                        <a:rPr lang="de-DE" sz="1400" dirty="0" err="1"/>
                        <a:t>laser</a:t>
                      </a:r>
                      <a:r>
                        <a:rPr lang="de-DE" sz="1400" dirty="0"/>
                        <a:t>: </a:t>
                      </a:r>
                    </a:p>
                    <a:p>
                      <a:r>
                        <a:rPr lang="de-DE" sz="1400" dirty="0"/>
                        <a:t>Diode 405nm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5471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4893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recoveredpresentation</Template>
  <TotalTime>0</TotalTime>
  <Words>1342</Words>
  <Application>Microsoft Office PowerPoint</Application>
  <PresentationFormat>Breitbild</PresentationFormat>
  <Paragraphs>325</Paragraphs>
  <Slides>20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8" baseType="lpstr">
      <vt:lpstr>Arial</vt:lpstr>
      <vt:lpstr>Calibri</vt:lpstr>
      <vt:lpstr>Cambria</vt:lpstr>
      <vt:lpstr>Cambria Math</vt:lpstr>
      <vt:lpstr>Noto Sans </vt:lpstr>
      <vt:lpstr>Symbol</vt:lpstr>
      <vt:lpstr>Wingdings</vt:lpstr>
      <vt:lpstr>Office</vt:lpstr>
      <vt:lpstr>High polarization photocathodes at Mainz </vt:lpstr>
      <vt:lpstr>Outline </vt:lpstr>
      <vt:lpstr>MAINZ ENERGY-RECOVERING ACCELERATOR (MESA) </vt:lpstr>
      <vt:lpstr>Experiment P2</vt:lpstr>
      <vt:lpstr>DC-Sources at MAINZ</vt:lpstr>
      <vt:lpstr>STEAM Synchro-Laser Systems</vt:lpstr>
      <vt:lpstr>MESA source in operatiON (SO FAR)! </vt:lpstr>
      <vt:lpstr>High bunch charge cathode FoR MESA? </vt:lpstr>
      <vt:lpstr>PowerPoint-Präsentation</vt:lpstr>
      <vt:lpstr>PowerPoint-Präsentation</vt:lpstr>
      <vt:lpstr>Surface photO-voltage?</vt:lpstr>
      <vt:lpstr>Commercial Cathode at MAMI</vt:lpstr>
      <vt:lpstr>SVT  Cathode in USE aT MAINZ</vt:lpstr>
      <vt:lpstr> SVT Cathode Alternative</vt:lpstr>
      <vt:lpstr>Charge Lifetime –Ion backbordment</vt:lpstr>
      <vt:lpstr>How to Cope with Ion Backbombardment /outlook: </vt:lpstr>
      <vt:lpstr>SUMMARY/OUTLOOK</vt:lpstr>
      <vt:lpstr>Thank You !</vt:lpstr>
      <vt:lpstr>MESA spin polarized photosource „STEAM“ </vt:lpstr>
      <vt:lpstr>MESA Phot0cathode requirements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Khidr, Esraa</dc:creator>
  <cp:lastModifiedBy>Aulenbacher, Dr. Kurt</cp:lastModifiedBy>
  <cp:revision>28</cp:revision>
  <dcterms:created xsi:type="dcterms:W3CDTF">2026-08-11T09:28:24Z</dcterms:created>
  <dcterms:modified xsi:type="dcterms:W3CDTF">2026-09-22T08:54:10Z</dcterms:modified>
</cp:coreProperties>
</file>