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471" r:id="rId3"/>
    <p:sldId id="472" r:id="rId4"/>
    <p:sldId id="473" r:id="rId5"/>
    <p:sldId id="474" r:id="rId6"/>
    <p:sldId id="5904" r:id="rId7"/>
    <p:sldId id="475" r:id="rId8"/>
    <p:sldId id="5903" r:id="rId9"/>
    <p:sldId id="264" r:id="rId10"/>
    <p:sldId id="291" r:id="rId11"/>
    <p:sldId id="292" r:id="rId12"/>
    <p:sldId id="293" r:id="rId13"/>
    <p:sldId id="296" r:id="rId14"/>
    <p:sldId id="295" r:id="rId15"/>
    <p:sldId id="294" r:id="rId16"/>
    <p:sldId id="301" r:id="rId17"/>
    <p:sldId id="297" r:id="rId18"/>
    <p:sldId id="298" r:id="rId19"/>
    <p:sldId id="299" r:id="rId20"/>
    <p:sldId id="5906" r:id="rId21"/>
    <p:sldId id="2147375697" r:id="rId22"/>
    <p:sldId id="5905" r:id="rId23"/>
    <p:sldId id="470" r:id="rId24"/>
  </p:sldIdLst>
  <p:sldSz cx="12192000" cy="6858000"/>
  <p:notesSz cx="6858000" cy="9144000"/>
  <p:defaultTextStyle>
    <a:defPPr>
      <a:defRPr lang="en-US">
        <a:latin typeface="Arial"/>
      </a:defRPr>
    </a:defPPr>
    <a:lvl1pPr marL="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/>
    <p:restoredTop sz="94633"/>
  </p:normalViewPr>
  <p:slideViewPr>
    <p:cSldViewPr snapToGrid="0" snapToObjects="1">
      <p:cViewPr varScale="1">
        <p:scale>
          <a:sx n="150" d="100"/>
          <a:sy n="150" d="100"/>
        </p:scale>
        <p:origin x="1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latin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200" indent="0" algn="ctr">
              <a:buNone/>
              <a:defRPr sz="2000">
                <a:latin typeface="Arial"/>
              </a:defRPr>
            </a:lvl2pPr>
            <a:lvl3pPr marL="914400" indent="0" algn="ctr">
              <a:buNone/>
              <a:defRPr sz="1800">
                <a:latin typeface="Arial"/>
              </a:defRPr>
            </a:lvl3pPr>
            <a:lvl4pPr marL="1371600" indent="0" algn="ctr">
              <a:buNone/>
              <a:defRPr sz="1600">
                <a:latin typeface="Arial"/>
              </a:defRPr>
            </a:lvl4pPr>
            <a:lvl5pPr marL="1828800" indent="0" algn="ctr">
              <a:buNone/>
              <a:defRPr sz="1600">
                <a:latin typeface="Arial"/>
              </a:defRPr>
            </a:lvl5pPr>
            <a:lvl6pPr marL="2286000" indent="0" algn="ctr">
              <a:buNone/>
              <a:defRPr sz="1600">
                <a:latin typeface="Arial"/>
              </a:defRPr>
            </a:lvl6pPr>
            <a:lvl7pPr marL="2743200" indent="0" algn="ctr">
              <a:buNone/>
              <a:defRPr sz="1600">
                <a:latin typeface="Arial"/>
              </a:defRPr>
            </a:lvl7pPr>
            <a:lvl8pPr marL="3200400" indent="0" algn="ctr">
              <a:buNone/>
              <a:defRPr sz="1600">
                <a:latin typeface="Arial"/>
              </a:defRPr>
            </a:lvl8pPr>
            <a:lvl9pPr marL="3657600" indent="0" algn="ctr">
              <a:buNone/>
              <a:defRPr sz="1600">
                <a:latin typeface="Arial"/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FontTx/>
              <a:buNone/>
              <a:defRPr sz="2000">
                <a:latin typeface="Arial"/>
              </a:defRPr>
            </a:lvl2pPr>
            <a:lvl3pPr marL="914400" indent="0">
              <a:buFontTx/>
              <a:buNone/>
              <a:defRPr sz="2000">
                <a:latin typeface="Arial"/>
              </a:defRPr>
            </a:lvl3pPr>
            <a:lvl4pPr marL="1371600" indent="0">
              <a:buFontTx/>
              <a:buNone/>
              <a:defRPr sz="2000">
                <a:latin typeface="Arial"/>
              </a:defRPr>
            </a:lvl4pPr>
            <a:lvl5pPr marL="1828800" indent="0">
              <a:buFontTx/>
              <a:buNone/>
              <a:defRPr sz="2000">
                <a:latin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83" y="5755088"/>
            <a:ext cx="3238500" cy="419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indent="0" algn="ctr">
              <a:buNone/>
              <a:defRPr sz="2000">
                <a:latin typeface="Arial"/>
              </a:defRPr>
            </a:lvl2pPr>
            <a:lvl3pPr marL="914400" indent="0" algn="ctr">
              <a:buNone/>
              <a:defRPr sz="1800">
                <a:latin typeface="Arial"/>
              </a:defRPr>
            </a:lvl3pPr>
            <a:lvl4pPr marL="1371600" indent="0" algn="ctr">
              <a:buNone/>
              <a:defRPr sz="1600">
                <a:latin typeface="Arial"/>
              </a:defRPr>
            </a:lvl4pPr>
            <a:lvl5pPr marL="1828800" indent="0" algn="ctr">
              <a:buNone/>
              <a:defRPr sz="1600">
                <a:latin typeface="Arial"/>
              </a:defRPr>
            </a:lvl5pPr>
            <a:lvl6pPr marL="2286000" indent="0" algn="ctr">
              <a:buNone/>
              <a:defRPr sz="1600">
                <a:latin typeface="Arial"/>
              </a:defRPr>
            </a:lvl6pPr>
            <a:lvl7pPr marL="2743200" indent="0" algn="ctr">
              <a:buNone/>
              <a:defRPr sz="1600">
                <a:latin typeface="Arial"/>
              </a:defRPr>
            </a:lvl7pPr>
            <a:lvl8pPr marL="3200400" indent="0" algn="ctr">
              <a:buNone/>
              <a:defRPr sz="1600">
                <a:latin typeface="Arial"/>
              </a:defRPr>
            </a:lvl8pPr>
            <a:lvl9pPr marL="3657600" indent="0" algn="ctr">
              <a:buNone/>
              <a:defRPr sz="1600">
                <a:latin typeface="Arial"/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FontTx/>
              <a:buNone/>
              <a:defRPr sz="2000">
                <a:latin typeface="Arial"/>
              </a:defRPr>
            </a:lvl2pPr>
            <a:lvl3pPr marL="914400" indent="0">
              <a:buFontTx/>
              <a:buNone/>
              <a:defRPr sz="2000">
                <a:latin typeface="Arial"/>
              </a:defRPr>
            </a:lvl3pPr>
            <a:lvl4pPr marL="1371600" indent="0">
              <a:buFontTx/>
              <a:buNone/>
              <a:defRPr sz="2000">
                <a:latin typeface="Arial"/>
              </a:defRPr>
            </a:lvl4pPr>
            <a:lvl5pPr marL="1828800" indent="0">
              <a:buFontTx/>
              <a:buNone/>
              <a:defRPr sz="2000">
                <a:latin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83" y="5742910"/>
            <a:ext cx="3238500" cy="419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0320"/>
            <a:ext cx="11049000" cy="1325563"/>
          </a:xfrm>
        </p:spPr>
        <p:txBody>
          <a:bodyPr/>
          <a:lstStyle>
            <a:lvl1pPr>
              <a:buNone/>
              <a:defRPr b="1" i="0"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734533"/>
            <a:ext cx="11049000" cy="4298278"/>
          </a:xfrm>
        </p:spPr>
        <p:txBody>
          <a:bodyPr/>
          <a:lstStyle>
            <a:lvl1pPr>
              <a:buFont typeface="Arial"/>
              <a:buNone/>
              <a:defRPr b="0" i="0">
                <a:latin typeface="Arial"/>
                <a:ea typeface="Arial"/>
                <a:cs typeface="Arial"/>
              </a:defRPr>
            </a:lvl1pPr>
            <a:lvl2pPr>
              <a:buNone/>
              <a:defRPr b="0" i="0">
                <a:latin typeface="Arial"/>
                <a:ea typeface="Arial"/>
                <a:cs typeface="Arial"/>
              </a:defRPr>
            </a:lvl2pPr>
            <a:lvl3pPr>
              <a:buNone/>
              <a:defRPr b="0" i="0">
                <a:latin typeface="Arial"/>
                <a:ea typeface="Arial"/>
                <a:cs typeface="Arial"/>
              </a:defRPr>
            </a:lvl3pPr>
            <a:lvl4pPr>
              <a:buNone/>
              <a:defRPr b="0" i="0">
                <a:latin typeface="Arial"/>
                <a:ea typeface="Arial"/>
                <a:cs typeface="Arial"/>
              </a:defRPr>
            </a:lvl4pPr>
            <a:lvl5pPr>
              <a:buNone/>
              <a:defRPr b="0" i="0"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  <a:latin typeface="Arial"/>
              </a:defRPr>
            </a:lvl1pPr>
            <a:lvl2pPr marL="457200" indent="0">
              <a:buFontTx/>
              <a:buNone/>
              <a:defRPr sz="2000">
                <a:latin typeface="Arial"/>
              </a:defRPr>
            </a:lvl2pPr>
            <a:lvl3pPr marL="914400" indent="0">
              <a:buFontTx/>
              <a:buNone/>
              <a:defRPr sz="2000">
                <a:latin typeface="Arial"/>
              </a:defRPr>
            </a:lvl3pPr>
            <a:lvl4pPr marL="1371600" indent="0">
              <a:buFontTx/>
              <a:buNone/>
              <a:defRPr sz="2000">
                <a:latin typeface="Arial"/>
              </a:defRPr>
            </a:lvl4pPr>
            <a:lvl5pPr marL="1828800" indent="0">
              <a:buFontTx/>
              <a:buNone/>
              <a:defRPr sz="2000">
                <a:latin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solidFill>
                  <a:schemeClr val="tx1"/>
                </a:solidFill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/>
              </a:defRPr>
            </a:lvl1pPr>
            <a:lvl2pPr marL="457200" indent="0">
              <a:buFontTx/>
              <a:buNone/>
              <a:defRPr sz="2000">
                <a:latin typeface="Arial"/>
              </a:defRPr>
            </a:lvl2pPr>
            <a:lvl3pPr marL="914400" indent="0">
              <a:buFontTx/>
              <a:buNone/>
              <a:defRPr sz="2000">
                <a:latin typeface="Arial"/>
              </a:defRPr>
            </a:lvl3pPr>
            <a:lvl4pPr marL="1371600" indent="0">
              <a:buFontTx/>
              <a:buNone/>
              <a:defRPr sz="2000">
                <a:latin typeface="Arial"/>
              </a:defRPr>
            </a:lvl4pPr>
            <a:lvl5pPr marL="1828800" indent="0">
              <a:buFontTx/>
              <a:buNone/>
              <a:defRPr sz="2000">
                <a:latin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</a:defRPr>
            </a:lvl1pPr>
            <a:lvl2pPr marL="457200" indent="0">
              <a:buNone/>
              <a:defRPr sz="2000" b="1">
                <a:latin typeface="Arial"/>
              </a:defRPr>
            </a:lvl2pPr>
            <a:lvl3pPr marL="914400" indent="0">
              <a:buNone/>
              <a:defRPr sz="1800" b="1">
                <a:latin typeface="Arial"/>
              </a:defRPr>
            </a:lvl3pPr>
            <a:lvl4pPr marL="1371600" indent="0">
              <a:buNone/>
              <a:defRPr sz="1600" b="1">
                <a:latin typeface="Arial"/>
              </a:defRPr>
            </a:lvl4pPr>
            <a:lvl5pPr marL="1828800" indent="0">
              <a:buNone/>
              <a:defRPr sz="1600" b="1">
                <a:latin typeface="Arial"/>
              </a:defRPr>
            </a:lvl5pPr>
            <a:lvl6pPr marL="2286000" indent="0">
              <a:buNone/>
              <a:defRPr sz="1600" b="1">
                <a:latin typeface="Arial"/>
              </a:defRPr>
            </a:lvl6pPr>
            <a:lvl7pPr marL="2743200" indent="0">
              <a:buNone/>
              <a:defRPr sz="1600" b="1">
                <a:latin typeface="Arial"/>
              </a:defRPr>
            </a:lvl7pPr>
            <a:lvl8pPr marL="3200400" indent="0">
              <a:buNone/>
              <a:defRPr sz="1600" b="1">
                <a:latin typeface="Arial"/>
              </a:defRPr>
            </a:lvl8pPr>
            <a:lvl9pPr marL="3657600" indent="0">
              <a:buNone/>
              <a:defRPr sz="1600" b="1">
                <a:latin typeface="Arial"/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/>
              </a:defRPr>
            </a:lvl1pPr>
            <a:lvl2pPr marL="457200" indent="0">
              <a:buNone/>
              <a:defRPr sz="2000" b="1">
                <a:latin typeface="Arial"/>
              </a:defRPr>
            </a:lvl2pPr>
            <a:lvl3pPr marL="914400" indent="0">
              <a:buNone/>
              <a:defRPr sz="1800" b="1">
                <a:latin typeface="Arial"/>
              </a:defRPr>
            </a:lvl3pPr>
            <a:lvl4pPr marL="1371600" indent="0">
              <a:buNone/>
              <a:defRPr sz="1600" b="1">
                <a:latin typeface="Arial"/>
              </a:defRPr>
            </a:lvl4pPr>
            <a:lvl5pPr marL="1828800" indent="0">
              <a:buNone/>
              <a:defRPr sz="1600" b="1">
                <a:latin typeface="Arial"/>
              </a:defRPr>
            </a:lvl5pPr>
            <a:lvl6pPr marL="2286000" indent="0">
              <a:buNone/>
              <a:defRPr sz="1600" b="1">
                <a:latin typeface="Arial"/>
              </a:defRPr>
            </a:lvl6pPr>
            <a:lvl7pPr marL="2743200" indent="0">
              <a:buNone/>
              <a:defRPr sz="1600" b="1">
                <a:latin typeface="Arial"/>
              </a:defRPr>
            </a:lvl7pPr>
            <a:lvl8pPr marL="3200400" indent="0">
              <a:buNone/>
              <a:defRPr sz="1600" b="1">
                <a:latin typeface="Arial"/>
              </a:defRPr>
            </a:lvl8pPr>
            <a:lvl9pPr marL="3657600" indent="0">
              <a:buNone/>
              <a:defRPr sz="1600" b="1">
                <a:latin typeface="Arial"/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76280"/>
            <a:ext cx="11049000" cy="1325563"/>
          </a:xfrm>
        </p:spPr>
        <p:txBody>
          <a:bodyPr/>
          <a:lstStyle>
            <a:lvl1pPr>
              <a:buNone/>
              <a:defRPr b="1" i="0"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>
                <a:latin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>
                <a:latin typeface="Arial"/>
              </a:defRPr>
            </a:lvl1pPr>
            <a:lvl2pPr>
              <a:buNone/>
              <a:defRPr sz="2800">
                <a:latin typeface="Arial"/>
              </a:defRPr>
            </a:lvl2pPr>
            <a:lvl3pPr>
              <a:buNone/>
              <a:defRPr sz="2400">
                <a:latin typeface="Arial"/>
              </a:defRPr>
            </a:lvl3pPr>
            <a:lvl4pPr>
              <a:buNone/>
              <a:defRPr sz="2000">
                <a:latin typeface="Arial"/>
              </a:defRPr>
            </a:lvl4pPr>
            <a:lvl5pPr>
              <a:buNone/>
              <a:defRPr sz="2000">
                <a:latin typeface="Arial"/>
              </a:defRPr>
            </a:lvl5pPr>
            <a:lvl6pPr>
              <a:buNone/>
              <a:defRPr sz="2000">
                <a:latin typeface="Arial"/>
              </a:defRPr>
            </a:lvl6pPr>
            <a:lvl7pPr>
              <a:buNone/>
              <a:defRPr sz="2000">
                <a:latin typeface="Arial"/>
              </a:defRPr>
            </a:lvl7pPr>
            <a:lvl8pPr>
              <a:buNone/>
              <a:defRPr sz="2000">
                <a:latin typeface="Arial"/>
              </a:defRPr>
            </a:lvl8pPr>
            <a:lvl9pPr>
              <a:buNone/>
              <a:defRPr sz="2000">
                <a:latin typeface="Arial"/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/>
              </a:defRPr>
            </a:lvl1pPr>
            <a:lvl2pPr marL="457200" indent="0">
              <a:buNone/>
              <a:defRPr sz="1400">
                <a:latin typeface="Arial"/>
              </a:defRPr>
            </a:lvl2pPr>
            <a:lvl3pPr marL="914400" indent="0">
              <a:buNone/>
              <a:defRPr sz="1200">
                <a:latin typeface="Arial"/>
              </a:defRPr>
            </a:lvl3pPr>
            <a:lvl4pPr marL="1371600" indent="0">
              <a:buNone/>
              <a:defRPr sz="1000">
                <a:latin typeface="Arial"/>
              </a:defRPr>
            </a:lvl4pPr>
            <a:lvl5pPr marL="1828800" indent="0">
              <a:buNone/>
              <a:defRPr sz="1000">
                <a:latin typeface="Arial"/>
              </a:defRPr>
            </a:lvl5pPr>
            <a:lvl6pPr marL="2286000" indent="0">
              <a:buNone/>
              <a:defRPr sz="1000">
                <a:latin typeface="Arial"/>
              </a:defRPr>
            </a:lvl6pPr>
            <a:lvl7pPr marL="2743200" indent="0">
              <a:buNone/>
              <a:defRPr sz="1000">
                <a:latin typeface="Arial"/>
              </a:defRPr>
            </a:lvl7pPr>
            <a:lvl8pPr marL="3200400" indent="0">
              <a:buNone/>
              <a:defRPr sz="1000">
                <a:latin typeface="Arial"/>
              </a:defRPr>
            </a:lvl8pPr>
            <a:lvl9pPr marL="3657600" indent="0">
              <a:buNone/>
              <a:defRPr sz="1000">
                <a:latin typeface="Arial"/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>
                <a:latin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>
                <a:latin typeface="Arial"/>
              </a:defRPr>
            </a:lvl2pPr>
            <a:lvl3pPr marL="914400" indent="0">
              <a:buNone/>
              <a:defRPr sz="2400">
                <a:latin typeface="Arial"/>
              </a:defRPr>
            </a:lvl3pPr>
            <a:lvl4pPr marL="1371600" indent="0">
              <a:buNone/>
              <a:defRPr sz="2000">
                <a:latin typeface="Arial"/>
              </a:defRPr>
            </a:lvl4pPr>
            <a:lvl5pPr marL="1828800" indent="0">
              <a:buNone/>
              <a:defRPr sz="2000">
                <a:latin typeface="Arial"/>
              </a:defRPr>
            </a:lvl5pPr>
            <a:lvl6pPr marL="2286000" indent="0">
              <a:buNone/>
              <a:defRPr sz="2000">
                <a:latin typeface="Arial"/>
              </a:defRPr>
            </a:lvl6pPr>
            <a:lvl7pPr marL="2743200" indent="0">
              <a:buNone/>
              <a:defRPr sz="2000">
                <a:latin typeface="Arial"/>
              </a:defRPr>
            </a:lvl7pPr>
            <a:lvl8pPr marL="3200400" indent="0">
              <a:buNone/>
              <a:defRPr sz="2000">
                <a:latin typeface="Arial"/>
              </a:defRPr>
            </a:lvl8pPr>
            <a:lvl9pPr marL="3657600" indent="0">
              <a:buNone/>
              <a:defRPr sz="2000">
                <a:latin typeface="Arial"/>
              </a:defRPr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/>
              </a:defRPr>
            </a:lvl1pPr>
            <a:lvl2pPr marL="457200" indent="0">
              <a:buNone/>
              <a:defRPr sz="1400">
                <a:latin typeface="Arial"/>
              </a:defRPr>
            </a:lvl2pPr>
            <a:lvl3pPr marL="914400" indent="0">
              <a:buNone/>
              <a:defRPr sz="1200">
                <a:latin typeface="Arial"/>
              </a:defRPr>
            </a:lvl3pPr>
            <a:lvl4pPr marL="1371600" indent="0">
              <a:buNone/>
              <a:defRPr sz="1000">
                <a:latin typeface="Arial"/>
              </a:defRPr>
            </a:lvl4pPr>
            <a:lvl5pPr marL="1828800" indent="0">
              <a:buNone/>
              <a:defRPr sz="1000">
                <a:latin typeface="Arial"/>
              </a:defRPr>
            </a:lvl5pPr>
            <a:lvl6pPr marL="2286000" indent="0">
              <a:buNone/>
              <a:defRPr sz="1000">
                <a:latin typeface="Arial"/>
              </a:defRPr>
            </a:lvl6pPr>
            <a:lvl7pPr marL="2743200" indent="0">
              <a:buNone/>
              <a:defRPr sz="1000">
                <a:latin typeface="Arial"/>
              </a:defRPr>
            </a:lvl7pPr>
            <a:lvl8pPr marL="3200400" indent="0">
              <a:buNone/>
              <a:defRPr sz="1000">
                <a:latin typeface="Arial"/>
              </a:defRPr>
            </a:lvl8pPr>
            <a:lvl9pPr marL="3657600" indent="0">
              <a:buNone/>
              <a:defRPr sz="1000">
                <a:latin typeface="Arial"/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endParaRPr>
              <a:latin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latin typeface="Arial"/>
              </a:defRPr>
            </a:lvl1pPr>
          </a:lstStyle>
          <a:p>
            <a:fld id="{933A556B-7C63-244D-9B7C-B0EA8042B330}" type="slidenum">
              <a:t>‹#›</a:t>
            </a:fld>
            <a:endParaRPr sz="1000"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4C9D0-29D0-3C01-DD5F-F30655526C0B}"/>
              </a:ext>
            </a:extLst>
          </p:cNvPr>
          <p:cNvSpPr>
            <a:spLocks noGrp="1"/>
          </p:cNvSpPr>
          <p:nvPr/>
        </p:nvSpPr>
        <p:spPr>
          <a:xfrm>
            <a:off x="3268524" y="6316595"/>
            <a:ext cx="59947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>
                <a:latin typeface="Arial"/>
                <a:ea typeface="Arial"/>
                <a:cs typeface="Arial"/>
              </a:rPr>
              <a:t>Erdong Wang</a:t>
            </a:r>
            <a:r>
              <a:rPr lang="en-US" sz="1400" dirty="0">
                <a:latin typeface="Arial"/>
                <a:ea typeface="Arial"/>
                <a:cs typeface="Arial"/>
              </a:rPr>
              <a:t> 	</a:t>
            </a:r>
            <a:r>
              <a:rPr lang="en-US" sz="1400" b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PhASE26 WORKSHOP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/>
          <a:ea typeface="Arial"/>
          <a:cs typeface="Arial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Arial"/>
          <a:cs typeface="Arial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Arial"/>
          <a:cs typeface="Arial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Arial"/>
          <a:cs typeface="Arial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1pPr>
      <a:lvl2pPr marL="4572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2pPr>
      <a:lvl3pPr marL="9144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3pPr>
      <a:lvl4pPr marL="13716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4pPr>
      <a:lvl5pPr marL="18288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5pPr>
      <a:lvl6pPr marL="22860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6pPr>
      <a:lvl7pPr marL="27432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7pPr>
      <a:lvl8pPr marL="32004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8pPr>
      <a:lvl9pPr marL="36576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" y="2333625"/>
            <a:ext cx="10477500" cy="1428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GaAs photocathodes in an SRF gun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09625" y="4238625"/>
            <a:ext cx="9525000" cy="2000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Erdong Wang</a:t>
            </a:r>
          </a:p>
          <a:p>
            <a:pPr marL="0" indent="0">
              <a:buNone/>
              <a:defRPr sz="2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Electron-Ion Collider, BNL</a:t>
            </a:r>
          </a:p>
          <a:p>
            <a:pPr marL="0" indent="0">
              <a:buNone/>
              <a:defRPr sz="2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PhASE</a:t>
            </a:r>
            <a:r>
              <a:rPr sz="22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2026</a:t>
            </a:r>
          </a:p>
          <a:p>
            <a:pPr marL="0" indent="0">
              <a:buNone/>
              <a:defRPr sz="2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September 22, 2026</a:t>
            </a:r>
          </a:p>
        </p:txBody>
      </p:sp>
      <p:pic>
        <p:nvPicPr>
          <p:cNvPr id="3" name="Picture 2" descr="Photocathodes for Accelerator Science in Europe (PhASE 2026)">
            <a:extLst>
              <a:ext uri="{FF2B5EF4-FFF2-40B4-BE49-F238E27FC236}">
                <a16:creationId xmlns:a16="http://schemas.microsoft.com/office/drawing/2014/main" id="{44077A38-9592-D679-51F5-177940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71" y="-4114"/>
            <a:ext cx="5120906" cy="14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1798-BCA2-D5F5-1AB9-BB1FC110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176280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9249D-D04D-8FC7-1D36-A546C1DCB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476375"/>
            <a:ext cx="10858500" cy="3286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RF guns provide higher gradients than DC guns, enabling high-brightness, high-charge beams.</a:t>
            </a:r>
          </a:p>
          <a:p>
            <a:pPr marL="819150" lvl="1" indent="-285750">
              <a:spcAft>
                <a:spcPts val="5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sz="2200" dirty="0">
                <a:latin typeface="Arial"/>
                <a:ea typeface="Arial"/>
                <a:cs typeface="Arial"/>
              </a:rPr>
              <a:t>The ion back-bombardment range is shorter in an RF gun.</a:t>
            </a:r>
          </a:p>
          <a:p>
            <a:pPr marL="819150" lvl="1" indent="-285750">
              <a:spcAft>
                <a:spcPts val="5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sz="2200" dirty="0">
                <a:latin typeface="Arial"/>
                <a:ea typeface="Arial"/>
                <a:cs typeface="Arial"/>
              </a:rPr>
              <a:t>Early normal-conducting RF gun tests were limited by poor vacuum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and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electron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back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bombardment</a:t>
            </a:r>
            <a:r>
              <a:rPr sz="2200" dirty="0">
                <a:latin typeface="Arial"/>
                <a:ea typeface="Arial"/>
                <a:cs typeface="Arial"/>
              </a:rPr>
              <a:t>.</a:t>
            </a:r>
          </a:p>
          <a:p>
            <a:pPr marL="819150" lvl="1" indent="-285750">
              <a:spcAft>
                <a:spcPts val="5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sz="2200" dirty="0">
                <a:latin typeface="Arial"/>
                <a:ea typeface="Arial"/>
                <a:cs typeface="Arial"/>
              </a:rPr>
              <a:t>GaAs is sensitive to residual gases, which shorten cathode lifetime.</a:t>
            </a:r>
          </a:p>
          <a:p>
            <a:pPr marL="819150" lvl="1" indent="-285750">
              <a:spcAft>
                <a:spcPts val="5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sz="2200" dirty="0">
                <a:latin typeface="Arial"/>
                <a:ea typeface="Arial"/>
                <a:cs typeface="Arial"/>
              </a:rPr>
              <a:t>Cryogenic pumping in an SRF gun can improve the vacuum.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65699-AB86-3422-7F30-AC5302178D5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2</a:t>
            </a:fld>
            <a:endParaRPr lang="en-US" sz="100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727D2-C2FD-1C60-84BD-9405798D1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15" y="4238625"/>
            <a:ext cx="4084212" cy="12858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866F9-8951-72E2-0CFA-4998EDBD0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433" y="4253672"/>
            <a:ext cx="4947824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2D44A-7123-C5E4-4F14-576CF5D6E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RF heating of GaAs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57AEF-746F-845D-5697-0ABEC5F199B8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3</a:t>
            </a:fld>
            <a:endParaRPr lang="en-US" sz="100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88D1-E6C0-45CC-42A9-6B9113BE5C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635" y="1714500"/>
            <a:ext cx="4421230" cy="2952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35DD80-3929-B9C5-4010-15F2AD110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285" y="1190625"/>
            <a:ext cx="1989931" cy="1314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555B58-0F83-D203-8C53-4D78493631F8}"/>
              </a:ext>
            </a:extLst>
          </p:cNvPr>
          <p:cNvSpPr txBox="1"/>
          <p:nvPr/>
        </p:nvSpPr>
        <p:spPr>
          <a:xfrm>
            <a:off x="619125" y="4714875"/>
            <a:ext cx="5286375" cy="104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2010: An unshielded 0.3 mm cathode fell during the vertical test. Simulations predicted </a:t>
            </a:r>
            <a:r>
              <a:rPr sz="2200" dirty="0">
                <a:latin typeface="Arial"/>
                <a:ea typeface="Arial"/>
                <a:cs typeface="Arial"/>
              </a:rPr>
              <a:t>170 °C.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32478D-40F0-A9D2-8B75-E9E46080BBD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6668" y="1666875"/>
            <a:ext cx="3861289" cy="2952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63B509-46DF-CF88-7A77-A449BC42BDC3}"/>
              </a:ext>
            </a:extLst>
          </p:cNvPr>
          <p:cNvSpPr txBox="1"/>
          <p:nvPr/>
        </p:nvSpPr>
        <p:spPr>
          <a:xfrm>
            <a:off x="6477000" y="4714875"/>
            <a:ext cx="5048250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2013: A 0.1 mm cathode with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edge shielding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achieved a higher quality factor Q and a higher gradient.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AABF3B-ED6B-EEB1-84AE-7CA2EC62600C}"/>
              </a:ext>
            </a:extLst>
          </p:cNvPr>
          <p:cNvSpPr txBox="1"/>
          <p:nvPr/>
        </p:nvSpPr>
        <p:spPr>
          <a:xfrm>
            <a:off x="8699158" y="238125"/>
            <a:ext cx="3170537" cy="218302"/>
          </a:xfrm>
          <a:prstGeom prst="rect">
            <a:avLst/>
          </a:prstGeom>
          <a:noFill/>
          <a:ln w="0">
            <a:solidFill>
              <a:schemeClr val="accent1">
                <a:shade val="15000"/>
              </a:schemeClr>
            </a:solidFill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10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1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E. Wang et al., Chinese Physics C 35, 387 (2011).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5FBF11-356A-8929-5941-2107262726B3}"/>
              </a:ext>
            </a:extLst>
          </p:cNvPr>
          <p:cNvSpPr txBox="1"/>
          <p:nvPr/>
        </p:nvSpPr>
        <p:spPr>
          <a:xfrm>
            <a:off x="619125" y="585787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1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Estimated RF losses: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80% edge ohmic loss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and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20% dielectric loss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265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1B2E-4A07-031C-4403-BA69262DE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Electron back bombardment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7FB39-D5DF-057B-FA76-E101AF79100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4</a:t>
            </a:fld>
            <a:endParaRPr lang="en-US" sz="100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7E89F-357E-9B78-72CE-7FE340CFB9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98902"/>
            <a:ext cx="4572000" cy="2612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A3EB10-B361-27DB-49C3-1C5B53E9896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062094"/>
            <a:ext cx="4762500" cy="26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1CB0E4-DA66-6FA0-D645-6B2AE88F6B4A}"/>
              </a:ext>
            </a:extLst>
          </p:cNvPr>
          <p:cNvSpPr txBox="1"/>
          <p:nvPr/>
        </p:nvSpPr>
        <p:spPr>
          <a:xfrm>
            <a:off x="619125" y="1285875"/>
            <a:ext cx="108585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BINP test reported initial QE loss attributed to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electron back bombardment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8F3DD3-E848-0DA4-76CC-C8233A6F8BE1}"/>
              </a:ext>
            </a:extLst>
          </p:cNvPr>
          <p:cNvSpPr txBox="1"/>
          <p:nvPr/>
        </p:nvSpPr>
        <p:spPr>
          <a:xfrm>
            <a:off x="2952750" y="3048000"/>
            <a:ext cx="1714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β = 0.5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489C8-1E97-2E12-4282-C734D84548B4}"/>
              </a:ext>
            </a:extLst>
          </p:cNvPr>
          <p:cNvSpPr txBox="1"/>
          <p:nvPr/>
        </p:nvSpPr>
        <p:spPr>
          <a:xfrm>
            <a:off x="8572500" y="3048000"/>
            <a:ext cx="1714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β = 0.12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FD64F-419F-9C74-9A2D-1ECFFB5E7FD2}"/>
              </a:ext>
            </a:extLst>
          </p:cNvPr>
          <p:cNvSpPr txBox="1"/>
          <p:nvPr/>
        </p:nvSpPr>
        <p:spPr>
          <a:xfrm>
            <a:off x="619125" y="4905375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Back-bombarding electron energy versus laser phase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65B312-3B29-107A-CE11-21A4BFA42722}"/>
              </a:ext>
            </a:extLst>
          </p:cNvPr>
          <p:cNvSpPr txBox="1"/>
          <p:nvPr/>
        </p:nvSpPr>
        <p:spPr>
          <a:xfrm>
            <a:off x="619125" y="5476875"/>
            <a:ext cx="1085850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1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earlier tests motivate a </a:t>
            </a:r>
            <a:r>
              <a:rPr sz="2200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low-β cavity</a:t>
            </a:r>
            <a:r>
              <a:rPr sz="220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to reduce the phase </a:t>
            </a:r>
            <a:r>
              <a:rPr sz="2200" dirty="0">
                <a:latin typeface="Arial"/>
                <a:ea typeface="Arial"/>
                <a:cs typeface="Arial"/>
              </a:rPr>
              <a:t>range of electron back bombardment.</a:t>
            </a:r>
          </a:p>
        </p:txBody>
      </p:sp>
    </p:spTree>
    <p:extLst>
      <p:ext uri="{BB962C8B-B14F-4D97-AF65-F5344CB8AC3E}">
        <p14:creationId xmlns:p14="http://schemas.microsoft.com/office/powerpoint/2010/main" val="1161529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5A52-FEED-4B35-D5D9-32140924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Early test: QE loss during transfer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F1B5B-2673-A418-EC98-CC9712149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348547"/>
            <a:ext cx="7048500" cy="466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 vacuum suitcase was needed to transfer cathodes between the preparation system and the gun in different buildings.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QE fell from </a:t>
            </a:r>
            <a:r>
              <a:rPr sz="2200" b="1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6% to 0.3%</a:t>
            </a:r>
            <a:r>
              <a:rPr sz="2200" b="0" dirty="0">
                <a:solidFill>
                  <a:srgbClr val="C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during transfer. No beam was observed in the SRF gun, and QE was zero after removal.</a:t>
            </a:r>
            <a:endParaRPr lang="en-US"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dirty="0">
                <a:solidFill>
                  <a:srgbClr val="172B3A"/>
                </a:solidFill>
              </a:rPr>
              <a:t>Experiment shows the GaAs QE </a:t>
            </a:r>
            <a:r>
              <a:rPr lang="en-US" sz="2200" b="1" dirty="0">
                <a:solidFill>
                  <a:srgbClr val="C00000"/>
                </a:solidFill>
              </a:rPr>
              <a:t>drops 3 orders of magnitude</a:t>
            </a:r>
            <a:r>
              <a:rPr lang="en-US" sz="2200" dirty="0">
                <a:solidFill>
                  <a:srgbClr val="172B3A"/>
                </a:solidFill>
              </a:rPr>
              <a:t> at 2 K. </a:t>
            </a:r>
            <a:endParaRPr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Funding ended that year, so only one test was performed.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short Cs–O/GaAs lifetime motivated a more robust </a:t>
            </a:r>
            <a:r>
              <a:rPr sz="2200" b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Te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-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Cs-O/GaAs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activation.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C37CB-23BA-6EF9-90CC-69A41BB4B4B4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5</a:t>
            </a:fld>
            <a:endParaRPr lang="en-US" sz="1000">
              <a:latin typeface="Arial"/>
            </a:endParaRPr>
          </a:p>
        </p:txBody>
      </p:sp>
      <p:pic>
        <p:nvPicPr>
          <p:cNvPr id="5" name="Picture 4" descr="thumb_IMG_3512_1024.jpg">
            <a:extLst>
              <a:ext uri="{FF2B5EF4-FFF2-40B4-BE49-F238E27FC236}">
                <a16:creationId xmlns:a16="http://schemas.microsoft.com/office/drawing/2014/main" id="{02EB0173-A540-E0C8-3912-AC31B7343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5078" y="1619250"/>
            <a:ext cx="3178969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01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3E076-4DC1-EED0-F760-E5A5117E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Robust Cs–O–Te/GaAs cathodes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7CF1F-3110-FAD8-17D4-FC02BA070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166" y="1147893"/>
            <a:ext cx="7117065" cy="2714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Bef>
                <a:spcPts val="0"/>
              </a:spcBef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at 2020-2021, we developed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Cs–O–</a:t>
            </a:r>
            <a:r>
              <a:rPr sz="2200" b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Te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activation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GaAs for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sz="2200" dirty="0">
                <a:latin typeface="Arial"/>
                <a:ea typeface="Arial"/>
                <a:cs typeface="Arial"/>
              </a:rPr>
              <a:t>high QE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and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greater robustness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279400" lvl="0" indent="-203200">
              <a:spcBef>
                <a:spcPts val="0"/>
              </a:spcBef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2.2 keV X-rays at NSLS-II probed the chemical composition.</a:t>
            </a:r>
          </a:p>
          <a:p>
            <a:pPr marL="279400" lvl="0" indent="-203200">
              <a:spcBef>
                <a:spcPts val="0"/>
              </a:spcBef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Typical QE: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8%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in green light and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&gt;3%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in infrared light.</a:t>
            </a:r>
          </a:p>
          <a:p>
            <a:pPr marL="279400" lvl="0" indent="-203200">
              <a:spcBef>
                <a:spcPts val="0"/>
              </a:spcBef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Survival near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10⁻⁹ Torr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remained limited.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9C37D-2D9C-36AB-98E3-BBC04A1528B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6</a:t>
            </a:fld>
            <a:endParaRPr lang="en-US" sz="1000">
              <a:latin typeface="Arial"/>
            </a:endParaRPr>
          </a:p>
        </p:txBody>
      </p:sp>
      <p:pic>
        <p:nvPicPr>
          <p:cNvPr id="5" name="Picture 4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DCEF9BEC-1049-9DF2-F030-16018A489A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7832" y="2945219"/>
            <a:ext cx="3168531" cy="1598369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FE842A1-D532-C4B1-908D-DE067E28C7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7858" y="4648140"/>
            <a:ext cx="2934383" cy="15147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6068CBD-358C-BB8C-D790-6FD4DBE3646F}"/>
              </a:ext>
            </a:extLst>
          </p:cNvPr>
          <p:cNvGrpSpPr/>
          <p:nvPr/>
        </p:nvGrpSpPr>
        <p:grpSpPr>
          <a:xfrm>
            <a:off x="7204852" y="3333750"/>
            <a:ext cx="3783045" cy="2857500"/>
            <a:chOff x="4798541" y="1306721"/>
            <a:chExt cx="4606117" cy="350414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A1D50D-E777-C554-E905-C3B5E629F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0600" y="1306721"/>
              <a:ext cx="4604058" cy="180673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D6513F2-5D1D-A8A9-58B2-F874DB1C2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8541" y="3004131"/>
              <a:ext cx="4604058" cy="18067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1D885E-34A0-22FA-A84C-D210142BABFD}"/>
                </a:ext>
              </a:extLst>
            </p:cNvPr>
            <p:cNvSpPr txBox="1"/>
            <p:nvPr/>
          </p:nvSpPr>
          <p:spPr>
            <a:xfrm>
              <a:off x="6012316" y="1571712"/>
              <a:ext cx="1257734" cy="29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/>
                  <a:cs typeface="Arial" panose="020B0604020202020204" pitchFamily="34" charset="0"/>
                </a:rPr>
                <a:t>Cs 3d3/2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21DF04A-4172-2E59-1657-F5FD633AC399}"/>
                </a:ext>
              </a:extLst>
            </p:cNvPr>
            <p:cNvSpPr txBox="1"/>
            <p:nvPr/>
          </p:nvSpPr>
          <p:spPr>
            <a:xfrm>
              <a:off x="7148528" y="1571711"/>
              <a:ext cx="1257734" cy="29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/>
                  <a:cs typeface="Arial" panose="020B0604020202020204" pitchFamily="34" charset="0"/>
                </a:rPr>
                <a:t>Cs 3d5/2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F5CFA8-293F-7D48-28FC-56B6A037262A}"/>
                </a:ext>
              </a:extLst>
            </p:cNvPr>
            <p:cNvSpPr txBox="1"/>
            <p:nvPr/>
          </p:nvSpPr>
          <p:spPr>
            <a:xfrm>
              <a:off x="5699302" y="3146010"/>
              <a:ext cx="1257734" cy="29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>
                  <a:latin typeface="Arial"/>
                  <a:cs typeface="Arial" panose="020B0604020202020204" pitchFamily="34" charset="0"/>
                </a:rPr>
                <a:t>Te</a:t>
              </a:r>
              <a:r>
                <a:rPr lang="en-US" sz="1000" dirty="0">
                  <a:latin typeface="Arial"/>
                  <a:cs typeface="Arial" panose="020B0604020202020204" pitchFamily="34" charset="0"/>
                </a:rPr>
                <a:t> 3d3/2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0BB1E6A-88B4-2201-4F04-60E0E5A6A62D}"/>
                </a:ext>
              </a:extLst>
            </p:cNvPr>
            <p:cNvSpPr txBox="1"/>
            <p:nvPr/>
          </p:nvSpPr>
          <p:spPr>
            <a:xfrm>
              <a:off x="7148528" y="3189278"/>
              <a:ext cx="1257734" cy="29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>
                  <a:latin typeface="Arial"/>
                  <a:cs typeface="Arial" panose="020B0604020202020204" pitchFamily="34" charset="0"/>
                </a:rPr>
                <a:t>Te</a:t>
              </a:r>
              <a:r>
                <a:rPr lang="en-US" sz="1000" dirty="0">
                  <a:latin typeface="Arial"/>
                  <a:cs typeface="Arial" panose="020B0604020202020204" pitchFamily="34" charset="0"/>
                </a:rPr>
                <a:t> 3d5/2</a:t>
              </a:r>
            </a:p>
          </p:txBody>
        </p:sp>
        <p:sp>
          <p:nvSpPr>
            <p:cNvPr id="15" name="Arrow: Down 94">
              <a:extLst>
                <a:ext uri="{FF2B5EF4-FFF2-40B4-BE49-F238E27FC236}">
                  <a16:creationId xmlns:a16="http://schemas.microsoft.com/office/drawing/2014/main" id="{B5B44F11-F9D3-28A0-DF1F-2DC9AB8A17BD}"/>
                </a:ext>
              </a:extLst>
            </p:cNvPr>
            <p:cNvSpPr/>
            <p:nvPr/>
          </p:nvSpPr>
          <p:spPr>
            <a:xfrm rot="17626845">
              <a:off x="6667957" y="1716994"/>
              <a:ext cx="71694" cy="3414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6" name="Arrow: Down 95">
              <a:extLst>
                <a:ext uri="{FF2B5EF4-FFF2-40B4-BE49-F238E27FC236}">
                  <a16:creationId xmlns:a16="http://schemas.microsoft.com/office/drawing/2014/main" id="{A51D5C77-61CF-885B-C237-54CF48683E4D}"/>
                </a:ext>
              </a:extLst>
            </p:cNvPr>
            <p:cNvSpPr/>
            <p:nvPr/>
          </p:nvSpPr>
          <p:spPr>
            <a:xfrm rot="17626845">
              <a:off x="7678925" y="1710527"/>
              <a:ext cx="71694" cy="3414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7" name="Arrow: Down 96">
              <a:extLst>
                <a:ext uri="{FF2B5EF4-FFF2-40B4-BE49-F238E27FC236}">
                  <a16:creationId xmlns:a16="http://schemas.microsoft.com/office/drawing/2014/main" id="{D24BBCE3-9110-296E-EBDB-C5C18F07BD18}"/>
                </a:ext>
              </a:extLst>
            </p:cNvPr>
            <p:cNvSpPr/>
            <p:nvPr/>
          </p:nvSpPr>
          <p:spPr>
            <a:xfrm rot="17626845">
              <a:off x="6249361" y="3272177"/>
              <a:ext cx="71694" cy="3414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" name="Arrow: Down 97">
              <a:extLst>
                <a:ext uri="{FF2B5EF4-FFF2-40B4-BE49-F238E27FC236}">
                  <a16:creationId xmlns:a16="http://schemas.microsoft.com/office/drawing/2014/main" id="{48B95787-A3CA-7B33-C79B-19AB5334CFCD}"/>
                </a:ext>
              </a:extLst>
            </p:cNvPr>
            <p:cNvSpPr/>
            <p:nvPr/>
          </p:nvSpPr>
          <p:spPr>
            <a:xfrm rot="17626845">
              <a:off x="7813505" y="3328994"/>
              <a:ext cx="71694" cy="3414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" name="Arrow: Down 98">
              <a:extLst>
                <a:ext uri="{FF2B5EF4-FFF2-40B4-BE49-F238E27FC236}">
                  <a16:creationId xmlns:a16="http://schemas.microsoft.com/office/drawing/2014/main" id="{AD4B0CE4-12AB-6DBF-AC3E-8F467A69CD94}"/>
                </a:ext>
              </a:extLst>
            </p:cNvPr>
            <p:cNvSpPr/>
            <p:nvPr/>
          </p:nvSpPr>
          <p:spPr>
            <a:xfrm rot="17626845">
              <a:off x="7587986" y="3767280"/>
              <a:ext cx="47273" cy="3414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0" name="Arrow: Down 99">
              <a:extLst>
                <a:ext uri="{FF2B5EF4-FFF2-40B4-BE49-F238E27FC236}">
                  <a16:creationId xmlns:a16="http://schemas.microsoft.com/office/drawing/2014/main" id="{A455997F-35E0-E36D-223A-BD6CF7999977}"/>
                </a:ext>
              </a:extLst>
            </p:cNvPr>
            <p:cNvSpPr/>
            <p:nvPr/>
          </p:nvSpPr>
          <p:spPr>
            <a:xfrm rot="4121194">
              <a:off x="6578500" y="3701991"/>
              <a:ext cx="45719" cy="59395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5919EB-971F-5938-FFC6-AC8105C9D3BD}"/>
                </a:ext>
              </a:extLst>
            </p:cNvPr>
            <p:cNvSpPr txBox="1"/>
            <p:nvPr/>
          </p:nvSpPr>
          <p:spPr>
            <a:xfrm>
              <a:off x="6762314" y="3637553"/>
              <a:ext cx="1257734" cy="292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err="1">
                  <a:latin typeface="Arial"/>
                  <a:cs typeface="Arial" panose="020B0604020202020204" pitchFamily="34" charset="0"/>
                </a:rPr>
                <a:t>Te</a:t>
              </a:r>
              <a:r>
                <a:rPr lang="en-US" sz="1000" dirty="0">
                  <a:latin typeface="Arial"/>
                  <a:cs typeface="Arial" panose="020B0604020202020204" pitchFamily="34" charset="0"/>
                </a:rPr>
                <a:t> oxide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431A8B8-342B-EC4A-E65B-2B5DAE9E833A}"/>
              </a:ext>
            </a:extLst>
          </p:cNvPr>
          <p:cNvGrpSpPr/>
          <p:nvPr/>
        </p:nvGrpSpPr>
        <p:grpSpPr>
          <a:xfrm>
            <a:off x="7734265" y="1285875"/>
            <a:ext cx="2914720" cy="2047875"/>
            <a:chOff x="5757263" y="1737773"/>
            <a:chExt cx="3386737" cy="237951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26D286A-B7E8-3FD9-31D4-723E47307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57263" y="1737773"/>
              <a:ext cx="3386737" cy="2379513"/>
            </a:xfrm>
            <a:prstGeom prst="rect">
              <a:avLst/>
            </a:prstGeom>
          </p:spPr>
        </p:pic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7AE0224-EC66-A667-4DBE-1C029B6A1750}"/>
                </a:ext>
              </a:extLst>
            </p:cNvPr>
            <p:cNvCxnSpPr>
              <a:cxnSpLocks/>
            </p:cNvCxnSpPr>
            <p:nvPr/>
          </p:nvCxnSpPr>
          <p:spPr>
            <a:xfrm>
              <a:off x="6130343" y="2681346"/>
              <a:ext cx="4765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2433BF4-12C3-703D-A217-B0407CB0B3B4}"/>
                </a:ext>
              </a:extLst>
            </p:cNvPr>
            <p:cNvCxnSpPr>
              <a:cxnSpLocks/>
            </p:cNvCxnSpPr>
            <p:nvPr/>
          </p:nvCxnSpPr>
          <p:spPr>
            <a:xfrm>
              <a:off x="6130343" y="2756472"/>
              <a:ext cx="2704564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D6D3C4E-FE22-BB0C-9B81-B0707110DB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12925" y="3013657"/>
              <a:ext cx="167424" cy="293347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70B2E8F-40F7-CB81-07A1-0812475144D8}"/>
                </a:ext>
              </a:extLst>
            </p:cNvPr>
            <p:cNvSpPr txBox="1"/>
            <p:nvPr/>
          </p:nvSpPr>
          <p:spPr>
            <a:xfrm>
              <a:off x="6606861" y="3252827"/>
              <a:ext cx="9749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2e-11</a:t>
              </a:r>
              <a:r>
                <a:rPr lang="zh-CN" altLang="en-US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torr</a:t>
              </a:r>
              <a:endPara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57D25E-507A-369A-59AA-3F11831C9EB3}"/>
                </a:ext>
              </a:extLst>
            </p:cNvPr>
            <p:cNvSpPr txBox="1"/>
            <p:nvPr/>
          </p:nvSpPr>
          <p:spPr>
            <a:xfrm>
              <a:off x="7753470" y="1978459"/>
              <a:ext cx="9749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7e-11</a:t>
              </a:r>
              <a:r>
                <a:rPr lang="zh-CN" altLang="en-US" sz="14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torr</a:t>
              </a:r>
              <a:endParaRPr 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9D5734FA-59DE-20D2-15F7-8359A83A18DB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8240944" y="2286236"/>
              <a:ext cx="194718" cy="240686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7647955-6489-F06D-C19E-25625E36FB7C}"/>
                </a:ext>
              </a:extLst>
            </p:cNvPr>
            <p:cNvSpPr/>
            <p:nvPr/>
          </p:nvSpPr>
          <p:spPr>
            <a:xfrm>
              <a:off x="7753470" y="2530925"/>
              <a:ext cx="1208673" cy="194227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64994E-E939-7090-8989-EAAC28A12986}"/>
                </a:ext>
              </a:extLst>
            </p:cNvPr>
            <p:cNvSpPr txBox="1"/>
            <p:nvPr/>
          </p:nvSpPr>
          <p:spPr>
            <a:xfrm>
              <a:off x="7250806" y="2756472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x6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344EF3-99D1-C812-8D9C-5EB7AD40FBA4}"/>
                </a:ext>
              </a:extLst>
            </p:cNvPr>
            <p:cNvSpPr txBox="1"/>
            <p:nvPr/>
          </p:nvSpPr>
          <p:spPr>
            <a:xfrm>
              <a:off x="6368602" y="1978459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GaAs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75DDB5F-4586-E7CA-7DE0-346CEB1DE634}"/>
              </a:ext>
            </a:extLst>
          </p:cNvPr>
          <p:cNvSpPr txBox="1"/>
          <p:nvPr/>
        </p:nvSpPr>
        <p:spPr>
          <a:xfrm>
            <a:off x="8629553" y="6261278"/>
            <a:ext cx="2558461" cy="23891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10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J. Biswas, E. Wang et al., AIP Advances 11, 025321 (2021).</a:t>
            </a:r>
          </a:p>
        </p:txBody>
      </p:sp>
    </p:spTree>
    <p:extLst>
      <p:ext uri="{BB962C8B-B14F-4D97-AF65-F5344CB8AC3E}">
        <p14:creationId xmlns:p14="http://schemas.microsoft.com/office/powerpoint/2010/main" val="192927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60879-7407-A83B-AC23-C22700958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Lessons from earlier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3D04C-5BFA-64FF-3CAF-85EAEED6A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1071562"/>
            <a:ext cx="11352003" cy="471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0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Cryogenic pumping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makes SRF guns attractive for achieving the vacuum needed by GaAs.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000" b="0" dirty="0">
                <a:solidFill>
                  <a:srgbClr val="172B3A"/>
                </a:solidFill>
                <a:latin typeface="Arial"/>
              </a:rPr>
              <a:t>Thin GaAs and effective </a:t>
            </a:r>
            <a:r>
              <a:rPr sz="2000" b="1" dirty="0">
                <a:solidFill>
                  <a:srgbClr val="00ADDC"/>
                </a:solidFill>
                <a:latin typeface="Arial"/>
              </a:rPr>
              <a:t>edge shielding</a:t>
            </a:r>
            <a:r>
              <a:rPr sz="2000" b="0" dirty="0">
                <a:solidFill>
                  <a:srgbClr val="172B3A"/>
                </a:solidFill>
                <a:latin typeface="Arial"/>
              </a:rPr>
              <a:t> reduce </a:t>
            </a:r>
            <a:r>
              <a:rPr sz="2000" b="1" dirty="0">
                <a:solidFill>
                  <a:srgbClr val="00ADDC"/>
                </a:solidFill>
                <a:latin typeface="Arial"/>
              </a:rPr>
              <a:t>RF heating</a:t>
            </a:r>
            <a:r>
              <a:rPr sz="2000" b="0" dirty="0">
                <a:solidFill>
                  <a:srgbClr val="172B3A"/>
                </a:solidFill>
                <a:latin typeface="Arial"/>
              </a:rPr>
              <a:t>.</a:t>
            </a:r>
            <a:r>
              <a:rPr lang="zh-CN" altLang="en-US" sz="2000" b="0" dirty="0">
                <a:solidFill>
                  <a:srgbClr val="172B3A"/>
                </a:solidFill>
                <a:latin typeface="Arial"/>
              </a:rPr>
              <a:t> </a:t>
            </a:r>
            <a:r>
              <a:rPr sz="2000" b="0" dirty="0">
                <a:solidFill>
                  <a:srgbClr val="172B3A"/>
                </a:solidFill>
                <a:latin typeface="Arial"/>
              </a:rPr>
              <a:t>Edge shielding is especially important.</a:t>
            </a:r>
            <a:endParaRPr lang="en-US" sz="2000" b="0" dirty="0">
              <a:solidFill>
                <a:srgbClr val="172B3A"/>
              </a:solidFill>
              <a:latin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000" b="0" dirty="0">
                <a:solidFill>
                  <a:srgbClr val="172B3A"/>
                </a:solidFill>
                <a:latin typeface="Arial"/>
              </a:rPr>
              <a:t>GaAs in the cryo temperature has very low QE. </a:t>
            </a:r>
            <a:r>
              <a:rPr lang="en-US" sz="2000" dirty="0">
                <a:solidFill>
                  <a:srgbClr val="172B3A"/>
                </a:solidFill>
              </a:rPr>
              <a:t>Cathode has to be at close to </a:t>
            </a:r>
            <a:r>
              <a:rPr lang="en-US" sz="2000" b="1" dirty="0">
                <a:solidFill>
                  <a:schemeClr val="accent2"/>
                </a:solidFill>
              </a:rPr>
              <a:t>RM temperature.</a:t>
            </a:r>
            <a:endParaRPr sz="2000" b="1" dirty="0">
              <a:solidFill>
                <a:schemeClr val="accent2"/>
              </a:solidFill>
              <a:latin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000" b="1" dirty="0" err="1">
                <a:solidFill>
                  <a:srgbClr val="00ADDC"/>
                </a:solidFill>
                <a:latin typeface="Arial"/>
                <a:ea typeface="Arial"/>
                <a:cs typeface="Arial"/>
              </a:rPr>
              <a:t>Te</a:t>
            </a:r>
            <a:r>
              <a:rPr lang="en-US" altLang="zh-CN" sz="20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-O-Cs</a:t>
            </a:r>
            <a:r>
              <a:rPr sz="20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 activation laye</a:t>
            </a:r>
            <a:r>
              <a:rPr sz="2000" b="1" dirty="0">
                <a:solidFill>
                  <a:schemeClr val="accent2"/>
                </a:solidFill>
                <a:latin typeface="Arial"/>
                <a:ea typeface="Arial"/>
                <a:cs typeface="Arial"/>
              </a:rPr>
              <a:t>rs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improve robustness during transfer and operation.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 </a:t>
            </a:r>
            <a:r>
              <a:rPr sz="20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low-β cavity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reduces the phase range of </a:t>
            </a:r>
            <a:r>
              <a:rPr sz="20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electron back bombardment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These </a:t>
            </a:r>
            <a:r>
              <a:rPr lang="en-US" sz="2000" dirty="0">
                <a:solidFill>
                  <a:srgbClr val="172B3A"/>
                </a:solidFill>
              </a:rPr>
              <a:t>knowledge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guided the subsequent </a:t>
            </a:r>
            <a:r>
              <a:rPr lang="en-US" altLang="zh-CN" sz="2000" dirty="0">
                <a:solidFill>
                  <a:srgbClr val="172B3A"/>
                </a:solidFill>
              </a:rPr>
              <a:t>successful</a:t>
            </a:r>
            <a:r>
              <a:rPr lang="zh-CN" altLang="en-US" sz="2000" dirty="0">
                <a:solidFill>
                  <a:srgbClr val="172B3A"/>
                </a:solidFill>
              </a:rPr>
              <a:t> 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beam test in the </a:t>
            </a:r>
            <a:r>
              <a:rPr lang="en-US" altLang="zh-CN"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BNL113</a:t>
            </a:r>
            <a:r>
              <a:rPr lang="zh-CN" altLang="en-US"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MHz</a:t>
            </a:r>
            <a:r>
              <a:rPr sz="20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SRF gun.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6B611-2C1A-FC29-6DCE-017B3D3E224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7</a:t>
            </a:fld>
            <a:endParaRPr lang="en-US" sz="100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BF36A-E0A9-C211-FDC2-2E5754B05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4505" y="4222833"/>
            <a:ext cx="5813036" cy="185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2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9EEE-380B-04A5-46EC-646F4E13C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113 MHz SRF gun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B40C8-E013-DD2E-7A40-AEB1B6EC7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8</a:t>
            </a:fld>
            <a:endParaRPr lang="en-US" sz="1000" dirty="0"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1B0D1C-A7BC-6627-736F-B16B5DB3A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2476500"/>
            <a:ext cx="6122505" cy="157162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F024B1-B437-07FF-6C79-C5439B3EA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326349"/>
              </p:ext>
            </p:extLst>
          </p:nvPr>
        </p:nvGraphicFramePr>
        <p:xfrm>
          <a:off x="6906879" y="1144930"/>
          <a:ext cx="4905374" cy="266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987">
                  <a:extLst>
                    <a:ext uri="{9D8B030D-6E8A-4147-A177-3AD203B41FA5}">
                      <a16:colId xmlns:a16="http://schemas.microsoft.com/office/drawing/2014/main" val="3339762909"/>
                    </a:ext>
                  </a:extLst>
                </a:gridCol>
                <a:gridCol w="1345809">
                  <a:extLst>
                    <a:ext uri="{9D8B030D-6E8A-4147-A177-3AD203B41FA5}">
                      <a16:colId xmlns:a16="http://schemas.microsoft.com/office/drawing/2014/main" val="3135301596"/>
                    </a:ext>
                  </a:extLst>
                </a:gridCol>
                <a:gridCol w="1433578">
                  <a:extLst>
                    <a:ext uri="{9D8B030D-6E8A-4147-A177-3AD203B41FA5}">
                      <a16:colId xmlns:a16="http://schemas.microsoft.com/office/drawing/2014/main" val="149694391"/>
                    </a:ext>
                  </a:extLst>
                </a:gridCol>
              </a:tblGrid>
              <a:tr h="3253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Design Goal</a:t>
                      </a: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Achieved</a:t>
                      </a:r>
                    </a:p>
                  </a:txBody>
                  <a:tcPr>
                    <a:solidFill>
                      <a:srgbClr val="1526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701600"/>
                  </a:ext>
                </a:extLst>
              </a:tr>
              <a:tr h="3496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Charge per electron</a:t>
                      </a:r>
                      <a:r>
                        <a:rPr lang="en-US" sz="1400" b="0" i="0" kern="1200" baseline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bunch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0.5-5 nC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0.1- 10.7 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07082"/>
                  </a:ext>
                </a:extLst>
              </a:tr>
              <a:tr h="3253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Peak current</a:t>
                      </a: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100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50</a:t>
                      </a:r>
                      <a:r>
                        <a:rPr lang="en-US" sz="1400" b="0" i="0" baseline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-100A</a:t>
                      </a:r>
                      <a:endParaRPr lang="en-US" sz="1400" b="0" i="0" dirty="0">
                        <a:solidFill>
                          <a:srgbClr val="008000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42988"/>
                  </a:ext>
                </a:extLst>
              </a:tr>
              <a:tr h="3253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Bunch duration, psec</a:t>
                      </a: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10-50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12</a:t>
                      </a:r>
                      <a:r>
                        <a:rPr lang="en-US" sz="1400" b="0" i="0" baseline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endParaRPr lang="en-US" sz="1400" b="0" i="0" dirty="0">
                        <a:solidFill>
                          <a:srgbClr val="008000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84515"/>
                  </a:ext>
                </a:extLst>
              </a:tr>
              <a:tr h="4070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Normalized beam</a:t>
                      </a:r>
                      <a:r>
                        <a:rPr lang="en-US" sz="1400" b="0" i="0" baseline="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emittance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&lt; 5 mm mrad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altLang="zh-CN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&lt;</a:t>
                      </a:r>
                      <a:r>
                        <a:rPr lang="zh-CN" alt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r>
                        <a:rPr lang="en-US" altLang="zh-CN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3</a:t>
                      </a:r>
                      <a:r>
                        <a:rPr lang="zh-CN" alt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r>
                        <a:rPr 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mm mrad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999696"/>
                  </a:ext>
                </a:extLst>
              </a:tr>
              <a:tr h="3253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Repetition rate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78.17 kHz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78.17 kHz</a:t>
                      </a:r>
                      <a:endParaRPr lang="en-US" sz="1400" b="0" i="0" dirty="0">
                        <a:solidFill>
                          <a:srgbClr val="008000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87889"/>
                  </a:ext>
                </a:extLst>
              </a:tr>
              <a:tr h="3253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kern="1200" dirty="0">
                          <a:solidFill>
                            <a:schemeClr val="bg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CW beam</a:t>
                      </a:r>
                      <a:endParaRPr lang="en-US" sz="1400" b="0" i="0" dirty="0">
                        <a:solidFill>
                          <a:schemeClr val="bg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>
                    <a:solidFill>
                      <a:srgbClr val="15264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&lt;400</a:t>
                      </a:r>
                      <a:r>
                        <a:rPr lang="en-US" sz="14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 </a:t>
                      </a:r>
                      <a:r>
                        <a:rPr lang="el-GR" sz="1400" b="0" i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μ</a:t>
                      </a:r>
                      <a:r>
                        <a:rPr lang="en-US" altLang="zh-CN" sz="1400" b="0" i="0" dirty="0">
                          <a:solidFill>
                            <a:schemeClr val="tx1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A</a:t>
                      </a:r>
                      <a:endParaRPr lang="en-US" sz="1400" b="0" i="0" dirty="0">
                        <a:solidFill>
                          <a:schemeClr val="tx1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>
                          <a:latin typeface="Arial"/>
                        </a:defRPr>
                      </a:pPr>
                      <a:r>
                        <a:rPr lang="en-US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150 </a:t>
                      </a:r>
                      <a:r>
                        <a:rPr lang="el-GR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μ</a:t>
                      </a:r>
                      <a:r>
                        <a:rPr lang="en-US" altLang="zh-CN" sz="1400" b="0" i="0" dirty="0">
                          <a:solidFill>
                            <a:srgbClr val="008000"/>
                          </a:solidFill>
                          <a:effectLst/>
                          <a:latin typeface="Arial" panose="02000503020000020003" pitchFamily="2" charset="0"/>
                          <a:ea typeface="Arial" charset="0"/>
                          <a:cs typeface="Arial"/>
                        </a:rPr>
                        <a:t>A</a:t>
                      </a:r>
                      <a:endParaRPr lang="en-US" sz="1400" b="0" i="0" dirty="0">
                        <a:solidFill>
                          <a:srgbClr val="008000"/>
                        </a:solidFill>
                        <a:effectLst/>
                        <a:latin typeface="Arial" panose="02000503020000020003" pitchFamily="2" charset="0"/>
                        <a:ea typeface="Arial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3167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B811D340-CDD3-8CDE-659C-75D3CEA3FF23}"/>
              </a:ext>
            </a:extLst>
          </p:cNvPr>
          <p:cNvSpPr/>
          <p:nvPr/>
        </p:nvSpPr>
        <p:spPr>
          <a:xfrm>
            <a:off x="619125" y="4191000"/>
            <a:ext cx="108585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Quarter-wave SRF resonator operated at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4 K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, with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β = 0.11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  <a:endParaRPr lang="en-US"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dirty="0">
                <a:solidFill>
                  <a:srgbClr val="172B3A"/>
                </a:solidFill>
              </a:rPr>
              <a:t>Cathode temperature control by the </a:t>
            </a:r>
            <a:r>
              <a:rPr lang="en-US" sz="2200" b="1" dirty="0">
                <a:solidFill>
                  <a:schemeClr val="accent2"/>
                </a:solidFill>
              </a:rPr>
              <a:t>water temperature</a:t>
            </a:r>
            <a:r>
              <a:rPr lang="en-US" sz="2200" dirty="0">
                <a:solidFill>
                  <a:srgbClr val="172B3A"/>
                </a:solidFill>
              </a:rPr>
              <a:t>.</a:t>
            </a:r>
            <a:endParaRPr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cavity was built for R&amp;D and later upgraded for use as an SRF gun.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cathode preparation and transfer systems support routine CeC operation with </a:t>
            </a:r>
            <a:r>
              <a:rPr sz="2200" b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K₂CsSb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cathodes at about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10% QE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at 532 nm.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683F9B-9B9B-FB8C-198A-DAD7AA316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3905" l="3509" r="96667">
                        <a14:foregroundMark x1="44211" y1="40952" x2="42982" y2="39810"/>
                        <a14:foregroundMark x1="62807" y1="14476" x2="90000" y2="8381"/>
                        <a14:foregroundMark x1="90000" y1="8381" x2="92456" y2="32381"/>
                        <a14:foregroundMark x1="45789" y1="37714" x2="39123" y2="45905"/>
                        <a14:foregroundMark x1="71579" y1="4190" x2="78947" y2="5524"/>
                        <a14:foregroundMark x1="95263" y1="21143" x2="96667" y2="24952"/>
                        <a14:foregroundMark x1="8246" y1="46095" x2="7895" y2="78476"/>
                        <a14:foregroundMark x1="3684" y1="47810" x2="4386" y2="60571"/>
                        <a14:foregroundMark x1="43860" y1="93905" x2="25263" y2="900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422454">
            <a:off x="3272954" y="976313"/>
            <a:ext cx="1706336" cy="15716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917152-33B9-B94F-8384-44FE340A542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98" y="1190625"/>
            <a:ext cx="1411112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65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90A03-9B47-78AD-E0C7-E6DC2E9A7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GaAs photocathode holders</a:t>
            </a:r>
          </a:p>
        </p:txBody>
      </p:sp>
      <p:pic>
        <p:nvPicPr>
          <p:cNvPr id="4" name="VID_20221122_092841">
            <a:extLst>
              <a:ext uri="{FF2B5EF4-FFF2-40B4-BE49-F238E27FC236}">
                <a16:creationId xmlns:a16="http://schemas.microsoft.com/office/drawing/2014/main" id="{24BF0B58-DA20-EB70-2F7F-E48001D976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6414" y="1428750"/>
            <a:ext cx="2518171" cy="447675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A3B8AE09-37B6-CF46-1106-E08B06D78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05250" y="2287776"/>
            <a:ext cx="3714750" cy="3520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69CAFA-8645-405F-EC3A-25383FCD58B0}"/>
              </a:ext>
            </a:extLst>
          </p:cNvPr>
          <p:cNvSpPr txBox="1"/>
          <p:nvPr/>
        </p:nvSpPr>
        <p:spPr>
          <a:xfrm>
            <a:off x="8096250" y="2857500"/>
            <a:ext cx="3381375" cy="3143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Two puck holders were manufactured for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7 mm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GaAs wafers with thicknesses of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350 </a:t>
            </a:r>
            <a:r>
              <a:rPr sz="2200" b="1" dirty="0" err="1">
                <a:solidFill>
                  <a:srgbClr val="00ADDC"/>
                </a:solidFill>
                <a:latin typeface="Arial"/>
                <a:ea typeface="Arial"/>
                <a:cs typeface="Arial"/>
              </a:rPr>
              <a:t>μm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and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100 </a:t>
            </a:r>
            <a:r>
              <a:rPr sz="2200" b="1" dirty="0" err="1">
                <a:solidFill>
                  <a:srgbClr val="00ADDC"/>
                </a:solidFill>
                <a:latin typeface="Arial"/>
                <a:ea typeface="Arial"/>
                <a:cs typeface="Arial"/>
              </a:rPr>
              <a:t>μm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recessed puck and shielding cap expose only the activated area to the RF field.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3C06A3-5DE3-C7A4-87E5-A717885873F4}"/>
              </a:ext>
            </a:extLst>
          </p:cNvPr>
          <p:cNvSpPr txBox="1"/>
          <p:nvPr/>
        </p:nvSpPr>
        <p:spPr>
          <a:xfrm>
            <a:off x="8096250" y="1428750"/>
            <a:ext cx="338137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1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dirty="0">
                <a:latin typeface="Arial"/>
                <a:ea typeface="Arial"/>
                <a:cs typeface="Arial"/>
              </a:rPr>
              <a:t>RF heating is reduced by thin GaAs and edge shielding.</a:t>
            </a:r>
          </a:p>
        </p:txBody>
      </p:sp>
    </p:spTree>
    <p:extLst>
      <p:ext uri="{BB962C8B-B14F-4D97-AF65-F5344CB8AC3E}">
        <p14:creationId xmlns:p14="http://schemas.microsoft.com/office/powerpoint/2010/main" val="409031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1EF272-5B41-51D0-F809-E0A9BC2CC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10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6787BB-95F1-0880-38B8-E6B235515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Polishing the shielding caps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D3A3F18-1C60-C62D-6FA2-78E7741E7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4400" y="2318267"/>
            <a:ext cx="2809875" cy="184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air of round metal objects&#10;&#10;Description automatically generated">
            <a:extLst>
              <a:ext uri="{FF2B5EF4-FFF2-40B4-BE49-F238E27FC236}">
                <a16:creationId xmlns:a16="http://schemas.microsoft.com/office/drawing/2014/main" id="{76ED97DE-3EE5-8E21-79F7-5018B1F994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9292" y="2329365"/>
            <a:ext cx="2799139" cy="19526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1789431-57CC-8B70-4B51-59A98E0F747B}"/>
              </a:ext>
            </a:extLst>
          </p:cNvPr>
          <p:cNvGrpSpPr/>
          <p:nvPr/>
        </p:nvGrpSpPr>
        <p:grpSpPr>
          <a:xfrm>
            <a:off x="7588369" y="2252410"/>
            <a:ext cx="3714750" cy="2683550"/>
            <a:chOff x="3436342" y="1244092"/>
            <a:chExt cx="4027981" cy="298284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03A0594-9A21-9AF1-381F-D8C52E07D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568148" y="1244092"/>
              <a:ext cx="3896175" cy="298284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2DF0AD-DD69-F3FE-D2A7-E29E1193A02D}"/>
                </a:ext>
              </a:extLst>
            </p:cNvPr>
            <p:cNvSpPr txBox="1"/>
            <p:nvPr/>
          </p:nvSpPr>
          <p:spPr>
            <a:xfrm>
              <a:off x="3436343" y="2037117"/>
              <a:ext cx="832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/>
                </a:rPr>
                <a:t>Puck #1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1C4618-1AAA-12C9-36BC-A525C9900BD4}"/>
                </a:ext>
              </a:extLst>
            </p:cNvPr>
            <p:cNvSpPr txBox="1"/>
            <p:nvPr/>
          </p:nvSpPr>
          <p:spPr>
            <a:xfrm>
              <a:off x="3436342" y="3272691"/>
              <a:ext cx="8322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/>
                </a:rPr>
                <a:t>Puck #2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C436FA6-48B6-322B-A907-F533DDA65658}"/>
              </a:ext>
            </a:extLst>
          </p:cNvPr>
          <p:cNvSpPr txBox="1"/>
          <p:nvPr/>
        </p:nvSpPr>
        <p:spPr>
          <a:xfrm>
            <a:off x="2179337" y="5104730"/>
            <a:ext cx="75247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polished surfaces show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surface roughness is at 10s nm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3B642D-1B60-A3F3-0EC6-11C38F59F50C}"/>
              </a:ext>
            </a:extLst>
          </p:cNvPr>
          <p:cNvSpPr txBox="1"/>
          <p:nvPr/>
        </p:nvSpPr>
        <p:spPr>
          <a:xfrm>
            <a:off x="619125" y="1190625"/>
            <a:ext cx="10858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Polishing the shielding-cap surface helps reduce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dark current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68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19981E-5B59-9C1D-52EF-05CBF197A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11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CE10BD-EB93-A6CF-A89C-558E50FA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Final preparation steps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802643-294A-8B60-53C2-0550C29BAB4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57165" y="1428750"/>
            <a:ext cx="3250045" cy="3143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4347CF-CF96-8494-C250-44CDFE23A2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096" y="1428750"/>
            <a:ext cx="3266183" cy="3143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03E662-6BE2-B33E-C609-C5C95D42CF2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777"/>
          <a:stretch>
            <a:fillRect/>
          </a:stretch>
        </p:blipFill>
        <p:spPr>
          <a:xfrm>
            <a:off x="4646132" y="1428750"/>
            <a:ext cx="2852111" cy="3143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006350-5158-4CE2-E9AD-67ACB62206B8}"/>
              </a:ext>
            </a:extLst>
          </p:cNvPr>
          <p:cNvSpPr txBox="1"/>
          <p:nvPr/>
        </p:nvSpPr>
        <p:spPr>
          <a:xfrm>
            <a:off x="619125" y="4619625"/>
            <a:ext cx="3286125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High-pressure water rinsing and final assembly were performed in an SRF cleanroom.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05220D-6F82-6D8D-46E1-0A3C7E7B51F7}"/>
              </a:ext>
            </a:extLst>
          </p:cNvPr>
          <p:cNvSpPr txBox="1"/>
          <p:nvPr/>
        </p:nvSpPr>
        <p:spPr>
          <a:xfrm>
            <a:off x="4429125" y="4619625"/>
            <a:ext cx="3286125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Pucks were loaded into a UHV suitcase with an all-metal gate valve at pressures near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10⁻¹¹ Torr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1C9548-E394-51D9-46BD-BD355E34E0AD}"/>
              </a:ext>
            </a:extLst>
          </p:cNvPr>
          <p:cNvSpPr txBox="1"/>
          <p:nvPr/>
        </p:nvSpPr>
        <p:spPr>
          <a:xfrm>
            <a:off x="8239125" y="4619625"/>
            <a:ext cx="3286125" cy="161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Samples were activated in an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K</a:t>
            </a:r>
            <a:r>
              <a:rPr lang="en-US" sz="2200" b="0" baseline="-2500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2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CsSb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growth system equipped with a </a:t>
            </a:r>
            <a:r>
              <a:rPr sz="2200" b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Te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evaporator and an oxygen leak valve.</a:t>
            </a:r>
          </a:p>
        </p:txBody>
      </p:sp>
    </p:spTree>
    <p:extLst>
      <p:ext uri="{BB962C8B-B14F-4D97-AF65-F5344CB8AC3E}">
        <p14:creationId xmlns:p14="http://schemas.microsoft.com/office/powerpoint/2010/main" val="401910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48EAD2-B463-084C-2727-5EFE673BBC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12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9A1E4D-18BE-D541-B1F7-2A50652CE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First CsO–Te–CsO activation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F5D5C-94F5-1511-6192-50AC90930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415645"/>
            <a:ext cx="3905250" cy="2788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B0369D-0129-31D0-C597-D63BE57AEB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7202" y="1381125"/>
            <a:ext cx="6593347" cy="3095625"/>
          </a:xfrm>
          <a:prstGeom prst="rect">
            <a:avLst/>
          </a:prstGeom>
        </p:spPr>
      </p:pic>
      <p:pic>
        <p:nvPicPr>
          <p:cNvPr id="7" name="Picture 6" descr="A graph with black and white text&#10;&#10;Description automatically generated">
            <a:extLst>
              <a:ext uri="{FF2B5EF4-FFF2-40B4-BE49-F238E27FC236}">
                <a16:creationId xmlns:a16="http://schemas.microsoft.com/office/drawing/2014/main" id="{AFCAF2FF-B439-837A-969B-7AA9EAE0A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717" y="4189640"/>
            <a:ext cx="4710266" cy="18573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ACC89ED-373E-BF99-6D3F-C75D91307206}"/>
              </a:ext>
            </a:extLst>
          </p:cNvPr>
          <p:cNvCxnSpPr>
            <a:cxnSpLocks/>
          </p:cNvCxnSpPr>
          <p:nvPr/>
        </p:nvCxnSpPr>
        <p:spPr>
          <a:xfrm>
            <a:off x="4151870" y="2521232"/>
            <a:ext cx="230066" cy="215114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28A66C0-6D66-8D09-EFC0-4BC588EFCD4B}"/>
              </a:ext>
            </a:extLst>
          </p:cNvPr>
          <p:cNvCxnSpPr>
            <a:cxnSpLocks/>
          </p:cNvCxnSpPr>
          <p:nvPr/>
        </p:nvCxnSpPr>
        <p:spPr>
          <a:xfrm flipH="1">
            <a:off x="6539023" y="2318251"/>
            <a:ext cx="4717022" cy="215849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DCD0935-DA0A-0178-E8F8-10109EAEFAFA}"/>
              </a:ext>
            </a:extLst>
          </p:cNvPr>
          <p:cNvCxnSpPr>
            <a:cxnSpLocks/>
          </p:cNvCxnSpPr>
          <p:nvPr/>
        </p:nvCxnSpPr>
        <p:spPr>
          <a:xfrm>
            <a:off x="5420497" y="2295349"/>
            <a:ext cx="899669" cy="213413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15689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5F6859-970F-DFA1-10C1-C5C3114B1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13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94D065-D330-2114-2600-7A51FBF8B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Lifetime in the preparation system</a:t>
            </a:r>
          </a:p>
        </p:txBody>
      </p:sp>
      <p:pic>
        <p:nvPicPr>
          <p:cNvPr id="6" name="Picture 5" descr="Diagram&#10;&#10;AI-generated content may be incorrect.">
            <a:extLst>
              <a:ext uri="{FF2B5EF4-FFF2-40B4-BE49-F238E27FC236}">
                <a16:creationId xmlns:a16="http://schemas.microsoft.com/office/drawing/2014/main" id="{955E76AE-FF28-FE73-569B-2520834D7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250" y="3763677"/>
            <a:ext cx="5286375" cy="2283397"/>
          </a:xfrm>
          <a:prstGeom prst="rect">
            <a:avLst/>
          </a:prstGeom>
        </p:spPr>
      </p:pic>
      <p:pic>
        <p:nvPicPr>
          <p:cNvPr id="8" name="Picture 7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691F7EAB-5DC2-6E87-00E8-E3035B311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117" y="1428750"/>
            <a:ext cx="4803642" cy="2428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49583E-6EC3-B820-25B5-684CC356DDA6}"/>
              </a:ext>
            </a:extLst>
          </p:cNvPr>
          <p:cNvSpPr txBox="1"/>
          <p:nvPr/>
        </p:nvSpPr>
        <p:spPr>
          <a:xfrm>
            <a:off x="6477000" y="1476375"/>
            <a:ext cx="5048250" cy="1666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Lifetime was measured at about 5 × 10⁻¹⁰ Torr using a 532 nm laser in CW mode and at 1% duty cycle.</a:t>
            </a:r>
            <a:r>
              <a:rPr lang="zh-CN" alt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sz="2200" dirty="0">
                <a:latin typeface="Arial"/>
                <a:ea typeface="Arial"/>
                <a:cs typeface="Arial"/>
              </a:rPr>
              <a:t>Chemical poisoning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in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the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/>
              <a:t>storage</a:t>
            </a:r>
            <a:r>
              <a:rPr lang="zh-CN" altLang="en-US" sz="2200" dirty="0"/>
              <a:t> </a:t>
            </a:r>
            <a:r>
              <a:rPr lang="en-US" altLang="zh-CN" sz="2200" dirty="0"/>
              <a:t>chamber</a:t>
            </a:r>
            <a:r>
              <a:rPr lang="zh-CN" altLang="en-US" sz="2200" dirty="0"/>
              <a:t>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limited the lifetime.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AB8703-C591-334F-FC83-4E2EC134338C}"/>
              </a:ext>
            </a:extLst>
          </p:cNvPr>
          <p:cNvSpPr txBox="1"/>
          <p:nvPr/>
        </p:nvSpPr>
        <p:spPr>
          <a:xfrm>
            <a:off x="619125" y="4000500"/>
            <a:ext cx="4953000" cy="2047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 second measurement at a few ×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10⁻⁹ Torr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simulated transfer with a magnetic manipulator.</a:t>
            </a:r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dark 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lifetime 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is about 1 hr.</a:t>
            </a:r>
            <a:endParaRPr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136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869FD3-FCFD-13B7-799F-8E636B161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14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E8FCBD-0CED-6CFA-5DD8-8CAAC2361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Final cathode activations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20BC9-6A5A-FC84-C2C5-152D8E14D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624" y="1285875"/>
            <a:ext cx="7514753" cy="50006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6A7A46-8ECF-2FEF-43CF-8A73BD067011}"/>
              </a:ext>
            </a:extLst>
          </p:cNvPr>
          <p:cNvSpPr txBox="1"/>
          <p:nvPr/>
        </p:nvSpPr>
        <p:spPr>
          <a:xfrm>
            <a:off x="619125" y="1066800"/>
            <a:ext cx="3333750" cy="381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buNone/>
            </a:pPr>
            <a:r>
              <a:rPr lang="en-US" altLang="zh-CN" sz="2200" b="0" dirty="0">
                <a:solidFill>
                  <a:srgbClr val="172B3A"/>
                </a:solidFill>
                <a:latin typeface="Arial"/>
              </a:rPr>
              <a:t>Cs-O-</a:t>
            </a:r>
            <a:r>
              <a:rPr lang="en-US" altLang="zh-CN" sz="2200" b="0" dirty="0" err="1">
                <a:solidFill>
                  <a:srgbClr val="172B3A"/>
                </a:solidFill>
                <a:latin typeface="Arial"/>
              </a:rPr>
              <a:t>Te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</a:rPr>
              <a:t>-GaAs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75496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A0C88-9352-BDEE-6B36-8B7356F98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15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F911EE-6739-FD79-A86B-396C8AD8E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Transport to the SRF gun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202B53-0520-21BA-8D85-521BBB80A199}"/>
              </a:ext>
            </a:extLst>
          </p:cNvPr>
          <p:cNvGrpSpPr/>
          <p:nvPr/>
        </p:nvGrpSpPr>
        <p:grpSpPr>
          <a:xfrm>
            <a:off x="691997" y="1476375"/>
            <a:ext cx="4188131" cy="4714875"/>
            <a:chOff x="714392" y="1769164"/>
            <a:chExt cx="4440854" cy="499938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8CB3CC-1B67-41BC-49CF-C992F9784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4392" y="1769164"/>
              <a:ext cx="4440854" cy="499938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F7A775-5577-BA59-2C19-15A95F68AFB7}"/>
                </a:ext>
              </a:extLst>
            </p:cNvPr>
            <p:cNvSpPr/>
            <p:nvPr/>
          </p:nvSpPr>
          <p:spPr>
            <a:xfrm>
              <a:off x="2802835" y="5307496"/>
              <a:ext cx="228600" cy="2484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286AD95-C385-0C46-39E8-38A6E3740DF0}"/>
                </a:ext>
              </a:extLst>
            </p:cNvPr>
            <p:cNvCxnSpPr>
              <a:cxnSpLocks/>
              <a:stCxn id="7" idx="3"/>
            </p:cNvCxnSpPr>
            <p:nvPr/>
          </p:nvCxnSpPr>
          <p:spPr>
            <a:xfrm>
              <a:off x="3031435" y="5431735"/>
              <a:ext cx="228600" cy="5466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8343B69-8215-64E2-3753-BFC3A01686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1292" y="4580238"/>
              <a:ext cx="228600" cy="90616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E5947A6-D76D-7230-F668-E13F0CF03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9892" y="3855308"/>
              <a:ext cx="0" cy="7249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119D859-4948-19C6-C693-333A71550D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19849" y="3550508"/>
              <a:ext cx="140043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DFFDFFD4-3F1F-8C22-1832-DD19D5C41250}"/>
                </a:ext>
              </a:extLst>
            </p:cNvPr>
            <p:cNvSpPr/>
            <p:nvPr/>
          </p:nvSpPr>
          <p:spPr>
            <a:xfrm rot="5400000">
              <a:off x="2438400" y="2248934"/>
              <a:ext cx="1614617" cy="988539"/>
            </a:xfrm>
            <a:prstGeom prst="arc">
              <a:avLst>
                <a:gd name="adj1" fmla="val 16200000"/>
                <a:gd name="adj2" fmla="val 2127185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4A8A9E7-56BF-DC7E-F7E7-D6FE7AC54177}"/>
                </a:ext>
              </a:extLst>
            </p:cNvPr>
            <p:cNvSpPr/>
            <p:nvPr/>
          </p:nvSpPr>
          <p:spPr>
            <a:xfrm>
              <a:off x="3739979" y="2618964"/>
              <a:ext cx="228600" cy="24847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2E8DA41-8A03-E7CA-A0A4-903A758FC103}"/>
              </a:ext>
            </a:extLst>
          </p:cNvPr>
          <p:cNvSpPr txBox="1"/>
          <p:nvPr/>
        </p:nvSpPr>
        <p:spPr>
          <a:xfrm>
            <a:off x="3286125" y="4048125"/>
            <a:ext cx="138112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1">
                <a:solidFill>
                  <a:srgbClr val="D82525"/>
                </a:solidFill>
                <a:latin typeface="Arial"/>
                <a:ea typeface="Arial"/>
                <a:cs typeface="Arial"/>
              </a:defRPr>
            </a:pPr>
            <a:r>
              <a:rPr sz="22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1.4 miles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99B76A-D171-A78A-60EC-C72D469551B4}"/>
              </a:ext>
            </a:extLst>
          </p:cNvPr>
          <p:cNvSpPr txBox="1"/>
          <p:nvPr/>
        </p:nvSpPr>
        <p:spPr>
          <a:xfrm>
            <a:off x="5476875" y="1571625"/>
            <a:ext cx="6000750" cy="409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UHV transport chamber was moved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1.4 miles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to the RHIC tunnel and connected to the SRF gun load-lock.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Photoemission was confirmed immediately after connection. Photocurrent was comparable to the values measured before transport.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gun load-lock was then baked at about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150 °C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for one week.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QE drops to 0.5</a:t>
            </a:r>
            <a:r>
              <a:rPr lang="en-US" sz="2200" dirty="0">
                <a:solidFill>
                  <a:srgbClr val="172B3A"/>
                </a:solidFill>
              </a:rPr>
              <a:t>%</a:t>
            </a:r>
            <a:endParaRPr lang="en-US" sz="2200" b="0" dirty="0">
              <a:solidFill>
                <a:srgbClr val="172B3A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963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FB2FE2-7830-BE92-6D94-735D23E15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16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F62698-67CB-DBB8-C8CC-BA6C0DEC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Gun field and bunch charge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E49754-B56F-E866-7458-CC6C6EA08254}"/>
              </a:ext>
            </a:extLst>
          </p:cNvPr>
          <p:cNvSpPr txBox="1"/>
          <p:nvPr/>
        </p:nvSpPr>
        <p:spPr>
          <a:xfrm>
            <a:off x="666750" y="5000625"/>
            <a:ext cx="533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Gap voltage: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1.25</a:t>
            </a:r>
            <a:r>
              <a:rPr lang="en-US"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-1.35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 MV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Electric field: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12 MV/m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DFE539-2EFF-0789-886D-65FE9813F6A5}"/>
              </a:ext>
            </a:extLst>
          </p:cNvPr>
          <p:cNvSpPr txBox="1"/>
          <p:nvPr/>
        </p:nvSpPr>
        <p:spPr>
          <a:xfrm>
            <a:off x="6715125" y="5000625"/>
            <a:ext cx="485775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Bunch charge: up to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1.2 nC</a:t>
            </a:r>
          </a:p>
        </p:txBody>
      </p:sp>
      <p:pic>
        <p:nvPicPr>
          <p:cNvPr id="2" name="Picture 1" descr="Fig. 6: Parameters of the SRF gun and generated electron beam during the experiment.">
            <a:extLst>
              <a:ext uri="{FF2B5EF4-FFF2-40B4-BE49-F238E27FC236}">
                <a16:creationId xmlns:a16="http://schemas.microsoft.com/office/drawing/2014/main" id="{B2F838C3-6E90-5425-ED6C-FDA4A40D8C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46"/>
          <a:stretch>
            <a:fillRect/>
          </a:stretch>
        </p:blipFill>
        <p:spPr>
          <a:xfrm>
            <a:off x="619125" y="2386502"/>
            <a:ext cx="10858500" cy="23231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6357F0-4227-7212-4B06-78CB7C4B3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5" y="2314575"/>
            <a:ext cx="266700" cy="171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B89A6E-9A6C-46F3-535D-325773A54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2314575"/>
            <a:ext cx="266700" cy="171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B2D349-9D0B-BF6F-8DFE-028E4E2BD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2099641"/>
            <a:ext cx="285750" cy="3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4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35FC27-AF3A-4443-3A80-E45A0FB266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17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C86C89-AA36-7819-1937-6D5F7CDFB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Cathode</a:t>
            </a:r>
            <a:r>
              <a:rPr lang="en-US" sz="4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performance in the gun</a:t>
            </a:r>
            <a:endParaRPr sz="4400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062181-980C-5253-7E8C-20079551BAD4}"/>
              </a:ext>
            </a:extLst>
          </p:cNvPr>
          <p:cNvSpPr txBox="1"/>
          <p:nvPr/>
        </p:nvSpPr>
        <p:spPr>
          <a:xfrm>
            <a:off x="619125" y="1257300"/>
            <a:ext cx="1076325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Initial QE at 532 nm: about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0.1%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9569AD-3285-5B7A-B6C1-839F79154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751" y="1759587"/>
            <a:ext cx="3822942" cy="3333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6894A7-AE61-396D-F1B5-5D187D895F1F}"/>
              </a:ext>
            </a:extLst>
          </p:cNvPr>
          <p:cNvSpPr txBox="1"/>
          <p:nvPr/>
        </p:nvSpPr>
        <p:spPr>
          <a:xfrm>
            <a:off x="619125" y="5191125"/>
            <a:ext cx="108585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One week of conditioning before insertion reduced multipacting and vacuum spikes in the fundamental power coupler (FPC).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No evidence of field emission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was observed.</a:t>
            </a:r>
          </a:p>
        </p:txBody>
      </p:sp>
      <p:pic>
        <p:nvPicPr>
          <p:cNvPr id="2" name="Picture 1" descr="Fig. 4: Transfer of GaAs cathode #1 into the SRF gun.">
            <a:extLst>
              <a:ext uri="{FF2B5EF4-FFF2-40B4-BE49-F238E27FC236}">
                <a16:creationId xmlns:a16="http://schemas.microsoft.com/office/drawing/2014/main" id="{EDD09BF3-015B-58D7-EF5C-8658F16144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124" y="1826417"/>
            <a:ext cx="4709125" cy="316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19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A55C65-42FD-4C14-7FCF-413862626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18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5CE21-80AB-1CD9-6144-423F58140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GaAs cathode lifetime</a:t>
            </a:r>
          </a:p>
        </p:txBody>
      </p:sp>
      <p:pic>
        <p:nvPicPr>
          <p:cNvPr id="2" name="Picture 1" descr="Fig. 5: Measured quantum efficiency evolution and quantum efficiency maps of GaAs photocathodes.">
            <a:extLst>
              <a:ext uri="{FF2B5EF4-FFF2-40B4-BE49-F238E27FC236}">
                <a16:creationId xmlns:a16="http://schemas.microsoft.com/office/drawing/2014/main" id="{D3C6310A-2E72-5A41-785F-E01EEE53A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1362868"/>
            <a:ext cx="10858500" cy="28300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84478E-4899-2314-A2E7-3D4BDCF7AC4C}"/>
              </a:ext>
            </a:extLst>
          </p:cNvPr>
          <p:cNvSpPr txBox="1"/>
          <p:nvPr/>
        </p:nvSpPr>
        <p:spPr>
          <a:xfrm>
            <a:off x="666750" y="4659435"/>
            <a:ext cx="10858500" cy="1190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Dielectric losses : about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0.5 W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for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100 </a:t>
            </a:r>
            <a:r>
              <a:rPr sz="2200" b="1" dirty="0" err="1">
                <a:solidFill>
                  <a:srgbClr val="00ADDC"/>
                </a:solidFill>
                <a:latin typeface="Arial"/>
                <a:ea typeface="Arial"/>
                <a:cs typeface="Arial"/>
              </a:rPr>
              <a:t>μm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GaAs and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1 W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for 300 </a:t>
            </a:r>
            <a:r>
              <a:rPr sz="2200" b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μm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GaAs. Cooling water removes the heat.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Bunch charge:</a:t>
            </a:r>
            <a:r>
              <a:rPr sz="2200" b="1" dirty="0">
                <a:solidFill>
                  <a:schemeClr val="accent2"/>
                </a:solidFill>
                <a:latin typeface="Arial"/>
                <a:ea typeface="Arial"/>
                <a:cs typeface="Arial"/>
              </a:rPr>
              <a:t> 1–1.2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nC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at </a:t>
            </a:r>
            <a:r>
              <a:rPr sz="2200" b="1" dirty="0">
                <a:solidFill>
                  <a:srgbClr val="00ADDC"/>
                </a:solidFill>
                <a:latin typeface="Arial"/>
                <a:ea typeface="Arial"/>
                <a:cs typeface="Arial"/>
              </a:rPr>
              <a:t>78 kHz</a:t>
            </a:r>
            <a:r>
              <a:rPr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6481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1FF55C-2AE1-39DD-E28C-7F6A3E82E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19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FA832D-F7DA-32C8-2956-0A2AE35D6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altLang="zh-CN" dirty="0">
                <a:solidFill>
                  <a:srgbClr val="111111"/>
                </a:solidFill>
              </a:rPr>
              <a:t>QE</a:t>
            </a:r>
            <a:r>
              <a:rPr lang="zh-CN" altLang="en-US" dirty="0">
                <a:solidFill>
                  <a:srgbClr val="111111"/>
                </a:solidFill>
              </a:rPr>
              <a:t> </a:t>
            </a:r>
            <a:r>
              <a:rPr lang="en-US" altLang="zh-CN" dirty="0">
                <a:solidFill>
                  <a:srgbClr val="111111"/>
                </a:solidFill>
              </a:rPr>
              <a:t>distribution</a:t>
            </a:r>
            <a:r>
              <a:rPr lang="zh-CN" altLang="en-US" dirty="0">
                <a:solidFill>
                  <a:srgbClr val="111111"/>
                </a:solidFill>
              </a:rPr>
              <a:t> </a:t>
            </a:r>
            <a:r>
              <a:rPr lang="en-US" altLang="zh-CN" dirty="0">
                <a:solidFill>
                  <a:srgbClr val="111111"/>
                </a:solidFill>
              </a:rPr>
              <a:t>after</a:t>
            </a:r>
            <a:r>
              <a:rPr lang="zh-CN" altLang="en-US" dirty="0">
                <a:solidFill>
                  <a:srgbClr val="111111"/>
                </a:solidFill>
              </a:rPr>
              <a:t> </a:t>
            </a:r>
            <a:r>
              <a:rPr lang="en-US" altLang="zh-CN" dirty="0">
                <a:solidFill>
                  <a:srgbClr val="111111"/>
                </a:solidFill>
              </a:rPr>
              <a:t>3</a:t>
            </a:r>
            <a:r>
              <a:rPr lang="zh-CN" altLang="en-US" dirty="0">
                <a:solidFill>
                  <a:srgbClr val="111111"/>
                </a:solidFill>
              </a:rPr>
              <a:t> </a:t>
            </a:r>
            <a:r>
              <a:rPr lang="en-US" altLang="zh-CN" dirty="0">
                <a:solidFill>
                  <a:srgbClr val="111111"/>
                </a:solidFill>
              </a:rPr>
              <a:t>days</a:t>
            </a:r>
            <a:r>
              <a:rPr lang="zh-CN" altLang="en-US" dirty="0">
                <a:solidFill>
                  <a:srgbClr val="111111"/>
                </a:solidFill>
              </a:rPr>
              <a:t> </a:t>
            </a:r>
            <a:r>
              <a:rPr lang="en-US" altLang="zh-CN" dirty="0">
                <a:solidFill>
                  <a:srgbClr val="111111"/>
                </a:solidFill>
              </a:rPr>
              <a:t>operation</a:t>
            </a:r>
            <a:endParaRPr sz="4400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5AD133-8525-2897-E94A-B7FF1726F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5" y="1799373"/>
            <a:ext cx="3190875" cy="31640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710D4D-F98E-A227-1758-1E049633A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125" y="1992233"/>
            <a:ext cx="3619500" cy="2778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37EA79-B64C-331B-156A-6B2664472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25" y="3348831"/>
            <a:ext cx="1809750" cy="17795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F996EA-D377-F2B0-FF3F-1BB1816E7EBF}"/>
              </a:ext>
            </a:extLst>
          </p:cNvPr>
          <p:cNvSpPr txBox="1"/>
          <p:nvPr/>
        </p:nvSpPr>
        <p:spPr>
          <a:xfrm>
            <a:off x="619125" y="1219200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Normalized QE scans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E6C78-BDA2-BAAE-8ABD-14FF1951CF37}"/>
              </a:ext>
            </a:extLst>
          </p:cNvPr>
          <p:cNvSpPr txBox="1"/>
          <p:nvPr/>
        </p:nvSpPr>
        <p:spPr>
          <a:xfrm>
            <a:off x="619125" y="5410200"/>
            <a:ext cx="34766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Average QE decreased</a:t>
            </a:r>
          </a:p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from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0.1%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to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0.05%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19A10-0809-B63A-0254-2C49A553AC32}"/>
              </a:ext>
            </a:extLst>
          </p:cNvPr>
          <p:cNvSpPr txBox="1"/>
          <p:nvPr/>
        </p:nvSpPr>
        <p:spPr>
          <a:xfrm>
            <a:off x="4619625" y="5238750"/>
            <a:ext cx="6858000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YAG images show dark spots and lower QE in the laser-illuminated region.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Possible cause: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electron back bombardment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7BA8F7-BAED-B06E-B895-B95C12EB6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" y="1768684"/>
            <a:ext cx="1809750" cy="170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0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FE5D-E6F2-DAA2-879E-53133AE4A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Summary</a:t>
            </a:r>
            <a:endParaRPr sz="4400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4E483-0E1A-AA28-4492-7809E6253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381125"/>
            <a:ext cx="10858500" cy="4857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Two bulk-GaAs cathodes were tested in the CeC SRF gun in May–June 2024.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Thin GaAs, edge-shielded holders,</a:t>
            </a:r>
            <a:r>
              <a:rPr lang="en-US" sz="2200" dirty="0">
                <a:latin typeface="Arial"/>
                <a:ea typeface="Arial"/>
                <a:cs typeface="Arial"/>
              </a:rPr>
              <a:t> cathode at room temperature,</a:t>
            </a:r>
            <a:r>
              <a:rPr sz="2200" dirty="0">
                <a:latin typeface="Arial"/>
                <a:ea typeface="Arial"/>
                <a:cs typeface="Arial"/>
              </a:rPr>
              <a:t> </a:t>
            </a:r>
            <a:r>
              <a:rPr sz="2200" dirty="0" err="1">
                <a:latin typeface="Arial"/>
                <a:ea typeface="Arial"/>
                <a:cs typeface="Arial"/>
              </a:rPr>
              <a:t>Te</a:t>
            </a:r>
            <a:r>
              <a:rPr sz="2200" dirty="0">
                <a:latin typeface="Arial"/>
                <a:ea typeface="Arial"/>
                <a:cs typeface="Arial"/>
              </a:rPr>
              <a:t>-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O-Cs</a:t>
            </a:r>
            <a:r>
              <a:rPr sz="2200" dirty="0">
                <a:latin typeface="Arial"/>
                <a:ea typeface="Arial"/>
                <a:cs typeface="Arial"/>
              </a:rPr>
              <a:t> activation and a low-β cavity enabled successful operation.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The cathodes survived transfer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,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/>
              <a:t>but</a:t>
            </a:r>
            <a:r>
              <a:rPr lang="zh-CN" altLang="en-US" sz="2200" dirty="0"/>
              <a:t> </a:t>
            </a:r>
            <a:r>
              <a:rPr lang="en-US" altLang="zh-CN" sz="2000" spc="-35" dirty="0"/>
              <a:t>has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significant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QE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loss due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to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the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poor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vacuum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and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outgas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when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moving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the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manipulator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produced bunches up to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1-</a:t>
            </a:r>
            <a:r>
              <a:rPr sz="2200" dirty="0">
                <a:latin typeface="Arial"/>
                <a:ea typeface="Arial"/>
                <a:cs typeface="Arial"/>
              </a:rPr>
              <a:t>1.2 nC in the measurements shown, with a gun field of 12 MV/m.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000" spc="-35" dirty="0"/>
              <a:t>QE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at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10</a:t>
            </a:r>
            <a:r>
              <a:rPr lang="en-US" altLang="zh-CN" sz="2000" spc="-35" baseline="30000" dirty="0"/>
              <a:t>-4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shows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stable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in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the</a:t>
            </a:r>
            <a:r>
              <a:rPr lang="zh-CN" altLang="en-US" sz="2000" spc="-35" dirty="0"/>
              <a:t> </a:t>
            </a:r>
            <a:r>
              <a:rPr lang="en-US" altLang="zh-CN" sz="2000" spc="-35" dirty="0"/>
              <a:t>gun.</a:t>
            </a:r>
            <a:endParaRPr sz="2200" dirty="0">
              <a:latin typeface="Arial"/>
              <a:ea typeface="Arial"/>
              <a:cs typeface="Arial"/>
            </a:endParaRP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dirty="0">
                <a:latin typeface="Arial"/>
                <a:ea typeface="Arial"/>
                <a:cs typeface="Arial"/>
              </a:rPr>
              <a:t>The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experiments</a:t>
            </a:r>
            <a:r>
              <a:rPr sz="2200" dirty="0">
                <a:latin typeface="Arial"/>
                <a:ea typeface="Arial"/>
                <a:cs typeface="Arial"/>
              </a:rPr>
              <a:t> demonstrate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d</a:t>
            </a:r>
            <a:r>
              <a:rPr sz="2200" dirty="0">
                <a:latin typeface="Arial"/>
                <a:ea typeface="Arial"/>
                <a:cs typeface="Arial"/>
              </a:rPr>
              <a:t> beam generation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altLang="zh-CN" sz="2200" dirty="0">
                <a:latin typeface="Arial"/>
                <a:ea typeface="Arial"/>
                <a:cs typeface="Arial"/>
              </a:rPr>
              <a:t>from</a:t>
            </a:r>
            <a:r>
              <a:rPr lang="zh-CN" altLang="en-US" sz="2200" dirty="0">
                <a:latin typeface="Arial"/>
                <a:ea typeface="Arial"/>
                <a:cs typeface="Arial"/>
              </a:rPr>
              <a:t> </a:t>
            </a:r>
            <a:r>
              <a:rPr lang="en-US" sz="2200" dirty="0"/>
              <a:t>GaAs</a:t>
            </a:r>
            <a:r>
              <a:rPr lang="zh-CN" altLang="en-US" sz="2200" dirty="0"/>
              <a:t> </a:t>
            </a:r>
            <a:r>
              <a:rPr lang="en-US" altLang="zh-CN" sz="2200" dirty="0"/>
              <a:t>photocathode</a:t>
            </a:r>
            <a:r>
              <a:rPr sz="2200" dirty="0">
                <a:latin typeface="Arial"/>
                <a:ea typeface="Arial"/>
                <a:cs typeface="Arial"/>
              </a:rPr>
              <a:t> in an SRF gun.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B14BE-157F-DE12-FF51-A2B3403C8DE0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20</a:t>
            </a:fld>
            <a:endParaRPr lang="en-US" sz="1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504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74CD-28B3-035B-30BC-805449FB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495550"/>
            <a:ext cx="11049000" cy="800100"/>
          </a:xfrm>
        </p:spPr>
        <p:txBody>
          <a:bodyPr wrap="square" lIns="0" tIns="0" rIns="0" bIns="0" anchor="t"/>
          <a:lstStyle/>
          <a:p>
            <a:pPr marL="0" lvl="0" indent="0" algn="ctr">
              <a:buNone/>
            </a:pPr>
            <a:r>
              <a:rPr sz="4000" b="1">
                <a:solidFill>
                  <a:srgbClr val="FF0000"/>
                </a:solidFill>
                <a:latin typeface="Arial"/>
              </a:rPr>
              <a:t>Thank you</a:t>
            </a:r>
            <a:r>
              <a:rPr lang="en-US" sz="4000" b="1">
                <a:solidFill>
                  <a:srgbClr val="FF0000"/>
                </a:solidFill>
                <a:latin typeface="Arial"/>
              </a:rPr>
              <a:t> !</a:t>
            </a:r>
            <a:endParaRPr sz="4000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6B7F8-28D1-EF2A-7E55-706610EE255C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21</a:t>
            </a:fld>
            <a:endParaRPr lang="en-US" sz="1000"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40F8E7-37AC-9C80-A172-5C7CDBA65453}"/>
              </a:ext>
            </a:extLst>
          </p:cNvPr>
          <p:cNvSpPr txBox="1"/>
          <p:nvPr/>
        </p:nvSpPr>
        <p:spPr>
          <a:xfrm>
            <a:off x="1827771" y="3562351"/>
            <a:ext cx="10001250" cy="15906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lvl="0" indent="0">
              <a:buNone/>
            </a:pPr>
            <a:endParaRPr sz="2200" b="0" dirty="0">
              <a:solidFill>
                <a:srgbClr val="111111"/>
              </a:solidFill>
              <a:latin typeface="Arial"/>
            </a:endParaRPr>
          </a:p>
          <a:p>
            <a:pPr lvl="0">
              <a:buNone/>
            </a:pPr>
            <a:r>
              <a:rPr sz="2200" b="0" dirty="0">
                <a:solidFill>
                  <a:srgbClr val="172B3A"/>
                </a:solidFill>
                <a:latin typeface="Arial"/>
              </a:rPr>
              <a:t>Thanks to </a:t>
            </a:r>
            <a:r>
              <a:rPr lang="en-US" sz="2200" b="0" dirty="0">
                <a:solidFill>
                  <a:srgbClr val="172B3A"/>
                </a:solidFill>
                <a:latin typeface="Arial"/>
              </a:rPr>
              <a:t> Vladimir Litvinenko, and 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</a:rPr>
              <a:t>Luca</a:t>
            </a:r>
            <a:r>
              <a:rPr lang="zh-CN" altLang="en-US" sz="2200" b="0" dirty="0">
                <a:solidFill>
                  <a:srgbClr val="172B3A"/>
                </a:solidFill>
                <a:latin typeface="Arial"/>
              </a:rPr>
              <a:t> 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</a:rPr>
              <a:t>Cultrera</a:t>
            </a:r>
            <a:r>
              <a:rPr lang="zh-CN" altLang="en-US" sz="2200" b="0" dirty="0">
                <a:solidFill>
                  <a:srgbClr val="172B3A"/>
                </a:solidFill>
                <a:latin typeface="Arial"/>
              </a:rPr>
              <a:t> </a:t>
            </a:r>
            <a:r>
              <a:rPr sz="2200" b="0" dirty="0">
                <a:solidFill>
                  <a:srgbClr val="172B3A"/>
                </a:solidFill>
                <a:latin typeface="Arial"/>
              </a:rPr>
              <a:t>for their contributions.</a:t>
            </a:r>
          </a:p>
        </p:txBody>
      </p:sp>
    </p:spTree>
    <p:extLst>
      <p:ext uri="{BB962C8B-B14F-4D97-AF65-F5344CB8AC3E}">
        <p14:creationId xmlns:p14="http://schemas.microsoft.com/office/powerpoint/2010/main" val="3318963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334C7-A7EC-CD93-1F07-C6B5AC580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Related publication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6169A-6700-9EF8-AB5B-812BFFD077D0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t>22</a:t>
            </a:fld>
            <a:endParaRPr lang="en-US" sz="1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76473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468C7A-39EA-A3AB-BABF-FA23A8BA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>
                <a:latin typeface="Arial"/>
              </a:rPr>
              <a:pPr/>
              <a:t>23</a:t>
            </a:fld>
            <a:endParaRPr lang="en-US" sz="750">
              <a:latin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64FD11-80B5-E0F7-4016-A8D068546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8125"/>
            <a:ext cx="11144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44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Summary: cathode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51BB50-DD0F-E0D6-7B9A-A42AFD235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9592" y="3619500"/>
            <a:ext cx="5237192" cy="2619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3580E3-2958-F35E-EBA9-D293DF914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14" y="1571625"/>
            <a:ext cx="4904647" cy="1714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2E20BC-CA10-8AAF-65F5-B8594F925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758" y="1666875"/>
            <a:ext cx="3432734" cy="1714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EEBC4F-B833-A861-BF43-241F8C900929}"/>
              </a:ext>
            </a:extLst>
          </p:cNvPr>
          <p:cNvSpPr txBox="1"/>
          <p:nvPr/>
        </p:nvSpPr>
        <p:spPr>
          <a:xfrm>
            <a:off x="619125" y="3333750"/>
            <a:ext cx="4762500" cy="2905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Edge-shielded holders protected the cathodes.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Vacuum transfer preserved photoemission.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Operation at 532 nm continued for hundreds of hours.</a:t>
            </a:r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Maxima: </a:t>
            </a:r>
            <a:r>
              <a:rPr sz="2200" b="1">
                <a:solidFill>
                  <a:srgbClr val="00ADDC"/>
                </a:solidFill>
                <a:latin typeface="Arial"/>
                <a:ea typeface="Arial"/>
                <a:cs typeface="Arial"/>
              </a:rPr>
              <a:t>12 MV/m</a:t>
            </a: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and 1.3 nC per bunch.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6AA128-4585-5F89-DFFC-C012E51BC12F}"/>
              </a:ext>
            </a:extLst>
          </p:cNvPr>
          <p:cNvSpPr txBox="1"/>
          <p:nvPr/>
        </p:nvSpPr>
        <p:spPr>
          <a:xfrm>
            <a:off x="7667625" y="1295400"/>
            <a:ext cx="33337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buNone/>
              <a:defRPr sz="22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2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Relative QE maps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462FD227-9CFF-B824-2BE3-E953E9539015}"/>
              </a:ext>
            </a:extLst>
          </p:cNvPr>
          <p:cNvSpPr>
            <a:spLocks noChangeArrowheads="1"/>
          </p:cNvSpPr>
          <p:nvPr/>
        </p:nvSpPr>
        <p:spPr>
          <a:xfrm>
            <a:off x="2190750" y="6267450"/>
            <a:ext cx="92392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0" indent="0">
              <a:defRPr sz="1000" b="0">
                <a:solidFill>
                  <a:srgbClr val="172B3A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V. Litvinenko et al., “Towards advanced polarized electron sources,” Nature Physics 22, 325–330 (2026).</a:t>
            </a:r>
          </a:p>
        </p:txBody>
      </p:sp>
    </p:spTree>
    <p:extLst>
      <p:ext uri="{BB962C8B-B14F-4D97-AF65-F5344CB8AC3E}">
        <p14:creationId xmlns:p14="http://schemas.microsoft.com/office/powerpoint/2010/main" val="2426281311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"/>
        <a:ea typeface="Arial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NL Color Palet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"/>
        <a:ea typeface="Arial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NL Color Palet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1226</Words>
  <Application>Microsoft Macintosh PowerPoint</Application>
  <DocSecurity>0</DocSecurity>
  <PresentationFormat>Widescreen</PresentationFormat>
  <Paragraphs>155</Paragraphs>
  <Slides>23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Courier New</vt:lpstr>
      <vt:lpstr>BNL</vt:lpstr>
      <vt:lpstr>GaAs photocathodes in an SRF gun</vt:lpstr>
      <vt:lpstr>Motivation</vt:lpstr>
      <vt:lpstr>RF heating of GaAs</vt:lpstr>
      <vt:lpstr>Electron back bombardment</vt:lpstr>
      <vt:lpstr>Early test: QE loss during transfer</vt:lpstr>
      <vt:lpstr>Robust Cs–O–Te/GaAs cathodes</vt:lpstr>
      <vt:lpstr>Lessons from earlier tests</vt:lpstr>
      <vt:lpstr>The 113 MHz SRF gun</vt:lpstr>
      <vt:lpstr>GaAs photocathode holders</vt:lpstr>
      <vt:lpstr>Polishing the shielding caps</vt:lpstr>
      <vt:lpstr>Final preparation steps</vt:lpstr>
      <vt:lpstr>First CsO–Te–CsO activation</vt:lpstr>
      <vt:lpstr>Lifetime in the preparation system</vt:lpstr>
      <vt:lpstr>Final cathode activations</vt:lpstr>
      <vt:lpstr>Transport to the SRF gun</vt:lpstr>
      <vt:lpstr>Gun field and bunch charge</vt:lpstr>
      <vt:lpstr>Cathode performance in the gun</vt:lpstr>
      <vt:lpstr>GaAs cathode lifetime</vt:lpstr>
      <vt:lpstr>QE distribution after 3 days operation</vt:lpstr>
      <vt:lpstr>Summary</vt:lpstr>
      <vt:lpstr>Thank you !</vt:lpstr>
      <vt:lpstr>Related publication</vt:lpstr>
      <vt:lpstr>Summary: cathode performance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Wang, Erdong</cp:lastModifiedBy>
  <cp:revision>78</cp:revision>
  <dcterms:created xsi:type="dcterms:W3CDTF">2026-08-16T06:24:27Z</dcterms:created>
  <dcterms:modified xsi:type="dcterms:W3CDTF">2026-09-22T09:39:33Z</dcterms:modified>
</cp:coreProperties>
</file>