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9" r:id="rId3"/>
    <p:sldId id="375" r:id="rId4"/>
    <p:sldId id="386" r:id="rId5"/>
    <p:sldId id="258" r:id="rId6"/>
    <p:sldId id="377" r:id="rId7"/>
    <p:sldId id="378" r:id="rId8"/>
    <p:sldId id="387" r:id="rId9"/>
    <p:sldId id="389" r:id="rId10"/>
    <p:sldId id="388" r:id="rId11"/>
    <p:sldId id="380" r:id="rId12"/>
    <p:sldId id="385" r:id="rId13"/>
  </p:sldIdLst>
  <p:sldSz cx="9144000" cy="5715000" type="screen16x10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1C26"/>
    <a:srgbClr val="DB0005"/>
    <a:srgbClr val="4BAB93"/>
    <a:srgbClr val="1C5AAB"/>
    <a:srgbClr val="EAF4F6"/>
    <a:srgbClr val="F5A300"/>
    <a:srgbClr val="FDCA00"/>
    <a:srgbClr val="312C8C"/>
    <a:srgbClr val="000000"/>
    <a:srgbClr val="B5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3304" autoAdjust="0"/>
  </p:normalViewPr>
  <p:slideViewPr>
    <p:cSldViewPr snapToObjects="1">
      <p:cViewPr varScale="1">
        <p:scale>
          <a:sx n="94" d="100"/>
          <a:sy n="94" d="100"/>
        </p:scale>
        <p:origin x="1075" y="82"/>
      </p:cViewPr>
      <p:guideLst>
        <p:guide orient="horz" pos="80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90500" y="387350"/>
            <a:ext cx="54038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 b="1">
                <a:latin typeface="Stafford" pitchFamily="2" charset="0"/>
              </a:defRPr>
            </a:lvl1pPr>
          </a:lstStyle>
          <a:p>
            <a:endParaRPr lang="de-DE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90500" y="8567738"/>
            <a:ext cx="13303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Stafford" pitchFamily="2" charset="0"/>
              </a:defRPr>
            </a:lvl1pPr>
          </a:lstStyle>
          <a:p>
            <a:fld id="{A32DC80D-291A-4ABB-A78B-0417274A267C}" type="datetime4">
              <a:rPr lang="de-DE"/>
              <a:pPr/>
              <a:t>22. September 2026</a:t>
            </a:fld>
            <a:endParaRPr lang="de-DE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520825" y="8567738"/>
            <a:ext cx="44640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99163" y="8567738"/>
            <a:ext cx="6699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  <a:fld id="{C7CC2173-B0D1-45F1-9D54-E33B7353DA19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50182" name="Picture 6" descr="tud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0400" y="360363"/>
            <a:ext cx="928688" cy="417512"/>
          </a:xfrm>
          <a:prstGeom prst="rect">
            <a:avLst/>
          </a:prstGeom>
          <a:noFill/>
        </p:spPr>
      </p:pic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190500" y="179388"/>
            <a:ext cx="6478588" cy="144462"/>
          </a:xfrm>
          <a:prstGeom prst="rect">
            <a:avLst/>
          </a:prstGeom>
          <a:solidFill>
            <a:srgbClr val="B5B5B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190500" y="360363"/>
            <a:ext cx="6478588" cy="0"/>
          </a:xfrm>
          <a:prstGeom prst="line">
            <a:avLst/>
          </a:prstGeom>
          <a:noFill/>
          <a:ln w="1524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190500" y="8496300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188913" y="777875"/>
            <a:ext cx="6478587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5007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13" descr="tud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2463" y="360363"/>
            <a:ext cx="935037" cy="420687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88913" y="8685213"/>
            <a:ext cx="161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fld id="{065B079B-E513-489A-8A1B-D7C78493EA86}" type="datetime4">
              <a:rPr lang="de-DE"/>
              <a:pPr/>
              <a:t>22. September 2026</a:t>
            </a:fld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2025" y="923925"/>
            <a:ext cx="4914900" cy="30718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90500" y="4284663"/>
            <a:ext cx="64770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808163" y="8685213"/>
            <a:ext cx="410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13438" y="8685213"/>
            <a:ext cx="942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  <a:fld id="{C36AA9A4-5D0B-4134-89A6-D8B9DAA4F25C}" type="slidenum">
              <a:rPr lang="de-DE"/>
              <a:pPr/>
              <a:t>‹#›</a:t>
            </a:fld>
            <a:endParaRPr lang="de-DE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90500" y="387350"/>
            <a:ext cx="54038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8000" tIns="0" rIns="0" bIns="0" anchor="ctr"/>
          <a:lstStyle/>
          <a:p>
            <a:pPr>
              <a:lnSpc>
                <a:spcPts val="1300"/>
              </a:lnSpc>
            </a:pPr>
            <a:endParaRPr lang="de-DE" sz="1000" b="1">
              <a:latin typeface="Stafford" pitchFamily="2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90500" y="179388"/>
            <a:ext cx="6478588" cy="144462"/>
          </a:xfrm>
          <a:prstGeom prst="rect">
            <a:avLst/>
          </a:prstGeom>
          <a:solidFill>
            <a:srgbClr val="B5B5B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190500" y="360363"/>
            <a:ext cx="6478588" cy="0"/>
          </a:xfrm>
          <a:prstGeom prst="line">
            <a:avLst/>
          </a:prstGeom>
          <a:noFill/>
          <a:ln w="1524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190500" y="781050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190500" y="8685213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188913" y="4103688"/>
            <a:ext cx="6478587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78740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1pPr>
    <a:lvl2pPr marL="4572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2pPr>
    <a:lvl3pPr marL="9144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3pPr>
    <a:lvl4pPr marL="13716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4pPr>
    <a:lvl5pPr marL="18288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65B079B-E513-489A-8A1B-D7C78493EA86}" type="datetime4">
              <a:rPr lang="de-DE" smtClean="0"/>
              <a:pPr/>
              <a:t>22. September 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|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de-DE"/>
              <a:t>|  </a:t>
            </a:r>
            <a:fld id="{C36AA9A4-5D0B-4134-89A6-D8B9DAA4F25C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7971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 invertible neuronal network, which is trained by the particle 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65B079B-E513-489A-8A1B-D7C78493EA86}" type="datetime4">
              <a:rPr lang="de-DE" smtClean="0"/>
              <a:pPr/>
              <a:t>22. September 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|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de-DE"/>
              <a:t>|  </a:t>
            </a:r>
            <a:fld id="{C36AA9A4-5D0B-4134-89A6-D8B9DAA4F25C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633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179512" y="306917"/>
            <a:ext cx="8786365" cy="1740958"/>
          </a:xfrm>
          <a:prstGeom prst="rect">
            <a:avLst/>
          </a:prstGeom>
          <a:solidFill>
            <a:srgbClr val="9C1C2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51520" y="1207823"/>
            <a:ext cx="6840760" cy="787135"/>
          </a:xfrm>
        </p:spPr>
        <p:txBody>
          <a:bodyPr lIns="0" tIns="0" rIns="0" bIns="0"/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270897" y="407458"/>
            <a:ext cx="6821383" cy="698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7" name="Rectangle 8"/>
          <p:cNvSpPr>
            <a:spLocks noChangeArrowheads="1"/>
          </p:cNvSpPr>
          <p:nvPr userDrawn="1"/>
        </p:nvSpPr>
        <p:spPr bwMode="auto">
          <a:xfrm>
            <a:off x="179512" y="164043"/>
            <a:ext cx="8786366" cy="120386"/>
          </a:xfrm>
          <a:prstGeom prst="rect">
            <a:avLst/>
          </a:prstGeom>
          <a:solidFill>
            <a:srgbClr val="9C1C26"/>
          </a:solidFill>
          <a:ln w="3175">
            <a:noFill/>
            <a:miter lim="800000"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9" name="Line 14"/>
          <p:cNvSpPr>
            <a:spLocks noChangeShapeType="1"/>
          </p:cNvSpPr>
          <p:nvPr userDrawn="1"/>
        </p:nvSpPr>
        <p:spPr bwMode="auto">
          <a:xfrm>
            <a:off x="179512" y="2047616"/>
            <a:ext cx="8786366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20" name="Line 15"/>
          <p:cNvSpPr>
            <a:spLocks noChangeShapeType="1"/>
          </p:cNvSpPr>
          <p:nvPr userDrawn="1"/>
        </p:nvSpPr>
        <p:spPr bwMode="auto">
          <a:xfrm>
            <a:off x="179512" y="5305772"/>
            <a:ext cx="8786365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21" name="Line 14"/>
          <p:cNvSpPr>
            <a:spLocks noChangeShapeType="1"/>
          </p:cNvSpPr>
          <p:nvPr userDrawn="1"/>
        </p:nvSpPr>
        <p:spPr bwMode="auto">
          <a:xfrm>
            <a:off x="179512" y="308645"/>
            <a:ext cx="8786366" cy="0"/>
          </a:xfrm>
          <a:prstGeom prst="line">
            <a:avLst/>
          </a:prstGeom>
          <a:noFill/>
          <a:ln w="1524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3" name="Fußzeilenplatzhalter 3"/>
          <p:cNvSpPr txBox="1">
            <a:spLocks/>
          </p:cNvSpPr>
          <p:nvPr userDrawn="1"/>
        </p:nvSpPr>
        <p:spPr>
          <a:xfrm>
            <a:off x="84072" y="5391255"/>
            <a:ext cx="7273801" cy="1931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23.09.2026 |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PhASE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2026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M.Bulgacheva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|  </a:t>
            </a:r>
            <a:fld id="{8E9B2640-8CD7-45FF-9440-54608BC46479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  <p:pic>
        <p:nvPicPr>
          <p:cNvPr id="16" name="Picture 9" descr="tud_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3"/>
          <a:stretch>
            <a:fillRect/>
          </a:stretch>
        </p:blipFill>
        <p:spPr bwMode="auto">
          <a:xfrm>
            <a:off x="7657283" y="448879"/>
            <a:ext cx="1426866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90C64A-FA6A-A616-F726-4FEAEB3145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35618" y="5321510"/>
            <a:ext cx="330259" cy="3326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1499" y="407458"/>
            <a:ext cx="6821383" cy="6985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1"/>
          </p:nvPr>
        </p:nvSpPr>
        <p:spPr>
          <a:xfrm>
            <a:off x="180489" y="1350000"/>
            <a:ext cx="8783999" cy="3733286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1DCAE3-908F-D604-6B9A-C0F073DA75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10"/>
            <a:ext cx="9144000" cy="1104348"/>
          </a:xfrm>
          <a:prstGeom prst="rect">
            <a:avLst/>
          </a:prstGeom>
        </p:spPr>
      </p:pic>
      <p:sp>
        <p:nvSpPr>
          <p:cNvPr id="8" name="Line 15">
            <a:extLst>
              <a:ext uri="{FF2B5EF4-FFF2-40B4-BE49-F238E27FC236}">
                <a16:creationId xmlns:a16="http://schemas.microsoft.com/office/drawing/2014/main" id="{AE8788C5-3450-711F-CA1D-196C8CD6E2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79512" y="5305772"/>
            <a:ext cx="8786365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B95CB1-EB1A-CFBD-00CD-C8C929B9AC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35618" y="5321510"/>
            <a:ext cx="330259" cy="33263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F638C8-F439-69AF-3413-A77ECC652281}"/>
              </a:ext>
            </a:extLst>
          </p:cNvPr>
          <p:cNvCxnSpPr/>
          <p:nvPr userDrawn="1"/>
        </p:nvCxnSpPr>
        <p:spPr>
          <a:xfrm>
            <a:off x="181499" y="1105958"/>
            <a:ext cx="87829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8B49E2D2-33F4-18F0-6A78-70D040D1FB08}"/>
              </a:ext>
            </a:extLst>
          </p:cNvPr>
          <p:cNvSpPr txBox="1">
            <a:spLocks/>
          </p:cNvSpPr>
          <p:nvPr userDrawn="1"/>
        </p:nvSpPr>
        <p:spPr>
          <a:xfrm>
            <a:off x="84072" y="5391255"/>
            <a:ext cx="7273801" cy="1931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23.09.2026 |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PhASE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2026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M.Bulgacheva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|  </a:t>
            </a:r>
            <a:fld id="{8E9B2640-8CD7-45FF-9440-54608BC46479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3672418"/>
            <a:ext cx="8784976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79512" y="2422261"/>
            <a:ext cx="8784976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1121" y="407458"/>
            <a:ext cx="6821383" cy="6985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81121" y="1326886"/>
            <a:ext cx="4357220" cy="3792818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sz="half" idx="10"/>
          </p:nvPr>
        </p:nvSpPr>
        <p:spPr>
          <a:xfrm>
            <a:off x="4663618" y="1326886"/>
            <a:ext cx="4300870" cy="3792818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4" y="407458"/>
            <a:ext cx="6808162" cy="6985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514" y="1326885"/>
            <a:ext cx="2860710" cy="3873413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sz="half" idx="10"/>
          </p:nvPr>
        </p:nvSpPr>
        <p:spPr>
          <a:xfrm>
            <a:off x="3131840" y="1326885"/>
            <a:ext cx="2860710" cy="3873413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Inhaltsplatzhalter 2"/>
          <p:cNvSpPr>
            <a:spLocks noGrp="1"/>
          </p:cNvSpPr>
          <p:nvPr>
            <p:ph sz="half" idx="12"/>
          </p:nvPr>
        </p:nvSpPr>
        <p:spPr>
          <a:xfrm>
            <a:off x="6084168" y="1326885"/>
            <a:ext cx="2880320" cy="3873413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4306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4" y="407458"/>
            <a:ext cx="6808162" cy="6985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19872" y="1350000"/>
            <a:ext cx="5544616" cy="381175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511" y="1350000"/>
            <a:ext cx="3147109" cy="381175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79512" y="407458"/>
            <a:ext cx="6840000" cy="6985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2" name="Rechteck 1"/>
          <p:cNvSpPr/>
          <p:nvPr userDrawn="1"/>
        </p:nvSpPr>
        <p:spPr>
          <a:xfrm>
            <a:off x="0" y="-1"/>
            <a:ext cx="529628" cy="153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345332"/>
            <a:ext cx="5486400" cy="25922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179512" y="627849"/>
            <a:ext cx="8713663" cy="900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513" y="407458"/>
            <a:ext cx="7202799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511" y="1350000"/>
            <a:ext cx="878636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79512" y="164043"/>
            <a:ext cx="8786366" cy="120386"/>
          </a:xfrm>
          <a:prstGeom prst="rect">
            <a:avLst/>
          </a:prstGeom>
          <a:solidFill>
            <a:srgbClr val="9C1C26"/>
          </a:solidFill>
          <a:ln w="3175">
            <a:noFill/>
            <a:miter lim="800000"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179512" y="1207823"/>
            <a:ext cx="8786366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3" name="Fußzeilenplatzhalter 3"/>
          <p:cNvSpPr txBox="1">
            <a:spLocks/>
          </p:cNvSpPr>
          <p:nvPr/>
        </p:nvSpPr>
        <p:spPr>
          <a:xfrm>
            <a:off x="84072" y="5391255"/>
            <a:ext cx="7273801" cy="1931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E482C5-58E3-4583-8C64-AB4EA00E1990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22.09.2026</a:t>
            </a:fld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Fachbereich BBBBB  |  Institut AAAA  |  Prof. TTTTTT  |  </a:t>
            </a:r>
            <a:fld id="{8E9B2640-8CD7-45FF-9440-54608BC46479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  <p:sp>
        <p:nvSpPr>
          <p:cNvPr id="14" name="Rectangle 22"/>
          <p:cNvSpPr>
            <a:spLocks noChangeArrowheads="1"/>
          </p:cNvSpPr>
          <p:nvPr/>
        </p:nvSpPr>
        <p:spPr bwMode="auto">
          <a:xfrm>
            <a:off x="7886378" y="5357831"/>
            <a:ext cx="1079500" cy="36115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dirty="0" err="1">
                <a:latin typeface="+mn-lt"/>
                <a:cs typeface="Tahoma" pitchFamily="34" charset="0"/>
              </a:rPr>
              <a:t>Sublogo</a:t>
            </a:r>
            <a:endParaRPr lang="de-DE" dirty="0">
              <a:latin typeface="+mn-lt"/>
              <a:cs typeface="Tahoma" pitchFamily="34" charset="0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179512" y="308645"/>
            <a:ext cx="8786366" cy="0"/>
          </a:xfrm>
          <a:prstGeom prst="line">
            <a:avLst/>
          </a:prstGeom>
          <a:noFill/>
          <a:ln w="1524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179512" y="5305772"/>
            <a:ext cx="8786365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pic>
        <p:nvPicPr>
          <p:cNvPr id="12" name="Picture 9" descr="tud_logo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3"/>
          <a:stretch>
            <a:fillRect/>
          </a:stretch>
        </p:blipFill>
        <p:spPr bwMode="auto">
          <a:xfrm>
            <a:off x="7657283" y="448879"/>
            <a:ext cx="1426866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n-lt"/>
          <a:ea typeface="+mj-ea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79388" indent="-179388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None/>
        <a:defRPr sz="200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9388" indent="-177800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Tahoma" pitchFamily="34" charset="0"/>
        </a:defRPr>
      </a:lvl2pPr>
      <a:lvl3pPr marL="538163" indent="-187325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cs typeface="Tahoma" pitchFamily="34" charset="0"/>
        </a:defRPr>
      </a:lvl3pPr>
      <a:lvl4pPr marL="717550" indent="-173038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Tahoma" pitchFamily="34" charset="0"/>
        </a:defRPr>
      </a:lvl4pPr>
      <a:lvl5pPr marL="908050" indent="-188913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Tahoma" pitchFamily="34" charset="0"/>
        </a:defRPr>
      </a:lvl5pPr>
      <a:lvl6pPr marL="13652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18224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2796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7368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251520" y="1345332"/>
            <a:ext cx="6840760" cy="64962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1500" dirty="0" err="1"/>
              <a:t>M.Bulgacheva</a:t>
            </a:r>
            <a:r>
              <a:rPr lang="de-DE" sz="1500" dirty="0"/>
              <a:t>, </a:t>
            </a:r>
            <a:r>
              <a:rPr lang="de-DE" sz="1500" dirty="0" err="1"/>
              <a:t>E.Gjonaj</a:t>
            </a:r>
            <a:endParaRPr lang="de-DE" sz="1500" dirty="0"/>
          </a:p>
          <a:p>
            <a:pPr>
              <a:lnSpc>
                <a:spcPct val="100000"/>
              </a:lnSpc>
            </a:pPr>
            <a:r>
              <a:rPr lang="en-US" sz="1400" b="0" dirty="0"/>
              <a:t>Technical University of Darmstadt, Germany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Simulation </a:t>
            </a:r>
            <a:r>
              <a:rPr lang="de-DE" dirty="0" err="1"/>
              <a:t>study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nanostructured</a:t>
            </a:r>
            <a:r>
              <a:rPr lang="de-DE" dirty="0"/>
              <a:t> </a:t>
            </a:r>
            <a:r>
              <a:rPr lang="de-DE" dirty="0" err="1"/>
              <a:t>plasmonic</a:t>
            </a:r>
            <a:r>
              <a:rPr lang="de-DE" dirty="0"/>
              <a:t> metallic </a:t>
            </a:r>
            <a:r>
              <a:rPr lang="de-DE" dirty="0" err="1"/>
              <a:t>photocathodes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33C5BC-0418-8490-9390-0E9914E50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75" y="2209428"/>
            <a:ext cx="7387517" cy="29607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41254-53DA-2BA7-3146-E2F424D9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&amp; workflow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376530-20C8-FE44-4D49-7477D67CCB2B}"/>
              </a:ext>
            </a:extLst>
          </p:cNvPr>
          <p:cNvGrpSpPr/>
          <p:nvPr/>
        </p:nvGrpSpPr>
        <p:grpSpPr>
          <a:xfrm>
            <a:off x="424272" y="2497460"/>
            <a:ext cx="8252184" cy="509559"/>
            <a:chOff x="468689" y="3142213"/>
            <a:chExt cx="4715410" cy="509559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F4E25BD3-243F-A27E-AE8D-4704A0E9D1B3}"/>
                </a:ext>
              </a:extLst>
            </p:cNvPr>
            <p:cNvSpPr/>
            <p:nvPr/>
          </p:nvSpPr>
          <p:spPr>
            <a:xfrm>
              <a:off x="507833" y="3142213"/>
              <a:ext cx="4657414" cy="509559"/>
            </a:xfrm>
            <a:prstGeom prst="roundRect">
              <a:avLst/>
            </a:prstGeom>
            <a:solidFill>
              <a:srgbClr val="9C1C26"/>
            </a:solidFill>
            <a:ln w="38100">
              <a:solidFill>
                <a:srgbClr val="9C1C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6E467D-16B0-5E84-E53E-5D4B46269D39}"/>
                </a:ext>
              </a:extLst>
            </p:cNvPr>
            <p:cNvSpPr txBox="1"/>
            <p:nvPr/>
          </p:nvSpPr>
          <p:spPr>
            <a:xfrm>
              <a:off x="468689" y="3202196"/>
              <a:ext cx="471541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The open question: what impact does the enhanced emission have on the beam quality?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2016E4A7-6F02-E703-5DAD-CB90C02CED8E}"/>
              </a:ext>
            </a:extLst>
          </p:cNvPr>
          <p:cNvSpPr txBox="1"/>
          <p:nvPr/>
        </p:nvSpPr>
        <p:spPr>
          <a:xfrm>
            <a:off x="381000" y="1417340"/>
            <a:ext cx="8295456" cy="1323439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pPr algn="l"/>
            <a:r>
              <a:rPr lang="en-US" sz="1600" dirty="0">
                <a:latin typeface="Arial"/>
                <a:cs typeface="Arial"/>
              </a:rPr>
              <a:t>Nanostructured copper photocathodes use surface-plasmon field enhancement to increase QE and therefore photocurrent, which means: </a:t>
            </a:r>
            <a:r>
              <a:rPr lang="en-US" sz="1600" b="1" dirty="0">
                <a:latin typeface="Arial"/>
                <a:cs typeface="Arial"/>
              </a:rPr>
              <a:t>the laser energy needed to generate the bunch can be reduced</a:t>
            </a:r>
            <a:r>
              <a:rPr lang="en-US" sz="1600" dirty="0">
                <a:latin typeface="Arial"/>
                <a:cs typeface="Arial"/>
              </a:rPr>
              <a:t>. </a:t>
            </a:r>
          </a:p>
          <a:p>
            <a:pPr algn="l"/>
            <a:endParaRPr lang="en-US" sz="1600" dirty="0">
              <a:latin typeface="Arial"/>
              <a:cs typeface="Arial"/>
            </a:endParaRPr>
          </a:p>
          <a:p>
            <a:pPr algn="l"/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09820EA-DAF3-319E-98DE-4DD0E8A13343}"/>
              </a:ext>
            </a:extLst>
          </p:cNvPr>
          <p:cNvSpPr/>
          <p:nvPr/>
        </p:nvSpPr>
        <p:spPr>
          <a:xfrm>
            <a:off x="506096" y="4009628"/>
            <a:ext cx="2075616" cy="864096"/>
          </a:xfrm>
          <a:prstGeom prst="roundRect">
            <a:avLst/>
          </a:prstGeom>
          <a:noFill/>
          <a:ln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111663-184D-8CD0-9890-D0656B1F9BBF}"/>
              </a:ext>
            </a:extLst>
          </p:cNvPr>
          <p:cNvSpPr/>
          <p:nvPr/>
        </p:nvSpPr>
        <p:spPr>
          <a:xfrm>
            <a:off x="3534192" y="4009628"/>
            <a:ext cx="2075616" cy="864096"/>
          </a:xfrm>
          <a:prstGeom prst="roundRect">
            <a:avLst/>
          </a:prstGeom>
          <a:solidFill>
            <a:srgbClr val="9C1C26"/>
          </a:solidFill>
          <a:ln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3DBF38-08DF-39A7-2B4F-68FC0DD3E8DF}"/>
              </a:ext>
            </a:extLst>
          </p:cNvPr>
          <p:cNvSpPr/>
          <p:nvPr/>
        </p:nvSpPr>
        <p:spPr>
          <a:xfrm>
            <a:off x="6562288" y="4005156"/>
            <a:ext cx="2075616" cy="864096"/>
          </a:xfrm>
          <a:prstGeom prst="roundRect">
            <a:avLst/>
          </a:prstGeom>
          <a:noFill/>
          <a:ln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F4FFBC3-4A4C-4F35-CDF8-2802ADBA92D8}"/>
              </a:ext>
            </a:extLst>
          </p:cNvPr>
          <p:cNvSpPr/>
          <p:nvPr/>
        </p:nvSpPr>
        <p:spPr>
          <a:xfrm>
            <a:off x="2752023" y="4298027"/>
            <a:ext cx="660674" cy="278354"/>
          </a:xfrm>
          <a:prstGeom prst="rightArrow">
            <a:avLst/>
          </a:prstGeom>
          <a:solidFill>
            <a:srgbClr val="9C1C26"/>
          </a:solidFill>
          <a:ln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E8E7653-11CE-3519-9988-9E52D364EEBF}"/>
              </a:ext>
            </a:extLst>
          </p:cNvPr>
          <p:cNvSpPr/>
          <p:nvPr/>
        </p:nvSpPr>
        <p:spPr>
          <a:xfrm>
            <a:off x="5759159" y="4298027"/>
            <a:ext cx="660674" cy="278354"/>
          </a:xfrm>
          <a:prstGeom prst="rightArrow">
            <a:avLst/>
          </a:prstGeom>
          <a:solidFill>
            <a:srgbClr val="9C1C26"/>
          </a:solidFill>
          <a:ln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A10A23-F004-4DB0-771B-533C71C09418}"/>
              </a:ext>
            </a:extLst>
          </p:cNvPr>
          <p:cNvSpPr txBox="1"/>
          <p:nvPr/>
        </p:nvSpPr>
        <p:spPr>
          <a:xfrm>
            <a:off x="527056" y="4143215"/>
            <a:ext cx="20756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Electromagnetic</a:t>
            </a:r>
          </a:p>
          <a:p>
            <a:pPr algn="ctr"/>
            <a:r>
              <a:rPr lang="en-US" sz="1600" b="1" dirty="0"/>
              <a:t>(Absorption)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9E9998-DBB1-B002-F269-5B2597E4CFC9}"/>
              </a:ext>
            </a:extLst>
          </p:cNvPr>
          <p:cNvSpPr txBox="1"/>
          <p:nvPr/>
        </p:nvSpPr>
        <p:spPr>
          <a:xfrm>
            <a:off x="3526295" y="4143214"/>
            <a:ext cx="20756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Photoemission model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4A5DF6-1CC5-E256-0172-6B2FC041578D}"/>
              </a:ext>
            </a:extLst>
          </p:cNvPr>
          <p:cNvSpPr txBox="1"/>
          <p:nvPr/>
        </p:nvSpPr>
        <p:spPr>
          <a:xfrm>
            <a:off x="6571531" y="4149096"/>
            <a:ext cx="20756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PIC beam dynamics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47ECBB-5FBF-4400-BC01-88E1CBEEB537}"/>
              </a:ext>
            </a:extLst>
          </p:cNvPr>
          <p:cNvSpPr txBox="1"/>
          <p:nvPr/>
        </p:nvSpPr>
        <p:spPr>
          <a:xfrm>
            <a:off x="3416284" y="3424272"/>
            <a:ext cx="2311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Workflow:</a:t>
            </a:r>
            <a:endParaRPr lang="ru-RU" b="1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10B0617-700B-4616-913B-567B7DE4A7A4}"/>
              </a:ext>
            </a:extLst>
          </p:cNvPr>
          <p:cNvCxnSpPr>
            <a:cxnSpLocks/>
          </p:cNvCxnSpPr>
          <p:nvPr/>
        </p:nvCxnSpPr>
        <p:spPr>
          <a:xfrm>
            <a:off x="181499" y="3289548"/>
            <a:ext cx="87829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896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5C563-E7A0-1E9A-6CF1-E1497BB19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650FA93-C0B5-CB4B-CC82-7D336DD8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Surface-plasmon-enhanced photoemission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4FB500-5963-B19B-1CDD-A300E72CE22E}"/>
              </a:ext>
            </a:extLst>
          </p:cNvPr>
          <p:cNvSpPr txBox="1"/>
          <p:nvPr/>
        </p:nvSpPr>
        <p:spPr>
          <a:xfrm>
            <a:off x="242584" y="1489348"/>
            <a:ext cx="17194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Periodic structure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044C06-C31E-BA8F-47E4-273E296D2FAB}"/>
              </a:ext>
            </a:extLst>
          </p:cNvPr>
          <p:cNvSpPr txBox="1"/>
          <p:nvPr/>
        </p:nvSpPr>
        <p:spPr>
          <a:xfrm>
            <a:off x="338878" y="2137420"/>
            <a:ext cx="15268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Laser pulse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D6F24F7-D438-5EE2-C937-37011450F006}"/>
              </a:ext>
            </a:extLst>
          </p:cNvPr>
          <p:cNvSpPr/>
          <p:nvPr/>
        </p:nvSpPr>
        <p:spPr>
          <a:xfrm>
            <a:off x="235507" y="1499930"/>
            <a:ext cx="1761797" cy="301851"/>
          </a:xfrm>
          <a:prstGeom prst="roundRect">
            <a:avLst/>
          </a:prstGeom>
          <a:noFill/>
          <a:ln w="19050"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B4F65F-3191-59D8-95C0-5F9FE37F6CD8}"/>
              </a:ext>
            </a:extLst>
          </p:cNvPr>
          <p:cNvSpPr txBox="1"/>
          <p:nvPr/>
        </p:nvSpPr>
        <p:spPr>
          <a:xfrm>
            <a:off x="7002000" y="1629162"/>
            <a:ext cx="15415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Increased local absorption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C83226A-246E-B2F2-929A-A5B3205CA5BF}"/>
              </a:ext>
            </a:extLst>
          </p:cNvPr>
          <p:cNvSpPr/>
          <p:nvPr/>
        </p:nvSpPr>
        <p:spPr>
          <a:xfrm>
            <a:off x="2396673" y="1755947"/>
            <a:ext cx="660674" cy="278354"/>
          </a:xfrm>
          <a:prstGeom prst="rightArrow">
            <a:avLst/>
          </a:prstGeom>
          <a:solidFill>
            <a:srgbClr val="9C1C26"/>
          </a:solidFill>
          <a:ln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29ACFD-DB27-184A-2A96-A453A3DD76F6}"/>
              </a:ext>
            </a:extLst>
          </p:cNvPr>
          <p:cNvSpPr/>
          <p:nvPr/>
        </p:nvSpPr>
        <p:spPr>
          <a:xfrm>
            <a:off x="5922000" y="1755947"/>
            <a:ext cx="660674" cy="278354"/>
          </a:xfrm>
          <a:prstGeom prst="rightArrow">
            <a:avLst/>
          </a:prstGeom>
          <a:solidFill>
            <a:srgbClr val="9C1C26"/>
          </a:solidFill>
          <a:ln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4BB41E0-50A8-06E0-14D7-65EA87DB83C3}"/>
              </a:ext>
            </a:extLst>
          </p:cNvPr>
          <p:cNvSpPr/>
          <p:nvPr/>
        </p:nvSpPr>
        <p:spPr>
          <a:xfrm>
            <a:off x="234676" y="2137420"/>
            <a:ext cx="1761797" cy="301851"/>
          </a:xfrm>
          <a:prstGeom prst="roundRect">
            <a:avLst/>
          </a:prstGeom>
          <a:noFill/>
          <a:ln w="19050"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F02AF5-B72B-5351-2F10-EEA003A36B6C}"/>
              </a:ext>
            </a:extLst>
          </p:cNvPr>
          <p:cNvSpPr txBox="1"/>
          <p:nvPr/>
        </p:nvSpPr>
        <p:spPr>
          <a:xfrm>
            <a:off x="990926" y="1792249"/>
            <a:ext cx="222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683F46-8D17-F7BA-8400-1F9A6AD0C522}"/>
              </a:ext>
            </a:extLst>
          </p:cNvPr>
          <p:cNvSpPr/>
          <p:nvPr/>
        </p:nvSpPr>
        <p:spPr>
          <a:xfrm>
            <a:off x="3403273" y="1618296"/>
            <a:ext cx="2092134" cy="56633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58700A5-9B5B-FB8E-B3D2-444597458E78}"/>
              </a:ext>
            </a:extLst>
          </p:cNvPr>
          <p:cNvSpPr/>
          <p:nvPr/>
        </p:nvSpPr>
        <p:spPr>
          <a:xfrm>
            <a:off x="6966272" y="1614418"/>
            <a:ext cx="1613048" cy="566339"/>
          </a:xfrm>
          <a:prstGeom prst="roundRect">
            <a:avLst/>
          </a:prstGeom>
          <a:noFill/>
          <a:ln w="19050"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7F172F-F596-5BD7-BFCD-26E3CD033AB7}"/>
              </a:ext>
            </a:extLst>
          </p:cNvPr>
          <p:cNvSpPr txBox="1"/>
          <p:nvPr/>
        </p:nvSpPr>
        <p:spPr>
          <a:xfrm>
            <a:off x="3342600" y="1629162"/>
            <a:ext cx="22254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Surface Plasmon Polariton (SPP) modes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B5FF47-30AA-6174-6C73-B69B45FD2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26"/>
          <a:stretch>
            <a:fillRect/>
          </a:stretch>
        </p:blipFill>
        <p:spPr>
          <a:xfrm>
            <a:off x="1515116" y="2729682"/>
            <a:ext cx="5902714" cy="24898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33B2C4-C26D-3F35-C18D-7E7CC63BE670}"/>
              </a:ext>
            </a:extLst>
          </p:cNvPr>
          <p:cNvSpPr/>
          <p:nvPr/>
        </p:nvSpPr>
        <p:spPr>
          <a:xfrm>
            <a:off x="1497790" y="2682317"/>
            <a:ext cx="358098" cy="301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52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5849669-55E5-B695-4F46-65DEAD716231}"/>
              </a:ext>
            </a:extLst>
          </p:cNvPr>
          <p:cNvSpPr/>
          <p:nvPr/>
        </p:nvSpPr>
        <p:spPr>
          <a:xfrm>
            <a:off x="178503" y="2785492"/>
            <a:ext cx="3923928" cy="864096"/>
          </a:xfrm>
          <a:prstGeom prst="roundRect">
            <a:avLst/>
          </a:prstGeom>
          <a:solidFill>
            <a:srgbClr val="9C1C26"/>
          </a:solidFill>
          <a:ln>
            <a:solidFill>
              <a:srgbClr val="9C1C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2AC366-69BD-39AE-A917-350BB0FFD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 characterization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F45D0E1-E633-A1B7-CCE4-6CEE3D6BBB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62"/>
          <a:stretch>
            <a:fillRect/>
          </a:stretch>
        </p:blipFill>
        <p:spPr>
          <a:xfrm>
            <a:off x="4499992" y="4005353"/>
            <a:ext cx="4139952" cy="124349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E0C216F-FC48-5112-EAE8-42A2AA221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324283"/>
            <a:ext cx="4211960" cy="2642745"/>
          </a:xfrm>
          <a:prstGeom prst="rect">
            <a:avLst/>
          </a:prstGeom>
        </p:spPr>
      </p:pic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FE76310-17A6-5B48-A332-CE9FC2D60A01}"/>
              </a:ext>
            </a:extLst>
          </p:cNvPr>
          <p:cNvSpPr/>
          <p:nvPr/>
        </p:nvSpPr>
        <p:spPr>
          <a:xfrm>
            <a:off x="178502" y="4225652"/>
            <a:ext cx="3923928" cy="792088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28330-D15D-223A-7B3E-1EDEA0DCA42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22518" y="1350000"/>
            <a:ext cx="8713978" cy="3733286"/>
          </a:xfrm>
        </p:spPr>
        <p:txBody>
          <a:bodyPr/>
          <a:lstStyle/>
          <a:p>
            <a:r>
              <a:rPr lang="en-US" sz="1600" dirty="0"/>
              <a:t>Geometry: conical nanoholes</a:t>
            </a:r>
          </a:p>
          <a:p>
            <a:r>
              <a:rPr lang="en-US" sz="1600" dirty="0"/>
              <a:t>Periodic boundary conditions</a:t>
            </a:r>
          </a:p>
          <a:p>
            <a:r>
              <a:rPr lang="en-US" sz="1600" b="1" dirty="0"/>
              <a:t>Plane wave </a:t>
            </a:r>
            <a:r>
              <a:rPr lang="en-US" sz="1600" dirty="0"/>
              <a:t>excitation</a:t>
            </a:r>
          </a:p>
          <a:p>
            <a:endParaRPr lang="en-US" sz="1600" dirty="0"/>
          </a:p>
          <a:p>
            <a:r>
              <a:rPr lang="en-US" sz="1600" b="1" dirty="0">
                <a:solidFill>
                  <a:schemeClr val="bg1"/>
                </a:solidFill>
              </a:rPr>
              <a:t>Optimization objective: 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Reflectance minimization at given </a:t>
            </a:r>
            <a:r>
              <a:rPr lang="el-GR" sz="1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λ</a:t>
            </a:r>
            <a:endParaRPr lang="en-US" sz="16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1400" dirty="0">
                <a:latin typeface="+mj-lt"/>
                <a:ea typeface="Cambria Math" panose="02040503050406030204" pitchFamily="18" charset="0"/>
              </a:rPr>
              <a:t>3 drive wavelengths: </a:t>
            </a:r>
          </a:p>
          <a:p>
            <a:r>
              <a:rPr lang="en-US" sz="1400" b="1" dirty="0">
                <a:latin typeface="+mj-lt"/>
                <a:ea typeface="Cambria Math" panose="02040503050406030204" pitchFamily="18" charset="0"/>
              </a:rPr>
              <a:t>257 nm (UV), 515 nm (green), 800 nm (IR)</a:t>
            </a:r>
            <a:endParaRPr lang="en-US" sz="1400" b="1" dirty="0">
              <a:latin typeface="+mj-lt"/>
            </a:endParaRPr>
          </a:p>
          <a:p>
            <a:endParaRPr lang="en-US" sz="14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0682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A3330D-1085-C08F-07FB-A4ED80874937}"/>
              </a:ext>
            </a:extLst>
          </p:cNvPr>
          <p:cNvSpPr/>
          <p:nvPr/>
        </p:nvSpPr>
        <p:spPr>
          <a:xfrm>
            <a:off x="442526" y="2497460"/>
            <a:ext cx="3401510" cy="1368152"/>
          </a:xfrm>
          <a:prstGeom prst="roundRect">
            <a:avLst/>
          </a:prstGeom>
          <a:solidFill>
            <a:srgbClr val="FFC000">
              <a:alpha val="5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2C8C52-813D-BDF3-5CE3-1BF71BF29DCB}"/>
              </a:ext>
            </a:extLst>
          </p:cNvPr>
          <p:cNvSpPr txBox="1"/>
          <p:nvPr/>
        </p:nvSpPr>
        <p:spPr>
          <a:xfrm>
            <a:off x="4211960" y="3327648"/>
            <a:ext cx="4842683" cy="1779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solidFill>
                  <a:srgbClr val="C00000"/>
                </a:solidFill>
                <a:latin typeface="Arial" panose="020B0604020202020204" pitchFamily="34" charset="0"/>
              </a:rPr>
              <a:t>Fowler-Dubridge photoemission model</a:t>
            </a:r>
          </a:p>
          <a:p>
            <a:pPr algn="ctr">
              <a:lnSpc>
                <a:spcPct val="130000"/>
              </a:lnSpc>
            </a:pPr>
            <a:endParaRPr lang="en-US" sz="11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endParaRPr lang="en-US" sz="11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endParaRPr lang="en-US" sz="11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ctr"/>
            <a:endParaRPr lang="en-US" sz="11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200000" indent="-200000">
              <a:lnSpc>
                <a:spcPct val="130000"/>
              </a:lnSpc>
              <a:buFont typeface="Arial"/>
              <a:buChar char="•"/>
            </a:pPr>
            <a:r>
              <a:rPr lang="en-US" sz="1100" b="1" dirty="0" err="1">
                <a:solidFill>
                  <a:srgbClr val="C00000"/>
                </a:solidFill>
                <a:latin typeface="Arial" panose="020B0604020202020204" pitchFamily="34" charset="0"/>
              </a:rPr>
              <a:t>P</a:t>
            </a:r>
            <a:r>
              <a:rPr lang="en-US" sz="1100" b="1" baseline="-25000" dirty="0" err="1">
                <a:solidFill>
                  <a:srgbClr val="C00000"/>
                </a:solidFill>
                <a:latin typeface="Arial" panose="020B0604020202020204" pitchFamily="34" charset="0"/>
              </a:rPr>
              <a:t>λ</a:t>
            </a:r>
            <a:r>
              <a:rPr lang="en-US" sz="1100" dirty="0">
                <a:solidFill>
                  <a:srgbClr val="C00000"/>
                </a:solidFill>
                <a:latin typeface="Arial" panose="020B0604020202020204" pitchFamily="34" charset="0"/>
              </a:rPr>
              <a:t>    </a:t>
            </a:r>
            <a:r>
              <a:rPr lang="en-US" sz="1100" dirty="0">
                <a:latin typeface="Arial" panose="020B0604020202020204" pitchFamily="34" charset="0"/>
              </a:rPr>
              <a:t>— absorbed power from FIT (spatially resolved)</a:t>
            </a:r>
            <a:endParaRPr lang="en-US" sz="1100" b="1" dirty="0">
              <a:solidFill>
                <a:srgbClr val="E6001A"/>
              </a:solidFill>
              <a:latin typeface="Arial" panose="020B0604020202020204" pitchFamily="34" charset="0"/>
            </a:endParaRPr>
          </a:p>
          <a:p>
            <a:pPr marL="200000" indent="-200000">
              <a:lnSpc>
                <a:spcPct val="130000"/>
              </a:lnSpc>
              <a:buFont typeface="Arial"/>
              <a:buChar char="•"/>
            </a:pPr>
            <a:r>
              <a:rPr lang="en-US" sz="1100" b="1" dirty="0">
                <a:solidFill>
                  <a:srgbClr val="C00000"/>
                </a:solidFill>
                <a:latin typeface="Arial" panose="020B0604020202020204" pitchFamily="34" charset="0"/>
              </a:rPr>
              <a:t>Φ(r)</a:t>
            </a:r>
            <a:r>
              <a:rPr lang="en-US" sz="11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</a:rPr>
              <a:t>— work function, lowered by the Schottky effect</a:t>
            </a:r>
          </a:p>
          <a:p>
            <a:pPr marL="200000" indent="-200000">
              <a:lnSpc>
                <a:spcPct val="130000"/>
              </a:lnSpc>
              <a:buFont typeface="Arial"/>
              <a:buChar char="•"/>
            </a:pPr>
            <a:r>
              <a:rPr lang="en-US" sz="1100" b="1" dirty="0">
                <a:solidFill>
                  <a:srgbClr val="C00000"/>
                </a:solidFill>
                <a:latin typeface="Arial" panose="020B0604020202020204" pitchFamily="34" charset="0"/>
              </a:rPr>
              <a:t>n</a:t>
            </a:r>
            <a:r>
              <a:rPr lang="en-US" sz="1100" b="1" dirty="0">
                <a:latin typeface="Arial" panose="020B0604020202020204" pitchFamily="34" charset="0"/>
              </a:rPr>
              <a:t>     </a:t>
            </a:r>
            <a:r>
              <a:rPr lang="en-US" sz="1100" dirty="0">
                <a:latin typeface="Arial" panose="020B0604020202020204" pitchFamily="34" charset="0"/>
              </a:rPr>
              <a:t>— photoemission order </a:t>
            </a:r>
            <a:r>
              <a:rPr lang="en-US" sz="1100" b="1" dirty="0">
                <a:latin typeface="Arial" panose="020B0604020202020204" pitchFamily="34" charset="0"/>
              </a:rPr>
              <a:t>from local work function</a:t>
            </a:r>
            <a:endParaRPr lang="en-US" sz="11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13BC0C-A46D-E5A3-7BBE-7E8BA0D73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6362" y="1330632"/>
            <a:ext cx="2089127" cy="17776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2FABE1-94BB-1203-DAA7-D36AD40B7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Nanostructured photocathode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FAA18-FA78-913F-CEA5-4C74A6A28E9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1560" y="1211141"/>
            <a:ext cx="3232476" cy="3881970"/>
          </a:xfrm>
        </p:spPr>
        <p:txBody>
          <a:bodyPr/>
          <a:lstStyle/>
          <a:p>
            <a:r>
              <a:rPr lang="en-US" sz="1400" b="1" dirty="0"/>
              <a:t>Electromagnetic simulation</a:t>
            </a:r>
          </a:p>
          <a:p>
            <a:pPr lvl="1"/>
            <a:r>
              <a:rPr lang="en-US" sz="1400" dirty="0"/>
              <a:t>FIT-TD with plane wave excitation</a:t>
            </a:r>
          </a:p>
          <a:p>
            <a:pPr lvl="1"/>
            <a:r>
              <a:rPr lang="en-US" sz="1400" dirty="0"/>
              <a:t>Geometry optimization</a:t>
            </a:r>
          </a:p>
          <a:p>
            <a:pPr lvl="1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400" b="1" dirty="0"/>
              <a:t>Photoemission model</a:t>
            </a:r>
          </a:p>
          <a:p>
            <a:pPr lvl="1"/>
            <a:r>
              <a:rPr lang="en-US" sz="1400" dirty="0"/>
              <a:t>Spatially-resolved photocurrent calculation including Schottky</a:t>
            </a:r>
          </a:p>
          <a:p>
            <a:pPr lvl="1"/>
            <a:r>
              <a:rPr lang="en-US" sz="1400" dirty="0"/>
              <a:t>Emission samples (particle interface)</a:t>
            </a:r>
          </a:p>
          <a:p>
            <a:pPr lvl="1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400" b="1" dirty="0"/>
              <a:t>Beam dynamics simulations</a:t>
            </a:r>
          </a:p>
          <a:p>
            <a:pPr lvl="1"/>
            <a:r>
              <a:rPr lang="en-US" sz="1400" dirty="0"/>
              <a:t>Near-cathode PIC </a:t>
            </a:r>
          </a:p>
          <a:p>
            <a:pPr lvl="1"/>
            <a:r>
              <a:rPr lang="en-US" sz="1400" dirty="0"/>
              <a:t>Micro- to macroscale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E9B1B4-3A4E-F4AF-9292-C2BC0D540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005" y="1459686"/>
            <a:ext cx="1596744" cy="1575609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B0F8BB9E-FA00-DB51-0144-E5BBAF91C519}"/>
              </a:ext>
            </a:extLst>
          </p:cNvPr>
          <p:cNvSpPr/>
          <p:nvPr/>
        </p:nvSpPr>
        <p:spPr>
          <a:xfrm>
            <a:off x="5940152" y="2147426"/>
            <a:ext cx="648072" cy="14401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6A02ABF-39F9-6D17-40BA-3D003FF2B9F3}"/>
              </a:ext>
            </a:extLst>
          </p:cNvPr>
          <p:cNvSpPr/>
          <p:nvPr/>
        </p:nvSpPr>
        <p:spPr>
          <a:xfrm>
            <a:off x="442526" y="1211141"/>
            <a:ext cx="3337385" cy="107971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59F3732-9CCB-34CC-5BA2-593AF1345BF4}"/>
              </a:ext>
            </a:extLst>
          </p:cNvPr>
          <p:cNvSpPr/>
          <p:nvPr/>
        </p:nvSpPr>
        <p:spPr>
          <a:xfrm>
            <a:off x="442526" y="4091166"/>
            <a:ext cx="3337386" cy="114230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DFBD840-1AF4-6B26-8B1A-7228BA88B3B0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2111218" y="2290859"/>
            <a:ext cx="1" cy="206601"/>
          </a:xfrm>
          <a:prstGeom prst="straightConnector1">
            <a:avLst/>
          </a:prstGeom>
          <a:ln w="19050">
            <a:solidFill>
              <a:srgbClr val="9C1C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0437BBC-4B61-0EE8-D30E-F8B2D218750B}"/>
              </a:ext>
            </a:extLst>
          </p:cNvPr>
          <p:cNvCxnSpPr/>
          <p:nvPr/>
        </p:nvCxnSpPr>
        <p:spPr>
          <a:xfrm flipH="1">
            <a:off x="2039209" y="3875088"/>
            <a:ext cx="1" cy="206601"/>
          </a:xfrm>
          <a:prstGeom prst="straightConnector1">
            <a:avLst/>
          </a:prstGeom>
          <a:ln w="19050">
            <a:solidFill>
              <a:srgbClr val="9C1C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C1E0BBF-5225-97F2-E98A-EFD5651A10E6}"/>
              </a:ext>
            </a:extLst>
          </p:cNvPr>
          <p:cNvSpPr txBox="1"/>
          <p:nvPr/>
        </p:nvSpPr>
        <p:spPr>
          <a:xfrm>
            <a:off x="4012174" y="1342442"/>
            <a:ext cx="208823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dirty="0"/>
              <a:t>Power loss density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24FEB1-8DF2-39C7-09C8-C822A51CF809}"/>
              </a:ext>
            </a:extLst>
          </p:cNvPr>
          <p:cNvSpPr txBox="1"/>
          <p:nvPr/>
        </p:nvSpPr>
        <p:spPr>
          <a:xfrm>
            <a:off x="5793940" y="2332388"/>
            <a:ext cx="940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/>
              <a:t>Fowler-Dubridge + Schottky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B22289C-183A-FC2E-E9E2-2EB054E172F6}"/>
              </a:ext>
            </a:extLst>
          </p:cNvPr>
          <p:cNvCxnSpPr>
            <a:cxnSpLocks/>
          </p:cNvCxnSpPr>
          <p:nvPr/>
        </p:nvCxnSpPr>
        <p:spPr>
          <a:xfrm>
            <a:off x="4251005" y="3299487"/>
            <a:ext cx="45944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4D387EA-238A-8CAD-A49A-380F456BF346}"/>
              </a:ext>
            </a:extLst>
          </p:cNvPr>
          <p:cNvSpPr txBox="1"/>
          <p:nvPr/>
        </p:nvSpPr>
        <p:spPr>
          <a:xfrm>
            <a:off x="6748024" y="1355811"/>
            <a:ext cx="2088232" cy="2077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50" dirty="0"/>
              <a:t>Normalized current density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99FCB1-1B32-A7A2-8DE9-AA05C8C59AD0}"/>
                  </a:ext>
                </a:extLst>
              </p:cNvPr>
              <p:cNvSpPr txBox="1"/>
              <p:nvPr/>
            </p:nvSpPr>
            <p:spPr>
              <a:xfrm>
                <a:off x="4932040" y="3774133"/>
                <a:ext cx="3437479" cy="436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num>
                                <m:den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𝑛h</m:t>
                              </m:r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m:rPr>
                                  <m:sty m:val="p"/>
                                </m:rPr>
                                <a:rPr lang="en-US" sz="1200" i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99FCB1-1B32-A7A2-8DE9-AA05C8C59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3774133"/>
                <a:ext cx="3437479" cy="436402"/>
              </a:xfrm>
              <a:prstGeom prst="rect">
                <a:avLst/>
              </a:prstGeom>
              <a:blipFill>
                <a:blip r:embed="rId4"/>
                <a:stretch>
                  <a:fillRect l="-887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027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2DC0C9-AA4F-0F87-0B7C-7AF2BBA38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488388"/>
            <a:ext cx="4798973" cy="33696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EC566F-58C4-822B-F601-6D4AAB22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cs typeface="Arial"/>
              </a:rPr>
              <a:t>Charge yield grows sharply with photon order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81EE7-CC1E-D849-FBF6-8569DC676A4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292080" y="2497460"/>
            <a:ext cx="3746850" cy="112371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b="1" dirty="0"/>
              <a:t>Which NS cathode requires less pulse energy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1" dirty="0"/>
              <a:t>to produce a 100pC/250pC bunch?</a:t>
            </a:r>
            <a:endParaRPr lang="en-US" sz="1200" dirty="0"/>
          </a:p>
          <a:p>
            <a:pPr lvl="1">
              <a:lnSpc>
                <a:spcPct val="114000"/>
              </a:lnSpc>
              <a:spcBef>
                <a:spcPts val="600"/>
              </a:spcBef>
            </a:pPr>
            <a:r>
              <a:rPr lang="en-US" sz="1200" dirty="0"/>
              <a:t>UV</a:t>
            </a:r>
          </a:p>
          <a:p>
            <a:pPr lvl="1">
              <a:lnSpc>
                <a:spcPct val="114000"/>
              </a:lnSpc>
            </a:pPr>
            <a:r>
              <a:rPr lang="en-US" sz="1200" dirty="0"/>
              <a:t>When </a:t>
            </a:r>
            <a:r>
              <a:rPr lang="en-US" sz="1200" dirty="0">
                <a:latin typeface="+mj-lt"/>
              </a:rPr>
              <a:t>noting IR</a:t>
            </a:r>
            <a:r>
              <a:rPr lang="en-US" sz="1200" dirty="0">
                <a:latin typeface="+mj-lt"/>
                <a:ea typeface="Cambria Math" panose="02040503050406030204" pitchFamily="18" charset="0"/>
              </a:rPr>
              <a:t>→DUV conversion: IR</a:t>
            </a:r>
            <a:endParaRPr lang="en-US" sz="1200" dirty="0">
              <a:latin typeface="+mj-lt"/>
            </a:endParaRPr>
          </a:p>
          <a:p>
            <a:pPr marL="1588" lvl="1" indent="0">
              <a:buNone/>
            </a:pPr>
            <a:endParaRPr lang="en-US" sz="1200" dirty="0"/>
          </a:p>
          <a:p>
            <a:pPr marL="0" indent="0"/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B8F465-4316-557F-81D2-A2178988F922}"/>
              </a:ext>
            </a:extLst>
          </p:cNvPr>
          <p:cNvSpPr txBox="1"/>
          <p:nvPr/>
        </p:nvSpPr>
        <p:spPr>
          <a:xfrm rot="20543227">
            <a:off x="869697" y="3157572"/>
            <a:ext cx="1207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</a:rPr>
              <a:t>1-photon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8CA5A-2AD6-B3FC-A6F2-308C5218F1FA}"/>
              </a:ext>
            </a:extLst>
          </p:cNvPr>
          <p:cNvSpPr txBox="1"/>
          <p:nvPr/>
        </p:nvSpPr>
        <p:spPr>
          <a:xfrm rot="19618182">
            <a:off x="906181" y="3809894"/>
            <a:ext cx="1207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</a:rPr>
              <a:t>2-photon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BF9B81-4A82-DE2B-CE5E-0D07B1D53F5C}"/>
              </a:ext>
            </a:extLst>
          </p:cNvPr>
          <p:cNvSpPr txBox="1"/>
          <p:nvPr/>
        </p:nvSpPr>
        <p:spPr>
          <a:xfrm rot="18923057">
            <a:off x="2745008" y="2099145"/>
            <a:ext cx="1207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3-photon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70D999F-12B6-659D-857B-EF58D8725586}"/>
              </a:ext>
            </a:extLst>
          </p:cNvPr>
          <p:cNvSpPr/>
          <p:nvPr/>
        </p:nvSpPr>
        <p:spPr>
          <a:xfrm>
            <a:off x="2541945" y="2861613"/>
            <a:ext cx="401729" cy="39332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E11F40-63BF-D227-EA8E-7ED3883696CE}"/>
              </a:ext>
            </a:extLst>
          </p:cNvPr>
          <p:cNvSpPr txBox="1"/>
          <p:nvPr/>
        </p:nvSpPr>
        <p:spPr>
          <a:xfrm>
            <a:off x="5118198" y="1742959"/>
            <a:ext cx="1255700" cy="493752"/>
          </a:xfrm>
          <a:prstGeom prst="roundRect">
            <a:avLst/>
          </a:prstGeom>
          <a:noFill/>
          <a:ln w="19050">
            <a:solidFill>
              <a:srgbClr val="1C5AA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1-photon (257 nm)</a:t>
            </a:r>
          </a:p>
          <a:p>
            <a:pPr algn="ctr"/>
            <a:r>
              <a:rPr lang="en-US" sz="1400" b="1" dirty="0">
                <a:solidFill>
                  <a:srgbClr val="9C1C26"/>
                </a:solidFill>
              </a:rPr>
              <a:t>~ 1.2×</a:t>
            </a:r>
            <a:r>
              <a:rPr lang="en-US" sz="1400" dirty="0">
                <a:solidFill>
                  <a:srgbClr val="9C1C26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AAAEC9-837C-4243-5AB0-53441DDD12A2}"/>
              </a:ext>
            </a:extLst>
          </p:cNvPr>
          <p:cNvSpPr txBox="1"/>
          <p:nvPr/>
        </p:nvSpPr>
        <p:spPr>
          <a:xfrm>
            <a:off x="6450714" y="1742959"/>
            <a:ext cx="1255700" cy="493752"/>
          </a:xfrm>
          <a:prstGeom prst="roundRect">
            <a:avLst/>
          </a:prstGeom>
          <a:noFill/>
          <a:ln w="19050">
            <a:solidFill>
              <a:srgbClr val="4BAB9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2-photon (515 nm)</a:t>
            </a:r>
          </a:p>
          <a:p>
            <a:pPr algn="ctr"/>
            <a:r>
              <a:rPr lang="en-US" sz="1400" b="1" dirty="0">
                <a:solidFill>
                  <a:srgbClr val="9C1C26"/>
                </a:solidFill>
              </a:rPr>
              <a:t>~ 6×</a:t>
            </a:r>
            <a:r>
              <a:rPr lang="en-US" sz="1400" dirty="0">
                <a:solidFill>
                  <a:srgbClr val="9C1C26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16CFAF-2D31-E7D9-5F29-3B15E5F73503}"/>
              </a:ext>
            </a:extLst>
          </p:cNvPr>
          <p:cNvSpPr txBox="1"/>
          <p:nvPr/>
        </p:nvSpPr>
        <p:spPr>
          <a:xfrm>
            <a:off x="7783231" y="1742959"/>
            <a:ext cx="1255700" cy="493752"/>
          </a:xfrm>
          <a:prstGeom prst="roundRect">
            <a:avLst/>
          </a:prstGeom>
          <a:noFill/>
          <a:ln w="19050">
            <a:solidFill>
              <a:srgbClr val="DB000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3-photon (800 nm)</a:t>
            </a:r>
          </a:p>
          <a:p>
            <a:pPr algn="ctr"/>
            <a:r>
              <a:rPr lang="en-US" sz="1400" b="1" dirty="0">
                <a:solidFill>
                  <a:srgbClr val="9C1C26"/>
                </a:solidFill>
              </a:rPr>
              <a:t>~ 10⁵×</a:t>
            </a:r>
            <a:r>
              <a:rPr lang="en-US" sz="1400" dirty="0">
                <a:solidFill>
                  <a:srgbClr val="9C1C26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3D1B85-F2B1-E536-F002-829E88E21DBE}"/>
              </a:ext>
            </a:extLst>
          </p:cNvPr>
          <p:cNvSpPr txBox="1"/>
          <p:nvPr/>
        </p:nvSpPr>
        <p:spPr>
          <a:xfrm>
            <a:off x="5273289" y="3713641"/>
            <a:ext cx="3602834" cy="78319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C1C26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a_n</a:t>
            </a:r>
            <a:r>
              <a:rPr lang="en-US" sz="1000" b="1" dirty="0"/>
              <a:t> caveat:</a:t>
            </a:r>
            <a:r>
              <a:rPr lang="en-US" sz="1000" dirty="0"/>
              <a:t> the multiphoton coefficients are empirical, with a spread of about an order of magnitude. They affect absolute yields and the comparison between emission orders, not the NS-vs-flat ratio at a fixed wavelength.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B37432-4CE0-A0A1-54E3-C72A69BA0A21}"/>
                  </a:ext>
                </a:extLst>
              </p:cNvPr>
              <p:cNvSpPr txBox="1"/>
              <p:nvPr/>
            </p:nvSpPr>
            <p:spPr>
              <a:xfrm>
                <a:off x="5508104" y="4661312"/>
                <a:ext cx="3145155" cy="4000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1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1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1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num>
                                <m:den>
                                  <m: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𝑛h</m:t>
                              </m:r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m:rPr>
                                  <m:sty m:val="p"/>
                                </m:rPr>
                                <a:rPr lang="en-US" sz="1100" i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B37432-4CE0-A0A1-54E3-C72A69BA0A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4661312"/>
                <a:ext cx="3145155" cy="400046"/>
              </a:xfrm>
              <a:prstGeom prst="rect">
                <a:avLst/>
              </a:prstGeom>
              <a:blipFill>
                <a:blip r:embed="rId4"/>
                <a:stretch>
                  <a:fillRect l="-777"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67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2A77DE0-242C-EC72-A60A-1FCDC9CD0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711" y="1813101"/>
            <a:ext cx="4823557" cy="29440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122A1D-C2BF-ECD0-21D6-C72B835A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dynamics near the cathode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41E52-3095-972D-BB0F-7CE8A9409F3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80491" y="1645735"/>
            <a:ext cx="3959461" cy="3227990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b="1" dirty="0"/>
              <a:t>Asymmetric transverse phase space </a:t>
            </a:r>
            <a:r>
              <a:rPr lang="en-US" sz="1400" dirty="0"/>
              <a:t>aligned with laser polarization due to SPP field localization at nanohole edges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b="1" dirty="0"/>
              <a:t>Larger energy spread </a:t>
            </a:r>
            <a:r>
              <a:rPr lang="en-US" sz="1400" dirty="0"/>
              <a:t>than flat Cu: low-energy tail from electrons emitted deep inside the nanohole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b="1" dirty="0"/>
              <a:t>Schottky effect </a:t>
            </a:r>
            <a:r>
              <a:rPr lang="en-US" sz="1400" dirty="0"/>
              <a:t>suppresses low-energy tail by enhancing top-surface emission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/>
              <a:t>The </a:t>
            </a:r>
            <a:r>
              <a:rPr lang="en-US" sz="1400" b="1" dirty="0"/>
              <a:t>geometry </a:t>
            </a:r>
            <a:r>
              <a:rPr lang="en-US" sz="1400" dirty="0"/>
              <a:t>causes a charge loss inside the UV nanostructure</a:t>
            </a:r>
          </a:p>
          <a:p>
            <a:pPr marL="0" indent="0"/>
            <a:endParaRPr lang="en-US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35C5B7-FD0D-DC62-177B-59691780A9D4}"/>
              </a:ext>
            </a:extLst>
          </p:cNvPr>
          <p:cNvSpPr txBox="1"/>
          <p:nvPr/>
        </p:nvSpPr>
        <p:spPr>
          <a:xfrm>
            <a:off x="5093021" y="1273324"/>
            <a:ext cx="3384376" cy="372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UV (257 nm) cathode</a:t>
            </a:r>
          </a:p>
        </p:txBody>
      </p:sp>
    </p:spTree>
    <p:extLst>
      <p:ext uri="{BB962C8B-B14F-4D97-AF65-F5344CB8AC3E}">
        <p14:creationId xmlns:p14="http://schemas.microsoft.com/office/powerpoint/2010/main" val="468891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4251B-A936-55E3-E700-7F5C12EAB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Anisotropy vs. photoemission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79DB-8A10-FE01-9352-D5657280602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80489" y="1489348"/>
            <a:ext cx="8783999" cy="3593938"/>
          </a:xfrm>
        </p:spPr>
        <p:txBody>
          <a:bodyPr/>
          <a:lstStyle/>
          <a:p>
            <a:pPr algn="ctr"/>
            <a:r>
              <a:rPr lang="en-US" sz="1600" dirty="0"/>
              <a:t>With the photoemission order increasing, the </a:t>
            </a:r>
            <a:r>
              <a:rPr lang="en-US" sz="1600" b="1" dirty="0"/>
              <a:t>beam asymmetry also increases </a:t>
            </a:r>
            <a:r>
              <a:rPr lang="en-US" sz="1600" dirty="0"/>
              <a:t>because of the stronger enhanced field localization on the rims of the nanohole.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551654-4E4B-3139-0083-E334CF09D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58" y="2552741"/>
            <a:ext cx="8442684" cy="239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98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4251B-A936-55E3-E700-7F5C12EAB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Anisotropy vs. photoemission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79DB-8A10-FE01-9352-D5657280602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80489" y="1489348"/>
            <a:ext cx="8783999" cy="3593938"/>
          </a:xfrm>
        </p:spPr>
        <p:txBody>
          <a:bodyPr/>
          <a:lstStyle/>
          <a:p>
            <a:pPr algn="ctr"/>
            <a:r>
              <a:rPr lang="en-US" sz="1600" dirty="0"/>
              <a:t>With the photoemission order increasing, the </a:t>
            </a:r>
            <a:r>
              <a:rPr lang="en-US" sz="1600" b="1" dirty="0"/>
              <a:t>beam asymmetry also increases </a:t>
            </a:r>
            <a:r>
              <a:rPr lang="en-US" sz="1600" dirty="0"/>
              <a:t>because of the stronger enhanced field localization on the rims of the nanohole.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3E4822-C4AF-4BC6-AC33-A5F7A96020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102"/>
          <a:stretch/>
        </p:blipFill>
        <p:spPr>
          <a:xfrm>
            <a:off x="395536" y="2454934"/>
            <a:ext cx="8123624" cy="262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90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14800-7C1C-A5E6-C7DB-F61574FC2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 loss is geometric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E712BE-13A1-DBC1-5152-0ED14155B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357" y="1561356"/>
            <a:ext cx="3278147" cy="3294216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FA33318-9DDD-C737-E7DF-DE5DFEBF04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285559"/>
              </p:ext>
            </p:extLst>
          </p:nvPr>
        </p:nvGraphicFramePr>
        <p:xfrm>
          <a:off x="5220461" y="318369"/>
          <a:ext cx="3744416" cy="754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41135773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28574021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65872606"/>
                    </a:ext>
                  </a:extLst>
                </a:gridCol>
              </a:tblGrid>
              <a:tr h="212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5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100 pC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250 pC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42120"/>
                  </a:ext>
                </a:extLst>
              </a:tr>
              <a:tr h="2410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transverse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/>
                        <a:t>flat-top, σ = 0.16 mm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/>
                        <a:t>flat-top, σ = 0.25 mm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016852"/>
                  </a:ext>
                </a:extLst>
              </a:tr>
              <a:tr h="212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/>
                        <a:t>temporal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/>
                        <a:t>Gaussian, </a:t>
                      </a:r>
                      <a:r>
                        <a:rPr lang="en-US" sz="1050" dirty="0" err="1"/>
                        <a:t>σ_t</a:t>
                      </a:r>
                      <a:r>
                        <a:rPr lang="en-US" sz="1050" dirty="0"/>
                        <a:t> = 7 </a:t>
                      </a:r>
                      <a:r>
                        <a:rPr lang="en-US" sz="1050" dirty="0" err="1"/>
                        <a:t>ps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/>
                        <a:t>Gaussian, </a:t>
                      </a:r>
                      <a:r>
                        <a:rPr lang="en-US" sz="1050" dirty="0" err="1"/>
                        <a:t>σ_t</a:t>
                      </a:r>
                      <a:r>
                        <a:rPr lang="en-US" sz="1050" dirty="0"/>
                        <a:t> = 3 </a:t>
                      </a:r>
                      <a:r>
                        <a:rPr lang="en-US" sz="1050" dirty="0" err="1"/>
                        <a:t>ps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63573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A50082A-DB99-31CB-1ADB-E9728AD0C4B1}"/>
              </a:ext>
            </a:extLst>
          </p:cNvPr>
          <p:cNvSpPr txBox="1"/>
          <p:nvPr/>
        </p:nvSpPr>
        <p:spPr>
          <a:xfrm>
            <a:off x="247744" y="1506051"/>
            <a:ext cx="5362813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sz="1600" dirty="0"/>
              <a:t>Transmission at 100 </a:t>
            </a:r>
            <a:r>
              <a:rPr lang="en-US" sz="1600" dirty="0" err="1"/>
              <a:t>pC</a:t>
            </a:r>
            <a:r>
              <a:rPr lang="en-US" sz="1600" dirty="0"/>
              <a:t> (10 nm plane): flat cathode 99% at all wavelengths; NS: </a:t>
            </a:r>
            <a:r>
              <a:rPr lang="en-US" sz="1600" b="1" dirty="0"/>
              <a:t>92%</a:t>
            </a:r>
            <a:r>
              <a:rPr lang="en-US" sz="1600" dirty="0"/>
              <a:t> (</a:t>
            </a:r>
            <a:r>
              <a:rPr lang="en-US" sz="1600" b="1" dirty="0"/>
              <a:t>UV</a:t>
            </a:r>
            <a:r>
              <a:rPr lang="en-US" sz="1600" dirty="0"/>
              <a:t>), &gt;98% (green, IR).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4CD4E8-E0DF-58DB-CC9F-933219836C9D}"/>
              </a:ext>
            </a:extLst>
          </p:cNvPr>
          <p:cNvSpPr txBox="1"/>
          <p:nvPr/>
        </p:nvSpPr>
        <p:spPr>
          <a:xfrm>
            <a:off x="247744" y="2322142"/>
            <a:ext cx="536281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sz="1600" b="1" dirty="0"/>
              <a:t>UV</a:t>
            </a:r>
            <a:r>
              <a:rPr lang="en-US" sz="1600" dirty="0"/>
              <a:t>: the deep nanohole (360 nm) traps electrons emitted from the inner walls: about 8% are lost, plus a further 1% during the drift to 500 nm </a:t>
            </a:r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1600" dirty="0"/>
              <a:t> the loss is </a:t>
            </a:r>
            <a:r>
              <a:rPr lang="en-US" sz="1600" b="1" dirty="0"/>
              <a:t>geometric</a:t>
            </a:r>
            <a:r>
              <a:rPr lang="en-US" sz="16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0C6782-C95E-02C3-CBE2-380290706D4A}"/>
              </a:ext>
            </a:extLst>
          </p:cNvPr>
          <p:cNvSpPr txBox="1"/>
          <p:nvPr/>
        </p:nvSpPr>
        <p:spPr>
          <a:xfrm>
            <a:off x="247744" y="3410648"/>
            <a:ext cx="5362812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sz="1600" b="1" dirty="0"/>
              <a:t>IR, green</a:t>
            </a:r>
            <a:r>
              <a:rPr lang="en-US" sz="1600" dirty="0"/>
              <a:t>: negligible charge loss at 100 </a:t>
            </a:r>
            <a:r>
              <a:rPr lang="en-US" sz="1600" dirty="0" err="1"/>
              <a:t>pC</a:t>
            </a:r>
            <a:r>
              <a:rPr lang="en-US" sz="1600" dirty="0"/>
              <a:t> and 250 </a:t>
            </a:r>
            <a:r>
              <a:rPr lang="en-US" sz="1600" dirty="0" err="1"/>
              <a:t>pC</a:t>
            </a:r>
            <a:r>
              <a:rPr lang="en-US" sz="1600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A98398-9935-E56D-A483-1B09AA170689}"/>
              </a:ext>
            </a:extLst>
          </p:cNvPr>
          <p:cNvSpPr txBox="1"/>
          <p:nvPr/>
        </p:nvSpPr>
        <p:spPr>
          <a:xfrm>
            <a:off x="247744" y="3954323"/>
            <a:ext cx="5362813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sz="1600" dirty="0"/>
              <a:t>Space charge maximum is located at roughly </a:t>
            </a:r>
            <a:r>
              <a:rPr lang="en-US" sz="1600" b="1" dirty="0"/>
              <a:t>100 nm above the surface</a:t>
            </a:r>
            <a:r>
              <a:rPr lang="en-US" sz="1600" dirty="0"/>
              <a:t>; inside the cones the charge density decreases.</a:t>
            </a:r>
          </a:p>
        </p:txBody>
      </p:sp>
    </p:spTree>
    <p:extLst>
      <p:ext uri="{BB962C8B-B14F-4D97-AF65-F5344CB8AC3E}">
        <p14:creationId xmlns:p14="http://schemas.microsoft.com/office/powerpoint/2010/main" val="2992558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F9A6E-9522-3E4E-EF17-2597CC64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15063-C128-26AA-718D-2B86420DD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Micro- to macroscale: scale-up procedure 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D59D290-0C35-FEBC-6B4B-2B6520CF1A2C}"/>
              </a:ext>
            </a:extLst>
          </p:cNvPr>
          <p:cNvGrpSpPr/>
          <p:nvPr/>
        </p:nvGrpSpPr>
        <p:grpSpPr>
          <a:xfrm>
            <a:off x="381000" y="1247924"/>
            <a:ext cx="8382000" cy="666750"/>
            <a:chOff x="381000" y="1247924"/>
            <a:chExt cx="8382000" cy="66675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045DC2D-59E6-4377-00E0-8FB096D13861}"/>
                </a:ext>
              </a:extLst>
            </p:cNvPr>
            <p:cNvSpPr txBox="1"/>
            <p:nvPr/>
          </p:nvSpPr>
          <p:spPr>
            <a:xfrm>
              <a:off x="381000" y="1304301"/>
              <a:ext cx="2381250" cy="55399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500" dirty="0"/>
                <a:t>PIC near-cathode simulation (micro-scale)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79D5D76-B815-1F1E-1387-DD5AC6FBE502}"/>
                </a:ext>
              </a:extLst>
            </p:cNvPr>
            <p:cNvSpPr/>
            <p:nvPr/>
          </p:nvSpPr>
          <p:spPr>
            <a:xfrm>
              <a:off x="381000" y="1247924"/>
              <a:ext cx="2381250" cy="666750"/>
            </a:xfrm>
            <a:prstGeom prst="roundRect">
              <a:avLst/>
            </a:prstGeom>
            <a:noFill/>
            <a:ln w="38100">
              <a:solidFill>
                <a:srgbClr val="9C1C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FA2E435-6E2C-9805-8939-B1811F04A0F5}"/>
                </a:ext>
              </a:extLst>
            </p:cNvPr>
            <p:cNvSpPr txBox="1"/>
            <p:nvPr/>
          </p:nvSpPr>
          <p:spPr>
            <a:xfrm>
              <a:off x="6381750" y="1304302"/>
              <a:ext cx="238125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500" dirty="0"/>
                <a:t>Full-scale e-gun simulations (cluster)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246D130E-1E36-69DB-A954-400C23F513C3}"/>
                </a:ext>
              </a:extLst>
            </p:cNvPr>
            <p:cNvSpPr/>
            <p:nvPr/>
          </p:nvSpPr>
          <p:spPr>
            <a:xfrm>
              <a:off x="2809875" y="1447949"/>
              <a:ext cx="523875" cy="266700"/>
            </a:xfrm>
            <a:prstGeom prst="rightArrow">
              <a:avLst/>
            </a:prstGeom>
            <a:solidFill>
              <a:srgbClr val="9C1C26"/>
            </a:solidFill>
            <a:ln>
              <a:solidFill>
                <a:srgbClr val="9C1C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2E42CB94-287F-E0CE-BCAF-A9821A1ACC0C}"/>
                </a:ext>
              </a:extLst>
            </p:cNvPr>
            <p:cNvSpPr/>
            <p:nvPr/>
          </p:nvSpPr>
          <p:spPr>
            <a:xfrm>
              <a:off x="5810250" y="1447949"/>
              <a:ext cx="523875" cy="266700"/>
            </a:xfrm>
            <a:prstGeom prst="rightArrow">
              <a:avLst/>
            </a:prstGeom>
            <a:solidFill>
              <a:srgbClr val="9C1C26"/>
            </a:solidFill>
            <a:ln>
              <a:solidFill>
                <a:srgbClr val="9C1C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0E85955-1707-4E7C-B156-5CC0AF1C0803}"/>
                </a:ext>
              </a:extLst>
            </p:cNvPr>
            <p:cNvSpPr/>
            <p:nvPr/>
          </p:nvSpPr>
          <p:spPr>
            <a:xfrm>
              <a:off x="3381375" y="1247924"/>
              <a:ext cx="2381250" cy="666750"/>
            </a:xfrm>
            <a:prstGeom prst="roundRect">
              <a:avLst/>
            </a:prstGeom>
            <a:solidFill>
              <a:srgbClr val="9C1C26"/>
            </a:solidFill>
            <a:ln w="38100">
              <a:solidFill>
                <a:srgbClr val="9C1C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C1A9DBE-05D6-2882-4DF5-E1ECB65E6BCB}"/>
                </a:ext>
              </a:extLst>
            </p:cNvPr>
            <p:cNvSpPr/>
            <p:nvPr/>
          </p:nvSpPr>
          <p:spPr>
            <a:xfrm>
              <a:off x="6381750" y="1247924"/>
              <a:ext cx="2381250" cy="666750"/>
            </a:xfrm>
            <a:prstGeom prst="roundRect">
              <a:avLst/>
            </a:prstGeom>
            <a:noFill/>
            <a:ln w="38100">
              <a:solidFill>
                <a:srgbClr val="9C1C26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10A920-6FA7-0EC1-1B09-F8CB827229B8}"/>
                </a:ext>
              </a:extLst>
            </p:cNvPr>
            <p:cNvSpPr txBox="1"/>
            <p:nvPr/>
          </p:nvSpPr>
          <p:spPr>
            <a:xfrm>
              <a:off x="3381375" y="1304301"/>
              <a:ext cx="2381250" cy="55399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Homogenization with ML and scale-up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66FED20-7BD4-CDD8-B13E-1397B4862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0" y="3361556"/>
            <a:ext cx="8079432" cy="18234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675BD3A-80F5-5759-BD43-2B40B1440BDB}"/>
              </a:ext>
            </a:extLst>
          </p:cNvPr>
          <p:cNvSpPr txBox="1"/>
          <p:nvPr/>
        </p:nvSpPr>
        <p:spPr>
          <a:xfrm>
            <a:off x="541539" y="2281436"/>
            <a:ext cx="1798213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900"/>
              </a:spcAft>
              <a:buNone/>
            </a:pPr>
            <a:r>
              <a:rPr lang="en-US" sz="1200" b="1" i="0" dirty="0">
                <a:solidFill>
                  <a:schemeClr val="tx1"/>
                </a:solidFill>
                <a:effectLst/>
                <a:latin typeface="Arial" charset="0"/>
              </a:rPr>
              <a:t>Virtual cathode</a:t>
            </a:r>
          </a:p>
          <a:p>
            <a:pPr marL="0" marR="0" indent="0" algn="l">
              <a:buNone/>
            </a:pPr>
            <a:r>
              <a:rPr lang="en-US" sz="1200" b="0" i="0" dirty="0">
                <a:solidFill>
                  <a:schemeClr val="tx1"/>
                </a:solidFill>
                <a:effectLst/>
                <a:latin typeface="Arial" charset="0"/>
              </a:rPr>
              <a:t>Planar reference plane at a distance above the nanostructure.</a:t>
            </a:r>
            <a:endParaRPr lang="en-US" sz="1600" b="0" i="0" dirty="0">
              <a:solidFill>
                <a:srgbClr val="DCEBF5"/>
              </a:solidFill>
              <a:effectLst/>
              <a:latin typeface="Source Sans 3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5ABEEF-7F1D-03AF-8ABC-2843445C7A7D}"/>
              </a:ext>
            </a:extLst>
          </p:cNvPr>
          <p:cNvSpPr txBox="1"/>
          <p:nvPr/>
        </p:nvSpPr>
        <p:spPr>
          <a:xfrm>
            <a:off x="2701778" y="2281436"/>
            <a:ext cx="1798214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900"/>
              </a:spcAft>
              <a:buNone/>
            </a:pPr>
            <a:r>
              <a:rPr lang="en-US" sz="1200" b="1" i="0" dirty="0">
                <a:solidFill>
                  <a:schemeClr val="tx1"/>
                </a:solidFill>
                <a:effectLst/>
                <a:latin typeface="Arial" charset="0"/>
              </a:rPr>
              <a:t>Discrete 6D data</a:t>
            </a:r>
          </a:p>
          <a:p>
            <a:pPr marL="0" marR="0" indent="0" algn="l">
              <a:buNone/>
            </a:pPr>
            <a:r>
              <a:rPr lang="en-US" sz="1200" b="0" i="0" dirty="0">
                <a:solidFill>
                  <a:schemeClr val="tx1"/>
                </a:solidFill>
                <a:effectLst/>
                <a:latin typeface="Arial" charset="0"/>
              </a:rPr>
              <a:t>Macroparticle distributions from single-cell PIC </a:t>
            </a:r>
            <a:r>
              <a:rPr lang="en-US" sz="1200" dirty="0"/>
              <a:t>runs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 charset="0"/>
              </a:rPr>
              <a:t>.</a:t>
            </a:r>
            <a:endParaRPr lang="en-US" sz="1600" b="0" i="0" dirty="0">
              <a:solidFill>
                <a:srgbClr val="DCEBF5"/>
              </a:solidFill>
              <a:effectLst/>
              <a:latin typeface="Source Sans 3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6E0BDE-53C0-C109-3138-A3B3F4F2991C}"/>
              </a:ext>
            </a:extLst>
          </p:cNvPr>
          <p:cNvSpPr txBox="1"/>
          <p:nvPr/>
        </p:nvSpPr>
        <p:spPr>
          <a:xfrm>
            <a:off x="4788024" y="2281436"/>
            <a:ext cx="1925960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900"/>
              </a:spcAft>
              <a:buNone/>
            </a:pPr>
            <a:r>
              <a:rPr lang="en-US" sz="1200" b="1" i="0" dirty="0">
                <a:solidFill>
                  <a:schemeClr val="tx1"/>
                </a:solidFill>
                <a:effectLst/>
                <a:latin typeface="Arial" charset="0"/>
              </a:rPr>
              <a:t>Normalizing flows</a:t>
            </a:r>
          </a:p>
          <a:p>
            <a:pPr marL="0" marR="0" indent="0" algn="l">
              <a:buNone/>
            </a:pPr>
            <a:r>
              <a:rPr lang="en-US" sz="1200" b="0" i="0" dirty="0">
                <a:solidFill>
                  <a:schemeClr val="tx1"/>
                </a:solidFill>
                <a:effectLst/>
                <a:latin typeface="Arial" charset="0"/>
              </a:rPr>
              <a:t>Invertible network mapping particles 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1200" b="0" i="0" dirty="0">
                <a:solidFill>
                  <a:schemeClr val="tx1"/>
                </a:solidFill>
                <a:effectLst/>
                <a:latin typeface="Arial" charset="0"/>
              </a:rPr>
              <a:t> continuous 6D density.</a:t>
            </a:r>
            <a:endParaRPr lang="en-US" sz="1600" b="0" i="0" dirty="0">
              <a:solidFill>
                <a:srgbClr val="DCEBF5"/>
              </a:solidFill>
              <a:effectLst/>
              <a:latin typeface="Source Sans 3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87DCF3-E90E-B16E-5ECA-A120D3D14978}"/>
              </a:ext>
            </a:extLst>
          </p:cNvPr>
          <p:cNvSpPr txBox="1"/>
          <p:nvPr/>
        </p:nvSpPr>
        <p:spPr>
          <a:xfrm>
            <a:off x="6894512" y="2281436"/>
            <a:ext cx="1925960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900"/>
              </a:spcAft>
              <a:buNone/>
            </a:pPr>
            <a:r>
              <a:rPr lang="en-US" sz="1200" b="1" i="0" dirty="0">
                <a:solidFill>
                  <a:schemeClr val="tx1"/>
                </a:solidFill>
                <a:effectLst/>
                <a:latin typeface="Arial" charset="0"/>
              </a:rPr>
              <a:t>Full-cathode seeding</a:t>
            </a:r>
          </a:p>
          <a:p>
            <a:pPr marL="0" marR="0" indent="0" algn="l">
              <a:buNone/>
            </a:pPr>
            <a:r>
              <a:rPr lang="en-US" sz="1200" b="0" i="0" dirty="0">
                <a:solidFill>
                  <a:schemeClr val="tx1"/>
                </a:solidFill>
                <a:effectLst/>
                <a:latin typeface="Arial" charset="0"/>
              </a:rPr>
              <a:t>Model replicated across the cathode, weighted by the laser intensity profile.</a:t>
            </a:r>
            <a:endParaRPr lang="en-US" sz="1600" b="0" i="0" dirty="0">
              <a:solidFill>
                <a:srgbClr val="DCEBF5"/>
              </a:solidFill>
              <a:effectLst/>
              <a:latin typeface="Source Sans 3"/>
            </a:endParaRPr>
          </a:p>
        </p:txBody>
      </p:sp>
    </p:spTree>
    <p:extLst>
      <p:ext uri="{BB962C8B-B14F-4D97-AF65-F5344CB8AC3E}">
        <p14:creationId xmlns:p14="http://schemas.microsoft.com/office/powerpoint/2010/main" val="1139970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1F528-128B-4A2E-91C6-00DE25D0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95399-18C1-E4A6-EBC4-6D85F72CE23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80489" y="1489348"/>
            <a:ext cx="8783999" cy="2659628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>
                <a:cs typeface="Arial"/>
              </a:rPr>
              <a:t>Charge yield increases sharply with photon order: </a:t>
            </a:r>
            <a:r>
              <a:rPr lang="en-US" sz="1400" dirty="0" err="1">
                <a:cs typeface="Arial"/>
              </a:rPr>
              <a:t>nanostructuring</a:t>
            </a:r>
            <a:r>
              <a:rPr lang="en-US" sz="1400" dirty="0">
                <a:cs typeface="Arial"/>
              </a:rPr>
              <a:t> increases the charge by ~1.2× (1-photon, 257 nm), ~6× (2-photon, 515 nm), and ~10</a:t>
            </a:r>
            <a:r>
              <a:rPr lang="en-US" sz="1400" baseline="30000" dirty="0">
                <a:cs typeface="Arial"/>
              </a:rPr>
              <a:t>5</a:t>
            </a:r>
            <a:r>
              <a:rPr lang="en-US" sz="1400" dirty="0">
                <a:cs typeface="Arial"/>
              </a:rPr>
              <a:t>× (3-photon, 800 nm) vs flat copper.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 err="1">
                <a:cs typeface="Arial"/>
              </a:rPr>
              <a:t>Nanostructuring</a:t>
            </a:r>
            <a:r>
              <a:rPr lang="en-US" sz="1400" b="1" dirty="0">
                <a:cs typeface="Arial"/>
              </a:rPr>
              <a:t> leads to beam quality degradation: </a:t>
            </a:r>
            <a:r>
              <a:rPr lang="en-US" sz="1400" dirty="0">
                <a:cs typeface="Arial"/>
              </a:rPr>
              <a:t>emittance and energy spread increase over flat copper; the Schottky effect partially compensates by suppressing the low-energy tail.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/>
              <a:t>UV charge loss is geometric:</a:t>
            </a:r>
            <a:r>
              <a:rPr lang="en-US" sz="1400" dirty="0"/>
              <a:t> geometric trapping in the deep UV structure (92% transmission), independent of bunch charge; no space-charge-driven loss at any wavelength.</a:t>
            </a:r>
            <a:endParaRPr lang="en-US" sz="1400" dirty="0">
              <a:cs typeface="Arial"/>
            </a:endParaRPr>
          </a:p>
          <a:p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68F39C-848D-44EE-BD10-560778AD0A97}"/>
              </a:ext>
            </a:extLst>
          </p:cNvPr>
          <p:cNvSpPr txBox="1"/>
          <p:nvPr/>
        </p:nvSpPr>
        <p:spPr>
          <a:xfrm>
            <a:off x="1547664" y="4009628"/>
            <a:ext cx="194421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C1C2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Electromagnetic optimization </a:t>
            </a:r>
            <a:r>
              <a:rPr lang="en-US" sz="1600" b="1" dirty="0"/>
              <a:t>(max. QE)</a:t>
            </a:r>
            <a:endParaRPr lang="ru-RU" sz="1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08A4-53AF-49E8-9550-4F836AE3221B}"/>
              </a:ext>
            </a:extLst>
          </p:cNvPr>
          <p:cNvSpPr txBox="1"/>
          <p:nvPr/>
        </p:nvSpPr>
        <p:spPr>
          <a:xfrm>
            <a:off x="5256076" y="4009627"/>
            <a:ext cx="2124236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C1C2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Beam dynamics optimization </a:t>
            </a:r>
            <a:br>
              <a:rPr lang="en-US" sz="1600" dirty="0"/>
            </a:br>
            <a:r>
              <a:rPr lang="en-US" sz="1600" b="1" dirty="0"/>
              <a:t>(min. emittance)</a:t>
            </a:r>
            <a:endParaRPr lang="ru-RU" sz="1600" b="1" dirty="0"/>
          </a:p>
        </p:txBody>
      </p:sp>
      <p:sp>
        <p:nvSpPr>
          <p:cNvPr id="10" name="Стрелка: влево-вправо 9">
            <a:extLst>
              <a:ext uri="{FF2B5EF4-FFF2-40B4-BE49-F238E27FC236}">
                <a16:creationId xmlns:a16="http://schemas.microsoft.com/office/drawing/2014/main" id="{ED6479E7-3F05-4BE1-A166-14D4B0E86D13}"/>
              </a:ext>
            </a:extLst>
          </p:cNvPr>
          <p:cNvSpPr/>
          <p:nvPr/>
        </p:nvSpPr>
        <p:spPr>
          <a:xfrm>
            <a:off x="3653898" y="4325311"/>
            <a:ext cx="1440160" cy="288032"/>
          </a:xfrm>
          <a:prstGeom prst="leftRightArrow">
            <a:avLst/>
          </a:prstGeom>
          <a:solidFill>
            <a:srgbClr val="9C1C26"/>
          </a:solidFill>
          <a:ln>
            <a:solidFill>
              <a:srgbClr val="9C1C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31488-3B25-4294-903E-0573C354887A}"/>
              </a:ext>
            </a:extLst>
          </p:cNvPr>
          <p:cNvSpPr txBox="1"/>
          <p:nvPr/>
        </p:nvSpPr>
        <p:spPr>
          <a:xfrm>
            <a:off x="3554887" y="4092669"/>
            <a:ext cx="1638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TRADEOFF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869996901"/>
      </p:ext>
    </p:extLst>
  </p:cSld>
  <p:clrMapOvr>
    <a:masterClrMapping/>
  </p:clrMapOvr>
</p:sld>
</file>

<file path=ppt/theme/theme1.xml><?xml version="1.0" encoding="utf-8"?>
<a:theme xmlns:a="http://schemas.openxmlformats.org/drawingml/2006/main" name="TEST_TU_Präsentation_2010_Format_16_10">
  <a:themeElements>
    <a:clrScheme name="v1_TUD_Präsentation_r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1_TUD_Präsentation_r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1_TUD_Präsentation_r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TEST_TU_Präsentation_2010_Format_16_10</Template>
  <TotalTime>50</TotalTime>
  <Words>811</Words>
  <Application>Microsoft Office PowerPoint</Application>
  <PresentationFormat>Экран (16:10)</PresentationFormat>
  <Paragraphs>117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Bitstream Charter</vt:lpstr>
      <vt:lpstr>Cambria Math</vt:lpstr>
      <vt:lpstr>Source Sans 3</vt:lpstr>
      <vt:lpstr>Stafford</vt:lpstr>
      <vt:lpstr>Wingdings</vt:lpstr>
      <vt:lpstr>TEST_TU_Präsentation_2010_Format_16_10</vt:lpstr>
      <vt:lpstr>Simulation study of nanostructured plasmonic metallic photocathodes</vt:lpstr>
      <vt:lpstr>Motivation &amp; workflow</vt:lpstr>
      <vt:lpstr>Surface-plasmon-enhanced photoemission</vt:lpstr>
      <vt:lpstr>Electromagnetic characterization</vt:lpstr>
      <vt:lpstr>Nanostructured photocathode simulation</vt:lpstr>
      <vt:lpstr>Charge yield grows sharply with photon order</vt:lpstr>
      <vt:lpstr>Beam dynamics near the cathode</vt:lpstr>
      <vt:lpstr>Anisotropy vs. photoemission order</vt:lpstr>
      <vt:lpstr>Anisotropy vs. photoemission order</vt:lpstr>
      <vt:lpstr>Charge loss is geometric</vt:lpstr>
      <vt:lpstr>Micro- to macroscale: scale-up procedure </vt:lpstr>
      <vt:lpstr>Conclusions</vt:lpstr>
    </vt:vector>
  </TitlesOfParts>
  <Company>TUD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Ulrike Albrecht</dc:creator>
  <cp:lastModifiedBy>Маргарита Булгачева</cp:lastModifiedBy>
  <cp:revision>111</cp:revision>
  <dcterms:created xsi:type="dcterms:W3CDTF">2016-06-27T07:47:15Z</dcterms:created>
  <dcterms:modified xsi:type="dcterms:W3CDTF">2026-09-22T08:08:23Z</dcterms:modified>
</cp:coreProperties>
</file>