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60" r:id="rId5"/>
    <p:sldId id="540" r:id="rId6"/>
    <p:sldId id="515" r:id="rId7"/>
    <p:sldId id="541" r:id="rId8"/>
    <p:sldId id="513" r:id="rId9"/>
    <p:sldId id="517" r:id="rId10"/>
    <p:sldId id="514" r:id="rId11"/>
    <p:sldId id="523" r:id="rId12"/>
    <p:sldId id="526" r:id="rId13"/>
    <p:sldId id="537" r:id="rId14"/>
    <p:sldId id="520" r:id="rId15"/>
    <p:sldId id="521" r:id="rId16"/>
    <p:sldId id="524" r:id="rId17"/>
    <p:sldId id="530" r:id="rId18"/>
    <p:sldId id="535" r:id="rId19"/>
    <p:sldId id="528" r:id="rId20"/>
    <p:sldId id="529" r:id="rId21"/>
    <p:sldId id="522" r:id="rId22"/>
    <p:sldId id="518" r:id="rId23"/>
    <p:sldId id="525" r:id="rId24"/>
    <p:sldId id="531" r:id="rId25"/>
    <p:sldId id="538" r:id="rId26"/>
  </p:sldIdLst>
  <p:sldSz cx="12192000" cy="6858000"/>
  <p:notesSz cx="6858000" cy="9144000"/>
  <p:embeddedFontLst>
    <p:embeddedFont>
      <p:font typeface="Cambria Math" panose="02040503050406030204" pitchFamily="18" charset="0"/>
      <p:regular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8CFDD3-F15C-484D-AFD9-45B6714B96DC}">
          <p14:sldIdLst>
            <p14:sldId id="360"/>
            <p14:sldId id="540"/>
            <p14:sldId id="515"/>
            <p14:sldId id="541"/>
            <p14:sldId id="513"/>
            <p14:sldId id="517"/>
            <p14:sldId id="514"/>
            <p14:sldId id="523"/>
            <p14:sldId id="526"/>
            <p14:sldId id="537"/>
            <p14:sldId id="520"/>
            <p14:sldId id="521"/>
            <p14:sldId id="524"/>
            <p14:sldId id="530"/>
            <p14:sldId id="535"/>
            <p14:sldId id="528"/>
            <p14:sldId id="529"/>
            <p14:sldId id="522"/>
            <p14:sldId id="518"/>
            <p14:sldId id="525"/>
            <p14:sldId id="531"/>
            <p14:sldId id="538"/>
          </p14:sldIdLst>
        </p14:section>
        <p14:section name="Untitled Section" id="{57F269E0-63FC-4DE6-96B1-028890E03AE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guel Martinez Calderon" initials="MMC" lastIdx="2" clrIdx="0">
    <p:extLst>
      <p:ext uri="{19B8F6BF-5375-455C-9EA6-DF929625EA0E}">
        <p15:presenceInfo xmlns:p15="http://schemas.microsoft.com/office/powerpoint/2012/main" userId="S-1-5-21-1526224874-1540688658-1361462980-8696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E5FC"/>
    <a:srgbClr val="F1F4FE"/>
    <a:srgbClr val="97C6DD"/>
    <a:srgbClr val="F0EAFC"/>
    <a:srgbClr val="7304FC"/>
    <a:srgbClr val="1D559E"/>
    <a:srgbClr val="3D92BD"/>
    <a:srgbClr val="E4F1FC"/>
    <a:srgbClr val="EEEAF6"/>
    <a:srgbClr val="F6E4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18" autoAdjust="0"/>
    <p:restoredTop sz="93324" autoAdjust="0"/>
  </p:normalViewPr>
  <p:slideViewPr>
    <p:cSldViewPr>
      <p:cViewPr>
        <p:scale>
          <a:sx n="50" d="100"/>
          <a:sy n="50" d="100"/>
        </p:scale>
        <p:origin x="368" y="32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2073B-E005-47A8-8348-CFEC9976B1E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98D28-F0CC-42AE-8E4B-3DC6358FF6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074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A98F2-C534-4BB0-9B7D-3D1E742F79EB}" type="datetimeFigureOut">
              <a:rPr lang="en-CH" smtClean="0"/>
              <a:t>09/02/2026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A0E81-F56B-4286-A265-814A24873831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3483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A0E81-F56B-4286-A265-814A24873831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2733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Fro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building, tower, bridge&#10;&#10;Description automatically generated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315416"/>
            <a:ext cx="12192000" cy="6858000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 bwMode="auto">
          <a:xfrm>
            <a:off x="575732" y="1741758"/>
            <a:ext cx="7450667" cy="1826363"/>
          </a:xfrm>
        </p:spPr>
        <p:txBody>
          <a:bodyPr tIns="0" bIns="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lang="en-US" sz="4000" b="1" i="0" cap="none" spc="0">
                <a:ln w="12700">
                  <a:noFill/>
                  <a:prstDash val="solid"/>
                </a:ln>
                <a:solidFill>
                  <a:srgbClr val="5AA3D9"/>
                </a:solidFill>
                <a:latin typeface="+mj-lt"/>
                <a:ea typeface="+mj-ea"/>
                <a:cs typeface="Ubuntu"/>
              </a:defRPr>
            </a:lvl1pPr>
          </a:lstStyle>
          <a:p>
            <a:pPr>
              <a:defRPr/>
            </a:pPr>
            <a:r>
              <a:rPr dirty="0"/>
              <a:t>Presentation Title</a:t>
            </a:r>
            <a:endParaRPr lang="en-US" dirty="0"/>
          </a:p>
        </p:txBody>
      </p:sp>
      <p:sp>
        <p:nvSpPr>
          <p:cNvPr id="6" name="Espace réservé du texte 2"/>
          <p:cNvSpPr>
            <a:spLocks noGrp="1"/>
          </p:cNvSpPr>
          <p:nvPr>
            <p:ph type="body" idx="1" hasCustomPrompt="1"/>
          </p:nvPr>
        </p:nvSpPr>
        <p:spPr bwMode="auto">
          <a:xfrm>
            <a:off x="575732" y="3810002"/>
            <a:ext cx="7450667" cy="1066688"/>
          </a:xfrm>
        </p:spPr>
        <p:txBody>
          <a:bodyPr lIns="45720" tIns="0" rIns="45720" bIns="0" anchor="t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 b="0" i="0">
                <a:solidFill>
                  <a:srgbClr val="4D4D4D"/>
                </a:solidFill>
                <a:latin typeface="+mn-lt"/>
                <a:cs typeface="Ubuntu Light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dirty="0"/>
              <a:t>Author and Affiliation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24D0C-B055-C048-95C0-F170006F7400}"/>
              </a:ext>
            </a:extLst>
          </p:cNvPr>
          <p:cNvSpPr/>
          <p:nvPr userDrawn="1"/>
        </p:nvSpPr>
        <p:spPr>
          <a:xfrm>
            <a:off x="2179775" y="5444106"/>
            <a:ext cx="2032000" cy="10575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A089D1-2EAC-2C4C-A396-78AC683FEB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844090" y="5523004"/>
            <a:ext cx="747991" cy="747991"/>
          </a:xfrm>
          <a:prstGeom prst="rect">
            <a:avLst/>
          </a:prstGeom>
        </p:spPr>
      </p:pic>
      <p:pic>
        <p:nvPicPr>
          <p:cNvPr id="16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07D1C97F-38A6-2C49-B67D-FAE05B15B04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801340" y="5497964"/>
            <a:ext cx="1009504" cy="9498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EC7CE2-229E-C344-8E22-0336AB675E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756398" y="5475777"/>
            <a:ext cx="856258" cy="8424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fau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F0622CBF-F3F3-4916-A1D3-BD13530337FB}" type="datetime1">
              <a:rPr lang="fr-FR"/>
              <a:t>02/09/2026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D6C380F-326D-3C40-9EE7-7FBAB0953422}" type="slidenum">
              <a:rPr lang="en-US"/>
              <a:t>‹#›</a:t>
            </a:fld>
            <a:endParaRPr lang="en-US" dirty="0"/>
          </a:p>
        </p:txBody>
      </p:sp>
      <p:sp>
        <p:nvSpPr>
          <p:cNvPr id="7" name="Rectangle 5"/>
          <p:cNvSpPr/>
          <p:nvPr userDrawn="1"/>
        </p:nvSpPr>
        <p:spPr bwMode="auto">
          <a:xfrm>
            <a:off x="0" y="0"/>
            <a:ext cx="12192000" cy="62198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800" dirty="0"/>
          </a:p>
        </p:txBody>
      </p:sp>
      <p:pic>
        <p:nvPicPr>
          <p:cNvPr id="8" name="Picture 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27384"/>
            <a:ext cx="12192000" cy="6858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auto">
          <a:xfrm>
            <a:off x="4888579" y="2743338"/>
            <a:ext cx="7303421" cy="715840"/>
          </a:xfrm>
        </p:spPr>
        <p:txBody>
          <a:bodyPr>
            <a:noAutofit/>
          </a:bodyPr>
          <a:lstStyle>
            <a:lvl1pPr>
              <a:defRPr sz="4400">
                <a:solidFill>
                  <a:srgbClr val="5AA3D9"/>
                </a:solidFill>
              </a:defRPr>
            </a:lvl1pPr>
          </a:lstStyle>
          <a:p>
            <a:pPr>
              <a:defRPr/>
            </a:pPr>
            <a:r>
              <a:t>Slide Title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efault 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3" hasCustomPrompt="1"/>
          </p:nvPr>
        </p:nvSpPr>
        <p:spPr bwMode="auto">
          <a:xfrm>
            <a:off x="609602" y="1268760"/>
            <a:ext cx="10969138" cy="4798666"/>
          </a:xfrm>
        </p:spPr>
        <p:txBody>
          <a:bodyPr/>
          <a:lstStyle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>
              <a:defRPr/>
            </a:pPr>
            <a:r>
              <a:rPr dirty="0"/>
              <a:t>Slide text first level</a:t>
            </a:r>
          </a:p>
          <a:p>
            <a:pPr lvl="1">
              <a:defRPr/>
            </a:pPr>
            <a:r>
              <a:rPr dirty="0"/>
              <a:t>Slide text second level</a:t>
            </a:r>
          </a:p>
          <a:p>
            <a:pPr lvl="2">
              <a:defRPr/>
            </a:pPr>
            <a:r>
              <a:rPr dirty="0"/>
              <a:t>Slide text third level</a:t>
            </a:r>
          </a:p>
          <a:p>
            <a:pPr lvl="3">
              <a:defRPr/>
            </a:pPr>
            <a:r>
              <a:rPr dirty="0"/>
              <a:t>Slide text 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93381D4-F870-40C7-B064-26B7095B2FA2}" type="datetime1">
              <a:rPr lang="en-GB" noProof="0" smtClean="0"/>
              <a:t>02/09/2026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GB" noProof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D6C380F-326D-3C40-9EE7-7FBAB0953422}" type="slidenum">
              <a:rPr lang="en-GB" noProof="0" smtClean="0"/>
              <a:t>‹#›</a:t>
            </a:fld>
            <a:endParaRPr lang="en-GB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Just 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t>Slide Title</a:t>
            </a:r>
            <a:endParaRPr lang="en-US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61FC70-CB45-4A4E-A5F9-873E79BEB100}" type="datetime1">
              <a:rPr lang="fr-FR"/>
              <a:t>02/09/2026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D6C380F-326D-3C40-9EE7-7FBAB0953422}" type="slidenum">
              <a:rPr lang="en-US"/>
              <a:t>‹#›</a:t>
            </a:fld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5" hasCustomPrompt="1"/>
          </p:nvPr>
        </p:nvSpPr>
        <p:spPr bwMode="auto">
          <a:xfrm>
            <a:off x="609601" y="1245522"/>
            <a:ext cx="5302249" cy="4821904"/>
          </a:xfrm>
        </p:spPr>
        <p:txBody>
          <a:bodyPr/>
          <a:lstStyle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>
              <a:defRPr/>
            </a:pPr>
            <a:r>
              <a:t>Slide text first level</a:t>
            </a:r>
          </a:p>
          <a:p>
            <a:pPr lvl="1">
              <a:defRPr/>
            </a:pPr>
            <a:r>
              <a:t>Slide text second level</a:t>
            </a:r>
          </a:p>
          <a:p>
            <a:pPr lvl="2">
              <a:defRPr/>
            </a:pPr>
            <a:r>
              <a:t>Slide text third level</a:t>
            </a:r>
          </a:p>
          <a:p>
            <a:pPr lvl="3">
              <a:defRPr/>
            </a:pPr>
            <a:r>
              <a:t>Slide text fourth level</a:t>
            </a:r>
          </a:p>
        </p:txBody>
      </p:sp>
      <p:sp>
        <p:nvSpPr>
          <p:cNvPr id="9" name="Content Placeholder 6"/>
          <p:cNvSpPr>
            <a:spLocks noGrp="1"/>
          </p:cNvSpPr>
          <p:nvPr>
            <p:ph sz="quarter" idx="16" hasCustomPrompt="1"/>
          </p:nvPr>
        </p:nvSpPr>
        <p:spPr bwMode="auto">
          <a:xfrm>
            <a:off x="6280150" y="1238257"/>
            <a:ext cx="5302249" cy="4821904"/>
          </a:xfrm>
        </p:spPr>
        <p:txBody>
          <a:bodyPr/>
          <a:lstStyle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>
              <a:defRPr/>
            </a:pPr>
            <a:r>
              <a:t>Slide text first level</a:t>
            </a:r>
          </a:p>
          <a:p>
            <a:pPr lvl="1">
              <a:defRPr/>
            </a:pPr>
            <a:r>
              <a:t>Slide text second level</a:t>
            </a:r>
          </a:p>
          <a:p>
            <a:pPr lvl="2">
              <a:defRPr/>
            </a:pPr>
            <a:r>
              <a:t>Slide text third level</a:t>
            </a:r>
          </a:p>
          <a:p>
            <a:pPr lvl="3">
              <a:defRPr/>
            </a:pPr>
            <a:r>
              <a:t>Slide text fourth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Very 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-18296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0710282-3970-6443-B712-66AC751FDF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7724385" y="4597293"/>
            <a:ext cx="1070357" cy="1070357"/>
          </a:xfrm>
          <a:prstGeom prst="rect">
            <a:avLst/>
          </a:prstGeom>
        </p:spPr>
      </p:pic>
      <p:pic>
        <p:nvPicPr>
          <p:cNvPr id="1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E712BC5-FA49-F34C-BDC5-3C415B931E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9192344" y="4509120"/>
            <a:ext cx="1324959" cy="12467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CC2E61-7C3C-3A40-A3EB-3D2F3E21C7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6085478" y="4509120"/>
            <a:ext cx="1267142" cy="12467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DE4C-2FDE-C40E-9B6F-607E8089A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D847C-B2A0-10BB-36AA-CAADDB0B4B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74AE7-2AC8-023C-8700-7C175B755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924C8-DC88-4501-8332-4346B56B2267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396FF-6366-14AF-8C1D-46E5B9A5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5EED6-FBEA-D38D-AC23-D23B6EF58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365D7-8BB4-4326-969E-DE96B5F0F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263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3060435" y="6356351"/>
            <a:ext cx="1828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pPr>
              <a:defRPr/>
            </a:pPr>
            <a:fld id="{F93381D4-F870-40C7-B064-26B7095B2FA2}" type="datetime1">
              <a:rPr lang="en-GB" noProof="0" smtClean="0"/>
              <a:t>02/09/2026</a:t>
            </a:fld>
            <a:endParaRPr lang="en-GB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4888579" y="6356351"/>
            <a:ext cx="57206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10609232" y="6356351"/>
            <a:ext cx="9731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pPr>
              <a:defRPr/>
            </a:pPr>
            <a:fld id="{8D6C380F-326D-3C40-9EE7-7FBAB095342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335360" y="835292"/>
            <a:ext cx="11243379" cy="528928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>
              <a:defRPr/>
            </a:pPr>
            <a:r>
              <a:rPr lang="en-GB" noProof="0" dirty="0"/>
              <a:t>Slide text first level</a:t>
            </a:r>
          </a:p>
          <a:p>
            <a:pPr lvl="1">
              <a:defRPr/>
            </a:pPr>
            <a:r>
              <a:rPr lang="en-GB" noProof="0" dirty="0"/>
              <a:t>Slide text second level</a:t>
            </a:r>
          </a:p>
          <a:p>
            <a:pPr lvl="2">
              <a:defRPr/>
            </a:pPr>
            <a:r>
              <a:rPr lang="en-GB" noProof="0" dirty="0"/>
              <a:t>Slide text third level</a:t>
            </a:r>
          </a:p>
          <a:p>
            <a:pPr lvl="3">
              <a:defRPr/>
            </a:pPr>
            <a:r>
              <a:rPr lang="en-GB" noProof="0" dirty="0"/>
              <a:t>Slide text fourth level</a:t>
            </a:r>
          </a:p>
          <a:p>
            <a:pPr lvl="4">
              <a:defRPr/>
            </a:pPr>
            <a:r>
              <a:rPr lang="en-GB" noProof="0" dirty="0"/>
              <a:t>Slide text fifth level</a:t>
            </a:r>
          </a:p>
        </p:txBody>
      </p:sp>
      <p:sp>
        <p:nvSpPr>
          <p:cNvPr id="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335360" y="44624"/>
            <a:ext cx="10969139" cy="459203"/>
          </a:xfrm>
          <a:prstGeom prst="rect">
            <a:avLst/>
          </a:prstGeom>
        </p:spPr>
        <p:txBody>
          <a:bodyPr vert="horz" lIns="45720" rIns="45720" anchor="ctr">
            <a:noAutofit/>
          </a:bodyPr>
          <a:lstStyle/>
          <a:p>
            <a:pPr>
              <a:defRPr/>
            </a:pPr>
            <a:r>
              <a:rPr lang="en-GB" noProof="0" dirty="0"/>
              <a:t>Slide Title</a:t>
            </a:r>
          </a:p>
        </p:txBody>
      </p:sp>
      <p:cxnSp>
        <p:nvCxnSpPr>
          <p:cNvPr id="9" name="Straight Connector 7"/>
          <p:cNvCxnSpPr>
            <a:cxnSpLocks/>
          </p:cNvCxnSpPr>
          <p:nvPr/>
        </p:nvCxnSpPr>
        <p:spPr bwMode="auto">
          <a:xfrm>
            <a:off x="609600" y="6285763"/>
            <a:ext cx="10969139" cy="0"/>
          </a:xfrm>
          <a:prstGeom prst="line">
            <a:avLst/>
          </a:prstGeom>
          <a:ln w="6350" cmpd="sng">
            <a:solidFill>
              <a:srgbClr val="0C3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9"/>
          <p:cNvCxnSpPr>
            <a:cxnSpLocks/>
          </p:cNvCxnSpPr>
          <p:nvPr userDrawn="1"/>
        </p:nvCxnSpPr>
        <p:spPr bwMode="auto">
          <a:xfrm>
            <a:off x="335360" y="476672"/>
            <a:ext cx="11257171" cy="0"/>
          </a:xfrm>
          <a:prstGeom prst="line">
            <a:avLst/>
          </a:prstGeom>
          <a:ln w="6350" cmpd="sng">
            <a:solidFill>
              <a:srgbClr val="0C37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0424D0C-B055-C048-95C0-F170006F7400}"/>
              </a:ext>
            </a:extLst>
          </p:cNvPr>
          <p:cNvSpPr/>
          <p:nvPr userDrawn="1"/>
        </p:nvSpPr>
        <p:spPr>
          <a:xfrm>
            <a:off x="1304033" y="6371419"/>
            <a:ext cx="914400" cy="475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800" noProof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26F3F69-A09B-FD42-8F6D-71A4CE539E6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 bwMode="auto">
          <a:xfrm>
            <a:off x="1176361" y="6404324"/>
            <a:ext cx="336596" cy="336596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2860DAB8-6278-0F44-8EFA-D65A447B92B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1678502" y="6381761"/>
            <a:ext cx="454277" cy="4274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2F2EFC7-F9DC-A948-89DD-2957C84B4BE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 bwMode="auto">
          <a:xfrm>
            <a:off x="623392" y="6381328"/>
            <a:ext cx="423482" cy="4166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hdr="0" ftr="0"/>
  <p:txStyles>
    <p:titleStyle>
      <a:lvl1pPr algn="l">
        <a:spcBef>
          <a:spcPts val="0"/>
        </a:spcBef>
        <a:buNone/>
        <a:defRPr sz="3200" b="0" i="0">
          <a:solidFill>
            <a:srgbClr val="5AA3D9"/>
          </a:solidFill>
          <a:latin typeface="+mj-lt"/>
          <a:ea typeface="+mj-ea"/>
          <a:cs typeface="Ubuntu Light"/>
        </a:defRPr>
      </a:lvl1pPr>
    </p:titleStyle>
    <p:bodyStyle>
      <a:lvl1pPr marL="225425" indent="-225425" algn="l">
        <a:lnSpc>
          <a:spcPct val="100000"/>
        </a:lnSpc>
        <a:spcBef>
          <a:spcPts val="900"/>
        </a:spcBef>
        <a:buClr>
          <a:srgbClr val="5AA3D9"/>
        </a:buClr>
        <a:buSzPct val="100000"/>
        <a:buFont typeface="Wingdings" panose="05000000000000000000" pitchFamily="2" charset="2"/>
        <a:buChar char="§"/>
        <a:defRPr sz="3000" b="0" i="0">
          <a:solidFill>
            <a:srgbClr val="4D4D4D"/>
          </a:solidFill>
          <a:latin typeface="+mn-lt"/>
          <a:ea typeface="+mn-ea"/>
          <a:cs typeface="Ubuntu Light"/>
        </a:defRPr>
      </a:lvl1pPr>
      <a:lvl2pPr marL="460375" indent="-228600" algn="l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Wingdings" panose="05000000000000000000" pitchFamily="2" charset="2"/>
        <a:buChar char="§"/>
        <a:defRPr sz="3000" b="0" i="0">
          <a:solidFill>
            <a:srgbClr val="4D4D4D"/>
          </a:solidFill>
          <a:latin typeface="+mn-lt"/>
          <a:ea typeface="+mn-ea"/>
          <a:cs typeface="Ubuntu Light"/>
        </a:defRPr>
      </a:lvl2pPr>
      <a:lvl3pPr marL="685800" indent="-225425" algn="l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Wingdings" panose="05000000000000000000" pitchFamily="2" charset="2"/>
        <a:buChar char="§"/>
        <a:defRPr sz="3000" b="0" i="0">
          <a:solidFill>
            <a:srgbClr val="4D4D4D"/>
          </a:solidFill>
          <a:latin typeface="+mn-lt"/>
          <a:ea typeface="+mn-ea"/>
          <a:cs typeface="Ubuntu Light"/>
        </a:defRPr>
      </a:lvl3pPr>
      <a:lvl4pPr marL="909638" indent="-223838" algn="l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Wingdings" panose="05000000000000000000" pitchFamily="2" charset="2"/>
        <a:buChar char="§"/>
        <a:defRPr sz="3000" b="0" i="0">
          <a:solidFill>
            <a:srgbClr val="4D4D4D"/>
          </a:solidFill>
          <a:latin typeface="+mn-lt"/>
          <a:ea typeface="+mn-ea"/>
          <a:cs typeface="Ubuntu Light"/>
        </a:defRPr>
      </a:lvl4pPr>
      <a:lvl5pPr marL="1146175" indent="-236538" algn="l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Wingdings" panose="05000000000000000000" pitchFamily="2" charset="2"/>
        <a:buChar char="§"/>
        <a:defRPr sz="3000" b="0" i="0">
          <a:solidFill>
            <a:srgbClr val="4D4D4D"/>
          </a:solidFill>
          <a:latin typeface="+mn-lt"/>
          <a:ea typeface="+mn-ea"/>
          <a:cs typeface="Ubuntu Light"/>
        </a:defRPr>
      </a:lvl5pPr>
      <a:lvl6pPr marL="1700784" indent="-182880" algn="l">
        <a:spcBef>
          <a:spcPts val="0"/>
        </a:spcBef>
        <a:buClr>
          <a:schemeClr val="accent5"/>
        </a:buClr>
        <a:buFont typeface="Arial"/>
        <a:buChar char="-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100000"/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>
        <a:spcBef>
          <a:spcPts val="0"/>
        </a:spcBef>
        <a:buClr>
          <a:schemeClr val="accent6"/>
        </a:buClr>
        <a:buFont typeface="Arial"/>
        <a:buChar char="▪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>
        <a:spcBef>
          <a:spcPts val="0"/>
        </a:spcBef>
        <a:buClr>
          <a:schemeClr val="accent6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image" Target="../media/image35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12" Type="http://schemas.openxmlformats.org/officeDocument/2006/relationships/image" Target="../media/image3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g"/><Relationship Id="rId11" Type="http://schemas.openxmlformats.org/officeDocument/2006/relationships/image" Target="../media/image33.jpg"/><Relationship Id="rId5" Type="http://schemas.openxmlformats.org/officeDocument/2006/relationships/image" Target="../media/image27.jpg"/><Relationship Id="rId10" Type="http://schemas.openxmlformats.org/officeDocument/2006/relationships/image" Target="../media/image32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C924E32-C6E4-DBAC-0F6E-2C1B536ED183}"/>
              </a:ext>
            </a:extLst>
          </p:cNvPr>
          <p:cNvSpPr txBox="1">
            <a:spLocks/>
          </p:cNvSpPr>
          <p:nvPr/>
        </p:nvSpPr>
        <p:spPr bwMode="auto">
          <a:xfrm>
            <a:off x="0" y="914109"/>
            <a:ext cx="10009112" cy="864096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lIns="45720" rIns="45720" anchor="ctr">
            <a:noAutofit/>
          </a:bodyPr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ctr">
              <a:defRPr/>
            </a:pPr>
            <a:r>
              <a:rPr lang="en-GB" sz="4000" b="1" dirty="0">
                <a:solidFill>
                  <a:srgbClr val="234F75"/>
                </a:solidFill>
              </a:rPr>
              <a:t>Collective and surface charge effects</a:t>
            </a:r>
          </a:p>
          <a:p>
            <a:pPr algn="ctr">
              <a:defRPr/>
            </a:pPr>
            <a:r>
              <a:rPr lang="en-GB" sz="2400" b="1" dirty="0">
                <a:solidFill>
                  <a:srgbClr val="3D92BD"/>
                </a:solidFill>
              </a:rPr>
              <a:t>in high brightness electron bunch production for FCC-ee</a:t>
            </a:r>
            <a:endParaRPr lang="en-GB" sz="2400" b="1" i="1" dirty="0">
              <a:solidFill>
                <a:srgbClr val="3D92BD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7A9D97-D6AC-6CAA-1D5F-E06F3590C80A}"/>
              </a:ext>
            </a:extLst>
          </p:cNvPr>
          <p:cNvSpPr txBox="1"/>
          <p:nvPr/>
        </p:nvSpPr>
        <p:spPr bwMode="auto">
          <a:xfrm>
            <a:off x="2700300" y="2538193"/>
            <a:ext cx="4608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PhASE26| Orsay | 23 September 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03C1A6-C370-1444-07ED-23301569260A}"/>
              </a:ext>
            </a:extLst>
          </p:cNvPr>
          <p:cNvSpPr/>
          <p:nvPr/>
        </p:nvSpPr>
        <p:spPr bwMode="auto">
          <a:xfrm>
            <a:off x="551384" y="5445224"/>
            <a:ext cx="3888432" cy="1224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675C18-A697-8A2E-8A37-B839935BB833}"/>
              </a:ext>
            </a:extLst>
          </p:cNvPr>
          <p:cNvGrpSpPr/>
          <p:nvPr/>
        </p:nvGrpSpPr>
        <p:grpSpPr>
          <a:xfrm>
            <a:off x="479376" y="4135141"/>
            <a:ext cx="8208912" cy="1458163"/>
            <a:chOff x="512050" y="4941168"/>
            <a:chExt cx="8208912" cy="145816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2F953F7-0D68-8B2C-1060-C835E1A59EC6}"/>
                </a:ext>
              </a:extLst>
            </p:cNvPr>
            <p:cNvGrpSpPr/>
            <p:nvPr/>
          </p:nvGrpSpPr>
          <p:grpSpPr>
            <a:xfrm>
              <a:off x="512050" y="4941168"/>
              <a:ext cx="8208912" cy="1458163"/>
              <a:chOff x="512050" y="4941168"/>
              <a:chExt cx="8208912" cy="1458163"/>
            </a:xfrm>
          </p:grpSpPr>
          <p:sp>
            <p:nvSpPr>
              <p:cNvPr id="14" name="Subtitle 2">
                <a:extLst>
                  <a:ext uri="{FF2B5EF4-FFF2-40B4-BE49-F238E27FC236}">
                    <a16:creationId xmlns:a16="http://schemas.microsoft.com/office/drawing/2014/main" id="{08EF1072-D395-CEBA-39DA-3EB09A2D78C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12050" y="4941168"/>
                <a:ext cx="8208912" cy="1376702"/>
              </a:xfrm>
              <a:prstGeom prst="rect">
                <a:avLst/>
              </a:prstGeom>
              <a:noFill/>
            </p:spPr>
            <p:txBody>
              <a:bodyPr/>
              <a:lstStyle>
                <a:lvl1pPr marL="225425" indent="-225425" algn="l">
                  <a:lnSpc>
                    <a:spcPct val="100000"/>
                  </a:lnSpc>
                  <a:spcBef>
                    <a:spcPts val="900"/>
                  </a:spcBef>
                  <a:buClr>
                    <a:srgbClr val="5AA3D9"/>
                  </a:buClr>
                  <a:buSzPct val="100000"/>
                  <a:buFont typeface="Wingdings" panose="05000000000000000000" pitchFamily="2" charset="2"/>
                  <a:buChar char="§"/>
                  <a:defRPr sz="3000" b="0" i="0">
                    <a:solidFill>
                      <a:srgbClr val="4D4D4D"/>
                    </a:solidFill>
                    <a:latin typeface="+mn-lt"/>
                    <a:ea typeface="+mn-ea"/>
                    <a:cs typeface="Ubuntu Light"/>
                  </a:defRPr>
                </a:lvl1pPr>
                <a:lvl2pPr marL="460375" indent="-228600" algn="l">
                  <a:lnSpc>
                    <a:spcPct val="100000"/>
                  </a:lnSpc>
                  <a:spcBef>
                    <a:spcPts val="900"/>
                  </a:spcBef>
                  <a:buClr>
                    <a:schemeClr val="bg1">
                      <a:lumMod val="75000"/>
                    </a:schemeClr>
                  </a:buClr>
                  <a:buSzPct val="100000"/>
                  <a:buFont typeface="Wingdings" panose="05000000000000000000" pitchFamily="2" charset="2"/>
                  <a:buChar char="§"/>
                  <a:defRPr sz="3000" b="0" i="0">
                    <a:solidFill>
                      <a:srgbClr val="4D4D4D"/>
                    </a:solidFill>
                    <a:latin typeface="+mn-lt"/>
                    <a:ea typeface="+mn-ea"/>
                    <a:cs typeface="Ubuntu Light"/>
                  </a:defRPr>
                </a:lvl2pPr>
                <a:lvl3pPr marL="685800" indent="-225425" algn="l">
                  <a:lnSpc>
                    <a:spcPct val="100000"/>
                  </a:lnSpc>
                  <a:spcBef>
                    <a:spcPts val="900"/>
                  </a:spcBef>
                  <a:buClr>
                    <a:schemeClr val="bg1">
                      <a:lumMod val="75000"/>
                    </a:schemeClr>
                  </a:buClr>
                  <a:buSzPct val="100000"/>
                  <a:buFont typeface="Wingdings" panose="05000000000000000000" pitchFamily="2" charset="2"/>
                  <a:buChar char="§"/>
                  <a:defRPr sz="3000" b="0" i="0">
                    <a:solidFill>
                      <a:srgbClr val="4D4D4D"/>
                    </a:solidFill>
                    <a:latin typeface="+mn-lt"/>
                    <a:ea typeface="+mn-ea"/>
                    <a:cs typeface="Ubuntu Light"/>
                  </a:defRPr>
                </a:lvl3pPr>
                <a:lvl4pPr marL="909638" indent="-223838" algn="l">
                  <a:lnSpc>
                    <a:spcPct val="100000"/>
                  </a:lnSpc>
                  <a:spcBef>
                    <a:spcPts val="900"/>
                  </a:spcBef>
                  <a:buClr>
                    <a:schemeClr val="bg1">
                      <a:lumMod val="75000"/>
                    </a:schemeClr>
                  </a:buClr>
                  <a:buSzPct val="100000"/>
                  <a:buFont typeface="Wingdings" panose="05000000000000000000" pitchFamily="2" charset="2"/>
                  <a:buChar char="§"/>
                  <a:defRPr sz="3000" b="0" i="0">
                    <a:solidFill>
                      <a:srgbClr val="4D4D4D"/>
                    </a:solidFill>
                    <a:latin typeface="+mn-lt"/>
                    <a:ea typeface="+mn-ea"/>
                    <a:cs typeface="Ubuntu Light"/>
                  </a:defRPr>
                </a:lvl4pPr>
                <a:lvl5pPr marL="1146175" indent="-236538" algn="l">
                  <a:lnSpc>
                    <a:spcPct val="100000"/>
                  </a:lnSpc>
                  <a:spcBef>
                    <a:spcPts val="900"/>
                  </a:spcBef>
                  <a:buClr>
                    <a:schemeClr val="bg1">
                      <a:lumMod val="75000"/>
                    </a:schemeClr>
                  </a:buClr>
                  <a:buSzPct val="100000"/>
                  <a:buFont typeface="Wingdings" panose="05000000000000000000" pitchFamily="2" charset="2"/>
                  <a:buChar char="§"/>
                  <a:defRPr sz="3000" b="0" i="0">
                    <a:solidFill>
                      <a:srgbClr val="4D4D4D"/>
                    </a:solidFill>
                    <a:latin typeface="+mn-lt"/>
                    <a:ea typeface="+mn-ea"/>
                    <a:cs typeface="Ubuntu Light"/>
                  </a:defRPr>
                </a:lvl5pPr>
                <a:lvl6pPr marL="1700784" indent="-182880" algn="l">
                  <a:spcBef>
                    <a:spcPts val="0"/>
                  </a:spcBef>
                  <a:buClr>
                    <a:schemeClr val="accent5"/>
                  </a:buClr>
                  <a:buFont typeface="Arial"/>
                  <a:buChar char="-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20240" indent="-182880" algn="l">
                  <a:spcBef>
                    <a:spcPts val="0"/>
                  </a:spcBef>
                  <a:buClr>
                    <a:schemeClr val="accent6"/>
                  </a:buClr>
                  <a:buSzPct val="100000"/>
                  <a:buFont typeface="Arial"/>
                  <a:buChar char="•"/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9696" indent="-182880" algn="l">
                  <a:spcBef>
                    <a:spcPts val="0"/>
                  </a:spcBef>
                  <a:buClr>
                    <a:schemeClr val="accent6"/>
                  </a:buClr>
                  <a:buFont typeface="Arial"/>
                  <a:buChar char="▪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331720" indent="-182880" algn="l">
                  <a:spcBef>
                    <a:spcPts val="0"/>
                  </a:spcBef>
                  <a:buClr>
                    <a:schemeClr val="accent6"/>
                  </a:buClr>
                  <a:buFont typeface="Arial"/>
                  <a:buChar char="•"/>
                  <a:defRPr sz="16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2863" indent="0">
                  <a:buNone/>
                  <a:defRPr/>
                </a:pPr>
                <a:r>
                  <a:rPr lang="en-GB" sz="2000" dirty="0">
                    <a:solidFill>
                      <a:schemeClr val="tx1">
                        <a:lumMod val="75000"/>
                      </a:schemeClr>
                    </a:solidFill>
                  </a:rPr>
                  <a:t>Anahita Omoumi</a:t>
                </a:r>
                <a:endParaRPr lang="en-GB" sz="1600" dirty="0">
                  <a:solidFill>
                    <a:srgbClr val="3D92BD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F3256ED-51D5-18F7-13BE-BF5F40EBB0BC}"/>
                  </a:ext>
                </a:extLst>
              </p:cNvPr>
              <p:cNvSpPr txBox="1"/>
              <p:nvPr/>
            </p:nvSpPr>
            <p:spPr>
              <a:xfrm>
                <a:off x="551384" y="5445224"/>
                <a:ext cx="622536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2863" indent="0">
                  <a:buNone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</a:schemeClr>
                    </a:solidFill>
                  </a:rPr>
                  <a:t>A. Latina , </a:t>
                </a:r>
                <a:r>
                  <a:rPr lang="en-GB" sz="1400" dirty="0"/>
                  <a:t>S. Doebert, </a:t>
                </a:r>
                <a:r>
                  <a:rPr lang="en-GB" sz="1400" dirty="0">
                    <a:solidFill>
                      <a:schemeClr val="tx1">
                        <a:lumMod val="75000"/>
                      </a:schemeClr>
                    </a:solidFill>
                  </a:rPr>
                  <a:t>M. Calderon and E. Granados </a:t>
                </a:r>
                <a:r>
                  <a:rPr lang="en-GB" sz="1400" dirty="0">
                    <a:solidFill>
                      <a:srgbClr val="3D92BD"/>
                    </a:solidFill>
                  </a:rPr>
                  <a:t>(CERN)</a:t>
                </a:r>
              </a:p>
              <a:p>
                <a:pPr marL="42863" indent="0">
                  <a:buNone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</a:schemeClr>
                    </a:solidFill>
                  </a:rPr>
                  <a:t>L. Jones </a:t>
                </a:r>
                <a:r>
                  <a:rPr lang="en-GB" sz="1400" dirty="0">
                    <a:solidFill>
                      <a:srgbClr val="3D92BD"/>
                    </a:solidFill>
                  </a:rPr>
                  <a:t>(STFC, Daresbury) </a:t>
                </a:r>
              </a:p>
              <a:p>
                <a:pPr marL="42863" indent="0">
                  <a:buNone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</a:schemeClr>
                    </a:solidFill>
                  </a:rPr>
                  <a:t>S. Betton</a:t>
                </a:r>
                <a:r>
                  <a:rPr lang="en-GB" sz="14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i </a:t>
                </a:r>
                <a:r>
                  <a:rPr lang="en-GB" sz="1400" dirty="0">
                    <a:solidFill>
                      <a:srgbClr val="3D92BD"/>
                    </a:solidFill>
                  </a:rPr>
                  <a:t>(PSI)</a:t>
                </a:r>
              </a:p>
              <a:p>
                <a:pPr marL="42863" indent="0">
                  <a:buNone/>
                  <a:defRPr/>
                </a:pPr>
                <a:r>
                  <a:rPr lang="en-GB" sz="1400" dirty="0">
                    <a:solidFill>
                      <a:schemeClr val="tx1">
                        <a:lumMod val="75000"/>
                      </a:schemeClr>
                    </a:solidFill>
                  </a:rPr>
                  <a:t>B. O’Shea, R. Loney and C. Emma </a:t>
                </a:r>
                <a:r>
                  <a:rPr lang="en-GB" sz="1400" dirty="0">
                    <a:solidFill>
                      <a:srgbClr val="3D92BD"/>
                    </a:solidFill>
                  </a:rPr>
                  <a:t>(SLAC)</a:t>
                </a:r>
                <a:endParaRPr lang="en-GB" sz="1400" b="1" dirty="0">
                  <a:solidFill>
                    <a:srgbClr val="3D92BD"/>
                  </a:solidFill>
                </a:endParaRPr>
              </a:p>
            </p:txBody>
          </p: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66672B3-4D2E-25DC-988A-5251265074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4058" y="5445224"/>
              <a:ext cx="4860000" cy="0"/>
            </a:xfrm>
            <a:prstGeom prst="line">
              <a:avLst/>
            </a:prstGeom>
            <a:ln>
              <a:gradFill flip="none" rotWithShape="1">
                <a:gsLst>
                  <a:gs pos="39000">
                    <a:srgbClr val="3E2F6D"/>
                  </a:gs>
                  <a:gs pos="0">
                    <a:srgbClr val="01010F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574EBC8-84DF-625D-EB16-6285616D7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5957502"/>
            <a:ext cx="3061288" cy="97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9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3957C-9419-B7E2-747B-4F0EDC0C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F4B87EE-1BBF-8065-42EC-989BC397E678}"/>
              </a:ext>
            </a:extLst>
          </p:cNvPr>
          <p:cNvSpPr/>
          <p:nvPr/>
        </p:nvSpPr>
        <p:spPr bwMode="auto">
          <a:xfrm>
            <a:off x="5987193" y="3263268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89567C-963C-BBAA-AC7F-32EFEA39D641}"/>
              </a:ext>
            </a:extLst>
          </p:cNvPr>
          <p:cNvSpPr/>
          <p:nvPr/>
        </p:nvSpPr>
        <p:spPr bwMode="auto">
          <a:xfrm>
            <a:off x="5987553" y="3983348"/>
            <a:ext cx="5400600" cy="2325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0DE2B4-A9C3-513C-5008-DD4472EB062E}"/>
              </a:ext>
            </a:extLst>
          </p:cNvPr>
          <p:cNvSpPr txBox="1">
            <a:spLocks/>
          </p:cNvSpPr>
          <p:nvPr/>
        </p:nvSpPr>
        <p:spPr>
          <a:xfrm>
            <a:off x="6419601" y="1556792"/>
            <a:ext cx="3054949" cy="715840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Content: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CDC2F-1D98-31A8-E2BD-FF018D0ABC9E}"/>
              </a:ext>
            </a:extLst>
          </p:cNvPr>
          <p:cNvSpPr txBox="1">
            <a:spLocks noChangeAspect="1"/>
          </p:cNvSpPr>
          <p:nvPr/>
        </p:nvSpPr>
        <p:spPr>
          <a:xfrm>
            <a:off x="5987193" y="3334160"/>
            <a:ext cx="6480720" cy="387798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02</a:t>
            </a:r>
            <a:r>
              <a:rPr lang="en-US" sz="2800" kern="1200" dirty="0">
                <a:solidFill>
                  <a:schemeClr val="bg1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Dynamic Photoemission Model</a:t>
            </a:r>
            <a:endParaRPr lang="en-GB" sz="3300" kern="1200" dirty="0">
              <a:solidFill>
                <a:schemeClr val="accent1"/>
              </a:solidFill>
            </a:endParaRP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97B8CC9-8A51-0AAF-ACAA-8D5DCE1E2F28}"/>
              </a:ext>
            </a:extLst>
          </p:cNvPr>
          <p:cNvSpPr txBox="1">
            <a:spLocks/>
          </p:cNvSpPr>
          <p:nvPr/>
        </p:nvSpPr>
        <p:spPr>
          <a:xfrm>
            <a:off x="3130175" y="6575776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86075A4-69C0-8480-7419-423F77E2BB85}"/>
              </a:ext>
            </a:extLst>
          </p:cNvPr>
          <p:cNvSpPr/>
          <p:nvPr/>
        </p:nvSpPr>
        <p:spPr bwMode="auto">
          <a:xfrm>
            <a:off x="6010974" y="4055356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222D35-5BE0-32C2-E6CD-6769D1BFCB43}"/>
              </a:ext>
            </a:extLst>
          </p:cNvPr>
          <p:cNvSpPr txBox="1">
            <a:spLocks/>
          </p:cNvSpPr>
          <p:nvPr/>
        </p:nvSpPr>
        <p:spPr>
          <a:xfrm>
            <a:off x="6024712" y="4121299"/>
            <a:ext cx="6480000" cy="3888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03</a:t>
            </a:r>
            <a:r>
              <a:rPr lang="en-US" sz="2800" kern="1200" dirty="0"/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Experimental Benchmarking</a:t>
            </a:r>
            <a:endParaRPr lang="en-GB" sz="2800" kern="1200" dirty="0">
              <a:solidFill>
                <a:schemeClr val="accent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82E4653-E70A-9677-F86D-7913E4F550B8}"/>
              </a:ext>
            </a:extLst>
          </p:cNvPr>
          <p:cNvSpPr/>
          <p:nvPr/>
        </p:nvSpPr>
        <p:spPr bwMode="auto">
          <a:xfrm>
            <a:off x="5987193" y="4847444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A36EC1-1111-6DC4-C991-3C0C1453FA1E}"/>
              </a:ext>
            </a:extLst>
          </p:cNvPr>
          <p:cNvSpPr txBox="1">
            <a:spLocks/>
          </p:cNvSpPr>
          <p:nvPr/>
        </p:nvSpPr>
        <p:spPr>
          <a:xfrm>
            <a:off x="6019571" y="4915296"/>
            <a:ext cx="6480000" cy="3888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05</a:t>
            </a:r>
            <a:r>
              <a:rPr lang="en-US" sz="2800" kern="1200" dirty="0"/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Conclusion and Outlook</a:t>
            </a:r>
            <a:endParaRPr lang="en-GB" sz="2800" kern="1200" dirty="0">
              <a:solidFill>
                <a:schemeClr val="accent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1F4136A-5684-1F02-4CA9-F6AA6C1F916D}"/>
              </a:ext>
            </a:extLst>
          </p:cNvPr>
          <p:cNvSpPr/>
          <p:nvPr/>
        </p:nvSpPr>
        <p:spPr bwMode="auto">
          <a:xfrm>
            <a:off x="5965585" y="2471180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81FAA1-73E1-8115-A934-127C3F1683A0}"/>
              </a:ext>
            </a:extLst>
          </p:cNvPr>
          <p:cNvSpPr txBox="1">
            <a:spLocks noChangeAspect="1"/>
          </p:cNvSpPr>
          <p:nvPr/>
        </p:nvSpPr>
        <p:spPr>
          <a:xfrm>
            <a:off x="5948228" y="2543188"/>
            <a:ext cx="6480000" cy="4329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01</a:t>
            </a:r>
            <a:r>
              <a:rPr lang="en-US" sz="2800" kern="1200" dirty="0">
                <a:solidFill>
                  <a:srgbClr val="3F01AE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Motivation</a:t>
            </a:r>
            <a:endParaRPr lang="en-GB" sz="2600" kern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2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AB67D-E0B9-7DC0-3726-A89664C1D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2B5F9C-A36A-5D49-8E93-C4D4FD0F0679}"/>
              </a:ext>
            </a:extLst>
          </p:cNvPr>
          <p:cNvSpPr/>
          <p:nvPr/>
        </p:nvSpPr>
        <p:spPr bwMode="auto">
          <a:xfrm>
            <a:off x="5987553" y="3983348"/>
            <a:ext cx="5400600" cy="21099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0D4A7D-5125-A8E5-CC2C-9BB5150B177F}"/>
              </a:ext>
            </a:extLst>
          </p:cNvPr>
          <p:cNvSpPr txBox="1">
            <a:spLocks/>
          </p:cNvSpPr>
          <p:nvPr/>
        </p:nvSpPr>
        <p:spPr>
          <a:xfrm>
            <a:off x="6419601" y="1556792"/>
            <a:ext cx="3054949" cy="715840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Content: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27E1A7B5-AF5E-5A10-29B6-90B2BB788427}"/>
              </a:ext>
            </a:extLst>
          </p:cNvPr>
          <p:cNvSpPr txBox="1">
            <a:spLocks/>
          </p:cNvSpPr>
          <p:nvPr/>
        </p:nvSpPr>
        <p:spPr>
          <a:xfrm>
            <a:off x="3130175" y="6575776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32E92CA-CADB-D17E-EEEB-5D393FF0EAAA}"/>
              </a:ext>
            </a:extLst>
          </p:cNvPr>
          <p:cNvSpPr/>
          <p:nvPr/>
        </p:nvSpPr>
        <p:spPr bwMode="auto">
          <a:xfrm>
            <a:off x="5965585" y="2471180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56697-9314-D0E8-191E-2B031B079BED}"/>
              </a:ext>
            </a:extLst>
          </p:cNvPr>
          <p:cNvSpPr txBox="1">
            <a:spLocks noChangeAspect="1"/>
          </p:cNvSpPr>
          <p:nvPr/>
        </p:nvSpPr>
        <p:spPr>
          <a:xfrm>
            <a:off x="5948228" y="2543188"/>
            <a:ext cx="6480000" cy="4329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01</a:t>
            </a:r>
            <a:r>
              <a:rPr lang="en-US" sz="2800" kern="1200" dirty="0">
                <a:solidFill>
                  <a:srgbClr val="3F01AE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Motivation</a:t>
            </a:r>
            <a:endParaRPr lang="en-GB" sz="2600" kern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42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50DE7-C397-B077-6E11-5EB270331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42A393-DFB5-83FC-3E25-7E8125C09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351" y="1534289"/>
            <a:ext cx="5350883" cy="36949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F048FBA-8716-EB1B-81D6-082EB3D257B7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1F2933BA-90A5-73EF-90F8-01C48D759048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BA8897EB-600D-567C-4F40-F99680CEC642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800" dirty="0">
                <a:solidFill>
                  <a:srgbClr val="FFFFFF"/>
                </a:solidFill>
                <a:latin typeface="Arial (Headings)"/>
              </a:rPr>
              <a:t>Motivation — Why collective &amp; surface effects matter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A8BC56BB-1662-F83C-9CE0-C7BA55399339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FF813641-4409-35B7-6B18-50211E659ABF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5A22C89B-94D2-AC5A-A149-00FC9950C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BF11C2CD-E328-1E6D-836F-5271BB4AFA4E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09609A8-4A88-DC04-96F2-26AFE0B1AFFB}"/>
              </a:ext>
            </a:extLst>
          </p:cNvPr>
          <p:cNvSpPr txBox="1"/>
          <p:nvPr/>
        </p:nvSpPr>
        <p:spPr>
          <a:xfrm>
            <a:off x="594360" y="613761"/>
            <a:ext cx="1097280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 dirty="0">
                <a:solidFill>
                  <a:srgbClr val="5B646F"/>
                </a:solidFill>
                <a:latin typeface="+mj-lt"/>
              </a:rPr>
              <a:t>A general challenge for high-brightness photoelectron 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DE120A-ED2B-C5ED-4911-29D21D8AB5EE}"/>
              </a:ext>
            </a:extLst>
          </p:cNvPr>
          <p:cNvSpPr txBox="1"/>
          <p:nvPr/>
        </p:nvSpPr>
        <p:spPr>
          <a:xfrm>
            <a:off x="407368" y="1143000"/>
            <a:ext cx="3504848" cy="3676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 dirty="0">
                <a:solidFill>
                  <a:srgbClr val="083980"/>
                </a:solidFill>
                <a:latin typeface="+mj-lt"/>
              </a:rPr>
              <a:t>The high-brightness objective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FFAD6E9C-5D3C-BED5-D8C5-87AB7116A59A}"/>
              </a:ext>
            </a:extLst>
          </p:cNvPr>
          <p:cNvSpPr/>
          <p:nvPr/>
        </p:nvSpPr>
        <p:spPr>
          <a:xfrm>
            <a:off x="502920" y="1572768"/>
            <a:ext cx="2971800" cy="3429000"/>
          </a:xfrm>
          <a:prstGeom prst="roundRect">
            <a:avLst/>
          </a:prstGeom>
          <a:solidFill>
            <a:srgbClr val="EBF4FB"/>
          </a:solidFill>
          <a:ln w="15240">
            <a:solidFill>
              <a:srgbClr val="5BA3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64594D-1830-C17B-F4E2-E1F8A33A3D31}"/>
              </a:ext>
            </a:extLst>
          </p:cNvPr>
          <p:cNvSpPr txBox="1"/>
          <p:nvPr/>
        </p:nvSpPr>
        <p:spPr>
          <a:xfrm>
            <a:off x="777240" y="1814748"/>
            <a:ext cx="2423160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 dirty="0">
                <a:solidFill>
                  <a:srgbClr val="083980"/>
                </a:solidFill>
                <a:latin typeface="+mj-lt"/>
              </a:rPr>
              <a:t>More charge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C165F9-9AB1-261E-8D3A-F4E9D2BB01E8}"/>
              </a:ext>
            </a:extLst>
          </p:cNvPr>
          <p:cNvSpPr txBox="1"/>
          <p:nvPr/>
        </p:nvSpPr>
        <p:spPr>
          <a:xfrm>
            <a:off x="777240" y="2267712"/>
            <a:ext cx="2423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B646F"/>
                </a:solidFill>
                <a:latin typeface="Aptos"/>
              </a:rPr>
              <a:t>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C03771-E8E2-4B14-68DC-33BEB4619EBA}"/>
              </a:ext>
            </a:extLst>
          </p:cNvPr>
          <p:cNvSpPr txBox="1"/>
          <p:nvPr/>
        </p:nvSpPr>
        <p:spPr>
          <a:xfrm>
            <a:off x="777240" y="2546268"/>
            <a:ext cx="2423160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 dirty="0">
                <a:solidFill>
                  <a:srgbClr val="083980"/>
                </a:solidFill>
                <a:latin typeface="+mj-lt"/>
              </a:rPr>
              <a:t>Shorter bunch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C2585E-81A4-E1EE-0272-36C00815FD94}"/>
              </a:ext>
            </a:extLst>
          </p:cNvPr>
          <p:cNvSpPr txBox="1"/>
          <p:nvPr/>
        </p:nvSpPr>
        <p:spPr>
          <a:xfrm>
            <a:off x="777240" y="2999232"/>
            <a:ext cx="2423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B646F"/>
                </a:solidFill>
                <a:latin typeface="Aptos"/>
              </a:rPr>
              <a:t>+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2DAD71-8FE2-F1BB-17F3-E8D676FEACF3}"/>
              </a:ext>
            </a:extLst>
          </p:cNvPr>
          <p:cNvSpPr txBox="1"/>
          <p:nvPr/>
        </p:nvSpPr>
        <p:spPr>
          <a:xfrm>
            <a:off x="777240" y="3277788"/>
            <a:ext cx="2423160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 dirty="0">
                <a:solidFill>
                  <a:srgbClr val="083980"/>
                </a:solidFill>
                <a:latin typeface="+mj-lt"/>
              </a:rPr>
              <a:t>Smaller emittance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FB2234-5FD5-94D5-48B0-B91BD24885AF}"/>
              </a:ext>
            </a:extLst>
          </p:cNvPr>
          <p:cNvSpPr txBox="1"/>
          <p:nvPr/>
        </p:nvSpPr>
        <p:spPr>
          <a:xfrm>
            <a:off x="731520" y="3772454"/>
            <a:ext cx="251460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 dirty="0">
                <a:solidFill>
                  <a:srgbClr val="1F67A9"/>
                </a:solidFill>
                <a:latin typeface="+mj-lt"/>
              </a:rPr>
              <a:t>→ high phase-space density
at the cathode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E289AC6-17A4-55B6-8D21-7BFA8F964A0D}"/>
              </a:ext>
            </a:extLst>
          </p:cNvPr>
          <p:cNvSpPr txBox="1"/>
          <p:nvPr/>
        </p:nvSpPr>
        <p:spPr>
          <a:xfrm>
            <a:off x="4252000" y="1175945"/>
            <a:ext cx="479632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 dirty="0">
                <a:solidFill>
                  <a:srgbClr val="083980"/>
                </a:solidFill>
                <a:latin typeface="+mj-lt"/>
              </a:rPr>
              <a:t>What changes at high charge density?</a:t>
            </a: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A7D7F0E7-7BD8-5668-BBB3-344F0D9AC875}"/>
              </a:ext>
            </a:extLst>
          </p:cNvPr>
          <p:cNvSpPr txBox="1"/>
          <p:nvPr/>
        </p:nvSpPr>
        <p:spPr>
          <a:xfrm>
            <a:off x="9657496" y="1152697"/>
            <a:ext cx="306324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 dirty="0">
                <a:solidFill>
                  <a:srgbClr val="083980"/>
                </a:solidFill>
                <a:latin typeface="+mj-lt"/>
              </a:rPr>
              <a:t>Why it matters</a:t>
            </a:r>
          </a:p>
        </p:txBody>
      </p:sp>
      <p:sp>
        <p:nvSpPr>
          <p:cNvPr id="534" name="Rounded Rectangle 44">
            <a:extLst>
              <a:ext uri="{FF2B5EF4-FFF2-40B4-BE49-F238E27FC236}">
                <a16:creationId xmlns:a16="http://schemas.microsoft.com/office/drawing/2014/main" id="{9301A120-8C0E-706B-5F0F-DA8A15B77442}"/>
              </a:ext>
            </a:extLst>
          </p:cNvPr>
          <p:cNvSpPr/>
          <p:nvPr/>
        </p:nvSpPr>
        <p:spPr>
          <a:xfrm>
            <a:off x="9139728" y="1627632"/>
            <a:ext cx="2788920" cy="868680"/>
          </a:xfrm>
          <a:prstGeom prst="roundRect">
            <a:avLst/>
          </a:prstGeom>
          <a:solidFill>
            <a:srgbClr val="FDEBE8"/>
          </a:solidFill>
          <a:ln w="15240">
            <a:solidFill>
              <a:srgbClr val="BB38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A00D269B-004D-DB80-3FE8-F7D0722B1E5B}"/>
              </a:ext>
            </a:extLst>
          </p:cNvPr>
          <p:cNvSpPr txBox="1"/>
          <p:nvPr/>
        </p:nvSpPr>
        <p:spPr>
          <a:xfrm>
            <a:off x="9322608" y="1702344"/>
            <a:ext cx="242316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 dirty="0">
                <a:solidFill>
                  <a:srgbClr val="BB3830"/>
                </a:solidFill>
                <a:latin typeface="+mj-lt"/>
              </a:rPr>
              <a:t>Extractable charge</a:t>
            </a: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7350A621-4869-EE25-AA48-8E78DD3AF116}"/>
              </a:ext>
            </a:extLst>
          </p:cNvPr>
          <p:cNvSpPr txBox="1"/>
          <p:nvPr/>
        </p:nvSpPr>
        <p:spPr>
          <a:xfrm>
            <a:off x="9322608" y="2024782"/>
            <a:ext cx="2423160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 dirty="0">
                <a:solidFill>
                  <a:srgbClr val="252B32"/>
                </a:solidFill>
                <a:latin typeface="+mj-lt"/>
              </a:rPr>
              <a:t>saturation / clamping</a:t>
            </a:r>
          </a:p>
        </p:txBody>
      </p:sp>
      <p:sp>
        <p:nvSpPr>
          <p:cNvPr id="537" name="Rounded Rectangle 47">
            <a:extLst>
              <a:ext uri="{FF2B5EF4-FFF2-40B4-BE49-F238E27FC236}">
                <a16:creationId xmlns:a16="http://schemas.microsoft.com/office/drawing/2014/main" id="{1FAED66F-E284-4326-21D7-1AFA156B7320}"/>
              </a:ext>
            </a:extLst>
          </p:cNvPr>
          <p:cNvSpPr/>
          <p:nvPr/>
        </p:nvSpPr>
        <p:spPr>
          <a:xfrm>
            <a:off x="9139728" y="2679191"/>
            <a:ext cx="2788920" cy="868680"/>
          </a:xfrm>
          <a:prstGeom prst="roundRect">
            <a:avLst/>
          </a:prstGeom>
          <a:solidFill>
            <a:srgbClr val="F1ECFC"/>
          </a:solidFill>
          <a:ln w="15240">
            <a:solidFill>
              <a:srgbClr val="7049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8" name="TextBox 537">
            <a:extLst>
              <a:ext uri="{FF2B5EF4-FFF2-40B4-BE49-F238E27FC236}">
                <a16:creationId xmlns:a16="http://schemas.microsoft.com/office/drawing/2014/main" id="{8ED1433F-2EF0-7BE3-5F7F-52E090267F6B}"/>
              </a:ext>
            </a:extLst>
          </p:cNvPr>
          <p:cNvSpPr txBox="1"/>
          <p:nvPr/>
        </p:nvSpPr>
        <p:spPr>
          <a:xfrm>
            <a:off x="9322608" y="2753904"/>
            <a:ext cx="242316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 dirty="0">
                <a:solidFill>
                  <a:srgbClr val="7049BE"/>
                </a:solidFill>
                <a:latin typeface="+mj-lt"/>
              </a:rPr>
              <a:t>Temporal </a:t>
            </a:r>
            <a:r>
              <a:rPr lang="en-US" sz="1400" b="1" dirty="0">
                <a:solidFill>
                  <a:srgbClr val="7049BE"/>
                </a:solidFill>
                <a:latin typeface="+mj-lt"/>
              </a:rPr>
              <a:t>dynamic</a:t>
            </a:r>
            <a:endParaRPr sz="1400" b="1" i="0" dirty="0">
              <a:solidFill>
                <a:srgbClr val="7049BE"/>
              </a:solidFill>
              <a:latin typeface="+mj-lt"/>
            </a:endParaRPr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E4BBB4B1-DBA3-60DF-881A-C1C433B8C428}"/>
              </a:ext>
            </a:extLst>
          </p:cNvPr>
          <p:cNvSpPr txBox="1"/>
          <p:nvPr/>
        </p:nvSpPr>
        <p:spPr>
          <a:xfrm>
            <a:off x="9322608" y="3076341"/>
            <a:ext cx="2423160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 dirty="0">
                <a:solidFill>
                  <a:srgbClr val="252B32"/>
                </a:solidFill>
                <a:latin typeface="+mj-lt"/>
              </a:rPr>
              <a:t>bunch-shape distortion</a:t>
            </a:r>
          </a:p>
        </p:txBody>
      </p:sp>
      <p:sp>
        <p:nvSpPr>
          <p:cNvPr id="540" name="Rounded Rectangle 50">
            <a:extLst>
              <a:ext uri="{FF2B5EF4-FFF2-40B4-BE49-F238E27FC236}">
                <a16:creationId xmlns:a16="http://schemas.microsoft.com/office/drawing/2014/main" id="{3E299E9F-44F1-40E6-C664-A7C327F5AACB}"/>
              </a:ext>
            </a:extLst>
          </p:cNvPr>
          <p:cNvSpPr/>
          <p:nvPr/>
        </p:nvSpPr>
        <p:spPr>
          <a:xfrm>
            <a:off x="9139728" y="3730752"/>
            <a:ext cx="2788920" cy="868680"/>
          </a:xfrm>
          <a:prstGeom prst="roundRect">
            <a:avLst/>
          </a:prstGeom>
          <a:solidFill>
            <a:srgbClr val="EFF6E0"/>
          </a:solidFill>
          <a:ln w="15240">
            <a:solidFill>
              <a:srgbClr val="5B8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1" name="TextBox 540">
            <a:extLst>
              <a:ext uri="{FF2B5EF4-FFF2-40B4-BE49-F238E27FC236}">
                <a16:creationId xmlns:a16="http://schemas.microsoft.com/office/drawing/2014/main" id="{1FFCAAD0-88CD-751A-FAF0-CC5BB146CF12}"/>
              </a:ext>
            </a:extLst>
          </p:cNvPr>
          <p:cNvSpPr txBox="1"/>
          <p:nvPr/>
        </p:nvSpPr>
        <p:spPr>
          <a:xfrm>
            <a:off x="9322608" y="3805464"/>
            <a:ext cx="242316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 dirty="0">
                <a:solidFill>
                  <a:srgbClr val="5B802E"/>
                </a:solidFill>
                <a:latin typeface="+mj-lt"/>
              </a:rPr>
              <a:t>Transverse </a:t>
            </a:r>
            <a:r>
              <a:rPr lang="en-US" sz="1400" b="1" dirty="0">
                <a:solidFill>
                  <a:srgbClr val="5B802E"/>
                </a:solidFill>
                <a:latin typeface="+mj-lt"/>
              </a:rPr>
              <a:t>dynamic</a:t>
            </a:r>
            <a:endParaRPr sz="1400" b="1" i="0" dirty="0">
              <a:solidFill>
                <a:srgbClr val="5B802E"/>
              </a:solidFill>
              <a:latin typeface="+mj-lt"/>
            </a:endParaRPr>
          </a:p>
        </p:txBody>
      </p:sp>
      <p:sp>
        <p:nvSpPr>
          <p:cNvPr id="542" name="TextBox 541">
            <a:extLst>
              <a:ext uri="{FF2B5EF4-FFF2-40B4-BE49-F238E27FC236}">
                <a16:creationId xmlns:a16="http://schemas.microsoft.com/office/drawing/2014/main" id="{E19E7E93-5B61-6A90-68C3-9635D57A7EEF}"/>
              </a:ext>
            </a:extLst>
          </p:cNvPr>
          <p:cNvSpPr txBox="1"/>
          <p:nvPr/>
        </p:nvSpPr>
        <p:spPr>
          <a:xfrm>
            <a:off x="9322608" y="4127902"/>
            <a:ext cx="2423160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 dirty="0">
                <a:solidFill>
                  <a:srgbClr val="252B32"/>
                </a:solidFill>
                <a:latin typeface="+mj-lt"/>
              </a:rPr>
              <a:t>emittance growth</a:t>
            </a:r>
          </a:p>
        </p:txBody>
      </p:sp>
      <p:sp>
        <p:nvSpPr>
          <p:cNvPr id="543" name="Rounded Rectangle 53">
            <a:extLst>
              <a:ext uri="{FF2B5EF4-FFF2-40B4-BE49-F238E27FC236}">
                <a16:creationId xmlns:a16="http://schemas.microsoft.com/office/drawing/2014/main" id="{86A7B5BD-29CF-D275-EB7C-F7E9E6A303E9}"/>
              </a:ext>
            </a:extLst>
          </p:cNvPr>
          <p:cNvSpPr/>
          <p:nvPr/>
        </p:nvSpPr>
        <p:spPr>
          <a:xfrm>
            <a:off x="640080" y="5394960"/>
            <a:ext cx="10927080" cy="658368"/>
          </a:xfrm>
          <a:prstGeom prst="roundRect">
            <a:avLst/>
          </a:prstGeom>
          <a:solidFill>
            <a:srgbClr val="EFF5FB"/>
          </a:solidFill>
          <a:ln w="15240">
            <a:solidFill>
              <a:srgbClr val="B4C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4" name="TextBox 543">
            <a:extLst>
              <a:ext uri="{FF2B5EF4-FFF2-40B4-BE49-F238E27FC236}">
                <a16:creationId xmlns:a16="http://schemas.microsoft.com/office/drawing/2014/main" id="{87DBABA8-5793-7ACF-59D7-9B80CF9D27ED}"/>
              </a:ext>
            </a:extLst>
          </p:cNvPr>
          <p:cNvSpPr txBox="1"/>
          <p:nvPr/>
        </p:nvSpPr>
        <p:spPr>
          <a:xfrm>
            <a:off x="868680" y="5387263"/>
            <a:ext cx="1046988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b="1" i="0" dirty="0">
                <a:solidFill>
                  <a:srgbClr val="083980"/>
                </a:solidFill>
                <a:latin typeface="+mj-lt"/>
              </a:rPr>
              <a:t>At high brightness, photoemission is no longer only a material response to the laser: the emitted bunch modifies the surface and extraction conditions while emission is still occurring.</a:t>
            </a:r>
          </a:p>
        </p:txBody>
      </p:sp>
      <p:cxnSp>
        <p:nvCxnSpPr>
          <p:cNvPr id="532" name="Connector 42">
            <a:extLst>
              <a:ext uri="{FF2B5EF4-FFF2-40B4-BE49-F238E27FC236}">
                <a16:creationId xmlns:a16="http://schemas.microsoft.com/office/drawing/2014/main" id="{0538C4DE-8C4E-23D4-9717-10A6BE185DFB}"/>
              </a:ext>
            </a:extLst>
          </p:cNvPr>
          <p:cNvCxnSpPr/>
          <p:nvPr/>
        </p:nvCxnSpPr>
        <p:spPr>
          <a:xfrm>
            <a:off x="8940344" y="3096000"/>
            <a:ext cx="216000" cy="0"/>
          </a:xfrm>
          <a:prstGeom prst="line">
            <a:avLst/>
          </a:prstGeom>
          <a:ln w="44450">
            <a:solidFill>
              <a:srgbClr val="1F6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15">
            <a:extLst>
              <a:ext uri="{FF2B5EF4-FFF2-40B4-BE49-F238E27FC236}">
                <a16:creationId xmlns:a16="http://schemas.microsoft.com/office/drawing/2014/main" id="{B9241C18-0346-8CA5-F342-119EB3FB4107}"/>
              </a:ext>
            </a:extLst>
          </p:cNvPr>
          <p:cNvCxnSpPr/>
          <p:nvPr/>
        </p:nvCxnSpPr>
        <p:spPr>
          <a:xfrm>
            <a:off x="3492000" y="3096000"/>
            <a:ext cx="180000" cy="0"/>
          </a:xfrm>
          <a:prstGeom prst="line">
            <a:avLst/>
          </a:prstGeom>
          <a:ln w="44450">
            <a:solidFill>
              <a:srgbClr val="1F67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362A7E81-BA51-A412-8295-814CDA424D47}"/>
              </a:ext>
            </a:extLst>
          </p:cNvPr>
          <p:cNvSpPr/>
          <p:nvPr/>
        </p:nvSpPr>
        <p:spPr bwMode="auto">
          <a:xfrm>
            <a:off x="5362520" y="2527162"/>
            <a:ext cx="364235" cy="545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465669-592B-2DF8-37C7-C29DC79E7A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817"/>
          <a:stretch>
            <a:fillRect/>
          </a:stretch>
        </p:blipFill>
        <p:spPr>
          <a:xfrm>
            <a:off x="4714342" y="2265268"/>
            <a:ext cx="1381658" cy="1091724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87AA30-E5D8-82A0-E82B-0480A80FF569}"/>
              </a:ext>
            </a:extLst>
          </p:cNvPr>
          <p:cNvCxnSpPr>
            <a:cxnSpLocks/>
          </p:cNvCxnSpPr>
          <p:nvPr/>
        </p:nvCxnSpPr>
        <p:spPr bwMode="auto">
          <a:xfrm flipH="1">
            <a:off x="5693839" y="2523744"/>
            <a:ext cx="270243" cy="548634"/>
          </a:xfrm>
          <a:prstGeom prst="straightConnector1">
            <a:avLst/>
          </a:prstGeom>
          <a:ln>
            <a:solidFill>
              <a:srgbClr val="7304F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7F2FD0B4-A9B7-34A8-25E6-810DBC893E02}"/>
              </a:ext>
            </a:extLst>
          </p:cNvPr>
          <p:cNvSpPr/>
          <p:nvPr/>
        </p:nvSpPr>
        <p:spPr bwMode="auto">
          <a:xfrm>
            <a:off x="7266128" y="2538000"/>
            <a:ext cx="432048" cy="6343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FABEDDE-909F-0243-80CC-D6615F7E82DD}"/>
              </a:ext>
            </a:extLst>
          </p:cNvPr>
          <p:cNvCxnSpPr>
            <a:cxnSpLocks noChangeAspect="1"/>
          </p:cNvCxnSpPr>
          <p:nvPr/>
        </p:nvCxnSpPr>
        <p:spPr bwMode="auto">
          <a:xfrm flipH="1">
            <a:off x="7320136" y="2523744"/>
            <a:ext cx="461053" cy="93600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439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9ED9C-9385-BBF4-BCAD-38DA794B2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CBEDC9-7FC2-36EA-C37A-BC6814C5E5E2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BC5A8DC3-A080-39D2-A3AA-8174BF09CF19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CFA67F75-4845-3815-2E62-7B22750E460C}"/>
              </a:ext>
            </a:extLst>
          </p:cNvPr>
          <p:cNvSpPr txBox="1">
            <a:spLocks/>
          </p:cNvSpPr>
          <p:nvPr/>
        </p:nvSpPr>
        <p:spPr bwMode="auto">
          <a:xfrm>
            <a:off x="665916" y="481275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800" dirty="0">
                <a:solidFill>
                  <a:srgbClr val="FFFFFF"/>
                </a:solidFill>
                <a:latin typeface="Arial (Headings)"/>
              </a:rPr>
              <a:t>Motivation — Why this is critical for FCC-ee</a:t>
            </a:r>
          </a:p>
          <a:p>
            <a:pPr algn="l"/>
            <a:endParaRPr lang="en-GB" sz="28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4EDA603B-381C-2CFA-8446-722538D26BFA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38CB8C8-0459-DF70-5D78-83AC6B4A8C8A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BB0001DF-9C96-6091-433D-84551D7B3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B203AB4B-4DD6-A7F3-772D-441B0E69602A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1EE09A0-7FAE-2A73-8B8D-0249CF80FD1A}"/>
              </a:ext>
            </a:extLst>
          </p:cNvPr>
          <p:cNvSpPr/>
          <p:nvPr/>
        </p:nvSpPr>
        <p:spPr bwMode="auto">
          <a:xfrm>
            <a:off x="3196135" y="1124744"/>
            <a:ext cx="2736304" cy="4914901"/>
          </a:xfrm>
          <a:prstGeom prst="roundRect">
            <a:avLst/>
          </a:prstGeom>
          <a:solidFill>
            <a:srgbClr val="1D559E">
              <a:alpha val="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0B1646B-15D6-6CF4-0474-14BB77071A7F}"/>
              </a:ext>
            </a:extLst>
          </p:cNvPr>
          <p:cNvSpPr txBox="1"/>
          <p:nvPr/>
        </p:nvSpPr>
        <p:spPr>
          <a:xfrm>
            <a:off x="642937" y="1225901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BASELINE OPERATION</a:t>
            </a:r>
            <a:endParaRPr lang="en-GB" sz="1400" dirty="0">
              <a:solidFill>
                <a:schemeClr val="accent1"/>
              </a:solidFill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39DA415-6791-9478-98BC-988D9DFA570B}"/>
              </a:ext>
            </a:extLst>
          </p:cNvPr>
          <p:cNvSpPr/>
          <p:nvPr/>
        </p:nvSpPr>
        <p:spPr bwMode="auto">
          <a:xfrm>
            <a:off x="335360" y="1124744"/>
            <a:ext cx="2736304" cy="4914901"/>
          </a:xfrm>
          <a:prstGeom prst="roundRect">
            <a:avLst/>
          </a:prstGeom>
          <a:solidFill>
            <a:srgbClr val="1D559E">
              <a:alpha val="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23D8B68-D259-6DBF-EA9F-0D011B0937B2}"/>
              </a:ext>
            </a:extLst>
          </p:cNvPr>
          <p:cNvCxnSpPr/>
          <p:nvPr/>
        </p:nvCxnSpPr>
        <p:spPr bwMode="auto">
          <a:xfrm>
            <a:off x="642937" y="2276872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A4A8925F-0135-4659-48AE-D7096EE974CC}"/>
              </a:ext>
            </a:extLst>
          </p:cNvPr>
          <p:cNvCxnSpPr>
            <a:cxnSpLocks/>
          </p:cNvCxnSpPr>
          <p:nvPr/>
        </p:nvCxnSpPr>
        <p:spPr bwMode="auto">
          <a:xfrm>
            <a:off x="696092" y="2990717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CFF5D3B-4E17-7F88-B3A0-C7ECF66F056F}"/>
              </a:ext>
            </a:extLst>
          </p:cNvPr>
          <p:cNvCxnSpPr/>
          <p:nvPr/>
        </p:nvCxnSpPr>
        <p:spPr bwMode="auto">
          <a:xfrm>
            <a:off x="669168" y="3717032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484283D-731C-C687-0D67-330C1EA450DE}"/>
              </a:ext>
            </a:extLst>
          </p:cNvPr>
          <p:cNvCxnSpPr/>
          <p:nvPr/>
        </p:nvCxnSpPr>
        <p:spPr bwMode="auto">
          <a:xfrm>
            <a:off x="683384" y="4473116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4CDD1D9-2B7C-6B60-850F-40594B4CC5E3}"/>
              </a:ext>
            </a:extLst>
          </p:cNvPr>
          <p:cNvCxnSpPr/>
          <p:nvPr/>
        </p:nvCxnSpPr>
        <p:spPr bwMode="auto">
          <a:xfrm>
            <a:off x="642936" y="5229200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C45A364-E00B-3A8A-9A3E-45D720F9B5EC}"/>
              </a:ext>
            </a:extLst>
          </p:cNvPr>
          <p:cNvSpPr txBox="1"/>
          <p:nvPr/>
        </p:nvSpPr>
        <p:spPr>
          <a:xfrm>
            <a:off x="1105980" y="1619497"/>
            <a:ext cx="1310456" cy="31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Bunch charge</a:t>
            </a:r>
            <a:endParaRPr lang="en-GB" sz="14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C60730F-0357-A0EF-AB7F-26C656C581AE}"/>
              </a:ext>
            </a:extLst>
          </p:cNvPr>
          <p:cNvSpPr txBox="1"/>
          <p:nvPr/>
        </p:nvSpPr>
        <p:spPr>
          <a:xfrm>
            <a:off x="1069976" y="2364485"/>
            <a:ext cx="1382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Bunch spacing</a:t>
            </a:r>
            <a:endParaRPr lang="en-GB" sz="14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162C545-C33E-FA97-9F52-30B68B3366D1}"/>
              </a:ext>
            </a:extLst>
          </p:cNvPr>
          <p:cNvSpPr txBox="1"/>
          <p:nvPr/>
        </p:nvSpPr>
        <p:spPr>
          <a:xfrm>
            <a:off x="637649" y="3781035"/>
            <a:ext cx="2145983" cy="31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Maximum repetition rate</a:t>
            </a:r>
            <a:endParaRPr lang="en-GB" sz="1400" dirty="0"/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A2EC63A3-53EF-10E1-2280-6299D2A56C8A}"/>
              </a:ext>
            </a:extLst>
          </p:cNvPr>
          <p:cNvSpPr txBox="1"/>
          <p:nvPr/>
        </p:nvSpPr>
        <p:spPr>
          <a:xfrm>
            <a:off x="1069976" y="4571075"/>
            <a:ext cx="1382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Bunch duration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D8D195AC-2F99-EF3C-816D-9AF46D525C92}"/>
              </a:ext>
            </a:extLst>
          </p:cNvPr>
          <p:cNvSpPr txBox="1"/>
          <p:nvPr/>
        </p:nvSpPr>
        <p:spPr>
          <a:xfrm>
            <a:off x="1069976" y="5306605"/>
            <a:ext cx="1382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Energy spread</a:t>
            </a: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AAB30EA1-1FFB-EFEB-A361-F31562F9CC90}"/>
              </a:ext>
            </a:extLst>
          </p:cNvPr>
          <p:cNvSpPr txBox="1"/>
          <p:nvPr/>
        </p:nvSpPr>
        <p:spPr>
          <a:xfrm>
            <a:off x="1048666" y="3100014"/>
            <a:ext cx="1425200" cy="315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Bunch per train</a:t>
            </a:r>
            <a:endParaRPr lang="en-GB" sz="1400" dirty="0"/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6C41B0B0-B0B5-6665-A297-5901B287B70B}"/>
              </a:ext>
            </a:extLst>
          </p:cNvPr>
          <p:cNvSpPr txBox="1"/>
          <p:nvPr/>
        </p:nvSpPr>
        <p:spPr>
          <a:xfrm>
            <a:off x="1245657" y="184482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5-7 </a:t>
            </a:r>
            <a:r>
              <a:rPr lang="en-US" b="1" dirty="0" err="1">
                <a:solidFill>
                  <a:schemeClr val="accent1"/>
                </a:solidFill>
              </a:rPr>
              <a:t>nC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4E9D3C0A-1B3F-F588-597A-73EA163FB63E}"/>
              </a:ext>
            </a:extLst>
          </p:cNvPr>
          <p:cNvSpPr txBox="1"/>
          <p:nvPr/>
        </p:nvSpPr>
        <p:spPr>
          <a:xfrm>
            <a:off x="1330651" y="258356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25 ns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F18FC442-13B0-394A-D553-84584FE6D737}"/>
              </a:ext>
            </a:extLst>
          </p:cNvPr>
          <p:cNvSpPr txBox="1"/>
          <p:nvPr/>
        </p:nvSpPr>
        <p:spPr>
          <a:xfrm>
            <a:off x="1359931" y="3340901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2 - 4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09DFADD4-82FE-34CA-0F9E-B9E7AE324442}"/>
              </a:ext>
            </a:extLst>
          </p:cNvPr>
          <p:cNvSpPr txBox="1"/>
          <p:nvPr/>
        </p:nvSpPr>
        <p:spPr>
          <a:xfrm>
            <a:off x="1129175" y="4111386"/>
            <a:ext cx="1382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≤ 200 Hz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B5C99618-E899-EA7D-A5CE-2984E5A14ADC}"/>
              </a:ext>
            </a:extLst>
          </p:cNvPr>
          <p:cNvSpPr txBox="1"/>
          <p:nvPr/>
        </p:nvSpPr>
        <p:spPr>
          <a:xfrm>
            <a:off x="944934" y="4838760"/>
            <a:ext cx="1609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~ 3ps (rms)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23B2F328-25E5-E8EE-70B0-5982937B8186}"/>
              </a:ext>
            </a:extLst>
          </p:cNvPr>
          <p:cNvSpPr txBox="1"/>
          <p:nvPr/>
        </p:nvSpPr>
        <p:spPr>
          <a:xfrm>
            <a:off x="845484" y="5588258"/>
            <a:ext cx="192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390 keV (0.2%)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FDF4F3A4-9B7C-D31C-CE01-B8DD2CF2F7B5}"/>
              </a:ext>
            </a:extLst>
          </p:cNvPr>
          <p:cNvSpPr txBox="1"/>
          <p:nvPr/>
        </p:nvSpPr>
        <p:spPr>
          <a:xfrm>
            <a:off x="3647728" y="1221931"/>
            <a:ext cx="1830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TOP-UP SCHEME</a:t>
            </a:r>
            <a:endParaRPr lang="en-GB" sz="1400" dirty="0">
              <a:solidFill>
                <a:schemeClr val="accent1"/>
              </a:solidFill>
            </a:endParaRPr>
          </a:p>
        </p:txBody>
      </p: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17DBCBF4-CF25-A78F-ED67-1FE5028EDE87}"/>
              </a:ext>
            </a:extLst>
          </p:cNvPr>
          <p:cNvCxnSpPr/>
          <p:nvPr/>
        </p:nvCxnSpPr>
        <p:spPr bwMode="auto">
          <a:xfrm>
            <a:off x="3503712" y="2492896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B650A46D-F3A1-268A-3EB1-131E3C3BF8DB}"/>
              </a:ext>
            </a:extLst>
          </p:cNvPr>
          <p:cNvCxnSpPr>
            <a:cxnSpLocks/>
          </p:cNvCxnSpPr>
          <p:nvPr/>
        </p:nvCxnSpPr>
        <p:spPr bwMode="auto">
          <a:xfrm>
            <a:off x="3556867" y="3429000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Connector 331">
            <a:extLst>
              <a:ext uri="{FF2B5EF4-FFF2-40B4-BE49-F238E27FC236}">
                <a16:creationId xmlns:a16="http://schemas.microsoft.com/office/drawing/2014/main" id="{FDC17E93-0749-75C2-D81B-61459F7C1C85}"/>
              </a:ext>
            </a:extLst>
          </p:cNvPr>
          <p:cNvCxnSpPr/>
          <p:nvPr/>
        </p:nvCxnSpPr>
        <p:spPr bwMode="auto">
          <a:xfrm>
            <a:off x="3529943" y="4581128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3" name="TextBox 332">
            <a:extLst>
              <a:ext uri="{FF2B5EF4-FFF2-40B4-BE49-F238E27FC236}">
                <a16:creationId xmlns:a16="http://schemas.microsoft.com/office/drawing/2014/main" id="{FDA3DD19-1D22-D7F0-A9EC-8707A6C11441}"/>
              </a:ext>
            </a:extLst>
          </p:cNvPr>
          <p:cNvSpPr txBox="1"/>
          <p:nvPr/>
        </p:nvSpPr>
        <p:spPr>
          <a:xfrm>
            <a:off x="3560005" y="1789959"/>
            <a:ext cx="1965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Dynamic charge range</a:t>
            </a:r>
            <a:endParaRPr lang="en-GB" sz="1400" dirty="0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2B5872FA-F7CF-F9DF-C765-EF34F9998D77}"/>
              </a:ext>
            </a:extLst>
          </p:cNvPr>
          <p:cNvSpPr txBox="1"/>
          <p:nvPr/>
        </p:nvSpPr>
        <p:spPr>
          <a:xfrm>
            <a:off x="3805709" y="2689175"/>
            <a:ext cx="1382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Response time</a:t>
            </a:r>
            <a:endParaRPr lang="en-GB" sz="1400" dirty="0"/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5EDFC205-3BEB-5496-BD95-00BAB5BA5B71}"/>
              </a:ext>
            </a:extLst>
          </p:cNvPr>
          <p:cNvSpPr txBox="1"/>
          <p:nvPr/>
        </p:nvSpPr>
        <p:spPr>
          <a:xfrm>
            <a:off x="3583055" y="4620152"/>
            <a:ext cx="2145983" cy="31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Transverse emittance</a:t>
            </a:r>
            <a:endParaRPr lang="en-GB" sz="1400" dirty="0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484C3D79-A9DF-4A55-0EF7-BBF1DD1E12EF}"/>
              </a:ext>
            </a:extLst>
          </p:cNvPr>
          <p:cNvSpPr txBox="1"/>
          <p:nvPr/>
        </p:nvSpPr>
        <p:spPr>
          <a:xfrm>
            <a:off x="3719736" y="3625279"/>
            <a:ext cx="1616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Transverse profile</a:t>
            </a:r>
            <a:endParaRPr lang="en-GB" sz="1400" dirty="0"/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9690D797-A43E-87B8-5DB5-9799E8A57757}"/>
              </a:ext>
            </a:extLst>
          </p:cNvPr>
          <p:cNvSpPr txBox="1"/>
          <p:nvPr/>
        </p:nvSpPr>
        <p:spPr>
          <a:xfrm>
            <a:off x="4087154" y="206084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0-7 </a:t>
            </a:r>
            <a:r>
              <a:rPr lang="en-US" b="1" dirty="0" err="1">
                <a:solidFill>
                  <a:schemeClr val="accent1"/>
                </a:solidFill>
              </a:rPr>
              <a:t>nC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1B714A2B-CE3A-CDD1-A3F8-97ADA7481503}"/>
              </a:ext>
            </a:extLst>
          </p:cNvPr>
          <p:cNvSpPr txBox="1"/>
          <p:nvPr/>
        </p:nvSpPr>
        <p:spPr>
          <a:xfrm>
            <a:off x="3961180" y="2915071"/>
            <a:ext cx="120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&lt; 25 </a:t>
            </a:r>
            <a:r>
              <a:rPr lang="en-US" b="1" dirty="0" err="1">
                <a:solidFill>
                  <a:schemeClr val="accent1"/>
                </a:solidFill>
              </a:rPr>
              <a:t>ms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1B9D0EE7-6BF4-2C76-B974-0833F35C7ED4}"/>
              </a:ext>
            </a:extLst>
          </p:cNvPr>
          <p:cNvSpPr txBox="1"/>
          <p:nvPr/>
        </p:nvSpPr>
        <p:spPr>
          <a:xfrm>
            <a:off x="3602868" y="3920613"/>
            <a:ext cx="1937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On-demand </a:t>
            </a:r>
          </a:p>
          <a:p>
            <a:pPr algn="ctr"/>
            <a:r>
              <a:rPr lang="en-US" sz="1400" b="1" dirty="0">
                <a:solidFill>
                  <a:schemeClr val="accent1"/>
                </a:solidFill>
              </a:rPr>
              <a:t>shaping capability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E6CBE2DE-6517-CDA2-CC95-292DE6DACF7A}"/>
              </a:ext>
            </a:extLst>
          </p:cNvPr>
          <p:cNvSpPr txBox="1"/>
          <p:nvPr/>
        </p:nvSpPr>
        <p:spPr>
          <a:xfrm>
            <a:off x="3508779" y="5006961"/>
            <a:ext cx="21852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~ 7 </a:t>
            </a:r>
            <a:r>
              <a:rPr lang="en-US" sz="1400" b="1" dirty="0" err="1">
                <a:solidFill>
                  <a:schemeClr val="accent1"/>
                </a:solidFill>
              </a:rPr>
              <a:t>mm.mrad</a:t>
            </a:r>
            <a:r>
              <a:rPr lang="en-US" sz="1400" b="1" dirty="0">
                <a:solidFill>
                  <a:schemeClr val="accent1"/>
                </a:solidFill>
              </a:rPr>
              <a:t>* </a:t>
            </a:r>
          </a:p>
          <a:p>
            <a:pPr algn="ctr"/>
            <a:r>
              <a:rPr lang="en-US" sz="1400" b="1" dirty="0">
                <a:solidFill>
                  <a:schemeClr val="accent1"/>
                </a:solidFill>
              </a:rPr>
              <a:t>(depending on the damping ring)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EA6BEE5F-4A20-4DC1-D39B-1CFD2C96713B}"/>
              </a:ext>
            </a:extLst>
          </p:cNvPr>
          <p:cNvSpPr/>
          <p:nvPr/>
        </p:nvSpPr>
        <p:spPr bwMode="auto">
          <a:xfrm>
            <a:off x="6580511" y="1181908"/>
            <a:ext cx="5256584" cy="2304000"/>
          </a:xfrm>
          <a:prstGeom prst="roundRect">
            <a:avLst/>
          </a:prstGeom>
          <a:solidFill>
            <a:srgbClr val="3D92BD">
              <a:alpha val="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9D4A962C-7DE3-8606-1890-9314FE8C906E}"/>
              </a:ext>
            </a:extLst>
          </p:cNvPr>
          <p:cNvSpPr/>
          <p:nvPr/>
        </p:nvSpPr>
        <p:spPr bwMode="auto">
          <a:xfrm>
            <a:off x="6580511" y="3685723"/>
            <a:ext cx="5256584" cy="2302220"/>
          </a:xfrm>
          <a:prstGeom prst="roundRect">
            <a:avLst/>
          </a:prstGeom>
          <a:solidFill>
            <a:srgbClr val="1D559E">
              <a:alpha val="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AB4A3EFA-320D-3E41-0155-36E53CF0A295}"/>
              </a:ext>
            </a:extLst>
          </p:cNvPr>
          <p:cNvSpPr txBox="1"/>
          <p:nvPr/>
        </p:nvSpPr>
        <p:spPr>
          <a:xfrm>
            <a:off x="6655075" y="3796101"/>
            <a:ext cx="53631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2- FAST AND PRECISE AMPLITUDE MODULATION SCHEME</a:t>
            </a:r>
            <a:endParaRPr lang="en-GB" sz="1400" dirty="0">
              <a:solidFill>
                <a:schemeClr val="accent1"/>
              </a:solidFill>
            </a:endParaRPr>
          </a:p>
        </p:txBody>
      </p:sp>
      <p:cxnSp>
        <p:nvCxnSpPr>
          <p:cNvPr id="346" name="Straight Connector 345">
            <a:extLst>
              <a:ext uri="{FF2B5EF4-FFF2-40B4-BE49-F238E27FC236}">
                <a16:creationId xmlns:a16="http://schemas.microsoft.com/office/drawing/2014/main" id="{941FE2D9-AE11-428D-CFE1-786BB7826BB3}"/>
              </a:ext>
            </a:extLst>
          </p:cNvPr>
          <p:cNvCxnSpPr>
            <a:cxnSpLocks/>
          </p:cNvCxnSpPr>
          <p:nvPr/>
        </p:nvCxnSpPr>
        <p:spPr bwMode="auto">
          <a:xfrm>
            <a:off x="7372599" y="4149080"/>
            <a:ext cx="3780000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346">
            <a:extLst>
              <a:ext uri="{FF2B5EF4-FFF2-40B4-BE49-F238E27FC236}">
                <a16:creationId xmlns:a16="http://schemas.microsoft.com/office/drawing/2014/main" id="{33503DD9-6EEF-0D5C-971C-57117F8535E0}"/>
              </a:ext>
            </a:extLst>
          </p:cNvPr>
          <p:cNvCxnSpPr/>
          <p:nvPr/>
        </p:nvCxnSpPr>
        <p:spPr bwMode="auto">
          <a:xfrm>
            <a:off x="669168" y="1619497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>
            <a:extLst>
              <a:ext uri="{FF2B5EF4-FFF2-40B4-BE49-F238E27FC236}">
                <a16:creationId xmlns:a16="http://schemas.microsoft.com/office/drawing/2014/main" id="{6EAF59AB-92DF-9DEC-5303-04B4D29EA3E2}"/>
              </a:ext>
            </a:extLst>
          </p:cNvPr>
          <p:cNvCxnSpPr/>
          <p:nvPr/>
        </p:nvCxnSpPr>
        <p:spPr bwMode="auto">
          <a:xfrm>
            <a:off x="3457002" y="1613394"/>
            <a:ext cx="2068687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9" name="Picture 348">
            <a:extLst>
              <a:ext uri="{FF2B5EF4-FFF2-40B4-BE49-F238E27FC236}">
                <a16:creationId xmlns:a16="http://schemas.microsoft.com/office/drawing/2014/main" id="{0E014E23-8B63-4E39-8D5B-06B3D13841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679" t="-1231" r="-1676" b="727"/>
          <a:stretch>
            <a:fillRect/>
          </a:stretch>
        </p:blipFill>
        <p:spPr>
          <a:xfrm>
            <a:off x="6238463" y="947178"/>
            <a:ext cx="6080734" cy="2779610"/>
          </a:xfrm>
          <a:prstGeom prst="rect">
            <a:avLst/>
          </a:prstGeom>
          <a:effectLst>
            <a:outerShdw blurRad="50800" dir="21540000" algn="ctr" rotWithShape="0">
              <a:srgbClr val="000000">
                <a:alpha val="0"/>
              </a:srgbClr>
            </a:outerShdw>
            <a:softEdge rad="571500"/>
          </a:effectLst>
        </p:spPr>
      </p:pic>
      <p:grpSp>
        <p:nvGrpSpPr>
          <p:cNvPr id="350" name="Group 349">
            <a:extLst>
              <a:ext uri="{FF2B5EF4-FFF2-40B4-BE49-F238E27FC236}">
                <a16:creationId xmlns:a16="http://schemas.microsoft.com/office/drawing/2014/main" id="{3D6CEB33-CA9D-B1FD-F5B4-2CC4F452979E}"/>
              </a:ext>
            </a:extLst>
          </p:cNvPr>
          <p:cNvGrpSpPr/>
          <p:nvPr/>
        </p:nvGrpSpPr>
        <p:grpSpPr>
          <a:xfrm>
            <a:off x="7954159" y="4224942"/>
            <a:ext cx="725125" cy="1166636"/>
            <a:chOff x="8544272" y="4005064"/>
            <a:chExt cx="725125" cy="1166636"/>
          </a:xfrm>
        </p:grpSpPr>
        <p:sp>
          <p:nvSpPr>
            <p:cNvPr id="351" name="Isosceles Triangle 350">
              <a:extLst>
                <a:ext uri="{FF2B5EF4-FFF2-40B4-BE49-F238E27FC236}">
                  <a16:creationId xmlns:a16="http://schemas.microsoft.com/office/drawing/2014/main" id="{7208FDE3-8104-934F-7315-72B210E5D175}"/>
                </a:ext>
              </a:extLst>
            </p:cNvPr>
            <p:cNvSpPr/>
            <p:nvPr/>
          </p:nvSpPr>
          <p:spPr>
            <a:xfrm>
              <a:off x="8544272" y="4005064"/>
              <a:ext cx="58526" cy="1166636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2" name="Isosceles Triangle 351">
              <a:extLst>
                <a:ext uri="{FF2B5EF4-FFF2-40B4-BE49-F238E27FC236}">
                  <a16:creationId xmlns:a16="http://schemas.microsoft.com/office/drawing/2014/main" id="{8090B323-966C-BF3D-DF69-44FB03174240}"/>
                </a:ext>
              </a:extLst>
            </p:cNvPr>
            <p:cNvSpPr/>
            <p:nvPr/>
          </p:nvSpPr>
          <p:spPr>
            <a:xfrm>
              <a:off x="8760296" y="4005064"/>
              <a:ext cx="58526" cy="1166636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3" name="Isosceles Triangle 352">
              <a:extLst>
                <a:ext uri="{FF2B5EF4-FFF2-40B4-BE49-F238E27FC236}">
                  <a16:creationId xmlns:a16="http://schemas.microsoft.com/office/drawing/2014/main" id="{491554E4-033D-AC56-D858-A5B3C15F8637}"/>
                </a:ext>
              </a:extLst>
            </p:cNvPr>
            <p:cNvSpPr/>
            <p:nvPr/>
          </p:nvSpPr>
          <p:spPr>
            <a:xfrm>
              <a:off x="8976320" y="4005064"/>
              <a:ext cx="58526" cy="1166636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6" name="Isosceles Triangle 355">
              <a:extLst>
                <a:ext uri="{FF2B5EF4-FFF2-40B4-BE49-F238E27FC236}">
                  <a16:creationId xmlns:a16="http://schemas.microsoft.com/office/drawing/2014/main" id="{08713055-BBAE-C94F-FFD1-601D7124CFB0}"/>
                </a:ext>
              </a:extLst>
            </p:cNvPr>
            <p:cNvSpPr/>
            <p:nvPr/>
          </p:nvSpPr>
          <p:spPr>
            <a:xfrm>
              <a:off x="9210871" y="4005064"/>
              <a:ext cx="58526" cy="1166636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57" name="Group 356">
            <a:extLst>
              <a:ext uri="{FF2B5EF4-FFF2-40B4-BE49-F238E27FC236}">
                <a16:creationId xmlns:a16="http://schemas.microsoft.com/office/drawing/2014/main" id="{5ECDE375-3530-F3CA-ABAA-0D04F02A90E1}"/>
              </a:ext>
            </a:extLst>
          </p:cNvPr>
          <p:cNvGrpSpPr/>
          <p:nvPr/>
        </p:nvGrpSpPr>
        <p:grpSpPr>
          <a:xfrm>
            <a:off x="9826367" y="4384027"/>
            <a:ext cx="725125" cy="1003697"/>
            <a:chOff x="8544272" y="3247101"/>
            <a:chExt cx="725125" cy="1924599"/>
          </a:xfrm>
        </p:grpSpPr>
        <p:sp>
          <p:nvSpPr>
            <p:cNvPr id="360" name="Isosceles Triangle 359">
              <a:extLst>
                <a:ext uri="{FF2B5EF4-FFF2-40B4-BE49-F238E27FC236}">
                  <a16:creationId xmlns:a16="http://schemas.microsoft.com/office/drawing/2014/main" id="{A8C932FC-44B9-F7B7-E0F6-843655792E18}"/>
                </a:ext>
              </a:extLst>
            </p:cNvPr>
            <p:cNvSpPr/>
            <p:nvPr/>
          </p:nvSpPr>
          <p:spPr>
            <a:xfrm>
              <a:off x="8544272" y="4005064"/>
              <a:ext cx="58526" cy="1166636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2" name="Isosceles Triangle 361">
              <a:extLst>
                <a:ext uri="{FF2B5EF4-FFF2-40B4-BE49-F238E27FC236}">
                  <a16:creationId xmlns:a16="http://schemas.microsoft.com/office/drawing/2014/main" id="{3755A091-C72C-34CE-3342-6458E784D746}"/>
                </a:ext>
              </a:extLst>
            </p:cNvPr>
            <p:cNvSpPr/>
            <p:nvPr/>
          </p:nvSpPr>
          <p:spPr>
            <a:xfrm>
              <a:off x="8773102" y="3247101"/>
              <a:ext cx="45719" cy="192459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3" name="Isosceles Triangle 362">
              <a:extLst>
                <a:ext uri="{FF2B5EF4-FFF2-40B4-BE49-F238E27FC236}">
                  <a16:creationId xmlns:a16="http://schemas.microsoft.com/office/drawing/2014/main" id="{A8649821-F184-B29B-1B97-B269F923986F}"/>
                </a:ext>
              </a:extLst>
            </p:cNvPr>
            <p:cNvSpPr/>
            <p:nvPr/>
          </p:nvSpPr>
          <p:spPr>
            <a:xfrm>
              <a:off x="8989126" y="4321380"/>
              <a:ext cx="45719" cy="850318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4" name="Isosceles Triangle 363">
              <a:extLst>
                <a:ext uri="{FF2B5EF4-FFF2-40B4-BE49-F238E27FC236}">
                  <a16:creationId xmlns:a16="http://schemas.microsoft.com/office/drawing/2014/main" id="{59D9AEE7-9927-D27B-C7FA-5D582F07A684}"/>
                </a:ext>
              </a:extLst>
            </p:cNvPr>
            <p:cNvSpPr/>
            <p:nvPr/>
          </p:nvSpPr>
          <p:spPr>
            <a:xfrm>
              <a:off x="9223677" y="3460549"/>
              <a:ext cx="45720" cy="1711151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F1FAAAAD-5707-4BC5-74D5-C96BF3E92C22}"/>
              </a:ext>
            </a:extLst>
          </p:cNvPr>
          <p:cNvCxnSpPr/>
          <p:nvPr/>
        </p:nvCxnSpPr>
        <p:spPr>
          <a:xfrm>
            <a:off x="7666127" y="5387724"/>
            <a:ext cx="3436971" cy="0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Connector 365">
            <a:extLst>
              <a:ext uri="{FF2B5EF4-FFF2-40B4-BE49-F238E27FC236}">
                <a16:creationId xmlns:a16="http://schemas.microsoft.com/office/drawing/2014/main" id="{BE0969D3-E65A-D574-0FB6-639581593799}"/>
              </a:ext>
            </a:extLst>
          </p:cNvPr>
          <p:cNvCxnSpPr>
            <a:cxnSpLocks/>
          </p:cNvCxnSpPr>
          <p:nvPr/>
        </p:nvCxnSpPr>
        <p:spPr>
          <a:xfrm flipV="1">
            <a:off x="7989427" y="5285612"/>
            <a:ext cx="377" cy="6084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Connector 366">
            <a:extLst>
              <a:ext uri="{FF2B5EF4-FFF2-40B4-BE49-F238E27FC236}">
                <a16:creationId xmlns:a16="http://schemas.microsoft.com/office/drawing/2014/main" id="{5139B9E7-13F1-7E65-7C2B-9197E5423374}"/>
              </a:ext>
            </a:extLst>
          </p:cNvPr>
          <p:cNvCxnSpPr>
            <a:cxnSpLocks/>
          </p:cNvCxnSpPr>
          <p:nvPr/>
        </p:nvCxnSpPr>
        <p:spPr>
          <a:xfrm flipV="1">
            <a:off x="8191394" y="5083518"/>
            <a:ext cx="377" cy="6084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E09CB685-59CE-89EB-2919-CC31A174B39C}"/>
              </a:ext>
            </a:extLst>
          </p:cNvPr>
          <p:cNvCxnSpPr>
            <a:cxnSpLocks/>
          </p:cNvCxnSpPr>
          <p:nvPr/>
        </p:nvCxnSpPr>
        <p:spPr>
          <a:xfrm flipV="1">
            <a:off x="9851777" y="5285613"/>
            <a:ext cx="377" cy="608411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142586BF-4F77-5ABE-BC9F-52921AFF2A9E}"/>
              </a:ext>
            </a:extLst>
          </p:cNvPr>
          <p:cNvCxnSpPr/>
          <p:nvPr/>
        </p:nvCxnSpPr>
        <p:spPr>
          <a:xfrm>
            <a:off x="7989804" y="5894023"/>
            <a:ext cx="186197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038F40D5-517E-0F21-E1DC-D33BB0E7CA69}"/>
              </a:ext>
            </a:extLst>
          </p:cNvPr>
          <p:cNvCxnSpPr>
            <a:cxnSpLocks/>
          </p:cNvCxnSpPr>
          <p:nvPr/>
        </p:nvCxnSpPr>
        <p:spPr>
          <a:xfrm>
            <a:off x="7666127" y="5596517"/>
            <a:ext cx="3236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6E856036-45F6-2224-F5B8-18D33BFF0471}"/>
              </a:ext>
            </a:extLst>
          </p:cNvPr>
          <p:cNvCxnSpPr>
            <a:cxnSpLocks/>
          </p:cNvCxnSpPr>
          <p:nvPr/>
        </p:nvCxnSpPr>
        <p:spPr>
          <a:xfrm flipH="1">
            <a:off x="8199446" y="5596517"/>
            <a:ext cx="3294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TextBox 371">
            <a:extLst>
              <a:ext uri="{FF2B5EF4-FFF2-40B4-BE49-F238E27FC236}">
                <a16:creationId xmlns:a16="http://schemas.microsoft.com/office/drawing/2014/main" id="{2BAC64F0-5E2D-98E8-DDAE-AA6FE1880AF7}"/>
              </a:ext>
            </a:extLst>
          </p:cNvPr>
          <p:cNvSpPr txBox="1"/>
          <p:nvPr/>
        </p:nvSpPr>
        <p:spPr bwMode="auto">
          <a:xfrm>
            <a:off x="7176120" y="5589817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400" dirty="0"/>
              <a:t>25 ns</a:t>
            </a:r>
            <a:endParaRPr lang="en-GB" sz="1400" dirty="0"/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E0429471-6C92-8CD9-2844-41F8E65C5E61}"/>
              </a:ext>
            </a:extLst>
          </p:cNvPr>
          <p:cNvSpPr txBox="1"/>
          <p:nvPr/>
        </p:nvSpPr>
        <p:spPr bwMode="auto">
          <a:xfrm>
            <a:off x="8580113" y="5596517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400" dirty="0"/>
              <a:t>50 ms</a:t>
            </a:r>
            <a:endParaRPr lang="en-GB" sz="1400" dirty="0"/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A19481AC-F942-7EEA-19D9-FD951F25A065}"/>
              </a:ext>
            </a:extLst>
          </p:cNvPr>
          <p:cNvSpPr/>
          <p:nvPr/>
        </p:nvSpPr>
        <p:spPr>
          <a:xfrm>
            <a:off x="7827965" y="4221088"/>
            <a:ext cx="984339" cy="1166596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75" name="Straight Arrow Connector 374">
            <a:extLst>
              <a:ext uri="{FF2B5EF4-FFF2-40B4-BE49-F238E27FC236}">
                <a16:creationId xmlns:a16="http://schemas.microsoft.com/office/drawing/2014/main" id="{8D17E27A-EF97-597A-B9F9-4CB5E0696F8A}"/>
              </a:ext>
            </a:extLst>
          </p:cNvPr>
          <p:cNvCxnSpPr>
            <a:cxnSpLocks/>
          </p:cNvCxnSpPr>
          <p:nvPr/>
        </p:nvCxnSpPr>
        <p:spPr>
          <a:xfrm flipV="1">
            <a:off x="8925640" y="4221088"/>
            <a:ext cx="0" cy="116659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Straight Arrow Connector 375">
            <a:extLst>
              <a:ext uri="{FF2B5EF4-FFF2-40B4-BE49-F238E27FC236}">
                <a16:creationId xmlns:a16="http://schemas.microsoft.com/office/drawing/2014/main" id="{10C1168E-8D6E-E025-70A2-BADD7E99B8F4}"/>
              </a:ext>
            </a:extLst>
          </p:cNvPr>
          <p:cNvCxnSpPr>
            <a:cxnSpLocks/>
          </p:cNvCxnSpPr>
          <p:nvPr/>
        </p:nvCxnSpPr>
        <p:spPr>
          <a:xfrm flipV="1">
            <a:off x="10797848" y="4779312"/>
            <a:ext cx="0" cy="6083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" name="TextBox 377">
            <a:extLst>
              <a:ext uri="{FF2B5EF4-FFF2-40B4-BE49-F238E27FC236}">
                <a16:creationId xmlns:a16="http://schemas.microsoft.com/office/drawing/2014/main" id="{E83A6C3B-9A29-8C1E-804E-4A8D1699D17E}"/>
              </a:ext>
            </a:extLst>
          </p:cNvPr>
          <p:cNvSpPr txBox="1"/>
          <p:nvPr/>
        </p:nvSpPr>
        <p:spPr>
          <a:xfrm>
            <a:off x="594360" y="652233"/>
            <a:ext cx="109728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GB" sz="1500" b="1" i="0" dirty="0">
                <a:solidFill>
                  <a:srgbClr val="5B646F"/>
                </a:solidFill>
                <a:latin typeface="+mj-lt"/>
              </a:rPr>
              <a:t>The source must combine high charge, fast tunability and controlled phase space</a:t>
            </a:r>
          </a:p>
        </p:txBody>
      </p: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2D79469A-368B-D09A-42AB-1EEBDB7FF8A6}"/>
              </a:ext>
            </a:extLst>
          </p:cNvPr>
          <p:cNvCxnSpPr>
            <a:cxnSpLocks/>
          </p:cNvCxnSpPr>
          <p:nvPr/>
        </p:nvCxnSpPr>
        <p:spPr bwMode="auto">
          <a:xfrm>
            <a:off x="7060907" y="1613394"/>
            <a:ext cx="3780000" cy="0"/>
          </a:xfrm>
          <a:prstGeom prst="line">
            <a:avLst/>
          </a:prstGeom>
          <a:ln>
            <a:gradFill flip="none" rotWithShape="1">
              <a:gsLst>
                <a:gs pos="97000">
                  <a:srgbClr val="EAE6F4"/>
                </a:gs>
                <a:gs pos="0">
                  <a:srgbClr val="7721E0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3" name="TextBox 342">
            <a:extLst>
              <a:ext uri="{FF2B5EF4-FFF2-40B4-BE49-F238E27FC236}">
                <a16:creationId xmlns:a16="http://schemas.microsoft.com/office/drawing/2014/main" id="{06EE461A-CEF8-2E17-CD82-88CE404EE2F3}"/>
              </a:ext>
            </a:extLst>
          </p:cNvPr>
          <p:cNvSpPr txBox="1"/>
          <p:nvPr/>
        </p:nvSpPr>
        <p:spPr>
          <a:xfrm>
            <a:off x="6955160" y="1282882"/>
            <a:ext cx="4881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1- TAILORING OF TRANSVERSE BEAM PROFILE</a:t>
            </a:r>
            <a:endParaRPr lang="en-GB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0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29AC2-FB35-0D09-8570-285D1B7DA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E8E354-4B2F-689B-08DD-B49AADEBD024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739DA867-D6C4-9085-83F4-F89F65E42087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97E3D1FE-B872-C06B-696A-BB4E208A0E5B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800" dirty="0">
                <a:solidFill>
                  <a:srgbClr val="FFFFFF"/>
                </a:solidFill>
                <a:latin typeface="Arial (Headings)"/>
              </a:rPr>
              <a:t>From source requirements to a predictive photoemission model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0E772E62-EFFE-7097-1735-D365ABEFF053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C788782-191E-9EB6-1E90-A2BC0EE2FA8B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BAE46D3D-B2D4-C127-5767-33950DD7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D8AC557A-BC6A-0230-5DA1-293F56B0E80E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5E4D945-D77C-B97D-FA9E-450B2171930D}"/>
              </a:ext>
            </a:extLst>
          </p:cNvPr>
          <p:cNvGrpSpPr/>
          <p:nvPr/>
        </p:nvGrpSpPr>
        <p:grpSpPr>
          <a:xfrm>
            <a:off x="458369" y="968601"/>
            <a:ext cx="11109960" cy="4983480"/>
            <a:chOff x="502920" y="1325880"/>
            <a:chExt cx="11109960" cy="4983480"/>
          </a:xfrm>
        </p:grpSpPr>
        <p:sp>
          <p:nvSpPr>
            <p:cNvPr id="4" name="Rounded Rectangle 7">
              <a:extLst>
                <a:ext uri="{FF2B5EF4-FFF2-40B4-BE49-F238E27FC236}">
                  <a16:creationId xmlns:a16="http://schemas.microsoft.com/office/drawing/2014/main" id="{05E5FF9F-BF12-D9A5-A739-CE8256D4EEBA}"/>
                </a:ext>
              </a:extLst>
            </p:cNvPr>
            <p:cNvSpPr/>
            <p:nvPr/>
          </p:nvSpPr>
          <p:spPr>
            <a:xfrm>
              <a:off x="502920" y="1325880"/>
              <a:ext cx="3337560" cy="4160520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5BA3D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ounded Rectangle 8">
              <a:extLst>
                <a:ext uri="{FF2B5EF4-FFF2-40B4-BE49-F238E27FC236}">
                  <a16:creationId xmlns:a16="http://schemas.microsoft.com/office/drawing/2014/main" id="{6ED5BFB2-E32C-B736-D004-4E5C8DB4E381}"/>
                </a:ext>
              </a:extLst>
            </p:cNvPr>
            <p:cNvSpPr/>
            <p:nvPr/>
          </p:nvSpPr>
          <p:spPr>
            <a:xfrm>
              <a:off x="1027983" y="1490472"/>
              <a:ext cx="2322153" cy="548640"/>
            </a:xfrm>
            <a:prstGeom prst="roundRect">
              <a:avLst/>
            </a:prstGeom>
            <a:solidFill>
              <a:srgbClr val="EBF4FB"/>
            </a:solidFill>
            <a:ln w="15240">
              <a:solidFill>
                <a:srgbClr val="5BA3D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B04C54-32CE-BC3A-C562-196BADE30051}"/>
                </a:ext>
              </a:extLst>
            </p:cNvPr>
            <p:cNvSpPr txBox="1"/>
            <p:nvPr/>
          </p:nvSpPr>
          <p:spPr>
            <a:xfrm>
              <a:off x="777240" y="1504089"/>
              <a:ext cx="2788920" cy="55399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500" b="1" i="0" dirty="0">
                  <a:solidFill>
                    <a:srgbClr val="083980"/>
                  </a:solidFill>
                  <a:latin typeface="Aptos"/>
                </a:rPr>
                <a:t>Analytical / canonical </a:t>
              </a:r>
              <a:endParaRPr lang="en-US" sz="1500" b="1" i="0" dirty="0">
                <a:solidFill>
                  <a:srgbClr val="083980"/>
                </a:solidFill>
                <a:latin typeface="Aptos"/>
              </a:endParaRPr>
            </a:p>
            <a:p>
              <a:pPr algn="ctr"/>
              <a:r>
                <a:rPr sz="1500" b="1" i="0" dirty="0">
                  <a:solidFill>
                    <a:srgbClr val="083980"/>
                  </a:solidFill>
                  <a:latin typeface="Aptos"/>
                </a:rPr>
                <a:t>models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C45F56B-B269-EEC3-114E-D9FC9A80934E}"/>
                </a:ext>
              </a:extLst>
            </p:cNvPr>
            <p:cNvSpPr txBox="1"/>
            <p:nvPr/>
          </p:nvSpPr>
          <p:spPr>
            <a:xfrm>
              <a:off x="822960" y="2181956"/>
              <a:ext cx="2697480" cy="40011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2000" b="1" i="0" dirty="0">
                  <a:solidFill>
                    <a:srgbClr val="5BA3D5"/>
                  </a:solidFill>
                  <a:latin typeface="Aptos"/>
                </a:rPr>
                <a:t>Fast &amp; interpretable</a:t>
              </a:r>
            </a:p>
          </p:txBody>
        </p:sp>
        <p:sp>
          <p:nvSpPr>
            <p:cNvPr id="37" name="Rounded Rectangle 14">
              <a:extLst>
                <a:ext uri="{FF2B5EF4-FFF2-40B4-BE49-F238E27FC236}">
                  <a16:creationId xmlns:a16="http://schemas.microsoft.com/office/drawing/2014/main" id="{32D385AE-4E30-4848-30C5-6624CC693A63}"/>
                </a:ext>
              </a:extLst>
            </p:cNvPr>
            <p:cNvSpPr/>
            <p:nvPr/>
          </p:nvSpPr>
          <p:spPr>
            <a:xfrm>
              <a:off x="4160520" y="1325880"/>
              <a:ext cx="3337560" cy="4160520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7049B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1" name="Rounded Rectangle 15">
              <a:extLst>
                <a:ext uri="{FF2B5EF4-FFF2-40B4-BE49-F238E27FC236}">
                  <a16:creationId xmlns:a16="http://schemas.microsoft.com/office/drawing/2014/main" id="{C8FFCD3E-85AD-6AE8-E6B9-F1419F76FCA0}"/>
                </a:ext>
              </a:extLst>
            </p:cNvPr>
            <p:cNvSpPr/>
            <p:nvPr/>
          </p:nvSpPr>
          <p:spPr>
            <a:xfrm>
              <a:off x="4628383" y="1490472"/>
              <a:ext cx="2357691" cy="548640"/>
            </a:xfrm>
            <a:prstGeom prst="roundRect">
              <a:avLst/>
            </a:prstGeom>
            <a:solidFill>
              <a:srgbClr val="F1ECFC"/>
            </a:solidFill>
            <a:ln w="15240">
              <a:solidFill>
                <a:srgbClr val="7049B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8E32E75-A92D-6CA7-5B52-D02FDE1D3AD5}"/>
                </a:ext>
              </a:extLst>
            </p:cNvPr>
            <p:cNvSpPr txBox="1"/>
            <p:nvPr/>
          </p:nvSpPr>
          <p:spPr>
            <a:xfrm>
              <a:off x="4434840" y="1482023"/>
              <a:ext cx="2788920" cy="55399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sz="1500" b="1" i="0" dirty="0">
                  <a:solidFill>
                    <a:srgbClr val="083980"/>
                  </a:solidFill>
                  <a:latin typeface="Aptos"/>
                </a:rPr>
                <a:t>Microscopic / quantum emission models</a:t>
              </a:r>
              <a:endParaRPr sz="1500" b="1" i="0" dirty="0">
                <a:solidFill>
                  <a:srgbClr val="083980"/>
                </a:solidFill>
                <a:latin typeface="Apto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AD47D1A-01C2-5303-50B8-002FE570F24C}"/>
                </a:ext>
              </a:extLst>
            </p:cNvPr>
            <p:cNvSpPr txBox="1"/>
            <p:nvPr/>
          </p:nvSpPr>
          <p:spPr>
            <a:xfrm>
              <a:off x="4480559" y="2058087"/>
              <a:ext cx="2697480" cy="64633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GB" b="1" i="0" dirty="0">
                  <a:solidFill>
                    <a:srgbClr val="7049BE"/>
                  </a:solidFill>
                  <a:latin typeface="Aptos"/>
                </a:rPr>
                <a:t>Detailed surface physics</a:t>
              </a:r>
              <a:endParaRPr b="1" i="0" dirty="0">
                <a:solidFill>
                  <a:srgbClr val="7049BE"/>
                </a:solidFill>
                <a:latin typeface="Aptos"/>
              </a:endParaRPr>
            </a:p>
          </p:txBody>
        </p:sp>
        <p:sp>
          <p:nvSpPr>
            <p:cNvPr id="58" name="Rounded Rectangle 21">
              <a:extLst>
                <a:ext uri="{FF2B5EF4-FFF2-40B4-BE49-F238E27FC236}">
                  <a16:creationId xmlns:a16="http://schemas.microsoft.com/office/drawing/2014/main" id="{81DB4663-667E-251F-9745-81B561D4D570}"/>
                </a:ext>
              </a:extLst>
            </p:cNvPr>
            <p:cNvSpPr/>
            <p:nvPr/>
          </p:nvSpPr>
          <p:spPr>
            <a:xfrm>
              <a:off x="7818120" y="1325880"/>
              <a:ext cx="3794760" cy="4160520"/>
            </a:xfrm>
            <a:prstGeom prst="roundRect">
              <a:avLst/>
            </a:prstGeom>
            <a:solidFill>
              <a:srgbClr val="FFFFFF"/>
            </a:solidFill>
            <a:ln w="15240">
              <a:solidFill>
                <a:srgbClr val="5B802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0" name="Rounded Rectangle 22">
              <a:extLst>
                <a:ext uri="{FF2B5EF4-FFF2-40B4-BE49-F238E27FC236}">
                  <a16:creationId xmlns:a16="http://schemas.microsoft.com/office/drawing/2014/main" id="{6B3497B9-5C09-29AD-60F8-4C43BB41C5BD}"/>
                </a:ext>
              </a:extLst>
            </p:cNvPr>
            <p:cNvSpPr/>
            <p:nvPr/>
          </p:nvSpPr>
          <p:spPr>
            <a:xfrm>
              <a:off x="8492756" y="1490472"/>
              <a:ext cx="2328315" cy="548640"/>
            </a:xfrm>
            <a:prstGeom prst="roundRect">
              <a:avLst/>
            </a:prstGeom>
            <a:solidFill>
              <a:srgbClr val="EFF6E0"/>
            </a:solidFill>
            <a:ln w="15240">
              <a:solidFill>
                <a:srgbClr val="5B802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AEAFF21-26D7-A5E9-43CB-67785F1C31C4}"/>
                </a:ext>
              </a:extLst>
            </p:cNvPr>
            <p:cNvSpPr txBox="1"/>
            <p:nvPr/>
          </p:nvSpPr>
          <p:spPr>
            <a:xfrm>
              <a:off x="8092440" y="1566633"/>
              <a:ext cx="3246120" cy="3231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500" b="1" i="0" dirty="0">
                  <a:solidFill>
                    <a:srgbClr val="083980"/>
                  </a:solidFill>
                  <a:latin typeface="Aptos"/>
                </a:rPr>
                <a:t>PIC / particle tracking</a:t>
              </a:r>
            </a:p>
          </p:txBody>
        </p:sp>
        <p:sp>
          <p:nvSpPr>
            <p:cNvPr id="512" name="TextBox 511">
              <a:extLst>
                <a:ext uri="{FF2B5EF4-FFF2-40B4-BE49-F238E27FC236}">
                  <a16:creationId xmlns:a16="http://schemas.microsoft.com/office/drawing/2014/main" id="{F1B745BF-14E4-ACD9-2597-A92651BB4F38}"/>
                </a:ext>
              </a:extLst>
            </p:cNvPr>
            <p:cNvSpPr txBox="1"/>
            <p:nvPr/>
          </p:nvSpPr>
          <p:spPr>
            <a:xfrm>
              <a:off x="8138160" y="2058846"/>
              <a:ext cx="3154680" cy="64633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b="1" i="0" dirty="0">
                  <a:solidFill>
                    <a:srgbClr val="5B802E"/>
                  </a:solidFill>
                  <a:latin typeface="Aptos"/>
                </a:rPr>
                <a:t>Self-consistent beam dynamics</a:t>
              </a:r>
            </a:p>
          </p:txBody>
        </p:sp>
        <p:sp>
          <p:nvSpPr>
            <p:cNvPr id="520" name="Rounded Rectangle 30">
              <a:extLst>
                <a:ext uri="{FF2B5EF4-FFF2-40B4-BE49-F238E27FC236}">
                  <a16:creationId xmlns:a16="http://schemas.microsoft.com/office/drawing/2014/main" id="{FBF657E2-D53A-80F7-C9D3-50CEE92D5641}"/>
                </a:ext>
              </a:extLst>
            </p:cNvPr>
            <p:cNvSpPr/>
            <p:nvPr/>
          </p:nvSpPr>
          <p:spPr>
            <a:xfrm>
              <a:off x="731520" y="5650992"/>
              <a:ext cx="10744200" cy="658368"/>
            </a:xfrm>
            <a:prstGeom prst="roundRect">
              <a:avLst/>
            </a:prstGeom>
            <a:solidFill>
              <a:srgbClr val="EBF2F9"/>
            </a:solidFill>
            <a:ln w="15240">
              <a:solidFill>
                <a:srgbClr val="AFC6D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95C4FA91-9829-2C63-0F15-E489CABAE627}"/>
                </a:ext>
              </a:extLst>
            </p:cNvPr>
            <p:cNvSpPr txBox="1"/>
            <p:nvPr/>
          </p:nvSpPr>
          <p:spPr>
            <a:xfrm>
              <a:off x="914400" y="5742432"/>
              <a:ext cx="10378440" cy="420624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sz="1400" b="1" i="0">
                  <a:solidFill>
                    <a:srgbClr val="083980"/>
                  </a:solidFill>
                  <a:latin typeface="Aptos"/>
                </a:rPr>
                <a:t>Our goal: a reduced self-consistent model that couples dynamic surface-barrier physics to collective charge evolution — fast enough for scans, yet rich enough to predict saturation and losses.</a:t>
              </a:r>
            </a:p>
          </p:txBody>
        </p:sp>
      </p:grpSp>
      <p:sp>
        <p:nvSpPr>
          <p:cNvPr id="528" name="TextBox 527">
            <a:extLst>
              <a:ext uri="{FF2B5EF4-FFF2-40B4-BE49-F238E27FC236}">
                <a16:creationId xmlns:a16="http://schemas.microsoft.com/office/drawing/2014/main" id="{08758782-73EE-59F5-8E35-8517EBD98F16}"/>
              </a:ext>
            </a:extLst>
          </p:cNvPr>
          <p:cNvSpPr txBox="1"/>
          <p:nvPr/>
        </p:nvSpPr>
        <p:spPr>
          <a:xfrm>
            <a:off x="579120" y="651129"/>
            <a:ext cx="1097280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 dirty="0">
                <a:solidFill>
                  <a:srgbClr val="5B646F"/>
                </a:solidFill>
                <a:latin typeface="+mj-lt"/>
              </a:rPr>
              <a:t>State of the art: the relevant physics exists — but usually in separate descriptions</a:t>
            </a: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A9A3773C-5D52-53F0-2C62-6D0FA7E0CCF8}"/>
              </a:ext>
            </a:extLst>
          </p:cNvPr>
          <p:cNvSpPr txBox="1"/>
          <p:nvPr/>
        </p:nvSpPr>
        <p:spPr>
          <a:xfrm>
            <a:off x="7932314" y="2300500"/>
            <a:ext cx="345038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Evolving space-charge fields &amp; transport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Realistic geometries and boundaries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Requires a cathode emission law / closure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Aptos"/>
              </a:rPr>
              <a:t>Expensive for wide parameter scans and source optimization</a:t>
            </a: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B1FDA54A-4CD9-ADA4-34C2-4ADF8F664200}"/>
              </a:ext>
            </a:extLst>
          </p:cNvPr>
          <p:cNvSpPr txBox="1"/>
          <p:nvPr/>
        </p:nvSpPr>
        <p:spPr>
          <a:xfrm>
            <a:off x="601778" y="2336354"/>
            <a:ext cx="32015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Fast, local estimates of emission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Microscopic barrier physics / scaling laws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Typically prescribed or quasi-static fields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No self-consistent collective feedback</a:t>
            </a: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A11751E5-7CAA-6161-73A8-0D5123DF90D5}"/>
              </a:ext>
            </a:extLst>
          </p:cNvPr>
          <p:cNvSpPr txBox="1"/>
          <p:nvPr/>
        </p:nvSpPr>
        <p:spPr>
          <a:xfrm>
            <a:off x="4208786" y="2488293"/>
            <a:ext cx="33375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Time-dependent emission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Barrier transmission / </a:t>
            </a:r>
            <a:r>
              <a:rPr lang="en-GB" dirty="0" err="1"/>
              <a:t>tunneling</a:t>
            </a:r>
            <a:r>
              <a:rPr lang="en-GB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Near-threshold physics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No self-consistent collective feedback</a:t>
            </a:r>
          </a:p>
        </p:txBody>
      </p:sp>
    </p:spTree>
    <p:extLst>
      <p:ext uri="{BB962C8B-B14F-4D97-AF65-F5344CB8AC3E}">
        <p14:creationId xmlns:p14="http://schemas.microsoft.com/office/powerpoint/2010/main" val="149974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DFF9-878E-B6EC-55D8-7208826D5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91B4B21-FE25-D997-5111-3878584B583B}"/>
              </a:ext>
            </a:extLst>
          </p:cNvPr>
          <p:cNvSpPr/>
          <p:nvPr/>
        </p:nvSpPr>
        <p:spPr bwMode="auto">
          <a:xfrm>
            <a:off x="5987193" y="3263268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350CE5-DAF7-401D-FB29-1EC627E4DDFC}"/>
              </a:ext>
            </a:extLst>
          </p:cNvPr>
          <p:cNvSpPr/>
          <p:nvPr/>
        </p:nvSpPr>
        <p:spPr bwMode="auto">
          <a:xfrm>
            <a:off x="5987553" y="3983348"/>
            <a:ext cx="5400600" cy="2181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574D21-33D5-204C-FCEA-F0670B3F18E5}"/>
              </a:ext>
            </a:extLst>
          </p:cNvPr>
          <p:cNvSpPr txBox="1">
            <a:spLocks/>
          </p:cNvSpPr>
          <p:nvPr/>
        </p:nvSpPr>
        <p:spPr>
          <a:xfrm>
            <a:off x="6419601" y="1556792"/>
            <a:ext cx="3054949" cy="715840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Content: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EBC20-D708-9844-D781-CCAC75B568DA}"/>
              </a:ext>
            </a:extLst>
          </p:cNvPr>
          <p:cNvSpPr txBox="1">
            <a:spLocks noChangeAspect="1"/>
          </p:cNvSpPr>
          <p:nvPr/>
        </p:nvSpPr>
        <p:spPr>
          <a:xfrm>
            <a:off x="5987193" y="3334160"/>
            <a:ext cx="6480720" cy="387798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02</a:t>
            </a:r>
            <a:r>
              <a:rPr lang="en-US" sz="2800" kern="1200" dirty="0">
                <a:solidFill>
                  <a:schemeClr val="bg1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Dynamic Photoemission Model</a:t>
            </a:r>
            <a:endParaRPr lang="en-GB" sz="3300" kern="1200" dirty="0">
              <a:solidFill>
                <a:schemeClr val="accent1"/>
              </a:solidFill>
            </a:endParaRP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1E7C2C58-89D8-AA37-5B36-723A31E4E15D}"/>
              </a:ext>
            </a:extLst>
          </p:cNvPr>
          <p:cNvSpPr txBox="1">
            <a:spLocks/>
          </p:cNvSpPr>
          <p:nvPr/>
        </p:nvSpPr>
        <p:spPr>
          <a:xfrm>
            <a:off x="3130175" y="6575776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70D726F-EBFA-C868-26CF-210688AB2371}"/>
              </a:ext>
            </a:extLst>
          </p:cNvPr>
          <p:cNvSpPr/>
          <p:nvPr/>
        </p:nvSpPr>
        <p:spPr bwMode="auto">
          <a:xfrm>
            <a:off x="5965585" y="2471180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3F9992-3537-C211-E7A0-E7F3CD83A718}"/>
              </a:ext>
            </a:extLst>
          </p:cNvPr>
          <p:cNvSpPr txBox="1">
            <a:spLocks noChangeAspect="1"/>
          </p:cNvSpPr>
          <p:nvPr/>
        </p:nvSpPr>
        <p:spPr>
          <a:xfrm>
            <a:off x="5948228" y="2543188"/>
            <a:ext cx="6480000" cy="4329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01</a:t>
            </a:r>
            <a:r>
              <a:rPr lang="en-US" sz="2800" kern="1200" dirty="0">
                <a:solidFill>
                  <a:srgbClr val="3F01AE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Motivation</a:t>
            </a:r>
            <a:endParaRPr lang="en-GB" sz="2600" kern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207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1DA47-845A-A72F-D6C3-091FEF66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FA5F3A-706B-A1D3-A560-410693CD0CA9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31044936-5072-98B4-177B-716999007411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D0D0DD57-E0CC-16C1-B307-0380B96A03AC}"/>
              </a:ext>
            </a:extLst>
          </p:cNvPr>
          <p:cNvSpPr txBox="1">
            <a:spLocks/>
          </p:cNvSpPr>
          <p:nvPr/>
        </p:nvSpPr>
        <p:spPr bwMode="auto">
          <a:xfrm>
            <a:off x="2602880" y="67915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l"/>
            <a:r>
              <a:rPr lang="en-GB" sz="2800" dirty="0">
                <a:solidFill>
                  <a:schemeClr val="bg1"/>
                </a:solidFill>
              </a:rPr>
              <a:t>From Laser Pulses into Electron Bunches</a:t>
            </a:r>
            <a:endParaRPr lang="en-GB" sz="28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A79C3E1A-3B5C-9761-538D-880B1F43D810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3FB7F0C-2006-B5C1-1C37-12119DD8B33C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CC368C9C-4919-0ACA-4DAC-E2B54BA07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727A7A97-E064-5876-B034-28EA3B1CDC3C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3">
                <a:extLst>
                  <a:ext uri="{FF2B5EF4-FFF2-40B4-BE49-F238E27FC236}">
                    <a16:creationId xmlns:a16="http://schemas.microsoft.com/office/drawing/2014/main" id="{F8924475-8E7D-085C-F21B-8AF58C9525C3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6227750" y="1804013"/>
                <a:ext cx="4868066" cy="8188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𝑱</m:t>
                      </m:r>
                      <m:d>
                        <m:dPr>
                          <m:ctrlPr>
                            <a:rPr lang="en-GB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GB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𝛚</m:t>
                          </m:r>
                        </m:e>
                      </m:d>
                      <m:r>
                        <a:rPr lang="en-GB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∭"/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  <m:r>
                            <a:rPr lang="en-US" b="1" i="1" smtClean="0">
                              <a:solidFill>
                                <a:srgbClr val="CD0998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1" i="1" smtClean="0">
                              <a:solidFill>
                                <a:srgbClr val="7039CF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1" i="1" smtClean="0">
                              <a:solidFill>
                                <a:srgbClr val="6E8AF5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sz="2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3">
                <a:extLst>
                  <a:ext uri="{FF2B5EF4-FFF2-40B4-BE49-F238E27FC236}">
                    <a16:creationId xmlns:a16="http://schemas.microsoft.com/office/drawing/2014/main" id="{F8924475-8E7D-085C-F21B-8AF58C952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7750" y="1804013"/>
                <a:ext cx="4868066" cy="8188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590B75-0CF3-2866-10C0-3ED579E8D2E8}"/>
              </a:ext>
            </a:extLst>
          </p:cNvPr>
          <p:cNvSpPr>
            <a:spLocks/>
          </p:cNvSpPr>
          <p:nvPr/>
        </p:nvSpPr>
        <p:spPr bwMode="auto">
          <a:xfrm>
            <a:off x="6284268" y="2745801"/>
            <a:ext cx="4680000" cy="788400"/>
          </a:xfrm>
          <a:prstGeom prst="roundRect">
            <a:avLst/>
          </a:prstGeom>
          <a:solidFill>
            <a:srgbClr val="CD0998">
              <a:alpha val="12000"/>
            </a:srgbClr>
          </a:solidFill>
          <a:ln>
            <a:solidFill>
              <a:srgbClr val="CD09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4960B7-6C2D-FAF3-1CEC-4F96DEB5C3E2}"/>
              </a:ext>
            </a:extLst>
          </p:cNvPr>
          <p:cNvSpPr>
            <a:spLocks/>
          </p:cNvSpPr>
          <p:nvPr/>
        </p:nvSpPr>
        <p:spPr bwMode="auto">
          <a:xfrm>
            <a:off x="6284268" y="4768077"/>
            <a:ext cx="4680000" cy="788400"/>
          </a:xfrm>
          <a:prstGeom prst="roundRect">
            <a:avLst/>
          </a:prstGeom>
          <a:solidFill>
            <a:srgbClr val="6E8AF5">
              <a:alpha val="25000"/>
            </a:srgbClr>
          </a:solidFill>
          <a:ln>
            <a:solidFill>
              <a:srgbClr val="6E8A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B959BE4-6376-7830-4952-3D9E99EF6DC5}"/>
              </a:ext>
            </a:extLst>
          </p:cNvPr>
          <p:cNvSpPr>
            <a:spLocks noChangeAspect="1"/>
          </p:cNvSpPr>
          <p:nvPr/>
        </p:nvSpPr>
        <p:spPr bwMode="auto">
          <a:xfrm>
            <a:off x="6284268" y="1768909"/>
            <a:ext cx="4680000" cy="78724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AF521C1-E10E-9014-CAAE-231A19BAEAAF}"/>
              </a:ext>
            </a:extLst>
          </p:cNvPr>
          <p:cNvSpPr>
            <a:spLocks/>
          </p:cNvSpPr>
          <p:nvPr/>
        </p:nvSpPr>
        <p:spPr bwMode="auto">
          <a:xfrm>
            <a:off x="6286337" y="3733605"/>
            <a:ext cx="4677931" cy="788400"/>
          </a:xfrm>
          <a:prstGeom prst="roundRect">
            <a:avLst/>
          </a:prstGeom>
          <a:solidFill>
            <a:srgbClr val="7039CF">
              <a:alpha val="19000"/>
            </a:srgbClr>
          </a:solidFill>
          <a:ln>
            <a:solidFill>
              <a:srgbClr val="703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79D1A86-AAE1-7A17-360B-3B1AE507144C}"/>
              </a:ext>
            </a:extLst>
          </p:cNvPr>
          <p:cNvSpPr>
            <a:spLocks noChangeAspect="1"/>
          </p:cNvSpPr>
          <p:nvPr/>
        </p:nvSpPr>
        <p:spPr bwMode="auto">
          <a:xfrm>
            <a:off x="6436871" y="2794767"/>
            <a:ext cx="648000" cy="648000"/>
          </a:xfrm>
          <a:prstGeom prst="ellipse">
            <a:avLst/>
          </a:prstGeom>
          <a:noFill/>
          <a:ln w="38100">
            <a:solidFill>
              <a:srgbClr val="CD0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25C727-2A8B-94A1-EAEB-286F8F930C6D}"/>
              </a:ext>
            </a:extLst>
          </p:cNvPr>
          <p:cNvSpPr>
            <a:spLocks noChangeAspect="1"/>
          </p:cNvSpPr>
          <p:nvPr/>
        </p:nvSpPr>
        <p:spPr bwMode="auto">
          <a:xfrm>
            <a:off x="6432778" y="4838277"/>
            <a:ext cx="648000" cy="648000"/>
          </a:xfrm>
          <a:prstGeom prst="ellipse">
            <a:avLst/>
          </a:prstGeom>
          <a:noFill/>
          <a:ln w="38100">
            <a:solidFill>
              <a:srgbClr val="6E8A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BD645BA-5A73-01FC-EDB3-04DCB3F27BF8}"/>
              </a:ext>
            </a:extLst>
          </p:cNvPr>
          <p:cNvSpPr>
            <a:spLocks noChangeAspect="1"/>
          </p:cNvSpPr>
          <p:nvPr/>
        </p:nvSpPr>
        <p:spPr bwMode="auto">
          <a:xfrm>
            <a:off x="6432778" y="3802627"/>
            <a:ext cx="648000" cy="648000"/>
          </a:xfrm>
          <a:prstGeom prst="ellipse">
            <a:avLst/>
          </a:prstGeom>
          <a:noFill/>
          <a:ln w="38100">
            <a:solidFill>
              <a:srgbClr val="703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5EF16BC-14F5-FE15-4F96-B247E96D7BEE}"/>
              </a:ext>
            </a:extLst>
          </p:cNvPr>
          <p:cNvSpPr txBox="1"/>
          <p:nvPr/>
        </p:nvSpPr>
        <p:spPr>
          <a:xfrm>
            <a:off x="6577420" y="2924944"/>
            <a:ext cx="8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CC0099"/>
                </a:solidFill>
              </a:rPr>
              <a:t>A</a:t>
            </a:r>
            <a:endParaRPr lang="en-GB" i="1" dirty="0">
              <a:solidFill>
                <a:srgbClr val="CC0099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D2EDA68-2E25-0DF2-2191-FC4971A8B15A}"/>
              </a:ext>
            </a:extLst>
          </p:cNvPr>
          <p:cNvSpPr txBox="1"/>
          <p:nvPr/>
        </p:nvSpPr>
        <p:spPr>
          <a:xfrm>
            <a:off x="6577420" y="4977611"/>
            <a:ext cx="8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6E8AF5"/>
                </a:solidFill>
              </a:rPr>
              <a:t>E</a:t>
            </a:r>
            <a:endParaRPr lang="en-GB" i="1" dirty="0">
              <a:solidFill>
                <a:srgbClr val="6E8AF5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04C1BB7-6816-CFBD-C2B4-C86357640184}"/>
              </a:ext>
            </a:extLst>
          </p:cNvPr>
          <p:cNvSpPr txBox="1"/>
          <p:nvPr/>
        </p:nvSpPr>
        <p:spPr>
          <a:xfrm>
            <a:off x="6577420" y="3933056"/>
            <a:ext cx="8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4E23C1"/>
                </a:solidFill>
              </a:rPr>
              <a:t>T</a:t>
            </a:r>
            <a:endParaRPr lang="en-GB" i="1" dirty="0">
              <a:solidFill>
                <a:srgbClr val="4E23C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B77D98-CC9E-EFDA-5F3A-A7C127D97331}"/>
              </a:ext>
            </a:extLst>
          </p:cNvPr>
          <p:cNvSpPr txBox="1"/>
          <p:nvPr/>
        </p:nvSpPr>
        <p:spPr>
          <a:xfrm>
            <a:off x="7248128" y="2947107"/>
            <a:ext cx="2592288" cy="38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D0998"/>
                </a:solidFill>
              </a:rPr>
              <a:t>Absorption</a:t>
            </a:r>
            <a:endParaRPr lang="en-GB" dirty="0">
              <a:solidFill>
                <a:srgbClr val="CD0998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71C303E-DB6C-212C-ACDC-FFD3C9887258}"/>
              </a:ext>
            </a:extLst>
          </p:cNvPr>
          <p:cNvSpPr txBox="1"/>
          <p:nvPr/>
        </p:nvSpPr>
        <p:spPr>
          <a:xfrm>
            <a:off x="7248128" y="4948957"/>
            <a:ext cx="2592288" cy="38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E8AF5"/>
                </a:solidFill>
              </a:rPr>
              <a:t>Emission</a:t>
            </a:r>
            <a:endParaRPr lang="en-GB" dirty="0">
              <a:solidFill>
                <a:srgbClr val="6E8AF5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FC41A8-7747-CD4D-3159-BED6491FF70E}"/>
              </a:ext>
            </a:extLst>
          </p:cNvPr>
          <p:cNvSpPr txBox="1"/>
          <p:nvPr/>
        </p:nvSpPr>
        <p:spPr>
          <a:xfrm>
            <a:off x="7248128" y="3935469"/>
            <a:ext cx="2592288" cy="38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E23C1"/>
                </a:solidFill>
              </a:rPr>
              <a:t>Transport</a:t>
            </a:r>
            <a:endParaRPr lang="en-GB" dirty="0">
              <a:solidFill>
                <a:srgbClr val="4E23C1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6C16FF5-2693-62AA-10AF-15A37D9673CF}"/>
              </a:ext>
            </a:extLst>
          </p:cNvPr>
          <p:cNvCxnSpPr/>
          <p:nvPr/>
        </p:nvCxnSpPr>
        <p:spPr bwMode="auto">
          <a:xfrm>
            <a:off x="8760296" y="2798515"/>
            <a:ext cx="0" cy="630485"/>
          </a:xfrm>
          <a:prstGeom prst="line">
            <a:avLst/>
          </a:prstGeom>
          <a:ln>
            <a:solidFill>
              <a:srgbClr val="CC009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EDA7655A-758E-BF63-9CB3-DC0DE539C6E8}"/>
              </a:ext>
            </a:extLst>
          </p:cNvPr>
          <p:cNvCxnSpPr/>
          <p:nvPr/>
        </p:nvCxnSpPr>
        <p:spPr bwMode="auto">
          <a:xfrm>
            <a:off x="8760296" y="4869160"/>
            <a:ext cx="0" cy="630485"/>
          </a:xfrm>
          <a:prstGeom prst="line">
            <a:avLst/>
          </a:prstGeom>
          <a:ln>
            <a:solidFill>
              <a:srgbClr val="6E8A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0EC74D7-5CB6-E41D-6501-352861C695BA}"/>
              </a:ext>
            </a:extLst>
          </p:cNvPr>
          <p:cNvCxnSpPr/>
          <p:nvPr/>
        </p:nvCxnSpPr>
        <p:spPr bwMode="auto">
          <a:xfrm>
            <a:off x="8747493" y="3811383"/>
            <a:ext cx="0" cy="630485"/>
          </a:xfrm>
          <a:prstGeom prst="line">
            <a:avLst/>
          </a:prstGeom>
          <a:ln>
            <a:solidFill>
              <a:srgbClr val="7039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7F6B817-CF1B-B94A-329A-67FEBFEE5789}"/>
                  </a:ext>
                </a:extLst>
              </p:cNvPr>
              <p:cNvSpPr txBox="1"/>
              <p:nvPr/>
            </p:nvSpPr>
            <p:spPr>
              <a:xfrm>
                <a:off x="8384363" y="2733879"/>
                <a:ext cx="308312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d>
                        <m:dPr>
                          <m:ctrlPr>
                            <a:rPr lang="en-US" b="1" i="1">
                              <a:solidFill>
                                <a:srgbClr val="CC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CC0099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b="1" i="0" smtClean="0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1" i="1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en-US" b="1" i="1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b="1" i="1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>
                  <a:solidFill>
                    <a:srgbClr val="CC0099"/>
                  </a:solidFill>
                </a:endParaRPr>
              </a:p>
              <a:p>
                <a:pPr algn="ctr"/>
                <a:r>
                  <a:rPr lang="en-US" sz="1600" i="1" dirty="0">
                    <a:solidFill>
                      <a:srgbClr val="CC0099"/>
                    </a:solidFill>
                  </a:rPr>
                  <a:t> Moment Model (MM) </a:t>
                </a:r>
              </a:p>
              <a:p>
                <a:pPr algn="ctr"/>
                <a:r>
                  <a:rPr lang="en-US" sz="1600" i="1" dirty="0">
                    <a:solidFill>
                      <a:srgbClr val="CC0099"/>
                    </a:solidFill>
                  </a:rPr>
                  <a:t>DFT</a:t>
                </a:r>
                <a:endParaRPr lang="en-GB" sz="1600" i="1" dirty="0">
                  <a:solidFill>
                    <a:srgbClr val="CC0099"/>
                  </a:solidFill>
                </a:endParaRPr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7F6B817-CF1B-B94A-329A-67FEBFEE5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63" y="2733879"/>
                <a:ext cx="3083129" cy="861774"/>
              </a:xfrm>
              <a:prstGeom prst="rect">
                <a:avLst/>
              </a:prstGeom>
              <a:blipFill>
                <a:blip r:embed="rId4"/>
                <a:stretch>
                  <a:fillRect b="-7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2" name="TextBox 511">
                <a:extLst>
                  <a:ext uri="{FF2B5EF4-FFF2-40B4-BE49-F238E27FC236}">
                    <a16:creationId xmlns:a16="http://schemas.microsoft.com/office/drawing/2014/main" id="{644506E5-4961-DAF1-F030-B0EF772C6957}"/>
                  </a:ext>
                </a:extLst>
              </p:cNvPr>
              <p:cNvSpPr txBox="1"/>
              <p:nvPr/>
            </p:nvSpPr>
            <p:spPr>
              <a:xfrm>
                <a:off x="8411607" y="4725480"/>
                <a:ext cx="308312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>
                  <a:solidFill>
                    <a:srgbClr val="6E8AF5"/>
                  </a:solidFill>
                </a:endParaRPr>
              </a:p>
              <a:p>
                <a:pPr algn="ctr"/>
                <a:r>
                  <a:rPr lang="en-US" sz="1600" i="1" dirty="0">
                    <a:solidFill>
                      <a:srgbClr val="6E8AF5"/>
                    </a:solidFill>
                  </a:rPr>
                  <a:t> Dynamic Field </a:t>
                </a:r>
              </a:p>
              <a:p>
                <a:pPr algn="ctr"/>
                <a:r>
                  <a:rPr lang="en-US" sz="1600" i="1" dirty="0">
                    <a:solidFill>
                      <a:srgbClr val="6E8AF5"/>
                    </a:solidFill>
                  </a:rPr>
                  <a:t>Temperature</a:t>
                </a:r>
                <a:endParaRPr lang="en-GB" sz="1600" i="1" dirty="0">
                  <a:solidFill>
                    <a:srgbClr val="6E8AF5"/>
                  </a:solidFill>
                </a:endParaRPr>
              </a:p>
            </p:txBody>
          </p:sp>
        </mc:Choice>
        <mc:Fallback>
          <p:sp>
            <p:nvSpPr>
              <p:cNvPr id="512" name="TextBox 511">
                <a:extLst>
                  <a:ext uri="{FF2B5EF4-FFF2-40B4-BE49-F238E27FC236}">
                    <a16:creationId xmlns:a16="http://schemas.microsoft.com/office/drawing/2014/main" id="{644506E5-4961-DAF1-F030-B0EF772C6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607" y="4725480"/>
                <a:ext cx="3083129" cy="861774"/>
              </a:xfrm>
              <a:prstGeom prst="rect">
                <a:avLst/>
              </a:prstGeom>
              <a:blipFill>
                <a:blip r:embed="rId5"/>
                <a:stretch>
                  <a:fillRect b="-7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4" name="TextBox 513">
                <a:extLst>
                  <a:ext uri="{FF2B5EF4-FFF2-40B4-BE49-F238E27FC236}">
                    <a16:creationId xmlns:a16="http://schemas.microsoft.com/office/drawing/2014/main" id="{447069B9-7A21-26DD-5BCD-801642D85158}"/>
                  </a:ext>
                </a:extLst>
              </p:cNvPr>
              <p:cNvSpPr txBox="1"/>
              <p:nvPr/>
            </p:nvSpPr>
            <p:spPr>
              <a:xfrm>
                <a:off x="8381277" y="3643806"/>
                <a:ext cx="308312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4E23C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GB" sz="2000" dirty="0">
                    <a:solidFill>
                      <a:srgbClr val="4E23C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4E23C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4E23C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solidFill>
                              <a:srgbClr val="4E23C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1600" i="1" dirty="0">
                    <a:solidFill>
                      <a:srgbClr val="4E23C1"/>
                    </a:solidFill>
                  </a:rPr>
                  <a:t>Relaxation time</a:t>
                </a:r>
              </a:p>
              <a:p>
                <a:pPr algn="ctr"/>
                <a:r>
                  <a:rPr lang="en-US" sz="1600" i="1" dirty="0">
                    <a:solidFill>
                      <a:srgbClr val="4E23C1"/>
                    </a:solidFill>
                  </a:rPr>
                  <a:t>e- scattering losses</a:t>
                </a:r>
                <a:endParaRPr lang="en-GB" sz="1600" i="1" dirty="0">
                  <a:solidFill>
                    <a:srgbClr val="4E23C1"/>
                  </a:solidFill>
                </a:endParaRPr>
              </a:p>
            </p:txBody>
          </p:sp>
        </mc:Choice>
        <mc:Fallback>
          <p:sp>
            <p:nvSpPr>
              <p:cNvPr id="514" name="TextBox 513">
                <a:extLst>
                  <a:ext uri="{FF2B5EF4-FFF2-40B4-BE49-F238E27FC236}">
                    <a16:creationId xmlns:a16="http://schemas.microsoft.com/office/drawing/2014/main" id="{447069B9-7A21-26DD-5BCD-801642D85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277" y="3643806"/>
                <a:ext cx="3083129" cy="892552"/>
              </a:xfrm>
              <a:prstGeom prst="rect">
                <a:avLst/>
              </a:prstGeom>
              <a:blipFill>
                <a:blip r:embed="rId6"/>
                <a:stretch>
                  <a:fillRect t="-3425" b="-8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6" name="Picture 515">
            <a:extLst>
              <a:ext uri="{FF2B5EF4-FFF2-40B4-BE49-F238E27FC236}">
                <a16:creationId xmlns:a16="http://schemas.microsoft.com/office/drawing/2014/main" id="{8670B5CE-DE7B-FB87-5698-8E5651A974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540" y="1205057"/>
            <a:ext cx="4784497" cy="460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15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FF61B-E1DC-45A8-C02E-80A2B861E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5D12CF-5D9B-5225-854F-B1AB1EB0D1FC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9E06D866-0F6F-707A-1043-AA34BDE7D766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E244DD88-719D-054B-8ECC-FEBB11BCCAA7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A070411-E45E-4215-2E2D-632467B68AC8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13F9498F-9D2D-70F5-A375-92118EC96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67D87003-9872-2262-65E0-D980922BD863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3">
                <a:extLst>
                  <a:ext uri="{FF2B5EF4-FFF2-40B4-BE49-F238E27FC236}">
                    <a16:creationId xmlns:a16="http://schemas.microsoft.com/office/drawing/2014/main" id="{FB7AE47A-49C0-7E17-CEB2-2628C09968EC}"/>
                  </a:ext>
                </a:extLst>
              </p:cNvPr>
              <p:cNvSpPr txBox="1">
                <a:spLocks noChangeAspect="1"/>
              </p:cNvSpPr>
              <p:nvPr/>
            </p:nvSpPr>
            <p:spPr bwMode="auto">
              <a:xfrm>
                <a:off x="6227750" y="1804013"/>
                <a:ext cx="4868066" cy="8188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𝑱</m:t>
                      </m:r>
                      <m:d>
                        <m:dPr>
                          <m:ctrlPr>
                            <a:rPr lang="en-GB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  <m:r>
                            <a:rPr lang="en-GB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𝛚</m:t>
                          </m:r>
                        </m:e>
                      </m:d>
                      <m:r>
                        <a:rPr lang="en-GB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∭"/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en-GB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  <m:r>
                            <a:rPr lang="en-US" b="1" i="1" smtClean="0">
                              <a:solidFill>
                                <a:srgbClr val="CD0998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1" i="1" smtClean="0">
                              <a:solidFill>
                                <a:srgbClr val="7039CF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b="1" i="1" smtClean="0">
                              <a:solidFill>
                                <a:srgbClr val="6E8AF5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GB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 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GB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sz="2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TextBox 23">
                <a:extLst>
                  <a:ext uri="{FF2B5EF4-FFF2-40B4-BE49-F238E27FC236}">
                    <a16:creationId xmlns:a16="http://schemas.microsoft.com/office/drawing/2014/main" id="{FB7AE47A-49C0-7E17-CEB2-2628C09968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27750" y="1804013"/>
                <a:ext cx="4868066" cy="8188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683F39-45BA-3506-6A0E-8D4C2EA2AF26}"/>
              </a:ext>
            </a:extLst>
          </p:cNvPr>
          <p:cNvSpPr>
            <a:spLocks/>
          </p:cNvSpPr>
          <p:nvPr/>
        </p:nvSpPr>
        <p:spPr bwMode="auto">
          <a:xfrm>
            <a:off x="6284268" y="2733879"/>
            <a:ext cx="4680000" cy="788400"/>
          </a:xfrm>
          <a:prstGeom prst="roundRect">
            <a:avLst/>
          </a:prstGeom>
          <a:solidFill>
            <a:srgbClr val="CD0998">
              <a:alpha val="7000"/>
            </a:srgb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2BE9B95-98EC-C326-53E8-524F8BF7BD4E}"/>
              </a:ext>
            </a:extLst>
          </p:cNvPr>
          <p:cNvSpPr>
            <a:spLocks/>
          </p:cNvSpPr>
          <p:nvPr/>
        </p:nvSpPr>
        <p:spPr bwMode="auto">
          <a:xfrm>
            <a:off x="6284268" y="4768077"/>
            <a:ext cx="4680000" cy="788400"/>
          </a:xfrm>
          <a:prstGeom prst="roundRect">
            <a:avLst/>
          </a:prstGeom>
          <a:solidFill>
            <a:srgbClr val="6E8AF5">
              <a:alpha val="25000"/>
            </a:srgbClr>
          </a:solidFill>
          <a:ln w="38100">
            <a:solidFill>
              <a:srgbClr val="4E23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546884A-935C-E011-A1BA-193032A1CFE6}"/>
              </a:ext>
            </a:extLst>
          </p:cNvPr>
          <p:cNvSpPr>
            <a:spLocks noChangeAspect="1"/>
          </p:cNvSpPr>
          <p:nvPr/>
        </p:nvSpPr>
        <p:spPr bwMode="auto">
          <a:xfrm>
            <a:off x="6284268" y="1768909"/>
            <a:ext cx="4680000" cy="78724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04E481-1F21-C4DB-BB8E-24D26E592B52}"/>
              </a:ext>
            </a:extLst>
          </p:cNvPr>
          <p:cNvSpPr>
            <a:spLocks/>
          </p:cNvSpPr>
          <p:nvPr/>
        </p:nvSpPr>
        <p:spPr bwMode="auto">
          <a:xfrm>
            <a:off x="6286337" y="3733605"/>
            <a:ext cx="4677931" cy="788400"/>
          </a:xfrm>
          <a:prstGeom prst="roundRect">
            <a:avLst/>
          </a:prstGeom>
          <a:solidFill>
            <a:srgbClr val="7039CF">
              <a:alpha val="10000"/>
            </a:srgb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72AA713-4EC8-9D0E-6832-249E45A998D8}"/>
              </a:ext>
            </a:extLst>
          </p:cNvPr>
          <p:cNvSpPr>
            <a:spLocks noChangeAspect="1"/>
          </p:cNvSpPr>
          <p:nvPr/>
        </p:nvSpPr>
        <p:spPr bwMode="auto">
          <a:xfrm>
            <a:off x="6436871" y="2794767"/>
            <a:ext cx="648000" cy="648000"/>
          </a:xfrm>
          <a:prstGeom prst="ellipse">
            <a:avLst/>
          </a:prstGeom>
          <a:noFill/>
          <a:ln w="38100">
            <a:solidFill>
              <a:srgbClr val="FF93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4375636-97CC-E188-B627-9DD58C266BEC}"/>
              </a:ext>
            </a:extLst>
          </p:cNvPr>
          <p:cNvSpPr>
            <a:spLocks noChangeAspect="1"/>
          </p:cNvSpPr>
          <p:nvPr/>
        </p:nvSpPr>
        <p:spPr bwMode="auto">
          <a:xfrm>
            <a:off x="6432778" y="3802627"/>
            <a:ext cx="648000" cy="648000"/>
          </a:xfrm>
          <a:prstGeom prst="ellipse">
            <a:avLst/>
          </a:prstGeom>
          <a:noFill/>
          <a:ln w="38100">
            <a:solidFill>
              <a:srgbClr val="B7A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7AEAAF-3257-9A43-5958-0AF8E4F8EA98}"/>
              </a:ext>
            </a:extLst>
          </p:cNvPr>
          <p:cNvSpPr txBox="1"/>
          <p:nvPr/>
        </p:nvSpPr>
        <p:spPr>
          <a:xfrm>
            <a:off x="6577420" y="3933056"/>
            <a:ext cx="8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B7A4EE"/>
                </a:solidFill>
              </a:rPr>
              <a:t>T</a:t>
            </a:r>
            <a:endParaRPr lang="en-GB" i="1" dirty="0">
              <a:solidFill>
                <a:srgbClr val="B7A4EE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8DD7A2-7286-DB3B-E141-3B5DF8438BE4}"/>
              </a:ext>
            </a:extLst>
          </p:cNvPr>
          <p:cNvSpPr txBox="1"/>
          <p:nvPr/>
        </p:nvSpPr>
        <p:spPr>
          <a:xfrm>
            <a:off x="7248128" y="2947108"/>
            <a:ext cx="1331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93E3"/>
                </a:solidFill>
              </a:rPr>
              <a:t>Absorption</a:t>
            </a:r>
            <a:endParaRPr lang="en-GB" dirty="0">
              <a:solidFill>
                <a:srgbClr val="FF93E3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FA2D76-F234-1027-CCF9-CD1F8D8A58E0}"/>
              </a:ext>
            </a:extLst>
          </p:cNvPr>
          <p:cNvSpPr txBox="1"/>
          <p:nvPr/>
        </p:nvSpPr>
        <p:spPr>
          <a:xfrm>
            <a:off x="7248128" y="4948957"/>
            <a:ext cx="2592288" cy="38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E8AF5"/>
                </a:solidFill>
              </a:rPr>
              <a:t>Emission</a:t>
            </a:r>
            <a:endParaRPr lang="en-GB" dirty="0">
              <a:solidFill>
                <a:srgbClr val="6E8AF5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8482DE6-670A-B7F0-BB7B-8D5A1C500F3A}"/>
              </a:ext>
            </a:extLst>
          </p:cNvPr>
          <p:cNvSpPr txBox="1"/>
          <p:nvPr/>
        </p:nvSpPr>
        <p:spPr>
          <a:xfrm>
            <a:off x="7248128" y="3935469"/>
            <a:ext cx="2592288" cy="38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7A4EE"/>
                </a:solidFill>
              </a:rPr>
              <a:t>Transport</a:t>
            </a:r>
            <a:endParaRPr lang="en-GB" dirty="0">
              <a:solidFill>
                <a:srgbClr val="B7A4EE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187B9A8-3C0C-6153-38D3-3C5BF359825D}"/>
              </a:ext>
            </a:extLst>
          </p:cNvPr>
          <p:cNvCxnSpPr/>
          <p:nvPr/>
        </p:nvCxnSpPr>
        <p:spPr bwMode="auto">
          <a:xfrm>
            <a:off x="8760296" y="2798515"/>
            <a:ext cx="0" cy="630485"/>
          </a:xfrm>
          <a:prstGeom prst="line">
            <a:avLst/>
          </a:prstGeom>
          <a:ln>
            <a:solidFill>
              <a:srgbClr val="FF93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E23CC81-CE21-ECFB-AE58-D9E807FDCAF3}"/>
              </a:ext>
            </a:extLst>
          </p:cNvPr>
          <p:cNvCxnSpPr/>
          <p:nvPr/>
        </p:nvCxnSpPr>
        <p:spPr bwMode="auto">
          <a:xfrm>
            <a:off x="8760296" y="4869160"/>
            <a:ext cx="0" cy="630485"/>
          </a:xfrm>
          <a:prstGeom prst="line">
            <a:avLst/>
          </a:prstGeom>
          <a:ln>
            <a:solidFill>
              <a:srgbClr val="6E8A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E2F70EB-8349-FD7B-FE6E-FDF93291559B}"/>
              </a:ext>
            </a:extLst>
          </p:cNvPr>
          <p:cNvCxnSpPr/>
          <p:nvPr/>
        </p:nvCxnSpPr>
        <p:spPr bwMode="auto">
          <a:xfrm>
            <a:off x="8747493" y="3811383"/>
            <a:ext cx="0" cy="630485"/>
          </a:xfrm>
          <a:prstGeom prst="line">
            <a:avLst/>
          </a:prstGeom>
          <a:ln>
            <a:solidFill>
              <a:srgbClr val="B7A4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F80169A-2B44-509B-BD2F-C96E47369C56}"/>
                  </a:ext>
                </a:extLst>
              </p:cNvPr>
              <p:cNvSpPr txBox="1"/>
              <p:nvPr/>
            </p:nvSpPr>
            <p:spPr>
              <a:xfrm>
                <a:off x="8411607" y="4725480"/>
                <a:ext cx="308312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 smtClean="0">
                          <a:solidFill>
                            <a:srgbClr val="6E8AF5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>
                  <a:solidFill>
                    <a:srgbClr val="6E8AF5"/>
                  </a:solidFill>
                </a:endParaRPr>
              </a:p>
              <a:p>
                <a:pPr algn="ctr"/>
                <a:r>
                  <a:rPr lang="en-US" sz="1600" i="1" dirty="0">
                    <a:solidFill>
                      <a:srgbClr val="6E8AF5"/>
                    </a:solidFill>
                  </a:rPr>
                  <a:t> Dynamic Field </a:t>
                </a:r>
              </a:p>
              <a:p>
                <a:pPr algn="ctr"/>
                <a:r>
                  <a:rPr lang="en-US" sz="1600" i="1" dirty="0">
                    <a:solidFill>
                      <a:srgbClr val="6E8AF5"/>
                    </a:solidFill>
                  </a:rPr>
                  <a:t>Temperature</a:t>
                </a:r>
                <a:endParaRPr lang="en-GB" sz="1600" i="1" dirty="0">
                  <a:solidFill>
                    <a:srgbClr val="6E8AF5"/>
                  </a:solidFill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F80169A-2B44-509B-BD2F-C96E47369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1607" y="4725480"/>
                <a:ext cx="3083129" cy="861774"/>
              </a:xfrm>
              <a:prstGeom prst="rect">
                <a:avLst/>
              </a:prstGeom>
              <a:blipFill>
                <a:blip r:embed="rId4"/>
                <a:stretch>
                  <a:fillRect b="-7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74AF2A8-ED06-EB55-4A9F-EB228E533A59}"/>
                  </a:ext>
                </a:extLst>
              </p:cNvPr>
              <p:cNvSpPr txBox="1"/>
              <p:nvPr/>
            </p:nvSpPr>
            <p:spPr>
              <a:xfrm>
                <a:off x="8384363" y="2733879"/>
                <a:ext cx="3083129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93E3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d>
                        <m:dPr>
                          <m:ctrlPr>
                            <a:rPr lang="en-US" b="1" i="1">
                              <a:solidFill>
                                <a:srgbClr val="FF93E3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FF93E3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𝝎</m:t>
                          </m:r>
                        </m:e>
                      </m:d>
                      <m:r>
                        <a:rPr lang="en-US" b="1" i="0" smtClean="0">
                          <a:solidFill>
                            <a:srgbClr val="FF93E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1" i="1">
                          <a:solidFill>
                            <a:srgbClr val="FF93E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𝜹</m:t>
                      </m:r>
                      <m:r>
                        <a:rPr lang="en-US" b="1" i="1">
                          <a:solidFill>
                            <a:srgbClr val="FF93E3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>
                          <a:solidFill>
                            <a:srgbClr val="FF93E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𝝎</m:t>
                      </m:r>
                      <m:r>
                        <a:rPr lang="en-US" b="1" i="1">
                          <a:solidFill>
                            <a:srgbClr val="FF93E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b="1" dirty="0">
                  <a:solidFill>
                    <a:srgbClr val="FF93E3"/>
                  </a:solidFill>
                </a:endParaRPr>
              </a:p>
              <a:p>
                <a:pPr algn="ctr"/>
                <a:r>
                  <a:rPr lang="en-US" sz="1600" i="1" dirty="0">
                    <a:solidFill>
                      <a:srgbClr val="FF93E3"/>
                    </a:solidFill>
                  </a:rPr>
                  <a:t> Moment Model (MM) </a:t>
                </a:r>
              </a:p>
              <a:p>
                <a:pPr algn="ctr"/>
                <a:r>
                  <a:rPr lang="en-US" sz="1600" i="1" dirty="0">
                    <a:solidFill>
                      <a:srgbClr val="FF93E3"/>
                    </a:solidFill>
                  </a:rPr>
                  <a:t>DFT</a:t>
                </a:r>
                <a:endParaRPr lang="en-GB" sz="1600" i="1" dirty="0">
                  <a:solidFill>
                    <a:srgbClr val="FF93E3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74AF2A8-ED06-EB55-4A9F-EB228E533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63" y="2733879"/>
                <a:ext cx="3083129" cy="861774"/>
              </a:xfrm>
              <a:prstGeom prst="rect">
                <a:avLst/>
              </a:prstGeom>
              <a:blipFill>
                <a:blip r:embed="rId5"/>
                <a:stretch>
                  <a:fillRect b="-77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A83860-BF3F-6362-3519-974211CF790A}"/>
                  </a:ext>
                </a:extLst>
              </p:cNvPr>
              <p:cNvSpPr txBox="1"/>
              <p:nvPr/>
            </p:nvSpPr>
            <p:spPr>
              <a:xfrm>
                <a:off x="8381277" y="3643806"/>
                <a:ext cx="308312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B7A4EE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GB" sz="2000" dirty="0">
                    <a:solidFill>
                      <a:srgbClr val="B7A4EE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B7A4E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B7A4EE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solidFill>
                              <a:srgbClr val="B7A4E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</m:oMath>
                </a14:m>
                <a:endParaRPr lang="en-GB" sz="1600" dirty="0">
                  <a:solidFill>
                    <a:srgbClr val="B7A4EE"/>
                  </a:solidFill>
                </a:endParaRPr>
              </a:p>
              <a:p>
                <a:pPr algn="ctr"/>
                <a:r>
                  <a:rPr lang="en-US" sz="1600" i="1" dirty="0">
                    <a:solidFill>
                      <a:srgbClr val="B7A4EE"/>
                    </a:solidFill>
                  </a:rPr>
                  <a:t>Relaxation time</a:t>
                </a:r>
              </a:p>
              <a:p>
                <a:pPr algn="ctr"/>
                <a:r>
                  <a:rPr lang="en-US" sz="1600" i="1" dirty="0">
                    <a:solidFill>
                      <a:srgbClr val="B7A4EE"/>
                    </a:solidFill>
                  </a:rPr>
                  <a:t>e- scattering losses</a:t>
                </a:r>
                <a:endParaRPr lang="en-GB" sz="1600" i="1" dirty="0">
                  <a:solidFill>
                    <a:srgbClr val="B7A4EE"/>
                  </a:solidFill>
                </a:endParaRPr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8A83860-BF3F-6362-3519-974211CF7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277" y="3643806"/>
                <a:ext cx="3083129" cy="892552"/>
              </a:xfrm>
              <a:prstGeom prst="rect">
                <a:avLst/>
              </a:prstGeom>
              <a:blipFill>
                <a:blip r:embed="rId6"/>
                <a:stretch>
                  <a:fillRect t="-3425" b="-8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Box 61">
            <a:extLst>
              <a:ext uri="{FF2B5EF4-FFF2-40B4-BE49-F238E27FC236}">
                <a16:creationId xmlns:a16="http://schemas.microsoft.com/office/drawing/2014/main" id="{C37CAA79-CB6D-80BE-598B-E1E24E83C225}"/>
              </a:ext>
            </a:extLst>
          </p:cNvPr>
          <p:cNvSpPr txBox="1"/>
          <p:nvPr/>
        </p:nvSpPr>
        <p:spPr>
          <a:xfrm>
            <a:off x="6577420" y="2924944"/>
            <a:ext cx="8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93E3"/>
                </a:solidFill>
              </a:rPr>
              <a:t>A</a:t>
            </a:r>
            <a:endParaRPr lang="en-GB" i="1" dirty="0">
              <a:solidFill>
                <a:srgbClr val="FF93E3"/>
              </a:solidFill>
            </a:endParaRPr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703C76DC-443B-F1A8-D9AA-703C42B3F6D5}"/>
              </a:ext>
            </a:extLst>
          </p:cNvPr>
          <p:cNvSpPr>
            <a:spLocks noChangeAspect="1"/>
          </p:cNvSpPr>
          <p:nvPr/>
        </p:nvSpPr>
        <p:spPr bwMode="auto">
          <a:xfrm>
            <a:off x="6432778" y="4838277"/>
            <a:ext cx="648000" cy="648000"/>
          </a:xfrm>
          <a:prstGeom prst="ellipse">
            <a:avLst/>
          </a:prstGeom>
          <a:noFill/>
          <a:ln w="38100">
            <a:solidFill>
              <a:srgbClr val="6E8A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4" name="TextBox 513">
            <a:extLst>
              <a:ext uri="{FF2B5EF4-FFF2-40B4-BE49-F238E27FC236}">
                <a16:creationId xmlns:a16="http://schemas.microsoft.com/office/drawing/2014/main" id="{D4629E0B-95B9-5612-59E4-386650390957}"/>
              </a:ext>
            </a:extLst>
          </p:cNvPr>
          <p:cNvSpPr txBox="1"/>
          <p:nvPr/>
        </p:nvSpPr>
        <p:spPr>
          <a:xfrm>
            <a:off x="6577420" y="4977611"/>
            <a:ext cx="886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6E8AF5"/>
                </a:solidFill>
              </a:rPr>
              <a:t>E</a:t>
            </a:r>
            <a:endParaRPr lang="en-GB" i="1" dirty="0">
              <a:solidFill>
                <a:srgbClr val="6E8AF5"/>
              </a:solidFill>
            </a:endParaRPr>
          </a:p>
        </p:txBody>
      </p:sp>
      <p:pic>
        <p:nvPicPr>
          <p:cNvPr id="516" name="Picture 515">
            <a:extLst>
              <a:ext uri="{FF2B5EF4-FFF2-40B4-BE49-F238E27FC236}">
                <a16:creationId xmlns:a16="http://schemas.microsoft.com/office/drawing/2014/main" id="{4906B5BC-15C3-E3FC-A128-51F5519B50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540" y="1205057"/>
            <a:ext cx="4784497" cy="460003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B646027-9009-CB5B-C74E-B967DEC6D743}"/>
              </a:ext>
            </a:extLst>
          </p:cNvPr>
          <p:cNvSpPr txBox="1">
            <a:spLocks/>
          </p:cNvSpPr>
          <p:nvPr/>
        </p:nvSpPr>
        <p:spPr bwMode="auto">
          <a:xfrm>
            <a:off x="2602880" y="67915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l"/>
            <a:r>
              <a:rPr lang="en-GB" sz="2800" dirty="0">
                <a:solidFill>
                  <a:schemeClr val="bg1"/>
                </a:solidFill>
              </a:rPr>
              <a:t>From Laser Pulses into Electron Bunches</a:t>
            </a:r>
            <a:endParaRPr lang="en-GB" sz="2800" b="1" dirty="0">
              <a:solidFill>
                <a:schemeClr val="bg1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09715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7F4E0-10D9-08B4-4E26-7F4FBBDBA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43E5F6-9DEB-CFAF-CE9C-303853CEEED6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2DFE7E1F-8243-FE5C-7F0E-E47735A9F279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AEBFEBE7-7B7B-F38E-87BE-E64345CAD43F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3200" dirty="0">
                <a:solidFill>
                  <a:schemeClr val="bg1"/>
                </a:solidFill>
                <a:latin typeface="Aptos"/>
              </a:rPr>
              <a:t>A Time-resolved Photoemission Model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CF7C25AA-7A36-3B3C-F29A-A1F978F01421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CC74B15-73CF-B7DB-E3D8-48CF29700D50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5F21425E-0590-D292-76F9-09B6CD835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A665DE63-08FE-D51F-4A4A-193EB220C954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8ECFE39-3818-3967-6546-4E443BB7A8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8"/>
          <a:stretch>
            <a:fillRect/>
          </a:stretch>
        </p:blipFill>
        <p:spPr>
          <a:xfrm>
            <a:off x="909001" y="1344648"/>
            <a:ext cx="3744415" cy="4920572"/>
          </a:xfrm>
          <a:prstGeom prst="rect">
            <a:avLst/>
          </a:prstGeom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862BDEA4-8C70-F028-D778-888010600C13}"/>
              </a:ext>
            </a:extLst>
          </p:cNvPr>
          <p:cNvSpPr/>
          <p:nvPr/>
        </p:nvSpPr>
        <p:spPr>
          <a:xfrm>
            <a:off x="5362128" y="1521296"/>
            <a:ext cx="1234440" cy="310896"/>
          </a:xfrm>
          <a:prstGeom prst="roundRect">
            <a:avLst/>
          </a:prstGeom>
          <a:solidFill>
            <a:srgbClr val="142D4A"/>
          </a:solidFill>
          <a:ln>
            <a:solidFill>
              <a:srgbClr val="142D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102273-A357-51B9-7E08-66B26C1C4329}"/>
              </a:ext>
            </a:extLst>
          </p:cNvPr>
          <p:cNvSpPr txBox="1"/>
          <p:nvPr/>
        </p:nvSpPr>
        <p:spPr>
          <a:xfrm>
            <a:off x="5362128" y="1539584"/>
            <a:ext cx="12344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CORE PHYSICS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8B59E8-95EC-15A2-54D6-97FE1EF02A92}"/>
              </a:ext>
            </a:extLst>
          </p:cNvPr>
          <p:cNvSpPr txBox="1"/>
          <p:nvPr/>
        </p:nvSpPr>
        <p:spPr>
          <a:xfrm>
            <a:off x="5362128" y="1941920"/>
            <a:ext cx="5486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2D4A"/>
                </a:solidFill>
                <a:latin typeface="Arial"/>
              </a:rPr>
              <a:t>Emission modifies the field that controls subsequent emission.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FD747D1-9374-FEFF-2A31-6A018D0E7351}"/>
              </a:ext>
            </a:extLst>
          </p:cNvPr>
          <p:cNvSpPr/>
          <p:nvPr/>
        </p:nvSpPr>
        <p:spPr>
          <a:xfrm>
            <a:off x="5362128" y="2582000"/>
            <a:ext cx="2468880" cy="694944"/>
          </a:xfrm>
          <a:prstGeom prst="roundRect">
            <a:avLst/>
          </a:prstGeom>
          <a:solidFill>
            <a:srgbClr val="EBF4FA"/>
          </a:solidFill>
          <a:ln>
            <a:solidFill>
              <a:srgbClr val="266F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04044A-BCEE-F7B8-A79A-B4302EF53CE5}"/>
              </a:ext>
            </a:extLst>
          </p:cNvPr>
          <p:cNvSpPr txBox="1"/>
          <p:nvPr/>
        </p:nvSpPr>
        <p:spPr>
          <a:xfrm>
            <a:off x="5435280" y="2792312"/>
            <a:ext cx="2322576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 err="1">
                <a:solidFill>
                  <a:srgbClr val="266FAB"/>
                </a:solidFill>
                <a:latin typeface="Arial"/>
              </a:rPr>
              <a:t>F</a:t>
            </a:r>
            <a:r>
              <a:rPr sz="1700" b="1" baseline="-25000" dirty="0" err="1">
                <a:solidFill>
                  <a:srgbClr val="266FAB"/>
                </a:solidFill>
                <a:latin typeface="Arial"/>
              </a:rPr>
              <a:t>bar</a:t>
            </a:r>
            <a:r>
              <a:rPr sz="1700" b="1" dirty="0">
                <a:solidFill>
                  <a:srgbClr val="266FAB"/>
                </a:solidFill>
                <a:latin typeface="Arial"/>
              </a:rPr>
              <a:t>(t) = F</a:t>
            </a:r>
            <a:r>
              <a:rPr sz="1700" b="1" baseline="-25000" dirty="0">
                <a:solidFill>
                  <a:srgbClr val="266FAB"/>
                </a:solidFill>
                <a:latin typeface="Arial"/>
              </a:rPr>
              <a:t>RF</a:t>
            </a:r>
            <a:r>
              <a:rPr sz="1700" b="1" dirty="0">
                <a:solidFill>
                  <a:srgbClr val="266FAB"/>
                </a:solidFill>
                <a:latin typeface="Arial"/>
              </a:rPr>
              <a:t> − E</a:t>
            </a:r>
            <a:r>
              <a:rPr sz="1700" b="1" baseline="-25000" dirty="0">
                <a:solidFill>
                  <a:srgbClr val="266FAB"/>
                </a:solidFill>
                <a:latin typeface="Arial"/>
              </a:rPr>
              <a:t>IC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DAED845C-EF2C-964A-D2AD-5EB1D2BEA633}"/>
              </a:ext>
            </a:extLst>
          </p:cNvPr>
          <p:cNvSpPr/>
          <p:nvPr/>
        </p:nvSpPr>
        <p:spPr>
          <a:xfrm>
            <a:off x="8059608" y="2582000"/>
            <a:ext cx="2651760" cy="694944"/>
          </a:xfrm>
          <a:prstGeom prst="roundRect">
            <a:avLst/>
          </a:prstGeom>
          <a:solidFill>
            <a:srgbClr val="FBF3E8"/>
          </a:solidFill>
          <a:ln>
            <a:solidFill>
              <a:srgbClr val="DC80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8785FC-0DAD-ACDF-9E82-CBE6B2AAA46C}"/>
              </a:ext>
            </a:extLst>
          </p:cNvPr>
          <p:cNvSpPr txBox="1"/>
          <p:nvPr/>
        </p:nvSpPr>
        <p:spPr>
          <a:xfrm>
            <a:off x="8141904" y="2792312"/>
            <a:ext cx="2487168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 err="1">
                <a:solidFill>
                  <a:srgbClr val="DC8036"/>
                </a:solidFill>
                <a:latin typeface="Arial"/>
              </a:rPr>
              <a:t>F</a:t>
            </a:r>
            <a:r>
              <a:rPr sz="1700" b="1" baseline="-25000" dirty="0" err="1">
                <a:solidFill>
                  <a:srgbClr val="DC8036"/>
                </a:solidFill>
                <a:latin typeface="Arial"/>
              </a:rPr>
              <a:t>dyn</a:t>
            </a:r>
            <a:r>
              <a:rPr sz="1700" b="1" dirty="0">
                <a:solidFill>
                  <a:srgbClr val="DC8036"/>
                </a:solidFill>
                <a:latin typeface="Arial"/>
              </a:rPr>
              <a:t>(</a:t>
            </a:r>
            <a:r>
              <a:rPr sz="1700" b="1" dirty="0" err="1">
                <a:solidFill>
                  <a:srgbClr val="DC8036"/>
                </a:solidFill>
                <a:latin typeface="Arial"/>
              </a:rPr>
              <a:t>t,z</a:t>
            </a:r>
            <a:r>
              <a:rPr sz="1700" b="1" dirty="0">
                <a:solidFill>
                  <a:srgbClr val="DC8036"/>
                </a:solidFill>
                <a:latin typeface="Arial"/>
              </a:rPr>
              <a:t>) = F</a:t>
            </a:r>
            <a:r>
              <a:rPr sz="1700" b="1" baseline="-25000" dirty="0">
                <a:solidFill>
                  <a:srgbClr val="DC8036"/>
                </a:solidFill>
                <a:latin typeface="Arial"/>
              </a:rPr>
              <a:t>RF</a:t>
            </a:r>
            <a:r>
              <a:rPr sz="1700" b="1" dirty="0">
                <a:solidFill>
                  <a:srgbClr val="DC8036"/>
                </a:solidFill>
                <a:latin typeface="Arial"/>
              </a:rPr>
              <a:t> − E</a:t>
            </a:r>
            <a:r>
              <a:rPr sz="1700" b="1" baseline="-25000" dirty="0">
                <a:solidFill>
                  <a:srgbClr val="DC8036"/>
                </a:solidFill>
                <a:latin typeface="Arial"/>
              </a:rPr>
              <a:t>SC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841C9D-8198-07C8-6227-ACCAF0918F5B}"/>
              </a:ext>
            </a:extLst>
          </p:cNvPr>
          <p:cNvSpPr txBox="1"/>
          <p:nvPr/>
        </p:nvSpPr>
        <p:spPr>
          <a:xfrm>
            <a:off x="5453568" y="3295232"/>
            <a:ext cx="22860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B6770"/>
                </a:solidFill>
                <a:latin typeface="Arial"/>
              </a:rPr>
              <a:t>surface barrier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BC0DB2-C50E-ECAC-3053-B31967628FC2}"/>
              </a:ext>
            </a:extLst>
          </p:cNvPr>
          <p:cNvSpPr txBox="1"/>
          <p:nvPr/>
        </p:nvSpPr>
        <p:spPr>
          <a:xfrm>
            <a:off x="8196768" y="3295232"/>
            <a:ext cx="23317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B6770"/>
                </a:solidFill>
                <a:latin typeface="Arial"/>
              </a:rPr>
              <a:t>vacuum transport</a:t>
            </a: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9238E5D8-0350-23D3-81E7-E2F8375AF850}"/>
              </a:ext>
            </a:extLst>
          </p:cNvPr>
          <p:cNvSpPr/>
          <p:nvPr/>
        </p:nvSpPr>
        <p:spPr>
          <a:xfrm>
            <a:off x="5407848" y="3770720"/>
            <a:ext cx="10972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8058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B4701C-1B21-3191-80D8-4B7B4338CEEC}"/>
              </a:ext>
            </a:extLst>
          </p:cNvPr>
          <p:cNvSpPr txBox="1"/>
          <p:nvPr/>
        </p:nvSpPr>
        <p:spPr>
          <a:xfrm>
            <a:off x="5444424" y="3898736"/>
            <a:ext cx="102412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8058A5"/>
                </a:solidFill>
                <a:latin typeface="Arial"/>
              </a:rPr>
              <a:t>UV
pulse</a:t>
            </a:r>
          </a:p>
        </p:txBody>
      </p:sp>
      <p:cxnSp>
        <p:nvCxnSpPr>
          <p:cNvPr id="16" name="Connector 16">
            <a:extLst>
              <a:ext uri="{FF2B5EF4-FFF2-40B4-BE49-F238E27FC236}">
                <a16:creationId xmlns:a16="http://schemas.microsoft.com/office/drawing/2014/main" id="{B597AB92-C0B1-5C7F-48F3-174DE60FA6EA}"/>
              </a:ext>
            </a:extLst>
          </p:cNvPr>
          <p:cNvCxnSpPr/>
          <p:nvPr/>
        </p:nvCxnSpPr>
        <p:spPr>
          <a:xfrm>
            <a:off x="6523416" y="4090760"/>
            <a:ext cx="237744" cy="0"/>
          </a:xfrm>
          <a:prstGeom prst="line">
            <a:avLst/>
          </a:prstGeom>
          <a:ln w="16510">
            <a:solidFill>
              <a:srgbClr val="5B67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id="{3F9BD291-4EF3-CFBE-8892-E28E05115C30}"/>
              </a:ext>
            </a:extLst>
          </p:cNvPr>
          <p:cNvSpPr/>
          <p:nvPr/>
        </p:nvSpPr>
        <p:spPr>
          <a:xfrm>
            <a:off x="6852600" y="3770720"/>
            <a:ext cx="10972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266F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5447E5-E51C-77CA-F3DF-EFA2A35AC2C4}"/>
              </a:ext>
            </a:extLst>
          </p:cNvPr>
          <p:cNvSpPr txBox="1"/>
          <p:nvPr/>
        </p:nvSpPr>
        <p:spPr>
          <a:xfrm>
            <a:off x="6889176" y="3898736"/>
            <a:ext cx="102412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266FAB"/>
                </a:solidFill>
                <a:latin typeface="Arial"/>
              </a:rPr>
              <a:t>Emission</a:t>
            </a:r>
          </a:p>
        </p:txBody>
      </p:sp>
      <p:cxnSp>
        <p:nvCxnSpPr>
          <p:cNvPr id="19" name="Connector 19">
            <a:extLst>
              <a:ext uri="{FF2B5EF4-FFF2-40B4-BE49-F238E27FC236}">
                <a16:creationId xmlns:a16="http://schemas.microsoft.com/office/drawing/2014/main" id="{07A582EE-23F4-EB3D-47AE-D1434A326ACD}"/>
              </a:ext>
            </a:extLst>
          </p:cNvPr>
          <p:cNvCxnSpPr/>
          <p:nvPr/>
        </p:nvCxnSpPr>
        <p:spPr>
          <a:xfrm>
            <a:off x="7968168" y="4090760"/>
            <a:ext cx="237744" cy="0"/>
          </a:xfrm>
          <a:prstGeom prst="line">
            <a:avLst/>
          </a:prstGeom>
          <a:ln w="16510">
            <a:solidFill>
              <a:srgbClr val="5B67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20">
            <a:extLst>
              <a:ext uri="{FF2B5EF4-FFF2-40B4-BE49-F238E27FC236}">
                <a16:creationId xmlns:a16="http://schemas.microsoft.com/office/drawing/2014/main" id="{DA63468D-F5F1-E946-1F77-1F9A8897FDB7}"/>
              </a:ext>
            </a:extLst>
          </p:cNvPr>
          <p:cNvSpPr/>
          <p:nvPr/>
        </p:nvSpPr>
        <p:spPr>
          <a:xfrm>
            <a:off x="8297352" y="3770720"/>
            <a:ext cx="10972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C80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8E2CCD-FF8E-B502-BEE5-02C05926D900}"/>
              </a:ext>
            </a:extLst>
          </p:cNvPr>
          <p:cNvSpPr txBox="1"/>
          <p:nvPr/>
        </p:nvSpPr>
        <p:spPr>
          <a:xfrm>
            <a:off x="8333928" y="3898736"/>
            <a:ext cx="102412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DC8036"/>
                </a:solidFill>
                <a:latin typeface="Arial"/>
              </a:rPr>
              <a:t>IC / SC
fields</a:t>
            </a:r>
          </a:p>
        </p:txBody>
      </p:sp>
      <p:cxnSp>
        <p:nvCxnSpPr>
          <p:cNvPr id="22" name="Connector 22">
            <a:extLst>
              <a:ext uri="{FF2B5EF4-FFF2-40B4-BE49-F238E27FC236}">
                <a16:creationId xmlns:a16="http://schemas.microsoft.com/office/drawing/2014/main" id="{B278823B-A639-B6D5-F2F7-134EBD1C34C7}"/>
              </a:ext>
            </a:extLst>
          </p:cNvPr>
          <p:cNvCxnSpPr/>
          <p:nvPr/>
        </p:nvCxnSpPr>
        <p:spPr>
          <a:xfrm>
            <a:off x="9412920" y="4090760"/>
            <a:ext cx="237744" cy="0"/>
          </a:xfrm>
          <a:prstGeom prst="line">
            <a:avLst/>
          </a:prstGeom>
          <a:ln w="16510">
            <a:solidFill>
              <a:srgbClr val="5B67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3">
            <a:extLst>
              <a:ext uri="{FF2B5EF4-FFF2-40B4-BE49-F238E27FC236}">
                <a16:creationId xmlns:a16="http://schemas.microsoft.com/office/drawing/2014/main" id="{BF343DCA-F221-E15C-E5FA-FDF1613DC602}"/>
              </a:ext>
            </a:extLst>
          </p:cNvPr>
          <p:cNvSpPr/>
          <p:nvPr/>
        </p:nvSpPr>
        <p:spPr>
          <a:xfrm>
            <a:off x="9742104" y="3770720"/>
            <a:ext cx="10972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C440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196B8A-5AF0-2729-7E82-F76A753D7579}"/>
              </a:ext>
            </a:extLst>
          </p:cNvPr>
          <p:cNvSpPr txBox="1"/>
          <p:nvPr/>
        </p:nvSpPr>
        <p:spPr>
          <a:xfrm>
            <a:off x="9778680" y="3898736"/>
            <a:ext cx="1024128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C44039"/>
                </a:solidFill>
                <a:latin typeface="Arial"/>
              </a:rPr>
              <a:t>Barrier</a:t>
            </a:r>
          </a:p>
        </p:txBody>
      </p:sp>
      <p:cxnSp>
        <p:nvCxnSpPr>
          <p:cNvPr id="26" name="Connector 25">
            <a:extLst>
              <a:ext uri="{FF2B5EF4-FFF2-40B4-BE49-F238E27FC236}">
                <a16:creationId xmlns:a16="http://schemas.microsoft.com/office/drawing/2014/main" id="{80C76C03-2EDC-61DC-367F-37382CFCC4D1}"/>
              </a:ext>
            </a:extLst>
          </p:cNvPr>
          <p:cNvCxnSpPr/>
          <p:nvPr/>
        </p:nvCxnSpPr>
        <p:spPr>
          <a:xfrm>
            <a:off x="10316208" y="4410800"/>
            <a:ext cx="0" cy="365760"/>
          </a:xfrm>
          <a:prstGeom prst="line">
            <a:avLst/>
          </a:prstGeom>
          <a:ln w="16510">
            <a:solidFill>
              <a:srgbClr val="C440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>
            <a:extLst>
              <a:ext uri="{FF2B5EF4-FFF2-40B4-BE49-F238E27FC236}">
                <a16:creationId xmlns:a16="http://schemas.microsoft.com/office/drawing/2014/main" id="{E0A6E96C-6766-5B09-5E64-74AA7C443DBC}"/>
              </a:ext>
            </a:extLst>
          </p:cNvPr>
          <p:cNvCxnSpPr/>
          <p:nvPr/>
        </p:nvCxnSpPr>
        <p:spPr>
          <a:xfrm flipH="1">
            <a:off x="7392144" y="4797152"/>
            <a:ext cx="2916000" cy="0"/>
          </a:xfrm>
          <a:prstGeom prst="line">
            <a:avLst/>
          </a:prstGeom>
          <a:ln w="16510">
            <a:solidFill>
              <a:srgbClr val="C440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28041058-4F38-D7AE-AA7E-719972589F2C}"/>
              </a:ext>
            </a:extLst>
          </p:cNvPr>
          <p:cNvCxnSpPr/>
          <p:nvPr/>
        </p:nvCxnSpPr>
        <p:spPr>
          <a:xfrm flipV="1">
            <a:off x="7401240" y="4438232"/>
            <a:ext cx="0" cy="338328"/>
          </a:xfrm>
          <a:prstGeom prst="line">
            <a:avLst/>
          </a:prstGeom>
          <a:ln w="16510">
            <a:solidFill>
              <a:srgbClr val="C440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F2C1916-3018-0A16-2A1C-6D37E10941E5}"/>
              </a:ext>
            </a:extLst>
          </p:cNvPr>
          <p:cNvSpPr/>
          <p:nvPr/>
        </p:nvSpPr>
        <p:spPr>
          <a:xfrm>
            <a:off x="5413060" y="4956743"/>
            <a:ext cx="1647847" cy="323890"/>
          </a:xfrm>
          <a:prstGeom prst="roundRect">
            <a:avLst/>
          </a:prstGeom>
          <a:solidFill>
            <a:srgbClr val="368C69"/>
          </a:solidFill>
          <a:ln>
            <a:solidFill>
              <a:srgbClr val="368C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4">
            <a:extLst>
              <a:ext uri="{FF2B5EF4-FFF2-40B4-BE49-F238E27FC236}">
                <a16:creationId xmlns:a16="http://schemas.microsoft.com/office/drawing/2014/main" id="{1456931E-E069-6A88-A9DB-1177E45E6667}"/>
              </a:ext>
            </a:extLst>
          </p:cNvPr>
          <p:cNvSpPr/>
          <p:nvPr/>
        </p:nvSpPr>
        <p:spPr>
          <a:xfrm>
            <a:off x="406528" y="684493"/>
            <a:ext cx="822960" cy="310896"/>
          </a:xfrm>
          <a:prstGeom prst="roundRect">
            <a:avLst/>
          </a:prstGeom>
          <a:solidFill>
            <a:srgbClr val="142D4A"/>
          </a:solidFill>
          <a:ln>
            <a:solidFill>
              <a:srgbClr val="142D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1F48C1-3869-1110-524D-444F1C822DC0}"/>
              </a:ext>
            </a:extLst>
          </p:cNvPr>
          <p:cNvSpPr txBox="1"/>
          <p:nvPr/>
        </p:nvSpPr>
        <p:spPr>
          <a:xfrm>
            <a:off x="406528" y="702781"/>
            <a:ext cx="82296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dirty="0">
                <a:solidFill>
                  <a:srgbClr val="FFFFFF"/>
                </a:solidFill>
                <a:latin typeface="Arial"/>
              </a:rPr>
              <a:t>WHY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471848B-7336-9F5B-9A33-6B6926584635}"/>
              </a:ext>
            </a:extLst>
          </p:cNvPr>
          <p:cNvSpPr txBox="1"/>
          <p:nvPr/>
        </p:nvSpPr>
        <p:spPr>
          <a:xfrm>
            <a:off x="1474776" y="617396"/>
            <a:ext cx="8148776" cy="39216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rgbClr val="142D4A"/>
                </a:solidFill>
                <a:latin typeface="Arial"/>
              </a:rPr>
              <a:t>Top-up injection needs high, tunable bunch charge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B37C45-BF3E-4604-FC2E-BE935D1F8109}"/>
              </a:ext>
            </a:extLst>
          </p:cNvPr>
          <p:cNvSpPr txBox="1"/>
          <p:nvPr/>
        </p:nvSpPr>
        <p:spPr>
          <a:xfrm>
            <a:off x="1630664" y="1073533"/>
            <a:ext cx="7770449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5B6770"/>
                </a:solidFill>
                <a:latin typeface="Arial"/>
              </a:rPr>
              <a:t>At high charge density, the photocathode is no longer a passive emitter.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D7BC21C-1CA7-AD22-0A60-605EC6A498E2}"/>
              </a:ext>
            </a:extLst>
          </p:cNvPr>
          <p:cNvGrpSpPr/>
          <p:nvPr/>
        </p:nvGrpSpPr>
        <p:grpSpPr>
          <a:xfrm>
            <a:off x="5372868" y="5404137"/>
            <a:ext cx="4554788" cy="708476"/>
            <a:chOff x="5357636" y="5445224"/>
            <a:chExt cx="4554788" cy="70847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842311-4EDB-E400-2662-55F94A5E49A0}"/>
                </a:ext>
              </a:extLst>
            </p:cNvPr>
            <p:cNvSpPr txBox="1"/>
            <p:nvPr/>
          </p:nvSpPr>
          <p:spPr>
            <a:xfrm>
              <a:off x="5362128" y="5489792"/>
              <a:ext cx="20116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500" b="1">
                  <a:solidFill>
                    <a:srgbClr val="266FAB"/>
                  </a:solidFill>
                  <a:latin typeface="Arial"/>
                </a:rPr>
                <a:t>•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FBB7CB-C512-FC34-4D86-CFAC2368202D}"/>
                </a:ext>
              </a:extLst>
            </p:cNvPr>
            <p:cNvSpPr txBox="1"/>
            <p:nvPr/>
          </p:nvSpPr>
          <p:spPr>
            <a:xfrm>
              <a:off x="5362128" y="5800688"/>
              <a:ext cx="201168" cy="2926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/>
              <a:r>
                <a:rPr sz="1500" b="1">
                  <a:solidFill>
                    <a:srgbClr val="266FAB"/>
                  </a:solidFill>
                  <a:latin typeface="Arial"/>
                </a:rPr>
                <a:t>•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E37BD3D-A7FB-94EB-E6DF-995E9D74BECF}"/>
                </a:ext>
              </a:extLst>
            </p:cNvPr>
            <p:cNvGrpSpPr/>
            <p:nvPr/>
          </p:nvGrpSpPr>
          <p:grpSpPr>
            <a:xfrm>
              <a:off x="5357636" y="5445224"/>
              <a:ext cx="4554788" cy="708476"/>
              <a:chOff x="5933700" y="5373216"/>
              <a:chExt cx="4554788" cy="708476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A26950F6-3B6A-97BF-600D-51C2DA796A37}"/>
                  </a:ext>
                </a:extLst>
              </p:cNvPr>
              <p:cNvSpPr/>
              <p:nvPr/>
            </p:nvSpPr>
            <p:spPr bwMode="auto">
              <a:xfrm>
                <a:off x="5933700" y="5373216"/>
                <a:ext cx="4554788" cy="708476"/>
              </a:xfrm>
              <a:prstGeom prst="roundRect">
                <a:avLst/>
              </a:prstGeom>
              <a:no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18820C5-8B37-3B66-8823-0BB54154077E}"/>
                  </a:ext>
                </a:extLst>
              </p:cNvPr>
              <p:cNvSpPr txBox="1"/>
              <p:nvPr/>
            </p:nvSpPr>
            <p:spPr>
              <a:xfrm>
                <a:off x="6096001" y="5393989"/>
                <a:ext cx="432048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GB" dirty="0"/>
                  <a:t>The image field affects the barrier.</a:t>
                </a:r>
                <a:br>
                  <a:rPr lang="en-GB" dirty="0"/>
                </a:br>
                <a:r>
                  <a:rPr lang="en-GB" dirty="0"/>
                  <a:t>The space charge field affects transport.</a:t>
                </a:r>
              </a:p>
            </p:txBody>
          </p:sp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5908A56-5C7B-F10C-8F02-376BB679FC54}"/>
              </a:ext>
            </a:extLst>
          </p:cNvPr>
          <p:cNvSpPr txBox="1"/>
          <p:nvPr/>
        </p:nvSpPr>
        <p:spPr>
          <a:xfrm>
            <a:off x="5311760" y="5004466"/>
            <a:ext cx="188600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000" b="1" dirty="0">
                <a:solidFill>
                  <a:srgbClr val="FFFFFF"/>
                </a:solidFill>
                <a:latin typeface="Arial"/>
              </a:rPr>
              <a:t>FIELD DECOMPOSITION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51E52423-8BD3-9E35-FB74-368FB56A6483}"/>
              </a:ext>
            </a:extLst>
          </p:cNvPr>
          <p:cNvSpPr/>
          <p:nvPr/>
        </p:nvSpPr>
        <p:spPr bwMode="auto">
          <a:xfrm rot="16200000">
            <a:off x="8807215" y="4617001"/>
            <a:ext cx="126731" cy="360041"/>
          </a:xfrm>
          <a:prstGeom prst="triangle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292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69C0C-B448-456D-39F9-39ECFDDB1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753DCA-9BCE-01D1-10CD-4B3C0228541D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CF3241BB-CC68-73FE-3B52-BE7A742CF92E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5DB98919-FB37-E3C7-41F4-5609CFBBC53A}"/>
              </a:ext>
            </a:extLst>
          </p:cNvPr>
          <p:cNvSpPr txBox="1">
            <a:spLocks/>
          </p:cNvSpPr>
          <p:nvPr/>
        </p:nvSpPr>
        <p:spPr bwMode="auto">
          <a:xfrm>
            <a:off x="4388381" y="120408"/>
            <a:ext cx="3182436" cy="369648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l"/>
            <a:r>
              <a:rPr lang="en-GB" sz="2800" dirty="0">
                <a:solidFill>
                  <a:schemeClr val="bg1"/>
                </a:solidFill>
                <a:latin typeface="Aptos"/>
              </a:rPr>
              <a:t>Finite Disc Model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C8BD24CA-48EA-6665-68D9-2F991EE643B3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94C159C-5D00-1606-63F0-2E91653369A2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4816DED9-2191-730C-C035-BE1A6F73D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D3CC1C39-4C48-5E27-C1D4-90424CD858EF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65" name="Picture 564">
            <a:extLst>
              <a:ext uri="{FF2B5EF4-FFF2-40B4-BE49-F238E27FC236}">
                <a16:creationId xmlns:a16="http://schemas.microsoft.com/office/drawing/2014/main" id="{4F9C6668-329C-327B-5FFC-C748AAC3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388" y="2133256"/>
            <a:ext cx="3088850" cy="3600000"/>
          </a:xfrm>
          <a:prstGeom prst="rect">
            <a:avLst/>
          </a:prstGeom>
        </p:spPr>
      </p:pic>
      <p:sp>
        <p:nvSpPr>
          <p:cNvPr id="566" name="TextBox 565">
            <a:extLst>
              <a:ext uri="{FF2B5EF4-FFF2-40B4-BE49-F238E27FC236}">
                <a16:creationId xmlns:a16="http://schemas.microsoft.com/office/drawing/2014/main" id="{C106F084-444B-E4A3-45F9-F790B1FF87E8}"/>
              </a:ext>
            </a:extLst>
          </p:cNvPr>
          <p:cNvSpPr txBox="1"/>
          <p:nvPr/>
        </p:nvSpPr>
        <p:spPr>
          <a:xfrm>
            <a:off x="2279576" y="5661248"/>
            <a:ext cx="2662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𝐹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bar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(𝑡) = 𝐹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− 𝐸</a:t>
            </a:r>
            <a:r>
              <a:rPr 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(𝑡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DFA7524A-5DE7-AFA0-E549-AF7AA60BE9EA}"/>
              </a:ext>
            </a:extLst>
          </p:cNvPr>
          <p:cNvSpPr txBox="1"/>
          <p:nvPr/>
        </p:nvSpPr>
        <p:spPr>
          <a:xfrm>
            <a:off x="7514011" y="5680601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𝐹</a:t>
            </a:r>
            <a:r>
              <a:rPr lang="en-GB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dyn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(𝑡, 𝑧</a:t>
            </a:r>
            <a:r>
              <a:rPr lang="en-GB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𝑖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) = 𝐹</a:t>
            </a:r>
            <a:r>
              <a:rPr lang="en-GB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− 𝐸</a:t>
            </a:r>
            <a:r>
              <a:rPr lang="en-GB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(𝑡, 𝑧</a:t>
            </a:r>
            <a:r>
              <a:rPr lang="en-GB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𝑖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568" name="Group 567">
            <a:extLst>
              <a:ext uri="{FF2B5EF4-FFF2-40B4-BE49-F238E27FC236}">
                <a16:creationId xmlns:a16="http://schemas.microsoft.com/office/drawing/2014/main" id="{C70A4DA7-4555-2D2B-7DB0-6775486B8C91}"/>
              </a:ext>
            </a:extLst>
          </p:cNvPr>
          <p:cNvGrpSpPr>
            <a:grpSpLocks noChangeAspect="1"/>
          </p:cNvGrpSpPr>
          <p:nvPr/>
        </p:nvGrpSpPr>
        <p:grpSpPr>
          <a:xfrm>
            <a:off x="1559496" y="2152157"/>
            <a:ext cx="3270126" cy="3600000"/>
            <a:chOff x="-717454" y="-935078"/>
            <a:chExt cx="4314632" cy="4749879"/>
          </a:xfrm>
        </p:grpSpPr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C2A6D80D-A3E8-7C4E-3F0B-944D85AEE720}"/>
                </a:ext>
              </a:extLst>
            </p:cNvPr>
            <p:cNvGrpSpPr/>
            <p:nvPr/>
          </p:nvGrpSpPr>
          <p:grpSpPr>
            <a:xfrm>
              <a:off x="-717454" y="-935078"/>
              <a:ext cx="4314632" cy="4749879"/>
              <a:chOff x="-717454" y="-935078"/>
              <a:chExt cx="4314632" cy="4749879"/>
            </a:xfrm>
          </p:grpSpPr>
          <p:pic>
            <p:nvPicPr>
              <p:cNvPr id="571" name="Picture 570">
                <a:extLst>
                  <a:ext uri="{FF2B5EF4-FFF2-40B4-BE49-F238E27FC236}">
                    <a16:creationId xmlns:a16="http://schemas.microsoft.com/office/drawing/2014/main" id="{0D80E56B-B2B8-1B5F-E5D5-C768689FA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-717454" y="-935078"/>
                <a:ext cx="4314632" cy="4749879"/>
              </a:xfrm>
              <a:prstGeom prst="rect">
                <a:avLst/>
              </a:prstGeom>
            </p:spPr>
          </p:pic>
          <p:grpSp>
            <p:nvGrpSpPr>
              <p:cNvPr id="572" name="Group 571">
                <a:extLst>
                  <a:ext uri="{FF2B5EF4-FFF2-40B4-BE49-F238E27FC236}">
                    <a16:creationId xmlns:a16="http://schemas.microsoft.com/office/drawing/2014/main" id="{1D382644-66CD-38E1-65CF-26E926402A3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flipV="1">
                <a:off x="2378892" y="1727725"/>
                <a:ext cx="133215" cy="1044000"/>
                <a:chOff x="8537807" y="3441794"/>
                <a:chExt cx="280370" cy="2089326"/>
              </a:xfrm>
            </p:grpSpPr>
            <p:sp>
              <p:nvSpPr>
                <p:cNvPr id="574" name="Freeform: Shape 573">
                  <a:extLst>
                    <a:ext uri="{FF2B5EF4-FFF2-40B4-BE49-F238E27FC236}">
                      <a16:creationId xmlns:a16="http://schemas.microsoft.com/office/drawing/2014/main" id="{E5B7474C-7CDA-CB3E-C342-EBBA68F645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537807" y="3441794"/>
                  <a:ext cx="280271" cy="1044001"/>
                </a:xfrm>
                <a:custGeom>
                  <a:avLst/>
                  <a:gdLst>
                    <a:gd name="connsiteX0" fmla="*/ 0 w 425303"/>
                    <a:gd name="connsiteY0" fmla="*/ 0 h 1584252"/>
                    <a:gd name="connsiteX1" fmla="*/ 212651 w 425303"/>
                    <a:gd name="connsiteY1" fmla="*/ 212652 h 1584252"/>
                    <a:gd name="connsiteX2" fmla="*/ 223284 w 425303"/>
                    <a:gd name="connsiteY2" fmla="*/ 1233377 h 1584252"/>
                    <a:gd name="connsiteX3" fmla="*/ 425303 w 425303"/>
                    <a:gd name="connsiteY3" fmla="*/ 1584252 h 1584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5303" h="1584252">
                      <a:moveTo>
                        <a:pt x="0" y="0"/>
                      </a:moveTo>
                      <a:cubicBezTo>
                        <a:pt x="87718" y="3544"/>
                        <a:pt x="175437" y="7089"/>
                        <a:pt x="212651" y="212652"/>
                      </a:cubicBezTo>
                      <a:cubicBezTo>
                        <a:pt x="249865" y="418215"/>
                        <a:pt x="187842" y="1004777"/>
                        <a:pt x="223284" y="1233377"/>
                      </a:cubicBezTo>
                      <a:cubicBezTo>
                        <a:pt x="258726" y="1461977"/>
                        <a:pt x="342014" y="1523114"/>
                        <a:pt x="425303" y="1584252"/>
                      </a:cubicBezTo>
                    </a:path>
                  </a:pathLst>
                </a:cu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52"/>
                </a:p>
              </p:txBody>
            </p:sp>
            <p:sp>
              <p:nvSpPr>
                <p:cNvPr id="575" name="Freeform: Shape 574">
                  <a:extLst>
                    <a:ext uri="{FF2B5EF4-FFF2-40B4-BE49-F238E27FC236}">
                      <a16:creationId xmlns:a16="http://schemas.microsoft.com/office/drawing/2014/main" id="{90CFFC55-4B31-445E-83F3-8C8E7C51B2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flipV="1">
                  <a:off x="8537908" y="4487119"/>
                  <a:ext cx="280269" cy="1044001"/>
                </a:xfrm>
                <a:custGeom>
                  <a:avLst/>
                  <a:gdLst>
                    <a:gd name="connsiteX0" fmla="*/ 0 w 425303"/>
                    <a:gd name="connsiteY0" fmla="*/ 0 h 1584252"/>
                    <a:gd name="connsiteX1" fmla="*/ 212651 w 425303"/>
                    <a:gd name="connsiteY1" fmla="*/ 212652 h 1584252"/>
                    <a:gd name="connsiteX2" fmla="*/ 223284 w 425303"/>
                    <a:gd name="connsiteY2" fmla="*/ 1233377 h 1584252"/>
                    <a:gd name="connsiteX3" fmla="*/ 425303 w 425303"/>
                    <a:gd name="connsiteY3" fmla="*/ 1584252 h 1584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5303" h="1584252">
                      <a:moveTo>
                        <a:pt x="0" y="0"/>
                      </a:moveTo>
                      <a:cubicBezTo>
                        <a:pt x="87718" y="3544"/>
                        <a:pt x="175437" y="7089"/>
                        <a:pt x="212651" y="212652"/>
                      </a:cubicBezTo>
                      <a:cubicBezTo>
                        <a:pt x="249865" y="418215"/>
                        <a:pt x="187842" y="1004777"/>
                        <a:pt x="223284" y="1233377"/>
                      </a:cubicBezTo>
                      <a:cubicBezTo>
                        <a:pt x="258726" y="1461977"/>
                        <a:pt x="342014" y="1523114"/>
                        <a:pt x="425303" y="1584252"/>
                      </a:cubicBezTo>
                    </a:path>
                  </a:pathLst>
                </a:custGeom>
                <a:noFill/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852"/>
                </a:p>
              </p:txBody>
            </p:sp>
          </p:grpSp>
          <p:sp>
            <p:nvSpPr>
              <p:cNvPr id="573" name="Rectangle 572">
                <a:extLst>
                  <a:ext uri="{FF2B5EF4-FFF2-40B4-BE49-F238E27FC236}">
                    <a16:creationId xmlns:a16="http://schemas.microsoft.com/office/drawing/2014/main" id="{98A4FB52-9C04-D0E0-F8F0-B5555C91B2FF}"/>
                  </a:ext>
                </a:extLst>
              </p:cNvPr>
              <p:cNvSpPr/>
              <p:nvPr/>
            </p:nvSpPr>
            <p:spPr>
              <a:xfrm>
                <a:off x="2908077" y="1878419"/>
                <a:ext cx="295865" cy="14743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9A61E6E4-00EC-B5D9-8086-D7933F7A4B7D}"/>
                </a:ext>
              </a:extLst>
            </p:cNvPr>
            <p:cNvSpPr txBox="1"/>
            <p:nvPr/>
          </p:nvSpPr>
          <p:spPr>
            <a:xfrm>
              <a:off x="2561941" y="1819630"/>
              <a:ext cx="988135" cy="852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Electron</a:t>
              </a:r>
            </a:p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 image</a:t>
              </a:r>
            </a:p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 disks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0" name="TextBox 319">
            <a:extLst>
              <a:ext uri="{FF2B5EF4-FFF2-40B4-BE49-F238E27FC236}">
                <a16:creationId xmlns:a16="http://schemas.microsoft.com/office/drawing/2014/main" id="{D16EB55A-D5BF-3FB7-22D7-AEC46F901DDB}"/>
              </a:ext>
            </a:extLst>
          </p:cNvPr>
          <p:cNvSpPr txBox="1"/>
          <p:nvPr/>
        </p:nvSpPr>
        <p:spPr>
          <a:xfrm>
            <a:off x="535604" y="692696"/>
            <a:ext cx="103828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Infinite sheet → Constant field → Overestimates screening → Artificial clamping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 consider instead, finite uniformly charged disks of radius a :</a:t>
            </a:r>
          </a:p>
          <a:p>
            <a:pPr>
              <a:buFont typeface="Arial" panose="020B0604020202020204" pitchFamily="34" charset="0"/>
              <a:buChar char="•"/>
            </a:pPr>
            <a:endParaRPr lang="en-GB" i="1" dirty="0">
              <a:latin typeface="Cambria Math" panose="02040503050406030204" pitchFamily="18" charset="0"/>
            </a:endParaRP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321" name="Rectangle: Rounded Corners 320">
            <a:extLst>
              <a:ext uri="{FF2B5EF4-FFF2-40B4-BE49-F238E27FC236}">
                <a16:creationId xmlns:a16="http://schemas.microsoft.com/office/drawing/2014/main" id="{14522A9A-EE95-B86C-1B7A-01B51DC19642}"/>
              </a:ext>
            </a:extLst>
          </p:cNvPr>
          <p:cNvSpPr/>
          <p:nvPr/>
        </p:nvSpPr>
        <p:spPr bwMode="auto">
          <a:xfrm>
            <a:off x="1222728" y="1988840"/>
            <a:ext cx="4159874" cy="415800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2" name="Rectangle: Rounded Corners 321">
            <a:extLst>
              <a:ext uri="{FF2B5EF4-FFF2-40B4-BE49-F238E27FC236}">
                <a16:creationId xmlns:a16="http://schemas.microsoft.com/office/drawing/2014/main" id="{2766E98C-AA7E-81C5-6E0C-22D2CAE372E1}"/>
              </a:ext>
            </a:extLst>
          </p:cNvPr>
          <p:cNvSpPr/>
          <p:nvPr/>
        </p:nvSpPr>
        <p:spPr bwMode="auto">
          <a:xfrm>
            <a:off x="6616646" y="2008141"/>
            <a:ext cx="4159874" cy="415716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4DEC6D6C-8A5C-E792-D941-76EFE118D343}"/>
              </a:ext>
            </a:extLst>
          </p:cNvPr>
          <p:cNvGrpSpPr/>
          <p:nvPr/>
        </p:nvGrpSpPr>
        <p:grpSpPr>
          <a:xfrm>
            <a:off x="7961891" y="1102144"/>
            <a:ext cx="2864488" cy="648072"/>
            <a:chOff x="8344080" y="1088896"/>
            <a:chExt cx="2864488" cy="6480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4" name="TextBox 323">
                  <a:extLst>
                    <a:ext uri="{FF2B5EF4-FFF2-40B4-BE49-F238E27FC236}">
                      <a16:creationId xmlns:a16="http://schemas.microsoft.com/office/drawing/2014/main" id="{15D46B4F-ABB2-4054-CD2A-CF96E2346650}"/>
                    </a:ext>
                  </a:extLst>
                </p:cNvPr>
                <p:cNvSpPr txBox="1"/>
                <p:nvPr/>
              </p:nvSpPr>
              <p:spPr>
                <a:xfrm>
                  <a:off x="8344080" y="1124744"/>
                  <a:ext cx="2864488" cy="5763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ar-AE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ar-AE" sz="1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d>
                          <m:dPr>
                            <m:ctrlPr>
                              <a:rPr lang="ar-AE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l-GR" sz="1400" i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l-GR" sz="1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ar-AE" sz="1400" i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ar-AE" sz="1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AE" sz="1400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>
                              <a:rPr lang="ar-AE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ar-AE" sz="1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1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ar-AE" sz="14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ar-AE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AE" sz="14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ar-AE" sz="1400" i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ar-AE" sz="1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l-GR" sz="1400" i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l-GR" sz="1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ar-AE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400" i="0"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sSup>
                                      <m:sSupPr>
                                        <m:ctrlPr>
                                          <a:rPr lang="ar-AE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400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ar-AE" sz="14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ar-AE" sz="1400" i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ar-AE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ar-AE" sz="1400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ar-AE" sz="14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den>
                            </m:f>
                          </m:e>
                        </m:d>
                      </m:oMath>
                    </m:oMathPara>
                  </a14:m>
                  <a:endParaRPr lang="ar-AE" sz="16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4283A8F9-8563-4560-408E-92CA3C1D00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4080" y="1124744"/>
                  <a:ext cx="2864488" cy="57637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C4A5257A-A305-B545-25AF-AD4548B98333}"/>
                </a:ext>
              </a:extLst>
            </p:cNvPr>
            <p:cNvSpPr/>
            <p:nvPr/>
          </p:nvSpPr>
          <p:spPr bwMode="auto">
            <a:xfrm>
              <a:off x="8372240" y="1088896"/>
              <a:ext cx="2692275" cy="648072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26" name="Rectangle: Rounded Corners 325">
            <a:extLst>
              <a:ext uri="{FF2B5EF4-FFF2-40B4-BE49-F238E27FC236}">
                <a16:creationId xmlns:a16="http://schemas.microsoft.com/office/drawing/2014/main" id="{FFA4180F-7F3F-8C4A-9FE0-659202CFE7ED}"/>
              </a:ext>
            </a:extLst>
          </p:cNvPr>
          <p:cNvSpPr>
            <a:spLocks noChangeAspect="1"/>
          </p:cNvSpPr>
          <p:nvPr/>
        </p:nvSpPr>
        <p:spPr bwMode="auto">
          <a:xfrm>
            <a:off x="389529" y="1270364"/>
            <a:ext cx="375872" cy="324000"/>
          </a:xfrm>
          <a:prstGeom prst="roundRect">
            <a:avLst/>
          </a:prstGeom>
          <a:solidFill>
            <a:srgbClr val="673BD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21E80F2C-231D-D3BE-A102-36494ECBF593}"/>
              </a:ext>
            </a:extLst>
          </p:cNvPr>
          <p:cNvCxnSpPr>
            <a:cxnSpLocks/>
          </p:cNvCxnSpPr>
          <p:nvPr/>
        </p:nvCxnSpPr>
        <p:spPr bwMode="auto">
          <a:xfrm>
            <a:off x="433465" y="1432364"/>
            <a:ext cx="288000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8" name="TextBox 327">
            <a:extLst>
              <a:ext uri="{FF2B5EF4-FFF2-40B4-BE49-F238E27FC236}">
                <a16:creationId xmlns:a16="http://schemas.microsoft.com/office/drawing/2014/main" id="{902DDCE6-B48C-A17A-5B29-E4FD58EA5B9F}"/>
              </a:ext>
            </a:extLst>
          </p:cNvPr>
          <p:cNvSpPr txBox="1"/>
          <p:nvPr/>
        </p:nvSpPr>
        <p:spPr>
          <a:xfrm>
            <a:off x="2548371" y="1844824"/>
            <a:ext cx="149662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Image Charge</a:t>
            </a:r>
            <a:endParaRPr lang="en-GB" sz="1600" dirty="0">
              <a:solidFill>
                <a:srgbClr val="002060"/>
              </a:solidFill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150571E8-72AB-8987-6BED-34550968B74E}"/>
              </a:ext>
            </a:extLst>
          </p:cNvPr>
          <p:cNvSpPr txBox="1"/>
          <p:nvPr/>
        </p:nvSpPr>
        <p:spPr>
          <a:xfrm>
            <a:off x="7443482" y="1812773"/>
            <a:ext cx="267436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Composite Field at Surface </a:t>
            </a:r>
            <a:endParaRPr lang="en-GB" sz="1600" dirty="0">
              <a:solidFill>
                <a:srgbClr val="002060"/>
              </a:solidFill>
            </a:endParaRPr>
          </a:p>
        </p:txBody>
      </p: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2B079C82-5B04-EF98-48B7-1FF8E8AF3FB2}"/>
              </a:ext>
            </a:extLst>
          </p:cNvPr>
          <p:cNvGrpSpPr/>
          <p:nvPr/>
        </p:nvGrpSpPr>
        <p:grpSpPr>
          <a:xfrm>
            <a:off x="400025" y="601524"/>
            <a:ext cx="537589" cy="523220"/>
            <a:chOff x="400025" y="529516"/>
            <a:chExt cx="537589" cy="523220"/>
          </a:xfrm>
        </p:grpSpPr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74C3420E-C8FD-41FD-44E8-EC994E64B2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0025" y="615683"/>
              <a:ext cx="375872" cy="324000"/>
            </a:xfrm>
            <a:prstGeom prst="roundRect">
              <a:avLst/>
            </a:prstGeom>
            <a:solidFill>
              <a:srgbClr val="673BD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F77736DB-D1A4-CA62-0570-A9358C721958}"/>
                </a:ext>
              </a:extLst>
            </p:cNvPr>
            <p:cNvSpPr txBox="1"/>
            <p:nvPr/>
          </p:nvSpPr>
          <p:spPr>
            <a:xfrm>
              <a:off x="451433" y="529516"/>
              <a:ext cx="4861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!</a:t>
              </a:r>
              <a:endParaRPr lang="en-GB" sz="2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6270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9020A-0750-509E-11B9-1679352A4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5C22D6-6921-4F2D-7658-E710640FDCA3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528BA34E-3C60-0997-699A-DDD0D12FCEFF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Time-Resolved Emission Dynamics</a:t>
            </a:r>
            <a:endParaRPr lang="en-GB" sz="2800" dirty="0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470F56E4-3E98-784F-0A55-63C99B556D8B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l"/>
            <a:endParaRPr lang="en-GB" sz="28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E6B2F8B7-B02E-8274-3E8F-7B8894877048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EEF7B88-8D99-8F77-AA20-2182DD1A8797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E521A557-4A9E-4DE3-1038-51C372B6A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133640FF-4739-D125-B401-A3F1A0F6A60D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8571A9-78C1-A7AB-AA8E-5CED6E37D426}"/>
              </a:ext>
            </a:extLst>
          </p:cNvPr>
          <p:cNvSpPr/>
          <p:nvPr/>
        </p:nvSpPr>
        <p:spPr bwMode="auto">
          <a:xfrm>
            <a:off x="983432" y="5250279"/>
            <a:ext cx="3096344" cy="646331"/>
          </a:xfrm>
          <a:prstGeom prst="roundRect">
            <a:avLst/>
          </a:prstGeom>
          <a:solidFill>
            <a:srgbClr val="F0EA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D63BAF-7C67-EB95-654F-0DA273A6F9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7"/>
          <a:stretch>
            <a:fillRect/>
          </a:stretch>
        </p:blipFill>
        <p:spPr bwMode="auto">
          <a:xfrm>
            <a:off x="5561112" y="866338"/>
            <a:ext cx="5918364" cy="271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A14189D-0E02-8DD8-2FCA-2C53D9538D43}"/>
              </a:ext>
            </a:extLst>
          </p:cNvPr>
          <p:cNvSpPr txBox="1"/>
          <p:nvPr/>
        </p:nvSpPr>
        <p:spPr>
          <a:xfrm>
            <a:off x="724508" y="1024536"/>
            <a:ext cx="3528392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000" b="1" dirty="0">
                <a:solidFill>
                  <a:srgbClr val="5124C4"/>
                </a:solidFill>
              </a:rPr>
              <a:t>For 265 fs:</a:t>
            </a:r>
          </a:p>
          <a:p>
            <a:pPr>
              <a:buNone/>
            </a:pPr>
            <a:endParaRPr lang="en-GB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Rapid image buildup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Mid-pulse suppression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Double emittance peak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r>
              <a:rPr lang="en-GB" sz="2000" b="1" dirty="0">
                <a:solidFill>
                  <a:srgbClr val="5124C4"/>
                </a:solidFill>
              </a:rPr>
              <a:t>For 1.5 </a:t>
            </a:r>
            <a:r>
              <a:rPr lang="en-GB" sz="2000" b="1" dirty="0" err="1">
                <a:solidFill>
                  <a:srgbClr val="5124C4"/>
                </a:solidFill>
              </a:rPr>
              <a:t>ps</a:t>
            </a:r>
            <a:r>
              <a:rPr lang="en-GB" sz="2000" b="1" dirty="0">
                <a:solidFill>
                  <a:srgbClr val="5124C4"/>
                </a:solidFill>
              </a:rPr>
              <a:t>:</a:t>
            </a:r>
          </a:p>
          <a:p>
            <a:pPr>
              <a:buNone/>
            </a:pPr>
            <a:endParaRPr lang="en-GB" sz="20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Slower buildup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Smoother emittance evolution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422DD7-6F25-9320-6026-5301262113B8}"/>
              </a:ext>
            </a:extLst>
          </p:cNvPr>
          <p:cNvSpPr txBox="1"/>
          <p:nvPr/>
        </p:nvSpPr>
        <p:spPr>
          <a:xfrm>
            <a:off x="911424" y="5250279"/>
            <a:ext cx="309634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dirty="0"/>
              <a:t>Faster pulses enhance dynamic barrier modulation.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7542DB5-7EAA-52BF-E189-6EE0ECDCE8C9}"/>
              </a:ext>
            </a:extLst>
          </p:cNvPr>
          <p:cNvSpPr/>
          <p:nvPr/>
        </p:nvSpPr>
        <p:spPr bwMode="auto">
          <a:xfrm>
            <a:off x="335360" y="3501175"/>
            <a:ext cx="11449272" cy="2664129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B9EE866-8660-7403-D502-5D86910E0B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76"/>
          <a:stretch>
            <a:fillRect/>
          </a:stretch>
        </p:blipFill>
        <p:spPr bwMode="auto">
          <a:xfrm>
            <a:off x="5649432" y="3333589"/>
            <a:ext cx="5918364" cy="279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A226806-600A-710F-2735-AD56C730B3C3}"/>
              </a:ext>
            </a:extLst>
          </p:cNvPr>
          <p:cNvSpPr/>
          <p:nvPr/>
        </p:nvSpPr>
        <p:spPr bwMode="auto">
          <a:xfrm>
            <a:off x="335360" y="704731"/>
            <a:ext cx="11449272" cy="2664129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33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9E889-F616-7257-200B-E2087AB6D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CD31DDA-1834-3ECC-B075-F11620B0BEE8}"/>
              </a:ext>
            </a:extLst>
          </p:cNvPr>
          <p:cNvSpPr/>
          <p:nvPr/>
        </p:nvSpPr>
        <p:spPr bwMode="auto">
          <a:xfrm>
            <a:off x="5987193" y="3263268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F24B8C-94A3-C12B-DA0B-B2EC3E72BD33}"/>
              </a:ext>
            </a:extLst>
          </p:cNvPr>
          <p:cNvSpPr/>
          <p:nvPr/>
        </p:nvSpPr>
        <p:spPr bwMode="auto">
          <a:xfrm>
            <a:off x="5987553" y="3983348"/>
            <a:ext cx="5400600" cy="2325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F97EF6-C4AC-1451-6ADB-948F71D7BDF8}"/>
              </a:ext>
            </a:extLst>
          </p:cNvPr>
          <p:cNvSpPr txBox="1">
            <a:spLocks/>
          </p:cNvSpPr>
          <p:nvPr/>
        </p:nvSpPr>
        <p:spPr>
          <a:xfrm>
            <a:off x="6419601" y="1556792"/>
            <a:ext cx="3054949" cy="715840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Content: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01C204-2B33-6D61-ACEA-85E710FF57EB}"/>
              </a:ext>
            </a:extLst>
          </p:cNvPr>
          <p:cNvSpPr txBox="1">
            <a:spLocks noChangeAspect="1"/>
          </p:cNvSpPr>
          <p:nvPr/>
        </p:nvSpPr>
        <p:spPr>
          <a:xfrm>
            <a:off x="5987193" y="3334160"/>
            <a:ext cx="6480720" cy="387798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02</a:t>
            </a:r>
            <a:r>
              <a:rPr lang="en-US" sz="2800" kern="1200" dirty="0">
                <a:solidFill>
                  <a:schemeClr val="bg1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Dynamic Photoemission Model</a:t>
            </a:r>
            <a:endParaRPr lang="en-GB" sz="3300" kern="1200" dirty="0">
              <a:solidFill>
                <a:schemeClr val="accent1"/>
              </a:solidFill>
            </a:endParaRP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90085A75-CA15-00C6-3077-15B54F7B81B8}"/>
              </a:ext>
            </a:extLst>
          </p:cNvPr>
          <p:cNvSpPr txBox="1">
            <a:spLocks/>
          </p:cNvSpPr>
          <p:nvPr/>
        </p:nvSpPr>
        <p:spPr>
          <a:xfrm>
            <a:off x="3130175" y="6575776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850B3DC-6B20-077A-B2A1-2A9AD4926330}"/>
              </a:ext>
            </a:extLst>
          </p:cNvPr>
          <p:cNvSpPr/>
          <p:nvPr/>
        </p:nvSpPr>
        <p:spPr bwMode="auto">
          <a:xfrm>
            <a:off x="6010974" y="4055356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77C2B-9F2C-628A-C481-26806C607078}"/>
              </a:ext>
            </a:extLst>
          </p:cNvPr>
          <p:cNvSpPr txBox="1">
            <a:spLocks/>
          </p:cNvSpPr>
          <p:nvPr/>
        </p:nvSpPr>
        <p:spPr>
          <a:xfrm>
            <a:off x="6024712" y="4121299"/>
            <a:ext cx="6480000" cy="3888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04</a:t>
            </a:r>
            <a:r>
              <a:rPr lang="en-US" sz="2800" kern="1200" dirty="0"/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Experimental Benchmarking </a:t>
            </a:r>
            <a:endParaRPr lang="en-GB" sz="2800" kern="1200" dirty="0">
              <a:solidFill>
                <a:schemeClr val="accent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3257E77-18A9-23B3-FC0B-421AD6476C1D}"/>
              </a:ext>
            </a:extLst>
          </p:cNvPr>
          <p:cNvSpPr/>
          <p:nvPr/>
        </p:nvSpPr>
        <p:spPr bwMode="auto">
          <a:xfrm>
            <a:off x="5965585" y="2471180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E689DF-3B46-A740-6427-683EC4C0AD80}"/>
              </a:ext>
            </a:extLst>
          </p:cNvPr>
          <p:cNvSpPr txBox="1">
            <a:spLocks noChangeAspect="1"/>
          </p:cNvSpPr>
          <p:nvPr/>
        </p:nvSpPr>
        <p:spPr>
          <a:xfrm>
            <a:off x="5948228" y="2543188"/>
            <a:ext cx="6480000" cy="4329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01</a:t>
            </a:r>
            <a:r>
              <a:rPr lang="en-US" sz="2800" kern="1200" dirty="0">
                <a:solidFill>
                  <a:srgbClr val="3F01AE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Motivation</a:t>
            </a:r>
            <a:endParaRPr lang="en-GB" sz="2600" kern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08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7042-C9BC-D20C-85CE-C4CA6A036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D9A239-5B30-5721-288D-12B363B95E9F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FB241FC8-254E-3E1E-B7D8-770FADDBF39B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FC1B7C36-9D01-0693-E4CB-69A959476685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9179693-D50F-FDA1-85D7-D31247B7EE7C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1E678CF2-4F30-9DFB-C7D2-1F9B5C741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01E0C08A-B964-C94A-A2E6-721E26A41038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772939CD-7BDC-EC45-0724-C25D05D230F1}"/>
              </a:ext>
            </a:extLst>
          </p:cNvPr>
          <p:cNvSpPr txBox="1">
            <a:spLocks/>
          </p:cNvSpPr>
          <p:nvPr/>
        </p:nvSpPr>
        <p:spPr bwMode="auto">
          <a:xfrm>
            <a:off x="72450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400" dirty="0">
                <a:solidFill>
                  <a:schemeClr val="bg1"/>
                </a:solidFill>
              </a:rPr>
              <a:t>Validation With Experimental Data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D47BA5-3BD7-C2AF-3FD9-0590A58CE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244099"/>
            <a:ext cx="10079754" cy="4992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B0A4C1-FCC3-421C-3424-C7B9EECDEBBF}"/>
              </a:ext>
            </a:extLst>
          </p:cNvPr>
          <p:cNvSpPr txBox="1"/>
          <p:nvPr/>
        </p:nvSpPr>
        <p:spPr>
          <a:xfrm>
            <a:off x="1883990" y="730445"/>
            <a:ext cx="8424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321A91"/>
                </a:solidFill>
              </a:rPr>
              <a:t>Experimental Setup for Charge Production Tests at CTF2</a:t>
            </a:r>
          </a:p>
        </p:txBody>
      </p:sp>
    </p:spTree>
    <p:extLst>
      <p:ext uri="{BB962C8B-B14F-4D97-AF65-F5344CB8AC3E}">
        <p14:creationId xmlns:p14="http://schemas.microsoft.com/office/powerpoint/2010/main" val="1036484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9785D-7C9E-F6A2-6330-955C23676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976C66-3A35-3EBF-A047-D2C4BC6FDC13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30F24AA7-A241-DD9E-0215-57D3896459BD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275A2AE5-5C63-5F79-901A-16729FE7EEF9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E954CBA-ADEA-D10D-036F-8B1617680FFF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AD19CAC5-43F2-3665-E7DB-6288EFE82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6627FAB4-3E58-A6B9-E59C-98761ED45F66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01A68F2-4659-AE01-FA4C-53492ABE5ABF}"/>
              </a:ext>
            </a:extLst>
          </p:cNvPr>
          <p:cNvSpPr txBox="1">
            <a:spLocks/>
          </p:cNvSpPr>
          <p:nvPr/>
        </p:nvSpPr>
        <p:spPr bwMode="auto">
          <a:xfrm>
            <a:off x="72450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800" dirty="0">
                <a:solidFill>
                  <a:schemeClr val="bg1"/>
                </a:solidFill>
              </a:rPr>
              <a:t>Charge vs Laser Energy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845BD80-2DB2-8136-DFAE-7DCB3CBC4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81" y="992081"/>
            <a:ext cx="9361040" cy="446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2F811F6-3865-4109-BD33-8A23DB2D499C}"/>
              </a:ext>
            </a:extLst>
          </p:cNvPr>
          <p:cNvSpPr txBox="1"/>
          <p:nvPr/>
        </p:nvSpPr>
        <p:spPr>
          <a:xfrm>
            <a:off x="983432" y="5542753"/>
            <a:ext cx="10225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5124C4"/>
                </a:solidFill>
              </a:rPr>
              <a:t>The model reproduces saturation without invoking ad-hoc limits, it emerges naturally from dynamic field screening.</a:t>
            </a:r>
          </a:p>
        </p:txBody>
      </p:sp>
    </p:spTree>
    <p:extLst>
      <p:ext uri="{BB962C8B-B14F-4D97-AF65-F5344CB8AC3E}">
        <p14:creationId xmlns:p14="http://schemas.microsoft.com/office/powerpoint/2010/main" val="3953625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6D8F6-049E-6161-60AF-65945FC0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7C5733-6824-9733-31D4-E69AFF716514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67A91CB8-DF7C-D218-2485-CBDE1E659D01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622DC68F-D57B-68B4-C999-1F8A0F93954A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800" dirty="0">
                <a:solidFill>
                  <a:schemeClr val="bg1"/>
                </a:solidFill>
              </a:rPr>
              <a:t>Benchmarking the Model: SLAC Results </a:t>
            </a:r>
            <a:endParaRPr lang="en-GB" sz="28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B1016B71-BFCE-76E6-2478-0BD74A515C35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AE7C1A-E050-4559-13E6-1C7BD1547B59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7E7F0FFF-3930-7E44-0A7C-89C21E6F0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8F7D832E-55A1-E8F4-7144-FCEA53E793FA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205A2E3-D2A5-69D4-52A5-9787F0D83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080" y="4844085"/>
            <a:ext cx="1603417" cy="13376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484902-1A9C-62A9-1FF2-A81D1C02C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667" y="4849391"/>
            <a:ext cx="1612425" cy="13264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68F3F71-6277-4C8C-CEB2-0DC2FB92F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776" y="4837329"/>
            <a:ext cx="1623685" cy="134443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8404FF2-BA5F-303C-568F-6EA3C6C2B1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72" y="4846877"/>
            <a:ext cx="1610174" cy="132417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198C36F-9938-9FC9-1203-3CEC184789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483" y="4853093"/>
            <a:ext cx="1623686" cy="132867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43095F8-A6B1-571C-58BD-D60DED3CEE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3398600"/>
            <a:ext cx="1612425" cy="133878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F056500-92BE-9A2A-89E6-C3277EB064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140" y="3403643"/>
            <a:ext cx="1632778" cy="134331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6EAD0C5-C9ED-C4C3-E117-B49BEC3C5B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956" y="3427587"/>
            <a:ext cx="1573211" cy="13098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29841CFF-A579-F222-BC39-EC454860A7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902" y="3432645"/>
            <a:ext cx="1610164" cy="1334265"/>
          </a:xfrm>
          <a:prstGeom prst="rect">
            <a:avLst/>
          </a:prstGeom>
        </p:spPr>
      </p:pic>
      <p:pic>
        <p:nvPicPr>
          <p:cNvPr id="514" name="Picture 513">
            <a:extLst>
              <a:ext uri="{FF2B5EF4-FFF2-40B4-BE49-F238E27FC236}">
                <a16:creationId xmlns:a16="http://schemas.microsoft.com/office/drawing/2014/main" id="{99F75DA1-3F99-3A1D-CCD8-EE30B1EE14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785" y="3429000"/>
            <a:ext cx="1610164" cy="1334265"/>
          </a:xfrm>
          <a:prstGeom prst="rect">
            <a:avLst/>
          </a:prstGeom>
        </p:spPr>
      </p:pic>
      <p:sp>
        <p:nvSpPr>
          <p:cNvPr id="517" name="TextBox 516">
            <a:extLst>
              <a:ext uri="{FF2B5EF4-FFF2-40B4-BE49-F238E27FC236}">
                <a16:creationId xmlns:a16="http://schemas.microsoft.com/office/drawing/2014/main" id="{EE059371-3D3F-451E-80D6-3B2F37F81073}"/>
              </a:ext>
            </a:extLst>
          </p:cNvPr>
          <p:cNvSpPr txBox="1"/>
          <p:nvPr/>
        </p:nvSpPr>
        <p:spPr>
          <a:xfrm>
            <a:off x="674026" y="3265249"/>
            <a:ext cx="110799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pPr algn="ctr"/>
            <a:r>
              <a:rPr lang="en-US" b="1" dirty="0"/>
              <a:t>Cathode</a:t>
            </a:r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b="1" dirty="0"/>
              <a:t>VCCF </a:t>
            </a: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C3D0346D-A0B5-1286-7104-8E68C531CDD9}"/>
              </a:ext>
            </a:extLst>
          </p:cNvPr>
          <p:cNvSpPr txBox="1"/>
          <p:nvPr/>
        </p:nvSpPr>
        <p:spPr>
          <a:xfrm>
            <a:off x="290604" y="82476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124C4"/>
                </a:solidFill>
              </a:rPr>
              <a:t>FACET-II Injector Parameters: </a:t>
            </a:r>
            <a:endParaRPr lang="en-GB" sz="2400" dirty="0">
              <a:solidFill>
                <a:srgbClr val="5124C4"/>
              </a:solidFill>
            </a:endParaRPr>
          </a:p>
        </p:txBody>
      </p:sp>
      <p:graphicFrame>
        <p:nvGraphicFramePr>
          <p:cNvPr id="521" name="Table 520">
            <a:extLst>
              <a:ext uri="{FF2B5EF4-FFF2-40B4-BE49-F238E27FC236}">
                <a16:creationId xmlns:a16="http://schemas.microsoft.com/office/drawing/2014/main" id="{B8CEF8EB-4FBA-D2E5-6887-5A0EEFBD1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888108"/>
              </p:ext>
            </p:extLst>
          </p:nvPr>
        </p:nvGraphicFramePr>
        <p:xfrm>
          <a:off x="2936538" y="1641574"/>
          <a:ext cx="7551950" cy="1493901"/>
        </p:xfrm>
        <a:graphic>
          <a:graphicData uri="http://schemas.openxmlformats.org/drawingml/2006/table">
            <a:tbl>
              <a:tblPr/>
              <a:tblGrid>
                <a:gridCol w="1510390">
                  <a:extLst>
                    <a:ext uri="{9D8B030D-6E8A-4147-A177-3AD203B41FA5}">
                      <a16:colId xmlns:a16="http://schemas.microsoft.com/office/drawing/2014/main" val="535439509"/>
                    </a:ext>
                  </a:extLst>
                </a:gridCol>
                <a:gridCol w="1510390">
                  <a:extLst>
                    <a:ext uri="{9D8B030D-6E8A-4147-A177-3AD203B41FA5}">
                      <a16:colId xmlns:a16="http://schemas.microsoft.com/office/drawing/2014/main" val="4098251226"/>
                    </a:ext>
                  </a:extLst>
                </a:gridCol>
                <a:gridCol w="1510390">
                  <a:extLst>
                    <a:ext uri="{9D8B030D-6E8A-4147-A177-3AD203B41FA5}">
                      <a16:colId xmlns:a16="http://schemas.microsoft.com/office/drawing/2014/main" val="1036738297"/>
                    </a:ext>
                  </a:extLst>
                </a:gridCol>
                <a:gridCol w="1510390">
                  <a:extLst>
                    <a:ext uri="{9D8B030D-6E8A-4147-A177-3AD203B41FA5}">
                      <a16:colId xmlns:a16="http://schemas.microsoft.com/office/drawing/2014/main" val="2833869560"/>
                    </a:ext>
                  </a:extLst>
                </a:gridCol>
                <a:gridCol w="1510390">
                  <a:extLst>
                    <a:ext uri="{9D8B030D-6E8A-4147-A177-3AD203B41FA5}">
                      <a16:colId xmlns:a16="http://schemas.microsoft.com/office/drawing/2014/main" val="3940283635"/>
                    </a:ext>
                  </a:extLst>
                </a:gridCol>
              </a:tblGrid>
              <a:tr h="26126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0" dirty="0"/>
                        <a:t>1.0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0" dirty="0"/>
                        <a:t>1.6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0" dirty="0"/>
                        <a:t>2.0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0" dirty="0"/>
                        <a:t>2.5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b="0" dirty="0"/>
                        <a:t>2.8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90782"/>
                  </a:ext>
                </a:extLst>
              </a:tr>
              <a:tr h="3760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56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87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112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145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172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991325"/>
                  </a:ext>
                </a:extLst>
              </a:tr>
              <a:tr h="3760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5.5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526504"/>
                  </a:ext>
                </a:extLst>
              </a:tr>
              <a:tr h="37604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 dirty="0"/>
                        <a:t>1.2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12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691134"/>
                  </a:ext>
                </a:extLst>
              </a:tr>
            </a:tbl>
          </a:graphicData>
        </a:graphic>
      </p:graphicFrame>
      <p:graphicFrame>
        <p:nvGraphicFramePr>
          <p:cNvPr id="523" name="Table 522">
            <a:extLst>
              <a:ext uri="{FF2B5EF4-FFF2-40B4-BE49-F238E27FC236}">
                <a16:creationId xmlns:a16="http://schemas.microsoft.com/office/drawing/2014/main" id="{2E15CBC6-BE01-E88F-4BD4-1CB1FD4B2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384895"/>
              </p:ext>
            </p:extLst>
          </p:nvPr>
        </p:nvGraphicFramePr>
        <p:xfrm>
          <a:off x="63315" y="1716349"/>
          <a:ext cx="2657197" cy="1462173"/>
        </p:xfrm>
        <a:graphic>
          <a:graphicData uri="http://schemas.openxmlformats.org/drawingml/2006/table">
            <a:tbl>
              <a:tblPr/>
              <a:tblGrid>
                <a:gridCol w="2657197">
                  <a:extLst>
                    <a:ext uri="{9D8B030D-6E8A-4147-A177-3AD203B41FA5}">
                      <a16:colId xmlns:a16="http://schemas.microsoft.com/office/drawing/2014/main" val="1662652992"/>
                    </a:ext>
                  </a:extLst>
                </a:gridCol>
              </a:tblGrid>
              <a:tr h="2646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>
                          <a:solidFill>
                            <a:srgbClr val="5124C4"/>
                          </a:solidFill>
                        </a:rPr>
                        <a:t>Charge (</a:t>
                      </a:r>
                      <a:r>
                        <a:rPr lang="en-GB" sz="1600" b="1" dirty="0" err="1">
                          <a:solidFill>
                            <a:srgbClr val="5124C4"/>
                          </a:solidFill>
                        </a:rPr>
                        <a:t>nC</a:t>
                      </a:r>
                      <a:r>
                        <a:rPr lang="en-GB" sz="1600" b="1" dirty="0">
                          <a:solidFill>
                            <a:srgbClr val="5124C4"/>
                          </a:solidFill>
                        </a:rPr>
                        <a:t>)</a:t>
                      </a:r>
                      <a:endParaRPr lang="en-GB" sz="1600" dirty="0">
                        <a:solidFill>
                          <a:srgbClr val="5124C4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502527"/>
                  </a:ext>
                </a:extLst>
              </a:tr>
              <a:tr h="3756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>
                          <a:solidFill>
                            <a:srgbClr val="5124C4"/>
                          </a:solidFill>
                        </a:rPr>
                        <a:t>Laser pulse energy (µJ)</a:t>
                      </a:r>
                      <a:endParaRPr lang="en-GB" sz="1600" dirty="0">
                        <a:solidFill>
                          <a:srgbClr val="5124C4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7389312"/>
                  </a:ext>
                </a:extLst>
              </a:tr>
              <a:tr h="3756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>
                          <a:solidFill>
                            <a:srgbClr val="5124C4"/>
                          </a:solidFill>
                        </a:rPr>
                        <a:t>Flat-top spot size (mm)</a:t>
                      </a:r>
                      <a:endParaRPr lang="en-GB" sz="1600" dirty="0">
                        <a:solidFill>
                          <a:srgbClr val="5124C4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5663513"/>
                  </a:ext>
                </a:extLst>
              </a:tr>
              <a:tr h="37563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b="1" dirty="0">
                          <a:solidFill>
                            <a:srgbClr val="5124C4"/>
                          </a:solidFill>
                        </a:rPr>
                        <a:t>Pulse length (</a:t>
                      </a:r>
                      <a:r>
                        <a:rPr lang="en-GB" sz="1600" b="1" dirty="0" err="1">
                          <a:solidFill>
                            <a:srgbClr val="5124C4"/>
                          </a:solidFill>
                        </a:rPr>
                        <a:t>ps</a:t>
                      </a:r>
                      <a:r>
                        <a:rPr lang="en-GB" sz="1600" b="1" dirty="0">
                          <a:solidFill>
                            <a:srgbClr val="5124C4"/>
                          </a:solidFill>
                        </a:rPr>
                        <a:t> rms)</a:t>
                      </a:r>
                      <a:endParaRPr lang="en-GB" sz="1600" dirty="0">
                        <a:solidFill>
                          <a:srgbClr val="5124C4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972281"/>
                  </a:ext>
                </a:extLst>
              </a:tr>
            </a:tbl>
          </a:graphicData>
        </a:graphic>
      </p:graphicFrame>
      <p:pic>
        <p:nvPicPr>
          <p:cNvPr id="525" name="Picture 524">
            <a:extLst>
              <a:ext uri="{FF2B5EF4-FFF2-40B4-BE49-F238E27FC236}">
                <a16:creationId xmlns:a16="http://schemas.microsoft.com/office/drawing/2014/main" id="{31B28E0E-9E30-62F2-1847-8D28DBAFE2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 bwMode="auto">
          <a:xfrm>
            <a:off x="9336360" y="753004"/>
            <a:ext cx="1600282" cy="60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515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548AB-3765-2700-8139-375A3CDDC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E71F97-0896-CBD0-87E4-57537A7204F1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4235B120-455E-62FE-A8B6-32798E74814D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93F993EA-1E23-A83D-467C-F2F216CC6C92}"/>
              </a:ext>
            </a:extLst>
          </p:cNvPr>
          <p:cNvSpPr txBox="1">
            <a:spLocks/>
          </p:cNvSpPr>
          <p:nvPr/>
        </p:nvSpPr>
        <p:spPr bwMode="auto">
          <a:xfrm>
            <a:off x="1008254" y="9333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GB" sz="2800" dirty="0">
                <a:solidFill>
                  <a:schemeClr val="bg1"/>
                </a:solidFill>
              </a:rPr>
              <a:t>Benchmarking the Model: SLAC Results </a:t>
            </a:r>
            <a:endParaRPr lang="en-GB" sz="28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9F27CF4D-22A2-87BA-6EAA-FEE458179259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F360638-3563-747C-CF4A-2DAB7502D626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D03C7AED-FE74-84FA-A102-4B2674C62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052B58F2-E5A9-EFDF-D47C-AEE947ACDA64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2119187-5C00-2624-8618-937EF0B9225B}"/>
              </a:ext>
            </a:extLst>
          </p:cNvPr>
          <p:cNvGrpSpPr/>
          <p:nvPr/>
        </p:nvGrpSpPr>
        <p:grpSpPr>
          <a:xfrm>
            <a:off x="2145912" y="797082"/>
            <a:ext cx="8486592" cy="5187572"/>
            <a:chOff x="2115084" y="582096"/>
            <a:chExt cx="8486592" cy="518757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A4ADAEB-63B2-32AF-524F-F84A9834ED4B}"/>
                </a:ext>
              </a:extLst>
            </p:cNvPr>
            <p:cNvGrpSpPr/>
            <p:nvPr/>
          </p:nvGrpSpPr>
          <p:grpSpPr>
            <a:xfrm>
              <a:off x="2115084" y="755412"/>
              <a:ext cx="7849648" cy="5014256"/>
              <a:chOff x="2115084" y="792000"/>
              <a:chExt cx="7849648" cy="5014256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A48DE51-A263-A27B-B200-21E230BA5D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15084" y="1051743"/>
                <a:ext cx="7838520" cy="4754513"/>
              </a:xfrm>
              <a:prstGeom prst="rect">
                <a:avLst/>
              </a:prstGeom>
            </p:spPr>
          </p:pic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DC410E67-F12E-4B16-A9FB-C9CDB6B49048}"/>
                  </a:ext>
                </a:extLst>
              </p:cNvPr>
              <p:cNvSpPr/>
              <p:nvPr/>
            </p:nvSpPr>
            <p:spPr bwMode="auto">
              <a:xfrm>
                <a:off x="2733104" y="792000"/>
                <a:ext cx="7231628" cy="50405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3FB36B6-BA3E-E669-FE49-EAC44BD7AEB8}"/>
                </a:ext>
              </a:extLst>
            </p:cNvPr>
            <p:cNvSpPr/>
            <p:nvPr/>
          </p:nvSpPr>
          <p:spPr bwMode="auto">
            <a:xfrm>
              <a:off x="2163776" y="582096"/>
              <a:ext cx="8136904" cy="562529"/>
            </a:xfrm>
            <a:prstGeom prst="roundRect">
              <a:avLst/>
            </a:prstGeom>
            <a:solidFill>
              <a:srgbClr val="E9E3F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7699AC-4F85-FDAD-A8A8-87F1FA491D11}"/>
                </a:ext>
              </a:extLst>
            </p:cNvPr>
            <p:cNvSpPr txBox="1"/>
            <p:nvPr/>
          </p:nvSpPr>
          <p:spPr>
            <a:xfrm>
              <a:off x="2244040" y="690489"/>
              <a:ext cx="8357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FACET-II Charge vs. UV Pulse Energy | Flat-top 5.5 mm | Pulse RMS 1.2 </a:t>
              </a:r>
              <a:r>
                <a:rPr lang="en-GB" dirty="0" err="1"/>
                <a:t>ps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372145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F4DEB-3585-9F20-E1D7-45D4E7344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002BCA-49D2-6CCB-17BD-267E545D9509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8E80C2B2-4923-DE35-EEDB-C7BEAE7E9F16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DA9EE9AB-D57C-C419-0C5E-858EB327494E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>
              <a:defRPr/>
            </a:pPr>
            <a:r>
              <a:rPr lang="en-GB" sz="2400" dirty="0">
                <a:solidFill>
                  <a:schemeClr val="bg1"/>
                </a:solidFill>
              </a:rPr>
              <a:t>From</a:t>
            </a:r>
            <a:r>
              <a:rPr lang="en-GB" sz="2400" i="1" dirty="0">
                <a:solidFill>
                  <a:schemeClr val="bg1"/>
                </a:solidFill>
              </a:rPr>
              <a:t> “charge dynamics” </a:t>
            </a:r>
            <a:r>
              <a:rPr lang="en-GB" sz="2400" dirty="0">
                <a:solidFill>
                  <a:schemeClr val="bg1"/>
                </a:solidFill>
              </a:rPr>
              <a:t>to</a:t>
            </a:r>
            <a:r>
              <a:rPr lang="en-GB" sz="2400" i="1" dirty="0">
                <a:solidFill>
                  <a:schemeClr val="bg1"/>
                </a:solidFill>
              </a:rPr>
              <a:t> “spatially resolved emission and emittance”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E245A42F-39A2-85CA-6E28-946354EC7B74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3C7AECD-77A2-A7AB-0EB4-CC8A749FD4E1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8AB2C45C-F4C4-301B-7D87-C8884498A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AF0FECBA-C8D6-4CD4-C9D6-140719CB971B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5073CC69-6105-AED7-2B59-A9E1DE0A4460}"/>
              </a:ext>
            </a:extLst>
          </p:cNvPr>
          <p:cNvSpPr/>
          <p:nvPr/>
        </p:nvSpPr>
        <p:spPr>
          <a:xfrm>
            <a:off x="502920" y="1353312"/>
            <a:ext cx="5532120" cy="4800600"/>
          </a:xfrm>
          <a:prstGeom prst="roundRect">
            <a:avLst>
              <a:gd name="adj" fmla="val 2646"/>
            </a:avLst>
          </a:prstGeom>
          <a:solidFill>
            <a:srgbClr val="F7F9FC"/>
          </a:solidFill>
          <a:ln w="12700"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156F60-06BE-AFEF-17D9-63EDE7B79B81}"/>
              </a:ext>
            </a:extLst>
          </p:cNvPr>
          <p:cNvSpPr txBox="1"/>
          <p:nvPr/>
        </p:nvSpPr>
        <p:spPr>
          <a:xfrm>
            <a:off x="910736" y="1612463"/>
            <a:ext cx="457200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193452"/>
                </a:solidFill>
                <a:latin typeface="Arial"/>
              </a:rPr>
              <a:t>Each cell carries a local emitted charge  qᵢ(t)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4F146F-7D67-FD00-F09E-6C73B9DA4ED9}"/>
              </a:ext>
            </a:extLst>
          </p:cNvPr>
          <p:cNvSpPr/>
          <p:nvPr/>
        </p:nvSpPr>
        <p:spPr>
          <a:xfrm>
            <a:off x="1143000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3AB8ED-E2A4-28D6-DA84-2FB20C08C439}"/>
              </a:ext>
            </a:extLst>
          </p:cNvPr>
          <p:cNvSpPr/>
          <p:nvPr/>
        </p:nvSpPr>
        <p:spPr>
          <a:xfrm>
            <a:off x="1709928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0B660A-C736-43AF-B416-87AD65AB8FA8}"/>
              </a:ext>
            </a:extLst>
          </p:cNvPr>
          <p:cNvSpPr/>
          <p:nvPr/>
        </p:nvSpPr>
        <p:spPr>
          <a:xfrm>
            <a:off x="2276856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C5B43B-CBA4-D069-6A32-43FE3CFD9273}"/>
              </a:ext>
            </a:extLst>
          </p:cNvPr>
          <p:cNvSpPr/>
          <p:nvPr/>
        </p:nvSpPr>
        <p:spPr>
          <a:xfrm>
            <a:off x="2843784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5D20D2-11AF-B6F5-77F6-FF2C9FE71C4F}"/>
              </a:ext>
            </a:extLst>
          </p:cNvPr>
          <p:cNvSpPr/>
          <p:nvPr/>
        </p:nvSpPr>
        <p:spPr>
          <a:xfrm>
            <a:off x="3410712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CD6A2A2-054F-7CF4-9C41-0574221949C8}"/>
              </a:ext>
            </a:extLst>
          </p:cNvPr>
          <p:cNvSpPr/>
          <p:nvPr/>
        </p:nvSpPr>
        <p:spPr>
          <a:xfrm>
            <a:off x="3977639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62213C2-F964-559F-D7A6-7C6801E196C6}"/>
              </a:ext>
            </a:extLst>
          </p:cNvPr>
          <p:cNvSpPr/>
          <p:nvPr/>
        </p:nvSpPr>
        <p:spPr>
          <a:xfrm>
            <a:off x="4544568" y="248716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5F3354-2D0D-23B4-A947-6216FAC8A426}"/>
              </a:ext>
            </a:extLst>
          </p:cNvPr>
          <p:cNvSpPr/>
          <p:nvPr/>
        </p:nvSpPr>
        <p:spPr>
          <a:xfrm>
            <a:off x="1143000" y="2980944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5755F38-D22A-2559-9639-9D31D188A5D0}"/>
              </a:ext>
            </a:extLst>
          </p:cNvPr>
          <p:cNvSpPr/>
          <p:nvPr/>
        </p:nvSpPr>
        <p:spPr>
          <a:xfrm>
            <a:off x="1709928" y="2980944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B9188AB-AE1F-0691-A442-1260565F0F6D}"/>
              </a:ext>
            </a:extLst>
          </p:cNvPr>
          <p:cNvSpPr/>
          <p:nvPr/>
        </p:nvSpPr>
        <p:spPr>
          <a:xfrm>
            <a:off x="2276856" y="2980944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B6A3005-7D84-7D81-F84B-AAE8DB970FC4}"/>
              </a:ext>
            </a:extLst>
          </p:cNvPr>
          <p:cNvSpPr/>
          <p:nvPr/>
        </p:nvSpPr>
        <p:spPr>
          <a:xfrm>
            <a:off x="2843784" y="2980944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4D0B1C8-AB88-BFDF-3457-8905D9FBE71B}"/>
              </a:ext>
            </a:extLst>
          </p:cNvPr>
          <p:cNvSpPr/>
          <p:nvPr/>
        </p:nvSpPr>
        <p:spPr>
          <a:xfrm>
            <a:off x="3410712" y="2980944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4AF3071-D88D-19EA-81F1-48600EFF4612}"/>
              </a:ext>
            </a:extLst>
          </p:cNvPr>
          <p:cNvSpPr/>
          <p:nvPr/>
        </p:nvSpPr>
        <p:spPr>
          <a:xfrm>
            <a:off x="3977639" y="2980944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B66896F-DB55-1235-EFD7-D71810D09837}"/>
              </a:ext>
            </a:extLst>
          </p:cNvPr>
          <p:cNvSpPr/>
          <p:nvPr/>
        </p:nvSpPr>
        <p:spPr>
          <a:xfrm>
            <a:off x="4544568" y="2980944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1EC5CFA-159B-D6C8-9EC6-6108A3AA42F0}"/>
              </a:ext>
            </a:extLst>
          </p:cNvPr>
          <p:cNvSpPr/>
          <p:nvPr/>
        </p:nvSpPr>
        <p:spPr>
          <a:xfrm>
            <a:off x="1143000" y="3474720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4FE233-EB88-85E7-B021-134D3E9B46E4}"/>
              </a:ext>
            </a:extLst>
          </p:cNvPr>
          <p:cNvSpPr/>
          <p:nvPr/>
        </p:nvSpPr>
        <p:spPr>
          <a:xfrm>
            <a:off x="1709928" y="3474720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2" name="Rectangle 511">
            <a:extLst>
              <a:ext uri="{FF2B5EF4-FFF2-40B4-BE49-F238E27FC236}">
                <a16:creationId xmlns:a16="http://schemas.microsoft.com/office/drawing/2014/main" id="{2DAF866E-3748-AF4C-9259-6DEC93B931E9}"/>
              </a:ext>
            </a:extLst>
          </p:cNvPr>
          <p:cNvSpPr/>
          <p:nvPr/>
        </p:nvSpPr>
        <p:spPr>
          <a:xfrm>
            <a:off x="2276856" y="3474720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4C85FEAB-9906-0213-E742-07FA46A6B32B}"/>
              </a:ext>
            </a:extLst>
          </p:cNvPr>
          <p:cNvSpPr/>
          <p:nvPr/>
        </p:nvSpPr>
        <p:spPr>
          <a:xfrm>
            <a:off x="3410712" y="3474720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6" name="Rectangle 515">
            <a:extLst>
              <a:ext uri="{FF2B5EF4-FFF2-40B4-BE49-F238E27FC236}">
                <a16:creationId xmlns:a16="http://schemas.microsoft.com/office/drawing/2014/main" id="{5F4C45D1-FABC-5397-9B5D-4B03CB61EAD8}"/>
              </a:ext>
            </a:extLst>
          </p:cNvPr>
          <p:cNvSpPr/>
          <p:nvPr/>
        </p:nvSpPr>
        <p:spPr>
          <a:xfrm>
            <a:off x="3977639" y="3474720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7" name="Rectangle 516">
            <a:extLst>
              <a:ext uri="{FF2B5EF4-FFF2-40B4-BE49-F238E27FC236}">
                <a16:creationId xmlns:a16="http://schemas.microsoft.com/office/drawing/2014/main" id="{857BA34F-6FA0-8F30-BE3C-F328668592E1}"/>
              </a:ext>
            </a:extLst>
          </p:cNvPr>
          <p:cNvSpPr/>
          <p:nvPr/>
        </p:nvSpPr>
        <p:spPr>
          <a:xfrm>
            <a:off x="4544568" y="3474720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8" name="Rectangle 517">
            <a:extLst>
              <a:ext uri="{FF2B5EF4-FFF2-40B4-BE49-F238E27FC236}">
                <a16:creationId xmlns:a16="http://schemas.microsoft.com/office/drawing/2014/main" id="{27380295-79BD-4ECA-E997-BA40D2409C58}"/>
              </a:ext>
            </a:extLst>
          </p:cNvPr>
          <p:cNvSpPr/>
          <p:nvPr/>
        </p:nvSpPr>
        <p:spPr>
          <a:xfrm>
            <a:off x="1143000" y="3968496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9" name="Rectangle 518">
            <a:extLst>
              <a:ext uri="{FF2B5EF4-FFF2-40B4-BE49-F238E27FC236}">
                <a16:creationId xmlns:a16="http://schemas.microsoft.com/office/drawing/2014/main" id="{FCE4D284-72CC-96AC-DBD5-4A43B44B2104}"/>
              </a:ext>
            </a:extLst>
          </p:cNvPr>
          <p:cNvSpPr/>
          <p:nvPr/>
        </p:nvSpPr>
        <p:spPr>
          <a:xfrm>
            <a:off x="1709928" y="3968496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0" name="Rectangle 519">
            <a:extLst>
              <a:ext uri="{FF2B5EF4-FFF2-40B4-BE49-F238E27FC236}">
                <a16:creationId xmlns:a16="http://schemas.microsoft.com/office/drawing/2014/main" id="{8793894C-5B45-50DD-D961-3B00CC336A82}"/>
              </a:ext>
            </a:extLst>
          </p:cNvPr>
          <p:cNvSpPr/>
          <p:nvPr/>
        </p:nvSpPr>
        <p:spPr>
          <a:xfrm>
            <a:off x="2276856" y="3968496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1" name="Rectangle 520">
            <a:extLst>
              <a:ext uri="{FF2B5EF4-FFF2-40B4-BE49-F238E27FC236}">
                <a16:creationId xmlns:a16="http://schemas.microsoft.com/office/drawing/2014/main" id="{5859B310-5B15-A153-1C7C-D921AF638478}"/>
              </a:ext>
            </a:extLst>
          </p:cNvPr>
          <p:cNvSpPr/>
          <p:nvPr/>
        </p:nvSpPr>
        <p:spPr>
          <a:xfrm>
            <a:off x="2843784" y="3968496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9581B0C7-0EDA-58A8-623E-F06245679F70}"/>
              </a:ext>
            </a:extLst>
          </p:cNvPr>
          <p:cNvSpPr/>
          <p:nvPr/>
        </p:nvSpPr>
        <p:spPr>
          <a:xfrm>
            <a:off x="3410712" y="3968496"/>
            <a:ext cx="539496" cy="466344"/>
          </a:xfrm>
          <a:prstGeom prst="rect">
            <a:avLst/>
          </a:prstGeom>
          <a:solidFill>
            <a:srgbClr val="FFEFDD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D139830F-9B2B-6211-D212-5BC5922A3CB9}"/>
              </a:ext>
            </a:extLst>
          </p:cNvPr>
          <p:cNvSpPr/>
          <p:nvPr/>
        </p:nvSpPr>
        <p:spPr>
          <a:xfrm>
            <a:off x="3977639" y="3968496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BAB7C661-27A3-DF5B-27C9-99CCF752B153}"/>
              </a:ext>
            </a:extLst>
          </p:cNvPr>
          <p:cNvSpPr/>
          <p:nvPr/>
        </p:nvSpPr>
        <p:spPr>
          <a:xfrm>
            <a:off x="4544568" y="3968496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5" name="Rectangle 524">
            <a:extLst>
              <a:ext uri="{FF2B5EF4-FFF2-40B4-BE49-F238E27FC236}">
                <a16:creationId xmlns:a16="http://schemas.microsoft.com/office/drawing/2014/main" id="{E050C01C-C8B3-989F-E76E-6A20275C3542}"/>
              </a:ext>
            </a:extLst>
          </p:cNvPr>
          <p:cNvSpPr/>
          <p:nvPr/>
        </p:nvSpPr>
        <p:spPr>
          <a:xfrm>
            <a:off x="1143000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6" name="Rectangle 525">
            <a:extLst>
              <a:ext uri="{FF2B5EF4-FFF2-40B4-BE49-F238E27FC236}">
                <a16:creationId xmlns:a16="http://schemas.microsoft.com/office/drawing/2014/main" id="{788FC619-957D-7448-57E6-8DC399D70307}"/>
              </a:ext>
            </a:extLst>
          </p:cNvPr>
          <p:cNvSpPr/>
          <p:nvPr/>
        </p:nvSpPr>
        <p:spPr>
          <a:xfrm>
            <a:off x="1709928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7" name="Rectangle 526">
            <a:extLst>
              <a:ext uri="{FF2B5EF4-FFF2-40B4-BE49-F238E27FC236}">
                <a16:creationId xmlns:a16="http://schemas.microsoft.com/office/drawing/2014/main" id="{75316506-2F95-C666-C414-7BD220AA4C70}"/>
              </a:ext>
            </a:extLst>
          </p:cNvPr>
          <p:cNvSpPr/>
          <p:nvPr/>
        </p:nvSpPr>
        <p:spPr>
          <a:xfrm>
            <a:off x="2276856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8" name="Rectangle 527">
            <a:extLst>
              <a:ext uri="{FF2B5EF4-FFF2-40B4-BE49-F238E27FC236}">
                <a16:creationId xmlns:a16="http://schemas.microsoft.com/office/drawing/2014/main" id="{07C357D9-7E95-FCBC-5C4E-403A29F6F3D9}"/>
              </a:ext>
            </a:extLst>
          </p:cNvPr>
          <p:cNvSpPr/>
          <p:nvPr/>
        </p:nvSpPr>
        <p:spPr>
          <a:xfrm>
            <a:off x="2843784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9" name="Rectangle 528">
            <a:extLst>
              <a:ext uri="{FF2B5EF4-FFF2-40B4-BE49-F238E27FC236}">
                <a16:creationId xmlns:a16="http://schemas.microsoft.com/office/drawing/2014/main" id="{7E30BABF-EE85-E136-76AC-39096F468F0C}"/>
              </a:ext>
            </a:extLst>
          </p:cNvPr>
          <p:cNvSpPr/>
          <p:nvPr/>
        </p:nvSpPr>
        <p:spPr>
          <a:xfrm>
            <a:off x="3410712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0" name="Rectangle 529">
            <a:extLst>
              <a:ext uri="{FF2B5EF4-FFF2-40B4-BE49-F238E27FC236}">
                <a16:creationId xmlns:a16="http://schemas.microsoft.com/office/drawing/2014/main" id="{69EEA166-6906-5993-3861-291993FE7DB7}"/>
              </a:ext>
            </a:extLst>
          </p:cNvPr>
          <p:cNvSpPr/>
          <p:nvPr/>
        </p:nvSpPr>
        <p:spPr>
          <a:xfrm>
            <a:off x="3977639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1" name="Rectangle 530">
            <a:extLst>
              <a:ext uri="{FF2B5EF4-FFF2-40B4-BE49-F238E27FC236}">
                <a16:creationId xmlns:a16="http://schemas.microsoft.com/office/drawing/2014/main" id="{3EDC125F-308E-7AE6-C3A7-9A2E0CAE04E6}"/>
              </a:ext>
            </a:extLst>
          </p:cNvPr>
          <p:cNvSpPr/>
          <p:nvPr/>
        </p:nvSpPr>
        <p:spPr>
          <a:xfrm>
            <a:off x="4544568" y="446227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2" name="Rectangle 531">
            <a:extLst>
              <a:ext uri="{FF2B5EF4-FFF2-40B4-BE49-F238E27FC236}">
                <a16:creationId xmlns:a16="http://schemas.microsoft.com/office/drawing/2014/main" id="{9673568A-6B98-9611-ED6A-BD2DBBA918FF}"/>
              </a:ext>
            </a:extLst>
          </p:cNvPr>
          <p:cNvSpPr/>
          <p:nvPr/>
        </p:nvSpPr>
        <p:spPr>
          <a:xfrm>
            <a:off x="1143000" y="4956048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A08A50A0-AC0B-51BB-5D5D-E05C82E98741}"/>
              </a:ext>
            </a:extLst>
          </p:cNvPr>
          <p:cNvSpPr/>
          <p:nvPr/>
        </p:nvSpPr>
        <p:spPr>
          <a:xfrm>
            <a:off x="1709928" y="4956048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4" name="Rectangle 533">
            <a:extLst>
              <a:ext uri="{FF2B5EF4-FFF2-40B4-BE49-F238E27FC236}">
                <a16:creationId xmlns:a16="http://schemas.microsoft.com/office/drawing/2014/main" id="{6FD4198C-3E04-77F1-AE88-AFD5BD799C74}"/>
              </a:ext>
            </a:extLst>
          </p:cNvPr>
          <p:cNvSpPr/>
          <p:nvPr/>
        </p:nvSpPr>
        <p:spPr>
          <a:xfrm>
            <a:off x="2276856" y="495604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5" name="Rectangle 534">
            <a:extLst>
              <a:ext uri="{FF2B5EF4-FFF2-40B4-BE49-F238E27FC236}">
                <a16:creationId xmlns:a16="http://schemas.microsoft.com/office/drawing/2014/main" id="{52DD57F0-1A64-7400-70CD-81329CDDFD52}"/>
              </a:ext>
            </a:extLst>
          </p:cNvPr>
          <p:cNvSpPr/>
          <p:nvPr/>
        </p:nvSpPr>
        <p:spPr>
          <a:xfrm>
            <a:off x="2843784" y="495604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6" name="Rectangle 535">
            <a:extLst>
              <a:ext uri="{FF2B5EF4-FFF2-40B4-BE49-F238E27FC236}">
                <a16:creationId xmlns:a16="http://schemas.microsoft.com/office/drawing/2014/main" id="{B6FF4689-BBAC-93E2-EF21-E2F361D2C2FE}"/>
              </a:ext>
            </a:extLst>
          </p:cNvPr>
          <p:cNvSpPr/>
          <p:nvPr/>
        </p:nvSpPr>
        <p:spPr>
          <a:xfrm>
            <a:off x="3410712" y="4956048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87B3F37A-6377-BA33-598F-107BF27AF965}"/>
              </a:ext>
            </a:extLst>
          </p:cNvPr>
          <p:cNvSpPr/>
          <p:nvPr/>
        </p:nvSpPr>
        <p:spPr>
          <a:xfrm>
            <a:off x="3977639" y="4956048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08110E96-D53A-09F9-B07F-3C150EEE0776}"/>
              </a:ext>
            </a:extLst>
          </p:cNvPr>
          <p:cNvSpPr/>
          <p:nvPr/>
        </p:nvSpPr>
        <p:spPr>
          <a:xfrm>
            <a:off x="4544568" y="4956048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39" name="Connector 49">
            <a:extLst>
              <a:ext uri="{FF2B5EF4-FFF2-40B4-BE49-F238E27FC236}">
                <a16:creationId xmlns:a16="http://schemas.microsoft.com/office/drawing/2014/main" id="{1D03A4A4-B206-0201-F36B-20E69BE50271}"/>
              </a:ext>
            </a:extLst>
          </p:cNvPr>
          <p:cNvCxnSpPr/>
          <p:nvPr/>
        </p:nvCxnSpPr>
        <p:spPr>
          <a:xfrm>
            <a:off x="2546604" y="3214116"/>
            <a:ext cx="566928" cy="493776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0" name="Connector 50">
            <a:extLst>
              <a:ext uri="{FF2B5EF4-FFF2-40B4-BE49-F238E27FC236}">
                <a16:creationId xmlns:a16="http://schemas.microsoft.com/office/drawing/2014/main" id="{A9BF962A-F3DA-F657-EF12-2D2B4FB70425}"/>
              </a:ext>
            </a:extLst>
          </p:cNvPr>
          <p:cNvCxnSpPr/>
          <p:nvPr/>
        </p:nvCxnSpPr>
        <p:spPr>
          <a:xfrm>
            <a:off x="3113532" y="3214116"/>
            <a:ext cx="0" cy="493776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1" name="Connector 51">
            <a:extLst>
              <a:ext uri="{FF2B5EF4-FFF2-40B4-BE49-F238E27FC236}">
                <a16:creationId xmlns:a16="http://schemas.microsoft.com/office/drawing/2014/main" id="{CDCFCF6B-815B-6F55-C504-245929071CB7}"/>
              </a:ext>
            </a:extLst>
          </p:cNvPr>
          <p:cNvCxnSpPr/>
          <p:nvPr/>
        </p:nvCxnSpPr>
        <p:spPr>
          <a:xfrm flipH="1">
            <a:off x="3113532" y="3214116"/>
            <a:ext cx="566928" cy="493776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2" name="Connector 52">
            <a:extLst>
              <a:ext uri="{FF2B5EF4-FFF2-40B4-BE49-F238E27FC236}">
                <a16:creationId xmlns:a16="http://schemas.microsoft.com/office/drawing/2014/main" id="{BD8D2D04-CD48-7A86-573E-B16279FABB2B}"/>
              </a:ext>
            </a:extLst>
          </p:cNvPr>
          <p:cNvCxnSpPr/>
          <p:nvPr/>
        </p:nvCxnSpPr>
        <p:spPr>
          <a:xfrm>
            <a:off x="2546604" y="3707892"/>
            <a:ext cx="566928" cy="0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3" name="Connector 53">
            <a:extLst>
              <a:ext uri="{FF2B5EF4-FFF2-40B4-BE49-F238E27FC236}">
                <a16:creationId xmlns:a16="http://schemas.microsoft.com/office/drawing/2014/main" id="{363CCC87-C0E8-431D-CB4F-28CABE343826}"/>
              </a:ext>
            </a:extLst>
          </p:cNvPr>
          <p:cNvCxnSpPr/>
          <p:nvPr/>
        </p:nvCxnSpPr>
        <p:spPr>
          <a:xfrm flipH="1">
            <a:off x="3113532" y="3707892"/>
            <a:ext cx="566928" cy="0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4" name="Connector 54">
            <a:extLst>
              <a:ext uri="{FF2B5EF4-FFF2-40B4-BE49-F238E27FC236}">
                <a16:creationId xmlns:a16="http://schemas.microsoft.com/office/drawing/2014/main" id="{035F75A6-4460-09D5-9318-7D63905DBFB5}"/>
              </a:ext>
            </a:extLst>
          </p:cNvPr>
          <p:cNvCxnSpPr/>
          <p:nvPr/>
        </p:nvCxnSpPr>
        <p:spPr>
          <a:xfrm flipV="1">
            <a:off x="2546604" y="3707892"/>
            <a:ext cx="566928" cy="493776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5" name="Connector 55">
            <a:extLst>
              <a:ext uri="{FF2B5EF4-FFF2-40B4-BE49-F238E27FC236}">
                <a16:creationId xmlns:a16="http://schemas.microsoft.com/office/drawing/2014/main" id="{0DA10906-A4B6-0392-66FB-5362180605E1}"/>
              </a:ext>
            </a:extLst>
          </p:cNvPr>
          <p:cNvCxnSpPr/>
          <p:nvPr/>
        </p:nvCxnSpPr>
        <p:spPr>
          <a:xfrm flipV="1">
            <a:off x="3113532" y="3707892"/>
            <a:ext cx="0" cy="493776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6" name="Connector 56">
            <a:extLst>
              <a:ext uri="{FF2B5EF4-FFF2-40B4-BE49-F238E27FC236}">
                <a16:creationId xmlns:a16="http://schemas.microsoft.com/office/drawing/2014/main" id="{45B8DF6E-FDF9-E063-4886-E5BA04A7ED89}"/>
              </a:ext>
            </a:extLst>
          </p:cNvPr>
          <p:cNvCxnSpPr/>
          <p:nvPr/>
        </p:nvCxnSpPr>
        <p:spPr>
          <a:xfrm flipH="1" flipV="1">
            <a:off x="3113532" y="3707892"/>
            <a:ext cx="566928" cy="493776"/>
          </a:xfrm>
          <a:prstGeom prst="line">
            <a:avLst/>
          </a:prstGeom>
          <a:ln w="15240">
            <a:solidFill>
              <a:srgbClr val="E87E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7" name="TextBox 546">
            <a:extLst>
              <a:ext uri="{FF2B5EF4-FFF2-40B4-BE49-F238E27FC236}">
                <a16:creationId xmlns:a16="http://schemas.microsoft.com/office/drawing/2014/main" id="{8E9760D2-DA2D-4490-85C4-94F849288BFF}"/>
              </a:ext>
            </a:extLst>
          </p:cNvPr>
          <p:cNvSpPr txBox="1"/>
          <p:nvPr/>
        </p:nvSpPr>
        <p:spPr>
          <a:xfrm>
            <a:off x="1216152" y="5468112"/>
            <a:ext cx="1828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dirty="0">
                <a:solidFill>
                  <a:srgbClr val="E87E2A"/>
                </a:solidFill>
                <a:latin typeface="Arial"/>
              </a:rPr>
              <a:t>surrounding cells j</a:t>
            </a: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58A57CAA-DC29-EDAD-1CC1-896ECDF68827}"/>
              </a:ext>
            </a:extLst>
          </p:cNvPr>
          <p:cNvSpPr txBox="1"/>
          <p:nvPr/>
        </p:nvSpPr>
        <p:spPr>
          <a:xfrm>
            <a:off x="1170320" y="5701284"/>
            <a:ext cx="4326640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GB" sz="1100" dirty="0"/>
              <a:t>Each surrounding cell contributes according to its charge and relative position.</a:t>
            </a:r>
            <a:endParaRPr sz="1100" b="0" dirty="0">
              <a:solidFill>
                <a:srgbClr val="646C76"/>
              </a:solidFill>
              <a:latin typeface="Arial"/>
            </a:endParaRPr>
          </a:p>
        </p:txBody>
      </p:sp>
      <p:sp>
        <p:nvSpPr>
          <p:cNvPr id="549" name="Rounded Rectangle 60">
            <a:extLst>
              <a:ext uri="{FF2B5EF4-FFF2-40B4-BE49-F238E27FC236}">
                <a16:creationId xmlns:a16="http://schemas.microsoft.com/office/drawing/2014/main" id="{E8DA33DF-4BCC-A730-6148-043AFD35817F}"/>
              </a:ext>
            </a:extLst>
          </p:cNvPr>
          <p:cNvSpPr/>
          <p:nvPr/>
        </p:nvSpPr>
        <p:spPr>
          <a:xfrm>
            <a:off x="6263640" y="1353312"/>
            <a:ext cx="5413248" cy="4800600"/>
          </a:xfrm>
          <a:prstGeom prst="roundRect">
            <a:avLst>
              <a:gd name="adj" fmla="val 3439"/>
            </a:avLst>
          </a:prstGeom>
          <a:solidFill>
            <a:srgbClr val="FFFFFF"/>
          </a:solidFill>
          <a:ln w="12700"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C6C01148-B755-C243-A595-2DC14C130D57}"/>
              </a:ext>
            </a:extLst>
          </p:cNvPr>
          <p:cNvSpPr txBox="1"/>
          <p:nvPr/>
        </p:nvSpPr>
        <p:spPr>
          <a:xfrm>
            <a:off x="6601968" y="1701309"/>
            <a:ext cx="4617720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 dirty="0">
                <a:solidFill>
                  <a:srgbClr val="193452"/>
                </a:solidFill>
                <a:latin typeface="Arial"/>
              </a:rPr>
              <a:t>E</a:t>
            </a:r>
            <a:r>
              <a:rPr sz="2300" b="1" baseline="-25000" dirty="0">
                <a:solidFill>
                  <a:srgbClr val="193452"/>
                </a:solidFill>
                <a:latin typeface="Arial"/>
              </a:rPr>
              <a:t>SC</a:t>
            </a:r>
            <a:r>
              <a:rPr sz="2300" b="1" dirty="0">
                <a:solidFill>
                  <a:srgbClr val="193452"/>
                </a:solidFill>
                <a:latin typeface="Arial"/>
              </a:rPr>
              <a:t>(</a:t>
            </a:r>
            <a:r>
              <a:rPr sz="2300" b="1" dirty="0" err="1">
                <a:solidFill>
                  <a:srgbClr val="193452"/>
                </a:solidFill>
                <a:latin typeface="Arial"/>
              </a:rPr>
              <a:t>xᵢ,yᵢ,t</a:t>
            </a:r>
            <a:r>
              <a:rPr sz="2300" b="1" dirty="0">
                <a:solidFill>
                  <a:srgbClr val="193452"/>
                </a:solidFill>
                <a:latin typeface="Arial"/>
              </a:rPr>
              <a:t>) = Σⱼ Kᵢⱼ(t) qⱼ(t)</a:t>
            </a:r>
          </a:p>
        </p:txBody>
      </p:sp>
      <p:sp>
        <p:nvSpPr>
          <p:cNvPr id="551" name="TextBox 550">
            <a:extLst>
              <a:ext uri="{FF2B5EF4-FFF2-40B4-BE49-F238E27FC236}">
                <a16:creationId xmlns:a16="http://schemas.microsoft.com/office/drawing/2014/main" id="{6C978DF6-A869-F10D-CB93-5BBCE4ADEA05}"/>
              </a:ext>
            </a:extLst>
          </p:cNvPr>
          <p:cNvSpPr txBox="1"/>
          <p:nvPr/>
        </p:nvSpPr>
        <p:spPr>
          <a:xfrm>
            <a:off x="6716268" y="2328790"/>
            <a:ext cx="4572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646C76"/>
                </a:solidFill>
                <a:latin typeface="Arial"/>
              </a:rPr>
              <a:t>Kᵢⱼ : geometrical coupling between source cell j and observation cell i</a:t>
            </a:r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79B370D5-A336-A4D1-3F12-4348F9AEFF79}"/>
              </a:ext>
            </a:extLst>
          </p:cNvPr>
          <p:cNvSpPr/>
          <p:nvPr/>
        </p:nvSpPr>
        <p:spPr>
          <a:xfrm>
            <a:off x="6752844" y="2932294"/>
            <a:ext cx="384048" cy="384048"/>
          </a:xfrm>
          <a:prstGeom prst="ellipse">
            <a:avLst/>
          </a:prstGeom>
          <a:solidFill>
            <a:srgbClr val="5BA0D3"/>
          </a:solidFill>
          <a:ln>
            <a:solidFill>
              <a:srgbClr val="5BA0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3" name="TextBox 552">
            <a:extLst>
              <a:ext uri="{FF2B5EF4-FFF2-40B4-BE49-F238E27FC236}">
                <a16:creationId xmlns:a16="http://schemas.microsoft.com/office/drawing/2014/main" id="{3465F1C7-8CB9-2851-DE85-FDE252447CF8}"/>
              </a:ext>
            </a:extLst>
          </p:cNvPr>
          <p:cNvSpPr txBox="1"/>
          <p:nvPr/>
        </p:nvSpPr>
        <p:spPr>
          <a:xfrm>
            <a:off x="6752844" y="2950582"/>
            <a:ext cx="384048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E0C5597E-A92A-6419-BB29-8787BAE83D0C}"/>
              </a:ext>
            </a:extLst>
          </p:cNvPr>
          <p:cNvSpPr txBox="1"/>
          <p:nvPr/>
        </p:nvSpPr>
        <p:spPr>
          <a:xfrm>
            <a:off x="7301484" y="2923150"/>
            <a:ext cx="16916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3452"/>
                </a:solidFill>
                <a:latin typeface="Arial"/>
              </a:rPr>
              <a:t>Laser profile</a:t>
            </a:r>
          </a:p>
        </p:txBody>
      </p:sp>
      <p:sp>
        <p:nvSpPr>
          <p:cNvPr id="555" name="TextBox 554">
            <a:extLst>
              <a:ext uri="{FF2B5EF4-FFF2-40B4-BE49-F238E27FC236}">
                <a16:creationId xmlns:a16="http://schemas.microsoft.com/office/drawing/2014/main" id="{0D45156F-C23A-3256-C740-8AEC045820AA}"/>
              </a:ext>
            </a:extLst>
          </p:cNvPr>
          <p:cNvSpPr txBox="1"/>
          <p:nvPr/>
        </p:nvSpPr>
        <p:spPr>
          <a:xfrm>
            <a:off x="8910828" y="2923150"/>
            <a:ext cx="22402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73A40"/>
                </a:solidFill>
                <a:latin typeface="Arial"/>
              </a:rPr>
              <a:t>sets qⱼ across the grid</a:t>
            </a:r>
          </a:p>
        </p:txBody>
      </p:sp>
      <p:cxnSp>
        <p:nvCxnSpPr>
          <p:cNvPr id="556" name="Connector 68">
            <a:extLst>
              <a:ext uri="{FF2B5EF4-FFF2-40B4-BE49-F238E27FC236}">
                <a16:creationId xmlns:a16="http://schemas.microsoft.com/office/drawing/2014/main" id="{B9F7DB2E-6E0E-8249-A6F0-9B14DC78BAE8}"/>
              </a:ext>
            </a:extLst>
          </p:cNvPr>
          <p:cNvCxnSpPr/>
          <p:nvPr/>
        </p:nvCxnSpPr>
        <p:spPr>
          <a:xfrm>
            <a:off x="6944868" y="3325486"/>
            <a:ext cx="0" cy="210311"/>
          </a:xfrm>
          <a:prstGeom prst="line">
            <a:avLst/>
          </a:prstGeom>
          <a:ln w="19050">
            <a:solidFill>
              <a:srgbClr val="D7DD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7" name="Oval 556">
            <a:extLst>
              <a:ext uri="{FF2B5EF4-FFF2-40B4-BE49-F238E27FC236}">
                <a16:creationId xmlns:a16="http://schemas.microsoft.com/office/drawing/2014/main" id="{728A0310-4ABC-0AA2-6EE4-E7FB3F4445F8}"/>
              </a:ext>
            </a:extLst>
          </p:cNvPr>
          <p:cNvSpPr/>
          <p:nvPr/>
        </p:nvSpPr>
        <p:spPr>
          <a:xfrm>
            <a:off x="6752844" y="3554086"/>
            <a:ext cx="384048" cy="384048"/>
          </a:xfrm>
          <a:prstGeom prst="ellipse">
            <a:avLst/>
          </a:prstGeom>
          <a:solidFill>
            <a:srgbClr val="5BA0D3"/>
          </a:solidFill>
          <a:ln>
            <a:solidFill>
              <a:srgbClr val="5BA0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8" name="TextBox 557">
            <a:extLst>
              <a:ext uri="{FF2B5EF4-FFF2-40B4-BE49-F238E27FC236}">
                <a16:creationId xmlns:a16="http://schemas.microsoft.com/office/drawing/2014/main" id="{4AAB5EED-B6FC-53DC-0A4D-A4FACBA52F37}"/>
              </a:ext>
            </a:extLst>
          </p:cNvPr>
          <p:cNvSpPr txBox="1"/>
          <p:nvPr/>
        </p:nvSpPr>
        <p:spPr>
          <a:xfrm>
            <a:off x="6752844" y="3572374"/>
            <a:ext cx="384048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A71DF443-9F94-5359-41A1-6CFF1FBADA83}"/>
              </a:ext>
            </a:extLst>
          </p:cNvPr>
          <p:cNvSpPr txBox="1"/>
          <p:nvPr/>
        </p:nvSpPr>
        <p:spPr>
          <a:xfrm>
            <a:off x="7301484" y="3544942"/>
            <a:ext cx="16916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3452"/>
                </a:solidFill>
                <a:latin typeface="Arial"/>
              </a:rPr>
              <a:t>Neighbour coupling</a:t>
            </a:r>
          </a:p>
        </p:txBody>
      </p:sp>
      <p:sp>
        <p:nvSpPr>
          <p:cNvPr id="560" name="TextBox 559">
            <a:extLst>
              <a:ext uri="{FF2B5EF4-FFF2-40B4-BE49-F238E27FC236}">
                <a16:creationId xmlns:a16="http://schemas.microsoft.com/office/drawing/2014/main" id="{28D7D75A-C47A-6223-1EA1-6A0129547291}"/>
              </a:ext>
            </a:extLst>
          </p:cNvPr>
          <p:cNvSpPr txBox="1"/>
          <p:nvPr/>
        </p:nvSpPr>
        <p:spPr>
          <a:xfrm>
            <a:off x="8910828" y="3544942"/>
            <a:ext cx="22402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73A40"/>
                </a:solidFill>
                <a:latin typeface="Arial"/>
              </a:rPr>
              <a:t>each cell feels surrounding charge</a:t>
            </a:r>
          </a:p>
        </p:txBody>
      </p:sp>
      <p:cxnSp>
        <p:nvCxnSpPr>
          <p:cNvPr id="561" name="Connector 73">
            <a:extLst>
              <a:ext uri="{FF2B5EF4-FFF2-40B4-BE49-F238E27FC236}">
                <a16:creationId xmlns:a16="http://schemas.microsoft.com/office/drawing/2014/main" id="{E3ABF9C9-E7B0-B628-3356-1FBCBA08F3DC}"/>
              </a:ext>
            </a:extLst>
          </p:cNvPr>
          <p:cNvCxnSpPr/>
          <p:nvPr/>
        </p:nvCxnSpPr>
        <p:spPr>
          <a:xfrm>
            <a:off x="6944868" y="3998725"/>
            <a:ext cx="0" cy="210312"/>
          </a:xfrm>
          <a:prstGeom prst="line">
            <a:avLst/>
          </a:prstGeom>
          <a:ln w="19050">
            <a:solidFill>
              <a:srgbClr val="D7DD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2" name="Oval 561">
            <a:extLst>
              <a:ext uri="{FF2B5EF4-FFF2-40B4-BE49-F238E27FC236}">
                <a16:creationId xmlns:a16="http://schemas.microsoft.com/office/drawing/2014/main" id="{E3D4AEBF-9E09-ABE5-49D5-8D96CD1207B0}"/>
              </a:ext>
            </a:extLst>
          </p:cNvPr>
          <p:cNvSpPr/>
          <p:nvPr/>
        </p:nvSpPr>
        <p:spPr>
          <a:xfrm>
            <a:off x="6752844" y="4234197"/>
            <a:ext cx="384048" cy="384048"/>
          </a:xfrm>
          <a:prstGeom prst="ellipse">
            <a:avLst/>
          </a:prstGeom>
          <a:solidFill>
            <a:srgbClr val="5BA0D3"/>
          </a:solidFill>
          <a:ln>
            <a:solidFill>
              <a:srgbClr val="5BA0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4CF86CFF-490A-1809-C849-2CF27C52DE86}"/>
              </a:ext>
            </a:extLst>
          </p:cNvPr>
          <p:cNvSpPr txBox="1"/>
          <p:nvPr/>
        </p:nvSpPr>
        <p:spPr>
          <a:xfrm>
            <a:off x="6752844" y="4252484"/>
            <a:ext cx="384048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64" name="TextBox 563">
            <a:extLst>
              <a:ext uri="{FF2B5EF4-FFF2-40B4-BE49-F238E27FC236}">
                <a16:creationId xmlns:a16="http://schemas.microsoft.com/office/drawing/2014/main" id="{331FBD55-6F88-BB02-7B45-1E59265D4C33}"/>
              </a:ext>
            </a:extLst>
          </p:cNvPr>
          <p:cNvSpPr txBox="1"/>
          <p:nvPr/>
        </p:nvSpPr>
        <p:spPr>
          <a:xfrm>
            <a:off x="7301484" y="4166734"/>
            <a:ext cx="16916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3452"/>
                </a:solidFill>
                <a:latin typeface="Arial"/>
              </a:rPr>
              <a:t>Local field</a:t>
            </a: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AD3561F4-C894-4610-135D-0D67CD4D83D1}"/>
              </a:ext>
            </a:extLst>
          </p:cNvPr>
          <p:cNvSpPr txBox="1"/>
          <p:nvPr/>
        </p:nvSpPr>
        <p:spPr>
          <a:xfrm>
            <a:off x="8910828" y="4166734"/>
            <a:ext cx="22402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73A40"/>
                </a:solidFill>
                <a:latin typeface="Arial"/>
              </a:rPr>
              <a:t>E_SC differs from cell to cell</a:t>
            </a:r>
          </a:p>
        </p:txBody>
      </p:sp>
      <p:cxnSp>
        <p:nvCxnSpPr>
          <p:cNvPr id="566" name="Connector 78">
            <a:extLst>
              <a:ext uri="{FF2B5EF4-FFF2-40B4-BE49-F238E27FC236}">
                <a16:creationId xmlns:a16="http://schemas.microsoft.com/office/drawing/2014/main" id="{1C1A5217-CB83-07E6-144F-5180162FE1FF}"/>
              </a:ext>
            </a:extLst>
          </p:cNvPr>
          <p:cNvCxnSpPr/>
          <p:nvPr/>
        </p:nvCxnSpPr>
        <p:spPr>
          <a:xfrm>
            <a:off x="6944868" y="4646797"/>
            <a:ext cx="0" cy="210312"/>
          </a:xfrm>
          <a:prstGeom prst="line">
            <a:avLst/>
          </a:prstGeom>
          <a:ln w="19050">
            <a:solidFill>
              <a:srgbClr val="D7DD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7" name="Oval 566">
            <a:extLst>
              <a:ext uri="{FF2B5EF4-FFF2-40B4-BE49-F238E27FC236}">
                <a16:creationId xmlns:a16="http://schemas.microsoft.com/office/drawing/2014/main" id="{46D6C6D6-9FAF-92AC-84BD-AD5645867FDA}"/>
              </a:ext>
            </a:extLst>
          </p:cNvPr>
          <p:cNvSpPr/>
          <p:nvPr/>
        </p:nvSpPr>
        <p:spPr>
          <a:xfrm>
            <a:off x="6752844" y="4855989"/>
            <a:ext cx="384048" cy="384048"/>
          </a:xfrm>
          <a:prstGeom prst="ellipse">
            <a:avLst/>
          </a:prstGeom>
          <a:solidFill>
            <a:srgbClr val="5BA0D3"/>
          </a:solidFill>
          <a:ln>
            <a:solidFill>
              <a:srgbClr val="5BA0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384394CF-2F4F-9CA9-1ED0-9BB0D0D3F71E}"/>
              </a:ext>
            </a:extLst>
          </p:cNvPr>
          <p:cNvSpPr txBox="1"/>
          <p:nvPr/>
        </p:nvSpPr>
        <p:spPr>
          <a:xfrm>
            <a:off x="6752844" y="4815957"/>
            <a:ext cx="384048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69" name="TextBox 568">
            <a:extLst>
              <a:ext uri="{FF2B5EF4-FFF2-40B4-BE49-F238E27FC236}">
                <a16:creationId xmlns:a16="http://schemas.microsoft.com/office/drawing/2014/main" id="{FFE73194-F549-E2AF-33AC-7417C59BD8A2}"/>
              </a:ext>
            </a:extLst>
          </p:cNvPr>
          <p:cNvSpPr txBox="1"/>
          <p:nvPr/>
        </p:nvSpPr>
        <p:spPr>
          <a:xfrm>
            <a:off x="7301484" y="4788526"/>
            <a:ext cx="16916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3452"/>
                </a:solidFill>
                <a:latin typeface="Arial"/>
              </a:rPr>
              <a:t>3D dynamics</a:t>
            </a:r>
          </a:p>
        </p:txBody>
      </p:sp>
      <p:sp>
        <p:nvSpPr>
          <p:cNvPr id="570" name="TextBox 569">
            <a:extLst>
              <a:ext uri="{FF2B5EF4-FFF2-40B4-BE49-F238E27FC236}">
                <a16:creationId xmlns:a16="http://schemas.microsoft.com/office/drawing/2014/main" id="{E5AF84CD-7C00-1233-6F2C-1B0EBF3DEAB6}"/>
              </a:ext>
            </a:extLst>
          </p:cNvPr>
          <p:cNvSpPr txBox="1"/>
          <p:nvPr/>
        </p:nvSpPr>
        <p:spPr>
          <a:xfrm>
            <a:off x="8910828" y="4788526"/>
            <a:ext cx="22402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73A40"/>
                </a:solidFill>
                <a:latin typeface="Arial"/>
              </a:rPr>
              <a:t>local forces feed transverse phase space</a:t>
            </a:r>
          </a:p>
        </p:txBody>
      </p:sp>
      <p:sp>
        <p:nvSpPr>
          <p:cNvPr id="571" name="Rounded Rectangle 83">
            <a:extLst>
              <a:ext uri="{FF2B5EF4-FFF2-40B4-BE49-F238E27FC236}">
                <a16:creationId xmlns:a16="http://schemas.microsoft.com/office/drawing/2014/main" id="{FB344EDE-F4B6-726B-EB68-5CC5C82066FB}"/>
              </a:ext>
            </a:extLst>
          </p:cNvPr>
          <p:cNvSpPr/>
          <p:nvPr/>
        </p:nvSpPr>
        <p:spPr>
          <a:xfrm>
            <a:off x="6688836" y="5395485"/>
            <a:ext cx="4709160" cy="365760"/>
          </a:xfrm>
          <a:prstGeom prst="roundRect">
            <a:avLst/>
          </a:prstGeom>
          <a:solidFill>
            <a:srgbClr val="EDF6FC"/>
          </a:solidFill>
          <a:ln w="12700">
            <a:solidFill>
              <a:srgbClr val="5BA0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2" name="TextBox 571">
            <a:extLst>
              <a:ext uri="{FF2B5EF4-FFF2-40B4-BE49-F238E27FC236}">
                <a16:creationId xmlns:a16="http://schemas.microsoft.com/office/drawing/2014/main" id="{435AA4E9-526C-9448-CE1A-3B047362285E}"/>
              </a:ext>
            </a:extLst>
          </p:cNvPr>
          <p:cNvSpPr txBox="1"/>
          <p:nvPr/>
        </p:nvSpPr>
        <p:spPr>
          <a:xfrm>
            <a:off x="6731500" y="5438416"/>
            <a:ext cx="4770119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193452"/>
                </a:solidFill>
                <a:latin typeface="Arial"/>
              </a:rPr>
              <a:t>Key idea:</a:t>
            </a:r>
            <a:r>
              <a:rPr lang="en-US" sz="1100" b="1" dirty="0">
                <a:solidFill>
                  <a:srgbClr val="193452"/>
                </a:solidFill>
                <a:latin typeface="Arial"/>
              </a:rPr>
              <a:t> </a:t>
            </a:r>
            <a:r>
              <a:rPr sz="1100" b="1" dirty="0">
                <a:solidFill>
                  <a:srgbClr val="193452"/>
                </a:solidFill>
                <a:latin typeface="Arial"/>
              </a:rPr>
              <a:t>the model is cell-to-cell coupling on a 2D transverse grid.</a:t>
            </a:r>
          </a:p>
        </p:txBody>
      </p:sp>
      <p:sp>
        <p:nvSpPr>
          <p:cNvPr id="573" name="Rectangle 572">
            <a:extLst>
              <a:ext uri="{FF2B5EF4-FFF2-40B4-BE49-F238E27FC236}">
                <a16:creationId xmlns:a16="http://schemas.microsoft.com/office/drawing/2014/main" id="{8CCC826E-A065-BD6F-B7EA-03B5393FAC07}"/>
              </a:ext>
            </a:extLst>
          </p:cNvPr>
          <p:cNvSpPr/>
          <p:nvPr/>
        </p:nvSpPr>
        <p:spPr>
          <a:xfrm>
            <a:off x="2843784" y="3474720"/>
            <a:ext cx="539496" cy="466344"/>
          </a:xfrm>
          <a:prstGeom prst="rect">
            <a:avLst/>
          </a:prstGeom>
          <a:solidFill>
            <a:srgbClr val="FFFFFF"/>
          </a:solidFill>
          <a:ln w="16510">
            <a:solidFill>
              <a:srgbClr val="E87E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4" name="TextBox 573">
            <a:extLst>
              <a:ext uri="{FF2B5EF4-FFF2-40B4-BE49-F238E27FC236}">
                <a16:creationId xmlns:a16="http://schemas.microsoft.com/office/drawing/2014/main" id="{0E9FF609-4EF4-0301-A52B-BB3BBEB45A71}"/>
              </a:ext>
            </a:extLst>
          </p:cNvPr>
          <p:cNvSpPr txBox="1"/>
          <p:nvPr/>
        </p:nvSpPr>
        <p:spPr>
          <a:xfrm>
            <a:off x="2816352" y="3554002"/>
            <a:ext cx="579627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chemeClr val="tx2"/>
                </a:solidFill>
                <a:latin typeface="Arial"/>
              </a:rPr>
              <a:t>cell </a:t>
            </a:r>
            <a:r>
              <a:rPr sz="1400" b="1" dirty="0" err="1">
                <a:solidFill>
                  <a:schemeClr val="tx2"/>
                </a:solidFill>
                <a:latin typeface="Arial"/>
              </a:rPr>
              <a:t>i</a:t>
            </a:r>
            <a:endParaRPr sz="1400" b="1" dirty="0">
              <a:solidFill>
                <a:schemeClr val="tx2"/>
              </a:solidFill>
              <a:latin typeface="Arial"/>
            </a:endParaRPr>
          </a:p>
        </p:txBody>
      </p:sp>
      <p:sp>
        <p:nvSpPr>
          <p:cNvPr id="575" name="Rectangle 574">
            <a:extLst>
              <a:ext uri="{FF2B5EF4-FFF2-40B4-BE49-F238E27FC236}">
                <a16:creationId xmlns:a16="http://schemas.microsoft.com/office/drawing/2014/main" id="{A5F5D8DA-6CE6-F6AC-B3E5-5BAA6BBD44DC}"/>
              </a:ext>
            </a:extLst>
          </p:cNvPr>
          <p:cNvSpPr/>
          <p:nvPr/>
        </p:nvSpPr>
        <p:spPr>
          <a:xfrm>
            <a:off x="1143000" y="2026552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7ECC87E7-B635-EB5B-2085-9C6C84F8CF39}"/>
              </a:ext>
            </a:extLst>
          </p:cNvPr>
          <p:cNvSpPr/>
          <p:nvPr/>
        </p:nvSpPr>
        <p:spPr>
          <a:xfrm>
            <a:off x="1709928" y="2026552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CEB8BEC5-B586-42AF-03D5-35CFEF3330BF}"/>
              </a:ext>
            </a:extLst>
          </p:cNvPr>
          <p:cNvSpPr/>
          <p:nvPr/>
        </p:nvSpPr>
        <p:spPr>
          <a:xfrm>
            <a:off x="2276856" y="202655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FE953906-AAE3-090A-1706-3847E8995519}"/>
              </a:ext>
            </a:extLst>
          </p:cNvPr>
          <p:cNvSpPr/>
          <p:nvPr/>
        </p:nvSpPr>
        <p:spPr>
          <a:xfrm>
            <a:off x="2843784" y="202655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DFB49E7F-99F6-2AC8-FBBF-E30EEF87E7AC}"/>
              </a:ext>
            </a:extLst>
          </p:cNvPr>
          <p:cNvSpPr/>
          <p:nvPr/>
        </p:nvSpPr>
        <p:spPr>
          <a:xfrm>
            <a:off x="3410712" y="2026552"/>
            <a:ext cx="539496" cy="466344"/>
          </a:xfrm>
          <a:prstGeom prst="rect">
            <a:avLst/>
          </a:prstGeom>
          <a:solidFill>
            <a:srgbClr val="EBF3F9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D4CCD60E-7E4E-C51C-AB91-1A0DEDE7789E}"/>
              </a:ext>
            </a:extLst>
          </p:cNvPr>
          <p:cNvSpPr/>
          <p:nvPr/>
        </p:nvSpPr>
        <p:spPr>
          <a:xfrm>
            <a:off x="3977639" y="2026552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008E0153-4908-B278-C631-661568D0F323}"/>
              </a:ext>
            </a:extLst>
          </p:cNvPr>
          <p:cNvSpPr/>
          <p:nvPr/>
        </p:nvSpPr>
        <p:spPr>
          <a:xfrm>
            <a:off x="4544568" y="2026552"/>
            <a:ext cx="539496" cy="466344"/>
          </a:xfrm>
          <a:prstGeom prst="rect">
            <a:avLst/>
          </a:prstGeom>
          <a:solidFill>
            <a:schemeClr val="bg1"/>
          </a:solidFill>
          <a:ln w="10160">
            <a:solidFill>
              <a:srgbClr val="BECA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74914C97-1ECD-7594-9CFD-C6143239F90B}"/>
              </a:ext>
            </a:extLst>
          </p:cNvPr>
          <p:cNvSpPr txBox="1"/>
          <p:nvPr/>
        </p:nvSpPr>
        <p:spPr bwMode="auto">
          <a:xfrm>
            <a:off x="2161989" y="969510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3D emission grid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1B921041-8578-9410-2004-D41E9325B5B3}"/>
              </a:ext>
            </a:extLst>
          </p:cNvPr>
          <p:cNvSpPr txBox="1"/>
          <p:nvPr/>
        </p:nvSpPr>
        <p:spPr bwMode="auto">
          <a:xfrm>
            <a:off x="7600156" y="972050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space-charge field</a:t>
            </a:r>
          </a:p>
        </p:txBody>
      </p:sp>
    </p:spTree>
    <p:extLst>
      <p:ext uri="{BB962C8B-B14F-4D97-AF65-F5344CB8AC3E}">
        <p14:creationId xmlns:p14="http://schemas.microsoft.com/office/powerpoint/2010/main" val="3247131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702E1-C9F7-CE4B-09BE-8C98F3B14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: Rounded Corners 524">
            <a:extLst>
              <a:ext uri="{FF2B5EF4-FFF2-40B4-BE49-F238E27FC236}">
                <a16:creationId xmlns:a16="http://schemas.microsoft.com/office/drawing/2014/main" id="{1738FFEC-2967-B67F-7BA8-81475F7B4534}"/>
              </a:ext>
            </a:extLst>
          </p:cNvPr>
          <p:cNvSpPr/>
          <p:nvPr/>
        </p:nvSpPr>
        <p:spPr bwMode="auto">
          <a:xfrm>
            <a:off x="6706055" y="3575394"/>
            <a:ext cx="4790545" cy="2093038"/>
          </a:xfrm>
          <a:prstGeom prst="roundRect">
            <a:avLst/>
          </a:prstGeom>
          <a:solidFill>
            <a:srgbClr val="F1F4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E8148B-A47E-72F1-BB0B-70964AF66BB2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0F1A88C1-0724-70D3-7CEB-B5AE2A2F173D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AB7C3CA4-930B-322E-1019-31BF03E9636F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>
              <a:defRPr/>
            </a:pPr>
            <a:r>
              <a:rPr lang="en-GB" sz="2800" dirty="0">
                <a:solidFill>
                  <a:schemeClr val="bg1"/>
                </a:solidFill>
              </a:rPr>
              <a:t>For more information…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170B52C2-0BBB-7D2E-3EE2-D96923A503E6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C8AF2DB-124B-BDE7-B9DA-FF4D90FDAEA4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EBD71443-8FD8-EB3F-1933-AAB412989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74F79C03-C104-0824-35CD-2EEFF022F1A2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5CF9BACA-D215-22B5-98F0-7B82415C5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3757311"/>
            <a:ext cx="5903244" cy="1911121"/>
          </a:xfrm>
          <a:prstGeom prst="rect">
            <a:avLst/>
          </a:prstGeom>
        </p:spPr>
      </p:pic>
      <p:pic>
        <p:nvPicPr>
          <p:cNvPr id="41" name="Picture 40" descr="570+ Preliminary Stamp Stock Photos and Royalty-Free Pictures - iStock">
            <a:extLst>
              <a:ext uri="{FF2B5EF4-FFF2-40B4-BE49-F238E27FC236}">
                <a16:creationId xmlns:a16="http://schemas.microsoft.com/office/drawing/2014/main" id="{A6552878-CA26-5691-5568-40AA590151C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86397" y="3334181"/>
            <a:ext cx="3456384" cy="2604125"/>
          </a:xfrm>
          <a:prstGeom prst="rect">
            <a:avLst/>
          </a:prstGeom>
        </p:spPr>
      </p:pic>
      <p:sp>
        <p:nvSpPr>
          <p:cNvPr id="517" name="Rectangle: Rounded Corners 516">
            <a:extLst>
              <a:ext uri="{FF2B5EF4-FFF2-40B4-BE49-F238E27FC236}">
                <a16:creationId xmlns:a16="http://schemas.microsoft.com/office/drawing/2014/main" id="{D6C0ED62-33C9-D8EC-9AD1-F48CB1063610}"/>
              </a:ext>
            </a:extLst>
          </p:cNvPr>
          <p:cNvSpPr/>
          <p:nvPr/>
        </p:nvSpPr>
        <p:spPr bwMode="auto">
          <a:xfrm>
            <a:off x="552247" y="3426548"/>
            <a:ext cx="11088369" cy="2489311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9" name="Picture 518">
            <a:extLst>
              <a:ext uri="{FF2B5EF4-FFF2-40B4-BE49-F238E27FC236}">
                <a16:creationId xmlns:a16="http://schemas.microsoft.com/office/drawing/2014/main" id="{72BAE8F7-2BA8-D8E6-F0EA-F1EDFA804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1464" y="1050793"/>
            <a:ext cx="6986301" cy="2085739"/>
          </a:xfrm>
          <a:prstGeom prst="rect">
            <a:avLst/>
          </a:prstGeom>
        </p:spPr>
      </p:pic>
      <p:grpSp>
        <p:nvGrpSpPr>
          <p:cNvPr id="528" name="Group 527">
            <a:extLst>
              <a:ext uri="{FF2B5EF4-FFF2-40B4-BE49-F238E27FC236}">
                <a16:creationId xmlns:a16="http://schemas.microsoft.com/office/drawing/2014/main" id="{DC047838-2A37-DC34-3FF7-CBC2EBC5B02F}"/>
              </a:ext>
            </a:extLst>
          </p:cNvPr>
          <p:cNvGrpSpPr/>
          <p:nvPr/>
        </p:nvGrpSpPr>
        <p:grpSpPr>
          <a:xfrm>
            <a:off x="8328248" y="975922"/>
            <a:ext cx="2438255" cy="2093038"/>
            <a:chOff x="7730550" y="879622"/>
            <a:chExt cx="2438255" cy="2093038"/>
          </a:xfrm>
        </p:grpSpPr>
        <p:sp>
          <p:nvSpPr>
            <p:cNvPr id="520" name="Rectangle: Rounded Corners 519">
              <a:extLst>
                <a:ext uri="{FF2B5EF4-FFF2-40B4-BE49-F238E27FC236}">
                  <a16:creationId xmlns:a16="http://schemas.microsoft.com/office/drawing/2014/main" id="{C47CB044-2FD1-1388-9162-5C3BD204145E}"/>
                </a:ext>
              </a:extLst>
            </p:cNvPr>
            <p:cNvSpPr/>
            <p:nvPr/>
          </p:nvSpPr>
          <p:spPr bwMode="auto">
            <a:xfrm>
              <a:off x="7730550" y="879622"/>
              <a:ext cx="1981143" cy="2093038"/>
            </a:xfrm>
            <a:prstGeom prst="roundRect">
              <a:avLst/>
            </a:prstGeom>
            <a:solidFill>
              <a:srgbClr val="F1F4F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2" name="Rectangle: Rounded Corners 521">
              <a:extLst>
                <a:ext uri="{FF2B5EF4-FFF2-40B4-BE49-F238E27FC236}">
                  <a16:creationId xmlns:a16="http://schemas.microsoft.com/office/drawing/2014/main" id="{E1E089C1-807E-3E23-54A1-61CFFE698952}"/>
                </a:ext>
              </a:extLst>
            </p:cNvPr>
            <p:cNvSpPr/>
            <p:nvPr/>
          </p:nvSpPr>
          <p:spPr bwMode="auto">
            <a:xfrm>
              <a:off x="7874566" y="2455721"/>
              <a:ext cx="1669434" cy="407114"/>
            </a:xfrm>
            <a:prstGeom prst="roundRect">
              <a:avLst/>
            </a:prstGeom>
            <a:solidFill>
              <a:srgbClr val="DFE5F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3" name="TextBox 522">
              <a:extLst>
                <a:ext uri="{FF2B5EF4-FFF2-40B4-BE49-F238E27FC236}">
                  <a16:creationId xmlns:a16="http://schemas.microsoft.com/office/drawing/2014/main" id="{EEF85536-55CB-CDC8-A76A-8560C281AF67}"/>
                </a:ext>
              </a:extLst>
            </p:cNvPr>
            <p:cNvSpPr txBox="1"/>
            <p:nvPr/>
          </p:nvSpPr>
          <p:spPr>
            <a:xfrm>
              <a:off x="7926611" y="2468604"/>
              <a:ext cx="22421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Read the paper</a:t>
              </a:r>
              <a:endParaRPr lang="en-GB" sz="1600" b="1" dirty="0">
                <a:solidFill>
                  <a:schemeClr val="accent1"/>
                </a:solidFill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81780F4-8F54-FB8A-507C-A8ECE37AD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49312" y="1025051"/>
              <a:ext cx="1343617" cy="1320845"/>
            </a:xfrm>
            <a:prstGeom prst="rect">
              <a:avLst/>
            </a:prstGeom>
          </p:spPr>
        </p:pic>
      </p:grpSp>
      <p:sp>
        <p:nvSpPr>
          <p:cNvPr id="527" name="TextBox 526">
            <a:extLst>
              <a:ext uri="{FF2B5EF4-FFF2-40B4-BE49-F238E27FC236}">
                <a16:creationId xmlns:a16="http://schemas.microsoft.com/office/drawing/2014/main" id="{89ECADD2-F912-3434-9455-51F35BAC8855}"/>
              </a:ext>
            </a:extLst>
          </p:cNvPr>
          <p:cNvSpPr txBox="1"/>
          <p:nvPr/>
        </p:nvSpPr>
        <p:spPr>
          <a:xfrm>
            <a:off x="6851817" y="3686896"/>
            <a:ext cx="4428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solidFill>
                  <a:schemeClr val="accent1"/>
                </a:solidFill>
              </a:rPr>
              <a:t>Example: 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RF-Track simulation of 5nC bunch in the CLEAR photoinjector using the dynamic photoemission model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30" name="Rectangle: Rounded Corners 529">
            <a:extLst>
              <a:ext uri="{FF2B5EF4-FFF2-40B4-BE49-F238E27FC236}">
                <a16:creationId xmlns:a16="http://schemas.microsoft.com/office/drawing/2014/main" id="{62B3ED86-E653-B04E-52A1-2C88CE3FE9F4}"/>
              </a:ext>
            </a:extLst>
          </p:cNvPr>
          <p:cNvSpPr/>
          <p:nvPr/>
        </p:nvSpPr>
        <p:spPr bwMode="auto">
          <a:xfrm>
            <a:off x="623392" y="764704"/>
            <a:ext cx="11088369" cy="2489311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7A4F01FB-7B48-D048-BFE5-F0DA2C67A1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804" y="4621913"/>
            <a:ext cx="841251" cy="841251"/>
          </a:xfrm>
          <a:prstGeom prst="rect">
            <a:avLst/>
          </a:prstGeom>
        </p:spPr>
      </p:pic>
      <p:grpSp>
        <p:nvGrpSpPr>
          <p:cNvPr id="535" name="Group 534">
            <a:extLst>
              <a:ext uri="{FF2B5EF4-FFF2-40B4-BE49-F238E27FC236}">
                <a16:creationId xmlns:a16="http://schemas.microsoft.com/office/drawing/2014/main" id="{AE2BD7BA-FE20-2D5E-6154-1D7F45231C57}"/>
              </a:ext>
            </a:extLst>
          </p:cNvPr>
          <p:cNvGrpSpPr/>
          <p:nvPr/>
        </p:nvGrpSpPr>
        <p:grpSpPr>
          <a:xfrm>
            <a:off x="7666926" y="4704987"/>
            <a:ext cx="1669434" cy="668229"/>
            <a:chOff x="7493531" y="4810081"/>
            <a:chExt cx="1669434" cy="668229"/>
          </a:xfrm>
        </p:grpSpPr>
        <p:sp>
          <p:nvSpPr>
            <p:cNvPr id="532" name="Rectangle: Rounded Corners 531">
              <a:extLst>
                <a:ext uri="{FF2B5EF4-FFF2-40B4-BE49-F238E27FC236}">
                  <a16:creationId xmlns:a16="http://schemas.microsoft.com/office/drawing/2014/main" id="{FD16CD42-31C4-6DD4-2307-942339AF48FA}"/>
                </a:ext>
              </a:extLst>
            </p:cNvPr>
            <p:cNvSpPr/>
            <p:nvPr/>
          </p:nvSpPr>
          <p:spPr bwMode="auto">
            <a:xfrm>
              <a:off x="7493531" y="4810081"/>
              <a:ext cx="1669434" cy="668229"/>
            </a:xfrm>
            <a:prstGeom prst="roundRect">
              <a:avLst/>
            </a:prstGeom>
            <a:solidFill>
              <a:srgbClr val="DFE5F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4" name="TextBox 533">
              <a:extLst>
                <a:ext uri="{FF2B5EF4-FFF2-40B4-BE49-F238E27FC236}">
                  <a16:creationId xmlns:a16="http://schemas.microsoft.com/office/drawing/2014/main" id="{CF253527-BC87-9F9C-1B7F-1B5D7FD0302D}"/>
                </a:ext>
              </a:extLst>
            </p:cNvPr>
            <p:cNvSpPr txBox="1"/>
            <p:nvPr/>
          </p:nvSpPr>
          <p:spPr>
            <a:xfrm>
              <a:off x="7612433" y="4872824"/>
              <a:ext cx="13567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RF-Track on Git-Lab</a:t>
              </a:r>
              <a:endParaRPr lang="en-GB" sz="16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593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FB6AD-7BB9-AE95-4279-900B84666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05BF44-FE80-9BF3-1065-9DA40CCA3292}"/>
              </a:ext>
            </a:extLst>
          </p:cNvPr>
          <p:cNvSpPr/>
          <p:nvPr/>
        </p:nvSpPr>
        <p:spPr bwMode="auto">
          <a:xfrm>
            <a:off x="5987193" y="3263268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74E4CA-6B86-B733-95BC-D39BE9002855}"/>
              </a:ext>
            </a:extLst>
          </p:cNvPr>
          <p:cNvSpPr/>
          <p:nvPr/>
        </p:nvSpPr>
        <p:spPr bwMode="auto">
          <a:xfrm>
            <a:off x="5987553" y="3983348"/>
            <a:ext cx="5400600" cy="23259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290B85-6CB4-5C30-99CE-3637DC4D766C}"/>
              </a:ext>
            </a:extLst>
          </p:cNvPr>
          <p:cNvSpPr txBox="1">
            <a:spLocks/>
          </p:cNvSpPr>
          <p:nvPr/>
        </p:nvSpPr>
        <p:spPr>
          <a:xfrm>
            <a:off x="6419601" y="1556792"/>
            <a:ext cx="3054949" cy="715840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Content: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AA8716-E755-65D4-8E36-A9F1D297D42C}"/>
              </a:ext>
            </a:extLst>
          </p:cNvPr>
          <p:cNvSpPr txBox="1">
            <a:spLocks noChangeAspect="1"/>
          </p:cNvSpPr>
          <p:nvPr/>
        </p:nvSpPr>
        <p:spPr>
          <a:xfrm>
            <a:off x="5987193" y="3334160"/>
            <a:ext cx="6480720" cy="387798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02</a:t>
            </a:r>
            <a:r>
              <a:rPr lang="en-US" sz="2800" kern="1200" dirty="0">
                <a:solidFill>
                  <a:schemeClr val="bg1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Dynamic Photoemission Model</a:t>
            </a:r>
            <a:endParaRPr lang="en-GB" sz="3300" kern="1200" dirty="0">
              <a:solidFill>
                <a:schemeClr val="accent1"/>
              </a:solidFill>
            </a:endParaRP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AD49B562-EDF4-435F-7887-96EFF20E876E}"/>
              </a:ext>
            </a:extLst>
          </p:cNvPr>
          <p:cNvSpPr txBox="1">
            <a:spLocks/>
          </p:cNvSpPr>
          <p:nvPr/>
        </p:nvSpPr>
        <p:spPr>
          <a:xfrm>
            <a:off x="3130175" y="6575776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4FA6029-8DFF-5CF2-DC27-D6388E4E7635}"/>
              </a:ext>
            </a:extLst>
          </p:cNvPr>
          <p:cNvSpPr/>
          <p:nvPr/>
        </p:nvSpPr>
        <p:spPr bwMode="auto">
          <a:xfrm>
            <a:off x="6010974" y="4055356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A3C3B-1A9F-4DC8-CCB5-659156A32781}"/>
              </a:ext>
            </a:extLst>
          </p:cNvPr>
          <p:cNvSpPr txBox="1">
            <a:spLocks/>
          </p:cNvSpPr>
          <p:nvPr/>
        </p:nvSpPr>
        <p:spPr>
          <a:xfrm>
            <a:off x="6024712" y="4121299"/>
            <a:ext cx="6480000" cy="3888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03</a:t>
            </a:r>
            <a:r>
              <a:rPr lang="en-US" sz="2800" kern="1200" dirty="0"/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Experimental Benchmarking</a:t>
            </a:r>
            <a:endParaRPr lang="en-GB" sz="2800" kern="1200" dirty="0">
              <a:solidFill>
                <a:schemeClr val="accent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AEE569A-344A-5561-CA0D-C077ED63446F}"/>
              </a:ext>
            </a:extLst>
          </p:cNvPr>
          <p:cNvSpPr/>
          <p:nvPr/>
        </p:nvSpPr>
        <p:spPr bwMode="auto">
          <a:xfrm>
            <a:off x="5987193" y="4847444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E9998-7745-803A-AD5F-005D7EFCD42C}"/>
              </a:ext>
            </a:extLst>
          </p:cNvPr>
          <p:cNvSpPr txBox="1">
            <a:spLocks/>
          </p:cNvSpPr>
          <p:nvPr/>
        </p:nvSpPr>
        <p:spPr>
          <a:xfrm>
            <a:off x="6019571" y="4915296"/>
            <a:ext cx="6480000" cy="3888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05</a:t>
            </a:r>
            <a:r>
              <a:rPr lang="en-US" sz="2800" kern="1200" dirty="0"/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Conclusion and Outlook</a:t>
            </a:r>
            <a:endParaRPr lang="en-GB" sz="2800" kern="1200" dirty="0">
              <a:solidFill>
                <a:schemeClr val="accent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F181FD2-13C5-EAD4-598B-5A2F12502CB3}"/>
              </a:ext>
            </a:extLst>
          </p:cNvPr>
          <p:cNvSpPr/>
          <p:nvPr/>
        </p:nvSpPr>
        <p:spPr bwMode="auto">
          <a:xfrm>
            <a:off x="5965585" y="2471180"/>
            <a:ext cx="5616984" cy="468000"/>
          </a:xfrm>
          <a:prstGeom prst="roundRect">
            <a:avLst/>
          </a:prstGeom>
          <a:gradFill>
            <a:gsLst>
              <a:gs pos="68000">
                <a:srgbClr val="D5E8F2"/>
              </a:gs>
              <a:gs pos="15000">
                <a:srgbClr val="AAD1E4"/>
              </a:gs>
              <a:gs pos="98000">
                <a:schemeClr val="bg1"/>
              </a:gs>
            </a:gsLst>
            <a:path path="circle">
              <a:fillToRect r="100000" b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D4221B-2F8D-150D-6F76-F6C34B751860}"/>
              </a:ext>
            </a:extLst>
          </p:cNvPr>
          <p:cNvSpPr txBox="1">
            <a:spLocks noChangeAspect="1"/>
          </p:cNvSpPr>
          <p:nvPr/>
        </p:nvSpPr>
        <p:spPr>
          <a:xfrm>
            <a:off x="5948228" y="2543188"/>
            <a:ext cx="6480000" cy="432900"/>
          </a:xfrm>
          <a:prstGeom prst="rect">
            <a:avLst/>
          </a:prstGeom>
          <a:noFill/>
        </p:spPr>
        <p:txBody>
          <a:bodyPr wrap="square" tIns="0" bIns="0">
            <a:normAutofit/>
          </a:bodyPr>
          <a:lstStyle/>
          <a:p>
            <a:pPr lvl="0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kern="1200" dirty="0">
                <a:solidFill>
                  <a:srgbClr val="43A0B5"/>
                </a:solidFill>
              </a:rPr>
              <a:t>01</a:t>
            </a:r>
            <a:r>
              <a:rPr lang="en-US" sz="2800" kern="1200" dirty="0">
                <a:solidFill>
                  <a:srgbClr val="3F01AE"/>
                </a:solidFill>
              </a:rPr>
              <a:t> </a:t>
            </a:r>
            <a:r>
              <a:rPr lang="en-US" sz="2800" kern="1200" dirty="0">
                <a:solidFill>
                  <a:schemeClr val="accent1"/>
                </a:solidFill>
              </a:rPr>
              <a:t>Motivation</a:t>
            </a:r>
            <a:endParaRPr lang="en-GB" sz="2600" kern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605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F9861-4F15-3C66-A12F-B0237CFDF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EE7BF3-07D5-75DD-A448-60E9710C9251}"/>
              </a:ext>
            </a:extLst>
          </p:cNvPr>
          <p:cNvSpPr/>
          <p:nvPr/>
        </p:nvSpPr>
        <p:spPr bwMode="auto">
          <a:xfrm>
            <a:off x="240764" y="251322"/>
            <a:ext cx="11593288" cy="360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8" name="Rectangle 357">
            <a:extLst>
              <a:ext uri="{FF2B5EF4-FFF2-40B4-BE49-F238E27FC236}">
                <a16:creationId xmlns:a16="http://schemas.microsoft.com/office/drawing/2014/main" id="{202DBCAB-60FA-0A4A-6F00-78EDD5FB5047}"/>
              </a:ext>
            </a:extLst>
          </p:cNvPr>
          <p:cNvSpPr/>
          <p:nvPr/>
        </p:nvSpPr>
        <p:spPr bwMode="auto">
          <a:xfrm>
            <a:off x="0" y="-27384"/>
            <a:ext cx="12192000" cy="562530"/>
          </a:xfrm>
          <a:prstGeom prst="rect">
            <a:avLst/>
          </a:prstGeom>
          <a:gradFill flip="none" rotWithShape="1">
            <a:gsLst>
              <a:gs pos="53000">
                <a:srgbClr val="296DAA"/>
              </a:gs>
              <a:gs pos="38000">
                <a:srgbClr val="2D74AE"/>
              </a:gs>
              <a:gs pos="27000">
                <a:srgbClr val="3D92BD"/>
              </a:gs>
              <a:gs pos="69000">
                <a:srgbClr val="2565A6"/>
              </a:gs>
              <a:gs pos="100000">
                <a:srgbClr val="14396A"/>
              </a:gs>
              <a:gs pos="7000">
                <a:srgbClr val="97C6DD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4" name="Title 1">
            <a:extLst>
              <a:ext uri="{FF2B5EF4-FFF2-40B4-BE49-F238E27FC236}">
                <a16:creationId xmlns:a16="http://schemas.microsoft.com/office/drawing/2014/main" id="{541DA95F-B906-3500-50E0-DC4583E8FA2D}"/>
              </a:ext>
            </a:extLst>
          </p:cNvPr>
          <p:cNvSpPr txBox="1">
            <a:spLocks/>
          </p:cNvSpPr>
          <p:nvPr/>
        </p:nvSpPr>
        <p:spPr bwMode="auto">
          <a:xfrm>
            <a:off x="723828" y="44624"/>
            <a:ext cx="10742984" cy="459203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>
            <a:lvl1pPr algn="ctr">
              <a:spcBef>
                <a:spcPts val="0"/>
              </a:spcBef>
              <a:buNone/>
              <a:defRPr sz="60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l"/>
            <a:r>
              <a:rPr lang="en-GB" sz="2800" b="1" dirty="0">
                <a:solidFill>
                  <a:schemeClr val="bg1"/>
                </a:solidFill>
                <a:latin typeface="Aptos"/>
              </a:rPr>
              <a:t>Motivation — High-brightness beams start at the cathode</a:t>
            </a:r>
          </a:p>
        </p:txBody>
      </p:sp>
      <p:sp>
        <p:nvSpPr>
          <p:cNvPr id="355" name="Date Placeholder 1">
            <a:extLst>
              <a:ext uri="{FF2B5EF4-FFF2-40B4-BE49-F238E27FC236}">
                <a16:creationId xmlns:a16="http://schemas.microsoft.com/office/drawing/2014/main" id="{E60E9351-A8A8-1234-40A6-2C6802BA86B6}"/>
              </a:ext>
            </a:extLst>
          </p:cNvPr>
          <p:cNvSpPr txBox="1">
            <a:spLocks/>
          </p:cNvSpPr>
          <p:nvPr/>
        </p:nvSpPr>
        <p:spPr>
          <a:xfrm>
            <a:off x="2567608" y="6452577"/>
            <a:ext cx="4493299" cy="237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1D559E"/>
                </a:solidFill>
              </a:rPr>
              <a:t>A. Omoumi   |   </a:t>
            </a:r>
            <a:r>
              <a:rPr lang="en-GB" sz="1200" dirty="0">
                <a:solidFill>
                  <a:srgbClr val="1D559E"/>
                </a:solidFill>
                <a:latin typeface="Roboto" panose="02000000000000000000" pitchFamily="2" charset="0"/>
              </a:rPr>
              <a:t>PhASE26  </a:t>
            </a:r>
            <a:r>
              <a:rPr lang="en-GB" sz="1200" dirty="0">
                <a:solidFill>
                  <a:srgbClr val="1D559E"/>
                </a:solidFill>
              </a:rPr>
              <a:t>|   23.09.26 </a:t>
            </a:r>
            <a:endParaRPr lang="en-US" sz="1200" dirty="0">
              <a:solidFill>
                <a:srgbClr val="1D559E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2477DC7-0FC1-23AF-1339-72704EC887F1}"/>
              </a:ext>
            </a:extLst>
          </p:cNvPr>
          <p:cNvSpPr txBox="1">
            <a:spLocks/>
          </p:cNvSpPr>
          <p:nvPr/>
        </p:nvSpPr>
        <p:spPr>
          <a:xfrm>
            <a:off x="10704512" y="6357100"/>
            <a:ext cx="97316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C380F-326D-3C40-9EE7-7FBAB0953422}" type="slidenum">
              <a:rPr lang="en-US" smtClean="0">
                <a:solidFill>
                  <a:srgbClr val="1A126D"/>
                </a:solidFill>
              </a:rPr>
              <a:pPr>
                <a:defRPr/>
              </a:pPr>
              <a:t>21</a:t>
            </a:fld>
            <a:endParaRPr lang="en-US" dirty="0">
              <a:solidFill>
                <a:srgbClr val="1A126D"/>
              </a:solidFill>
            </a:endParaRPr>
          </a:p>
        </p:txBody>
      </p:sp>
      <p:pic>
        <p:nvPicPr>
          <p:cNvPr id="359" name="Picture 12" descr="cern-logo | 2050Today">
            <a:extLst>
              <a:ext uri="{FF2B5EF4-FFF2-40B4-BE49-F238E27FC236}">
                <a16:creationId xmlns:a16="http://schemas.microsoft.com/office/drawing/2014/main" id="{1D05885A-732E-6746-0CAA-7C097B12B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8" y="6336000"/>
            <a:ext cx="474062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1" name="Straight Connector 360">
            <a:extLst>
              <a:ext uri="{FF2B5EF4-FFF2-40B4-BE49-F238E27FC236}">
                <a16:creationId xmlns:a16="http://schemas.microsoft.com/office/drawing/2014/main" id="{75FCEED4-803F-0523-F9FE-52ABACBD685E}"/>
              </a:ext>
            </a:extLst>
          </p:cNvPr>
          <p:cNvCxnSpPr/>
          <p:nvPr/>
        </p:nvCxnSpPr>
        <p:spPr bwMode="auto">
          <a:xfrm>
            <a:off x="0" y="6309320"/>
            <a:ext cx="12204000" cy="0"/>
          </a:xfrm>
          <a:prstGeom prst="line">
            <a:avLst/>
          </a:prstGeom>
          <a:ln w="47625">
            <a:solidFill>
              <a:srgbClr val="1D55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926C57C-A7F3-8D0F-CA99-496544417AEC}"/>
              </a:ext>
            </a:extLst>
          </p:cNvPr>
          <p:cNvSpPr/>
          <p:nvPr/>
        </p:nvSpPr>
        <p:spPr bwMode="auto">
          <a:xfrm>
            <a:off x="47328" y="692696"/>
            <a:ext cx="12025336" cy="300253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7B7F34-18EE-7726-D642-C113A8A70654}"/>
              </a:ext>
            </a:extLst>
          </p:cNvPr>
          <p:cNvSpPr/>
          <p:nvPr/>
        </p:nvSpPr>
        <p:spPr bwMode="auto">
          <a:xfrm>
            <a:off x="92080" y="4135447"/>
            <a:ext cx="11933575" cy="1970619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C8DA8B8-E8C0-4721-7B8B-17EB4DF318DD}"/>
              </a:ext>
            </a:extLst>
          </p:cNvPr>
          <p:cNvSpPr txBox="1">
            <a:spLocks/>
          </p:cNvSpPr>
          <p:nvPr/>
        </p:nvSpPr>
        <p:spPr bwMode="auto">
          <a:xfrm>
            <a:off x="551384" y="3799883"/>
            <a:ext cx="1800200" cy="577068"/>
          </a:xfrm>
          <a:prstGeom prst="rect">
            <a:avLst/>
          </a:prstGeom>
          <a:solidFill>
            <a:schemeClr val="bg1"/>
          </a:solidFill>
        </p:spPr>
        <p:txBody>
          <a:bodyPr vert="horz" lIns="45720" rIns="45720" anchor="ctr">
            <a:noAutofit/>
          </a:bodyPr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ctr"/>
            <a:r>
              <a:rPr lang="en-GB" dirty="0">
                <a:solidFill>
                  <a:srgbClr val="321A91"/>
                </a:solidFill>
              </a:rPr>
              <a:t>Outlook</a:t>
            </a:r>
            <a:endParaRPr lang="en-US" dirty="0">
              <a:solidFill>
                <a:srgbClr val="321A9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C9B20C-6714-682B-A57B-C725C581D46E}"/>
              </a:ext>
            </a:extLst>
          </p:cNvPr>
          <p:cNvGrpSpPr/>
          <p:nvPr/>
        </p:nvGrpSpPr>
        <p:grpSpPr>
          <a:xfrm>
            <a:off x="263352" y="805979"/>
            <a:ext cx="11296682" cy="3139321"/>
            <a:chOff x="439539" y="805979"/>
            <a:chExt cx="11296682" cy="31393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7695D-C12C-FE4E-BC90-CF8ABD1DB628}"/>
                </a:ext>
              </a:extLst>
            </p:cNvPr>
            <p:cNvSpPr txBox="1"/>
            <p:nvPr/>
          </p:nvSpPr>
          <p:spPr>
            <a:xfrm>
              <a:off x="439539" y="805979"/>
              <a:ext cx="11296682" cy="3139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Charge scaling production is studied for copper-based photoinjectors.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A new model including dynamic field effects on the photocathode surface is presented: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Sub-</a:t>
              </a:r>
              <a:r>
                <a:rPr lang="en-US" dirty="0" err="1"/>
                <a:t>ps</a:t>
              </a:r>
              <a:r>
                <a:rPr lang="en-US" dirty="0"/>
                <a:t> field dynamics strongly affect the scaling laws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The real-time QE becomes nonlinear as a function of illumination parameters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The model has been benchmarked with RF guns at CERN and SLAC, showing good agreement.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To deliver up to 7 </a:t>
              </a:r>
              <a:r>
                <a:rPr lang="en-US" dirty="0" err="1"/>
                <a:t>nC</a:t>
              </a:r>
              <a:r>
                <a:rPr lang="en-US" dirty="0"/>
                <a:t> per bunch, several limitations need to be addressed: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The spot size on the cathode needs to be very large </a:t>
              </a:r>
              <a:r>
                <a:rPr lang="en-GB" dirty="0">
                  <a:solidFill>
                    <a:srgbClr val="321A91"/>
                  </a:solidFill>
                </a:rPr>
                <a:t>→ </a:t>
              </a:r>
              <a:r>
                <a:rPr lang="en-US" dirty="0"/>
                <a:t> implications for RF frequency and gun design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Pulse duration </a:t>
              </a:r>
              <a:r>
                <a:rPr lang="en-GB" dirty="0">
                  <a:solidFill>
                    <a:srgbClr val="321A91"/>
                  </a:solidFill>
                </a:rPr>
                <a:t>→</a:t>
              </a:r>
              <a:r>
                <a:rPr lang="en-US" dirty="0"/>
                <a:t> it can be a knob for changing the extracted charge, </a:t>
              </a:r>
            </a:p>
            <a:p>
              <a:pPr lvl="1"/>
              <a:r>
                <a:rPr lang="en-US" dirty="0"/>
                <a:t>     but also, for charge scaling longer pulses are preferred.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Emittance: Transverse emittance is included, longitudinal emittance coming soon…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255BE9D-99ED-6C2F-2122-3F870914D8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5400" y="908736"/>
              <a:ext cx="144000" cy="14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EFD94FB-26CD-34BE-59A3-7D2B541D6A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83440" y="2598049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231ACB9-62D6-E2DA-1B1C-1A1E7A1535F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0095" y="1770189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895020C-1F75-00B9-DBA3-96DFE6EA9C3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5400" y="2005478"/>
              <a:ext cx="144000" cy="14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0E9B280-C70E-FF7D-24D5-E6DF8839E2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5400" y="1183308"/>
              <a:ext cx="144000" cy="14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FDCDC62-4D7E-3D24-88E9-8E553814EF1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83440" y="2879909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112AE65-2FAA-EE94-4618-01DAD5FC09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5400" y="2280732"/>
              <a:ext cx="144000" cy="14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03E981E6-A6FD-C2A1-4B21-DFC03FAD76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96750" y="1500866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2E2070C-9CF8-A57A-5458-ADF33B00B31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5400" y="3371207"/>
              <a:ext cx="144000" cy="14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C3729F5-8997-1491-14E3-E592B4424EED}"/>
              </a:ext>
            </a:extLst>
          </p:cNvPr>
          <p:cNvGrpSpPr/>
          <p:nvPr/>
        </p:nvGrpSpPr>
        <p:grpSpPr>
          <a:xfrm>
            <a:off x="296557" y="4334012"/>
            <a:ext cx="11835291" cy="1754326"/>
            <a:chOff x="367378" y="4334012"/>
            <a:chExt cx="11835291" cy="175432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BD6013-43FA-FFAC-1890-5CF7E0DF17DC}"/>
                </a:ext>
              </a:extLst>
            </p:cNvPr>
            <p:cNvSpPr txBox="1"/>
            <p:nvPr/>
          </p:nvSpPr>
          <p:spPr>
            <a:xfrm>
              <a:off x="367378" y="4334012"/>
              <a:ext cx="11835291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We need to: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Complete the 3D extension of the model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Enable the capability of simulating arbitrary UV </a:t>
              </a:r>
              <a:r>
                <a:rPr lang="en-US" dirty="0" err="1"/>
                <a:t>wavepackets</a:t>
              </a:r>
              <a:r>
                <a:rPr lang="en-US" dirty="0"/>
                <a:t> </a:t>
              </a:r>
              <a:r>
                <a:rPr lang="en-GB" dirty="0">
                  <a:solidFill>
                    <a:srgbClr val="321A91"/>
                  </a:solidFill>
                </a:rPr>
                <a:t>→</a:t>
              </a:r>
              <a:r>
                <a:rPr lang="en-US" dirty="0"/>
                <a:t> detailed studies of UV shaping techniques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Explore the modeling of semiconductor photocathodes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/>
                <a:t>How can we reliably modulate the bunch charge and emittance in a shot-to-shot basis?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4DD4BE2-EBD0-4161-AFBD-382F4AD073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1760" y="4431372"/>
              <a:ext cx="144000" cy="144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9840554-DE46-B248-2CCC-65D517C85B7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4750" y="4758146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2" name="Oval 511">
              <a:extLst>
                <a:ext uri="{FF2B5EF4-FFF2-40B4-BE49-F238E27FC236}">
                  <a16:creationId xmlns:a16="http://schemas.microsoft.com/office/drawing/2014/main" id="{F0E8809F-10A4-4B59-A559-C4323D0AF3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4750" y="5033400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C502920F-214E-CAC8-A89C-D12935C319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4750" y="5297133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6" name="Oval 515">
              <a:extLst>
                <a:ext uri="{FF2B5EF4-FFF2-40B4-BE49-F238E27FC236}">
                  <a16:creationId xmlns:a16="http://schemas.microsoft.com/office/drawing/2014/main" id="{8593817E-24A1-7293-00E8-0D0D07B9F6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24750" y="5575938"/>
              <a:ext cx="72000" cy="7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30721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7E2E-4533-E1AA-E96A-027DA49E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59F9E90-5E44-C8E7-1F68-18BB885589F0}"/>
              </a:ext>
            </a:extLst>
          </p:cNvPr>
          <p:cNvSpPr txBox="1">
            <a:spLocks/>
          </p:cNvSpPr>
          <p:nvPr/>
        </p:nvSpPr>
        <p:spPr>
          <a:xfrm>
            <a:off x="6384032" y="2636912"/>
            <a:ext cx="4680520" cy="715840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3200" b="0" i="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r>
              <a:rPr lang="en-US" sz="6000">
                <a:solidFill>
                  <a:srgbClr val="1D559E"/>
                </a:solidFill>
              </a:rPr>
              <a:t>Thank you!</a:t>
            </a:r>
            <a:endParaRPr lang="en-GB" sz="6000" dirty="0">
              <a:solidFill>
                <a:srgbClr val="1D55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715438"/>
      </p:ext>
    </p:extLst>
  </p:cSld>
  <p:clrMapOvr>
    <a:masterClrMapping/>
  </p:clrMapOvr>
</p:sld>
</file>

<file path=ppt/theme/theme1.xml><?xml version="1.0" encoding="utf-8"?>
<a:theme xmlns:a="http://schemas.openxmlformats.org/drawingml/2006/main" name="CERN_ENdept_Presentation_ArialFont copy">
  <a:themeElements>
    <a:clrScheme name="Custom 6">
      <a:dk1>
        <a:srgbClr val="4C4C4C"/>
      </a:dk1>
      <a:lt1>
        <a:srgbClr val="FFFFFF"/>
      </a:lt1>
      <a:dk2>
        <a:srgbClr val="333333"/>
      </a:dk2>
      <a:lt2>
        <a:srgbClr val="999999"/>
      </a:lt2>
      <a:accent1>
        <a:srgbClr val="0C377B"/>
      </a:accent1>
      <a:accent2>
        <a:srgbClr val="A40000"/>
      </a:accent2>
      <a:accent3>
        <a:srgbClr val="4F9A06"/>
      </a:accent3>
      <a:accent4>
        <a:srgbClr val="5197CC"/>
      </a:accent4>
      <a:accent5>
        <a:srgbClr val="EF2929"/>
      </a:accent5>
      <a:accent6>
        <a:srgbClr val="8AE234"/>
      </a:accent6>
      <a:hlink>
        <a:srgbClr val="3465A4"/>
      </a:hlink>
      <a:folHlink>
        <a:srgbClr val="3465A4"/>
      </a:folHlink>
    </a:clrScheme>
    <a:fontScheme name="Office Classique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Technic"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EC119363C39C469A384AB5E04343F1" ma:contentTypeVersion="0" ma:contentTypeDescription="Create a new document." ma:contentTypeScope="" ma:versionID="af4344a90efd31c7a5c38aba7d66ce0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987FA8-5CC2-4B9B-BD0C-15A83ABCA4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4A024D3-BF3C-4888-9114-7E7558FC4F7B}">
  <ds:schemaRefs>
    <ds:schemaRef ds:uri="http://schemas.microsoft.com/office/infopath/2007/PartnerControls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F4CC875-C401-4233-8B71-2C068EC6D3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CERN_ENdept_Presentation_ArialFont copy</Template>
  <TotalTime>189042</TotalTime>
  <Words>1346</Words>
  <Application>Microsoft Office PowerPoint</Application>
  <DocSecurity>0</DocSecurity>
  <PresentationFormat>Widescreen</PresentationFormat>
  <Paragraphs>301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Cambria Math</vt:lpstr>
      <vt:lpstr>Wingdings</vt:lpstr>
      <vt:lpstr>Arial (Headings)</vt:lpstr>
      <vt:lpstr>Aptos</vt:lpstr>
      <vt:lpstr>Calibri</vt:lpstr>
      <vt:lpstr>Roboto</vt:lpstr>
      <vt:lpstr>Arial</vt:lpstr>
      <vt:lpstr>CERN_ENdept_Presentation_ArialFont copy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Sylvia MARTAKIS</dc:creator>
  <cp:keywords/>
  <dc:description/>
  <cp:lastModifiedBy>anahita OMOUMI</cp:lastModifiedBy>
  <cp:revision>1765</cp:revision>
  <dcterms:created xsi:type="dcterms:W3CDTF">2020-09-04T12:34:15Z</dcterms:created>
  <dcterms:modified xsi:type="dcterms:W3CDTF">2026-09-23T06:42:39Z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0x01010054EC119363C39C469A384AB5E04343F1</vt:lpwstr>
  </property>
</Properties>
</file>