
<file path=[Content_Types].xml><?xml version="1.0" encoding="utf-8"?>
<Types xmlns="http://schemas.openxmlformats.org/package/2006/content-types">
  <Default Extension="jpg" ContentType="image/jpe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mp4" ContentType="video/unknown"/>
  <Default Extension="png" ContentType="image/png"/>
  <Default Extension="wmf" ContentType="image/x-wmf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11.xml" ContentType="application/vnd.openxmlformats-officedocument.presentationml.notesSlide+xml"/>
  <Override PartName="/ppt/notesSlides/notesSlide8.xml" ContentType="application/vnd.openxmlformats-officedocument.presentationml.notes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3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bookmarkIdSeed="3" saveSubsetFonts="1" showSpecialPlsOnTitleSld="0">
  <p:sldMasterIdLst>
    <p:sldMasterId id="2147483648" r:id="rId1"/>
  </p:sldMasterIdLst>
  <p:notesMasterIdLst>
    <p:notesMasterId r:id="rId17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6797675" cy="9926638"/>
  <p:defaultTextStyle>
    <a:defPPr>
      <a:defRPr lang="de-DE"/>
    </a:defPPr>
    <a:lvl1pPr algn="l" rtl="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 rtl="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 rtl="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 rtl="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 rtl="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 rtl="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 rtl="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 rtl="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 rtl="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5" d="100"/>
          <a:sy n="105" d="100"/>
        </p:scale>
        <p:origin x="144" y="108"/>
      </p:cViewPr>
      <p:guideLst>
        <p:guide pos="2160" orient="horz"/>
        <p:guide pos="384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 /><Relationship Id="rId19" Type="http://schemas.openxmlformats.org/officeDocument/2006/relationships/tableStyles" Target="tableStyles.xml" /><Relationship Id="rId20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67072427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65836925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5888076-FF2A-49AA-B233-BEEDD9D8DCED}" type="datetimeFigureOut">
              <a:rPr lang="de-DE"/>
              <a:t>12.08.2024</a:t>
            </a:fld>
            <a:endParaRPr lang="de-DE"/>
          </a:p>
        </p:txBody>
      </p:sp>
      <p:sp>
        <p:nvSpPr>
          <p:cNvPr id="412318083" name="Folienbildplatzhalt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>
              <a:defRPr/>
            </a:pPr>
            <a:endParaRPr lang="de-DE"/>
          </a:p>
        </p:txBody>
      </p:sp>
      <p:sp>
        <p:nvSpPr>
          <p:cNvPr id="1410853071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1937888550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92111845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/>
          </a:bodyPr>
          <a:lstStyle>
            <a:lvl1pPr algn="r">
              <a:defRPr sz="1200">
                <a:latin typeface="Calibri"/>
              </a:defRPr>
            </a:lvl1pPr>
          </a:lstStyle>
          <a:p>
            <a:pPr>
              <a:defRPr/>
            </a:pPr>
            <a:fld id="{DFD4D6E9-F5B9-422C-A487-95435756F15F}" type="slidenum">
              <a:rPr lang="de-DE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277526" name="Folienbildplatzhalt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</p:spPr>
      </p:sp>
      <p:sp>
        <p:nvSpPr>
          <p:cNvPr id="1884626889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endParaRPr/>
          </a:p>
          <a:p>
            <a:pPr>
              <a:defRPr/>
            </a:pPr>
            <a:endParaRPr lang="en-US" sz="1200" b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defRPr/>
            </a:pPr>
            <a:endParaRPr lang="en-US" sz="1200" b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defRPr/>
            </a:pPr>
            <a:endParaRPr lang="de-CH"/>
          </a:p>
        </p:txBody>
      </p:sp>
      <p:sp>
        <p:nvSpPr>
          <p:cNvPr id="764202188" name="Foliennummernplatzhalt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FD4D6E9-F5B9-422C-A487-95435756F15F}" type="slidenum">
              <a:rPr lang="de-DE"/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81920491" name="Folienbildplatzhalt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103187" y="750888"/>
            <a:ext cx="6678612" cy="3757611"/>
          </a:xfrm>
        </p:spPr>
      </p:sp>
      <p:sp>
        <p:nvSpPr>
          <p:cNvPr id="126679538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>
            <a:normAutofit/>
          </a:bodyPr>
          <a:lstStyle/>
          <a:p>
            <a:pPr algn="l">
              <a:defRPr/>
            </a:pPr>
            <a:r>
              <a:rPr lang="de-CH" sz="1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Why am I here</a:t>
            </a:r>
            <a:r>
              <a:rPr lang="de-CH" sz="1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? -&gt; </a:t>
            </a:r>
            <a:r>
              <a:rPr lang="de-CH" sz="1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GB" sz="1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nstallation and running since 2019</a:t>
            </a:r>
            <a:endParaRPr lang="en-GB" sz="12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l">
              <a:defRPr/>
            </a:pPr>
            <a:r>
              <a:rPr lang="de-CH" sz="1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Now we are bulding an additinal system there. With improve ments.</a:t>
            </a:r>
            <a:endParaRPr lang="en-GB" sz="12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l">
              <a:defRPr/>
            </a:pPr>
            <a:r>
              <a:rPr lang="de-CH" sz="1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How did we get here?</a:t>
            </a:r>
            <a:endParaRPr lang="en-GB" sz="12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l">
              <a:defRPr/>
            </a:pPr>
            <a:endParaRPr sz="12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l">
              <a:defRPr/>
            </a:pPr>
            <a:endParaRPr sz="12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69061837" name="Foliennummernplatzhalt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5AC5156-C88F-56A8-C304-AD08BD0F3872}" type="slidenum">
              <a:rPr lang="de-DE"/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6509740" name="Folienbildplatzhalt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90487" y="744537"/>
            <a:ext cx="6616699" cy="3722686"/>
          </a:xfrm>
        </p:spPr>
      </p:sp>
      <p:sp>
        <p:nvSpPr>
          <p:cNvPr id="373756509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CH" b="1"/>
              <a:t>When</a:t>
            </a:r>
            <a:r>
              <a:rPr lang="de-CH" b="1"/>
              <a:t> starting the company 30 years ago, it all begann with developing a magnetically driven</a:t>
            </a:r>
            <a:endParaRPr/>
          </a:p>
          <a:p>
            <a:pPr>
              <a:defRPr/>
            </a:pPr>
            <a:r>
              <a:rPr lang="de-CH" b="1"/>
              <a:t>wobblestick manipulator – at that time such thing did not exist.</a:t>
            </a:r>
            <a:r>
              <a:rPr lang="de-DE" b="1"/>
              <a:t> For </a:t>
            </a:r>
            <a:r>
              <a:rPr lang="de-CH" b="1"/>
              <a:t>Sample Handling!</a:t>
            </a:r>
            <a:endParaRPr lang="de-CH" b="1"/>
          </a:p>
          <a:p>
            <a:pPr>
              <a:defRPr/>
            </a:pPr>
            <a:r>
              <a:rPr lang="de-CH" b="1"/>
              <a:t>The Wobblestick remaisn mainly the same ever since.</a:t>
            </a:r>
            <a:endParaRPr/>
          </a:p>
        </p:txBody>
      </p:sp>
      <p:sp>
        <p:nvSpPr>
          <p:cNvPr id="1923288725" name="Foliennummernplatzhalt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8E7AACF-0D9B-6B83-AFAA-90C7B48C3CCB}" type="slidenum">
              <a:rPr lang="de-DE"/>
              <a:t>2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206979" name="Folienbildplatzhalt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</p:spPr>
      </p:sp>
      <p:sp>
        <p:nvSpPr>
          <p:cNvPr id="183584411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171450" indent="-171450">
              <a:buFont typeface="Arial"/>
              <a:buChar char="•"/>
              <a:defRPr/>
            </a:pPr>
            <a:r>
              <a:rPr lang="de-CH" b="1"/>
              <a:t>Further Problems arise, enable </a:t>
            </a:r>
            <a:endParaRPr lang="de-CH" b="1"/>
          </a:p>
          <a:p>
            <a:pPr marL="171450" indent="-171450">
              <a:buFont typeface="Arial"/>
              <a:buChar char="•"/>
              <a:defRPr/>
            </a:pPr>
            <a:r>
              <a:rPr lang="de-CH" b="1"/>
              <a:t>However, selection of products grows</a:t>
            </a:r>
            <a:endParaRPr lang="de-CH" b="1"/>
          </a:p>
          <a:p>
            <a:pPr marL="171450" indent="-171450">
              <a:buFont typeface="Arial"/>
              <a:buChar char="•"/>
              <a:defRPr/>
            </a:pPr>
            <a:r>
              <a:rPr lang="de-CH" b="1"/>
              <a:t>Dirfent shape of manipulators, </a:t>
            </a:r>
            <a:endParaRPr lang="de-CH" b="1"/>
          </a:p>
          <a:p>
            <a:pPr marL="171450" indent="-171450">
              <a:buFont typeface="Arial"/>
              <a:buChar char="•"/>
              <a:defRPr/>
            </a:pPr>
            <a:r>
              <a:rPr lang="de-CH" b="1"/>
              <a:t>Also the sample holder it self. In our case of photocathod,</a:t>
            </a:r>
            <a:endParaRPr/>
          </a:p>
        </p:txBody>
      </p:sp>
      <p:sp>
        <p:nvSpPr>
          <p:cNvPr id="669009584" name="Foliennummernplatzhalt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FD4D6E9-F5B9-422C-A487-95435756F15F}" type="slidenum">
              <a:rPr lang="de-DE"/>
              <a:t>2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6305379" name="Folienbildplatzhalt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</p:spPr>
      </p:sp>
      <p:sp>
        <p:nvSpPr>
          <p:cNvPr id="50762379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de-CH" sz="1200" b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Later also System development: </a:t>
            </a:r>
            <a:r>
              <a:rPr lang="de-CH" sz="1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Scanning Transmision Microscopy (STM)</a:t>
            </a:r>
            <a:r>
              <a:rPr lang="de-CH" sz="1200" b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, End Stations, ...</a:t>
            </a:r>
            <a:endParaRPr lang="en-US" sz="1200" b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defRPr/>
            </a:pPr>
            <a:r>
              <a:rPr lang="de-CH"/>
              <a:t>Project for numerous Scientific experiments</a:t>
            </a:r>
            <a:endParaRPr lang="de-CH"/>
          </a:p>
          <a:p>
            <a:pPr>
              <a:defRPr/>
            </a:pPr>
            <a:endParaRPr lang="de-CH"/>
          </a:p>
          <a:p>
            <a:pPr>
              <a:defRPr/>
            </a:pPr>
            <a:r>
              <a:rPr lang="de-CH">
                <a:latin typeface="Tahoma"/>
                <a:ea typeface="Tahoma"/>
                <a:cs typeface="Tahoma"/>
              </a:rPr>
              <a:t>Sample Loading and transport allway present!</a:t>
            </a:r>
            <a:br>
              <a:rPr lang="de-CH">
                <a:latin typeface="Tahoma"/>
                <a:ea typeface="Tahoma"/>
                <a:cs typeface="Tahoma"/>
              </a:rPr>
            </a:br>
            <a:r>
              <a:rPr lang="de-CH">
                <a:latin typeface="Tahoma"/>
                <a:ea typeface="Tahoma"/>
                <a:cs typeface="Tahoma"/>
              </a:rPr>
              <a:t>Made us consentrate on Loadlock, Suitcase and Docking Solutions</a:t>
            </a:r>
            <a:endParaRPr lang="de-CH"/>
          </a:p>
        </p:txBody>
      </p:sp>
      <p:sp>
        <p:nvSpPr>
          <p:cNvPr id="1139344242" name="Foliennummernplatzhalt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FD4D6E9-F5B9-422C-A487-95435756F15F}" type="slidenum">
              <a:rPr lang="de-DE"/>
              <a:t>4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10853008" name="Folienbildplatzhalt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103187" y="750888"/>
            <a:ext cx="6678612" cy="3757611"/>
          </a:xfrm>
        </p:spPr>
      </p:sp>
      <p:sp>
        <p:nvSpPr>
          <p:cNvPr id="2035917278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>
            <a:normAutofit/>
          </a:bodyPr>
          <a:lstStyle/>
          <a:p>
            <a:pPr marL="217793" indent="-217793">
              <a:buAutoNum type="arabicPeriod"/>
              <a:defRPr/>
            </a:pPr>
            <a:r>
              <a:rPr lang="de-CH"/>
              <a:t>Introduce sample through Load Lock, or else Antechamber</a:t>
            </a:r>
            <a:r>
              <a:rPr lang="de-DE"/>
              <a:t>, place it there</a:t>
            </a:r>
            <a:endParaRPr lang="de-CH"/>
          </a:p>
          <a:p>
            <a:pPr marL="217793" indent="-217793">
              <a:buFont typeface="Arial"/>
              <a:buChar char="–"/>
              <a:defRPr/>
            </a:pPr>
            <a:r>
              <a:rPr lang="de-CH"/>
              <a:t>UHV Chamber: remains under Vacuum all the time. Roughing Pump, Trubo-Pump, UHV Pump (ION-Pump).</a:t>
            </a:r>
            <a:endParaRPr lang="de-CH"/>
          </a:p>
          <a:p>
            <a:pPr marL="217793" indent="-217793">
              <a:buFont typeface="Arial"/>
              <a:buChar char="–"/>
              <a:defRPr/>
            </a:pPr>
            <a:r>
              <a:rPr lang="de-CH"/>
              <a:t>Docking Station</a:t>
            </a:r>
            <a:r>
              <a:rPr lang="de-DE"/>
              <a:t>, with rough in Trubo, ponetnially with Cryo UHV Booster. -&gt; 5h to </a:t>
            </a:r>
            <a:endParaRPr/>
          </a:p>
        </p:txBody>
      </p:sp>
      <p:sp>
        <p:nvSpPr>
          <p:cNvPr id="1274487244" name="Foliennummernplatzhalt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004D07A-329B-7863-7FF3-66EC631284BF}" type="slidenum">
              <a:rPr lang="de-DE"/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4795629" name="Folienbildplatzhalt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103187" y="750888"/>
            <a:ext cx="6678612" cy="3757611"/>
          </a:xfrm>
        </p:spPr>
      </p:sp>
      <p:sp>
        <p:nvSpPr>
          <p:cNvPr id="324317671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de-CH" b="1"/>
              <a:t>Standart / Compatible asset zu OEM Manufatureres. Example: Cameca, ThermoFisher, ...</a:t>
            </a:r>
            <a:endParaRPr/>
          </a:p>
        </p:txBody>
      </p:sp>
      <p:sp>
        <p:nvSpPr>
          <p:cNvPr id="1940606517" name="Foliennummernplatzhalt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70035B6-B473-966B-2CD4-418472666162}" type="slidenum">
              <a:rPr lang="de-DE"/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284635" name="Folienbildplatzhalt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103186" y="750888"/>
            <a:ext cx="6678612" cy="3757610"/>
          </a:xfrm>
        </p:spPr>
      </p:sp>
      <p:sp>
        <p:nvSpPr>
          <p:cNvPr id="16139942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>
            <a:normAutofit/>
          </a:bodyPr>
          <a:lstStyle/>
          <a:p>
            <a:pPr algn="l">
              <a:defRPr/>
            </a:pPr>
            <a:r>
              <a:rPr lang="en-GB" sz="1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Installation and running since 2019</a:t>
            </a:r>
            <a:endParaRPr lang="en-GB" sz="12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l">
              <a:defRPr/>
            </a:pPr>
            <a:r>
              <a:rPr lang="en-GB" sz="1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Non-Evaporable Getter (NEG) Pumpen und Sputter Ion Pumps (SIP)</a:t>
            </a:r>
            <a:br>
              <a:rPr lang="en-GB" sz="1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</a:br>
            <a:r>
              <a:rPr lang="en-GB" sz="1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The cathode pressed into the photo-injector gun</a:t>
            </a:r>
            <a:r>
              <a:rPr lang="de-DE" sz="1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with ~</a:t>
            </a:r>
            <a:r>
              <a:rPr lang="en-GB" sz="1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500 N to stabilize the resonant frequency.</a:t>
            </a:r>
            <a:endParaRPr sz="12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23048569" name="Foliennummernplatzhalt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0B53FF7-EE64-610D-C39B-5FA46B8ACA36}" type="slidenum">
              <a:rPr lang="de-DE"/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6497718" name="Folienbildplatzhalt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103187" y="750888"/>
            <a:ext cx="6678612" cy="3757611"/>
          </a:xfrm>
        </p:spPr>
      </p:sp>
      <p:sp>
        <p:nvSpPr>
          <p:cNvPr id="1309895364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de-DE"/>
              <a:t>Weight closer to 15kg.</a:t>
            </a:r>
            <a:endParaRPr lang="de-DE"/>
          </a:p>
          <a:p>
            <a:pPr>
              <a:defRPr/>
            </a:pPr>
            <a:r>
              <a:rPr lang="de-DE" sz="1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Non-Evaporable Getter (NEG) Pumpen und Sputter Ion Pumps (SIP)</a:t>
            </a:r>
            <a:endParaRPr lang="de-DE" sz="12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>
              <a:defRPr/>
            </a:pPr>
            <a:r>
              <a:rPr lang="de-DE" sz="1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NexTorr Z200: </a:t>
            </a:r>
            <a:r>
              <a:rPr lang="de-DE" sz="1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290l/s</a:t>
            </a:r>
            <a:endParaRPr/>
          </a:p>
        </p:txBody>
      </p:sp>
      <p:sp>
        <p:nvSpPr>
          <p:cNvPr id="1242347692" name="Foliennummernplatzhalt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3FD4369-150C-D5C6-AA80-14780429AD7F}" type="slidenum">
              <a:rPr lang="de-DE"/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36107356" name="Folienbildplatzhalt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103187" y="750888"/>
            <a:ext cx="6678612" cy="3757611"/>
          </a:xfrm>
        </p:spPr>
      </p:sp>
      <p:sp>
        <p:nvSpPr>
          <p:cNvPr id="59413447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de-DE"/>
              <a:t>Aka the Puck</a:t>
            </a:r>
            <a:endParaRPr lang="de-DE"/>
          </a:p>
          <a:p>
            <a:pPr>
              <a:defRPr/>
            </a:pPr>
            <a:r>
              <a:rPr lang="de-CH"/>
              <a:t>I think the 6th version now</a:t>
            </a:r>
            <a:endParaRPr/>
          </a:p>
        </p:txBody>
      </p:sp>
      <p:sp>
        <p:nvSpPr>
          <p:cNvPr id="242005608" name="Foliennummernplatzhalt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64F9D5D-5CD3-313C-74AC-FB538BBE59D6}" type="slidenum">
              <a:rPr lang="de-DE"/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18673896" name="Folienbildplatzhalt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103188" y="750888"/>
            <a:ext cx="6678612" cy="3757612"/>
          </a:xfrm>
        </p:spPr>
      </p:sp>
      <p:sp>
        <p:nvSpPr>
          <p:cNvPr id="55568536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endParaRPr lang="en-US" b="1"/>
          </a:p>
          <a:p>
            <a:pPr>
              <a:defRPr/>
            </a:pPr>
            <a:endParaRPr lang="de-CH"/>
          </a:p>
        </p:txBody>
      </p:sp>
      <p:sp>
        <p:nvSpPr>
          <p:cNvPr id="1716454836" name="Foliennummernplatzhalt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FD4D6E9-F5B9-422C-A487-95435756F15F}" type="slidenum">
              <a:rPr lang="de-DE"/>
              <a:t>5</a:t>
            </a:fld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1641268" name="Folienbildplatzhalt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103186" y="750888"/>
            <a:ext cx="6678612" cy="3757610"/>
          </a:xfrm>
        </p:spPr>
      </p:sp>
      <p:sp>
        <p:nvSpPr>
          <p:cNvPr id="1068968469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de-CH" sz="1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lass-fiber-reinforced Teflon (PTFE)</a:t>
            </a:r>
            <a:endParaRPr lang="de-CH" sz="12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339016060" name="Foliennummernplatzhalt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79174EE-1727-336C-C0BB-A44A6914A3DE}" type="slidenum">
              <a:rPr lang="de-DE"/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4962468" name="Folienbildplatzhalt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103187" y="750888"/>
            <a:ext cx="6678612" cy="3757611"/>
          </a:xfrm>
        </p:spPr>
      </p:sp>
      <p:sp>
        <p:nvSpPr>
          <p:cNvPr id="1517782304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/>
              <a:t>Romain instpired me to come here and share the system.</a:t>
            </a:r>
            <a:endParaRPr/>
          </a:p>
        </p:txBody>
      </p:sp>
      <p:sp>
        <p:nvSpPr>
          <p:cNvPr id="1461759447" name="Foliennummernplatzhalt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B3A15AD-2B0F-559F-EC03-A916865DD390}" type="slidenum">
              <a:rPr lang="de-DE"/>
              <a:t>9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8010424" name="Titel 1"/>
          <p:cNvSpPr>
            <a:spLocks noGrp="1"/>
          </p:cNvSpPr>
          <p:nvPr>
            <p:ph type="ctrTitle"/>
          </p:nvPr>
        </p:nvSpPr>
        <p:spPr bwMode="auto">
          <a:xfrm>
            <a:off x="914400" y="2130426"/>
            <a:ext cx="10363200" cy="1470025"/>
          </a:xfrm>
          <a:prstGeom prst="rect">
            <a:avLst/>
          </a:prstGeom>
          <a:solidFill>
            <a:srgbClr val="00338E"/>
          </a:solidFill>
        </p:spPr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158439747" name="Untertitel 2"/>
          <p:cNvSpPr>
            <a:spLocks noGrp="1"/>
          </p:cNvSpPr>
          <p:nvPr>
            <p:ph type="subTitle" idx="1"/>
          </p:nvPr>
        </p:nvSpPr>
        <p:spPr bwMode="auto">
          <a:xfrm>
            <a:off x="1828800" y="3886200"/>
            <a:ext cx="85344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de-DE"/>
              <a:t>Formatvorlage des Untertitelmasters durch Klicken bearbeiten</a:t>
            </a:r>
            <a:endParaRPr/>
          </a:p>
        </p:txBody>
      </p:sp>
      <p:sp>
        <p:nvSpPr>
          <p:cNvPr id="2013963107" name="Fußzeilenplatzhalter 4"/>
          <p:cNvSpPr>
            <a:spLocks noGrp="1"/>
          </p:cNvSpPr>
          <p:nvPr>
            <p:ph type="ftr" sz="quarter" idx="10"/>
          </p:nvPr>
        </p:nvSpPr>
        <p:spPr bwMode="auto">
          <a:xfrm>
            <a:off x="4152900" y="7031039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902723530" name="Gerade Verbindung 7"/>
          <p:cNvCxnSpPr/>
          <p:nvPr userDrawn="1"/>
        </p:nvCxnSpPr>
        <p:spPr bwMode="auto">
          <a:xfrm>
            <a:off x="624418" y="6307138"/>
            <a:ext cx="10943167" cy="0"/>
          </a:xfrm>
          <a:prstGeom prst="line">
            <a:avLst/>
          </a:prstGeom>
          <a:ln>
            <a:solidFill>
              <a:srgbClr val="0033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8373949" name="Titel 1"/>
          <p:cNvSpPr>
            <a:spLocks noGrp="1"/>
          </p:cNvSpPr>
          <p:nvPr>
            <p:ph type="title"/>
          </p:nvPr>
        </p:nvSpPr>
        <p:spPr bwMode="auto">
          <a:xfrm>
            <a:off x="609600" y="224327"/>
            <a:ext cx="10957983" cy="67532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  <a:latin typeface="BankGothic Md BT"/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95037949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138441611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00338E"/>
                </a:solidFill>
                <a:latin typeface="BankGothic Md BT"/>
                <a:cs typeface="+mn-cs"/>
              </a:defRPr>
            </a:lvl1pPr>
          </a:lstStyle>
          <a:p>
            <a:pPr>
              <a:defRPr/>
            </a:pPr>
            <a:r>
              <a:rPr lang="de-DE"/>
              <a:t>Urs Maier, 2024</a:t>
            </a:r>
            <a:endParaRPr/>
          </a:p>
        </p:txBody>
      </p:sp>
      <p:sp>
        <p:nvSpPr>
          <p:cNvPr id="1540212704" name="Foliennummernplatzhalter 5"/>
          <p:cNvSpPr>
            <a:spLocks noGrp="1"/>
          </p:cNvSpPr>
          <p:nvPr>
            <p:ph type="sldNum" sz="quarter" idx="12"/>
          </p:nvPr>
        </p:nvSpPr>
        <p:spPr bwMode="auto">
          <a:xfrm>
            <a:off x="8722783" y="6356351"/>
            <a:ext cx="2844800" cy="365125"/>
          </a:xfrm>
        </p:spPr>
        <p:txBody>
          <a:bodyPr anchor="t"/>
          <a:lstStyle>
            <a:lvl1pPr>
              <a:defRPr sz="1000"/>
            </a:lvl1pPr>
          </a:lstStyle>
          <a:p>
            <a:pPr>
              <a:defRPr/>
            </a:pPr>
            <a:fld id="{C9CACFB3-1240-4A3B-A3DE-2DAA2D136AD4}" type="slidenum">
              <a:rPr lang="de-DE"/>
              <a:t>‹Nr.›</a:t>
            </a:fld>
            <a:endParaRPr lang="de-DE"/>
          </a:p>
        </p:txBody>
      </p:sp>
      <p:sp>
        <p:nvSpPr>
          <p:cNvPr id="705448906" name="Abgerundetes Rechteck 10"/>
          <p:cNvSpPr/>
          <p:nvPr userDrawn="1"/>
        </p:nvSpPr>
        <p:spPr bwMode="auto">
          <a:xfrm>
            <a:off x="609600" y="224325"/>
            <a:ext cx="10972800" cy="675328"/>
          </a:xfrm>
          <a:prstGeom prst="roundRect">
            <a:avLst>
              <a:gd name="adj" fmla="val 16667"/>
            </a:avLst>
          </a:prstGeom>
          <a:solidFill>
            <a:srgbClr val="0033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de-CH"/>
          </a:p>
        </p:txBody>
      </p:sp>
      <p:pic>
        <p:nvPicPr>
          <p:cNvPr id="385922543" name="Picture 3"/>
          <p:cNvPicPr>
            <a:picLocks noChangeAspect="1" noChangeArrowheads="1"/>
          </p:cNvPicPr>
          <p:nvPr userDrawn="1"/>
        </p:nvPicPr>
        <p:blipFill rotWithShape="1">
          <a:blip r:embed="rId2"/>
          <a:srcRect l="-106" t="0" r="183" b="0"/>
          <a:stretch/>
        </p:blipFill>
        <p:spPr bwMode="auto">
          <a:xfrm>
            <a:off x="5002395" y="6340508"/>
            <a:ext cx="2172392" cy="47182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Abschnitts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67649692" name="Rechteck 3"/>
          <p:cNvSpPr/>
          <p:nvPr userDrawn="1"/>
        </p:nvSpPr>
        <p:spPr bwMode="auto">
          <a:xfrm>
            <a:off x="628650" y="277813"/>
            <a:ext cx="10985500" cy="1135062"/>
          </a:xfrm>
          <a:prstGeom prst="rect">
            <a:avLst/>
          </a:prstGeom>
          <a:solidFill>
            <a:srgbClr val="0033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cxnSp>
        <p:nvCxnSpPr>
          <p:cNvPr id="1828672728" name="Gerade Verbindung 7"/>
          <p:cNvCxnSpPr/>
          <p:nvPr userDrawn="1"/>
        </p:nvCxnSpPr>
        <p:spPr bwMode="auto">
          <a:xfrm>
            <a:off x="624418" y="6307138"/>
            <a:ext cx="10943167" cy="0"/>
          </a:xfrm>
          <a:prstGeom prst="line">
            <a:avLst/>
          </a:prstGeom>
          <a:ln>
            <a:solidFill>
              <a:srgbClr val="0033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5152468" name="Picture 2" descr="W:\ADMINISTRATION\Vorlagen\Ferrovac-Farben\logo.jpg"/>
          <p:cNvPicPr>
            <a:picLocks noChangeAspect="1" noChangeArrowheads="1"/>
          </p:cNvPicPr>
          <p:nvPr userDrawn="1"/>
        </p:nvPicPr>
        <p:blipFill rotWithShape="1">
          <a:blip r:embed="rId2"/>
          <a:stretch/>
        </p:blipFill>
        <p:spPr bwMode="auto">
          <a:xfrm>
            <a:off x="5124452" y="6354763"/>
            <a:ext cx="2112433" cy="373062"/>
          </a:xfrm>
          <a:prstGeom prst="rect">
            <a:avLst/>
          </a:prstGeom>
          <a:noFill/>
          <a:ln>
            <a:noFill/>
          </a:ln>
        </p:spPr>
      </p:pic>
      <p:sp>
        <p:nvSpPr>
          <p:cNvPr id="1933930055" name="Titel 1"/>
          <p:cNvSpPr>
            <a:spLocks noGrp="1"/>
          </p:cNvSpPr>
          <p:nvPr>
            <p:ph type="title"/>
          </p:nvPr>
        </p:nvSpPr>
        <p:spPr bwMode="auto"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159946044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</p:txBody>
      </p:sp>
      <p:sp>
        <p:nvSpPr>
          <p:cNvPr id="1520491108" name="Fußzeilenplatzhalter 4"/>
          <p:cNvSpPr>
            <a:spLocks noGrp="1"/>
          </p:cNvSpPr>
          <p:nvPr>
            <p:ph type="ftr" sz="quarter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603930211" name="Foliennummernplatzhalter 5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39F076-EFEF-4F0B-8201-4B653108EBD5}" type="slidenum">
              <a:rPr lang="de-DE"/>
              <a:t>‹Nr.›</a:t>
            </a:fld>
            <a:endParaRPr lang="de-DE"/>
          </a:p>
        </p:txBody>
      </p:sp>
      <p:sp>
        <p:nvSpPr>
          <p:cNvPr id="1768671845" name="Datumsplatzhalter 3"/>
          <p:cNvSpPr>
            <a:spLocks noGrp="1"/>
          </p:cNvSpPr>
          <p:nvPr>
            <p:ph type="dt" sz="half" idx="12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00338E"/>
                </a:solidFill>
                <a:latin typeface="BankGothic Md BT"/>
                <a:cs typeface="+mn-cs"/>
              </a:defRPr>
            </a:lvl1pPr>
          </a:lstStyle>
          <a:p>
            <a:pPr>
              <a:defRPr/>
            </a:pPr>
            <a:r>
              <a:rPr lang="de-DE"/>
              <a:t>Urs Maier, January 2017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Zwei Inhal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2658836" name="Rechteck 4"/>
          <p:cNvSpPr/>
          <p:nvPr userDrawn="1"/>
        </p:nvSpPr>
        <p:spPr bwMode="auto">
          <a:xfrm>
            <a:off x="628650" y="277813"/>
            <a:ext cx="10985500" cy="1135062"/>
          </a:xfrm>
          <a:prstGeom prst="rect">
            <a:avLst/>
          </a:prstGeom>
          <a:solidFill>
            <a:srgbClr val="0033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cxnSp>
        <p:nvCxnSpPr>
          <p:cNvPr id="1978628163" name="Gerade Verbindung 7"/>
          <p:cNvCxnSpPr/>
          <p:nvPr userDrawn="1"/>
        </p:nvCxnSpPr>
        <p:spPr bwMode="auto">
          <a:xfrm>
            <a:off x="624418" y="6307138"/>
            <a:ext cx="10943167" cy="0"/>
          </a:xfrm>
          <a:prstGeom prst="line">
            <a:avLst/>
          </a:prstGeom>
          <a:ln>
            <a:solidFill>
              <a:srgbClr val="0033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2659354" name="Picture 2" descr="W:\ADMINISTRATION\Vorlagen\Ferrovac-Farben\logo.jpg"/>
          <p:cNvPicPr>
            <a:picLocks noChangeAspect="1" noChangeArrowheads="1"/>
          </p:cNvPicPr>
          <p:nvPr userDrawn="1"/>
        </p:nvPicPr>
        <p:blipFill rotWithShape="1">
          <a:blip r:embed="rId2"/>
          <a:stretch/>
        </p:blipFill>
        <p:spPr bwMode="auto">
          <a:xfrm>
            <a:off x="5124452" y="6354763"/>
            <a:ext cx="2112433" cy="373062"/>
          </a:xfrm>
          <a:prstGeom prst="rect">
            <a:avLst/>
          </a:prstGeom>
          <a:noFill/>
          <a:ln>
            <a:noFill/>
          </a:ln>
        </p:spPr>
      </p:pic>
      <p:sp>
        <p:nvSpPr>
          <p:cNvPr id="2061062751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1378983300" name="Inhaltsplatzhalter 2"/>
          <p:cNvSpPr>
            <a:spLocks noGrp="1"/>
          </p:cNvSpPr>
          <p:nvPr>
            <p:ph sz="half" idx="1"/>
          </p:nvPr>
        </p:nvSpPr>
        <p:spPr bwMode="auto"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1509717229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790532924" name="Fußzeilenplatzhalter 5"/>
          <p:cNvSpPr>
            <a:spLocks noGrp="1"/>
          </p:cNvSpPr>
          <p:nvPr>
            <p:ph type="ftr" sz="quarter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14403107" name="Foliennummernplatzhalter 6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C0995AB-6FCA-46B7-A745-33E8194FD840}" type="slidenum">
              <a:rPr lang="de-DE"/>
              <a:t>‹Nr.›</a:t>
            </a:fld>
            <a:endParaRPr lang="de-DE"/>
          </a:p>
        </p:txBody>
      </p:sp>
      <p:sp>
        <p:nvSpPr>
          <p:cNvPr id="1415213942" name="Datumsplatzhalter 3"/>
          <p:cNvSpPr>
            <a:spLocks noGrp="1"/>
          </p:cNvSpPr>
          <p:nvPr>
            <p:ph type="dt" sz="half" idx="12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00338E"/>
                </a:solidFill>
                <a:latin typeface="BankGothic Md BT"/>
                <a:cs typeface="+mn-cs"/>
              </a:defRPr>
            </a:lvl1pPr>
          </a:lstStyle>
          <a:p>
            <a:pPr>
              <a:defRPr/>
            </a:pPr>
            <a:r>
              <a:rPr lang="de-DE"/>
              <a:t>Urs Maier, January 2017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Vergleich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8168224" name="Rechteck 6"/>
          <p:cNvSpPr/>
          <p:nvPr userDrawn="1"/>
        </p:nvSpPr>
        <p:spPr bwMode="auto">
          <a:xfrm>
            <a:off x="628650" y="277813"/>
            <a:ext cx="10985500" cy="1135062"/>
          </a:xfrm>
          <a:prstGeom prst="rect">
            <a:avLst/>
          </a:prstGeom>
          <a:solidFill>
            <a:srgbClr val="0033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cxnSp>
        <p:nvCxnSpPr>
          <p:cNvPr id="948623416" name="Gerade Verbindung 7"/>
          <p:cNvCxnSpPr/>
          <p:nvPr userDrawn="1"/>
        </p:nvCxnSpPr>
        <p:spPr bwMode="auto">
          <a:xfrm>
            <a:off x="624418" y="6307138"/>
            <a:ext cx="10943167" cy="0"/>
          </a:xfrm>
          <a:prstGeom prst="line">
            <a:avLst/>
          </a:prstGeom>
          <a:ln>
            <a:solidFill>
              <a:srgbClr val="0033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1928077" name="Picture 2" descr="W:\ADMINISTRATION\Vorlagen\Ferrovac-Farben\logo.jpg"/>
          <p:cNvPicPr>
            <a:picLocks noChangeAspect="1" noChangeArrowheads="1"/>
          </p:cNvPicPr>
          <p:nvPr userDrawn="1"/>
        </p:nvPicPr>
        <p:blipFill rotWithShape="1">
          <a:blip r:embed="rId2"/>
          <a:stretch/>
        </p:blipFill>
        <p:spPr bwMode="auto">
          <a:xfrm>
            <a:off x="5124452" y="6354763"/>
            <a:ext cx="2112433" cy="373062"/>
          </a:xfrm>
          <a:prstGeom prst="rect">
            <a:avLst/>
          </a:prstGeom>
          <a:noFill/>
          <a:ln>
            <a:noFill/>
          </a:ln>
        </p:spPr>
      </p:pic>
      <p:sp>
        <p:nvSpPr>
          <p:cNvPr id="1300860246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1053125199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</p:txBody>
      </p:sp>
      <p:sp>
        <p:nvSpPr>
          <p:cNvPr id="2140109173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16578221" name="Text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</p:txBody>
      </p:sp>
      <p:sp>
        <p:nvSpPr>
          <p:cNvPr id="967643894" name="Inhaltsplatzhalter 5"/>
          <p:cNvSpPr>
            <a:spLocks noGrp="1"/>
          </p:cNvSpPr>
          <p:nvPr>
            <p:ph sz="quarter" idx="4"/>
          </p:nvPr>
        </p:nvSpPr>
        <p:spPr bwMode="auto"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1863581082" name="Fußzeilenplatzhalter 7"/>
          <p:cNvSpPr>
            <a:spLocks noGrp="1"/>
          </p:cNvSpPr>
          <p:nvPr>
            <p:ph type="ftr" sz="quarter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487197903" name="Foliennummernplatzhalter 8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2F7007F0-6AF6-4466-8496-8A287E44E786}" type="slidenum">
              <a:rPr lang="de-DE"/>
              <a:t>‹Nr.›</a:t>
            </a:fld>
            <a:endParaRPr lang="de-DE"/>
          </a:p>
        </p:txBody>
      </p:sp>
      <p:sp>
        <p:nvSpPr>
          <p:cNvPr id="1866185423" name="Datumsplatzhalter 3"/>
          <p:cNvSpPr>
            <a:spLocks noGrp="1"/>
          </p:cNvSpPr>
          <p:nvPr>
            <p:ph type="dt" sz="half" idx="12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00338E"/>
                </a:solidFill>
                <a:latin typeface="BankGothic Md BT"/>
                <a:cs typeface="+mn-cs"/>
              </a:defRPr>
            </a:lvl1pPr>
          </a:lstStyle>
          <a:p>
            <a:pPr>
              <a:defRPr/>
            </a:pPr>
            <a:r>
              <a:rPr lang="de-DE"/>
              <a:t>Urs Maier, January 2017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Nur 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6913665" name="Rechteck 2"/>
          <p:cNvSpPr/>
          <p:nvPr userDrawn="1"/>
        </p:nvSpPr>
        <p:spPr bwMode="auto">
          <a:xfrm>
            <a:off x="628650" y="277813"/>
            <a:ext cx="10985500" cy="1135062"/>
          </a:xfrm>
          <a:prstGeom prst="rect">
            <a:avLst/>
          </a:prstGeom>
          <a:solidFill>
            <a:srgbClr val="0033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cxnSp>
        <p:nvCxnSpPr>
          <p:cNvPr id="1296978123" name="Gerade Verbindung 7"/>
          <p:cNvCxnSpPr/>
          <p:nvPr userDrawn="1"/>
        </p:nvCxnSpPr>
        <p:spPr bwMode="auto">
          <a:xfrm>
            <a:off x="624418" y="6307138"/>
            <a:ext cx="10943167" cy="0"/>
          </a:xfrm>
          <a:prstGeom prst="line">
            <a:avLst/>
          </a:prstGeom>
          <a:ln>
            <a:solidFill>
              <a:srgbClr val="0033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5840672" name="Picture 2" descr="W:\ADMINISTRATION\Vorlagen\Ferrovac-Farben\logo.jpg"/>
          <p:cNvPicPr>
            <a:picLocks noChangeAspect="1" noChangeArrowheads="1"/>
          </p:cNvPicPr>
          <p:nvPr userDrawn="1"/>
        </p:nvPicPr>
        <p:blipFill rotWithShape="1">
          <a:blip r:embed="rId2"/>
          <a:stretch/>
        </p:blipFill>
        <p:spPr bwMode="auto">
          <a:xfrm>
            <a:off x="5124452" y="6354763"/>
            <a:ext cx="2112433" cy="373062"/>
          </a:xfrm>
          <a:prstGeom prst="rect">
            <a:avLst/>
          </a:prstGeom>
          <a:noFill/>
          <a:ln>
            <a:noFill/>
          </a:ln>
        </p:spPr>
      </p:pic>
      <p:sp>
        <p:nvSpPr>
          <p:cNvPr id="1157793628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2066625248" name="Fußzeilenplatzhalter 3"/>
          <p:cNvSpPr>
            <a:spLocks noGrp="1"/>
          </p:cNvSpPr>
          <p:nvPr>
            <p:ph type="ftr" sz="quarter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01346215" name="Foliennummernplatzhalter 4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5180AA5-256E-4A83-9563-7965B8F8D384}" type="slidenum">
              <a:rPr lang="de-DE"/>
              <a:t>‹Nr.›</a:t>
            </a:fld>
            <a:endParaRPr lang="de-DE"/>
          </a:p>
        </p:txBody>
      </p:sp>
      <p:sp>
        <p:nvSpPr>
          <p:cNvPr id="2091601584" name="Datumsplatzhalter 3"/>
          <p:cNvSpPr>
            <a:spLocks noGrp="1"/>
          </p:cNvSpPr>
          <p:nvPr>
            <p:ph type="dt" sz="half" idx="12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00338E"/>
                </a:solidFill>
                <a:latin typeface="BankGothic Md BT"/>
                <a:cs typeface="+mn-cs"/>
              </a:defRPr>
            </a:lvl1pPr>
          </a:lstStyle>
          <a:p>
            <a:pPr>
              <a:defRPr/>
            </a:pPr>
            <a:r>
              <a:rPr lang="de-DE"/>
              <a:t>Urs Maier, January 2017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Le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460037463" name="Gerade Verbindung 6"/>
          <p:cNvCxnSpPr/>
          <p:nvPr userDrawn="1"/>
        </p:nvCxnSpPr>
        <p:spPr bwMode="auto">
          <a:xfrm>
            <a:off x="624418" y="6307138"/>
            <a:ext cx="10943167" cy="0"/>
          </a:xfrm>
          <a:prstGeom prst="line">
            <a:avLst/>
          </a:prstGeom>
          <a:ln>
            <a:solidFill>
              <a:srgbClr val="0033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5894865" name="Picture 2" descr="W:\ADMINISTRATION\Vorlagen\Ferrovac-Farben\logo.jpg"/>
          <p:cNvPicPr>
            <a:picLocks noChangeAspect="1" noChangeArrowheads="1"/>
          </p:cNvPicPr>
          <p:nvPr userDrawn="1"/>
        </p:nvPicPr>
        <p:blipFill rotWithShape="1">
          <a:blip r:embed="rId2"/>
          <a:stretch/>
        </p:blipFill>
        <p:spPr bwMode="auto">
          <a:xfrm>
            <a:off x="5124452" y="6354763"/>
            <a:ext cx="2112433" cy="373062"/>
          </a:xfrm>
          <a:prstGeom prst="rect">
            <a:avLst/>
          </a:prstGeom>
          <a:noFill/>
          <a:ln>
            <a:noFill/>
          </a:ln>
        </p:spPr>
      </p:pic>
      <p:sp>
        <p:nvSpPr>
          <p:cNvPr id="2130291956" name="Fußzeilenplatzhalter 2"/>
          <p:cNvSpPr>
            <a:spLocks noGrp="1"/>
          </p:cNvSpPr>
          <p:nvPr>
            <p:ph type="ftr" sz="quarter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00744227" name="Foliennummernplatzhalter 3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1863774-F4B7-4245-9C9D-D80D3323DC4A}" type="slidenum">
              <a:rPr lang="de-DE"/>
              <a:t>‹Nr.›</a:t>
            </a:fld>
            <a:endParaRPr lang="de-DE"/>
          </a:p>
        </p:txBody>
      </p:sp>
      <p:sp>
        <p:nvSpPr>
          <p:cNvPr id="180682594" name="Datumsplatzhalter 3"/>
          <p:cNvSpPr>
            <a:spLocks noGrp="1"/>
          </p:cNvSpPr>
          <p:nvPr>
            <p:ph type="dt" sz="half" idx="12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00338E"/>
                </a:solidFill>
                <a:latin typeface="BankGothic Md BT"/>
                <a:cs typeface="+mn-cs"/>
              </a:defRPr>
            </a:lvl1pPr>
          </a:lstStyle>
          <a:p>
            <a:pPr>
              <a:defRPr/>
            </a:pPr>
            <a:r>
              <a:rPr lang="de-DE"/>
              <a:t>Urs Maier, January 2017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Inhalt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186571551" name="Gerade Verbindung 6"/>
          <p:cNvCxnSpPr/>
          <p:nvPr userDrawn="1"/>
        </p:nvCxnSpPr>
        <p:spPr bwMode="auto">
          <a:xfrm>
            <a:off x="624418" y="6307138"/>
            <a:ext cx="10943167" cy="0"/>
          </a:xfrm>
          <a:prstGeom prst="line">
            <a:avLst/>
          </a:prstGeom>
          <a:ln>
            <a:solidFill>
              <a:srgbClr val="0033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12246103" name="Picture 2" descr="W:\ADMINISTRATION\Vorlagen\Ferrovac-Farben\logo.jpg"/>
          <p:cNvPicPr>
            <a:picLocks noChangeAspect="1" noChangeArrowheads="1"/>
          </p:cNvPicPr>
          <p:nvPr userDrawn="1"/>
        </p:nvPicPr>
        <p:blipFill rotWithShape="1">
          <a:blip r:embed="rId2"/>
          <a:stretch/>
        </p:blipFill>
        <p:spPr bwMode="auto">
          <a:xfrm>
            <a:off x="5124452" y="6354763"/>
            <a:ext cx="2112433" cy="373062"/>
          </a:xfrm>
          <a:prstGeom prst="rect">
            <a:avLst/>
          </a:prstGeom>
          <a:noFill/>
          <a:ln>
            <a:noFill/>
          </a:ln>
        </p:spPr>
      </p:pic>
      <p:sp>
        <p:nvSpPr>
          <p:cNvPr id="1662359757" name="Titel 1"/>
          <p:cNvSpPr>
            <a:spLocks noGrp="1"/>
          </p:cNvSpPr>
          <p:nvPr>
            <p:ph type="title"/>
          </p:nvPr>
        </p:nvSpPr>
        <p:spPr bwMode="auto"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316793904" name="Inhaltsplatzhalter 2"/>
          <p:cNvSpPr>
            <a:spLocks noGrp="1"/>
          </p:cNvSpPr>
          <p:nvPr>
            <p:ph idx="1"/>
          </p:nvPr>
        </p:nvSpPr>
        <p:spPr bwMode="auto">
          <a:xfrm>
            <a:off x="4766732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2003799523" name="Textplatzhalter 3"/>
          <p:cNvSpPr>
            <a:spLocks noGrp="1"/>
          </p:cNvSpPr>
          <p:nvPr>
            <p:ph type="body" sz="half" idx="2"/>
          </p:nvPr>
        </p:nvSpPr>
        <p:spPr bwMode="auto"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</p:txBody>
      </p:sp>
      <p:sp>
        <p:nvSpPr>
          <p:cNvPr id="2024873999" name="Datumsplatzhalter 4"/>
          <p:cNvSpPr>
            <a:spLocks noGrp="1"/>
          </p:cNvSpPr>
          <p:nvPr>
            <p:ph type="dt" sz="half" idx="10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de-DE"/>
              <a:t>Urs Maier, January 2017</a:t>
            </a:r>
            <a:endParaRPr/>
          </a:p>
        </p:txBody>
      </p:sp>
      <p:sp>
        <p:nvSpPr>
          <p:cNvPr id="657307734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789575162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12BF2E32-EC04-459F-9EC2-754C8643299B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Bild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512782514" name="Gerade Verbindung 6"/>
          <p:cNvCxnSpPr/>
          <p:nvPr userDrawn="1"/>
        </p:nvCxnSpPr>
        <p:spPr bwMode="auto">
          <a:xfrm>
            <a:off x="624418" y="6307138"/>
            <a:ext cx="10943167" cy="0"/>
          </a:xfrm>
          <a:prstGeom prst="line">
            <a:avLst/>
          </a:prstGeom>
          <a:ln>
            <a:solidFill>
              <a:srgbClr val="0033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60514973" name="Picture 2" descr="W:\ADMINISTRATION\Vorlagen\Ferrovac-Farben\logo.jpg"/>
          <p:cNvPicPr>
            <a:picLocks noChangeAspect="1" noChangeArrowheads="1"/>
          </p:cNvPicPr>
          <p:nvPr userDrawn="1"/>
        </p:nvPicPr>
        <p:blipFill rotWithShape="1">
          <a:blip r:embed="rId2"/>
          <a:stretch/>
        </p:blipFill>
        <p:spPr bwMode="auto">
          <a:xfrm>
            <a:off x="5124452" y="6354763"/>
            <a:ext cx="2112433" cy="373062"/>
          </a:xfrm>
          <a:prstGeom prst="rect">
            <a:avLst/>
          </a:prstGeom>
          <a:noFill/>
          <a:ln>
            <a:noFill/>
          </a:ln>
        </p:spPr>
      </p:pic>
      <p:sp>
        <p:nvSpPr>
          <p:cNvPr id="245414062" name="Titel 1"/>
          <p:cNvSpPr>
            <a:spLocks noGrp="1"/>
          </p:cNvSpPr>
          <p:nvPr>
            <p:ph type="title"/>
          </p:nvPr>
        </p:nvSpPr>
        <p:spPr bwMode="auto"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1353190074" name="Bildplatzhalter 2"/>
          <p:cNvSpPr>
            <a:spLocks noGrp="1"/>
          </p:cNvSpPr>
          <p:nvPr>
            <p:ph type="pic" idx="1"/>
          </p:nvPr>
        </p:nvSpPr>
        <p:spPr bwMode="auto"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/>
            </a:pPr>
            <a:r>
              <a:rPr lang="de-DE"/>
              <a:t>Bild durch Klicken auf Symbol hinzufügen</a:t>
            </a:r>
            <a:endParaRPr/>
          </a:p>
        </p:txBody>
      </p:sp>
      <p:sp>
        <p:nvSpPr>
          <p:cNvPr id="391639148" name="Textplatzhalter 3"/>
          <p:cNvSpPr>
            <a:spLocks noGrp="1"/>
          </p:cNvSpPr>
          <p:nvPr>
            <p:ph type="body" sz="half" idx="2"/>
          </p:nvPr>
        </p:nvSpPr>
        <p:spPr bwMode="auto"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</p:txBody>
      </p:sp>
      <p:sp>
        <p:nvSpPr>
          <p:cNvPr id="841393220" name="Datumsplatzhalter 4"/>
          <p:cNvSpPr>
            <a:spLocks noGrp="1"/>
          </p:cNvSpPr>
          <p:nvPr>
            <p:ph type="dt" sz="half" idx="10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de-DE"/>
              <a:t>Urs Maier, January 2017</a:t>
            </a:r>
            <a:endParaRPr/>
          </a:p>
        </p:txBody>
      </p:sp>
      <p:sp>
        <p:nvSpPr>
          <p:cNvPr id="574896101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59905417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01A6B1B-E7E0-4F3E-BEFD-051CFF4D8FD9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el und vertikaler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980245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396510535" name="Vertikaler Textplatzhalt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1682918616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de-DE"/>
              <a:t>Urs Maier, January 2017</a:t>
            </a:r>
            <a:endParaRPr/>
          </a:p>
        </p:txBody>
      </p:sp>
      <p:sp>
        <p:nvSpPr>
          <p:cNvPr id="700057926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78078817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268A676A-551D-4D96-8EB6-5747F50CC675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Vertikaler Titel u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42645583" name="Vertikaler Titel 1"/>
          <p:cNvSpPr>
            <a:spLocks noGrp="1"/>
          </p:cNvSpPr>
          <p:nvPr>
            <p:ph type="title" orient="vert"/>
          </p:nvPr>
        </p:nvSpPr>
        <p:spPr bwMode="auto">
          <a:xfrm>
            <a:off x="8839200" y="274639"/>
            <a:ext cx="2743200" cy="5851525"/>
          </a:xfrm>
        </p:spPr>
        <p:txBody>
          <a:bodyPr vert="eaVert"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1397552000" name="Vertikaler Textplatzhalter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274639"/>
            <a:ext cx="8026400" cy="5851525"/>
          </a:xfrm>
        </p:spPr>
        <p:txBody>
          <a:bodyPr vert="eaVert"/>
          <a:lstStyle/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225090512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de-DE"/>
              <a:t>Urs Maier, January 2017</a:t>
            </a:r>
            <a:endParaRPr/>
          </a:p>
        </p:txBody>
      </p:sp>
      <p:sp>
        <p:nvSpPr>
          <p:cNvPr id="435978335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31068996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1D6F822C-13D4-4F4B-AC6E-24E620FD4407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8335824" name="Titelplatzhalter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91851" cy="11382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/>
          </a:bodyPr>
          <a:lstStyle/>
          <a:p>
            <a:pPr lvl="0"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3467060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460894950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583356077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/>
          </a:bodyPr>
          <a:lstStyle>
            <a:lvl1pPr algn="r">
              <a:defRPr sz="1200">
                <a:solidFill>
                  <a:srgbClr val="00338E"/>
                </a:solidFill>
                <a:latin typeface="BankGothic Md BT"/>
              </a:defRPr>
            </a:lvl1pPr>
          </a:lstStyle>
          <a:p>
            <a:pPr>
              <a:defRPr/>
            </a:pPr>
            <a:fld id="{694C1EAB-019B-4C94-B414-57931EDCF1F7}" type="slidenum">
              <a:rPr lang="de-DE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1" ftr="0" hdr="0" sldNum="1"/>
  <p:txStyles>
    <p:titleStyle>
      <a:lvl1pPr algn="ctr" rtl="0">
        <a:spcBef>
          <a:spcPts val="0"/>
        </a:spcBef>
        <a:spcAft>
          <a:spcPts val="0"/>
        </a:spcAft>
        <a:defRPr sz="4400">
          <a:solidFill>
            <a:schemeClr val="bg1"/>
          </a:solidFill>
          <a:latin typeface="BankGothic Md BT"/>
          <a:ea typeface="+mj-ea"/>
          <a:cs typeface="+mj-cs"/>
        </a:defRPr>
      </a:lvl1pPr>
      <a:lvl2pPr algn="ctr" rtl="0">
        <a:spcBef>
          <a:spcPts val="0"/>
        </a:spcBef>
        <a:spcAft>
          <a:spcPts val="0"/>
        </a:spcAft>
        <a:defRPr sz="4400">
          <a:solidFill>
            <a:schemeClr val="bg1"/>
          </a:solidFill>
          <a:latin typeface="BankGothic Md BT"/>
        </a:defRPr>
      </a:lvl2pPr>
      <a:lvl3pPr algn="ctr" rtl="0">
        <a:spcBef>
          <a:spcPts val="0"/>
        </a:spcBef>
        <a:spcAft>
          <a:spcPts val="0"/>
        </a:spcAft>
        <a:defRPr sz="4400">
          <a:solidFill>
            <a:schemeClr val="bg1"/>
          </a:solidFill>
          <a:latin typeface="BankGothic Md BT"/>
        </a:defRPr>
      </a:lvl3pPr>
      <a:lvl4pPr algn="ctr" rtl="0">
        <a:spcBef>
          <a:spcPts val="0"/>
        </a:spcBef>
        <a:spcAft>
          <a:spcPts val="0"/>
        </a:spcAft>
        <a:defRPr sz="4400">
          <a:solidFill>
            <a:schemeClr val="bg1"/>
          </a:solidFill>
          <a:latin typeface="BankGothic Md BT"/>
        </a:defRPr>
      </a:lvl4pPr>
      <a:lvl5pPr algn="ctr" rtl="0">
        <a:spcBef>
          <a:spcPts val="0"/>
        </a:spcBef>
        <a:spcAft>
          <a:spcPts val="0"/>
        </a:spcAft>
        <a:defRPr sz="4400">
          <a:solidFill>
            <a:schemeClr val="bg1"/>
          </a:solidFill>
          <a:latin typeface="BankGothic Md BT"/>
        </a:defRPr>
      </a:lvl5pPr>
      <a:lvl6pPr marL="457200" algn="ctr" rtl="0">
        <a:spcBef>
          <a:spcPts val="0"/>
        </a:spcBef>
        <a:spcAft>
          <a:spcPts val="0"/>
        </a:spcAft>
        <a:defRPr sz="4400">
          <a:solidFill>
            <a:schemeClr val="bg1"/>
          </a:solidFill>
          <a:latin typeface="BankGothic Md BT"/>
        </a:defRPr>
      </a:lvl6pPr>
      <a:lvl7pPr marL="914400" algn="ctr" rtl="0">
        <a:spcBef>
          <a:spcPts val="0"/>
        </a:spcBef>
        <a:spcAft>
          <a:spcPts val="0"/>
        </a:spcAft>
        <a:defRPr sz="4400">
          <a:solidFill>
            <a:schemeClr val="bg1"/>
          </a:solidFill>
          <a:latin typeface="BankGothic Md BT"/>
        </a:defRPr>
      </a:lvl7pPr>
      <a:lvl8pPr marL="1371600" algn="ctr" rtl="0">
        <a:spcBef>
          <a:spcPts val="0"/>
        </a:spcBef>
        <a:spcAft>
          <a:spcPts val="0"/>
        </a:spcAft>
        <a:defRPr sz="4400">
          <a:solidFill>
            <a:schemeClr val="bg1"/>
          </a:solidFill>
          <a:latin typeface="BankGothic Md BT"/>
        </a:defRPr>
      </a:lvl8pPr>
      <a:lvl9pPr marL="1828800" algn="ctr" rtl="0">
        <a:spcBef>
          <a:spcPts val="0"/>
        </a:spcBef>
        <a:spcAft>
          <a:spcPts val="0"/>
        </a:spcAft>
        <a:defRPr sz="4400">
          <a:solidFill>
            <a:schemeClr val="bg1"/>
          </a:solidFill>
          <a:latin typeface="BankGothic Md BT"/>
        </a:defRPr>
      </a:lvl9pPr>
    </p:titleStyle>
    <p:bodyStyle>
      <a:lvl1pPr marL="342900" indent="-342900" algn="l" rtl="0">
        <a:spcBef>
          <a:spcPts val="0"/>
        </a:spcBef>
        <a:spcAft>
          <a:spcPts val="0"/>
        </a:spcAft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>
        <a:spcBef>
          <a:spcPts val="0"/>
        </a:spcBef>
        <a:spcAft>
          <a:spcPts val="0"/>
        </a:spcAft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>
        <a:spcBef>
          <a:spcPts val="0"/>
        </a:spcBef>
        <a:spcAft>
          <a:spcPts val="0"/>
        </a:spcAft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>
        <a:spcBef>
          <a:spcPts val="0"/>
        </a:spcBef>
        <a:spcAft>
          <a:spcPts val="0"/>
        </a:spcAft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>
        <a:spcBef>
          <a:spcPts val="0"/>
        </a:spcBef>
        <a:spcAft>
          <a:spcPts val="0"/>
        </a:spcAft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jpg"/><Relationship Id="rId6" Type="http://schemas.openxmlformats.org/officeDocument/2006/relationships/image" Target="../media/image11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jpg"/><Relationship Id="rId6" Type="http://schemas.openxmlformats.org/officeDocument/2006/relationships/image" Target="../media/image15.jpg"/><Relationship Id="rId7" Type="http://schemas.openxmlformats.org/officeDocument/2006/relationships/image" Target="../media/image16.jpg"/><Relationship Id="rId8" Type="http://schemas.openxmlformats.org/officeDocument/2006/relationships/image" Target="../media/image17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5" Type="http://schemas.openxmlformats.org/officeDocument/2006/relationships/image" Target="../media/image20.jpg"/><Relationship Id="rId6" Type="http://schemas.openxmlformats.org/officeDocument/2006/relationships/image" Target="../media/image21.jpg"/><Relationship Id="rId7" Type="http://schemas.openxmlformats.org/officeDocument/2006/relationships/image" Target="../media/image22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3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png"/><Relationship Id="rId4" Type="http://schemas.openxmlformats.org/officeDocument/2006/relationships/image" Target="../media/image25.jpg"/><Relationship Id="rId5" Type="http://schemas.openxmlformats.org/officeDocument/2006/relationships/image" Target="../media/image26.jpg"/><Relationship Id="rId6" Type="http://schemas.openxmlformats.org/officeDocument/2006/relationships/image" Target="../media/image27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28.jpg"/><Relationship Id="rId5" Type="http://schemas.openxmlformats.org/officeDocument/2006/relationships/image" Target="../media/image29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30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5.png"/><Relationship Id="rId4" Type="http://schemas.microsoft.com/office/2007/relationships/media" Target="../media/media1.mp4"/><Relationship Id="rId5" Type="http://schemas.openxmlformats.org/officeDocument/2006/relationships/video" Target="../media/media1.mp4" 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6.jpg"/><Relationship Id="rId4" Type="http://schemas.openxmlformats.org/officeDocument/2006/relationships/image" Target="../media/image37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5281774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6172200" y="1301476"/>
            <a:ext cx="5730833" cy="2832311"/>
          </a:xfrm>
          <a:prstGeom prst="rect">
            <a:avLst/>
          </a:prstGeom>
        </p:spPr>
      </p:pic>
      <p:sp>
        <p:nvSpPr>
          <p:cNvPr id="1649570179" name=""/>
          <p:cNvSpPr/>
          <p:nvPr/>
        </p:nvSpPr>
        <p:spPr bwMode="auto">
          <a:xfrm rot="0" flipH="0" flipV="0">
            <a:off x="-61650" y="-144462"/>
            <a:ext cx="4847436" cy="7108296"/>
          </a:xfrm>
          <a:prstGeom prst="rect">
            <a:avLst/>
          </a:prstGeom>
          <a:solidFill>
            <a:srgbClr val="0033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625541" name="AutoShape 5" descr="Bildergebnis für Propeller transparent background"/>
          <p:cNvSpPr>
            <a:spLocks noChangeArrowheads="1" noChangeAspect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1694383222" name="AutoShape 7" descr="Bildergebnis für Propeller transparent background"/>
          <p:cNvSpPr>
            <a:spLocks noChangeArrowheads="1" noChangeAspect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pic>
        <p:nvPicPr>
          <p:cNvPr id="1226420343" name=""/>
          <p:cNvPicPr>
            <a:picLocks noChangeAspect="1"/>
          </p:cNvPicPr>
          <p:nvPr/>
        </p:nvPicPr>
        <p:blipFill rotWithShape="1">
          <a:blip r:embed="rId4"/>
          <a:srcRect l="2281" t="8238" r="2575" b="7266"/>
          <a:stretch/>
        </p:blipFill>
        <p:spPr bwMode="auto">
          <a:xfrm flipH="0" flipV="0">
            <a:off x="486104" y="232484"/>
            <a:ext cx="3751920" cy="964115"/>
          </a:xfrm>
          <a:prstGeom prst="roundRect">
            <a:avLst>
              <a:gd name="adj" fmla="val 0"/>
            </a:avLst>
          </a:prstGeom>
          <a:ln>
            <a:noFill/>
          </a:ln>
        </p:spPr>
      </p:pic>
      <p:pic>
        <p:nvPicPr>
          <p:cNvPr id="356703268" name=""/>
          <p:cNvPicPr>
            <a:picLocks noChangeAspect="1"/>
          </p:cNvPicPr>
          <p:nvPr/>
        </p:nvPicPr>
        <p:blipFill rotWithShape="1">
          <a:blip r:embed="rId5"/>
          <a:srcRect l="20430" t="12197" r="20670" b="25260"/>
          <a:stretch/>
        </p:blipFill>
        <p:spPr bwMode="auto">
          <a:xfrm flipH="0" flipV="0">
            <a:off x="5251679" y="232484"/>
            <a:ext cx="3080286" cy="1068993"/>
          </a:xfrm>
          <a:prstGeom prst="rect">
            <a:avLst/>
          </a:prstGeom>
        </p:spPr>
      </p:pic>
      <p:sp>
        <p:nvSpPr>
          <p:cNvPr id="925764273" name=""/>
          <p:cNvSpPr txBox="1"/>
          <p:nvPr/>
        </p:nvSpPr>
        <p:spPr bwMode="auto">
          <a:xfrm rot="0" flipH="0" flipV="0">
            <a:off x="238006" y="1758567"/>
            <a:ext cx="4548498" cy="228636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GB" sz="4800" b="0" i="0" u="none" strike="noStrike" cap="none" spc="0">
                <a:solidFill>
                  <a:schemeClr val="bg1"/>
                </a:solidFill>
                <a:latin typeface="IBM Plex Sans Medium"/>
                <a:ea typeface="IBM Plex Sans Medium"/>
                <a:cs typeface="IBM Plex Sans Medium"/>
              </a:rPr>
              <a:t>UHV </a:t>
            </a:r>
            <a:r>
              <a:rPr lang="en-GB" sz="4800" b="0" i="0" u="none" strike="noStrike" cap="none" spc="0">
                <a:solidFill>
                  <a:schemeClr val="bg1"/>
                </a:solidFill>
                <a:latin typeface="IBM Plex Sans Medium"/>
                <a:ea typeface="IBM Plex Sans Medium"/>
                <a:cs typeface="IBM Plex Sans Medium"/>
              </a:rPr>
              <a:t>Transfer </a:t>
            </a:r>
            <a:r>
              <a:rPr lang="en-GB" sz="4800" b="0" i="0" u="none" strike="noStrike" cap="none" spc="0">
                <a:solidFill>
                  <a:schemeClr val="bg1"/>
                </a:solidFill>
                <a:latin typeface="IBM Plex Sans Medium"/>
                <a:ea typeface="IBM Plex Sans Medium"/>
                <a:cs typeface="IBM Plex Sans Medium"/>
              </a:rPr>
              <a:t>Solution</a:t>
            </a:r>
            <a:r>
              <a:rPr lang="en-GB" sz="4800" b="0" i="0" u="none" strike="noStrike" cap="none" spc="0">
                <a:solidFill>
                  <a:schemeClr val="bg1"/>
                </a:solidFill>
                <a:latin typeface="IBM Plex Sans Medium"/>
                <a:ea typeface="IBM Plex Sans Medium"/>
                <a:cs typeface="IBM Plex Sans Medium"/>
              </a:rPr>
              <a:t> </a:t>
            </a:r>
            <a:r>
              <a:rPr lang="en-GB" sz="4800" b="0" i="0" u="none" strike="noStrike" cap="none" spc="0">
                <a:solidFill>
                  <a:schemeClr val="bg1"/>
                </a:solidFill>
                <a:latin typeface="IBM Plex Sans Medium"/>
                <a:ea typeface="IBM Plex Sans Medium"/>
                <a:cs typeface="IBM Plex Sans Medium"/>
              </a:rPr>
              <a:t>for Photocathode</a:t>
            </a:r>
            <a:r>
              <a:rPr lang="de-CH" sz="4800">
                <a:solidFill>
                  <a:schemeClr val="bg1"/>
                </a:solidFill>
                <a:latin typeface="IBM Plex Sans Medium"/>
                <a:ea typeface="IBM Plex Sans Medium"/>
                <a:cs typeface="IBM Plex Sans Medium"/>
              </a:rPr>
              <a:t>s</a:t>
            </a:r>
            <a:endParaRPr lang="en-GB" sz="4800">
              <a:solidFill>
                <a:schemeClr val="bg1"/>
              </a:solidFill>
              <a:latin typeface="IBM Plex Sans Medium"/>
              <a:ea typeface="IBM Plex Sans Medium"/>
              <a:cs typeface="IBM Plex Sans Medium"/>
            </a:endParaRPr>
          </a:p>
        </p:txBody>
      </p:sp>
      <p:sp>
        <p:nvSpPr>
          <p:cNvPr id="1344812254" name=""/>
          <p:cNvSpPr txBox="1"/>
          <p:nvPr/>
        </p:nvSpPr>
        <p:spPr bwMode="auto">
          <a:xfrm rot="0" flipH="0" flipV="0">
            <a:off x="239807" y="4348957"/>
            <a:ext cx="4341299" cy="118908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GB" sz="2400" b="0" i="0" u="none" strike="noStrike" cap="none" spc="0">
                <a:solidFill>
                  <a:schemeClr val="bg1"/>
                </a:solidFill>
                <a:latin typeface="IBM Plex Sans Medium"/>
                <a:ea typeface="IBM Plex Sans Medium"/>
                <a:cs typeface="IBM Plex Sans Medium"/>
              </a:rPr>
              <a:t>How </a:t>
            </a:r>
            <a:r>
              <a:rPr lang="en-GB" sz="2400" b="0" i="0" u="none" strike="noStrike" cap="none" spc="0">
                <a:solidFill>
                  <a:schemeClr val="bg1"/>
                </a:solidFill>
                <a:latin typeface="IBM Plex Sans Medium"/>
                <a:ea typeface="IBM Plex Sans Medium"/>
                <a:cs typeface="IBM Plex Sans Medium"/>
              </a:rPr>
              <a:t>w</a:t>
            </a:r>
            <a:r>
              <a:rPr lang="en-GB" sz="2400" b="0" i="0" u="none" strike="noStrike" cap="none" spc="0">
                <a:solidFill>
                  <a:schemeClr val="bg1"/>
                </a:solidFill>
                <a:latin typeface="IBM Plex Sans Medium"/>
                <a:ea typeface="IBM Plex Sans Medium"/>
                <a:cs typeface="IBM Plex Sans Medium"/>
              </a:rPr>
              <a:t>e Enable Big</a:t>
            </a:r>
            <a:r>
              <a:rPr lang="en-GB" sz="2400" b="0" i="0" u="none" strike="noStrike" cap="none" spc="0">
                <a:solidFill>
                  <a:schemeClr val="bg1"/>
                </a:solidFill>
                <a:latin typeface="IBM Plex Sans Medium"/>
                <a:ea typeface="IBM Plex Sans Medium"/>
                <a:cs typeface="IBM Plex Sans Medium"/>
              </a:rPr>
              <a:t> Scientific Discoveries with Our UHV Technology</a:t>
            </a:r>
            <a:endParaRPr lang="en-GB" sz="2400" b="0">
              <a:solidFill>
                <a:schemeClr val="bg1"/>
              </a:solidFill>
              <a:latin typeface="IBM Plex Sans Medium"/>
              <a:cs typeface="IBM Plex Sans Medium"/>
            </a:endParaRPr>
          </a:p>
        </p:txBody>
      </p:sp>
      <p:sp>
        <p:nvSpPr>
          <p:cNvPr id="1307339974" name=""/>
          <p:cNvSpPr txBox="1"/>
          <p:nvPr/>
        </p:nvSpPr>
        <p:spPr bwMode="auto">
          <a:xfrm rot="0" flipH="0" flipV="0">
            <a:off x="238367" y="6203299"/>
            <a:ext cx="2470483" cy="3661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de-CH">
                <a:solidFill>
                  <a:schemeClr val="bg1"/>
                </a:solidFill>
                <a:latin typeface="IBM Plex Sans Medium"/>
                <a:ea typeface="IBM Plex Sans Medium"/>
                <a:cs typeface="IBM Plex Sans Medium"/>
              </a:rPr>
              <a:t>Cyrill Strässle, 2026</a:t>
            </a:r>
            <a:endParaRPr sz="2600">
              <a:solidFill>
                <a:schemeClr val="bg1"/>
              </a:solidFill>
              <a:latin typeface="IBM Plex Sans Medium"/>
              <a:cs typeface="IBM Plex Sans Medium"/>
            </a:endParaRPr>
          </a:p>
        </p:txBody>
      </p:sp>
      <p:sp>
        <p:nvSpPr>
          <p:cNvPr id="1319573439" name=""/>
          <p:cNvSpPr txBox="1"/>
          <p:nvPr/>
        </p:nvSpPr>
        <p:spPr bwMode="auto">
          <a:xfrm rot="0" flipH="0" flipV="0">
            <a:off x="5023077" y="4415343"/>
            <a:ext cx="5447363" cy="192060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GB" sz="2000" b="0" i="0" u="none" strike="noStrike" cap="none" spc="0">
                <a:solidFill>
                  <a:schemeClr val="tx1"/>
                </a:solidFill>
                <a:latin typeface="IBM Plex Sans Medium"/>
                <a:ea typeface="IBM Plex Sans Medium"/>
                <a:cs typeface="IBM Plex Sans Medium"/>
              </a:rPr>
              <a:t>Content</a:t>
            </a:r>
            <a:r>
              <a:rPr lang="en-GB" sz="2000" b="0" i="0" u="none" strike="noStrike" cap="none" spc="0">
                <a:solidFill>
                  <a:schemeClr val="tx1"/>
                </a:solidFill>
                <a:latin typeface="IBM Plex Sans Medium"/>
                <a:ea typeface="IBM Plex Sans Medium"/>
                <a:cs typeface="IBM Plex Sans Medium"/>
              </a:rPr>
              <a:t>:</a:t>
            </a:r>
            <a:endParaRPr lang="en-GB" sz="2000" b="0" i="0" u="none" strike="noStrike" cap="none" spc="0">
              <a:solidFill>
                <a:schemeClr val="tx1"/>
              </a:solidFill>
              <a:latin typeface="IBM Plex Sans Medium"/>
              <a:ea typeface="IBM Plex Sans Medium"/>
              <a:cs typeface="IBM Plex Sans Medium"/>
            </a:endParaRPr>
          </a:p>
          <a:p>
            <a:pPr marL="371994" indent="-371994">
              <a:buFont typeface="Arial"/>
              <a:buChar char="•"/>
              <a:defRPr/>
            </a:pPr>
            <a:r>
              <a:rPr lang="en-GB" sz="2000" b="0" i="0" u="none" strike="noStrike" cap="none" spc="0">
                <a:solidFill>
                  <a:schemeClr val="tx1"/>
                </a:solidFill>
                <a:latin typeface="IBM Plex Sans Medium"/>
                <a:ea typeface="IBM Plex Sans Medium"/>
                <a:cs typeface="IBM Plex Sans Medium"/>
              </a:rPr>
              <a:t>Brief History</a:t>
            </a:r>
            <a:endParaRPr lang="en-GB" sz="2000" b="0" i="0" u="none" strike="noStrike" cap="none" spc="0">
              <a:solidFill>
                <a:schemeClr val="tx1"/>
              </a:solidFill>
              <a:latin typeface="IBM Plex Sans Medium"/>
              <a:ea typeface="IBM Plex Sans Medium"/>
              <a:cs typeface="IBM Plex Sans Medium"/>
            </a:endParaRPr>
          </a:p>
          <a:p>
            <a:pPr marL="371994" indent="-371994">
              <a:buFont typeface="Arial"/>
              <a:buChar char="•"/>
              <a:defRPr/>
            </a:pPr>
            <a:r>
              <a:rPr lang="en-GB" sz="2000" b="0" i="0" u="none" strike="noStrike" cap="none" spc="0">
                <a:solidFill>
                  <a:schemeClr val="tx1"/>
                </a:solidFill>
                <a:latin typeface="IBM Plex Sans Medium"/>
                <a:ea typeface="IBM Plex Sans Medium"/>
                <a:cs typeface="IBM Plex Sans Medium"/>
              </a:rPr>
              <a:t>UHV Suitcase</a:t>
            </a:r>
            <a:endParaRPr lang="en-GB" sz="2000" b="0" i="0" u="none" strike="noStrike" cap="none" spc="0">
              <a:solidFill>
                <a:schemeClr val="tx1"/>
              </a:solidFill>
              <a:latin typeface="IBM Plex Sans Medium"/>
              <a:ea typeface="IBM Plex Sans Medium"/>
              <a:cs typeface="IBM Plex Sans Medium"/>
            </a:endParaRPr>
          </a:p>
          <a:p>
            <a:pPr marL="371993" indent="-371993">
              <a:buFont typeface="Arial"/>
              <a:buChar char="•"/>
              <a:defRPr/>
            </a:pPr>
            <a:r>
              <a:rPr lang="en-GB" sz="2000" b="0" i="0" u="none" strike="noStrike" cap="none" spc="0">
                <a:solidFill>
                  <a:schemeClr val="tx1"/>
                </a:solidFill>
                <a:latin typeface="IBM Plex Sans Medium"/>
                <a:ea typeface="IBM Plex Sans Medium"/>
                <a:cs typeface="IBM Plex Sans Medium"/>
              </a:rPr>
              <a:t>SwissFEL Setup</a:t>
            </a:r>
            <a:endParaRPr lang="en-GB" sz="2000" b="0" i="0" u="none" strike="noStrike" cap="none" spc="0">
              <a:solidFill>
                <a:schemeClr val="tx1"/>
              </a:solidFill>
              <a:latin typeface="IBM Plex Sans Medium"/>
              <a:ea typeface="IBM Plex Sans Medium"/>
              <a:cs typeface="IBM Plex Sans Medium"/>
            </a:endParaRPr>
          </a:p>
          <a:p>
            <a:pPr marL="371994" indent="-371994">
              <a:buFont typeface="Arial"/>
              <a:buChar char="•"/>
              <a:defRPr/>
            </a:pPr>
            <a:r>
              <a:rPr lang="en-GB" sz="2000" b="0" i="0" u="none" strike="noStrike" cap="none" spc="0">
                <a:solidFill>
                  <a:schemeClr val="tx1"/>
                </a:solidFill>
                <a:latin typeface="IBM Plex Sans Medium"/>
                <a:ea typeface="IBM Plex Sans Medium"/>
                <a:cs typeface="IBM Plex Sans Medium"/>
              </a:rPr>
              <a:t>Manipulation of the Cathode</a:t>
            </a:r>
            <a:endParaRPr lang="en-GB" sz="2000" b="0" i="0" u="none" strike="noStrike" cap="none" spc="0">
              <a:solidFill>
                <a:schemeClr val="tx1"/>
              </a:solidFill>
              <a:latin typeface="IBM Plex Sans Medium"/>
              <a:ea typeface="IBM Plex Sans Medium"/>
              <a:cs typeface="IBM Plex Sans Medium"/>
            </a:endParaRPr>
          </a:p>
          <a:p>
            <a:pPr marL="371994" indent="-371994">
              <a:buFont typeface="Arial"/>
              <a:buChar char="•"/>
              <a:defRPr/>
            </a:pPr>
            <a:r>
              <a:rPr lang="en-GB" sz="2000" b="0" i="0" u="none" strike="noStrike" cap="none" spc="0">
                <a:solidFill>
                  <a:schemeClr val="tx1"/>
                </a:solidFill>
                <a:latin typeface="IBM Plex Sans Medium"/>
                <a:ea typeface="IBM Plex Sans Medium"/>
                <a:cs typeface="IBM Plex Sans Medium"/>
              </a:rPr>
              <a:t>Potential</a:t>
            </a:r>
            <a:endParaRPr lang="en-GB" sz="2000" b="0">
              <a:latin typeface="IBM Plex Sans Medium"/>
              <a:cs typeface="IBM Plex Sans Mediu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5047841" name="Titel 1"/>
          <p:cNvSpPr>
            <a:spLocks noGrp="1"/>
          </p:cNvSpPr>
          <p:nvPr>
            <p:ph type="title"/>
          </p:nvPr>
        </p:nvSpPr>
        <p:spPr bwMode="auto">
          <a:xfrm>
            <a:off x="2020092" y="218282"/>
            <a:ext cx="8243888" cy="666619"/>
          </a:xfrm>
        </p:spPr>
        <p:txBody>
          <a:bodyPr/>
          <a:lstStyle/>
          <a:p>
            <a:pPr>
              <a:defRPr/>
            </a:pPr>
            <a:r>
              <a:rPr lang="en-GB" sz="2800" b="1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Cathode Handling @SwissFEL</a:t>
            </a:r>
            <a:endParaRPr lang="en-GB" sz="2800" b="1">
              <a:latin typeface="Calibri"/>
            </a:endParaRPr>
          </a:p>
        </p:txBody>
      </p:sp>
      <p:sp>
        <p:nvSpPr>
          <p:cNvPr id="1232719624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4557E4A-C008-CFB5-1CA9-5EF0D154DB16}" type="slidenum">
              <a:rPr lang="de-DE"/>
              <a:t>10</a:t>
            </a:fld>
            <a:endParaRPr lang="de-DE"/>
          </a:p>
        </p:txBody>
      </p:sp>
      <p:pic>
        <p:nvPicPr>
          <p:cNvPr id="1653917571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9795489" y="218282"/>
            <a:ext cx="1827470" cy="749865"/>
          </a:xfrm>
          <a:prstGeom prst="rect">
            <a:avLst/>
          </a:prstGeom>
        </p:spPr>
      </p:pic>
      <p:pic>
        <p:nvPicPr>
          <p:cNvPr id="1700892075" name=""/>
          <p:cNvPicPr>
            <a:picLocks noChangeAspect="1"/>
          </p:cNvPicPr>
          <p:nvPr/>
        </p:nvPicPr>
        <p:blipFill rotWithShape="1">
          <a:blip r:embed="rId4"/>
          <a:srcRect l="0" t="8727" r="0" b="0"/>
          <a:stretch/>
        </p:blipFill>
        <p:spPr bwMode="auto">
          <a:xfrm flipH="0" flipV="0">
            <a:off x="3050624" y="1080940"/>
            <a:ext cx="8572331" cy="5187164"/>
          </a:xfrm>
          <a:prstGeom prst="rect">
            <a:avLst/>
          </a:prstGeom>
        </p:spPr>
      </p:pic>
      <p:sp>
        <p:nvSpPr>
          <p:cNvPr id="163618701" name=""/>
          <p:cNvSpPr txBox="1"/>
          <p:nvPr/>
        </p:nvSpPr>
        <p:spPr bwMode="auto">
          <a:xfrm rot="0" flipH="0" flipV="0">
            <a:off x="934215" y="1080940"/>
            <a:ext cx="1738035" cy="640440"/>
          </a:xfrm>
          <a:prstGeom prst="rect">
            <a:avLst/>
          </a:prstGeom>
          <a:noFill/>
          <a:ln w="6350">
            <a:solidFill>
              <a:schemeClr val="accent1">
                <a:lumMod val="50196"/>
              </a:schemeClr>
            </a:solidFill>
            <a:prstDash val="solid"/>
          </a:ln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>
                <a:latin typeface="Calibri"/>
                <a:ea typeface="Calibri"/>
                <a:cs typeface="Calibri"/>
              </a:rPr>
              <a:t>Hard X-Ray FEL</a:t>
            </a:r>
            <a:endParaRPr>
              <a:latin typeface="Calibri"/>
              <a:cs typeface="Calibri"/>
            </a:endParaRPr>
          </a:p>
          <a:p>
            <a:pPr algn="l">
              <a:defRPr/>
            </a:pPr>
            <a:r>
              <a:rPr>
                <a:latin typeface="Calibri"/>
                <a:ea typeface="Calibri"/>
                <a:cs typeface="Calibri"/>
              </a:rPr>
              <a:t>740 m Long</a:t>
            </a:r>
            <a:endParaRPr>
              <a:latin typeface="Calibri"/>
              <a:ea typeface="Calibri"/>
              <a:cs typeface="Calibri"/>
            </a:endParaRPr>
          </a:p>
        </p:txBody>
      </p:sp>
      <p:sp>
        <p:nvSpPr>
          <p:cNvPr id="774080755" name=""/>
          <p:cNvSpPr txBox="1"/>
          <p:nvPr/>
        </p:nvSpPr>
        <p:spPr bwMode="auto">
          <a:xfrm rot="0" flipH="0" flipV="0">
            <a:off x="1611875" y="5126804"/>
            <a:ext cx="4595731" cy="1006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r">
              <a:defRPr/>
            </a:pPr>
            <a:r>
              <a:rPr lang="de-CH" sz="20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Sample Handling System and </a:t>
            </a:r>
            <a:endParaRPr lang="en-GB" sz="2000" b="1">
              <a:latin typeface="Calibri"/>
              <a:ea typeface="Calibri"/>
              <a:cs typeface="Calibri"/>
            </a:endParaRPr>
          </a:p>
          <a:p>
            <a:pPr algn="r">
              <a:defRPr/>
            </a:pPr>
            <a:r>
              <a:rPr lang="en-GB" sz="2000" b="1">
                <a:latin typeface="Calibri"/>
                <a:ea typeface="Calibri"/>
                <a:cs typeface="Calibri"/>
              </a:rPr>
              <a:t>Load</a:t>
            </a:r>
            <a:r>
              <a:rPr lang="de-CH" sz="2000" b="1">
                <a:latin typeface="Calibri"/>
                <a:ea typeface="Calibri"/>
                <a:cs typeface="Calibri"/>
              </a:rPr>
              <a:t> </a:t>
            </a:r>
            <a:r>
              <a:rPr lang="de-CH" sz="2000" b="1">
                <a:latin typeface="Calibri"/>
                <a:ea typeface="Calibri"/>
                <a:cs typeface="Calibri"/>
              </a:rPr>
              <a:t>L</a:t>
            </a:r>
            <a:r>
              <a:rPr lang="en-GB" sz="2000" b="1">
                <a:latin typeface="Calibri"/>
                <a:ea typeface="Calibri"/>
                <a:cs typeface="Calibri"/>
              </a:rPr>
              <a:t>ock chamber behind </a:t>
            </a:r>
            <a:r>
              <a:rPr lang="en-GB" sz="20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Photoinjector</a:t>
            </a:r>
            <a:endParaRPr lang="en-GB" sz="2000" b="1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r">
              <a:defRPr/>
            </a:pPr>
            <a:r>
              <a:rPr lang="en-GB" sz="2000" b="1">
                <a:latin typeface="Calibri"/>
                <a:ea typeface="Calibri"/>
                <a:cs typeface="Calibri"/>
              </a:rPr>
              <a:t>inst</a:t>
            </a:r>
            <a:r>
              <a:rPr lang="de-CH" sz="2000" b="1">
                <a:latin typeface="Calibri"/>
                <a:ea typeface="Calibri"/>
                <a:cs typeface="Calibri"/>
              </a:rPr>
              <a:t>a</a:t>
            </a:r>
            <a:r>
              <a:rPr lang="en-GB" sz="2000" b="1">
                <a:latin typeface="Calibri"/>
                <a:ea typeface="Calibri"/>
                <a:cs typeface="Calibri"/>
              </a:rPr>
              <a:t>lled in 2019</a:t>
            </a:r>
            <a:endParaRPr lang="en-GB" sz="2000" b="1">
              <a:latin typeface="Calibri"/>
              <a:cs typeface="Calibri"/>
            </a:endParaRPr>
          </a:p>
        </p:txBody>
      </p:sp>
      <p:sp>
        <p:nvSpPr>
          <p:cNvPr id="911198736" name=""/>
          <p:cNvSpPr/>
          <p:nvPr/>
        </p:nvSpPr>
        <p:spPr bwMode="auto">
          <a:xfrm rot="0" flipH="0" flipV="0">
            <a:off x="8503687" y="3047999"/>
            <a:ext cx="3119269" cy="1535906"/>
          </a:xfrm>
          <a:prstGeom prst="roundRect">
            <a:avLst>
              <a:gd name="adj" fmla="val 16667"/>
            </a:avLst>
          </a:prstGeom>
          <a:noFill/>
          <a:ln w="28575" cap="flat" cmpd="sng" algn="ctr">
            <a:solidFill>
              <a:srgbClr val="FFC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4383213" name="Titel 1"/>
          <p:cNvSpPr>
            <a:spLocks noGrp="1"/>
          </p:cNvSpPr>
          <p:nvPr>
            <p:ph type="title"/>
          </p:nvPr>
        </p:nvSpPr>
        <p:spPr bwMode="auto">
          <a:xfrm>
            <a:off x="2020092" y="218282"/>
            <a:ext cx="8243888" cy="666619"/>
          </a:xfrm>
        </p:spPr>
        <p:txBody>
          <a:bodyPr/>
          <a:lstStyle/>
          <a:p>
            <a:pPr>
              <a:defRPr/>
            </a:pPr>
            <a:r>
              <a:rPr lang="de-CH" sz="3200" b="1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Ferrovac - Swiss UHV technology since 1996</a:t>
            </a:r>
            <a:endParaRPr lang="de-DE" sz="3200" b="1">
              <a:latin typeface="Calibri"/>
            </a:endParaRPr>
          </a:p>
        </p:txBody>
      </p:sp>
      <p:sp>
        <p:nvSpPr>
          <p:cNvPr id="917273537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A89241C-EE92-7285-86F0-EDE2642001B4}" type="slidenum">
              <a:rPr lang="de-DE"/>
              <a:t>2</a:t>
            </a:fld>
            <a:endParaRPr lang="de-DE"/>
          </a:p>
        </p:txBody>
      </p:sp>
      <p:pic>
        <p:nvPicPr>
          <p:cNvPr id="709472607" name="Grafik 10" descr="Ein Bild, das Screenshot, Schwarz, Electric Blue (Farbe) enthält.&#10;&#10;Automatisch generierte Beschreibung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889029" y="1094933"/>
            <a:ext cx="2688028" cy="447303"/>
          </a:xfrm>
          <a:prstGeom prst="rect">
            <a:avLst/>
          </a:prstGeom>
        </p:spPr>
      </p:pic>
      <p:grpSp>
        <p:nvGrpSpPr>
          <p:cNvPr id="1515730271" name=""/>
          <p:cNvGrpSpPr/>
          <p:nvPr/>
        </p:nvGrpSpPr>
        <p:grpSpPr bwMode="auto">
          <a:xfrm>
            <a:off x="3882453" y="896714"/>
            <a:ext cx="7609113" cy="2913694"/>
            <a:chOff x="0" y="0"/>
            <a:chExt cx="7609113" cy="2913694"/>
          </a:xfrm>
        </p:grpSpPr>
        <p:pic>
          <p:nvPicPr>
            <p:cNvPr id="2140229954" name="Grafik 5" descr="Ein Bild, das Entwurf, Zeichnung, Diagramm, technische Zeichnung enthält."/>
            <p:cNvPicPr>
              <a:picLocks noChangeAspect="1"/>
            </p:cNvPicPr>
            <p:nvPr/>
          </p:nvPicPr>
          <p:blipFill rotWithShape="1">
            <a:blip r:embed="rId4"/>
            <a:srcRect l="0" t="24444" r="3563" b="27143"/>
            <a:stretch/>
          </p:blipFill>
          <p:spPr bwMode="auto">
            <a:xfrm>
              <a:off x="0" y="0"/>
              <a:ext cx="7609113" cy="2692811"/>
            </a:xfrm>
            <a:prstGeom prst="rect">
              <a:avLst/>
            </a:prstGeom>
          </p:spPr>
        </p:pic>
        <p:sp>
          <p:nvSpPr>
            <p:cNvPr id="646588001" name="Text Box 2"/>
            <p:cNvSpPr txBox="1">
              <a:spLocks noChangeArrowheads="1"/>
            </p:cNvSpPr>
            <p:nvPr/>
          </p:nvSpPr>
          <p:spPr bwMode="auto">
            <a:xfrm>
              <a:off x="812086" y="2627694"/>
              <a:ext cx="5455045" cy="286000"/>
            </a:xfrm>
            <a:prstGeom prst="rect">
              <a:avLst/>
            </a:prstGeom>
            <a:noFill/>
            <a:ln>
              <a:noFill/>
            </a:ln>
          </p:spPr>
          <p:txBody>
            <a:bodyPr lIns="90000" tIns="46800" rIns="90000" bIns="46800"/>
            <a:lstStyle>
              <a:lvl1pPr>
                <a:tabLst>
                  <a:tab pos="0" algn="l"/>
                  <a:tab pos="447674" algn="l"/>
                  <a:tab pos="896937" algn="l"/>
                  <a:tab pos="1346199" algn="l"/>
                  <a:tab pos="1795462" algn="l"/>
                  <a:tab pos="2244724" algn="l"/>
                  <a:tab pos="2693988" algn="l"/>
                  <a:tab pos="3143250" algn="l"/>
                  <a:tab pos="3592512" algn="l"/>
                  <a:tab pos="4041774" algn="l"/>
                  <a:tab pos="4491037" algn="l"/>
                  <a:tab pos="4940299" algn="l"/>
                  <a:tab pos="5389562" algn="l"/>
                  <a:tab pos="5838824" algn="l"/>
                  <a:tab pos="6288087" algn="l"/>
                  <a:tab pos="6737349" algn="l"/>
                  <a:tab pos="7186612" algn="l"/>
                  <a:tab pos="7635874" algn="l"/>
                  <a:tab pos="8085137" algn="l"/>
                  <a:tab pos="8534399" algn="l"/>
                  <a:tab pos="8983662" algn="l"/>
                </a:tabLst>
                <a:defRPr>
                  <a:solidFill>
                    <a:schemeClr val="tx1"/>
                  </a:solidFill>
                  <a:latin typeface="Arial"/>
                  <a:cs typeface="Arial"/>
                </a:defRPr>
              </a:lvl1pPr>
              <a:lvl2pPr marL="742950" indent="-285750">
                <a:tabLst>
                  <a:tab pos="0" algn="l"/>
                  <a:tab pos="447674" algn="l"/>
                  <a:tab pos="896937" algn="l"/>
                  <a:tab pos="1346199" algn="l"/>
                  <a:tab pos="1795462" algn="l"/>
                  <a:tab pos="2244724" algn="l"/>
                  <a:tab pos="2693988" algn="l"/>
                  <a:tab pos="3143250" algn="l"/>
                  <a:tab pos="3592512" algn="l"/>
                  <a:tab pos="4041774" algn="l"/>
                  <a:tab pos="4491037" algn="l"/>
                  <a:tab pos="4940299" algn="l"/>
                  <a:tab pos="5389562" algn="l"/>
                  <a:tab pos="5838824" algn="l"/>
                  <a:tab pos="6288087" algn="l"/>
                  <a:tab pos="6737349" algn="l"/>
                  <a:tab pos="7186612" algn="l"/>
                  <a:tab pos="7635874" algn="l"/>
                  <a:tab pos="8085137" algn="l"/>
                  <a:tab pos="8534399" algn="l"/>
                  <a:tab pos="8983662" algn="l"/>
                </a:tabLst>
                <a:defRPr>
                  <a:solidFill>
                    <a:schemeClr val="tx1"/>
                  </a:solidFill>
                  <a:latin typeface="Arial"/>
                  <a:cs typeface="Arial"/>
                </a:defRPr>
              </a:lvl2pPr>
              <a:lvl3pPr marL="1143000" indent="-228600">
                <a:tabLst>
                  <a:tab pos="0" algn="l"/>
                  <a:tab pos="447674" algn="l"/>
                  <a:tab pos="896937" algn="l"/>
                  <a:tab pos="1346199" algn="l"/>
                  <a:tab pos="1795462" algn="l"/>
                  <a:tab pos="2244724" algn="l"/>
                  <a:tab pos="2693988" algn="l"/>
                  <a:tab pos="3143250" algn="l"/>
                  <a:tab pos="3592512" algn="l"/>
                  <a:tab pos="4041774" algn="l"/>
                  <a:tab pos="4491037" algn="l"/>
                  <a:tab pos="4940299" algn="l"/>
                  <a:tab pos="5389562" algn="l"/>
                  <a:tab pos="5838824" algn="l"/>
                  <a:tab pos="6288087" algn="l"/>
                  <a:tab pos="6737349" algn="l"/>
                  <a:tab pos="7186612" algn="l"/>
                  <a:tab pos="7635874" algn="l"/>
                  <a:tab pos="8085137" algn="l"/>
                  <a:tab pos="8534399" algn="l"/>
                  <a:tab pos="8983662" algn="l"/>
                </a:tabLst>
                <a:defRPr>
                  <a:solidFill>
                    <a:schemeClr val="tx1"/>
                  </a:solidFill>
                  <a:latin typeface="Arial"/>
                  <a:cs typeface="Arial"/>
                </a:defRPr>
              </a:lvl3pPr>
              <a:lvl4pPr marL="1600200" indent="-228600">
                <a:tabLst>
                  <a:tab pos="0" algn="l"/>
                  <a:tab pos="447674" algn="l"/>
                  <a:tab pos="896937" algn="l"/>
                  <a:tab pos="1346199" algn="l"/>
                  <a:tab pos="1795462" algn="l"/>
                  <a:tab pos="2244724" algn="l"/>
                  <a:tab pos="2693988" algn="l"/>
                  <a:tab pos="3143250" algn="l"/>
                  <a:tab pos="3592512" algn="l"/>
                  <a:tab pos="4041774" algn="l"/>
                  <a:tab pos="4491037" algn="l"/>
                  <a:tab pos="4940299" algn="l"/>
                  <a:tab pos="5389562" algn="l"/>
                  <a:tab pos="5838824" algn="l"/>
                  <a:tab pos="6288087" algn="l"/>
                  <a:tab pos="6737349" algn="l"/>
                  <a:tab pos="7186612" algn="l"/>
                  <a:tab pos="7635874" algn="l"/>
                  <a:tab pos="8085137" algn="l"/>
                  <a:tab pos="8534399" algn="l"/>
                  <a:tab pos="8983662" algn="l"/>
                </a:tabLst>
                <a:defRPr>
                  <a:solidFill>
                    <a:schemeClr val="tx1"/>
                  </a:solidFill>
                  <a:latin typeface="Arial"/>
                  <a:cs typeface="Arial"/>
                </a:defRPr>
              </a:lvl4pPr>
              <a:lvl5pPr marL="2057400" indent="-228600">
                <a:tabLst>
                  <a:tab pos="0" algn="l"/>
                  <a:tab pos="447674" algn="l"/>
                  <a:tab pos="896937" algn="l"/>
                  <a:tab pos="1346199" algn="l"/>
                  <a:tab pos="1795462" algn="l"/>
                  <a:tab pos="2244724" algn="l"/>
                  <a:tab pos="2693988" algn="l"/>
                  <a:tab pos="3143250" algn="l"/>
                  <a:tab pos="3592512" algn="l"/>
                  <a:tab pos="4041774" algn="l"/>
                  <a:tab pos="4491037" algn="l"/>
                  <a:tab pos="4940299" algn="l"/>
                  <a:tab pos="5389562" algn="l"/>
                  <a:tab pos="5838824" algn="l"/>
                  <a:tab pos="6288087" algn="l"/>
                  <a:tab pos="6737349" algn="l"/>
                  <a:tab pos="7186612" algn="l"/>
                  <a:tab pos="7635874" algn="l"/>
                  <a:tab pos="8085137" algn="l"/>
                  <a:tab pos="8534399" algn="l"/>
                  <a:tab pos="8983662" algn="l"/>
                </a:tabLst>
                <a:defRPr>
                  <a:solidFill>
                    <a:schemeClr val="tx1"/>
                  </a:solidFill>
                  <a:latin typeface="Arial"/>
                  <a:cs typeface="Arial"/>
                </a:defRPr>
              </a:lvl5pPr>
              <a:lvl6pPr marL="2514599" indent="-228600">
                <a:spcBef>
                  <a:spcPts val="0"/>
                </a:spcBef>
                <a:spcAft>
                  <a:spcPts val="0"/>
                </a:spcAft>
                <a:tabLst>
                  <a:tab pos="0" algn="l"/>
                  <a:tab pos="447674" algn="l"/>
                  <a:tab pos="896937" algn="l"/>
                  <a:tab pos="1346199" algn="l"/>
                  <a:tab pos="1795462" algn="l"/>
                  <a:tab pos="2244724" algn="l"/>
                  <a:tab pos="2693988" algn="l"/>
                  <a:tab pos="3143250" algn="l"/>
                  <a:tab pos="3592512" algn="l"/>
                  <a:tab pos="4041774" algn="l"/>
                  <a:tab pos="4491037" algn="l"/>
                  <a:tab pos="4940299" algn="l"/>
                  <a:tab pos="5389562" algn="l"/>
                  <a:tab pos="5838824" algn="l"/>
                  <a:tab pos="6288087" algn="l"/>
                  <a:tab pos="6737349" algn="l"/>
                  <a:tab pos="7186612" algn="l"/>
                  <a:tab pos="7635874" algn="l"/>
                  <a:tab pos="8085137" algn="l"/>
                  <a:tab pos="8534399" algn="l"/>
                  <a:tab pos="8983662" algn="l"/>
                </a:tabLst>
                <a:defRPr>
                  <a:solidFill>
                    <a:schemeClr val="tx1"/>
                  </a:solidFill>
                  <a:latin typeface="Arial"/>
                  <a:cs typeface="Arial"/>
                </a:defRPr>
              </a:lvl6pPr>
              <a:lvl7pPr marL="2971800" indent="-228600">
                <a:spcBef>
                  <a:spcPts val="0"/>
                </a:spcBef>
                <a:spcAft>
                  <a:spcPts val="0"/>
                </a:spcAft>
                <a:tabLst>
                  <a:tab pos="0" algn="l"/>
                  <a:tab pos="447674" algn="l"/>
                  <a:tab pos="896937" algn="l"/>
                  <a:tab pos="1346199" algn="l"/>
                  <a:tab pos="1795462" algn="l"/>
                  <a:tab pos="2244724" algn="l"/>
                  <a:tab pos="2693988" algn="l"/>
                  <a:tab pos="3143250" algn="l"/>
                  <a:tab pos="3592512" algn="l"/>
                  <a:tab pos="4041774" algn="l"/>
                  <a:tab pos="4491037" algn="l"/>
                  <a:tab pos="4940299" algn="l"/>
                  <a:tab pos="5389562" algn="l"/>
                  <a:tab pos="5838824" algn="l"/>
                  <a:tab pos="6288087" algn="l"/>
                  <a:tab pos="6737349" algn="l"/>
                  <a:tab pos="7186612" algn="l"/>
                  <a:tab pos="7635874" algn="l"/>
                  <a:tab pos="8085137" algn="l"/>
                  <a:tab pos="8534399" algn="l"/>
                  <a:tab pos="8983662" algn="l"/>
                </a:tabLst>
                <a:defRPr>
                  <a:solidFill>
                    <a:schemeClr val="tx1"/>
                  </a:solidFill>
                  <a:latin typeface="Arial"/>
                  <a:cs typeface="Arial"/>
                </a:defRPr>
              </a:lvl7pPr>
              <a:lvl8pPr marL="3429000" indent="-228600">
                <a:spcBef>
                  <a:spcPts val="0"/>
                </a:spcBef>
                <a:spcAft>
                  <a:spcPts val="0"/>
                </a:spcAft>
                <a:tabLst>
                  <a:tab pos="0" algn="l"/>
                  <a:tab pos="447674" algn="l"/>
                  <a:tab pos="896937" algn="l"/>
                  <a:tab pos="1346199" algn="l"/>
                  <a:tab pos="1795462" algn="l"/>
                  <a:tab pos="2244724" algn="l"/>
                  <a:tab pos="2693988" algn="l"/>
                  <a:tab pos="3143250" algn="l"/>
                  <a:tab pos="3592512" algn="l"/>
                  <a:tab pos="4041774" algn="l"/>
                  <a:tab pos="4491037" algn="l"/>
                  <a:tab pos="4940299" algn="l"/>
                  <a:tab pos="5389562" algn="l"/>
                  <a:tab pos="5838824" algn="l"/>
                  <a:tab pos="6288087" algn="l"/>
                  <a:tab pos="6737349" algn="l"/>
                  <a:tab pos="7186612" algn="l"/>
                  <a:tab pos="7635874" algn="l"/>
                  <a:tab pos="8085137" algn="l"/>
                  <a:tab pos="8534399" algn="l"/>
                  <a:tab pos="8983662" algn="l"/>
                </a:tabLst>
                <a:defRPr>
                  <a:solidFill>
                    <a:schemeClr val="tx1"/>
                  </a:solidFill>
                  <a:latin typeface="Arial"/>
                  <a:cs typeface="Arial"/>
                </a:defRPr>
              </a:lvl8pPr>
              <a:lvl9pPr marL="3886200" indent="-228600">
                <a:spcBef>
                  <a:spcPts val="0"/>
                </a:spcBef>
                <a:spcAft>
                  <a:spcPts val="0"/>
                </a:spcAft>
                <a:tabLst>
                  <a:tab pos="0" algn="l"/>
                  <a:tab pos="447674" algn="l"/>
                  <a:tab pos="896937" algn="l"/>
                  <a:tab pos="1346199" algn="l"/>
                  <a:tab pos="1795462" algn="l"/>
                  <a:tab pos="2244724" algn="l"/>
                  <a:tab pos="2693988" algn="l"/>
                  <a:tab pos="3143250" algn="l"/>
                  <a:tab pos="3592512" algn="l"/>
                  <a:tab pos="4041774" algn="l"/>
                  <a:tab pos="4491037" algn="l"/>
                  <a:tab pos="4940299" algn="l"/>
                  <a:tab pos="5389562" algn="l"/>
                  <a:tab pos="5838824" algn="l"/>
                  <a:tab pos="6288087" algn="l"/>
                  <a:tab pos="6737349" algn="l"/>
                  <a:tab pos="7186612" algn="l"/>
                  <a:tab pos="7635874" algn="l"/>
                  <a:tab pos="8085137" algn="l"/>
                  <a:tab pos="8534399" algn="l"/>
                  <a:tab pos="8983662" algn="l"/>
                </a:tabLst>
                <a:defRPr>
                  <a:solidFill>
                    <a:schemeClr val="tx1"/>
                  </a:solidFill>
                  <a:latin typeface="Arial"/>
                  <a:cs typeface="Arial"/>
                </a:defRPr>
              </a:lvl9pPr>
            </a:lstStyle>
            <a:p>
              <a:pPr algn="just">
                <a:lnSpc>
                  <a:spcPct val="80000"/>
                </a:lnSpc>
                <a:spcBef>
                  <a:spcPts val="224"/>
                </a:spcBef>
                <a:defRPr/>
              </a:pPr>
              <a:r>
                <a:rPr lang="en-US" sz="1600" b="1">
                  <a:latin typeface="Calibri"/>
                </a:rPr>
                <a:t>Overview Drawing for Patent Application, 1994, ETH</a:t>
              </a:r>
              <a:endParaRPr lang="en-US" sz="1400">
                <a:latin typeface="Calibri"/>
              </a:endParaRPr>
            </a:p>
            <a:p>
              <a:pPr algn="just">
                <a:lnSpc>
                  <a:spcPct val="80000"/>
                </a:lnSpc>
                <a:spcBef>
                  <a:spcPts val="349"/>
                </a:spcBef>
                <a:buClr>
                  <a:srgbClr val="17375E"/>
                </a:buClr>
                <a:defRPr/>
              </a:pPr>
              <a:endParaRPr lang="en-US" sz="1600" b="1">
                <a:solidFill>
                  <a:srgbClr val="00338E"/>
                </a:solidFill>
                <a:latin typeface="Calibri"/>
              </a:endParaRPr>
            </a:p>
            <a:p>
              <a:pPr algn="just">
                <a:lnSpc>
                  <a:spcPct val="80000"/>
                </a:lnSpc>
                <a:spcBef>
                  <a:spcPts val="349"/>
                </a:spcBef>
                <a:buClr>
                  <a:srgbClr val="17375E"/>
                </a:buClr>
                <a:defRPr/>
              </a:pPr>
              <a:endParaRPr lang="en-US" sz="1400" b="1">
                <a:solidFill>
                  <a:srgbClr val="00338E"/>
                </a:solidFill>
                <a:latin typeface="Calibri"/>
              </a:endParaRPr>
            </a:p>
            <a:p>
              <a:pPr algn="just">
                <a:lnSpc>
                  <a:spcPct val="80000"/>
                </a:lnSpc>
                <a:spcBef>
                  <a:spcPts val="349"/>
                </a:spcBef>
                <a:buClr>
                  <a:srgbClr val="17375E"/>
                </a:buClr>
                <a:defRPr/>
              </a:pPr>
              <a:endParaRPr lang="en-US" sz="1400" b="1">
                <a:solidFill>
                  <a:srgbClr val="00338E"/>
                </a:solidFill>
                <a:latin typeface="Calibri"/>
              </a:endParaRPr>
            </a:p>
            <a:p>
              <a:pPr algn="just">
                <a:lnSpc>
                  <a:spcPct val="80000"/>
                </a:lnSpc>
                <a:spcBef>
                  <a:spcPts val="199"/>
                </a:spcBef>
                <a:defRPr/>
              </a:pPr>
              <a:endParaRPr lang="en-US" sz="800">
                <a:latin typeface="Calibri"/>
              </a:endParaRPr>
            </a:p>
            <a:p>
              <a:pPr algn="just">
                <a:lnSpc>
                  <a:spcPct val="80000"/>
                </a:lnSpc>
                <a:spcBef>
                  <a:spcPts val="199"/>
                </a:spcBef>
                <a:defRPr/>
              </a:pPr>
              <a:endParaRPr lang="en-US" sz="800">
                <a:solidFill>
                  <a:srgbClr val="17375E"/>
                </a:solidFill>
                <a:latin typeface="Calibri"/>
              </a:endParaRPr>
            </a:p>
            <a:p>
              <a:pPr algn="just">
                <a:lnSpc>
                  <a:spcPct val="80000"/>
                </a:lnSpc>
                <a:spcBef>
                  <a:spcPts val="199"/>
                </a:spcBef>
                <a:defRPr/>
              </a:pPr>
              <a:r>
                <a:rPr lang="en-US" sz="800">
                  <a:solidFill>
                    <a:srgbClr val="17375E"/>
                  </a:solidFill>
                  <a:latin typeface="Calibri"/>
                </a:rPr>
                <a:t>  </a:t>
              </a:r>
              <a:endParaRPr/>
            </a:p>
          </p:txBody>
        </p:sp>
      </p:grpSp>
      <p:pic>
        <p:nvPicPr>
          <p:cNvPr id="1495680849" name=""/>
          <p:cNvPicPr>
            <a:picLocks noChangeAspect="1"/>
          </p:cNvPicPr>
          <p:nvPr/>
        </p:nvPicPr>
        <p:blipFill rotWithShape="1">
          <a:blip r:embed="rId5"/>
          <a:srcRect l="0" t="2021" r="0" b="8204"/>
          <a:stretch/>
        </p:blipFill>
        <p:spPr bwMode="auto">
          <a:xfrm flipH="1" flipV="0">
            <a:off x="5364644" y="3785472"/>
            <a:ext cx="4186569" cy="2456472"/>
          </a:xfrm>
          <a:prstGeom prst="rect">
            <a:avLst/>
          </a:prstGeom>
        </p:spPr>
      </p:pic>
      <p:pic>
        <p:nvPicPr>
          <p:cNvPr id="1236615766" name="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 flipH="0" flipV="0">
            <a:off x="610342" y="1657280"/>
            <a:ext cx="3287514" cy="46490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680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21252897" name="Titel 1"/>
          <p:cNvSpPr>
            <a:spLocks noGrp="1"/>
          </p:cNvSpPr>
          <p:nvPr>
            <p:ph type="title"/>
          </p:nvPr>
        </p:nvSpPr>
        <p:spPr bwMode="auto">
          <a:xfrm>
            <a:off x="2020094" y="218283"/>
            <a:ext cx="8243888" cy="666620"/>
          </a:xfrm>
        </p:spPr>
        <p:txBody>
          <a:bodyPr/>
          <a:lstStyle/>
          <a:p>
            <a:pPr>
              <a:defRPr/>
            </a:pPr>
            <a:r>
              <a:rPr lang="en-GB" sz="3200" b="1">
                <a:latin typeface="+mj-lt"/>
              </a:rPr>
              <a:t>The Selection of Components grows</a:t>
            </a:r>
            <a:endParaRPr lang="en-GB" sz="3200" b="1">
              <a:latin typeface="+mj-lt"/>
            </a:endParaRPr>
          </a:p>
        </p:txBody>
      </p:sp>
      <p:sp>
        <p:nvSpPr>
          <p:cNvPr id="931494761" name="Text Box 2"/>
          <p:cNvSpPr txBox="1">
            <a:spLocks noChangeArrowheads="1"/>
          </p:cNvSpPr>
          <p:nvPr/>
        </p:nvSpPr>
        <p:spPr bwMode="auto">
          <a:xfrm>
            <a:off x="1981201" y="5185463"/>
            <a:ext cx="1939637" cy="28600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just">
              <a:lnSpc>
                <a:spcPct val="80000"/>
              </a:lnSpc>
              <a:spcBef>
                <a:spcPts val="225"/>
              </a:spcBef>
              <a:defRPr/>
            </a:pPr>
            <a:r>
              <a:rPr lang="en-US" sz="1600" b="1">
                <a:solidFill>
                  <a:srgbClr val="00338E"/>
                </a:solidFill>
                <a:latin typeface="Calibri"/>
              </a:rPr>
              <a:t>Sample transporters</a:t>
            </a:r>
            <a:endParaRPr lang="en-US" sz="1400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350"/>
              </a:spcBef>
              <a:buClr>
                <a:srgbClr val="17375E"/>
              </a:buClr>
              <a:defRPr/>
            </a:pPr>
            <a:endParaRPr lang="en-US" sz="1600" b="1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350"/>
              </a:spcBef>
              <a:buClr>
                <a:srgbClr val="17375E"/>
              </a:buClr>
              <a:defRPr/>
            </a:pPr>
            <a:endParaRPr lang="en-US" sz="1400" b="1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350"/>
              </a:spcBef>
              <a:buClr>
                <a:srgbClr val="17375E"/>
              </a:buClr>
              <a:defRPr/>
            </a:pPr>
            <a:endParaRPr lang="en-US" sz="1400" b="1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200"/>
              </a:spcBef>
              <a:defRPr/>
            </a:pPr>
            <a:endParaRPr lang="en-US" sz="800"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200"/>
              </a:spcBef>
              <a:defRPr/>
            </a:pPr>
            <a:endParaRPr lang="en-US" sz="800">
              <a:solidFill>
                <a:srgbClr val="17375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200"/>
              </a:spcBef>
              <a:defRPr/>
            </a:pPr>
            <a:r>
              <a:rPr lang="en-US" sz="800">
                <a:solidFill>
                  <a:srgbClr val="17375E"/>
                </a:solidFill>
                <a:latin typeface="Calibri"/>
              </a:rPr>
              <a:t>  </a:t>
            </a:r>
            <a:endParaRPr/>
          </a:p>
        </p:txBody>
      </p:sp>
      <p:sp>
        <p:nvSpPr>
          <p:cNvPr id="720959711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28A5024-70B6-4E49-9F6F-D41778A7E297}" type="slidenum">
              <a:rPr lang="de-DE"/>
              <a:t>2</a:t>
            </a:fld>
            <a:endParaRPr lang="de-DE"/>
          </a:p>
        </p:txBody>
      </p:sp>
      <p:pic>
        <p:nvPicPr>
          <p:cNvPr id="1791252320" name="Grafik 1"/>
          <p:cNvPicPr>
            <a:picLocks noChangeAspect="1"/>
          </p:cNvPicPr>
          <p:nvPr/>
        </p:nvPicPr>
        <p:blipFill rotWithShape="1">
          <a:blip r:embed="rId3"/>
          <a:srcRect l="6393" t="0" r="3087" b="0"/>
          <a:stretch/>
        </p:blipFill>
        <p:spPr bwMode="auto">
          <a:xfrm>
            <a:off x="1999312" y="1037881"/>
            <a:ext cx="4364182" cy="2305475"/>
          </a:xfrm>
          <a:prstGeom prst="rect">
            <a:avLst/>
          </a:prstGeom>
        </p:spPr>
      </p:pic>
      <p:sp>
        <p:nvSpPr>
          <p:cNvPr id="949695612" name="Text Box 2"/>
          <p:cNvSpPr txBox="1">
            <a:spLocks noChangeArrowheads="1"/>
          </p:cNvSpPr>
          <p:nvPr/>
        </p:nvSpPr>
        <p:spPr bwMode="auto">
          <a:xfrm>
            <a:off x="4679374" y="2771855"/>
            <a:ext cx="1375063" cy="4805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just">
              <a:lnSpc>
                <a:spcPct val="80000"/>
              </a:lnSpc>
              <a:spcBef>
                <a:spcPts val="225"/>
              </a:spcBef>
              <a:defRPr/>
            </a:pPr>
            <a:r>
              <a:rPr lang="en-US" sz="1600" b="1">
                <a:solidFill>
                  <a:srgbClr val="00338E"/>
                </a:solidFill>
                <a:latin typeface="Calibri"/>
              </a:rPr>
              <a:t>Wobblestick manipulators</a:t>
            </a:r>
            <a:endParaRPr lang="en-US" sz="1400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350"/>
              </a:spcBef>
              <a:buClr>
                <a:srgbClr val="17375E"/>
              </a:buClr>
              <a:defRPr/>
            </a:pPr>
            <a:endParaRPr lang="en-US" sz="1600" b="1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350"/>
              </a:spcBef>
              <a:buClr>
                <a:srgbClr val="17375E"/>
              </a:buClr>
              <a:defRPr/>
            </a:pPr>
            <a:endParaRPr lang="en-US" sz="1400" b="1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350"/>
              </a:spcBef>
              <a:buClr>
                <a:srgbClr val="17375E"/>
              </a:buClr>
              <a:defRPr/>
            </a:pPr>
            <a:endParaRPr lang="en-US" sz="1400" b="1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200"/>
              </a:spcBef>
              <a:defRPr/>
            </a:pPr>
            <a:endParaRPr lang="en-US" sz="800"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200"/>
              </a:spcBef>
              <a:defRPr/>
            </a:pPr>
            <a:endParaRPr lang="en-US" sz="800">
              <a:solidFill>
                <a:srgbClr val="17375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200"/>
              </a:spcBef>
              <a:defRPr/>
            </a:pPr>
            <a:r>
              <a:rPr lang="en-US" sz="800">
                <a:solidFill>
                  <a:srgbClr val="17375E"/>
                </a:solidFill>
                <a:latin typeface="Calibri"/>
              </a:rPr>
              <a:t>  </a:t>
            </a:r>
            <a:endParaRPr/>
          </a:p>
        </p:txBody>
      </p:sp>
      <p:pic>
        <p:nvPicPr>
          <p:cNvPr id="584642319" name="Grafik 4"/>
          <p:cNvPicPr>
            <a:picLocks noChangeAspect="1"/>
          </p:cNvPicPr>
          <p:nvPr/>
        </p:nvPicPr>
        <p:blipFill rotWithShape="1">
          <a:blip r:embed="rId4"/>
          <a:srcRect l="14" t="0" r="11335" b="0"/>
          <a:stretch/>
        </p:blipFill>
        <p:spPr bwMode="auto">
          <a:xfrm>
            <a:off x="6033654" y="1151709"/>
            <a:ext cx="4177147" cy="2268135"/>
          </a:xfrm>
          <a:prstGeom prst="rect">
            <a:avLst/>
          </a:prstGeom>
        </p:spPr>
      </p:pic>
      <p:sp>
        <p:nvSpPr>
          <p:cNvPr id="72155735" name="Text Box 2"/>
          <p:cNvSpPr txBox="1">
            <a:spLocks noChangeArrowheads="1"/>
          </p:cNvSpPr>
          <p:nvPr/>
        </p:nvSpPr>
        <p:spPr bwMode="auto">
          <a:xfrm>
            <a:off x="6515101" y="3103105"/>
            <a:ext cx="1461655" cy="4805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just">
              <a:lnSpc>
                <a:spcPct val="80000"/>
              </a:lnSpc>
              <a:spcBef>
                <a:spcPts val="225"/>
              </a:spcBef>
              <a:defRPr/>
            </a:pPr>
            <a:r>
              <a:rPr lang="en-US" sz="1600" b="1">
                <a:solidFill>
                  <a:srgbClr val="00338E"/>
                </a:solidFill>
                <a:latin typeface="Calibri"/>
              </a:rPr>
              <a:t>Linear-/Rotary translators</a:t>
            </a:r>
            <a:r>
              <a:rPr lang="en-US" sz="800">
                <a:solidFill>
                  <a:srgbClr val="17375E"/>
                </a:solidFill>
                <a:latin typeface="Calibri"/>
              </a:rPr>
              <a:t> </a:t>
            </a:r>
            <a:r>
              <a:rPr lang="en-US" sz="800">
                <a:solidFill>
                  <a:srgbClr val="17375E"/>
                </a:solidFill>
                <a:latin typeface="Calibri"/>
              </a:rPr>
              <a:t> </a:t>
            </a:r>
            <a:endParaRPr/>
          </a:p>
        </p:txBody>
      </p:sp>
      <p:pic>
        <p:nvPicPr>
          <p:cNvPr id="1279558651" name="Grafik 5"/>
          <p:cNvPicPr>
            <a:picLocks noChangeAspect="1"/>
          </p:cNvPicPr>
          <p:nvPr/>
        </p:nvPicPr>
        <p:blipFill rotWithShape="1">
          <a:blip r:embed="rId5"/>
          <a:srcRect l="3339" t="5478" r="7281" b="2349"/>
          <a:stretch/>
        </p:blipFill>
        <p:spPr bwMode="auto">
          <a:xfrm>
            <a:off x="1796833" y="3165988"/>
            <a:ext cx="3927763" cy="1953490"/>
          </a:xfrm>
          <a:prstGeom prst="rect">
            <a:avLst/>
          </a:prstGeom>
        </p:spPr>
      </p:pic>
      <p:pic>
        <p:nvPicPr>
          <p:cNvPr id="1148950590" name="Grafik 10"/>
          <p:cNvPicPr>
            <a:picLocks noChangeAspect="1"/>
          </p:cNvPicPr>
          <p:nvPr/>
        </p:nvPicPr>
        <p:blipFill rotWithShape="1">
          <a:blip r:embed="rId6"/>
          <a:srcRect l="0" t="5417" r="0" b="12774"/>
          <a:stretch/>
        </p:blipFill>
        <p:spPr bwMode="auto">
          <a:xfrm>
            <a:off x="5724595" y="3724998"/>
            <a:ext cx="2114622" cy="1195425"/>
          </a:xfrm>
          <a:prstGeom prst="rect">
            <a:avLst/>
          </a:prstGeom>
        </p:spPr>
      </p:pic>
      <p:pic>
        <p:nvPicPr>
          <p:cNvPr id="538508430" name="Grafik 6"/>
          <p:cNvPicPr>
            <a:picLocks noChangeAspect="1"/>
          </p:cNvPicPr>
          <p:nvPr/>
        </p:nvPicPr>
        <p:blipFill rotWithShape="1">
          <a:blip r:embed="rId7"/>
          <a:srcRect l="8776" t="13876" r="8510" b="11680"/>
          <a:stretch/>
        </p:blipFill>
        <p:spPr bwMode="auto">
          <a:xfrm>
            <a:off x="4304821" y="4578052"/>
            <a:ext cx="1870787" cy="998556"/>
          </a:xfrm>
          <a:prstGeom prst="rect">
            <a:avLst/>
          </a:prstGeom>
        </p:spPr>
      </p:pic>
      <p:sp>
        <p:nvSpPr>
          <p:cNvPr id="531914199" name="Text Box 2"/>
          <p:cNvSpPr txBox="1">
            <a:spLocks noChangeArrowheads="1"/>
          </p:cNvSpPr>
          <p:nvPr/>
        </p:nvSpPr>
        <p:spPr bwMode="auto">
          <a:xfrm>
            <a:off x="4679374" y="5770433"/>
            <a:ext cx="2992469" cy="28600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just">
              <a:lnSpc>
                <a:spcPct val="80000"/>
              </a:lnSpc>
              <a:spcBef>
                <a:spcPts val="225"/>
              </a:spcBef>
              <a:defRPr/>
            </a:pPr>
            <a:r>
              <a:rPr lang="en-US" sz="1600" b="1">
                <a:solidFill>
                  <a:srgbClr val="00338E"/>
                </a:solidFill>
                <a:latin typeface="Calibri"/>
              </a:rPr>
              <a:t>Sample holders and accessories</a:t>
            </a:r>
            <a:endParaRPr lang="en-US" sz="1400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350"/>
              </a:spcBef>
              <a:buClr>
                <a:srgbClr val="17375E"/>
              </a:buClr>
              <a:defRPr/>
            </a:pPr>
            <a:endParaRPr lang="en-US" sz="1600" b="1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350"/>
              </a:spcBef>
              <a:buClr>
                <a:srgbClr val="17375E"/>
              </a:buClr>
              <a:defRPr/>
            </a:pPr>
            <a:endParaRPr lang="en-US" sz="1400" b="1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350"/>
              </a:spcBef>
              <a:buClr>
                <a:srgbClr val="17375E"/>
              </a:buClr>
              <a:defRPr/>
            </a:pPr>
            <a:endParaRPr lang="en-US" sz="1400" b="1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200"/>
              </a:spcBef>
              <a:defRPr/>
            </a:pPr>
            <a:endParaRPr lang="en-US" sz="800"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200"/>
              </a:spcBef>
              <a:defRPr/>
            </a:pPr>
            <a:endParaRPr lang="en-US" sz="800">
              <a:solidFill>
                <a:srgbClr val="17375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200"/>
              </a:spcBef>
              <a:defRPr/>
            </a:pPr>
            <a:r>
              <a:rPr lang="en-US" sz="800">
                <a:solidFill>
                  <a:srgbClr val="17375E"/>
                </a:solidFill>
                <a:latin typeface="Calibri"/>
              </a:rPr>
              <a:t>  </a:t>
            </a:r>
            <a:endParaRPr/>
          </a:p>
        </p:txBody>
      </p:sp>
      <p:pic>
        <p:nvPicPr>
          <p:cNvPr id="658954595" name="Grafik 14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>
            <a:off x="8030464" y="3399884"/>
            <a:ext cx="2208087" cy="2399455"/>
          </a:xfrm>
          <a:prstGeom prst="rect">
            <a:avLst/>
          </a:prstGeom>
        </p:spPr>
      </p:pic>
      <p:sp>
        <p:nvSpPr>
          <p:cNvPr id="1173405362" name="Text Box 2"/>
          <p:cNvSpPr txBox="1">
            <a:spLocks noChangeArrowheads="1"/>
          </p:cNvSpPr>
          <p:nvPr/>
        </p:nvSpPr>
        <p:spPr bwMode="auto">
          <a:xfrm>
            <a:off x="8404010" y="5871013"/>
            <a:ext cx="1974272" cy="28600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just">
              <a:lnSpc>
                <a:spcPct val="80000"/>
              </a:lnSpc>
              <a:spcBef>
                <a:spcPts val="225"/>
              </a:spcBef>
              <a:defRPr/>
            </a:pPr>
            <a:r>
              <a:rPr lang="en-US" sz="1600" b="1">
                <a:solidFill>
                  <a:srgbClr val="00338E"/>
                </a:solidFill>
                <a:latin typeface="Calibri"/>
              </a:rPr>
              <a:t>XYZ Manipulators</a:t>
            </a:r>
            <a:endParaRPr lang="en-US" sz="800"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200"/>
              </a:spcBef>
              <a:defRPr/>
            </a:pPr>
            <a:endParaRPr lang="en-US" sz="800">
              <a:solidFill>
                <a:srgbClr val="17375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200"/>
              </a:spcBef>
              <a:defRPr/>
            </a:pPr>
            <a:r>
              <a:rPr lang="en-US" sz="800">
                <a:solidFill>
                  <a:srgbClr val="17375E"/>
                </a:solidFill>
                <a:latin typeface="Calibri"/>
              </a:rPr>
              <a:t>  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9631928" name="Titel 1"/>
          <p:cNvSpPr>
            <a:spLocks noGrp="1"/>
          </p:cNvSpPr>
          <p:nvPr>
            <p:ph type="title"/>
          </p:nvPr>
        </p:nvSpPr>
        <p:spPr bwMode="auto">
          <a:prstGeom prst="roundRect">
            <a:avLst>
              <a:gd name="adj" fmla="val 16667"/>
            </a:avLst>
          </a:prstGeom>
        </p:spPr>
        <p:txBody>
          <a:bodyPr rtlCol="0">
            <a:noAutofit/>
          </a:bodyPr>
          <a:lstStyle/>
          <a:p>
            <a:pPr>
              <a:spcAft>
                <a:spcPts val="0"/>
              </a:spcAft>
              <a:defRPr/>
            </a:pPr>
            <a:r>
              <a:rPr lang="en-US" sz="3200" b="1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You name it – we build it</a:t>
            </a:r>
            <a:endParaRPr lang="de-DE" sz="3200" b="1">
              <a:latin typeface="+mj-lt"/>
            </a:endParaRPr>
          </a:p>
        </p:txBody>
      </p:sp>
      <p:sp>
        <p:nvSpPr>
          <p:cNvPr id="563836186" name="AutoShape 5" descr="Bildergebnis für Propeller transparent background"/>
          <p:cNvSpPr>
            <a:spLocks noChangeArrowheads="1" noChangeAspect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589219404" name="AutoShape 7" descr="Bildergebnis für Propeller transparent background"/>
          <p:cNvSpPr>
            <a:spLocks noChangeArrowheads="1" noChangeAspect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pic>
        <p:nvPicPr>
          <p:cNvPr id="1315127883" name="Grafik 3"/>
          <p:cNvPicPr>
            <a:picLocks noChangeAspect="1"/>
          </p:cNvPicPr>
          <p:nvPr/>
        </p:nvPicPr>
        <p:blipFill rotWithShape="1">
          <a:blip r:embed="rId3"/>
          <a:srcRect l="0" t="8350" r="0" b="0"/>
          <a:stretch/>
        </p:blipFill>
        <p:spPr bwMode="auto">
          <a:xfrm>
            <a:off x="4837179" y="1018309"/>
            <a:ext cx="2520461" cy="1839189"/>
          </a:xfrm>
          <a:prstGeom prst="rect">
            <a:avLst/>
          </a:prstGeom>
        </p:spPr>
      </p:pic>
      <p:pic>
        <p:nvPicPr>
          <p:cNvPr id="917409854" name="Grafik 4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7217463" y="1015398"/>
            <a:ext cx="2763150" cy="1842100"/>
          </a:xfrm>
          <a:prstGeom prst="rect">
            <a:avLst/>
          </a:prstGeom>
        </p:spPr>
      </p:pic>
      <p:pic>
        <p:nvPicPr>
          <p:cNvPr id="987561204" name="Grafik 26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2208213" y="1015398"/>
            <a:ext cx="2763150" cy="1842100"/>
          </a:xfrm>
          <a:prstGeom prst="rect">
            <a:avLst/>
          </a:prstGeom>
        </p:spPr>
      </p:pic>
      <p:pic>
        <p:nvPicPr>
          <p:cNvPr id="1303716275" name="Grafik 76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2208214" y="3504367"/>
            <a:ext cx="2877809" cy="1918539"/>
          </a:xfrm>
          <a:prstGeom prst="rect">
            <a:avLst/>
          </a:prstGeom>
        </p:spPr>
      </p:pic>
      <p:sp>
        <p:nvSpPr>
          <p:cNvPr id="706466619" name="Text Box 2"/>
          <p:cNvSpPr txBox="1">
            <a:spLocks noChangeArrowheads="1"/>
          </p:cNvSpPr>
          <p:nvPr/>
        </p:nvSpPr>
        <p:spPr bwMode="auto">
          <a:xfrm>
            <a:off x="2208214" y="2932530"/>
            <a:ext cx="2992469" cy="44451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just">
              <a:lnSpc>
                <a:spcPct val="80000"/>
              </a:lnSpc>
              <a:spcBef>
                <a:spcPts val="225"/>
              </a:spcBef>
              <a:defRPr/>
            </a:pPr>
            <a:r>
              <a:rPr lang="en-US" sz="1000" b="1">
                <a:solidFill>
                  <a:srgbClr val="00338E"/>
                </a:solidFill>
                <a:latin typeface="Calibri"/>
              </a:rPr>
              <a:t>HOENCOL @ Swiss FEL</a:t>
            </a:r>
            <a:endParaRPr/>
          </a:p>
          <a:p>
            <a:pPr>
              <a:defRPr/>
            </a:pPr>
            <a:r>
              <a:rPr lang="de-CH" sz="1000" b="1">
                <a:latin typeface="+mn-lt"/>
              </a:rPr>
              <a:t>Energy Collimator for the Swiss Free Electron Laser</a:t>
            </a:r>
            <a:endParaRPr/>
          </a:p>
          <a:p>
            <a:pPr>
              <a:defRPr/>
            </a:pPr>
            <a:endParaRPr lang="de-CH" sz="1000"/>
          </a:p>
          <a:p>
            <a:pPr algn="just">
              <a:lnSpc>
                <a:spcPct val="80000"/>
              </a:lnSpc>
              <a:spcBef>
                <a:spcPts val="225"/>
              </a:spcBef>
              <a:defRPr/>
            </a:pPr>
            <a:endParaRPr lang="en-US" sz="1000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350"/>
              </a:spcBef>
              <a:buClr>
                <a:srgbClr val="17375E"/>
              </a:buClr>
              <a:defRPr/>
            </a:pPr>
            <a:endParaRPr lang="en-US" sz="1000" b="1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350"/>
              </a:spcBef>
              <a:buClr>
                <a:srgbClr val="17375E"/>
              </a:buClr>
              <a:defRPr/>
            </a:pPr>
            <a:endParaRPr lang="en-US" sz="1000" b="1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350"/>
              </a:spcBef>
              <a:buClr>
                <a:srgbClr val="17375E"/>
              </a:buClr>
              <a:defRPr/>
            </a:pPr>
            <a:endParaRPr lang="en-US" sz="1000" b="1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200"/>
              </a:spcBef>
              <a:defRPr/>
            </a:pPr>
            <a:endParaRPr lang="en-US" sz="1000"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200"/>
              </a:spcBef>
              <a:defRPr/>
            </a:pPr>
            <a:endParaRPr lang="en-US" sz="1000">
              <a:solidFill>
                <a:srgbClr val="17375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200"/>
              </a:spcBef>
              <a:defRPr/>
            </a:pPr>
            <a:r>
              <a:rPr lang="en-US" sz="1000">
                <a:solidFill>
                  <a:srgbClr val="17375E"/>
                </a:solidFill>
                <a:latin typeface="Calibri"/>
              </a:rPr>
              <a:t>  </a:t>
            </a:r>
            <a:endParaRPr/>
          </a:p>
        </p:txBody>
      </p:sp>
      <p:sp>
        <p:nvSpPr>
          <p:cNvPr id="261913532" name="Text Box 2"/>
          <p:cNvSpPr txBox="1">
            <a:spLocks noChangeArrowheads="1"/>
          </p:cNvSpPr>
          <p:nvPr/>
        </p:nvSpPr>
        <p:spPr bwMode="auto">
          <a:xfrm>
            <a:off x="5086023" y="2932530"/>
            <a:ext cx="2350405" cy="44451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just">
              <a:lnSpc>
                <a:spcPct val="80000"/>
              </a:lnSpc>
              <a:spcBef>
                <a:spcPts val="225"/>
              </a:spcBef>
              <a:defRPr/>
            </a:pPr>
            <a:r>
              <a:rPr lang="en-US" sz="1000" b="1">
                <a:solidFill>
                  <a:srgbClr val="00338E"/>
                </a:solidFill>
                <a:latin typeface="Calibri"/>
              </a:rPr>
              <a:t>SHOM/RECOMEC13</a:t>
            </a:r>
            <a:endParaRPr/>
          </a:p>
          <a:p>
            <a:pPr>
              <a:defRPr/>
            </a:pPr>
            <a:r>
              <a:rPr lang="de-CH" sz="1000" b="1">
                <a:latin typeface="+mn-lt"/>
              </a:rPr>
              <a:t>Transferable Sample Holder with 13 electrical contacts</a:t>
            </a:r>
            <a:endParaRPr/>
          </a:p>
          <a:p>
            <a:pPr>
              <a:defRPr/>
            </a:pPr>
            <a:endParaRPr lang="de-CH" sz="1000"/>
          </a:p>
          <a:p>
            <a:pPr algn="just">
              <a:lnSpc>
                <a:spcPct val="80000"/>
              </a:lnSpc>
              <a:spcBef>
                <a:spcPts val="225"/>
              </a:spcBef>
              <a:defRPr/>
            </a:pPr>
            <a:endParaRPr lang="en-US" sz="1000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350"/>
              </a:spcBef>
              <a:buClr>
                <a:srgbClr val="17375E"/>
              </a:buClr>
              <a:defRPr/>
            </a:pPr>
            <a:endParaRPr lang="en-US" sz="1000" b="1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350"/>
              </a:spcBef>
              <a:buClr>
                <a:srgbClr val="17375E"/>
              </a:buClr>
              <a:defRPr/>
            </a:pPr>
            <a:endParaRPr lang="en-US" sz="1000" b="1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350"/>
              </a:spcBef>
              <a:buClr>
                <a:srgbClr val="17375E"/>
              </a:buClr>
              <a:defRPr/>
            </a:pPr>
            <a:endParaRPr lang="en-US" sz="1000" b="1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200"/>
              </a:spcBef>
              <a:defRPr/>
            </a:pPr>
            <a:endParaRPr lang="en-US" sz="1000"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200"/>
              </a:spcBef>
              <a:defRPr/>
            </a:pPr>
            <a:endParaRPr lang="en-US" sz="1000">
              <a:solidFill>
                <a:srgbClr val="17375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200"/>
              </a:spcBef>
              <a:defRPr/>
            </a:pPr>
            <a:r>
              <a:rPr lang="en-US" sz="1000">
                <a:solidFill>
                  <a:srgbClr val="17375E"/>
                </a:solidFill>
                <a:latin typeface="Calibri"/>
              </a:rPr>
              <a:t>  </a:t>
            </a:r>
            <a:endParaRPr/>
          </a:p>
        </p:txBody>
      </p:sp>
      <p:sp>
        <p:nvSpPr>
          <p:cNvPr id="1995510135" name="Text Box 2"/>
          <p:cNvSpPr txBox="1">
            <a:spLocks noChangeArrowheads="1"/>
          </p:cNvSpPr>
          <p:nvPr/>
        </p:nvSpPr>
        <p:spPr bwMode="auto">
          <a:xfrm>
            <a:off x="7436428" y="2951781"/>
            <a:ext cx="2992469" cy="44451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just">
              <a:lnSpc>
                <a:spcPct val="80000"/>
              </a:lnSpc>
              <a:spcBef>
                <a:spcPts val="225"/>
              </a:spcBef>
              <a:defRPr/>
            </a:pPr>
            <a:r>
              <a:rPr lang="en-US" sz="1000" b="1">
                <a:solidFill>
                  <a:srgbClr val="00338E"/>
                </a:solidFill>
                <a:latin typeface="Calibri"/>
              </a:rPr>
              <a:t>Contract Manufacturing</a:t>
            </a:r>
            <a:endParaRPr/>
          </a:p>
          <a:p>
            <a:pPr>
              <a:defRPr/>
            </a:pPr>
            <a:r>
              <a:rPr lang="de-CH" sz="10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precision engineering</a:t>
            </a:r>
            <a:endParaRPr/>
          </a:p>
          <a:p>
            <a:pPr>
              <a:defRPr/>
            </a:pPr>
            <a:endParaRPr lang="de-CH" sz="1000"/>
          </a:p>
          <a:p>
            <a:pPr algn="just">
              <a:lnSpc>
                <a:spcPct val="80000"/>
              </a:lnSpc>
              <a:spcBef>
                <a:spcPts val="225"/>
              </a:spcBef>
              <a:defRPr/>
            </a:pPr>
            <a:endParaRPr lang="en-US" sz="1000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350"/>
              </a:spcBef>
              <a:buClr>
                <a:srgbClr val="17375E"/>
              </a:buClr>
              <a:defRPr/>
            </a:pPr>
            <a:endParaRPr lang="en-US" sz="1000" b="1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350"/>
              </a:spcBef>
              <a:buClr>
                <a:srgbClr val="17375E"/>
              </a:buClr>
              <a:defRPr/>
            </a:pPr>
            <a:endParaRPr lang="en-US" sz="1000" b="1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350"/>
              </a:spcBef>
              <a:buClr>
                <a:srgbClr val="17375E"/>
              </a:buClr>
              <a:defRPr/>
            </a:pPr>
            <a:endParaRPr lang="en-US" sz="1000" b="1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200"/>
              </a:spcBef>
              <a:defRPr/>
            </a:pPr>
            <a:endParaRPr lang="en-US" sz="1000"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200"/>
              </a:spcBef>
              <a:defRPr/>
            </a:pPr>
            <a:endParaRPr lang="en-US" sz="1000">
              <a:solidFill>
                <a:srgbClr val="17375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200"/>
              </a:spcBef>
              <a:defRPr/>
            </a:pPr>
            <a:r>
              <a:rPr lang="en-US" sz="1000">
                <a:solidFill>
                  <a:srgbClr val="17375E"/>
                </a:solidFill>
                <a:latin typeface="Calibri"/>
              </a:rPr>
              <a:t>  </a:t>
            </a:r>
            <a:endParaRPr/>
          </a:p>
        </p:txBody>
      </p:sp>
      <p:sp>
        <p:nvSpPr>
          <p:cNvPr id="1147097766" name="Text Box 2"/>
          <p:cNvSpPr txBox="1">
            <a:spLocks noChangeArrowheads="1"/>
          </p:cNvSpPr>
          <p:nvPr/>
        </p:nvSpPr>
        <p:spPr bwMode="auto">
          <a:xfrm>
            <a:off x="2150883" y="5442158"/>
            <a:ext cx="2992469" cy="44451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just">
              <a:lnSpc>
                <a:spcPct val="80000"/>
              </a:lnSpc>
              <a:spcBef>
                <a:spcPts val="225"/>
              </a:spcBef>
              <a:defRPr/>
            </a:pPr>
            <a:r>
              <a:rPr lang="en-US" sz="1000" b="1">
                <a:solidFill>
                  <a:srgbClr val="00338E"/>
                </a:solidFill>
                <a:latin typeface="Calibri"/>
              </a:rPr>
              <a:t>NPSTAGE @ Ioffe Institute</a:t>
            </a:r>
            <a:endParaRPr/>
          </a:p>
          <a:p>
            <a:pPr>
              <a:defRPr/>
            </a:pPr>
            <a:r>
              <a:rPr lang="de-CH" sz="1000" b="1">
                <a:latin typeface="+mn-lt"/>
              </a:rPr>
              <a:t>6 Axis nanopositioning stage for 4 inch wafers</a:t>
            </a:r>
            <a:endParaRPr/>
          </a:p>
          <a:p>
            <a:pPr>
              <a:defRPr/>
            </a:pPr>
            <a:endParaRPr lang="de-CH" sz="1000"/>
          </a:p>
          <a:p>
            <a:pPr algn="just">
              <a:lnSpc>
                <a:spcPct val="80000"/>
              </a:lnSpc>
              <a:spcBef>
                <a:spcPts val="225"/>
              </a:spcBef>
              <a:defRPr/>
            </a:pPr>
            <a:endParaRPr lang="en-US" sz="1000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350"/>
              </a:spcBef>
              <a:buClr>
                <a:srgbClr val="17375E"/>
              </a:buClr>
              <a:defRPr/>
            </a:pPr>
            <a:endParaRPr lang="en-US" sz="1000" b="1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350"/>
              </a:spcBef>
              <a:buClr>
                <a:srgbClr val="17375E"/>
              </a:buClr>
              <a:defRPr/>
            </a:pPr>
            <a:endParaRPr lang="en-US" sz="1000" b="1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350"/>
              </a:spcBef>
              <a:buClr>
                <a:srgbClr val="17375E"/>
              </a:buClr>
              <a:defRPr/>
            </a:pPr>
            <a:endParaRPr lang="en-US" sz="1000" b="1">
              <a:solidFill>
                <a:srgbClr val="00338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200"/>
              </a:spcBef>
              <a:defRPr/>
            </a:pPr>
            <a:endParaRPr lang="en-US" sz="1000"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200"/>
              </a:spcBef>
              <a:defRPr/>
            </a:pPr>
            <a:endParaRPr lang="en-US" sz="1000">
              <a:solidFill>
                <a:srgbClr val="17375E"/>
              </a:solidFill>
              <a:latin typeface="Calibri"/>
            </a:endParaRPr>
          </a:p>
          <a:p>
            <a:pPr algn="just">
              <a:lnSpc>
                <a:spcPct val="80000"/>
              </a:lnSpc>
              <a:spcBef>
                <a:spcPts val="200"/>
              </a:spcBef>
              <a:defRPr/>
            </a:pPr>
            <a:r>
              <a:rPr lang="en-US" sz="1000">
                <a:solidFill>
                  <a:srgbClr val="17375E"/>
                </a:solidFill>
                <a:latin typeface="Calibri"/>
              </a:rPr>
              <a:t>  </a:t>
            </a:r>
            <a:endParaRPr/>
          </a:p>
        </p:txBody>
      </p:sp>
      <p:pic>
        <p:nvPicPr>
          <p:cNvPr id="889945532" name="Grafik 18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5680445" y="3542446"/>
            <a:ext cx="2692121" cy="2366596"/>
          </a:xfrm>
          <a:prstGeom prst="rect">
            <a:avLst/>
          </a:prstGeom>
        </p:spPr>
      </p:pic>
      <p:sp>
        <p:nvSpPr>
          <p:cNvPr id="958385217" name="Text Box 2"/>
          <p:cNvSpPr txBox="1">
            <a:spLocks noChangeArrowheads="1"/>
          </p:cNvSpPr>
          <p:nvPr/>
        </p:nvSpPr>
        <p:spPr bwMode="auto">
          <a:xfrm>
            <a:off x="8484377" y="3564818"/>
            <a:ext cx="2992468" cy="1797636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>
            <a:lvl1pPr>
              <a:tabLst>
                <a:tab pos="0" algn="l"/>
                <a:tab pos="447674" algn="l"/>
                <a:tab pos="896937" algn="l"/>
                <a:tab pos="1346199" algn="l"/>
                <a:tab pos="1795462" algn="l"/>
                <a:tab pos="2244724" algn="l"/>
                <a:tab pos="2693988" algn="l"/>
                <a:tab pos="3143250" algn="l"/>
                <a:tab pos="3592512" algn="l"/>
                <a:tab pos="4041774" algn="l"/>
                <a:tab pos="4491037" algn="l"/>
                <a:tab pos="4940299" algn="l"/>
                <a:tab pos="5389562" algn="l"/>
                <a:tab pos="5838824" algn="l"/>
                <a:tab pos="6288087" algn="l"/>
                <a:tab pos="6737349" algn="l"/>
                <a:tab pos="7186612" algn="l"/>
                <a:tab pos="7635874" algn="l"/>
                <a:tab pos="8085137" algn="l"/>
                <a:tab pos="8534399" algn="l"/>
                <a:tab pos="8983662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tabLst>
                <a:tab pos="0" algn="l"/>
                <a:tab pos="447674" algn="l"/>
                <a:tab pos="896937" algn="l"/>
                <a:tab pos="1346199" algn="l"/>
                <a:tab pos="1795462" algn="l"/>
                <a:tab pos="2244724" algn="l"/>
                <a:tab pos="2693988" algn="l"/>
                <a:tab pos="3143250" algn="l"/>
                <a:tab pos="3592512" algn="l"/>
                <a:tab pos="4041774" algn="l"/>
                <a:tab pos="4491037" algn="l"/>
                <a:tab pos="4940299" algn="l"/>
                <a:tab pos="5389562" algn="l"/>
                <a:tab pos="5838824" algn="l"/>
                <a:tab pos="6288087" algn="l"/>
                <a:tab pos="6737349" algn="l"/>
                <a:tab pos="7186612" algn="l"/>
                <a:tab pos="7635874" algn="l"/>
                <a:tab pos="8085137" algn="l"/>
                <a:tab pos="8534399" algn="l"/>
                <a:tab pos="8983662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tabLst>
                <a:tab pos="0" algn="l"/>
                <a:tab pos="447674" algn="l"/>
                <a:tab pos="896937" algn="l"/>
                <a:tab pos="1346199" algn="l"/>
                <a:tab pos="1795462" algn="l"/>
                <a:tab pos="2244724" algn="l"/>
                <a:tab pos="2693988" algn="l"/>
                <a:tab pos="3143250" algn="l"/>
                <a:tab pos="3592512" algn="l"/>
                <a:tab pos="4041774" algn="l"/>
                <a:tab pos="4491037" algn="l"/>
                <a:tab pos="4940299" algn="l"/>
                <a:tab pos="5389562" algn="l"/>
                <a:tab pos="5838824" algn="l"/>
                <a:tab pos="6288087" algn="l"/>
                <a:tab pos="6737349" algn="l"/>
                <a:tab pos="7186612" algn="l"/>
                <a:tab pos="7635874" algn="l"/>
                <a:tab pos="8085137" algn="l"/>
                <a:tab pos="8534399" algn="l"/>
                <a:tab pos="8983662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tabLst>
                <a:tab pos="0" algn="l"/>
                <a:tab pos="447674" algn="l"/>
                <a:tab pos="896937" algn="l"/>
                <a:tab pos="1346199" algn="l"/>
                <a:tab pos="1795462" algn="l"/>
                <a:tab pos="2244724" algn="l"/>
                <a:tab pos="2693988" algn="l"/>
                <a:tab pos="3143250" algn="l"/>
                <a:tab pos="3592512" algn="l"/>
                <a:tab pos="4041774" algn="l"/>
                <a:tab pos="4491037" algn="l"/>
                <a:tab pos="4940299" algn="l"/>
                <a:tab pos="5389562" algn="l"/>
                <a:tab pos="5838824" algn="l"/>
                <a:tab pos="6288087" algn="l"/>
                <a:tab pos="6737349" algn="l"/>
                <a:tab pos="7186612" algn="l"/>
                <a:tab pos="7635874" algn="l"/>
                <a:tab pos="8085137" algn="l"/>
                <a:tab pos="8534399" algn="l"/>
                <a:tab pos="8983662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tabLst>
                <a:tab pos="0" algn="l"/>
                <a:tab pos="447674" algn="l"/>
                <a:tab pos="896937" algn="l"/>
                <a:tab pos="1346199" algn="l"/>
                <a:tab pos="1795462" algn="l"/>
                <a:tab pos="2244724" algn="l"/>
                <a:tab pos="2693988" algn="l"/>
                <a:tab pos="3143250" algn="l"/>
                <a:tab pos="3592512" algn="l"/>
                <a:tab pos="4041774" algn="l"/>
                <a:tab pos="4491037" algn="l"/>
                <a:tab pos="4940299" algn="l"/>
                <a:tab pos="5389562" algn="l"/>
                <a:tab pos="5838824" algn="l"/>
                <a:tab pos="6288087" algn="l"/>
                <a:tab pos="6737349" algn="l"/>
                <a:tab pos="7186612" algn="l"/>
                <a:tab pos="7635874" algn="l"/>
                <a:tab pos="8085137" algn="l"/>
                <a:tab pos="8534399" algn="l"/>
                <a:tab pos="8983662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4" algn="l"/>
                <a:tab pos="896937" algn="l"/>
                <a:tab pos="1346199" algn="l"/>
                <a:tab pos="1795462" algn="l"/>
                <a:tab pos="2244724" algn="l"/>
                <a:tab pos="2693988" algn="l"/>
                <a:tab pos="3143250" algn="l"/>
                <a:tab pos="3592512" algn="l"/>
                <a:tab pos="4041774" algn="l"/>
                <a:tab pos="4491037" algn="l"/>
                <a:tab pos="4940299" algn="l"/>
                <a:tab pos="5389562" algn="l"/>
                <a:tab pos="5838824" algn="l"/>
                <a:tab pos="6288087" algn="l"/>
                <a:tab pos="6737349" algn="l"/>
                <a:tab pos="7186612" algn="l"/>
                <a:tab pos="7635874" algn="l"/>
                <a:tab pos="8085137" algn="l"/>
                <a:tab pos="8534399" algn="l"/>
                <a:tab pos="8983662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4" algn="l"/>
                <a:tab pos="896937" algn="l"/>
                <a:tab pos="1346199" algn="l"/>
                <a:tab pos="1795462" algn="l"/>
                <a:tab pos="2244724" algn="l"/>
                <a:tab pos="2693988" algn="l"/>
                <a:tab pos="3143250" algn="l"/>
                <a:tab pos="3592512" algn="l"/>
                <a:tab pos="4041774" algn="l"/>
                <a:tab pos="4491037" algn="l"/>
                <a:tab pos="4940299" algn="l"/>
                <a:tab pos="5389562" algn="l"/>
                <a:tab pos="5838824" algn="l"/>
                <a:tab pos="6288087" algn="l"/>
                <a:tab pos="6737349" algn="l"/>
                <a:tab pos="7186612" algn="l"/>
                <a:tab pos="7635874" algn="l"/>
                <a:tab pos="8085137" algn="l"/>
                <a:tab pos="8534399" algn="l"/>
                <a:tab pos="8983662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4" algn="l"/>
                <a:tab pos="896937" algn="l"/>
                <a:tab pos="1346199" algn="l"/>
                <a:tab pos="1795462" algn="l"/>
                <a:tab pos="2244724" algn="l"/>
                <a:tab pos="2693988" algn="l"/>
                <a:tab pos="3143250" algn="l"/>
                <a:tab pos="3592512" algn="l"/>
                <a:tab pos="4041774" algn="l"/>
                <a:tab pos="4491037" algn="l"/>
                <a:tab pos="4940299" algn="l"/>
                <a:tab pos="5389562" algn="l"/>
                <a:tab pos="5838824" algn="l"/>
                <a:tab pos="6288087" algn="l"/>
                <a:tab pos="6737349" algn="l"/>
                <a:tab pos="7186612" algn="l"/>
                <a:tab pos="7635874" algn="l"/>
                <a:tab pos="8085137" algn="l"/>
                <a:tab pos="8534399" algn="l"/>
                <a:tab pos="8983662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tabLst>
                <a:tab pos="0" algn="l"/>
                <a:tab pos="447674" algn="l"/>
                <a:tab pos="896937" algn="l"/>
                <a:tab pos="1346199" algn="l"/>
                <a:tab pos="1795462" algn="l"/>
                <a:tab pos="2244724" algn="l"/>
                <a:tab pos="2693988" algn="l"/>
                <a:tab pos="3143250" algn="l"/>
                <a:tab pos="3592512" algn="l"/>
                <a:tab pos="4041774" algn="l"/>
                <a:tab pos="4491037" algn="l"/>
                <a:tab pos="4940299" algn="l"/>
                <a:tab pos="5389562" algn="l"/>
                <a:tab pos="5838824" algn="l"/>
                <a:tab pos="6288087" algn="l"/>
                <a:tab pos="6737349" algn="l"/>
                <a:tab pos="7186612" algn="l"/>
                <a:tab pos="7635874" algn="l"/>
                <a:tab pos="8085137" algn="l"/>
                <a:tab pos="8534399" algn="l"/>
                <a:tab pos="8983662" algn="l"/>
              </a:tabLs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just">
              <a:lnSpc>
                <a:spcPct val="80000"/>
              </a:lnSpc>
              <a:spcBef>
                <a:spcPts val="224"/>
              </a:spcBef>
              <a:defRPr/>
            </a:pPr>
            <a:r>
              <a:rPr lang="en-US" sz="1000" b="1">
                <a:solidFill>
                  <a:srgbClr val="00338E"/>
                </a:solidFill>
                <a:latin typeface="Calibri"/>
              </a:rPr>
              <a:t>RIXS resonant interference X-ray scattering @ SOLEIL</a:t>
            </a:r>
            <a:endParaRPr/>
          </a:p>
          <a:p>
            <a:pPr>
              <a:defRPr/>
            </a:pPr>
            <a:r>
              <a:rPr lang="de-CH" sz="1000" b="1">
                <a:latin typeface="Calibri"/>
              </a:rPr>
              <a:t>Design and performance of AERHA, a high acceptance high resolution soft x-ray spectrometer.</a:t>
            </a:r>
            <a:endParaRPr/>
          </a:p>
          <a:p>
            <a:pPr>
              <a:defRPr/>
            </a:pPr>
            <a:r>
              <a:rPr lang="de-CH" sz="1000">
                <a:latin typeface="Calibri"/>
              </a:rPr>
              <a:t>Chiuzbăian SG</a:t>
            </a:r>
            <a:r>
              <a:rPr lang="de-CH" sz="1000" baseline="30000">
                <a:latin typeface="Calibri"/>
              </a:rPr>
              <a:t>1</a:t>
            </a:r>
            <a:r>
              <a:rPr lang="de-CH" sz="1000">
                <a:latin typeface="Calibri"/>
              </a:rPr>
              <a:t>, Hague CF</a:t>
            </a:r>
            <a:r>
              <a:rPr lang="de-CH" sz="1000" baseline="30000">
                <a:latin typeface="Calibri"/>
              </a:rPr>
              <a:t>1</a:t>
            </a:r>
            <a:r>
              <a:rPr lang="de-CH" sz="1000">
                <a:latin typeface="Calibri"/>
              </a:rPr>
              <a:t>, Avila A</a:t>
            </a:r>
            <a:r>
              <a:rPr lang="de-CH" sz="1000" baseline="30000">
                <a:latin typeface="Calibri"/>
              </a:rPr>
              <a:t>1</a:t>
            </a:r>
            <a:r>
              <a:rPr lang="de-CH" sz="1000">
                <a:latin typeface="Calibri"/>
              </a:rPr>
              <a:t>, Delaunay R</a:t>
            </a:r>
            <a:r>
              <a:rPr lang="de-CH" sz="1000" baseline="30000">
                <a:latin typeface="Calibri"/>
              </a:rPr>
              <a:t>1</a:t>
            </a:r>
            <a:r>
              <a:rPr lang="de-CH" sz="1000">
                <a:latin typeface="Calibri"/>
              </a:rPr>
              <a:t>, Jaouen N</a:t>
            </a:r>
            <a:r>
              <a:rPr lang="de-CH" sz="1000" baseline="30000">
                <a:latin typeface="Calibri"/>
              </a:rPr>
              <a:t>2</a:t>
            </a:r>
            <a:r>
              <a:rPr lang="de-CH" sz="1000">
                <a:latin typeface="Calibri"/>
              </a:rPr>
              <a:t>, Sacchi M</a:t>
            </a:r>
            <a:r>
              <a:rPr lang="de-CH" sz="1000" baseline="30000">
                <a:latin typeface="Calibri"/>
              </a:rPr>
              <a:t>2</a:t>
            </a:r>
            <a:r>
              <a:rPr lang="de-CH" sz="1000">
                <a:latin typeface="Calibri"/>
              </a:rPr>
              <a:t>, Polack F</a:t>
            </a:r>
            <a:r>
              <a:rPr lang="de-CH" sz="1000" baseline="30000">
                <a:latin typeface="Calibri"/>
              </a:rPr>
              <a:t>2</a:t>
            </a:r>
            <a:r>
              <a:rPr lang="de-CH" sz="1000">
                <a:latin typeface="Calibri"/>
              </a:rPr>
              <a:t>, Thomasset M</a:t>
            </a:r>
            <a:r>
              <a:rPr lang="de-CH" sz="1000" baseline="30000">
                <a:latin typeface="Calibri"/>
              </a:rPr>
              <a:t>2</a:t>
            </a:r>
            <a:r>
              <a:rPr lang="de-CH" sz="1000">
                <a:latin typeface="Calibri"/>
              </a:rPr>
              <a:t>, Lagarde B</a:t>
            </a:r>
            <a:r>
              <a:rPr lang="de-CH" sz="1000" baseline="30000">
                <a:latin typeface="Calibri"/>
              </a:rPr>
              <a:t>2</a:t>
            </a:r>
            <a:r>
              <a:rPr lang="de-CH" sz="1000">
                <a:latin typeface="Calibri"/>
              </a:rPr>
              <a:t>, Nicolaou A</a:t>
            </a:r>
            <a:r>
              <a:rPr lang="de-CH" sz="1000" baseline="30000">
                <a:latin typeface="Calibri"/>
              </a:rPr>
              <a:t>2</a:t>
            </a:r>
            <a:r>
              <a:rPr lang="de-CH" sz="1000">
                <a:latin typeface="Calibri"/>
              </a:rPr>
              <a:t>, Brignolo S</a:t>
            </a:r>
            <a:r>
              <a:rPr lang="de-CH" sz="1000" baseline="30000">
                <a:latin typeface="Calibri"/>
              </a:rPr>
              <a:t>1</a:t>
            </a:r>
            <a:r>
              <a:rPr lang="de-CH" sz="1000">
                <a:latin typeface="Calibri"/>
              </a:rPr>
              <a:t>, Baumier C</a:t>
            </a:r>
            <a:r>
              <a:rPr lang="de-CH" sz="1000" baseline="30000">
                <a:latin typeface="Calibri"/>
              </a:rPr>
              <a:t>1</a:t>
            </a:r>
            <a:r>
              <a:rPr lang="de-CH" sz="1000">
                <a:latin typeface="Calibri"/>
              </a:rPr>
              <a:t>, Lüning J</a:t>
            </a:r>
            <a:r>
              <a:rPr lang="de-CH" sz="1000" baseline="30000">
                <a:latin typeface="Calibri"/>
              </a:rPr>
              <a:t>1</a:t>
            </a:r>
            <a:r>
              <a:rPr lang="de-CH" sz="1000">
                <a:latin typeface="Calibri"/>
              </a:rPr>
              <a:t>, Mariot JM</a:t>
            </a:r>
            <a:r>
              <a:rPr lang="de-CH" sz="1000" baseline="30000">
                <a:latin typeface="Calibri"/>
              </a:rPr>
              <a:t>1</a:t>
            </a:r>
            <a:r>
              <a:rPr lang="de-CH" sz="1000">
                <a:latin typeface="Calibri"/>
              </a:rPr>
              <a:t>.</a:t>
            </a:r>
            <a:endParaRPr/>
          </a:p>
          <a:p>
            <a:pPr>
              <a:defRPr/>
            </a:pPr>
            <a:r>
              <a:rPr lang="de-CH" sz="1000">
                <a:latin typeface="Calibri"/>
              </a:rPr>
              <a:t>Rev Sci Instrum. 2014 Apr;85(4):043108.</a:t>
            </a:r>
            <a:endParaRPr/>
          </a:p>
          <a:p>
            <a:pPr>
              <a:defRPr/>
            </a:pPr>
            <a:r>
              <a:rPr lang="de-CH" sz="1000">
                <a:latin typeface="Calibri"/>
              </a:rPr>
              <a:t>Doi: 10.1063/1.4871362.</a:t>
            </a:r>
            <a:endParaRPr/>
          </a:p>
        </p:txBody>
      </p:sp>
      <p:sp>
        <p:nvSpPr>
          <p:cNvPr id="343795153" name="Foliennummernplatzhalter 3"/>
          <p:cNvSpPr>
            <a:spLocks noGrp="1"/>
          </p:cNvSpPr>
          <p:nvPr>
            <p:ph type="sldNum" sz="quarter" idx="12"/>
          </p:nvPr>
        </p:nvSpPr>
        <p:spPr bwMode="auto">
          <a:xfrm>
            <a:off x="8722782" y="6356350"/>
            <a:ext cx="2844798" cy="365124"/>
          </a:xfrm>
        </p:spPr>
        <p:txBody>
          <a:bodyPr/>
          <a:lstStyle/>
          <a:p>
            <a:pPr>
              <a:defRPr/>
            </a:pPr>
            <a:fld id="{D065DA8C-80AD-5A51-AD10-94097B35508F}" type="slidenum">
              <a:rPr lang="de-DE"/>
              <a:t>3</a:t>
            </a:fld>
            <a:endParaRPr lang="de-D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06842375" name="Grafik 1"/>
          <p:cNvPicPr>
            <a:picLocks noChangeAspect="1"/>
          </p:cNvPicPr>
          <p:nvPr/>
        </p:nvPicPr>
        <p:blipFill rotWithShape="1">
          <a:blip r:embed="rId3"/>
          <a:srcRect l="6360" t="20115" r="61697" b="4116"/>
          <a:stretch/>
        </p:blipFill>
        <p:spPr bwMode="auto">
          <a:xfrm flipH="0" flipV="0">
            <a:off x="6636126" y="3089768"/>
            <a:ext cx="2303720" cy="3088660"/>
          </a:xfrm>
          <a:prstGeom prst="rect">
            <a:avLst/>
          </a:prstGeom>
        </p:spPr>
      </p:pic>
      <p:pic>
        <p:nvPicPr>
          <p:cNvPr id="313867370" name="Grafik 1"/>
          <p:cNvPicPr>
            <a:picLocks noChangeAspect="1"/>
          </p:cNvPicPr>
          <p:nvPr/>
        </p:nvPicPr>
        <p:blipFill rotWithShape="1">
          <a:blip r:embed="rId3">
            <a:alphaModFix amt="16999"/>
          </a:blip>
          <a:srcRect l="37994" t="0" r="11090" b="33854"/>
          <a:stretch/>
        </p:blipFill>
        <p:spPr bwMode="auto">
          <a:xfrm flipH="0" flipV="0">
            <a:off x="4140073" y="1045731"/>
            <a:ext cx="3672020" cy="2696323"/>
          </a:xfrm>
          <a:prstGeom prst="rect">
            <a:avLst/>
          </a:prstGeom>
          <a:ln w="12700">
            <a:noFill/>
          </a:ln>
        </p:spPr>
      </p:pic>
      <p:sp>
        <p:nvSpPr>
          <p:cNvPr id="2007620627" name="Titel 1"/>
          <p:cNvSpPr>
            <a:spLocks noGrp="1"/>
          </p:cNvSpPr>
          <p:nvPr>
            <p:ph type="title"/>
          </p:nvPr>
        </p:nvSpPr>
        <p:spPr bwMode="auto">
          <a:xfrm>
            <a:off x="2020092" y="218282"/>
            <a:ext cx="8243888" cy="666619"/>
          </a:xfrm>
        </p:spPr>
        <p:txBody>
          <a:bodyPr/>
          <a:lstStyle/>
          <a:p>
            <a:pPr>
              <a:defRPr/>
            </a:pPr>
            <a:r>
              <a:rPr lang="de-CH" sz="2800" b="1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How to UHV Transfer</a:t>
            </a:r>
            <a:endParaRPr lang="de-DE" sz="2800" b="1">
              <a:latin typeface="Calibri"/>
            </a:endParaRPr>
          </a:p>
        </p:txBody>
      </p:sp>
      <p:sp>
        <p:nvSpPr>
          <p:cNvPr id="139836776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5F0A244-7F69-F952-CBF0-E1E54A890C42}" type="slidenum">
              <a:rPr lang="de-DE"/>
              <a:t>8</a:t>
            </a:fld>
            <a:endParaRPr lang="de-DE"/>
          </a:p>
        </p:txBody>
      </p:sp>
      <p:sp>
        <p:nvSpPr>
          <p:cNvPr id="1943641889" name="Textfeld 15"/>
          <p:cNvSpPr txBox="1"/>
          <p:nvPr/>
        </p:nvSpPr>
        <p:spPr bwMode="auto">
          <a:xfrm flipH="0" flipV="0">
            <a:off x="2428408" y="932914"/>
            <a:ext cx="1711665" cy="5794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CH" sz="1600">
                <a:latin typeface="Calibri"/>
              </a:rPr>
              <a:t>UHV </a:t>
            </a:r>
            <a:r>
              <a:rPr lang="de-CH" sz="1600">
                <a:latin typeface="Calibri"/>
              </a:rPr>
              <a:t>Suitcase</a:t>
            </a:r>
            <a:br>
              <a:rPr lang="de-CH" sz="1600">
                <a:latin typeface="Calibri"/>
              </a:rPr>
            </a:br>
            <a:r>
              <a:rPr lang="de-CH" sz="1600">
                <a:latin typeface="Calibri"/>
              </a:rPr>
              <a:t>p &lt; 1E-10 mbar</a:t>
            </a:r>
            <a:endParaRPr lang="de-CH" sz="1600">
              <a:latin typeface="Calibri"/>
            </a:endParaRPr>
          </a:p>
        </p:txBody>
      </p:sp>
      <p:pic>
        <p:nvPicPr>
          <p:cNvPr id="1585356417" name="Grafik 1"/>
          <p:cNvPicPr>
            <a:picLocks noChangeAspect="1"/>
          </p:cNvPicPr>
          <p:nvPr/>
        </p:nvPicPr>
        <p:blipFill rotWithShape="1">
          <a:blip r:embed="rId3"/>
          <a:srcRect l="37995" t="4629" r="10454" b="33854"/>
          <a:stretch/>
        </p:blipFill>
        <p:spPr bwMode="auto">
          <a:xfrm flipH="0" flipV="0">
            <a:off x="4137553" y="1234445"/>
            <a:ext cx="3717888" cy="2507609"/>
          </a:xfrm>
          <a:prstGeom prst="rect">
            <a:avLst/>
          </a:prstGeom>
        </p:spPr>
      </p:pic>
      <p:cxnSp>
        <p:nvCxnSpPr>
          <p:cNvPr id="1741213051" name="Gerade Verbindung mit Pfeil 19"/>
          <p:cNvCxnSpPr>
            <a:stCxn id="1943641889" idx="3"/>
          </p:cNvCxnSpPr>
          <p:nvPr/>
        </p:nvCxnSpPr>
        <p:spPr bwMode="auto">
          <a:xfrm rot="0" flipH="0" flipV="0">
            <a:off x="4138994" y="1344574"/>
            <a:ext cx="313598" cy="2132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66135222" name=""/>
          <p:cNvGrpSpPr/>
          <p:nvPr/>
        </p:nvGrpSpPr>
        <p:grpSpPr bwMode="auto">
          <a:xfrm>
            <a:off x="276249" y="1856561"/>
            <a:ext cx="3880361" cy="4123897"/>
            <a:chOff x="0" y="0"/>
            <a:chExt cx="3880361" cy="4123897"/>
          </a:xfrm>
        </p:grpSpPr>
        <p:pic>
          <p:nvPicPr>
            <p:cNvPr id="757502728" name="Grafik 1"/>
            <p:cNvPicPr>
              <a:picLocks noChangeAspect="1"/>
            </p:cNvPicPr>
            <p:nvPr/>
          </p:nvPicPr>
          <p:blipFill rotWithShape="1">
            <a:blip r:embed="rId3"/>
            <a:srcRect l="6360" t="20114" r="61697" b="4116"/>
            <a:stretch/>
          </p:blipFill>
          <p:spPr bwMode="auto">
            <a:xfrm flipH="0" flipV="0">
              <a:off x="1575482" y="0"/>
              <a:ext cx="2303719" cy="3088659"/>
            </a:xfrm>
            <a:prstGeom prst="rect">
              <a:avLst/>
            </a:prstGeom>
          </p:spPr>
        </p:pic>
        <p:sp>
          <p:nvSpPr>
            <p:cNvPr id="2102724790" name="Textfeld 16"/>
            <p:cNvSpPr txBox="1"/>
            <p:nvPr/>
          </p:nvSpPr>
          <p:spPr bwMode="auto">
            <a:xfrm flipH="0" flipV="0">
              <a:off x="2631498" y="3368970"/>
              <a:ext cx="1248863" cy="3356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de-CH" sz="1600">
                  <a:latin typeface="Calibri"/>
                </a:rPr>
                <a:t>Turbo</a:t>
              </a:r>
              <a:endParaRPr sz="2200"/>
            </a:p>
          </p:txBody>
        </p:sp>
        <p:sp>
          <p:nvSpPr>
            <p:cNvPr id="2067591285" name="Textfeld 17"/>
            <p:cNvSpPr txBox="1"/>
            <p:nvPr/>
          </p:nvSpPr>
          <p:spPr bwMode="auto">
            <a:xfrm flipH="0" flipV="0">
              <a:off x="0" y="0"/>
              <a:ext cx="2392329" cy="1006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en-GB" sz="1600">
                  <a:latin typeface="Calibri"/>
                </a:rPr>
                <a:t>Docking </a:t>
              </a:r>
              <a:r>
                <a:rPr lang="en-GB" sz="1600">
                  <a:latin typeface="Calibri"/>
                </a:rPr>
                <a:t>Station</a:t>
              </a:r>
              <a:br>
                <a:rPr lang="en-GB" sz="1600">
                  <a:latin typeface="Calibri"/>
                </a:rPr>
              </a:br>
              <a:r>
                <a:rPr lang="en-GB" sz="1600">
                  <a:latin typeface="Calibri"/>
                </a:rPr>
                <a:t>p &lt; 1E-8 mbar</a:t>
              </a:r>
              <a:br>
                <a:rPr lang="en-GB" sz="1600">
                  <a:latin typeface="Calibri"/>
                </a:rPr>
              </a:br>
              <a:r>
                <a:rPr lang="en-GB" sz="1400">
                  <a:latin typeface="Calibri"/>
                </a:rPr>
                <a:t>Can potentially also ser</a:t>
              </a:r>
              <a:r>
                <a:rPr lang="de-DE" sz="1400">
                  <a:latin typeface="Calibri"/>
                </a:rPr>
                <a:t>v</a:t>
              </a:r>
              <a:r>
                <a:rPr lang="en-GB" sz="1400">
                  <a:latin typeface="Calibri"/>
                </a:rPr>
                <a:t>e as Load Lock (Antechamber)</a:t>
              </a:r>
              <a:r>
                <a:rPr lang="en-GB" sz="1600">
                  <a:latin typeface="Calibri"/>
                </a:rPr>
                <a:t> </a:t>
              </a:r>
              <a:endParaRPr lang="en-GB" sz="2200"/>
            </a:p>
          </p:txBody>
        </p:sp>
        <p:cxnSp>
          <p:nvCxnSpPr>
            <p:cNvPr id="204506719" name="Gerade Verbindung mit Pfeil 18"/>
            <p:cNvCxnSpPr/>
            <p:nvPr/>
          </p:nvCxnSpPr>
          <p:spPr bwMode="auto">
            <a:xfrm rot="0" flipH="0" flipV="0">
              <a:off x="2354532" y="289738"/>
              <a:ext cx="756914" cy="42544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2411222" name="Gerade Verbindung mit Pfeil 20"/>
            <p:cNvCxnSpPr/>
            <p:nvPr/>
          </p:nvCxnSpPr>
          <p:spPr bwMode="auto">
            <a:xfrm rot="10800000" flipH="1" flipV="0">
              <a:off x="3007989" y="2777535"/>
              <a:ext cx="206915" cy="53321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0951888" name="Textfeld 21"/>
            <p:cNvSpPr txBox="1"/>
            <p:nvPr/>
          </p:nvSpPr>
          <p:spPr bwMode="auto">
            <a:xfrm flipH="0" flipV="0">
              <a:off x="236082" y="3300579"/>
              <a:ext cx="1587408" cy="8233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de-CH" sz="1600">
                  <a:latin typeface="Calibri"/>
                </a:rPr>
                <a:t>Analytical or</a:t>
              </a:r>
              <a:br>
                <a:rPr lang="de-CH" sz="1600">
                  <a:latin typeface="Calibri"/>
                </a:rPr>
              </a:br>
              <a:r>
                <a:rPr lang="de-CH" sz="1600">
                  <a:latin typeface="Calibri"/>
                </a:rPr>
                <a:t>Prep System</a:t>
              </a:r>
              <a:endParaRPr lang="de-CH" sz="1600">
                <a:latin typeface="Calibri"/>
              </a:endParaRPr>
            </a:p>
            <a:p>
              <a:pPr algn="r">
                <a:defRPr/>
              </a:pPr>
              <a:r>
                <a:rPr lang="de-CH" sz="16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p &lt; </a:t>
              </a:r>
              <a:r>
                <a:rPr lang="de-CH" sz="1600">
                  <a:latin typeface="Calibri"/>
                </a:rPr>
                <a:t>1E-10 mbar</a:t>
              </a:r>
              <a:endParaRPr lang="de-CH" sz="1600">
                <a:latin typeface="Calibri"/>
              </a:endParaRPr>
            </a:p>
          </p:txBody>
        </p:sp>
        <p:cxnSp>
          <p:nvCxnSpPr>
            <p:cNvPr id="213129132" name="Gerade Verbindung mit Pfeil 22"/>
            <p:cNvCxnSpPr>
              <a:stCxn id="1970951888" idx="3"/>
            </p:cNvCxnSpPr>
            <p:nvPr/>
          </p:nvCxnSpPr>
          <p:spPr bwMode="auto">
            <a:xfrm rot="0" flipH="0" flipV="1">
              <a:off x="1823490" y="3144061"/>
              <a:ext cx="307945" cy="5681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6842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97 0 C 0.284 0 0.391 0.051 0.391 0.095 L 0.391 0.191" pathEditMode="relative" ptsTypes="">
                                      <p:cBhvr>
                                        <p:cTn id="6" dur="2000" fill="hold"/>
                                        <p:tgtEl>
                                          <p:spTgt spid="1585356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6897522" name="Titel 1"/>
          <p:cNvSpPr>
            <a:spLocks noGrp="1"/>
          </p:cNvSpPr>
          <p:nvPr>
            <p:ph type="title"/>
          </p:nvPr>
        </p:nvSpPr>
        <p:spPr bwMode="auto">
          <a:xfrm>
            <a:off x="2020092" y="218282"/>
            <a:ext cx="8243888" cy="666619"/>
          </a:xfrm>
        </p:spPr>
        <p:txBody>
          <a:bodyPr/>
          <a:lstStyle/>
          <a:p>
            <a:pPr>
              <a:defRPr/>
            </a:pPr>
            <a:r>
              <a:rPr lang="de-DE" sz="2800" b="1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The </a:t>
            </a:r>
            <a:r>
              <a:rPr lang="en-GB" sz="2800" b="1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Suitcase as </a:t>
            </a:r>
            <a:r>
              <a:rPr lang="en-GB" sz="2800" b="1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</a:t>
            </a:r>
            <a:r>
              <a:rPr lang="en-GB" sz="2800" b="1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onnecting </a:t>
            </a:r>
            <a:r>
              <a:rPr lang="en-GB" sz="2800" b="1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L</a:t>
            </a:r>
            <a:r>
              <a:rPr lang="en-GB" sz="2800" b="1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ink</a:t>
            </a:r>
            <a:endParaRPr lang="en-GB" sz="2800" b="1">
              <a:latin typeface="Calibri"/>
            </a:endParaRPr>
          </a:p>
        </p:txBody>
      </p:sp>
      <p:sp>
        <p:nvSpPr>
          <p:cNvPr id="2123769940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FEC0A79-FB7C-7F5C-9AE8-4EBA422ED594}" type="slidenum">
              <a:rPr lang="de-DE"/>
              <a:t>6</a:t>
            </a:fld>
            <a:endParaRPr lang="de-DE"/>
          </a:p>
        </p:txBody>
      </p:sp>
      <p:pic>
        <p:nvPicPr>
          <p:cNvPr id="1961260288" name="Grafik 3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715074" y="971049"/>
            <a:ext cx="5940870" cy="5107930"/>
          </a:xfrm>
          <a:prstGeom prst="rect">
            <a:avLst/>
          </a:prstGeom>
        </p:spPr>
      </p:pic>
      <p:grpSp>
        <p:nvGrpSpPr>
          <p:cNvPr id="1593672409" name=""/>
          <p:cNvGrpSpPr/>
          <p:nvPr/>
        </p:nvGrpSpPr>
        <p:grpSpPr bwMode="auto">
          <a:xfrm flipH="0" flipV="0">
            <a:off x="8182217" y="1607343"/>
            <a:ext cx="2797968" cy="4406119"/>
            <a:chOff x="0" y="0"/>
            <a:chExt cx="2797968" cy="4406119"/>
          </a:xfrm>
        </p:grpSpPr>
        <p:pic>
          <p:nvPicPr>
            <p:cNvPr id="1247895704" name="Grafik 25" descr="GRABSHDOCR.jpg"/>
            <p:cNvPicPr>
              <a:picLocks noChangeAspect="1"/>
            </p:cNvPicPr>
            <p:nvPr/>
          </p:nvPicPr>
          <p:blipFill rotWithShape="1">
            <a:blip r:embed="rId4"/>
            <a:srcRect l="17391" t="31840" r="8593" b="14194"/>
            <a:stretch/>
          </p:blipFill>
          <p:spPr bwMode="auto">
            <a:xfrm flipH="0" flipV="0">
              <a:off x="0" y="1498211"/>
              <a:ext cx="2797968" cy="1463630"/>
            </a:xfrm>
            <a:prstGeom prst="rect">
              <a:avLst/>
            </a:prstGeom>
          </p:spPr>
        </p:pic>
        <p:pic>
          <p:nvPicPr>
            <p:cNvPr id="201090594" name="Grafik 35" descr="GRABSHOMCR4.jpg"/>
            <p:cNvPicPr/>
            <p:nvPr/>
          </p:nvPicPr>
          <p:blipFill rotWithShape="1">
            <a:blip r:embed="rId5"/>
            <a:srcRect l="17285" t="16788" r="12724" b="10947"/>
            <a:stretch/>
          </p:blipFill>
          <p:spPr bwMode="auto">
            <a:xfrm flipH="0" flipV="0">
              <a:off x="0" y="2903166"/>
              <a:ext cx="2648548" cy="1502953"/>
            </a:xfrm>
            <a:prstGeom prst="rect">
              <a:avLst/>
            </a:prstGeom>
          </p:spPr>
        </p:pic>
        <p:pic>
          <p:nvPicPr>
            <p:cNvPr id="1103772937" name="Grafik 37" descr="GRABSHAPS_2.jpg"/>
            <p:cNvPicPr>
              <a:picLocks noChangeAspect="1"/>
            </p:cNvPicPr>
            <p:nvPr/>
          </p:nvPicPr>
          <p:blipFill rotWithShape="1">
            <a:blip r:embed="rId6"/>
            <a:srcRect l="13009" t="19934" r="8989" b="19768"/>
            <a:stretch/>
          </p:blipFill>
          <p:spPr bwMode="auto">
            <a:xfrm flipH="0" flipV="0">
              <a:off x="0" y="0"/>
              <a:ext cx="2797968" cy="1498211"/>
            </a:xfrm>
            <a:prstGeom prst="rect">
              <a:avLst/>
            </a:prstGeom>
          </p:spPr>
        </p:pic>
      </p:grpSp>
      <p:sp>
        <p:nvSpPr>
          <p:cNvPr id="1792856001" name="Textfeld 15"/>
          <p:cNvSpPr txBox="1"/>
          <p:nvPr/>
        </p:nvSpPr>
        <p:spPr bwMode="auto">
          <a:xfrm flipH="0" flipV="0">
            <a:off x="8192801" y="1040208"/>
            <a:ext cx="2932445" cy="5794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6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Selection of s</a:t>
            </a:r>
            <a:r>
              <a:rPr lang="en-GB" sz="16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tandardise</a:t>
            </a:r>
            <a:r>
              <a:rPr lang="en-GB" sz="16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</a:t>
            </a:r>
            <a:r>
              <a:rPr lang="en-GB" sz="16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Sample Holders and Grippers</a:t>
            </a:r>
            <a:endParaRPr lang="en-GB" sz="1600" b="1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26470997" name="Textfeld 15"/>
          <p:cNvSpPr txBox="1"/>
          <p:nvPr/>
        </p:nvSpPr>
        <p:spPr bwMode="auto">
          <a:xfrm flipH="0" flipV="0">
            <a:off x="9428218" y="1828551"/>
            <a:ext cx="2029239" cy="3356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CH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Atom Probe Puck</a:t>
            </a:r>
            <a:endParaRPr sz="16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38821038" name="Textfeld 15"/>
          <p:cNvSpPr txBox="1"/>
          <p:nvPr/>
        </p:nvSpPr>
        <p:spPr bwMode="auto">
          <a:xfrm flipH="0" flipV="0">
            <a:off x="9534382" y="3314120"/>
            <a:ext cx="2033199" cy="3356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CH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Dovetail</a:t>
            </a:r>
            <a:endParaRPr sz="16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30547764" name="Textfeld 15"/>
          <p:cNvSpPr txBox="1"/>
          <p:nvPr/>
        </p:nvSpPr>
        <p:spPr bwMode="auto">
          <a:xfrm flipH="0" flipV="0">
            <a:off x="9534382" y="4859551"/>
            <a:ext cx="2039318" cy="3356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CH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Flag Stlye Plate</a:t>
            </a:r>
            <a:endParaRPr sz="16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0394712" name="Titel 1"/>
          <p:cNvSpPr>
            <a:spLocks noGrp="1"/>
          </p:cNvSpPr>
          <p:nvPr>
            <p:ph type="title"/>
          </p:nvPr>
        </p:nvSpPr>
        <p:spPr bwMode="auto">
          <a:xfrm>
            <a:off x="2020091" y="218281"/>
            <a:ext cx="8243888" cy="666618"/>
          </a:xfrm>
        </p:spPr>
        <p:txBody>
          <a:bodyPr/>
          <a:lstStyle/>
          <a:p>
            <a:pPr>
              <a:defRPr/>
            </a:pPr>
            <a:r>
              <a:rPr lang="de-DE" sz="2800" b="1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Recap: </a:t>
            </a:r>
            <a:r>
              <a:rPr lang="de-CH" sz="2800" b="1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System @ SwissFEL</a:t>
            </a:r>
            <a:endParaRPr lang="de-DE" sz="2800" b="1">
              <a:latin typeface="Calibri"/>
            </a:endParaRPr>
          </a:p>
        </p:txBody>
      </p:sp>
      <p:sp>
        <p:nvSpPr>
          <p:cNvPr id="1129105413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68C75B2-1B6D-83FB-263E-C69921F49565}" type="slidenum">
              <a:rPr lang="de-DE"/>
              <a:t>6</a:t>
            </a:fld>
            <a:endParaRPr lang="de-DE"/>
          </a:p>
        </p:txBody>
      </p:sp>
      <p:pic>
        <p:nvPicPr>
          <p:cNvPr id="1447534138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9795489" y="218281"/>
            <a:ext cx="1827469" cy="749864"/>
          </a:xfrm>
          <a:prstGeom prst="rect">
            <a:avLst/>
          </a:prstGeom>
        </p:spPr>
      </p:pic>
      <p:sp>
        <p:nvSpPr>
          <p:cNvPr id="11103313" name=""/>
          <p:cNvSpPr txBox="1"/>
          <p:nvPr/>
        </p:nvSpPr>
        <p:spPr bwMode="auto">
          <a:xfrm rot="0" flipH="0" flipV="0">
            <a:off x="250860" y="968143"/>
            <a:ext cx="4612369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GB" sz="18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Cathode load-lock system (Photo injector)</a:t>
            </a:r>
            <a:endParaRPr lang="en-GB" sz="18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283878" indent="-283878">
              <a:buFont typeface="Arial"/>
              <a:buChar char="•"/>
              <a:defRPr/>
            </a:pPr>
            <a:r>
              <a:rPr lang="en-GB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p &lt; 5E-10 mbar</a:t>
            </a:r>
            <a:endParaRPr lang="en-GB" sz="18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1030337157" name=""/>
          <p:cNvGrpSpPr/>
          <p:nvPr/>
        </p:nvGrpSpPr>
        <p:grpSpPr bwMode="auto">
          <a:xfrm>
            <a:off x="249281" y="1205117"/>
            <a:ext cx="6797021" cy="5096854"/>
            <a:chOff x="0" y="0"/>
            <a:chExt cx="6797021" cy="5096854"/>
          </a:xfrm>
        </p:grpSpPr>
        <p:pic>
          <p:nvPicPr>
            <p:cNvPr id="1720316546" name=""/>
            <p:cNvPicPr>
              <a:picLocks noChangeAspect="1"/>
            </p:cNvPicPr>
            <p:nvPr/>
          </p:nvPicPr>
          <p:blipFill rotWithShape="1">
            <a:blip r:embed="rId4"/>
            <a:srcRect l="0" t="12903" r="0" b="9382"/>
            <a:stretch/>
          </p:blipFill>
          <p:spPr bwMode="auto">
            <a:xfrm flipH="0" flipV="0">
              <a:off x="0" y="702790"/>
              <a:ext cx="6372636" cy="3728855"/>
            </a:xfrm>
            <a:prstGeom prst="roundRect">
              <a:avLst>
                <a:gd name="adj" fmla="val 5356"/>
              </a:avLst>
            </a:prstGeom>
          </p:spPr>
        </p:pic>
        <p:cxnSp>
          <p:nvCxnSpPr>
            <p:cNvPr id="1666184205" name=""/>
            <p:cNvCxnSpPr>
              <a:endCxn id="34917353" idx="0"/>
            </p:cNvCxnSpPr>
            <p:nvPr/>
          </p:nvCxnSpPr>
          <p:spPr bwMode="auto">
            <a:xfrm rot="5400000" flipH="0" flipV="0">
              <a:off x="1064244" y="2574266"/>
              <a:ext cx="2111167" cy="1662910"/>
            </a:xfrm>
            <a:prstGeom prst="line">
              <a:avLst/>
            </a:prstGeom>
            <a:solidFill>
              <a:srgbClr val="00338E"/>
            </a:solidFill>
            <a:ln w="19050" cap="flat" cmpd="sng" algn="ctr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15602261" name=""/>
            <p:cNvCxnSpPr>
              <a:endCxn id="199604536" idx="0"/>
            </p:cNvCxnSpPr>
            <p:nvPr/>
          </p:nvCxnSpPr>
          <p:spPr bwMode="auto">
            <a:xfrm rot="5400000" flipH="0" flipV="1">
              <a:off x="3990181" y="2893671"/>
              <a:ext cx="2293497" cy="953908"/>
            </a:xfrm>
            <a:prstGeom prst="line">
              <a:avLst/>
            </a:prstGeom>
            <a:solidFill>
              <a:srgbClr val="00338E"/>
            </a:solidFill>
            <a:ln w="19050" cap="flat" cmpd="sng" algn="ctr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2742691" name=""/>
            <p:cNvCxnSpPr>
              <a:endCxn id="1321072567" idx="2"/>
            </p:cNvCxnSpPr>
            <p:nvPr/>
          </p:nvCxnSpPr>
          <p:spPr bwMode="auto">
            <a:xfrm rot="16199998" flipH="0" flipV="1">
              <a:off x="5097979" y="1049914"/>
              <a:ext cx="1532489" cy="713535"/>
            </a:xfrm>
            <a:prstGeom prst="line">
              <a:avLst/>
            </a:prstGeom>
            <a:solidFill>
              <a:srgbClr val="00338E"/>
            </a:solidFill>
            <a:ln w="19050" cap="flat" cmpd="sng" algn="ctr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0848150" name=""/>
            <p:cNvCxnSpPr>
              <a:endCxn id="1321072567" idx="2"/>
            </p:cNvCxnSpPr>
            <p:nvPr/>
          </p:nvCxnSpPr>
          <p:spPr bwMode="auto">
            <a:xfrm rot="16199998" flipH="0" flipV="0">
              <a:off x="4760176" y="1378994"/>
              <a:ext cx="1477110" cy="0"/>
            </a:xfrm>
            <a:prstGeom prst="line">
              <a:avLst/>
            </a:prstGeom>
            <a:solidFill>
              <a:srgbClr val="00338E"/>
            </a:solidFill>
            <a:ln w="19050" cap="flat" cmpd="sng" algn="ctr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24921255" name=""/>
            <p:cNvCxnSpPr>
              <a:stCxn id="1893954517" idx="3"/>
            </p:cNvCxnSpPr>
            <p:nvPr/>
          </p:nvCxnSpPr>
          <p:spPr bwMode="auto">
            <a:xfrm rot="0" flipH="0" flipV="0">
              <a:off x="4060122" y="509964"/>
              <a:ext cx="856343" cy="983665"/>
            </a:xfrm>
            <a:prstGeom prst="line">
              <a:avLst/>
            </a:prstGeom>
            <a:solidFill>
              <a:srgbClr val="00338E"/>
            </a:solidFill>
            <a:ln w="19050" cap="flat" cmpd="sng" algn="ctr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893954517" name=""/>
            <p:cNvSpPr txBox="1"/>
            <p:nvPr/>
          </p:nvSpPr>
          <p:spPr bwMode="auto">
            <a:xfrm rot="0" flipH="0" flipV="0">
              <a:off x="1218553" y="342144"/>
              <a:ext cx="2841570" cy="33563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r">
                <a:defRPr/>
              </a:pPr>
              <a:r>
                <a:rPr lang="de-CH" sz="16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Docking Station (separate)</a:t>
              </a:r>
              <a:endParaRPr lang="de-CH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30189672" name=""/>
            <p:cNvSpPr txBox="1"/>
            <p:nvPr/>
          </p:nvSpPr>
          <p:spPr bwMode="auto">
            <a:xfrm rot="0" flipH="0" flipV="0">
              <a:off x="2740612" y="4639474"/>
              <a:ext cx="1599188" cy="33563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l">
                <a:defRPr/>
              </a:pPr>
              <a:r>
                <a:rPr lang="de-CH" sz="16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NEG/</a:t>
              </a:r>
              <a:r>
                <a:rPr lang="de-DE" sz="16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SIP</a:t>
              </a:r>
              <a:r>
                <a:rPr lang="de-CH" sz="16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 Pump</a:t>
              </a:r>
              <a:endParaRPr lang="de-CH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321072567" name=""/>
            <p:cNvSpPr txBox="1"/>
            <p:nvPr/>
          </p:nvSpPr>
          <p:spPr bwMode="auto">
            <a:xfrm rot="0" flipH="0" flipV="0">
              <a:off x="4221491" y="0"/>
              <a:ext cx="2575530" cy="57947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l">
                <a:defRPr/>
              </a:pPr>
              <a:r>
                <a:rPr lang="en-GB" sz="16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s</a:t>
              </a:r>
              <a:r>
                <a:rPr lang="en-GB" sz="16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ample </a:t>
              </a:r>
              <a:r>
                <a:rPr lang="en-GB" sz="16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t</a:t>
              </a:r>
              <a:r>
                <a:rPr lang="en-GB" sz="16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ransorter</a:t>
              </a:r>
              <a:endParaRPr lang="en-GB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 algn="l">
                <a:defRPr/>
              </a:pPr>
              <a:r>
                <a:rPr lang="en-GB" sz="16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with </a:t>
              </a:r>
              <a:r>
                <a:rPr lang="en-GB" sz="16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bayonet coupling</a:t>
              </a:r>
              <a:endParaRPr lang="en-GB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4917353" name=""/>
            <p:cNvSpPr txBox="1"/>
            <p:nvPr/>
          </p:nvSpPr>
          <p:spPr bwMode="auto">
            <a:xfrm rot="0" flipH="0" flipV="0">
              <a:off x="250418" y="4461306"/>
              <a:ext cx="2076626" cy="57947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l">
                <a:defRPr/>
              </a:pPr>
              <a:r>
                <a:rPr lang="en-GB" sz="16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Carousel for storage </a:t>
              </a:r>
              <a:r>
                <a:rPr lang="en-GB" sz="16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of 4 cathodes</a:t>
              </a:r>
              <a:endParaRPr lang="en-GB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</p:txBody>
        </p:sp>
        <p:cxnSp>
          <p:nvCxnSpPr>
            <p:cNvPr id="631003876" name=""/>
            <p:cNvCxnSpPr>
              <a:endCxn id="630189672" idx="0"/>
            </p:cNvCxnSpPr>
            <p:nvPr/>
          </p:nvCxnSpPr>
          <p:spPr bwMode="auto">
            <a:xfrm rot="5400000" flipH="0" flipV="0">
              <a:off x="3281558" y="3579733"/>
              <a:ext cx="1317128" cy="802350"/>
            </a:xfrm>
            <a:prstGeom prst="line">
              <a:avLst/>
            </a:prstGeom>
            <a:solidFill>
              <a:srgbClr val="00338E"/>
            </a:solidFill>
            <a:ln w="19050" cap="flat" cmpd="sng" algn="ctr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99604536" name=""/>
            <p:cNvSpPr txBox="1"/>
            <p:nvPr/>
          </p:nvSpPr>
          <p:spPr bwMode="auto">
            <a:xfrm rot="0" flipH="0" flipV="0">
              <a:off x="4759520" y="4517374"/>
              <a:ext cx="1708724" cy="57947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l">
                <a:defRPr/>
              </a:pPr>
              <a:r>
                <a:rPr lang="en-GB" sz="16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linear translator</a:t>
              </a:r>
              <a:br>
                <a:rPr lang="en-GB" sz="16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</a:br>
              <a:r>
                <a:rPr lang="de-CH" sz="1600" b="0" i="0" u="none" strike="noStrike" cap="none" spc="0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with 2600 N</a:t>
              </a:r>
              <a:endParaRPr lang="en-GB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1903296957" name=""/>
          <p:cNvPicPr>
            <a:picLocks noChangeAspect="1"/>
          </p:cNvPicPr>
          <p:nvPr/>
        </p:nvPicPr>
        <p:blipFill rotWithShape="1">
          <a:blip r:embed="rId5"/>
          <a:srcRect l="8085" t="0" r="0" b="0"/>
          <a:stretch/>
        </p:blipFill>
        <p:spPr bwMode="auto">
          <a:xfrm flipH="0" flipV="0">
            <a:off x="6915943" y="2090550"/>
            <a:ext cx="5115456" cy="3710317"/>
          </a:xfrm>
          <a:prstGeom prst="roundRect">
            <a:avLst>
              <a:gd name="adj" fmla="val 4450"/>
            </a:avLst>
          </a:prstGeom>
        </p:spPr>
      </p:pic>
      <p:sp>
        <p:nvSpPr>
          <p:cNvPr id="297189552" name=""/>
          <p:cNvSpPr txBox="1"/>
          <p:nvPr/>
        </p:nvSpPr>
        <p:spPr bwMode="auto">
          <a:xfrm rot="0" flipH="0" flipV="0">
            <a:off x="6915942" y="968143"/>
            <a:ext cx="4593654" cy="91476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GB" sz="18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Cathode preparation system</a:t>
            </a:r>
            <a:r>
              <a:rPr lang="en-GB" b="1">
                <a:latin typeface="Calibri"/>
                <a:cs typeface="Calibri"/>
              </a:rPr>
              <a:t>:</a:t>
            </a:r>
            <a:endParaRPr lang="en-GB">
              <a:latin typeface="Calibri"/>
              <a:cs typeface="Calibri"/>
            </a:endParaRPr>
          </a:p>
          <a:p>
            <a:pPr marL="283878" indent="-283878">
              <a:buFont typeface="Arial"/>
              <a:buChar char="•"/>
              <a:defRPr/>
            </a:pPr>
            <a:r>
              <a:rPr lang="en-GB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Linking chamber</a:t>
            </a:r>
            <a:r>
              <a:rPr lang="en-GB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(p &lt; 5E-10 mbar)</a:t>
            </a:r>
            <a:endParaRPr lang="en-GB" sz="18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283878" indent="-283878">
              <a:buFont typeface="Arial"/>
              <a:buChar char="•"/>
              <a:defRPr/>
            </a:pPr>
            <a:r>
              <a:rPr lang="en-GB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Carousel for storage </a:t>
            </a:r>
            <a:r>
              <a:rPr lang="en-GB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of 4 cathodes</a:t>
            </a:r>
            <a:endParaRPr lang="en-GB" sz="18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57667623" name=""/>
          <p:cNvSpPr/>
          <p:nvPr/>
        </p:nvSpPr>
        <p:spPr bwMode="auto">
          <a:xfrm rot="2416352" flipH="0" flipV="0">
            <a:off x="8526569" y="3584385"/>
            <a:ext cx="2601857" cy="2083729"/>
          </a:xfrm>
          <a:prstGeom prst="ellipse">
            <a:avLst/>
          </a:prstGeom>
          <a:noFill/>
          <a:ln w="28575" cap="flat" cmpd="sng" algn="ctr">
            <a:solidFill>
              <a:srgbClr val="FFC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754699" name=""/>
          <p:cNvCxnSpPr>
            <a:endCxn id="1511411634" idx="0"/>
          </p:cNvCxnSpPr>
          <p:nvPr/>
        </p:nvCxnSpPr>
        <p:spPr bwMode="auto">
          <a:xfrm rot="5400000" flipH="0" flipV="0">
            <a:off x="8919789" y="5522202"/>
            <a:ext cx="396520" cy="284511"/>
          </a:xfrm>
          <a:prstGeom prst="line">
            <a:avLst/>
          </a:prstGeom>
          <a:solidFill>
            <a:srgbClr val="00338E"/>
          </a:solidFill>
          <a:ln w="19050" cap="flat" cmpd="sng" algn="ctr">
            <a:solidFill>
              <a:srgbClr val="FFC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11411634" name=""/>
          <p:cNvSpPr txBox="1"/>
          <p:nvPr/>
        </p:nvSpPr>
        <p:spPr bwMode="auto">
          <a:xfrm rot="0" flipH="0" flipV="0">
            <a:off x="8177278" y="5862719"/>
            <a:ext cx="1602788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de-DE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Suitcase</a:t>
            </a:r>
            <a:endParaRPr lang="de-DE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66933123" name="Titel 1"/>
          <p:cNvSpPr>
            <a:spLocks noGrp="1"/>
          </p:cNvSpPr>
          <p:nvPr>
            <p:ph type="title"/>
          </p:nvPr>
        </p:nvSpPr>
        <p:spPr bwMode="auto">
          <a:xfrm>
            <a:off x="2020092" y="218282"/>
            <a:ext cx="8243888" cy="666619"/>
          </a:xfrm>
        </p:spPr>
        <p:txBody>
          <a:bodyPr/>
          <a:lstStyle/>
          <a:p>
            <a:pPr>
              <a:defRPr/>
            </a:pPr>
            <a:r>
              <a:rPr lang="de-CH" sz="2800" b="1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The UHV Suitcase</a:t>
            </a:r>
            <a:endParaRPr sz="2800" b="1">
              <a:latin typeface="Calibri"/>
            </a:endParaRPr>
          </a:p>
        </p:txBody>
      </p:sp>
      <p:sp>
        <p:nvSpPr>
          <p:cNvPr id="781920557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B2952C7-D099-97D7-AAE0-70623A34CC87}" type="slidenum">
              <a:rPr lang="de-DE"/>
              <a:t>5</a:t>
            </a:fld>
            <a:endParaRPr lang="de-DE"/>
          </a:p>
        </p:txBody>
      </p:sp>
      <p:sp>
        <p:nvSpPr>
          <p:cNvPr id="935763522" name=""/>
          <p:cNvSpPr txBox="1"/>
          <p:nvPr/>
        </p:nvSpPr>
        <p:spPr bwMode="auto">
          <a:xfrm rot="0" flipH="0" flipV="0">
            <a:off x="4457029" y="5881803"/>
            <a:ext cx="3376494" cy="2746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n-GB" sz="1200" b="0" i="0" u="none" strike="noStrike" cap="none" spc="0">
                <a:solidFill>
                  <a:schemeClr val="tx2"/>
                </a:solidFill>
                <a:latin typeface="IBM Plex Sans Medium"/>
                <a:ea typeface="IBM Plex Sans Medium"/>
                <a:cs typeface="IBM Plex Sans Medium"/>
              </a:rPr>
              <a:t>[</a:t>
            </a:r>
            <a:r>
              <a:rPr lang="en-GB" sz="1200" b="0" i="0" u="none" strike="noStrike" cap="none" spc="0">
                <a:solidFill>
                  <a:schemeClr val="tx2"/>
                </a:solidFill>
                <a:latin typeface="IBM Plex Sans Medium"/>
                <a:ea typeface="IBM Plex Sans Medium"/>
                <a:cs typeface="IBM Plex Sans Medium"/>
              </a:rPr>
              <a:t>Graphic by</a:t>
            </a:r>
            <a:r>
              <a:rPr lang="en-GB" sz="1200" b="0" i="0" u="none" strike="noStrike" cap="none" spc="0">
                <a:solidFill>
                  <a:schemeClr val="tx2"/>
                </a:solidFill>
                <a:latin typeface="IBM Plex Sans Medium"/>
                <a:ea typeface="IBM Plex Sans Medium"/>
                <a:cs typeface="IBM Plex Sans Medium"/>
              </a:rPr>
              <a:t> Romain Ganter]</a:t>
            </a:r>
            <a:endParaRPr lang="en-GB" sz="1200" b="0" i="0" u="none" strike="noStrike" cap="none" spc="0">
              <a:solidFill>
                <a:schemeClr val="tx2"/>
              </a:solidFill>
              <a:latin typeface="IBM Plex Sans Medium"/>
              <a:ea typeface="IBM Plex Sans Medium"/>
              <a:cs typeface="IBM Plex Sans Medium"/>
            </a:endParaRPr>
          </a:p>
        </p:txBody>
      </p:sp>
      <p:pic>
        <p:nvPicPr>
          <p:cNvPr id="1745124441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9795488" y="218282"/>
            <a:ext cx="1827469" cy="749865"/>
          </a:xfrm>
          <a:prstGeom prst="rect">
            <a:avLst/>
          </a:prstGeom>
        </p:spPr>
      </p:pic>
      <p:grpSp>
        <p:nvGrpSpPr>
          <p:cNvPr id="471104481" name=""/>
          <p:cNvGrpSpPr/>
          <p:nvPr/>
        </p:nvGrpSpPr>
        <p:grpSpPr bwMode="auto">
          <a:xfrm>
            <a:off x="407115" y="1175162"/>
            <a:ext cx="11533493" cy="4500256"/>
            <a:chOff x="0" y="0"/>
            <a:chExt cx="11533493" cy="4500256"/>
          </a:xfrm>
        </p:grpSpPr>
        <p:grpSp>
          <p:nvGrpSpPr>
            <p:cNvPr id="1327491821" name=""/>
            <p:cNvGrpSpPr/>
            <p:nvPr/>
          </p:nvGrpSpPr>
          <p:grpSpPr bwMode="auto">
            <a:xfrm>
              <a:off x="0" y="32075"/>
              <a:ext cx="11533494" cy="4468181"/>
              <a:chOff x="0" y="0"/>
              <a:chExt cx="11533494" cy="4468181"/>
            </a:xfrm>
          </p:grpSpPr>
          <p:pic>
            <p:nvPicPr>
              <p:cNvPr id="187398904" name=""/>
              <p:cNvPicPr>
                <a:picLocks noChangeAspect="1"/>
              </p:cNvPicPr>
              <p:nvPr/>
            </p:nvPicPr>
            <p:blipFill rotWithShape="1">
              <a:blip r:embed="rId4"/>
              <a:stretch/>
            </p:blipFill>
            <p:spPr bwMode="auto">
              <a:xfrm flipH="0" flipV="0">
                <a:off x="0" y="0"/>
                <a:ext cx="11533494" cy="4468181"/>
              </a:xfrm>
              <a:prstGeom prst="rect">
                <a:avLst/>
              </a:prstGeom>
            </p:spPr>
          </p:pic>
          <p:sp>
            <p:nvSpPr>
              <p:cNvPr id="1518147034" name=""/>
              <p:cNvSpPr/>
              <p:nvPr/>
            </p:nvSpPr>
            <p:spPr bwMode="auto">
              <a:xfrm rot="0" flipH="0" flipV="0">
                <a:off x="2828087" y="99680"/>
                <a:ext cx="664534" cy="3101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sp>
        </p:grpSp>
        <p:sp>
          <p:nvSpPr>
            <p:cNvPr id="878830280" name=""/>
            <p:cNvSpPr/>
            <p:nvPr/>
          </p:nvSpPr>
          <p:spPr bwMode="auto">
            <a:xfrm rot="0" flipH="0" flipV="0">
              <a:off x="682722" y="0"/>
              <a:ext cx="2498766" cy="10019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397122863" name=""/>
          <p:cNvSpPr txBox="1"/>
          <p:nvPr/>
        </p:nvSpPr>
        <p:spPr bwMode="auto">
          <a:xfrm rot="0" flipH="0" flipV="0">
            <a:off x="843528" y="968144"/>
            <a:ext cx="3412271" cy="91476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GB" sz="18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Cathode Suitcase</a:t>
            </a:r>
            <a:endParaRPr lang="en-GB" sz="18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283878" indent="-283878">
              <a:buFont typeface="Arial"/>
              <a:buChar char="•"/>
              <a:defRPr/>
            </a:pPr>
            <a:r>
              <a:rPr lang="en-GB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p &lt; 5E-10 mbar</a:t>
            </a:r>
            <a:endParaRPr lang="en-GB" sz="18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283878" indent="-283878">
              <a:buFont typeface="Arial"/>
              <a:buChar char="•"/>
              <a:defRPr/>
            </a:pPr>
            <a:r>
              <a:rPr lang="en-GB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DN40CF connecting flange</a:t>
            </a:r>
            <a:endParaRPr lang="en-GB" sz="18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31629132" name="Titel 1"/>
          <p:cNvSpPr>
            <a:spLocks noGrp="1"/>
          </p:cNvSpPr>
          <p:nvPr>
            <p:ph type="title"/>
          </p:nvPr>
        </p:nvSpPr>
        <p:spPr bwMode="auto">
          <a:xfrm>
            <a:off x="2020092" y="218282"/>
            <a:ext cx="8243888" cy="666619"/>
          </a:xfrm>
        </p:spPr>
        <p:txBody>
          <a:bodyPr/>
          <a:lstStyle/>
          <a:p>
            <a:pPr>
              <a:defRPr/>
            </a:pPr>
            <a:r>
              <a:rPr lang="en-GB" sz="2800" b="1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Cathode </a:t>
            </a:r>
            <a:r>
              <a:rPr lang="en-GB" sz="2800" b="1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Handling</a:t>
            </a:r>
            <a:endParaRPr lang="en-GB" sz="2800" b="1">
              <a:latin typeface="Calibri"/>
            </a:endParaRPr>
          </a:p>
        </p:txBody>
      </p:sp>
      <p:sp>
        <p:nvSpPr>
          <p:cNvPr id="194993855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8D553B-E047-6250-9384-71AB48892E53}" type="slidenum">
              <a:rPr lang="de-DE"/>
              <a:t>9</a:t>
            </a:fld>
            <a:endParaRPr lang="de-DE"/>
          </a:p>
        </p:txBody>
      </p:sp>
      <p:sp>
        <p:nvSpPr>
          <p:cNvPr id="1798075535" name=""/>
          <p:cNvSpPr txBox="1"/>
          <p:nvPr/>
        </p:nvSpPr>
        <p:spPr bwMode="auto">
          <a:xfrm rot="0" flipH="0" flipV="0">
            <a:off x="6464728" y="1101429"/>
            <a:ext cx="4704519" cy="823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GB" sz="16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Cathode Gripper</a:t>
            </a:r>
            <a:endParaRPr lang="en-GB" sz="16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en-GB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The search for a</a:t>
            </a:r>
            <a:r>
              <a:rPr lang="en-GB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secure gripper</a:t>
            </a:r>
            <a:endParaRPr lang="en-GB" sz="16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>
              <a:defRPr/>
            </a:pPr>
            <a:r>
              <a:rPr lang="en-GB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Now compatible </a:t>
            </a:r>
            <a:r>
              <a:rPr lang="en-GB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with SwissFEL and </a:t>
            </a:r>
            <a:r>
              <a:rPr lang="en-GB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CERN</a:t>
            </a:r>
            <a:r>
              <a:rPr lang="de-DE" sz="1600" b="0" i="0" u="none" strike="noStrike" cap="none" spc="0">
                <a:solidFill>
                  <a:schemeClr val="tx1"/>
                </a:solidFill>
                <a:latin typeface="Calibri"/>
                <a:cs typeface="Calibri"/>
              </a:rPr>
              <a:t> Cathodes</a:t>
            </a:r>
            <a:endParaRPr lang="en-GB" sz="16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1424159048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6060274" y="2360499"/>
            <a:ext cx="5507308" cy="2938574"/>
          </a:xfrm>
          <a:prstGeom prst="rect">
            <a:avLst/>
          </a:prstGeom>
        </p:spPr>
      </p:pic>
      <p:pic>
        <p:nvPicPr>
          <p:cNvPr id="2009808672" name=""/>
          <p:cNvPicPr>
            <a:picLocks noChangeAspect="1"/>
          </p:cNvPicPr>
          <p:nvPr/>
        </p:nvPicPr>
        <p:blipFill rotWithShape="1">
          <a:blip r:embed="rId4"/>
          <a:srcRect l="4995" t="2902" r="2135" b="6138"/>
          <a:stretch/>
        </p:blipFill>
        <p:spPr bwMode="auto">
          <a:xfrm flipH="0" flipV="0">
            <a:off x="926658" y="924367"/>
            <a:ext cx="4419007" cy="2314132"/>
          </a:xfrm>
          <a:prstGeom prst="rect">
            <a:avLst/>
          </a:prstGeom>
        </p:spPr>
      </p:pic>
      <p:pic>
        <p:nvPicPr>
          <p:cNvPr id="1007890128" name="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 flipH="0" flipV="0">
            <a:off x="680893" y="3238499"/>
            <a:ext cx="1681063" cy="2487612"/>
          </a:xfrm>
          <a:prstGeom prst="rect">
            <a:avLst/>
          </a:prstGeom>
        </p:spPr>
      </p:pic>
      <p:pic>
        <p:nvPicPr>
          <p:cNvPr id="379799388" name=""/>
          <p:cNvPicPr>
            <a:picLocks noChangeAspect="1"/>
          </p:cNvPicPr>
          <p:nvPr/>
        </p:nvPicPr>
        <p:blipFill rotWithShape="1">
          <a:blip r:embed="rId6"/>
          <a:srcRect l="7484" t="3182" r="20138" b="16504"/>
          <a:stretch/>
        </p:blipFill>
        <p:spPr bwMode="auto">
          <a:xfrm flipH="0" flipV="0">
            <a:off x="2630930" y="3417037"/>
            <a:ext cx="3169819" cy="2648356"/>
          </a:xfrm>
          <a:prstGeom prst="rect">
            <a:avLst/>
          </a:prstGeom>
        </p:spPr>
      </p:pic>
      <p:sp>
        <p:nvSpPr>
          <p:cNvPr id="1830861152" name=""/>
          <p:cNvSpPr txBox="1"/>
          <p:nvPr/>
        </p:nvSpPr>
        <p:spPr bwMode="auto">
          <a:xfrm rot="0" flipH="0" flipV="0">
            <a:off x="779360" y="5617315"/>
            <a:ext cx="1688359" cy="4575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GB" sz="1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CERN design:</a:t>
            </a:r>
            <a:endParaRPr lang="en-GB" sz="12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en-GB" sz="1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CLIC Note 303 (1996)</a:t>
            </a:r>
            <a:endParaRPr lang="en-GB" sz="11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3251000" name="Titel 1"/>
          <p:cNvSpPr>
            <a:spLocks noGrp="1"/>
          </p:cNvSpPr>
          <p:nvPr>
            <p:ph type="ctrTitle"/>
          </p:nvPr>
        </p:nvSpPr>
        <p:spPr bwMode="auto">
          <a:xfrm>
            <a:off x="551384" y="238539"/>
            <a:ext cx="11017224" cy="776445"/>
          </a:xfrm>
          <a:prstGeom prst="roundRect">
            <a:avLst>
              <a:gd name="adj" fmla="val 16667"/>
            </a:avLst>
          </a:prstGeom>
        </p:spPr>
        <p:txBody>
          <a:bodyPr rtlCol="0">
            <a:noAutofit/>
          </a:bodyPr>
          <a:lstStyle/>
          <a:p>
            <a:pPr>
              <a:defRPr/>
            </a:pPr>
            <a:r>
              <a:rPr lang="de-DE" sz="2800" b="1">
                <a:latin typeface="+mj-lt"/>
              </a:rPr>
              <a:t>Operation</a:t>
            </a:r>
            <a:endParaRPr lang="de-DE" sz="2800" b="1">
              <a:latin typeface="+mj-lt"/>
            </a:endParaRPr>
          </a:p>
        </p:txBody>
      </p:sp>
      <p:sp>
        <p:nvSpPr>
          <p:cNvPr id="1452672669" name="AutoShape 5" descr="Bildergebnis für Propeller transparent background"/>
          <p:cNvSpPr>
            <a:spLocks noChangeArrowheads="1" noChangeAspect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1382055226" name="AutoShape 7" descr="Bildergebnis für Propeller transparent background"/>
          <p:cNvSpPr>
            <a:spLocks noChangeArrowheads="1" noChangeAspect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pic>
        <p:nvPicPr>
          <p:cNvPr id="2022967893" name="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 rotWithShape="1">
          <a:blip r:embed="rId3"/>
          <a:stretch/>
        </p:blipFill>
        <p:spPr bwMode="auto">
          <a:xfrm flipH="0" flipV="0">
            <a:off x="1624541" y="7937"/>
            <a:ext cx="6662140" cy="6662140"/>
          </a:xfrm>
          <a:prstGeom prst="rect">
            <a:avLst/>
          </a:prstGeom>
        </p:spPr>
      </p:pic>
      <p:sp>
        <p:nvSpPr>
          <p:cNvPr id="1740387364" name="Textfeld 15"/>
          <p:cNvSpPr txBox="1"/>
          <p:nvPr/>
        </p:nvSpPr>
        <p:spPr bwMode="auto">
          <a:xfrm flipH="0" flipV="0">
            <a:off x="8520666" y="2130797"/>
            <a:ext cx="3346073" cy="39932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GB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The gripper and receiver were </a:t>
            </a:r>
            <a:r>
              <a:rPr lang="de-DE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just </a:t>
            </a:r>
            <a:r>
              <a:rPr lang="en-GB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assembled</a:t>
            </a:r>
            <a:r>
              <a:rPr lang="de-DE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this </a:t>
            </a:r>
            <a:r>
              <a:rPr lang="en-GB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Monday</a:t>
            </a:r>
            <a:r>
              <a:rPr lang="en-GB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.</a:t>
            </a:r>
            <a:br>
              <a:rPr lang="en-GB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</a:br>
            <a:r>
              <a:rPr lang="en-GB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This is an initial test for demonstration purposes.</a:t>
            </a:r>
            <a:endParaRPr lang="en-GB" sz="16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l">
              <a:defRPr/>
            </a:pPr>
            <a:endParaRPr lang="en-GB" sz="16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l">
              <a:defRPr/>
            </a:pPr>
            <a:endParaRPr lang="en-GB" sz="16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l">
              <a:defRPr/>
            </a:pPr>
            <a:endParaRPr lang="en-GB" sz="16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l">
              <a:defRPr/>
            </a:pPr>
            <a:r>
              <a:rPr lang="en-GB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[</a:t>
            </a:r>
            <a:r>
              <a:rPr lang="en-GB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The video shows the gripper retrieving the cathode from the receiver and placing it back</a:t>
            </a:r>
            <a:r>
              <a:rPr lang="de-DE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again</a:t>
            </a:r>
            <a:r>
              <a:rPr lang="en-GB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.</a:t>
            </a:r>
            <a:br>
              <a:rPr lang="en-GB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</a:br>
            <a:r>
              <a:rPr lang="en-GB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The receiver is part of the carousel. The gripper is operated by a dual-shaft, dual-rotary sample transporter.</a:t>
            </a:r>
            <a:r>
              <a:rPr lang="en-GB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]</a:t>
            </a:r>
            <a:endParaRPr lang="en-GB" sz="16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l">
              <a:defRPr/>
            </a:pPr>
            <a:endParaRPr lang="en-GB" sz="16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l">
              <a:defRPr/>
            </a:pPr>
            <a:endParaRPr lang="en-GB" sz="16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9173615" name="Titel 1"/>
          <p:cNvSpPr>
            <a:spLocks noGrp="1"/>
          </p:cNvSpPr>
          <p:nvPr>
            <p:ph type="title"/>
          </p:nvPr>
        </p:nvSpPr>
        <p:spPr bwMode="auto">
          <a:xfrm>
            <a:off x="2020091" y="218281"/>
            <a:ext cx="8243888" cy="666618"/>
          </a:xfrm>
        </p:spPr>
        <p:txBody>
          <a:bodyPr/>
          <a:lstStyle/>
          <a:p>
            <a:pPr>
              <a:defRPr/>
            </a:pPr>
            <a:r>
              <a:rPr lang="de-CH" sz="2800" b="1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Cathode </a:t>
            </a:r>
            <a:r>
              <a:rPr lang="de-DE" sz="2800" b="1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Handling</a:t>
            </a:r>
            <a:endParaRPr sz="2800" b="1">
              <a:latin typeface="Calibri"/>
            </a:endParaRPr>
          </a:p>
        </p:txBody>
      </p:sp>
      <p:sp>
        <p:nvSpPr>
          <p:cNvPr id="2046755405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B4110D6-8C47-DB29-C0E6-A9C857178000}" type="slidenum">
              <a:rPr lang="de-DE"/>
              <a:t>10</a:t>
            </a:fld>
            <a:endParaRPr lang="de-DE"/>
          </a:p>
        </p:txBody>
      </p:sp>
      <p:pic>
        <p:nvPicPr>
          <p:cNvPr id="275215747" name=""/>
          <p:cNvPicPr>
            <a:picLocks noChangeAspect="1"/>
          </p:cNvPicPr>
          <p:nvPr/>
        </p:nvPicPr>
        <p:blipFill rotWithShape="1">
          <a:blip r:embed="rId3"/>
          <a:srcRect l="6581" t="22005" r="6227" b="14682"/>
          <a:stretch/>
        </p:blipFill>
        <p:spPr bwMode="auto">
          <a:xfrm flipH="0" flipV="0">
            <a:off x="609597" y="1114293"/>
            <a:ext cx="5926140" cy="3239992"/>
          </a:xfrm>
          <a:prstGeom prst="rect">
            <a:avLst/>
          </a:prstGeom>
        </p:spPr>
      </p:pic>
      <p:sp>
        <p:nvSpPr>
          <p:cNvPr id="405628813" name="Textfeld 15"/>
          <p:cNvSpPr txBox="1"/>
          <p:nvPr/>
        </p:nvSpPr>
        <p:spPr bwMode="auto">
          <a:xfrm flipH="0" flipV="0">
            <a:off x="6670118" y="2003798"/>
            <a:ext cx="4643452" cy="19205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de-CH" sz="1600" b="1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Dual Shaft, Dual Rotary Sample Transporter</a:t>
            </a:r>
            <a:endParaRPr lang="de-CH" sz="1600">
              <a:latin typeface="Calibri"/>
            </a:endParaRPr>
          </a:p>
          <a:p>
            <a:pPr marL="261850" indent="-261850" algn="l">
              <a:buFont typeface="Arial"/>
              <a:buChar char="•"/>
              <a:defRPr/>
            </a:pPr>
            <a:r>
              <a:rPr lang="de-CH" sz="1600">
                <a:latin typeface="Calibri"/>
              </a:rPr>
              <a:t>*contains a special </a:t>
            </a:r>
            <a:r>
              <a:rPr lang="de-CH" sz="16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bayonet coupling</a:t>
            </a:r>
            <a:endParaRPr lang="de-CH" sz="16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261850" indent="-261850" algn="l">
              <a:buFont typeface="Arial"/>
              <a:buChar char="•"/>
              <a:defRPr/>
            </a:pPr>
            <a:endParaRPr lang="de-CH" sz="1600">
              <a:latin typeface="Calibri"/>
            </a:endParaRPr>
          </a:p>
          <a:p>
            <a:pPr algn="l">
              <a:defRPr/>
            </a:pPr>
            <a:r>
              <a:rPr lang="de-CH" sz="1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Specifications:</a:t>
            </a:r>
            <a:endParaRPr lang="de-CH" sz="14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261850" indent="-261850" algn="l">
              <a:buFont typeface="Arial"/>
              <a:buChar char="•"/>
              <a:defRPr/>
            </a:pPr>
            <a:r>
              <a:rPr lang="de-CH" sz="1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linear Travel to 1250 mm</a:t>
            </a:r>
            <a:endParaRPr lang="de-CH" sz="14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261850" indent="-261850" algn="l">
              <a:buFont typeface="Arial"/>
              <a:buChar char="•"/>
              <a:defRPr/>
            </a:pPr>
            <a:r>
              <a:rPr lang="de-CH" sz="1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reinforced Teflon</a:t>
            </a:r>
            <a:endParaRPr lang="de-CH" sz="14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261849" indent="-261849" algn="l">
              <a:buFont typeface="Arial"/>
              <a:buChar char="•"/>
              <a:defRPr/>
            </a:pPr>
            <a:r>
              <a:rPr lang="de-DE" sz="1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Magnetic coupling: </a:t>
            </a:r>
            <a:r>
              <a:rPr lang="de-CH" sz="1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Linear Force: 70N, Torque: 5Nm</a:t>
            </a:r>
            <a:endParaRPr lang="de-CH" sz="16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261850" indent="-261850" algn="l">
              <a:buFont typeface="Arial"/>
              <a:buChar char="•"/>
              <a:defRPr/>
            </a:pPr>
            <a:endParaRPr lang="de-CH" sz="1600">
              <a:latin typeface="Calibri"/>
            </a:endParaRPr>
          </a:p>
        </p:txBody>
      </p:sp>
      <p:cxnSp>
        <p:nvCxnSpPr>
          <p:cNvPr id="1509485509" name=""/>
          <p:cNvCxnSpPr/>
          <p:nvPr/>
        </p:nvCxnSpPr>
        <p:spPr bwMode="auto">
          <a:xfrm rot="0" flipH="0" flipV="1">
            <a:off x="4830149" y="2181224"/>
            <a:ext cx="1885950" cy="561974"/>
          </a:xfrm>
          <a:prstGeom prst="line">
            <a:avLst/>
          </a:prstGeom>
          <a:solidFill>
            <a:srgbClr val="00338E"/>
          </a:solidFill>
          <a:ln w="19050" cap="flat" cmpd="sng" algn="ctr">
            <a:solidFill>
              <a:srgbClr val="FFC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82018120" name=""/>
          <p:cNvPicPr>
            <a:picLocks noChangeAspect="1"/>
          </p:cNvPicPr>
          <p:nvPr/>
        </p:nvPicPr>
        <p:blipFill rotWithShape="1">
          <a:blip r:embed="rId4"/>
          <a:srcRect l="0" t="6439" r="6906" b="20935"/>
          <a:stretch/>
        </p:blipFill>
        <p:spPr bwMode="auto">
          <a:xfrm rot="10800000" flipH="0" flipV="0">
            <a:off x="4177350" y="3787733"/>
            <a:ext cx="7390232" cy="2330603"/>
          </a:xfrm>
          <a:prstGeom prst="rect">
            <a:avLst/>
          </a:prstGeom>
        </p:spPr>
      </p:pic>
      <p:cxnSp>
        <p:nvCxnSpPr>
          <p:cNvPr id="1698810903" name=""/>
          <p:cNvCxnSpPr/>
          <p:nvPr/>
        </p:nvCxnSpPr>
        <p:spPr bwMode="auto">
          <a:xfrm rot="0" flipH="0" flipV="0">
            <a:off x="3130908" y="3156813"/>
            <a:ext cx="0" cy="1296432"/>
          </a:xfrm>
          <a:prstGeom prst="line">
            <a:avLst/>
          </a:prstGeom>
          <a:solidFill>
            <a:srgbClr val="00338E"/>
          </a:solidFill>
          <a:ln w="19050" cap="flat" cmpd="sng" algn="ctr">
            <a:solidFill>
              <a:srgbClr val="FFC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6755148" name=""/>
          <p:cNvCxnSpPr>
            <a:endCxn id="2054496173" idx="0"/>
          </p:cNvCxnSpPr>
          <p:nvPr/>
        </p:nvCxnSpPr>
        <p:spPr bwMode="auto">
          <a:xfrm rot="5400000" flipH="0" flipV="0">
            <a:off x="774912" y="3500436"/>
            <a:ext cx="1248355" cy="865909"/>
          </a:xfrm>
          <a:prstGeom prst="line">
            <a:avLst/>
          </a:prstGeom>
          <a:solidFill>
            <a:srgbClr val="00338E"/>
          </a:solidFill>
          <a:ln w="19050" cap="flat" cmpd="sng" algn="ctr">
            <a:solidFill>
              <a:srgbClr val="FFC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65030117" name=""/>
          <p:cNvCxnSpPr>
            <a:endCxn id="467871128" idx="0"/>
          </p:cNvCxnSpPr>
          <p:nvPr/>
        </p:nvCxnSpPr>
        <p:spPr bwMode="auto">
          <a:xfrm rot="5400000" flipH="0" flipV="0">
            <a:off x="1864564" y="4038661"/>
            <a:ext cx="1136270" cy="481023"/>
          </a:xfrm>
          <a:prstGeom prst="line">
            <a:avLst/>
          </a:prstGeom>
          <a:solidFill>
            <a:srgbClr val="00338E"/>
          </a:solidFill>
          <a:ln w="19050" cap="flat" cmpd="sng" algn="ctr">
            <a:solidFill>
              <a:srgbClr val="FFC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054496173" name="Textfeld 15"/>
          <p:cNvSpPr txBox="1"/>
          <p:nvPr/>
        </p:nvSpPr>
        <p:spPr bwMode="auto">
          <a:xfrm flipH="0" flipV="0">
            <a:off x="335398" y="4557568"/>
            <a:ext cx="1263633" cy="5185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CH" sz="1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Cathode PSI</a:t>
            </a:r>
            <a:r>
              <a:rPr lang="de-DE" sz="1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/CERN</a:t>
            </a:r>
            <a:endParaRPr lang="de-CH" sz="14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67871128" name="Textfeld 15"/>
          <p:cNvSpPr txBox="1"/>
          <p:nvPr/>
        </p:nvSpPr>
        <p:spPr bwMode="auto">
          <a:xfrm flipH="0" flipV="0">
            <a:off x="1118286" y="4847308"/>
            <a:ext cx="2148165" cy="5185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Receptor</a:t>
            </a:r>
            <a:br>
              <a:rPr lang="en-GB" sz="1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</a:br>
            <a:r>
              <a:rPr lang="en-GB" sz="1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(part of the carousel)</a:t>
            </a:r>
            <a:endParaRPr lang="en-GB" sz="14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50981165" name="Textfeld 15"/>
          <p:cNvSpPr txBox="1"/>
          <p:nvPr/>
        </p:nvSpPr>
        <p:spPr bwMode="auto">
          <a:xfrm flipH="0" flipV="0">
            <a:off x="2431584" y="4557568"/>
            <a:ext cx="1399006" cy="30515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Grabber</a:t>
            </a:r>
            <a:endParaRPr lang="en-GB" sz="14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36962096" name="Textfeld 15"/>
          <p:cNvSpPr txBox="1"/>
          <p:nvPr/>
        </p:nvSpPr>
        <p:spPr bwMode="auto">
          <a:xfrm flipH="0" flipV="0">
            <a:off x="4365282" y="5950515"/>
            <a:ext cx="1404045" cy="30515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CH" sz="1400" b="1" i="0" u="none" strike="noStrike" cap="none" spc="0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Inner Shaft</a:t>
            </a:r>
            <a:endParaRPr sz="1400" b="1" i="0" u="none" strike="noStrike" cap="none" spc="0">
              <a:solidFill>
                <a:schemeClr val="accen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23629576" name="Textfeld 15"/>
          <p:cNvSpPr txBox="1"/>
          <p:nvPr/>
        </p:nvSpPr>
        <p:spPr bwMode="auto">
          <a:xfrm flipH="0" flipV="0">
            <a:off x="5921726" y="5950515"/>
            <a:ext cx="1406924" cy="30515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CH" sz="1400" b="1" i="0" u="none" strike="noStrike" cap="none" spc="0">
                <a:solidFill>
                  <a:schemeClr val="accent3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Outer Shaft</a:t>
            </a:r>
            <a:endParaRPr sz="1400" b="1" i="0" u="none" strike="noStrike" cap="none" spc="0">
              <a:solidFill>
                <a:schemeClr val="accent3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94724763" name="Textfeld 15"/>
          <p:cNvSpPr txBox="1"/>
          <p:nvPr/>
        </p:nvSpPr>
        <p:spPr bwMode="auto">
          <a:xfrm flipH="0" flipV="0">
            <a:off x="8722782" y="6020707"/>
            <a:ext cx="2152522" cy="30515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400" b="1" i="0" u="none" strike="noStrike" cap="none" spc="0">
                <a:solidFill>
                  <a:schemeClr val="accent6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Welded Tube Unit</a:t>
            </a:r>
            <a:endParaRPr sz="1400" b="1" i="0" u="none" strike="noStrike" cap="none" spc="0">
              <a:solidFill>
                <a:schemeClr val="accent6">
                  <a:lumMod val="50000"/>
                </a:schemeClr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5391942" name="Rechteck 2072619849"/>
          <p:cNvSpPr/>
          <p:nvPr/>
        </p:nvSpPr>
        <p:spPr bwMode="auto">
          <a:xfrm flipH="0" flipV="0">
            <a:off x="-115333" y="-22150"/>
            <a:ext cx="12392987" cy="6877935"/>
          </a:xfrm>
          <a:prstGeom prst="rect">
            <a:avLst/>
          </a:prstGeom>
          <a:solidFill>
            <a:srgbClr val="EDF5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040446938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2A012C-560D-D0C1-DB65-3CD383075CBA}" type="slidenum">
              <a:rPr lang="de-DE"/>
              <a:t>9</a:t>
            </a:fld>
            <a:endParaRPr lang="de-DE"/>
          </a:p>
        </p:txBody>
      </p:sp>
      <p:sp>
        <p:nvSpPr>
          <p:cNvPr id="352934261" name=""/>
          <p:cNvSpPr/>
          <p:nvPr/>
        </p:nvSpPr>
        <p:spPr bwMode="auto">
          <a:xfrm rot="0" flipH="0" flipV="0">
            <a:off x="8051249" y="-22149"/>
            <a:ext cx="4133018" cy="6944387"/>
          </a:xfrm>
          <a:prstGeom prst="rect">
            <a:avLst/>
          </a:prstGeom>
          <a:solidFill>
            <a:srgbClr val="0033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26868736" name=""/>
          <p:cNvPicPr>
            <a:picLocks noChangeAspect="1"/>
          </p:cNvPicPr>
          <p:nvPr/>
        </p:nvPicPr>
        <p:blipFill rotWithShape="1">
          <a:blip r:embed="rId3"/>
          <a:srcRect l="2281" t="8238" r="2575" b="7266"/>
          <a:stretch/>
        </p:blipFill>
        <p:spPr bwMode="auto">
          <a:xfrm flipH="0" flipV="0">
            <a:off x="8323356" y="844466"/>
            <a:ext cx="3802802" cy="977189"/>
          </a:xfrm>
          <a:prstGeom prst="roundRect">
            <a:avLst>
              <a:gd name="adj" fmla="val 0"/>
            </a:avLst>
          </a:prstGeom>
          <a:ln>
            <a:noFill/>
          </a:ln>
        </p:spPr>
      </p:pic>
      <p:sp>
        <p:nvSpPr>
          <p:cNvPr id="671041091" name="Inhaltsplatzhalter 2"/>
          <p:cNvSpPr>
            <a:spLocks noGrp="1"/>
          </p:cNvSpPr>
          <p:nvPr>
            <p:ph idx="1"/>
          </p:nvPr>
        </p:nvSpPr>
        <p:spPr bwMode="auto">
          <a:xfrm flipH="0" flipV="0">
            <a:off x="8361354" y="2493815"/>
            <a:ext cx="3726808" cy="3935398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 marL="0" indent="0">
              <a:buFont typeface="Arial"/>
              <a:buNone/>
              <a:defRPr/>
            </a:pPr>
            <a:r>
              <a:rPr lang="en-GB" sz="1800" b="0" i="0" u="none" strike="noStrike" cap="none" spc="0">
                <a:solidFill>
                  <a:schemeClr val="bg1"/>
                </a:solidFill>
                <a:latin typeface="IBM Plex Sans Medium"/>
                <a:ea typeface="IBM Plex Sans Medium"/>
                <a:cs typeface="IBM Plex Sans Medium"/>
              </a:rPr>
              <a:t>Ferrovac AG</a:t>
            </a:r>
            <a:endParaRPr lang="en-GB" sz="1800" b="0">
              <a:solidFill>
                <a:schemeClr val="bg1"/>
              </a:solidFill>
              <a:latin typeface="IBM Plex Sans Light"/>
              <a:cs typeface="IBM Plex Sans Light"/>
            </a:endParaRPr>
          </a:p>
          <a:p>
            <a:pPr marL="0" indent="0">
              <a:buFont typeface="Arial"/>
              <a:buNone/>
              <a:defRPr/>
            </a:pPr>
            <a:r>
              <a:rPr lang="en-GB" sz="1800" b="0" i="0" u="none" strike="noStrike" cap="none" spc="0">
                <a:solidFill>
                  <a:schemeClr val="bg1"/>
                </a:solidFill>
                <a:latin typeface="IBM Plex Sans Light"/>
                <a:ea typeface="IBM Plex Sans Light"/>
                <a:cs typeface="IBM Plex Sans Light"/>
              </a:rPr>
              <a:t>Thurgauerstrasse 72</a:t>
            </a:r>
            <a:endParaRPr sz="2600"/>
          </a:p>
          <a:p>
            <a:pPr marL="0" indent="0">
              <a:buFont typeface="Arial"/>
              <a:buNone/>
              <a:defRPr/>
            </a:pPr>
            <a:r>
              <a:rPr lang="en-GB" sz="1800" b="0" i="0" u="none" strike="noStrike" cap="none" spc="0">
                <a:solidFill>
                  <a:schemeClr val="bg1"/>
                </a:solidFill>
                <a:latin typeface="IBM Plex Sans Light"/>
                <a:ea typeface="IBM Plex Sans Light"/>
                <a:cs typeface="IBM Plex Sans Light"/>
              </a:rPr>
              <a:t>CH - 8050 Zürich</a:t>
            </a:r>
            <a:endParaRPr sz="2600"/>
          </a:p>
          <a:p>
            <a:pPr marL="0" indent="0">
              <a:buFont typeface="Arial"/>
              <a:buNone/>
              <a:defRPr/>
            </a:pPr>
            <a:endParaRPr lang="en-GB" sz="1800" b="0" i="0" u="none" strike="noStrike" cap="none" spc="0">
              <a:solidFill>
                <a:schemeClr val="bg1"/>
              </a:solidFill>
              <a:latin typeface="IBM Plex Sans Light"/>
              <a:ea typeface="IBM Plex Sans Light"/>
              <a:cs typeface="IBM Plex Sans Light"/>
            </a:endParaRPr>
          </a:p>
          <a:p>
            <a:pPr marL="0" indent="0">
              <a:buFont typeface="Arial"/>
              <a:buNone/>
              <a:defRPr/>
            </a:pPr>
            <a:r>
              <a:rPr lang="en-GB" sz="1800" b="0" i="0" u="none" strike="noStrike" cap="none" spc="0">
                <a:solidFill>
                  <a:schemeClr val="bg1"/>
                </a:solidFill>
                <a:latin typeface="IBM Plex Sans Light"/>
                <a:ea typeface="IBM Plex Sans Light"/>
                <a:cs typeface="IBM Plex Sans Light"/>
              </a:rPr>
              <a:t>+41 44 273 16 38</a:t>
            </a:r>
            <a:endParaRPr sz="2600"/>
          </a:p>
          <a:p>
            <a:pPr marL="0" indent="0">
              <a:buFont typeface="Arial"/>
              <a:buNone/>
              <a:defRPr/>
            </a:pPr>
            <a:r>
              <a:rPr lang="en-GB" sz="1800" b="0" i="0" u="none" strike="noStrike" cap="none" spc="0">
                <a:solidFill>
                  <a:schemeClr val="bg1"/>
                </a:solidFill>
                <a:latin typeface="IBM Plex Sans Light"/>
                <a:ea typeface="IBM Plex Sans Light"/>
                <a:cs typeface="IBM Plex Sans Light"/>
              </a:rPr>
              <a:t>sales@ferrovac.com </a:t>
            </a:r>
            <a:endParaRPr sz="2600"/>
          </a:p>
          <a:p>
            <a:pPr marL="0" indent="0">
              <a:buFont typeface="Arial"/>
              <a:buNone/>
              <a:defRPr/>
            </a:pPr>
            <a:r>
              <a:rPr lang="en-GB" sz="1800" b="0" i="0" u="none" strike="noStrike" cap="none" spc="0">
                <a:solidFill>
                  <a:schemeClr val="bg1"/>
                </a:solidFill>
                <a:latin typeface="IBM Plex Sans Medium"/>
                <a:ea typeface="IBM Plex Sans Medium"/>
                <a:cs typeface="IBM Plex Sans Medium"/>
              </a:rPr>
              <a:t>ferrovac.com</a:t>
            </a:r>
            <a:endParaRPr lang="en-GB" sz="1800" b="0" i="0" u="none" strike="noStrike" cap="none" spc="0">
              <a:solidFill>
                <a:schemeClr val="bg1"/>
              </a:solidFill>
              <a:latin typeface="IBM Plex Sans Light"/>
              <a:ea typeface="IBM Plex Sans Light"/>
              <a:cs typeface="IBM Plex Sans Light"/>
            </a:endParaRPr>
          </a:p>
        </p:txBody>
      </p:sp>
      <p:sp>
        <p:nvSpPr>
          <p:cNvPr id="226962758" name=""/>
          <p:cNvSpPr txBox="1"/>
          <p:nvPr/>
        </p:nvSpPr>
        <p:spPr bwMode="auto">
          <a:xfrm rot="0" flipH="0" flipV="0">
            <a:off x="999126" y="5349831"/>
            <a:ext cx="5096873" cy="1128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en-GB" sz="1800" b="0" i="0" u="none" strike="noStrike" cap="none" spc="0">
                <a:solidFill>
                  <a:schemeClr val="tx2"/>
                </a:solidFill>
                <a:latin typeface="Arial"/>
                <a:ea typeface="+mn-ea"/>
                <a:cs typeface="Arial"/>
              </a:rPr>
              <a:t>Thank you very much for your </a:t>
            </a:r>
            <a:r>
              <a:rPr lang="en-GB" sz="1800" b="0" i="0" u="none" strike="noStrike" cap="none" spc="0">
                <a:solidFill>
                  <a:schemeClr val="tx2"/>
                </a:solidFill>
                <a:latin typeface="Arial"/>
                <a:ea typeface="+mn-ea"/>
                <a:cs typeface="Arial"/>
              </a:rPr>
              <a:t>CONTRIBUTION</a:t>
            </a:r>
            <a:r>
              <a:rPr lang="en-GB" sz="1800" b="0" i="0" u="none" strike="noStrike" cap="none" spc="0">
                <a:solidFill>
                  <a:schemeClr val="tx2"/>
                </a:solidFill>
                <a:latin typeface="Arial"/>
                <a:ea typeface="+mn-ea"/>
                <a:cs typeface="Arial"/>
              </a:rPr>
              <a:t>!</a:t>
            </a:r>
            <a:br>
              <a:rPr lang="en-GB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endParaRPr lang="en-GB" sz="1800">
              <a:solidFill>
                <a:schemeClr val="tx2"/>
              </a:solidFill>
            </a:endParaRPr>
          </a:p>
          <a:p>
            <a:pPr>
              <a:defRPr/>
            </a:pPr>
            <a:r>
              <a:rPr lang="en-GB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Special</a:t>
            </a:r>
            <a:r>
              <a:rPr lang="en-GB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thank </a:t>
            </a:r>
            <a:r>
              <a:rPr lang="en-GB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to</a:t>
            </a:r>
            <a:r>
              <a:rPr lang="en-GB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Romain Ganter and David Stephan for collaboration</a:t>
            </a:r>
            <a:r>
              <a:rPr lang="en-GB" sz="16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on the Project.</a:t>
            </a:r>
            <a:endParaRPr lang="en-GB" sz="180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1417780" name=""/>
          <p:cNvSpPr/>
          <p:nvPr/>
        </p:nvSpPr>
        <p:spPr bwMode="auto">
          <a:xfrm rot="0" flipH="0" flipV="0">
            <a:off x="787496" y="218281"/>
            <a:ext cx="6141041" cy="666618"/>
          </a:xfrm>
          <a:prstGeom prst="roundRect">
            <a:avLst>
              <a:gd name="adj" fmla="val 16667"/>
            </a:avLst>
          </a:prstGeom>
          <a:solidFill>
            <a:srgbClr val="0033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CH" sz="2800" b="1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Potential</a:t>
            </a:r>
            <a:endParaRPr/>
          </a:p>
        </p:txBody>
      </p:sp>
      <p:sp>
        <p:nvSpPr>
          <p:cNvPr id="1940321719" name=""/>
          <p:cNvSpPr txBox="1"/>
          <p:nvPr/>
        </p:nvSpPr>
        <p:spPr bwMode="auto">
          <a:xfrm rot="0" flipH="0" flipV="0">
            <a:off x="1083005" y="1184893"/>
            <a:ext cx="4679691" cy="1006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305908" indent="-305908">
              <a:buFont typeface="Arial"/>
              <a:buChar char="•"/>
              <a:defRPr/>
            </a:pPr>
            <a:r>
              <a:rPr lang="en-GB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Standardised interfaces enable a unified handling system</a:t>
            </a:r>
            <a:endParaRPr lang="en-GB" sz="20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 marL="283878" indent="-283878">
              <a:buFont typeface="Arial"/>
              <a:buChar char="•"/>
              <a:defRPr/>
            </a:pPr>
            <a:r>
              <a:rPr lang="en-GB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Cathode exchange</a:t>
            </a:r>
            <a:r>
              <a:rPr lang="en-GB" sz="20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without borders</a:t>
            </a:r>
            <a:endParaRPr lang="en-GB" sz="20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20609768" name="Grafik 3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2102027" y="2396704"/>
            <a:ext cx="2865284" cy="24635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Präsentation_Ferrovac_Version1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Larissa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00338E"/>
        </a:solidFill>
        <a:ln>
          <a:noFill/>
        </a:ln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Larissa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Präsentation_Ferrovac_Version1</Template>
  <TotalTime>0</TotalTime>
  <Words>0</Words>
  <Application>ONLYOFFICE/9.4.0.129</Application>
  <PresentationFormat>On-screen Show (4:3)</PresentationFormat>
  <Paragraphs>0</Paragraphs>
  <Slides>13</Slides>
  <Notes>13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Admin</dc:creator>
  <cp:lastModifiedBy/>
  <cp:revision>374</cp:revision>
  <dcterms:created xsi:type="dcterms:W3CDTF">2016-03-31T14:46:48Z</dcterms:created>
  <dcterms:modified xsi:type="dcterms:W3CDTF">2026-09-23T06:41:53Z</dcterms:modified>
</cp:coreProperties>
</file>