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0" r:id="rId1"/>
  </p:sldMasterIdLst>
  <p:notesMasterIdLst>
    <p:notesMasterId r:id="rId16"/>
  </p:notesMasterIdLst>
  <p:sldIdLst>
    <p:sldId id="289" r:id="rId2"/>
    <p:sldId id="307" r:id="rId3"/>
    <p:sldId id="281" r:id="rId4"/>
    <p:sldId id="290" r:id="rId5"/>
    <p:sldId id="309" r:id="rId6"/>
    <p:sldId id="310" r:id="rId7"/>
    <p:sldId id="297" r:id="rId8"/>
    <p:sldId id="296" r:id="rId9"/>
    <p:sldId id="302" r:id="rId10"/>
    <p:sldId id="256" r:id="rId11"/>
    <p:sldId id="257" r:id="rId12"/>
    <p:sldId id="312" r:id="rId13"/>
    <p:sldId id="313" r:id="rId14"/>
    <p:sldId id="301" r:id="rId15"/>
  </p:sldIdLst>
  <p:sldSz cx="12192000" cy="6858000"/>
  <p:notesSz cx="6858000" cy="9144000"/>
  <p:embeddedFontLst>
    <p:embeddedFont>
      <p:font typeface="Aptos" panose="020B000402020202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Segoe UI" panose="020B0502040204020203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D5DD"/>
    <a:srgbClr val="5C7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68" autoAdjust="0"/>
    <p:restoredTop sz="96405"/>
  </p:normalViewPr>
  <p:slideViewPr>
    <p:cSldViewPr snapToGrid="0">
      <p:cViewPr varScale="1">
        <p:scale>
          <a:sx n="42" d="100"/>
          <a:sy n="42" d="100"/>
        </p:scale>
        <p:origin x="208" y="1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DC30C42-F1EA-EA44-9613-5E7947EE8325}" type="datetimeFigureOut">
              <a:rPr lang="en-US" smtClean="0"/>
              <a:pPr/>
              <a:t>10/26/26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93BBF43-A868-D94C-A9CC-39C296714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67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C7AA-86AD-BEB3-BF4C-54F9FAF3F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A6DA5A-5942-5391-17F4-CC5604FF4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894558-4C39-B51D-662D-EBC000912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Tip: Keep titles under 60 characters for readability</a:t>
            </a: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6D029-F3FF-09D9-212B-90FD668CE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894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85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227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40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17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58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39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30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92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Guidelines: 6-8 bullets per slide; Use sentence fragments for bullets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To change the photo: Right-click on photo and select change photo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95C901E-48B6-40FD-BBD5-3E12256E5AA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Guidelines: 6-8 bullets per slide; Use sentence fragments for bullets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To change the photo: Right-click on photo and select change photo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7E676AC-B4D0-4402-B5E8-6E0C110373DB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01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72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65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BF14DA4-6BD3-41D0-ED7B-F5CF63D8E0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87975" y="0"/>
            <a:ext cx="6804025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795D8-36C7-9AC6-7BB0-2FA187F49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417" y="2125014"/>
            <a:ext cx="6297984" cy="919032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6DAF6-7FAD-3329-1F2F-26D428433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416" y="3047266"/>
            <a:ext cx="6559241" cy="529861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E06F63-AE6B-E540-C04D-8905B2EFD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6963" y="4244658"/>
            <a:ext cx="5999008" cy="529861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CBF152-3CD9-3B8D-5C6A-83D9FE6F56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6963" y="4775200"/>
            <a:ext cx="5999162" cy="501650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4607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s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3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2 Photo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A6C8BEAD-C13B-93F9-6676-CE56FFBEEB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EDB80F63-0339-4821-9425-EEBDE7EE0A50}" type="datetime1">
              <a:rPr lang="en-US" smtClean="0"/>
              <a:t>10/26/26</a:t>
            </a:fld>
            <a:endParaRPr lang="en-US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9B986840-5762-4DAF-7AD9-5F837D062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1E2F678D-103F-49D4-B531-CA075474F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371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721D4D-BA71-46BF-9E11-753BC33668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0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Top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8195"/>
            <a:ext cx="12192000" cy="34208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924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8A1B46-8C31-1942-9CDD-F244EA45E1A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03516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D036AA-9340-745D-7ECF-2C66965EE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531951"/>
            <a:ext cx="6094412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 Click to edit Master title style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2354D38-C6CF-E355-ADC2-9780C4F40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4DF5B5C-0FB6-281B-79D1-3AAEEBC73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E744EEC-877B-6658-1AF3-402C4637D6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9AD7FFB5-2B44-4A61-A840-20A8B411001D}" type="datetime1">
              <a:rPr lang="en-US" smtClean="0"/>
              <a:t>10/26/26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A4AF7EA1-AC10-6B34-7D70-18A57ABF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B83816E-8201-5044-F359-AFD3FCE2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CE785-B03D-6A9D-B2E7-6E9D526B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41AFAF23-1F56-4840-A737-495C4921DE94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869AEF-C002-4444-8791-56AEEFBFD8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8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ircular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0496" y="531951"/>
            <a:ext cx="5971504" cy="56786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EF6ADE35-BF0E-DF23-D913-1DAA8CCD6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 dirty="0" err="1"/>
              <a:t>PhASE</a:t>
            </a:r>
            <a:r>
              <a:rPr lang="en-US" dirty="0"/>
              <a:t> 2026 – J. Grames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B898288-99FE-E6BE-FBE5-A3D4DE28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36C01-DAC5-C8E5-E590-A408A6BB4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8063D29F-10D7-4725-BF37-BCBE1D282228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F161EE-76CC-45E3-AC2B-F55638E71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9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5C33B-E0CB-3D46-9D0E-818453377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E25E4-5B52-F70B-5E1A-F65D7D46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8F0D3-C01F-3256-0218-65AF71F759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3F0606B-4EF8-C644-338C-2B63D06C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B0BD89-A704-0E29-46BD-5C54BB397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11044706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31EC031-12D9-ECFF-D858-559CF0816D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65A77A9B-52E9-4C6D-837D-58A3F8540DC7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176E9F-8359-4E77-8769-BF761EF6ED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40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ha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F1912-9CBC-18CD-A6E2-D8584EE6F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062" y="1424693"/>
            <a:ext cx="5798137" cy="3804129"/>
          </a:xfrm>
        </p:spPr>
        <p:txBody>
          <a:bodyPr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78444A-CE1E-BF31-5D75-39569219C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406" y="1424694"/>
            <a:ext cx="5018982" cy="4422313"/>
          </a:xfrm>
        </p:spPr>
        <p:txBody>
          <a:bodyPr anchor="t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D9F4886-7D05-5680-AF1E-08F998596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C475642F-9965-9846-0682-55C7C694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914D833-6B3E-46B1-EDE5-A7FD64C91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0EA70E93-BE46-91B7-C94B-CF452506D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74AC1CC6-0B45-432C-B9F8-F3C20CF98313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C10AA7-5409-41F3-BC4E-22F426FB6B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3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ody Slide - 1 Lef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584" y="674221"/>
            <a:ext cx="6057364" cy="716698"/>
          </a:xfrm>
        </p:spPr>
        <p:txBody>
          <a:bodyPr anchor="t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659082"/>
            <a:ext cx="5550795" cy="34492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9584" y="1560773"/>
            <a:ext cx="6057364" cy="465909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B1BBB6AD-F5E7-2C7D-F208-959FE1C64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6658A98-A780-C524-1137-D3BF53A5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1057C-FA10-F5DE-B4C8-C3931D750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480ED2E1-3D77-48DC-8AFF-0FC8EA98F3DB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C835BB-5A9A-4887-AD28-9C7DC0F815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4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AA5FB620-142D-2BE0-8116-9FAAA7F6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85A35A3C-EFCE-E977-5D10-513BA05C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FD481F92-CD79-AD15-7CA5-87C78AC69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CAADF119-FBE4-4B30-887E-7063E5FE77D4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B17564-960C-4BE2-AE3B-9E042530BC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3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9465704-2370-60F7-6005-D0288DFD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A29258-15C1-6FB2-52AC-108985A07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5682288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E85E37D-8958-2DEE-18A0-03962A83466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10467" y="1322610"/>
            <a:ext cx="568228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6FBE509B-CE41-57EF-59C3-275E43C03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44E86B8-08A1-6B0A-9E8F-1A2C0252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111C8-7DEA-F7D8-15DA-EC66E610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8ABF4FA7-1E5E-4092-8A64-2F16A7152577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2F205-0884-4182-ADD8-D44EB4825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54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Slate Two Photo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59AD2392-E6B3-D73D-424E-42A0157E1C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DF46FADE-5392-BCFC-BAD6-D700EFBD7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B37EFF6-260E-A1F5-FF79-F0ABEF7A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1D8BB-52A9-22B5-DB17-DA5C23072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84D608DB-8471-438C-96F2-BF69B78E0782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D19EE4BA-CD94-40C8-BA88-88F35B10B1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32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Gre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03C67-DC6F-088A-9EA9-D734508F8D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7E5CE1A-809C-DEBF-5077-24C3A3D4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A59512F-10DA-5515-E4C4-B98127B2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FEC5F-8621-2ECE-218F-2628960D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A52F8196-A714-4021-8525-BBF3DB1CC2B9}" type="datetime1">
              <a:rPr lang="en-US" smtClean="0"/>
              <a:t>10/26/26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CFCA19-01CD-4B66-B389-82A12968C5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60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7" y="2759119"/>
            <a:ext cx="10053033" cy="88097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830D66-7C16-31AC-766A-71753A606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7059" y="6170055"/>
            <a:ext cx="1728303" cy="4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02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Slide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37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ody Slide - Circular Photo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body"/>
          </p:nvPr>
        </p:nvSpPr>
        <p:spPr>
          <a:xfrm>
            <a:off x="6220440" y="532080"/>
            <a:ext cx="5971320" cy="5678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icon to add picture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68" name="Picture 7"/>
          <p:cNvPicPr/>
          <p:nvPr/>
        </p:nvPicPr>
        <p:blipFill>
          <a:blip r:embed="rId3"/>
          <a:stretch/>
        </p:blipFill>
        <p:spPr>
          <a:xfrm>
            <a:off x="10713960" y="80640"/>
            <a:ext cx="1355400" cy="42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PlaceHolder 2"/>
          <p:cNvSpPr>
            <a:spLocks noGrp="1"/>
          </p:cNvSpPr>
          <p:nvPr>
            <p:ph type="title"/>
          </p:nvPr>
        </p:nvSpPr>
        <p:spPr>
          <a:xfrm>
            <a:off x="309240" y="532080"/>
            <a:ext cx="5784840" cy="678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309240" y="1319040"/>
            <a:ext cx="5784840" cy="489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71" name="PlaceHolder 4"/>
          <p:cNvSpPr>
            <a:spLocks noGrp="1"/>
          </p:cNvSpPr>
          <p:nvPr>
            <p:ph type="ftr" idx="22"/>
          </p:nvPr>
        </p:nvSpPr>
        <p:spPr>
          <a:xfrm>
            <a:off x="4038480" y="63306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sldNum" idx="23"/>
          </p:nvPr>
        </p:nvSpPr>
        <p:spPr>
          <a:xfrm>
            <a:off x="9144000" y="63306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E20B918-546B-437A-8F8B-2506F09627DD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 type="dt" idx="24"/>
          </p:nvPr>
        </p:nvSpPr>
        <p:spPr>
          <a:xfrm>
            <a:off x="311760" y="63306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4" name="Picture 11"/>
          <p:cNvPicPr/>
          <p:nvPr/>
        </p:nvPicPr>
        <p:blipFill>
          <a:blip r:embed="rId3"/>
          <a:stretch/>
        </p:blipFill>
        <p:spPr>
          <a:xfrm>
            <a:off x="10713960" y="80640"/>
            <a:ext cx="1355400" cy="42336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99263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D8159-AD9B-885B-18F2-9B7C42B9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5885B-F131-1373-A6B2-E992A159B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86D55-AA86-4418-BC5F-C51768C25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53F9866-9D6A-4E48-8AAE-F0F10B4380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14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50" r:id="rId15"/>
    <p:sldLayoutId id="214748368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emf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emf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33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18706-BE92-5674-8ED0-33DF2CC7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B93084E-B442-A7E9-30B0-0F943EEC85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2A7D87-594F-52B2-2EA3-D41B34B42A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663937" cy="68600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AC87CA-8223-4766-DC0C-EF69FC282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29" y="1258855"/>
            <a:ext cx="8155761" cy="919032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Operating and Innovating a Polarized Electron Source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E69FA75-C1F5-2604-1532-456D5E7F0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29" y="2181107"/>
            <a:ext cx="8155761" cy="529861"/>
          </a:xfrm>
        </p:spPr>
        <p:txBody>
          <a:bodyPr>
            <a:noAutofit/>
          </a:bodyPr>
          <a:lstStyle/>
          <a:p>
            <a:r>
              <a:rPr lang="en-US" dirty="0"/>
              <a:t>A continuing story.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E5836A-9FC1-E35E-7862-379D828F40CA}"/>
              </a:ext>
            </a:extLst>
          </p:cNvPr>
          <p:cNvSpPr txBox="1"/>
          <p:nvPr/>
        </p:nvSpPr>
        <p:spPr>
          <a:xfrm>
            <a:off x="2431677" y="2689304"/>
            <a:ext cx="366432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Joe Grames</a:t>
            </a:r>
          </a:p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Jefferson Lab</a:t>
            </a:r>
          </a:p>
          <a:p>
            <a:pPr algn="r"/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PhASE26</a:t>
            </a:r>
          </a:p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Sep 21-23,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7F64D7-A60D-0114-6D50-F7541631E473}"/>
              </a:ext>
            </a:extLst>
          </p:cNvPr>
          <p:cNvSpPr txBox="1"/>
          <p:nvPr/>
        </p:nvSpPr>
        <p:spPr>
          <a:xfrm>
            <a:off x="0" y="5213437"/>
            <a:ext cx="71517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/>
              <a:t>This material is based upon work supported by the U.S. Department of Energy, Office of Science, Office of Nuclear Physics under Contract No. 89243126CSC000213.</a:t>
            </a:r>
          </a:p>
        </p:txBody>
      </p:sp>
    </p:spTree>
    <p:extLst>
      <p:ext uri="{BB962C8B-B14F-4D97-AF65-F5344CB8AC3E}">
        <p14:creationId xmlns:p14="http://schemas.microsoft.com/office/powerpoint/2010/main" val="1993848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06E4CB-45F9-F6C0-DED5-8C8E0A80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1" y="0"/>
            <a:ext cx="12185647" cy="68615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A49A52-847C-4D23-8772-F1A05EB1B235}"/>
              </a:ext>
            </a:extLst>
          </p:cNvPr>
          <p:cNvSpPr txBox="1"/>
          <p:nvPr/>
        </p:nvSpPr>
        <p:spPr>
          <a:xfrm>
            <a:off x="-3312" y="-4949"/>
            <a:ext cx="3808829" cy="584775"/>
          </a:xfrm>
          <a:prstGeom prst="rect">
            <a:avLst/>
          </a:prstGeom>
          <a:solidFill>
            <a:schemeClr val="bg1">
              <a:alpha val="66742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Jefferson Lab campus</a:t>
            </a:r>
          </a:p>
        </p:txBody>
      </p:sp>
    </p:spTree>
    <p:extLst>
      <p:ext uri="{BB962C8B-B14F-4D97-AF65-F5344CB8AC3E}">
        <p14:creationId xmlns:p14="http://schemas.microsoft.com/office/powerpoint/2010/main" val="370499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75E040-7D3C-8F52-0A2A-7EEB691247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19196" y="2717318"/>
            <a:ext cx="2570195" cy="21626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E9DF5B-2E6A-313D-28FF-B2D0B72011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5"/>
          <a:stretch/>
        </p:blipFill>
        <p:spPr>
          <a:xfrm>
            <a:off x="8798321" y="2513553"/>
            <a:ext cx="3336007" cy="25701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785C9C-026F-19C8-90AE-AB003ECE4B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7063" y="2513554"/>
            <a:ext cx="3174155" cy="2572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90F900-0FAF-8163-8DBD-C6E77B3D759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9807" y="2513554"/>
            <a:ext cx="3010318" cy="25701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B5968DC-56B4-A114-741A-5B12C66A16AE}"/>
              </a:ext>
            </a:extLst>
          </p:cNvPr>
          <p:cNvSpPr txBox="1"/>
          <p:nvPr/>
        </p:nvSpPr>
        <p:spPr>
          <a:xfrm>
            <a:off x="-42414" y="1690429"/>
            <a:ext cx="24166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Continuous Electron Beam Accelerator Facility (CEBAF)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200 kV</a:t>
            </a:r>
            <a:r>
              <a:rPr lang="en-US" sz="1400" dirty="0"/>
              <a:t> gun (350 kV 4.5 mA PS)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17CC8C-9612-04A7-0245-9EE7ED2459CE}"/>
              </a:ext>
            </a:extLst>
          </p:cNvPr>
          <p:cNvSpPr txBox="1"/>
          <p:nvPr/>
        </p:nvSpPr>
        <p:spPr>
          <a:xfrm>
            <a:off x="2698582" y="1680636"/>
            <a:ext cx="23327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Upgraded Injector</a:t>
            </a:r>
          </a:p>
          <a:p>
            <a:pPr algn="ctr"/>
            <a:r>
              <a:rPr lang="en-US" sz="1400" b="1" dirty="0"/>
              <a:t>Test Facility (UITF)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200 kV</a:t>
            </a:r>
            <a:r>
              <a:rPr lang="en-US" sz="1400" dirty="0"/>
              <a:t> gun (450 kV 3 mA PS)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825B2B-3DEF-7FD4-7CE8-36EF52D7BCD2}"/>
              </a:ext>
            </a:extLst>
          </p:cNvPr>
          <p:cNvSpPr txBox="1"/>
          <p:nvPr/>
        </p:nvSpPr>
        <p:spPr>
          <a:xfrm>
            <a:off x="5875826" y="1680814"/>
            <a:ext cx="24166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Gun Test</a:t>
            </a:r>
          </a:p>
          <a:p>
            <a:pPr algn="ctr"/>
            <a:r>
              <a:rPr lang="en-US" sz="1400" b="1" dirty="0"/>
              <a:t>Stand (GTS)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&gt;300 kV</a:t>
            </a:r>
            <a:r>
              <a:rPr lang="en-US" sz="1400" dirty="0"/>
              <a:t> gun (600 kV 5 mA PS)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F0B552-0009-ED97-7020-604EB5070055}"/>
              </a:ext>
            </a:extLst>
          </p:cNvPr>
          <p:cNvSpPr txBox="1"/>
          <p:nvPr/>
        </p:nvSpPr>
        <p:spPr>
          <a:xfrm>
            <a:off x="8874418" y="1680903"/>
            <a:ext cx="3033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Low Energy </a:t>
            </a:r>
            <a:r>
              <a:rPr lang="en-US" sz="1400" b="1" dirty="0" err="1"/>
              <a:t>Recirculator</a:t>
            </a:r>
            <a:endParaRPr lang="en-US" sz="1400" b="1" dirty="0"/>
          </a:p>
          <a:p>
            <a:pPr algn="ctr"/>
            <a:r>
              <a:rPr lang="en-US" sz="1400" b="1" dirty="0"/>
              <a:t>Facility (LERF)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&gt;300 kV </a:t>
            </a:r>
            <a:r>
              <a:rPr lang="en-US" sz="1400" dirty="0"/>
              <a:t>gun (600 kV 10 mA PS)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4C096C-C909-9AAE-BEFE-B17A373F490A}"/>
              </a:ext>
            </a:extLst>
          </p:cNvPr>
          <p:cNvSpPr txBox="1"/>
          <p:nvPr/>
        </p:nvSpPr>
        <p:spPr>
          <a:xfrm>
            <a:off x="4757" y="5083748"/>
            <a:ext cx="22424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Supports 12 GeV NP with 30 </a:t>
            </a:r>
            <a:r>
              <a:rPr lang="en-US" sz="1400" dirty="0" err="1"/>
              <a:t>wks</a:t>
            </a:r>
            <a:r>
              <a:rPr lang="en-US" sz="1400" dirty="0"/>
              <a:t>/year of 90% polarized beams (</a:t>
            </a:r>
            <a:r>
              <a:rPr lang="en-US" sz="1400" b="1" dirty="0">
                <a:solidFill>
                  <a:srgbClr val="FF0000"/>
                </a:solidFill>
              </a:rPr>
              <a:t>150 </a:t>
            </a:r>
            <a:r>
              <a:rPr lang="en-US" sz="1400" b="1" dirty="0">
                <a:solidFill>
                  <a:srgbClr val="FF0000"/>
                </a:solidFill>
                <a:latin typeface="Symbol" pitchFamily="2" charset="2"/>
              </a:rPr>
              <a:t>m</a:t>
            </a:r>
            <a:r>
              <a:rPr lang="en-US" sz="1400" b="1" dirty="0">
                <a:solidFill>
                  <a:srgbClr val="FF0000"/>
                </a:solidFill>
              </a:rPr>
              <a:t>A</a:t>
            </a:r>
            <a:r>
              <a:rPr lang="en-US" sz="1400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050C93-2619-D830-B1C9-07E73B8A8FF8}"/>
              </a:ext>
            </a:extLst>
          </p:cNvPr>
          <p:cNvSpPr txBox="1"/>
          <p:nvPr/>
        </p:nvSpPr>
        <p:spPr>
          <a:xfrm>
            <a:off x="2539514" y="5093066"/>
            <a:ext cx="26509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Supports DOE </a:t>
            </a:r>
            <a:r>
              <a:rPr lang="en-US" sz="1400" dirty="0" err="1"/>
              <a:t>BeamNetUS</a:t>
            </a:r>
            <a:r>
              <a:rPr lang="en-US" sz="1400" dirty="0"/>
              <a:t> program (10 </a:t>
            </a:r>
            <a:r>
              <a:rPr lang="en-US" sz="1400" dirty="0" err="1"/>
              <a:t>uA</a:t>
            </a:r>
            <a:r>
              <a:rPr lang="en-US" sz="1400" dirty="0"/>
              <a:t>/10 MeV) or Accelerator R&amp;D (</a:t>
            </a:r>
            <a:r>
              <a:rPr lang="en-US" sz="1400" b="1" dirty="0">
                <a:solidFill>
                  <a:srgbClr val="FF0000"/>
                </a:solidFill>
              </a:rPr>
              <a:t>500 </a:t>
            </a:r>
            <a:r>
              <a:rPr lang="en-US" sz="1400" b="1" dirty="0">
                <a:solidFill>
                  <a:srgbClr val="FF0000"/>
                </a:solidFill>
                <a:latin typeface="Symbol" pitchFamily="2" charset="2"/>
              </a:rPr>
              <a:t>m</a:t>
            </a:r>
            <a:r>
              <a:rPr lang="en-US" sz="1400" b="1" dirty="0">
                <a:solidFill>
                  <a:srgbClr val="FF0000"/>
                </a:solidFill>
              </a:rPr>
              <a:t>A</a:t>
            </a:r>
            <a:r>
              <a:rPr lang="en-US" sz="1400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43DB04-08F6-474E-F685-087786CB761C}"/>
              </a:ext>
            </a:extLst>
          </p:cNvPr>
          <p:cNvSpPr txBox="1"/>
          <p:nvPr/>
        </p:nvSpPr>
        <p:spPr>
          <a:xfrm>
            <a:off x="5680642" y="5093066"/>
            <a:ext cx="28069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Supports DOE SBIR, LDRD and Accelerator R&amp;D typically with higher currents (</a:t>
            </a:r>
            <a:r>
              <a:rPr lang="en-US" sz="1400" b="1" dirty="0">
                <a:solidFill>
                  <a:srgbClr val="FF0000"/>
                </a:solidFill>
              </a:rPr>
              <a:t>&gt; mA</a:t>
            </a:r>
            <a:r>
              <a:rPr lang="en-US" sz="1400" dirty="0"/>
              <a:t>)</a:t>
            </a:r>
            <a:endParaRPr lang="en-US" sz="600" b="0" i="0" dirty="0">
              <a:solidFill>
                <a:srgbClr val="C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544B69-9E25-1796-B507-ED5A4E0EA84F}"/>
              </a:ext>
            </a:extLst>
          </p:cNvPr>
          <p:cNvSpPr txBox="1"/>
          <p:nvPr/>
        </p:nvSpPr>
        <p:spPr>
          <a:xfrm>
            <a:off x="8968805" y="5093066"/>
            <a:ext cx="2995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Supports DOE SBIR, NP, LDRD and Accelerator R&amp;D with a planned upgrade for 10 MeV (</a:t>
            </a:r>
            <a:r>
              <a:rPr lang="en-US" sz="1400" b="1" dirty="0">
                <a:solidFill>
                  <a:srgbClr val="FF0000"/>
                </a:solidFill>
              </a:rPr>
              <a:t>10 mA</a:t>
            </a:r>
            <a:r>
              <a:rPr lang="en-US" sz="1400" dirty="0"/>
              <a:t>) beams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0525BD-FF30-9121-A261-B2C56B17CB80}"/>
              </a:ext>
            </a:extLst>
          </p:cNvPr>
          <p:cNvSpPr txBox="1"/>
          <p:nvPr/>
        </p:nvSpPr>
        <p:spPr>
          <a:xfrm>
            <a:off x="4757" y="5786988"/>
            <a:ext cx="223106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i="0" dirty="0">
                <a:effectLst/>
              </a:rPr>
              <a:t>J. </a:t>
            </a:r>
            <a:r>
              <a:rPr lang="en-US" sz="1000" b="1" i="0" dirty="0" err="1">
                <a:effectLst/>
              </a:rPr>
              <a:t>Yoskowitz</a:t>
            </a:r>
            <a:r>
              <a:rPr lang="en-US" sz="1000" b="1" i="0" dirty="0">
                <a:effectLst/>
              </a:rPr>
              <a:t> </a:t>
            </a:r>
            <a:r>
              <a:rPr lang="en-US" sz="1000" b="0" i="0" dirty="0">
                <a:effectLst/>
              </a:rPr>
              <a:t>et al., “</a:t>
            </a:r>
            <a:r>
              <a:rPr lang="en-US" sz="1000" b="0" i="1" dirty="0">
                <a:effectLst/>
              </a:rPr>
              <a:t>Charge lifetime improvement of the Continuous Electron Beam Accelerator Facility photogun with a biased anode</a:t>
            </a:r>
            <a:r>
              <a:rPr lang="en-US" sz="1000" b="0" dirty="0">
                <a:effectLst/>
              </a:rPr>
              <a:t>”, Phys. Rev. Accel. Beams </a:t>
            </a:r>
            <a:r>
              <a:rPr lang="en-US" sz="1000" b="1" dirty="0">
                <a:effectLst/>
              </a:rPr>
              <a:t>27</a:t>
            </a:r>
            <a:r>
              <a:rPr lang="en-US" sz="1000" b="0" dirty="0">
                <a:effectLst/>
              </a:rPr>
              <a:t>, 123401 (2024)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E5D0CF-E2FE-EF76-3F67-AFDEE98F8C25}"/>
              </a:ext>
            </a:extLst>
          </p:cNvPr>
          <p:cNvSpPr txBox="1"/>
          <p:nvPr/>
        </p:nvSpPr>
        <p:spPr>
          <a:xfrm>
            <a:off x="5687730" y="5867802"/>
            <a:ext cx="28672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i="0" dirty="0">
                <a:effectLst/>
              </a:rPr>
              <a:t>Md Aziz </a:t>
            </a:r>
            <a:r>
              <a:rPr lang="en-US" sz="1000" b="1" i="0" dirty="0" err="1">
                <a:effectLst/>
              </a:rPr>
              <a:t>Ar</a:t>
            </a:r>
            <a:r>
              <a:rPr lang="en-US" sz="1000" b="1" i="0" dirty="0">
                <a:effectLst/>
              </a:rPr>
              <a:t> Rahman</a:t>
            </a:r>
            <a:r>
              <a:rPr lang="en-US" sz="1000" b="0" i="0" dirty="0">
                <a:effectLst/>
              </a:rPr>
              <a:t> et al., “</a:t>
            </a:r>
            <a:r>
              <a:rPr lang="en-US" sz="1000" b="0" i="1" dirty="0">
                <a:effectLst/>
              </a:rPr>
              <a:t>Effect of Activation Temperature on Quantum Efficiency and Lifetime of NEA Truncated Nanocone Array GaAs Photocathode</a:t>
            </a:r>
            <a:r>
              <a:rPr lang="en-US" sz="1000" b="0" i="0" dirty="0">
                <a:effectLst/>
              </a:rPr>
              <a:t>”, </a:t>
            </a:r>
            <a:r>
              <a:rPr lang="en-US" sz="1000" b="0" dirty="0">
                <a:effectLst/>
              </a:rPr>
              <a:t>Nanotechnology </a:t>
            </a:r>
            <a:r>
              <a:rPr lang="en-US" sz="1000" b="1" dirty="0">
                <a:effectLst/>
              </a:rPr>
              <a:t>37</a:t>
            </a:r>
            <a:r>
              <a:rPr lang="en-US" sz="1000" b="0" dirty="0">
                <a:effectLst/>
              </a:rPr>
              <a:t> 015204 (2025)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29E39C-930B-9D19-CA6F-383840C93DB5}"/>
              </a:ext>
            </a:extLst>
          </p:cNvPr>
          <p:cNvSpPr txBox="1"/>
          <p:nvPr/>
        </p:nvSpPr>
        <p:spPr>
          <a:xfrm>
            <a:off x="2539514" y="5863932"/>
            <a:ext cx="28069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i="0" dirty="0">
                <a:effectLst/>
              </a:rPr>
              <a:t>A. Masters</a:t>
            </a:r>
            <a:r>
              <a:rPr lang="en-US" sz="1000" dirty="0"/>
              <a:t> et al.</a:t>
            </a:r>
            <a:r>
              <a:rPr lang="en-US" sz="1000" b="0" i="0" dirty="0">
                <a:effectLst/>
              </a:rPr>
              <a:t>, “</a:t>
            </a:r>
            <a:r>
              <a:rPr lang="en-US" sz="1000" b="0" i="1" dirty="0">
                <a:effectLst/>
              </a:rPr>
              <a:t>Impact of superlattice size on quantum efficiency and polarization in MOCVD-grown strained GaAs/</a:t>
            </a:r>
            <a:r>
              <a:rPr lang="en-US" sz="1000" b="0" i="1" dirty="0" err="1">
                <a:effectLst/>
              </a:rPr>
              <a:t>GaAsP</a:t>
            </a:r>
            <a:r>
              <a:rPr lang="en-US" sz="1000" b="0" i="1" dirty="0">
                <a:effectLst/>
              </a:rPr>
              <a:t> photocathodes</a:t>
            </a:r>
            <a:r>
              <a:rPr lang="en-US" sz="1000" b="0" i="0" dirty="0">
                <a:effectLst/>
              </a:rPr>
              <a:t>”, Appl. Phys. Lett. </a:t>
            </a:r>
            <a:r>
              <a:rPr lang="en-US" sz="1000" b="1" i="0" dirty="0">
                <a:effectLst/>
              </a:rPr>
              <a:t>128</a:t>
            </a:r>
            <a:r>
              <a:rPr lang="en-US" sz="1000" b="0" i="0" dirty="0">
                <a:effectLst/>
              </a:rPr>
              <a:t>, 083501 (2026)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C19B19-9A44-EAB4-255F-D3487198896D}"/>
              </a:ext>
            </a:extLst>
          </p:cNvPr>
          <p:cNvSpPr txBox="1"/>
          <p:nvPr/>
        </p:nvSpPr>
        <p:spPr>
          <a:xfrm>
            <a:off x="9105355" y="5855203"/>
            <a:ext cx="2721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i="0" dirty="0">
                <a:effectLst/>
              </a:rPr>
              <a:t>V. Lizarraga-Rubio</a:t>
            </a:r>
            <a:r>
              <a:rPr lang="en-US" sz="1000" b="0" i="0" dirty="0">
                <a:effectLst/>
              </a:rPr>
              <a:t>, “</a:t>
            </a:r>
            <a:r>
              <a:rPr lang="en-US" sz="1000" b="0" i="1" dirty="0">
                <a:effectLst/>
              </a:rPr>
              <a:t>Design of a high power 8 MeV electron beam injector for the LERF</a:t>
            </a:r>
            <a:r>
              <a:rPr lang="en-US" sz="1000" b="0" i="0" dirty="0">
                <a:effectLst/>
              </a:rPr>
              <a:t>”, to appear in Proc. </a:t>
            </a:r>
            <a:r>
              <a:rPr lang="en-US" sz="1000" dirty="0"/>
              <a:t>o</a:t>
            </a:r>
            <a:r>
              <a:rPr lang="en-US" sz="1000" b="0" i="0" dirty="0">
                <a:effectLst/>
              </a:rPr>
              <a:t>f Low Energy Electron Positron Physics Workshop at Jefferson Lab (2026)</a:t>
            </a:r>
            <a:endParaRPr 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CB875B-438C-6FC5-8DFF-9862345A4085}"/>
              </a:ext>
            </a:extLst>
          </p:cNvPr>
          <p:cNvSpPr txBox="1"/>
          <p:nvPr/>
        </p:nvSpPr>
        <p:spPr>
          <a:xfrm>
            <a:off x="71119" y="16317"/>
            <a:ext cx="115790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Jefferson Lab has four DC high-voltage XHV CW photoguns</a:t>
            </a:r>
          </a:p>
          <a:p>
            <a:endParaRPr lang="en-US" sz="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(3) modern load-locks operating 200-350 kV with inverted ceramic insulators connected to their HVPS via cables; each has the capability to transport samples into a deposition chamber, where bulk GaAs, superlattice GaAs or alkali photocathodes are typical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(1) vent/bake gun which operated at &gt;300 kV is planned to be upgraded to a load-lock</a:t>
            </a:r>
          </a:p>
        </p:txBody>
      </p:sp>
    </p:spTree>
    <p:extLst>
      <p:ext uri="{BB962C8B-B14F-4D97-AF65-F5344CB8AC3E}">
        <p14:creationId xmlns:p14="http://schemas.microsoft.com/office/powerpoint/2010/main" val="125052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7D1C84-93B1-E84F-233E-DDBC10D7EB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8110"/>
          <a:stretch/>
        </p:blipFill>
        <p:spPr>
          <a:xfrm>
            <a:off x="8331495" y="1328403"/>
            <a:ext cx="3565330" cy="46968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865E1D-E841-3C56-84AB-B367197ECE58}"/>
              </a:ext>
            </a:extLst>
          </p:cNvPr>
          <p:cNvSpPr txBox="1"/>
          <p:nvPr/>
        </p:nvSpPr>
        <p:spPr>
          <a:xfrm>
            <a:off x="71121" y="16317"/>
            <a:ext cx="80810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CEBAF Nuclear Physics Program</a:t>
            </a:r>
          </a:p>
          <a:p>
            <a:endParaRPr lang="en-US" sz="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Parity violation experiments have motivated the progress of highly spin polarized GaAs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Additionally, key objectives have been achieving high quantum efficiency and long operating photogun lifetime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266E3EC1-1CBE-6F5C-C328-441D06070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76" y="2481056"/>
            <a:ext cx="7772400" cy="403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89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Arrow 22">
            <a:extLst>
              <a:ext uri="{FF2B5EF4-FFF2-40B4-BE49-F238E27FC236}">
                <a16:creationId xmlns:a16="http://schemas.microsoft.com/office/drawing/2014/main" id="{4856C9E0-92F3-6AC0-0E78-16686DD6B9FC}"/>
              </a:ext>
            </a:extLst>
          </p:cNvPr>
          <p:cNvSpPr/>
          <p:nvPr/>
        </p:nvSpPr>
        <p:spPr>
          <a:xfrm>
            <a:off x="202019" y="5058136"/>
            <a:ext cx="11834037" cy="9811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723BB7-AEB4-EAA1-A54D-EE2A39086350}"/>
              </a:ext>
            </a:extLst>
          </p:cNvPr>
          <p:cNvSpPr/>
          <p:nvPr/>
        </p:nvSpPr>
        <p:spPr>
          <a:xfrm>
            <a:off x="42245" y="1029987"/>
            <a:ext cx="63127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Jefferson Lab Positron Working Group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formed in 2018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grew to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 members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institutions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are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conditionally approved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nuclear physics experiments representing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471 days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Today, the interest at Jefferson Lab has broadened to include “low energy”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science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physics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18">
            <a:extLst>
              <a:ext uri="{FF2B5EF4-FFF2-40B4-BE49-F238E27FC236}">
                <a16:creationId xmlns:a16="http://schemas.microsoft.com/office/drawing/2014/main" id="{6547E840-40E9-4606-87BE-3BEEB6B2C88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944" y="4509820"/>
            <a:ext cx="1368000" cy="2097599"/>
          </a:xfrm>
          <a:prstGeom prst="rect">
            <a:avLst/>
          </a:prstGeom>
          <a:ln>
            <a:noFill/>
            <a:tailEnd type="stealth"/>
          </a:ln>
        </p:spPr>
      </p:pic>
      <p:pic>
        <p:nvPicPr>
          <p:cNvPr id="6" name="Image 20">
            <a:extLst>
              <a:ext uri="{FF2B5EF4-FFF2-40B4-BE49-F238E27FC236}">
                <a16:creationId xmlns:a16="http://schemas.microsoft.com/office/drawing/2014/main" id="{9FFE869B-A1F9-C295-24D2-AC8C762C435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179" y="4509820"/>
            <a:ext cx="1368000" cy="2114184"/>
          </a:xfrm>
          <a:prstGeom prst="rect">
            <a:avLst/>
          </a:prstGeom>
          <a:ln>
            <a:noFill/>
            <a:tailEnd type="stealth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727018-4A82-06E0-1218-BF3F5C70B69B}"/>
              </a:ext>
            </a:extLst>
          </p:cNvPr>
          <p:cNvSpPr txBox="1"/>
          <p:nvPr/>
        </p:nvSpPr>
        <p:spPr>
          <a:xfrm>
            <a:off x="803768" y="417058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2009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0F7674-7A95-054A-245E-0052FD760638}"/>
              </a:ext>
            </a:extLst>
          </p:cNvPr>
          <p:cNvSpPr txBox="1"/>
          <p:nvPr/>
        </p:nvSpPr>
        <p:spPr>
          <a:xfrm>
            <a:off x="2686937" y="417058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4DFC15-CE00-62C0-8AA8-FA847E8993AE}"/>
              </a:ext>
            </a:extLst>
          </p:cNvPr>
          <p:cNvSpPr txBox="1"/>
          <p:nvPr/>
        </p:nvSpPr>
        <p:spPr>
          <a:xfrm>
            <a:off x="4531807" y="41533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2017</a:t>
            </a:r>
          </a:p>
        </p:txBody>
      </p:sp>
      <p:pic>
        <p:nvPicPr>
          <p:cNvPr id="10" name="Image 40">
            <a:extLst>
              <a:ext uri="{FF2B5EF4-FFF2-40B4-BE49-F238E27FC236}">
                <a16:creationId xmlns:a16="http://schemas.microsoft.com/office/drawing/2014/main" id="{CEBA1335-B939-3E2F-6D50-90C7D0C717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352" y="4477948"/>
            <a:ext cx="1507704" cy="21460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78077F-47A6-A21A-3B86-7C394BAFDEEB}"/>
              </a:ext>
            </a:extLst>
          </p:cNvPr>
          <p:cNvSpPr txBox="1"/>
          <p:nvPr/>
        </p:nvSpPr>
        <p:spPr>
          <a:xfrm>
            <a:off x="6383832" y="41533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2022</a:t>
            </a:r>
          </a:p>
        </p:txBody>
      </p:sp>
      <p:pic>
        <p:nvPicPr>
          <p:cNvPr id="12" name="Image 4">
            <a:extLst>
              <a:ext uri="{FF2B5EF4-FFF2-40B4-BE49-F238E27FC236}">
                <a16:creationId xmlns:a16="http://schemas.microsoft.com/office/drawing/2014/main" id="{53ACF554-7A3C-82DD-47A9-230D795562B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485" y="4518296"/>
            <a:ext cx="1378816" cy="2114185"/>
          </a:xfrm>
          <a:prstGeom prst="rect">
            <a:avLst/>
          </a:prstGeom>
          <a:ln>
            <a:noFill/>
            <a:tailEnd type="stealth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EF9499-A9EF-283C-DAC8-0B2257A37480}"/>
              </a:ext>
            </a:extLst>
          </p:cNvPr>
          <p:cNvSpPr txBox="1"/>
          <p:nvPr/>
        </p:nvSpPr>
        <p:spPr>
          <a:xfrm>
            <a:off x="10157967" y="416222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2026</a:t>
            </a: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8D53702F-571F-6F9C-B36F-7993F3BDC6C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4431" y="4509820"/>
            <a:ext cx="1634678" cy="2098246"/>
          </a:xfrm>
          <a:prstGeom prst="rect">
            <a:avLst/>
          </a:prstGeom>
        </p:spPr>
      </p:pic>
      <p:pic>
        <p:nvPicPr>
          <p:cNvPr id="16" name="Picture 10" descr="PRLMay2016illustration_F2b-01.jpg">
            <a:extLst>
              <a:ext uri="{FF2B5EF4-FFF2-40B4-BE49-F238E27FC236}">
                <a16:creationId xmlns:a16="http://schemas.microsoft.com/office/drawing/2014/main" id="{03EDB7B7-7090-85D3-93D9-58180DA482E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55331" y="5647426"/>
            <a:ext cx="1489212" cy="9765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C034CF-57B7-9F51-3541-00D17D4744CE}"/>
              </a:ext>
            </a:extLst>
          </p:cNvPr>
          <p:cNvSpPr txBox="1"/>
          <p:nvPr/>
        </p:nvSpPr>
        <p:spPr>
          <a:xfrm>
            <a:off x="8235932" y="41533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2024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38509DC-0C95-D92A-E9ED-69BF4545891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922" y="4522852"/>
            <a:ext cx="1505621" cy="107056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84E22E-A3BA-F905-890D-96DC379401B4}"/>
              </a:ext>
            </a:extLst>
          </p:cNvPr>
          <p:cNvSpPr txBox="1"/>
          <p:nvPr/>
        </p:nvSpPr>
        <p:spPr>
          <a:xfrm>
            <a:off x="71120" y="16317"/>
            <a:ext cx="7069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Physics with (Polarized) Positron Beams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BC7F89EB-6C39-F4DF-0E86-2C8410CDE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639425"/>
              </p:ext>
            </p:extLst>
          </p:nvPr>
        </p:nvGraphicFramePr>
        <p:xfrm>
          <a:off x="6519576" y="814959"/>
          <a:ext cx="5601088" cy="3127760"/>
        </p:xfrm>
        <a:graphic>
          <a:graphicData uri="http://schemas.openxmlformats.org/drawingml/2006/table">
            <a:tbl>
              <a:tblPr/>
              <a:tblGrid>
                <a:gridCol w="542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59">
                  <a:extLst>
                    <a:ext uri="{9D8B030D-6E8A-4147-A177-3AD203B41FA5}">
                      <a16:colId xmlns:a16="http://schemas.microsoft.com/office/drawing/2014/main" val="3547955867"/>
                    </a:ext>
                  </a:extLst>
                </a:gridCol>
                <a:gridCol w="667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4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73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82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42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NUMBER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TITLE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de-DE" sz="700" b="1" strike="noStrike" spc="-1" dirty="0">
                          <a:latin typeface="+mn-lt"/>
                        </a:rPr>
                        <a:t>PHYSICS 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de-DE" sz="700" b="1" strike="noStrike" spc="-1" dirty="0">
                          <a:latin typeface="+mn-lt"/>
                        </a:rPr>
                        <a:t>THEME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CONTACT PERSON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HALL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FF0000"/>
                          </a:solidFill>
                          <a:latin typeface="+mn-lt"/>
                          <a:ea typeface="DejaVu Sans"/>
                        </a:rPr>
                        <a:t>DAYS</a:t>
                      </a:r>
                      <a:br>
                        <a:rPr sz="700" dirty="0">
                          <a:latin typeface="+mn-lt"/>
                        </a:rPr>
                      </a:br>
                      <a:r>
                        <a:rPr lang="en-US" sz="700" b="1" strike="noStrike" spc="-1" dirty="0">
                          <a:solidFill>
                            <a:srgbClr val="FF0000"/>
                          </a:solidFill>
                          <a:latin typeface="+mn-lt"/>
                          <a:ea typeface="DejaVu Sans"/>
                        </a:rPr>
                        <a:t>AWARDED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FF0000"/>
                          </a:solidFill>
                          <a:latin typeface="+mn-lt"/>
                          <a:ea typeface="DejaVu Sans"/>
                        </a:rPr>
                        <a:t>SCIENTIFIC</a:t>
                      </a:r>
                      <a:br>
                        <a:rPr sz="700" dirty="0">
                          <a:latin typeface="+mn-lt"/>
                        </a:rPr>
                      </a:br>
                      <a:r>
                        <a:rPr lang="en-US" sz="700" b="1" strike="noStrike" spc="-1" dirty="0">
                          <a:solidFill>
                            <a:srgbClr val="FF0000"/>
                          </a:solidFill>
                          <a:latin typeface="+mn-lt"/>
                          <a:ea typeface="DejaVu Sans"/>
                        </a:rPr>
                        <a:t>RATING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PAC 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DECISION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PR12+23-002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Beam Charge Asymmetries for Deeply Virtual Compton Scattering on the Proton at CLAS12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 GPDs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Eric Voutier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B</a:t>
                      </a:r>
                      <a:endParaRPr lang="de-DE" sz="700" b="0" strike="noStrike" spc="-1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PR12+23-003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Measurement of Deep Inelastic Scattering from Nuclei with Electron and Positron Beams to Constrain the Impact of Coulomb Corrections in DIS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MPE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Dave Gaskell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</a:t>
                      </a:r>
                      <a:endParaRPr lang="de-DE" sz="700" b="0" strike="noStrike" spc="-1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9.3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PR12+23-006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Deeply Virtual Compton Scattering using a positron beam in Hall C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GPDs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Carlos Muñoz Camacho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</a:t>
                      </a:r>
                      <a:endParaRPr lang="de-DE" sz="700" b="0" strike="noStrike" spc="-1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137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PR12+23-008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A Direct Measurement of Hard Two-Photon Exchange with Electrons and Positrons at CLAS12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TPE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Axel Schmidt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B</a:t>
                      </a:r>
                      <a:endParaRPr lang="de-DE" sz="700" b="0" strike="noStrike" spc="-1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PR12+23-012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A measurement of two-photon exchange in unpolarized elastic positron–proton and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electron–proton scattering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TPE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Michael Nycz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56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622053"/>
                  </a:ext>
                </a:extLst>
              </a:tr>
              <a:tr h="284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PR12+24-005</a:t>
                      </a: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A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dark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photon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search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with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a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JLab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positron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beam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BSM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Bogdan </a:t>
                      </a:r>
                      <a:r>
                        <a:rPr lang="de-DE" sz="700" b="0" strike="noStrike" spc="-1" dirty="0" err="1">
                          <a:latin typeface="+mn-lt"/>
                        </a:rPr>
                        <a:t>Wojtsekhowski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B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solidFill>
                            <a:srgbClr val="FF0000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612410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PR12+25-006</a:t>
                      </a: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Meazsurement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of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Two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-Photon Exchange in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Electron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-Neutron and Positron-Neutron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Elastic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Scattering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TPE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Eric </a:t>
                      </a:r>
                      <a:r>
                        <a:rPr lang="de-DE" sz="700" b="0" strike="noStrike" spc="-1" dirty="0" err="1">
                          <a:latin typeface="+mn-lt"/>
                        </a:rPr>
                        <a:t>Fuchey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C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de-DE" sz="700" b="0" strike="noStrike" spc="-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de-DE" sz="700" b="1" strike="noStrike" spc="-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C2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273031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PR12+25-011</a:t>
                      </a: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Multi-Photon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Effects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in Inclusive and Semi-Inclusive Deep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Inelastic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Scattering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MPE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Tyler Hague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C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solidFill>
                            <a:srgbClr val="FF0000"/>
                          </a:solidFill>
                          <a:latin typeface="+mn-lt"/>
                        </a:rPr>
                        <a:t>58.5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 dirty="0">
                          <a:solidFill>
                            <a:srgbClr val="FF0000"/>
                          </a:solidFill>
                          <a:latin typeface="+mn-lt"/>
                        </a:rPr>
                        <a:t>B+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29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705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77859F-DB46-03AB-5E33-D8B45DB8753A}"/>
              </a:ext>
            </a:extLst>
          </p:cNvPr>
          <p:cNvSpPr/>
          <p:nvPr/>
        </p:nvSpPr>
        <p:spPr>
          <a:xfrm>
            <a:off x="554238" y="807727"/>
            <a:ext cx="42864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Polarized Electrons for Polarized Positrons (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PEPPo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creates a useful spectrum of positrons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1E9E55C-1AC6-379A-D8B3-5FC266E2FAC8}"/>
              </a:ext>
            </a:extLst>
          </p:cNvPr>
          <p:cNvGrpSpPr/>
          <p:nvPr/>
        </p:nvGrpSpPr>
        <p:grpSpPr>
          <a:xfrm>
            <a:off x="211656" y="2248639"/>
            <a:ext cx="4632795" cy="4070889"/>
            <a:chOff x="6389575" y="2731477"/>
            <a:chExt cx="5084594" cy="3501235"/>
          </a:xfrm>
        </p:grpSpPr>
        <p:pic>
          <p:nvPicPr>
            <p:cNvPr id="10" name="Picture 10" descr="e+pol">
              <a:extLst>
                <a:ext uri="{FF2B5EF4-FFF2-40B4-BE49-F238E27FC236}">
                  <a16:creationId xmlns:a16="http://schemas.microsoft.com/office/drawing/2014/main" id="{82BC3E91-CC39-9DDD-F42E-11C34F2873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998677" y="2731477"/>
              <a:ext cx="4475492" cy="314178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D76E18-FB4E-6598-C512-3005D097143D}"/>
                </a:ext>
              </a:extLst>
            </p:cNvPr>
            <p:cNvSpPr txBox="1"/>
            <p:nvPr/>
          </p:nvSpPr>
          <p:spPr>
            <a:xfrm rot="16200000">
              <a:off x="5620149" y="4116584"/>
              <a:ext cx="1910422" cy="371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Positron Polarization (%)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ED9B7E-40CE-56FB-5D5F-0FACFE549CDB}"/>
                </a:ext>
              </a:extLst>
            </p:cNvPr>
            <p:cNvSpPr txBox="1"/>
            <p:nvPr/>
          </p:nvSpPr>
          <p:spPr>
            <a:xfrm>
              <a:off x="8091045" y="5940628"/>
              <a:ext cx="2036254" cy="292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Positron Energy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D0BD06-9A4B-D916-1B50-BCD28BBA8CE5}"/>
                </a:ext>
              </a:extLst>
            </p:cNvPr>
            <p:cNvSpPr txBox="1"/>
            <p:nvPr/>
          </p:nvSpPr>
          <p:spPr>
            <a:xfrm>
              <a:off x="7063460" y="5888748"/>
              <a:ext cx="375252" cy="343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0</a:t>
              </a:r>
            </a:p>
          </p:txBody>
        </p:sp>
      </p:grpSp>
      <p:pic>
        <p:nvPicPr>
          <p:cNvPr id="9" name="Picture 10" descr="PRLMay2016illustration_F2b-01.jpg">
            <a:extLst>
              <a:ext uri="{FF2B5EF4-FFF2-40B4-BE49-F238E27FC236}">
                <a16:creationId xmlns:a16="http://schemas.microsoft.com/office/drawing/2014/main" id="{4C02BD8F-6AA1-C938-9CB8-A38482AF0E3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8579" y="4114800"/>
            <a:ext cx="1677281" cy="114614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25C5B96-4C48-E066-8C4A-9FFC1941DFA6}"/>
              </a:ext>
            </a:extLst>
          </p:cNvPr>
          <p:cNvSpPr txBox="1"/>
          <p:nvPr/>
        </p:nvSpPr>
        <p:spPr>
          <a:xfrm>
            <a:off x="71120" y="16317"/>
            <a:ext cx="8924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Polarized Positron Generation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4629A3D-EF29-9C48-8D2C-ECA7FE9A2425}"/>
              </a:ext>
            </a:extLst>
          </p:cNvPr>
          <p:cNvGrpSpPr/>
          <p:nvPr/>
        </p:nvGrpSpPr>
        <p:grpSpPr>
          <a:xfrm>
            <a:off x="5801226" y="445979"/>
            <a:ext cx="6268853" cy="6218960"/>
            <a:chOff x="5801226" y="445979"/>
            <a:chExt cx="6268853" cy="6218960"/>
          </a:xfrm>
        </p:grpSpPr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0C02B90F-0164-11FE-E068-72093E65F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73958" y="445979"/>
              <a:ext cx="5540829" cy="2615642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0DE094C-E7C2-60BF-81B8-6B7DE19D3854}"/>
                </a:ext>
              </a:extLst>
            </p:cNvPr>
            <p:cNvSpPr txBox="1"/>
            <p:nvPr/>
          </p:nvSpPr>
          <p:spPr>
            <a:xfrm>
              <a:off x="5801226" y="3279397"/>
              <a:ext cx="6268853" cy="33855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Conceptual Development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100-300 MeV polarized e</a:t>
              </a:r>
              <a:r>
                <a:rPr lang="en-US" sz="20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injector @ LERF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Injection into Ce</a:t>
              </a:r>
              <a:r>
                <a:rPr lang="en-US" sz="20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BAF for 12 GeV acceleration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Critical Risk Prototypes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Build prototype high-power production targets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Build prototype 1 mA polarized electron source</a:t>
              </a:r>
              <a:endPara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Create polarized e</a:t>
              </a:r>
              <a:r>
                <a:rPr lang="en-US" sz="2000" b="1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/e</a:t>
              </a:r>
              <a:r>
                <a:rPr lang="en-US" sz="2000" b="1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testbed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Restore LERF 10 mA/10 MeV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injector area to irradiate targets and test gun operation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0F5D80E-085A-6F07-950C-BF527B652118}"/>
              </a:ext>
            </a:extLst>
          </p:cNvPr>
          <p:cNvSpPr txBox="1"/>
          <p:nvPr/>
        </p:nvSpPr>
        <p:spPr>
          <a:xfrm>
            <a:off x="9576290" y="2702882"/>
            <a:ext cx="2151743" cy="523220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&gt;50 </a:t>
            </a:r>
            <a:r>
              <a:rPr lang="en-US" sz="1400" dirty="0" err="1"/>
              <a:t>nA</a:t>
            </a:r>
            <a:r>
              <a:rPr lang="en-US" sz="1400" dirty="0"/>
              <a:t> (polarization &gt;60%)</a:t>
            </a:r>
          </a:p>
          <a:p>
            <a:r>
              <a:rPr lang="en-US" sz="1400" dirty="0"/>
              <a:t>&gt;500 </a:t>
            </a:r>
            <a:r>
              <a:rPr lang="en-US" sz="1400" dirty="0" err="1"/>
              <a:t>nA</a:t>
            </a:r>
            <a:r>
              <a:rPr lang="en-US" sz="1400" dirty="0"/>
              <a:t> (no polarization)</a:t>
            </a:r>
          </a:p>
        </p:txBody>
      </p:sp>
    </p:spTree>
    <p:extLst>
      <p:ext uri="{BB962C8B-B14F-4D97-AF65-F5344CB8AC3E}">
        <p14:creationId xmlns:p14="http://schemas.microsoft.com/office/powerpoint/2010/main" val="32429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28DCBC1-3963-F64A-8F2C-A0F3A179885E}"/>
              </a:ext>
            </a:extLst>
          </p:cNvPr>
          <p:cNvSpPr/>
          <p:nvPr/>
        </p:nvSpPr>
        <p:spPr>
          <a:xfrm>
            <a:off x="502610" y="2390564"/>
            <a:ext cx="4672007" cy="1989638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BFD183-9CF6-71A7-0C5E-1758EA5BFC1B}"/>
              </a:ext>
            </a:extLst>
          </p:cNvPr>
          <p:cNvSpPr txBox="1"/>
          <p:nvPr/>
        </p:nvSpPr>
        <p:spPr>
          <a:xfrm>
            <a:off x="71119" y="16317"/>
            <a:ext cx="8169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Sustaining QE during gun operation “old news”</a:t>
            </a:r>
          </a:p>
        </p:txBody>
      </p:sp>
      <p:pic>
        <p:nvPicPr>
          <p:cNvPr id="7" name="Picture 125" descr="msotw9_temp0">
            <a:extLst>
              <a:ext uri="{FF2B5EF4-FFF2-40B4-BE49-F238E27FC236}">
                <a16:creationId xmlns:a16="http://schemas.microsoft.com/office/drawing/2014/main" id="{6F2C1AF8-D18F-B018-CDE7-CC4B3DB3A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0076" y="644039"/>
            <a:ext cx="1813485" cy="154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9EF732-F044-00B5-BC37-96B12151B802}"/>
              </a:ext>
            </a:extLst>
          </p:cNvPr>
          <p:cNvSpPr txBox="1"/>
          <p:nvPr/>
        </p:nvSpPr>
        <p:spPr>
          <a:xfrm>
            <a:off x="199485" y="505066"/>
            <a:ext cx="483499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Low base and dynamic Vacuum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Degassing and optimization of vacuum components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Massive NEG pumping and coatings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dirty="0"/>
              <a:t>Compact and reliable High Voltage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“load-lock” geometry to avoid field emission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Inverted insulator minimizes metal at high voltage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BA61C2-056E-8ED4-18CE-78F9A3162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42" y="4536348"/>
            <a:ext cx="4672007" cy="2211519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E1FB523-3D03-C4B5-0E70-35747CCBA6E1}"/>
              </a:ext>
            </a:extLst>
          </p:cNvPr>
          <p:cNvGrpSpPr/>
          <p:nvPr/>
        </p:nvGrpSpPr>
        <p:grpSpPr>
          <a:xfrm>
            <a:off x="3547587" y="5695370"/>
            <a:ext cx="807106" cy="764743"/>
            <a:chOff x="2069847" y="967503"/>
            <a:chExt cx="6971428" cy="522857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E22EA3-C088-C59E-36E7-3279895C1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9847" y="967503"/>
              <a:ext cx="3487250" cy="261543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B6FD630-E3D8-EC05-3E18-381E8A65C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0168" y="969806"/>
              <a:ext cx="3481107" cy="261083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CFB870A-136B-A8BE-E952-387797949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9847" y="3580637"/>
              <a:ext cx="3487250" cy="26154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EC9AA37-4CC1-1447-ADC7-45E05C456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7097" y="3580637"/>
              <a:ext cx="3481107" cy="2610831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E7A9208-8781-92CB-1975-FB7F8ADD445D}"/>
              </a:ext>
            </a:extLst>
          </p:cNvPr>
          <p:cNvGrpSpPr/>
          <p:nvPr/>
        </p:nvGrpSpPr>
        <p:grpSpPr>
          <a:xfrm>
            <a:off x="2808574" y="2510683"/>
            <a:ext cx="2291789" cy="1834563"/>
            <a:chOff x="309093" y="3719473"/>
            <a:chExt cx="3206524" cy="279584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FE90C74-D985-9E37-7F02-0B563B23FEEC}"/>
                </a:ext>
              </a:extLst>
            </p:cNvPr>
            <p:cNvSpPr/>
            <p:nvPr/>
          </p:nvSpPr>
          <p:spPr>
            <a:xfrm>
              <a:off x="309093" y="3719473"/>
              <a:ext cx="3206524" cy="2784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A86458F-F996-08F8-39F4-5D5DDCF93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7533" y="3731020"/>
              <a:ext cx="2743200" cy="2784296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C8C4A10-7F1E-13BF-D44C-371DFFAE607A}"/>
              </a:ext>
            </a:extLst>
          </p:cNvPr>
          <p:cNvSpPr txBox="1"/>
          <p:nvPr/>
        </p:nvSpPr>
        <p:spPr>
          <a:xfrm>
            <a:off x="5365081" y="505066"/>
            <a:ext cx="483499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Optimizing the Photocathode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Masking emission area to minimize ”stray beam”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Limiting the absorbed power to mitigate heating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dirty="0"/>
              <a:t>Suppressing Ion Back-Bombardment (IBB) Fluence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Increasing the laser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Biasing the anode from downstream ions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C353B0-698E-87ED-C4E4-CB319BC4B0E8}"/>
              </a:ext>
            </a:extLst>
          </p:cNvPr>
          <p:cNvGrpSpPr/>
          <p:nvPr/>
        </p:nvGrpSpPr>
        <p:grpSpPr>
          <a:xfrm>
            <a:off x="6093399" y="2612584"/>
            <a:ext cx="5222637" cy="3847529"/>
            <a:chOff x="5884182" y="2612584"/>
            <a:chExt cx="5222637" cy="384752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DD2C991-E410-5F9E-1ABC-4322DEE69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84182" y="2612584"/>
              <a:ext cx="5222637" cy="384752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</a:ln>
          </p:spPr>
        </p:pic>
        <p:sp>
          <p:nvSpPr>
            <p:cNvPr id="21" name="Up Arrow 20">
              <a:extLst>
                <a:ext uri="{FF2B5EF4-FFF2-40B4-BE49-F238E27FC236}">
                  <a16:creationId xmlns:a16="http://schemas.microsoft.com/office/drawing/2014/main" id="{E9D0D0D2-3D68-8124-B679-F358E2C71487}"/>
                </a:ext>
              </a:extLst>
            </p:cNvPr>
            <p:cNvSpPr/>
            <p:nvPr/>
          </p:nvSpPr>
          <p:spPr>
            <a:xfrm rot="3242779">
              <a:off x="7876062" y="4329466"/>
              <a:ext cx="412611" cy="721453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Up Arrow 15">
              <a:extLst>
                <a:ext uri="{FF2B5EF4-FFF2-40B4-BE49-F238E27FC236}">
                  <a16:creationId xmlns:a16="http://schemas.microsoft.com/office/drawing/2014/main" id="{F8A04642-E6B5-1DC3-E48F-9ED7F4C5C890}"/>
                </a:ext>
              </a:extLst>
            </p:cNvPr>
            <p:cNvSpPr/>
            <p:nvPr/>
          </p:nvSpPr>
          <p:spPr>
            <a:xfrm rot="2063198">
              <a:off x="9035224" y="2964312"/>
              <a:ext cx="412611" cy="721453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93B9A3A6-B85E-8CC4-7F85-ACF4C7B5A0F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930" y="2780803"/>
            <a:ext cx="2126930" cy="1280634"/>
          </a:xfrm>
          <a:prstGeom prst="rect">
            <a:avLst/>
          </a:prstGeom>
        </p:spPr>
      </p:pic>
      <p:sp>
        <p:nvSpPr>
          <p:cNvPr id="25" name="Right Brace 24">
            <a:extLst>
              <a:ext uri="{FF2B5EF4-FFF2-40B4-BE49-F238E27FC236}">
                <a16:creationId xmlns:a16="http://schemas.microsoft.com/office/drawing/2014/main" id="{3371071E-2550-40A6-ED8B-FC23805C77EC}"/>
              </a:ext>
            </a:extLst>
          </p:cNvPr>
          <p:cNvSpPr/>
          <p:nvPr/>
        </p:nvSpPr>
        <p:spPr>
          <a:xfrm>
            <a:off x="5395537" y="2390564"/>
            <a:ext cx="480829" cy="4357303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A01936-9115-15A4-9136-B3E4E8A1C043}"/>
              </a:ext>
            </a:extLst>
          </p:cNvPr>
          <p:cNvSpPr txBox="1"/>
          <p:nvPr/>
        </p:nvSpPr>
        <p:spPr>
          <a:xfrm rot="19415559">
            <a:off x="7712900" y="4212264"/>
            <a:ext cx="71686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Minimum</a:t>
            </a:r>
          </a:p>
          <a:p>
            <a:pPr algn="ctr"/>
            <a:r>
              <a:rPr lang="en-US" sz="1050" dirty="0">
                <a:solidFill>
                  <a:srgbClr val="FF0000"/>
                </a:solidFill>
              </a:rPr>
              <a:t>needed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507CB6-B632-AE88-7E76-846D18C04B0F}"/>
              </a:ext>
            </a:extLst>
          </p:cNvPr>
          <p:cNvSpPr txBox="1"/>
          <p:nvPr/>
        </p:nvSpPr>
        <p:spPr>
          <a:xfrm rot="18208246">
            <a:off x="8658782" y="3006873"/>
            <a:ext cx="8359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Where we want to be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831F28-4A4E-BC89-4609-2D3FDA0E8C23}"/>
              </a:ext>
            </a:extLst>
          </p:cNvPr>
          <p:cNvSpPr txBox="1"/>
          <p:nvPr/>
        </p:nvSpPr>
        <p:spPr>
          <a:xfrm>
            <a:off x="281690" y="2381751"/>
            <a:ext cx="3072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J. </a:t>
            </a:r>
            <a:r>
              <a:rPr lang="en-US" sz="12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Yoskowitz</a:t>
            </a:r>
            <a:r>
              <a:rPr lang="en-US" sz="1200" dirty="0">
                <a:solidFill>
                  <a:srgbClr val="202122"/>
                </a:solidFill>
                <a:latin typeface="Arial" panose="020B0604020202020204" pitchFamily="34" charset="0"/>
              </a:rPr>
              <a:t> et al., </a:t>
            </a:r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Phys. Rev. Accel. Beams </a:t>
            </a:r>
            <a:r>
              <a:rPr lang="en-US" sz="12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27</a:t>
            </a:r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123401 (2024)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6DD69B-FA61-F52E-5666-44F68E9A88EB}"/>
              </a:ext>
            </a:extLst>
          </p:cNvPr>
          <p:cNvSpPr txBox="1"/>
          <p:nvPr/>
        </p:nvSpPr>
        <p:spPr>
          <a:xfrm>
            <a:off x="1750877" y="5971098"/>
            <a:ext cx="17357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J. Grames et al., PSTP, Daejeon (2017)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27253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CF4FB6-2AC2-B957-37AA-A6D74E5E4A1B}"/>
              </a:ext>
            </a:extLst>
          </p:cNvPr>
          <p:cNvSpPr/>
          <p:nvPr/>
        </p:nvSpPr>
        <p:spPr>
          <a:xfrm>
            <a:off x="180753" y="1690578"/>
            <a:ext cx="4816549" cy="3902148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BFD183-9CF6-71A7-0C5E-1758EA5BFC1B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Use lower out-gassing materials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B4AAF7-C7FB-58B9-A8FD-AC74C4000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52" r="12393"/>
          <a:stretch/>
        </p:blipFill>
        <p:spPr>
          <a:xfrm>
            <a:off x="2111186" y="1772300"/>
            <a:ext cx="2770095" cy="3745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F9B45F-FDA9-4609-BF80-82BF148A6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683" y="1690577"/>
            <a:ext cx="5996763" cy="3902147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3BA7CC-A99C-1DFD-54E1-891836F0C92D}"/>
              </a:ext>
            </a:extLst>
          </p:cNvPr>
          <p:cNvSpPr txBox="1"/>
          <p:nvPr/>
        </p:nvSpPr>
        <p:spPr>
          <a:xfrm>
            <a:off x="1957598" y="5868402"/>
            <a:ext cx="8003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G. Blume, A. Masters, C. Kirk, S. Poudel, J. Hill, A.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Kachwala</a:t>
            </a:r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J. Grames, M. L. Stutzman, M. Grau, S.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Marsillac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</a:rPr>
              <a:t>, “</a:t>
            </a:r>
            <a:r>
              <a:rPr lang="en-US" sz="16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The Impact of Surface Condition for MOCVD-grown Distributed Bragg Reflector Strained-Superlattice Photocathodes</a:t>
            </a:r>
            <a:r>
              <a:rPr lang="en-US" sz="16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” (</a:t>
            </a:r>
            <a:r>
              <a:rPr lang="en-US" sz="1600" b="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draft</a:t>
            </a:r>
            <a:r>
              <a:rPr lang="en-US" sz="16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600" b="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in preparation</a:t>
            </a:r>
            <a:r>
              <a:rPr lang="en-US" sz="16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)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31A2B9-A32A-5330-7095-9E716F660D7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1193"/>
            <a:ext cx="1333363" cy="12504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269E6B-521E-A12D-52D1-69E1BC3DCF7A}"/>
              </a:ext>
            </a:extLst>
          </p:cNvPr>
          <p:cNvSpPr txBox="1"/>
          <p:nvPr/>
        </p:nvSpPr>
        <p:spPr>
          <a:xfrm>
            <a:off x="5651204" y="54789"/>
            <a:ext cx="34927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This work is supported by </a:t>
            </a:r>
            <a:r>
              <a:rPr lang="en-US" sz="1100" dirty="0">
                <a:effectLst/>
              </a:rPr>
              <a:t>Research and Development for Next Generation Nuclear Physics Accelerator Facilities solicitation DE-FOA-0003261 by the U.S. Department of Energy Office Science Nuclear Physics.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AC43D5EC-CF49-2722-DC2E-E4FDDBE3C747}"/>
              </a:ext>
            </a:extLst>
          </p:cNvPr>
          <p:cNvSpPr/>
          <p:nvPr/>
        </p:nvSpPr>
        <p:spPr>
          <a:xfrm>
            <a:off x="900083" y="1869141"/>
            <a:ext cx="524436" cy="15598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4BD26BBE-36A3-A101-2113-CDC5A7F99714}"/>
              </a:ext>
            </a:extLst>
          </p:cNvPr>
          <p:cNvSpPr/>
          <p:nvPr/>
        </p:nvSpPr>
        <p:spPr>
          <a:xfrm rot="10800000">
            <a:off x="1440432" y="2272553"/>
            <a:ext cx="322419" cy="1143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D4E5DCB1-95D4-DB8F-FEAA-6FCA4FF7C1A1}"/>
              </a:ext>
            </a:extLst>
          </p:cNvPr>
          <p:cNvSpPr/>
          <p:nvPr/>
        </p:nvSpPr>
        <p:spPr>
          <a:xfrm>
            <a:off x="1841932" y="2286000"/>
            <a:ext cx="159126" cy="1143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C49D03-F1F5-AF0A-106A-EF71E0BBD137}"/>
              </a:ext>
            </a:extLst>
          </p:cNvPr>
          <p:cNvSpPr txBox="1"/>
          <p:nvPr/>
        </p:nvSpPr>
        <p:spPr>
          <a:xfrm>
            <a:off x="2051807" y="2538218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…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F3974A-A77F-B18B-0CDB-9B71E05C0604}"/>
              </a:ext>
            </a:extLst>
          </p:cNvPr>
          <p:cNvSpPr txBox="1"/>
          <p:nvPr/>
        </p:nvSpPr>
        <p:spPr>
          <a:xfrm>
            <a:off x="221804" y="3795497"/>
            <a:ext cx="2306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Strained </a:t>
            </a:r>
            <a:r>
              <a:rPr lang="en-US" sz="1600" dirty="0" err="1"/>
              <a:t>SuperLattice</a:t>
            </a:r>
            <a:r>
              <a:rPr lang="en-US" sz="1600" dirty="0"/>
              <a:t> (SSL) Distributed Bragg Reflector (DBR)</a:t>
            </a:r>
          </a:p>
        </p:txBody>
      </p:sp>
    </p:spTree>
    <p:extLst>
      <p:ext uri="{BB962C8B-B14F-4D97-AF65-F5344CB8AC3E}">
        <p14:creationId xmlns:p14="http://schemas.microsoft.com/office/powerpoint/2010/main" val="3144098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A6B7CD0-17DE-C1ED-9D0D-4F63122BFCE7}"/>
              </a:ext>
            </a:extLst>
          </p:cNvPr>
          <p:cNvGrpSpPr/>
          <p:nvPr/>
        </p:nvGrpSpPr>
        <p:grpSpPr>
          <a:xfrm>
            <a:off x="225154" y="1731264"/>
            <a:ext cx="6026790" cy="3309550"/>
            <a:chOff x="225154" y="1828800"/>
            <a:chExt cx="6026790" cy="330955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8A08F6E-0C9F-6444-BB28-084E172C31C6}"/>
                </a:ext>
              </a:extLst>
            </p:cNvPr>
            <p:cNvSpPr/>
            <p:nvPr/>
          </p:nvSpPr>
          <p:spPr>
            <a:xfrm>
              <a:off x="225154" y="1828800"/>
              <a:ext cx="6026790" cy="3309550"/>
            </a:xfrm>
            <a:prstGeom prst="rect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ACFEC59-3DBB-4805-F6BD-3E9244D4F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189" y="2009126"/>
              <a:ext cx="5506842" cy="2974402"/>
            </a:xfrm>
            <a:prstGeom prst="rect">
              <a:avLst/>
            </a:prstGeom>
            <a:ln w="9525">
              <a:noFill/>
            </a:ln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3729AB3-6F6C-6F8B-0D4E-6A9CCE26D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1565" y="1731264"/>
            <a:ext cx="5295281" cy="330955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C93430-33A8-C1E3-0C3C-B4445192EE09}"/>
              </a:ext>
            </a:extLst>
          </p:cNvPr>
          <p:cNvSpPr txBox="1"/>
          <p:nvPr/>
        </p:nvSpPr>
        <p:spPr>
          <a:xfrm>
            <a:off x="1237621" y="6038204"/>
            <a:ext cx="100286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G. Blume, C. Kirk, S. Poudel, J. Hill, A.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Kachwala</a:t>
            </a:r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J. Grames, M. L. Stutzman, M. Grau, S.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Marsillac</a:t>
            </a:r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</a:t>
            </a:r>
            <a:r>
              <a:rPr lang="en-US" sz="1600" i="1" dirty="0">
                <a:solidFill>
                  <a:srgbClr val="000000"/>
                </a:solidFill>
              </a:rPr>
              <a:t>“</a:t>
            </a:r>
            <a:r>
              <a:rPr lang="en-US" sz="1600" b="1" dirty="0">
                <a:solidFill>
                  <a:srgbClr val="000000"/>
                </a:solidFill>
              </a:rPr>
              <a:t>Fabry-Perot Resonance Shifts as a Novel Non-destructive In Situ Surface Damage Diagnostic</a:t>
            </a:r>
            <a:r>
              <a:rPr lang="en-US" sz="1600" dirty="0">
                <a:solidFill>
                  <a:srgbClr val="000000"/>
                </a:solidFill>
              </a:rPr>
              <a:t>” (</a:t>
            </a:r>
            <a:r>
              <a:rPr lang="en-US" sz="1600" i="1" dirty="0">
                <a:solidFill>
                  <a:srgbClr val="000000"/>
                </a:solidFill>
              </a:rPr>
              <a:t>submitted Appl. Phys. Lett.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7C0899-C34C-F679-CFEF-511FA42B7E89}"/>
              </a:ext>
            </a:extLst>
          </p:cNvPr>
          <p:cNvCxnSpPr>
            <a:cxnSpLocks/>
          </p:cNvCxnSpPr>
          <p:nvPr/>
        </p:nvCxnSpPr>
        <p:spPr>
          <a:xfrm flipH="1">
            <a:off x="9527316" y="4210327"/>
            <a:ext cx="519526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70DB641-7B28-DDE3-72A1-2CFEC9D719F4}"/>
              </a:ext>
            </a:extLst>
          </p:cNvPr>
          <p:cNvSpPr txBox="1"/>
          <p:nvPr/>
        </p:nvSpPr>
        <p:spPr>
          <a:xfrm>
            <a:off x="9971647" y="3839325"/>
            <a:ext cx="14045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Absorption peak shifts to lower wavelength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C49F34-CB51-69BD-BD77-F552E87ECB9E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Use lower out-gassing materials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3EFF61-9020-9DE3-1BF4-24FB8B91A0F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1193"/>
            <a:ext cx="1333363" cy="12504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26A7DC-67B6-5F0F-D415-BF833CA66B0F}"/>
              </a:ext>
            </a:extLst>
          </p:cNvPr>
          <p:cNvSpPr txBox="1"/>
          <p:nvPr/>
        </p:nvSpPr>
        <p:spPr>
          <a:xfrm>
            <a:off x="5651204" y="54789"/>
            <a:ext cx="34927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This work is supported by </a:t>
            </a:r>
            <a:r>
              <a:rPr lang="en-US" sz="1100" dirty="0">
                <a:effectLst/>
              </a:rPr>
              <a:t>Research and Development for Next Generation Nuclear Physics Accelerator Facilities solicitation DE-FOA-0003261 by the U.S. Department of Energy Office Science Nuclear Physics.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3865FB-97FB-7F10-EFF7-C6BA8A6AA1B2}"/>
              </a:ext>
            </a:extLst>
          </p:cNvPr>
          <p:cNvSpPr txBox="1"/>
          <p:nvPr/>
        </p:nvSpPr>
        <p:spPr>
          <a:xfrm>
            <a:off x="4281710" y="5218340"/>
            <a:ext cx="394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Affects highly doped capping layer, SSL volume and Fabry-Perot resonance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1010B-3A33-9466-B91E-17E6FE560ED6}"/>
              </a:ext>
            </a:extLst>
          </p:cNvPr>
          <p:cNvSpPr txBox="1"/>
          <p:nvPr/>
        </p:nvSpPr>
        <p:spPr>
          <a:xfrm>
            <a:off x="7966953" y="2114008"/>
            <a:ext cx="1487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waterfall plot</a:t>
            </a:r>
          </a:p>
        </p:txBody>
      </p:sp>
    </p:spTree>
    <p:extLst>
      <p:ext uri="{BB962C8B-B14F-4D97-AF65-F5344CB8AC3E}">
        <p14:creationId xmlns:p14="http://schemas.microsoft.com/office/powerpoint/2010/main" val="3808060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6"/>
          <p:cNvSpPr/>
          <p:nvPr/>
        </p:nvSpPr>
        <p:spPr>
          <a:xfrm>
            <a:off x="53120" y="1557000"/>
            <a:ext cx="5872320" cy="26762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400" b="1" u="none" strike="noStrike" dirty="0">
                <a:effectLst/>
                <a:uFillTx/>
                <a:latin typeface="Calibri"/>
              </a:rPr>
              <a:t>Prototype design for an ion-resistant gun</a:t>
            </a:r>
            <a:endParaRPr lang="en-US" sz="2400" b="0" u="none" strike="noStrike" dirty="0"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Driven by combined beam/ion simulations (CST/GPT/IONATOR)</a:t>
            </a:r>
            <a:br>
              <a:rPr sz="1600" dirty="0"/>
            </a:br>
            <a:r>
              <a:rPr lang="en-US" sz="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(J. T. </a:t>
            </a:r>
            <a:r>
              <a:rPr lang="en-US" sz="8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Yoskowitz</a:t>
            </a:r>
            <a:r>
              <a:rPr lang="en-US" sz="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et al., Proc. IPAC'21 (2021), p. 2843)</a:t>
            </a: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Dilute low-energy ions by maximizing beam size</a:t>
            </a:r>
            <a:br>
              <a:rPr sz="1600" dirty="0"/>
            </a:b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-&gt; large active area, homogeneously emitting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Keep high-energy ions out of the active area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-&gt; shifted anode adds a deflecting field, no off-center emission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8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(O. Rahman et al., PRAB 22 (2019), p. 083401)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-&gt; potential barrier (“</a:t>
            </a:r>
            <a:r>
              <a:rPr lang="en-US" sz="16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repeller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”) rejects downstream ions</a:t>
            </a:r>
            <a:br>
              <a:rPr sz="1600" dirty="0"/>
            </a:br>
            <a:r>
              <a:rPr lang="en-US" sz="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(J. T. </a:t>
            </a:r>
            <a:r>
              <a:rPr lang="en-US" sz="8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Yoskowitz</a:t>
            </a:r>
            <a:r>
              <a:rPr lang="en-US" sz="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et al., PRAB 27 (2024), p. 123401)</a:t>
            </a: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Low-aberration field design to support a large, strongly bent beam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8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(W. Peter, M. Jones, Particle Accelerators 24 (1989), p. 231)</a:t>
            </a:r>
            <a:endParaRPr lang="en-US" sz="800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pic>
        <p:nvPicPr>
          <p:cNvPr id="108" name="Graphic 107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400800" y="1233390"/>
            <a:ext cx="5486400" cy="522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TextBox 108"/>
          <p:cNvSpPr txBox="1"/>
          <p:nvPr/>
        </p:nvSpPr>
        <p:spPr>
          <a:xfrm>
            <a:off x="6235635" y="63167"/>
            <a:ext cx="4279785" cy="575627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 dirty="0">
                <a:solidFill>
                  <a:srgbClr val="000000"/>
                </a:solidFill>
                <a:effectLst/>
                <a:uFillTx/>
              </a:rPr>
              <a:t>The research described in these slides was conducted under the Laboratory Directed Research and Development Program at Thomas Jefferson National Accelerator Facility for the U.S. Department of Energy.</a:t>
            </a:r>
          </a:p>
        </p:txBody>
      </p:sp>
      <p:pic>
        <p:nvPicPr>
          <p:cNvPr id="110" name="Graphic 109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371600" y="4409670"/>
            <a:ext cx="4343400" cy="230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Straight Connector 110"/>
          <p:cNvSpPr/>
          <p:nvPr/>
        </p:nvSpPr>
        <p:spPr>
          <a:xfrm flipV="1">
            <a:off x="5616360" y="2831070"/>
            <a:ext cx="2922480" cy="1848240"/>
          </a:xfrm>
          <a:prstGeom prst="line">
            <a:avLst/>
          </a:prstGeom>
          <a:ln w="18360">
            <a:solidFill>
              <a:srgbClr val="000000"/>
            </a:solidFill>
            <a:custDash>
              <a:ds d="197000" sp="197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traight Connector 111"/>
          <p:cNvSpPr/>
          <p:nvPr/>
        </p:nvSpPr>
        <p:spPr>
          <a:xfrm flipV="1">
            <a:off x="5616360" y="3293670"/>
            <a:ext cx="2940480" cy="2939400"/>
          </a:xfrm>
          <a:prstGeom prst="line">
            <a:avLst/>
          </a:prstGeom>
          <a:ln w="18360">
            <a:solidFill>
              <a:srgbClr val="000000"/>
            </a:solidFill>
            <a:custDash>
              <a:ds d="197000" sp="197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>
          <a:xfrm>
            <a:off x="9144000" y="6341233"/>
            <a:ext cx="2742840" cy="364680"/>
          </a:xfrm>
        </p:spPr>
        <p:txBody>
          <a:bodyPr/>
          <a:lstStyle/>
          <a:p>
            <a:fld id="{8BCC8DC9-F7D9-4850-9597-1904F28B69C9}" type="slidenum">
              <a:t>10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14ACD0-58DD-AF8A-F916-D5EF83E5EE29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Use lower out-gassing materials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2B233C-555E-C193-6C6E-3A7FC793461A}"/>
              </a:ext>
            </a:extLst>
          </p:cNvPr>
          <p:cNvSpPr txBox="1"/>
          <p:nvPr/>
        </p:nvSpPr>
        <p:spPr>
          <a:xfrm>
            <a:off x="6624428" y="685644"/>
            <a:ext cx="5039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JLab LDRD: M. Bruker, “A high-intensity, polarized-beam prototype photogun for the Ce+BAF positron source”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235440" y="3657600"/>
            <a:ext cx="2560320" cy="230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116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235440" y="685800"/>
            <a:ext cx="2560320" cy="267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Picture 117"/>
          <p:cNvPicPr/>
          <p:nvPr/>
        </p:nvPicPr>
        <p:blipFill>
          <a:blip r:embed="rId5"/>
          <a:stretch/>
        </p:blipFill>
        <p:spPr>
          <a:xfrm>
            <a:off x="228600" y="1828800"/>
            <a:ext cx="2760120" cy="389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TextBox 4"/>
          <p:cNvSpPr/>
          <p:nvPr/>
        </p:nvSpPr>
        <p:spPr>
          <a:xfrm>
            <a:off x="3200400" y="1828800"/>
            <a:ext cx="5715000" cy="37995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400" b="1" u="none" strike="noStrike" dirty="0">
                <a:effectLst/>
                <a:uFillTx/>
                <a:latin typeface="Calibri"/>
              </a:rPr>
              <a:t>Gun rebuild in progress</a:t>
            </a:r>
            <a:endParaRPr lang="en-US" sz="2400" b="0" u="none" strike="noStrike" dirty="0"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9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Re-using components from 300 kV prototype gun</a:t>
            </a:r>
            <a:br>
              <a:rPr sz="1600" dirty="0"/>
            </a:b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at Jefferson Lab's Gun Test Stand (GTS)</a:t>
            </a:r>
            <a:br>
              <a:rPr sz="1600" dirty="0"/>
            </a:br>
            <a:r>
              <a:rPr lang="en-US" sz="8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(S. </a:t>
            </a:r>
            <a:r>
              <a:rPr lang="en-US" sz="800" b="0" u="none" strike="noStrike" dirty="0" err="1">
                <a:solidFill>
                  <a:schemeClr val="dk1"/>
                </a:solidFill>
                <a:effectLst/>
                <a:uFillTx/>
                <a:latin typeface="Calibri"/>
              </a:rPr>
              <a:t>Wijethunga</a:t>
            </a:r>
            <a:r>
              <a:rPr lang="en-US" sz="8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 et al., Rev. Sci. Instr. 93 (2022), p. 073303)</a:t>
            </a: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Electrode fabrication finished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Ready to re-assemble and integrate into GTS in early 2027</a:t>
            </a:r>
            <a:endParaRPr lang="en-US" sz="1600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400" b="1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Ion damage measurements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Verify &amp; calibration simulation models: spatially resolved QE loss shows ion deflection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Parametric studies: charge lifetime vs. emission area,</a:t>
            </a:r>
            <a:br>
              <a:rPr sz="1600" dirty="0"/>
            </a:b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operating voltage, beam current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dirty="0">
                <a:solidFill>
                  <a:srgbClr val="FF0000"/>
                </a:solidFill>
                <a:latin typeface="Calibri"/>
              </a:rPr>
              <a:t>Objective is</a:t>
            </a: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 to demonstrate &gt; 1000 C charge lifetime at 1 mA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(DBR SSL, 780 nm)</a:t>
            </a:r>
            <a:endParaRPr lang="en-US" sz="1600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Box 5"/>
          <p:cNvSpPr/>
          <p:nvPr/>
        </p:nvSpPr>
        <p:spPr>
          <a:xfrm>
            <a:off x="9144000" y="5944680"/>
            <a:ext cx="2743200" cy="3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Top: anode; bottom: cathode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traight Connector 120"/>
          <p:cNvSpPr/>
          <p:nvPr/>
        </p:nvSpPr>
        <p:spPr>
          <a:xfrm>
            <a:off x="9601200" y="3573000"/>
            <a:ext cx="1911240" cy="0"/>
          </a:xfrm>
          <a:prstGeom prst="line">
            <a:avLst/>
          </a:prstGeom>
          <a:ln w="18360">
            <a:solidFill>
              <a:srgbClr val="3465A4"/>
            </a:solidFill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9985320" y="3311280"/>
            <a:ext cx="1143000" cy="290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 anchorCtr="1">
            <a:spAutoFit/>
          </a:bodyPr>
          <a:lstStyle/>
          <a:p>
            <a:pPr algn="ctr"/>
            <a:r>
              <a:rPr lang="en-US" sz="1400" b="0" u="none" strike="noStrike">
                <a:solidFill>
                  <a:srgbClr val="3465A4"/>
                </a:solidFill>
                <a:effectLst/>
                <a:uFillTx/>
                <a:latin typeface="Arial"/>
              </a:rPr>
              <a:t>14 cm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67F21516-946D-4508-9ECA-695C42E20676}" type="slidenum">
              <a:t>11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861BC4-44FC-B581-312D-B23750D15011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Use lower out-gassing materials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D8512-E7FA-E11E-DCA5-380BF4F3BB3F}"/>
              </a:ext>
            </a:extLst>
          </p:cNvPr>
          <p:cNvSpPr txBox="1"/>
          <p:nvPr/>
        </p:nvSpPr>
        <p:spPr>
          <a:xfrm>
            <a:off x="6235635" y="63167"/>
            <a:ext cx="4279785" cy="575627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 dirty="0">
                <a:solidFill>
                  <a:srgbClr val="000000"/>
                </a:solidFill>
                <a:effectLst/>
                <a:uFillTx/>
              </a:rPr>
              <a:t>The research described in these slides was conducted under the Laboratory Directed Research and Development Program at Thomas Jefferson National Accelerator Facility for the U.S. Department of Energy.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3521FD-0E0F-9B54-8E44-970C86DE2044}"/>
              </a:ext>
            </a:extLst>
          </p:cNvPr>
          <p:cNvSpPr txBox="1"/>
          <p:nvPr/>
        </p:nvSpPr>
        <p:spPr>
          <a:xfrm>
            <a:off x="3538328" y="6220552"/>
            <a:ext cx="5039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JLab LDRD: M. Bruker, “A high-intensity, polarized-beam prototype photogun for the Ce+BAF positron source”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D96DF-CD64-C2E9-CCAD-003969F316B5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Use lower out-gassing materials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9B312A-9720-D815-298A-DC17F246297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1193"/>
            <a:ext cx="1333363" cy="12504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50B5CD-FF3C-4526-3766-0198C4F0625C}"/>
              </a:ext>
            </a:extLst>
          </p:cNvPr>
          <p:cNvSpPr txBox="1"/>
          <p:nvPr/>
        </p:nvSpPr>
        <p:spPr>
          <a:xfrm>
            <a:off x="226905" y="1745819"/>
            <a:ext cx="413146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/>
              <a:t>Aiman</a:t>
            </a:r>
            <a:r>
              <a:rPr lang="en-US" sz="1600" dirty="0"/>
              <a:t> Al-</a:t>
            </a:r>
            <a:r>
              <a:rPr lang="en-US" sz="1600" dirty="0" err="1"/>
              <a:t>Allaq</a:t>
            </a:r>
            <a:r>
              <a:rPr lang="en-US" sz="1600" dirty="0"/>
              <a:t>, “Ultra-High Vacuum Outgassing Characterization of Thermally Processed Low-Carbon Steel for Advanced Particle Accelerator and Gravitational Wave Detector Applications”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49A115-D84A-A5C1-5615-3465E22851E7}"/>
              </a:ext>
            </a:extLst>
          </p:cNvPr>
          <p:cNvGrpSpPr/>
          <p:nvPr/>
        </p:nvGrpSpPr>
        <p:grpSpPr>
          <a:xfrm>
            <a:off x="4610766" y="1506367"/>
            <a:ext cx="6726226" cy="2274844"/>
            <a:chOff x="457200" y="1371600"/>
            <a:chExt cx="10623375" cy="35928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2A06EA-1DC2-266F-FB24-8CEE9CBC8E59}"/>
                </a:ext>
              </a:extLst>
            </p:cNvPr>
            <p:cNvSpPr txBox="1"/>
            <p:nvPr/>
          </p:nvSpPr>
          <p:spPr>
            <a:xfrm>
              <a:off x="457200" y="1463040"/>
              <a:ext cx="2011680" cy="320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sz="1100" b="1">
                  <a:solidFill>
                    <a:srgbClr val="2C3E50"/>
                  </a:solidFill>
                  <a:latin typeface="Arial"/>
                </a:defRPr>
              </a:pPr>
              <a:r>
                <a:rPr>
                  <a:latin typeface="Arial"/>
                </a:rPr>
                <a:t>H₂ outgassing rate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50E8C7-7D5D-C015-BAAF-6906671CF0D1}"/>
                </a:ext>
              </a:extLst>
            </p:cNvPr>
            <p:cNvSpPr txBox="1"/>
            <p:nvPr/>
          </p:nvSpPr>
          <p:spPr>
            <a:xfrm>
              <a:off x="457200" y="2404872"/>
              <a:ext cx="2011680" cy="320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sz="1100" b="1">
                  <a:solidFill>
                    <a:srgbClr val="2C3E50"/>
                  </a:solidFill>
                  <a:latin typeface="Arial"/>
                </a:defRPr>
              </a:pPr>
              <a:r>
                <a:rPr>
                  <a:latin typeface="Arial"/>
                </a:rPr>
                <a:t>Activation energy Eₐ (kJ/mol)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BDFD48-E6BC-40A9-5E37-769FF3013B81}"/>
                </a:ext>
              </a:extLst>
            </p:cNvPr>
            <p:cNvSpPr txBox="1"/>
            <p:nvPr/>
          </p:nvSpPr>
          <p:spPr>
            <a:xfrm>
              <a:off x="457200" y="3346702"/>
              <a:ext cx="2011680" cy="6805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sz="1100" b="1">
                  <a:solidFill>
                    <a:srgbClr val="2C3E50"/>
                  </a:solidFill>
                  <a:latin typeface="Arial"/>
                </a:defRPr>
              </a:pPr>
              <a:r>
                <a:rPr lang="en-US" dirty="0">
                  <a:latin typeface="Arial"/>
                </a:rPr>
                <a:t>Post Bake </a:t>
              </a:r>
              <a:r>
                <a:rPr dirty="0">
                  <a:latin typeface="Arial"/>
                </a:rPr>
                <a:t>gas purity (%)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D26171-3C1C-DBC1-54A2-9960BAD43180}"/>
                </a:ext>
              </a:extLst>
            </p:cNvPr>
            <p:cNvSpPr txBox="1"/>
            <p:nvPr/>
          </p:nvSpPr>
          <p:spPr>
            <a:xfrm>
              <a:off x="457200" y="4288536"/>
              <a:ext cx="2011680" cy="320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sz="1100" b="1">
                  <a:solidFill>
                    <a:srgbClr val="2C3E50"/>
                  </a:solidFill>
                  <a:latin typeface="Arial"/>
                </a:defRPr>
              </a:pPr>
              <a:r>
                <a:rPr>
                  <a:latin typeface="Arial"/>
                </a:rPr>
                <a:t>Relative material cost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399067-EB91-1EBA-3E37-C32EE5CC5545}"/>
                </a:ext>
              </a:extLst>
            </p:cNvPr>
            <p:cNvGrpSpPr/>
            <p:nvPr/>
          </p:nvGrpSpPr>
          <p:grpSpPr>
            <a:xfrm>
              <a:off x="2560320" y="1371600"/>
              <a:ext cx="8520255" cy="3592879"/>
              <a:chOff x="2560320" y="1371600"/>
              <a:chExt cx="8520255" cy="359287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41153EA-FFEA-359D-C4CE-1BB57AD2674E}"/>
                  </a:ext>
                </a:extLst>
              </p:cNvPr>
              <p:cNvSpPr/>
              <p:nvPr/>
            </p:nvSpPr>
            <p:spPr>
              <a:xfrm>
                <a:off x="2560320" y="1371600"/>
                <a:ext cx="13716" cy="713231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16" name="Rounded Rectangle 6">
                <a:extLst>
                  <a:ext uri="{FF2B5EF4-FFF2-40B4-BE49-F238E27FC236}">
                    <a16:creationId xmlns:a16="http://schemas.microsoft.com/office/drawing/2014/main" id="{B7A78116-B85B-25D8-12D8-99A1E5B13E42}"/>
                  </a:ext>
                </a:extLst>
              </p:cNvPr>
              <p:cNvSpPr/>
              <p:nvPr/>
            </p:nvSpPr>
            <p:spPr>
              <a:xfrm>
                <a:off x="2560320" y="1371600"/>
                <a:ext cx="274320" cy="320040"/>
              </a:xfrm>
              <a:prstGeom prst="roundRect">
                <a:avLst>
                  <a:gd name="adj" fmla="val 15000"/>
                </a:avLst>
              </a:prstGeom>
              <a:solidFill>
                <a:srgbClr val="27AE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F1A624-D01C-5E58-958E-5F5756C33030}"/>
                  </a:ext>
                </a:extLst>
              </p:cNvPr>
              <p:cNvSpPr txBox="1"/>
              <p:nvPr/>
            </p:nvSpPr>
            <p:spPr>
              <a:xfrm>
                <a:off x="2820009" y="1399033"/>
                <a:ext cx="1742369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1E8E49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2,300× lower</a:t>
                </a:r>
              </a:p>
            </p:txBody>
          </p:sp>
          <p:sp>
            <p:nvSpPr>
              <p:cNvPr id="18" name="Rounded Rectangle 8">
                <a:extLst>
                  <a:ext uri="{FF2B5EF4-FFF2-40B4-BE49-F238E27FC236}">
                    <a16:creationId xmlns:a16="http://schemas.microsoft.com/office/drawing/2014/main" id="{F4A2F620-9CE1-D53D-8BF1-D88FFCBE56A9}"/>
                  </a:ext>
                </a:extLst>
              </p:cNvPr>
              <p:cNvSpPr/>
              <p:nvPr/>
            </p:nvSpPr>
            <p:spPr>
              <a:xfrm>
                <a:off x="2560320" y="1764792"/>
                <a:ext cx="8412480" cy="320040"/>
              </a:xfrm>
              <a:prstGeom prst="roundRect">
                <a:avLst>
                  <a:gd name="adj" fmla="val 15000"/>
                </a:avLst>
              </a:prstGeom>
              <a:solidFill>
                <a:srgbClr val="C0392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01B502-295A-295A-D3B7-F0A3D7B3DC7B}"/>
                  </a:ext>
                </a:extLst>
              </p:cNvPr>
              <p:cNvSpPr txBox="1"/>
              <p:nvPr/>
            </p:nvSpPr>
            <p:spPr>
              <a:xfrm>
                <a:off x="9791394" y="1754221"/>
                <a:ext cx="1289181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Baseline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F250739-6BD3-EBB9-F0F6-06FEBAE3A7A2}"/>
                  </a:ext>
                </a:extLst>
              </p:cNvPr>
              <p:cNvSpPr/>
              <p:nvPr/>
            </p:nvSpPr>
            <p:spPr>
              <a:xfrm>
                <a:off x="2560320" y="2313432"/>
                <a:ext cx="13716" cy="713231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1" name="Rounded Rectangle 12">
                <a:extLst>
                  <a:ext uri="{FF2B5EF4-FFF2-40B4-BE49-F238E27FC236}">
                    <a16:creationId xmlns:a16="http://schemas.microsoft.com/office/drawing/2014/main" id="{F4847AB0-124B-7132-D737-BC52DB9B5AA7}"/>
                  </a:ext>
                </a:extLst>
              </p:cNvPr>
              <p:cNvSpPr/>
              <p:nvPr/>
            </p:nvSpPr>
            <p:spPr>
              <a:xfrm>
                <a:off x="2560320" y="2313432"/>
                <a:ext cx="3785615" cy="320040"/>
              </a:xfrm>
              <a:prstGeom prst="roundRect">
                <a:avLst>
                  <a:gd name="adj" fmla="val 15000"/>
                </a:avLst>
              </a:prstGeom>
              <a:solidFill>
                <a:srgbClr val="27AE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24FECC-CBB5-EAC3-EB74-5F88ABDA7596}"/>
                  </a:ext>
                </a:extLst>
              </p:cNvPr>
              <p:cNvSpPr txBox="1"/>
              <p:nvPr/>
            </p:nvSpPr>
            <p:spPr>
              <a:xfrm>
                <a:off x="5546143" y="2264382"/>
                <a:ext cx="992125" cy="437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 sz="1000" b="1">
                    <a:solidFill>
                      <a:srgbClr val="1E8E49"/>
                    </a:solidFill>
                    <a:latin typeface="Arial"/>
                  </a:defRPr>
                </a:pPr>
                <a:r>
                  <a:rPr sz="1200" dirty="0">
                    <a:solidFill>
                      <a:schemeClr val="bg1"/>
                    </a:solidFill>
                    <a:latin typeface="Arial"/>
                  </a:rPr>
                  <a:t>2</a:t>
                </a:r>
                <a:r>
                  <a:rPr lang="en-US" sz="1200" dirty="0">
                    <a:solidFill>
                      <a:schemeClr val="bg1"/>
                    </a:solidFill>
                    <a:latin typeface="Arial"/>
                  </a:rPr>
                  <a:t>7</a:t>
                </a:r>
                <a:r>
                  <a:rPr sz="1200" dirty="0">
                    <a:solidFill>
                      <a:schemeClr val="bg1"/>
                    </a:solidFill>
                    <a:latin typeface="Arial"/>
                  </a:rPr>
                  <a:t>.0</a:t>
                </a:r>
              </a:p>
            </p:txBody>
          </p:sp>
          <p:sp>
            <p:nvSpPr>
              <p:cNvPr id="23" name="Rounded Rectangle 14">
                <a:extLst>
                  <a:ext uri="{FF2B5EF4-FFF2-40B4-BE49-F238E27FC236}">
                    <a16:creationId xmlns:a16="http://schemas.microsoft.com/office/drawing/2014/main" id="{C0F8BD68-0CC3-06BA-5882-5790589AF112}"/>
                  </a:ext>
                </a:extLst>
              </p:cNvPr>
              <p:cNvSpPr/>
              <p:nvPr/>
            </p:nvSpPr>
            <p:spPr>
              <a:xfrm>
                <a:off x="2560320" y="2706624"/>
                <a:ext cx="5888736" cy="320040"/>
              </a:xfrm>
              <a:prstGeom prst="roundRect">
                <a:avLst>
                  <a:gd name="adj" fmla="val 15000"/>
                </a:avLst>
              </a:prstGeom>
              <a:solidFill>
                <a:srgbClr val="C0392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6FBD79-32CD-8D5A-793F-361225EADD44}"/>
                  </a:ext>
                </a:extLst>
              </p:cNvPr>
              <p:cNvSpPr txBox="1"/>
              <p:nvPr/>
            </p:nvSpPr>
            <p:spPr>
              <a:xfrm>
                <a:off x="7534655" y="2656121"/>
                <a:ext cx="762570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lang="en-US" sz="1200" dirty="0">
                    <a:latin typeface="Arial"/>
                  </a:rPr>
                  <a:t>62</a:t>
                </a:r>
                <a:r>
                  <a:rPr sz="1200" dirty="0">
                    <a:latin typeface="Arial"/>
                  </a:rPr>
                  <a:t>.3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B8CBA4C-7E81-5CCD-6FD2-E52EA6F45315}"/>
                  </a:ext>
                </a:extLst>
              </p:cNvPr>
              <p:cNvSpPr/>
              <p:nvPr/>
            </p:nvSpPr>
            <p:spPr>
              <a:xfrm>
                <a:off x="2560320" y="3255263"/>
                <a:ext cx="13716" cy="713231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6" name="Rounded Rectangle 18">
                <a:extLst>
                  <a:ext uri="{FF2B5EF4-FFF2-40B4-BE49-F238E27FC236}">
                    <a16:creationId xmlns:a16="http://schemas.microsoft.com/office/drawing/2014/main" id="{B6018959-E016-AB10-67C6-124C60BB09E6}"/>
                  </a:ext>
                </a:extLst>
              </p:cNvPr>
              <p:cNvSpPr/>
              <p:nvPr/>
            </p:nvSpPr>
            <p:spPr>
              <a:xfrm>
                <a:off x="2560320" y="3255263"/>
                <a:ext cx="8328355" cy="320040"/>
              </a:xfrm>
              <a:prstGeom prst="roundRect">
                <a:avLst>
                  <a:gd name="adj" fmla="val 15000"/>
                </a:avLst>
              </a:prstGeom>
              <a:solidFill>
                <a:srgbClr val="27AE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57ED681-AEB6-51AF-BF06-9F17FDAA8E32}"/>
                  </a:ext>
                </a:extLst>
              </p:cNvPr>
              <p:cNvSpPr txBox="1"/>
              <p:nvPr/>
            </p:nvSpPr>
            <p:spPr>
              <a:xfrm>
                <a:off x="9646578" y="3226774"/>
                <a:ext cx="1251206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&gt;99%</a:t>
                </a:r>
                <a:r>
                  <a:rPr lang="en-US" sz="1200" dirty="0">
                    <a:latin typeface="Arial"/>
                  </a:rPr>
                  <a:t> H</a:t>
                </a:r>
                <a:r>
                  <a:rPr lang="en-US" sz="1200" baseline="-25000" dirty="0">
                    <a:latin typeface="Arial"/>
                  </a:rPr>
                  <a:t>2</a:t>
                </a:r>
                <a:endParaRPr sz="1200" baseline="-25000" dirty="0">
                  <a:latin typeface="Arial"/>
                </a:endParaRPr>
              </a:p>
            </p:txBody>
          </p:sp>
          <p:sp>
            <p:nvSpPr>
              <p:cNvPr id="28" name="Rounded Rectangle 20">
                <a:extLst>
                  <a:ext uri="{FF2B5EF4-FFF2-40B4-BE49-F238E27FC236}">
                    <a16:creationId xmlns:a16="http://schemas.microsoft.com/office/drawing/2014/main" id="{6A44205C-BD60-2432-A416-8CC9706087BD}"/>
                  </a:ext>
                </a:extLst>
              </p:cNvPr>
              <p:cNvSpPr/>
              <p:nvPr/>
            </p:nvSpPr>
            <p:spPr>
              <a:xfrm>
                <a:off x="2560320" y="3648456"/>
                <a:ext cx="5047488" cy="320040"/>
              </a:xfrm>
              <a:prstGeom prst="roundRect">
                <a:avLst>
                  <a:gd name="adj" fmla="val 15000"/>
                </a:avLst>
              </a:prstGeom>
              <a:solidFill>
                <a:srgbClr val="C0392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3D9E3D9-7B7F-97F8-B82D-4E8D64E3D346}"/>
                  </a:ext>
                </a:extLst>
              </p:cNvPr>
              <p:cNvSpPr txBox="1"/>
              <p:nvPr/>
            </p:nvSpPr>
            <p:spPr>
              <a:xfrm>
                <a:off x="6422083" y="3620505"/>
                <a:ext cx="1679971" cy="437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~60%</a:t>
                </a:r>
                <a:r>
                  <a:rPr lang="en-US" sz="1200" dirty="0">
                    <a:latin typeface="Arial"/>
                  </a:rPr>
                  <a:t> H</a:t>
                </a:r>
                <a:r>
                  <a:rPr lang="en-US" sz="1200" baseline="-25000" dirty="0">
                    <a:latin typeface="Arial"/>
                  </a:rPr>
                  <a:t>2</a:t>
                </a:r>
                <a:endParaRPr sz="1200" dirty="0">
                  <a:latin typeface="Arial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AE37D93-D1C0-722F-5A0F-5F34808D55A7}"/>
                  </a:ext>
                </a:extLst>
              </p:cNvPr>
              <p:cNvSpPr/>
              <p:nvPr/>
            </p:nvSpPr>
            <p:spPr>
              <a:xfrm>
                <a:off x="2560320" y="4197096"/>
                <a:ext cx="13716" cy="713231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31" name="Rounded Rectangle 24">
                <a:extLst>
                  <a:ext uri="{FF2B5EF4-FFF2-40B4-BE49-F238E27FC236}">
                    <a16:creationId xmlns:a16="http://schemas.microsoft.com/office/drawing/2014/main" id="{D063DF3F-3885-25A8-2B06-F7058D4F24AC}"/>
                  </a:ext>
                </a:extLst>
              </p:cNvPr>
              <p:cNvSpPr/>
              <p:nvPr/>
            </p:nvSpPr>
            <p:spPr>
              <a:xfrm>
                <a:off x="2560320" y="4197096"/>
                <a:ext cx="1261872" cy="320040"/>
              </a:xfrm>
              <a:prstGeom prst="roundRect">
                <a:avLst>
                  <a:gd name="adj" fmla="val 15000"/>
                </a:avLst>
              </a:prstGeom>
              <a:solidFill>
                <a:srgbClr val="27AE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7D85149-E304-1F81-C023-E1990C22D5F5}"/>
                  </a:ext>
                </a:extLst>
              </p:cNvPr>
              <p:cNvSpPr txBox="1"/>
              <p:nvPr/>
            </p:nvSpPr>
            <p:spPr>
              <a:xfrm>
                <a:off x="3716966" y="4184419"/>
                <a:ext cx="1967697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1E8E49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5–10× cheaper</a:t>
                </a:r>
              </a:p>
            </p:txBody>
          </p:sp>
          <p:sp>
            <p:nvSpPr>
              <p:cNvPr id="33" name="Rounded Rectangle 26">
                <a:extLst>
                  <a:ext uri="{FF2B5EF4-FFF2-40B4-BE49-F238E27FC236}">
                    <a16:creationId xmlns:a16="http://schemas.microsoft.com/office/drawing/2014/main" id="{21CE88E9-1262-DCEA-4381-9BFB4728AFF4}"/>
                  </a:ext>
                </a:extLst>
              </p:cNvPr>
              <p:cNvSpPr/>
              <p:nvPr/>
            </p:nvSpPr>
            <p:spPr>
              <a:xfrm>
                <a:off x="2560320" y="4590288"/>
                <a:ext cx="8412480" cy="320040"/>
              </a:xfrm>
              <a:prstGeom prst="roundRect">
                <a:avLst>
                  <a:gd name="adj" fmla="val 15000"/>
                </a:avLst>
              </a:prstGeom>
              <a:solidFill>
                <a:srgbClr val="C0392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D361FFC-9534-588E-4CDA-C27C7E5C9211}"/>
                  </a:ext>
                </a:extLst>
              </p:cNvPr>
              <p:cNvSpPr txBox="1"/>
              <p:nvPr/>
            </p:nvSpPr>
            <p:spPr>
              <a:xfrm>
                <a:off x="9678851" y="4526988"/>
                <a:ext cx="1289181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Baseline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24CF68A-FFE0-4895-2CF2-B7A86CF0413B}"/>
              </a:ext>
            </a:extLst>
          </p:cNvPr>
          <p:cNvGrpSpPr/>
          <p:nvPr/>
        </p:nvGrpSpPr>
        <p:grpSpPr>
          <a:xfrm>
            <a:off x="850265" y="3219235"/>
            <a:ext cx="2782580" cy="551319"/>
            <a:chOff x="8229600" y="5029200"/>
            <a:chExt cx="2782580" cy="551319"/>
          </a:xfrm>
        </p:grpSpPr>
        <p:sp>
          <p:nvSpPr>
            <p:cNvPr id="36" name="Rounded Rectangle 28">
              <a:extLst>
                <a:ext uri="{FF2B5EF4-FFF2-40B4-BE49-F238E27FC236}">
                  <a16:creationId xmlns:a16="http://schemas.microsoft.com/office/drawing/2014/main" id="{073F879C-A106-CAF6-D8D1-1B770866AA46}"/>
                </a:ext>
              </a:extLst>
            </p:cNvPr>
            <p:cNvSpPr/>
            <p:nvPr/>
          </p:nvSpPr>
          <p:spPr>
            <a:xfrm>
              <a:off x="8229600" y="5047488"/>
              <a:ext cx="365760" cy="182880"/>
            </a:xfrm>
            <a:prstGeom prst="roundRect">
              <a:avLst>
                <a:gd name="adj" fmla="val 20000"/>
              </a:avLst>
            </a:prstGeom>
            <a:solidFill>
              <a:srgbClr val="C0392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>
                  <a:latin typeface="Arial"/>
                </a:defRPr>
              </a:pPr>
              <a:endParaRPr sz="2000" b="1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5F1570F-1C3D-13FF-4FEC-E9682061B239}"/>
                </a:ext>
              </a:extLst>
            </p:cNvPr>
            <p:cNvSpPr txBox="1"/>
            <p:nvPr/>
          </p:nvSpPr>
          <p:spPr>
            <a:xfrm>
              <a:off x="8686800" y="5029200"/>
              <a:ext cx="176247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100">
                  <a:solidFill>
                    <a:srgbClr val="2C3E50"/>
                  </a:solidFill>
                  <a:latin typeface="Arial"/>
                </a:defRPr>
              </a:pPr>
              <a:r>
                <a:rPr lang="en-US" sz="1200" b="1" dirty="0">
                  <a:latin typeface="Arial"/>
                </a:rPr>
                <a:t>Stainless: </a:t>
              </a:r>
              <a:r>
                <a:rPr sz="1200" b="1" dirty="0">
                  <a:latin typeface="Arial"/>
                </a:rPr>
                <a:t>316L (FCC)</a:t>
              </a:r>
            </a:p>
          </p:txBody>
        </p:sp>
        <p:sp>
          <p:nvSpPr>
            <p:cNvPr id="38" name="Rounded Rectangle 30">
              <a:extLst>
                <a:ext uri="{FF2B5EF4-FFF2-40B4-BE49-F238E27FC236}">
                  <a16:creationId xmlns:a16="http://schemas.microsoft.com/office/drawing/2014/main" id="{294799E4-B250-9A7B-0C6F-1DB13ED35CEF}"/>
                </a:ext>
              </a:extLst>
            </p:cNvPr>
            <p:cNvSpPr/>
            <p:nvPr/>
          </p:nvSpPr>
          <p:spPr>
            <a:xfrm>
              <a:off x="8229600" y="5321807"/>
              <a:ext cx="365760" cy="182880"/>
            </a:xfrm>
            <a:prstGeom prst="roundRect">
              <a:avLst>
                <a:gd name="adj" fmla="val 20000"/>
              </a:avLst>
            </a:prstGeom>
            <a:solidFill>
              <a:srgbClr val="27AE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>
                  <a:latin typeface="Arial"/>
                </a:defRPr>
              </a:pPr>
              <a:endParaRPr sz="2000" b="1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2059D9B-F9BE-5E74-CB33-F7DF2F74B735}"/>
                </a:ext>
              </a:extLst>
            </p:cNvPr>
            <p:cNvSpPr txBox="1"/>
            <p:nvPr/>
          </p:nvSpPr>
          <p:spPr>
            <a:xfrm>
              <a:off x="8686800" y="5303520"/>
              <a:ext cx="232538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100">
                  <a:solidFill>
                    <a:srgbClr val="2C3E50"/>
                  </a:solidFill>
                  <a:latin typeface="Arial"/>
                </a:defRPr>
              </a:pPr>
              <a:r>
                <a:rPr lang="en-US" sz="1200" b="1" dirty="0">
                  <a:latin typeface="Arial"/>
                </a:rPr>
                <a:t>Low Carbon: </a:t>
              </a:r>
              <a:r>
                <a:rPr sz="1200" b="1" dirty="0">
                  <a:latin typeface="Arial"/>
                </a:rPr>
                <a:t>AISI 1020 (BCC)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19E17F-2FE2-63CA-51E3-4D9AC1057D53}"/>
              </a:ext>
            </a:extLst>
          </p:cNvPr>
          <p:cNvGrpSpPr/>
          <p:nvPr/>
        </p:nvGrpSpPr>
        <p:grpSpPr>
          <a:xfrm>
            <a:off x="5830519" y="4211323"/>
            <a:ext cx="2223173" cy="2364401"/>
            <a:chOff x="2009754" y="3593041"/>
            <a:chExt cx="2958466" cy="32033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08AED63-8A05-7CB3-FCCC-CD0948776324}"/>
                </a:ext>
              </a:extLst>
            </p:cNvPr>
            <p:cNvSpPr txBox="1"/>
            <p:nvPr/>
          </p:nvSpPr>
          <p:spPr>
            <a:xfrm>
              <a:off x="2009754" y="3593041"/>
              <a:ext cx="2958466" cy="4586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1600" b="1">
                  <a:solidFill>
                    <a:srgbClr val="C0392B"/>
                  </a:solidFill>
                  <a:latin typeface="Arial"/>
                </a:defRPr>
              </a:pPr>
              <a:r>
                <a:rPr dirty="0">
                  <a:latin typeface="Arial"/>
                </a:rPr>
                <a:t>316L — FCC unit cell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B99118D-E60C-A8B5-D695-8B1CCB143F52}"/>
                </a:ext>
              </a:extLst>
            </p:cNvPr>
            <p:cNvGrpSpPr/>
            <p:nvPr/>
          </p:nvGrpSpPr>
          <p:grpSpPr>
            <a:xfrm>
              <a:off x="2293926" y="4215573"/>
              <a:ext cx="2089404" cy="2089404"/>
              <a:chOff x="2395728" y="4201668"/>
              <a:chExt cx="2089404" cy="2089404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0EAE480-E4DD-2F39-DC4F-D7953352FA50}"/>
                  </a:ext>
                </a:extLst>
              </p:cNvPr>
              <p:cNvSpPr/>
              <p:nvPr/>
            </p:nvSpPr>
            <p:spPr>
              <a:xfrm>
                <a:off x="2395728" y="6053328"/>
                <a:ext cx="237744" cy="237744"/>
              </a:xfrm>
              <a:prstGeom prst="ellipse">
                <a:avLst/>
              </a:prstGeom>
              <a:solidFill>
                <a:srgbClr val="C0392B"/>
              </a:solidFill>
              <a:ln w="12700">
                <a:solidFill>
                  <a:srgbClr val="DE574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8D5F496-B825-4A03-04FD-7CCBFD817EAA}"/>
                  </a:ext>
                </a:extLst>
              </p:cNvPr>
              <p:cNvSpPr/>
              <p:nvPr/>
            </p:nvSpPr>
            <p:spPr>
              <a:xfrm>
                <a:off x="3767328" y="6053328"/>
                <a:ext cx="237744" cy="237744"/>
              </a:xfrm>
              <a:prstGeom prst="ellipse">
                <a:avLst/>
              </a:prstGeom>
              <a:solidFill>
                <a:srgbClr val="C0392B"/>
              </a:solidFill>
              <a:ln w="12700">
                <a:solidFill>
                  <a:srgbClr val="DE574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CB410AD-5741-B369-ADAE-F82A138DD80A}"/>
                  </a:ext>
                </a:extLst>
              </p:cNvPr>
              <p:cNvGrpSpPr/>
              <p:nvPr/>
            </p:nvGrpSpPr>
            <p:grpSpPr>
              <a:xfrm>
                <a:off x="2395728" y="4201668"/>
                <a:ext cx="2089404" cy="1988820"/>
                <a:chOff x="2395728" y="4201668"/>
                <a:chExt cx="2089404" cy="1988820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03C2EFDA-0601-B489-257C-F4B0EE684593}"/>
                    </a:ext>
                  </a:extLst>
                </p:cNvPr>
                <p:cNvSpPr/>
                <p:nvPr/>
              </p:nvSpPr>
              <p:spPr>
                <a:xfrm>
                  <a:off x="2514600" y="6172200"/>
                  <a:ext cx="1371600" cy="18288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7919E903-C229-C3DB-265D-9A3FC85414FB}"/>
                    </a:ext>
                  </a:extLst>
                </p:cNvPr>
                <p:cNvSpPr/>
                <p:nvPr/>
              </p:nvSpPr>
              <p:spPr>
                <a:xfrm>
                  <a:off x="2514600" y="4800600"/>
                  <a:ext cx="1371600" cy="18288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DAA51631-8BFE-BA7F-AB00-E34AF6CBE662}"/>
                    </a:ext>
                  </a:extLst>
                </p:cNvPr>
                <p:cNvSpPr/>
                <p:nvPr/>
              </p:nvSpPr>
              <p:spPr>
                <a:xfrm>
                  <a:off x="2514600" y="4800600"/>
                  <a:ext cx="18288" cy="1371600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9E5F0644-ACD3-FF9C-5909-DBBC01E238BF}"/>
                    </a:ext>
                  </a:extLst>
                </p:cNvPr>
                <p:cNvSpPr/>
                <p:nvPr/>
              </p:nvSpPr>
              <p:spPr>
                <a:xfrm>
                  <a:off x="3867912" y="4800600"/>
                  <a:ext cx="18288" cy="1371600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AB7F910A-912C-76DD-C32F-AD9FA8C54D60}"/>
                    </a:ext>
                  </a:extLst>
                </p:cNvPr>
                <p:cNvSpPr/>
                <p:nvPr/>
              </p:nvSpPr>
              <p:spPr>
                <a:xfrm>
                  <a:off x="2994660" y="5692140"/>
                  <a:ext cx="1371600" cy="18288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5CCBD678-C63D-D024-D021-5530319E723B}"/>
                    </a:ext>
                  </a:extLst>
                </p:cNvPr>
                <p:cNvSpPr/>
                <p:nvPr/>
              </p:nvSpPr>
              <p:spPr>
                <a:xfrm>
                  <a:off x="2994660" y="4320540"/>
                  <a:ext cx="1371600" cy="18288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98DD4DF1-082D-8391-E8A2-76EC6BB05EBA}"/>
                    </a:ext>
                  </a:extLst>
                </p:cNvPr>
                <p:cNvSpPr/>
                <p:nvPr/>
              </p:nvSpPr>
              <p:spPr>
                <a:xfrm>
                  <a:off x="2994660" y="4320540"/>
                  <a:ext cx="18288" cy="1371600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2C8BA16-B991-7DFD-9D10-24D30EE0899F}"/>
                    </a:ext>
                  </a:extLst>
                </p:cNvPr>
                <p:cNvSpPr/>
                <p:nvPr/>
              </p:nvSpPr>
              <p:spPr>
                <a:xfrm>
                  <a:off x="4347972" y="4320540"/>
                  <a:ext cx="18288" cy="1371600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D45EB61B-C671-52F3-6510-E284CE750CA1}"/>
                    </a:ext>
                  </a:extLst>
                </p:cNvPr>
                <p:cNvSpPr/>
                <p:nvPr/>
              </p:nvSpPr>
              <p:spPr>
                <a:xfrm>
                  <a:off x="2395728" y="468172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7F4B1AFC-29C9-9B8A-56B2-7D3389BFB4A8}"/>
                    </a:ext>
                  </a:extLst>
                </p:cNvPr>
                <p:cNvSpPr/>
                <p:nvPr/>
              </p:nvSpPr>
              <p:spPr>
                <a:xfrm>
                  <a:off x="3767328" y="468172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4BFC1BCE-18B5-B777-02DE-53702353A5D5}"/>
                    </a:ext>
                  </a:extLst>
                </p:cNvPr>
                <p:cNvSpPr/>
                <p:nvPr/>
              </p:nvSpPr>
              <p:spPr>
                <a:xfrm>
                  <a:off x="2875788" y="420166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BC7797E3-F548-120E-3693-55EDBECD92F7}"/>
                    </a:ext>
                  </a:extLst>
                </p:cNvPr>
                <p:cNvSpPr/>
                <p:nvPr/>
              </p:nvSpPr>
              <p:spPr>
                <a:xfrm>
                  <a:off x="2875788" y="557326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1B1EB938-C413-6BA2-29B3-1CBA58390E68}"/>
                    </a:ext>
                  </a:extLst>
                </p:cNvPr>
                <p:cNvSpPr/>
                <p:nvPr/>
              </p:nvSpPr>
              <p:spPr>
                <a:xfrm>
                  <a:off x="4247388" y="420166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DCAC47AB-8AB1-C1D0-C812-892697A790DD}"/>
                    </a:ext>
                  </a:extLst>
                </p:cNvPr>
                <p:cNvSpPr/>
                <p:nvPr/>
              </p:nvSpPr>
              <p:spPr>
                <a:xfrm>
                  <a:off x="4247388" y="557326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7A31B547-2885-117F-FB86-8A27AD27977F}"/>
                    </a:ext>
                  </a:extLst>
                </p:cNvPr>
                <p:cNvSpPr/>
                <p:nvPr/>
              </p:nvSpPr>
              <p:spPr>
                <a:xfrm>
                  <a:off x="3081528" y="536752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B2A26240-ABAE-F888-1AD4-40E46B0FB95D}"/>
                    </a:ext>
                  </a:extLst>
                </p:cNvPr>
                <p:cNvSpPr/>
                <p:nvPr/>
              </p:nvSpPr>
              <p:spPr>
                <a:xfrm>
                  <a:off x="3321558" y="512749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ED9A61B6-1510-16FC-5261-F7E545B437A3}"/>
                    </a:ext>
                  </a:extLst>
                </p:cNvPr>
                <p:cNvSpPr/>
                <p:nvPr/>
              </p:nvSpPr>
              <p:spPr>
                <a:xfrm>
                  <a:off x="4007358" y="512749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14BCF72F-B2FE-308E-C0E4-5B47EA25EEE6}"/>
                    </a:ext>
                  </a:extLst>
                </p:cNvPr>
                <p:cNvSpPr/>
                <p:nvPr/>
              </p:nvSpPr>
              <p:spPr>
                <a:xfrm>
                  <a:off x="3410712" y="5742431"/>
                  <a:ext cx="128016" cy="128016"/>
                </a:xfrm>
                <a:prstGeom prst="ellipse">
                  <a:avLst/>
                </a:prstGeom>
                <a:solidFill>
                  <a:srgbClr val="2980B9"/>
                </a:solidFill>
                <a:ln w="12700">
                  <a:solidFill>
                    <a:srgbClr val="479ED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</p:grpSp>
        </p:grpSp>
        <p:sp>
          <p:nvSpPr>
            <p:cNvPr id="43" name="Rounded Rectangle 72">
              <a:extLst>
                <a:ext uri="{FF2B5EF4-FFF2-40B4-BE49-F238E27FC236}">
                  <a16:creationId xmlns:a16="http://schemas.microsoft.com/office/drawing/2014/main" id="{56C229A4-D975-C79A-17DE-7846D39F41B6}"/>
                </a:ext>
              </a:extLst>
            </p:cNvPr>
            <p:cNvSpPr/>
            <p:nvPr/>
          </p:nvSpPr>
          <p:spPr>
            <a:xfrm>
              <a:off x="2499666" y="6366698"/>
              <a:ext cx="2136087" cy="429742"/>
            </a:xfrm>
            <a:prstGeom prst="roundRect">
              <a:avLst>
                <a:gd name="adj" fmla="val 15000"/>
              </a:avLst>
            </a:prstGeom>
            <a:solidFill>
              <a:srgbClr val="EBF5FB"/>
            </a:solidFill>
            <a:ln w="12700">
              <a:solidFill>
                <a:srgbClr val="2980B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900" b="1">
                  <a:solidFill>
                    <a:srgbClr val="C0392B"/>
                  </a:solidFill>
                  <a:latin typeface="Arial"/>
                </a:defRPr>
              </a:pPr>
              <a:r>
                <a:rPr sz="1000">
                  <a:latin typeface="Arial"/>
                </a:rPr>
                <a:t>H trapped</a:t>
              </a:r>
              <a:br>
                <a:rPr sz="1000"/>
              </a:br>
              <a:r>
                <a:rPr sz="1000">
                  <a:latin typeface="Arial"/>
                </a:rPr>
                <a:t>(octahedral site)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6EA3492-AACD-D887-5645-9949392D76F2}"/>
              </a:ext>
            </a:extLst>
          </p:cNvPr>
          <p:cNvGrpSpPr/>
          <p:nvPr/>
        </p:nvGrpSpPr>
        <p:grpSpPr>
          <a:xfrm>
            <a:off x="8516176" y="4211323"/>
            <a:ext cx="2694969" cy="2370252"/>
            <a:chOff x="7281919" y="3757610"/>
            <a:chExt cx="3773849" cy="331913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1043A08-975C-C3B3-E8C8-1AC88AB17DC2}"/>
                </a:ext>
              </a:extLst>
            </p:cNvPr>
            <p:cNvSpPr txBox="1"/>
            <p:nvPr/>
          </p:nvSpPr>
          <p:spPr>
            <a:xfrm>
              <a:off x="7281919" y="3757610"/>
              <a:ext cx="3773849" cy="4740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1600" b="1">
                  <a:solidFill>
                    <a:srgbClr val="27AE60"/>
                  </a:solidFill>
                  <a:latin typeface="Arial"/>
                </a:defRPr>
              </a:pPr>
              <a:r>
                <a:rPr dirty="0">
                  <a:latin typeface="Arial"/>
                </a:rPr>
                <a:t>AISI 1020 — BCC unit cell</a:t>
              </a:r>
            </a:p>
          </p:txBody>
        </p:sp>
        <p:sp>
          <p:nvSpPr>
            <p:cNvPr id="67" name="Rounded Rectangle 73">
              <a:extLst>
                <a:ext uri="{FF2B5EF4-FFF2-40B4-BE49-F238E27FC236}">
                  <a16:creationId xmlns:a16="http://schemas.microsoft.com/office/drawing/2014/main" id="{2AB961D4-4163-4204-57F9-34A5ADD92A59}"/>
                </a:ext>
              </a:extLst>
            </p:cNvPr>
            <p:cNvSpPr/>
            <p:nvPr/>
          </p:nvSpPr>
          <p:spPr>
            <a:xfrm>
              <a:off x="7848805" y="6565450"/>
              <a:ext cx="2247793" cy="511296"/>
            </a:xfrm>
            <a:prstGeom prst="roundRect">
              <a:avLst>
                <a:gd name="adj" fmla="val 15000"/>
              </a:avLst>
            </a:prstGeom>
            <a:solidFill>
              <a:srgbClr val="EBF5FB"/>
            </a:solidFill>
            <a:ln w="12700">
              <a:solidFill>
                <a:srgbClr val="2980B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900" b="1">
                  <a:solidFill>
                    <a:srgbClr val="27AE60"/>
                  </a:solidFill>
                  <a:latin typeface="Arial"/>
                </a:defRPr>
              </a:pPr>
              <a:r>
                <a:rPr sz="1000">
                  <a:latin typeface="Arial"/>
                </a:rPr>
                <a:t>H diffuses</a:t>
              </a:r>
              <a:br>
                <a:rPr sz="1000"/>
              </a:br>
              <a:r>
                <a:rPr sz="1000">
                  <a:latin typeface="Arial"/>
                </a:rPr>
                <a:t>(tetrahedral site)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20739DF-F374-06F1-8A94-A8DA9215B616}"/>
                </a:ext>
              </a:extLst>
            </p:cNvPr>
            <p:cNvGrpSpPr/>
            <p:nvPr/>
          </p:nvGrpSpPr>
          <p:grpSpPr>
            <a:xfrm>
              <a:off x="7797242" y="4378259"/>
              <a:ext cx="2089404" cy="2089404"/>
              <a:chOff x="5531054" y="4674868"/>
              <a:chExt cx="2089404" cy="2089404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49AF1561-E49A-E84F-B629-6CC304A131BD}"/>
                  </a:ext>
                </a:extLst>
              </p:cNvPr>
              <p:cNvSpPr/>
              <p:nvPr/>
            </p:nvSpPr>
            <p:spPr>
              <a:xfrm>
                <a:off x="6061407" y="6168312"/>
                <a:ext cx="1371600" cy="18288"/>
              </a:xfrm>
              <a:prstGeom prst="rect">
                <a:avLst/>
              </a:prstGeom>
              <a:solidFill>
                <a:srgbClr val="BBBBB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9CC4BD13-360E-22A1-EB58-A810F2506553}"/>
                  </a:ext>
                </a:extLst>
              </p:cNvPr>
              <p:cNvGrpSpPr/>
              <p:nvPr/>
            </p:nvGrpSpPr>
            <p:grpSpPr>
              <a:xfrm>
                <a:off x="5531054" y="4674868"/>
                <a:ext cx="2089404" cy="2089404"/>
                <a:chOff x="5531054" y="4674868"/>
                <a:chExt cx="2089404" cy="2089404"/>
              </a:xfrm>
            </p:grpSpPr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58F24056-EFA9-3E85-B698-9F0F5662D2C4}"/>
                    </a:ext>
                  </a:extLst>
                </p:cNvPr>
                <p:cNvGrpSpPr/>
                <p:nvPr/>
              </p:nvGrpSpPr>
              <p:grpSpPr>
                <a:xfrm>
                  <a:off x="5531054" y="4674868"/>
                  <a:ext cx="2089404" cy="2089404"/>
                  <a:chOff x="8065007" y="4201668"/>
                  <a:chExt cx="2089404" cy="2089404"/>
                </a:xfrm>
              </p:grpSpPr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2F4E267F-2108-432F-C7B0-855D427F405E}"/>
                      </a:ext>
                    </a:extLst>
                  </p:cNvPr>
                  <p:cNvSpPr/>
                  <p:nvPr/>
                </p:nvSpPr>
                <p:spPr>
                  <a:xfrm>
                    <a:off x="8183879" y="6172200"/>
                    <a:ext cx="1371600" cy="18288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60A7D361-7299-7421-1E12-DC36440D353D}"/>
                      </a:ext>
                    </a:extLst>
                  </p:cNvPr>
                  <p:cNvSpPr/>
                  <p:nvPr/>
                </p:nvSpPr>
                <p:spPr>
                  <a:xfrm>
                    <a:off x="8183879" y="4800600"/>
                    <a:ext cx="1371600" cy="18288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5" name="Rectangle 74">
                    <a:extLst>
                      <a:ext uri="{FF2B5EF4-FFF2-40B4-BE49-F238E27FC236}">
                        <a16:creationId xmlns:a16="http://schemas.microsoft.com/office/drawing/2014/main" id="{CF46228A-DE41-535C-58C8-7C6D5DB2E961}"/>
                      </a:ext>
                    </a:extLst>
                  </p:cNvPr>
                  <p:cNvSpPr/>
                  <p:nvPr/>
                </p:nvSpPr>
                <p:spPr>
                  <a:xfrm>
                    <a:off x="8183879" y="4800600"/>
                    <a:ext cx="18288" cy="1371600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6" name="Rectangle 75">
                    <a:extLst>
                      <a:ext uri="{FF2B5EF4-FFF2-40B4-BE49-F238E27FC236}">
                        <a16:creationId xmlns:a16="http://schemas.microsoft.com/office/drawing/2014/main" id="{998AB4DE-9208-F3FB-A47C-34FEBEBCDDC5}"/>
                      </a:ext>
                    </a:extLst>
                  </p:cNvPr>
                  <p:cNvSpPr/>
                  <p:nvPr/>
                </p:nvSpPr>
                <p:spPr>
                  <a:xfrm>
                    <a:off x="9537192" y="4800600"/>
                    <a:ext cx="18288" cy="1371600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9B25A268-1847-878B-BE7F-4D12F3A6F468}"/>
                      </a:ext>
                    </a:extLst>
                  </p:cNvPr>
                  <p:cNvSpPr/>
                  <p:nvPr/>
                </p:nvSpPr>
                <p:spPr>
                  <a:xfrm>
                    <a:off x="8663940" y="4320540"/>
                    <a:ext cx="1371600" cy="18288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ABB6A86-492F-DE55-FDBC-DEA877F478ED}"/>
                      </a:ext>
                    </a:extLst>
                  </p:cNvPr>
                  <p:cNvSpPr/>
                  <p:nvPr/>
                </p:nvSpPr>
                <p:spPr>
                  <a:xfrm>
                    <a:off x="8663940" y="4320540"/>
                    <a:ext cx="18288" cy="1371600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D6B47878-61EE-B876-3805-284779D97C2F}"/>
                      </a:ext>
                    </a:extLst>
                  </p:cNvPr>
                  <p:cNvSpPr/>
                  <p:nvPr/>
                </p:nvSpPr>
                <p:spPr>
                  <a:xfrm>
                    <a:off x="10017252" y="4320540"/>
                    <a:ext cx="18288" cy="1371600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61AACDC1-5566-2B86-CD10-9271FFCF1629}"/>
                      </a:ext>
                    </a:extLst>
                  </p:cNvPr>
                  <p:cNvSpPr/>
                  <p:nvPr/>
                </p:nvSpPr>
                <p:spPr>
                  <a:xfrm>
                    <a:off x="8065007" y="605332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36974E34-5F89-DFFC-BF0B-1567346DB602}"/>
                      </a:ext>
                    </a:extLst>
                  </p:cNvPr>
                  <p:cNvSpPr/>
                  <p:nvPr/>
                </p:nvSpPr>
                <p:spPr>
                  <a:xfrm>
                    <a:off x="9436607" y="468172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4A763739-516C-1B5E-619E-515FB0374F82}"/>
                      </a:ext>
                    </a:extLst>
                  </p:cNvPr>
                  <p:cNvSpPr/>
                  <p:nvPr/>
                </p:nvSpPr>
                <p:spPr>
                  <a:xfrm>
                    <a:off x="9436607" y="605332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4A3713AE-6AD6-F440-1BE3-B4EB7E02487A}"/>
                      </a:ext>
                    </a:extLst>
                  </p:cNvPr>
                  <p:cNvSpPr/>
                  <p:nvPr/>
                </p:nvSpPr>
                <p:spPr>
                  <a:xfrm>
                    <a:off x="8545067" y="420166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4" name="Oval 83">
                    <a:extLst>
                      <a:ext uri="{FF2B5EF4-FFF2-40B4-BE49-F238E27FC236}">
                        <a16:creationId xmlns:a16="http://schemas.microsoft.com/office/drawing/2014/main" id="{D6FDE020-029B-694C-25AC-E6DC5BF578D2}"/>
                      </a:ext>
                    </a:extLst>
                  </p:cNvPr>
                  <p:cNvSpPr/>
                  <p:nvPr/>
                </p:nvSpPr>
                <p:spPr>
                  <a:xfrm>
                    <a:off x="8545067" y="557326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E33747C7-33E1-A428-DDD4-B6FCDE0A49C1}"/>
                      </a:ext>
                    </a:extLst>
                  </p:cNvPr>
                  <p:cNvSpPr/>
                  <p:nvPr/>
                </p:nvSpPr>
                <p:spPr>
                  <a:xfrm>
                    <a:off x="9916667" y="420166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6" name="Oval 85">
                    <a:extLst>
                      <a:ext uri="{FF2B5EF4-FFF2-40B4-BE49-F238E27FC236}">
                        <a16:creationId xmlns:a16="http://schemas.microsoft.com/office/drawing/2014/main" id="{5EACC06C-B623-2727-50C3-7EA37C6AB7D4}"/>
                      </a:ext>
                    </a:extLst>
                  </p:cNvPr>
                  <p:cNvSpPr/>
                  <p:nvPr/>
                </p:nvSpPr>
                <p:spPr>
                  <a:xfrm>
                    <a:off x="9916667" y="557326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ADAFC617-7D61-6DC8-81E1-039EE447FD38}"/>
                      </a:ext>
                    </a:extLst>
                  </p:cNvPr>
                  <p:cNvSpPr/>
                  <p:nvPr/>
                </p:nvSpPr>
                <p:spPr>
                  <a:xfrm>
                    <a:off x="8978950" y="5115610"/>
                    <a:ext cx="261518" cy="261518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A9DB4BD7-1A9F-6B56-3B3A-2FFFA53A1600}"/>
                      </a:ext>
                    </a:extLst>
                  </p:cNvPr>
                  <p:cNvSpPr/>
                  <p:nvPr/>
                </p:nvSpPr>
                <p:spPr>
                  <a:xfrm>
                    <a:off x="8668511" y="5285231"/>
                    <a:ext cx="128016" cy="128016"/>
                  </a:xfrm>
                  <a:prstGeom prst="ellipse">
                    <a:avLst/>
                  </a:prstGeom>
                  <a:solidFill>
                    <a:srgbClr val="2980B9"/>
                  </a:solidFill>
                  <a:ln w="12700">
                    <a:solidFill>
                      <a:srgbClr val="479ED7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</p:grp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EB4DA2F0-3FFB-4AB8-E341-38F296FD3138}"/>
                    </a:ext>
                  </a:extLst>
                </p:cNvPr>
                <p:cNvSpPr/>
                <p:nvPr/>
              </p:nvSpPr>
              <p:spPr>
                <a:xfrm>
                  <a:off x="5531054" y="5154928"/>
                  <a:ext cx="237744" cy="237744"/>
                </a:xfrm>
                <a:prstGeom prst="ellipse">
                  <a:avLst/>
                </a:prstGeom>
                <a:solidFill>
                  <a:srgbClr val="27AE60"/>
                </a:solidFill>
                <a:ln w="12700">
                  <a:solidFill>
                    <a:srgbClr val="45CC7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</p:grpSp>
        </p:grpSp>
      </p:grpSp>
      <p:sp>
        <p:nvSpPr>
          <p:cNvPr id="170" name="Text 5">
            <a:extLst>
              <a:ext uri="{FF2B5EF4-FFF2-40B4-BE49-F238E27FC236}">
                <a16:creationId xmlns:a16="http://schemas.microsoft.com/office/drawing/2014/main" id="{E1DEA860-2999-601E-807C-BBEB65597884}"/>
              </a:ext>
            </a:extLst>
          </p:cNvPr>
          <p:cNvSpPr/>
          <p:nvPr/>
        </p:nvSpPr>
        <p:spPr>
          <a:xfrm>
            <a:off x="118863" y="4211323"/>
            <a:ext cx="5485606" cy="22711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1212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BCC crystal structure → faster H₂ diffusion, lower trapping energy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1212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GWD collaboration identified 1020 as the leading candidate for the beampipe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1212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Magnetic property beneficial for JLab photogun (shields photocathode)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9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D96DF-CD64-C2E9-CCAD-003969F316B5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Use lower out-gassing materials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E89B9A-5368-5486-88B8-0E977B2EC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888" y="1643120"/>
            <a:ext cx="5711537" cy="3389557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9B312A-9720-D815-298A-DC17F246297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1193"/>
            <a:ext cx="1333363" cy="12504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E29FBE-7A1D-E911-4A7E-F6D49E25250B}"/>
              </a:ext>
            </a:extLst>
          </p:cNvPr>
          <p:cNvSpPr txBox="1"/>
          <p:nvPr/>
        </p:nvSpPr>
        <p:spPr>
          <a:xfrm>
            <a:off x="7952576" y="1826519"/>
            <a:ext cx="32643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A. H. Al-</a:t>
            </a:r>
            <a:r>
              <a:rPr lang="en-US" sz="1400" b="0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Allaq</a:t>
            </a:r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Md A. Mamun, M. </a:t>
            </a:r>
            <a:r>
              <a:rPr lang="en-US" sz="1400" b="0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Poelker</a:t>
            </a:r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and A. </a:t>
            </a:r>
            <a:r>
              <a:rPr lang="en-US" sz="1400" b="0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Elmustafa</a:t>
            </a:r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J. Vac. Sci. Technol. B </a:t>
            </a:r>
            <a:r>
              <a:rPr lang="en-US" sz="1400" b="1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43</a:t>
            </a:r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034203 (2025)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4E8AD5-F820-31F9-1229-7CCE26EFC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049" y="1906982"/>
            <a:ext cx="3944425" cy="27332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495F51-5318-7168-2512-76E00AE5B7E5}"/>
              </a:ext>
            </a:extLst>
          </p:cNvPr>
          <p:cNvSpPr txBox="1"/>
          <p:nvPr/>
        </p:nvSpPr>
        <p:spPr>
          <a:xfrm>
            <a:off x="627575" y="4973238"/>
            <a:ext cx="100537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Next Steps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Fabricate an all–low-carbon-steel photogun chamber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Fabricate low-carbon steel electrodes – test high voltage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MolFlow</a:t>
            </a:r>
            <a:r>
              <a:rPr lang="en-US" sz="2000" dirty="0"/>
              <a:t> suggests &gt;800x vacuum improvement (after eliminating 316L stainless steel)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Test performance with </a:t>
            </a:r>
            <a:r>
              <a:rPr lang="en-US" sz="2000"/>
              <a:t>specially designed </a:t>
            </a:r>
            <a:r>
              <a:rPr lang="en-US" sz="2000" dirty="0"/>
              <a:t>vacuum gauge (if successful, plan a beam test)</a:t>
            </a:r>
          </a:p>
        </p:txBody>
      </p:sp>
    </p:spTree>
    <p:extLst>
      <p:ext uri="{BB962C8B-B14F-4D97-AF65-F5344CB8AC3E}">
        <p14:creationId xmlns:p14="http://schemas.microsoft.com/office/powerpoint/2010/main" val="2533298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BFD183-9CF6-71A7-0C5E-1758EA5BFC1B}"/>
              </a:ext>
            </a:extLst>
          </p:cNvPr>
          <p:cNvSpPr txBox="1"/>
          <p:nvPr/>
        </p:nvSpPr>
        <p:spPr>
          <a:xfrm>
            <a:off x="71120" y="16317"/>
            <a:ext cx="10266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2F9F98-8E9E-7A6D-E4EB-3D94BCAA6335}"/>
              </a:ext>
            </a:extLst>
          </p:cNvPr>
          <p:cNvSpPr txBox="1"/>
          <p:nvPr/>
        </p:nvSpPr>
        <p:spPr>
          <a:xfrm>
            <a:off x="688204" y="1193532"/>
            <a:ext cx="1013059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Jefferson Lab is preparing for the long-term MOLLER parity-violation experiment; need to provide 90% polarization at 65 </a:t>
            </a:r>
            <a:r>
              <a:rPr lang="en-US" sz="2800" dirty="0" err="1"/>
              <a:t>uA</a:t>
            </a:r>
            <a:r>
              <a:rPr lang="en-US" sz="2800" dirty="0"/>
              <a:t> with long operational lifetime.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Users are motivating a future capability for providing positron beams for nuclear physics; more recently there is interest to develop intense moderated slow-positron beams.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To provide even longer operating lifetime for MOLLER and developing sustainable milliampere polarized beams we have an R&amp;D strategy to innovate the polarized electron source.</a:t>
            </a:r>
          </a:p>
        </p:txBody>
      </p:sp>
    </p:spTree>
    <p:extLst>
      <p:ext uri="{BB962C8B-B14F-4D97-AF65-F5344CB8AC3E}">
        <p14:creationId xmlns:p14="http://schemas.microsoft.com/office/powerpoint/2010/main" val="1182892213"/>
      </p:ext>
    </p:extLst>
  </p:cSld>
  <p:clrMapOvr>
    <a:masterClrMapping/>
  </p:clrMapOvr>
</p:sld>
</file>

<file path=ppt/theme/theme1.xml><?xml version="1.0" encoding="utf-8"?>
<a:theme xmlns:a="http://schemas.openxmlformats.org/drawingml/2006/main" name="Jefferson Lab Theme 1">
  <a:themeElements>
    <a:clrScheme name="JLab Color Theme 1">
      <a:dk1>
        <a:srgbClr val="000000"/>
      </a:dk1>
      <a:lt1>
        <a:srgbClr val="FFFFFF"/>
      </a:lt1>
      <a:dk2>
        <a:srgbClr val="1C5068"/>
      </a:dk2>
      <a:lt2>
        <a:srgbClr val="8397A9"/>
      </a:lt2>
      <a:accent1>
        <a:srgbClr val="C31230"/>
      </a:accent1>
      <a:accent2>
        <a:srgbClr val="10A1AF"/>
      </a:accent2>
      <a:accent3>
        <a:srgbClr val="5E5E5E"/>
      </a:accent3>
      <a:accent4>
        <a:srgbClr val="821282"/>
      </a:accent4>
      <a:accent5>
        <a:srgbClr val="385723"/>
      </a:accent5>
      <a:accent6>
        <a:srgbClr val="BF9000"/>
      </a:accent6>
      <a:hlink>
        <a:srgbClr val="1C5068"/>
      </a:hlink>
      <a:folHlink>
        <a:srgbClr val="10A1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effersonLabTemplate_JG_2503" id="{3B269B79-482B-CB48-8F1B-DE1E93D1D15C}" vid="{F7CB5D91-9C74-4C48-B8C9-8E1FE7F854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Jefferson Lab Theme 1</Template>
  <TotalTime>1386</TotalTime>
  <Words>2289</Words>
  <Application>Microsoft Macintosh PowerPoint</Application>
  <PresentationFormat>Widescreen</PresentationFormat>
  <Paragraphs>307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Symbol</vt:lpstr>
      <vt:lpstr>Aptos</vt:lpstr>
      <vt:lpstr>Arial</vt:lpstr>
      <vt:lpstr>Times New Roman</vt:lpstr>
      <vt:lpstr>Calibri</vt:lpstr>
      <vt:lpstr>Segoe UI</vt:lpstr>
      <vt:lpstr>Wingdings</vt:lpstr>
      <vt:lpstr>Jefferson Lab Theme 1</vt:lpstr>
      <vt:lpstr>Operating and Innovating a Polarized Electron Source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 </dc:title>
  <dc:creator>Joe Grames</dc:creator>
  <cp:lastModifiedBy>Joe Grames</cp:lastModifiedBy>
  <cp:revision>76</cp:revision>
  <cp:lastPrinted>2024-11-21T18:51:38Z</cp:lastPrinted>
  <dcterms:created xsi:type="dcterms:W3CDTF">2026-09-04T15:07:22Z</dcterms:created>
  <dcterms:modified xsi:type="dcterms:W3CDTF">2026-10-26T19:33:49Z</dcterms:modified>
</cp:coreProperties>
</file>