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32"/>
  </p:notesMasterIdLst>
  <p:sldIdLst>
    <p:sldId id="256" r:id="rId2"/>
    <p:sldId id="2534" r:id="rId3"/>
    <p:sldId id="2753" r:id="rId4"/>
    <p:sldId id="2770" r:id="rId5"/>
    <p:sldId id="2848" r:id="rId6"/>
    <p:sldId id="2802" r:id="rId7"/>
    <p:sldId id="262" r:id="rId8"/>
    <p:sldId id="2636" r:id="rId9"/>
    <p:sldId id="351" r:id="rId10"/>
    <p:sldId id="369" r:id="rId11"/>
    <p:sldId id="2844" r:id="rId12"/>
    <p:sldId id="2847" r:id="rId13"/>
    <p:sldId id="2815" r:id="rId14"/>
    <p:sldId id="2631" r:id="rId15"/>
    <p:sldId id="2838" r:id="rId16"/>
    <p:sldId id="269" r:id="rId17"/>
    <p:sldId id="385" r:id="rId18"/>
    <p:sldId id="2839" r:id="rId19"/>
    <p:sldId id="2840" r:id="rId20"/>
    <p:sldId id="2841" r:id="rId21"/>
    <p:sldId id="1134" r:id="rId22"/>
    <p:sldId id="2825" r:id="rId23"/>
    <p:sldId id="2845" r:id="rId24"/>
    <p:sldId id="2629" r:id="rId25"/>
    <p:sldId id="2642" r:id="rId26"/>
    <p:sldId id="2823" r:id="rId27"/>
    <p:sldId id="2641" r:id="rId28"/>
    <p:sldId id="2640" r:id="rId29"/>
    <p:sldId id="2648" r:id="rId30"/>
    <p:sldId id="2846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2196B0A-FC6B-91A9-B48F-76D7E7ACC9D4}" name="Daniele Sertore" initials="DS" userId="S::sertore@infn.it::9c0ab5f7-81cb-4f3e-8f35-37302c927a17" providerId="AD"/>
  <p188:author id="{AD49061B-0877-27C0-90A2-7E1F59D2DAA2}" name="Angelo Bosotti" initials="AB" userId="S::bosotti@infn.it::0e773ea0-6ba7-47ee-8b26-788a64162ede" providerId="AD"/>
  <p188:author id="{D3F8FB70-7CC3-3013-B6DE-5C10B9CC29C2}" name="Rocco Paparella" initials="RP" userId="S::paparell@infn.it::95b00fd9-e3ce-43f4-a149-1ce256afa8c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493"/>
    <a:srgbClr val="ECF8FD"/>
    <a:srgbClr val="DBF2FC"/>
    <a:srgbClr val="D5F0FB"/>
    <a:srgbClr val="4472C4"/>
    <a:srgbClr val="913641"/>
    <a:srgbClr val="C55A11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2997" autoAdjust="0"/>
  </p:normalViewPr>
  <p:slideViewPr>
    <p:cSldViewPr snapToGrid="0">
      <p:cViewPr varScale="1">
        <p:scale>
          <a:sx n="48" d="100"/>
          <a:sy n="48" d="100"/>
        </p:scale>
        <p:origin x="1901" y="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B14AE1-25D4-4DA6-B842-ED3CB5487FB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77C6C0-33DE-4396-886E-6058A562F9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708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D2DDD133-399C-4878-80BC-35693617A28F}" type="slidenum">
              <a:rPr lang="en-US" sz="1400" b="0" strike="noStrike" spc="-1" smtClean="0">
                <a:latin typeface="Times New Roman"/>
              </a:rPr>
              <a:t>8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64433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B8E3A-4533-BD22-6F57-03175D1A0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3B0F479-7C9B-3629-8BDA-32D36214DB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45A367F-4C7B-11C8-43CB-05F10517C0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90D546F-4CF1-57C1-4677-02081F949D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31DAA9-2237-4D42-A244-E36B30542975}" type="slidenum">
              <a:rPr lang="ru-IT" smtClean="0"/>
              <a:t>9</a:t>
            </a:fld>
            <a:endParaRPr lang="ru-IT"/>
          </a:p>
        </p:txBody>
      </p:sp>
    </p:spTree>
    <p:extLst>
      <p:ext uri="{BB962C8B-B14F-4D97-AF65-F5344CB8AC3E}">
        <p14:creationId xmlns:p14="http://schemas.microsoft.com/office/powerpoint/2010/main" val="702772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74FBB-61A8-ED98-7084-9EC2D6917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B89012A-C24E-41FE-FF80-F74DDBDFFD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45F29A3-9E5D-6024-CA3E-C384F53176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749F64C-3D54-8C5F-DAAA-85ABDCE726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31DAA9-2237-4D42-A244-E36B30542975}" type="slidenum">
              <a:rPr lang="ru-IT" smtClean="0"/>
              <a:t>10</a:t>
            </a:fld>
            <a:endParaRPr lang="ru-IT"/>
          </a:p>
        </p:txBody>
      </p:sp>
    </p:spTree>
    <p:extLst>
      <p:ext uri="{BB962C8B-B14F-4D97-AF65-F5344CB8AC3E}">
        <p14:creationId xmlns:p14="http://schemas.microsoft.com/office/powerpoint/2010/main" val="42064133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BAB1B-F319-3596-E37A-34AB8F7CF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D65CE4F5-327A-F6F7-6151-6A0308391B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A9BF0893-E8B6-2487-35CD-AC0382725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40BEF80-CB17-CADB-BF17-D78B2EA50C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31DAA9-2237-4D42-A244-E36B30542975}" type="slidenum">
              <a:rPr lang="ru-IT" smtClean="0"/>
              <a:t>11</a:t>
            </a:fld>
            <a:endParaRPr lang="ru-IT"/>
          </a:p>
        </p:txBody>
      </p:sp>
    </p:spTree>
    <p:extLst>
      <p:ext uri="{BB962C8B-B14F-4D97-AF65-F5344CB8AC3E}">
        <p14:creationId xmlns:p14="http://schemas.microsoft.com/office/powerpoint/2010/main" val="38157567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6AB40-7FE0-6719-3A05-25B92FB3F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A34E9A5-0222-A650-B73B-684BFE7645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A629F927-78D8-FFCE-2B32-F2F23E0083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40E3A8C-7D80-EAFF-ADAB-EAFDF549E3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31DAA9-2237-4D42-A244-E36B30542975}" type="slidenum">
              <a:rPr lang="ru-IT" smtClean="0"/>
              <a:t>12</a:t>
            </a:fld>
            <a:endParaRPr lang="ru-IT"/>
          </a:p>
        </p:txBody>
      </p:sp>
    </p:spTree>
    <p:extLst>
      <p:ext uri="{BB962C8B-B14F-4D97-AF65-F5344CB8AC3E}">
        <p14:creationId xmlns:p14="http://schemas.microsoft.com/office/powerpoint/2010/main" val="3298765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D2DDD133-399C-4878-80BC-35693617A28F}" type="slidenum">
              <a:rPr lang="en-US" sz="1400" b="0" strike="noStrike" spc="-1" smtClean="0">
                <a:latin typeface="Times New Roman"/>
              </a:rPr>
              <a:t>14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30221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D2DDD133-399C-4878-80BC-35693617A28F}" type="slidenum">
              <a:rPr lang="en-US" sz="1400" b="0" strike="noStrike" spc="-1" smtClean="0">
                <a:latin typeface="Times New Roman"/>
              </a:rPr>
              <a:t>24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918684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D2DDD133-399C-4878-80BC-35693617A28F}" type="slidenum">
              <a:rPr lang="en-US" sz="1400" b="0" strike="noStrike" spc="-1" smtClean="0">
                <a:latin typeface="Times New Roman"/>
              </a:rPr>
              <a:t>27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45734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268AC33-7283-6EB6-7AE7-9AFA2F7E3C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15183" y="2113646"/>
            <a:ext cx="7381215" cy="4646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F19DF2CF-C1C0-AB4A-B4EA-437540EBE1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976880"/>
            <a:ext cx="9562214" cy="1203051"/>
          </a:xfrm>
        </p:spPr>
        <p:txBody>
          <a:bodyPr anchor="b">
            <a:normAutofit/>
          </a:bodyPr>
          <a:lstStyle>
            <a:lvl1pPr algn="ctr">
              <a:defRPr sz="5400" b="0" baseline="30000">
                <a:solidFill>
                  <a:schemeClr val="tx2">
                    <a:lumMod val="50000"/>
                  </a:schemeClr>
                </a:solidFill>
                <a:latin typeface="Aptos Black" panose="020B0004020202020204" pitchFamily="34" charset="0"/>
              </a:defRPr>
            </a:lvl1pPr>
          </a:lstStyle>
          <a:p>
            <a:r>
              <a:rPr lang="en-US"/>
              <a:t>HB2TF: a first step towards </a:t>
            </a:r>
            <a:r>
              <a:rPr lang="en-US" err="1"/>
              <a:t>BriXSinO</a:t>
            </a:r>
            <a:r>
              <a:rPr lang="en-US"/>
              <a:t> at INFN LASA</a:t>
            </a:r>
            <a:endParaRPr lang="it-IT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7F0D4A1-7ED9-F544-84C8-33AAAA64D1B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33107" y="4752953"/>
            <a:ext cx="9144000" cy="707571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>
                    <a:lumMod val="50000"/>
                  </a:schemeClr>
                </a:solidFill>
                <a:latin typeface="Aptos" panose="020B00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D. Sertore</a:t>
            </a:r>
            <a:br>
              <a:rPr lang="it-IT"/>
            </a:br>
            <a:r>
              <a:rPr lang="it-IT"/>
              <a:t>INFN Milano - LASA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F0FBCE9-DF5A-2F47-9E58-4EB3AD84B5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Aptos" panose="020B0004020202020204" pitchFamily="34" charset="0"/>
              </a:defRPr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22 September 2026</a:t>
            </a:r>
            <a:endParaRPr lang="it-IT" sz="10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EAFA1F3-3795-FF4B-8F5E-DC8E043A1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Aptos" panose="020B0004020202020204" pitchFamily="34" charset="0"/>
              </a:defRPr>
            </a:lvl1pPr>
          </a:lstStyle>
          <a:p>
            <a:pPr algn="ctr">
              <a:defRPr/>
            </a:pPr>
            <a:r>
              <a:rPr lang="it-IT">
                <a:solidFill>
                  <a:prstClr val="black">
                    <a:tint val="75000"/>
                  </a:prstClr>
                </a:solidFill>
              </a:rPr>
              <a:t>D. Sertore – PhASE 2026</a:t>
            </a:r>
            <a:endParaRPr lang="it-IT" sz="10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4C4CBEA-BE06-A64B-AFFB-16FB85BDC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ptos Black" panose="020B0004020202020204" pitchFamily="34" charset="0"/>
              </a:defRPr>
            </a:lvl1pPr>
          </a:lstStyle>
          <a:p>
            <a:pPr algn="r">
              <a:defRPr/>
            </a:pPr>
            <a:fld id="{4C8636E5-F268-0A4A-84DB-69488F0245B6}" type="slidenum">
              <a:rPr lang="it-IT" sz="1200" smtClean="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‹#›</a:t>
            </a:fld>
            <a:endParaRPr lang="it-IT" sz="1200">
              <a:solidFill>
                <a:prstClr val="black">
                  <a:tint val="75000"/>
                </a:prstClr>
              </a:solidFill>
              <a:latin typeface="Aptos Black" panose="020B0004020202020204" pitchFamily="34" charset="0"/>
            </a:endParaRPr>
          </a:p>
        </p:txBody>
      </p:sp>
      <p:pic>
        <p:nvPicPr>
          <p:cNvPr id="8" name="Immagine 4">
            <a:extLst>
              <a:ext uri="{FF2B5EF4-FFF2-40B4-BE49-F238E27FC236}">
                <a16:creationId xmlns:a16="http://schemas.microsoft.com/office/drawing/2014/main" id="{6D6F2760-0917-1333-F69B-00546BBF681A}"/>
              </a:ext>
            </a:extLst>
          </p:cNvPr>
          <p:cNvPicPr/>
          <p:nvPr userDrawn="1"/>
        </p:nvPicPr>
        <p:blipFill>
          <a:blip r:embed="rId3"/>
          <a:stretch/>
        </p:blipFill>
        <p:spPr>
          <a:xfrm>
            <a:off x="614330" y="0"/>
            <a:ext cx="11577670" cy="2073960"/>
          </a:xfrm>
          <a:prstGeom prst="rect">
            <a:avLst/>
          </a:prstGeom>
          <a:gradFill>
            <a:gsLst>
              <a:gs pos="1835">
                <a:schemeClr val="bg1"/>
              </a:gs>
              <a:gs pos="71300">
                <a:srgbClr val="002060"/>
              </a:gs>
              <a:gs pos="30000">
                <a:srgbClr val="002060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</p:pic>
      <p:pic>
        <p:nvPicPr>
          <p:cNvPr id="10" name="object 4">
            <a:extLst>
              <a:ext uri="{FF2B5EF4-FFF2-40B4-BE49-F238E27FC236}">
                <a16:creationId xmlns:a16="http://schemas.microsoft.com/office/drawing/2014/main" id="{D4314388-27B6-125B-7007-74ECF68B71A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86038" y="2113646"/>
            <a:ext cx="836983" cy="1092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3906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D278016-29BD-9A4A-A21C-C69E3CCAF2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788761"/>
          </a:xfrm>
        </p:spPr>
        <p:txBody>
          <a:bodyPr/>
          <a:lstStyle>
            <a:lvl1pPr>
              <a:defRPr sz="4000" b="1">
                <a:solidFill>
                  <a:schemeClr val="tx2"/>
                </a:solidFill>
                <a:latin typeface="Aptos" panose="020B0004020202020204" pitchFamily="34" charset="0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E87BDBE-5887-294D-B752-85B53B65114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393371"/>
            <a:ext cx="10515600" cy="4783592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2">
                    <a:lumMod val="50000"/>
                  </a:schemeClr>
                </a:solidFill>
                <a:latin typeface="Aptos" panose="020B0004020202020204" pitchFamily="34" charset="0"/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  <a:latin typeface="Aptos" panose="020B0004020202020204" pitchFamily="34" charset="0"/>
              </a:defRPr>
            </a:lvl2pPr>
            <a:lvl3pPr>
              <a:defRPr sz="1800">
                <a:solidFill>
                  <a:schemeClr val="tx2">
                    <a:lumMod val="50000"/>
                  </a:schemeClr>
                </a:solidFill>
                <a:latin typeface="Aptos" panose="020B0004020202020204" pitchFamily="34" charset="0"/>
              </a:defRPr>
            </a:lvl3pPr>
            <a:lvl4pPr>
              <a:defRPr sz="1600">
                <a:solidFill>
                  <a:schemeClr val="tx2">
                    <a:lumMod val="50000"/>
                  </a:schemeClr>
                </a:solidFill>
                <a:latin typeface="Aptos" panose="020B0004020202020204" pitchFamily="34" charset="0"/>
              </a:defRPr>
            </a:lvl4pPr>
            <a:lvl5pPr>
              <a:defRPr sz="1600">
                <a:solidFill>
                  <a:schemeClr val="tx2">
                    <a:lumMod val="50000"/>
                  </a:schemeClr>
                </a:solidFill>
                <a:latin typeface="Aptos" panose="020B0004020202020204" pitchFamily="34" charset="0"/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ED8047D-A71B-9D4E-8CBA-66F2BA05D3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Aptos" panose="020B0004020202020204" pitchFamily="34" charset="0"/>
              </a:defRPr>
            </a:lvl1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22 September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EA79E1D-CEC4-AF40-99C6-FCD338C2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Aptos" panose="020B0004020202020204" pitchFamily="34" charset="0"/>
              </a:defRPr>
            </a:lvl1pPr>
          </a:lstStyle>
          <a:p>
            <a:pPr algn="ctr">
              <a:defRPr/>
            </a:pPr>
            <a:r>
              <a:rPr lang="it-IT">
                <a:solidFill>
                  <a:prstClr val="black">
                    <a:tint val="75000"/>
                  </a:prstClr>
                </a:solidFill>
              </a:rPr>
              <a:t>D. Sertore – PhASE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4EDFAAF-F603-8044-A9FE-3D8879495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Aptos" panose="020B0004020202020204" pitchFamily="34" charset="0"/>
              </a:defRPr>
            </a:lvl1pPr>
          </a:lstStyle>
          <a:p>
            <a:pPr algn="r">
              <a:defRPr/>
            </a:pPr>
            <a:fld id="{4C8636E5-F268-0A4A-84DB-69488F0245B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‹#›</a:t>
            </a:fld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5E8C397-C1BF-74EB-636D-4B46D7273338}"/>
              </a:ext>
            </a:extLst>
          </p:cNvPr>
          <p:cNvCxnSpPr/>
          <p:nvPr userDrawn="1"/>
        </p:nvCxnSpPr>
        <p:spPr>
          <a:xfrm>
            <a:off x="838200" y="1239520"/>
            <a:ext cx="10601960" cy="0"/>
          </a:xfrm>
          <a:prstGeom prst="line">
            <a:avLst/>
          </a:prstGeom>
          <a:ln w="38100">
            <a:solidFill>
              <a:schemeClr val="tx2"/>
            </a:solidFill>
          </a:ln>
          <a:effectLst>
            <a:reflection blurRad="6350" stA="50000" endA="300" endPos="90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8803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F5DD61-793F-2F40-9D5D-D3E28BD369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>
                <a:latin typeface="Aptos" panose="020B0004020202020204" pitchFamily="34" charset="0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A6D87BA-BF4E-9643-B97A-2C3A4E7821A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951219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E2E1179-3E6C-A94F-8852-1454A93C1A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ptos" panose="020B0004020202020204" pitchFamily="34" charset="0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5226DD8-9DFF-2148-BE9D-326AF65B74C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Aptos" panose="020B0004020202020204" pitchFamily="34" charset="0"/>
              </a:defRPr>
            </a:lvl1pPr>
            <a:lvl2pPr>
              <a:defRPr>
                <a:latin typeface="Aptos" panose="020B0004020202020204" pitchFamily="34" charset="0"/>
              </a:defRPr>
            </a:lvl2pPr>
            <a:lvl3pPr>
              <a:defRPr>
                <a:latin typeface="Aptos" panose="020B0004020202020204" pitchFamily="34" charset="0"/>
              </a:defRPr>
            </a:lvl3pPr>
            <a:lvl4pPr>
              <a:defRPr>
                <a:latin typeface="Aptos" panose="020B0004020202020204" pitchFamily="34" charset="0"/>
              </a:defRPr>
            </a:lvl4pPr>
            <a:lvl5pPr>
              <a:defRPr>
                <a:latin typeface="Aptos" panose="020B0004020202020204" pitchFamily="34" charset="0"/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26E43ED-6911-F94E-8BF3-96E53E06A42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Aptos" panose="020B0004020202020204" pitchFamily="34" charset="0"/>
              </a:defRPr>
            </a:lvl1pPr>
            <a:lvl2pPr>
              <a:defRPr>
                <a:latin typeface="Aptos" panose="020B0004020202020204" pitchFamily="34" charset="0"/>
              </a:defRPr>
            </a:lvl2pPr>
            <a:lvl3pPr>
              <a:defRPr>
                <a:latin typeface="Aptos" panose="020B0004020202020204" pitchFamily="34" charset="0"/>
              </a:defRPr>
            </a:lvl3pPr>
            <a:lvl4pPr>
              <a:defRPr>
                <a:latin typeface="Aptos" panose="020B0004020202020204" pitchFamily="34" charset="0"/>
              </a:defRPr>
            </a:lvl4pPr>
            <a:lvl5pPr>
              <a:defRPr>
                <a:latin typeface="Aptos" panose="020B0004020202020204" pitchFamily="34" charset="0"/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1087522-6969-D44D-99FF-F7E0C22982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22 September 2026</a:t>
            </a: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699797C-12C5-5744-996B-C5BC02D31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D. Sertore – PhASE 2026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70D2132-7C5D-2C42-BDB7-896BA7B80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8636E5-F268-0A4A-84DB-69488F0245B6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2277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C0C426D-F315-FC4D-BDDC-9912CE91E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6FC47E8-911E-924D-9A7C-DE61C93694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3ABAEB6-5F7F-284B-B2E3-4740740B7D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90D7B337-4809-1048-ABDE-E6D7BAF29C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C64B39E-51DA-1040-AB11-DCF91FF50A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94B0ADDA-8BA3-B14A-B111-5C36832A3D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22 September 2026</a:t>
            </a: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D5042597-009B-0142-924D-2FE2CF842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D. Sertore – PhASE 2026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B0EF88D9-388E-DF4D-A088-88818C08F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8636E5-F268-0A4A-84DB-69488F0245B6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9865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A290C18-884E-554B-ADB4-9F10A1406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55F21EB-5FFE-2D45-B1C2-7E26F39043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22 September 2026</a:t>
            </a: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9DB4D14-47D7-2D49-BEEF-49C84A254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D. Sertore – PhASE 2026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E4266DE-D5BA-294C-88E7-53146D6EC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8636E5-F268-0A4A-84DB-69488F0245B6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3742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0EA2ABC-2889-4B41-A6A8-C52912024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22 September 2026</a:t>
            </a: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47A81E15-D04C-0B49-983D-7EDAF7EAF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D. Sertore – PhASE 2026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2FA6821-484F-8E4D-8D30-5EB576A2B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8636E5-F268-0A4A-84DB-69488F0245B6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8329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3FB9D7-0159-9E43-975A-82EC8A7A6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43FE2ED-7F19-EB4B-B089-64DF3FA963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5FFAB85-A160-C541-9850-77BC4BE48E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3CE7E63-822C-EB44-8B32-8468F105B0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22 September 2026</a:t>
            </a: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EE2E963-D490-1B40-9B90-6C6A23013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D. Sertore – PhASE 2026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129D75B-A9A9-604F-86CE-E826D3D2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8636E5-F268-0A4A-84DB-69488F0245B6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3368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3E445B-5944-AC41-B2E1-621D3F77B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65E6FE43-9976-5E4F-9EB1-9046BE70F9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DC96049-C012-FD42-8AB3-1326625637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23D43E6-B714-904D-A298-E6BEF61FA7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22 September 2026</a:t>
            </a: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497A99C-BE66-604F-B207-4926160B0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D. Sertore – PhASE 2026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D05E912-71BE-4B49-8DCB-3AFE2412F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8636E5-F268-0A4A-84DB-69488F0245B6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4534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1651B13-0CC7-1B41-A6AC-1809A530A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8F0B885-5BE8-E04B-B399-0D52994788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9111204-DCEE-1945-A1B7-A381FF771C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22 September 2026</a:t>
            </a: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9629D8E-47FF-1240-BA01-668485C3F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D. Sertore – PhASE 2026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68E5E9A-257C-C749-A561-3F1EA7808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8636E5-F268-0A4A-84DB-69488F0245B6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5063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672D7B75-4E2B-D442-97CE-91E44624B5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2D0AC93-3C82-9043-90EE-9D87931C03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1BC6A24-9482-D043-BA3C-1906BD8377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22 September 2026</a:t>
            </a: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62E3DE7-A115-AB47-AA2A-4A99550A3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D. Sertore – PhASE 2026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D13D31E-6233-DC43-935A-AD990BD71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8636E5-F268-0A4A-84DB-69488F0245B6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14111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295656" y="6466332"/>
            <a:ext cx="10605770" cy="13970"/>
          </a:xfrm>
          <a:custGeom>
            <a:avLst/>
            <a:gdLst/>
            <a:ahLst/>
            <a:cxnLst/>
            <a:rect l="l" t="t" r="r" b="b"/>
            <a:pathLst>
              <a:path w="10605770" h="13970">
                <a:moveTo>
                  <a:pt x="0" y="0"/>
                </a:moveTo>
                <a:lnTo>
                  <a:pt x="10605389" y="13766"/>
                </a:lnTo>
              </a:path>
            </a:pathLst>
          </a:custGeom>
          <a:ln w="76200">
            <a:solidFill>
              <a:srgbClr val="99D5EA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11070335" y="6230111"/>
            <a:ext cx="911351" cy="473964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bk object 18"/>
          <p:cNvSpPr/>
          <p:nvPr userDrawn="1"/>
        </p:nvSpPr>
        <p:spPr>
          <a:xfrm>
            <a:off x="7272401" y="705865"/>
            <a:ext cx="2604084" cy="2065121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bk object 19"/>
          <p:cNvSpPr/>
          <p:nvPr userDrawn="1"/>
        </p:nvSpPr>
        <p:spPr>
          <a:xfrm>
            <a:off x="9648443" y="1303019"/>
            <a:ext cx="2458211" cy="1152143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4B9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79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Holder 4"/>
          <p:cNvSpPr>
            <a:spLocks noGrp="1"/>
          </p:cNvSpPr>
          <p:nvPr>
            <p:ph type="ftr" sz="quarter" idx="5"/>
          </p:nvPr>
        </p:nvSpPr>
        <p:spPr>
          <a:xfrm>
            <a:off x="969975" y="6558739"/>
            <a:ext cx="704214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i="0">
                <a:solidFill>
                  <a:srgbClr val="004B96"/>
                </a:solidFill>
                <a:latin typeface="Arial"/>
                <a:cs typeface="Arial"/>
              </a:defRPr>
            </a:lvl1pPr>
          </a:lstStyle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4B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D. Sertore – PhASE 2026</a:t>
            </a:r>
          </a:p>
        </p:txBody>
      </p:sp>
      <p:sp>
        <p:nvSpPr>
          <p:cNvPr id="13" name="Holder 5"/>
          <p:cNvSpPr>
            <a:spLocks noGrp="1"/>
          </p:cNvSpPr>
          <p:nvPr>
            <p:ph type="dt" sz="half" idx="6"/>
          </p:nvPr>
        </p:nvSpPr>
        <p:spPr>
          <a:xfrm>
            <a:off x="4882134" y="6558739"/>
            <a:ext cx="2687954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i="0">
                <a:solidFill>
                  <a:srgbClr val="004B96"/>
                </a:solidFill>
                <a:latin typeface="Arial"/>
                <a:cs typeface="Arial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4B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22 September 2026</a:t>
            </a: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srgbClr val="004B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888507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7332BE8-8A00-5EC8-03C7-154B6103C854}"/>
              </a:ext>
            </a:extLst>
          </p:cNvPr>
          <p:cNvSpPr txBox="1">
            <a:spLocks/>
          </p:cNvSpPr>
          <p:nvPr userDrawn="1"/>
        </p:nvSpPr>
        <p:spPr>
          <a:xfrm>
            <a:off x="982436" y="6545703"/>
            <a:ext cx="914400" cy="2743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1200" kern="1200" smtClean="0">
                <a:solidFill>
                  <a:srgbClr val="004C97"/>
                </a:solidFill>
                <a:latin typeface="Helvetica" charset="0"/>
                <a:ea typeface="Geneva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4C97"/>
                </a:solidFill>
                <a:effectLst/>
                <a:uLnTx/>
                <a:uFillTx/>
                <a:latin typeface="Helvetica" charset="0"/>
              </a:rPr>
              <a:t>27 Feb 2024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15F100D1-5B7D-80BA-C30B-7E9D8675C8D8}"/>
              </a:ext>
            </a:extLst>
          </p:cNvPr>
          <p:cNvSpPr txBox="1">
            <a:spLocks/>
          </p:cNvSpPr>
          <p:nvPr userDrawn="1"/>
        </p:nvSpPr>
        <p:spPr>
          <a:xfrm>
            <a:off x="0" y="6545703"/>
            <a:ext cx="552450" cy="2743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1200" kern="1200" smtClean="0">
                <a:solidFill>
                  <a:srgbClr val="004C97"/>
                </a:solidFill>
                <a:latin typeface="Helvetica" charset="0"/>
                <a:ea typeface="Geneva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48C009B-CB69-E04A-B9B3-34B26D69E9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Helvetica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3087"/>
              </a:solidFill>
              <a:effectLst/>
              <a:uLnTx/>
              <a:uFillTx/>
              <a:latin typeface="Helvetica" charset="0"/>
            </a:endParaRP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D9A0C62-608E-005F-A988-9D4AA920A3B3}"/>
              </a:ext>
            </a:extLst>
          </p:cNvPr>
          <p:cNvSpPr txBox="1">
            <a:spLocks/>
          </p:cNvSpPr>
          <p:nvPr userDrawn="1"/>
        </p:nvSpPr>
        <p:spPr>
          <a:xfrm>
            <a:off x="2051914" y="6545703"/>
            <a:ext cx="8347199" cy="27432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4C97"/>
                </a:solidFill>
                <a:effectLst/>
                <a:uLnTx/>
                <a:uFillTx/>
                <a:latin typeface="Helvetica"/>
                <a:ea typeface="ＭＳ Ｐゴシック" charset="0"/>
              </a:rPr>
              <a:t>PRESENTER | TITLE | PIP-II 2024 Director’s Review Plenary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004C97"/>
              </a:solidFill>
              <a:effectLst/>
              <a:uLnTx/>
              <a:uFillTx/>
              <a:latin typeface="Helvetica"/>
              <a:ea typeface="ＭＳ Ｐゴシック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EACAF70-FF9D-32FD-3252-95215DEEBE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5" y="971552"/>
            <a:ext cx="11563351" cy="5059363"/>
          </a:xfrm>
          <a:prstGeom prst="rect">
            <a:avLst/>
          </a:prstGeom>
        </p:spPr>
        <p:txBody>
          <a:bodyPr lIns="0" tIns="0" rIns="0" bIns="0"/>
          <a:lstStyle>
            <a:lvl1pPr marL="306910" indent="-306910">
              <a:defRPr sz="2200">
                <a:solidFill>
                  <a:schemeClr val="accent6">
                    <a:lumMod val="50000"/>
                  </a:schemeClr>
                </a:solidFill>
              </a:defRPr>
            </a:lvl1pPr>
            <a:lvl2pPr marL="683667" indent="-306910">
              <a:defRPr sz="2130">
                <a:solidFill>
                  <a:schemeClr val="accent6">
                    <a:lumMod val="50000"/>
                  </a:schemeClr>
                </a:solidFill>
              </a:defRPr>
            </a:lvl2pPr>
            <a:lvl3pPr marL="1071007" indent="-306910">
              <a:defRPr sz="1870">
                <a:solidFill>
                  <a:schemeClr val="accent6">
                    <a:lumMod val="50000"/>
                  </a:schemeClr>
                </a:solidFill>
              </a:defRPr>
            </a:lvl3pPr>
            <a:lvl4pPr marL="1447764" indent="-304792">
              <a:defRPr sz="1750">
                <a:solidFill>
                  <a:schemeClr val="accent6">
                    <a:lumMod val="50000"/>
                  </a:schemeClr>
                </a:solidFill>
              </a:defRPr>
            </a:lvl4pPr>
            <a:lvl5pPr marL="1826638" indent="-306910">
              <a:buFont typeface="Arial"/>
              <a:buChar char="•"/>
              <a:defRPr sz="1700">
                <a:solidFill>
                  <a:schemeClr val="accent6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101D7D65-323A-B6AD-D5CB-B6A7E3B7D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889" y="225056"/>
            <a:ext cx="10515600" cy="542405"/>
          </a:xfrm>
          <a:prstGeom prst="rect">
            <a:avLst/>
          </a:prstGeom>
        </p:spPr>
        <p:txBody>
          <a:bodyPr/>
          <a:lstStyle>
            <a:lvl1pPr>
              <a:defRPr sz="2900">
                <a:solidFill>
                  <a:srgbClr val="004C97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044118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7332BE8-8A00-5EC8-03C7-154B6103C854}"/>
              </a:ext>
            </a:extLst>
          </p:cNvPr>
          <p:cNvSpPr txBox="1">
            <a:spLocks/>
          </p:cNvSpPr>
          <p:nvPr userDrawn="1"/>
        </p:nvSpPr>
        <p:spPr>
          <a:xfrm>
            <a:off x="982436" y="6545703"/>
            <a:ext cx="914400" cy="2743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1200" kern="1200" smtClean="0">
                <a:solidFill>
                  <a:srgbClr val="004C97"/>
                </a:solidFill>
                <a:latin typeface="Helvetica" charset="0"/>
                <a:ea typeface="Geneva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4C97"/>
                </a:solidFill>
                <a:effectLst/>
                <a:uLnTx/>
                <a:uFillTx/>
                <a:latin typeface="Helvetica" charset="0"/>
              </a:rPr>
              <a:t>27 Feb 2024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15F100D1-5B7D-80BA-C30B-7E9D8675C8D8}"/>
              </a:ext>
            </a:extLst>
          </p:cNvPr>
          <p:cNvSpPr txBox="1">
            <a:spLocks/>
          </p:cNvSpPr>
          <p:nvPr userDrawn="1"/>
        </p:nvSpPr>
        <p:spPr>
          <a:xfrm>
            <a:off x="0" y="6545703"/>
            <a:ext cx="552450" cy="2743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1200" kern="1200" smtClean="0">
                <a:solidFill>
                  <a:srgbClr val="004C97"/>
                </a:solidFill>
                <a:latin typeface="Helvetica" charset="0"/>
                <a:ea typeface="Geneva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48C009B-CB69-E04A-B9B3-34B26D69E9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Helvetica" charset="0"/>
              </a:rPr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3087"/>
              </a:solidFill>
              <a:effectLst/>
              <a:uLnTx/>
              <a:uFillTx/>
              <a:latin typeface="Helvetica" charset="0"/>
            </a:endParaRP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D9A0C62-608E-005F-A988-9D4AA920A3B3}"/>
              </a:ext>
            </a:extLst>
          </p:cNvPr>
          <p:cNvSpPr txBox="1">
            <a:spLocks/>
          </p:cNvSpPr>
          <p:nvPr userDrawn="1"/>
        </p:nvSpPr>
        <p:spPr>
          <a:xfrm>
            <a:off x="2051914" y="6545703"/>
            <a:ext cx="8347199" cy="27432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4C97"/>
                </a:solidFill>
                <a:effectLst/>
                <a:uLnTx/>
                <a:uFillTx/>
                <a:latin typeface="Helvetica"/>
                <a:ea typeface="ＭＳ Ｐゴシック" charset="0"/>
              </a:rPr>
              <a:t>PRESENTER | TITLE | PIP-II 2024 Director’s Review Plenary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004C97"/>
              </a:solidFill>
              <a:effectLst/>
              <a:uLnTx/>
              <a:uFillTx/>
              <a:latin typeface="Helvetica"/>
              <a:ea typeface="ＭＳ Ｐゴシック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EACAF70-FF9D-32FD-3252-95215DEEBE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5" y="971552"/>
            <a:ext cx="11563351" cy="5059363"/>
          </a:xfrm>
          <a:prstGeom prst="rect">
            <a:avLst/>
          </a:prstGeom>
        </p:spPr>
        <p:txBody>
          <a:bodyPr lIns="0" tIns="0" rIns="0" bIns="0"/>
          <a:lstStyle>
            <a:lvl1pPr marL="306910" indent="-306910">
              <a:defRPr sz="2200">
                <a:solidFill>
                  <a:schemeClr val="accent6">
                    <a:lumMod val="50000"/>
                  </a:schemeClr>
                </a:solidFill>
              </a:defRPr>
            </a:lvl1pPr>
            <a:lvl2pPr marL="683667" indent="-306910">
              <a:defRPr sz="2130">
                <a:solidFill>
                  <a:schemeClr val="accent6">
                    <a:lumMod val="50000"/>
                  </a:schemeClr>
                </a:solidFill>
              </a:defRPr>
            </a:lvl2pPr>
            <a:lvl3pPr marL="1071007" indent="-306910">
              <a:defRPr sz="1870">
                <a:solidFill>
                  <a:schemeClr val="accent6">
                    <a:lumMod val="50000"/>
                  </a:schemeClr>
                </a:solidFill>
              </a:defRPr>
            </a:lvl3pPr>
            <a:lvl4pPr marL="1447764" indent="-304792">
              <a:defRPr sz="1750">
                <a:solidFill>
                  <a:schemeClr val="accent6">
                    <a:lumMod val="50000"/>
                  </a:schemeClr>
                </a:solidFill>
              </a:defRPr>
            </a:lvl4pPr>
            <a:lvl5pPr marL="1826638" indent="-306910">
              <a:buFont typeface="Arial"/>
              <a:buChar char="•"/>
              <a:defRPr sz="1700">
                <a:solidFill>
                  <a:schemeClr val="accent6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101D7D65-323A-B6AD-D5CB-B6A7E3B7D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889" y="225056"/>
            <a:ext cx="10515600" cy="542405"/>
          </a:xfrm>
          <a:prstGeom prst="rect">
            <a:avLst/>
          </a:prstGeom>
        </p:spPr>
        <p:txBody>
          <a:bodyPr/>
          <a:lstStyle>
            <a:lvl1pPr>
              <a:defRPr sz="2900">
                <a:solidFill>
                  <a:srgbClr val="004C97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36154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40525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tiff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F8048FD4-9055-3646-9E83-9836036E3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07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7E1F77B-E0A9-FC48-B37D-F497E8AB9F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58686"/>
            <a:ext cx="10515600" cy="47182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13032C-4F64-47DD-95D9-F67222553E37}"/>
              </a:ext>
            </a:extLst>
          </p:cNvPr>
          <p:cNvSpPr/>
          <p:nvPr userDrawn="1"/>
        </p:nvSpPr>
        <p:spPr>
          <a:xfrm>
            <a:off x="-1" y="1458685"/>
            <a:ext cx="618991" cy="4254611"/>
          </a:xfrm>
          <a:prstGeom prst="rect">
            <a:avLst/>
          </a:prstGeom>
          <a:gradFill flip="none" rotWithShape="1">
            <a:gsLst>
              <a:gs pos="1835">
                <a:srgbClr val="ECF8FD"/>
              </a:gs>
              <a:gs pos="71300">
                <a:srgbClr val="002060"/>
              </a:gs>
              <a:gs pos="30000">
                <a:srgbClr val="DBF2FC"/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EAE703-4073-4C1D-A089-9F51334F9A6E}"/>
              </a:ext>
            </a:extLst>
          </p:cNvPr>
          <p:cNvSpPr txBox="1"/>
          <p:nvPr userDrawn="1"/>
        </p:nvSpPr>
        <p:spPr>
          <a:xfrm rot="16200000">
            <a:off x="-1798577" y="3409432"/>
            <a:ext cx="4216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PhASE2026</a:t>
            </a:r>
          </a:p>
        </p:txBody>
      </p:sp>
      <p:pic>
        <p:nvPicPr>
          <p:cNvPr id="14" name="Picture 13" descr="A logo with text in a circle&#10;&#10;Description automatically generated with medium confidence">
            <a:extLst>
              <a:ext uri="{FF2B5EF4-FFF2-40B4-BE49-F238E27FC236}">
                <a16:creationId xmlns:a16="http://schemas.microsoft.com/office/drawing/2014/main" id="{3B0417EA-7CEE-7B1E-F8DB-EC79C1F2AFBE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-269705" y="5978695"/>
            <a:ext cx="1144703" cy="6139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D4F920C-2FC9-22DC-0B87-49B62D9ACCC7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429213" y="437825"/>
            <a:ext cx="1477416" cy="618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564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19.png"/><Relationship Id="rId7" Type="http://schemas.openxmlformats.org/officeDocument/2006/relationships/image" Target="../media/image24.jpeg"/><Relationship Id="rId12" Type="http://schemas.openxmlformats.org/officeDocument/2006/relationships/image" Target="../media/image2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jpeg"/><Relationship Id="rId5" Type="http://schemas.openxmlformats.org/officeDocument/2006/relationships/image" Target="../media/image5.png"/><Relationship Id="rId10" Type="http://schemas.openxmlformats.org/officeDocument/2006/relationships/image" Target="../media/image27.jpeg"/><Relationship Id="rId4" Type="http://schemas.openxmlformats.org/officeDocument/2006/relationships/image" Target="../media/image20.png"/><Relationship Id="rId9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19.pn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5.png"/><Relationship Id="rId4" Type="http://schemas.openxmlformats.org/officeDocument/2006/relationships/image" Target="../media/image20.png"/><Relationship Id="rId9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emf"/><Relationship Id="rId4" Type="http://schemas.openxmlformats.org/officeDocument/2006/relationships/image" Target="../media/image55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C257F-07CF-69A1-98F9-C908D0B6F9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3550" y="3332163"/>
            <a:ext cx="9561513" cy="1747837"/>
          </a:xfrm>
        </p:spPr>
        <p:txBody>
          <a:bodyPr>
            <a:noAutofit/>
          </a:bodyPr>
          <a:lstStyle/>
          <a:p>
            <a:r>
              <a:rPr lang="en-US" sz="6600" dirty="0" err="1"/>
              <a:t>BriXSinO</a:t>
            </a:r>
            <a:r>
              <a:rPr lang="en-US" sz="6600" dirty="0"/>
              <a:t> and</a:t>
            </a:r>
            <a:br>
              <a:rPr lang="en-US" sz="6600" dirty="0"/>
            </a:br>
            <a:r>
              <a:rPr lang="en-US" sz="6600" dirty="0"/>
              <a:t> Photocathode Development</a:t>
            </a:r>
            <a:endParaRPr lang="it-IT" sz="6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04B7EB-A737-4D0E-18DD-896D7D6AA8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33550" y="5080000"/>
            <a:ext cx="9144000" cy="1342571"/>
          </a:xfrm>
        </p:spPr>
        <p:txBody>
          <a:bodyPr>
            <a:normAutofit fontScale="77500" lnSpcReduction="20000"/>
          </a:bodyPr>
          <a:lstStyle/>
          <a:p>
            <a:r>
              <a:rPr lang="it-IT" sz="2800"/>
              <a:t>D. Sertore</a:t>
            </a:r>
            <a:br>
              <a:rPr lang="it-IT" sz="2800"/>
            </a:br>
            <a:r>
              <a:rPr lang="it-IT" sz="2800"/>
              <a:t>INFN Milano – LASA</a:t>
            </a:r>
          </a:p>
          <a:p>
            <a:r>
              <a:rPr lang="it-IT"/>
              <a:t>On </a:t>
            </a:r>
            <a:r>
              <a:rPr lang="it-IT" err="1"/>
              <a:t>Behalf</a:t>
            </a:r>
            <a:r>
              <a:rPr lang="it-IT"/>
              <a:t> of</a:t>
            </a:r>
            <a:br>
              <a:rPr lang="it-IT"/>
            </a:br>
            <a:r>
              <a:rPr lang="it-IT" err="1"/>
              <a:t>Photocathode</a:t>
            </a:r>
            <a:r>
              <a:rPr lang="it-IT"/>
              <a:t> Group</a:t>
            </a:r>
            <a:br>
              <a:rPr lang="it-IT"/>
            </a:br>
            <a:r>
              <a:rPr lang="it-IT"/>
              <a:t>HB</a:t>
            </a:r>
            <a:r>
              <a:rPr lang="it-IT" baseline="30000"/>
              <a:t>2</a:t>
            </a:r>
            <a:r>
              <a:rPr lang="it-IT"/>
              <a:t>TF Group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287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EFD2E9C-8F7C-BF11-FD54-90489AD5E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BriXSinO</a:t>
            </a:r>
            <a:r>
              <a:rPr lang="en-US"/>
              <a:t> Project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7B541B0-2CA3-9161-82C0-1380CE849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5057400"/>
            <a:ext cx="11234459" cy="1500187"/>
          </a:xfrm>
        </p:spPr>
        <p:txBody>
          <a:bodyPr>
            <a:normAutofit/>
          </a:bodyPr>
          <a:lstStyle/>
          <a:p>
            <a:r>
              <a:rPr lang="en-US" sz="2800" b="1">
                <a:solidFill>
                  <a:schemeClr val="accent1"/>
                </a:solidFill>
              </a:rPr>
              <a:t>Bri</a:t>
            </a:r>
            <a:r>
              <a:rPr lang="en-US" sz="2800"/>
              <a:t>lliant Source of </a:t>
            </a:r>
            <a:r>
              <a:rPr lang="en-US" sz="2800" b="1">
                <a:solidFill>
                  <a:schemeClr val="accent1"/>
                </a:solidFill>
              </a:rPr>
              <a:t>X</a:t>
            </a:r>
            <a:r>
              <a:rPr lang="en-US" sz="2800"/>
              <a:t>-Rays Based on </a:t>
            </a:r>
            <a:r>
              <a:rPr lang="en-US" sz="2800" b="1">
                <a:solidFill>
                  <a:schemeClr val="accent1"/>
                </a:solidFill>
              </a:rPr>
              <a:t>S</a:t>
            </a:r>
            <a:r>
              <a:rPr lang="en-US" sz="2800"/>
              <a:t>ustainable and </a:t>
            </a:r>
            <a:r>
              <a:rPr lang="en-US" sz="2800" b="1">
                <a:solidFill>
                  <a:schemeClr val="accent1"/>
                </a:solidFill>
              </a:rPr>
              <a:t>I</a:t>
            </a:r>
            <a:r>
              <a:rPr lang="en-US" sz="2800"/>
              <a:t>n</a:t>
            </a:r>
            <a:r>
              <a:rPr lang="en-US" sz="2800" b="1">
                <a:solidFill>
                  <a:schemeClr val="accent1"/>
                </a:solidFill>
              </a:rPr>
              <a:t>no</a:t>
            </a:r>
            <a:r>
              <a:rPr lang="en-US" sz="2800"/>
              <a:t>vative Accelerators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FBDF2AB-C33A-B8BD-02C1-74578A85DB9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87682" y="-3319"/>
            <a:ext cx="3594379" cy="2262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0">
            <a:extLst>
              <a:ext uri="{FF2B5EF4-FFF2-40B4-BE49-F238E27FC236}">
                <a16:creationId xmlns:a16="http://schemas.microsoft.com/office/drawing/2014/main" id="{E933A8B5-DB7C-F9E0-463C-EC07376923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125" y="-2887"/>
            <a:ext cx="6242720" cy="352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303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olo 1">
            <a:extLst>
              <a:ext uri="{FF2B5EF4-FFF2-40B4-BE49-F238E27FC236}">
                <a16:creationId xmlns:a16="http://schemas.microsoft.com/office/drawing/2014/main" id="{AD1ED6EF-A6A4-EC42-96E4-F969B51C5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8761"/>
          </a:xfrm>
        </p:spPr>
        <p:txBody>
          <a:bodyPr/>
          <a:lstStyle/>
          <a:p>
            <a:r>
              <a:rPr lang="it-IT" err="1"/>
              <a:t>BriXSinO</a:t>
            </a:r>
            <a:r>
              <a:rPr lang="it-IT"/>
              <a:t> </a:t>
            </a:r>
            <a:r>
              <a:rPr lang="it-IT" err="1"/>
              <a:t>Principle</a:t>
            </a:r>
            <a:r>
              <a:rPr lang="it-IT"/>
              <a:t> of </a:t>
            </a:r>
            <a:r>
              <a:rPr lang="it-IT" err="1"/>
              <a:t>Operation</a:t>
            </a:r>
            <a:endParaRPr lang="it-IT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9151C04-1274-EDE9-D839-416457D35D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2" y="1393370"/>
            <a:ext cx="11201398" cy="4933289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000">
                <a:latin typeface="Aptos"/>
              </a:rPr>
              <a:t>A “</a:t>
            </a:r>
            <a:r>
              <a:rPr lang="en-US" sz="2000" b="1">
                <a:solidFill>
                  <a:srgbClr val="005493"/>
                </a:solidFill>
                <a:latin typeface="Aptos"/>
              </a:rPr>
              <a:t>newly</a:t>
            </a:r>
            <a:r>
              <a:rPr lang="en-US" sz="2000">
                <a:latin typeface="Aptos"/>
              </a:rPr>
              <a:t>” conceived scheme of ERL with </a:t>
            </a:r>
            <a:r>
              <a:rPr lang="en-US" sz="2000" b="1">
                <a:solidFill>
                  <a:srgbClr val="005493"/>
                </a:solidFill>
                <a:latin typeface="Aptos"/>
              </a:rPr>
              <a:t>counter propagating beams </a:t>
            </a:r>
            <a:r>
              <a:rPr lang="en-US" sz="2000">
                <a:latin typeface="Aptos"/>
              </a:rPr>
              <a:t>is proposed in BriXSinO.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000"/>
              <a:t>This </a:t>
            </a:r>
            <a:r>
              <a:rPr lang="en-US" sz="2000" b="1">
                <a:solidFill>
                  <a:srgbClr val="005493"/>
                </a:solidFill>
              </a:rPr>
              <a:t>scheme allows:</a:t>
            </a:r>
          </a:p>
          <a:p>
            <a:pPr marL="457200" lvl="1">
              <a:lnSpc>
                <a:spcPct val="110000"/>
              </a:lnSpc>
              <a:spcBef>
                <a:spcPts val="600"/>
              </a:spcBef>
            </a:pPr>
            <a:r>
              <a:rPr lang="en-US" b="1">
                <a:solidFill>
                  <a:srgbClr val="005493"/>
                </a:solidFill>
              </a:rPr>
              <a:t>ERL  operation</a:t>
            </a:r>
          </a:p>
          <a:p>
            <a:pPr marL="685800" lvl="2">
              <a:lnSpc>
                <a:spcPct val="110000"/>
              </a:lnSpc>
              <a:spcBef>
                <a:spcPts val="300"/>
              </a:spcBef>
            </a:pPr>
            <a:r>
              <a:rPr lang="en-US" b="1">
                <a:solidFill>
                  <a:srgbClr val="005493"/>
                </a:solidFill>
              </a:rPr>
              <a:t>Inverted Compton Scattering (ICS)</a:t>
            </a:r>
          </a:p>
          <a:p>
            <a:pPr marL="685800" lvl="2">
              <a:lnSpc>
                <a:spcPct val="110000"/>
              </a:lnSpc>
              <a:spcBef>
                <a:spcPts val="300"/>
              </a:spcBef>
            </a:pPr>
            <a:r>
              <a:rPr lang="en-US" b="1">
                <a:solidFill>
                  <a:srgbClr val="005493"/>
                </a:solidFill>
                <a:latin typeface="Aptos"/>
              </a:rPr>
              <a:t>THz FEL</a:t>
            </a:r>
            <a:endParaRPr lang="en-US">
              <a:solidFill>
                <a:schemeClr val="tx1"/>
              </a:solidFill>
              <a:latin typeface="Aptos"/>
            </a:endParaRPr>
          </a:p>
          <a:p>
            <a:pPr marL="457200" lvl="1">
              <a:lnSpc>
                <a:spcPct val="110000"/>
              </a:lnSpc>
              <a:spcBef>
                <a:spcPts val="600"/>
              </a:spcBef>
            </a:pPr>
            <a:r>
              <a:rPr lang="en-US" b="1">
                <a:solidFill>
                  <a:srgbClr val="005493"/>
                </a:solidFill>
              </a:rPr>
              <a:t>Two-pass operation: </a:t>
            </a:r>
            <a:r>
              <a:rPr lang="en-US"/>
              <a:t>the beam is </a:t>
            </a:r>
            <a:br>
              <a:rPr lang="en-US"/>
            </a:br>
            <a:r>
              <a:rPr lang="en-US"/>
              <a:t>reaccelerated when reinjected in the accelerating module (low current)</a:t>
            </a:r>
          </a:p>
          <a:p>
            <a:pPr>
              <a:lnSpc>
                <a:spcPct val="100000"/>
              </a:lnSpc>
            </a:pPr>
            <a:r>
              <a:rPr lang="en-US" sz="2000" b="1">
                <a:solidFill>
                  <a:srgbClr val="005493"/>
                </a:solidFill>
                <a:latin typeface="Aptos"/>
              </a:rPr>
              <a:t>BriXSinO</a:t>
            </a:r>
            <a:r>
              <a:rPr lang="en-US" sz="2000">
                <a:solidFill>
                  <a:schemeClr val="tx1"/>
                </a:solidFill>
                <a:latin typeface="Aptos"/>
              </a:rPr>
              <a:t> will act as test facility for </a:t>
            </a:r>
            <a:r>
              <a:rPr lang="en-US" sz="2000" b="1">
                <a:solidFill>
                  <a:srgbClr val="005493"/>
                </a:solidFill>
                <a:latin typeface="Aptos"/>
              </a:rPr>
              <a:t>fundamental questions of </a:t>
            </a:r>
            <a:br>
              <a:rPr lang="en-US" sz="2000" b="1"/>
            </a:br>
            <a:r>
              <a:rPr lang="en-US" sz="2000" b="1">
                <a:solidFill>
                  <a:srgbClr val="005493"/>
                </a:solidFill>
                <a:latin typeface="Aptos"/>
              </a:rPr>
              <a:t>accelerator physics and strategies of Dynamics and Energetic </a:t>
            </a:r>
            <a:br>
              <a:rPr lang="en-US" sz="2000" b="1"/>
            </a:br>
            <a:r>
              <a:rPr lang="en-US" sz="2000">
                <a:solidFill>
                  <a:schemeClr val="tx1"/>
                </a:solidFill>
                <a:latin typeface="Aptos"/>
              </a:rPr>
              <a:t>by hosting experiments for maximizing the energy sustainability and </a:t>
            </a:r>
            <a:br>
              <a:rPr lang="en-US" sz="2000"/>
            </a:br>
            <a:r>
              <a:rPr lang="en-US" sz="2000">
                <a:solidFill>
                  <a:schemeClr val="tx1"/>
                </a:solidFill>
                <a:latin typeface="Aptos"/>
              </a:rPr>
              <a:t>minimizing the AC power consumption.</a:t>
            </a:r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chemeClr val="tx1"/>
                </a:solidFill>
              </a:rPr>
              <a:t>Moreover, </a:t>
            </a:r>
            <a:r>
              <a:rPr lang="en-US" sz="2000" b="1">
                <a:solidFill>
                  <a:srgbClr val="005493"/>
                </a:solidFill>
              </a:rPr>
              <a:t>it will work as user facility by providing large quality </a:t>
            </a:r>
            <a:br>
              <a:rPr lang="en-US" sz="2000" b="1">
                <a:solidFill>
                  <a:srgbClr val="005493"/>
                </a:solidFill>
              </a:rPr>
            </a:br>
            <a:r>
              <a:rPr lang="en-US" sz="2000" b="1">
                <a:solidFill>
                  <a:srgbClr val="005493"/>
                </a:solidFill>
              </a:rPr>
              <a:t>coherent THz and X-Rays emission </a:t>
            </a:r>
            <a:r>
              <a:rPr lang="en-US" sz="2000">
                <a:solidFill>
                  <a:schemeClr val="tx1"/>
                </a:solidFill>
              </a:rPr>
              <a:t>from its high brightness </a:t>
            </a:r>
            <a:br>
              <a:rPr lang="en-US" sz="2000">
                <a:solidFill>
                  <a:schemeClr val="tx1"/>
                </a:solidFill>
              </a:rPr>
            </a:br>
            <a:r>
              <a:rPr lang="en-US" sz="2000">
                <a:solidFill>
                  <a:schemeClr val="tx1"/>
                </a:solidFill>
              </a:rPr>
              <a:t>accelerated electron beam, enabling important and advanced applications.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703313DC-9638-1A4E-B44A-69C440C38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6771" y="0"/>
            <a:ext cx="2645230" cy="1183392"/>
          </a:xfrm>
          <a:prstGeom prst="rect">
            <a:avLst/>
          </a:prstGeom>
        </p:spPr>
      </p:pic>
      <p:graphicFrame>
        <p:nvGraphicFramePr>
          <p:cNvPr id="9" name="object 7">
            <a:extLst>
              <a:ext uri="{FF2B5EF4-FFF2-40B4-BE49-F238E27FC236}">
                <a16:creationId xmlns:a16="http://schemas.microsoft.com/office/drawing/2014/main" id="{464A04E5-A31C-EAF3-AED8-05FBB4D6BF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2759231"/>
              </p:ext>
            </p:extLst>
          </p:nvPr>
        </p:nvGraphicFramePr>
        <p:xfrm>
          <a:off x="8839200" y="4040989"/>
          <a:ext cx="3200400" cy="20215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5795">
                <a:tc>
                  <a:txBody>
                    <a:bodyPr/>
                    <a:lstStyle/>
                    <a:p>
                      <a:pPr marL="83820" algn="l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100" b="1" spc="-10">
                          <a:solidFill>
                            <a:schemeClr val="bg1"/>
                          </a:solidFill>
                          <a:latin typeface="Aptos" panose="020B0004020202020204" pitchFamily="34" charset="0"/>
                          <a:cs typeface="Times New Roman"/>
                        </a:rPr>
                        <a:t>Parameter</a:t>
                      </a:r>
                      <a:endParaRPr sz="1100">
                        <a:solidFill>
                          <a:schemeClr val="bg1"/>
                        </a:solidFill>
                        <a:latin typeface="Aptos" panose="020B0004020202020204" pitchFamily="34" charset="0"/>
                        <a:cs typeface="Times New Roman"/>
                      </a:endParaRPr>
                    </a:p>
                  </a:txBody>
                  <a:tcPr marL="0" marR="0" marT="2303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73025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100" b="1" spc="-20">
                          <a:solidFill>
                            <a:schemeClr val="bg1"/>
                          </a:solidFill>
                          <a:latin typeface="Aptos" panose="020B0004020202020204" pitchFamily="34" charset="0"/>
                          <a:cs typeface="Times New Roman"/>
                        </a:rPr>
                        <a:t>two-</a:t>
                      </a:r>
                      <a:r>
                        <a:rPr sz="1100" b="1" spc="-10">
                          <a:solidFill>
                            <a:schemeClr val="bg1"/>
                          </a:solidFill>
                          <a:latin typeface="Aptos" panose="020B0004020202020204" pitchFamily="34" charset="0"/>
                          <a:cs typeface="Times New Roman"/>
                        </a:rPr>
                        <a:t>pass </a:t>
                      </a:r>
                      <a:r>
                        <a:rPr sz="1100" b="1" spc="-20">
                          <a:solidFill>
                            <a:schemeClr val="bg1"/>
                          </a:solidFill>
                          <a:latin typeface="Aptos" panose="020B0004020202020204" pitchFamily="34" charset="0"/>
                          <a:cs typeface="Times New Roman"/>
                        </a:rPr>
                        <a:t>acc.</a:t>
                      </a:r>
                      <a:endParaRPr sz="1100">
                        <a:solidFill>
                          <a:schemeClr val="bg1"/>
                        </a:solidFill>
                        <a:latin typeface="Aptos" panose="020B0004020202020204" pitchFamily="34" charset="0"/>
                        <a:cs typeface="Times New Roman"/>
                      </a:endParaRPr>
                    </a:p>
                  </a:txBody>
                  <a:tcPr marL="0" marR="0" marT="2303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R="176530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100" b="1" spc="-25">
                          <a:solidFill>
                            <a:schemeClr val="bg1"/>
                          </a:solidFill>
                          <a:latin typeface="Aptos" panose="020B0004020202020204" pitchFamily="34" charset="0"/>
                          <a:cs typeface="Times New Roman"/>
                        </a:rPr>
                        <a:t>ERL</a:t>
                      </a:r>
                      <a:endParaRPr sz="1100">
                        <a:solidFill>
                          <a:schemeClr val="bg1"/>
                        </a:solidFill>
                        <a:latin typeface="Aptos" panose="020B0004020202020204" pitchFamily="34" charset="0"/>
                        <a:cs typeface="Times New Roman"/>
                      </a:endParaRPr>
                    </a:p>
                  </a:txBody>
                  <a:tcPr marL="0" marR="0" marT="2303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922"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100" spc="-35">
                          <a:latin typeface="Aptos" panose="020B0004020202020204" pitchFamily="34" charset="0"/>
                          <a:cs typeface="Cambria"/>
                        </a:rPr>
                        <a:t>Energy</a:t>
                      </a:r>
                      <a:r>
                        <a:rPr sz="1100" spc="-10">
                          <a:latin typeface="Aptos" panose="020B0004020202020204" pitchFamily="34" charset="0"/>
                          <a:cs typeface="Cambria"/>
                        </a:rPr>
                        <a:t> (MeV)</a:t>
                      </a:r>
                      <a:endParaRPr sz="1100">
                        <a:latin typeface="Aptos" panose="020B0004020202020204" pitchFamily="34" charset="0"/>
                        <a:cs typeface="Cambria"/>
                      </a:endParaRPr>
                    </a:p>
                  </a:txBody>
                  <a:tcPr marL="0" marR="0" marT="15547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100" spc="-25">
                          <a:latin typeface="Aptos" panose="020B0004020202020204" pitchFamily="34" charset="0"/>
                          <a:cs typeface="Cambria"/>
                        </a:rPr>
                        <a:t>80</a:t>
                      </a:r>
                      <a:endParaRPr sz="1100">
                        <a:latin typeface="Aptos" panose="020B0004020202020204" pitchFamily="34" charset="0"/>
                        <a:cs typeface="Cambria"/>
                      </a:endParaRPr>
                    </a:p>
                  </a:txBody>
                  <a:tcPr marL="0" marR="0" marT="15547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100" spc="-25">
                          <a:latin typeface="Aptos" panose="020B0004020202020204" pitchFamily="34" charset="0"/>
                          <a:cs typeface="Cambria"/>
                        </a:rPr>
                        <a:t>45</a:t>
                      </a:r>
                      <a:endParaRPr sz="1100">
                        <a:latin typeface="Aptos" panose="020B0004020202020204" pitchFamily="34" charset="0"/>
                        <a:cs typeface="Cambria"/>
                      </a:endParaRPr>
                    </a:p>
                  </a:txBody>
                  <a:tcPr marL="0" marR="0" marT="15547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0205"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100" spc="-35">
                          <a:latin typeface="Aptos" panose="020B0004020202020204" pitchFamily="34" charset="0"/>
                          <a:cs typeface="Cambria"/>
                        </a:rPr>
                        <a:t>Bunch</a:t>
                      </a:r>
                      <a:r>
                        <a:rPr sz="1100" spc="-25">
                          <a:latin typeface="Aptos" panose="020B0004020202020204" pitchFamily="34" charset="0"/>
                          <a:cs typeface="Cambria"/>
                        </a:rPr>
                        <a:t> </a:t>
                      </a:r>
                      <a:r>
                        <a:rPr sz="1100" spc="-35">
                          <a:latin typeface="Aptos" panose="020B0004020202020204" pitchFamily="34" charset="0"/>
                          <a:cs typeface="Cambria"/>
                        </a:rPr>
                        <a:t>charge</a:t>
                      </a:r>
                      <a:r>
                        <a:rPr sz="1100" spc="-20">
                          <a:latin typeface="Aptos" panose="020B0004020202020204" pitchFamily="34" charset="0"/>
                          <a:cs typeface="Cambria"/>
                        </a:rPr>
                        <a:t> (</a:t>
                      </a:r>
                      <a:r>
                        <a:rPr sz="1100" spc="-20" err="1">
                          <a:latin typeface="Aptos" panose="020B0004020202020204" pitchFamily="34" charset="0"/>
                          <a:cs typeface="Cambria"/>
                        </a:rPr>
                        <a:t>pC</a:t>
                      </a:r>
                      <a:r>
                        <a:rPr sz="1100" spc="-20">
                          <a:latin typeface="Aptos" panose="020B0004020202020204" pitchFamily="34" charset="0"/>
                          <a:cs typeface="Cambria"/>
                        </a:rPr>
                        <a:t>)</a:t>
                      </a:r>
                      <a:endParaRPr sz="1100">
                        <a:latin typeface="Aptos" panose="020B0004020202020204" pitchFamily="34" charset="0"/>
                        <a:cs typeface="Cambria"/>
                      </a:endParaRPr>
                    </a:p>
                  </a:txBody>
                  <a:tcPr marL="0" marR="0" marT="5182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100" spc="-25">
                          <a:latin typeface="Aptos" panose="020B0004020202020204" pitchFamily="34" charset="0"/>
                          <a:cs typeface="Cambria"/>
                        </a:rPr>
                        <a:t>100</a:t>
                      </a:r>
                      <a:endParaRPr sz="1100">
                        <a:latin typeface="Aptos" panose="020B0004020202020204" pitchFamily="34" charset="0"/>
                        <a:cs typeface="Cambria"/>
                      </a:endParaRPr>
                    </a:p>
                  </a:txBody>
                  <a:tcPr marL="0" marR="0" marT="5182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100" spc="-25">
                          <a:latin typeface="Aptos" panose="020B0004020202020204" pitchFamily="34" charset="0"/>
                          <a:cs typeface="Cambria"/>
                        </a:rPr>
                        <a:t>100</a:t>
                      </a:r>
                      <a:endParaRPr sz="1100">
                        <a:latin typeface="Aptos" panose="020B0004020202020204" pitchFamily="34" charset="0"/>
                        <a:cs typeface="Cambria"/>
                      </a:endParaRPr>
                    </a:p>
                  </a:txBody>
                  <a:tcPr marL="0" marR="0" marT="5182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5064"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100" spc="-20">
                          <a:latin typeface="Aptos" panose="020B0004020202020204" pitchFamily="34" charset="0"/>
                          <a:cs typeface="Cambria"/>
                        </a:rPr>
                        <a:t>Repetition</a:t>
                      </a:r>
                      <a:r>
                        <a:rPr sz="1100" spc="-25">
                          <a:latin typeface="Aptos" panose="020B0004020202020204" pitchFamily="34" charset="0"/>
                          <a:cs typeface="Cambria"/>
                        </a:rPr>
                        <a:t> </a:t>
                      </a:r>
                      <a:r>
                        <a:rPr sz="1100" spc="-20">
                          <a:latin typeface="Aptos" panose="020B0004020202020204" pitchFamily="34" charset="0"/>
                          <a:cs typeface="Cambria"/>
                        </a:rPr>
                        <a:t>rate</a:t>
                      </a:r>
                      <a:r>
                        <a:rPr sz="1100" spc="-15">
                          <a:latin typeface="Aptos" panose="020B0004020202020204" pitchFamily="34" charset="0"/>
                          <a:cs typeface="Cambria"/>
                        </a:rPr>
                        <a:t> </a:t>
                      </a:r>
                      <a:r>
                        <a:rPr sz="1100" spc="-20">
                          <a:latin typeface="Aptos" panose="020B0004020202020204" pitchFamily="34" charset="0"/>
                          <a:cs typeface="Cambria"/>
                        </a:rPr>
                        <a:t>(</a:t>
                      </a:r>
                      <a:r>
                        <a:rPr lang="it-IT" sz="1100" spc="-20">
                          <a:latin typeface="Aptos" panose="020B0004020202020204" pitchFamily="34" charset="0"/>
                          <a:cs typeface="Cambria"/>
                        </a:rPr>
                        <a:t>M</a:t>
                      </a:r>
                      <a:r>
                        <a:rPr sz="1100" spc="-20">
                          <a:latin typeface="Aptos" panose="020B0004020202020204" pitchFamily="34" charset="0"/>
                          <a:cs typeface="Cambria"/>
                        </a:rPr>
                        <a:t>Hz</a:t>
                      </a:r>
                      <a:r>
                        <a:rPr sz="1100" spc="-10">
                          <a:latin typeface="Aptos" panose="020B0004020202020204" pitchFamily="34" charset="0"/>
                          <a:cs typeface="Cambria"/>
                        </a:rPr>
                        <a:t>)</a:t>
                      </a:r>
                      <a:endParaRPr sz="1100">
                        <a:latin typeface="Aptos" panose="020B0004020202020204" pitchFamily="34" charset="0"/>
                        <a:cs typeface="Cambria"/>
                      </a:endParaRPr>
                    </a:p>
                  </a:txBody>
                  <a:tcPr marL="0" marR="0" marT="5182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100" spc="-10">
                          <a:latin typeface="Aptos" panose="020B0004020202020204" pitchFamily="34" charset="0"/>
                          <a:cs typeface="Cambria"/>
                        </a:rPr>
                        <a:t>0.9286</a:t>
                      </a:r>
                      <a:r>
                        <a:rPr sz="1100" spc="-15">
                          <a:latin typeface="Aptos" panose="020B0004020202020204" pitchFamily="34" charset="0"/>
                          <a:cs typeface="Cambria"/>
                        </a:rPr>
                        <a:t> </a:t>
                      </a:r>
                      <a:endParaRPr sz="1100" baseline="50000">
                        <a:latin typeface="Aptos" panose="020B0004020202020204" pitchFamily="34" charset="0"/>
                        <a:cs typeface="Cambria"/>
                      </a:endParaRPr>
                    </a:p>
                  </a:txBody>
                  <a:tcPr marL="0" marR="0" marT="5182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154940" indent="0" algn="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en-US" sz="1100" spc="-10">
                          <a:latin typeface="Aptos" panose="020B0004020202020204" pitchFamily="34" charset="0"/>
                          <a:cs typeface="Cambria"/>
                        </a:rPr>
                        <a:t>92.86</a:t>
                      </a:r>
                      <a:endParaRPr sz="1100">
                        <a:latin typeface="Aptos" panose="020B0004020202020204" pitchFamily="34" charset="0"/>
                        <a:cs typeface="Cambria"/>
                      </a:endParaRPr>
                    </a:p>
                  </a:txBody>
                  <a:tcPr marL="0" marR="0" marT="5182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0205"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100" spc="-45">
                          <a:latin typeface="Aptos" panose="020B0004020202020204" pitchFamily="34" charset="0"/>
                          <a:cs typeface="Cambria"/>
                        </a:rPr>
                        <a:t>Average</a:t>
                      </a:r>
                      <a:r>
                        <a:rPr sz="1100">
                          <a:latin typeface="Aptos" panose="020B0004020202020204" pitchFamily="34" charset="0"/>
                          <a:cs typeface="Cambria"/>
                        </a:rPr>
                        <a:t> </a:t>
                      </a:r>
                      <a:r>
                        <a:rPr sz="1100" spc="-45">
                          <a:latin typeface="Aptos" panose="020B0004020202020204" pitchFamily="34" charset="0"/>
                          <a:cs typeface="Cambria"/>
                        </a:rPr>
                        <a:t>Current</a:t>
                      </a:r>
                      <a:r>
                        <a:rPr sz="1100" spc="5">
                          <a:latin typeface="Aptos" panose="020B0004020202020204" pitchFamily="34" charset="0"/>
                          <a:cs typeface="Cambria"/>
                        </a:rPr>
                        <a:t> </a:t>
                      </a:r>
                      <a:r>
                        <a:rPr sz="1100" spc="-20">
                          <a:latin typeface="Aptos" panose="020B0004020202020204" pitchFamily="34" charset="0"/>
                          <a:cs typeface="Cambria"/>
                        </a:rPr>
                        <a:t>(mA)</a:t>
                      </a:r>
                      <a:endParaRPr sz="1100">
                        <a:latin typeface="Aptos" panose="020B0004020202020204" pitchFamily="34" charset="0"/>
                        <a:cs typeface="Cambria"/>
                      </a:endParaRPr>
                    </a:p>
                  </a:txBody>
                  <a:tcPr marL="0" marR="0" marT="5182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100" spc="-10">
                          <a:latin typeface="Aptos" panose="020B0004020202020204" pitchFamily="34" charset="0"/>
                          <a:cs typeface="Cambria"/>
                        </a:rPr>
                        <a:t>5</a:t>
                      </a:r>
                      <a:r>
                        <a:rPr sz="1100" spc="-65">
                          <a:latin typeface="Aptos" panose="020B0004020202020204" pitchFamily="34" charset="0"/>
                          <a:cs typeface="Cambria"/>
                        </a:rPr>
                        <a:t> </a:t>
                      </a:r>
                      <a:r>
                        <a:rPr sz="1100" spc="-60">
                          <a:latin typeface="Aptos" panose="020B0004020202020204" pitchFamily="34" charset="0"/>
                          <a:cs typeface="Cambria"/>
                        </a:rPr>
                        <a:t>10</a:t>
                      </a:r>
                      <a:r>
                        <a:rPr lang="en-US" sz="1100" spc="-89" baseline="50000">
                          <a:latin typeface="Aptos" panose="020B0004020202020204" pitchFamily="34" charset="0"/>
                          <a:cs typeface="Cambria"/>
                        </a:rPr>
                        <a:t>-</a:t>
                      </a:r>
                      <a:r>
                        <a:rPr lang="en-US" sz="1100" spc="-75" baseline="50000">
                          <a:latin typeface="Aptos" panose="020B0004020202020204" pitchFamily="34" charset="0"/>
                          <a:cs typeface="Cambria"/>
                        </a:rPr>
                        <a:t>3</a:t>
                      </a:r>
                      <a:endParaRPr sz="1100" baseline="23148">
                        <a:latin typeface="Aptos" panose="020B0004020202020204" pitchFamily="34" charset="0"/>
                        <a:cs typeface="Cambria"/>
                      </a:endParaRPr>
                    </a:p>
                  </a:txBody>
                  <a:tcPr marL="0" marR="0" marT="5182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150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100">
                          <a:latin typeface="Aptos" panose="020B0004020202020204" pitchFamily="34" charset="0"/>
                          <a:cs typeface="Cambria"/>
                        </a:rPr>
                        <a:t>5</a:t>
                      </a:r>
                    </a:p>
                  </a:txBody>
                  <a:tcPr marL="0" marR="0" marT="5182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5064"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100" spc="-40">
                          <a:latin typeface="Aptos" panose="020B0004020202020204" pitchFamily="34" charset="0"/>
                          <a:cs typeface="Cambria"/>
                        </a:rPr>
                        <a:t>Beam</a:t>
                      </a:r>
                      <a:r>
                        <a:rPr sz="1100" spc="-30">
                          <a:latin typeface="Aptos" panose="020B0004020202020204" pitchFamily="34" charset="0"/>
                          <a:cs typeface="Cambria"/>
                        </a:rPr>
                        <a:t> </a:t>
                      </a:r>
                      <a:r>
                        <a:rPr sz="1100" spc="-45">
                          <a:latin typeface="Aptos" panose="020B0004020202020204" pitchFamily="34" charset="0"/>
                          <a:cs typeface="Cambria"/>
                        </a:rPr>
                        <a:t>power</a:t>
                      </a:r>
                      <a:r>
                        <a:rPr sz="1100" spc="-30">
                          <a:latin typeface="Aptos" panose="020B0004020202020204" pitchFamily="34" charset="0"/>
                          <a:cs typeface="Cambria"/>
                        </a:rPr>
                        <a:t> </a:t>
                      </a:r>
                      <a:r>
                        <a:rPr sz="1100" spc="-10">
                          <a:latin typeface="Aptos" panose="020B0004020202020204" pitchFamily="34" charset="0"/>
                          <a:cs typeface="Cambria"/>
                        </a:rPr>
                        <a:t>@</a:t>
                      </a:r>
                      <a:r>
                        <a:rPr sz="1100" spc="-35">
                          <a:latin typeface="Aptos" panose="020B0004020202020204" pitchFamily="34" charset="0"/>
                          <a:cs typeface="Cambria"/>
                        </a:rPr>
                        <a:t> </a:t>
                      </a:r>
                      <a:r>
                        <a:rPr sz="1100" spc="-45">
                          <a:latin typeface="Aptos" panose="020B0004020202020204" pitchFamily="34" charset="0"/>
                          <a:cs typeface="Cambria"/>
                        </a:rPr>
                        <a:t>dump</a:t>
                      </a:r>
                      <a:r>
                        <a:rPr sz="1100" spc="-35">
                          <a:latin typeface="Aptos" panose="020B0004020202020204" pitchFamily="34" charset="0"/>
                          <a:cs typeface="Cambria"/>
                        </a:rPr>
                        <a:t> </a:t>
                      </a:r>
                      <a:r>
                        <a:rPr sz="1100" spc="-25">
                          <a:latin typeface="Aptos" panose="020B0004020202020204" pitchFamily="34" charset="0"/>
                          <a:cs typeface="Cambria"/>
                        </a:rPr>
                        <a:t>(W)</a:t>
                      </a:r>
                      <a:endParaRPr sz="1100">
                        <a:latin typeface="Aptos" panose="020B0004020202020204" pitchFamily="34" charset="0"/>
                        <a:cs typeface="Cambria"/>
                      </a:endParaRPr>
                    </a:p>
                  </a:txBody>
                  <a:tcPr marL="0" marR="0" marT="15547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100" spc="-30">
                          <a:latin typeface="Aptos" panose="020B0004020202020204" pitchFamily="34" charset="0"/>
                          <a:cs typeface="Cambria"/>
                        </a:rPr>
                        <a:t>22.5</a:t>
                      </a:r>
                      <a:r>
                        <a:rPr sz="1100" spc="-25">
                          <a:latin typeface="Aptos" panose="020B0004020202020204" pitchFamily="34" charset="0"/>
                          <a:cs typeface="Cambria"/>
                        </a:rPr>
                        <a:t> 10</a:t>
                      </a:r>
                      <a:r>
                        <a:rPr lang="en-US" sz="1100" spc="-75" baseline="50000">
                          <a:latin typeface="Aptos" panose="020B0004020202020204" pitchFamily="34" charset="0"/>
                          <a:cs typeface="Cambria"/>
                        </a:rPr>
                        <a:t>3</a:t>
                      </a:r>
                      <a:endParaRPr sz="1100" baseline="23148">
                        <a:latin typeface="Aptos" panose="020B0004020202020204" pitchFamily="34" charset="0"/>
                        <a:cs typeface="Cambria"/>
                      </a:endParaRPr>
                    </a:p>
                  </a:txBody>
                  <a:tcPr marL="0" marR="0" marT="15547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184150" indent="0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lang="en-US" sz="1100" spc="-25">
                          <a:latin typeface="Aptos" panose="020B0004020202020204" pitchFamily="34" charset="0"/>
                          <a:cs typeface="Cambria"/>
                        </a:rPr>
                        <a:t>      400</a:t>
                      </a:r>
                      <a:endParaRPr sz="1100">
                        <a:latin typeface="Aptos" panose="020B0004020202020204" pitchFamily="34" charset="0"/>
                        <a:cs typeface="Cambria"/>
                      </a:endParaRPr>
                    </a:p>
                  </a:txBody>
                  <a:tcPr marL="0" marR="0" marT="15547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5064"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lang="en-US" sz="1100" i="1" spc="157" baseline="5555" err="1">
                          <a:latin typeface="Aptos" panose="020B0004020202020204" pitchFamily="34" charset="0"/>
                          <a:cs typeface="Times New Roman"/>
                        </a:rPr>
                        <a:t>e</a:t>
                      </a:r>
                      <a:r>
                        <a:rPr lang="en-US" sz="1100" i="1" spc="157" baseline="30000" err="1">
                          <a:latin typeface="Aptos" panose="020B0004020202020204" pitchFamily="34" charset="0"/>
                          <a:cs typeface="Times New Roman"/>
                        </a:rPr>
                        <a:t>n</a:t>
                      </a:r>
                      <a:r>
                        <a:rPr lang="en-US" sz="1100" i="1" spc="157" baseline="-25000" err="1">
                          <a:latin typeface="Aptos" panose="020B0004020202020204" pitchFamily="34" charset="0"/>
                          <a:cs typeface="Times New Roman"/>
                        </a:rPr>
                        <a:t>x,y</a:t>
                      </a:r>
                      <a:r>
                        <a:rPr sz="1100" i="1" spc="157" baseline="9259">
                          <a:latin typeface="Aptos" panose="020B0004020202020204" pitchFamily="34" charset="0"/>
                          <a:cs typeface="Times New Roman"/>
                        </a:rPr>
                        <a:t> </a:t>
                      </a:r>
                      <a:r>
                        <a:rPr sz="1100" spc="-30" baseline="5555">
                          <a:latin typeface="Aptos" panose="020B0004020202020204" pitchFamily="34" charset="0"/>
                          <a:cs typeface="Cambria"/>
                        </a:rPr>
                        <a:t>(mm</a:t>
                      </a:r>
                      <a:r>
                        <a:rPr sz="1100" spc="-142" baseline="5555">
                          <a:latin typeface="Aptos" panose="020B0004020202020204" pitchFamily="34" charset="0"/>
                          <a:cs typeface="Cambria"/>
                        </a:rPr>
                        <a:t> </a:t>
                      </a:r>
                      <a:r>
                        <a:rPr sz="1100" spc="-15" baseline="5555">
                          <a:latin typeface="Aptos" panose="020B0004020202020204" pitchFamily="34" charset="0"/>
                          <a:cs typeface="Lucida Sans Unicode"/>
                        </a:rPr>
                        <a:t>−</a:t>
                      </a:r>
                      <a:r>
                        <a:rPr sz="1100" spc="-277" baseline="5555">
                          <a:latin typeface="Aptos" panose="020B0004020202020204" pitchFamily="34" charset="0"/>
                          <a:cs typeface="Lucida Sans Unicode"/>
                        </a:rPr>
                        <a:t> </a:t>
                      </a:r>
                      <a:r>
                        <a:rPr sz="1100" spc="-15" baseline="5555">
                          <a:latin typeface="Aptos" panose="020B0004020202020204" pitchFamily="34" charset="0"/>
                          <a:cs typeface="Cambria"/>
                        </a:rPr>
                        <a:t>mrad)</a:t>
                      </a:r>
                      <a:endParaRPr sz="1100" baseline="5555">
                        <a:latin typeface="Aptos" panose="020B0004020202020204" pitchFamily="34" charset="0"/>
                        <a:cs typeface="Cambria"/>
                      </a:endParaRPr>
                    </a:p>
                  </a:txBody>
                  <a:tcPr marL="0" marR="0" marT="25912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100" spc="-10">
                          <a:latin typeface="Aptos" panose="020B0004020202020204" pitchFamily="34" charset="0"/>
                          <a:cs typeface="Cambria"/>
                        </a:rPr>
                        <a:t>&lt;</a:t>
                      </a:r>
                      <a:r>
                        <a:rPr sz="1100" spc="-50">
                          <a:latin typeface="Aptos" panose="020B0004020202020204" pitchFamily="34" charset="0"/>
                          <a:cs typeface="Cambria"/>
                        </a:rPr>
                        <a:t> </a:t>
                      </a:r>
                      <a:r>
                        <a:rPr sz="1100" spc="-25">
                          <a:latin typeface="Aptos" panose="020B0004020202020204" pitchFamily="34" charset="0"/>
                          <a:cs typeface="Cambria"/>
                        </a:rPr>
                        <a:t>1.6</a:t>
                      </a:r>
                      <a:endParaRPr sz="1100">
                        <a:latin typeface="Aptos" panose="020B0004020202020204" pitchFamily="34" charset="0"/>
                        <a:cs typeface="Cambria"/>
                      </a:endParaRPr>
                    </a:p>
                  </a:txBody>
                  <a:tcPr marL="0" marR="0" marT="5182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184785" indent="0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en-US" sz="1100" spc="-10">
                          <a:latin typeface="Aptos" panose="020B0004020202020204" pitchFamily="34" charset="0"/>
                          <a:cs typeface="Cambria"/>
                        </a:rPr>
                        <a:t>    </a:t>
                      </a:r>
                      <a:r>
                        <a:rPr sz="1100" spc="-10">
                          <a:latin typeface="Aptos" panose="020B0004020202020204" pitchFamily="34" charset="0"/>
                          <a:cs typeface="Cambria"/>
                        </a:rPr>
                        <a:t>&lt;</a:t>
                      </a:r>
                      <a:r>
                        <a:rPr sz="1100" spc="-50">
                          <a:latin typeface="Aptos" panose="020B0004020202020204" pitchFamily="34" charset="0"/>
                          <a:cs typeface="Cambria"/>
                        </a:rPr>
                        <a:t> </a:t>
                      </a:r>
                      <a:r>
                        <a:rPr sz="1100" spc="-25">
                          <a:latin typeface="Aptos" panose="020B0004020202020204" pitchFamily="34" charset="0"/>
                          <a:cs typeface="Cambria"/>
                        </a:rPr>
                        <a:t>1.6</a:t>
                      </a:r>
                      <a:endParaRPr sz="1100">
                        <a:latin typeface="Aptos" panose="020B0004020202020204" pitchFamily="34" charset="0"/>
                        <a:cs typeface="Cambria"/>
                      </a:endParaRPr>
                    </a:p>
                  </a:txBody>
                  <a:tcPr marL="0" marR="0" marT="5182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0205"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100" spc="-55">
                          <a:latin typeface="Aptos" panose="020B0004020202020204" pitchFamily="34" charset="0"/>
                          <a:cs typeface="Cambria"/>
                        </a:rPr>
                        <a:t>Energy</a:t>
                      </a:r>
                      <a:r>
                        <a:rPr sz="1100" spc="30">
                          <a:latin typeface="Aptos" panose="020B0004020202020204" pitchFamily="34" charset="0"/>
                          <a:cs typeface="Cambria"/>
                        </a:rPr>
                        <a:t> </a:t>
                      </a:r>
                      <a:r>
                        <a:rPr sz="1100" spc="-55">
                          <a:latin typeface="Aptos" panose="020B0004020202020204" pitchFamily="34" charset="0"/>
                          <a:cs typeface="Cambria"/>
                        </a:rPr>
                        <a:t>spread</a:t>
                      </a:r>
                      <a:r>
                        <a:rPr sz="1100" spc="40">
                          <a:latin typeface="Aptos" panose="020B0004020202020204" pitchFamily="34" charset="0"/>
                          <a:cs typeface="Cambria"/>
                        </a:rPr>
                        <a:t> </a:t>
                      </a:r>
                      <a:r>
                        <a:rPr sz="1100" spc="-25">
                          <a:latin typeface="Aptos" panose="020B0004020202020204" pitchFamily="34" charset="0"/>
                          <a:cs typeface="Cambria"/>
                        </a:rPr>
                        <a:t>(%)</a:t>
                      </a:r>
                      <a:endParaRPr sz="1100">
                        <a:latin typeface="Aptos" panose="020B0004020202020204" pitchFamily="34" charset="0"/>
                        <a:cs typeface="Cambria"/>
                      </a:endParaRPr>
                    </a:p>
                  </a:txBody>
                  <a:tcPr marL="0" marR="0" marT="5182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100">
                          <a:latin typeface="Aptos" panose="020B0004020202020204" pitchFamily="34" charset="0"/>
                          <a:cs typeface="Cambria"/>
                        </a:rPr>
                        <a:t>&lt;</a:t>
                      </a:r>
                      <a:r>
                        <a:rPr sz="1100" spc="20">
                          <a:latin typeface="Aptos" panose="020B0004020202020204" pitchFamily="34" charset="0"/>
                          <a:cs typeface="Cambria"/>
                        </a:rPr>
                        <a:t> </a:t>
                      </a:r>
                      <a:r>
                        <a:rPr sz="1100" spc="-25">
                          <a:latin typeface="Aptos" panose="020B0004020202020204" pitchFamily="34" charset="0"/>
                          <a:cs typeface="Cambria"/>
                        </a:rPr>
                        <a:t>0.2</a:t>
                      </a:r>
                      <a:endParaRPr sz="1100">
                        <a:latin typeface="Aptos" panose="020B0004020202020204" pitchFamily="34" charset="0"/>
                        <a:cs typeface="Cambria"/>
                      </a:endParaRPr>
                    </a:p>
                  </a:txBody>
                  <a:tcPr marL="0" marR="0" marT="5182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5575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en-US" sz="1100">
                          <a:latin typeface="Aptos" panose="020B0004020202020204" pitchFamily="34" charset="0"/>
                          <a:cs typeface="Cambria"/>
                        </a:rPr>
                        <a:t>    </a:t>
                      </a:r>
                      <a:r>
                        <a:rPr sz="1100">
                          <a:latin typeface="Aptos" panose="020B0004020202020204" pitchFamily="34" charset="0"/>
                          <a:cs typeface="Cambria"/>
                        </a:rPr>
                        <a:t>&lt;</a:t>
                      </a:r>
                      <a:r>
                        <a:rPr sz="1100" spc="20">
                          <a:latin typeface="Aptos" panose="020B0004020202020204" pitchFamily="34" charset="0"/>
                          <a:cs typeface="Cambria"/>
                        </a:rPr>
                        <a:t> </a:t>
                      </a:r>
                      <a:r>
                        <a:rPr sz="1100" spc="-25">
                          <a:latin typeface="Aptos" panose="020B0004020202020204" pitchFamily="34" charset="0"/>
                          <a:cs typeface="Cambria"/>
                        </a:rPr>
                        <a:t>0.2</a:t>
                      </a:r>
                      <a:endParaRPr sz="1100">
                        <a:latin typeface="Aptos" panose="020B0004020202020204" pitchFamily="34" charset="0"/>
                        <a:cs typeface="Cambria"/>
                      </a:endParaRPr>
                    </a:p>
                  </a:txBody>
                  <a:tcPr marL="0" marR="0" marT="5182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2" name="Immagine 1" descr="Immagine che contiene testo, diagramma, schermata, Carattere&#10;&#10;Descrizione generata automaticamente">
            <a:extLst>
              <a:ext uri="{FF2B5EF4-FFF2-40B4-BE49-F238E27FC236}">
                <a16:creationId xmlns:a16="http://schemas.microsoft.com/office/drawing/2014/main" id="{0D1F6992-5E64-5A0D-BE33-7EA62254451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982" b="-695"/>
          <a:stretch/>
        </p:blipFill>
        <p:spPr>
          <a:xfrm>
            <a:off x="5867400" y="1772958"/>
            <a:ext cx="6392600" cy="1795801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4728E2-5D89-DA8A-644A-29241BBDF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22 September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E0F6B3F4-850D-6389-E867-8CFB6B6E9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it-IT">
                <a:solidFill>
                  <a:prstClr val="black">
                    <a:tint val="75000"/>
                  </a:prstClr>
                </a:solidFill>
              </a:rPr>
              <a:t>D. Sertore – PhASE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7CAFAD1-BE7D-2D6D-2DC4-40F0B6F52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4C8636E5-F268-0A4A-84DB-69488F0245B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3</a:t>
            </a:fld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128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olo 1">
            <a:extLst>
              <a:ext uri="{FF2B5EF4-FFF2-40B4-BE49-F238E27FC236}">
                <a16:creationId xmlns:a16="http://schemas.microsoft.com/office/drawing/2014/main" id="{AD1ED6EF-A6A4-EC42-96E4-F969B51C5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8761"/>
          </a:xfrm>
        </p:spPr>
        <p:txBody>
          <a:bodyPr/>
          <a:lstStyle/>
          <a:p>
            <a:r>
              <a:rPr lang="it-IT" err="1"/>
              <a:t>BriXSinO</a:t>
            </a:r>
            <a:r>
              <a:rPr lang="it-IT"/>
              <a:t> </a:t>
            </a:r>
            <a:r>
              <a:rPr lang="it-IT" err="1"/>
              <a:t>foreseen</a:t>
            </a:r>
            <a:r>
              <a:rPr lang="it-IT"/>
              <a:t> Schedule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14C935-6989-0BC3-EEFD-B68D389540A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2671004"/>
            <a:ext cx="11083636" cy="354527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EE5AC7-5FF4-4DF0-C3BF-2600F282A669}"/>
              </a:ext>
            </a:extLst>
          </p:cNvPr>
          <p:cNvSpPr txBox="1"/>
          <p:nvPr/>
        </p:nvSpPr>
        <p:spPr>
          <a:xfrm>
            <a:off x="838200" y="1647825"/>
            <a:ext cx="10582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err="1">
                <a:solidFill>
                  <a:srgbClr val="005493"/>
                </a:solidFill>
                <a:latin typeface="Aptos" panose="020B0004020202020204" pitchFamily="34" charset="0"/>
              </a:rPr>
              <a:t>BriXSinO</a:t>
            </a:r>
            <a:r>
              <a:rPr lang="en-US" sz="2000">
                <a:latin typeface="Aptos" panose="020B0004020202020204" pitchFamily="34" charset="0"/>
              </a:rPr>
              <a:t> evolution is based on </a:t>
            </a:r>
            <a:r>
              <a:rPr lang="en-US" sz="2000" b="1">
                <a:solidFill>
                  <a:srgbClr val="005493"/>
                </a:solidFill>
                <a:latin typeface="Aptos" panose="020B0004020202020204" pitchFamily="34" charset="0"/>
              </a:rPr>
              <a:t>five Phases approach</a:t>
            </a:r>
            <a:r>
              <a:rPr lang="en-US" sz="2000">
                <a:latin typeface="Aptos" panose="020B0004020202020204" pitchFamily="34" charset="0"/>
              </a:rPr>
              <a:t>; the completion of one phase leads to a discussion about the next phase.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AB35171-38A8-3431-9DE0-4A2410E0B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22 September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FA4752-C324-4EC5-65D2-8C0A4EE08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it-IT">
                <a:solidFill>
                  <a:prstClr val="black">
                    <a:tint val="75000"/>
                  </a:prstClr>
                </a:solidFill>
              </a:rPr>
              <a:t>D. Sertore – PhASE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627390-EACF-3C8F-67CB-1C6B8387F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4C8636E5-F268-0A4A-84DB-69488F0245B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4</a:t>
            </a:fld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927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4ABAC-6F7A-370B-3E2E-B18A782D4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Civil Engineering Status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FA1CCD-1745-A18D-FE32-690EE045CD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178" t="6483"/>
          <a:stretch>
            <a:fillRect/>
          </a:stretch>
        </p:blipFill>
        <p:spPr>
          <a:xfrm>
            <a:off x="685800" y="1913267"/>
            <a:ext cx="5535304" cy="378644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8922AF-0DA6-4C6C-E709-37966257A92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575" t="24768" r="15193" b="14823"/>
          <a:stretch>
            <a:fillRect/>
          </a:stretch>
        </p:blipFill>
        <p:spPr>
          <a:xfrm>
            <a:off x="6373504" y="1913267"/>
            <a:ext cx="5535304" cy="378644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84D748-8A25-15F3-93F3-C4307E012527}"/>
              </a:ext>
            </a:extLst>
          </p:cNvPr>
          <p:cNvSpPr txBox="1"/>
          <p:nvPr/>
        </p:nvSpPr>
        <p:spPr>
          <a:xfrm>
            <a:off x="2928657" y="5633333"/>
            <a:ext cx="845103" cy="4616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sz="2400">
                <a:solidFill>
                  <a:schemeClr val="bg1"/>
                </a:solidFill>
                <a:latin typeface="Aptos" panose="020B0004020202020204" pitchFamily="34" charset="0"/>
              </a:rPr>
              <a:t>2025</a:t>
            </a:r>
            <a:endParaRPr lang="en-GB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99F3C5F-08A9-FCDC-52C3-DDDDCFE68D20}"/>
              </a:ext>
            </a:extLst>
          </p:cNvPr>
          <p:cNvSpPr txBox="1"/>
          <p:nvPr/>
        </p:nvSpPr>
        <p:spPr>
          <a:xfrm>
            <a:off x="8814784" y="5633333"/>
            <a:ext cx="845103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sz="2400">
                <a:solidFill>
                  <a:schemeClr val="bg1"/>
                </a:solidFill>
                <a:latin typeface="Aptos" panose="020B0004020202020204" pitchFamily="34" charset="0"/>
              </a:rPr>
              <a:t>2026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509E70D3-B7E2-05E0-DBA3-8C5C298FC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22 September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14996BF8-BAF1-904C-683D-3193540A0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it-IT">
                <a:solidFill>
                  <a:prstClr val="black">
                    <a:tint val="75000"/>
                  </a:prstClr>
                </a:solidFill>
              </a:rPr>
              <a:t>D. Sertore – PhASE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BBBCA65A-A923-A75F-4CB4-AE54804C2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4C8636E5-F268-0A4A-84DB-69488F0245B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5</a:t>
            </a:fld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641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Arrow 9">
            <a:extLst>
              <a:ext uri="{FF2B5EF4-FFF2-40B4-BE49-F238E27FC236}">
                <a16:creationId xmlns:a16="http://schemas.microsoft.com/office/drawing/2014/main" id="{5F6453D8-8C99-4B4F-B0FA-5D28CBC1E77F}"/>
              </a:ext>
            </a:extLst>
          </p:cNvPr>
          <p:cNvSpPr/>
          <p:nvPr/>
        </p:nvSpPr>
        <p:spPr>
          <a:xfrm>
            <a:off x="10625411" y="3819869"/>
            <a:ext cx="1564238" cy="225899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olo 1">
            <a:extLst>
              <a:ext uri="{FF2B5EF4-FFF2-40B4-BE49-F238E27FC236}">
                <a16:creationId xmlns:a16="http://schemas.microsoft.com/office/drawing/2014/main" id="{AD1ED6EF-A6A4-EC42-96E4-F969B51C5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err="1"/>
              <a:t>Overview</a:t>
            </a:r>
            <a:r>
              <a:rPr lang="it-IT"/>
              <a:t> of ERL </a:t>
            </a:r>
            <a:r>
              <a:rPr lang="it-IT" err="1"/>
              <a:t>Facilities</a:t>
            </a:r>
            <a:r>
              <a:rPr lang="it-IT"/>
              <a:t> </a:t>
            </a:r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1C59A861-473C-7B48-A24B-A54638D433B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42" t="1202" r="2613" b="2189"/>
          <a:stretch/>
        </p:blipFill>
        <p:spPr>
          <a:xfrm>
            <a:off x="2905125" y="1335134"/>
            <a:ext cx="7720286" cy="5124989"/>
          </a:xfrm>
          <a:prstGeom prst="rect">
            <a:avLst/>
          </a:prstGeom>
        </p:spPr>
      </p:pic>
      <p:grpSp>
        <p:nvGrpSpPr>
          <p:cNvPr id="4" name="Group 6">
            <a:extLst>
              <a:ext uri="{FF2B5EF4-FFF2-40B4-BE49-F238E27FC236}">
                <a16:creationId xmlns:a16="http://schemas.microsoft.com/office/drawing/2014/main" id="{A2690282-F94C-A342-9385-47D80CCE469D}"/>
              </a:ext>
            </a:extLst>
          </p:cNvPr>
          <p:cNvGrpSpPr/>
          <p:nvPr/>
        </p:nvGrpSpPr>
        <p:grpSpPr>
          <a:xfrm>
            <a:off x="4539604" y="6427113"/>
            <a:ext cx="7435970" cy="430887"/>
            <a:chOff x="2122098" y="6432168"/>
            <a:chExt cx="7435970" cy="430887"/>
          </a:xfrm>
        </p:grpSpPr>
        <p:sp>
          <p:nvSpPr>
            <p:cNvPr id="5" name="TextBox 2">
              <a:extLst>
                <a:ext uri="{FF2B5EF4-FFF2-40B4-BE49-F238E27FC236}">
                  <a16:creationId xmlns:a16="http://schemas.microsoft.com/office/drawing/2014/main" id="{323D501B-CD5A-A544-966E-332140B412B7}"/>
                </a:ext>
              </a:extLst>
            </p:cNvPr>
            <p:cNvSpPr txBox="1"/>
            <p:nvPr/>
          </p:nvSpPr>
          <p:spPr>
            <a:xfrm>
              <a:off x="2122098" y="6432168"/>
              <a:ext cx="7435970" cy="43088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spcBef>
                  <a:spcPts val="1200"/>
                </a:spcBef>
                <a:spcAft>
                  <a:spcPts val="1200"/>
                </a:spcAft>
              </a:pPr>
              <a:r>
                <a:rPr lang="en-US" sz="2000"/>
                <a:t>                                    </a:t>
              </a:r>
              <a:r>
                <a:rPr lang="en-US" sz="2200">
                  <a:solidFill>
                    <a:srgbClr val="FF0000"/>
                  </a:solidFill>
                </a:rPr>
                <a:t>Technology</a:t>
              </a:r>
              <a:r>
                <a:rPr lang="en-US" sz="2000">
                  <a:solidFill>
                    <a:srgbClr val="FF0000"/>
                  </a:solidFill>
                </a:rPr>
                <a:t> </a:t>
              </a:r>
            </a:p>
          </p:txBody>
        </p:sp>
        <p:sp>
          <p:nvSpPr>
            <p:cNvPr id="6" name="Right Arrow 3">
              <a:extLst>
                <a:ext uri="{FF2B5EF4-FFF2-40B4-BE49-F238E27FC236}">
                  <a16:creationId xmlns:a16="http://schemas.microsoft.com/office/drawing/2014/main" id="{3397BE97-E1E5-C649-A734-B04DB416851F}"/>
                </a:ext>
              </a:extLst>
            </p:cNvPr>
            <p:cNvSpPr/>
            <p:nvPr/>
          </p:nvSpPr>
          <p:spPr>
            <a:xfrm>
              <a:off x="6363673" y="6558264"/>
              <a:ext cx="2708695" cy="225899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Croce 7">
            <a:extLst>
              <a:ext uri="{FF2B5EF4-FFF2-40B4-BE49-F238E27FC236}">
                <a16:creationId xmlns:a16="http://schemas.microsoft.com/office/drawing/2014/main" id="{A92DEE2E-F262-0C44-A7EF-2B691A06970F}"/>
              </a:ext>
            </a:extLst>
          </p:cNvPr>
          <p:cNvSpPr/>
          <p:nvPr/>
        </p:nvSpPr>
        <p:spPr>
          <a:xfrm>
            <a:off x="809743" y="3429000"/>
            <a:ext cx="310681" cy="241756"/>
          </a:xfrm>
          <a:prstGeom prst="plu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C97100C7-C617-0145-9C63-FF63E51DC3C4}"/>
              </a:ext>
            </a:extLst>
          </p:cNvPr>
          <p:cNvSpPr txBox="1"/>
          <p:nvPr/>
        </p:nvSpPr>
        <p:spPr>
          <a:xfrm>
            <a:off x="639509" y="3712890"/>
            <a:ext cx="2401619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err="1">
                <a:solidFill>
                  <a:schemeClr val="accent2"/>
                </a:solidFill>
                <a:latin typeface="Aptos" panose="020B0004020202020204" pitchFamily="34" charset="0"/>
              </a:rPr>
              <a:t>BriXSinO</a:t>
            </a:r>
            <a:br>
              <a:rPr lang="it-IT" sz="2800">
                <a:solidFill>
                  <a:schemeClr val="accent2"/>
                </a:solidFill>
                <a:latin typeface="Aptos" panose="020B0004020202020204" pitchFamily="34" charset="0"/>
              </a:rPr>
            </a:br>
            <a:r>
              <a:rPr lang="it-IT" sz="2800">
                <a:solidFill>
                  <a:schemeClr val="accent2"/>
                </a:solidFill>
                <a:latin typeface="Aptos" panose="020B0004020202020204" pitchFamily="34" charset="0"/>
              </a:rPr>
              <a:t>45 MeV@5 </a:t>
            </a:r>
            <a:r>
              <a:rPr lang="it-IT" sz="2800" err="1">
                <a:solidFill>
                  <a:schemeClr val="accent2"/>
                </a:solidFill>
                <a:latin typeface="Aptos" panose="020B0004020202020204" pitchFamily="34" charset="0"/>
              </a:rPr>
              <a:t>mA</a:t>
            </a:r>
            <a:br>
              <a:rPr lang="it-IT">
                <a:latin typeface="Aptos" panose="020B0004020202020204" pitchFamily="34" charset="0"/>
              </a:rPr>
            </a:br>
            <a:endParaRPr lang="it-IT">
              <a:latin typeface="Aptos" panose="020B0004020202020204" pitchFamily="34" charset="0"/>
            </a:endParaRPr>
          </a:p>
          <a:p>
            <a:r>
              <a:rPr lang="it-IT" sz="1600">
                <a:latin typeface="Aptos" panose="020B0004020202020204" pitchFamily="34" charset="0"/>
              </a:rPr>
              <a:t>225 kW 50% </a:t>
            </a:r>
            <a:r>
              <a:rPr lang="it-IT" sz="1600" err="1">
                <a:latin typeface="Aptos" panose="020B0004020202020204" pitchFamily="34" charset="0"/>
              </a:rPr>
              <a:t>efficiency</a:t>
            </a:r>
            <a:endParaRPr lang="it-IT" sz="1600">
              <a:latin typeface="Aptos" panose="020B000402020202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99F8E4F-7840-B24C-A6F3-A81072CC06A7}"/>
              </a:ext>
            </a:extLst>
          </p:cNvPr>
          <p:cNvSpPr txBox="1"/>
          <p:nvPr/>
        </p:nvSpPr>
        <p:spPr>
          <a:xfrm rot="16200000" flipH="1">
            <a:off x="10473008" y="4470228"/>
            <a:ext cx="203373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>
                <a:solidFill>
                  <a:srgbClr val="FF0000"/>
                </a:solidFill>
              </a:rPr>
              <a:t>Costs</a:t>
            </a:r>
            <a:endParaRPr lang="it-IT" sz="2200"/>
          </a:p>
        </p:txBody>
      </p:sp>
      <p:sp>
        <p:nvSpPr>
          <p:cNvPr id="11" name="Croce 10">
            <a:extLst>
              <a:ext uri="{FF2B5EF4-FFF2-40B4-BE49-F238E27FC236}">
                <a16:creationId xmlns:a16="http://schemas.microsoft.com/office/drawing/2014/main" id="{EDF00DE5-5D70-F647-8640-20BA61079609}"/>
              </a:ext>
            </a:extLst>
          </p:cNvPr>
          <p:cNvSpPr/>
          <p:nvPr/>
        </p:nvSpPr>
        <p:spPr>
          <a:xfrm>
            <a:off x="7145691" y="4152559"/>
            <a:ext cx="589415" cy="305613"/>
          </a:xfrm>
          <a:prstGeom prst="plus">
            <a:avLst>
              <a:gd name="adj" fmla="val 25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022FE2D-832A-C127-DD68-ECBD37946D63}"/>
              </a:ext>
            </a:extLst>
          </p:cNvPr>
          <p:cNvSpPr txBox="1"/>
          <p:nvPr/>
        </p:nvSpPr>
        <p:spPr>
          <a:xfrm>
            <a:off x="9277420" y="6352402"/>
            <a:ext cx="29145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/>
              <a:t>The Development of Energy-Recovery </a:t>
            </a:r>
            <a:r>
              <a:rPr lang="en-US" sz="800" err="1"/>
              <a:t>Linacs</a:t>
            </a:r>
            <a:r>
              <a:rPr lang="en-US" sz="800"/>
              <a:t> – C. </a:t>
            </a:r>
            <a:r>
              <a:rPr lang="en-US" sz="800" err="1"/>
              <a:t>Adolphsen</a:t>
            </a:r>
            <a:r>
              <a:rPr lang="en-US" sz="800"/>
              <a:t> et al.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07366FB-3383-4E20-BDC1-56D24BDC2D1C}"/>
              </a:ext>
            </a:extLst>
          </p:cNvPr>
          <p:cNvSpPr/>
          <p:nvPr/>
        </p:nvSpPr>
        <p:spPr>
          <a:xfrm>
            <a:off x="6989059" y="3851035"/>
            <a:ext cx="902677" cy="913094"/>
          </a:xfrm>
          <a:custGeom>
            <a:avLst/>
            <a:gdLst>
              <a:gd name="csX0" fmla="*/ 0 w 902677"/>
              <a:gd name="csY0" fmla="*/ 456547 h 913094"/>
              <a:gd name="csX1" fmla="*/ 451339 w 902677"/>
              <a:gd name="csY1" fmla="*/ 0 h 913094"/>
              <a:gd name="csX2" fmla="*/ 902678 w 902677"/>
              <a:gd name="csY2" fmla="*/ 456547 h 913094"/>
              <a:gd name="csX3" fmla="*/ 451339 w 902677"/>
              <a:gd name="csY3" fmla="*/ 913094 h 913094"/>
              <a:gd name="csX4" fmla="*/ 0 w 902677"/>
              <a:gd name="csY4" fmla="*/ 456547 h 9130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902677" h="913094" fill="none" extrusionOk="0">
                <a:moveTo>
                  <a:pt x="0" y="456547"/>
                </a:moveTo>
                <a:cubicBezTo>
                  <a:pt x="25225" y="180427"/>
                  <a:pt x="221931" y="1311"/>
                  <a:pt x="451339" y="0"/>
                </a:cubicBezTo>
                <a:cubicBezTo>
                  <a:pt x="728393" y="47494"/>
                  <a:pt x="876563" y="203842"/>
                  <a:pt x="902678" y="456547"/>
                </a:cubicBezTo>
                <a:cubicBezTo>
                  <a:pt x="911196" y="709926"/>
                  <a:pt x="637007" y="884069"/>
                  <a:pt x="451339" y="913094"/>
                </a:cubicBezTo>
                <a:cubicBezTo>
                  <a:pt x="182913" y="918811"/>
                  <a:pt x="29106" y="669235"/>
                  <a:pt x="0" y="456547"/>
                </a:cubicBezTo>
                <a:close/>
              </a:path>
              <a:path w="902677" h="913094" stroke="0" extrusionOk="0">
                <a:moveTo>
                  <a:pt x="0" y="456547"/>
                </a:moveTo>
                <a:cubicBezTo>
                  <a:pt x="-29665" y="256449"/>
                  <a:pt x="153192" y="-20184"/>
                  <a:pt x="451339" y="0"/>
                </a:cubicBezTo>
                <a:cubicBezTo>
                  <a:pt x="713814" y="-1950"/>
                  <a:pt x="897722" y="213430"/>
                  <a:pt x="902678" y="456547"/>
                </a:cubicBezTo>
                <a:cubicBezTo>
                  <a:pt x="862694" y="722055"/>
                  <a:pt x="660431" y="960603"/>
                  <a:pt x="451339" y="913094"/>
                </a:cubicBezTo>
                <a:cubicBezTo>
                  <a:pt x="215021" y="904713"/>
                  <a:pt x="-18879" y="713022"/>
                  <a:pt x="0" y="456547"/>
                </a:cubicBezTo>
                <a:close/>
              </a:path>
            </a:pathLst>
          </a:custGeom>
          <a:solidFill>
            <a:schemeClr val="accent2">
              <a:alpha val="21176"/>
            </a:schemeClr>
          </a:solidFill>
          <a:ln>
            <a:solidFill>
              <a:schemeClr val="accent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48223D-8D18-5487-7A1B-D73033BE35E6}"/>
              </a:ext>
            </a:extLst>
          </p:cNvPr>
          <p:cNvSpPr txBox="1"/>
          <p:nvPr/>
        </p:nvSpPr>
        <p:spPr>
          <a:xfrm>
            <a:off x="6540640" y="3198767"/>
            <a:ext cx="1749390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3200" dirty="0" err="1">
                <a:latin typeface="Aptos" panose="020B0004020202020204" pitchFamily="34" charset="0"/>
              </a:rPr>
              <a:t>BriXSinO</a:t>
            </a:r>
            <a:endParaRPr lang="en-US" sz="3200" dirty="0">
              <a:latin typeface="Aptos" panose="020B0004020202020204" pitchFamily="34" charset="0"/>
            </a:endParaRPr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090431B5-C4A8-6083-F2B3-607C4909D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22 September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9FE97759-EE07-94C5-20EB-058BA1615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it-IT">
                <a:solidFill>
                  <a:prstClr val="black">
                    <a:tint val="75000"/>
                  </a:prstClr>
                </a:solidFill>
              </a:rPr>
              <a:t>D. Sertore – PhASE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D9AC2F9E-DCA9-95BB-BE2E-7AF44C200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4C8636E5-F268-0A4A-84DB-69488F0245B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6</a:t>
            </a:fld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0033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C69E5-641D-8D14-FA06-4899334D1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HB</a:t>
            </a:r>
            <a:r>
              <a:rPr lang="it-IT" baseline="30000"/>
              <a:t>2</a:t>
            </a:r>
            <a:r>
              <a:rPr lang="it-IT"/>
              <a:t>TF : </a:t>
            </a:r>
            <a:r>
              <a:rPr lang="it-IT" err="1"/>
              <a:t>BriXSinO</a:t>
            </a:r>
            <a:r>
              <a:rPr lang="it-IT"/>
              <a:t> </a:t>
            </a:r>
            <a:r>
              <a:rPr lang="it-IT" err="1"/>
              <a:t>Phase</a:t>
            </a:r>
            <a:r>
              <a:rPr lang="it-IT"/>
              <a:t> One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C59E815-5A15-C36D-9ABE-FF656D0031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b="1">
                <a:solidFill>
                  <a:schemeClr val="accent1"/>
                </a:solidFill>
              </a:rPr>
              <a:t>H</a:t>
            </a:r>
            <a:r>
              <a:rPr lang="en-US" sz="2800"/>
              <a:t>igh </a:t>
            </a:r>
            <a:r>
              <a:rPr lang="en-US" sz="2800" b="1">
                <a:solidFill>
                  <a:schemeClr val="accent1"/>
                </a:solidFill>
              </a:rPr>
              <a:t>B</a:t>
            </a:r>
            <a:r>
              <a:rPr lang="en-US" sz="2800"/>
              <a:t>rightness </a:t>
            </a:r>
            <a:r>
              <a:rPr lang="en-US" sz="2800" b="1">
                <a:solidFill>
                  <a:schemeClr val="accent1"/>
                </a:solidFill>
              </a:rPr>
              <a:t>B</a:t>
            </a:r>
            <a:r>
              <a:rPr lang="en-US" sz="2800"/>
              <a:t>eam </a:t>
            </a:r>
            <a:r>
              <a:rPr lang="en-US" sz="2800" b="1">
                <a:solidFill>
                  <a:schemeClr val="accent1"/>
                </a:solidFill>
              </a:rPr>
              <a:t>T</a:t>
            </a:r>
            <a:r>
              <a:rPr lang="en-US" sz="2800"/>
              <a:t>est </a:t>
            </a:r>
            <a:r>
              <a:rPr lang="en-US" sz="2800" b="1">
                <a:solidFill>
                  <a:schemeClr val="accent1"/>
                </a:solidFill>
              </a:rPr>
              <a:t>F</a:t>
            </a:r>
            <a:r>
              <a:rPr lang="en-US" sz="2800"/>
              <a:t>acility</a:t>
            </a:r>
          </a:p>
        </p:txBody>
      </p:sp>
      <p:pic>
        <p:nvPicPr>
          <p:cNvPr id="9" name="object 4">
            <a:extLst>
              <a:ext uri="{FF2B5EF4-FFF2-40B4-BE49-F238E27FC236}">
                <a16:creationId xmlns:a16="http://schemas.microsoft.com/office/drawing/2014/main" id="{5A92D349-0BA2-0C57-DDFA-F4C268B933C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7450" y="6638"/>
            <a:ext cx="651834" cy="850612"/>
          </a:xfrm>
          <a:prstGeom prst="rect">
            <a:avLst/>
          </a:prstGeom>
        </p:spPr>
      </p:pic>
      <p:pic>
        <p:nvPicPr>
          <p:cNvPr id="6" name="Рисунок 20">
            <a:extLst>
              <a:ext uri="{FF2B5EF4-FFF2-40B4-BE49-F238E27FC236}">
                <a16:creationId xmlns:a16="http://schemas.microsoft.com/office/drawing/2014/main" id="{E22844CA-5943-2B49-480D-D30379C6ED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125" y="-2887"/>
            <a:ext cx="6242720" cy="3527137"/>
          </a:xfrm>
          <a:prstGeom prst="rect">
            <a:avLst/>
          </a:prstGeom>
        </p:spPr>
      </p:pic>
      <p:pic>
        <p:nvPicPr>
          <p:cNvPr id="11" name="Рисунок 20">
            <a:extLst>
              <a:ext uri="{FF2B5EF4-FFF2-40B4-BE49-F238E27FC236}">
                <a16:creationId xmlns:a16="http://schemas.microsoft.com/office/drawing/2014/main" id="{0962DB45-825B-D2EC-0F93-ECF28621B3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l="19428"/>
          <a:stretch>
            <a:fillRect/>
          </a:stretch>
        </p:blipFill>
        <p:spPr>
          <a:xfrm>
            <a:off x="2066925" y="6638"/>
            <a:ext cx="5029870" cy="352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057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>
            <a:extLst>
              <a:ext uri="{FF2B5EF4-FFF2-40B4-BE49-F238E27FC236}">
                <a16:creationId xmlns:a16="http://schemas.microsoft.com/office/drawing/2014/main" id="{09B104B5-E1FA-634D-98D3-ABF7A98F8733}"/>
              </a:ext>
            </a:extLst>
          </p:cNvPr>
          <p:cNvGrpSpPr/>
          <p:nvPr/>
        </p:nvGrpSpPr>
        <p:grpSpPr>
          <a:xfrm>
            <a:off x="1018690" y="4823448"/>
            <a:ext cx="11173310" cy="1131570"/>
            <a:chOff x="971710" y="1970028"/>
            <a:chExt cx="11173310" cy="1131570"/>
          </a:xfrm>
        </p:grpSpPr>
        <p:sp>
          <p:nvSpPr>
            <p:cNvPr id="4" name="Rettangolo arrotondato 3">
              <a:extLst>
                <a:ext uri="{FF2B5EF4-FFF2-40B4-BE49-F238E27FC236}">
                  <a16:creationId xmlns:a16="http://schemas.microsoft.com/office/drawing/2014/main" id="{D1538FA6-7605-B041-9A33-3011DAAE20BF}"/>
                </a:ext>
              </a:extLst>
            </p:cNvPr>
            <p:cNvSpPr/>
            <p:nvPr/>
          </p:nvSpPr>
          <p:spPr>
            <a:xfrm>
              <a:off x="971710" y="1970028"/>
              <a:ext cx="2571750" cy="113157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" name="Rettangolo arrotondato 4">
              <a:extLst>
                <a:ext uri="{FF2B5EF4-FFF2-40B4-BE49-F238E27FC236}">
                  <a16:creationId xmlns:a16="http://schemas.microsoft.com/office/drawing/2014/main" id="{FD2CA2E6-D0D3-9F46-BD18-B8577208819C}"/>
                </a:ext>
              </a:extLst>
            </p:cNvPr>
            <p:cNvSpPr/>
            <p:nvPr/>
          </p:nvSpPr>
          <p:spPr>
            <a:xfrm>
              <a:off x="4698407" y="1970028"/>
              <a:ext cx="2571750" cy="1131570"/>
            </a:xfrm>
            <a:prstGeom prst="roundRect">
              <a:avLst/>
            </a:prstGeom>
            <a:solidFill>
              <a:srgbClr val="C1C1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" name="Rettangolo arrotondato 5">
              <a:extLst>
                <a:ext uri="{FF2B5EF4-FFF2-40B4-BE49-F238E27FC236}">
                  <a16:creationId xmlns:a16="http://schemas.microsoft.com/office/drawing/2014/main" id="{DAC78B89-0B4D-2E45-AC50-5D794300FA1A}"/>
                </a:ext>
              </a:extLst>
            </p:cNvPr>
            <p:cNvSpPr/>
            <p:nvPr/>
          </p:nvSpPr>
          <p:spPr>
            <a:xfrm>
              <a:off x="8425104" y="1970028"/>
              <a:ext cx="2571750" cy="1131570"/>
            </a:xfrm>
            <a:prstGeom prst="roundRect">
              <a:avLst/>
            </a:prstGeom>
            <a:solidFill>
              <a:srgbClr val="008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7" name="Freccia destra 6">
              <a:extLst>
                <a:ext uri="{FF2B5EF4-FFF2-40B4-BE49-F238E27FC236}">
                  <a16:creationId xmlns:a16="http://schemas.microsoft.com/office/drawing/2014/main" id="{AF4564B1-E78B-6947-8303-EE1DA1F67B2C}"/>
                </a:ext>
              </a:extLst>
            </p:cNvPr>
            <p:cNvSpPr/>
            <p:nvPr/>
          </p:nvSpPr>
          <p:spPr>
            <a:xfrm>
              <a:off x="3563803" y="2250061"/>
              <a:ext cx="1154947" cy="531495"/>
            </a:xfrm>
            <a:prstGeom prst="rightArrow">
              <a:avLst/>
            </a:prstGeom>
            <a:gradFill flip="none" rotWithShape="1">
              <a:gsLst>
                <a:gs pos="0">
                  <a:srgbClr val="FFC000"/>
                </a:gs>
                <a:gs pos="35000">
                  <a:schemeClr val="accent5">
                    <a:lumMod val="0"/>
                    <a:lumOff val="100000"/>
                  </a:schemeClr>
                </a:gs>
                <a:gs pos="100000">
                  <a:schemeClr val="accent5">
                    <a:lumMod val="100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" name="Freccia destra 8">
              <a:extLst>
                <a:ext uri="{FF2B5EF4-FFF2-40B4-BE49-F238E27FC236}">
                  <a16:creationId xmlns:a16="http://schemas.microsoft.com/office/drawing/2014/main" id="{D9B4D42E-3E18-EF41-AE97-CB6EB64A8090}"/>
                </a:ext>
              </a:extLst>
            </p:cNvPr>
            <p:cNvSpPr/>
            <p:nvPr/>
          </p:nvSpPr>
          <p:spPr>
            <a:xfrm>
              <a:off x="10990073" y="2250061"/>
              <a:ext cx="1154947" cy="531495"/>
            </a:xfrm>
            <a:prstGeom prst="rightArrow">
              <a:avLst/>
            </a:prstGeom>
            <a:gradFill flip="none" rotWithShape="1">
              <a:gsLst>
                <a:gs pos="0">
                  <a:srgbClr val="008F00"/>
                </a:gs>
                <a:gs pos="35000">
                  <a:schemeClr val="accent5">
                    <a:lumMod val="0"/>
                    <a:lumOff val="100000"/>
                  </a:schemeClr>
                </a:gs>
                <a:gs pos="99000">
                  <a:srgbClr val="FF0000"/>
                </a:gs>
              </a:gsLst>
              <a:lin ang="2700000" scaled="1"/>
              <a:tileRect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" name="Freccia destra 9">
              <a:extLst>
                <a:ext uri="{FF2B5EF4-FFF2-40B4-BE49-F238E27FC236}">
                  <a16:creationId xmlns:a16="http://schemas.microsoft.com/office/drawing/2014/main" id="{3CFB4075-7825-0C44-A45F-8EB4F170DD75}"/>
                </a:ext>
              </a:extLst>
            </p:cNvPr>
            <p:cNvSpPr/>
            <p:nvPr/>
          </p:nvSpPr>
          <p:spPr>
            <a:xfrm>
              <a:off x="7276938" y="2250062"/>
              <a:ext cx="1154947" cy="531495"/>
            </a:xfrm>
            <a:prstGeom prst="rightArrow">
              <a:avLst/>
            </a:prstGeom>
            <a:gradFill flip="none" rotWithShape="1">
              <a:gsLst>
                <a:gs pos="0">
                  <a:srgbClr val="C1C1C1"/>
                </a:gs>
                <a:gs pos="35000">
                  <a:schemeClr val="accent5">
                    <a:lumMod val="0"/>
                    <a:lumOff val="100000"/>
                  </a:schemeClr>
                </a:gs>
                <a:gs pos="100000">
                  <a:srgbClr val="008F00"/>
                </a:gs>
              </a:gsLst>
              <a:lin ang="2700000" scaled="1"/>
              <a:tileRect/>
            </a:gra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2931F691-0C6C-8C43-ACF9-2A3AE82A2668}"/>
                </a:ext>
              </a:extLst>
            </p:cNvPr>
            <p:cNvSpPr txBox="1"/>
            <p:nvPr/>
          </p:nvSpPr>
          <p:spPr>
            <a:xfrm>
              <a:off x="1298754" y="2331142"/>
              <a:ext cx="16693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b="1">
                  <a:latin typeface="Calibri" panose="020F0502020204030204" pitchFamily="34" charset="0"/>
                  <a:cs typeface="Calibri" panose="020F0502020204030204" pitchFamily="34" charset="0"/>
                </a:rPr>
                <a:t>Electron Source</a:t>
              </a:r>
            </a:p>
          </p:txBody>
        </p:sp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40069DEB-A05B-834A-8321-2178A71107E8}"/>
                </a:ext>
              </a:extLst>
            </p:cNvPr>
            <p:cNvSpPr txBox="1"/>
            <p:nvPr/>
          </p:nvSpPr>
          <p:spPr>
            <a:xfrm>
              <a:off x="4817577" y="2351147"/>
              <a:ext cx="23673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b="1">
                  <a:latin typeface="Calibri" panose="020F0502020204030204" pitchFamily="34" charset="0"/>
                  <a:cs typeface="Calibri" panose="020F0502020204030204" pitchFamily="34" charset="0"/>
                </a:rPr>
                <a:t>First </a:t>
              </a:r>
              <a:r>
                <a:rPr lang="it-IT" b="1" err="1">
                  <a:latin typeface="Calibri" panose="020F0502020204030204" pitchFamily="34" charset="0"/>
                  <a:cs typeface="Calibri" panose="020F0502020204030204" pitchFamily="34" charset="0"/>
                </a:rPr>
                <a:t>acceleration</a:t>
              </a:r>
              <a:r>
                <a:rPr lang="it-IT" b="1">
                  <a:latin typeface="Calibri" panose="020F0502020204030204" pitchFamily="34" charset="0"/>
                  <a:cs typeface="Calibri" panose="020F0502020204030204" pitchFamily="34" charset="0"/>
                </a:rPr>
                <a:t> stage</a:t>
              </a:r>
            </a:p>
          </p:txBody>
        </p: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18AB595E-15FE-C147-978D-1E6528D6C037}"/>
                </a:ext>
              </a:extLst>
            </p:cNvPr>
            <p:cNvSpPr txBox="1"/>
            <p:nvPr/>
          </p:nvSpPr>
          <p:spPr>
            <a:xfrm>
              <a:off x="8425104" y="2331142"/>
              <a:ext cx="26182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b="1" err="1">
                  <a:latin typeface="Calibri" panose="020F0502020204030204" pitchFamily="34" charset="0"/>
                  <a:cs typeface="Calibri" panose="020F0502020204030204" pitchFamily="34" charset="0"/>
                </a:rPr>
                <a:t>Beam</a:t>
              </a:r>
              <a:r>
                <a:rPr lang="it-IT" b="1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it-IT" b="1" err="1">
                  <a:latin typeface="Calibri" panose="020F0502020204030204" pitchFamily="34" charset="0"/>
                  <a:cs typeface="Calibri" panose="020F0502020204030204" pitchFamily="34" charset="0"/>
                </a:rPr>
                <a:t>manipulation</a:t>
              </a:r>
              <a:r>
                <a:rPr lang="it-IT" b="1">
                  <a:latin typeface="Calibri" panose="020F0502020204030204" pitchFamily="34" charset="0"/>
                  <a:cs typeface="Calibri" panose="020F0502020204030204" pitchFamily="34" charset="0"/>
                </a:rPr>
                <a:t> stage</a:t>
              </a:r>
            </a:p>
          </p:txBody>
        </p:sp>
      </p:grpSp>
      <p:sp>
        <p:nvSpPr>
          <p:cNvPr id="15" name="Titolo 1">
            <a:extLst>
              <a:ext uri="{FF2B5EF4-FFF2-40B4-BE49-F238E27FC236}">
                <a16:creationId xmlns:a16="http://schemas.microsoft.com/office/drawing/2014/main" id="{AD1ED6EF-A6A4-EC42-96E4-F969B51C5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8761"/>
          </a:xfrm>
        </p:spPr>
        <p:txBody>
          <a:bodyPr/>
          <a:lstStyle/>
          <a:p>
            <a:r>
              <a:rPr lang="it-IT"/>
              <a:t>HB</a:t>
            </a:r>
            <a:r>
              <a:rPr lang="it-IT" baseline="30000"/>
              <a:t>2</a:t>
            </a:r>
            <a:r>
              <a:rPr lang="it-IT"/>
              <a:t>TF in a </a:t>
            </a:r>
            <a:r>
              <a:rPr lang="it-IT" err="1"/>
              <a:t>nutshell</a:t>
            </a:r>
            <a:endParaRPr lang="it-IT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FB5D232-FADE-71EB-E08D-99CEF466E5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3371"/>
            <a:ext cx="10515600" cy="3430077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en-US" sz="2800">
                <a:latin typeface="Calibri" panose="020F0502020204030204" pitchFamily="34" charset="0"/>
                <a:cs typeface="Calibri" panose="020F0502020204030204" pitchFamily="34" charset="0"/>
              </a:rPr>
              <a:t>The HB</a:t>
            </a:r>
            <a:r>
              <a:rPr lang="en-US" sz="2800" baseline="3000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800">
                <a:latin typeface="Calibri" panose="020F0502020204030204" pitchFamily="34" charset="0"/>
                <a:cs typeface="Calibri" panose="020F0502020204030204" pitchFamily="34" charset="0"/>
              </a:rPr>
              <a:t>TF project aims to provide </a:t>
            </a:r>
            <a:r>
              <a:rPr lang="en-US" sz="2800" b="1">
                <a:solidFill>
                  <a:srgbClr val="005493"/>
                </a:solidFill>
              </a:rPr>
              <a:t>a high power and high brightness CW beam</a:t>
            </a:r>
            <a:r>
              <a:rPr lang="en-US" sz="2800">
                <a:latin typeface="Calibri" panose="020F0502020204030204" pitchFamily="34" charset="0"/>
                <a:cs typeface="Calibri" panose="020F0502020204030204" pitchFamily="34" charset="0"/>
              </a:rPr>
              <a:t>. The beam will provide different bunch charges at different repetition rate and energies. 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900">
                <a:latin typeface="Aptos"/>
              </a:rPr>
              <a:t>Moreover, BriXSinO </a:t>
            </a:r>
            <a:r>
              <a:rPr lang="en-US" sz="2900" b="1">
                <a:solidFill>
                  <a:srgbClr val="005493"/>
                </a:solidFill>
                <a:latin typeface="Aptos"/>
              </a:rPr>
              <a:t>injector </a:t>
            </a:r>
            <a:r>
              <a:rPr lang="en-US" sz="2900">
                <a:solidFill>
                  <a:schemeClr val="tx1"/>
                </a:solidFill>
                <a:latin typeface="Aptos"/>
              </a:rPr>
              <a:t>might be</a:t>
            </a:r>
            <a:r>
              <a:rPr lang="en-US" sz="2900" b="1">
                <a:solidFill>
                  <a:srgbClr val="005493"/>
                </a:solidFill>
                <a:latin typeface="Aptos"/>
              </a:rPr>
              <a:t> used for: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n-US" sz="2600" b="1">
                <a:solidFill>
                  <a:srgbClr val="005493"/>
                </a:solidFill>
                <a:latin typeface="Aptos"/>
              </a:rPr>
              <a:t>Fixed target experiments </a:t>
            </a:r>
            <a:r>
              <a:rPr lang="en-US" sz="2600">
                <a:latin typeface="Aptos"/>
              </a:rPr>
              <a:t>performed with maximum electron energy of 10 MeV and</a:t>
            </a:r>
            <a:br>
              <a:rPr lang="en-US" sz="2600">
                <a:latin typeface="Aptos"/>
              </a:rPr>
            </a:br>
            <a:r>
              <a:rPr lang="en-US" sz="2600">
                <a:latin typeface="Aptos"/>
              </a:rPr>
              <a:t>5 mA average current. 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n-US" sz="2600" b="1">
                <a:solidFill>
                  <a:srgbClr val="005493"/>
                </a:solidFill>
                <a:latin typeface="Aptos"/>
              </a:rPr>
              <a:t>Experiments of flash</a:t>
            </a:r>
            <a:r>
              <a:rPr lang="en-US" sz="2600" b="1">
                <a:solidFill>
                  <a:schemeClr val="tx1"/>
                </a:solidFill>
                <a:latin typeface="Aptos"/>
              </a:rPr>
              <a:t> </a:t>
            </a:r>
            <a:r>
              <a:rPr lang="en-US" sz="2600" b="1">
                <a:solidFill>
                  <a:srgbClr val="005493"/>
                </a:solidFill>
                <a:latin typeface="Aptos"/>
              </a:rPr>
              <a:t>therapy </a:t>
            </a:r>
            <a:r>
              <a:rPr lang="en-US" sz="2600">
                <a:solidFill>
                  <a:schemeClr val="tx1"/>
                </a:solidFill>
                <a:latin typeface="Aptos"/>
              </a:rPr>
              <a:t>(total charge in a 200 ms time interval up to 1 mC)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n-US" sz="2600" b="1">
                <a:solidFill>
                  <a:srgbClr val="005493"/>
                </a:solidFill>
              </a:rPr>
              <a:t>Bremsstrahlung photons with energy peaked at 7 - 8 MeV at an impressive flux of 10</a:t>
            </a:r>
            <a:r>
              <a:rPr lang="en-US" sz="2600" b="1" baseline="30000">
                <a:solidFill>
                  <a:srgbClr val="005493"/>
                </a:solidFill>
              </a:rPr>
              <a:t>16</a:t>
            </a:r>
            <a:r>
              <a:rPr lang="en-US" sz="2600" b="1">
                <a:solidFill>
                  <a:srgbClr val="005493"/>
                </a:solidFill>
              </a:rPr>
              <a:t> photons/s </a:t>
            </a:r>
            <a:r>
              <a:rPr lang="en-US" sz="2600">
                <a:solidFill>
                  <a:schemeClr val="tx1"/>
                </a:solidFill>
              </a:rPr>
              <a:t>(i.e. up to 30 kW X-Ray beam). 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n-US" sz="2600" b="1">
                <a:solidFill>
                  <a:srgbClr val="005493"/>
                </a:solidFill>
              </a:rPr>
              <a:t>Positronium generation </a:t>
            </a:r>
            <a:r>
              <a:rPr lang="en-US" sz="2600">
                <a:solidFill>
                  <a:schemeClr val="tx1"/>
                </a:solidFill>
              </a:rPr>
              <a:t>for fundamental </a:t>
            </a:r>
            <a:r>
              <a:rPr lang="en-US" sz="2600"/>
              <a:t>studies of matter-antimatter asymmetry can be conducted at this test station.</a:t>
            </a:r>
          </a:p>
          <a:p>
            <a:pPr>
              <a:lnSpc>
                <a:spcPct val="110000"/>
              </a:lnSpc>
              <a:spcBef>
                <a:spcPts val="300"/>
              </a:spcBef>
            </a:pPr>
            <a:endParaRPr lang="en-US" sz="2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2B668992-015E-C348-81B9-F5D821BCCDE1}"/>
              </a:ext>
            </a:extLst>
          </p:cNvPr>
          <p:cNvSpPr txBox="1"/>
          <p:nvPr/>
        </p:nvSpPr>
        <p:spPr>
          <a:xfrm>
            <a:off x="1451610" y="6160770"/>
            <a:ext cx="172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err="1"/>
              <a:t>Photocathode</a:t>
            </a:r>
            <a:endParaRPr lang="it-IT" b="1"/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AD64AB59-EB3F-484B-9481-1F874D38876D}"/>
              </a:ext>
            </a:extLst>
          </p:cNvPr>
          <p:cNvSpPr txBox="1"/>
          <p:nvPr/>
        </p:nvSpPr>
        <p:spPr>
          <a:xfrm>
            <a:off x="5407617" y="6172200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/>
              <a:t>DC </a:t>
            </a:r>
            <a:r>
              <a:rPr lang="it-IT" b="1" err="1"/>
              <a:t>Gun</a:t>
            </a:r>
            <a:endParaRPr lang="it-IT" b="1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426F803C-3AE5-C847-B560-43AFC1BB702A}"/>
              </a:ext>
            </a:extLst>
          </p:cNvPr>
          <p:cNvSpPr txBox="1"/>
          <p:nvPr/>
        </p:nvSpPr>
        <p:spPr>
          <a:xfrm>
            <a:off x="8472084" y="6193083"/>
            <a:ext cx="2864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err="1"/>
              <a:t>Bunchers</a:t>
            </a:r>
            <a:r>
              <a:rPr lang="it-IT" b="1"/>
              <a:t> and </a:t>
            </a:r>
            <a:r>
              <a:rPr lang="it-IT" b="1" err="1"/>
              <a:t>solenoids</a:t>
            </a:r>
            <a:endParaRPr lang="it-IT" b="1"/>
          </a:p>
        </p:txBody>
      </p:sp>
      <p:pic>
        <p:nvPicPr>
          <p:cNvPr id="21" name="object 4">
            <a:extLst>
              <a:ext uri="{FF2B5EF4-FFF2-40B4-BE49-F238E27FC236}">
                <a16:creationId xmlns:a16="http://schemas.microsoft.com/office/drawing/2014/main" id="{55F704BB-E6BD-0688-19A6-33805BC2269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0" y="136525"/>
            <a:ext cx="651834" cy="850612"/>
          </a:xfrm>
          <a:prstGeom prst="rect">
            <a:avLst/>
          </a:prstGeom>
        </p:spPr>
      </p:pic>
      <p:sp>
        <p:nvSpPr>
          <p:cNvPr id="22" name="Date Placeholder 21">
            <a:extLst>
              <a:ext uri="{FF2B5EF4-FFF2-40B4-BE49-F238E27FC236}">
                <a16:creationId xmlns:a16="http://schemas.microsoft.com/office/drawing/2014/main" id="{796055DF-7309-B251-B5CF-CF19EA563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22 September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97F1BFFD-F9DC-4216-AE62-31471793A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it-IT">
                <a:solidFill>
                  <a:prstClr val="black">
                    <a:tint val="75000"/>
                  </a:prstClr>
                </a:solidFill>
              </a:rPr>
              <a:t>D. Sertore – PhASE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29CD3756-5658-BC21-89EF-36514744E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4C8636E5-F268-0A4A-84DB-69488F0245B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8</a:t>
            </a:fld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10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294EF-B623-11B1-BD36-1B4136679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A6F58F0E-9ABB-F213-3B32-80D7FBC5B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ptos"/>
              </a:rPr>
              <a:t>HB</a:t>
            </a:r>
            <a:r>
              <a:rPr lang="en-US" baseline="30000">
                <a:latin typeface="Aptos"/>
              </a:rPr>
              <a:t>2</a:t>
            </a:r>
            <a:r>
              <a:rPr lang="en-US">
                <a:latin typeface="Aptos"/>
              </a:rPr>
              <a:t>TF at INFN LASA</a:t>
            </a:r>
          </a:p>
        </p:txBody>
      </p:sp>
      <p:pic>
        <p:nvPicPr>
          <p:cNvPr id="15" name="Рисунок 14" descr="Изображение выглядит как логотип, символ, круг, Графи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1FFBCC3-3372-8FE1-FE13-52BD4571D4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2173" y="-1716"/>
            <a:ext cx="1360709" cy="1415966"/>
          </a:xfrm>
          <a:prstGeom prst="rect">
            <a:avLst/>
          </a:prstGeom>
          <a:effectLst>
            <a:softEdge rad="47416"/>
          </a:effectLst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95FCA1DB-EFAC-C585-CCE6-C963DC899FDE}"/>
              </a:ext>
            </a:extLst>
          </p:cNvPr>
          <p:cNvGrpSpPr>
            <a:grpSpLocks noChangeAspect="1"/>
          </p:cNvGrpSpPr>
          <p:nvPr/>
        </p:nvGrpSpPr>
        <p:grpSpPr>
          <a:xfrm>
            <a:off x="1845436" y="1378941"/>
            <a:ext cx="8060586" cy="4853302"/>
            <a:chOff x="6167041" y="683732"/>
            <a:chExt cx="9495370" cy="5717193"/>
          </a:xfrm>
        </p:grpSpPr>
        <p:sp>
          <p:nvSpPr>
            <p:cNvPr id="20" name="CustomShape 2">
              <a:extLst>
                <a:ext uri="{FF2B5EF4-FFF2-40B4-BE49-F238E27FC236}">
                  <a16:creationId xmlns:a16="http://schemas.microsoft.com/office/drawing/2014/main" id="{6548E660-A3DB-A764-5349-1DC1EBA17330}"/>
                </a:ext>
              </a:extLst>
            </p:cNvPr>
            <p:cNvSpPr/>
            <p:nvPr/>
          </p:nvSpPr>
          <p:spPr>
            <a:xfrm>
              <a:off x="6884119" y="985809"/>
              <a:ext cx="183960" cy="3686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US" sz="1600">
                <a:latin typeface="Aptos" panose="020B0004020202020204" pitchFamily="34" charset="0"/>
              </a:endParaRPr>
            </a:p>
          </p:txBody>
        </p:sp>
        <p:pic>
          <p:nvPicPr>
            <p:cNvPr id="23" name="Immagine 10" descr="Immagine che contiene interni, edificio&#10;&#10;Descrizione generata automaticamente">
              <a:extLst>
                <a:ext uri="{FF2B5EF4-FFF2-40B4-BE49-F238E27FC236}">
                  <a16:creationId xmlns:a16="http://schemas.microsoft.com/office/drawing/2014/main" id="{3107F1A6-94EC-3BDB-35B8-CE7B3C7639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8056129" y="-1205356"/>
              <a:ext cx="5717193" cy="9495370"/>
            </a:xfrm>
            <a:prstGeom prst="rect">
              <a:avLst/>
            </a:prstGeom>
          </p:spPr>
        </p:pic>
        <p:sp>
          <p:nvSpPr>
            <p:cNvPr id="26" name="Line 4">
              <a:extLst>
                <a:ext uri="{FF2B5EF4-FFF2-40B4-BE49-F238E27FC236}">
                  <a16:creationId xmlns:a16="http://schemas.microsoft.com/office/drawing/2014/main" id="{563659D8-8464-26D5-14C1-15B25363E6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012354" y="1541173"/>
              <a:ext cx="1762597" cy="818310"/>
            </a:xfrm>
            <a:prstGeom prst="line">
              <a:avLst/>
            </a:prstGeom>
            <a:ln w="57150"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 sz="1600">
                <a:latin typeface="Aptos" panose="020B0004020202020204" pitchFamily="34" charset="0"/>
              </a:endParaRPr>
            </a:p>
          </p:txBody>
        </p:sp>
        <p:sp>
          <p:nvSpPr>
            <p:cNvPr id="27" name="Line 5">
              <a:extLst>
                <a:ext uri="{FF2B5EF4-FFF2-40B4-BE49-F238E27FC236}">
                  <a16:creationId xmlns:a16="http://schemas.microsoft.com/office/drawing/2014/main" id="{A754180C-E4C0-DA76-4BE0-6576D5E730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884279" y="889758"/>
              <a:ext cx="1147759" cy="1090575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Aptos" panose="020B0004020202020204" pitchFamily="34" charset="0"/>
              </a:endParaRPr>
            </a:p>
          </p:txBody>
        </p:sp>
        <p:sp>
          <p:nvSpPr>
            <p:cNvPr id="28" name="Line 6">
              <a:extLst>
                <a:ext uri="{FF2B5EF4-FFF2-40B4-BE49-F238E27FC236}">
                  <a16:creationId xmlns:a16="http://schemas.microsoft.com/office/drawing/2014/main" id="{A974A969-680B-ED88-3BE7-0D1E079DCC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623822" y="2119912"/>
              <a:ext cx="1977545" cy="750200"/>
            </a:xfrm>
            <a:prstGeom prst="line">
              <a:avLst/>
            </a:prstGeom>
            <a:noFill/>
            <a:ln w="25400">
              <a:solidFill>
                <a:srgbClr val="0099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Aptos" panose="020B0004020202020204" pitchFamily="34" charset="0"/>
              </a:endParaRPr>
            </a:p>
          </p:txBody>
        </p:sp>
        <p:sp>
          <p:nvSpPr>
            <p:cNvPr id="29" name="Line 7">
              <a:extLst>
                <a:ext uri="{FF2B5EF4-FFF2-40B4-BE49-F238E27FC236}">
                  <a16:creationId xmlns:a16="http://schemas.microsoft.com/office/drawing/2014/main" id="{5858001F-0AFC-601F-9A4B-BDA95D33A4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440857" y="5062183"/>
              <a:ext cx="638618" cy="649557"/>
            </a:xfrm>
            <a:prstGeom prst="line">
              <a:avLst/>
            </a:prstGeom>
            <a:noFill/>
            <a:ln w="25400">
              <a:solidFill>
                <a:srgbClr val="735B3E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Aptos" panose="020B0004020202020204" pitchFamily="34" charset="0"/>
              </a:endParaRPr>
            </a:p>
          </p:txBody>
        </p:sp>
        <p:sp>
          <p:nvSpPr>
            <p:cNvPr id="30" name="Line 8">
              <a:extLst>
                <a:ext uri="{FF2B5EF4-FFF2-40B4-BE49-F238E27FC236}">
                  <a16:creationId xmlns:a16="http://schemas.microsoft.com/office/drawing/2014/main" id="{DB49AB87-6368-8322-6081-CB9BF6B95B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089409" y="2717959"/>
              <a:ext cx="1805126" cy="351413"/>
            </a:xfrm>
            <a:prstGeom prst="line">
              <a:avLst/>
            </a:prstGeom>
            <a:noFill/>
            <a:ln w="25400">
              <a:solidFill>
                <a:srgbClr val="0099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Aptos" panose="020B0004020202020204" pitchFamily="34" charset="0"/>
              </a:endParaRPr>
            </a:p>
          </p:txBody>
        </p:sp>
        <p:sp>
          <p:nvSpPr>
            <p:cNvPr id="31" name="Line 9">
              <a:extLst>
                <a:ext uri="{FF2B5EF4-FFF2-40B4-BE49-F238E27FC236}">
                  <a16:creationId xmlns:a16="http://schemas.microsoft.com/office/drawing/2014/main" id="{27BFDB86-B67F-5923-A6B5-47C4A58E13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14694" y="1471892"/>
              <a:ext cx="362388" cy="713483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Aptos" panose="020B0004020202020204" pitchFamily="34" charset="0"/>
              </a:endParaRPr>
            </a:p>
          </p:txBody>
        </p:sp>
        <p:sp>
          <p:nvSpPr>
            <p:cNvPr id="32" name="Text Box 10">
              <a:extLst>
                <a:ext uri="{FF2B5EF4-FFF2-40B4-BE49-F238E27FC236}">
                  <a16:creationId xmlns:a16="http://schemas.microsoft.com/office/drawing/2014/main" id="{8011D00D-075A-1B5F-590E-E26E167DCD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73551" y="732396"/>
              <a:ext cx="1417236" cy="785547"/>
            </a:xfrm>
            <a:prstGeom prst="rect">
              <a:avLst/>
            </a:prstGeom>
            <a:solidFill>
              <a:srgbClr val="FFFF99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0319" tIns="10159" rIns="20319" bIns="10159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10160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2032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3048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406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863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1320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1778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2235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400" err="1">
                  <a:latin typeface="Aptos" panose="020B0004020202020204" pitchFamily="34" charset="0"/>
                </a:rPr>
                <a:t>Clean</a:t>
              </a:r>
              <a:r>
                <a:rPr lang="it-IT" altLang="it-IT" sz="1400">
                  <a:latin typeface="Aptos" panose="020B0004020202020204" pitchFamily="34" charset="0"/>
                </a:rPr>
                <a:t> room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400" err="1">
                  <a:latin typeface="Aptos" panose="020B0004020202020204" pitchFamily="34" charset="0"/>
                </a:rPr>
                <a:t>class</a:t>
              </a:r>
              <a:r>
                <a:rPr lang="it-IT" altLang="it-IT" sz="1400">
                  <a:latin typeface="Aptos" panose="020B0004020202020204" pitchFamily="34" charset="0"/>
                </a:rPr>
                <a:t> 100 </a:t>
              </a:r>
              <a:br>
                <a:rPr lang="it-IT" altLang="it-IT" sz="1400">
                  <a:latin typeface="Aptos" panose="020B0004020202020204" pitchFamily="34" charset="0"/>
                </a:rPr>
              </a:br>
              <a:r>
                <a:rPr lang="it-IT" altLang="it-IT" sz="1400">
                  <a:latin typeface="Aptos" panose="020B0004020202020204" pitchFamily="34" charset="0"/>
                </a:rPr>
                <a:t>&amp; HPR</a:t>
              </a:r>
              <a:endParaRPr lang="en-US" altLang="it-IT" sz="1400">
                <a:latin typeface="Aptos" panose="020B0004020202020204" pitchFamily="34" charset="0"/>
              </a:endParaRPr>
            </a:p>
          </p:txBody>
        </p:sp>
        <p:sp>
          <p:nvSpPr>
            <p:cNvPr id="33" name="Text Box 11">
              <a:extLst>
                <a:ext uri="{FF2B5EF4-FFF2-40B4-BE49-F238E27FC236}">
                  <a16:creationId xmlns:a16="http://schemas.microsoft.com/office/drawing/2014/main" id="{FB5319B2-C4FC-74B2-EA04-1B7036F7AF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56035" y="938953"/>
              <a:ext cx="1508144" cy="531755"/>
            </a:xfrm>
            <a:prstGeom prst="rect">
              <a:avLst/>
            </a:prstGeom>
            <a:solidFill>
              <a:srgbClr val="FFFF99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0319" tIns="10159" rIns="20319" bIns="10159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10160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2032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3048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406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863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1320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1778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2235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400">
                  <a:latin typeface="Aptos" panose="020B0004020202020204" pitchFamily="34" charset="0"/>
                </a:rPr>
                <a:t>UPW production</a:t>
              </a:r>
              <a:endParaRPr lang="en-US" altLang="it-IT" sz="1400">
                <a:latin typeface="Aptos" panose="020B0004020202020204" pitchFamily="34" charset="0"/>
              </a:endParaRPr>
            </a:p>
          </p:txBody>
        </p:sp>
        <p:sp>
          <p:nvSpPr>
            <p:cNvPr id="34" name="Text Box 13">
              <a:extLst>
                <a:ext uri="{FF2B5EF4-FFF2-40B4-BE49-F238E27FC236}">
                  <a16:creationId xmlns:a16="http://schemas.microsoft.com/office/drawing/2014/main" id="{57DB4517-9E32-60FC-7AF9-1D23984671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68468" y="2922808"/>
              <a:ext cx="1576232" cy="785547"/>
            </a:xfrm>
            <a:prstGeom prst="rect">
              <a:avLst/>
            </a:prstGeom>
            <a:solidFill>
              <a:srgbClr val="FFFF99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0319" tIns="10159" rIns="20319" bIns="10159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10160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2032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3048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406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863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1320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1778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2235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400">
                  <a:latin typeface="Aptos" panose="020B0004020202020204" pitchFamily="34" charset="0"/>
                </a:rPr>
                <a:t>SCRF </a:t>
              </a:r>
              <a:r>
                <a:rPr lang="it-IT" altLang="it-IT" sz="1400" err="1">
                  <a:latin typeface="Aptos" panose="020B0004020202020204" pitchFamily="34" charset="0"/>
                </a:rPr>
                <a:t>cavities</a:t>
              </a:r>
              <a:br>
                <a:rPr lang="it-IT" altLang="it-IT" sz="1400">
                  <a:latin typeface="Aptos" panose="020B0004020202020204" pitchFamily="34" charset="0"/>
                </a:rPr>
              </a:br>
              <a:r>
                <a:rPr lang="it-IT" altLang="it-IT" sz="1400">
                  <a:latin typeface="Aptos" panose="020B0004020202020204" pitchFamily="34" charset="0"/>
                </a:rPr>
                <a:t> Vertical test area</a:t>
              </a:r>
              <a:endParaRPr lang="en-US" altLang="it-IT" sz="1400">
                <a:latin typeface="Aptos" panose="020B0004020202020204" pitchFamily="34" charset="0"/>
              </a:endParaRPr>
            </a:p>
          </p:txBody>
        </p:sp>
        <p:sp>
          <p:nvSpPr>
            <p:cNvPr id="35" name="Text Box 14">
              <a:extLst>
                <a:ext uri="{FF2B5EF4-FFF2-40B4-BE49-F238E27FC236}">
                  <a16:creationId xmlns:a16="http://schemas.microsoft.com/office/drawing/2014/main" id="{42430920-469C-8FF5-4284-7DFFF7FB40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01367" y="1787768"/>
              <a:ext cx="1762599" cy="531755"/>
            </a:xfrm>
            <a:prstGeom prst="rect">
              <a:avLst/>
            </a:prstGeom>
            <a:solidFill>
              <a:srgbClr val="99FF66"/>
            </a:solidFill>
            <a:ln w="19050">
              <a:solidFill>
                <a:srgbClr val="00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0319" tIns="10159" rIns="20319" bIns="10159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10160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2032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3048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406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863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1320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1778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2235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400">
                  <a:latin typeface="Aptos" panose="020B0004020202020204" pitchFamily="34" charset="0"/>
                </a:rPr>
                <a:t>High field solenoids</a:t>
              </a:r>
              <a:endParaRPr lang="en-US" altLang="it-IT" sz="1400">
                <a:latin typeface="Aptos" panose="020B0004020202020204" pitchFamily="34" charset="0"/>
              </a:endParaRPr>
            </a:p>
          </p:txBody>
        </p:sp>
        <p:sp>
          <p:nvSpPr>
            <p:cNvPr id="36" name="Text Box 15">
              <a:extLst>
                <a:ext uri="{FF2B5EF4-FFF2-40B4-BE49-F238E27FC236}">
                  <a16:creationId xmlns:a16="http://schemas.microsoft.com/office/drawing/2014/main" id="{7DA75DEE-1734-08D3-5410-7E12B8B7EE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418048" y="791882"/>
              <a:ext cx="3147846" cy="749291"/>
            </a:xfrm>
            <a:prstGeom prst="rect">
              <a:avLst/>
            </a:prstGeom>
            <a:ln>
              <a:headEnd/>
              <a:tailEnd/>
            </a:ln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square" lIns="20319" tIns="10159" rIns="20319" bIns="10159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10160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2032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3048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406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863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1320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1778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2235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0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High </a:t>
              </a:r>
              <a:r>
                <a:rPr lang="it-IT" altLang="it-IT" sz="2000" b="1" dirty="0" err="1">
                  <a:solidFill>
                    <a:schemeClr val="bg1"/>
                  </a:solidFill>
                  <a:latin typeface="Aptos" panose="020B0004020202020204" pitchFamily="34" charset="0"/>
                </a:rPr>
                <a:t>Brightness</a:t>
              </a:r>
              <a:r>
                <a:rPr lang="it-IT" altLang="it-IT" sz="20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 </a:t>
              </a:r>
              <a:r>
                <a:rPr lang="it-IT" altLang="it-IT" sz="2000" b="1" dirty="0" err="1">
                  <a:solidFill>
                    <a:schemeClr val="bg1"/>
                  </a:solidFill>
                  <a:latin typeface="Aptos" panose="020B0004020202020204" pitchFamily="34" charset="0"/>
                </a:rPr>
                <a:t>Beam</a:t>
              </a:r>
              <a:r>
                <a:rPr lang="it-IT" altLang="it-IT" sz="20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 Test Facility</a:t>
              </a:r>
              <a:endParaRPr lang="en-US" altLang="it-IT" sz="2000" b="1" dirty="0">
                <a:solidFill>
                  <a:schemeClr val="bg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37" name="Line 16">
              <a:extLst>
                <a:ext uri="{FF2B5EF4-FFF2-40B4-BE49-F238E27FC236}">
                  <a16:creationId xmlns:a16="http://schemas.microsoft.com/office/drawing/2014/main" id="{1A1EAA3C-3EF2-AB67-F772-ECCFA01D4D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2014698" y="3725387"/>
              <a:ext cx="1380530" cy="351413"/>
            </a:xfrm>
            <a:prstGeom prst="line">
              <a:avLst/>
            </a:prstGeom>
            <a:noFill/>
            <a:ln w="25400">
              <a:solidFill>
                <a:srgbClr val="0099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Aptos" panose="020B0004020202020204" pitchFamily="34" charset="0"/>
              </a:endParaRPr>
            </a:p>
          </p:txBody>
        </p:sp>
        <p:sp>
          <p:nvSpPr>
            <p:cNvPr id="38" name="Text Box 17">
              <a:extLst>
                <a:ext uri="{FF2B5EF4-FFF2-40B4-BE49-F238E27FC236}">
                  <a16:creationId xmlns:a16="http://schemas.microsoft.com/office/drawing/2014/main" id="{AE42F9D6-0CEA-48A7-889C-2CC301DB81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30717" y="5711742"/>
              <a:ext cx="2355501" cy="676779"/>
            </a:xfrm>
            <a:prstGeom prst="rect">
              <a:avLst/>
            </a:prstGeom>
            <a:solidFill>
              <a:srgbClr val="EAEAEA"/>
            </a:solidFill>
            <a:ln w="19050">
              <a:solidFill>
                <a:srgbClr val="735B3E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0319" tIns="10159" rIns="20319" bIns="10159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10160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2032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3048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406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863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1320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1778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2235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200">
                  <a:latin typeface="Aptos" panose="020B0004020202020204" pitchFamily="34" charset="0"/>
                </a:rPr>
                <a:t>He </a:t>
              </a:r>
              <a:r>
                <a:rPr lang="it-IT" altLang="it-IT" sz="1200" err="1">
                  <a:latin typeface="Aptos" panose="020B0004020202020204" pitchFamily="34" charset="0"/>
                </a:rPr>
                <a:t>pumping</a:t>
              </a:r>
              <a:r>
                <a:rPr lang="it-IT" altLang="it-IT" sz="1200">
                  <a:latin typeface="Aptos" panose="020B0004020202020204" pitchFamily="34" charset="0"/>
                </a:rPr>
                <a:t> </a:t>
              </a:r>
              <a:r>
                <a:rPr lang="it-IT" altLang="it-IT" sz="1200" err="1">
                  <a:latin typeface="Aptos" panose="020B0004020202020204" pitchFamily="34" charset="0"/>
                </a:rPr>
                <a:t>system</a:t>
              </a:r>
              <a:r>
                <a:rPr lang="it-IT" altLang="it-IT" sz="1200">
                  <a:latin typeface="Aptos" panose="020B0004020202020204" pitchFamily="34" charset="0"/>
                </a:rPr>
                <a:t> for </a:t>
              </a:r>
              <a:r>
                <a:rPr lang="it-IT" altLang="it-IT" sz="1200" err="1">
                  <a:latin typeface="Aptos" panose="020B0004020202020204" pitchFamily="34" charset="0"/>
                </a:rPr>
                <a:t>subatmospheric</a:t>
              </a:r>
              <a:r>
                <a:rPr lang="it-IT" altLang="it-IT" sz="1200">
                  <a:latin typeface="Aptos" panose="020B0004020202020204" pitchFamily="34" charset="0"/>
                </a:rPr>
                <a:t> op. and </a:t>
              </a:r>
              <a:br>
                <a:rPr lang="it-IT" altLang="it-IT" sz="1200">
                  <a:latin typeface="Aptos" panose="020B0004020202020204" pitchFamily="34" charset="0"/>
                </a:rPr>
              </a:br>
              <a:r>
                <a:rPr lang="it-IT" altLang="it-IT" sz="1200">
                  <a:latin typeface="Aptos" panose="020B0004020202020204" pitchFamily="34" charset="0"/>
                </a:rPr>
                <a:t>He </a:t>
              </a:r>
              <a:r>
                <a:rPr lang="it-IT" altLang="it-IT" sz="1200" err="1">
                  <a:latin typeface="Aptos" panose="020B0004020202020204" pitchFamily="34" charset="0"/>
                </a:rPr>
                <a:t>Recovery</a:t>
              </a:r>
              <a:r>
                <a:rPr lang="it-IT" altLang="it-IT" sz="1200">
                  <a:latin typeface="Aptos" panose="020B0004020202020204" pitchFamily="34" charset="0"/>
                </a:rPr>
                <a:t> balloons</a:t>
              </a:r>
              <a:endParaRPr lang="en-US" altLang="it-IT" sz="1200">
                <a:latin typeface="Aptos" panose="020B0004020202020204" pitchFamily="34" charset="0"/>
              </a:endParaRPr>
            </a:p>
          </p:txBody>
        </p:sp>
        <p:sp>
          <p:nvSpPr>
            <p:cNvPr id="39" name="Text Box 18">
              <a:extLst>
                <a:ext uri="{FF2B5EF4-FFF2-40B4-BE49-F238E27FC236}">
                  <a16:creationId xmlns:a16="http://schemas.microsoft.com/office/drawing/2014/main" id="{ADBCC9C6-50A4-A332-7D28-54230D39BA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35275" y="2423523"/>
              <a:ext cx="1780977" cy="531755"/>
            </a:xfrm>
            <a:prstGeom prst="rect">
              <a:avLst/>
            </a:prstGeom>
            <a:solidFill>
              <a:srgbClr val="99FF66"/>
            </a:solidFill>
            <a:ln w="19050">
              <a:solidFill>
                <a:srgbClr val="00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0319" tIns="10159" rIns="20319" bIns="10159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10160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2032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3048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406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863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1320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1778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2235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400">
                  <a:latin typeface="Aptos" panose="020B0004020202020204" pitchFamily="34" charset="0"/>
                </a:rPr>
                <a:t>SC </a:t>
              </a:r>
              <a:r>
                <a:rPr lang="it-IT" altLang="it-IT" sz="1400" err="1">
                  <a:latin typeface="Aptos" panose="020B0004020202020204" pitchFamily="34" charset="0"/>
                </a:rPr>
                <a:t>wire</a:t>
              </a:r>
              <a:r>
                <a:rPr lang="it-IT" altLang="it-IT" sz="1400">
                  <a:latin typeface="Aptos" panose="020B0004020202020204" pitchFamily="34" charset="0"/>
                </a:rPr>
                <a:t> </a:t>
              </a:r>
              <a:r>
                <a:rPr lang="it-IT" altLang="it-IT" sz="1400" err="1">
                  <a:latin typeface="Aptos" panose="020B0004020202020204" pitchFamily="34" charset="0"/>
                </a:rPr>
                <a:t>testing</a:t>
              </a:r>
              <a:r>
                <a:rPr lang="it-IT" altLang="it-IT" sz="1400">
                  <a:latin typeface="Aptos" panose="020B0004020202020204" pitchFamily="34" charset="0"/>
                </a:rPr>
                <a:t> area</a:t>
              </a:r>
              <a:endParaRPr lang="en-US" altLang="it-IT" sz="1400">
                <a:latin typeface="Aptos" panose="020B0004020202020204" pitchFamily="34" charset="0"/>
              </a:endParaRPr>
            </a:p>
          </p:txBody>
        </p:sp>
        <p:sp>
          <p:nvSpPr>
            <p:cNvPr id="40" name="Text Box 19">
              <a:extLst>
                <a:ext uri="{FF2B5EF4-FFF2-40B4-BE49-F238E27FC236}">
                  <a16:creationId xmlns:a16="http://schemas.microsoft.com/office/drawing/2014/main" id="{56A376DE-B678-3A9B-0ABC-D60598C638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326740" y="4077835"/>
              <a:ext cx="1401669" cy="531755"/>
            </a:xfrm>
            <a:prstGeom prst="rect">
              <a:avLst/>
            </a:prstGeom>
            <a:solidFill>
              <a:srgbClr val="99FF66"/>
            </a:solidFill>
            <a:ln w="19050">
              <a:solidFill>
                <a:srgbClr val="00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0319" tIns="10159" rIns="20319" bIns="10159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10160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2032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3048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406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863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1320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1778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2235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400">
                  <a:latin typeface="Aptos" panose="020B0004020202020204" pitchFamily="34" charset="0"/>
                </a:rPr>
                <a:t>High </a:t>
              </a:r>
              <a:r>
                <a:rPr lang="it-IT" altLang="it-IT" sz="1400" err="1">
                  <a:latin typeface="Aptos" panose="020B0004020202020204" pitchFamily="34" charset="0"/>
                </a:rPr>
                <a:t>current</a:t>
              </a:r>
              <a:r>
                <a:rPr lang="it-IT" altLang="it-IT" sz="1400">
                  <a:latin typeface="Aptos" panose="020B0004020202020204" pitchFamily="34" charset="0"/>
                </a:rPr>
                <a:t> PS</a:t>
              </a:r>
              <a:endParaRPr lang="en-US" altLang="it-IT" sz="1400">
                <a:latin typeface="Aptos" panose="020B0004020202020204" pitchFamily="34" charset="0"/>
              </a:endParaRPr>
            </a:p>
          </p:txBody>
        </p:sp>
        <p:sp>
          <p:nvSpPr>
            <p:cNvPr id="41" name="Text Box 19">
              <a:extLst>
                <a:ext uri="{FF2B5EF4-FFF2-40B4-BE49-F238E27FC236}">
                  <a16:creationId xmlns:a16="http://schemas.microsoft.com/office/drawing/2014/main" id="{AA28A361-22F6-89D9-7EF7-508B2229CC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94535" y="5517242"/>
              <a:ext cx="1599386" cy="785547"/>
            </a:xfrm>
            <a:prstGeom prst="rect">
              <a:avLst/>
            </a:prstGeom>
            <a:solidFill>
              <a:srgbClr val="99FF66"/>
            </a:solidFill>
            <a:ln w="19050">
              <a:solidFill>
                <a:srgbClr val="0099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0319" tIns="10159" rIns="20319" bIns="10159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10160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2032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3048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406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863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1320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1778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2235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1400">
                  <a:latin typeface="Aptos" panose="020B0004020202020204" pitchFamily="34" charset="0"/>
                </a:rPr>
                <a:t>Test Station for long </a:t>
              </a:r>
              <a:r>
                <a:rPr lang="it-IT" altLang="it-IT" sz="1400" err="1">
                  <a:latin typeface="Aptos" panose="020B0004020202020204" pitchFamily="34" charset="0"/>
                </a:rPr>
                <a:t>magnets</a:t>
              </a:r>
              <a:r>
                <a:rPr lang="it-IT" altLang="it-IT" sz="1400">
                  <a:latin typeface="Aptos" panose="020B0004020202020204" pitchFamily="34" charset="0"/>
                </a:rPr>
                <a:t>  &amp; High </a:t>
              </a:r>
              <a:r>
                <a:rPr lang="it-IT" altLang="it-IT" sz="1400" err="1">
                  <a:latin typeface="Aptos" panose="020B0004020202020204" pitchFamily="34" charset="0"/>
                </a:rPr>
                <a:t>Current</a:t>
              </a:r>
              <a:endParaRPr lang="en-US" altLang="it-IT" sz="1400">
                <a:latin typeface="Aptos" panose="020B0004020202020204" pitchFamily="34" charset="0"/>
              </a:endParaRPr>
            </a:p>
          </p:txBody>
        </p:sp>
        <p:sp>
          <p:nvSpPr>
            <p:cNvPr id="42" name="Line 16">
              <a:extLst>
                <a:ext uri="{FF2B5EF4-FFF2-40B4-BE49-F238E27FC236}">
                  <a16:creationId xmlns:a16="http://schemas.microsoft.com/office/drawing/2014/main" id="{B7ECE550-25A5-E638-4D2D-CFA71BE71C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739293" y="5778096"/>
              <a:ext cx="2233387" cy="184110"/>
            </a:xfrm>
            <a:prstGeom prst="line">
              <a:avLst/>
            </a:prstGeom>
            <a:noFill/>
            <a:ln w="25400">
              <a:solidFill>
                <a:srgbClr val="009900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600">
                <a:latin typeface="Aptos" panose="020B0004020202020204" pitchFamily="34" charset="0"/>
              </a:endParaRPr>
            </a:p>
          </p:txBody>
        </p:sp>
        <p:sp>
          <p:nvSpPr>
            <p:cNvPr id="43" name="Rectangle: Rounded Corners 1">
              <a:extLst>
                <a:ext uri="{FF2B5EF4-FFF2-40B4-BE49-F238E27FC236}">
                  <a16:creationId xmlns:a16="http://schemas.microsoft.com/office/drawing/2014/main" id="{68DF3A48-967C-A57F-755E-38FF19CFBF01}"/>
                </a:ext>
              </a:extLst>
            </p:cNvPr>
            <p:cNvSpPr/>
            <p:nvPr/>
          </p:nvSpPr>
          <p:spPr>
            <a:xfrm>
              <a:off x="8228962" y="1820494"/>
              <a:ext cx="1713470" cy="1185011"/>
            </a:xfrm>
            <a:prstGeom prst="roundRect">
              <a:avLst/>
            </a:prstGeom>
            <a:solidFill>
              <a:srgbClr val="4472C4">
                <a:alpha val="30196"/>
              </a:srgbClr>
            </a:solidFill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Aptos" panose="020B0004020202020204" pitchFamily="34" charset="0"/>
              </a:endParaRP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42E5FD4D-F28A-A872-B28F-0424F8534BD7}"/>
              </a:ext>
            </a:extLst>
          </p:cNvPr>
          <p:cNvSpPr txBox="1"/>
          <p:nvPr/>
        </p:nvSpPr>
        <p:spPr>
          <a:xfrm>
            <a:off x="4162425" y="5202295"/>
            <a:ext cx="861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~1MeV</a:t>
            </a:r>
          </a:p>
        </p:txBody>
      </p:sp>
      <p:pic>
        <p:nvPicPr>
          <p:cNvPr id="3" name="Рисунок 2" descr="Изображение выглядит как текст, Шрифт, График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B6F8D6F-C5D9-CCFE-150A-515F7442AA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365446">
            <a:off x="4222485" y="1922499"/>
            <a:ext cx="917852" cy="929183"/>
          </a:xfrm>
          <a:prstGeom prst="rect">
            <a:avLst/>
          </a:prstGeom>
        </p:spPr>
      </p:pic>
      <p:sp>
        <p:nvSpPr>
          <p:cNvPr id="21" name="Date Placeholder 20">
            <a:extLst>
              <a:ext uri="{FF2B5EF4-FFF2-40B4-BE49-F238E27FC236}">
                <a16:creationId xmlns:a16="http://schemas.microsoft.com/office/drawing/2014/main" id="{F1BF32AA-5FFD-74CB-2196-EB21C691C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22 September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7506123C-8402-5ED3-C2F0-B31765D7B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it-IT">
                <a:solidFill>
                  <a:prstClr val="black">
                    <a:tint val="75000"/>
                  </a:prstClr>
                </a:solidFill>
              </a:rPr>
              <a:t>D. Sertore – PhASE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6E431004-18F5-E4E8-263C-B5A4604EF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4C8636E5-F268-0A4A-84DB-69488F0245B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9</a:t>
            </a:fld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292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670E3-404A-AC75-3864-1F1E121EF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46">
            <a:extLst>
              <a:ext uri="{FF2B5EF4-FFF2-40B4-BE49-F238E27FC236}">
                <a16:creationId xmlns:a16="http://schemas.microsoft.com/office/drawing/2014/main" id="{3437AA21-11F4-E5AF-663B-7E65CD239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8761"/>
          </a:xfrm>
        </p:spPr>
        <p:txBody>
          <a:bodyPr/>
          <a:lstStyle/>
          <a:p>
            <a:r>
              <a:rPr lang="en-US">
                <a:latin typeface="Aptos"/>
              </a:rPr>
              <a:t>HB</a:t>
            </a:r>
            <a:r>
              <a:rPr lang="en-US" baseline="30000">
                <a:latin typeface="Aptos"/>
              </a:rPr>
              <a:t>2</a:t>
            </a:r>
            <a:r>
              <a:rPr lang="en-US">
                <a:latin typeface="Aptos"/>
              </a:rPr>
              <a:t>TF Assembly</a:t>
            </a:r>
          </a:p>
        </p:txBody>
      </p:sp>
      <p:sp>
        <p:nvSpPr>
          <p:cNvPr id="44" name="Content Placeholder 43">
            <a:extLst>
              <a:ext uri="{FF2B5EF4-FFF2-40B4-BE49-F238E27FC236}">
                <a16:creationId xmlns:a16="http://schemas.microsoft.com/office/drawing/2014/main" id="{BDE4FB12-7E18-357D-CCE4-10C8710CF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3825"/>
            <a:ext cx="6822426" cy="4783138"/>
          </a:xfrm>
        </p:spPr>
        <p:txBody>
          <a:bodyPr>
            <a:normAutofit/>
          </a:bodyPr>
          <a:lstStyle/>
          <a:p>
            <a:r>
              <a:rPr lang="en-US" sz="2000"/>
              <a:t>The facility is on </a:t>
            </a:r>
            <a:r>
              <a:rPr lang="en-US" sz="2000" b="1">
                <a:solidFill>
                  <a:srgbClr val="005493"/>
                </a:solidFill>
              </a:rPr>
              <a:t>daily evolution</a:t>
            </a:r>
          </a:p>
          <a:p>
            <a:r>
              <a:rPr lang="en-US" sz="2000"/>
              <a:t>All </a:t>
            </a:r>
            <a:r>
              <a:rPr lang="en-US" sz="2000" err="1"/>
              <a:t>subsytems</a:t>
            </a:r>
            <a:r>
              <a:rPr lang="en-US" sz="2000"/>
              <a:t> are </a:t>
            </a:r>
            <a:r>
              <a:rPr lang="en-US" sz="2000" b="1">
                <a:solidFill>
                  <a:srgbClr val="005493"/>
                </a:solidFill>
              </a:rPr>
              <a:t>already installed </a:t>
            </a:r>
            <a:r>
              <a:rPr lang="en-US" sz="2000"/>
              <a:t>or under </a:t>
            </a:r>
            <a:r>
              <a:rPr lang="en-US" sz="2000" b="1">
                <a:solidFill>
                  <a:srgbClr val="005493"/>
                </a:solidFill>
              </a:rPr>
              <a:t>final  preparation </a:t>
            </a:r>
            <a:r>
              <a:rPr lang="en-US" sz="2000"/>
              <a:t>at vendor.</a:t>
            </a:r>
          </a:p>
          <a:p>
            <a:r>
              <a:rPr lang="en-US" sz="2000" b="1">
                <a:solidFill>
                  <a:srgbClr val="005493"/>
                </a:solidFill>
              </a:rPr>
              <a:t>Laser</a:t>
            </a:r>
            <a:r>
              <a:rPr lang="en-US" sz="2000"/>
              <a:t> and </a:t>
            </a:r>
            <a:r>
              <a:rPr lang="en-US" sz="2000" b="1">
                <a:solidFill>
                  <a:srgbClr val="005493"/>
                </a:solidFill>
              </a:rPr>
              <a:t>“INFN” photocathode handling system </a:t>
            </a:r>
            <a:r>
              <a:rPr lang="en-US" sz="2000"/>
              <a:t>installed and </a:t>
            </a:r>
            <a:r>
              <a:rPr lang="en-US" sz="2000" b="1">
                <a:solidFill>
                  <a:srgbClr val="005493"/>
                </a:solidFill>
              </a:rPr>
              <a:t>ready to run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D81EA47-CA99-9F01-126F-11B64837573F}"/>
              </a:ext>
            </a:extLst>
          </p:cNvPr>
          <p:cNvSpPr txBox="1"/>
          <p:nvPr/>
        </p:nvSpPr>
        <p:spPr>
          <a:xfrm>
            <a:off x="5506316" y="54250"/>
            <a:ext cx="1818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HB</a:t>
            </a:r>
            <a:r>
              <a:rPr lang="en-US" sz="3200" baseline="30000">
                <a:solidFill>
                  <a:schemeClr val="bg1"/>
                </a:solidFill>
              </a:rPr>
              <a:t>2</a:t>
            </a:r>
            <a:r>
              <a:rPr lang="en-US" sz="3200">
                <a:solidFill>
                  <a:schemeClr val="bg1"/>
                </a:solidFill>
              </a:rPr>
              <a:t>TF</a:t>
            </a:r>
            <a:endParaRPr lang="en-US" sz="3200">
              <a:solidFill>
                <a:schemeClr val="accent4"/>
              </a:solidFill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D933B43-C816-E197-CF8E-1E8774F6F05A}"/>
              </a:ext>
            </a:extLst>
          </p:cNvPr>
          <p:cNvGrpSpPr>
            <a:grpSpLocks noChangeAspect="1"/>
          </p:cNvGrpSpPr>
          <p:nvPr/>
        </p:nvGrpSpPr>
        <p:grpSpPr>
          <a:xfrm>
            <a:off x="7549252" y="1389154"/>
            <a:ext cx="4544353" cy="3116422"/>
            <a:chOff x="83118" y="697715"/>
            <a:chExt cx="5031967" cy="3450817"/>
          </a:xfrm>
        </p:grpSpPr>
        <p:pic>
          <p:nvPicPr>
            <p:cNvPr id="9" name="Content Placeholder 4" descr="A computer screen shot of a machine&#10;&#10;AI-generated content may be incorrect.">
              <a:extLst>
                <a:ext uri="{FF2B5EF4-FFF2-40B4-BE49-F238E27FC236}">
                  <a16:creationId xmlns:a16="http://schemas.microsoft.com/office/drawing/2014/main" id="{9492999E-64D8-6427-8D2C-024663C23D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603" t="24508" r="3672" b="7073"/>
            <a:stretch>
              <a:fillRect/>
            </a:stretch>
          </p:blipFill>
          <p:spPr>
            <a:xfrm>
              <a:off x="83118" y="832500"/>
              <a:ext cx="5031967" cy="319490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ECD4F64-8CA9-0AF9-493B-F001D14CA313}"/>
                </a:ext>
              </a:extLst>
            </p:cNvPr>
            <p:cNvSpPr txBox="1"/>
            <p:nvPr/>
          </p:nvSpPr>
          <p:spPr>
            <a:xfrm>
              <a:off x="3957903" y="936594"/>
              <a:ext cx="841897" cy="307777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200">
                  <a:latin typeface="Aptos" panose="020B0004020202020204" pitchFamily="34" charset="0"/>
                </a:rPr>
                <a:t>Buncher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E02545F-30A2-F035-BA2F-A19E99634D2E}"/>
                </a:ext>
              </a:extLst>
            </p:cNvPr>
            <p:cNvSpPr txBox="1"/>
            <p:nvPr/>
          </p:nvSpPr>
          <p:spPr>
            <a:xfrm>
              <a:off x="2818798" y="697715"/>
              <a:ext cx="797013" cy="307777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200">
                  <a:latin typeface="Aptos" panose="020B0004020202020204" pitchFamily="34" charset="0"/>
                </a:rPr>
                <a:t>DC Gun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56D1E29-941A-EBFD-B6FB-B24A57050E7D}"/>
                </a:ext>
              </a:extLst>
            </p:cNvPr>
            <p:cNvSpPr txBox="1"/>
            <p:nvPr/>
          </p:nvSpPr>
          <p:spPr>
            <a:xfrm>
              <a:off x="157931" y="2110963"/>
              <a:ext cx="1841466" cy="52322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200">
                  <a:latin typeface="Aptos" panose="020B0004020202020204" pitchFamily="34" charset="0"/>
                </a:rPr>
                <a:t>Photocathode </a:t>
              </a:r>
              <a:br>
                <a:rPr lang="en-US" sz="1200">
                  <a:latin typeface="Aptos" panose="020B0004020202020204" pitchFamily="34" charset="0"/>
                </a:rPr>
              </a:br>
              <a:r>
                <a:rPr lang="en-US" sz="1200">
                  <a:latin typeface="Aptos" panose="020B0004020202020204" pitchFamily="34" charset="0"/>
                </a:rPr>
                <a:t>Transfer Chamber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9AB5B4B-BCD6-25F9-D6D8-434E02FF6E7F}"/>
                </a:ext>
              </a:extLst>
            </p:cNvPr>
            <p:cNvSpPr txBox="1"/>
            <p:nvPr/>
          </p:nvSpPr>
          <p:spPr>
            <a:xfrm>
              <a:off x="1447163" y="3045831"/>
              <a:ext cx="955711" cy="307777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200">
                  <a:latin typeface="Aptos" panose="020B0004020202020204" pitchFamily="34" charset="0"/>
                </a:rPr>
                <a:t>Solenoids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3D081E68-0CFF-A4B1-27D7-8225A603F4F1}"/>
                </a:ext>
              </a:extLst>
            </p:cNvPr>
            <p:cNvCxnSpPr>
              <a:cxnSpLocks/>
              <a:stCxn id="14" idx="0"/>
            </p:cNvCxnSpPr>
            <p:nvPr/>
          </p:nvCxnSpPr>
          <p:spPr>
            <a:xfrm flipV="1">
              <a:off x="1925019" y="1699826"/>
              <a:ext cx="1163982" cy="1346005"/>
            </a:xfrm>
            <a:prstGeom prst="straightConnector1">
              <a:avLst/>
            </a:prstGeom>
            <a:ln w="381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80E1744-A7B2-E946-530C-A691C319E1CD}"/>
                </a:ext>
              </a:extLst>
            </p:cNvPr>
            <p:cNvCxnSpPr>
              <a:cxnSpLocks/>
              <a:stCxn id="14" idx="0"/>
            </p:cNvCxnSpPr>
            <p:nvPr/>
          </p:nvCxnSpPr>
          <p:spPr>
            <a:xfrm flipV="1">
              <a:off x="1925019" y="1916125"/>
              <a:ext cx="2443854" cy="1129706"/>
            </a:xfrm>
            <a:prstGeom prst="line">
              <a:avLst/>
            </a:prstGeom>
            <a:ln w="381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85D8434-1D53-0F36-EE32-24018CDDF69B}"/>
                </a:ext>
              </a:extLst>
            </p:cNvPr>
            <p:cNvSpPr txBox="1"/>
            <p:nvPr/>
          </p:nvSpPr>
          <p:spPr>
            <a:xfrm>
              <a:off x="335264" y="3705490"/>
              <a:ext cx="2309638" cy="443042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2000">
                  <a:latin typeface="Aptos" panose="020B0004020202020204" pitchFamily="34" charset="0"/>
                </a:rPr>
                <a:t>HB</a:t>
              </a:r>
              <a:r>
                <a:rPr lang="en-US" sz="2000" baseline="30000">
                  <a:latin typeface="Aptos" panose="020B0004020202020204" pitchFamily="34" charset="0"/>
                </a:rPr>
                <a:t>2</a:t>
              </a:r>
              <a:r>
                <a:rPr lang="en-US" sz="2000">
                  <a:latin typeface="Aptos" panose="020B0004020202020204" pitchFamily="34" charset="0"/>
                </a:rPr>
                <a:t>TF Beam Line</a:t>
              </a: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1815721-285C-5E48-D993-D2A4448F50E0}"/>
                </a:ext>
              </a:extLst>
            </p:cNvPr>
            <p:cNvSpPr/>
            <p:nvPr/>
          </p:nvSpPr>
          <p:spPr>
            <a:xfrm>
              <a:off x="984295" y="1380032"/>
              <a:ext cx="700088" cy="515244"/>
            </a:xfrm>
            <a:prstGeom prst="ellipse">
              <a:avLst/>
            </a:prstGeom>
            <a:noFill/>
            <a:ln w="28575">
              <a:solidFill>
                <a:srgbClr val="9933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400">
                <a:latin typeface="Aptos" panose="020B0004020202020204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D07ABF1-84BA-18F0-4952-8ED5E66FF840}"/>
                </a:ext>
              </a:extLst>
            </p:cNvPr>
            <p:cNvSpPr txBox="1"/>
            <p:nvPr/>
          </p:nvSpPr>
          <p:spPr>
            <a:xfrm>
              <a:off x="92342" y="1535261"/>
              <a:ext cx="932235" cy="289681"/>
            </a:xfrm>
            <a:prstGeom prst="rect">
              <a:avLst/>
            </a:prstGeom>
            <a:solidFill>
              <a:srgbClr val="9933FF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sz="1100">
                  <a:solidFill>
                    <a:schemeClr val="bg1"/>
                  </a:solidFill>
                  <a:latin typeface="Aptos" panose="020B0004020202020204" pitchFamily="34" charset="0"/>
                  <a:cs typeface="Calibri" panose="020F0502020204030204" pitchFamily="34" charset="0"/>
                </a:rPr>
                <a:t>“</a:t>
              </a:r>
              <a:r>
                <a:rPr lang="it-IT" sz="1100">
                  <a:solidFill>
                    <a:schemeClr val="bg1"/>
                  </a:solidFill>
                  <a:latin typeface="Aptos" panose="020B0004020202020204" pitchFamily="34" charset="0"/>
                  <a:cs typeface="Calibri" panose="020F0502020204030204" pitchFamily="34" charset="0"/>
                </a:rPr>
                <a:t>S</a:t>
              </a:r>
              <a:r>
                <a:rPr lang="it-IT" sz="1100">
                  <a:latin typeface="Aptos" panose="020B0004020202020204" pitchFamily="34" charset="0"/>
                </a:rPr>
                <a:t>uitcase</a:t>
              </a:r>
              <a:r>
                <a:rPr lang="en-US" sz="1100">
                  <a:solidFill>
                    <a:schemeClr val="bg1"/>
                  </a:solidFill>
                  <a:latin typeface="Aptos" panose="020B0004020202020204" pitchFamily="34" charset="0"/>
                  <a:cs typeface="Calibri" panose="020F0502020204030204" pitchFamily="34" charset="0"/>
                </a:rPr>
                <a:t>”</a:t>
              </a:r>
              <a:endParaRPr lang="it-IT" sz="1100">
                <a:solidFill>
                  <a:schemeClr val="bg1"/>
                </a:solidFill>
                <a:latin typeface="Aptos" panose="020B0004020202020204" pitchFamily="34" charset="0"/>
              </a:endParaRPr>
            </a:p>
          </p:txBody>
        </p:sp>
      </p:grpSp>
      <p:pic>
        <p:nvPicPr>
          <p:cNvPr id="49" name="object 4">
            <a:extLst>
              <a:ext uri="{FF2B5EF4-FFF2-40B4-BE49-F238E27FC236}">
                <a16:creationId xmlns:a16="http://schemas.microsoft.com/office/drawing/2014/main" id="{11FA26E2-6CF5-CE45-3CF4-E0F1D47B0D0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7450" y="6638"/>
            <a:ext cx="651834" cy="850612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AB6A35A6-E0DE-EF26-A32F-B6F54166FE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831" y="3197106"/>
            <a:ext cx="3886358" cy="2914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7BCF4098-D5E0-0138-B0BB-678E6690E2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3840" y="3494328"/>
            <a:ext cx="3297281" cy="24729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AB3EC372-D50A-2259-FA6B-91D95F6346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3607738"/>
              </p:ext>
            </p:extLst>
          </p:nvPr>
        </p:nvGraphicFramePr>
        <p:xfrm>
          <a:off x="8648236" y="4752948"/>
          <a:ext cx="2743200" cy="159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75108867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1625852063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Aptos" panose="020B0004020202020204" pitchFamily="34" charset="0"/>
                        </a:rPr>
                        <a:t>Laser Parameters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36083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Aptos" panose="020B0004020202020204" pitchFamily="34" charset="0"/>
                        </a:rPr>
                        <a:t>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Aptos" panose="020B0004020202020204" pitchFamily="34" charset="0"/>
                        </a:rPr>
                        <a:t>Up to 60 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1109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Aptos" panose="020B0004020202020204" pitchFamily="34" charset="0"/>
                        </a:rPr>
                        <a:t>Wavelength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Aptos" panose="020B0004020202020204" pitchFamily="34" charset="0"/>
                        </a:rPr>
                        <a:t>258.3 nm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59558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Aptos" panose="020B0004020202020204" pitchFamily="34" charset="0"/>
                        </a:rPr>
                        <a:t>Pulse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Aptos" panose="020B0004020202020204" pitchFamily="34" charset="0"/>
                        </a:rPr>
                        <a:t>440 </a:t>
                      </a:r>
                      <a:r>
                        <a:rPr lang="en-US" sz="1400" err="1">
                          <a:latin typeface="Aptos" panose="020B0004020202020204" pitchFamily="34" charset="0"/>
                        </a:rPr>
                        <a:t>ps</a:t>
                      </a:r>
                      <a:endParaRPr lang="en-US" sz="1400">
                        <a:latin typeface="Aptos" panose="020B00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24276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Aptos" panose="020B0004020202020204" pitchFamily="34" charset="0"/>
                        </a:rPr>
                        <a:t>Rep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Aptos" panose="020B0004020202020204" pitchFamily="34" charset="0"/>
                        </a:rPr>
                        <a:t>Up to 100 MHz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449183"/>
                  </a:ext>
                </a:extLst>
              </a:tr>
            </a:tbl>
          </a:graphicData>
        </a:graphic>
      </p:graphicFrame>
      <p:sp>
        <p:nvSpPr>
          <p:cNvPr id="65" name="TextBox 64">
            <a:extLst>
              <a:ext uri="{FF2B5EF4-FFF2-40B4-BE49-F238E27FC236}">
                <a16:creationId xmlns:a16="http://schemas.microsoft.com/office/drawing/2014/main" id="{64790AF7-6A67-F5BA-A823-2D5A99800DCD}"/>
              </a:ext>
            </a:extLst>
          </p:cNvPr>
          <p:cNvSpPr txBox="1"/>
          <p:nvPr/>
        </p:nvSpPr>
        <p:spPr>
          <a:xfrm>
            <a:off x="677687" y="6021309"/>
            <a:ext cx="2240422" cy="3693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/>
              <a:t>Laser Cathode System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5BB2F89-37DF-5AFF-42ED-52D8A6AE98B3}"/>
              </a:ext>
            </a:extLst>
          </p:cNvPr>
          <p:cNvSpPr txBox="1"/>
          <p:nvPr/>
        </p:nvSpPr>
        <p:spPr>
          <a:xfrm>
            <a:off x="3908126" y="5959753"/>
            <a:ext cx="3113096" cy="3693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/>
              <a:t>Photocathode Handling System</a:t>
            </a:r>
          </a:p>
        </p:txBody>
      </p:sp>
      <p:pic>
        <p:nvPicPr>
          <p:cNvPr id="69" name="Рисунок 2" descr="Изображение выглядит как текст, Шрифт, График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40698C5-6D15-8933-6F71-52A3EA8589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365446">
            <a:off x="4951020" y="-147597"/>
            <a:ext cx="1296696" cy="1312705"/>
          </a:xfrm>
          <a:prstGeom prst="rect">
            <a:avLst/>
          </a:prstGeom>
        </p:spPr>
      </p:pic>
      <p:sp>
        <p:nvSpPr>
          <p:cNvPr id="70" name="Date Placeholder 69">
            <a:extLst>
              <a:ext uri="{FF2B5EF4-FFF2-40B4-BE49-F238E27FC236}">
                <a16:creationId xmlns:a16="http://schemas.microsoft.com/office/drawing/2014/main" id="{660FB31A-2877-246C-FEC5-6B30A263B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22 September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71" name="Footer Placeholder 70">
            <a:extLst>
              <a:ext uri="{FF2B5EF4-FFF2-40B4-BE49-F238E27FC236}">
                <a16:creationId xmlns:a16="http://schemas.microsoft.com/office/drawing/2014/main" id="{C5D43F93-86BA-1CF7-73E1-FD48C1D5B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it-IT">
                <a:solidFill>
                  <a:prstClr val="black">
                    <a:tint val="75000"/>
                  </a:prstClr>
                </a:solidFill>
              </a:rPr>
              <a:t>D. Sertore – PhASE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72" name="Slide Number Placeholder 71">
            <a:extLst>
              <a:ext uri="{FF2B5EF4-FFF2-40B4-BE49-F238E27FC236}">
                <a16:creationId xmlns:a16="http://schemas.microsoft.com/office/drawing/2014/main" id="{A4378714-FC45-75F1-7CFF-A1A417838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4C8636E5-F268-0A4A-84DB-69488F0245B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10</a:t>
            </a:fld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754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1F53C6-E278-CEE8-F56A-15A533725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ontent Placeholder 43">
            <a:extLst>
              <a:ext uri="{FF2B5EF4-FFF2-40B4-BE49-F238E27FC236}">
                <a16:creationId xmlns:a16="http://schemas.microsoft.com/office/drawing/2014/main" id="{4573330C-58D5-219A-9B04-C600C1CB6B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3371"/>
            <a:ext cx="6373535" cy="4783592"/>
          </a:xfrm>
        </p:spPr>
        <p:txBody>
          <a:bodyPr>
            <a:normAutofit/>
          </a:bodyPr>
          <a:lstStyle/>
          <a:p>
            <a:r>
              <a:rPr lang="en-US" sz="2000" b="1">
                <a:solidFill>
                  <a:srgbClr val="005493"/>
                </a:solidFill>
              </a:rPr>
              <a:t>DC Gun</a:t>
            </a:r>
            <a:r>
              <a:rPr lang="en-US" sz="2200"/>
              <a:t>, based on “inverted” insulator, and </a:t>
            </a:r>
            <a:r>
              <a:rPr lang="en-US" sz="2000" b="1">
                <a:solidFill>
                  <a:srgbClr val="005493"/>
                </a:solidFill>
              </a:rPr>
              <a:t>HV system </a:t>
            </a:r>
            <a:r>
              <a:rPr lang="en-US" sz="2200"/>
              <a:t>are </a:t>
            </a:r>
            <a:r>
              <a:rPr lang="en-US" sz="2000" b="1">
                <a:solidFill>
                  <a:srgbClr val="005493"/>
                </a:solidFill>
              </a:rPr>
              <a:t>under assembly</a:t>
            </a:r>
          </a:p>
        </p:txBody>
      </p:sp>
      <p:sp>
        <p:nvSpPr>
          <p:cNvPr id="38" name="Slide Number Placeholder 14">
            <a:extLst>
              <a:ext uri="{FF2B5EF4-FFF2-40B4-BE49-F238E27FC236}">
                <a16:creationId xmlns:a16="http://schemas.microsoft.com/office/drawing/2014/main" id="{2ED79683-76F3-2C58-05C0-B0946C9CEAF1}"/>
              </a:ext>
            </a:extLst>
          </p:cNvPr>
          <p:cNvSpPr txBox="1">
            <a:spLocks/>
          </p:cNvSpPr>
          <p:nvPr/>
        </p:nvSpPr>
        <p:spPr>
          <a:xfrm>
            <a:off x="1524634" y="772366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4C8636E5-F268-0A4A-84DB-69488F0245B6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defRPr/>
              </a:pPr>
              <a:t>11</a:t>
            </a:fld>
            <a:endParaRPr lang="it-IT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3B5E612-7B6F-6D98-3FF0-1325A5ABF5E6}"/>
              </a:ext>
            </a:extLst>
          </p:cNvPr>
          <p:cNvSpPr txBox="1"/>
          <p:nvPr/>
        </p:nvSpPr>
        <p:spPr>
          <a:xfrm>
            <a:off x="5506316" y="54250"/>
            <a:ext cx="1818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HB</a:t>
            </a:r>
            <a:r>
              <a:rPr lang="en-US" sz="3200" baseline="30000">
                <a:solidFill>
                  <a:schemeClr val="bg1"/>
                </a:solidFill>
              </a:rPr>
              <a:t>2</a:t>
            </a:r>
            <a:r>
              <a:rPr lang="en-US" sz="3200">
                <a:solidFill>
                  <a:schemeClr val="bg1"/>
                </a:solidFill>
              </a:rPr>
              <a:t>TF</a:t>
            </a:r>
            <a:endParaRPr lang="en-US" sz="3200">
              <a:solidFill>
                <a:schemeClr val="accent4"/>
              </a:solidFill>
            </a:endParaRPr>
          </a:p>
        </p:txBody>
      </p:sp>
      <p:pic>
        <p:nvPicPr>
          <p:cNvPr id="3" name="Рисунок 2" descr="Изображение выглядит как текст, Шрифт, График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4902E97-7084-8367-5835-E3469023EF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365446">
            <a:off x="4951020" y="-147597"/>
            <a:ext cx="1296696" cy="1312705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3CF83725-F550-B7F1-4AC9-DB58CD3EC46E}"/>
              </a:ext>
            </a:extLst>
          </p:cNvPr>
          <p:cNvGrpSpPr>
            <a:grpSpLocks noChangeAspect="1"/>
          </p:cNvGrpSpPr>
          <p:nvPr/>
        </p:nvGrpSpPr>
        <p:grpSpPr>
          <a:xfrm>
            <a:off x="7520677" y="1389154"/>
            <a:ext cx="4544353" cy="3111224"/>
            <a:chOff x="83118" y="697715"/>
            <a:chExt cx="5031967" cy="3445061"/>
          </a:xfrm>
        </p:grpSpPr>
        <p:pic>
          <p:nvPicPr>
            <p:cNvPr id="9" name="Content Placeholder 4" descr="A computer screen shot of a machine&#10;&#10;AI-generated content may be incorrect.">
              <a:extLst>
                <a:ext uri="{FF2B5EF4-FFF2-40B4-BE49-F238E27FC236}">
                  <a16:creationId xmlns:a16="http://schemas.microsoft.com/office/drawing/2014/main" id="{9716846D-DD45-FBFF-9674-21B821847D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603" t="24508" r="3672" b="7073"/>
            <a:stretch>
              <a:fillRect/>
            </a:stretch>
          </p:blipFill>
          <p:spPr>
            <a:xfrm>
              <a:off x="83118" y="832500"/>
              <a:ext cx="5031967" cy="319490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0430A43-07C9-AE04-2B39-989A0A767255}"/>
                </a:ext>
              </a:extLst>
            </p:cNvPr>
            <p:cNvSpPr txBox="1"/>
            <p:nvPr/>
          </p:nvSpPr>
          <p:spPr>
            <a:xfrm>
              <a:off x="3957903" y="936594"/>
              <a:ext cx="841897" cy="307777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200">
                  <a:latin typeface="Aptos" panose="020B0004020202020204" pitchFamily="34" charset="0"/>
                </a:rPr>
                <a:t>Buncher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A013713-DB02-8C80-A5D9-455D48A5AA63}"/>
                </a:ext>
              </a:extLst>
            </p:cNvPr>
            <p:cNvSpPr txBox="1"/>
            <p:nvPr/>
          </p:nvSpPr>
          <p:spPr>
            <a:xfrm>
              <a:off x="2818798" y="697715"/>
              <a:ext cx="797013" cy="307777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200">
                  <a:latin typeface="Aptos" panose="020B0004020202020204" pitchFamily="34" charset="0"/>
                </a:rPr>
                <a:t>DC Gun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2A7B0AB-14D6-09C0-BB7F-710CBC7BF582}"/>
                </a:ext>
              </a:extLst>
            </p:cNvPr>
            <p:cNvSpPr txBox="1"/>
            <p:nvPr/>
          </p:nvSpPr>
          <p:spPr>
            <a:xfrm>
              <a:off x="157931" y="2110963"/>
              <a:ext cx="1841466" cy="52322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200">
                  <a:latin typeface="Aptos" panose="020B0004020202020204" pitchFamily="34" charset="0"/>
                </a:rPr>
                <a:t>Photocathode </a:t>
              </a:r>
              <a:br>
                <a:rPr lang="en-US" sz="1200">
                  <a:latin typeface="Aptos" panose="020B0004020202020204" pitchFamily="34" charset="0"/>
                </a:rPr>
              </a:br>
              <a:r>
                <a:rPr lang="en-US" sz="1200">
                  <a:latin typeface="Aptos" panose="020B0004020202020204" pitchFamily="34" charset="0"/>
                </a:rPr>
                <a:t>Transfer Chamber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CF3562F-6C10-C39F-6198-ECFBBE2296DA}"/>
                </a:ext>
              </a:extLst>
            </p:cNvPr>
            <p:cNvSpPr txBox="1"/>
            <p:nvPr/>
          </p:nvSpPr>
          <p:spPr>
            <a:xfrm>
              <a:off x="1447163" y="3045831"/>
              <a:ext cx="955711" cy="307777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200">
                  <a:latin typeface="Aptos" panose="020B0004020202020204" pitchFamily="34" charset="0"/>
                </a:rPr>
                <a:t>Solenoids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FDE7A614-1DAF-9778-05F2-A723E5360F3F}"/>
                </a:ext>
              </a:extLst>
            </p:cNvPr>
            <p:cNvCxnSpPr>
              <a:cxnSpLocks/>
              <a:stCxn id="14" idx="0"/>
            </p:cNvCxnSpPr>
            <p:nvPr/>
          </p:nvCxnSpPr>
          <p:spPr>
            <a:xfrm flipV="1">
              <a:off x="1925019" y="1699826"/>
              <a:ext cx="1163982" cy="1346005"/>
            </a:xfrm>
            <a:prstGeom prst="straightConnector1">
              <a:avLst/>
            </a:prstGeom>
            <a:ln w="381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AFF49C2-E689-E729-8D51-974122241E50}"/>
                </a:ext>
              </a:extLst>
            </p:cNvPr>
            <p:cNvCxnSpPr>
              <a:cxnSpLocks/>
              <a:stCxn id="14" idx="0"/>
            </p:cNvCxnSpPr>
            <p:nvPr/>
          </p:nvCxnSpPr>
          <p:spPr>
            <a:xfrm flipV="1">
              <a:off x="1925019" y="1916125"/>
              <a:ext cx="2443854" cy="1129706"/>
            </a:xfrm>
            <a:prstGeom prst="line">
              <a:avLst/>
            </a:prstGeom>
            <a:ln w="381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0912CD1-C45C-F765-B196-124FB1EF69A9}"/>
                </a:ext>
              </a:extLst>
            </p:cNvPr>
            <p:cNvSpPr txBox="1"/>
            <p:nvPr/>
          </p:nvSpPr>
          <p:spPr>
            <a:xfrm>
              <a:off x="369136" y="3699734"/>
              <a:ext cx="2309638" cy="443042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2000">
                  <a:latin typeface="Aptos" panose="020B0004020202020204" pitchFamily="34" charset="0"/>
                </a:rPr>
                <a:t>HB</a:t>
              </a:r>
              <a:r>
                <a:rPr lang="en-US" sz="2000" baseline="30000">
                  <a:latin typeface="Aptos" panose="020B0004020202020204" pitchFamily="34" charset="0"/>
                </a:rPr>
                <a:t>2</a:t>
              </a:r>
              <a:r>
                <a:rPr lang="en-US" sz="2000">
                  <a:latin typeface="Aptos" panose="020B0004020202020204" pitchFamily="34" charset="0"/>
                </a:rPr>
                <a:t>TF Beam Line</a:t>
              </a: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8D19016C-BD59-F832-370E-B1EBEB64CE14}"/>
                </a:ext>
              </a:extLst>
            </p:cNvPr>
            <p:cNvSpPr/>
            <p:nvPr/>
          </p:nvSpPr>
          <p:spPr>
            <a:xfrm>
              <a:off x="984295" y="1380032"/>
              <a:ext cx="700088" cy="515244"/>
            </a:xfrm>
            <a:prstGeom prst="ellipse">
              <a:avLst/>
            </a:prstGeom>
            <a:noFill/>
            <a:ln w="28575">
              <a:solidFill>
                <a:srgbClr val="9933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400">
                <a:latin typeface="Aptos" panose="020B0004020202020204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A15FA3D-9EBE-FABC-554B-0D727B0ACBBF}"/>
                </a:ext>
              </a:extLst>
            </p:cNvPr>
            <p:cNvSpPr txBox="1"/>
            <p:nvPr/>
          </p:nvSpPr>
          <p:spPr>
            <a:xfrm>
              <a:off x="92342" y="1535261"/>
              <a:ext cx="932235" cy="289681"/>
            </a:xfrm>
            <a:prstGeom prst="rect">
              <a:avLst/>
            </a:prstGeom>
            <a:solidFill>
              <a:srgbClr val="9933FF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sz="1100">
                  <a:solidFill>
                    <a:schemeClr val="bg1"/>
                  </a:solidFill>
                  <a:latin typeface="Aptos" panose="020B0004020202020204" pitchFamily="34" charset="0"/>
                  <a:cs typeface="Calibri" panose="020F0502020204030204" pitchFamily="34" charset="0"/>
                </a:rPr>
                <a:t>“</a:t>
              </a:r>
              <a:r>
                <a:rPr lang="it-IT" sz="1100">
                  <a:solidFill>
                    <a:schemeClr val="bg1"/>
                  </a:solidFill>
                  <a:latin typeface="Aptos" panose="020B0004020202020204" pitchFamily="34" charset="0"/>
                  <a:cs typeface="Calibri" panose="020F0502020204030204" pitchFamily="34" charset="0"/>
                </a:rPr>
                <a:t>S</a:t>
              </a:r>
              <a:r>
                <a:rPr lang="it-IT" sz="1100">
                  <a:latin typeface="Aptos" panose="020B0004020202020204" pitchFamily="34" charset="0"/>
                </a:rPr>
                <a:t>uitcase</a:t>
              </a:r>
              <a:r>
                <a:rPr lang="en-US" sz="1100">
                  <a:solidFill>
                    <a:schemeClr val="bg1"/>
                  </a:solidFill>
                  <a:latin typeface="Aptos" panose="020B0004020202020204" pitchFamily="34" charset="0"/>
                  <a:cs typeface="Calibri" panose="020F0502020204030204" pitchFamily="34" charset="0"/>
                </a:rPr>
                <a:t>”</a:t>
              </a:r>
              <a:endParaRPr lang="it-IT" sz="1100">
                <a:solidFill>
                  <a:schemeClr val="bg1"/>
                </a:solidFill>
                <a:latin typeface="Aptos" panose="020B0004020202020204" pitchFamily="34" charset="0"/>
              </a:endParaRP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8460984F-2C0C-4ED8-03DE-F1AEE9EC2A3D}"/>
              </a:ext>
            </a:extLst>
          </p:cNvPr>
          <p:cNvSpPr txBox="1"/>
          <p:nvPr/>
        </p:nvSpPr>
        <p:spPr>
          <a:xfrm>
            <a:off x="3821553" y="6437696"/>
            <a:ext cx="326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solidFill>
                  <a:schemeClr val="bg1"/>
                </a:solidFill>
                <a:latin typeface="Aptos" panose="020B0004020202020204" pitchFamily="34" charset="0"/>
              </a:rPr>
              <a:t>Courtesy D. </a:t>
            </a:r>
            <a:r>
              <a:rPr lang="en-GB" err="1">
                <a:solidFill>
                  <a:schemeClr val="bg1"/>
                </a:solidFill>
                <a:latin typeface="Aptos" panose="020B0004020202020204" pitchFamily="34" charset="0"/>
              </a:rPr>
              <a:t>Sertore</a:t>
            </a:r>
            <a:r>
              <a:rPr lang="en-GB">
                <a:solidFill>
                  <a:schemeClr val="bg1"/>
                </a:solidFill>
                <a:latin typeface="Aptos" panose="020B0004020202020204" pitchFamily="34" charset="0"/>
              </a:rPr>
              <a:t>, L. Monaco</a:t>
            </a:r>
          </a:p>
        </p:txBody>
      </p:sp>
      <p:sp>
        <p:nvSpPr>
          <p:cNvPr id="47" name="Title 46">
            <a:extLst>
              <a:ext uri="{FF2B5EF4-FFF2-40B4-BE49-F238E27FC236}">
                <a16:creationId xmlns:a16="http://schemas.microsoft.com/office/drawing/2014/main" id="{468E45F6-0795-FB9A-075C-D7D1C13AD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ptos"/>
              </a:rPr>
              <a:t>HB</a:t>
            </a:r>
            <a:r>
              <a:rPr lang="en-US" baseline="30000">
                <a:latin typeface="Aptos"/>
              </a:rPr>
              <a:t>2</a:t>
            </a:r>
            <a:r>
              <a:rPr lang="en-US">
                <a:latin typeface="Aptos"/>
              </a:rPr>
              <a:t>TF Assembly</a:t>
            </a:r>
          </a:p>
        </p:txBody>
      </p:sp>
      <p:pic>
        <p:nvPicPr>
          <p:cNvPr id="49" name="object 4">
            <a:extLst>
              <a:ext uri="{FF2B5EF4-FFF2-40B4-BE49-F238E27FC236}">
                <a16:creationId xmlns:a16="http://schemas.microsoft.com/office/drawing/2014/main" id="{117DC0FD-E410-8BB3-2F14-16A32EA6DD7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7450" y="6638"/>
            <a:ext cx="651834" cy="850612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4FC89190-9755-E7A1-7FB7-E987D062988A}"/>
              </a:ext>
            </a:extLst>
          </p:cNvPr>
          <p:cNvGrpSpPr/>
          <p:nvPr/>
        </p:nvGrpSpPr>
        <p:grpSpPr>
          <a:xfrm>
            <a:off x="655188" y="2297351"/>
            <a:ext cx="4523494" cy="4018326"/>
            <a:chOff x="712777" y="2061514"/>
            <a:chExt cx="4523494" cy="4018326"/>
          </a:xfrm>
        </p:grpSpPr>
        <p:pic>
          <p:nvPicPr>
            <p:cNvPr id="8" name="Content Placeholder 4" descr="A computer screen shot of a machine&#10;&#10;AI-generated content may be incorrect.">
              <a:extLst>
                <a:ext uri="{FF2B5EF4-FFF2-40B4-BE49-F238E27FC236}">
                  <a16:creationId xmlns:a16="http://schemas.microsoft.com/office/drawing/2014/main" id="{6F189803-B8E2-6A4F-09AA-23C8F8FB4DF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134" t="19377" r="15344" b="7074"/>
            <a:stretch>
              <a:fillRect/>
            </a:stretch>
          </p:blipFill>
          <p:spPr>
            <a:xfrm>
              <a:off x="780951" y="2158637"/>
              <a:ext cx="4455320" cy="392120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1" name="Rectangle: Rounded Corners 5">
              <a:extLst>
                <a:ext uri="{FF2B5EF4-FFF2-40B4-BE49-F238E27FC236}">
                  <a16:creationId xmlns:a16="http://schemas.microsoft.com/office/drawing/2014/main" id="{69239875-A197-DD36-7E09-7E8474BF6282}"/>
                </a:ext>
              </a:extLst>
            </p:cNvPr>
            <p:cNvSpPr/>
            <p:nvPr/>
          </p:nvSpPr>
          <p:spPr>
            <a:xfrm>
              <a:off x="1861001" y="3701809"/>
              <a:ext cx="920006" cy="1132734"/>
            </a:xfrm>
            <a:prstGeom prst="roundRect">
              <a:avLst/>
            </a:prstGeom>
            <a:solidFill>
              <a:srgbClr val="00B0F0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ptos" panose="020B0004020202020204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E2D2A29-FA3D-7882-2A32-6981B0D14497}"/>
                </a:ext>
              </a:extLst>
            </p:cNvPr>
            <p:cNvSpPr txBox="1"/>
            <p:nvPr/>
          </p:nvSpPr>
          <p:spPr>
            <a:xfrm>
              <a:off x="3821552" y="4118941"/>
              <a:ext cx="999005" cy="338554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600">
                  <a:latin typeface="Aptos" panose="020B0004020202020204" pitchFamily="34" charset="0"/>
                </a:rPr>
                <a:t>Cathode</a:t>
              </a:r>
            </a:p>
          </p:txBody>
        </p:sp>
        <p:sp>
          <p:nvSpPr>
            <p:cNvPr id="26" name="Rectangle: Rounded Corners 9">
              <a:extLst>
                <a:ext uri="{FF2B5EF4-FFF2-40B4-BE49-F238E27FC236}">
                  <a16:creationId xmlns:a16="http://schemas.microsoft.com/office/drawing/2014/main" id="{9F9E6530-834D-63DC-D9BE-CE9ACCF082DC}"/>
                </a:ext>
              </a:extLst>
            </p:cNvPr>
            <p:cNvSpPr/>
            <p:nvPr/>
          </p:nvSpPr>
          <p:spPr>
            <a:xfrm>
              <a:off x="2380907" y="3347070"/>
              <a:ext cx="847018" cy="894196"/>
            </a:xfrm>
            <a:prstGeom prst="roundRect">
              <a:avLst/>
            </a:prstGeom>
            <a:solidFill>
              <a:srgbClr val="F2AA84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ptos" panose="020B0004020202020204" pitchFamily="34" charset="0"/>
              </a:endParaRPr>
            </a:p>
          </p:txBody>
        </p:sp>
        <p:sp>
          <p:nvSpPr>
            <p:cNvPr id="34" name="Rectangle: Rounded Corners 11">
              <a:extLst>
                <a:ext uri="{FF2B5EF4-FFF2-40B4-BE49-F238E27FC236}">
                  <a16:creationId xmlns:a16="http://schemas.microsoft.com/office/drawing/2014/main" id="{C984559C-6AB6-7CBE-6CB1-830B9B2A6EFB}"/>
                </a:ext>
              </a:extLst>
            </p:cNvPr>
            <p:cNvSpPr/>
            <p:nvPr/>
          </p:nvSpPr>
          <p:spPr>
            <a:xfrm>
              <a:off x="2609523" y="2376107"/>
              <a:ext cx="944063" cy="1387173"/>
            </a:xfrm>
            <a:prstGeom prst="roundRect">
              <a:avLst/>
            </a:prstGeom>
            <a:solidFill>
              <a:srgbClr val="D86ECC">
                <a:alpha val="30196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ptos" panose="020B0004020202020204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502FC0E-325F-914D-D909-1011A704816D}"/>
                </a:ext>
              </a:extLst>
            </p:cNvPr>
            <p:cNvSpPr txBox="1"/>
            <p:nvPr/>
          </p:nvSpPr>
          <p:spPr>
            <a:xfrm>
              <a:off x="1472472" y="4707443"/>
              <a:ext cx="848532" cy="369332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>
                  <a:latin typeface="Aptos" panose="020B0004020202020204" pitchFamily="34" charset="0"/>
                </a:rPr>
                <a:t>Anode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F21C9C8F-C90F-D9E9-0892-7A86E9A55E3E}"/>
                </a:ext>
              </a:extLst>
            </p:cNvPr>
            <p:cNvSpPr txBox="1"/>
            <p:nvPr/>
          </p:nvSpPr>
          <p:spPr>
            <a:xfrm>
              <a:off x="712777" y="5622039"/>
              <a:ext cx="1941365" cy="338554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>
                  <a:latin typeface="Aptos" panose="020B0004020202020204" pitchFamily="34" charset="0"/>
                </a:rPr>
                <a:t>DC Gun (inner view)</a:t>
              </a:r>
            </a:p>
          </p:txBody>
        </p:sp>
        <p:pic>
          <p:nvPicPr>
            <p:cNvPr id="19" name="Content Placeholder 13">
              <a:extLst>
                <a:ext uri="{FF2B5EF4-FFF2-40B4-BE49-F238E27FC236}">
                  <a16:creationId xmlns:a16="http://schemas.microsoft.com/office/drawing/2014/main" id="{C4DD91E9-2D9C-2B98-6D1F-E8A5B5C4A33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5226" y="4809149"/>
              <a:ext cx="1504966" cy="1128838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25AC277-E929-E0E4-5FF6-68377322F9E0}"/>
                </a:ext>
              </a:extLst>
            </p:cNvPr>
            <p:cNvSpPr txBox="1"/>
            <p:nvPr/>
          </p:nvSpPr>
          <p:spPr>
            <a:xfrm>
              <a:off x="3102034" y="5777696"/>
              <a:ext cx="1104918" cy="2769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200">
                  <a:latin typeface="Aptos" panose="020B0004020202020204" pitchFamily="34" charset="0"/>
                </a:rPr>
                <a:t>NEG modules</a:t>
              </a: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A0309D24-4D25-BA13-AC17-C39F37555C3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6200000">
              <a:off x="640476" y="2358779"/>
              <a:ext cx="1258751" cy="944064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6394D508-71C6-DE94-31FF-D7B9AF2CB83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26" r="12738"/>
            <a:stretch>
              <a:fillRect/>
            </a:stretch>
          </p:blipFill>
          <p:spPr>
            <a:xfrm>
              <a:off x="3831796" y="2287986"/>
              <a:ext cx="1335576" cy="1313925"/>
            </a:xfrm>
            <a:prstGeom prst="rect">
              <a:avLst/>
            </a:prstGeom>
          </p:spPr>
        </p:pic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C1169BF-493D-2728-E5B2-C660402D2DA0}"/>
                </a:ext>
              </a:extLst>
            </p:cNvPr>
            <p:cNvSpPr txBox="1"/>
            <p:nvPr/>
          </p:nvSpPr>
          <p:spPr>
            <a:xfrm>
              <a:off x="3719425" y="2061514"/>
              <a:ext cx="1261627" cy="276999"/>
            </a:xfrm>
            <a:prstGeom prst="rect">
              <a:avLst/>
            </a:prstGeom>
            <a:solidFill>
              <a:srgbClr val="FFD57E"/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200">
                  <a:latin typeface="Aptos" panose="020B0004020202020204" pitchFamily="34" charset="0"/>
                </a:rPr>
                <a:t>Cathode Sphere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9A6B4AF-C2DA-F1DC-FD93-D7C7D6427B87}"/>
                </a:ext>
              </a:extLst>
            </p:cNvPr>
            <p:cNvSpPr txBox="1"/>
            <p:nvPr/>
          </p:nvSpPr>
          <p:spPr>
            <a:xfrm>
              <a:off x="780494" y="2762159"/>
              <a:ext cx="1155128" cy="246221"/>
            </a:xfrm>
            <a:prstGeom prst="rect">
              <a:avLst/>
            </a:prstGeom>
            <a:solidFill>
              <a:srgbClr val="FFD57E"/>
            </a:solidFill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000">
                  <a:latin typeface="Aptos" panose="020B0004020202020204" pitchFamily="34" charset="0"/>
                </a:rPr>
                <a:t>Inverted Insulator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1BA56FD-C0DC-6CE0-69CD-9546253415AF}"/>
                </a:ext>
              </a:extLst>
            </p:cNvPr>
            <p:cNvSpPr txBox="1"/>
            <p:nvPr/>
          </p:nvSpPr>
          <p:spPr>
            <a:xfrm>
              <a:off x="1935622" y="2117360"/>
              <a:ext cx="1407392" cy="338554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600">
                  <a:latin typeface="Aptos" panose="020B0004020202020204" pitchFamily="34" charset="0"/>
                </a:rPr>
                <a:t>HV Insulator</a:t>
              </a: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B9E8BD7-27E4-25BC-BB5C-67613A95D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19" t="12500" r="25519" b="27104"/>
            <a:stretch>
              <a:fillRect/>
            </a:stretch>
          </p:blipFill>
          <p:spPr>
            <a:xfrm rot="5400000">
              <a:off x="759629" y="3701005"/>
              <a:ext cx="1020446" cy="944064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EAA19A0-3C09-CDDE-90CC-95016A252C16}"/>
                </a:ext>
              </a:extLst>
            </p:cNvPr>
            <p:cNvSpPr txBox="1"/>
            <p:nvPr/>
          </p:nvSpPr>
          <p:spPr>
            <a:xfrm>
              <a:off x="4060413" y="3487371"/>
              <a:ext cx="970137" cy="261610"/>
            </a:xfrm>
            <a:prstGeom prst="rect">
              <a:avLst/>
            </a:prstGeom>
            <a:solidFill>
              <a:srgbClr val="00B0F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050">
                  <a:latin typeface="Aptos" panose="020B0004020202020204" pitchFamily="34" charset="0"/>
                </a:rPr>
                <a:t>INFN Mo plug</a:t>
              </a:r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E388ABBB-48BC-C617-B630-6CDE5922530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6193" y="4500098"/>
            <a:ext cx="2425791" cy="1820528"/>
          </a:xfrm>
          <a:prstGeom prst="rect">
            <a:avLst/>
          </a:prstGeom>
        </p:spPr>
      </p:pic>
      <p:pic>
        <p:nvPicPr>
          <p:cNvPr id="33" name="Content Placeholder 15" descr="A large machine with many round objects&#10;&#10;Description automatically generated with medium confidence">
            <a:extLst>
              <a:ext uri="{FF2B5EF4-FFF2-40B4-BE49-F238E27FC236}">
                <a16:creationId xmlns:a16="http://schemas.microsoft.com/office/drawing/2014/main" id="{645C2248-7F0E-6B73-3ECB-43E3E92747D0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3242" y="3033666"/>
            <a:ext cx="2448766" cy="32650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0B35EFD2-4051-ADBC-A7A3-7E10DD7272CD}"/>
              </a:ext>
            </a:extLst>
          </p:cNvPr>
          <p:cNvSpPr txBox="1"/>
          <p:nvPr/>
        </p:nvSpPr>
        <p:spPr>
          <a:xfrm>
            <a:off x="7271604" y="5795876"/>
            <a:ext cx="1605521" cy="58477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>
                <a:latin typeface="Aptos" panose="020B0004020202020204" pitchFamily="34" charset="0"/>
              </a:rPr>
              <a:t>HV PS @ LASA</a:t>
            </a:r>
            <a:br>
              <a:rPr lang="en-US" sz="1600">
                <a:latin typeface="Aptos" panose="020B0004020202020204" pitchFamily="34" charset="0"/>
              </a:rPr>
            </a:br>
            <a:r>
              <a:rPr lang="en-US" sz="1600">
                <a:latin typeface="Aptos" panose="020B0004020202020204" pitchFamily="34" charset="0"/>
              </a:rPr>
              <a:t>-450 kV – 3 mA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58E5109-76C2-7401-4FF5-A02461802F6D}"/>
              </a:ext>
            </a:extLst>
          </p:cNvPr>
          <p:cNvSpPr txBox="1"/>
          <p:nvPr/>
        </p:nvSpPr>
        <p:spPr>
          <a:xfrm>
            <a:off x="9752116" y="6027153"/>
            <a:ext cx="2425792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 rtlCol="0" anchor="t">
            <a:spAutoFit/>
          </a:bodyPr>
          <a:lstStyle/>
          <a:p>
            <a:r>
              <a:rPr lang="en-US"/>
              <a:t>N</a:t>
            </a:r>
            <a:r>
              <a:rPr lang="en-US" baseline="-25000"/>
              <a:t>2</a:t>
            </a:r>
            <a:r>
              <a:rPr lang="en-US"/>
              <a:t> High Pressure Vessel</a:t>
            </a:r>
          </a:p>
        </p:txBody>
      </p:sp>
      <p:sp>
        <p:nvSpPr>
          <p:cNvPr id="48" name="Date Placeholder 47">
            <a:extLst>
              <a:ext uri="{FF2B5EF4-FFF2-40B4-BE49-F238E27FC236}">
                <a16:creationId xmlns:a16="http://schemas.microsoft.com/office/drawing/2014/main" id="{FEBDAE63-A966-7B88-8E24-2B8027A80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22 September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51" name="Footer Placeholder 50">
            <a:extLst>
              <a:ext uri="{FF2B5EF4-FFF2-40B4-BE49-F238E27FC236}">
                <a16:creationId xmlns:a16="http://schemas.microsoft.com/office/drawing/2014/main" id="{379CE18E-4C4F-A725-BE68-4B8CB09FE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it-IT">
                <a:solidFill>
                  <a:prstClr val="black">
                    <a:tint val="75000"/>
                  </a:prstClr>
                </a:solidFill>
              </a:rPr>
              <a:t>D. Sertore – PhASE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53" name="Slide Number Placeholder 52">
            <a:extLst>
              <a:ext uri="{FF2B5EF4-FFF2-40B4-BE49-F238E27FC236}">
                <a16:creationId xmlns:a16="http://schemas.microsoft.com/office/drawing/2014/main" id="{7D0D7730-66F3-9170-C5B4-352F110C8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4C8636E5-F268-0A4A-84DB-69488F0245B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11</a:t>
            </a:fld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196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DB32D-2401-6EEE-F7E3-606332A2A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ontent Placeholder 43">
            <a:extLst>
              <a:ext uri="{FF2B5EF4-FFF2-40B4-BE49-F238E27FC236}">
                <a16:creationId xmlns:a16="http://schemas.microsoft.com/office/drawing/2014/main" id="{79567BB9-37E7-BBDF-CDDD-D2584FD83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3371"/>
            <a:ext cx="6373535" cy="4783592"/>
          </a:xfrm>
        </p:spPr>
        <p:txBody>
          <a:bodyPr>
            <a:normAutofit/>
          </a:bodyPr>
          <a:lstStyle/>
          <a:p>
            <a:r>
              <a:rPr lang="en-US" sz="2000" b="1">
                <a:solidFill>
                  <a:srgbClr val="005493"/>
                </a:solidFill>
              </a:rPr>
              <a:t>Solenoids</a:t>
            </a:r>
            <a:r>
              <a:rPr lang="en-US" sz="2000"/>
              <a:t> measured, </a:t>
            </a:r>
            <a:r>
              <a:rPr lang="en-US" sz="2000" b="1">
                <a:solidFill>
                  <a:srgbClr val="005493"/>
                </a:solidFill>
              </a:rPr>
              <a:t>buncher</a:t>
            </a:r>
            <a:r>
              <a:rPr lang="en-US" sz="2000"/>
              <a:t> in fabrication, </a:t>
            </a:r>
            <a:r>
              <a:rPr lang="en-US" sz="2000" b="1">
                <a:solidFill>
                  <a:srgbClr val="005493"/>
                </a:solidFill>
              </a:rPr>
              <a:t>beam line</a:t>
            </a:r>
            <a:r>
              <a:rPr lang="en-US" sz="2000"/>
              <a:t> under assembling. </a:t>
            </a:r>
          </a:p>
          <a:p>
            <a:r>
              <a:rPr lang="en-US" sz="2000" b="1">
                <a:solidFill>
                  <a:srgbClr val="005493"/>
                </a:solidFill>
              </a:rPr>
              <a:t>All service systems, RF and LLRF are being installed</a:t>
            </a:r>
          </a:p>
        </p:txBody>
      </p:sp>
      <p:sp>
        <p:nvSpPr>
          <p:cNvPr id="38" name="Slide Number Placeholder 14">
            <a:extLst>
              <a:ext uri="{FF2B5EF4-FFF2-40B4-BE49-F238E27FC236}">
                <a16:creationId xmlns:a16="http://schemas.microsoft.com/office/drawing/2014/main" id="{8B45B1A2-CC1F-D8E9-7C34-2C7AEF1AE162}"/>
              </a:ext>
            </a:extLst>
          </p:cNvPr>
          <p:cNvSpPr txBox="1">
            <a:spLocks/>
          </p:cNvSpPr>
          <p:nvPr/>
        </p:nvSpPr>
        <p:spPr>
          <a:xfrm>
            <a:off x="1524634" y="772366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4C8636E5-F268-0A4A-84DB-69488F0245B6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defRPr/>
              </a:pPr>
              <a:t>12</a:t>
            </a:fld>
            <a:endParaRPr lang="it-IT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3E30846-B89D-BBAF-67CB-B635002A53F1}"/>
              </a:ext>
            </a:extLst>
          </p:cNvPr>
          <p:cNvSpPr txBox="1"/>
          <p:nvPr/>
        </p:nvSpPr>
        <p:spPr>
          <a:xfrm>
            <a:off x="5506316" y="54250"/>
            <a:ext cx="1818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HB</a:t>
            </a:r>
            <a:r>
              <a:rPr lang="en-US" sz="3200" baseline="30000">
                <a:solidFill>
                  <a:schemeClr val="bg1"/>
                </a:solidFill>
              </a:rPr>
              <a:t>2</a:t>
            </a:r>
            <a:r>
              <a:rPr lang="en-US" sz="3200">
                <a:solidFill>
                  <a:schemeClr val="bg1"/>
                </a:solidFill>
              </a:rPr>
              <a:t>TF</a:t>
            </a:r>
            <a:endParaRPr lang="en-US" sz="3200">
              <a:solidFill>
                <a:schemeClr val="accent4"/>
              </a:solidFill>
            </a:endParaRPr>
          </a:p>
        </p:txBody>
      </p:sp>
      <p:pic>
        <p:nvPicPr>
          <p:cNvPr id="3" name="Рисунок 2" descr="Изображение выглядит как текст, Шрифт, График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0A11611-A201-BC80-B56B-9172E89EEE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365446">
            <a:off x="4951020" y="-147597"/>
            <a:ext cx="1296696" cy="1312705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58ABB147-5D01-9CF2-D06E-26ABC082E445}"/>
              </a:ext>
            </a:extLst>
          </p:cNvPr>
          <p:cNvGrpSpPr>
            <a:grpSpLocks noChangeAspect="1"/>
          </p:cNvGrpSpPr>
          <p:nvPr/>
        </p:nvGrpSpPr>
        <p:grpSpPr>
          <a:xfrm>
            <a:off x="7520677" y="1389154"/>
            <a:ext cx="4544353" cy="3111224"/>
            <a:chOff x="83118" y="697715"/>
            <a:chExt cx="5031967" cy="3445061"/>
          </a:xfrm>
        </p:grpSpPr>
        <p:pic>
          <p:nvPicPr>
            <p:cNvPr id="9" name="Content Placeholder 4" descr="A computer screen shot of a machine&#10;&#10;AI-generated content may be incorrect.">
              <a:extLst>
                <a:ext uri="{FF2B5EF4-FFF2-40B4-BE49-F238E27FC236}">
                  <a16:creationId xmlns:a16="http://schemas.microsoft.com/office/drawing/2014/main" id="{66293D65-E241-35ED-79B3-3299AAE366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603" t="24508" r="3672" b="7073"/>
            <a:stretch>
              <a:fillRect/>
            </a:stretch>
          </p:blipFill>
          <p:spPr>
            <a:xfrm>
              <a:off x="83118" y="832500"/>
              <a:ext cx="5031967" cy="319490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B26B0C1-99E0-9528-C616-408857DCC058}"/>
                </a:ext>
              </a:extLst>
            </p:cNvPr>
            <p:cNvSpPr txBox="1"/>
            <p:nvPr/>
          </p:nvSpPr>
          <p:spPr>
            <a:xfrm>
              <a:off x="3957903" y="936594"/>
              <a:ext cx="841897" cy="307777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200">
                  <a:latin typeface="Aptos" panose="020B0004020202020204" pitchFamily="34" charset="0"/>
                </a:rPr>
                <a:t>Buncher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4ADF2B5-2B14-0002-DBA0-179A00274D96}"/>
                </a:ext>
              </a:extLst>
            </p:cNvPr>
            <p:cNvSpPr txBox="1"/>
            <p:nvPr/>
          </p:nvSpPr>
          <p:spPr>
            <a:xfrm>
              <a:off x="2818798" y="697715"/>
              <a:ext cx="797013" cy="307777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200">
                  <a:latin typeface="Aptos" panose="020B0004020202020204" pitchFamily="34" charset="0"/>
                </a:rPr>
                <a:t>DC Gun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14BF037-25BD-6BD6-9D95-ED92F88343FC}"/>
                </a:ext>
              </a:extLst>
            </p:cNvPr>
            <p:cNvSpPr txBox="1"/>
            <p:nvPr/>
          </p:nvSpPr>
          <p:spPr>
            <a:xfrm>
              <a:off x="157931" y="2110963"/>
              <a:ext cx="1841466" cy="52322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200">
                  <a:latin typeface="Aptos" panose="020B0004020202020204" pitchFamily="34" charset="0"/>
                </a:rPr>
                <a:t>Photocathode </a:t>
              </a:r>
              <a:br>
                <a:rPr lang="en-US" sz="1200">
                  <a:latin typeface="Aptos" panose="020B0004020202020204" pitchFamily="34" charset="0"/>
                </a:rPr>
              </a:br>
              <a:r>
                <a:rPr lang="en-US" sz="1200">
                  <a:latin typeface="Aptos" panose="020B0004020202020204" pitchFamily="34" charset="0"/>
                </a:rPr>
                <a:t>Transfer Chamber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04EE7A3-DDB7-35A7-BA76-5FD9C4644FF7}"/>
                </a:ext>
              </a:extLst>
            </p:cNvPr>
            <p:cNvSpPr txBox="1"/>
            <p:nvPr/>
          </p:nvSpPr>
          <p:spPr>
            <a:xfrm>
              <a:off x="1447163" y="3045831"/>
              <a:ext cx="955711" cy="307777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200">
                  <a:latin typeface="Aptos" panose="020B0004020202020204" pitchFamily="34" charset="0"/>
                </a:rPr>
                <a:t>Solenoids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FC70588F-9277-8D23-BB7D-D8AC88DC6E72}"/>
                </a:ext>
              </a:extLst>
            </p:cNvPr>
            <p:cNvCxnSpPr>
              <a:cxnSpLocks/>
              <a:stCxn id="14" idx="0"/>
            </p:cNvCxnSpPr>
            <p:nvPr/>
          </p:nvCxnSpPr>
          <p:spPr>
            <a:xfrm flipV="1">
              <a:off x="1925019" y="1699826"/>
              <a:ext cx="1163982" cy="1346005"/>
            </a:xfrm>
            <a:prstGeom prst="straightConnector1">
              <a:avLst/>
            </a:prstGeom>
            <a:ln w="381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9126CE8-C535-3E42-6BFA-EE70F8E9BE60}"/>
                </a:ext>
              </a:extLst>
            </p:cNvPr>
            <p:cNvCxnSpPr>
              <a:cxnSpLocks/>
              <a:stCxn id="14" idx="0"/>
            </p:cNvCxnSpPr>
            <p:nvPr/>
          </p:nvCxnSpPr>
          <p:spPr>
            <a:xfrm flipV="1">
              <a:off x="1925019" y="1916125"/>
              <a:ext cx="2443854" cy="1129706"/>
            </a:xfrm>
            <a:prstGeom prst="line">
              <a:avLst/>
            </a:prstGeom>
            <a:ln w="3810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8185C44-6656-E3ED-61C4-A38BD346AFF0}"/>
                </a:ext>
              </a:extLst>
            </p:cNvPr>
            <p:cNvSpPr txBox="1"/>
            <p:nvPr/>
          </p:nvSpPr>
          <p:spPr>
            <a:xfrm>
              <a:off x="369136" y="3699734"/>
              <a:ext cx="2309638" cy="443042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2000">
                  <a:latin typeface="Aptos" panose="020B0004020202020204" pitchFamily="34" charset="0"/>
                </a:rPr>
                <a:t>HB</a:t>
              </a:r>
              <a:r>
                <a:rPr lang="en-US" sz="2000" baseline="30000">
                  <a:latin typeface="Aptos" panose="020B0004020202020204" pitchFamily="34" charset="0"/>
                </a:rPr>
                <a:t>2</a:t>
              </a:r>
              <a:r>
                <a:rPr lang="en-US" sz="2000">
                  <a:latin typeface="Aptos" panose="020B0004020202020204" pitchFamily="34" charset="0"/>
                </a:rPr>
                <a:t>TF Beam Line</a:t>
              </a: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2FBF8B5-AC7D-D42E-C936-67638A4B02F3}"/>
                </a:ext>
              </a:extLst>
            </p:cNvPr>
            <p:cNvSpPr/>
            <p:nvPr/>
          </p:nvSpPr>
          <p:spPr>
            <a:xfrm>
              <a:off x="984295" y="1380032"/>
              <a:ext cx="700088" cy="515244"/>
            </a:xfrm>
            <a:prstGeom prst="ellipse">
              <a:avLst/>
            </a:prstGeom>
            <a:noFill/>
            <a:ln w="28575">
              <a:solidFill>
                <a:srgbClr val="9933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400">
                <a:latin typeface="Aptos" panose="020B0004020202020204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04509BA-68AA-B8B2-DA7B-2F93276E11FD}"/>
                </a:ext>
              </a:extLst>
            </p:cNvPr>
            <p:cNvSpPr txBox="1"/>
            <p:nvPr/>
          </p:nvSpPr>
          <p:spPr>
            <a:xfrm>
              <a:off x="92342" y="1535261"/>
              <a:ext cx="932235" cy="289681"/>
            </a:xfrm>
            <a:prstGeom prst="rect">
              <a:avLst/>
            </a:prstGeom>
            <a:solidFill>
              <a:srgbClr val="9933FF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sz="1100">
                  <a:solidFill>
                    <a:schemeClr val="bg1"/>
                  </a:solidFill>
                  <a:latin typeface="Aptos" panose="020B0004020202020204" pitchFamily="34" charset="0"/>
                  <a:cs typeface="Calibri" panose="020F0502020204030204" pitchFamily="34" charset="0"/>
                </a:rPr>
                <a:t>“</a:t>
              </a:r>
              <a:r>
                <a:rPr lang="it-IT" sz="1100">
                  <a:solidFill>
                    <a:schemeClr val="bg1"/>
                  </a:solidFill>
                  <a:latin typeface="Aptos" panose="020B0004020202020204" pitchFamily="34" charset="0"/>
                  <a:cs typeface="Calibri" panose="020F0502020204030204" pitchFamily="34" charset="0"/>
                </a:rPr>
                <a:t>S</a:t>
              </a:r>
              <a:r>
                <a:rPr lang="it-IT" sz="1100">
                  <a:latin typeface="Aptos" panose="020B0004020202020204" pitchFamily="34" charset="0"/>
                </a:rPr>
                <a:t>uitcase</a:t>
              </a:r>
              <a:r>
                <a:rPr lang="en-US" sz="1100">
                  <a:solidFill>
                    <a:schemeClr val="bg1"/>
                  </a:solidFill>
                  <a:latin typeface="Aptos" panose="020B0004020202020204" pitchFamily="34" charset="0"/>
                  <a:cs typeface="Calibri" panose="020F0502020204030204" pitchFamily="34" charset="0"/>
                </a:rPr>
                <a:t>”</a:t>
              </a:r>
              <a:endParaRPr lang="it-IT" sz="1100">
                <a:solidFill>
                  <a:schemeClr val="bg1"/>
                </a:solidFill>
                <a:latin typeface="Aptos" panose="020B0004020202020204" pitchFamily="34" charset="0"/>
              </a:endParaRPr>
            </a:p>
          </p:txBody>
        </p:sp>
      </p:grpSp>
      <p:sp>
        <p:nvSpPr>
          <p:cNvPr id="47" name="Title 46">
            <a:extLst>
              <a:ext uri="{FF2B5EF4-FFF2-40B4-BE49-F238E27FC236}">
                <a16:creationId xmlns:a16="http://schemas.microsoft.com/office/drawing/2014/main" id="{AE0EA3B3-E14C-A1BB-4D21-B784CA398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ptos"/>
              </a:rPr>
              <a:t>HB</a:t>
            </a:r>
            <a:r>
              <a:rPr lang="en-US" baseline="30000">
                <a:latin typeface="Aptos"/>
              </a:rPr>
              <a:t>2</a:t>
            </a:r>
            <a:r>
              <a:rPr lang="en-US">
                <a:latin typeface="Aptos"/>
              </a:rPr>
              <a:t>TF Assembly</a:t>
            </a:r>
          </a:p>
        </p:txBody>
      </p:sp>
      <p:pic>
        <p:nvPicPr>
          <p:cNvPr id="49" name="object 4">
            <a:extLst>
              <a:ext uri="{FF2B5EF4-FFF2-40B4-BE49-F238E27FC236}">
                <a16:creationId xmlns:a16="http://schemas.microsoft.com/office/drawing/2014/main" id="{0B440549-D91B-3F58-2116-D2CC3FC85C1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7450" y="6638"/>
            <a:ext cx="651834" cy="85061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076F8FD-5CA4-3F34-2EE5-D7D64372FB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11033" y="4599996"/>
            <a:ext cx="3742334" cy="1684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A5E41B7-0390-AB0B-6FC3-C02B1A36356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1327" b="14319"/>
          <a:stretch>
            <a:fillRect/>
          </a:stretch>
        </p:blipFill>
        <p:spPr>
          <a:xfrm>
            <a:off x="772655" y="2425853"/>
            <a:ext cx="3197315" cy="23170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02D14793-EFFF-886B-0EB6-49BE8DF024E6}"/>
              </a:ext>
            </a:extLst>
          </p:cNvPr>
          <p:cNvSpPr txBox="1"/>
          <p:nvPr/>
        </p:nvSpPr>
        <p:spPr>
          <a:xfrm>
            <a:off x="528634" y="2413119"/>
            <a:ext cx="2584169" cy="64633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/>
              <a:t>Buncher two halves after </a:t>
            </a:r>
            <a:br>
              <a:rPr lang="en-US"/>
            </a:br>
            <a:r>
              <a:rPr lang="en-US"/>
              <a:t>machining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E36ADB8-D348-AAB3-8B40-6F05ADF8BA93}"/>
              </a:ext>
            </a:extLst>
          </p:cNvPr>
          <p:cNvSpPr txBox="1"/>
          <p:nvPr/>
        </p:nvSpPr>
        <p:spPr>
          <a:xfrm>
            <a:off x="8370447" y="6060498"/>
            <a:ext cx="2181640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/>
              <a:t>Temporary beam line and diagnostic cross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8FB77651-E53D-F40F-382F-712CB5239B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002" y="2489496"/>
            <a:ext cx="2410749" cy="13822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0ED6B056-0BBC-3F92-1BDE-DBCFBFECD3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078" y="4160728"/>
            <a:ext cx="3965521" cy="2190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4AD3E9C6-15A4-A4E7-63F4-D9F00B63F959}"/>
              </a:ext>
            </a:extLst>
          </p:cNvPr>
          <p:cNvSpPr txBox="1"/>
          <p:nvPr/>
        </p:nvSpPr>
        <p:spPr>
          <a:xfrm>
            <a:off x="5840018" y="5853797"/>
            <a:ext cx="2303857" cy="64633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err="1"/>
              <a:t>Chiller</a:t>
            </a:r>
            <a:r>
              <a:rPr lang="it-IT"/>
              <a:t>, RF Switch and RF Load (20 kW)</a:t>
            </a:r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5ED9A80-301B-81E2-156C-40D16B5E16B5}"/>
              </a:ext>
            </a:extLst>
          </p:cNvPr>
          <p:cNvSpPr txBox="1"/>
          <p:nvPr/>
        </p:nvSpPr>
        <p:spPr>
          <a:xfrm>
            <a:off x="6102935" y="3568758"/>
            <a:ext cx="1239632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err="1"/>
              <a:t>Solenoid</a:t>
            </a:r>
            <a:endParaRPr lang="en-US"/>
          </a:p>
        </p:txBody>
      </p:sp>
      <p:graphicFrame>
        <p:nvGraphicFramePr>
          <p:cNvPr id="56" name="Tabella 11">
            <a:extLst>
              <a:ext uri="{FF2B5EF4-FFF2-40B4-BE49-F238E27FC236}">
                <a16:creationId xmlns:a16="http://schemas.microsoft.com/office/drawing/2014/main" id="{2AABCCF7-882F-D594-3265-6761C69453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3798545"/>
              </p:ext>
            </p:extLst>
          </p:nvPr>
        </p:nvGraphicFramePr>
        <p:xfrm>
          <a:off x="805818" y="4909687"/>
          <a:ext cx="2468880" cy="17126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88720">
                  <a:extLst>
                    <a:ext uri="{9D8B030D-6E8A-4147-A177-3AD203B41FA5}">
                      <a16:colId xmlns:a16="http://schemas.microsoft.com/office/drawing/2014/main" val="2423738661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60182303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86769883"/>
                    </a:ext>
                  </a:extLst>
                </a:gridCol>
              </a:tblGrid>
              <a:tr h="173181">
                <a:tc>
                  <a:txBody>
                    <a:bodyPr/>
                    <a:lstStyle/>
                    <a:p>
                      <a:pPr marL="0" algn="r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en-US" sz="1400" b="0" i="0" u="none" strike="noStrike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 b="1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Buncher 1</a:t>
                      </a:r>
                      <a:endParaRPr lang="en-US" sz="1400" b="0" i="0" u="none" strike="noStrike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 b="1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Buncher 2</a:t>
                      </a:r>
                      <a:endParaRPr lang="en-US" sz="1400" b="0" i="0" u="none" strike="noStrike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7720382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r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 b="1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f</a:t>
                      </a:r>
                      <a:r>
                        <a:rPr lang="en-US" sz="800" b="1" u="none" strike="noStrike" kern="1200" baseline="-2500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r>
                        <a:rPr lang="en-US" sz="800" b="1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 (</a:t>
                      </a:r>
                      <a:r>
                        <a:rPr lang="el-GR" sz="800" b="1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π-</a:t>
                      </a:r>
                      <a:r>
                        <a:rPr lang="en-US" sz="800" b="1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mode) [MHz]</a:t>
                      </a:r>
                      <a:endParaRPr lang="en-US" sz="1400" b="0" i="0" u="none" strike="noStrike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9525" marB="0"/>
                </a:tc>
                <a:tc gridSpan="2">
                  <a:txBody>
                    <a:bodyPr/>
                    <a:lstStyle/>
                    <a:p>
                      <a:pPr marL="0" algn="ctr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650</a:t>
                      </a:r>
                      <a:endParaRPr lang="en-US" sz="1400" b="0" i="0" u="none" strike="noStrike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9525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9301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r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l-GR" sz="800" b="1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β (</a:t>
                      </a:r>
                      <a:r>
                        <a:rPr lang="en-US" sz="800" b="1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v/c)</a:t>
                      </a:r>
                      <a:endParaRPr lang="en-US" sz="1400" b="0" i="0" u="none" strike="noStrike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0.74</a:t>
                      </a:r>
                      <a:endParaRPr lang="en-US" sz="1400" b="0" i="0" u="none" strike="noStrike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0.906</a:t>
                      </a:r>
                      <a:endParaRPr lang="en-US" sz="1400" b="0" i="0" u="none" strike="noStrike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4123334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r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 b="1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Input energy [MeV]</a:t>
                      </a:r>
                      <a:endParaRPr lang="en-US" sz="1400" b="0" i="0" u="none" strike="noStrike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0.3</a:t>
                      </a:r>
                      <a:endParaRPr lang="en-US" sz="1400" b="0" i="0" u="none" strike="noStrike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0.638</a:t>
                      </a:r>
                      <a:endParaRPr lang="en-US" sz="1400" b="0" i="0" u="none" strike="noStrike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9542578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r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 b="1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E-field ampl. [MV/m]</a:t>
                      </a:r>
                      <a:endParaRPr lang="en-US" sz="1400" b="0" i="0" u="none" strike="noStrike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9525" marB="0"/>
                </a:tc>
                <a:tc gridSpan="2">
                  <a:txBody>
                    <a:bodyPr/>
                    <a:lstStyle/>
                    <a:p>
                      <a:pPr marL="0" algn="ctr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2.7</a:t>
                      </a:r>
                      <a:endParaRPr lang="en-US" sz="1400" b="0" i="0" u="none" strike="noStrike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9525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0214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r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 b="1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Active length [m]</a:t>
                      </a:r>
                      <a:endParaRPr lang="en-US" sz="1400" b="0" i="0" u="none" strike="noStrike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0.171</a:t>
                      </a:r>
                      <a:endParaRPr lang="en-US" sz="1400" b="0" i="0" u="none" strike="noStrike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0.209</a:t>
                      </a:r>
                      <a:endParaRPr lang="en-US" sz="1400" b="0" i="0" u="none" strike="noStrike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9835347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r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 b="1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Quality factor Q</a:t>
                      </a:r>
                      <a:r>
                        <a:rPr lang="en-US" sz="800" b="1" u="none" strike="noStrike" kern="1200" baseline="-2500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en-US" sz="1400" b="0" i="0" u="none" strike="noStrike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3.2 10</a:t>
                      </a:r>
                      <a:r>
                        <a:rPr lang="en-US" sz="800" b="0" u="none" strike="noStrike" kern="1200" baseline="3000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en-US" sz="1400" b="0" i="0" u="none" strike="noStrike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3.67 10</a:t>
                      </a:r>
                      <a:r>
                        <a:rPr lang="en-US" sz="800" b="0" u="none" strike="noStrike" kern="1200" baseline="3000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en-US" sz="1400" b="0" i="0" u="none" strike="noStrike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21344393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r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 b="1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Ext.quality factor Q</a:t>
                      </a:r>
                      <a:r>
                        <a:rPr lang="en-US" sz="800" b="1" u="none" strike="noStrike" kern="1200" baseline="-25000">
                          <a:solidFill>
                            <a:srgbClr val="000000"/>
                          </a:solidFill>
                          <a:effectLst/>
                        </a:rPr>
                        <a:t>ext</a:t>
                      </a:r>
                      <a:endParaRPr lang="en-US" sz="1400" b="0" i="0" u="none" strike="noStrike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3.02 10</a:t>
                      </a:r>
                      <a:r>
                        <a:rPr lang="en-US" sz="800" b="0" u="none" strike="noStrike" kern="1200" baseline="3000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en-US" sz="1400" b="0" i="0" u="none" strike="noStrike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3.24 10</a:t>
                      </a:r>
                      <a:r>
                        <a:rPr lang="en-US" sz="800" b="0" u="none" strike="noStrike" kern="1200" baseline="3000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en-US" sz="1400" b="0" i="0" u="none" strike="noStrike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41938282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r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 b="1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R/Q [</a:t>
                      </a:r>
                      <a:r>
                        <a:rPr lang="el-GR" sz="800" b="1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Ω]</a:t>
                      </a:r>
                      <a:endParaRPr lang="el-GR" sz="1400" b="0" i="0" u="none" strike="noStrike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195.7</a:t>
                      </a:r>
                      <a:endParaRPr lang="en-US" sz="1400" b="0" i="0" u="none" strike="noStrike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223</a:t>
                      </a:r>
                      <a:endParaRPr lang="en-US" sz="1400" b="0" i="0" u="none" strike="noStrike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1267395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r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 b="1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Geometry factor G [</a:t>
                      </a:r>
                      <a:r>
                        <a:rPr lang="el-GR" sz="800" b="1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Ω]</a:t>
                      </a:r>
                      <a:endParaRPr lang="el-GR" sz="1400" b="0" i="0" u="none" strike="noStrike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211</a:t>
                      </a:r>
                      <a:endParaRPr lang="en-US" sz="1400" b="0" i="0" u="none" strike="noStrike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244</a:t>
                      </a:r>
                      <a:endParaRPr lang="en-US" sz="1400" b="0" i="0" u="none" strike="noStrike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0399426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r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 b="1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E</a:t>
                      </a:r>
                      <a:r>
                        <a:rPr lang="en-US" sz="800" b="1" u="none" strike="noStrike" kern="1200" baseline="-25000">
                          <a:solidFill>
                            <a:srgbClr val="000000"/>
                          </a:solidFill>
                          <a:effectLst/>
                        </a:rPr>
                        <a:t>pk</a:t>
                      </a:r>
                      <a:r>
                        <a:rPr lang="en-US" sz="800" b="1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/E</a:t>
                      </a:r>
                      <a:r>
                        <a:rPr lang="en-US" sz="800" b="1" u="none" strike="noStrike" kern="1200" baseline="-25000">
                          <a:solidFill>
                            <a:srgbClr val="000000"/>
                          </a:solidFill>
                          <a:effectLst/>
                        </a:rPr>
                        <a:t>acc</a:t>
                      </a:r>
                      <a:endParaRPr lang="en-US" sz="1400" b="0" i="0" u="none" strike="noStrike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3.07</a:t>
                      </a:r>
                      <a:endParaRPr lang="en-US" sz="1400" b="0" i="0" u="none" strike="noStrike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3.88</a:t>
                      </a:r>
                      <a:endParaRPr lang="en-US" sz="1400" b="0" i="0" u="none" strike="noStrike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6926859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r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 b="1" u="none" strike="noStrike" kern="1200" err="1">
                          <a:solidFill>
                            <a:srgbClr val="000000"/>
                          </a:solidFill>
                          <a:effectLst/>
                        </a:rPr>
                        <a:t>B</a:t>
                      </a:r>
                      <a:r>
                        <a:rPr lang="en-US" sz="800" b="1" u="none" strike="noStrike" kern="1200" baseline="-25000" err="1">
                          <a:solidFill>
                            <a:srgbClr val="000000"/>
                          </a:solidFill>
                          <a:effectLst/>
                        </a:rPr>
                        <a:t>peak</a:t>
                      </a:r>
                      <a:r>
                        <a:rPr lang="en-US" sz="800" b="1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/</a:t>
                      </a:r>
                      <a:r>
                        <a:rPr lang="en-US" sz="800" b="1" u="none" strike="noStrike" kern="1200" err="1">
                          <a:solidFill>
                            <a:srgbClr val="000000"/>
                          </a:solidFill>
                          <a:effectLst/>
                        </a:rPr>
                        <a:t>E</a:t>
                      </a:r>
                      <a:r>
                        <a:rPr lang="en-US" sz="800" b="1" u="none" strike="noStrike" kern="1200" baseline="-25000" err="1">
                          <a:solidFill>
                            <a:srgbClr val="000000"/>
                          </a:solidFill>
                          <a:effectLst/>
                        </a:rPr>
                        <a:t>acc</a:t>
                      </a:r>
                      <a:r>
                        <a:rPr lang="en-US" sz="800" b="1" u="none" strike="noStrike" kern="1200" baseline="-2500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sz="800" b="1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[</a:t>
                      </a:r>
                      <a:r>
                        <a:rPr lang="en-US" sz="800" b="1" u="none" strike="noStrike" kern="1200" err="1">
                          <a:solidFill>
                            <a:srgbClr val="000000"/>
                          </a:solidFill>
                          <a:effectLst/>
                        </a:rPr>
                        <a:t>mT</a:t>
                      </a:r>
                      <a:r>
                        <a:rPr lang="en-US" sz="800" b="1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/(MV/m)]</a:t>
                      </a:r>
                      <a:endParaRPr lang="en-US" sz="1400" b="0" i="0" u="none" strike="noStrike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2.94</a:t>
                      </a:r>
                      <a:endParaRPr lang="en-US" sz="1400" b="0" i="0" u="none" strike="noStrike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algn="ctr" rtl="0" eaLnBrk="1" fontAlgn="t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3.73</a:t>
                      </a:r>
                      <a:endParaRPr lang="en-US" sz="1400" b="0" i="0" u="none" strike="noStrike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847069599"/>
                  </a:ext>
                </a:extLst>
              </a:tr>
            </a:tbl>
          </a:graphicData>
        </a:graphic>
      </p:graphicFrame>
      <p:sp>
        <p:nvSpPr>
          <p:cNvPr id="57" name="Date Placeholder 56">
            <a:extLst>
              <a:ext uri="{FF2B5EF4-FFF2-40B4-BE49-F238E27FC236}">
                <a16:creationId xmlns:a16="http://schemas.microsoft.com/office/drawing/2014/main" id="{BC6B8A5E-96CD-8BFD-AA5C-015F798B89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606547"/>
            <a:ext cx="2743200" cy="365125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22 September 2026</a:t>
            </a:r>
            <a:endParaRPr lang="it-IT" dirty="0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58" name="Footer Placeholder 57">
            <a:extLst>
              <a:ext uri="{FF2B5EF4-FFF2-40B4-BE49-F238E27FC236}">
                <a16:creationId xmlns:a16="http://schemas.microsoft.com/office/drawing/2014/main" id="{105F1EFD-677F-E01E-AF08-C3280BDD6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88345" y="6621187"/>
            <a:ext cx="4114800" cy="365125"/>
          </a:xfrm>
        </p:spPr>
        <p:txBody>
          <a:bodyPr/>
          <a:lstStyle/>
          <a:p>
            <a:pPr algn="ctr">
              <a:defRPr/>
            </a:pPr>
            <a:r>
              <a:rPr lang="it-IT" dirty="0">
                <a:solidFill>
                  <a:prstClr val="black">
                    <a:tint val="75000"/>
                  </a:prstClr>
                </a:solidFill>
              </a:rPr>
              <a:t>D. Sertore – </a:t>
            </a:r>
            <a:r>
              <a:rPr lang="it-IT" dirty="0" err="1">
                <a:solidFill>
                  <a:prstClr val="black">
                    <a:tint val="75000"/>
                  </a:prstClr>
                </a:solidFill>
              </a:rPr>
              <a:t>PhASE</a:t>
            </a:r>
            <a:r>
              <a:rPr lang="it-IT" dirty="0">
                <a:solidFill>
                  <a:prstClr val="black">
                    <a:tint val="75000"/>
                  </a:prstClr>
                </a:solidFill>
              </a:rPr>
              <a:t> 2026</a:t>
            </a:r>
            <a:endParaRPr lang="it-IT" dirty="0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59" name="Slide Number Placeholder 58">
            <a:extLst>
              <a:ext uri="{FF2B5EF4-FFF2-40B4-BE49-F238E27FC236}">
                <a16:creationId xmlns:a16="http://schemas.microsoft.com/office/drawing/2014/main" id="{91C5275E-246A-C695-8259-C7270537C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3680" y="6621186"/>
            <a:ext cx="2743200" cy="365125"/>
          </a:xfrm>
        </p:spPr>
        <p:txBody>
          <a:bodyPr/>
          <a:lstStyle/>
          <a:p>
            <a:pPr algn="r">
              <a:defRPr/>
            </a:pPr>
            <a:fld id="{4C8636E5-F268-0A4A-84DB-69488F0245B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12</a:t>
            </a:fld>
            <a:endParaRPr lang="it-IT" dirty="0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0713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DF2DA-4D06-1E02-47A2-984722754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Photocathode Development</a:t>
            </a:r>
          </a:p>
        </p:txBody>
      </p:sp>
    </p:spTree>
    <p:extLst>
      <p:ext uri="{BB962C8B-B14F-4D97-AF65-F5344CB8AC3E}">
        <p14:creationId xmlns:p14="http://schemas.microsoft.com/office/powerpoint/2010/main" val="2512759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olo 1">
            <a:extLst>
              <a:ext uri="{FF2B5EF4-FFF2-40B4-BE49-F238E27FC236}">
                <a16:creationId xmlns:a16="http://schemas.microsoft.com/office/drawing/2014/main" id="{E08958F8-772A-804E-A729-658AB6A1E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8761"/>
          </a:xfrm>
        </p:spPr>
        <p:txBody>
          <a:bodyPr/>
          <a:lstStyle/>
          <a:p>
            <a:r>
              <a:rPr lang="en-US">
                <a:latin typeface="Aptos"/>
              </a:rPr>
              <a:t>Photocathodes for HB</a:t>
            </a:r>
            <a:r>
              <a:rPr lang="en-US" baseline="30000">
                <a:latin typeface="Aptos"/>
              </a:rPr>
              <a:t>2</a:t>
            </a:r>
            <a:r>
              <a:rPr lang="en-US">
                <a:latin typeface="Aptos"/>
              </a:rPr>
              <a:t>TF</a:t>
            </a:r>
            <a:endParaRPr lang="it-IT">
              <a:latin typeface="Apto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CF9444-751B-8A6E-76D5-CAF954403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3371"/>
            <a:ext cx="10515600" cy="478359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it-IT" dirty="0">
                <a:solidFill>
                  <a:schemeClr val="tx1"/>
                </a:solidFill>
                <a:latin typeface="Aptos"/>
              </a:rPr>
              <a:t>For HB</a:t>
            </a:r>
            <a:r>
              <a:rPr lang="it-IT" baseline="30000" dirty="0">
                <a:solidFill>
                  <a:schemeClr val="tx1"/>
                </a:solidFill>
                <a:latin typeface="Aptos"/>
              </a:rPr>
              <a:t>2</a:t>
            </a:r>
            <a:r>
              <a:rPr lang="it-IT" dirty="0">
                <a:solidFill>
                  <a:schemeClr val="tx1"/>
                </a:solidFill>
                <a:latin typeface="Aptos"/>
              </a:rPr>
              <a:t>TF </a:t>
            </a:r>
            <a:r>
              <a:rPr lang="it-IT" b="1" dirty="0">
                <a:solidFill>
                  <a:srgbClr val="005493"/>
                </a:solidFill>
                <a:latin typeface="Aptos"/>
              </a:rPr>
              <a:t>Cs</a:t>
            </a:r>
            <a:r>
              <a:rPr lang="it-IT" b="1" baseline="-25000" dirty="0">
                <a:solidFill>
                  <a:srgbClr val="005493"/>
                </a:solidFill>
                <a:latin typeface="Aptos"/>
              </a:rPr>
              <a:t>2</a:t>
            </a:r>
            <a:r>
              <a:rPr lang="it-IT" b="1" dirty="0">
                <a:solidFill>
                  <a:srgbClr val="005493"/>
                </a:solidFill>
                <a:latin typeface="Aptos"/>
              </a:rPr>
              <a:t>Te </a:t>
            </a:r>
            <a:r>
              <a:rPr lang="it-IT" b="1" dirty="0" err="1">
                <a:solidFill>
                  <a:srgbClr val="005493"/>
                </a:solidFill>
                <a:latin typeface="Aptos"/>
              </a:rPr>
              <a:t>photocathodes</a:t>
            </a:r>
            <a:r>
              <a:rPr lang="it-IT" b="1" dirty="0">
                <a:solidFill>
                  <a:srgbClr val="005493"/>
                </a:solidFill>
                <a:latin typeface="Aptos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Aptos"/>
              </a:rPr>
              <a:t>will</a:t>
            </a:r>
            <a:r>
              <a:rPr lang="it-IT" dirty="0">
                <a:solidFill>
                  <a:schemeClr val="tx1"/>
                </a:solidFill>
                <a:latin typeface="Aptos"/>
              </a:rPr>
              <a:t> be </a:t>
            </a:r>
            <a:r>
              <a:rPr lang="it-IT" dirty="0" err="1">
                <a:solidFill>
                  <a:schemeClr val="tx1"/>
                </a:solidFill>
                <a:latin typeface="Aptos"/>
              </a:rPr>
              <a:t>used</a:t>
            </a:r>
            <a:r>
              <a:rPr lang="it-IT" dirty="0">
                <a:solidFill>
                  <a:schemeClr val="tx1"/>
                </a:solidFill>
                <a:latin typeface="Aptos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Aptos"/>
              </a:rPr>
              <a:t>as</a:t>
            </a:r>
            <a:r>
              <a:rPr lang="it-IT" dirty="0">
                <a:solidFill>
                  <a:schemeClr val="tx1"/>
                </a:solidFill>
                <a:latin typeface="Aptos"/>
              </a:rPr>
              <a:t> electron sources</a:t>
            </a:r>
          </a:p>
          <a:p>
            <a:pPr lvl="1"/>
            <a:r>
              <a:rPr lang="it-IT" dirty="0" err="1">
                <a:solidFill>
                  <a:schemeClr val="tx1"/>
                </a:solidFill>
                <a:latin typeface="Aptos"/>
              </a:rPr>
              <a:t>Average</a:t>
            </a:r>
            <a:r>
              <a:rPr lang="it-IT" dirty="0">
                <a:solidFill>
                  <a:schemeClr val="tx1"/>
                </a:solidFill>
                <a:latin typeface="Aptos"/>
              </a:rPr>
              <a:t> QE </a:t>
            </a:r>
            <a:r>
              <a:rPr lang="it-IT" dirty="0" err="1">
                <a:solidFill>
                  <a:schemeClr val="tx1"/>
                </a:solidFill>
                <a:latin typeface="Aptos"/>
              </a:rPr>
              <a:t>at</a:t>
            </a:r>
            <a:r>
              <a:rPr lang="it-IT" dirty="0">
                <a:solidFill>
                  <a:schemeClr val="tx1"/>
                </a:solidFill>
                <a:latin typeface="Aptos"/>
              </a:rPr>
              <a:t> the production ≥ 10% in UV range, in </a:t>
            </a:r>
            <a:r>
              <a:rPr lang="it-IT" dirty="0" err="1">
                <a:solidFill>
                  <a:schemeClr val="tx1"/>
                </a:solidFill>
                <a:latin typeface="Aptos"/>
              </a:rPr>
              <a:t>operation</a:t>
            </a:r>
            <a:r>
              <a:rPr lang="it-IT" dirty="0">
                <a:solidFill>
                  <a:schemeClr val="tx1"/>
                </a:solidFill>
                <a:latin typeface="Aptos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Aptos"/>
              </a:rPr>
              <a:t>typically</a:t>
            </a:r>
            <a:r>
              <a:rPr lang="it-IT" dirty="0">
                <a:solidFill>
                  <a:schemeClr val="tx1"/>
                </a:solidFill>
                <a:latin typeface="Aptos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Aptos"/>
              </a:rPr>
              <a:t>used</a:t>
            </a:r>
            <a:r>
              <a:rPr lang="it-IT" dirty="0">
                <a:solidFill>
                  <a:schemeClr val="tx1"/>
                </a:solidFill>
                <a:latin typeface="Aptos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Aptos"/>
              </a:rPr>
              <a:t>until</a:t>
            </a:r>
            <a:r>
              <a:rPr lang="it-IT" dirty="0">
                <a:solidFill>
                  <a:schemeClr val="tx1"/>
                </a:solidFill>
                <a:latin typeface="Aptos"/>
              </a:rPr>
              <a:t> QE 0.5%</a:t>
            </a:r>
          </a:p>
          <a:p>
            <a:pPr lvl="1"/>
            <a:r>
              <a:rPr lang="it-IT" dirty="0">
                <a:solidFill>
                  <a:schemeClr val="tx1"/>
                </a:solidFill>
                <a:latin typeface="Aptos"/>
              </a:rPr>
              <a:t>Vacuum </a:t>
            </a:r>
            <a:r>
              <a:rPr lang="it-IT" dirty="0" err="1">
                <a:solidFill>
                  <a:schemeClr val="tx1"/>
                </a:solidFill>
                <a:latin typeface="Aptos"/>
              </a:rPr>
              <a:t>quality</a:t>
            </a:r>
            <a:r>
              <a:rPr lang="it-IT" dirty="0">
                <a:solidFill>
                  <a:schemeClr val="tx1"/>
                </a:solidFill>
                <a:latin typeface="Aptos"/>
              </a:rPr>
              <a:t>: low 10</a:t>
            </a:r>
            <a:r>
              <a:rPr lang="it-IT" baseline="30000" dirty="0">
                <a:solidFill>
                  <a:schemeClr val="tx1"/>
                </a:solidFill>
                <a:latin typeface="Aptos"/>
              </a:rPr>
              <a:t>-10</a:t>
            </a:r>
            <a:r>
              <a:rPr lang="it-IT" dirty="0">
                <a:solidFill>
                  <a:schemeClr val="tx1"/>
                </a:solidFill>
                <a:latin typeface="Aptos"/>
              </a:rPr>
              <a:t> mbar (in the production stage), low 10</a:t>
            </a:r>
            <a:r>
              <a:rPr lang="it-IT" baseline="30000" dirty="0">
                <a:solidFill>
                  <a:schemeClr val="tx1"/>
                </a:solidFill>
                <a:latin typeface="Aptos"/>
              </a:rPr>
              <a:t>-9 </a:t>
            </a:r>
            <a:r>
              <a:rPr lang="it-IT" dirty="0">
                <a:solidFill>
                  <a:schemeClr val="tx1"/>
                </a:solidFill>
                <a:latin typeface="Aptos"/>
              </a:rPr>
              <a:t>mbar (in </a:t>
            </a:r>
            <a:r>
              <a:rPr lang="it-IT" dirty="0" err="1">
                <a:solidFill>
                  <a:schemeClr val="tx1"/>
                </a:solidFill>
                <a:latin typeface="Aptos"/>
              </a:rPr>
              <a:t>operation</a:t>
            </a:r>
            <a:r>
              <a:rPr lang="it-IT" dirty="0">
                <a:solidFill>
                  <a:schemeClr val="tx1"/>
                </a:solidFill>
                <a:latin typeface="Aptos"/>
              </a:rPr>
              <a:t> mode)</a:t>
            </a:r>
          </a:p>
          <a:p>
            <a:pPr lvl="1"/>
            <a:endParaRPr lang="it-IT" dirty="0">
              <a:solidFill>
                <a:schemeClr val="tx1"/>
              </a:solidFill>
            </a:endParaRPr>
          </a:p>
          <a:p>
            <a:r>
              <a:rPr lang="it-IT" dirty="0">
                <a:solidFill>
                  <a:schemeClr val="tx1"/>
                </a:solidFill>
                <a:latin typeface="Aptos"/>
              </a:rPr>
              <a:t>Laser system (</a:t>
            </a:r>
            <a:r>
              <a:rPr lang="it-IT" b="1" dirty="0" err="1">
                <a:solidFill>
                  <a:srgbClr val="005493"/>
                </a:solidFill>
                <a:latin typeface="Aptos"/>
              </a:rPr>
              <a:t>Yb</a:t>
            </a:r>
            <a:r>
              <a:rPr lang="it-IT" b="1" dirty="0">
                <a:solidFill>
                  <a:srgbClr val="005493"/>
                </a:solidFill>
                <a:latin typeface="Aptos"/>
              </a:rPr>
              <a:t> laser</a:t>
            </a:r>
            <a:r>
              <a:rPr lang="it-IT" dirty="0">
                <a:solidFill>
                  <a:schemeClr val="tx1"/>
                </a:solidFill>
                <a:latin typeface="Aptos"/>
              </a:rPr>
              <a:t>, </a:t>
            </a:r>
            <a:r>
              <a:rPr lang="it-IT" dirty="0" err="1">
                <a:solidFill>
                  <a:schemeClr val="tx1"/>
                </a:solidFill>
                <a:latin typeface="Symbol"/>
                <a:sym typeface="Symbol"/>
              </a:rPr>
              <a:t>l</a:t>
            </a:r>
            <a:r>
              <a:rPr lang="it-IT" baseline="-25000" dirty="0" err="1">
                <a:solidFill>
                  <a:schemeClr val="tx1"/>
                </a:solidFill>
                <a:latin typeface="Aptos"/>
              </a:rPr>
              <a:t>fund</a:t>
            </a:r>
            <a:r>
              <a:rPr lang="it-IT" dirty="0">
                <a:solidFill>
                  <a:schemeClr val="tx1"/>
                </a:solidFill>
                <a:latin typeface="Aptos"/>
              </a:rPr>
              <a:t> = 1035 nm, P = 10 W, rep. rate 1 ÷ 93 MHz, 190 </a:t>
            </a:r>
            <a:r>
              <a:rPr lang="it-IT" dirty="0" err="1">
                <a:solidFill>
                  <a:schemeClr val="tx1"/>
                </a:solidFill>
                <a:latin typeface="Aptos"/>
              </a:rPr>
              <a:t>fs</a:t>
            </a:r>
            <a:r>
              <a:rPr lang="it-IT" dirty="0">
                <a:solidFill>
                  <a:schemeClr val="tx1"/>
                </a:solidFill>
                <a:latin typeface="Aptos"/>
              </a:rPr>
              <a:t>):</a:t>
            </a:r>
          </a:p>
          <a:p>
            <a:pPr lvl="1"/>
            <a:r>
              <a:rPr lang="it-IT" sz="2400" b="1" dirty="0">
                <a:solidFill>
                  <a:srgbClr val="005493"/>
                </a:solidFill>
                <a:latin typeface="Aptos"/>
              </a:rPr>
              <a:t>UV </a:t>
            </a:r>
            <a:r>
              <a:rPr lang="it-IT" sz="2400" b="1" dirty="0" err="1">
                <a:solidFill>
                  <a:srgbClr val="005493"/>
                </a:solidFill>
                <a:latin typeface="Aptos"/>
              </a:rPr>
              <a:t>is</a:t>
            </a:r>
            <a:r>
              <a:rPr lang="it-IT" sz="2400" b="1" dirty="0">
                <a:solidFill>
                  <a:srgbClr val="005493"/>
                </a:solidFill>
                <a:latin typeface="Aptos"/>
              </a:rPr>
              <a:t> </a:t>
            </a:r>
            <a:r>
              <a:rPr lang="it-IT" sz="2400" b="1" dirty="0" err="1">
                <a:solidFill>
                  <a:srgbClr val="005493"/>
                </a:solidFill>
                <a:latin typeface="Aptos"/>
              </a:rPr>
              <a:t>needed</a:t>
            </a:r>
            <a:r>
              <a:rPr lang="it-IT" sz="2400" b="1" dirty="0">
                <a:solidFill>
                  <a:srgbClr val="005493"/>
                </a:solidFill>
                <a:latin typeface="Aptos"/>
              </a:rPr>
              <a:t> </a:t>
            </a:r>
            <a:r>
              <a:rPr lang="it-IT" dirty="0">
                <a:solidFill>
                  <a:schemeClr val="tx1"/>
                </a:solidFill>
                <a:latin typeface="Aptos"/>
              </a:rPr>
              <a:t>for the </a:t>
            </a:r>
            <a:r>
              <a:rPr lang="it-IT" dirty="0" err="1">
                <a:solidFill>
                  <a:schemeClr val="tx1"/>
                </a:solidFill>
                <a:latin typeface="Aptos"/>
              </a:rPr>
              <a:t>photocathode</a:t>
            </a:r>
            <a:r>
              <a:rPr lang="it-IT" dirty="0">
                <a:solidFill>
                  <a:schemeClr val="tx1"/>
                </a:solidFill>
                <a:latin typeface="Aptos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Aptos"/>
              </a:rPr>
              <a:t>operation</a:t>
            </a:r>
            <a:r>
              <a:rPr lang="it-IT" dirty="0">
                <a:solidFill>
                  <a:schemeClr val="tx1"/>
                </a:solidFill>
                <a:latin typeface="Aptos"/>
              </a:rPr>
              <a:t>: </a:t>
            </a:r>
            <a:br>
              <a:rPr lang="it-IT" dirty="0"/>
            </a:br>
            <a:r>
              <a:rPr lang="it-IT" dirty="0">
                <a:solidFill>
                  <a:schemeClr val="tx1"/>
                </a:solidFill>
                <a:latin typeface="Symbol"/>
                <a:sym typeface="Symbol"/>
              </a:rPr>
              <a:t>l</a:t>
            </a:r>
            <a:r>
              <a:rPr lang="it-IT" baseline="30000" dirty="0">
                <a:solidFill>
                  <a:schemeClr val="tx1"/>
                </a:solidFill>
                <a:latin typeface="Aptos"/>
              </a:rPr>
              <a:t>4th</a:t>
            </a:r>
            <a:r>
              <a:rPr lang="it-IT" dirty="0">
                <a:solidFill>
                  <a:schemeClr val="tx1"/>
                </a:solidFill>
                <a:latin typeface="Aptos"/>
              </a:rPr>
              <a:t> = 258.75 nm, P = 0.5 W</a:t>
            </a:r>
          </a:p>
          <a:p>
            <a:pPr lvl="1"/>
            <a:endParaRPr lang="it-IT" dirty="0">
              <a:solidFill>
                <a:schemeClr val="tx1"/>
              </a:solidFill>
            </a:endParaRPr>
          </a:p>
          <a:p>
            <a:r>
              <a:rPr lang="it-IT" b="1" dirty="0" err="1">
                <a:solidFill>
                  <a:srgbClr val="005493"/>
                </a:solidFill>
                <a:latin typeface="Aptos"/>
              </a:rPr>
              <a:t>Photocathode</a:t>
            </a:r>
            <a:r>
              <a:rPr lang="it-IT" b="1" dirty="0">
                <a:solidFill>
                  <a:srgbClr val="005493"/>
                </a:solidFill>
                <a:latin typeface="Aptos"/>
              </a:rPr>
              <a:t> </a:t>
            </a:r>
            <a:r>
              <a:rPr lang="it-IT" b="1" dirty="0" err="1">
                <a:solidFill>
                  <a:srgbClr val="005493"/>
                </a:solidFill>
                <a:latin typeface="Aptos"/>
              </a:rPr>
              <a:t>requirements</a:t>
            </a:r>
            <a:r>
              <a:rPr lang="it-IT" b="1" dirty="0">
                <a:solidFill>
                  <a:srgbClr val="005493"/>
                </a:solidFill>
                <a:latin typeface="Aptos"/>
              </a:rPr>
              <a:t> </a:t>
            </a:r>
            <a:r>
              <a:rPr lang="it-IT" dirty="0">
                <a:solidFill>
                  <a:schemeClr val="tx1"/>
                </a:solidFill>
                <a:latin typeface="Aptos"/>
              </a:rPr>
              <a:t>in </a:t>
            </a:r>
            <a:r>
              <a:rPr lang="it-IT" dirty="0" err="1">
                <a:solidFill>
                  <a:schemeClr val="tx1"/>
                </a:solidFill>
                <a:latin typeface="Aptos"/>
              </a:rPr>
              <a:t>operation</a:t>
            </a:r>
            <a:r>
              <a:rPr lang="it-IT" dirty="0">
                <a:solidFill>
                  <a:schemeClr val="tx1"/>
                </a:solidFill>
                <a:latin typeface="Aptos"/>
              </a:rPr>
              <a:t>:</a:t>
            </a:r>
          </a:p>
          <a:p>
            <a:pPr lvl="1"/>
            <a:r>
              <a:rPr lang="it-IT" sz="2400" dirty="0">
                <a:solidFill>
                  <a:schemeClr val="tx1"/>
                </a:solidFill>
                <a:latin typeface="Aptos"/>
              </a:rPr>
              <a:t>Q: </a:t>
            </a:r>
            <a:r>
              <a:rPr lang="it-IT" sz="2400" b="1" dirty="0">
                <a:solidFill>
                  <a:srgbClr val="005493"/>
                </a:solidFill>
                <a:latin typeface="Aptos"/>
              </a:rPr>
              <a:t>up to 50 </a:t>
            </a:r>
            <a:r>
              <a:rPr lang="it-IT" sz="2400" b="1" dirty="0" err="1">
                <a:solidFill>
                  <a:srgbClr val="005493"/>
                </a:solidFill>
                <a:latin typeface="Aptos"/>
              </a:rPr>
              <a:t>pC</a:t>
            </a:r>
            <a:r>
              <a:rPr lang="it-IT" dirty="0">
                <a:solidFill>
                  <a:schemeClr val="tx1"/>
                </a:solidFill>
                <a:latin typeface="Aptos"/>
              </a:rPr>
              <a:t>; </a:t>
            </a:r>
            <a:r>
              <a:rPr lang="it-IT" dirty="0" err="1">
                <a:solidFill>
                  <a:schemeClr val="tx1"/>
                </a:solidFill>
                <a:latin typeface="Aptos"/>
              </a:rPr>
              <a:t>I</a:t>
            </a:r>
            <a:r>
              <a:rPr lang="it-IT" baseline="-25000" dirty="0" err="1">
                <a:solidFill>
                  <a:schemeClr val="tx1"/>
                </a:solidFill>
                <a:latin typeface="Aptos"/>
              </a:rPr>
              <a:t>ave</a:t>
            </a:r>
            <a:r>
              <a:rPr lang="it-IT" dirty="0">
                <a:solidFill>
                  <a:schemeClr val="tx1"/>
                </a:solidFill>
                <a:latin typeface="Aptos"/>
              </a:rPr>
              <a:t> up to 5 </a:t>
            </a:r>
            <a:r>
              <a:rPr lang="it-IT" dirty="0" err="1">
                <a:solidFill>
                  <a:schemeClr val="tx1"/>
                </a:solidFill>
                <a:latin typeface="Aptos"/>
              </a:rPr>
              <a:t>mA</a:t>
            </a:r>
            <a:r>
              <a:rPr lang="it-IT" dirty="0">
                <a:solidFill>
                  <a:schemeClr val="tx1"/>
                </a:solidFill>
                <a:latin typeface="Aptos"/>
              </a:rPr>
              <a:t> </a:t>
            </a:r>
          </a:p>
          <a:p>
            <a:pPr lvl="1"/>
            <a:r>
              <a:rPr lang="it-IT" sz="2400" b="1" dirty="0" err="1">
                <a:solidFill>
                  <a:srgbClr val="005493"/>
                </a:solidFill>
                <a:latin typeface="Aptos"/>
              </a:rPr>
              <a:t>Lifetime</a:t>
            </a:r>
            <a:r>
              <a:rPr lang="it-IT" b="1" dirty="0">
                <a:solidFill>
                  <a:schemeClr val="tx1"/>
                </a:solidFill>
                <a:latin typeface="Aptos"/>
              </a:rPr>
              <a:t>: </a:t>
            </a:r>
            <a:r>
              <a:rPr lang="it-IT" dirty="0" err="1">
                <a:solidFill>
                  <a:schemeClr val="tx1"/>
                </a:solidFill>
                <a:latin typeface="Aptos"/>
              </a:rPr>
              <a:t>as</a:t>
            </a:r>
            <a:r>
              <a:rPr lang="it-IT" dirty="0">
                <a:solidFill>
                  <a:schemeClr val="tx1"/>
                </a:solidFill>
                <a:latin typeface="Aptos"/>
              </a:rPr>
              <a:t> long </a:t>
            </a:r>
            <a:r>
              <a:rPr lang="it-IT" dirty="0" err="1">
                <a:solidFill>
                  <a:schemeClr val="tx1"/>
                </a:solidFill>
                <a:latin typeface="Aptos"/>
              </a:rPr>
              <a:t>as</a:t>
            </a:r>
            <a:r>
              <a:rPr lang="it-IT" dirty="0">
                <a:solidFill>
                  <a:schemeClr val="tx1"/>
                </a:solidFill>
                <a:latin typeface="Aptos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Aptos"/>
              </a:rPr>
              <a:t>possible</a:t>
            </a:r>
            <a:endParaRPr lang="it-IT" dirty="0">
              <a:solidFill>
                <a:schemeClr val="tx1"/>
              </a:solidFill>
              <a:latin typeface="Aptos"/>
            </a:endParaRPr>
          </a:p>
          <a:p>
            <a:pPr lvl="1"/>
            <a:r>
              <a:rPr lang="it-IT" sz="2400" b="1" dirty="0">
                <a:solidFill>
                  <a:srgbClr val="005493"/>
                </a:solidFill>
                <a:latin typeface="Aptos"/>
              </a:rPr>
              <a:t>On-line </a:t>
            </a:r>
            <a:r>
              <a:rPr lang="it-IT" sz="2400" b="1" dirty="0" err="1">
                <a:solidFill>
                  <a:srgbClr val="005493"/>
                </a:solidFill>
                <a:latin typeface="Aptos"/>
              </a:rPr>
              <a:t>measurement</a:t>
            </a:r>
            <a:r>
              <a:rPr lang="it-IT" dirty="0">
                <a:solidFill>
                  <a:schemeClr val="tx1"/>
                </a:solidFill>
                <a:latin typeface="Aptos"/>
              </a:rPr>
              <a:t>: QE and </a:t>
            </a:r>
            <a:r>
              <a:rPr lang="it-IT" dirty="0" err="1">
                <a:solidFill>
                  <a:schemeClr val="tx1"/>
                </a:solidFill>
                <a:latin typeface="Aptos"/>
              </a:rPr>
              <a:t>reflectivity</a:t>
            </a:r>
            <a:r>
              <a:rPr lang="it-IT" dirty="0">
                <a:solidFill>
                  <a:schemeClr val="tx1"/>
                </a:solidFill>
                <a:latin typeface="Aptos"/>
              </a:rPr>
              <a:t> </a:t>
            </a:r>
            <a:br>
              <a:rPr lang="it-IT" dirty="0"/>
            </a:br>
            <a:r>
              <a:rPr lang="it-IT" dirty="0" err="1">
                <a:solidFill>
                  <a:schemeClr val="tx1"/>
                </a:solidFill>
                <a:latin typeface="Aptos"/>
              </a:rPr>
              <a:t>characterization</a:t>
            </a:r>
            <a:endParaRPr lang="it-IT" dirty="0">
              <a:solidFill>
                <a:schemeClr val="tx1"/>
              </a:solidFill>
              <a:latin typeface="Aptos"/>
            </a:endParaRPr>
          </a:p>
          <a:p>
            <a:pPr lvl="1"/>
            <a:r>
              <a:rPr lang="it-IT" dirty="0">
                <a:solidFill>
                  <a:schemeClr val="tx1"/>
                </a:solidFill>
                <a:latin typeface="Aptos"/>
              </a:rPr>
              <a:t>Post-</a:t>
            </a:r>
            <a:r>
              <a:rPr lang="it-IT" dirty="0" err="1">
                <a:solidFill>
                  <a:schemeClr val="tx1"/>
                </a:solidFill>
                <a:latin typeface="Aptos"/>
              </a:rPr>
              <a:t>usage</a:t>
            </a:r>
            <a:r>
              <a:rPr lang="it-IT" dirty="0">
                <a:solidFill>
                  <a:schemeClr val="tx1"/>
                </a:solidFill>
                <a:latin typeface="Aptos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Aptos"/>
              </a:rPr>
              <a:t>analysis</a:t>
            </a:r>
            <a:r>
              <a:rPr lang="it-IT" dirty="0">
                <a:solidFill>
                  <a:schemeClr val="tx1"/>
                </a:solidFill>
                <a:latin typeface="Aptos"/>
              </a:rPr>
              <a:t>: after </a:t>
            </a:r>
            <a:r>
              <a:rPr lang="it-IT" dirty="0" err="1">
                <a:solidFill>
                  <a:schemeClr val="tx1"/>
                </a:solidFill>
                <a:latin typeface="Aptos"/>
              </a:rPr>
              <a:t>operation</a:t>
            </a:r>
            <a:r>
              <a:rPr lang="it-IT" dirty="0">
                <a:solidFill>
                  <a:schemeClr val="tx1"/>
                </a:solidFill>
                <a:latin typeface="Aptos"/>
              </a:rPr>
              <a:t>, </a:t>
            </a:r>
            <a:r>
              <a:rPr lang="it-IT" dirty="0" err="1">
                <a:solidFill>
                  <a:schemeClr val="tx1"/>
                </a:solidFill>
                <a:latin typeface="Aptos"/>
              </a:rPr>
              <a:t>photocathodes</a:t>
            </a:r>
            <a:r>
              <a:rPr lang="it-IT" dirty="0">
                <a:solidFill>
                  <a:schemeClr val="tx1"/>
                </a:solidFill>
                <a:latin typeface="Aptos"/>
              </a:rPr>
              <a:t> </a:t>
            </a:r>
            <a:br>
              <a:rPr lang="it-IT" dirty="0"/>
            </a:br>
            <a:r>
              <a:rPr lang="it-IT" dirty="0" err="1">
                <a:solidFill>
                  <a:schemeClr val="tx1"/>
                </a:solidFill>
                <a:latin typeface="Aptos"/>
              </a:rPr>
              <a:t>will</a:t>
            </a:r>
            <a:r>
              <a:rPr lang="it-IT" dirty="0">
                <a:solidFill>
                  <a:schemeClr val="tx1"/>
                </a:solidFill>
                <a:latin typeface="Aptos"/>
              </a:rPr>
              <a:t> be </a:t>
            </a:r>
            <a:r>
              <a:rPr lang="it-IT" dirty="0" err="1">
                <a:solidFill>
                  <a:schemeClr val="tx1"/>
                </a:solidFill>
                <a:latin typeface="Aptos"/>
              </a:rPr>
              <a:t>analyzed</a:t>
            </a:r>
            <a:r>
              <a:rPr lang="it-IT" dirty="0">
                <a:solidFill>
                  <a:schemeClr val="tx1"/>
                </a:solidFill>
                <a:latin typeface="Aptos"/>
              </a:rPr>
              <a:t> in the production system </a:t>
            </a:r>
          </a:p>
          <a:p>
            <a:endParaRPr lang="en-US" dirty="0"/>
          </a:p>
        </p:txBody>
      </p:sp>
      <p:pic>
        <p:nvPicPr>
          <p:cNvPr id="31" name="Picture 3">
            <a:extLst>
              <a:ext uri="{FF2B5EF4-FFF2-40B4-BE49-F238E27FC236}">
                <a16:creationId xmlns:a16="http://schemas.microsoft.com/office/drawing/2014/main" id="{766E4AA2-A304-8A4C-8F0F-5EC70EBCF3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73" t="6966" r="8045" b="1828"/>
          <a:stretch/>
        </p:blipFill>
        <p:spPr bwMode="auto">
          <a:xfrm>
            <a:off x="7347032" y="3142309"/>
            <a:ext cx="4844968" cy="33505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8E0123E-33BA-BA59-0534-21E1512E2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22 September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F775B08-3CBA-A1EE-AB22-1D85B9EE6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it-IT">
                <a:solidFill>
                  <a:prstClr val="black">
                    <a:tint val="75000"/>
                  </a:prstClr>
                </a:solidFill>
              </a:rPr>
              <a:t>D. Sertore – PhASE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05E9C70-6378-64D4-17BD-EF627B60A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4C8636E5-F268-0A4A-84DB-69488F0245B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14</a:t>
            </a:fld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5589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FF60C-96BA-1375-27A0-E3CDC70C6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Sb based photocathodes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EA0CE5-AE51-99EF-0B7B-D7E6CD4762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b="1" dirty="0">
                <a:solidFill>
                  <a:srgbClr val="005493"/>
                </a:solidFill>
              </a:rPr>
              <a:t>100 MHz operation </a:t>
            </a:r>
            <a:r>
              <a:rPr lang="en-US" dirty="0"/>
              <a:t>for </a:t>
            </a:r>
            <a:r>
              <a:rPr lang="en-US" b="1" dirty="0">
                <a:solidFill>
                  <a:srgbClr val="005493"/>
                </a:solidFill>
              </a:rPr>
              <a:t>5 mA </a:t>
            </a:r>
            <a:r>
              <a:rPr lang="en-US" dirty="0"/>
              <a:t>beam has stimulated the investigation </a:t>
            </a:r>
            <a:r>
              <a:rPr lang="en-US" b="1" dirty="0">
                <a:solidFill>
                  <a:srgbClr val="005493"/>
                </a:solidFill>
              </a:rPr>
              <a:t>alkali antimonide</a:t>
            </a:r>
            <a:r>
              <a:rPr lang="en-US" dirty="0"/>
              <a:t> photocathodes. These studies have been initiated in </a:t>
            </a:r>
            <a:r>
              <a:rPr lang="en-US" b="1" dirty="0">
                <a:solidFill>
                  <a:srgbClr val="005493"/>
                </a:solidFill>
              </a:rPr>
              <a:t>collaboration</a:t>
            </a:r>
            <a:r>
              <a:rPr lang="en-US" dirty="0"/>
              <a:t> with </a:t>
            </a:r>
            <a:r>
              <a:rPr lang="en-US" b="1" dirty="0">
                <a:solidFill>
                  <a:srgbClr val="005493"/>
                </a:solidFill>
              </a:rPr>
              <a:t>DESY PITZ </a:t>
            </a:r>
            <a:r>
              <a:rPr lang="en-US" dirty="0"/>
              <a:t>to investigate the operation of these photocathodes in RF gun.</a:t>
            </a:r>
          </a:p>
          <a:p>
            <a:r>
              <a:rPr lang="en-US" b="1" dirty="0">
                <a:solidFill>
                  <a:srgbClr val="005493"/>
                </a:solidFill>
              </a:rPr>
              <a:t>Different materials </a:t>
            </a:r>
            <a:r>
              <a:rPr lang="en-US" dirty="0"/>
              <a:t>and </a:t>
            </a:r>
            <a:r>
              <a:rPr lang="en-US" b="1" dirty="0">
                <a:solidFill>
                  <a:srgbClr val="005493"/>
                </a:solidFill>
              </a:rPr>
              <a:t>thickness</a:t>
            </a:r>
            <a:r>
              <a:rPr lang="en-US" dirty="0"/>
              <a:t> have been investigated. </a:t>
            </a:r>
            <a:r>
              <a:rPr lang="en-US" b="1" dirty="0">
                <a:solidFill>
                  <a:srgbClr val="005493"/>
                </a:solidFill>
              </a:rPr>
              <a:t>NaKSb(Cs) </a:t>
            </a:r>
            <a:r>
              <a:rPr lang="en-US" dirty="0"/>
              <a:t>has emerged as a possible candidate due to its robustness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A5957A-7F1A-CB18-7254-A4BC4EF36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22 September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4F46AA-5F0C-237F-6A69-B50CBCE03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it-IT" dirty="0">
                <a:solidFill>
                  <a:prstClr val="black">
                    <a:tint val="75000"/>
                  </a:prstClr>
                </a:solidFill>
              </a:rPr>
              <a:t>D. Sertore – </a:t>
            </a:r>
            <a:r>
              <a:rPr lang="it-IT" dirty="0" err="1">
                <a:solidFill>
                  <a:prstClr val="black">
                    <a:tint val="75000"/>
                  </a:prstClr>
                </a:solidFill>
              </a:rPr>
              <a:t>PhASE</a:t>
            </a:r>
            <a:r>
              <a:rPr lang="it-IT" dirty="0">
                <a:solidFill>
                  <a:prstClr val="black">
                    <a:tint val="75000"/>
                  </a:prstClr>
                </a:solidFill>
              </a:rPr>
              <a:t> 2026</a:t>
            </a:r>
            <a:endParaRPr lang="it-IT" dirty="0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95786E-BCD5-402A-F21B-B9C911C93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4C8636E5-F268-0A4A-84DB-69488F0245B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15</a:t>
            </a:fld>
            <a:endParaRPr lang="it-IT" dirty="0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EF43BB-9239-2FBB-1A05-A5DDC583C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407" y="4252989"/>
            <a:ext cx="5561985" cy="202907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41E5572-7BF4-6C4A-3669-02DA7C1F14CF}"/>
              </a:ext>
            </a:extLst>
          </p:cNvPr>
          <p:cNvSpPr txBox="1"/>
          <p:nvPr/>
        </p:nvSpPr>
        <p:spPr>
          <a:xfrm>
            <a:off x="6484883" y="4423397"/>
            <a:ext cx="5707117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1775" indent="-179388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700" b="1" dirty="0">
                <a:latin typeface="Aptos" panose="020B0004020202020204" pitchFamily="34" charset="0"/>
                <a:cs typeface="Arial" panose="020B0604020202020204" pitchFamily="34" charset="0"/>
              </a:rPr>
              <a:t>3 </a:t>
            </a:r>
            <a:r>
              <a:rPr lang="en-US" sz="1700" b="1" dirty="0" err="1">
                <a:latin typeface="Aptos" panose="020B0004020202020204" pitchFamily="34" charset="0"/>
                <a:cs typeface="Arial" panose="020B0604020202020204" pitchFamily="34" charset="0"/>
              </a:rPr>
              <a:t>KCsSb</a:t>
            </a:r>
            <a:r>
              <a:rPr lang="en-US" sz="1700" b="1" dirty="0">
                <a:latin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>
                <a:latin typeface="Aptos" panose="020B0004020202020204" pitchFamily="34" charset="0"/>
                <a:cs typeface="Arial" panose="020B0604020202020204" pitchFamily="34" charset="0"/>
              </a:rPr>
              <a:t>cathodes (modified recipes):</a:t>
            </a:r>
            <a:endParaRPr lang="en-US" sz="1700" b="1" dirty="0"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346075" lvl="1" indent="-1143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700" dirty="0">
                <a:latin typeface="Aptos" panose="020B0004020202020204" pitchFamily="34" charset="0"/>
                <a:cs typeface="Arial" panose="020B0604020202020204" pitchFamily="34" charset="0"/>
              </a:rPr>
              <a:t>1 </a:t>
            </a:r>
            <a:r>
              <a:rPr lang="en-US" sz="1700" b="1" dirty="0">
                <a:latin typeface="Aptos" panose="020B0004020202020204" pitchFamily="34" charset="0"/>
                <a:cs typeface="Arial" panose="020B0604020202020204" pitchFamily="34" charset="0"/>
              </a:rPr>
              <a:t>thin multi-layer “yo-yo” </a:t>
            </a:r>
            <a:r>
              <a:rPr lang="en-US" sz="1700" dirty="0">
                <a:latin typeface="Aptos" panose="020B0004020202020204" pitchFamily="34" charset="0"/>
                <a:cs typeface="Arial" panose="020B0604020202020204" pitchFamily="34" charset="0"/>
              </a:rPr>
              <a:t>cathode (cathode 99.1)</a:t>
            </a:r>
          </a:p>
          <a:p>
            <a:pPr marL="346075" lvl="1" indent="-1143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700" dirty="0">
                <a:latin typeface="Aptos" panose="020B0004020202020204" pitchFamily="34" charset="0"/>
                <a:cs typeface="Arial" panose="020B0604020202020204" pitchFamily="34" charset="0"/>
              </a:rPr>
              <a:t>1 </a:t>
            </a:r>
            <a:r>
              <a:rPr lang="en-US" sz="1700" b="1" dirty="0">
                <a:latin typeface="Aptos" panose="020B0004020202020204" pitchFamily="34" charset="0"/>
                <a:cs typeface="Arial" panose="020B0604020202020204" pitchFamily="34" charset="0"/>
              </a:rPr>
              <a:t>modified thin </a:t>
            </a:r>
            <a:r>
              <a:rPr lang="en-US" sz="1700" dirty="0">
                <a:latin typeface="Aptos" panose="020B0004020202020204" pitchFamily="34" charset="0"/>
                <a:cs typeface="Arial" panose="020B0604020202020204" pitchFamily="34" charset="0"/>
              </a:rPr>
              <a:t>cathode* (cathode 124.1, Sb = 5 nm)</a:t>
            </a:r>
          </a:p>
          <a:p>
            <a:pPr marL="346075" lvl="1" indent="-1143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700" dirty="0">
                <a:latin typeface="Aptos" panose="020B0004020202020204" pitchFamily="34" charset="0"/>
                <a:cs typeface="Arial" panose="020B0604020202020204" pitchFamily="34" charset="0"/>
              </a:rPr>
              <a:t>1 </a:t>
            </a:r>
            <a:r>
              <a:rPr lang="en-US" sz="1700" b="1" dirty="0">
                <a:latin typeface="Aptos" panose="020B0004020202020204" pitchFamily="34" charset="0"/>
                <a:cs typeface="Arial" panose="020B0604020202020204" pitchFamily="34" charset="0"/>
              </a:rPr>
              <a:t>modified thick </a:t>
            </a:r>
            <a:r>
              <a:rPr lang="en-US" sz="1700" dirty="0">
                <a:latin typeface="Aptos" panose="020B0004020202020204" pitchFamily="34" charset="0"/>
                <a:cs typeface="Arial" panose="020B0604020202020204" pitchFamily="34" charset="0"/>
              </a:rPr>
              <a:t>cathode* (cathode 128.1, Sb = 10 nm)</a:t>
            </a:r>
          </a:p>
          <a:p>
            <a:pPr marL="231775" indent="-231775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latin typeface="Aptos" panose="020B0004020202020204" pitchFamily="34" charset="0"/>
                <a:cs typeface="Arial" panose="020B0604020202020204" pitchFamily="34" charset="0"/>
              </a:rPr>
              <a:t>1 </a:t>
            </a:r>
            <a:r>
              <a:rPr lang="en-US" sz="1700" b="1" dirty="0">
                <a:latin typeface="Aptos" panose="020B0004020202020204" pitchFamily="34" charset="0"/>
                <a:cs typeface="Arial" panose="020B0604020202020204" pitchFamily="34" charset="0"/>
              </a:rPr>
              <a:t>NaKSb(Cs) </a:t>
            </a:r>
            <a:r>
              <a:rPr lang="en-US" sz="1700" dirty="0">
                <a:latin typeface="Aptos" panose="020B0004020202020204" pitchFamily="34" charset="0"/>
                <a:cs typeface="Arial" panose="020B0604020202020204" pitchFamily="34" charset="0"/>
              </a:rPr>
              <a:t>cathode </a:t>
            </a:r>
            <a:r>
              <a:rPr lang="en-US" sz="1700" i="1" dirty="0">
                <a:latin typeface="Aptos" panose="020B0004020202020204" pitchFamily="34" charset="0"/>
                <a:cs typeface="Arial" panose="020B0604020202020204" pitchFamily="34" charset="0"/>
              </a:rPr>
              <a:t>(cathode 131.1)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BA888F-2B99-8449-C81C-4AF2A82B20BE}"/>
              </a:ext>
            </a:extLst>
          </p:cNvPr>
          <p:cNvSpPr txBox="1"/>
          <p:nvPr/>
        </p:nvSpPr>
        <p:spPr>
          <a:xfrm>
            <a:off x="4792717" y="3734633"/>
            <a:ext cx="2779031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400" dirty="0"/>
              <a:t>Second Batch at PITZ</a:t>
            </a:r>
          </a:p>
        </p:txBody>
      </p:sp>
    </p:spTree>
    <p:extLst>
      <p:ext uri="{BB962C8B-B14F-4D97-AF65-F5344CB8AC3E}">
        <p14:creationId xmlns:p14="http://schemas.microsoft.com/office/powerpoint/2010/main" val="25644685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84B3B899-E6FC-2A95-C8D8-612DFD307E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3278"/>
            <a:ext cx="6944300" cy="5516137"/>
          </a:xfrm>
        </p:spPr>
        <p:txBody>
          <a:bodyPr>
            <a:noAutofit/>
          </a:bodyPr>
          <a:lstStyle/>
          <a:p>
            <a:pPr marL="284163" lvl="1" indent="-284163">
              <a:spcBef>
                <a:spcPts val="300"/>
              </a:spcBef>
            </a:pPr>
            <a:r>
              <a:rPr lang="en-US" b="1" dirty="0">
                <a:solidFill>
                  <a:srgbClr val="005493"/>
                </a:solidFill>
                <a:cs typeface="Arial" panose="020B0604020202020204" pitchFamily="34" charset="0"/>
              </a:rPr>
              <a:t>Spectral response </a:t>
            </a:r>
            <a:r>
              <a:rPr lang="en-US" dirty="0">
                <a:solidFill>
                  <a:srgbClr val="005493"/>
                </a:solidFill>
                <a:cs typeface="Arial" panose="020B0604020202020204" pitchFamily="34" charset="0"/>
              </a:rPr>
              <a:t>+ </a:t>
            </a:r>
            <a:r>
              <a:rPr lang="en-US" b="1" dirty="0">
                <a:solidFill>
                  <a:srgbClr val="005493"/>
                </a:solidFill>
                <a:cs typeface="Arial" panose="020B0604020202020204" pitchFamily="34" charset="0"/>
              </a:rPr>
              <a:t>reflectivity</a:t>
            </a:r>
            <a:r>
              <a:rPr lang="en-US" dirty="0">
                <a:solidFill>
                  <a:srgbClr val="005493"/>
                </a:solidFill>
                <a:cs typeface="Arial" panose="020B0604020202020204" pitchFamily="34" charset="0"/>
              </a:rPr>
              <a:t> </a:t>
            </a:r>
            <a:r>
              <a:rPr lang="en-US" dirty="0">
                <a:cs typeface="Arial" panose="020B0604020202020204" pitchFamily="34" charset="0"/>
              </a:rPr>
              <a:t>measured for all four cathodes.</a:t>
            </a:r>
          </a:p>
          <a:p>
            <a:pPr marL="284163" lvl="2" indent="-284163">
              <a:spcBef>
                <a:spcPts val="300"/>
              </a:spcBef>
            </a:pPr>
            <a:r>
              <a:rPr lang="en-US" sz="2000" b="1" dirty="0" err="1">
                <a:solidFill>
                  <a:srgbClr val="005493"/>
                </a:solidFill>
                <a:cs typeface="Arial" panose="020B0604020202020204" pitchFamily="34" charset="0"/>
              </a:rPr>
              <a:t>KCsSb</a:t>
            </a:r>
            <a:r>
              <a:rPr lang="en-US" sz="2000" b="1" dirty="0">
                <a:solidFill>
                  <a:srgbClr val="005493"/>
                </a:solidFill>
                <a:cs typeface="Arial" panose="020B0604020202020204" pitchFamily="34" charset="0"/>
              </a:rPr>
              <a:t> cathodes</a:t>
            </a:r>
            <a:r>
              <a:rPr lang="en-US" sz="2000" dirty="0">
                <a:cs typeface="Arial" panose="020B0604020202020204" pitchFamily="34" charset="0"/>
              </a:rPr>
              <a:t>: </a:t>
            </a:r>
            <a:r>
              <a:rPr lang="en-US" sz="2000" b="1" dirty="0">
                <a:solidFill>
                  <a:srgbClr val="FF0000"/>
                </a:solidFill>
                <a:cs typeface="Arial" panose="020B0604020202020204" pitchFamily="34" charset="0"/>
              </a:rPr>
              <a:t>QE decreased </a:t>
            </a:r>
            <a:r>
              <a:rPr lang="en-US" sz="2000" dirty="0">
                <a:cs typeface="Arial" panose="020B0604020202020204" pitchFamily="34" charset="0"/>
              </a:rPr>
              <a:t>at all wavelengths.</a:t>
            </a:r>
          </a:p>
          <a:p>
            <a:pPr marL="284163" lvl="2" indent="-284163">
              <a:spcBef>
                <a:spcPts val="300"/>
              </a:spcBef>
            </a:pPr>
            <a:r>
              <a:rPr lang="en-US" sz="2000" b="1" dirty="0">
                <a:solidFill>
                  <a:srgbClr val="005493"/>
                </a:solidFill>
                <a:cs typeface="Arial" panose="020B0604020202020204" pitchFamily="34" charset="0"/>
              </a:rPr>
              <a:t>NaKSb(Cs) cathodes</a:t>
            </a:r>
            <a:r>
              <a:rPr lang="en-US" sz="2000" b="1" dirty="0">
                <a:cs typeface="Arial" panose="020B0604020202020204" pitchFamily="34" charset="0"/>
              </a:rPr>
              <a:t>: </a:t>
            </a:r>
            <a:r>
              <a:rPr lang="en-US" sz="2000" b="1" dirty="0">
                <a:solidFill>
                  <a:schemeClr val="accent6"/>
                </a:solidFill>
                <a:cs typeface="Arial" panose="020B0604020202020204" pitchFamily="34" charset="0"/>
              </a:rPr>
              <a:t>No significant QE change</a:t>
            </a:r>
            <a:r>
              <a:rPr lang="en-US" sz="2000" b="1" dirty="0">
                <a:cs typeface="Arial" panose="020B0604020202020204" pitchFamily="34" charset="0"/>
              </a:rPr>
              <a:t> </a:t>
            </a:r>
            <a:r>
              <a:rPr lang="en-US" sz="2000" dirty="0">
                <a:cs typeface="Arial" panose="020B0604020202020204" pitchFamily="34" charset="0"/>
              </a:rPr>
              <a:t>was noticed.</a:t>
            </a:r>
          </a:p>
          <a:p>
            <a:pPr marL="284163" lvl="1" indent="-284163">
              <a:spcBef>
                <a:spcPts val="300"/>
              </a:spcBef>
            </a:pPr>
            <a:r>
              <a:rPr lang="en-US" b="1" dirty="0" err="1">
                <a:solidFill>
                  <a:srgbClr val="005493"/>
                </a:solidFill>
                <a:cs typeface="Arial" panose="020B0604020202020204" pitchFamily="34" charset="0"/>
              </a:rPr>
              <a:t>Eg+Ea</a:t>
            </a:r>
            <a:r>
              <a:rPr lang="en-US" b="1" dirty="0">
                <a:solidFill>
                  <a:srgbClr val="005493"/>
                </a:solidFill>
                <a:cs typeface="Arial" panose="020B0604020202020204" pitchFamily="34" charset="0"/>
              </a:rPr>
              <a:t>: </a:t>
            </a:r>
            <a:r>
              <a:rPr lang="en-US" sz="2000" b="1" dirty="0">
                <a:solidFill>
                  <a:srgbClr val="005493"/>
                </a:solidFill>
                <a:cs typeface="Arial" panose="020B0604020202020204" pitchFamily="34" charset="0"/>
              </a:rPr>
              <a:t>No </a:t>
            </a:r>
            <a:r>
              <a:rPr lang="en-US" sz="2000" dirty="0">
                <a:cs typeface="Arial" panose="020B0604020202020204" pitchFamily="34" charset="0"/>
              </a:rPr>
              <a:t>significant</a:t>
            </a:r>
            <a:r>
              <a:rPr lang="en-US" sz="2000" b="1" dirty="0">
                <a:cs typeface="Arial" panose="020B0604020202020204" pitchFamily="34" charset="0"/>
              </a:rPr>
              <a:t> </a:t>
            </a:r>
            <a:r>
              <a:rPr lang="en-US" sz="2000" b="1" dirty="0">
                <a:solidFill>
                  <a:srgbClr val="005493"/>
                </a:solidFill>
                <a:cs typeface="Arial" panose="020B0604020202020204" pitchFamily="34" charset="0"/>
              </a:rPr>
              <a:t>change</a:t>
            </a:r>
            <a:r>
              <a:rPr lang="en-US" sz="2000" b="1" dirty="0">
                <a:cs typeface="Arial" panose="020B0604020202020204" pitchFamily="34" charset="0"/>
              </a:rPr>
              <a:t> </a:t>
            </a:r>
            <a:r>
              <a:rPr lang="en-US" sz="2000" dirty="0">
                <a:cs typeface="Arial" panose="020B0604020202020204" pitchFamily="34" charset="0"/>
              </a:rPr>
              <a:t>observed in any of these four cathodes.</a:t>
            </a:r>
          </a:p>
          <a:p>
            <a:pPr marL="284163" lvl="1" indent="-284163">
              <a:spcBef>
                <a:spcPts val="300"/>
              </a:spcBef>
              <a:spcAft>
                <a:spcPts val="500"/>
              </a:spcAft>
            </a:pPr>
            <a:endParaRPr lang="en-US" dirty="0">
              <a:cs typeface="Arial" panose="020B0604020202020204" pitchFamily="34" charset="0"/>
            </a:endParaRPr>
          </a:p>
          <a:p>
            <a:pPr marL="284163" lvl="1" indent="-284163">
              <a:spcBef>
                <a:spcPts val="300"/>
              </a:spcBef>
              <a:spcAft>
                <a:spcPts val="500"/>
              </a:spcAft>
            </a:pPr>
            <a:endParaRPr lang="en-US" sz="2000" dirty="0">
              <a:cs typeface="Arial" panose="020B0604020202020204" pitchFamily="34" charset="0"/>
            </a:endParaRPr>
          </a:p>
          <a:p>
            <a:pPr marL="284163" lvl="1" indent="-284163">
              <a:spcBef>
                <a:spcPts val="300"/>
              </a:spcBef>
              <a:spcAft>
                <a:spcPts val="500"/>
              </a:spcAft>
            </a:pPr>
            <a:endParaRPr lang="en-US" dirty="0">
              <a:cs typeface="Arial" panose="020B0604020202020204" pitchFamily="34" charset="0"/>
            </a:endParaRPr>
          </a:p>
          <a:p>
            <a:pPr marL="284163" lvl="1" indent="-284163">
              <a:spcBef>
                <a:spcPts val="300"/>
              </a:spcBef>
              <a:spcAft>
                <a:spcPts val="500"/>
              </a:spcAft>
            </a:pPr>
            <a:endParaRPr lang="en-US" dirty="0">
              <a:cs typeface="Arial" panose="020B0604020202020204" pitchFamily="34" charset="0"/>
            </a:endParaRPr>
          </a:p>
          <a:p>
            <a:pPr marL="284163" indent="-284163">
              <a:spcBef>
                <a:spcPts val="300"/>
              </a:spcBef>
              <a:spcAft>
                <a:spcPts val="600"/>
              </a:spcAft>
            </a:pPr>
            <a:r>
              <a:rPr lang="en-US" sz="2000" dirty="0">
                <a:cs typeface="Arial" panose="020B0604020202020204" pitchFamily="34" charset="0"/>
              </a:rPr>
              <a:t>Spectral reflectivity </a:t>
            </a:r>
            <a:r>
              <a:rPr lang="en-US" sz="2000" b="1" dirty="0">
                <a:solidFill>
                  <a:srgbClr val="005493"/>
                </a:solidFill>
                <a:cs typeface="Arial" panose="020B0604020202020204" pitchFamily="34" charset="0"/>
              </a:rPr>
              <a:t>behavior</a:t>
            </a:r>
            <a:r>
              <a:rPr lang="en-US" sz="2000" dirty="0">
                <a:cs typeface="Arial" panose="020B0604020202020204" pitchFamily="34" charset="0"/>
              </a:rPr>
              <a:t> is similar between </a:t>
            </a:r>
            <a:r>
              <a:rPr lang="en-US" sz="2000" b="1" dirty="0">
                <a:solidFill>
                  <a:srgbClr val="005493"/>
                </a:solidFill>
                <a:cs typeface="Arial" panose="020B0604020202020204" pitchFamily="34" charset="0"/>
              </a:rPr>
              <a:t>fresh</a:t>
            </a:r>
            <a:r>
              <a:rPr lang="en-US" sz="2000" dirty="0">
                <a:cs typeface="Arial" panose="020B0604020202020204" pitchFamily="34" charset="0"/>
              </a:rPr>
              <a:t> and </a:t>
            </a:r>
            <a:r>
              <a:rPr lang="en-US" sz="2000" b="1" dirty="0">
                <a:solidFill>
                  <a:srgbClr val="005493"/>
                </a:solidFill>
                <a:cs typeface="Arial" panose="020B0604020202020204" pitchFamily="34" charset="0"/>
              </a:rPr>
              <a:t>used</a:t>
            </a:r>
            <a:r>
              <a:rPr lang="en-US" sz="2000" dirty="0">
                <a:cs typeface="Arial" panose="020B0604020202020204" pitchFamily="34" charset="0"/>
              </a:rPr>
              <a:t> cathodes.</a:t>
            </a:r>
          </a:p>
          <a:p>
            <a:pPr marL="284163" indent="-284163">
              <a:spcBef>
                <a:spcPts val="300"/>
              </a:spcBef>
            </a:pPr>
            <a:r>
              <a:rPr lang="en-US" sz="2000" b="1" dirty="0">
                <a:solidFill>
                  <a:srgbClr val="005493"/>
                </a:solidFill>
                <a:cs typeface="Arial" panose="020B0604020202020204" pitchFamily="34" charset="0"/>
              </a:rPr>
              <a:t>No significant change</a:t>
            </a:r>
            <a:r>
              <a:rPr lang="en-US" sz="2000" dirty="0">
                <a:solidFill>
                  <a:srgbClr val="005493"/>
                </a:solidFill>
                <a:cs typeface="Arial" panose="020B0604020202020204" pitchFamily="34" charset="0"/>
              </a:rPr>
              <a:t> </a:t>
            </a:r>
            <a:r>
              <a:rPr lang="en-US" sz="2000" dirty="0">
                <a:cs typeface="Arial" panose="020B0604020202020204" pitchFamily="34" charset="0"/>
              </a:rPr>
              <a:t>in the spectral </a:t>
            </a:r>
            <a:r>
              <a:rPr lang="en-US" sz="2000" b="1" dirty="0">
                <a:solidFill>
                  <a:srgbClr val="005493"/>
                </a:solidFill>
                <a:cs typeface="Arial" panose="020B0604020202020204" pitchFamily="34" charset="0"/>
              </a:rPr>
              <a:t>reflectivity</a:t>
            </a:r>
            <a:r>
              <a:rPr lang="en-US" sz="2000" dirty="0">
                <a:solidFill>
                  <a:srgbClr val="005493"/>
                </a:solidFill>
                <a:cs typeface="Arial" panose="020B0604020202020204" pitchFamily="34" charset="0"/>
              </a:rPr>
              <a:t> </a:t>
            </a:r>
            <a:r>
              <a:rPr lang="en-US" sz="2000" b="1" dirty="0">
                <a:solidFill>
                  <a:srgbClr val="005493"/>
                </a:solidFill>
                <a:cs typeface="Arial" panose="020B0604020202020204" pitchFamily="34" charset="0"/>
              </a:rPr>
              <a:t>peaks </a:t>
            </a:r>
            <a:r>
              <a:rPr lang="en-US" sz="2000" dirty="0">
                <a:cs typeface="Arial" panose="020B0604020202020204" pitchFamily="34" charset="0"/>
              </a:rPr>
              <a:t>indicates the fundamental </a:t>
            </a:r>
            <a:r>
              <a:rPr lang="en-US" sz="2000" b="1" dirty="0">
                <a:solidFill>
                  <a:srgbClr val="005493"/>
                </a:solidFill>
                <a:cs typeface="Arial" panose="020B0604020202020204" pitchFamily="34" charset="0"/>
              </a:rPr>
              <a:t>arrangement</a:t>
            </a:r>
            <a:r>
              <a:rPr lang="en-US" sz="2000" dirty="0">
                <a:cs typeface="Arial" panose="020B0604020202020204" pitchFamily="34" charset="0"/>
              </a:rPr>
              <a:t> of </a:t>
            </a:r>
            <a:r>
              <a:rPr lang="en-US" sz="2000" b="1" dirty="0">
                <a:solidFill>
                  <a:srgbClr val="005493"/>
                </a:solidFill>
                <a:cs typeface="Arial" panose="020B0604020202020204" pitchFamily="34" charset="0"/>
              </a:rPr>
              <a:t>energy bands</a:t>
            </a:r>
            <a:r>
              <a:rPr lang="en-US" sz="2000" b="1" dirty="0">
                <a:cs typeface="Arial" panose="020B0604020202020204" pitchFamily="34" charset="0"/>
              </a:rPr>
              <a:t> </a:t>
            </a:r>
            <a:r>
              <a:rPr lang="en-US" sz="2000" dirty="0">
                <a:cs typeface="Arial" panose="020B0604020202020204" pitchFamily="34" charset="0"/>
              </a:rPr>
              <a:t>is largely intact in the bulk. </a:t>
            </a:r>
            <a:endParaRPr lang="en-US" sz="2800" dirty="0">
              <a:cs typeface="Arial" panose="020B0604020202020204" pitchFamily="34" charset="0"/>
            </a:endParaRPr>
          </a:p>
          <a:p>
            <a:pPr marL="284163" lvl="1" indent="-284163"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endParaRPr lang="en-US" dirty="0">
              <a:cs typeface="Arial" panose="020B0604020202020204" pitchFamily="34" charset="0"/>
            </a:endParaRPr>
          </a:p>
          <a:p>
            <a:pPr marL="284163" lvl="1" indent="-284163"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endParaRPr lang="en-US" sz="2000" dirty="0">
              <a:cs typeface="Arial" panose="020B0604020202020204" pitchFamily="34" charset="0"/>
            </a:endParaRPr>
          </a:p>
          <a:p>
            <a:pPr marL="284163" lvl="1" indent="-284163"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endParaRPr lang="en-US" dirty="0">
              <a:cs typeface="Arial" panose="020B0604020202020204" pitchFamily="34" charset="0"/>
            </a:endParaRPr>
          </a:p>
          <a:p>
            <a:pPr marL="284163" lvl="1" indent="-284163"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endParaRPr lang="en-US" sz="2000" dirty="0">
              <a:cs typeface="Arial" panose="020B0604020202020204" pitchFamily="34" charset="0"/>
            </a:endParaRPr>
          </a:p>
          <a:p>
            <a:pPr marL="284163" lvl="1" indent="-284163"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endParaRPr lang="en-US" dirty="0">
              <a:cs typeface="Arial" panose="020B0604020202020204" pitchFamily="34" charset="0"/>
            </a:endParaRPr>
          </a:p>
          <a:p>
            <a:pPr marL="284163" lvl="1" indent="-284163"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endParaRPr lang="en-US" sz="2000" dirty="0"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EBDB852-092E-C90E-B348-07E741FDA6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1" y="3161209"/>
            <a:ext cx="4363720" cy="343137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4509F4C-4CD0-D77E-54F1-4B8EF0247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7002" y="3412036"/>
            <a:ext cx="1033565" cy="702679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ECF408C0-71E9-41E5-9F60-CCCB35284A1F}"/>
              </a:ext>
            </a:extLst>
          </p:cNvPr>
          <p:cNvSpPr txBox="1"/>
          <p:nvPr/>
        </p:nvSpPr>
        <p:spPr>
          <a:xfrm>
            <a:off x="9734783" y="5138061"/>
            <a:ext cx="1334948" cy="347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NaKSb(Cs) </a:t>
            </a:r>
          </a:p>
        </p:txBody>
      </p: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045CDD70-1C66-8C4E-DC3A-82473FE903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1437201"/>
              </p:ext>
            </p:extLst>
          </p:nvPr>
        </p:nvGraphicFramePr>
        <p:xfrm>
          <a:off x="2095690" y="3316134"/>
          <a:ext cx="4429319" cy="14416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4020">
                  <a:extLst>
                    <a:ext uri="{9D8B030D-6E8A-4147-A177-3AD203B41FA5}">
                      <a16:colId xmlns:a16="http://schemas.microsoft.com/office/drawing/2014/main" val="1231291067"/>
                    </a:ext>
                  </a:extLst>
                </a:gridCol>
                <a:gridCol w="2225299">
                  <a:extLst>
                    <a:ext uri="{9D8B030D-6E8A-4147-A177-3AD203B41FA5}">
                      <a16:colId xmlns:a16="http://schemas.microsoft.com/office/drawing/2014/main" val="2692387705"/>
                    </a:ext>
                  </a:extLst>
                </a:gridCol>
              </a:tblGrid>
              <a:tr h="386195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Cathode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 use 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Eg+Ea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148969"/>
                  </a:ext>
                </a:extLst>
              </a:tr>
              <a:tr h="485192"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3 KCsSb cathodes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Fit1: 2.34 eV</a:t>
                      </a:r>
                    </a:p>
                    <a:p>
                      <a:pPr algn="ctr"/>
                      <a:r>
                        <a:rPr lang="en-US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Fit2: 1.9 eV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407220"/>
                  </a:ext>
                </a:extLst>
              </a:tr>
              <a:tr h="537296">
                <a:tc>
                  <a:txBody>
                    <a:bodyPr/>
                    <a:lstStyle/>
                    <a:p>
                      <a:r>
                        <a:rPr lang="en-US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NaKSb(Cs)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Fit1: 1.85 eV</a:t>
                      </a:r>
                    </a:p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Fit 2: 3.06 eV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138065"/>
                  </a:ext>
                </a:extLst>
              </a:tr>
            </a:tbl>
          </a:graphicData>
        </a:graphic>
      </p:graphicFrame>
      <p:sp>
        <p:nvSpPr>
          <p:cNvPr id="33" name="object 4">
            <a:extLst>
              <a:ext uri="{FF2B5EF4-FFF2-40B4-BE49-F238E27FC236}">
                <a16:creationId xmlns:a16="http://schemas.microsoft.com/office/drawing/2014/main" id="{1AF5BBE5-EEB0-9C13-21D9-EFE0AABD6D00}"/>
              </a:ext>
            </a:extLst>
          </p:cNvPr>
          <p:cNvSpPr/>
          <p:nvPr/>
        </p:nvSpPr>
        <p:spPr>
          <a:xfrm>
            <a:off x="11725223" y="6490415"/>
            <a:ext cx="357568" cy="3562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2">
            <a:extLst>
              <a:ext uri="{FF2B5EF4-FFF2-40B4-BE49-F238E27FC236}">
                <a16:creationId xmlns:a16="http://schemas.microsoft.com/office/drawing/2014/main" id="{042AFAA6-CBFD-E593-20FD-BF23046289A7}"/>
              </a:ext>
            </a:extLst>
          </p:cNvPr>
          <p:cNvSpPr/>
          <p:nvPr/>
        </p:nvSpPr>
        <p:spPr>
          <a:xfrm>
            <a:off x="10920185" y="6507547"/>
            <a:ext cx="361480" cy="33916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">
            <a:extLst>
              <a:ext uri="{FF2B5EF4-FFF2-40B4-BE49-F238E27FC236}">
                <a16:creationId xmlns:a16="http://schemas.microsoft.com/office/drawing/2014/main" id="{AC9061B5-B436-A1CE-04BC-92F04EBE196B}"/>
              </a:ext>
            </a:extLst>
          </p:cNvPr>
          <p:cNvSpPr/>
          <p:nvPr/>
        </p:nvSpPr>
        <p:spPr>
          <a:xfrm>
            <a:off x="11326664" y="6490415"/>
            <a:ext cx="357136" cy="35629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FCA88179-034B-A0B5-7947-8D74B50F2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Spectral Response</a:t>
            </a:r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181279C2-85AB-167B-2CC8-B35383993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22 September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17273D29-6AB3-D0D7-8290-7AD4FE3E6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it-IT">
                <a:solidFill>
                  <a:prstClr val="black">
                    <a:tint val="75000"/>
                  </a:prstClr>
                </a:solidFill>
              </a:rPr>
              <a:t>D. Sertore – PhASE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09F50D85-25D8-D2D0-350E-2FA5EA0C3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4C8636E5-F268-0A4A-84DB-69488F0245B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16</a:t>
            </a:fld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07E1922-4F16-7E97-511F-9B29308D19B2}"/>
              </a:ext>
            </a:extLst>
          </p:cNvPr>
          <p:cNvGrpSpPr>
            <a:grpSpLocks noChangeAspect="1"/>
          </p:cNvGrpSpPr>
          <p:nvPr/>
        </p:nvGrpSpPr>
        <p:grpSpPr>
          <a:xfrm>
            <a:off x="7879389" y="88828"/>
            <a:ext cx="4104331" cy="3227306"/>
            <a:chOff x="3834881" y="704113"/>
            <a:chExt cx="4238042" cy="2962818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C5DA9917-66B0-9A5D-66D4-D92CBC825EDE}"/>
                </a:ext>
              </a:extLst>
            </p:cNvPr>
            <p:cNvGrpSpPr/>
            <p:nvPr/>
          </p:nvGrpSpPr>
          <p:grpSpPr>
            <a:xfrm>
              <a:off x="3834881" y="704113"/>
              <a:ext cx="4238042" cy="2962818"/>
              <a:chOff x="6463437" y="2828438"/>
              <a:chExt cx="3665012" cy="2654167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F59ED0D1-997C-964F-A128-58D6E1B286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463437" y="2828438"/>
                <a:ext cx="3665012" cy="2654167"/>
              </a:xfrm>
              <a:prstGeom prst="rect">
                <a:avLst/>
              </a:prstGeom>
            </p:spPr>
          </p:pic>
          <p:sp>
            <p:nvSpPr>
              <p:cNvPr id="4" name="Left Brace 3">
                <a:extLst>
                  <a:ext uri="{FF2B5EF4-FFF2-40B4-BE49-F238E27FC236}">
                    <a16:creationId xmlns:a16="http://schemas.microsoft.com/office/drawing/2014/main" id="{A0F70FEF-1E8E-491E-C44E-281401A1B6A2}"/>
                  </a:ext>
                </a:extLst>
              </p:cNvPr>
              <p:cNvSpPr/>
              <p:nvPr/>
            </p:nvSpPr>
            <p:spPr>
              <a:xfrm>
                <a:off x="7832176" y="3041333"/>
                <a:ext cx="134330" cy="1323313"/>
              </a:xfrm>
              <a:prstGeom prst="leftBrac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D61B001-F04C-386D-3E1F-7BD57817736B}"/>
                  </a:ext>
                </a:extLst>
              </p:cNvPr>
              <p:cNvSpPr txBox="1"/>
              <p:nvPr/>
            </p:nvSpPr>
            <p:spPr>
              <a:xfrm rot="16200000">
                <a:off x="7221097" y="3900263"/>
                <a:ext cx="832092" cy="247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2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Production</a:t>
                </a:r>
              </a:p>
            </p:txBody>
          </p:sp>
          <p:sp>
            <p:nvSpPr>
              <p:cNvPr id="6" name="Arrow: Curved Left 5">
                <a:extLst>
                  <a:ext uri="{FF2B5EF4-FFF2-40B4-BE49-F238E27FC236}">
                    <a16:creationId xmlns:a16="http://schemas.microsoft.com/office/drawing/2014/main" id="{36B88A52-9CB3-1812-188F-7F0B349FE6CF}"/>
                  </a:ext>
                </a:extLst>
              </p:cNvPr>
              <p:cNvSpPr/>
              <p:nvPr/>
            </p:nvSpPr>
            <p:spPr>
              <a:xfrm>
                <a:off x="9838675" y="3064829"/>
                <a:ext cx="200586" cy="292163"/>
              </a:xfrm>
              <a:prstGeom prst="curvedLeftArrow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Left Brace 6">
                <a:extLst>
                  <a:ext uri="{FF2B5EF4-FFF2-40B4-BE49-F238E27FC236}">
                    <a16:creationId xmlns:a16="http://schemas.microsoft.com/office/drawing/2014/main" id="{E2D232FC-E50B-6CCF-F2AC-FBA09BE92A1B}"/>
                  </a:ext>
                </a:extLst>
              </p:cNvPr>
              <p:cNvSpPr/>
              <p:nvPr/>
            </p:nvSpPr>
            <p:spPr>
              <a:xfrm>
                <a:off x="7752184" y="4567417"/>
                <a:ext cx="105906" cy="642574"/>
              </a:xfrm>
              <a:prstGeom prst="leftBrac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8D46057-A756-F849-95D4-27861AC3312A}"/>
                  </a:ext>
                </a:extLst>
              </p:cNvPr>
              <p:cNvSpPr txBox="1"/>
              <p:nvPr/>
            </p:nvSpPr>
            <p:spPr>
              <a:xfrm rot="16200000">
                <a:off x="7123665" y="4690403"/>
                <a:ext cx="832093" cy="269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b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Post- Use</a:t>
                </a: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6E93C30-6ACE-5B5F-3682-E26E13795276}"/>
                </a:ext>
              </a:extLst>
            </p:cNvPr>
            <p:cNvSpPr txBox="1"/>
            <p:nvPr/>
          </p:nvSpPr>
          <p:spPr>
            <a:xfrm>
              <a:off x="6718077" y="2023939"/>
              <a:ext cx="1025296" cy="3520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KCsSb </a:t>
              </a: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CE921359-0804-9FCE-E570-1E56C7F368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20261" y="285733"/>
            <a:ext cx="751980" cy="725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421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B14F930-ADD5-C07A-53ED-32C02C4ADBFB}"/>
              </a:ext>
            </a:extLst>
          </p:cNvPr>
          <p:cNvGrpSpPr/>
          <p:nvPr/>
        </p:nvGrpSpPr>
        <p:grpSpPr>
          <a:xfrm>
            <a:off x="4861246" y="4136138"/>
            <a:ext cx="3047981" cy="2508501"/>
            <a:chOff x="10931574" y="14484751"/>
            <a:chExt cx="4997545" cy="466018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A205560-4659-1232-654A-7A1374CCDB1B}"/>
                </a:ext>
              </a:extLst>
            </p:cNvPr>
            <p:cNvGrpSpPr/>
            <p:nvPr/>
          </p:nvGrpSpPr>
          <p:grpSpPr>
            <a:xfrm>
              <a:off x="10931574" y="14484751"/>
              <a:ext cx="4997545" cy="3947736"/>
              <a:chOff x="21737950" y="14090194"/>
              <a:chExt cx="5554851" cy="4166139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47B9FE43-995F-958C-32F2-7970ED544A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737950" y="14090194"/>
                <a:ext cx="5554851" cy="4166139"/>
              </a:xfrm>
              <a:prstGeom prst="rect">
                <a:avLst/>
              </a:prstGeom>
            </p:spPr>
          </p:pic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E196A3C1-DBFF-E361-8F68-79CBD879E6F7}"/>
                  </a:ext>
                </a:extLst>
              </p:cNvPr>
              <p:cNvSpPr/>
              <p:nvPr/>
            </p:nvSpPr>
            <p:spPr>
              <a:xfrm>
                <a:off x="23775905" y="15499341"/>
                <a:ext cx="1505360" cy="1509449"/>
              </a:xfrm>
              <a:prstGeom prst="ellipse">
                <a:avLst/>
              </a:prstGeom>
              <a:noFill/>
              <a:ln w="762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CA11C8D-1965-79ED-16CF-D44F5F919152}"/>
                </a:ext>
              </a:extLst>
            </p:cNvPr>
            <p:cNvSpPr txBox="1"/>
            <p:nvPr/>
          </p:nvSpPr>
          <p:spPr>
            <a:xfrm>
              <a:off x="11542661" y="18453110"/>
              <a:ext cx="3846213" cy="691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>
                  <a:latin typeface="Arial" panose="020B0604020202020204" pitchFamily="34" charset="0"/>
                  <a:cs typeface="Arial" panose="020B0604020202020204" pitchFamily="34" charset="0"/>
                </a:rPr>
                <a:t>NaKSb(Cs)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62A87A5F-6CFC-65D3-17CF-C531F32D76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8565" y="693799"/>
            <a:ext cx="3697995" cy="2754885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BA737F7B-8AAD-2F4A-52DB-73B33E8F598B}"/>
              </a:ext>
            </a:extLst>
          </p:cNvPr>
          <p:cNvGrpSpPr>
            <a:grpSpLocks noChangeAspect="1"/>
          </p:cNvGrpSpPr>
          <p:nvPr/>
        </p:nvGrpSpPr>
        <p:grpSpPr>
          <a:xfrm>
            <a:off x="8052385" y="3579445"/>
            <a:ext cx="3926255" cy="2837230"/>
            <a:chOff x="6861096" y="3214184"/>
            <a:chExt cx="3794175" cy="2687211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80FE0C8-2871-F61E-1535-D63F9F36AA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61096" y="3214184"/>
              <a:ext cx="3794175" cy="2687211"/>
            </a:xfrm>
            <a:prstGeom prst="rect">
              <a:avLst/>
            </a:prstGeom>
          </p:spPr>
        </p:pic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FE48F91-DA28-2003-8C6A-C9D221DAB5B0}"/>
                </a:ext>
              </a:extLst>
            </p:cNvPr>
            <p:cNvSpPr/>
            <p:nvPr/>
          </p:nvSpPr>
          <p:spPr>
            <a:xfrm rot="20092189">
              <a:off x="8856808" y="3757386"/>
              <a:ext cx="1355598" cy="1856792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itle 18">
            <a:extLst>
              <a:ext uri="{FF2B5EF4-FFF2-40B4-BE49-F238E27FC236}">
                <a16:creationId xmlns:a16="http://schemas.microsoft.com/office/drawing/2014/main" id="{EFF283FB-CF6D-FCE1-AEFC-AF260B626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8761"/>
          </a:xfrm>
        </p:spPr>
        <p:txBody>
          <a:bodyPr>
            <a:normAutofit/>
          </a:bodyPr>
          <a:lstStyle/>
          <a:p>
            <a:r>
              <a:rPr lang="en-US"/>
              <a:t>NaKSb(Cs) preparation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C46D1EDE-77C1-082A-BE5E-27C8D7AAC5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3825"/>
            <a:ext cx="7188356" cy="47831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>
                <a:latin typeface="Aptos"/>
              </a:rPr>
              <a:t>One </a:t>
            </a:r>
            <a:r>
              <a:rPr lang="en-US" sz="2000" b="1" dirty="0">
                <a:solidFill>
                  <a:srgbClr val="005493"/>
                </a:solidFill>
                <a:latin typeface="Aptos"/>
              </a:rPr>
              <a:t>NaKSb(Cs) </a:t>
            </a:r>
            <a:r>
              <a:rPr lang="en-US" sz="2000" dirty="0">
                <a:latin typeface="Aptos"/>
              </a:rPr>
              <a:t>cathode (cathode 128.2) was produced through </a:t>
            </a:r>
            <a:r>
              <a:rPr lang="en-US" sz="2000" b="1" dirty="0">
                <a:solidFill>
                  <a:srgbClr val="005493"/>
                </a:solidFill>
                <a:latin typeface="Aptos"/>
              </a:rPr>
              <a:t>sequential deposition </a:t>
            </a:r>
            <a:r>
              <a:rPr lang="en-US" sz="2000" dirty="0">
                <a:latin typeface="Aptos"/>
              </a:rPr>
              <a:t>in the new preparation system at LASA.</a:t>
            </a:r>
          </a:p>
          <a:p>
            <a:r>
              <a:rPr lang="en-US" sz="2000" dirty="0"/>
              <a:t>QE Achievement: QE of </a:t>
            </a:r>
            <a:r>
              <a:rPr lang="en-US" sz="2000" b="1" dirty="0">
                <a:solidFill>
                  <a:srgbClr val="005493"/>
                </a:solidFill>
              </a:rPr>
              <a:t>3.7 % at 515 </a:t>
            </a:r>
            <a:r>
              <a:rPr lang="en-US" sz="2000" dirty="0"/>
              <a:t>nm for NaKSb(Cs).</a:t>
            </a:r>
          </a:p>
          <a:p>
            <a:r>
              <a:rPr lang="en-US" sz="2000" dirty="0">
                <a:latin typeface="Aptos"/>
              </a:rPr>
              <a:t>The estimated </a:t>
            </a:r>
            <a:r>
              <a:rPr lang="en-US" sz="2000" b="1" dirty="0">
                <a:solidFill>
                  <a:srgbClr val="005493"/>
                </a:solidFill>
                <a:latin typeface="Aptos"/>
              </a:rPr>
              <a:t>Eg + </a:t>
            </a:r>
            <a:r>
              <a:rPr lang="en-US" sz="2000" b="1" dirty="0" err="1">
                <a:solidFill>
                  <a:srgbClr val="005493"/>
                </a:solidFill>
                <a:latin typeface="Aptos"/>
              </a:rPr>
              <a:t>Ea</a:t>
            </a:r>
            <a:r>
              <a:rPr lang="en-US" sz="2000" b="1" dirty="0">
                <a:solidFill>
                  <a:srgbClr val="005493"/>
                </a:solidFill>
                <a:latin typeface="Aptos"/>
              </a:rPr>
              <a:t> </a:t>
            </a:r>
            <a:r>
              <a:rPr lang="en-US" sz="2000" dirty="0">
                <a:latin typeface="Aptos"/>
              </a:rPr>
              <a:t>value of NaKSb(Cs) is </a:t>
            </a:r>
            <a:r>
              <a:rPr lang="en-US" sz="2000" b="1" dirty="0">
                <a:solidFill>
                  <a:srgbClr val="005493"/>
                </a:solidFill>
                <a:latin typeface="Aptos"/>
              </a:rPr>
              <a:t>1.8 eV</a:t>
            </a:r>
            <a:r>
              <a:rPr lang="en-US" sz="2000" dirty="0">
                <a:latin typeface="Aptos"/>
              </a:rPr>
              <a:t>.</a:t>
            </a:r>
          </a:p>
          <a:p>
            <a:r>
              <a:rPr lang="en-US" sz="2000" dirty="0">
                <a:latin typeface="Aptos"/>
              </a:rPr>
              <a:t>Spectral Response Comparison: </a:t>
            </a:r>
            <a:r>
              <a:rPr lang="en-US" sz="2000" b="1" dirty="0">
                <a:solidFill>
                  <a:srgbClr val="005493"/>
                </a:solidFill>
                <a:latin typeface="Aptos"/>
              </a:rPr>
              <a:t>NaKSb(Cs) </a:t>
            </a:r>
            <a:r>
              <a:rPr lang="en-US" sz="2000" dirty="0">
                <a:latin typeface="Aptos"/>
              </a:rPr>
              <a:t>exhibits an </a:t>
            </a:r>
            <a:r>
              <a:rPr lang="en-US" sz="2000" b="1" dirty="0">
                <a:solidFill>
                  <a:srgbClr val="005493"/>
                </a:solidFill>
                <a:latin typeface="Aptos"/>
              </a:rPr>
              <a:t>improved QE </a:t>
            </a:r>
            <a:r>
              <a:rPr lang="en-US" sz="2000" dirty="0">
                <a:latin typeface="Aptos"/>
              </a:rPr>
              <a:t>at higher wavelengths compared to </a:t>
            </a:r>
            <a:r>
              <a:rPr lang="en-US" sz="2000" dirty="0" err="1">
                <a:latin typeface="Aptos"/>
              </a:rPr>
              <a:t>KCsSb</a:t>
            </a:r>
            <a:r>
              <a:rPr lang="en-US" sz="2000" dirty="0">
                <a:latin typeface="Aptos"/>
              </a:rPr>
              <a:t>, particularly in response to </a:t>
            </a:r>
            <a:r>
              <a:rPr lang="en-US" sz="2000" b="1" dirty="0">
                <a:solidFill>
                  <a:srgbClr val="005493"/>
                </a:solidFill>
                <a:latin typeface="Aptos"/>
              </a:rPr>
              <a:t>red laser light</a:t>
            </a:r>
            <a:r>
              <a:rPr lang="en-US" sz="2000" dirty="0">
                <a:latin typeface="Aptos"/>
              </a:rPr>
              <a:t>.</a:t>
            </a:r>
          </a:p>
          <a:p>
            <a:endParaRPr lang="en-US" sz="20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44A8D79-1912-DBBE-6CA5-C5703275AD98}"/>
              </a:ext>
            </a:extLst>
          </p:cNvPr>
          <p:cNvSpPr txBox="1"/>
          <p:nvPr/>
        </p:nvSpPr>
        <p:spPr>
          <a:xfrm>
            <a:off x="1041042" y="4321477"/>
            <a:ext cx="3748625" cy="1754326"/>
          </a:xfrm>
          <a:prstGeom prst="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>
                <a:latin typeface="Aptos" panose="020B0004020202020204" pitchFamily="34" charset="0"/>
              </a:rPr>
              <a:t>Sb until reflectivity drops to 30 % from the initial value.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>
                <a:latin typeface="Aptos" panose="020B0004020202020204" pitchFamily="34" charset="0"/>
              </a:rPr>
              <a:t>K and Na deposited sequentially at 120 °C and 90 °C respectively until the QE reached a maximum value.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>
                <a:latin typeface="Aptos" panose="020B0004020202020204" pitchFamily="34" charset="0"/>
              </a:rPr>
              <a:t>To restore the correct </a:t>
            </a:r>
            <a:r>
              <a:rPr lang="en-US" sz="1200" err="1">
                <a:latin typeface="Aptos" panose="020B0004020202020204" pitchFamily="34" charset="0"/>
              </a:rPr>
              <a:t>Na:K</a:t>
            </a:r>
            <a:r>
              <a:rPr lang="en-US" sz="1200">
                <a:latin typeface="Aptos" panose="020B0004020202020204" pitchFamily="34" charset="0"/>
              </a:rPr>
              <a:t> ratio, a small amount of Sb and K were added in an alternated manner until the peak of QE was obtained at 90 °C.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>
                <a:latin typeface="Aptos" panose="020B0004020202020204" pitchFamily="34" charset="0"/>
              </a:rPr>
              <a:t>Then Cs was deposited until the sensitivity reached a maximum value at 90 °C.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D8BA89E7-3E10-E267-0531-06F0AB84EF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8531" y="2509629"/>
            <a:ext cx="2166577" cy="563904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54" name="Date Placeholder 53">
            <a:extLst>
              <a:ext uri="{FF2B5EF4-FFF2-40B4-BE49-F238E27FC236}">
                <a16:creationId xmlns:a16="http://schemas.microsoft.com/office/drawing/2014/main" id="{EACF9A64-DC68-B1D1-1410-6E5055A03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22 September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55" name="Footer Placeholder 54">
            <a:extLst>
              <a:ext uri="{FF2B5EF4-FFF2-40B4-BE49-F238E27FC236}">
                <a16:creationId xmlns:a16="http://schemas.microsoft.com/office/drawing/2014/main" id="{F43F36C7-853A-DAF4-8924-52CFC4C88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it-IT">
                <a:solidFill>
                  <a:prstClr val="black">
                    <a:tint val="75000"/>
                  </a:prstClr>
                </a:solidFill>
              </a:rPr>
              <a:t>D. Sertore – PhASE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56" name="Slide Number Placeholder 55">
            <a:extLst>
              <a:ext uri="{FF2B5EF4-FFF2-40B4-BE49-F238E27FC236}">
                <a16:creationId xmlns:a16="http://schemas.microsoft.com/office/drawing/2014/main" id="{CFEA4457-82BC-A530-ED29-21707CAB6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4C8636E5-F268-0A4A-84DB-69488F0245B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17</a:t>
            </a:fld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569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A57164A1-60B6-CDB5-EF84-A09CD2D41404}"/>
              </a:ext>
            </a:extLst>
          </p:cNvPr>
          <p:cNvGrpSpPr>
            <a:grpSpLocks noChangeAspect="1"/>
          </p:cNvGrpSpPr>
          <p:nvPr/>
        </p:nvGrpSpPr>
        <p:grpSpPr>
          <a:xfrm>
            <a:off x="672123" y="3698830"/>
            <a:ext cx="7709877" cy="2794045"/>
            <a:chOff x="894117" y="23674040"/>
            <a:chExt cx="18778266" cy="680521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7AFFE93-260C-C0B7-5C6A-CAD3CEFB5978}"/>
                </a:ext>
              </a:extLst>
            </p:cNvPr>
            <p:cNvGrpSpPr/>
            <p:nvPr/>
          </p:nvGrpSpPr>
          <p:grpSpPr>
            <a:xfrm>
              <a:off x="894117" y="23674040"/>
              <a:ext cx="18778266" cy="6805211"/>
              <a:chOff x="902217" y="24149750"/>
              <a:chExt cx="18778266" cy="6805211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FEE31B65-0392-9D49-9CB7-B35FE62E93CD}"/>
                  </a:ext>
                </a:extLst>
              </p:cNvPr>
              <p:cNvGrpSpPr/>
              <p:nvPr/>
            </p:nvGrpSpPr>
            <p:grpSpPr>
              <a:xfrm>
                <a:off x="902217" y="24149750"/>
                <a:ext cx="9417390" cy="6604342"/>
                <a:chOff x="1100456" y="24231083"/>
                <a:chExt cx="9417390" cy="6604342"/>
              </a:xfrm>
            </p:grpSpPr>
            <p:pic>
              <p:nvPicPr>
                <p:cNvPr id="18" name="Picture 17">
                  <a:extLst>
                    <a:ext uri="{FF2B5EF4-FFF2-40B4-BE49-F238E27FC236}">
                      <a16:creationId xmlns:a16="http://schemas.microsoft.com/office/drawing/2014/main" id="{917D7381-4C6A-F22B-91D4-ED54DA8A6C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100456" y="24231083"/>
                  <a:ext cx="9417390" cy="6604342"/>
                </a:xfrm>
                <a:prstGeom prst="rect">
                  <a:avLst/>
                </a:prstGeom>
              </p:spPr>
            </p:pic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BF4BD7BC-D007-BF7E-58FA-BBB10D3FF061}"/>
                    </a:ext>
                  </a:extLst>
                </p:cNvPr>
                <p:cNvSpPr txBox="1"/>
                <p:nvPr/>
              </p:nvSpPr>
              <p:spPr>
                <a:xfrm>
                  <a:off x="2282317" y="28599435"/>
                  <a:ext cx="3526832" cy="899550"/>
                </a:xfrm>
                <a:prstGeom prst="rect">
                  <a:avLst/>
                </a:prstGeom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>
                      <a:latin typeface="Arial" panose="020B0604020202020204" pitchFamily="34" charset="0"/>
                      <a:cs typeface="Arial" panose="020B0604020202020204" pitchFamily="34" charset="0"/>
                    </a:rPr>
                    <a:t>NaKSb(Cs)</a:t>
                  </a: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CB69DBAA-9D9B-08E6-E1E0-F1BFEE8CD18F}"/>
                  </a:ext>
                </a:extLst>
              </p:cNvPr>
              <p:cNvGrpSpPr/>
              <p:nvPr/>
            </p:nvGrpSpPr>
            <p:grpSpPr>
              <a:xfrm>
                <a:off x="10212294" y="24149750"/>
                <a:ext cx="9468189" cy="6805211"/>
                <a:chOff x="10646736" y="24272712"/>
                <a:chExt cx="9468189" cy="6805211"/>
              </a:xfrm>
            </p:grpSpPr>
            <p:pic>
              <p:nvPicPr>
                <p:cNvPr id="16" name="Picture 15">
                  <a:extLst>
                    <a:ext uri="{FF2B5EF4-FFF2-40B4-BE49-F238E27FC236}">
                      <a16:creationId xmlns:a16="http://schemas.microsoft.com/office/drawing/2014/main" id="{835EDBA6-3978-4AA5-C7D6-EE8F21ACE20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0646736" y="24272712"/>
                  <a:ext cx="9468189" cy="6805211"/>
                </a:xfrm>
                <a:prstGeom prst="rect">
                  <a:avLst/>
                </a:prstGeom>
              </p:spPr>
            </p:pic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0C6970B3-7B07-7B27-9813-BC58BEF133E1}"/>
                    </a:ext>
                  </a:extLst>
                </p:cNvPr>
                <p:cNvSpPr txBox="1"/>
                <p:nvPr/>
              </p:nvSpPr>
              <p:spPr>
                <a:xfrm>
                  <a:off x="12264737" y="28855836"/>
                  <a:ext cx="3854316" cy="899550"/>
                </a:xfrm>
                <a:prstGeom prst="rect">
                  <a:avLst/>
                </a:prstGeom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wrap="none" rtlCol="0">
                  <a:spAutoFit/>
                </a:bodyPr>
                <a:lstStyle/>
                <a:p>
                  <a:r>
                    <a:rPr lang="en-US" b="1">
                      <a:latin typeface="Arial" panose="020B0604020202020204" pitchFamily="34" charset="0"/>
                      <a:cs typeface="Arial" panose="020B0604020202020204" pitchFamily="34" charset="0"/>
                    </a:rPr>
                    <a:t>KCsSb (</a:t>
                  </a:r>
                  <a:r>
                    <a:rPr lang="en-US" b="1">
                      <a:latin typeface="Aptos" panose="020B0004020202020204" pitchFamily="34" charset="0"/>
                      <a:cs typeface="Arial" panose="020B0604020202020204" pitchFamily="34" charset="0"/>
                    </a:rPr>
                    <a:t>thin</a:t>
                  </a:r>
                  <a:r>
                    <a:rPr lang="en-US" b="1">
                      <a:latin typeface="Arial" panose="020B0604020202020204" pitchFamily="34" charset="0"/>
                      <a:cs typeface="Arial" panose="020B0604020202020204" pitchFamily="34" charset="0"/>
                    </a:rPr>
                    <a:t>)</a:t>
                  </a:r>
                </a:p>
              </p:txBody>
            </p:sp>
          </p:grp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9BE32D7-A5CC-8F3F-73D7-D855F2E0FEB7}"/>
                </a:ext>
              </a:extLst>
            </p:cNvPr>
            <p:cNvSpPr txBox="1"/>
            <p:nvPr/>
          </p:nvSpPr>
          <p:spPr>
            <a:xfrm>
              <a:off x="7958288" y="27442120"/>
              <a:ext cx="1870077" cy="203647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spcAft>
                  <a:spcPts val="400"/>
                </a:spcAft>
              </a:pPr>
              <a:r>
                <a:rPr lang="it-IT" sz="700">
                  <a:latin typeface="SansSerif" panose="00000400000000000000" pitchFamily="2" charset="2"/>
                  <a:cs typeface="Segoe UI" panose="020B0502040204020203" pitchFamily="34" charset="0"/>
                </a:rPr>
                <a:t>QE </a:t>
              </a:r>
              <a:r>
                <a:rPr lang="it-IT" sz="700" err="1">
                  <a:latin typeface="SansSerif" panose="00000400000000000000" pitchFamily="2" charset="2"/>
                  <a:cs typeface="Segoe UI" panose="020B0502040204020203" pitchFamily="34" charset="0"/>
                </a:rPr>
                <a:t>at</a:t>
              </a:r>
              <a:r>
                <a:rPr lang="it-IT" sz="700">
                  <a:latin typeface="SansSerif" panose="00000400000000000000" pitchFamily="2" charset="2"/>
                  <a:cs typeface="Segoe UI" panose="020B0502040204020203" pitchFamily="34" charset="0"/>
                </a:rPr>
                <a:t> 49 °C   </a:t>
              </a:r>
            </a:p>
            <a:p>
              <a:pPr>
                <a:spcAft>
                  <a:spcPts val="400"/>
                </a:spcAft>
              </a:pPr>
              <a:r>
                <a:rPr lang="it-IT" sz="700">
                  <a:latin typeface="SansSerif" panose="00000400000000000000" pitchFamily="2" charset="2"/>
                  <a:cs typeface="Segoe UI" panose="020B0502040204020203" pitchFamily="34" charset="0"/>
                </a:rPr>
                <a:t>QE </a:t>
              </a:r>
              <a:r>
                <a:rPr lang="it-IT" sz="700" err="1">
                  <a:latin typeface="SansSerif" panose="00000400000000000000" pitchFamily="2" charset="2"/>
                  <a:cs typeface="Segoe UI" panose="020B0502040204020203" pitchFamily="34" charset="0"/>
                </a:rPr>
                <a:t>at</a:t>
              </a:r>
              <a:r>
                <a:rPr lang="it-IT" sz="700">
                  <a:latin typeface="SansSerif" panose="00000400000000000000" pitchFamily="2" charset="2"/>
                  <a:cs typeface="Segoe UI" panose="020B0502040204020203" pitchFamily="34" charset="0"/>
                </a:rPr>
                <a:t> 70 °C</a:t>
              </a:r>
            </a:p>
            <a:p>
              <a:pPr>
                <a:spcAft>
                  <a:spcPts val="400"/>
                </a:spcAft>
              </a:pPr>
              <a:r>
                <a:rPr lang="it-IT" sz="700">
                  <a:latin typeface="SansSerif" panose="00000400000000000000" pitchFamily="2" charset="2"/>
                  <a:cs typeface="Segoe UI" panose="020B0502040204020203" pitchFamily="34" charset="0"/>
                </a:rPr>
                <a:t>QE </a:t>
              </a:r>
              <a:r>
                <a:rPr lang="it-IT" sz="700" err="1">
                  <a:latin typeface="SansSerif" panose="00000400000000000000" pitchFamily="2" charset="2"/>
                  <a:cs typeface="Segoe UI" panose="020B0502040204020203" pitchFamily="34" charset="0"/>
                </a:rPr>
                <a:t>at</a:t>
              </a:r>
              <a:r>
                <a:rPr lang="it-IT" sz="700">
                  <a:latin typeface="SansSerif" panose="00000400000000000000" pitchFamily="2" charset="2"/>
                  <a:cs typeface="Segoe UI" panose="020B0502040204020203" pitchFamily="34" charset="0"/>
                </a:rPr>
                <a:t> 79 °C</a:t>
              </a:r>
            </a:p>
            <a:p>
              <a:pPr>
                <a:spcAft>
                  <a:spcPts val="400"/>
                </a:spcAft>
              </a:pPr>
              <a:r>
                <a:rPr lang="it-IT" sz="700">
                  <a:latin typeface="SansSerif" panose="00000400000000000000" pitchFamily="2" charset="2"/>
                  <a:cs typeface="Segoe UI" panose="020B0502040204020203" pitchFamily="34" charset="0"/>
                </a:rPr>
                <a:t>QE </a:t>
              </a:r>
              <a:r>
                <a:rPr lang="it-IT" sz="700" err="1">
                  <a:latin typeface="SansSerif" panose="00000400000000000000" pitchFamily="2" charset="2"/>
                  <a:cs typeface="Segoe UI" panose="020B0502040204020203" pitchFamily="34" charset="0"/>
                </a:rPr>
                <a:t>at</a:t>
              </a:r>
              <a:r>
                <a:rPr lang="it-IT" sz="700">
                  <a:latin typeface="SansSerif" panose="00000400000000000000" pitchFamily="2" charset="2"/>
                  <a:cs typeface="Segoe UI" panose="020B0502040204020203" pitchFamily="34" charset="0"/>
                </a:rPr>
                <a:t> 88 °C</a:t>
              </a:r>
            </a:p>
            <a:p>
              <a:pPr>
                <a:spcAft>
                  <a:spcPts val="400"/>
                </a:spcAft>
              </a:pPr>
              <a:r>
                <a:rPr lang="it-IT" sz="700">
                  <a:latin typeface="SansSerif" panose="00000400000000000000" pitchFamily="2" charset="2"/>
                  <a:cs typeface="Segoe UI" panose="020B0502040204020203" pitchFamily="34" charset="0"/>
                </a:rPr>
                <a:t>QE </a:t>
              </a:r>
              <a:r>
                <a:rPr lang="it-IT" sz="700" err="1">
                  <a:latin typeface="SansSerif" panose="00000400000000000000" pitchFamily="2" charset="2"/>
                  <a:cs typeface="Segoe UI" panose="020B0502040204020203" pitchFamily="34" charset="0"/>
                </a:rPr>
                <a:t>at</a:t>
              </a:r>
              <a:r>
                <a:rPr lang="it-IT" sz="700">
                  <a:latin typeface="SansSerif" panose="00000400000000000000" pitchFamily="2" charset="2"/>
                  <a:cs typeface="Segoe UI" panose="020B0502040204020203" pitchFamily="34" charset="0"/>
                </a:rPr>
                <a:t> 94 °C</a:t>
              </a:r>
              <a:endParaRPr lang="en-US" sz="700">
                <a:latin typeface="SansSerif" panose="00000400000000000000" pitchFamily="2" charset="2"/>
                <a:cs typeface="Segoe UI" panose="020B0502040204020203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65B8D64-56DF-55C7-4F82-5A363D80F90A}"/>
                </a:ext>
              </a:extLst>
            </p:cNvPr>
            <p:cNvSpPr/>
            <p:nvPr/>
          </p:nvSpPr>
          <p:spPr>
            <a:xfrm>
              <a:off x="7448010" y="28257158"/>
              <a:ext cx="2465154" cy="458806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19B88F6-F906-C325-5746-91F25D6D80EB}"/>
                </a:ext>
              </a:extLst>
            </p:cNvPr>
            <p:cNvSpPr txBox="1"/>
            <p:nvPr/>
          </p:nvSpPr>
          <p:spPr>
            <a:xfrm>
              <a:off x="16758332" y="27526685"/>
              <a:ext cx="2179378" cy="194902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>
                <a:spcAft>
                  <a:spcPts val="400"/>
                </a:spcAft>
              </a:pPr>
              <a:r>
                <a:rPr lang="it-IT" sz="900">
                  <a:latin typeface="SansSerif" panose="00000400000000000000" pitchFamily="2" charset="2"/>
                  <a:cs typeface="Segoe UI" panose="020B0502040204020203" pitchFamily="34" charset="0"/>
                </a:rPr>
                <a:t>QE </a:t>
              </a:r>
              <a:r>
                <a:rPr lang="it-IT" sz="900" err="1">
                  <a:latin typeface="SansSerif" panose="00000400000000000000" pitchFamily="2" charset="2"/>
                  <a:cs typeface="Segoe UI" panose="020B0502040204020203" pitchFamily="34" charset="0"/>
                </a:rPr>
                <a:t>at</a:t>
              </a:r>
              <a:r>
                <a:rPr lang="it-IT" sz="900">
                  <a:latin typeface="SansSerif" panose="00000400000000000000" pitchFamily="2" charset="2"/>
                  <a:cs typeface="Segoe UI" panose="020B0502040204020203" pitchFamily="34" charset="0"/>
                </a:rPr>
                <a:t> 56 °C   </a:t>
              </a:r>
            </a:p>
            <a:p>
              <a:pPr>
                <a:spcAft>
                  <a:spcPts val="400"/>
                </a:spcAft>
              </a:pPr>
              <a:r>
                <a:rPr lang="it-IT" sz="900">
                  <a:latin typeface="SansSerif" panose="00000400000000000000" pitchFamily="2" charset="2"/>
                  <a:cs typeface="Segoe UI" panose="020B0502040204020203" pitchFamily="34" charset="0"/>
                </a:rPr>
                <a:t>QE </a:t>
              </a:r>
              <a:r>
                <a:rPr lang="it-IT" sz="900" err="1">
                  <a:latin typeface="SansSerif" panose="00000400000000000000" pitchFamily="2" charset="2"/>
                  <a:cs typeface="Segoe UI" panose="020B0502040204020203" pitchFamily="34" charset="0"/>
                </a:rPr>
                <a:t>at</a:t>
              </a:r>
              <a:r>
                <a:rPr lang="it-IT" sz="900">
                  <a:latin typeface="SansSerif" panose="00000400000000000000" pitchFamily="2" charset="2"/>
                  <a:cs typeface="Segoe UI" panose="020B0502040204020203" pitchFamily="34" charset="0"/>
                </a:rPr>
                <a:t> 63 °C</a:t>
              </a:r>
            </a:p>
            <a:p>
              <a:pPr>
                <a:spcAft>
                  <a:spcPts val="400"/>
                </a:spcAft>
              </a:pPr>
              <a:r>
                <a:rPr lang="it-IT" sz="900">
                  <a:latin typeface="SansSerif" panose="00000400000000000000" pitchFamily="2" charset="2"/>
                  <a:cs typeface="Segoe UI" panose="020B0502040204020203" pitchFamily="34" charset="0"/>
                </a:rPr>
                <a:t>QE </a:t>
              </a:r>
              <a:r>
                <a:rPr lang="it-IT" sz="900" err="1">
                  <a:latin typeface="SansSerif" panose="00000400000000000000" pitchFamily="2" charset="2"/>
                  <a:cs typeface="Segoe UI" panose="020B0502040204020203" pitchFamily="34" charset="0"/>
                </a:rPr>
                <a:t>at</a:t>
              </a:r>
              <a:r>
                <a:rPr lang="it-IT" sz="900">
                  <a:latin typeface="SansSerif" panose="00000400000000000000" pitchFamily="2" charset="2"/>
                  <a:cs typeface="Segoe UI" panose="020B0502040204020203" pitchFamily="34" charset="0"/>
                </a:rPr>
                <a:t> 79 °C</a:t>
              </a:r>
            </a:p>
            <a:p>
              <a:pPr>
                <a:spcAft>
                  <a:spcPts val="400"/>
                </a:spcAft>
              </a:pPr>
              <a:r>
                <a:rPr lang="it-IT" sz="900">
                  <a:latin typeface="SansSerif" panose="00000400000000000000" pitchFamily="2" charset="2"/>
                  <a:cs typeface="Segoe UI" panose="020B0502040204020203" pitchFamily="34" charset="0"/>
                </a:rPr>
                <a:t>QE </a:t>
              </a:r>
              <a:r>
                <a:rPr lang="it-IT" sz="900" err="1">
                  <a:latin typeface="SansSerif" panose="00000400000000000000" pitchFamily="2" charset="2"/>
                  <a:cs typeface="Segoe UI" panose="020B0502040204020203" pitchFamily="34" charset="0"/>
                </a:rPr>
                <a:t>at</a:t>
              </a:r>
              <a:r>
                <a:rPr lang="it-IT" sz="900">
                  <a:latin typeface="SansSerif" panose="00000400000000000000" pitchFamily="2" charset="2"/>
                  <a:cs typeface="Segoe UI" panose="020B0502040204020203" pitchFamily="34" charset="0"/>
                </a:rPr>
                <a:t> 94 °C</a:t>
              </a:r>
              <a:endParaRPr lang="en-US" sz="900">
                <a:latin typeface="SansSerif" panose="00000400000000000000" pitchFamily="2" charset="2"/>
                <a:cs typeface="Segoe UI" panose="020B0502040204020203" pitchFamily="34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522C20D-D32A-B134-B815-806463F54C6C}"/>
                </a:ext>
              </a:extLst>
            </p:cNvPr>
            <p:cNvSpPr/>
            <p:nvPr/>
          </p:nvSpPr>
          <p:spPr>
            <a:xfrm>
              <a:off x="16304458" y="28042394"/>
              <a:ext cx="2363854" cy="458806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644C369-5E7B-36AC-FC90-74019DD52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Thermal robustness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487E3C0B-98E0-FB00-BF6A-A568C3786D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3873328"/>
              </p:ext>
            </p:extLst>
          </p:nvPr>
        </p:nvGraphicFramePr>
        <p:xfrm>
          <a:off x="8382000" y="4316323"/>
          <a:ext cx="3611880" cy="1448886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766215529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1072792876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1867974713"/>
                    </a:ext>
                  </a:extLst>
                </a:gridCol>
              </a:tblGrid>
              <a:tr h="520763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Aptos" panose="020B0004020202020204" pitchFamily="34" charset="0"/>
                          <a:cs typeface="Arial" panose="020B0604020202020204" pitchFamily="34" charset="0"/>
                        </a:rPr>
                        <a:t>Temperature (°C)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accent2"/>
                          </a:solidFill>
                          <a:latin typeface="Aptos" panose="020B0004020202020204" pitchFamily="34" charset="0"/>
                          <a:cs typeface="Arial" panose="020B0604020202020204" pitchFamily="34" charset="0"/>
                        </a:rPr>
                        <a:t>NaKSb(Cs) </a:t>
                      </a:r>
                      <a:br>
                        <a:rPr lang="en-US" sz="1400">
                          <a:solidFill>
                            <a:schemeClr val="accent2"/>
                          </a:solidFill>
                          <a:latin typeface="Aptos" panose="020B00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400">
                          <a:latin typeface="Aptos" panose="020B0004020202020204" pitchFamily="34" charset="0"/>
                          <a:cs typeface="Arial" panose="020B0604020202020204" pitchFamily="34" charset="0"/>
                        </a:rPr>
                        <a:t>Life-time [h] </a:t>
                      </a: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err="1">
                          <a:solidFill>
                            <a:schemeClr val="accent2"/>
                          </a:solidFill>
                          <a:latin typeface="Aptos" panose="020B0004020202020204" pitchFamily="34" charset="0"/>
                          <a:cs typeface="Arial" panose="020B0604020202020204" pitchFamily="34" charset="0"/>
                        </a:rPr>
                        <a:t>KCsSb</a:t>
                      </a:r>
                      <a:br>
                        <a:rPr lang="en-US" sz="1400">
                          <a:solidFill>
                            <a:schemeClr val="accent2"/>
                          </a:solidFill>
                          <a:latin typeface="Aptos" panose="020B00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400">
                          <a:latin typeface="Aptos" panose="020B0004020202020204" pitchFamily="34" charset="0"/>
                          <a:cs typeface="Arial" panose="020B0604020202020204" pitchFamily="34" charset="0"/>
                        </a:rPr>
                        <a:t>Life-time [h]</a:t>
                      </a:r>
                      <a:endParaRPr lang="en-US" sz="1400">
                        <a:solidFill>
                          <a:schemeClr val="accent2"/>
                        </a:solidFill>
                        <a:latin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554714"/>
                  </a:ext>
                </a:extLst>
              </a:tr>
              <a:tr h="306331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Aptos" panose="020B0004020202020204" pitchFamily="34" charset="0"/>
                          <a:cs typeface="Arial" panose="020B0604020202020204" pitchFamily="34" charset="0"/>
                        </a:rPr>
                        <a:t>79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latin typeface="Aptos" panose="020B0004020202020204" pitchFamily="34" charset="0"/>
                          <a:cs typeface="Arial" panose="020B0604020202020204" pitchFamily="34" charset="0"/>
                        </a:rPr>
                        <a:t>&gt; 1000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Aptos" panose="020B0004020202020204" pitchFamily="34" charset="0"/>
                          <a:cs typeface="Arial" panose="020B0604020202020204" pitchFamily="34" charset="0"/>
                        </a:rPr>
                        <a:t>103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393622934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Aptos" panose="020B0004020202020204" pitchFamily="34" charset="0"/>
                          <a:cs typeface="Arial" panose="020B0604020202020204" pitchFamily="34" charset="0"/>
                        </a:rPr>
                        <a:t>94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Aptos" panose="020B0004020202020204" pitchFamily="34" charset="0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Aptos" panose="020B0004020202020204" pitchFamily="34" charset="0"/>
                          <a:cs typeface="Arial" panose="020B0604020202020204" pitchFamily="34" charset="0"/>
                        </a:rPr>
                        <a:t>38 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25774079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Aptos" panose="020B0004020202020204" pitchFamily="34" charset="0"/>
                          <a:cs typeface="Arial" panose="020B0604020202020204" pitchFamily="34" charset="0"/>
                        </a:rPr>
                        <a:t>103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Aptos" panose="020B00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Aptos" panose="020B00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9898793"/>
                  </a:ext>
                </a:extLst>
              </a:tr>
            </a:tbl>
          </a:graphicData>
        </a:graphic>
      </p:graphicFrame>
      <p:pic>
        <p:nvPicPr>
          <p:cNvPr id="23" name="Picture 22">
            <a:extLst>
              <a:ext uri="{FF2B5EF4-FFF2-40B4-BE49-F238E27FC236}">
                <a16:creationId xmlns:a16="http://schemas.microsoft.com/office/drawing/2014/main" id="{39F22A63-0149-6969-BC4F-214BEA24E0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46"/>
          <a:stretch>
            <a:fillRect/>
          </a:stretch>
        </p:blipFill>
        <p:spPr>
          <a:xfrm>
            <a:off x="3880427" y="11621498"/>
            <a:ext cx="2343477" cy="36307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72FAC-CF0D-43A5-2525-731780ADEC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297" y="1234952"/>
            <a:ext cx="11017469" cy="478359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200" dirty="0"/>
              <a:t>Operation of photocathodes in RF guns or at high extracted charge has motivated an investigation of the thermal response of these photocathode to substrate temperature increase.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200" b="1" dirty="0">
                <a:solidFill>
                  <a:srgbClr val="005493"/>
                </a:solidFill>
                <a:cs typeface="Arial" panose="020B0604020202020204" pitchFamily="34" charset="0"/>
              </a:rPr>
              <a:t>Lifetime comparison at different substrate temperatures:</a:t>
            </a:r>
          </a:p>
          <a:p>
            <a:pPr marL="685800" lvl="2">
              <a:lnSpc>
                <a:spcPct val="100000"/>
              </a:lnSpc>
              <a:spcBef>
                <a:spcPts val="300"/>
              </a:spcBef>
            </a:pPr>
            <a:r>
              <a:rPr lang="en-US" sz="2000" b="1" dirty="0">
                <a:solidFill>
                  <a:srgbClr val="005493"/>
                </a:solidFill>
                <a:cs typeface="Arial" panose="020B0604020202020204" pitchFamily="34" charset="0"/>
              </a:rPr>
              <a:t>NaKSb(Cs) </a:t>
            </a:r>
            <a:r>
              <a:rPr lang="en-US" sz="2000" dirty="0">
                <a:cs typeface="Arial" panose="020B0604020202020204" pitchFamily="34" charset="0"/>
              </a:rPr>
              <a:t>cathodes can withstand temperatures </a:t>
            </a:r>
            <a:r>
              <a:rPr lang="en-US" sz="2000" b="1" dirty="0">
                <a:cs typeface="Arial" panose="020B0604020202020204" pitchFamily="34" charset="0"/>
              </a:rPr>
              <a:t>up to </a:t>
            </a:r>
            <a:r>
              <a:rPr lang="en-US" sz="2000" dirty="0">
                <a:cs typeface="Arial" panose="020B0604020202020204" pitchFamily="34" charset="0"/>
              </a:rPr>
              <a:t>~</a:t>
            </a:r>
            <a:r>
              <a:rPr lang="en-US" sz="2000" b="1" dirty="0">
                <a:cs typeface="Arial" panose="020B0604020202020204" pitchFamily="34" charset="0"/>
              </a:rPr>
              <a:t>79 °C.</a:t>
            </a:r>
          </a:p>
          <a:p>
            <a:pPr marL="685800" lvl="2">
              <a:lnSpc>
                <a:spcPct val="100000"/>
              </a:lnSpc>
              <a:spcBef>
                <a:spcPts val="300"/>
              </a:spcBef>
            </a:pPr>
            <a:r>
              <a:rPr lang="en-US" sz="2000" b="1" dirty="0" err="1">
                <a:solidFill>
                  <a:srgbClr val="005493"/>
                </a:solidFill>
                <a:cs typeface="Arial" panose="020B0604020202020204" pitchFamily="34" charset="0"/>
              </a:rPr>
              <a:t>KCsSb</a:t>
            </a:r>
            <a:r>
              <a:rPr lang="en-US" sz="2000" b="1" dirty="0">
                <a:cs typeface="Arial" panose="020B0604020202020204" pitchFamily="34" charset="0"/>
              </a:rPr>
              <a:t> </a:t>
            </a:r>
            <a:r>
              <a:rPr lang="en-US" sz="2000" dirty="0">
                <a:cs typeface="Arial" panose="020B0604020202020204" pitchFamily="34" charset="0"/>
              </a:rPr>
              <a:t>cathodes can withstand temperatures</a:t>
            </a:r>
            <a:r>
              <a:rPr lang="en-US" sz="2000" b="1" dirty="0">
                <a:cs typeface="Arial" panose="020B0604020202020204" pitchFamily="34" charset="0"/>
              </a:rPr>
              <a:t> up t</a:t>
            </a:r>
            <a:r>
              <a:rPr lang="en-US" sz="2000" dirty="0">
                <a:cs typeface="Arial" panose="020B0604020202020204" pitchFamily="34" charset="0"/>
              </a:rPr>
              <a:t>o </a:t>
            </a:r>
            <a:r>
              <a:rPr lang="en-US" sz="2000" b="1" dirty="0">
                <a:cs typeface="Arial" panose="020B0604020202020204" pitchFamily="34" charset="0"/>
              </a:rPr>
              <a:t>~63 °C.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200" b="1" dirty="0">
                <a:solidFill>
                  <a:srgbClr val="005493"/>
                </a:solidFill>
                <a:cs typeface="Arial" panose="020B0604020202020204" pitchFamily="34" charset="0"/>
              </a:rPr>
              <a:t>NaKSb(Cs) </a:t>
            </a:r>
            <a:r>
              <a:rPr lang="en-US" sz="2200" dirty="0">
                <a:cs typeface="Arial" panose="020B0604020202020204" pitchFamily="34" charset="0"/>
              </a:rPr>
              <a:t>cathode has </a:t>
            </a:r>
            <a:r>
              <a:rPr lang="en-US" sz="2200" b="1" dirty="0">
                <a:solidFill>
                  <a:srgbClr val="005493"/>
                </a:solidFill>
                <a:cs typeface="Arial" panose="020B0604020202020204" pitchFamily="34" charset="0"/>
              </a:rPr>
              <a:t>higher thermal stability </a:t>
            </a:r>
            <a:r>
              <a:rPr lang="en-US" sz="2200" dirty="0">
                <a:cs typeface="Arial" panose="020B0604020202020204" pitchFamily="34" charset="0"/>
              </a:rPr>
              <a:t>compared to the </a:t>
            </a:r>
            <a:r>
              <a:rPr lang="en-US" sz="2200" b="1" dirty="0" err="1">
                <a:solidFill>
                  <a:srgbClr val="005493"/>
                </a:solidFill>
                <a:cs typeface="Arial" panose="020B0604020202020204" pitchFamily="34" charset="0"/>
              </a:rPr>
              <a:t>KCsSb</a:t>
            </a:r>
            <a:r>
              <a:rPr lang="en-US" sz="2200" b="1" dirty="0">
                <a:cs typeface="Arial" panose="020B0604020202020204" pitchFamily="34" charset="0"/>
              </a:rPr>
              <a:t> </a:t>
            </a:r>
            <a:r>
              <a:rPr lang="en-US" sz="2200" dirty="0">
                <a:cs typeface="Arial" panose="020B0604020202020204" pitchFamily="34" charset="0"/>
              </a:rPr>
              <a:t>cathode</a:t>
            </a:r>
            <a:r>
              <a:rPr lang="en-US" sz="2200" b="1" dirty="0"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0000"/>
              </a:lnSpc>
            </a:pPr>
            <a:endParaRPr lang="en-US" sz="2000" dirty="0"/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CE60A4F7-916B-869B-E6C9-610D994EC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22 September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25" name="Footer Placeholder 24">
            <a:extLst>
              <a:ext uri="{FF2B5EF4-FFF2-40B4-BE49-F238E27FC236}">
                <a16:creationId xmlns:a16="http://schemas.microsoft.com/office/drawing/2014/main" id="{5F12F091-92D1-1449-7049-06E1E1F35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it-IT">
                <a:solidFill>
                  <a:prstClr val="black">
                    <a:tint val="75000"/>
                  </a:prstClr>
                </a:solidFill>
              </a:rPr>
              <a:t>D. Sertore – PhASE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D493F524-85D4-7A68-CE31-BC0A61DA0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4C8636E5-F268-0A4A-84DB-69488F0245B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18</a:t>
            </a:fld>
            <a:endParaRPr lang="it-IT" dirty="0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853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28CB5-3678-5C0A-BCFC-E2731ABE6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Temperature stability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C1CD2C-48D5-8B42-45E3-695D105257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cs typeface="Arial" panose="020B0604020202020204" pitchFamily="34" charset="0"/>
              </a:rPr>
              <a:t>Reflectivity analysis shows </a:t>
            </a:r>
            <a:r>
              <a:rPr lang="en-US" b="1" dirty="0">
                <a:solidFill>
                  <a:srgbClr val="005493"/>
                </a:solidFill>
                <a:cs typeface="Arial" panose="020B0604020202020204" pitchFamily="34" charset="0"/>
              </a:rPr>
              <a:t>electronic structure stability</a:t>
            </a:r>
            <a:r>
              <a:rPr lang="en-US" dirty="0">
                <a:solidFill>
                  <a:srgbClr val="005493"/>
                </a:solidFill>
                <a:cs typeface="Arial" panose="020B0604020202020204" pitchFamily="34" charset="0"/>
              </a:rPr>
              <a:t> </a:t>
            </a:r>
            <a:r>
              <a:rPr lang="en-US" dirty="0">
                <a:cs typeface="Arial" panose="020B0604020202020204" pitchFamily="34" charset="0"/>
              </a:rPr>
              <a:t>up to:</a:t>
            </a:r>
          </a:p>
          <a:p>
            <a:pPr marL="682625" lvl="1" indent="-225425"/>
            <a:r>
              <a:rPr lang="en-US" sz="2400" b="1" dirty="0">
                <a:solidFill>
                  <a:srgbClr val="005493"/>
                </a:solidFill>
                <a:cs typeface="Arial" panose="020B0604020202020204" pitchFamily="34" charset="0"/>
              </a:rPr>
              <a:t>103 °C</a:t>
            </a:r>
            <a:r>
              <a:rPr lang="en-US" sz="2400" dirty="0">
                <a:cs typeface="Arial" panose="020B0604020202020204" pitchFamily="34" charset="0"/>
              </a:rPr>
              <a:t> for </a:t>
            </a:r>
            <a:r>
              <a:rPr lang="en-US" sz="2400" b="1" dirty="0" err="1">
                <a:solidFill>
                  <a:srgbClr val="005493"/>
                </a:solidFill>
                <a:cs typeface="Arial" panose="020B0604020202020204" pitchFamily="34" charset="0"/>
              </a:rPr>
              <a:t>KCsSb</a:t>
            </a:r>
            <a:r>
              <a:rPr lang="en-US" sz="2400" b="1" dirty="0">
                <a:solidFill>
                  <a:srgbClr val="005493"/>
                </a:solidFill>
                <a:cs typeface="Arial" panose="020B0604020202020204" pitchFamily="34" charset="0"/>
              </a:rPr>
              <a:t> </a:t>
            </a:r>
          </a:p>
          <a:p>
            <a:pPr marL="682625" lvl="1" indent="-225425"/>
            <a:r>
              <a:rPr lang="en-US" sz="2400" b="1" dirty="0">
                <a:solidFill>
                  <a:srgbClr val="005493"/>
                </a:solidFill>
                <a:cs typeface="Arial" panose="020B0604020202020204" pitchFamily="34" charset="0"/>
              </a:rPr>
              <a:t>130 °C</a:t>
            </a:r>
            <a:r>
              <a:rPr lang="en-US" sz="2400" dirty="0">
                <a:cs typeface="Arial" panose="020B0604020202020204" pitchFamily="34" charset="0"/>
              </a:rPr>
              <a:t> for </a:t>
            </a:r>
            <a:r>
              <a:rPr lang="en-US" sz="2400" b="1" dirty="0">
                <a:solidFill>
                  <a:srgbClr val="005493"/>
                </a:solidFill>
                <a:cs typeface="Arial" panose="020B0604020202020204" pitchFamily="34" charset="0"/>
              </a:rPr>
              <a:t>NaKSb(Cs) 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(same Sb thickness)</a:t>
            </a:r>
            <a:endParaRPr lang="en-US" sz="2400" dirty="0">
              <a:solidFill>
                <a:srgbClr val="005493"/>
              </a:solidFill>
              <a:cs typeface="Arial" panose="020B0604020202020204" pitchFamily="34" charset="0"/>
            </a:endParaRPr>
          </a:p>
          <a:p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3B20250-B885-1F76-DA8E-820E85C43E5C}"/>
              </a:ext>
            </a:extLst>
          </p:cNvPr>
          <p:cNvGrpSpPr>
            <a:grpSpLocks noChangeAspect="1"/>
          </p:cNvGrpSpPr>
          <p:nvPr/>
        </p:nvGrpSpPr>
        <p:grpSpPr>
          <a:xfrm>
            <a:off x="1135946" y="2727570"/>
            <a:ext cx="4890912" cy="3235492"/>
            <a:chOff x="13634195" y="32602909"/>
            <a:chExt cx="8178799" cy="5410534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8420734-9F9B-A058-401F-5147C456DF6F}"/>
                </a:ext>
              </a:extLst>
            </p:cNvPr>
            <p:cNvGrpSpPr/>
            <p:nvPr/>
          </p:nvGrpSpPr>
          <p:grpSpPr>
            <a:xfrm>
              <a:off x="13634195" y="32602909"/>
              <a:ext cx="8178799" cy="5410534"/>
              <a:chOff x="13634195" y="32864665"/>
              <a:chExt cx="8178799" cy="5123377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FC935C2B-606E-622E-B3E2-7B0D02EB9F69}"/>
                  </a:ext>
                </a:extLst>
              </p:cNvPr>
              <p:cNvGrpSpPr/>
              <p:nvPr/>
            </p:nvGrpSpPr>
            <p:grpSpPr>
              <a:xfrm>
                <a:off x="13634195" y="32864665"/>
                <a:ext cx="8178799" cy="5123377"/>
                <a:chOff x="13354795" y="32864665"/>
                <a:chExt cx="8178799" cy="5123377"/>
              </a:xfrm>
            </p:grpSpPr>
            <p:pic>
              <p:nvPicPr>
                <p:cNvPr id="13" name="Picture 12">
                  <a:extLst>
                    <a:ext uri="{FF2B5EF4-FFF2-40B4-BE49-F238E27FC236}">
                      <a16:creationId xmlns:a16="http://schemas.microsoft.com/office/drawing/2014/main" id="{0CD65AA0-504D-2C13-A71C-D8F7C3783F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3354795" y="32864665"/>
                  <a:ext cx="8178799" cy="5123377"/>
                </a:xfrm>
                <a:prstGeom prst="rect">
                  <a:avLst/>
                </a:prstGeom>
              </p:spPr>
            </p:pic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9125439D-8F0D-8CD0-FBFD-A0DF86031E81}"/>
                    </a:ext>
                  </a:extLst>
                </p:cNvPr>
                <p:cNvSpPr/>
                <p:nvPr/>
              </p:nvSpPr>
              <p:spPr>
                <a:xfrm>
                  <a:off x="14197667" y="36187594"/>
                  <a:ext cx="3150533" cy="689676"/>
                </a:xfrm>
                <a:prstGeom prst="ellipse">
                  <a:avLst/>
                </a:prstGeom>
                <a:noFill/>
                <a:ln w="381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B1060BD-0B03-E5F8-A22D-2421B6483728}"/>
                  </a:ext>
                </a:extLst>
              </p:cNvPr>
              <p:cNvSpPr txBox="1"/>
              <p:nvPr/>
            </p:nvSpPr>
            <p:spPr>
              <a:xfrm>
                <a:off x="18489134" y="33055116"/>
                <a:ext cx="2700664" cy="633571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000" b="1">
                    <a:latin typeface="Aptos" panose="020B0004020202020204" pitchFamily="34" charset="0"/>
                    <a:cs typeface="Arial" panose="020B0604020202020204" pitchFamily="34" charset="0"/>
                  </a:rPr>
                  <a:t>KCsSb (thin)</a:t>
                </a: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2C19E64-3689-15C3-627A-387EF4AF7E53}"/>
                </a:ext>
              </a:extLst>
            </p:cNvPr>
            <p:cNvSpPr txBox="1"/>
            <p:nvPr/>
          </p:nvSpPr>
          <p:spPr>
            <a:xfrm>
              <a:off x="15389724" y="34242389"/>
              <a:ext cx="2068100" cy="288219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bIns="0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it-IT" sz="1400">
                  <a:latin typeface="SansSerif" panose="00000400000000000000" pitchFamily="2" charset="2"/>
                  <a:cs typeface="Segoe UI" panose="020B0502040204020203" pitchFamily="34" charset="0"/>
                </a:rPr>
                <a:t>R </a:t>
              </a:r>
              <a:r>
                <a:rPr lang="it-IT" sz="1400" err="1">
                  <a:latin typeface="SansSerif" panose="00000400000000000000" pitchFamily="2" charset="2"/>
                  <a:cs typeface="Segoe UI" panose="020B0502040204020203" pitchFamily="34" charset="0"/>
                </a:rPr>
                <a:t>KCsSb</a:t>
              </a:r>
              <a:endParaRPr lang="it-IT" sz="1400">
                <a:latin typeface="SansSerif" panose="00000400000000000000" pitchFamily="2" charset="2"/>
                <a:cs typeface="Segoe UI" panose="020B0502040204020203" pitchFamily="34" charset="0"/>
              </a:endParaRPr>
            </a:p>
            <a:p>
              <a:pPr>
                <a:spcAft>
                  <a:spcPts val="600"/>
                </a:spcAft>
              </a:pPr>
              <a:r>
                <a:rPr lang="it-IT" sz="1400">
                  <a:latin typeface="SansSerif" panose="00000400000000000000" pitchFamily="2" charset="2"/>
                  <a:cs typeface="Segoe UI" panose="020B0502040204020203" pitchFamily="34" charset="0"/>
                </a:rPr>
                <a:t>R </a:t>
              </a:r>
              <a:r>
                <a:rPr lang="it-IT" sz="1400" err="1">
                  <a:latin typeface="SansSerif" panose="00000400000000000000" pitchFamily="2" charset="2"/>
                  <a:cs typeface="Segoe UI" panose="020B0502040204020203" pitchFamily="34" charset="0"/>
                </a:rPr>
                <a:t>at</a:t>
              </a:r>
              <a:r>
                <a:rPr lang="it-IT" sz="1400">
                  <a:latin typeface="SansSerif" panose="00000400000000000000" pitchFamily="2" charset="2"/>
                  <a:cs typeface="Segoe UI" panose="020B0502040204020203" pitchFamily="34" charset="0"/>
                </a:rPr>
                <a:t> 56 °C</a:t>
              </a:r>
            </a:p>
            <a:p>
              <a:pPr>
                <a:spcAft>
                  <a:spcPts val="600"/>
                </a:spcAft>
              </a:pPr>
              <a:r>
                <a:rPr lang="it-IT" sz="1400">
                  <a:latin typeface="SansSerif" panose="00000400000000000000" pitchFamily="2" charset="2"/>
                  <a:cs typeface="Segoe UI" panose="020B0502040204020203" pitchFamily="34" charset="0"/>
                </a:rPr>
                <a:t>R </a:t>
              </a:r>
              <a:r>
                <a:rPr lang="it-IT" sz="1400" err="1">
                  <a:latin typeface="SansSerif" panose="00000400000000000000" pitchFamily="2" charset="2"/>
                  <a:cs typeface="Segoe UI" panose="020B0502040204020203" pitchFamily="34" charset="0"/>
                </a:rPr>
                <a:t>at</a:t>
              </a:r>
              <a:r>
                <a:rPr lang="it-IT" sz="1400">
                  <a:latin typeface="SansSerif" panose="00000400000000000000" pitchFamily="2" charset="2"/>
                  <a:cs typeface="Segoe UI" panose="020B0502040204020203" pitchFamily="34" charset="0"/>
                </a:rPr>
                <a:t> 79 °C</a:t>
              </a:r>
            </a:p>
            <a:p>
              <a:pPr>
                <a:spcAft>
                  <a:spcPts val="600"/>
                </a:spcAft>
              </a:pPr>
              <a:r>
                <a:rPr lang="it-IT" sz="1400">
                  <a:latin typeface="SansSerif" panose="00000400000000000000" pitchFamily="2" charset="2"/>
                  <a:cs typeface="Segoe UI" panose="020B0502040204020203" pitchFamily="34" charset="0"/>
                </a:rPr>
                <a:t>R </a:t>
              </a:r>
              <a:r>
                <a:rPr lang="it-IT" sz="1400" err="1">
                  <a:latin typeface="SansSerif" panose="00000400000000000000" pitchFamily="2" charset="2"/>
                  <a:cs typeface="Segoe UI" panose="020B0502040204020203" pitchFamily="34" charset="0"/>
                </a:rPr>
                <a:t>at</a:t>
              </a:r>
              <a:r>
                <a:rPr lang="it-IT" sz="1400">
                  <a:latin typeface="SansSerif" panose="00000400000000000000" pitchFamily="2" charset="2"/>
                  <a:cs typeface="Segoe UI" panose="020B0502040204020203" pitchFamily="34" charset="0"/>
                </a:rPr>
                <a:t> 94 °C</a:t>
              </a:r>
            </a:p>
            <a:p>
              <a:pPr>
                <a:spcAft>
                  <a:spcPts val="600"/>
                </a:spcAft>
              </a:pPr>
              <a:r>
                <a:rPr lang="it-IT" sz="1400">
                  <a:latin typeface="SansSerif" panose="00000400000000000000" pitchFamily="2" charset="2"/>
                  <a:cs typeface="Segoe UI" panose="020B0502040204020203" pitchFamily="34" charset="0"/>
                </a:rPr>
                <a:t>R </a:t>
              </a:r>
              <a:r>
                <a:rPr lang="it-IT" sz="1400" err="1">
                  <a:latin typeface="SansSerif" panose="00000400000000000000" pitchFamily="2" charset="2"/>
                  <a:cs typeface="Segoe UI" panose="020B0502040204020203" pitchFamily="34" charset="0"/>
                </a:rPr>
                <a:t>at</a:t>
              </a:r>
              <a:r>
                <a:rPr lang="it-IT" sz="1400">
                  <a:latin typeface="SansSerif" panose="00000400000000000000" pitchFamily="2" charset="2"/>
                  <a:cs typeface="Segoe UI" panose="020B0502040204020203" pitchFamily="34" charset="0"/>
                </a:rPr>
                <a:t> 103 °C</a:t>
              </a:r>
            </a:p>
            <a:p>
              <a:pPr>
                <a:spcAft>
                  <a:spcPts val="600"/>
                </a:spcAft>
              </a:pPr>
              <a:r>
                <a:rPr lang="it-IT" sz="1400">
                  <a:latin typeface="SansSerif" panose="00000400000000000000" pitchFamily="2" charset="2"/>
                  <a:cs typeface="Segoe UI" panose="020B0502040204020203" pitchFamily="34" charset="0"/>
                </a:rPr>
                <a:t>R </a:t>
              </a:r>
              <a:r>
                <a:rPr lang="it-IT" sz="1400" err="1">
                  <a:latin typeface="SansSerif" panose="00000400000000000000" pitchFamily="2" charset="2"/>
                  <a:cs typeface="Segoe UI" panose="020B0502040204020203" pitchFamily="34" charset="0"/>
                </a:rPr>
                <a:t>at</a:t>
              </a:r>
              <a:r>
                <a:rPr lang="it-IT" sz="1400">
                  <a:latin typeface="SansSerif" panose="00000400000000000000" pitchFamily="2" charset="2"/>
                  <a:cs typeface="Segoe UI" panose="020B0502040204020203" pitchFamily="34" charset="0"/>
                </a:rPr>
                <a:t> 111 °C</a:t>
              </a:r>
              <a:endParaRPr lang="en-US" sz="1400">
                <a:latin typeface="SansSerif" panose="00000400000000000000" pitchFamily="2" charset="2"/>
                <a:cs typeface="Segoe UI" panose="020B0502040204020203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0C09BFB-36C7-8A37-D857-272CC04AB4A9}"/>
                </a:ext>
              </a:extLst>
            </p:cNvPr>
            <p:cNvSpPr/>
            <p:nvPr/>
          </p:nvSpPr>
          <p:spPr>
            <a:xfrm>
              <a:off x="14477068" y="36107305"/>
              <a:ext cx="3150532" cy="728331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C621BE5-7182-1E39-66D6-59A067627D9F}"/>
              </a:ext>
            </a:extLst>
          </p:cNvPr>
          <p:cNvGrpSpPr>
            <a:grpSpLocks noChangeAspect="1"/>
          </p:cNvGrpSpPr>
          <p:nvPr/>
        </p:nvGrpSpPr>
        <p:grpSpPr>
          <a:xfrm>
            <a:off x="6910401" y="2692962"/>
            <a:ext cx="4648481" cy="3238751"/>
            <a:chOff x="21783174" y="32586867"/>
            <a:chExt cx="7773396" cy="5415983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DD9A4B5-5A28-742C-FFAC-FDFA527C39A8}"/>
                </a:ext>
              </a:extLst>
            </p:cNvPr>
            <p:cNvGrpSpPr/>
            <p:nvPr/>
          </p:nvGrpSpPr>
          <p:grpSpPr>
            <a:xfrm>
              <a:off x="21783174" y="32586867"/>
              <a:ext cx="7759323" cy="5415983"/>
              <a:chOff x="21783174" y="32631557"/>
              <a:chExt cx="7759323" cy="5371425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1A0DD0D5-F801-2CD5-F60B-4A4ED9DB9690}"/>
                  </a:ext>
                </a:extLst>
              </p:cNvPr>
              <p:cNvGrpSpPr/>
              <p:nvPr/>
            </p:nvGrpSpPr>
            <p:grpSpPr>
              <a:xfrm>
                <a:off x="21783174" y="32631557"/>
                <a:ext cx="7759323" cy="5371425"/>
                <a:chOff x="21503774" y="32631557"/>
                <a:chExt cx="7759323" cy="5371425"/>
              </a:xfrm>
            </p:grpSpPr>
            <p:pic>
              <p:nvPicPr>
                <p:cNvPr id="22" name="Picture 21">
                  <a:extLst>
                    <a:ext uri="{FF2B5EF4-FFF2-40B4-BE49-F238E27FC236}">
                      <a16:creationId xmlns:a16="http://schemas.microsoft.com/office/drawing/2014/main" id="{8697BEF5-7F65-EE8E-F2E6-9FA4704FF8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1503774" y="32631557"/>
                  <a:ext cx="7759323" cy="5371425"/>
                </a:xfrm>
                <a:prstGeom prst="rect">
                  <a:avLst/>
                </a:prstGeom>
              </p:spPr>
            </p:pic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422691AF-8572-2F0E-149B-64E6ED7CF7C6}"/>
                    </a:ext>
                  </a:extLst>
                </p:cNvPr>
                <p:cNvSpPr/>
                <p:nvPr/>
              </p:nvSpPr>
              <p:spPr>
                <a:xfrm>
                  <a:off x="25763040" y="34579280"/>
                  <a:ext cx="3150533" cy="459949"/>
                </a:xfrm>
                <a:prstGeom prst="ellipse">
                  <a:avLst/>
                </a:prstGeom>
                <a:noFill/>
                <a:ln w="381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4105804-F6F9-A3C2-8942-518EEF5C6685}"/>
                  </a:ext>
                </a:extLst>
              </p:cNvPr>
              <p:cNvSpPr txBox="1"/>
              <p:nvPr/>
            </p:nvSpPr>
            <p:spPr>
              <a:xfrm>
                <a:off x="22773056" y="32916784"/>
                <a:ext cx="2751372" cy="663577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>
                    <a:latin typeface="Aptos" panose="020B0004020202020204" pitchFamily="34" charset="0"/>
                    <a:cs typeface="Arial" panose="020B0604020202020204" pitchFamily="34" charset="0"/>
                  </a:rPr>
                  <a:t>NaKSb(Cs)</a:t>
                </a: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51953B5-C61E-CC80-2E1A-4C3E79EC47BF}"/>
                </a:ext>
              </a:extLst>
            </p:cNvPr>
            <p:cNvSpPr txBox="1"/>
            <p:nvPr/>
          </p:nvSpPr>
          <p:spPr>
            <a:xfrm>
              <a:off x="26805198" y="32885381"/>
              <a:ext cx="2751372" cy="285646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bIns="0" rtlCol="0">
              <a:spAutoFit/>
            </a:bodyPr>
            <a:lstStyle/>
            <a:p>
              <a:pPr>
                <a:spcAft>
                  <a:spcPts val="200"/>
                </a:spcAft>
              </a:pPr>
              <a:r>
                <a:rPr lang="it-IT" sz="1400">
                  <a:latin typeface="SansSerif" panose="00000400000000000000" pitchFamily="2" charset="2"/>
                  <a:cs typeface="Segoe UI" panose="020B0502040204020203" pitchFamily="34" charset="0"/>
                </a:rPr>
                <a:t>R NaKSb(Cs)</a:t>
              </a:r>
            </a:p>
            <a:p>
              <a:pPr>
                <a:spcAft>
                  <a:spcPts val="200"/>
                </a:spcAft>
              </a:pPr>
              <a:r>
                <a:rPr lang="it-IT" sz="1400">
                  <a:latin typeface="SansSerif" panose="00000400000000000000" pitchFamily="2" charset="2"/>
                  <a:cs typeface="Segoe UI" panose="020B0502040204020203" pitchFamily="34" charset="0"/>
                </a:rPr>
                <a:t>R </a:t>
              </a:r>
              <a:r>
                <a:rPr lang="it-IT" sz="1400" err="1">
                  <a:latin typeface="SansSerif" panose="00000400000000000000" pitchFamily="2" charset="2"/>
                  <a:cs typeface="Segoe UI" panose="020B0502040204020203" pitchFamily="34" charset="0"/>
                </a:rPr>
                <a:t>at</a:t>
              </a:r>
              <a:r>
                <a:rPr lang="it-IT" sz="1400">
                  <a:latin typeface="SansSerif" panose="00000400000000000000" pitchFamily="2" charset="2"/>
                  <a:cs typeface="Segoe UI" panose="020B0502040204020203" pitchFamily="34" charset="0"/>
                </a:rPr>
                <a:t> 49 °C</a:t>
              </a:r>
            </a:p>
            <a:p>
              <a:pPr>
                <a:spcAft>
                  <a:spcPts val="200"/>
                </a:spcAft>
              </a:pPr>
              <a:r>
                <a:rPr lang="it-IT" sz="1400">
                  <a:latin typeface="SansSerif" panose="00000400000000000000" pitchFamily="2" charset="2"/>
                  <a:cs typeface="Segoe UI" panose="020B0502040204020203" pitchFamily="34" charset="0"/>
                </a:rPr>
                <a:t>R </a:t>
              </a:r>
              <a:r>
                <a:rPr lang="it-IT" sz="1400" err="1">
                  <a:latin typeface="SansSerif" panose="00000400000000000000" pitchFamily="2" charset="2"/>
                  <a:cs typeface="Segoe UI" panose="020B0502040204020203" pitchFamily="34" charset="0"/>
                </a:rPr>
                <a:t>at</a:t>
              </a:r>
              <a:r>
                <a:rPr lang="it-IT" sz="1400">
                  <a:latin typeface="SansSerif" panose="00000400000000000000" pitchFamily="2" charset="2"/>
                  <a:cs typeface="Segoe UI" panose="020B0502040204020203" pitchFamily="34" charset="0"/>
                </a:rPr>
                <a:t> 111 °C</a:t>
              </a:r>
            </a:p>
            <a:p>
              <a:pPr>
                <a:spcAft>
                  <a:spcPts val="200"/>
                </a:spcAft>
              </a:pPr>
              <a:r>
                <a:rPr lang="it-IT" sz="1400">
                  <a:latin typeface="SansSerif" panose="00000400000000000000" pitchFamily="2" charset="2"/>
                  <a:cs typeface="Segoe UI" panose="020B0502040204020203" pitchFamily="34" charset="0"/>
                </a:rPr>
                <a:t>R after Cs </a:t>
              </a:r>
              <a:r>
                <a:rPr lang="it-IT" sz="1400" err="1">
                  <a:latin typeface="SansSerif" panose="00000400000000000000" pitchFamily="2" charset="2"/>
                  <a:cs typeface="Segoe UI" panose="020B0502040204020203" pitchFamily="34" charset="0"/>
                </a:rPr>
                <a:t>deposition</a:t>
              </a:r>
              <a:endParaRPr lang="it-IT" sz="1400">
                <a:latin typeface="SansSerif" panose="00000400000000000000" pitchFamily="2" charset="2"/>
                <a:cs typeface="Segoe UI" panose="020B0502040204020203" pitchFamily="34" charset="0"/>
              </a:endParaRPr>
            </a:p>
            <a:p>
              <a:pPr>
                <a:spcAft>
                  <a:spcPts val="200"/>
                </a:spcAft>
              </a:pPr>
              <a:r>
                <a:rPr lang="it-IT" sz="1400">
                  <a:latin typeface="SansSerif" panose="00000400000000000000" pitchFamily="2" charset="2"/>
                  <a:cs typeface="Segoe UI" panose="020B0502040204020203" pitchFamily="34" charset="0"/>
                </a:rPr>
                <a:t>R </a:t>
              </a:r>
              <a:r>
                <a:rPr lang="it-IT" sz="1400" err="1">
                  <a:latin typeface="SansSerif" panose="00000400000000000000" pitchFamily="2" charset="2"/>
                  <a:cs typeface="Segoe UI" panose="020B0502040204020203" pitchFamily="34" charset="0"/>
                </a:rPr>
                <a:t>at</a:t>
              </a:r>
              <a:r>
                <a:rPr lang="it-IT" sz="1400">
                  <a:latin typeface="SansSerif" panose="00000400000000000000" pitchFamily="2" charset="2"/>
                  <a:cs typeface="Segoe UI" panose="020B0502040204020203" pitchFamily="34" charset="0"/>
                </a:rPr>
                <a:t> 130 °C</a:t>
              </a:r>
            </a:p>
            <a:p>
              <a:pPr>
                <a:spcAft>
                  <a:spcPts val="200"/>
                </a:spcAft>
              </a:pPr>
              <a:r>
                <a:rPr lang="it-IT" sz="1400">
                  <a:latin typeface="SansSerif" panose="00000400000000000000" pitchFamily="2" charset="2"/>
                  <a:cs typeface="Segoe UI" panose="020B0502040204020203" pitchFamily="34" charset="0"/>
                </a:rPr>
                <a:t>R </a:t>
              </a:r>
              <a:r>
                <a:rPr lang="it-IT" sz="1400" err="1">
                  <a:latin typeface="SansSerif" panose="00000400000000000000" pitchFamily="2" charset="2"/>
                  <a:cs typeface="Segoe UI" panose="020B0502040204020203" pitchFamily="34" charset="0"/>
                </a:rPr>
                <a:t>at</a:t>
              </a:r>
              <a:r>
                <a:rPr lang="it-IT" sz="1400">
                  <a:latin typeface="SansSerif" panose="00000400000000000000" pitchFamily="2" charset="2"/>
                  <a:cs typeface="Segoe UI" panose="020B0502040204020203" pitchFamily="34" charset="0"/>
                </a:rPr>
                <a:t> 143 °C</a:t>
              </a:r>
            </a:p>
            <a:p>
              <a:pPr>
                <a:spcAft>
                  <a:spcPts val="200"/>
                </a:spcAft>
              </a:pPr>
              <a:r>
                <a:rPr lang="it-IT" sz="1400">
                  <a:latin typeface="SansSerif" panose="00000400000000000000" pitchFamily="2" charset="2"/>
                  <a:cs typeface="Segoe UI" panose="020B0502040204020203" pitchFamily="34" charset="0"/>
                </a:rPr>
                <a:t>R </a:t>
              </a:r>
              <a:r>
                <a:rPr lang="it-IT" sz="1400" err="1">
                  <a:latin typeface="SansSerif" panose="00000400000000000000" pitchFamily="2" charset="2"/>
                  <a:cs typeface="Segoe UI" panose="020B0502040204020203" pitchFamily="34" charset="0"/>
                </a:rPr>
                <a:t>at</a:t>
              </a:r>
              <a:r>
                <a:rPr lang="it-IT" sz="1400">
                  <a:latin typeface="SansSerif" panose="00000400000000000000" pitchFamily="2" charset="2"/>
                  <a:cs typeface="Segoe UI" panose="020B0502040204020203" pitchFamily="34" charset="0"/>
                </a:rPr>
                <a:t> 156 °C</a:t>
              </a:r>
              <a:endParaRPr lang="en-US" sz="1400">
                <a:latin typeface="SansSerif" panose="00000400000000000000" pitchFamily="2" charset="2"/>
                <a:cs typeface="Segoe UI" panose="020B0502040204020203" pitchFamily="34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480155B-C170-B9AD-3129-AD6FB07C566D}"/>
                </a:ext>
              </a:extLst>
            </p:cNvPr>
            <p:cNvSpPr/>
            <p:nvPr/>
          </p:nvSpPr>
          <p:spPr>
            <a:xfrm>
              <a:off x="26042441" y="34550747"/>
              <a:ext cx="3150532" cy="463764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C1D93BCD-9609-F6B1-E02C-638DB1284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95403" t="465" r="4240" b="13788"/>
            <a:stretch>
              <a:fillRect/>
            </a:stretch>
          </p:blipFill>
          <p:spPr>
            <a:xfrm>
              <a:off x="29246429" y="32743026"/>
              <a:ext cx="28800" cy="4645738"/>
            </a:xfrm>
            <a:prstGeom prst="rect">
              <a:avLst/>
            </a:prstGeom>
          </p:spPr>
        </p:pic>
      </p:grp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0B2A1583-BE4A-7FE2-A4F4-F67D5F4B7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22 September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25" name="Footer Placeholder 24">
            <a:extLst>
              <a:ext uri="{FF2B5EF4-FFF2-40B4-BE49-F238E27FC236}">
                <a16:creationId xmlns:a16="http://schemas.microsoft.com/office/drawing/2014/main" id="{8C7CB39F-D75D-3581-8737-5E728EF1A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it-IT">
                <a:solidFill>
                  <a:prstClr val="black">
                    <a:tint val="75000"/>
                  </a:prstClr>
                </a:solidFill>
              </a:rPr>
              <a:t>D. Sertore – PhASE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7B3EC7FE-C9AC-19C9-C5B1-339547FD7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4C8636E5-F268-0A4A-84DB-69488F0245B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19</a:t>
            </a:fld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25364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442CA-76B4-E991-AAD1-F65ABADE0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NaKSb(Cs) Rejuvenation by 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ABB06-0873-C228-6CCF-9B523A86FD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indent="-457200" algn="just">
              <a:lnSpc>
                <a:spcPct val="100000"/>
              </a:lnSpc>
              <a:spcAft>
                <a:spcPts val="1200"/>
              </a:spcAft>
            </a:pPr>
            <a:r>
              <a:rPr lang="en-US" dirty="0">
                <a:cs typeface="Arial"/>
              </a:rPr>
              <a:t>After heating the cathode to 111 °C, </a:t>
            </a:r>
            <a:r>
              <a:rPr lang="en-US" b="1" dirty="0">
                <a:solidFill>
                  <a:srgbClr val="005493"/>
                </a:solidFill>
                <a:cs typeface="Arial"/>
              </a:rPr>
              <a:t>a few nm of Cs</a:t>
            </a:r>
            <a:r>
              <a:rPr lang="en-US" b="1" dirty="0">
                <a:cs typeface="Arial"/>
              </a:rPr>
              <a:t> </a:t>
            </a:r>
            <a:r>
              <a:rPr lang="en-US" dirty="0">
                <a:cs typeface="Arial"/>
              </a:rPr>
              <a:t>were </a:t>
            </a:r>
            <a:r>
              <a:rPr lang="en-US" b="1" dirty="0">
                <a:solidFill>
                  <a:srgbClr val="005493"/>
                </a:solidFill>
                <a:cs typeface="Arial"/>
              </a:rPr>
              <a:t>re-deposited</a:t>
            </a:r>
            <a:r>
              <a:rPr lang="en-US" dirty="0">
                <a:cs typeface="Arial"/>
              </a:rPr>
              <a:t> onto the cathode surface.</a:t>
            </a:r>
            <a:endParaRPr lang="en-US" dirty="0">
              <a:cs typeface="Arial" panose="020B0604020202020204" pitchFamily="34" charset="0"/>
            </a:endParaRPr>
          </a:p>
          <a:p>
            <a:pPr marL="457200" indent="-457200">
              <a:lnSpc>
                <a:spcPct val="100000"/>
              </a:lnSpc>
              <a:spcAft>
                <a:spcPts val="1200"/>
              </a:spcAft>
            </a:pPr>
            <a:r>
              <a:rPr lang="en-US" b="1" dirty="0">
                <a:solidFill>
                  <a:srgbClr val="005493"/>
                </a:solidFill>
                <a:cs typeface="Arial"/>
              </a:rPr>
              <a:t>QE across all wavelengths </a:t>
            </a:r>
            <a:br>
              <a:rPr lang="en-US" b="1" dirty="0">
                <a:cs typeface="Arial" panose="020B0604020202020204" pitchFamily="34" charset="0"/>
              </a:rPr>
            </a:br>
            <a:r>
              <a:rPr lang="en-US" b="1" dirty="0">
                <a:solidFill>
                  <a:srgbClr val="005493"/>
                </a:solidFill>
                <a:cs typeface="Arial"/>
              </a:rPr>
              <a:t>recovered</a:t>
            </a:r>
            <a:r>
              <a:rPr lang="en-US" b="1" dirty="0">
                <a:cs typeface="Arial"/>
              </a:rPr>
              <a:t> </a:t>
            </a:r>
            <a:r>
              <a:rPr lang="en-US" dirty="0">
                <a:cs typeface="Arial"/>
              </a:rPr>
              <a:t>to </a:t>
            </a:r>
            <a:r>
              <a:rPr lang="en-US" b="1" dirty="0">
                <a:solidFill>
                  <a:srgbClr val="005493"/>
                </a:solidFill>
                <a:cs typeface="Arial"/>
              </a:rPr>
              <a:t>above</a:t>
            </a:r>
            <a:r>
              <a:rPr lang="en-US" dirty="0">
                <a:cs typeface="Arial"/>
              </a:rPr>
              <a:t> </a:t>
            </a:r>
            <a:r>
              <a:rPr lang="en-US" b="1" dirty="0">
                <a:solidFill>
                  <a:srgbClr val="005493"/>
                </a:solidFill>
                <a:cs typeface="Arial"/>
              </a:rPr>
              <a:t>original </a:t>
            </a:r>
            <a:br>
              <a:rPr lang="en-US" b="1" dirty="0">
                <a:solidFill>
                  <a:srgbClr val="005493"/>
                </a:solidFill>
                <a:cs typeface="Arial"/>
              </a:rPr>
            </a:br>
            <a:r>
              <a:rPr lang="en-US" b="1" dirty="0">
                <a:solidFill>
                  <a:srgbClr val="005493"/>
                </a:solidFill>
                <a:cs typeface="Arial"/>
              </a:rPr>
              <a:t>level</a:t>
            </a:r>
            <a:r>
              <a:rPr lang="en-US" dirty="0">
                <a:cs typeface="Arial"/>
              </a:rPr>
              <a:t>, demonstrating </a:t>
            </a:r>
            <a:r>
              <a:rPr lang="en-US" b="1" dirty="0">
                <a:solidFill>
                  <a:srgbClr val="005493"/>
                </a:solidFill>
                <a:cs typeface="Arial"/>
              </a:rPr>
              <a:t>effective </a:t>
            </a:r>
            <a:br>
              <a:rPr lang="en-US" b="1" dirty="0">
                <a:solidFill>
                  <a:srgbClr val="005493"/>
                </a:solidFill>
                <a:cs typeface="Arial"/>
              </a:rPr>
            </a:br>
            <a:r>
              <a:rPr lang="en-US" b="1" dirty="0">
                <a:solidFill>
                  <a:srgbClr val="005493"/>
                </a:solidFill>
                <a:cs typeface="Arial"/>
              </a:rPr>
              <a:t>rejuvenation</a:t>
            </a:r>
            <a:r>
              <a:rPr lang="en-US" dirty="0">
                <a:solidFill>
                  <a:srgbClr val="005493"/>
                </a:solidFill>
                <a:cs typeface="Arial"/>
              </a:rPr>
              <a:t> </a:t>
            </a:r>
            <a:r>
              <a:rPr lang="en-US" dirty="0">
                <a:cs typeface="Arial"/>
              </a:rPr>
              <a:t>of the </a:t>
            </a:r>
            <a:br>
              <a:rPr lang="en-US" dirty="0">
                <a:cs typeface="Arial"/>
              </a:rPr>
            </a:br>
            <a:r>
              <a:rPr lang="en-US" dirty="0">
                <a:cs typeface="Arial"/>
              </a:rPr>
              <a:t>photocathode</a:t>
            </a:r>
          </a:p>
          <a:p>
            <a:pPr marL="457200" indent="-457200">
              <a:lnSpc>
                <a:spcPct val="100000"/>
              </a:lnSpc>
              <a:spcAft>
                <a:spcPts val="1200"/>
              </a:spcAft>
            </a:pPr>
            <a:r>
              <a:rPr lang="en-US" dirty="0">
                <a:latin typeface="Arial"/>
                <a:cs typeface="Arial"/>
              </a:rPr>
              <a:t>In some cases, the QE after </a:t>
            </a:r>
            <a:br>
              <a:rPr lang="en-US" dirty="0">
                <a:latin typeface="Arial"/>
                <a:cs typeface="Arial"/>
              </a:rPr>
            </a:br>
            <a:r>
              <a:rPr lang="en-US" dirty="0">
                <a:latin typeface="Arial"/>
                <a:cs typeface="Arial"/>
              </a:rPr>
              <a:t>rejuvenation might be even </a:t>
            </a:r>
            <a:br>
              <a:rPr lang="en-US" dirty="0">
                <a:latin typeface="Arial"/>
                <a:cs typeface="Arial"/>
              </a:rPr>
            </a:br>
            <a:r>
              <a:rPr lang="en-US" dirty="0">
                <a:latin typeface="Arial"/>
                <a:cs typeface="Arial"/>
              </a:rPr>
              <a:t>higher than the original one.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FA0DEE1-FC35-1E3F-D3F6-23976606BD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9279" y="2176184"/>
            <a:ext cx="5662670" cy="353881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EDCCD50-D42C-1797-6D7D-E836E13C0B8A}"/>
              </a:ext>
            </a:extLst>
          </p:cNvPr>
          <p:cNvSpPr txBox="1"/>
          <p:nvPr/>
        </p:nvSpPr>
        <p:spPr>
          <a:xfrm>
            <a:off x="9680498" y="4100293"/>
            <a:ext cx="1523530" cy="1084912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>
              <a:spcAft>
                <a:spcPts val="500"/>
              </a:spcAft>
            </a:pPr>
            <a:r>
              <a:rPr lang="it-IT" sz="1300" dirty="0">
                <a:latin typeface="SansSerif" panose="00000400000000000000" pitchFamily="2" charset="2"/>
                <a:cs typeface="Segoe UI" panose="020B0502040204020203" pitchFamily="34" charset="0"/>
              </a:rPr>
              <a:t>QE NaKSb(Cs)</a:t>
            </a:r>
          </a:p>
          <a:p>
            <a:pPr>
              <a:spcAft>
                <a:spcPts val="500"/>
              </a:spcAft>
            </a:pPr>
            <a:r>
              <a:rPr lang="it-IT" sz="1300" dirty="0">
                <a:latin typeface="SansSerif" panose="00000400000000000000" pitchFamily="2" charset="2"/>
                <a:cs typeface="Segoe UI" panose="020B0502040204020203" pitchFamily="34" charset="0"/>
              </a:rPr>
              <a:t>QE </a:t>
            </a:r>
            <a:r>
              <a:rPr lang="it-IT" sz="1300" dirty="0" err="1">
                <a:latin typeface="SansSerif" panose="00000400000000000000" pitchFamily="2" charset="2"/>
                <a:cs typeface="Segoe UI" panose="020B0502040204020203" pitchFamily="34" charset="0"/>
              </a:rPr>
              <a:t>at</a:t>
            </a:r>
            <a:r>
              <a:rPr lang="it-IT" sz="1300" dirty="0">
                <a:latin typeface="SansSerif" panose="00000400000000000000" pitchFamily="2" charset="2"/>
                <a:cs typeface="Segoe UI" panose="020B0502040204020203" pitchFamily="34" charset="0"/>
              </a:rPr>
              <a:t> 49 °C</a:t>
            </a:r>
          </a:p>
          <a:p>
            <a:pPr>
              <a:spcAft>
                <a:spcPts val="500"/>
              </a:spcAft>
            </a:pPr>
            <a:r>
              <a:rPr lang="it-IT" sz="1300" dirty="0">
                <a:latin typeface="SansSerif" panose="00000400000000000000" pitchFamily="2" charset="2"/>
                <a:cs typeface="Segoe UI" panose="020B0502040204020203" pitchFamily="34" charset="0"/>
              </a:rPr>
              <a:t>QE </a:t>
            </a:r>
            <a:r>
              <a:rPr lang="it-IT" sz="1300" dirty="0" err="1">
                <a:latin typeface="SansSerif" panose="00000400000000000000" pitchFamily="2" charset="2"/>
                <a:cs typeface="Segoe UI" panose="020B0502040204020203" pitchFamily="34" charset="0"/>
              </a:rPr>
              <a:t>at</a:t>
            </a:r>
            <a:r>
              <a:rPr lang="it-IT" sz="1300" dirty="0">
                <a:latin typeface="SansSerif" panose="00000400000000000000" pitchFamily="2" charset="2"/>
                <a:cs typeface="Segoe UI" panose="020B0502040204020203" pitchFamily="34" charset="0"/>
              </a:rPr>
              <a:t> 111 °C</a:t>
            </a:r>
          </a:p>
          <a:p>
            <a:pPr>
              <a:spcAft>
                <a:spcPts val="500"/>
              </a:spcAft>
            </a:pPr>
            <a:r>
              <a:rPr lang="it-IT" sz="1300" dirty="0">
                <a:latin typeface="SansSerif" panose="00000400000000000000" pitchFamily="2" charset="2"/>
                <a:cs typeface="Segoe UI" panose="020B0502040204020203" pitchFamily="34" charset="0"/>
              </a:rPr>
              <a:t>QE after Cs </a:t>
            </a:r>
            <a:r>
              <a:rPr lang="it-IT" sz="1300" dirty="0" err="1">
                <a:latin typeface="SansSerif" panose="00000400000000000000" pitchFamily="2" charset="2"/>
                <a:cs typeface="Segoe UI" panose="020B0502040204020203" pitchFamily="34" charset="0"/>
              </a:rPr>
              <a:t>deposition</a:t>
            </a:r>
            <a:endParaRPr lang="en-US" sz="1300" dirty="0">
              <a:latin typeface="SansSerif" panose="00000400000000000000" pitchFamily="2" charset="2"/>
              <a:cs typeface="Segoe UI" panose="020B0502040204020203" pitchFamily="34" charset="0"/>
            </a:endParaRPr>
          </a:p>
        </p:txBody>
      </p:sp>
      <p:sp>
        <p:nvSpPr>
          <p:cNvPr id="19" name="Date Placeholder 18">
            <a:extLst>
              <a:ext uri="{FF2B5EF4-FFF2-40B4-BE49-F238E27FC236}">
                <a16:creationId xmlns:a16="http://schemas.microsoft.com/office/drawing/2014/main" id="{254EEA0A-90A7-9C03-BB5D-4F9ED2468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22 September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B2B5C2DC-A068-1C7E-A4F2-6BD14156A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it-IT">
                <a:solidFill>
                  <a:prstClr val="black">
                    <a:tint val="75000"/>
                  </a:prstClr>
                </a:solidFill>
              </a:rPr>
              <a:t>D. Sertore – PhASE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1F8963A1-D33F-AC9B-1646-E7D40188A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4C8636E5-F268-0A4A-84DB-69488F0245B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20</a:t>
            </a:fld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35084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9C699-2E2E-C415-5A70-DAEA3A600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E6AD5A1-F78A-0750-E87E-143EF5B9F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8761"/>
          </a:xfrm>
        </p:spPr>
        <p:txBody>
          <a:bodyPr>
            <a:normAutofit fontScale="90000"/>
          </a:bodyPr>
          <a:lstStyle/>
          <a:p>
            <a:r>
              <a:rPr lang="en-US"/>
              <a:t>MC Simulation of QE using DFT Optical Constants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068DFA37-0E58-A9AB-32DE-E9A7B0AAB1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119063" indent="-119063">
              <a:lnSpc>
                <a:spcPct val="120000"/>
              </a:lnSpc>
              <a:spcBef>
                <a:spcPts val="0"/>
              </a:spcBef>
            </a:pPr>
            <a:r>
              <a:rPr lang="en-IN" sz="1700" b="1">
                <a:cs typeface="Arial" panose="020B0604020202020204" pitchFamily="34" charset="0"/>
              </a:rPr>
              <a:t>Objective</a:t>
            </a:r>
          </a:p>
          <a:p>
            <a:pPr marL="228600" lvl="1" indent="-109538">
              <a:lnSpc>
                <a:spcPct val="120000"/>
              </a:lnSpc>
              <a:spcBef>
                <a:spcPts val="0"/>
              </a:spcBef>
            </a:pPr>
            <a:r>
              <a:rPr lang="en-IN" sz="1500">
                <a:cs typeface="Arial" panose="020B0604020202020204" pitchFamily="34" charset="0"/>
              </a:rPr>
              <a:t>Model spectral quantum efficiency (QE) of </a:t>
            </a:r>
            <a:r>
              <a:rPr lang="en-IN" sz="1500" err="1">
                <a:cs typeface="Arial" panose="020B0604020202020204" pitchFamily="34" charset="0"/>
              </a:rPr>
              <a:t>K₂CsSb</a:t>
            </a:r>
            <a:r>
              <a:rPr lang="en-IN" sz="1500">
                <a:cs typeface="Arial" panose="020B0604020202020204" pitchFamily="34" charset="0"/>
              </a:rPr>
              <a:t> photocathode </a:t>
            </a:r>
          </a:p>
          <a:p>
            <a:pPr marL="228600" lvl="1" indent="-109538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N" sz="1500">
                <a:cs typeface="Arial" panose="020B0604020202020204" pitchFamily="34" charset="0"/>
              </a:rPr>
              <a:t>Use </a:t>
            </a:r>
            <a:r>
              <a:rPr lang="en-IN" sz="1500" b="1">
                <a:cs typeface="Arial" panose="020B0604020202020204" pitchFamily="34" charset="0"/>
              </a:rPr>
              <a:t>DFT-derived n(E), k(E)</a:t>
            </a:r>
            <a:r>
              <a:rPr lang="en-IN" sz="1500">
                <a:cs typeface="Arial" panose="020B0604020202020204" pitchFamily="34" charset="0"/>
              </a:rPr>
              <a:t> as input for realistic optical response</a:t>
            </a:r>
          </a:p>
          <a:p>
            <a:pPr marL="119063" indent="-119063">
              <a:lnSpc>
                <a:spcPct val="120000"/>
              </a:lnSpc>
              <a:spcBef>
                <a:spcPts val="0"/>
              </a:spcBef>
            </a:pPr>
            <a:r>
              <a:rPr lang="en-IN" sz="1700" b="1">
                <a:cs typeface="Arial" panose="020B0604020202020204" pitchFamily="34" charset="0"/>
              </a:rPr>
              <a:t>Goal</a:t>
            </a:r>
            <a:endParaRPr lang="en-IN" sz="1700">
              <a:cs typeface="Arial" panose="020B0604020202020204" pitchFamily="34" charset="0"/>
            </a:endParaRPr>
          </a:p>
          <a:p>
            <a:pPr marL="228600" lvl="1" indent="-109538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N" sz="1500">
                <a:cs typeface="Arial" panose="020B0604020202020204" pitchFamily="34" charset="0"/>
              </a:rPr>
              <a:t>Simulate spectral QE of </a:t>
            </a:r>
            <a:r>
              <a:rPr lang="en-IN" sz="1500" err="1">
                <a:cs typeface="Arial" panose="020B0604020202020204" pitchFamily="34" charset="0"/>
              </a:rPr>
              <a:t>K₂CsSb</a:t>
            </a:r>
            <a:r>
              <a:rPr lang="en-IN" sz="1500">
                <a:cs typeface="Arial" panose="020B0604020202020204" pitchFamily="34" charset="0"/>
              </a:rPr>
              <a:t> using </a:t>
            </a:r>
            <a:r>
              <a:rPr lang="en-IN" sz="1500" b="1">
                <a:cs typeface="Arial" panose="020B0604020202020204" pitchFamily="34" charset="0"/>
              </a:rPr>
              <a:t>DFT n, k</a:t>
            </a:r>
            <a:r>
              <a:rPr lang="en-IN" sz="1500">
                <a:cs typeface="Arial" panose="020B0604020202020204" pitchFamily="34" charset="0"/>
              </a:rPr>
              <a:t> </a:t>
            </a:r>
          </a:p>
          <a:p>
            <a:pPr marL="119063" indent="-119063">
              <a:lnSpc>
                <a:spcPct val="120000"/>
              </a:lnSpc>
              <a:spcBef>
                <a:spcPts val="0"/>
              </a:spcBef>
            </a:pPr>
            <a:r>
              <a:rPr lang="en-IN" sz="1700" b="1">
                <a:cs typeface="Arial" panose="020B0604020202020204" pitchFamily="34" charset="0"/>
              </a:rPr>
              <a:t>Model (3-step photoemission)</a:t>
            </a:r>
            <a:endParaRPr lang="en-IN" sz="1700">
              <a:cs typeface="Arial" panose="020B0604020202020204" pitchFamily="34" charset="0"/>
            </a:endParaRPr>
          </a:p>
          <a:p>
            <a:pPr marL="228600" lvl="1" indent="-109538">
              <a:lnSpc>
                <a:spcPct val="120000"/>
              </a:lnSpc>
              <a:spcBef>
                <a:spcPts val="0"/>
              </a:spcBef>
            </a:pPr>
            <a:r>
              <a:rPr lang="en-IN" sz="1500" b="1">
                <a:cs typeface="Arial" panose="020B0604020202020204" pitchFamily="34" charset="0"/>
              </a:rPr>
              <a:t>Absorption:</a:t>
            </a:r>
            <a:r>
              <a:rPr lang="en-IN" sz="1500">
                <a:cs typeface="Arial" panose="020B0604020202020204" pitchFamily="34" charset="0"/>
              </a:rPr>
              <a:t> R(E), </a:t>
            </a:r>
            <a:r>
              <a:rPr lang="el-GR" sz="1500">
                <a:cs typeface="Arial" panose="020B0604020202020204" pitchFamily="34" charset="0"/>
              </a:rPr>
              <a:t>α(</a:t>
            </a:r>
            <a:r>
              <a:rPr lang="en-IN" sz="1500">
                <a:cs typeface="Arial" panose="020B0604020202020204" pitchFamily="34" charset="0"/>
              </a:rPr>
              <a:t>E) from DFT + Urbach tail </a:t>
            </a:r>
          </a:p>
          <a:p>
            <a:pPr marL="228600" lvl="1" indent="-109538">
              <a:lnSpc>
                <a:spcPct val="120000"/>
              </a:lnSpc>
              <a:spcBef>
                <a:spcPts val="0"/>
              </a:spcBef>
            </a:pPr>
            <a:r>
              <a:rPr lang="en-IN" sz="1500" b="1">
                <a:cs typeface="Arial" panose="020B0604020202020204" pitchFamily="34" charset="0"/>
              </a:rPr>
              <a:t>Transport:</a:t>
            </a:r>
            <a:r>
              <a:rPr lang="en-IN" sz="1500">
                <a:cs typeface="Arial" panose="020B0604020202020204" pitchFamily="34" charset="0"/>
              </a:rPr>
              <a:t> MC with e–e, elastic, inelastic scattering </a:t>
            </a:r>
          </a:p>
          <a:p>
            <a:pPr marL="228600" lvl="1" indent="-109538">
              <a:lnSpc>
                <a:spcPct val="120000"/>
              </a:lnSpc>
              <a:spcBef>
                <a:spcPts val="0"/>
              </a:spcBef>
            </a:pPr>
            <a:r>
              <a:rPr lang="en-IN" sz="1500" b="1">
                <a:cs typeface="Arial" panose="020B0604020202020204" pitchFamily="34" charset="0"/>
              </a:rPr>
              <a:t>Emission:</a:t>
            </a:r>
            <a:r>
              <a:rPr lang="en-IN" sz="1500">
                <a:cs typeface="Arial" panose="020B0604020202020204" pitchFamily="34" charset="0"/>
              </a:rPr>
              <a:t> Surface escape with energy-dependent transmission </a:t>
            </a:r>
          </a:p>
          <a:p>
            <a:pPr marL="119063" indent="-119063">
              <a:lnSpc>
                <a:spcPct val="120000"/>
              </a:lnSpc>
              <a:spcBef>
                <a:spcPts val="0"/>
              </a:spcBef>
            </a:pPr>
            <a:r>
              <a:rPr lang="en-IN" sz="1700" b="1">
                <a:cs typeface="Arial" panose="020B0604020202020204" pitchFamily="34" charset="0"/>
              </a:rPr>
              <a:t>Key Features</a:t>
            </a:r>
            <a:endParaRPr lang="en-IN" sz="1700">
              <a:cs typeface="Arial" panose="020B0604020202020204" pitchFamily="34" charset="0"/>
            </a:endParaRPr>
          </a:p>
          <a:p>
            <a:pPr marL="228600" lvl="1" indent="-109538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N" sz="1500">
                <a:cs typeface="Arial" panose="020B0604020202020204" pitchFamily="34" charset="0"/>
              </a:rPr>
              <a:t>Energy-dependent </a:t>
            </a:r>
            <a:r>
              <a:rPr lang="el-GR" sz="1500">
                <a:cs typeface="Arial" panose="020B0604020202020204" pitchFamily="34" charset="0"/>
              </a:rPr>
              <a:t>η(</a:t>
            </a:r>
            <a:r>
              <a:rPr lang="en-IN" sz="1500">
                <a:cs typeface="Arial" panose="020B0604020202020204" pitchFamily="34" charset="0"/>
              </a:rPr>
              <a:t>h</a:t>
            </a:r>
            <a:r>
              <a:rPr lang="el-GR" sz="1500">
                <a:cs typeface="Arial" panose="020B0604020202020204" pitchFamily="34" charset="0"/>
              </a:rPr>
              <a:t>ν), </a:t>
            </a:r>
            <a:r>
              <a:rPr lang="en-IN" sz="1500">
                <a:cs typeface="Arial" panose="020B0604020202020204" pitchFamily="34" charset="0"/>
              </a:rPr>
              <a:t>scattering, and escape probability </a:t>
            </a:r>
          </a:p>
          <a:p>
            <a:pPr marL="228600" lvl="1" indent="-109538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N" sz="1500">
                <a:cs typeface="Arial" panose="020B0604020202020204" pitchFamily="34" charset="0"/>
              </a:rPr>
              <a:t>Adaptive Monte Carlo statistics</a:t>
            </a:r>
          </a:p>
          <a:p>
            <a:pPr marL="119063" indent="-119063">
              <a:lnSpc>
                <a:spcPct val="120000"/>
              </a:lnSpc>
              <a:spcBef>
                <a:spcPts val="0"/>
              </a:spcBef>
            </a:pPr>
            <a:r>
              <a:rPr lang="en-IN" sz="1700" b="1">
                <a:cs typeface="Arial" panose="020B0604020202020204" pitchFamily="34" charset="0"/>
              </a:rPr>
              <a:t>Results (Preliminary)</a:t>
            </a:r>
            <a:endParaRPr lang="en-IN" sz="1700">
              <a:cs typeface="Arial" panose="020B0604020202020204" pitchFamily="34" charset="0"/>
            </a:endParaRPr>
          </a:p>
          <a:p>
            <a:pPr marL="228600" lvl="1" indent="-174625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N" sz="1500" b="1">
                <a:cs typeface="Arial" panose="020B0604020202020204" pitchFamily="34" charset="0"/>
              </a:rPr>
              <a:t>Good agreement </a:t>
            </a:r>
            <a:r>
              <a:rPr lang="en-IN" sz="1500">
                <a:cs typeface="Arial" panose="020B0604020202020204" pitchFamily="34" charset="0"/>
              </a:rPr>
              <a:t>with </a:t>
            </a:r>
            <a:r>
              <a:rPr lang="en-IN" sz="1500" b="1">
                <a:cs typeface="Arial" panose="020B0604020202020204" pitchFamily="34" charset="0"/>
              </a:rPr>
              <a:t>experimental QE </a:t>
            </a:r>
            <a:r>
              <a:rPr lang="en-IN" sz="1500">
                <a:cs typeface="Arial" panose="020B0604020202020204" pitchFamily="34" charset="0"/>
              </a:rPr>
              <a:t>trend </a:t>
            </a:r>
          </a:p>
          <a:p>
            <a:pPr marL="228600" lvl="1" indent="-174625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N" sz="1500">
                <a:cs typeface="Arial" panose="020B0604020202020204" pitchFamily="34" charset="0"/>
              </a:rPr>
              <a:t>Captures: </a:t>
            </a:r>
          </a:p>
          <a:p>
            <a:pPr marL="347663" lvl="2" indent="-119063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N" sz="1500">
                <a:cs typeface="Arial" panose="020B0604020202020204" pitchFamily="34" charset="0"/>
              </a:rPr>
              <a:t>UV enhancement </a:t>
            </a:r>
          </a:p>
          <a:p>
            <a:pPr marL="347663" lvl="2" indent="-119063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N" sz="1500">
                <a:cs typeface="Arial" panose="020B0604020202020204" pitchFamily="34" charset="0"/>
              </a:rPr>
              <a:t>Sharp cutoff near bandgap </a:t>
            </a:r>
          </a:p>
          <a:p>
            <a:pPr marL="228600" lvl="1" indent="-174625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N" sz="1500">
                <a:cs typeface="Arial" panose="020B0604020202020204" pitchFamily="34" charset="0"/>
              </a:rPr>
              <a:t>Remaining deviation at high wavelength </a:t>
            </a:r>
            <a:endParaRPr lang="en-IN" sz="1500" b="1">
              <a:cs typeface="Arial" panose="020B0604020202020204" pitchFamily="34" charset="0"/>
            </a:endParaRPr>
          </a:p>
          <a:p>
            <a:pPr marL="119063" indent="-119063">
              <a:lnSpc>
                <a:spcPct val="120000"/>
              </a:lnSpc>
              <a:spcBef>
                <a:spcPts val="0"/>
              </a:spcBef>
            </a:pPr>
            <a:r>
              <a:rPr lang="en-IN" sz="1700" b="1">
                <a:cs typeface="Arial" panose="020B0604020202020204" pitchFamily="34" charset="0"/>
              </a:rPr>
              <a:t>Future Work</a:t>
            </a:r>
            <a:endParaRPr lang="en-IN" sz="1700">
              <a:cs typeface="Arial" panose="020B0604020202020204" pitchFamily="34" charset="0"/>
            </a:endParaRPr>
          </a:p>
          <a:p>
            <a:pPr indent="-109538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N" sz="1500">
                <a:cs typeface="Arial" panose="020B0604020202020204" pitchFamily="34" charset="0"/>
              </a:rPr>
              <a:t>Emittance modelling </a:t>
            </a:r>
          </a:p>
          <a:p>
            <a:pPr indent="-109538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N" sz="1500">
                <a:cs typeface="Arial" panose="020B0604020202020204" pitchFamily="34" charset="0"/>
              </a:rPr>
              <a:t>Stoichiometry variation analysis</a:t>
            </a:r>
          </a:p>
          <a:p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B85DC70-5B5B-27B0-4B19-35CD4FC5A34A}"/>
              </a:ext>
            </a:extLst>
          </p:cNvPr>
          <p:cNvGrpSpPr/>
          <p:nvPr/>
        </p:nvGrpSpPr>
        <p:grpSpPr>
          <a:xfrm>
            <a:off x="6204856" y="2147833"/>
            <a:ext cx="5702458" cy="4118823"/>
            <a:chOff x="651544" y="3592912"/>
            <a:chExt cx="5263890" cy="326508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5CB7341-2BBB-C25B-358A-AC8A84A498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1544" y="3592912"/>
              <a:ext cx="5263890" cy="3265088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29C2614-4A0B-C987-E0EF-44FD7BBACAD1}"/>
                </a:ext>
              </a:extLst>
            </p:cNvPr>
            <p:cNvSpPr txBox="1"/>
            <p:nvPr/>
          </p:nvSpPr>
          <p:spPr>
            <a:xfrm>
              <a:off x="1290159" y="6122081"/>
              <a:ext cx="2320139" cy="365973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2400">
                  <a:latin typeface="Aptos" panose="020B0004020202020204" pitchFamily="34" charset="0"/>
                  <a:cs typeface="Arial" panose="020B0604020202020204" pitchFamily="34" charset="0"/>
                </a:rPr>
                <a:t>Preliminary result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DFE37E2B-7010-4F02-A5CE-DADE8FB756C4}"/>
              </a:ext>
            </a:extLst>
          </p:cNvPr>
          <p:cNvSpPr txBox="1"/>
          <p:nvPr/>
        </p:nvSpPr>
        <p:spPr>
          <a:xfrm>
            <a:off x="8534400" y="1393371"/>
            <a:ext cx="2399503" cy="369332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/>
              <a:t>Sandeep on-going work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79EECE41-A777-0CB4-2271-65DC68ED6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22 September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A4C0DE1F-9463-4431-3CD7-61E51FF09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it-IT">
                <a:solidFill>
                  <a:prstClr val="black">
                    <a:tint val="75000"/>
                  </a:prstClr>
                </a:solidFill>
              </a:rPr>
              <a:t>D. Sertore – PhASE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607DBD86-073E-B57F-510F-65D0328B8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4C8636E5-F268-0A4A-84DB-69488F0245B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21</a:t>
            </a:fld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732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A9A2E0E-0FBA-16A2-0D9B-DE0ABD893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8761"/>
          </a:xfrm>
        </p:spPr>
        <p:txBody>
          <a:bodyPr/>
          <a:lstStyle/>
          <a:p>
            <a:r>
              <a:rPr lang="en-US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77FDD-0104-4A84-C062-5EC14231FF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3371"/>
            <a:ext cx="10515600" cy="4783592"/>
          </a:xfrm>
        </p:spPr>
        <p:txBody>
          <a:bodyPr anchor="ctr">
            <a:normAutofit/>
          </a:bodyPr>
          <a:lstStyle/>
          <a:p>
            <a:r>
              <a:rPr lang="en-US" sz="2800" b="1" dirty="0" err="1">
                <a:solidFill>
                  <a:srgbClr val="005493"/>
                </a:solidFill>
                <a:latin typeface="Aptos"/>
              </a:rPr>
              <a:t>BriXSinO</a:t>
            </a:r>
            <a:r>
              <a:rPr lang="en-US" sz="2800" dirty="0">
                <a:latin typeface="Aptos"/>
              </a:rPr>
              <a:t> will be an </a:t>
            </a:r>
            <a:r>
              <a:rPr lang="en-US" sz="2800" b="1" dirty="0">
                <a:solidFill>
                  <a:srgbClr val="005493"/>
                </a:solidFill>
                <a:latin typeface="Aptos"/>
              </a:rPr>
              <a:t>important opportunity </a:t>
            </a:r>
            <a:r>
              <a:rPr lang="en-US" sz="2800" dirty="0">
                <a:latin typeface="Aptos"/>
              </a:rPr>
              <a:t>for INFN LASA</a:t>
            </a:r>
          </a:p>
          <a:p>
            <a:r>
              <a:rPr lang="en-US" sz="2800" b="1" dirty="0">
                <a:solidFill>
                  <a:srgbClr val="005493"/>
                </a:solidFill>
                <a:latin typeface="Aptos"/>
              </a:rPr>
              <a:t>HB</a:t>
            </a:r>
            <a:r>
              <a:rPr lang="en-US" sz="2800" b="1" baseline="30000" dirty="0">
                <a:solidFill>
                  <a:srgbClr val="005493"/>
                </a:solidFill>
                <a:latin typeface="Aptos"/>
              </a:rPr>
              <a:t>2</a:t>
            </a:r>
            <a:r>
              <a:rPr lang="en-US" sz="2800" b="1" dirty="0">
                <a:solidFill>
                  <a:srgbClr val="005493"/>
                </a:solidFill>
                <a:latin typeface="Aptos"/>
              </a:rPr>
              <a:t>TF</a:t>
            </a:r>
            <a:r>
              <a:rPr lang="en-US" sz="2800" dirty="0">
                <a:latin typeface="Aptos"/>
              </a:rPr>
              <a:t>, the first phase, is </a:t>
            </a:r>
            <a:r>
              <a:rPr lang="en-US" sz="2800" b="1" dirty="0">
                <a:solidFill>
                  <a:srgbClr val="005493"/>
                </a:solidFill>
                <a:latin typeface="Aptos"/>
              </a:rPr>
              <a:t>successfully in progress</a:t>
            </a:r>
            <a:r>
              <a:rPr lang="en-US" sz="2800" b="1" dirty="0">
                <a:latin typeface="Aptos"/>
              </a:rPr>
              <a:t> </a:t>
            </a:r>
            <a:r>
              <a:rPr lang="en-US" sz="2800" dirty="0">
                <a:latin typeface="Aptos"/>
              </a:rPr>
              <a:t>and we expect soon to have the first electron beam</a:t>
            </a:r>
          </a:p>
          <a:p>
            <a:r>
              <a:rPr lang="en-US" sz="2800" b="1" dirty="0">
                <a:solidFill>
                  <a:srgbClr val="005493"/>
                </a:solidFill>
                <a:latin typeface="Aptos"/>
              </a:rPr>
              <a:t>HB</a:t>
            </a:r>
            <a:r>
              <a:rPr lang="en-US" sz="2800" b="1" baseline="30000" dirty="0">
                <a:solidFill>
                  <a:srgbClr val="005493"/>
                </a:solidFill>
                <a:latin typeface="Aptos"/>
              </a:rPr>
              <a:t>2</a:t>
            </a:r>
            <a:r>
              <a:rPr lang="en-US" sz="2800" b="1" dirty="0">
                <a:solidFill>
                  <a:srgbClr val="005493"/>
                </a:solidFill>
                <a:latin typeface="Aptos"/>
              </a:rPr>
              <a:t>TF use “INFN” plugs </a:t>
            </a:r>
            <a:r>
              <a:rPr lang="en-US" sz="2800" dirty="0">
                <a:latin typeface="Aptos"/>
              </a:rPr>
              <a:t>and its transport boxes. Testing of </a:t>
            </a:r>
            <a:r>
              <a:rPr lang="en-US" sz="2800" b="1" dirty="0">
                <a:solidFill>
                  <a:srgbClr val="005493"/>
                </a:solidFill>
                <a:latin typeface="Aptos"/>
              </a:rPr>
              <a:t>different films is one of its applications</a:t>
            </a:r>
            <a:r>
              <a:rPr lang="en-US" sz="2800" dirty="0">
                <a:latin typeface="Aptos"/>
              </a:rPr>
              <a:t>.</a:t>
            </a:r>
          </a:p>
          <a:p>
            <a:r>
              <a:rPr lang="en-US" sz="2800" dirty="0">
                <a:latin typeface="Aptos"/>
              </a:rPr>
              <a:t>Photocathode development towards further </a:t>
            </a:r>
            <a:r>
              <a:rPr lang="en-US" sz="2800" b="1" dirty="0">
                <a:solidFill>
                  <a:srgbClr val="005493"/>
                </a:solidFill>
                <a:latin typeface="Aptos"/>
              </a:rPr>
              <a:t>understanding of the NaKSb(Cs) properties is on-going</a:t>
            </a:r>
            <a:r>
              <a:rPr lang="en-US" sz="2800" dirty="0">
                <a:latin typeface="Aptos"/>
              </a:rPr>
              <a:t>, supported also by the development of a “first principle” photoemission model.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EF9A50AA-2ABF-A7EF-297F-35A9CC484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22 September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EC5F186-E57F-5D3B-3B11-230A9755C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it-IT">
                <a:solidFill>
                  <a:prstClr val="black">
                    <a:tint val="75000"/>
                  </a:prstClr>
                </a:solidFill>
              </a:rPr>
              <a:t>D. Sertore – PhASE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6C23BDC1-D971-1BF8-E139-A3129A420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4C8636E5-F268-0A4A-84DB-69488F0245B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22</a:t>
            </a:fld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0751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252C0-1EE8-1617-A7E2-D11279647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BackUp</a:t>
            </a:r>
            <a:r>
              <a:rPr lang="en-US"/>
              <a:t> Slides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A200DB-24B2-8962-4DCD-A5B03DF3C3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5649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CE788EA-3D06-F741-97F0-93E563EF6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8761"/>
          </a:xfrm>
        </p:spPr>
        <p:txBody>
          <a:bodyPr/>
          <a:lstStyle/>
          <a:p>
            <a:r>
              <a:rPr lang="it-IT"/>
              <a:t>INFN LASA Cs</a:t>
            </a:r>
            <a:r>
              <a:rPr lang="it-IT" baseline="-25000"/>
              <a:t>2</a:t>
            </a:r>
            <a:r>
              <a:rPr lang="it-IT"/>
              <a:t>Te </a:t>
            </a:r>
            <a:r>
              <a:rPr lang="it-IT" err="1"/>
              <a:t>Photocathodes</a:t>
            </a:r>
            <a:endParaRPr lang="it-IT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B3223F9-F5A6-0FA4-CFBC-CBF1AF8506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4113"/>
            <a:ext cx="10515600" cy="502285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INFN LASA produces Cs</a:t>
            </a:r>
            <a:r>
              <a:rPr lang="en-US" sz="2000" baseline="-25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 photocathode since 90s and it’s a reference lab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 a continuous interplay between collaborators and R&amp;D, we today growth </a:t>
            </a:r>
            <a:br>
              <a:rPr 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cathodes with an </a:t>
            </a:r>
            <a:r>
              <a:rPr lang="en-US" sz="200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operational lifetime (24/7) in the user facilities </a:t>
            </a:r>
            <a:r>
              <a:rPr 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increased </a:t>
            </a:r>
            <a:br>
              <a:rPr lang="en-US" sz="2000">
                <a:solidFill>
                  <a:srgbClr val="1F386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from few months to few years</a:t>
            </a:r>
            <a:r>
              <a:rPr lang="en-US" sz="2000">
                <a:solidFill>
                  <a:srgbClr val="1F38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that are a </a:t>
            </a:r>
            <a:r>
              <a:rPr lang="en-US" sz="200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reference</a:t>
            </a:r>
            <a:r>
              <a:rPr lang="en-US" sz="2000">
                <a:solidFill>
                  <a:srgbClr val="1F38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en-US" sz="2000">
                <a:solidFill>
                  <a:srgbClr val="1F38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many accelerator </a:t>
            </a:r>
            <a:r>
              <a:rPr 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complex</a:t>
            </a:r>
            <a:r>
              <a:rPr lang="en-US" sz="2000">
                <a:solidFill>
                  <a:srgbClr val="1F38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for users</a:t>
            </a:r>
            <a:endParaRPr lang="en-US" sz="2000">
              <a:solidFill>
                <a:srgbClr val="0099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More than </a:t>
            </a:r>
            <a:r>
              <a:rPr lang="en-US" sz="200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150 photocathodes </a:t>
            </a:r>
            <a:r>
              <a:rPr 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delivered up to now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Cs</a:t>
            </a:r>
            <a:r>
              <a:rPr lang="en-US" sz="2000" baseline="-25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 photocathodes have been demonstrated </a:t>
            </a:r>
            <a:r>
              <a:rPr lang="en-US" sz="200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usable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also for </a:t>
            </a:r>
            <a:r>
              <a:rPr lang="en-US" sz="200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CW operation</a:t>
            </a:r>
            <a:endParaRPr lang="en-US" sz="2000">
              <a:solidFill>
                <a:srgbClr val="1F386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Facilities/injectors: </a:t>
            </a:r>
            <a:r>
              <a:rPr lang="en-US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FLASH</a:t>
            </a:r>
            <a:r>
              <a:rPr 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PITZ</a:t>
            </a:r>
            <a:r>
              <a:rPr 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(DESY), </a:t>
            </a:r>
            <a:r>
              <a:rPr lang="en-US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FAST</a:t>
            </a:r>
            <a:r>
              <a:rPr 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(FNAL), </a:t>
            </a:r>
            <a:r>
              <a:rPr lang="en-US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APEX</a:t>
            </a:r>
            <a:r>
              <a:rPr 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(LBNL), </a:t>
            </a:r>
            <a:r>
              <a:rPr lang="en-US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LCLS-II</a:t>
            </a:r>
            <a:r>
              <a:rPr 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(SLAC)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200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INFN Mo plug </a:t>
            </a:r>
            <a:r>
              <a:rPr 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now a </a:t>
            </a:r>
            <a:r>
              <a:rPr lang="en-US" sz="200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“standard” </a:t>
            </a:r>
            <a:r>
              <a:rPr 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allowing exchange of photocathodes between</a:t>
            </a:r>
            <a:br>
              <a:rPr 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facilities: </a:t>
            </a:r>
            <a:r>
              <a:rPr lang="en-US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EU</a:t>
            </a:r>
            <a:r>
              <a:rPr 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(DESY, STFC), </a:t>
            </a:r>
            <a:r>
              <a:rPr lang="en-US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</a:t>
            </a:r>
            <a:r>
              <a:rPr 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(FNAL, LBNL, BNL, SLAC, UCLA, Cornell), </a:t>
            </a:r>
            <a:r>
              <a:rPr lang="en-US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China</a:t>
            </a:r>
            <a:r>
              <a:rPr 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(IHEP, SHINE, Dalian</a:t>
            </a:r>
            <a:r>
              <a:rPr lang="en-US" sz="18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endParaRPr lang="en-US"/>
          </a:p>
        </p:txBody>
      </p:sp>
      <p:pic>
        <p:nvPicPr>
          <p:cNvPr id="30" name="Picture 54" descr="tuoca02_talk.pdf - Adobe Acrobat Pro">
            <a:extLst>
              <a:ext uri="{FF2B5EF4-FFF2-40B4-BE49-F238E27FC236}">
                <a16:creationId xmlns:a16="http://schemas.microsoft.com/office/drawing/2014/main" id="{03E49FE6-9222-C545-9C4C-25D30FDCA19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19411" y="4432710"/>
            <a:ext cx="3174047" cy="2342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" name="Picture 11">
            <a:extLst>
              <a:ext uri="{FF2B5EF4-FFF2-40B4-BE49-F238E27FC236}">
                <a16:creationId xmlns:a16="http://schemas.microsoft.com/office/drawing/2014/main" id="{D95755ED-FC29-2B4D-B732-429DCE2A8D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2832" y="4221958"/>
            <a:ext cx="3261607" cy="2553080"/>
          </a:xfrm>
          <a:prstGeom prst="rect">
            <a:avLst/>
          </a:prstGeom>
        </p:spPr>
      </p:pic>
      <p:pic>
        <p:nvPicPr>
          <p:cNvPr id="32" name="Picture 14">
            <a:extLst>
              <a:ext uri="{FF2B5EF4-FFF2-40B4-BE49-F238E27FC236}">
                <a16:creationId xmlns:a16="http://schemas.microsoft.com/office/drawing/2014/main" id="{AF1CECE3-015D-6941-A6E3-7F8DA18DC54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2789"/>
          <a:stretch/>
        </p:blipFill>
        <p:spPr>
          <a:xfrm>
            <a:off x="9576527" y="1058126"/>
            <a:ext cx="2615473" cy="154627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3" name="TextBox 9">
            <a:extLst>
              <a:ext uri="{FF2B5EF4-FFF2-40B4-BE49-F238E27FC236}">
                <a16:creationId xmlns:a16="http://schemas.microsoft.com/office/drawing/2014/main" id="{EAC8E0EF-BCE1-4A4F-B07B-27759642CA85}"/>
              </a:ext>
            </a:extLst>
          </p:cNvPr>
          <p:cNvSpPr txBox="1"/>
          <p:nvPr/>
        </p:nvSpPr>
        <p:spPr>
          <a:xfrm>
            <a:off x="10059620" y="600637"/>
            <a:ext cx="1950277" cy="461665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it-IT" sz="1200" err="1"/>
              <a:t>Extracted</a:t>
            </a:r>
            <a:r>
              <a:rPr lang="it-IT" sz="1200"/>
              <a:t> </a:t>
            </a:r>
            <a:r>
              <a:rPr lang="it-IT" sz="1200" err="1"/>
              <a:t>charge</a:t>
            </a:r>
            <a:r>
              <a:rPr lang="it-IT" sz="1200"/>
              <a:t>: ~ 23 C</a:t>
            </a:r>
          </a:p>
          <a:p>
            <a:r>
              <a:rPr lang="it-IT" sz="1200"/>
              <a:t>1063 days of </a:t>
            </a:r>
            <a:r>
              <a:rPr lang="it-IT" sz="1200" err="1"/>
              <a:t>oper</a:t>
            </a:r>
            <a:r>
              <a:rPr lang="it-IT" sz="1200"/>
              <a:t>. </a:t>
            </a:r>
            <a:r>
              <a:rPr lang="it-IT" sz="1200" err="1"/>
              <a:t>until</a:t>
            </a:r>
            <a:r>
              <a:rPr lang="it-IT" sz="1200"/>
              <a:t> </a:t>
            </a:r>
            <a:r>
              <a:rPr lang="it-IT" sz="1200" err="1"/>
              <a:t>now</a:t>
            </a:r>
            <a:endParaRPr lang="en-US" sz="1200"/>
          </a:p>
        </p:txBody>
      </p:sp>
      <p:sp>
        <p:nvSpPr>
          <p:cNvPr id="34" name="TextBox 12">
            <a:extLst>
              <a:ext uri="{FF2B5EF4-FFF2-40B4-BE49-F238E27FC236}">
                <a16:creationId xmlns:a16="http://schemas.microsoft.com/office/drawing/2014/main" id="{98D36C33-0B23-134C-840C-29B01AEE6A05}"/>
              </a:ext>
            </a:extLst>
          </p:cNvPr>
          <p:cNvSpPr txBox="1"/>
          <p:nvPr/>
        </p:nvSpPr>
        <p:spPr>
          <a:xfrm>
            <a:off x="9088181" y="4140217"/>
            <a:ext cx="2721707" cy="307777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it-IT" sz="1400"/>
              <a:t>CW (1 MHz) operation in APEX gun</a:t>
            </a:r>
          </a:p>
        </p:txBody>
      </p:sp>
      <p:grpSp>
        <p:nvGrpSpPr>
          <p:cNvPr id="35" name="Group 19">
            <a:extLst>
              <a:ext uri="{FF2B5EF4-FFF2-40B4-BE49-F238E27FC236}">
                <a16:creationId xmlns:a16="http://schemas.microsoft.com/office/drawing/2014/main" id="{A9B76BA0-9164-DF4A-A63E-48F0FBB68EAD}"/>
              </a:ext>
            </a:extLst>
          </p:cNvPr>
          <p:cNvGrpSpPr>
            <a:grpSpLocks noChangeAspect="1"/>
          </p:cNvGrpSpPr>
          <p:nvPr/>
        </p:nvGrpSpPr>
        <p:grpSpPr>
          <a:xfrm>
            <a:off x="10345079" y="2666380"/>
            <a:ext cx="1701007" cy="1119369"/>
            <a:chOff x="745140" y="2883519"/>
            <a:chExt cx="1415969" cy="931796"/>
          </a:xfrm>
        </p:grpSpPr>
        <p:pic>
          <p:nvPicPr>
            <p:cNvPr id="36" name="Picture 20" descr="A picture containing indoor, table, wall, sitting&#10;&#10;Description automatically generated">
              <a:extLst>
                <a:ext uri="{FF2B5EF4-FFF2-40B4-BE49-F238E27FC236}">
                  <a16:creationId xmlns:a16="http://schemas.microsoft.com/office/drawing/2014/main" id="{A4FB9931-81EF-B343-99C3-8D8E74C356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45140" y="2883519"/>
              <a:ext cx="1386176" cy="865981"/>
            </a:xfrm>
            <a:prstGeom prst="rect">
              <a:avLst/>
            </a:prstGeom>
          </p:spPr>
        </p:pic>
        <p:sp>
          <p:nvSpPr>
            <p:cNvPr id="37" name="Rectangle: Rounded Corners 21">
              <a:extLst>
                <a:ext uri="{FF2B5EF4-FFF2-40B4-BE49-F238E27FC236}">
                  <a16:creationId xmlns:a16="http://schemas.microsoft.com/office/drawing/2014/main" id="{0B1120AC-1CF2-BE41-B8B8-1498D2C7670C}"/>
                </a:ext>
              </a:extLst>
            </p:cNvPr>
            <p:cNvSpPr/>
            <p:nvPr/>
          </p:nvSpPr>
          <p:spPr>
            <a:xfrm>
              <a:off x="1245912" y="3613495"/>
              <a:ext cx="915197" cy="201820"/>
            </a:xfrm>
            <a:prstGeom prst="roundRect">
              <a:avLst/>
            </a:prstGeom>
            <a:solidFill>
              <a:srgbClr val="0000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100"/>
                <a:t>INFN Mo plug</a:t>
              </a:r>
            </a:p>
          </p:txBody>
        </p:sp>
      </p:grpSp>
      <p:pic>
        <p:nvPicPr>
          <p:cNvPr id="38" name="Picture 5">
            <a:extLst>
              <a:ext uri="{FF2B5EF4-FFF2-40B4-BE49-F238E27FC236}">
                <a16:creationId xmlns:a16="http://schemas.microsoft.com/office/drawing/2014/main" id="{BBEF878D-38DF-1145-91E8-EC40720CE67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41" t="2292" r="3879" b="5214"/>
          <a:stretch/>
        </p:blipFill>
        <p:spPr>
          <a:xfrm>
            <a:off x="805907" y="4221958"/>
            <a:ext cx="4340054" cy="2578162"/>
          </a:xfrm>
          <a:prstGeom prst="rect">
            <a:avLst/>
          </a:prstGeom>
        </p:spPr>
      </p:pic>
      <p:pic>
        <p:nvPicPr>
          <p:cNvPr id="39" name="Picture 7">
            <a:extLst>
              <a:ext uri="{FF2B5EF4-FFF2-40B4-BE49-F238E27FC236}">
                <a16:creationId xmlns:a16="http://schemas.microsoft.com/office/drawing/2014/main" id="{A3BD3BE4-188C-354B-A9FA-555151302AD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0" y="1671535"/>
            <a:ext cx="551072" cy="243672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7C32F1-FFBB-03B3-B2B0-9C953617F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22 September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9BF70A-010A-C315-8086-728177531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it-IT">
                <a:solidFill>
                  <a:prstClr val="black">
                    <a:tint val="75000"/>
                  </a:prstClr>
                </a:solidFill>
              </a:rPr>
              <a:t>D. Sertore – PhASE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449E31-80C5-9BD7-A9F4-7C305A220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4C8636E5-F268-0A4A-84DB-69488F0245B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24</a:t>
            </a:fld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6202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olo 1">
            <a:extLst>
              <a:ext uri="{FF2B5EF4-FFF2-40B4-BE49-F238E27FC236}">
                <a16:creationId xmlns:a16="http://schemas.microsoft.com/office/drawing/2014/main" id="{AD1ED6EF-A6A4-EC42-96E4-F969B51C5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8761"/>
          </a:xfrm>
        </p:spPr>
        <p:txBody>
          <a:bodyPr/>
          <a:lstStyle/>
          <a:p>
            <a:r>
              <a:rPr lang="it-IT"/>
              <a:t>Laser </a:t>
            </a:r>
            <a:r>
              <a:rPr lang="it-IT" err="1"/>
              <a:t>scheme</a:t>
            </a:r>
            <a:endParaRPr lang="it-IT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9909895-CFD8-A43D-7BC5-26B39A064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3825"/>
            <a:ext cx="10515600" cy="509905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400"/>
              <a:t>The </a:t>
            </a:r>
            <a:r>
              <a:rPr lang="en-US" sz="2400" b="1"/>
              <a:t>aim</a:t>
            </a:r>
            <a:r>
              <a:rPr lang="en-US" sz="2400"/>
              <a:t> of the optical system is to </a:t>
            </a:r>
            <a:r>
              <a:rPr lang="en-US" sz="2400" b="1"/>
              <a:t>excite the photocathode </a:t>
            </a:r>
            <a:r>
              <a:rPr lang="en-US" sz="2400"/>
              <a:t>for the generation of the electron bunches. 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400"/>
              <a:t>The </a:t>
            </a:r>
            <a:r>
              <a:rPr lang="en-US" sz="2400" b="1"/>
              <a:t>main oscillator </a:t>
            </a:r>
            <a:r>
              <a:rPr lang="en-US" sz="2400"/>
              <a:t>is a </a:t>
            </a:r>
            <a:r>
              <a:rPr lang="en-US" sz="2400" b="1"/>
              <a:t>1035 nm</a:t>
            </a:r>
            <a:r>
              <a:rPr lang="en-US" sz="2400"/>
              <a:t> mode-locked Yb laser with a </a:t>
            </a:r>
            <a:r>
              <a:rPr lang="en-US" sz="2400" b="1"/>
              <a:t>92.857 MHz </a:t>
            </a:r>
            <a:r>
              <a:rPr lang="en-US" sz="2400"/>
              <a:t>repetition frequency (7</a:t>
            </a:r>
            <a:r>
              <a:rPr lang="en-US" sz="2400" baseline="30000"/>
              <a:t>th</a:t>
            </a:r>
            <a:r>
              <a:rPr lang="en-US" sz="2400"/>
              <a:t> sub-harm of 1.3 GHz).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400"/>
              <a:t> An internal amplification system </a:t>
            </a:r>
            <a:br>
              <a:rPr lang="en-US" sz="2400"/>
            </a:br>
            <a:r>
              <a:rPr lang="en-US" sz="2400"/>
              <a:t>guarantees a </a:t>
            </a:r>
            <a:r>
              <a:rPr lang="en-US" sz="2400" b="1"/>
              <a:t>maximum output </a:t>
            </a:r>
            <a:br>
              <a:rPr lang="en-US" sz="2400" b="1"/>
            </a:br>
            <a:r>
              <a:rPr lang="en-US" sz="2400" b="1"/>
              <a:t>power of 10 W</a:t>
            </a:r>
            <a:r>
              <a:rPr lang="en-US" sz="2400"/>
              <a:t>, with a spectral </a:t>
            </a:r>
            <a:br>
              <a:rPr lang="en-US" sz="2400"/>
            </a:br>
            <a:r>
              <a:rPr lang="en-US" sz="2400"/>
              <a:t>width of 13 nm and a pulse duration </a:t>
            </a:r>
            <a:br>
              <a:rPr lang="en-US" sz="2400"/>
            </a:br>
            <a:r>
              <a:rPr lang="en-US" sz="2400"/>
              <a:t>of </a:t>
            </a:r>
            <a:r>
              <a:rPr lang="en-US" sz="2400" b="1"/>
              <a:t>190 fs</a:t>
            </a:r>
            <a:r>
              <a:rPr lang="en-US" sz="2400"/>
              <a:t>.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400"/>
              <a:t>The </a:t>
            </a:r>
            <a:r>
              <a:rPr lang="en-US" sz="2400" b="1"/>
              <a:t>pulses</a:t>
            </a:r>
            <a:r>
              <a:rPr lang="en-US" sz="2400"/>
              <a:t> from the oscillator are </a:t>
            </a:r>
            <a:br>
              <a:rPr lang="en-US" sz="2400"/>
            </a:br>
            <a:r>
              <a:rPr lang="en-US" sz="2400"/>
              <a:t>temporally </a:t>
            </a:r>
            <a:r>
              <a:rPr lang="en-US" sz="2400" b="1"/>
              <a:t>stretched</a:t>
            </a:r>
            <a:r>
              <a:rPr lang="en-US" sz="2400"/>
              <a:t> by a Chirped </a:t>
            </a:r>
            <a:br>
              <a:rPr lang="en-US" sz="2400"/>
            </a:br>
            <a:r>
              <a:rPr lang="en-US" sz="2400"/>
              <a:t>Volume Bragg Grating (CVBG) up to </a:t>
            </a:r>
            <a:br>
              <a:rPr lang="en-US" sz="2400"/>
            </a:br>
            <a:r>
              <a:rPr lang="en-US" sz="2400" b="1"/>
              <a:t>440 </a:t>
            </a:r>
            <a:r>
              <a:rPr lang="en-US" sz="2400" b="1" err="1"/>
              <a:t>ps</a:t>
            </a:r>
            <a:r>
              <a:rPr lang="en-US" sz="2400"/>
              <a:t>, with a spectral width of 2.8 nm. 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400" b="1"/>
              <a:t>After this stretching </a:t>
            </a:r>
            <a:r>
              <a:rPr lang="en-US" sz="2400"/>
              <a:t>stage, a </a:t>
            </a:r>
            <a:r>
              <a:rPr lang="en-US" sz="2400" b="1"/>
              <a:t>100 </a:t>
            </a:r>
            <a:r>
              <a:rPr lang="en-US" sz="2400" b="1" err="1"/>
              <a:t>mW</a:t>
            </a:r>
            <a:r>
              <a:rPr lang="en-US" sz="2400" b="1"/>
              <a:t> </a:t>
            </a:r>
            <a:r>
              <a:rPr lang="en-US" sz="2400"/>
              <a:t>laser power is </a:t>
            </a:r>
            <a:r>
              <a:rPr lang="en-US" sz="2400" b="1"/>
              <a:t>coupled into a fiber </a:t>
            </a:r>
            <a:r>
              <a:rPr lang="en-US" sz="2400"/>
              <a:t>(about 30m long) and then used for the photoemission process. </a:t>
            </a: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BF7F989E-ABF0-CF4E-B4A5-E1F732BEE3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1807" y="2680138"/>
            <a:ext cx="6712210" cy="2415541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5E79341-E371-16F4-C101-8FE7DC0A8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22 September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259C973-8973-F3D0-456B-C17810C5A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it-IT">
                <a:solidFill>
                  <a:prstClr val="black">
                    <a:tint val="75000"/>
                  </a:prstClr>
                </a:solidFill>
              </a:rPr>
              <a:t>D. Sertore – PhASE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D41CF33-6836-D4B6-DC21-B817DD07B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4C8636E5-F268-0A4A-84DB-69488F0245B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25</a:t>
            </a:fld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2298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olo 1">
            <a:extLst>
              <a:ext uri="{FF2B5EF4-FFF2-40B4-BE49-F238E27FC236}">
                <a16:creationId xmlns:a16="http://schemas.microsoft.com/office/drawing/2014/main" id="{AD1ED6EF-A6A4-EC42-96E4-F969B51C5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8761"/>
          </a:xfrm>
        </p:spPr>
        <p:txBody>
          <a:bodyPr/>
          <a:lstStyle/>
          <a:p>
            <a:r>
              <a:rPr lang="it-IT"/>
              <a:t>Laser </a:t>
            </a:r>
            <a:r>
              <a:rPr lang="it-IT" err="1"/>
              <a:t>scheme</a:t>
            </a:r>
            <a:endParaRPr lang="it-IT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9909895-CFD8-A43D-7BC5-26B39A064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3371"/>
            <a:ext cx="10515600" cy="4783592"/>
          </a:xfrm>
        </p:spPr>
        <p:txBody>
          <a:bodyPr>
            <a:normAutofit/>
          </a:bodyPr>
          <a:lstStyle/>
          <a:p>
            <a:r>
              <a:rPr lang="en-US" sz="2400"/>
              <a:t>The </a:t>
            </a:r>
            <a:r>
              <a:rPr lang="en-US" sz="2400" b="1"/>
              <a:t>100 </a:t>
            </a:r>
            <a:r>
              <a:rPr lang="en-US" sz="2400" b="1" err="1"/>
              <a:t>mW</a:t>
            </a:r>
            <a:r>
              <a:rPr lang="en-US" sz="2400" b="1"/>
              <a:t> </a:t>
            </a:r>
            <a:r>
              <a:rPr lang="en-US" sz="2400"/>
              <a:t>laser pulses are amplified using a </a:t>
            </a:r>
            <a:br>
              <a:rPr lang="en-US" sz="2400"/>
            </a:br>
            <a:r>
              <a:rPr lang="en-US" sz="2400" b="1"/>
              <a:t>2 stage</a:t>
            </a:r>
            <a:r>
              <a:rPr lang="en-US" sz="2400"/>
              <a:t> process </a:t>
            </a:r>
            <a:r>
              <a:rPr lang="en-US" sz="2400" b="1"/>
              <a:t>up to 60 W</a:t>
            </a:r>
            <a:r>
              <a:rPr lang="en-US" sz="2400"/>
              <a:t>. </a:t>
            </a:r>
          </a:p>
          <a:p>
            <a:r>
              <a:rPr lang="en-US" sz="2400"/>
              <a:t>The high power pulses are </a:t>
            </a:r>
            <a:r>
              <a:rPr lang="en-US" sz="2400" b="1"/>
              <a:t>converted from IR </a:t>
            </a:r>
            <a:br>
              <a:rPr lang="en-US" sz="2400"/>
            </a:br>
            <a:r>
              <a:rPr lang="en-US" sz="2400" b="1"/>
              <a:t>to the 4</a:t>
            </a:r>
            <a:r>
              <a:rPr lang="en-US" sz="2400" b="1" baseline="30000"/>
              <a:t>th</a:t>
            </a:r>
            <a:r>
              <a:rPr lang="en-US" sz="2400" b="1"/>
              <a:t> harmonic </a:t>
            </a:r>
            <a:r>
              <a:rPr lang="en-US" sz="2400"/>
              <a:t>at 258.75 nm to obtain </a:t>
            </a:r>
            <a:br>
              <a:rPr lang="en-US" sz="2400"/>
            </a:br>
            <a:r>
              <a:rPr lang="en-US" sz="2400"/>
              <a:t>pulses suitable for the Cathode Material.</a:t>
            </a:r>
          </a:p>
          <a:p>
            <a:r>
              <a:rPr lang="en-US" sz="2400"/>
              <a:t>The </a:t>
            </a:r>
            <a:r>
              <a:rPr lang="en-US" sz="2400" b="1"/>
              <a:t>repetition rate </a:t>
            </a:r>
            <a:r>
              <a:rPr lang="en-US" sz="2400"/>
              <a:t>of the laser pulses is </a:t>
            </a:r>
            <a:br>
              <a:rPr lang="en-US" sz="2400"/>
            </a:br>
            <a:r>
              <a:rPr lang="en-US" sz="2400" b="1"/>
              <a:t>controlled by a Pockels </a:t>
            </a:r>
            <a:r>
              <a:rPr lang="en-US" sz="2400"/>
              <a:t>cell from kHz up to the </a:t>
            </a:r>
            <a:br>
              <a:rPr lang="en-US" sz="2400"/>
            </a:br>
            <a:r>
              <a:rPr lang="en-US" sz="2400"/>
              <a:t>repetition rate of the oscillator. </a:t>
            </a:r>
          </a:p>
          <a:p>
            <a:r>
              <a:rPr lang="en-US" sz="2400"/>
              <a:t>Subsequently, the 4</a:t>
            </a:r>
            <a:r>
              <a:rPr lang="en-US" sz="2400" baseline="30000"/>
              <a:t>th</a:t>
            </a:r>
            <a:r>
              <a:rPr lang="en-US" sz="2400"/>
              <a:t> harmonic pulses undergo</a:t>
            </a:r>
            <a:br>
              <a:rPr lang="en-US" sz="2400"/>
            </a:br>
            <a:r>
              <a:rPr lang="en-US" sz="2400"/>
              <a:t>an intensity </a:t>
            </a:r>
            <a:r>
              <a:rPr lang="en-US" sz="2400" b="1"/>
              <a:t>profile shaping, both in temporal </a:t>
            </a:r>
            <a:br>
              <a:rPr lang="en-US" sz="2400" b="1"/>
            </a:br>
            <a:r>
              <a:rPr lang="en-US" sz="2400" b="1"/>
              <a:t>and spatial domains</a:t>
            </a:r>
            <a:r>
              <a:rPr lang="en-US" sz="2400"/>
              <a:t>.</a:t>
            </a:r>
            <a:endParaRPr lang="it-IT" sz="240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6046C03-B915-4FB4-D181-1DFA2840D11F}"/>
              </a:ext>
            </a:extLst>
          </p:cNvPr>
          <p:cNvGrpSpPr/>
          <p:nvPr/>
        </p:nvGrpSpPr>
        <p:grpSpPr>
          <a:xfrm>
            <a:off x="7308894" y="133900"/>
            <a:ext cx="4288218" cy="6598458"/>
            <a:chOff x="7735614" y="133900"/>
            <a:chExt cx="4288218" cy="6598458"/>
          </a:xfrm>
        </p:grpSpPr>
        <p:grpSp>
          <p:nvGrpSpPr>
            <p:cNvPr id="17" name="Gruppo 16">
              <a:extLst>
                <a:ext uri="{FF2B5EF4-FFF2-40B4-BE49-F238E27FC236}">
                  <a16:creationId xmlns:a16="http://schemas.microsoft.com/office/drawing/2014/main" id="{D60FD7ED-CBA4-4D49-8044-DDF3BABE3B5F}"/>
                </a:ext>
              </a:extLst>
            </p:cNvPr>
            <p:cNvGrpSpPr/>
            <p:nvPr/>
          </p:nvGrpSpPr>
          <p:grpSpPr>
            <a:xfrm>
              <a:off x="7796003" y="133900"/>
              <a:ext cx="4227829" cy="6598458"/>
              <a:chOff x="6093498" y="926052"/>
              <a:chExt cx="3606800" cy="5453000"/>
            </a:xfrm>
          </p:grpSpPr>
          <p:pic>
            <p:nvPicPr>
              <p:cNvPr id="18" name="Immagine 17">
                <a:extLst>
                  <a:ext uri="{FF2B5EF4-FFF2-40B4-BE49-F238E27FC236}">
                    <a16:creationId xmlns:a16="http://schemas.microsoft.com/office/drawing/2014/main" id="{CBA554B3-724E-5E49-ABD2-17C822C35C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093498" y="2073752"/>
                <a:ext cx="3606800" cy="4305300"/>
              </a:xfrm>
              <a:prstGeom prst="rect">
                <a:avLst/>
              </a:prstGeom>
            </p:spPr>
          </p:pic>
          <p:pic>
            <p:nvPicPr>
              <p:cNvPr id="19" name="Immagine 18">
                <a:extLst>
                  <a:ext uri="{FF2B5EF4-FFF2-40B4-BE49-F238E27FC236}">
                    <a16:creationId xmlns:a16="http://schemas.microsoft.com/office/drawing/2014/main" id="{BF7F989E-ABF0-CF4E-B4A5-E1F732BEE3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583271" y="926052"/>
                <a:ext cx="2899551" cy="1043469"/>
              </a:xfrm>
              <a:prstGeom prst="rect">
                <a:avLst/>
              </a:prstGeom>
            </p:spPr>
          </p:pic>
        </p:grpSp>
        <p:sp>
          <p:nvSpPr>
            <p:cNvPr id="2" name="Freeform: Shape 1">
              <a:extLst>
                <a:ext uri="{FF2B5EF4-FFF2-40B4-BE49-F238E27FC236}">
                  <a16:creationId xmlns:a16="http://schemas.microsoft.com/office/drawing/2014/main" id="{D8F2F172-480F-4751-BCC5-E27DD8B8D224}"/>
                </a:ext>
              </a:extLst>
            </p:cNvPr>
            <p:cNvSpPr/>
            <p:nvPr/>
          </p:nvSpPr>
          <p:spPr>
            <a:xfrm>
              <a:off x="7735614" y="914400"/>
              <a:ext cx="4239122" cy="1723829"/>
            </a:xfrm>
            <a:custGeom>
              <a:avLst/>
              <a:gdLst>
                <a:gd name="connsiteX0" fmla="*/ 4035972 w 4239122"/>
                <a:gd name="connsiteY0" fmla="*/ 31531 h 1723829"/>
                <a:gd name="connsiteX1" fmla="*/ 4099034 w 4239122"/>
                <a:gd name="connsiteY1" fmla="*/ 21021 h 1723829"/>
                <a:gd name="connsiteX2" fmla="*/ 4130565 w 4239122"/>
                <a:gd name="connsiteY2" fmla="*/ 0 h 1723829"/>
                <a:gd name="connsiteX3" fmla="*/ 4193627 w 4239122"/>
                <a:gd name="connsiteY3" fmla="*/ 21021 h 1723829"/>
                <a:gd name="connsiteX4" fmla="*/ 4204138 w 4239122"/>
                <a:gd name="connsiteY4" fmla="*/ 399393 h 1723829"/>
                <a:gd name="connsiteX5" fmla="*/ 4162096 w 4239122"/>
                <a:gd name="connsiteY5" fmla="*/ 483476 h 1723829"/>
                <a:gd name="connsiteX6" fmla="*/ 4151586 w 4239122"/>
                <a:gd name="connsiteY6" fmla="*/ 515007 h 1723829"/>
                <a:gd name="connsiteX7" fmla="*/ 4120055 w 4239122"/>
                <a:gd name="connsiteY7" fmla="*/ 525517 h 1723829"/>
                <a:gd name="connsiteX8" fmla="*/ 4088524 w 4239122"/>
                <a:gd name="connsiteY8" fmla="*/ 546538 h 1723829"/>
                <a:gd name="connsiteX9" fmla="*/ 4067503 w 4239122"/>
                <a:gd name="connsiteY9" fmla="*/ 578069 h 1723829"/>
                <a:gd name="connsiteX10" fmla="*/ 3983420 w 4239122"/>
                <a:gd name="connsiteY10" fmla="*/ 620110 h 1723829"/>
                <a:gd name="connsiteX11" fmla="*/ 3699641 w 4239122"/>
                <a:gd name="connsiteY11" fmla="*/ 651641 h 1723829"/>
                <a:gd name="connsiteX12" fmla="*/ 3636579 w 4239122"/>
                <a:gd name="connsiteY12" fmla="*/ 662152 h 1723829"/>
                <a:gd name="connsiteX13" fmla="*/ 3384331 w 4239122"/>
                <a:gd name="connsiteY13" fmla="*/ 641131 h 1723829"/>
                <a:gd name="connsiteX14" fmla="*/ 3279227 w 4239122"/>
                <a:gd name="connsiteY14" fmla="*/ 599090 h 1723829"/>
                <a:gd name="connsiteX15" fmla="*/ 3247696 w 4239122"/>
                <a:gd name="connsiteY15" fmla="*/ 588579 h 1723829"/>
                <a:gd name="connsiteX16" fmla="*/ 3216165 w 4239122"/>
                <a:gd name="connsiteY16" fmla="*/ 557048 h 1723829"/>
                <a:gd name="connsiteX17" fmla="*/ 3111062 w 4239122"/>
                <a:gd name="connsiteY17" fmla="*/ 525517 h 1723829"/>
                <a:gd name="connsiteX18" fmla="*/ 3048000 w 4239122"/>
                <a:gd name="connsiteY18" fmla="*/ 493986 h 1723829"/>
                <a:gd name="connsiteX19" fmla="*/ 2858814 w 4239122"/>
                <a:gd name="connsiteY19" fmla="*/ 515007 h 1723829"/>
                <a:gd name="connsiteX20" fmla="*/ 2827283 w 4239122"/>
                <a:gd name="connsiteY20" fmla="*/ 546538 h 1723829"/>
                <a:gd name="connsiteX21" fmla="*/ 2785241 w 4239122"/>
                <a:gd name="connsiteY21" fmla="*/ 578069 h 1723829"/>
                <a:gd name="connsiteX22" fmla="*/ 2722179 w 4239122"/>
                <a:gd name="connsiteY22" fmla="*/ 588579 h 1723829"/>
                <a:gd name="connsiteX23" fmla="*/ 2690648 w 4239122"/>
                <a:gd name="connsiteY23" fmla="*/ 609600 h 1723829"/>
                <a:gd name="connsiteX24" fmla="*/ 2364827 w 4239122"/>
                <a:gd name="connsiteY24" fmla="*/ 620110 h 1723829"/>
                <a:gd name="connsiteX25" fmla="*/ 2312276 w 4239122"/>
                <a:gd name="connsiteY25" fmla="*/ 567559 h 1723829"/>
                <a:gd name="connsiteX26" fmla="*/ 2259724 w 4239122"/>
                <a:gd name="connsiteY26" fmla="*/ 546538 h 1723829"/>
                <a:gd name="connsiteX27" fmla="*/ 2186152 w 4239122"/>
                <a:gd name="connsiteY27" fmla="*/ 515007 h 1723829"/>
                <a:gd name="connsiteX28" fmla="*/ 2154620 w 4239122"/>
                <a:gd name="connsiteY28" fmla="*/ 493986 h 1723829"/>
                <a:gd name="connsiteX29" fmla="*/ 1986455 w 4239122"/>
                <a:gd name="connsiteY29" fmla="*/ 504497 h 1723829"/>
                <a:gd name="connsiteX30" fmla="*/ 1954924 w 4239122"/>
                <a:gd name="connsiteY30" fmla="*/ 525517 h 1723829"/>
                <a:gd name="connsiteX31" fmla="*/ 1828800 w 4239122"/>
                <a:gd name="connsiteY31" fmla="*/ 567559 h 1723829"/>
                <a:gd name="connsiteX32" fmla="*/ 1187669 w 4239122"/>
                <a:gd name="connsiteY32" fmla="*/ 578069 h 1723829"/>
                <a:gd name="connsiteX33" fmla="*/ 893379 w 4239122"/>
                <a:gd name="connsiteY33" fmla="*/ 567559 h 1723829"/>
                <a:gd name="connsiteX34" fmla="*/ 830317 w 4239122"/>
                <a:gd name="connsiteY34" fmla="*/ 557048 h 1723829"/>
                <a:gd name="connsiteX35" fmla="*/ 746234 w 4239122"/>
                <a:gd name="connsiteY35" fmla="*/ 546538 h 1723829"/>
                <a:gd name="connsiteX36" fmla="*/ 693683 w 4239122"/>
                <a:gd name="connsiteY36" fmla="*/ 536028 h 1723829"/>
                <a:gd name="connsiteX37" fmla="*/ 630620 w 4239122"/>
                <a:gd name="connsiteY37" fmla="*/ 525517 h 1723829"/>
                <a:gd name="connsiteX38" fmla="*/ 588579 w 4239122"/>
                <a:gd name="connsiteY38" fmla="*/ 504497 h 1723829"/>
                <a:gd name="connsiteX39" fmla="*/ 399393 w 4239122"/>
                <a:gd name="connsiteY39" fmla="*/ 515007 h 1723829"/>
                <a:gd name="connsiteX40" fmla="*/ 325820 w 4239122"/>
                <a:gd name="connsiteY40" fmla="*/ 578069 h 1723829"/>
                <a:gd name="connsiteX41" fmla="*/ 262758 w 4239122"/>
                <a:gd name="connsiteY41" fmla="*/ 630621 h 1723829"/>
                <a:gd name="connsiteX42" fmla="*/ 168165 w 4239122"/>
                <a:gd name="connsiteY42" fmla="*/ 746234 h 1723829"/>
                <a:gd name="connsiteX43" fmla="*/ 157655 w 4239122"/>
                <a:gd name="connsiteY43" fmla="*/ 788276 h 1723829"/>
                <a:gd name="connsiteX44" fmla="*/ 136634 w 4239122"/>
                <a:gd name="connsiteY44" fmla="*/ 1397876 h 1723829"/>
                <a:gd name="connsiteX45" fmla="*/ 84083 w 4239122"/>
                <a:gd name="connsiteY45" fmla="*/ 1439917 h 1723829"/>
                <a:gd name="connsiteX46" fmla="*/ 52552 w 4239122"/>
                <a:gd name="connsiteY46" fmla="*/ 1524000 h 1723829"/>
                <a:gd name="connsiteX47" fmla="*/ 31531 w 4239122"/>
                <a:gd name="connsiteY47" fmla="*/ 1566041 h 1723829"/>
                <a:gd name="connsiteX48" fmla="*/ 0 w 4239122"/>
                <a:gd name="connsiteY48" fmla="*/ 1660634 h 1723829"/>
                <a:gd name="connsiteX49" fmla="*/ 10510 w 4239122"/>
                <a:gd name="connsiteY49" fmla="*/ 1702676 h 1723829"/>
                <a:gd name="connsiteX50" fmla="*/ 73572 w 4239122"/>
                <a:gd name="connsiteY50" fmla="*/ 1723697 h 1723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4239122" h="1723829">
                  <a:moveTo>
                    <a:pt x="4035972" y="31531"/>
                  </a:moveTo>
                  <a:cubicBezTo>
                    <a:pt x="4056993" y="28028"/>
                    <a:pt x="4078817" y="27760"/>
                    <a:pt x="4099034" y="21021"/>
                  </a:cubicBezTo>
                  <a:cubicBezTo>
                    <a:pt x="4111018" y="17026"/>
                    <a:pt x="4117933" y="0"/>
                    <a:pt x="4130565" y="0"/>
                  </a:cubicBezTo>
                  <a:cubicBezTo>
                    <a:pt x="4152723" y="0"/>
                    <a:pt x="4172606" y="14014"/>
                    <a:pt x="4193627" y="21021"/>
                  </a:cubicBezTo>
                  <a:cubicBezTo>
                    <a:pt x="4271037" y="175841"/>
                    <a:pt x="4232230" y="71651"/>
                    <a:pt x="4204138" y="399393"/>
                  </a:cubicBezTo>
                  <a:cubicBezTo>
                    <a:pt x="4199104" y="458128"/>
                    <a:pt x="4199277" y="446295"/>
                    <a:pt x="4162096" y="483476"/>
                  </a:cubicBezTo>
                  <a:cubicBezTo>
                    <a:pt x="4158593" y="493986"/>
                    <a:pt x="4159420" y="507173"/>
                    <a:pt x="4151586" y="515007"/>
                  </a:cubicBezTo>
                  <a:cubicBezTo>
                    <a:pt x="4143752" y="522841"/>
                    <a:pt x="4129964" y="520562"/>
                    <a:pt x="4120055" y="525517"/>
                  </a:cubicBezTo>
                  <a:cubicBezTo>
                    <a:pt x="4108757" y="531166"/>
                    <a:pt x="4099034" y="539531"/>
                    <a:pt x="4088524" y="546538"/>
                  </a:cubicBezTo>
                  <a:cubicBezTo>
                    <a:pt x="4081517" y="557048"/>
                    <a:pt x="4077852" y="570825"/>
                    <a:pt x="4067503" y="578069"/>
                  </a:cubicBezTo>
                  <a:cubicBezTo>
                    <a:pt x="4041832" y="596039"/>
                    <a:pt x="4013820" y="612509"/>
                    <a:pt x="3983420" y="620110"/>
                  </a:cubicBezTo>
                  <a:cubicBezTo>
                    <a:pt x="3857763" y="651526"/>
                    <a:pt x="3984594" y="622163"/>
                    <a:pt x="3699641" y="651641"/>
                  </a:cubicBezTo>
                  <a:cubicBezTo>
                    <a:pt x="3678443" y="653834"/>
                    <a:pt x="3657600" y="658648"/>
                    <a:pt x="3636579" y="662152"/>
                  </a:cubicBezTo>
                  <a:cubicBezTo>
                    <a:pt x="3552496" y="655145"/>
                    <a:pt x="3467965" y="652282"/>
                    <a:pt x="3384331" y="641131"/>
                  </a:cubicBezTo>
                  <a:cubicBezTo>
                    <a:pt x="3338036" y="634958"/>
                    <a:pt x="3318721" y="616016"/>
                    <a:pt x="3279227" y="599090"/>
                  </a:cubicBezTo>
                  <a:cubicBezTo>
                    <a:pt x="3269044" y="594726"/>
                    <a:pt x="3258206" y="592083"/>
                    <a:pt x="3247696" y="588579"/>
                  </a:cubicBezTo>
                  <a:cubicBezTo>
                    <a:pt x="3237186" y="578069"/>
                    <a:pt x="3229070" y="564423"/>
                    <a:pt x="3216165" y="557048"/>
                  </a:cubicBezTo>
                  <a:cubicBezTo>
                    <a:pt x="3113321" y="498280"/>
                    <a:pt x="3248122" y="616887"/>
                    <a:pt x="3111062" y="525517"/>
                  </a:cubicBezTo>
                  <a:cubicBezTo>
                    <a:pt x="3070313" y="498352"/>
                    <a:pt x="3091514" y="508492"/>
                    <a:pt x="3048000" y="493986"/>
                  </a:cubicBezTo>
                  <a:cubicBezTo>
                    <a:pt x="2984938" y="500993"/>
                    <a:pt x="2920539" y="500311"/>
                    <a:pt x="2858814" y="515007"/>
                  </a:cubicBezTo>
                  <a:cubicBezTo>
                    <a:pt x="2844354" y="518450"/>
                    <a:pt x="2838569" y="536865"/>
                    <a:pt x="2827283" y="546538"/>
                  </a:cubicBezTo>
                  <a:cubicBezTo>
                    <a:pt x="2813983" y="557938"/>
                    <a:pt x="2801506" y="571563"/>
                    <a:pt x="2785241" y="578069"/>
                  </a:cubicBezTo>
                  <a:cubicBezTo>
                    <a:pt x="2765455" y="585983"/>
                    <a:pt x="2743200" y="585076"/>
                    <a:pt x="2722179" y="588579"/>
                  </a:cubicBezTo>
                  <a:cubicBezTo>
                    <a:pt x="2711669" y="595586"/>
                    <a:pt x="2702632" y="605605"/>
                    <a:pt x="2690648" y="609600"/>
                  </a:cubicBezTo>
                  <a:cubicBezTo>
                    <a:pt x="2570577" y="649624"/>
                    <a:pt x="2509268" y="626676"/>
                    <a:pt x="2364827" y="620110"/>
                  </a:cubicBezTo>
                  <a:cubicBezTo>
                    <a:pt x="2347310" y="602593"/>
                    <a:pt x="2332571" y="581765"/>
                    <a:pt x="2312276" y="567559"/>
                  </a:cubicBezTo>
                  <a:cubicBezTo>
                    <a:pt x="2296820" y="556740"/>
                    <a:pt x="2276599" y="554976"/>
                    <a:pt x="2259724" y="546538"/>
                  </a:cubicBezTo>
                  <a:cubicBezTo>
                    <a:pt x="2187141" y="510246"/>
                    <a:pt x="2273647" y="536880"/>
                    <a:pt x="2186152" y="515007"/>
                  </a:cubicBezTo>
                  <a:cubicBezTo>
                    <a:pt x="2175641" y="508000"/>
                    <a:pt x="2167235" y="494650"/>
                    <a:pt x="2154620" y="493986"/>
                  </a:cubicBezTo>
                  <a:cubicBezTo>
                    <a:pt x="2098533" y="491034"/>
                    <a:pt x="2041932" y="495737"/>
                    <a:pt x="1986455" y="504497"/>
                  </a:cubicBezTo>
                  <a:cubicBezTo>
                    <a:pt x="1973978" y="506467"/>
                    <a:pt x="1966424" y="520290"/>
                    <a:pt x="1954924" y="525517"/>
                  </a:cubicBezTo>
                  <a:cubicBezTo>
                    <a:pt x="1951844" y="526917"/>
                    <a:pt x="1854264" y="566775"/>
                    <a:pt x="1828800" y="567559"/>
                  </a:cubicBezTo>
                  <a:cubicBezTo>
                    <a:pt x="1615162" y="574133"/>
                    <a:pt x="1401379" y="574566"/>
                    <a:pt x="1187669" y="578069"/>
                  </a:cubicBezTo>
                  <a:cubicBezTo>
                    <a:pt x="1089572" y="574566"/>
                    <a:pt x="991369" y="573323"/>
                    <a:pt x="893379" y="567559"/>
                  </a:cubicBezTo>
                  <a:cubicBezTo>
                    <a:pt x="872105" y="566308"/>
                    <a:pt x="851413" y="560062"/>
                    <a:pt x="830317" y="557048"/>
                  </a:cubicBezTo>
                  <a:cubicBezTo>
                    <a:pt x="802355" y="553053"/>
                    <a:pt x="774151" y="550833"/>
                    <a:pt x="746234" y="546538"/>
                  </a:cubicBezTo>
                  <a:cubicBezTo>
                    <a:pt x="728578" y="543822"/>
                    <a:pt x="711259" y="539224"/>
                    <a:pt x="693683" y="536028"/>
                  </a:cubicBezTo>
                  <a:cubicBezTo>
                    <a:pt x="672716" y="532216"/>
                    <a:pt x="651641" y="529021"/>
                    <a:pt x="630620" y="525517"/>
                  </a:cubicBezTo>
                  <a:cubicBezTo>
                    <a:pt x="616606" y="518510"/>
                    <a:pt x="604231" y="505208"/>
                    <a:pt x="588579" y="504497"/>
                  </a:cubicBezTo>
                  <a:cubicBezTo>
                    <a:pt x="525485" y="501629"/>
                    <a:pt x="461917" y="506075"/>
                    <a:pt x="399393" y="515007"/>
                  </a:cubicBezTo>
                  <a:cubicBezTo>
                    <a:pt x="380091" y="517764"/>
                    <a:pt x="331736" y="572998"/>
                    <a:pt x="325820" y="578069"/>
                  </a:cubicBezTo>
                  <a:cubicBezTo>
                    <a:pt x="285338" y="612767"/>
                    <a:pt x="299201" y="583766"/>
                    <a:pt x="262758" y="630621"/>
                  </a:cubicBezTo>
                  <a:cubicBezTo>
                    <a:pt x="165141" y="756129"/>
                    <a:pt x="279603" y="634798"/>
                    <a:pt x="168165" y="746234"/>
                  </a:cubicBezTo>
                  <a:cubicBezTo>
                    <a:pt x="164662" y="760248"/>
                    <a:pt x="160488" y="774111"/>
                    <a:pt x="157655" y="788276"/>
                  </a:cubicBezTo>
                  <a:cubicBezTo>
                    <a:pt x="117598" y="988568"/>
                    <a:pt x="144068" y="1193455"/>
                    <a:pt x="136634" y="1397876"/>
                  </a:cubicBezTo>
                  <a:cubicBezTo>
                    <a:pt x="135112" y="1439722"/>
                    <a:pt x="119197" y="1431139"/>
                    <a:pt x="84083" y="1439917"/>
                  </a:cubicBezTo>
                  <a:cubicBezTo>
                    <a:pt x="40907" y="1504680"/>
                    <a:pt x="82857" y="1433085"/>
                    <a:pt x="52552" y="1524000"/>
                  </a:cubicBezTo>
                  <a:cubicBezTo>
                    <a:pt x="47597" y="1538864"/>
                    <a:pt x="37894" y="1551724"/>
                    <a:pt x="31531" y="1566041"/>
                  </a:cubicBezTo>
                  <a:cubicBezTo>
                    <a:pt x="8915" y="1616927"/>
                    <a:pt x="12200" y="1611833"/>
                    <a:pt x="0" y="1660634"/>
                  </a:cubicBezTo>
                  <a:cubicBezTo>
                    <a:pt x="3503" y="1674648"/>
                    <a:pt x="1262" y="1691579"/>
                    <a:pt x="10510" y="1702676"/>
                  </a:cubicBezTo>
                  <a:cubicBezTo>
                    <a:pt x="30639" y="1726830"/>
                    <a:pt x="49486" y="1723697"/>
                    <a:pt x="73572" y="1723697"/>
                  </a:cubicBezTo>
                </a:path>
              </a:pathLst>
            </a:custGeom>
            <a:noFill/>
            <a:ln w="28575">
              <a:solidFill>
                <a:srgbClr val="913641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453EEF42-60D4-55BB-51CB-4198A560E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22 September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EB7E2B0-D7AA-1CBF-B547-63177CF6C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it-IT">
                <a:solidFill>
                  <a:prstClr val="black">
                    <a:tint val="75000"/>
                  </a:prstClr>
                </a:solidFill>
              </a:rPr>
              <a:t>D. Sertore – PhASE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6D4580D-C7CB-1B67-7509-941629CA6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4C8636E5-F268-0A4A-84DB-69488F0245B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26</a:t>
            </a:fld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7019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olo 1">
            <a:extLst>
              <a:ext uri="{FF2B5EF4-FFF2-40B4-BE49-F238E27FC236}">
                <a16:creationId xmlns:a16="http://schemas.microsoft.com/office/drawing/2014/main" id="{AD1ED6EF-A6A4-EC42-96E4-F969B51C5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8761"/>
          </a:xfrm>
        </p:spPr>
        <p:txBody>
          <a:bodyPr/>
          <a:lstStyle/>
          <a:p>
            <a:r>
              <a:rPr lang="it-IT" err="1"/>
              <a:t>Beam</a:t>
            </a:r>
            <a:r>
              <a:rPr lang="it-IT"/>
              <a:t> </a:t>
            </a:r>
            <a:r>
              <a:rPr lang="it-IT" err="1"/>
              <a:t>Physics</a:t>
            </a:r>
            <a:endParaRPr lang="it-IT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58CF965-347C-CC72-5B92-A82A006DA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/>
              <a:t>The beam dynamics study developed for this project aims </a:t>
            </a:r>
            <a:r>
              <a:rPr lang="en-US" b="1"/>
              <a:t>to design an injector </a:t>
            </a:r>
            <a:r>
              <a:rPr lang="en-US"/>
              <a:t>that in a near future </a:t>
            </a:r>
            <a:r>
              <a:rPr lang="en-US" b="1"/>
              <a:t>will be used for an ERL</a:t>
            </a:r>
            <a:r>
              <a:rPr lang="en-US"/>
              <a:t>.</a:t>
            </a:r>
          </a:p>
          <a:p>
            <a:pPr>
              <a:lnSpc>
                <a:spcPct val="110000"/>
              </a:lnSpc>
            </a:pPr>
            <a:r>
              <a:rPr lang="en-US"/>
              <a:t>This concept can be made explicit as follows: </a:t>
            </a:r>
            <a:r>
              <a:rPr lang="en-US" b="1"/>
              <a:t>beam energies as low as possible </a:t>
            </a:r>
            <a:r>
              <a:rPr lang="en-US"/>
              <a:t>(they will never be recovered) compatible with a </a:t>
            </a:r>
            <a:r>
              <a:rPr lang="en-US" b="1"/>
              <a:t>beam brightness high </a:t>
            </a:r>
            <a:r>
              <a:rPr lang="en-US"/>
              <a:t>enough to drives experiments. </a:t>
            </a:r>
          </a:p>
          <a:p>
            <a:pPr>
              <a:lnSpc>
                <a:spcPct val="110000"/>
              </a:lnSpc>
            </a:pPr>
            <a:r>
              <a:rPr lang="en-US"/>
              <a:t>In this view, the beam dynamics studies carried out aimed to </a:t>
            </a:r>
            <a:r>
              <a:rPr lang="en-US" b="1"/>
              <a:t>couple the injector of HB</a:t>
            </a:r>
            <a:r>
              <a:rPr lang="en-US" b="1" baseline="30000"/>
              <a:t>2</a:t>
            </a:r>
            <a:r>
              <a:rPr lang="en-US" b="1"/>
              <a:t>TF to a SC booster </a:t>
            </a:r>
            <a:r>
              <a:rPr lang="en-US"/>
              <a:t>to produce a beam with energy of 4.5 MeV, an emittance of about 1.2 mm- </a:t>
            </a:r>
            <a:r>
              <a:rPr lang="en-US" err="1"/>
              <a:t>mrad</a:t>
            </a:r>
            <a:r>
              <a:rPr lang="en-US"/>
              <a:t> and a rms bunch length of about 1.2 mm. </a:t>
            </a:r>
          </a:p>
          <a:p>
            <a:pPr>
              <a:lnSpc>
                <a:spcPct val="110000"/>
              </a:lnSpc>
            </a:pPr>
            <a:r>
              <a:rPr lang="en-US"/>
              <a:t>To obtain </a:t>
            </a:r>
            <a:r>
              <a:rPr lang="en-US" b="1"/>
              <a:t>high brightness beam </a:t>
            </a:r>
            <a:r>
              <a:rPr lang="en-US"/>
              <a:t>it is of paramount importance to keep </a:t>
            </a:r>
            <a:r>
              <a:rPr lang="en-US" b="1"/>
              <a:t>emittance growth under control</a:t>
            </a:r>
            <a:r>
              <a:rPr lang="en-US"/>
              <a:t>.</a:t>
            </a:r>
          </a:p>
          <a:p>
            <a:pPr>
              <a:lnSpc>
                <a:spcPct val="110000"/>
              </a:lnSpc>
            </a:pPr>
            <a:r>
              <a:rPr lang="en-US" b="1">
                <a:solidFill>
                  <a:schemeClr val="accent1"/>
                </a:solidFill>
              </a:rPr>
              <a:t>Low energy and high brightness results into a BD space charge dominated that is one of the points of interest of this proposal</a:t>
            </a:r>
            <a:r>
              <a:rPr lang="en-US"/>
              <a:t>. 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6845072-2A4E-B4BA-7FE5-4290D4E85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22 September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50C0874-C63F-7E86-D787-3291D4198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it-IT">
                <a:solidFill>
                  <a:prstClr val="black">
                    <a:tint val="75000"/>
                  </a:prstClr>
                </a:solidFill>
              </a:rPr>
              <a:t>D. Sertore – PhASE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B9964F6-4A74-C668-4023-37A5ABE4D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4C8636E5-F268-0A4A-84DB-69488F0245B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27</a:t>
            </a:fld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5836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olo 1">
            <a:extLst>
              <a:ext uri="{FF2B5EF4-FFF2-40B4-BE49-F238E27FC236}">
                <a16:creationId xmlns:a16="http://schemas.microsoft.com/office/drawing/2014/main" id="{AD1ED6EF-A6A4-EC42-96E4-F969B51C5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8761"/>
          </a:xfrm>
        </p:spPr>
        <p:txBody>
          <a:bodyPr/>
          <a:lstStyle/>
          <a:p>
            <a:r>
              <a:rPr lang="it-IT" err="1"/>
              <a:t>Beam</a:t>
            </a:r>
            <a:r>
              <a:rPr lang="it-IT"/>
              <a:t> </a:t>
            </a:r>
            <a:r>
              <a:rPr lang="it-IT" err="1"/>
              <a:t>Manipulation</a:t>
            </a:r>
            <a:endParaRPr lang="it-IT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174CD9-5B49-20DA-A7BC-BE2C98F512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93370"/>
            <a:ext cx="11199829" cy="5007429"/>
          </a:xfrm>
        </p:spPr>
        <p:txBody>
          <a:bodyPr>
            <a:normAutofit/>
          </a:bodyPr>
          <a:lstStyle/>
          <a:p>
            <a:r>
              <a:rPr lang="en-US"/>
              <a:t>This design is </a:t>
            </a:r>
            <a:r>
              <a:rPr lang="en-US" b="1"/>
              <a:t>innovative</a:t>
            </a:r>
            <a:r>
              <a:rPr lang="en-US"/>
              <a:t> because it uses </a:t>
            </a:r>
            <a:r>
              <a:rPr lang="en-US" b="1"/>
              <a:t>two bunchers instead of one </a:t>
            </a:r>
            <a:r>
              <a:rPr lang="en-US"/>
              <a:t>and employs a </a:t>
            </a:r>
            <a:r>
              <a:rPr lang="en-US" b="1"/>
              <a:t>650 MHz </a:t>
            </a:r>
            <a:r>
              <a:rPr lang="en-US"/>
              <a:t>rf frequency </a:t>
            </a:r>
            <a:r>
              <a:rPr lang="en-US" b="1"/>
              <a:t>instead </a:t>
            </a:r>
            <a:r>
              <a:rPr lang="en-US"/>
              <a:t>of the commonly used </a:t>
            </a:r>
            <a:r>
              <a:rPr lang="en-US" b="1"/>
              <a:t>1.3 GHz</a:t>
            </a:r>
            <a:r>
              <a:rPr lang="en-US"/>
              <a:t>.  </a:t>
            </a:r>
          </a:p>
          <a:p>
            <a:r>
              <a:rPr lang="en-US"/>
              <a:t>The choice to use a </a:t>
            </a:r>
            <a:r>
              <a:rPr lang="en-US" b="1"/>
              <a:t>longer rf bucket </a:t>
            </a:r>
            <a:r>
              <a:rPr lang="en-US"/>
              <a:t>allows for the trapping </a:t>
            </a:r>
            <a:r>
              <a:rPr lang="en-US" b="1"/>
              <a:t>of longer cigar-like electron bunches </a:t>
            </a:r>
            <a:r>
              <a:rPr lang="en-US"/>
              <a:t>having lower emittances. Additionally, the use of </a:t>
            </a:r>
            <a:r>
              <a:rPr lang="en-US" b="1"/>
              <a:t>two bunchers</a:t>
            </a:r>
            <a:r>
              <a:rPr lang="en-US"/>
              <a:t> provides </a:t>
            </a:r>
            <a:r>
              <a:rPr lang="en-US" b="1"/>
              <a:t>better control </a:t>
            </a:r>
            <a:r>
              <a:rPr lang="en-US"/>
              <a:t>over </a:t>
            </a:r>
            <a:r>
              <a:rPr lang="en-US" b="1"/>
              <a:t>longitudinal bunch compression</a:t>
            </a:r>
            <a:r>
              <a:rPr lang="en-US"/>
              <a:t>. </a:t>
            </a:r>
          </a:p>
          <a:p>
            <a:r>
              <a:rPr lang="en-US"/>
              <a:t>The </a:t>
            </a:r>
            <a:r>
              <a:rPr lang="en-US" b="1"/>
              <a:t>injection phases </a:t>
            </a:r>
            <a:r>
              <a:rPr lang="en-US"/>
              <a:t>of the two bunchers are not at the rf zero-crossing, allowing for </a:t>
            </a:r>
            <a:r>
              <a:rPr lang="en-US" b="1"/>
              <a:t>acceleration</a:t>
            </a:r>
            <a:r>
              <a:rPr lang="en-US"/>
              <a:t> while mitigating space-charge effects and bunching to increase the final beam brightness. </a:t>
            </a:r>
          </a:p>
          <a:p>
            <a:r>
              <a:rPr lang="en-US"/>
              <a:t>The whole HB</a:t>
            </a:r>
            <a:r>
              <a:rPr lang="en-US" baseline="30000"/>
              <a:t>2</a:t>
            </a:r>
            <a:r>
              <a:rPr lang="en-US"/>
              <a:t>TF </a:t>
            </a:r>
            <a:r>
              <a:rPr lang="en-US" b="1"/>
              <a:t>beamline</a:t>
            </a:r>
            <a:r>
              <a:rPr lang="en-US"/>
              <a:t> has been </a:t>
            </a:r>
            <a:r>
              <a:rPr lang="en-US" b="1"/>
              <a:t>studied</a:t>
            </a:r>
            <a:r>
              <a:rPr lang="en-US"/>
              <a:t> using the tracking code </a:t>
            </a:r>
            <a:r>
              <a:rPr lang="en-US" b="1"/>
              <a:t>Astra</a:t>
            </a:r>
            <a:r>
              <a:rPr lang="en-US"/>
              <a:t>  that is designed to consider space-charge collective effects, a key point for HB</a:t>
            </a:r>
            <a:r>
              <a:rPr lang="en-US" baseline="30000"/>
              <a:t>2</a:t>
            </a:r>
            <a:r>
              <a:rPr lang="en-US"/>
              <a:t>TF beam dynamics, further the beam line working point (WP) has been </a:t>
            </a:r>
            <a:r>
              <a:rPr lang="en-US" b="1"/>
              <a:t>optimized using an AI </a:t>
            </a:r>
            <a:r>
              <a:rPr lang="en-US"/>
              <a:t>code already developed in our group named </a:t>
            </a:r>
            <a:r>
              <a:rPr lang="en-US" b="1"/>
              <a:t>GIOTTO</a:t>
            </a:r>
            <a:r>
              <a:rPr lang="en-US"/>
              <a:t>. </a:t>
            </a:r>
            <a:endParaRPr lang="it-IT"/>
          </a:p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F3569D-0A6E-39F1-8B90-38AF17143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22 September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EA25447-F38C-FB45-063B-BCD0B46C0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it-IT">
                <a:solidFill>
                  <a:prstClr val="black">
                    <a:tint val="75000"/>
                  </a:prstClr>
                </a:solidFill>
              </a:rPr>
              <a:t>D. Sertore – PhASE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D99C590-BA08-A99F-FA0C-BAF53CBA4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4C8636E5-F268-0A4A-84DB-69488F0245B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28</a:t>
            </a:fld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393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magine che contiene grafico&#10;&#10;Descrizione generata automaticamente">
            <a:extLst>
              <a:ext uri="{FF2B5EF4-FFF2-40B4-BE49-F238E27FC236}">
                <a16:creationId xmlns:a16="http://schemas.microsoft.com/office/drawing/2014/main" id="{42EBAC9B-2BF6-05C3-69B3-BFE6F140519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5024" y="893454"/>
            <a:ext cx="7623508" cy="5964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olo 1">
            <a:extLst>
              <a:ext uri="{FF2B5EF4-FFF2-40B4-BE49-F238E27FC236}">
                <a16:creationId xmlns:a16="http://schemas.microsoft.com/office/drawing/2014/main" id="{AD1ED6EF-A6A4-EC42-96E4-F969B51C5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8761"/>
          </a:xfrm>
        </p:spPr>
        <p:txBody>
          <a:bodyPr/>
          <a:lstStyle/>
          <a:p>
            <a:r>
              <a:rPr lang="it-IT" err="1"/>
              <a:t>Beam</a:t>
            </a:r>
            <a:r>
              <a:rPr lang="it-IT"/>
              <a:t> </a:t>
            </a:r>
            <a:r>
              <a:rPr lang="it-IT" err="1"/>
              <a:t>Manipulation</a:t>
            </a:r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39E73D1-3BBE-3C4C-9E5A-18A831D9E9F1}"/>
              </a:ext>
            </a:extLst>
          </p:cNvPr>
          <p:cNvSpPr txBox="1"/>
          <p:nvPr/>
        </p:nvSpPr>
        <p:spPr>
          <a:xfrm>
            <a:off x="8228532" y="291988"/>
            <a:ext cx="3564883" cy="1938992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029"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 booster</a:t>
            </a:r>
            <a:br>
              <a:rPr lang="en-029"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029"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emit-compensation in space charge regime:</a:t>
            </a:r>
            <a:br>
              <a:rPr lang="en-029" sz="2400">
                <a:solidFill>
                  <a:srgbClr val="66FF66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029" sz="240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029" sz="240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n-029" sz="2400" baseline="-2500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029" sz="2400" baseline="-2500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029" sz="240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&amp; </a:t>
            </a:r>
            <a:r>
              <a:rPr lang="en-029" sz="240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n-029" sz="2400" baseline="-2500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029" sz="2400" baseline="-2500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029" sz="240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behaviour well tuned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12BF817-746C-304F-BD23-D5DF0CAA2B17}"/>
              </a:ext>
            </a:extLst>
          </p:cNvPr>
          <p:cNvSpPr txBox="1"/>
          <p:nvPr/>
        </p:nvSpPr>
        <p:spPr>
          <a:xfrm>
            <a:off x="8342000" y="2420538"/>
            <a:ext cx="2837833" cy="1200329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Bunchers</a:t>
            </a:r>
            <a:br>
              <a:rPr lang="en-US" sz="240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compression &amp; acceleration</a:t>
            </a:r>
          </a:p>
        </p:txBody>
      </p:sp>
      <p:cxnSp>
        <p:nvCxnSpPr>
          <p:cNvPr id="16" name="Connettore 2 15">
            <a:extLst>
              <a:ext uri="{FF2B5EF4-FFF2-40B4-BE49-F238E27FC236}">
                <a16:creationId xmlns:a16="http://schemas.microsoft.com/office/drawing/2014/main" id="{8711DEAC-74DA-CE41-AAF0-A3EACE6B59E3}"/>
              </a:ext>
            </a:extLst>
          </p:cNvPr>
          <p:cNvCxnSpPr>
            <a:cxnSpLocks/>
            <a:stCxn id="7" idx="1"/>
            <a:endCxn id="17" idx="4"/>
          </p:cNvCxnSpPr>
          <p:nvPr/>
        </p:nvCxnSpPr>
        <p:spPr>
          <a:xfrm flipH="1">
            <a:off x="5357338" y="1261484"/>
            <a:ext cx="2871194" cy="1496764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  <a:effectLst>
            <a:outerShdw blurRad="50800" dist="38100" dir="8100000" algn="tr" rotWithShape="0">
              <a:srgbClr val="66FF66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tella a 5 punte 16">
            <a:extLst>
              <a:ext uri="{FF2B5EF4-FFF2-40B4-BE49-F238E27FC236}">
                <a16:creationId xmlns:a16="http://schemas.microsoft.com/office/drawing/2014/main" id="{DB742DF3-867D-344E-B576-A3E64AB835E9}"/>
              </a:ext>
            </a:extLst>
          </p:cNvPr>
          <p:cNvSpPr/>
          <p:nvPr/>
        </p:nvSpPr>
        <p:spPr>
          <a:xfrm>
            <a:off x="5063317" y="2661313"/>
            <a:ext cx="294021" cy="253779"/>
          </a:xfrm>
          <a:prstGeom prst="star5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Stella a 5 punte 18">
            <a:extLst>
              <a:ext uri="{FF2B5EF4-FFF2-40B4-BE49-F238E27FC236}">
                <a16:creationId xmlns:a16="http://schemas.microsoft.com/office/drawing/2014/main" id="{2FDC8A0C-FCDA-6647-8E2C-4C6CDDC3BAFE}"/>
              </a:ext>
            </a:extLst>
          </p:cNvPr>
          <p:cNvSpPr/>
          <p:nvPr/>
        </p:nvSpPr>
        <p:spPr>
          <a:xfrm>
            <a:off x="2101000" y="5620202"/>
            <a:ext cx="253969" cy="249944"/>
          </a:xfrm>
          <a:prstGeom prst="star5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tella a 5 punte 18">
            <a:extLst>
              <a:ext uri="{FF2B5EF4-FFF2-40B4-BE49-F238E27FC236}">
                <a16:creationId xmlns:a16="http://schemas.microsoft.com/office/drawing/2014/main" id="{DFDA4D70-AF04-7476-9446-6FEBED532BA6}"/>
              </a:ext>
            </a:extLst>
          </p:cNvPr>
          <p:cNvSpPr/>
          <p:nvPr/>
        </p:nvSpPr>
        <p:spPr>
          <a:xfrm>
            <a:off x="3541592" y="5430644"/>
            <a:ext cx="253969" cy="249944"/>
          </a:xfrm>
          <a:prstGeom prst="star5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DC84DF52-38A2-9A5E-FC6D-1981B241C6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3136219"/>
              </p:ext>
            </p:extLst>
          </p:nvPr>
        </p:nvGraphicFramePr>
        <p:xfrm>
          <a:off x="8006931" y="3750097"/>
          <a:ext cx="4030394" cy="2743200"/>
        </p:xfrm>
        <a:graphic>
          <a:graphicData uri="http://schemas.openxmlformats.org/drawingml/2006/table">
            <a:tbl>
              <a:tblPr/>
              <a:tblGrid>
                <a:gridCol w="4030394">
                  <a:extLst>
                    <a:ext uri="{9D8B030D-6E8A-4147-A177-3AD203B41FA5}">
                      <a16:colId xmlns:a16="http://schemas.microsoft.com/office/drawing/2014/main" val="3799417107"/>
                    </a:ext>
                  </a:extLst>
                </a:gridCol>
              </a:tblGrid>
              <a:tr h="152400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1" i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Bunch extraction:</a:t>
                      </a:r>
                      <a:r>
                        <a:rPr lang="en-US" sz="1200" b="0" i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 </a:t>
                      </a:r>
                      <a:endParaRPr lang="en-US" sz="1200" b="0" i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6045515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i="0" err="1">
                          <a:effectLst/>
                          <a:latin typeface="Times New Roman" panose="02020603050405020304" pitchFamily="18" charset="0"/>
                        </a:rPr>
                        <a:t>Q</a:t>
                      </a:r>
                      <a:r>
                        <a:rPr lang="en-US" sz="1200" b="0" i="0" baseline="-25000" err="1">
                          <a:effectLst/>
                          <a:latin typeface="Times New Roman" panose="02020603050405020304" pitchFamily="18" charset="0"/>
                        </a:rPr>
                        <a:t>b</a:t>
                      </a:r>
                      <a:r>
                        <a:rPr lang="en-US" sz="1200" b="0" i="0" baseline="-2500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200" b="0" i="0">
                          <a:effectLst/>
                          <a:latin typeface="Times New Roman" panose="02020603050405020304" pitchFamily="18" charset="0"/>
                        </a:rPr>
                        <a:t>= 50 [</a:t>
                      </a:r>
                      <a:r>
                        <a:rPr lang="en-US" sz="1200" b="0" i="0" err="1">
                          <a:effectLst/>
                          <a:latin typeface="Times New Roman" panose="02020603050405020304" pitchFamily="18" charset="0"/>
                        </a:rPr>
                        <a:t>pC</a:t>
                      </a:r>
                      <a:r>
                        <a:rPr lang="en-US" sz="1200" b="0" i="0">
                          <a:effectLst/>
                          <a:latin typeface="Times New Roman" panose="02020603050405020304" pitchFamily="18" charset="0"/>
                        </a:rPr>
                        <a:t>]; </a:t>
                      </a:r>
                      <a:r>
                        <a:rPr lang="el-GR" sz="1200" b="0" i="0">
                          <a:effectLst/>
                          <a:latin typeface="Times New Roman" panose="02020603050405020304" pitchFamily="18" charset="0"/>
                        </a:rPr>
                        <a:t>σ</a:t>
                      </a:r>
                      <a:r>
                        <a:rPr lang="en-US" sz="1200" b="0" i="0" baseline="-25000" err="1">
                          <a:effectLst/>
                          <a:latin typeface="Times New Roman" panose="02020603050405020304" pitchFamily="18" charset="0"/>
                        </a:rPr>
                        <a:t>x,y</a:t>
                      </a:r>
                      <a:r>
                        <a:rPr lang="en-US" sz="1200" b="0" i="0" baseline="-2500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200" b="0" i="0">
                          <a:effectLst/>
                          <a:latin typeface="Times New Roman" panose="02020603050405020304" pitchFamily="18" charset="0"/>
                        </a:rPr>
                        <a:t>= 650 [</a:t>
                      </a:r>
                      <a:r>
                        <a:rPr lang="el-GR" sz="1200" b="0" i="0">
                          <a:effectLst/>
                          <a:latin typeface="Times New Roman" panose="02020603050405020304" pitchFamily="18" charset="0"/>
                        </a:rPr>
                        <a:t>μ</a:t>
                      </a:r>
                      <a:r>
                        <a:rPr lang="en-US" sz="1200" b="0" i="0">
                          <a:effectLst/>
                          <a:latin typeface="Times New Roman" panose="02020603050405020304" pitchFamily="18" charset="0"/>
                        </a:rPr>
                        <a:t>m]; </a:t>
                      </a:r>
                      <a:r>
                        <a:rPr lang="el-GR" sz="1200" b="0" i="0">
                          <a:effectLst/>
                          <a:latin typeface="Times New Roman" panose="02020603050405020304" pitchFamily="18" charset="0"/>
                        </a:rPr>
                        <a:t>τ</a:t>
                      </a:r>
                      <a:r>
                        <a:rPr lang="en-US" sz="1200" b="0" i="0" baseline="-25000">
                          <a:effectLst/>
                          <a:latin typeface="Times New Roman" panose="02020603050405020304" pitchFamily="18" charset="0"/>
                        </a:rPr>
                        <a:t>laser </a:t>
                      </a:r>
                      <a:r>
                        <a:rPr lang="en-US" sz="1200" b="0" i="0">
                          <a:effectLst/>
                          <a:latin typeface="Times New Roman" panose="02020603050405020304" pitchFamily="18" charset="0"/>
                        </a:rPr>
                        <a:t>= 18 [</a:t>
                      </a:r>
                      <a:r>
                        <a:rPr lang="en-US" sz="1200" b="0" i="0" err="1">
                          <a:effectLst/>
                          <a:latin typeface="Times New Roman" panose="02020603050405020304" pitchFamily="18" charset="0"/>
                        </a:rPr>
                        <a:t>ps</a:t>
                      </a:r>
                      <a:r>
                        <a:rPr lang="en-US" sz="1200" b="0" i="0">
                          <a:effectLst/>
                          <a:latin typeface="Times New Roman" panose="02020603050405020304" pitchFamily="18" charset="0"/>
                        </a:rPr>
                        <a:t>]  (rise-time = 1ps) </a:t>
                      </a:r>
                      <a:endParaRPr lang="en-US" sz="1200" b="0" i="0">
                        <a:effectLst/>
                      </a:endParaRPr>
                    </a:p>
                  </a:txBody>
                  <a:tcPr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92506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1" i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DC-gun: </a:t>
                      </a:r>
                      <a:r>
                        <a:rPr lang="en-US" sz="1200" b="0" i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endParaRPr lang="en-US" sz="1200" b="0" i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5781397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rtl="0" fontAlgn="base"/>
                      <a:r>
                        <a:rPr lang="el-GR" sz="1200" b="0" i="0">
                          <a:effectLst/>
                          <a:latin typeface="Times New Roman" panose="02020603050405020304" pitchFamily="18" charset="0"/>
                        </a:rPr>
                        <a:t>Δ</a:t>
                      </a:r>
                      <a:r>
                        <a:rPr lang="en-US" sz="1200" b="0" i="0">
                          <a:effectLst/>
                          <a:latin typeface="Times New Roman" panose="02020603050405020304" pitchFamily="18" charset="0"/>
                        </a:rPr>
                        <a:t>V=300 kV</a:t>
                      </a:r>
                      <a:endParaRPr lang="en-US" sz="1200" b="0" i="0">
                        <a:effectLst/>
                      </a:endParaRPr>
                    </a:p>
                  </a:txBody>
                  <a:tcPr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6663043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1" i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The two Bunchers:  </a:t>
                      </a:r>
                      <a:r>
                        <a:rPr lang="en-US" sz="1200" b="0" i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endParaRPr lang="en-US" sz="1200" b="0" i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3731793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>
                          <a:effectLst/>
                          <a:latin typeface="Times New Roman" panose="02020603050405020304" pitchFamily="18" charset="0"/>
                        </a:rPr>
                        <a:t>E</a:t>
                      </a:r>
                      <a:r>
                        <a:rPr lang="en-US" sz="1200" b="0" i="0" baseline="-25000">
                          <a:effectLst/>
                          <a:latin typeface="Times New Roman" panose="02020603050405020304" pitchFamily="18" charset="0"/>
                        </a:rPr>
                        <a:t>p</a:t>
                      </a:r>
                      <a:r>
                        <a:rPr lang="en-US" sz="1200" b="0" i="0">
                          <a:effectLst/>
                          <a:latin typeface="Times New Roman" panose="02020603050405020304" pitchFamily="18" charset="0"/>
                        </a:rPr>
                        <a:t> = 2.7 MV/m</a:t>
                      </a:r>
                      <a:r>
                        <a:rPr lang="en-US" sz="1200" b="1" i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en-US" sz="1200" b="0" i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el-GR" sz="1200" b="0" i="0">
                          <a:effectLst/>
                          <a:latin typeface="Times New Roman" panose="02020603050405020304" pitchFamily="18" charset="0"/>
                        </a:rPr>
                        <a:t>Φ</a:t>
                      </a:r>
                      <a:r>
                        <a:rPr lang="en-US" sz="1200" b="0" i="0" baseline="-25000">
                          <a:effectLst/>
                          <a:latin typeface="Times New Roman" panose="02020603050405020304" pitchFamily="18" charset="0"/>
                        </a:rPr>
                        <a:t>inj_1</a:t>
                      </a:r>
                      <a:r>
                        <a:rPr lang="en-US" sz="1200" b="0" i="0">
                          <a:effectLst/>
                          <a:latin typeface="Times New Roman" panose="02020603050405020304" pitchFamily="18" charset="0"/>
                        </a:rPr>
                        <a:t> = -31°, </a:t>
                      </a:r>
                      <a:r>
                        <a:rPr lang="el-GR" sz="1200" b="0" i="0">
                          <a:effectLst/>
                          <a:latin typeface="Times New Roman" panose="02020603050405020304" pitchFamily="18" charset="0"/>
                        </a:rPr>
                        <a:t>Φ</a:t>
                      </a:r>
                      <a:r>
                        <a:rPr lang="en-US" sz="1200" b="0" i="0" baseline="-25000">
                          <a:effectLst/>
                          <a:latin typeface="Times New Roman" panose="02020603050405020304" pitchFamily="18" charset="0"/>
                        </a:rPr>
                        <a:t>inj_2 </a:t>
                      </a:r>
                      <a:r>
                        <a:rPr lang="en-US" sz="1200" b="0" i="0">
                          <a:effectLst/>
                          <a:latin typeface="Times New Roman" panose="02020603050405020304" pitchFamily="18" charset="0"/>
                        </a:rPr>
                        <a:t>=-35° </a:t>
                      </a:r>
                      <a:endParaRPr lang="en-US" sz="1200" b="0" i="0">
                        <a:effectLst/>
                      </a:endParaRPr>
                    </a:p>
                  </a:txBody>
                  <a:tcPr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4692957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1" i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SC inj. booster (three two-cells): </a:t>
                      </a:r>
                      <a:r>
                        <a:rPr lang="en-US" sz="1200" b="1" i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en-US" sz="1200" b="0" i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endParaRPr lang="en-US" sz="1200" b="0" i="0">
                        <a:effectLst/>
                      </a:endParaRPr>
                    </a:p>
                  </a:txBody>
                  <a:tcPr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2061971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>
                          <a:effectLst/>
                          <a:latin typeface="Times New Roman" panose="02020603050405020304" pitchFamily="18" charset="0"/>
                        </a:rPr>
                        <a:t>E</a:t>
                      </a:r>
                      <a:r>
                        <a:rPr lang="en-US" sz="1200" b="0" i="0" baseline="-25000">
                          <a:effectLst/>
                          <a:latin typeface="Times New Roman" panose="02020603050405020304" pitchFamily="18" charset="0"/>
                        </a:rPr>
                        <a:t>p</a:t>
                      </a:r>
                      <a:r>
                        <a:rPr lang="en-US" sz="1200" b="0" i="0">
                          <a:effectLst/>
                          <a:latin typeface="Times New Roman" panose="02020603050405020304" pitchFamily="18" charset="0"/>
                        </a:rPr>
                        <a:t> = 11.5 MV/m </a:t>
                      </a:r>
                      <a:r>
                        <a:rPr lang="el-GR" sz="1200" b="0" i="0">
                          <a:effectLst/>
                          <a:latin typeface="Times New Roman" panose="02020603050405020304" pitchFamily="18" charset="0"/>
                        </a:rPr>
                        <a:t>Φ</a:t>
                      </a:r>
                      <a:r>
                        <a:rPr lang="en-US" sz="1200" b="0" i="0" baseline="-25000">
                          <a:effectLst/>
                          <a:latin typeface="Times New Roman" panose="02020603050405020304" pitchFamily="18" charset="0"/>
                        </a:rPr>
                        <a:t>inj_1</a:t>
                      </a:r>
                      <a:r>
                        <a:rPr lang="en-US" sz="1200" b="0" i="0">
                          <a:effectLst/>
                          <a:latin typeface="Times New Roman" panose="02020603050405020304" pitchFamily="18" charset="0"/>
                        </a:rPr>
                        <a:t> = -25°, </a:t>
                      </a:r>
                      <a:r>
                        <a:rPr lang="el-GR" sz="1200" b="0" i="0">
                          <a:effectLst/>
                          <a:latin typeface="Times New Roman" panose="02020603050405020304" pitchFamily="18" charset="0"/>
                        </a:rPr>
                        <a:t>Φ</a:t>
                      </a:r>
                      <a:r>
                        <a:rPr lang="en-US" sz="1200" b="0" i="0" baseline="-25000">
                          <a:effectLst/>
                          <a:latin typeface="Times New Roman" panose="02020603050405020304" pitchFamily="18" charset="0"/>
                        </a:rPr>
                        <a:t>inj_2</a:t>
                      </a:r>
                      <a:r>
                        <a:rPr lang="en-US" sz="1200" b="0" i="0">
                          <a:effectLst/>
                          <a:latin typeface="Times New Roman" panose="02020603050405020304" pitchFamily="18" charset="0"/>
                        </a:rPr>
                        <a:t> = 21°, </a:t>
                      </a:r>
                      <a:r>
                        <a:rPr lang="el-GR" sz="1200" b="0" i="0">
                          <a:effectLst/>
                          <a:latin typeface="Times New Roman" panose="02020603050405020304" pitchFamily="18" charset="0"/>
                        </a:rPr>
                        <a:t>Φ</a:t>
                      </a:r>
                      <a:r>
                        <a:rPr lang="en-US" sz="1200" b="0" i="0" baseline="-25000">
                          <a:effectLst/>
                          <a:latin typeface="Times New Roman" panose="02020603050405020304" pitchFamily="18" charset="0"/>
                        </a:rPr>
                        <a:t>inj_3</a:t>
                      </a:r>
                      <a:r>
                        <a:rPr lang="en-US" sz="1200" b="0" i="0">
                          <a:effectLst/>
                          <a:latin typeface="Times New Roman" panose="02020603050405020304" pitchFamily="18" charset="0"/>
                        </a:rPr>
                        <a:t> = 0.0° </a:t>
                      </a:r>
                      <a:endParaRPr lang="en-US" sz="1200" b="0" i="0">
                        <a:effectLst/>
                      </a:endParaRPr>
                    </a:p>
                  </a:txBody>
                  <a:tcPr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055345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1" i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beam-line solenoids peak fields [T]:  </a:t>
                      </a:r>
                      <a:r>
                        <a:rPr lang="en-US" sz="1200" b="0" i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endParaRPr lang="en-US" sz="1200" b="0" i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3086926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rtl="0" fontAlgn="base"/>
                      <a:r>
                        <a:rPr lang="de-DE" sz="1200" b="0" i="0">
                          <a:effectLst/>
                          <a:latin typeface="Times New Roman" panose="02020603050405020304" pitchFamily="18" charset="0"/>
                        </a:rPr>
                        <a:t>B</a:t>
                      </a:r>
                      <a:r>
                        <a:rPr lang="de-DE" sz="1200" b="0" i="0" baseline="-25000">
                          <a:effectLst/>
                          <a:latin typeface="Times New Roman" panose="02020603050405020304" pitchFamily="18" charset="0"/>
                        </a:rPr>
                        <a:t>z_1</a:t>
                      </a:r>
                      <a:r>
                        <a:rPr lang="de-DE" sz="1200" b="0" i="0">
                          <a:effectLst/>
                          <a:latin typeface="Times New Roman" panose="02020603050405020304" pitchFamily="18" charset="0"/>
                        </a:rPr>
                        <a:t> = 0.0276, B</a:t>
                      </a:r>
                      <a:r>
                        <a:rPr lang="de-DE" sz="1200" b="0" i="0" baseline="-25000">
                          <a:effectLst/>
                          <a:latin typeface="Times New Roman" panose="02020603050405020304" pitchFamily="18" charset="0"/>
                        </a:rPr>
                        <a:t>z_2</a:t>
                      </a:r>
                      <a:r>
                        <a:rPr lang="de-DE" sz="1200" b="0" i="0">
                          <a:effectLst/>
                          <a:latin typeface="Times New Roman" panose="02020603050405020304" pitchFamily="18" charset="0"/>
                        </a:rPr>
                        <a:t> = 0.0172, B</a:t>
                      </a:r>
                      <a:r>
                        <a:rPr lang="de-DE" sz="1200" b="0" i="0" baseline="-25000">
                          <a:effectLst/>
                          <a:latin typeface="Times New Roman" panose="02020603050405020304" pitchFamily="18" charset="0"/>
                        </a:rPr>
                        <a:t>z_3</a:t>
                      </a:r>
                      <a:r>
                        <a:rPr lang="de-DE" sz="1200" b="0" i="0">
                          <a:effectLst/>
                          <a:latin typeface="Times New Roman" panose="02020603050405020304" pitchFamily="18" charset="0"/>
                        </a:rPr>
                        <a:t> = 0.0128, B</a:t>
                      </a:r>
                      <a:r>
                        <a:rPr lang="de-DE" sz="1200" b="0" i="0" baseline="-25000">
                          <a:effectLst/>
                          <a:latin typeface="Times New Roman" panose="02020603050405020304" pitchFamily="18" charset="0"/>
                        </a:rPr>
                        <a:t>z_4</a:t>
                      </a:r>
                      <a:r>
                        <a:rPr lang="de-DE" sz="1200" b="0" i="0">
                          <a:effectLst/>
                          <a:latin typeface="Times New Roman" panose="02020603050405020304" pitchFamily="18" charset="0"/>
                        </a:rPr>
                        <a:t> = 0.0246  </a:t>
                      </a:r>
                      <a:endParaRPr lang="de-DE" sz="1200" b="0" i="0">
                        <a:effectLst/>
                      </a:endParaRPr>
                    </a:p>
                  </a:txBody>
                  <a:tcPr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7688148"/>
                  </a:ext>
                </a:extLst>
              </a:tr>
            </a:tbl>
          </a:graphicData>
        </a:graphic>
      </p:graphicFrame>
      <p:pic>
        <p:nvPicPr>
          <p:cNvPr id="6" name="Immagine 5">
            <a:extLst>
              <a:ext uri="{FF2B5EF4-FFF2-40B4-BE49-F238E27FC236}">
                <a16:creationId xmlns:a16="http://schemas.microsoft.com/office/drawing/2014/main" id="{0E41F223-B9D4-AC44-BB04-EB54E3EE928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19836" y="3353747"/>
            <a:ext cx="6126065" cy="448101"/>
          </a:xfrm>
          <a:prstGeom prst="rect">
            <a:avLst/>
          </a:prstGeom>
          <a:ln w="25400"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cxnSp>
        <p:nvCxnSpPr>
          <p:cNvPr id="14" name="Connettore 2 13">
            <a:extLst>
              <a:ext uri="{FF2B5EF4-FFF2-40B4-BE49-F238E27FC236}">
                <a16:creationId xmlns:a16="http://schemas.microsoft.com/office/drawing/2014/main" id="{E624630B-1A48-0C4A-AA33-9AA0A173CB80}"/>
              </a:ext>
            </a:extLst>
          </p:cNvPr>
          <p:cNvCxnSpPr>
            <a:cxnSpLocks/>
            <a:stCxn id="9" idx="1"/>
            <a:endCxn id="19" idx="4"/>
          </p:cNvCxnSpPr>
          <p:nvPr/>
        </p:nvCxnSpPr>
        <p:spPr>
          <a:xfrm flipH="1">
            <a:off x="2354969" y="3020703"/>
            <a:ext cx="5987031" cy="2694969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  <a:effectLst>
            <a:outerShdw blurRad="50800" dist="38100" dir="8100000" algn="tr" rotWithShape="0">
              <a:srgbClr val="66FF66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437F0988-9C57-6F44-8F4F-2866787AAD15}"/>
              </a:ext>
            </a:extLst>
          </p:cNvPr>
          <p:cNvCxnSpPr>
            <a:cxnSpLocks/>
            <a:stCxn id="9" idx="1"/>
            <a:endCxn id="20" idx="4"/>
          </p:cNvCxnSpPr>
          <p:nvPr/>
        </p:nvCxnSpPr>
        <p:spPr>
          <a:xfrm flipH="1">
            <a:off x="3795561" y="3020703"/>
            <a:ext cx="4546439" cy="2505411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  <a:effectLst>
            <a:outerShdw blurRad="50800" dist="38100" dir="8100000" algn="tr" rotWithShape="0">
              <a:srgbClr val="66FF66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426E30-840D-E62A-1579-16CDC65BB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22 September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95330D-7F5E-BDF9-8D18-EB20BBCF7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>
              <a:defRPr/>
            </a:pPr>
            <a:r>
              <a:rPr lang="it-IT">
                <a:solidFill>
                  <a:prstClr val="black">
                    <a:tint val="75000"/>
                  </a:prstClr>
                </a:solidFill>
              </a:rPr>
              <a:t>D. Sertore – PhASE 2026</a:t>
            </a:r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6BE4CA9-4DB4-52CA-5702-D72C776E9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4C8636E5-F268-0A4A-84DB-69488F0245B6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algn="r">
                <a:defRPr/>
              </a:pPr>
              <a:t>29</a:t>
            </a:fld>
            <a:endParaRPr lang="it-IT">
              <a:solidFill>
                <a:prstClr val="black">
                  <a:tint val="75000"/>
                </a:prst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95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1A0F30-592E-912A-7DA9-A902C728A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22 September 2026</a:t>
            </a:r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518564-D27F-2651-C83E-69B1B540F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D. Sertore – PhASE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EDABA9-4915-7FE6-39B4-772A22B11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8636E5-F268-0A4A-84DB-69488F0245B6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2118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2e10e44d-c7b9-43e3-b020-1292482e504a}" enabled="0" method="" siteId="{2e10e44d-c7b9-43e3-b020-1292482e504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3041</Words>
  <Application>Microsoft Office PowerPoint</Application>
  <PresentationFormat>Widescreen</PresentationFormat>
  <Paragraphs>444</Paragraphs>
  <Slides>30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1" baseType="lpstr">
      <vt:lpstr>Aptos</vt:lpstr>
      <vt:lpstr>Aptos Black</vt:lpstr>
      <vt:lpstr>Arial</vt:lpstr>
      <vt:lpstr>Calibri</vt:lpstr>
      <vt:lpstr>Calibri Light</vt:lpstr>
      <vt:lpstr>Helvetica</vt:lpstr>
      <vt:lpstr>SansSerif</vt:lpstr>
      <vt:lpstr>Symbol</vt:lpstr>
      <vt:lpstr>Times New Roman</vt:lpstr>
      <vt:lpstr>Wingdings</vt:lpstr>
      <vt:lpstr>Tema di Office</vt:lpstr>
      <vt:lpstr>BriXSinO and  Photocathode Development</vt:lpstr>
      <vt:lpstr>BriXSinO Project</vt:lpstr>
      <vt:lpstr>BriXSinO Principle of Operation</vt:lpstr>
      <vt:lpstr>BriXSinO foreseen Schedule</vt:lpstr>
      <vt:lpstr>Civil Engineering Status</vt:lpstr>
      <vt:lpstr>Overview of ERL Facilities </vt:lpstr>
      <vt:lpstr>HB2TF : BriXSinO Phase One</vt:lpstr>
      <vt:lpstr>HB2TF in a nutshell</vt:lpstr>
      <vt:lpstr>HB2TF at INFN LASA</vt:lpstr>
      <vt:lpstr>HB2TF Assembly</vt:lpstr>
      <vt:lpstr>HB2TF Assembly</vt:lpstr>
      <vt:lpstr>HB2TF Assembly</vt:lpstr>
      <vt:lpstr>Photocathode Development</vt:lpstr>
      <vt:lpstr>Photocathodes for HB2TF</vt:lpstr>
      <vt:lpstr>Sb based photocathodes</vt:lpstr>
      <vt:lpstr>Spectral Response</vt:lpstr>
      <vt:lpstr>NaKSb(Cs) preparation</vt:lpstr>
      <vt:lpstr>Thermal robustness</vt:lpstr>
      <vt:lpstr>Temperature stability</vt:lpstr>
      <vt:lpstr>NaKSb(Cs) Rejuvenation by Cs</vt:lpstr>
      <vt:lpstr>MC Simulation of QE using DFT Optical Constants</vt:lpstr>
      <vt:lpstr>Conclusions</vt:lpstr>
      <vt:lpstr>BackUp Slides</vt:lpstr>
      <vt:lpstr>INFN LASA Cs2Te Photocathodes</vt:lpstr>
      <vt:lpstr>Laser scheme</vt:lpstr>
      <vt:lpstr>Laser scheme</vt:lpstr>
      <vt:lpstr>Beam Physics</vt:lpstr>
      <vt:lpstr>Beam Manipulation</vt:lpstr>
      <vt:lpstr>Beam Manipulation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HB2TF: a first step towards BriXSinO at INFN LASA</dc:title>
  <dc:creator>Daniele Sertore</dc:creator>
  <cp:lastModifiedBy>Daniele Sertore</cp:lastModifiedBy>
  <cp:revision>2</cp:revision>
  <dcterms:created xsi:type="dcterms:W3CDTF">2024-04-03T08:35:17Z</dcterms:created>
  <dcterms:modified xsi:type="dcterms:W3CDTF">2026-09-22T13:19:15Z</dcterms:modified>
</cp:coreProperties>
</file>