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147482468" r:id="rId3"/>
    <p:sldId id="571" r:id="rId4"/>
    <p:sldId id="2147482470" r:id="rId5"/>
    <p:sldId id="2147482469" r:id="rId6"/>
    <p:sldId id="2147482474" r:id="rId7"/>
    <p:sldId id="2147482471" r:id="rId8"/>
    <p:sldId id="2147482472" r:id="rId9"/>
    <p:sldId id="2147482473" r:id="rId10"/>
    <p:sldId id="2147482477" r:id="rId11"/>
    <p:sldId id="2147482475" r:id="rId12"/>
    <p:sldId id="2147482478" r:id="rId13"/>
    <p:sldId id="2147482479" r:id="rId14"/>
    <p:sldId id="2147482476" r:id="rId15"/>
    <p:sldId id="689" r:id="rId16"/>
    <p:sldId id="690" r:id="rId17"/>
    <p:sldId id="691" r:id="rId18"/>
    <p:sldId id="692" r:id="rId19"/>
    <p:sldId id="681" r:id="rId20"/>
    <p:sldId id="580" r:id="rId21"/>
    <p:sldId id="695" r:id="rId22"/>
    <p:sldId id="682" r:id="rId23"/>
    <p:sldId id="582" r:id="rId24"/>
    <p:sldId id="2147482456" r:id="rId25"/>
    <p:sldId id="2147482455" r:id="rId26"/>
    <p:sldId id="2147482457" r:id="rId27"/>
    <p:sldId id="2147482458" r:id="rId28"/>
    <p:sldId id="2147482467" r:id="rId29"/>
    <p:sldId id="2147482481" r:id="rId30"/>
    <p:sldId id="2147482482" r:id="rId31"/>
    <p:sldId id="2147482487" r:id="rId32"/>
    <p:sldId id="679" r:id="rId33"/>
    <p:sldId id="2147482483" r:id="rId34"/>
    <p:sldId id="2147482486" r:id="rId35"/>
    <p:sldId id="2147482484" r:id="rId36"/>
    <p:sldId id="2147482466" r:id="rId37"/>
    <p:sldId id="2147482459" r:id="rId38"/>
    <p:sldId id="677" r:id="rId39"/>
    <p:sldId id="688" r:id="rId40"/>
    <p:sldId id="676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FFF2CC"/>
    <a:srgbClr val="7030A0"/>
    <a:srgbClr val="000000"/>
    <a:srgbClr val="0099FF"/>
    <a:srgbClr val="FF5050"/>
    <a:srgbClr val="33CC33"/>
    <a:srgbClr val="365BD2"/>
    <a:srgbClr val="FFF8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dreas\Documents\Cu(001)_StepPo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dreas\Documents\FC(LO)brightnes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Theory</c:v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Sheet2!$K$6:$K$20</c:f>
              <c:numCache>
                <c:formatCode>General</c:formatCode>
                <c:ptCount val="15"/>
                <c:pt idx="0">
                  <c:v>-0.2</c:v>
                </c:pt>
                <c:pt idx="1">
                  <c:v>-0.15</c:v>
                </c:pt>
                <c:pt idx="2">
                  <c:v>-0.1</c:v>
                </c:pt>
                <c:pt idx="3">
                  <c:v>-0.05</c:v>
                </c:pt>
                <c:pt idx="4">
                  <c:v>-2.5000000000000001E-2</c:v>
                </c:pt>
                <c:pt idx="5">
                  <c:v>0</c:v>
                </c:pt>
                <c:pt idx="6">
                  <c:v>2.5000000000000001E-2</c:v>
                </c:pt>
                <c:pt idx="7">
                  <c:v>0.05</c:v>
                </c:pt>
                <c:pt idx="8">
                  <c:v>0.1</c:v>
                </c:pt>
                <c:pt idx="9">
                  <c:v>0.15</c:v>
                </c:pt>
                <c:pt idx="10">
                  <c:v>0.2</c:v>
                </c:pt>
                <c:pt idx="11">
                  <c:v>0.25</c:v>
                </c:pt>
                <c:pt idx="12">
                  <c:v>0.3</c:v>
                </c:pt>
                <c:pt idx="13">
                  <c:v>0.4</c:v>
                </c:pt>
                <c:pt idx="14">
                  <c:v>0.5</c:v>
                </c:pt>
              </c:numCache>
            </c:numRef>
          </c:xVal>
          <c:yVal>
            <c:numRef>
              <c:f>Sheet2!$L$6:$L$20</c:f>
              <c:numCache>
                <c:formatCode>General</c:formatCode>
                <c:ptCount val="15"/>
                <c:pt idx="0">
                  <c:v>27.63</c:v>
                </c:pt>
                <c:pt idx="1">
                  <c:v>27.98</c:v>
                </c:pt>
                <c:pt idx="2">
                  <c:v>28.52</c:v>
                </c:pt>
                <c:pt idx="3">
                  <c:v>29.4</c:v>
                </c:pt>
                <c:pt idx="4">
                  <c:v>30.21</c:v>
                </c:pt>
                <c:pt idx="5">
                  <c:v>31.67</c:v>
                </c:pt>
                <c:pt idx="6">
                  <c:v>33.99</c:v>
                </c:pt>
                <c:pt idx="7">
                  <c:v>37.29</c:v>
                </c:pt>
                <c:pt idx="8">
                  <c:v>46.66</c:v>
                </c:pt>
                <c:pt idx="9">
                  <c:v>58.45</c:v>
                </c:pt>
                <c:pt idx="10">
                  <c:v>71.52</c:v>
                </c:pt>
                <c:pt idx="11">
                  <c:v>85.07</c:v>
                </c:pt>
                <c:pt idx="12">
                  <c:v>99.02</c:v>
                </c:pt>
                <c:pt idx="13">
                  <c:v>127.1</c:v>
                </c:pt>
                <c:pt idx="14">
                  <c:v>155.26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C9A-4217-A96E-F2133781B57B}"/>
            </c:ext>
          </c:extLst>
        </c:ser>
        <c:ser>
          <c:idx val="1"/>
          <c:order val="1"/>
          <c:tx>
            <c:v>Expt.1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errBars>
            <c:errDir val="x"/>
            <c:errBarType val="both"/>
            <c:errValType val="fixedVal"/>
            <c:noEndCap val="0"/>
            <c:val val="1.0000000000000002E-2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percentage"/>
            <c:noEndCap val="0"/>
            <c:val val="1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Sheet2!$B$6:$B$18</c:f>
              <c:numCache>
                <c:formatCode>General</c:formatCode>
                <c:ptCount val="13"/>
                <c:pt idx="0">
                  <c:v>0.65999999999999925</c:v>
                </c:pt>
                <c:pt idx="1">
                  <c:v>0.47999999999999954</c:v>
                </c:pt>
                <c:pt idx="2">
                  <c:v>0.4399999999999995</c:v>
                </c:pt>
                <c:pt idx="3">
                  <c:v>0.38999999999999968</c:v>
                </c:pt>
                <c:pt idx="4">
                  <c:v>0.34999999999999964</c:v>
                </c:pt>
                <c:pt idx="5">
                  <c:v>0.29999999999999982</c:v>
                </c:pt>
                <c:pt idx="6">
                  <c:v>0.23999999999999932</c:v>
                </c:pt>
                <c:pt idx="7">
                  <c:v>0.17999999999999972</c:v>
                </c:pt>
                <c:pt idx="8">
                  <c:v>0.11999999999999922</c:v>
                </c:pt>
                <c:pt idx="9">
                  <c:v>9.9999999999997868E-3</c:v>
                </c:pt>
                <c:pt idx="10">
                  <c:v>-6.0000000000000497E-2</c:v>
                </c:pt>
                <c:pt idx="11">
                  <c:v>9.9999999999997868E-3</c:v>
                </c:pt>
                <c:pt idx="12">
                  <c:v>9.9999999999997868E-3</c:v>
                </c:pt>
              </c:numCache>
            </c:numRef>
          </c:xVal>
          <c:yVal>
            <c:numRef>
              <c:f>Sheet2!$C$6:$C$18</c:f>
              <c:numCache>
                <c:formatCode>General</c:formatCode>
                <c:ptCount val="13"/>
                <c:pt idx="0">
                  <c:v>400.71699999999998</c:v>
                </c:pt>
                <c:pt idx="1">
                  <c:v>388.89150000000001</c:v>
                </c:pt>
                <c:pt idx="2">
                  <c:v>387.33749999999998</c:v>
                </c:pt>
                <c:pt idx="3">
                  <c:v>405.55200000000002</c:v>
                </c:pt>
                <c:pt idx="4">
                  <c:v>226.58078419959037</c:v>
                </c:pt>
                <c:pt idx="5">
                  <c:v>157.87635590477333</c:v>
                </c:pt>
                <c:pt idx="6">
                  <c:v>100.52940049680613</c:v>
                </c:pt>
                <c:pt idx="7">
                  <c:v>67.161960128776641</c:v>
                </c:pt>
                <c:pt idx="8">
                  <c:v>53.853336734300626</c:v>
                </c:pt>
                <c:pt idx="9">
                  <c:v>39.139308516786656</c:v>
                </c:pt>
                <c:pt idx="10">
                  <c:v>24.806070060284419</c:v>
                </c:pt>
                <c:pt idx="11">
                  <c:v>28.901325383998273</c:v>
                </c:pt>
                <c:pt idx="12">
                  <c:v>29.175602762310383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C9A-4217-A96E-F2133781B57B}"/>
            </c:ext>
          </c:extLst>
        </c:ser>
        <c:ser>
          <c:idx val="3"/>
          <c:order val="2"/>
          <c:tx>
            <c:v>LBNL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errBars>
            <c:errDir val="x"/>
            <c:errBarType val="both"/>
            <c:errValType val="fixedVal"/>
            <c:noEndCap val="0"/>
            <c:val val="1.0000000000000002E-2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percentage"/>
            <c:noEndCap val="0"/>
            <c:val val="1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Sheet2!$N$6:$N$12</c:f>
              <c:numCache>
                <c:formatCode>General</c:formatCode>
                <c:ptCount val="7"/>
                <c:pt idx="0">
                  <c:v>-9.5000000000000001E-2</c:v>
                </c:pt>
                <c:pt idx="1">
                  <c:v>-4.4999999999999998E-2</c:v>
                </c:pt>
                <c:pt idx="2">
                  <c:v>1.4999999999999999E-2</c:v>
                </c:pt>
                <c:pt idx="3">
                  <c:v>0.06</c:v>
                </c:pt>
                <c:pt idx="4">
                  <c:v>0.105</c:v>
                </c:pt>
                <c:pt idx="5">
                  <c:v>0.16500000000000001</c:v>
                </c:pt>
                <c:pt idx="6">
                  <c:v>0.23</c:v>
                </c:pt>
              </c:numCache>
            </c:numRef>
          </c:xVal>
          <c:yVal>
            <c:numRef>
              <c:f>Sheet2!$O$6:$O$12</c:f>
              <c:numCache>
                <c:formatCode>General</c:formatCode>
                <c:ptCount val="7"/>
                <c:pt idx="0">
                  <c:v>29.3</c:v>
                </c:pt>
                <c:pt idx="1">
                  <c:v>30</c:v>
                </c:pt>
                <c:pt idx="2">
                  <c:v>33</c:v>
                </c:pt>
                <c:pt idx="3">
                  <c:v>39</c:v>
                </c:pt>
                <c:pt idx="4">
                  <c:v>48.5</c:v>
                </c:pt>
                <c:pt idx="5">
                  <c:v>60.5</c:v>
                </c:pt>
                <c:pt idx="6">
                  <c:v>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C9A-4217-A96E-F2133781B57B}"/>
            </c:ext>
          </c:extLst>
        </c:ser>
        <c:ser>
          <c:idx val="4"/>
          <c:order val="3"/>
          <c:tx>
            <c:v>UIC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x"/>
            <c:errBarType val="both"/>
            <c:errValType val="fixedVal"/>
            <c:noEndCap val="0"/>
            <c:val val="1.0000000000000002E-2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percentage"/>
            <c:noEndCap val="0"/>
            <c:val val="1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Sheet2!$N$19:$N$22</c:f>
              <c:numCache>
                <c:formatCode>General</c:formatCode>
                <c:ptCount val="4"/>
                <c:pt idx="0">
                  <c:v>-1.4999999999999999E-2</c:v>
                </c:pt>
                <c:pt idx="1">
                  <c:v>2.8000000000000001E-2</c:v>
                </c:pt>
                <c:pt idx="2">
                  <c:v>0.14000000000000001</c:v>
                </c:pt>
                <c:pt idx="3">
                  <c:v>0.2</c:v>
                </c:pt>
              </c:numCache>
            </c:numRef>
          </c:xVal>
          <c:yVal>
            <c:numRef>
              <c:f>Sheet2!$O$19:$O$22</c:f>
              <c:numCache>
                <c:formatCode>General</c:formatCode>
                <c:ptCount val="4"/>
                <c:pt idx="0">
                  <c:v>29</c:v>
                </c:pt>
                <c:pt idx="1">
                  <c:v>39</c:v>
                </c:pt>
                <c:pt idx="2">
                  <c:v>54</c:v>
                </c:pt>
                <c:pt idx="3">
                  <c:v>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C9A-4217-A96E-F2133781B57B}"/>
            </c:ext>
          </c:extLst>
        </c:ser>
        <c:ser>
          <c:idx val="2"/>
          <c:order val="4"/>
          <c:tx>
            <c:v>dE/3</c:v>
          </c:tx>
          <c:spPr>
            <a:ln w="127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Sheet2!$K$22:$K$23</c:f>
              <c:numCache>
                <c:formatCode>General</c:formatCode>
                <c:ptCount val="2"/>
                <c:pt idx="0">
                  <c:v>0</c:v>
                </c:pt>
                <c:pt idx="1">
                  <c:v>0.25</c:v>
                </c:pt>
              </c:numCache>
            </c:numRef>
          </c:xVal>
          <c:yVal>
            <c:numRef>
              <c:f>Sheet2!$L$22:$L$23</c:f>
              <c:numCache>
                <c:formatCode>General</c:formatCode>
                <c:ptCount val="2"/>
                <c:pt idx="0">
                  <c:v>0</c:v>
                </c:pt>
                <c:pt idx="1">
                  <c:v>83.333333333333329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DC9A-4217-A96E-F2133781B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7946208"/>
        <c:axId val="1617953408"/>
      </c:scatterChart>
      <c:valAx>
        <c:axId val="1617946208"/>
        <c:scaling>
          <c:orientation val="minMax"/>
          <c:max val="0.25"/>
          <c:min val="-0.1500000000000000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>
                    <a:sym typeface="Symbol" panose="05050102010706020507" pitchFamily="18" charset="2"/>
                  </a:rPr>
                  <a:t></a:t>
                </a:r>
                <a:r>
                  <a:rPr lang="en-US" sz="1600"/>
                  <a:t>E (eV)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953408"/>
        <c:crosses val="autoZero"/>
        <c:crossBetween val="midCat"/>
      </c:valAx>
      <c:valAx>
        <c:axId val="1617953408"/>
        <c:scaling>
          <c:orientation val="minMax"/>
          <c:max val="8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MTE (meV)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79462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3"/>
          <c:order val="0"/>
          <c:tx>
            <c:v>B 300K</c:v>
          </c:tx>
          <c:spPr>
            <a:ln w="254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xVal>
            <c:numRef>
              <c:f>Sheet1!$A$5:$A$35</c:f>
              <c:numCache>
                <c:formatCode>General</c:formatCode>
                <c:ptCount val="31"/>
                <c:pt idx="2">
                  <c:v>-0.5</c:v>
                </c:pt>
                <c:pt idx="3">
                  <c:v>-0.45</c:v>
                </c:pt>
                <c:pt idx="4">
                  <c:v>-0.4</c:v>
                </c:pt>
                <c:pt idx="5">
                  <c:v>-0.35</c:v>
                </c:pt>
                <c:pt idx="6">
                  <c:v>-0.3</c:v>
                </c:pt>
                <c:pt idx="7">
                  <c:v>-0.25</c:v>
                </c:pt>
                <c:pt idx="8">
                  <c:v>-0.2</c:v>
                </c:pt>
                <c:pt idx="9">
                  <c:v>-0.17499999999999999</c:v>
                </c:pt>
                <c:pt idx="10">
                  <c:v>-0.15</c:v>
                </c:pt>
                <c:pt idx="11">
                  <c:v>-0.125</c:v>
                </c:pt>
                <c:pt idx="12">
                  <c:v>-0.1</c:v>
                </c:pt>
                <c:pt idx="13">
                  <c:v>-7.4999999999999997E-2</c:v>
                </c:pt>
                <c:pt idx="14">
                  <c:v>-0.05</c:v>
                </c:pt>
                <c:pt idx="15">
                  <c:v>-2.5000000000000001E-2</c:v>
                </c:pt>
                <c:pt idx="16">
                  <c:v>-0.01</c:v>
                </c:pt>
                <c:pt idx="17">
                  <c:v>0</c:v>
                </c:pt>
                <c:pt idx="18">
                  <c:v>0.01</c:v>
                </c:pt>
                <c:pt idx="19">
                  <c:v>2.5000000000000001E-2</c:v>
                </c:pt>
                <c:pt idx="20">
                  <c:v>0.05</c:v>
                </c:pt>
                <c:pt idx="21">
                  <c:v>7.4999999999999997E-2</c:v>
                </c:pt>
                <c:pt idx="22">
                  <c:v>0.1</c:v>
                </c:pt>
                <c:pt idx="23">
                  <c:v>0.15</c:v>
                </c:pt>
                <c:pt idx="24">
                  <c:v>0.2</c:v>
                </c:pt>
                <c:pt idx="25">
                  <c:v>0.25</c:v>
                </c:pt>
                <c:pt idx="26">
                  <c:v>0.3</c:v>
                </c:pt>
                <c:pt idx="27">
                  <c:v>0.35</c:v>
                </c:pt>
                <c:pt idx="28">
                  <c:v>0.4</c:v>
                </c:pt>
                <c:pt idx="29">
                  <c:v>0.45</c:v>
                </c:pt>
                <c:pt idx="30">
                  <c:v>0.5</c:v>
                </c:pt>
              </c:numCache>
            </c:numRef>
          </c:xVal>
          <c:yVal>
            <c:numRef>
              <c:f>Sheet1!$E$5:$E$35</c:f>
              <c:numCache>
                <c:formatCode>General</c:formatCode>
                <c:ptCount val="31"/>
                <c:pt idx="0">
                  <c:v>0</c:v>
                </c:pt>
                <c:pt idx="2">
                  <c:v>0.99588477366255168</c:v>
                </c:pt>
                <c:pt idx="3">
                  <c:v>0.99502487562189068</c:v>
                </c:pt>
                <c:pt idx="4">
                  <c:v>0.99386503067484688</c:v>
                </c:pt>
                <c:pt idx="5">
                  <c:v>0.99224806201550386</c:v>
                </c:pt>
                <c:pt idx="6">
                  <c:v>0.98989898989899017</c:v>
                </c:pt>
                <c:pt idx="7">
                  <c:v>0.98630136986301387</c:v>
                </c:pt>
                <c:pt idx="8">
                  <c:v>0.98039215686274528</c:v>
                </c:pt>
                <c:pt idx="9">
                  <c:v>0.97590361445783147</c:v>
                </c:pt>
                <c:pt idx="10">
                  <c:v>0.96969696969697006</c:v>
                </c:pt>
                <c:pt idx="11">
                  <c:v>0.96078431372549011</c:v>
                </c:pt>
                <c:pt idx="12">
                  <c:v>0.94736842105263197</c:v>
                </c:pt>
                <c:pt idx="13">
                  <c:v>0.92592592592592604</c:v>
                </c:pt>
                <c:pt idx="14">
                  <c:v>0.88888888888888906</c:v>
                </c:pt>
                <c:pt idx="15">
                  <c:v>0.81818181818181845</c:v>
                </c:pt>
                <c:pt idx="16">
                  <c:v>0.74226804123711354</c:v>
                </c:pt>
                <c:pt idx="17">
                  <c:v>0.66666666666666674</c:v>
                </c:pt>
                <c:pt idx="18">
                  <c:v>0.56780050958312989</c:v>
                </c:pt>
                <c:pt idx="19">
                  <c:v>0.41386437131787279</c:v>
                </c:pt>
                <c:pt idx="20">
                  <c:v>0.21653645317858036</c:v>
                </c:pt>
                <c:pt idx="21">
                  <c:v>0.10372305909971657</c:v>
                </c:pt>
                <c:pt idx="22">
                  <c:v>4.7097357142459328E-2</c:v>
                </c:pt>
                <c:pt idx="23">
                  <c:v>8.8133410725915063E-3</c:v>
                </c:pt>
                <c:pt idx="24">
                  <c:v>1.5248301268295996E-3</c:v>
                </c:pt>
                <c:pt idx="25">
                  <c:v>2.5144576483837762E-4</c:v>
                </c:pt>
                <c:pt idx="26">
                  <c:v>4.0142187375077717E-5</c:v>
                </c:pt>
                <c:pt idx="27">
                  <c:v>6.2609221203092274E-6</c:v>
                </c:pt>
                <c:pt idx="28">
                  <c:v>9.5951043707999902E-7</c:v>
                </c:pt>
                <c:pt idx="29">
                  <c:v>1.4504742614012029E-7</c:v>
                </c:pt>
                <c:pt idx="30">
                  <c:v>2.1686920723049183E-8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550-48C0-BEAE-A8E9A6771D4F}"/>
            </c:ext>
          </c:extLst>
        </c:ser>
        <c:ser>
          <c:idx val="0"/>
          <c:order val="1"/>
          <c:tx>
            <c:v>B 100K</c:v>
          </c:tx>
          <c:spPr>
            <a:ln w="2540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xVal>
            <c:numRef>
              <c:f>Sheet1!$A$7:$A$35</c:f>
              <c:numCache>
                <c:formatCode>General</c:formatCode>
                <c:ptCount val="29"/>
                <c:pt idx="0">
                  <c:v>-0.5</c:v>
                </c:pt>
                <c:pt idx="1">
                  <c:v>-0.45</c:v>
                </c:pt>
                <c:pt idx="2">
                  <c:v>-0.4</c:v>
                </c:pt>
                <c:pt idx="3">
                  <c:v>-0.35</c:v>
                </c:pt>
                <c:pt idx="4">
                  <c:v>-0.3</c:v>
                </c:pt>
                <c:pt idx="5">
                  <c:v>-0.25</c:v>
                </c:pt>
                <c:pt idx="6">
                  <c:v>-0.2</c:v>
                </c:pt>
                <c:pt idx="7">
                  <c:v>-0.17499999999999999</c:v>
                </c:pt>
                <c:pt idx="8">
                  <c:v>-0.15</c:v>
                </c:pt>
                <c:pt idx="9">
                  <c:v>-0.125</c:v>
                </c:pt>
                <c:pt idx="10">
                  <c:v>-0.1</c:v>
                </c:pt>
                <c:pt idx="11">
                  <c:v>-7.4999999999999997E-2</c:v>
                </c:pt>
                <c:pt idx="12">
                  <c:v>-0.05</c:v>
                </c:pt>
                <c:pt idx="13">
                  <c:v>-2.5000000000000001E-2</c:v>
                </c:pt>
                <c:pt idx="14">
                  <c:v>-0.01</c:v>
                </c:pt>
                <c:pt idx="15">
                  <c:v>0</c:v>
                </c:pt>
                <c:pt idx="16">
                  <c:v>0.01</c:v>
                </c:pt>
                <c:pt idx="17">
                  <c:v>2.5000000000000001E-2</c:v>
                </c:pt>
                <c:pt idx="18">
                  <c:v>0.05</c:v>
                </c:pt>
                <c:pt idx="19">
                  <c:v>7.4999999999999997E-2</c:v>
                </c:pt>
                <c:pt idx="20">
                  <c:v>0.1</c:v>
                </c:pt>
                <c:pt idx="21">
                  <c:v>0.15</c:v>
                </c:pt>
                <c:pt idx="22">
                  <c:v>0.2</c:v>
                </c:pt>
                <c:pt idx="23">
                  <c:v>0.25</c:v>
                </c:pt>
                <c:pt idx="24">
                  <c:v>0.3</c:v>
                </c:pt>
                <c:pt idx="25">
                  <c:v>0.35</c:v>
                </c:pt>
                <c:pt idx="26">
                  <c:v>0.4</c:v>
                </c:pt>
                <c:pt idx="27">
                  <c:v>0.45</c:v>
                </c:pt>
                <c:pt idx="28">
                  <c:v>0.5</c:v>
                </c:pt>
              </c:numCache>
            </c:numRef>
          </c:xVal>
          <c:yVal>
            <c:numRef>
              <c:f>Sheet1!$I$7:$I$35</c:f>
              <c:numCache>
                <c:formatCode>General</c:formatCode>
                <c:ptCount val="29"/>
                <c:pt idx="0">
                  <c:v>0.11553753886480191</c:v>
                </c:pt>
                <c:pt idx="1">
                  <c:v>0.11552345721440567</c:v>
                </c:pt>
                <c:pt idx="2">
                  <c:v>0.11550401732999684</c:v>
                </c:pt>
                <c:pt idx="3">
                  <c:v>0.11547611239046678</c:v>
                </c:pt>
                <c:pt idx="4">
                  <c:v>0.11543400954950389</c:v>
                </c:pt>
                <c:pt idx="5">
                  <c:v>0.11536615733514388</c:v>
                </c:pt>
                <c:pt idx="6">
                  <c:v>0.11524634846030893</c:v>
                </c:pt>
                <c:pt idx="7">
                  <c:v>0.11514863882621564</c:v>
                </c:pt>
                <c:pt idx="8">
                  <c:v>0.11500413433927265</c:v>
                </c:pt>
                <c:pt idx="9">
                  <c:v>0.11477747741093634</c:v>
                </c:pt>
                <c:pt idx="10">
                  <c:v>0.11439248201828894</c:v>
                </c:pt>
                <c:pt idx="11">
                  <c:v>0.11365956903060928</c:v>
                </c:pt>
                <c:pt idx="12">
                  <c:v>0.1119949066580339</c:v>
                </c:pt>
                <c:pt idx="13">
                  <c:v>0.10684747183652085</c:v>
                </c:pt>
                <c:pt idx="14">
                  <c:v>9.6476702919290225E-2</c:v>
                </c:pt>
                <c:pt idx="15">
                  <c:v>7.7066666666666672E-2</c:v>
                </c:pt>
                <c:pt idx="16">
                  <c:v>4.3059938318223474E-2</c:v>
                </c:pt>
                <c:pt idx="17">
                  <c:v>1.254236409651489E-2</c:v>
                </c:pt>
                <c:pt idx="18">
                  <c:v>1.1272964608068433E-3</c:v>
                </c:pt>
                <c:pt idx="19">
                  <c:v>8.431568471446508E-5</c:v>
                </c:pt>
                <c:pt idx="20">
                  <c:v>5.7662048155251115E-6</c:v>
                </c:pt>
                <c:pt idx="21">
                  <c:v>2.3423105003992408E-8</c:v>
                </c:pt>
                <c:pt idx="22">
                  <c:v>8.5819927310267613E-11</c:v>
                </c:pt>
                <c:pt idx="23">
                  <c:v>2.9651230263263789E-13</c:v>
                </c:pt>
                <c:pt idx="24">
                  <c:v>9.8636103233711711E-16</c:v>
                </c:pt>
                <c:pt idx="25">
                  <c:v>3.1953404643445703E-18</c:v>
                </c:pt>
                <c:pt idx="26">
                  <c:v>1.0150655170753276E-20</c:v>
                </c:pt>
                <c:pt idx="27">
                  <c:v>3.1763719041934119E-23</c:v>
                </c:pt>
                <c:pt idx="28">
                  <c:v>9.8216182298471149E-26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550-48C0-BEAE-A8E9A6771D4F}"/>
            </c:ext>
          </c:extLst>
        </c:ser>
        <c:ser>
          <c:idx val="1"/>
          <c:order val="2"/>
          <c:tx>
            <c:v>B 500K</c:v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Sheet1!$A$7:$A$35</c:f>
              <c:numCache>
                <c:formatCode>General</c:formatCode>
                <c:ptCount val="29"/>
                <c:pt idx="0">
                  <c:v>-0.5</c:v>
                </c:pt>
                <c:pt idx="1">
                  <c:v>-0.45</c:v>
                </c:pt>
                <c:pt idx="2">
                  <c:v>-0.4</c:v>
                </c:pt>
                <c:pt idx="3">
                  <c:v>-0.35</c:v>
                </c:pt>
                <c:pt idx="4">
                  <c:v>-0.3</c:v>
                </c:pt>
                <c:pt idx="5">
                  <c:v>-0.25</c:v>
                </c:pt>
                <c:pt idx="6">
                  <c:v>-0.2</c:v>
                </c:pt>
                <c:pt idx="7">
                  <c:v>-0.17499999999999999</c:v>
                </c:pt>
                <c:pt idx="8">
                  <c:v>-0.15</c:v>
                </c:pt>
                <c:pt idx="9">
                  <c:v>-0.125</c:v>
                </c:pt>
                <c:pt idx="10">
                  <c:v>-0.1</c:v>
                </c:pt>
                <c:pt idx="11">
                  <c:v>-7.4999999999999997E-2</c:v>
                </c:pt>
                <c:pt idx="12">
                  <c:v>-0.05</c:v>
                </c:pt>
                <c:pt idx="13">
                  <c:v>-2.5000000000000001E-2</c:v>
                </c:pt>
                <c:pt idx="14">
                  <c:v>-0.01</c:v>
                </c:pt>
                <c:pt idx="15">
                  <c:v>0</c:v>
                </c:pt>
                <c:pt idx="16">
                  <c:v>0.01</c:v>
                </c:pt>
                <c:pt idx="17">
                  <c:v>2.5000000000000001E-2</c:v>
                </c:pt>
                <c:pt idx="18">
                  <c:v>0.05</c:v>
                </c:pt>
                <c:pt idx="19">
                  <c:v>7.4999999999999997E-2</c:v>
                </c:pt>
                <c:pt idx="20">
                  <c:v>0.1</c:v>
                </c:pt>
                <c:pt idx="21">
                  <c:v>0.15</c:v>
                </c:pt>
                <c:pt idx="22">
                  <c:v>0.2</c:v>
                </c:pt>
                <c:pt idx="23">
                  <c:v>0.25</c:v>
                </c:pt>
                <c:pt idx="24">
                  <c:v>0.3</c:v>
                </c:pt>
                <c:pt idx="25">
                  <c:v>0.35</c:v>
                </c:pt>
                <c:pt idx="26">
                  <c:v>0.4</c:v>
                </c:pt>
                <c:pt idx="27">
                  <c:v>0.45</c:v>
                </c:pt>
                <c:pt idx="28">
                  <c:v>0.5</c:v>
                </c:pt>
              </c:numCache>
            </c:numRef>
          </c:xVal>
          <c:yVal>
            <c:numRef>
              <c:f>Sheet1!$Q$7:$Q$35</c:f>
              <c:numCache>
                <c:formatCode>General</c:formatCode>
                <c:ptCount val="29"/>
                <c:pt idx="0">
                  <c:v>2.7935030483133287</c:v>
                </c:pt>
                <c:pt idx="1">
                  <c:v>2.7879075196408536</c:v>
                </c:pt>
                <c:pt idx="2">
                  <c:v>2.7805240655384722</c:v>
                </c:pt>
                <c:pt idx="3">
                  <c:v>2.7705070480081719</c:v>
                </c:pt>
                <c:pt idx="4">
                  <c:v>2.7564497854077255</c:v>
                </c:pt>
                <c:pt idx="5">
                  <c:v>2.7358768760209933</c:v>
                </c:pt>
                <c:pt idx="6">
                  <c:v>2.7041182932623782</c:v>
                </c:pt>
                <c:pt idx="7">
                  <c:v>2.6813779319916726</c:v>
                </c:pt>
                <c:pt idx="8">
                  <c:v>2.6515567634342188</c:v>
                </c:pt>
                <c:pt idx="9">
                  <c:v>2.6114777775424183</c:v>
                </c:pt>
                <c:pt idx="10">
                  <c:v>2.5560446822169913</c:v>
                </c:pt>
                <c:pt idx="11">
                  <c:v>2.4767640112464857</c:v>
                </c:pt>
                <c:pt idx="12">
                  <c:v>2.3589189350214119</c:v>
                </c:pt>
                <c:pt idx="13">
                  <c:v>2.1761914725160625</c:v>
                </c:pt>
                <c:pt idx="14">
                  <c:v>2.0170435457780655</c:v>
                </c:pt>
                <c:pt idx="15">
                  <c:v>1.8816000000000002</c:v>
                </c:pt>
                <c:pt idx="16">
                  <c:v>1.7204918834577521</c:v>
                </c:pt>
                <c:pt idx="17">
                  <c:v>1.457829404744033</c:v>
                </c:pt>
                <c:pt idx="18">
                  <c:v>1.0423629491196351</c:v>
                </c:pt>
                <c:pt idx="19">
                  <c:v>0.70861706698171423</c:v>
                </c:pt>
                <c:pt idx="20">
                  <c:v>0.46540602747830512</c:v>
                </c:pt>
                <c:pt idx="21">
                  <c:v>0.18741752098266071</c:v>
                </c:pt>
                <c:pt idx="22">
                  <c:v>7.1070504114182698E-2</c:v>
                </c:pt>
                <c:pt idx="23">
                  <c:v>2.5915414786112197E-2</c:v>
                </c:pt>
                <c:pt idx="24">
                  <c:v>9.1936652124151533E-3</c:v>
                </c:pt>
                <c:pt idx="25">
                  <c:v>3.1958846894452287E-3</c:v>
                </c:pt>
                <c:pt idx="26">
                  <c:v>1.0937204529238736E-3</c:v>
                </c:pt>
                <c:pt idx="27">
                  <c:v>3.6969548338327868E-4</c:v>
                </c:pt>
                <c:pt idx="28">
                  <c:v>1.2371382503266487E-4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550-48C0-BEAE-A8E9A6771D4F}"/>
            </c:ext>
          </c:extLst>
        </c:ser>
        <c:ser>
          <c:idx val="2"/>
          <c:order val="3"/>
          <c:tx>
            <c:v>B 400K</c:v>
          </c:tx>
          <c:spPr>
            <a:ln w="2540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xVal>
            <c:numRef>
              <c:f>Sheet1!$A$7:$A$35</c:f>
              <c:numCache>
                <c:formatCode>General</c:formatCode>
                <c:ptCount val="29"/>
                <c:pt idx="0">
                  <c:v>-0.5</c:v>
                </c:pt>
                <c:pt idx="1">
                  <c:v>-0.45</c:v>
                </c:pt>
                <c:pt idx="2">
                  <c:v>-0.4</c:v>
                </c:pt>
                <c:pt idx="3">
                  <c:v>-0.35</c:v>
                </c:pt>
                <c:pt idx="4">
                  <c:v>-0.3</c:v>
                </c:pt>
                <c:pt idx="5">
                  <c:v>-0.25</c:v>
                </c:pt>
                <c:pt idx="6">
                  <c:v>-0.2</c:v>
                </c:pt>
                <c:pt idx="7">
                  <c:v>-0.17499999999999999</c:v>
                </c:pt>
                <c:pt idx="8">
                  <c:v>-0.15</c:v>
                </c:pt>
                <c:pt idx="9">
                  <c:v>-0.125</c:v>
                </c:pt>
                <c:pt idx="10">
                  <c:v>-0.1</c:v>
                </c:pt>
                <c:pt idx="11">
                  <c:v>-7.4999999999999997E-2</c:v>
                </c:pt>
                <c:pt idx="12">
                  <c:v>-0.05</c:v>
                </c:pt>
                <c:pt idx="13">
                  <c:v>-2.5000000000000001E-2</c:v>
                </c:pt>
                <c:pt idx="14">
                  <c:v>-0.01</c:v>
                </c:pt>
                <c:pt idx="15">
                  <c:v>0</c:v>
                </c:pt>
                <c:pt idx="16">
                  <c:v>0.01</c:v>
                </c:pt>
                <c:pt idx="17">
                  <c:v>2.5000000000000001E-2</c:v>
                </c:pt>
                <c:pt idx="18">
                  <c:v>0.05</c:v>
                </c:pt>
                <c:pt idx="19">
                  <c:v>7.4999999999999997E-2</c:v>
                </c:pt>
                <c:pt idx="20">
                  <c:v>0.1</c:v>
                </c:pt>
                <c:pt idx="21">
                  <c:v>0.15</c:v>
                </c:pt>
                <c:pt idx="22">
                  <c:v>0.2</c:v>
                </c:pt>
                <c:pt idx="23">
                  <c:v>0.25</c:v>
                </c:pt>
                <c:pt idx="24">
                  <c:v>0.3</c:v>
                </c:pt>
                <c:pt idx="25">
                  <c:v>0.35</c:v>
                </c:pt>
                <c:pt idx="26">
                  <c:v>0.4</c:v>
                </c:pt>
                <c:pt idx="27">
                  <c:v>0.45</c:v>
                </c:pt>
                <c:pt idx="28">
                  <c:v>0.5</c:v>
                </c:pt>
              </c:numCache>
            </c:numRef>
          </c:xVal>
          <c:yVal>
            <c:numRef>
              <c:f>Sheet1!$U$7:$U$35</c:f>
              <c:numCache>
                <c:formatCode>General</c:formatCode>
                <c:ptCount val="29"/>
                <c:pt idx="0">
                  <c:v>1.8364396385749815</c:v>
                </c:pt>
                <c:pt idx="1">
                  <c:v>1.833799163452017</c:v>
                </c:pt>
                <c:pt idx="2">
                  <c:v>1.8302797122926231</c:v>
                </c:pt>
                <c:pt idx="3">
                  <c:v>1.8254451659549471</c:v>
                </c:pt>
                <c:pt idx="4">
                  <c:v>1.8185531044897485</c:v>
                </c:pt>
                <c:pt idx="5">
                  <c:v>1.8082577671216986</c:v>
                </c:pt>
                <c:pt idx="6">
                  <c:v>1.7919185065285423</c:v>
                </c:pt>
                <c:pt idx="7">
                  <c:v>1.7799095581884261</c:v>
                </c:pt>
                <c:pt idx="8">
                  <c:v>1.7637930492013807</c:v>
                </c:pt>
                <c:pt idx="9">
                  <c:v>1.7415067970981524</c:v>
                </c:pt>
                <c:pt idx="10">
                  <c:v>1.7095595493843336</c:v>
                </c:pt>
                <c:pt idx="11">
                  <c:v>1.661722701111551</c:v>
                </c:pt>
                <c:pt idx="12">
                  <c:v>1.5862176890859818</c:v>
                </c:pt>
                <c:pt idx="13">
                  <c:v>1.4594645014141046</c:v>
                </c:pt>
                <c:pt idx="14">
                  <c:v>1.3402770843258696</c:v>
                </c:pt>
                <c:pt idx="15">
                  <c:v>1.2330666666666668</c:v>
                </c:pt>
                <c:pt idx="16">
                  <c:v>1.1010484138010037</c:v>
                </c:pt>
                <c:pt idx="17">
                  <c:v>0.88796715571686879</c:v>
                </c:pt>
                <c:pt idx="18">
                  <c:v>0.572559961445268</c:v>
                </c:pt>
                <c:pt idx="19">
                  <c:v>0.34615067194105298</c:v>
                </c:pt>
                <c:pt idx="20">
                  <c:v>0.20067782554423819</c:v>
                </c:pt>
                <c:pt idx="21">
                  <c:v>6.2240960097758417E-2</c:v>
                </c:pt>
                <c:pt idx="22">
                  <c:v>1.8036743372909489E-2</c:v>
                </c:pt>
                <c:pt idx="23">
                  <c:v>5.0065516604771137E-3</c:v>
                </c:pt>
                <c:pt idx="24">
                  <c:v>1.3490509554314413E-3</c:v>
                </c:pt>
                <c:pt idx="25">
                  <c:v>3.5571693580949712E-4</c:v>
                </c:pt>
                <c:pt idx="26">
                  <c:v>9.2259277048401783E-5</c:v>
                </c:pt>
                <c:pt idx="27">
                  <c:v>2.361968732310036E-5</c:v>
                </c:pt>
                <c:pt idx="28">
                  <c:v>5.983916528594625E-6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550-48C0-BEAE-A8E9A6771D4F}"/>
            </c:ext>
          </c:extLst>
        </c:ser>
        <c:ser>
          <c:idx val="4"/>
          <c:order val="4"/>
          <c:tx>
            <c:v>50 meV</c:v>
          </c:tx>
          <c:spPr>
            <a:ln w="38100" cap="rnd">
              <a:solidFill>
                <a:schemeClr val="bg2">
                  <a:lumMod val="5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Sheet1!$W$9:$W$34</c:f>
              <c:numCache>
                <c:formatCode>General</c:formatCode>
                <c:ptCount val="26"/>
                <c:pt idx="0">
                  <c:v>-9.5000000000000001E-2</c:v>
                </c:pt>
                <c:pt idx="1">
                  <c:v>-0.09</c:v>
                </c:pt>
                <c:pt idx="2">
                  <c:v>-0.08</c:v>
                </c:pt>
                <c:pt idx="3">
                  <c:v>-7.0000000000000007E-2</c:v>
                </c:pt>
                <c:pt idx="4">
                  <c:v>-0.06</c:v>
                </c:pt>
                <c:pt idx="5">
                  <c:v>-0.05</c:v>
                </c:pt>
                <c:pt idx="6">
                  <c:v>-0.04</c:v>
                </c:pt>
                <c:pt idx="7">
                  <c:v>-0.03</c:v>
                </c:pt>
                <c:pt idx="8">
                  <c:v>-2.5000000000000001E-2</c:v>
                </c:pt>
                <c:pt idx="9">
                  <c:v>-0.02</c:v>
                </c:pt>
                <c:pt idx="10">
                  <c:v>-1.4999999999999999E-2</c:v>
                </c:pt>
                <c:pt idx="11">
                  <c:v>-0.01</c:v>
                </c:pt>
                <c:pt idx="12">
                  <c:v>-5.0000000000000001E-3</c:v>
                </c:pt>
                <c:pt idx="13">
                  <c:v>0</c:v>
                </c:pt>
                <c:pt idx="14">
                  <c:v>4.2500000000000038E-3</c:v>
                </c:pt>
                <c:pt idx="15">
                  <c:v>1.1666666666666678E-2</c:v>
                </c:pt>
                <c:pt idx="16">
                  <c:v>2.0571428571428511E-2</c:v>
                </c:pt>
                <c:pt idx="17">
                  <c:v>3.1307692307692245E-2</c:v>
                </c:pt>
                <c:pt idx="18">
                  <c:v>4.4333333333333266E-2</c:v>
                </c:pt>
                <c:pt idx="19">
                  <c:v>6.0272727272727214E-2</c:v>
                </c:pt>
                <c:pt idx="20">
                  <c:v>7.9999999999999946E-2</c:v>
                </c:pt>
                <c:pt idx="21">
                  <c:v>0.10477777777777773</c:v>
                </c:pt>
                <c:pt idx="22">
                  <c:v>0.13649999999999998</c:v>
                </c:pt>
                <c:pt idx="23">
                  <c:v>0.17814285714285696</c:v>
                </c:pt>
                <c:pt idx="24">
                  <c:v>0.23466666666666644</c:v>
                </c:pt>
                <c:pt idx="25">
                  <c:v>0.32490408163265294</c:v>
                </c:pt>
              </c:numCache>
            </c:numRef>
          </c:xVal>
          <c:yVal>
            <c:numRef>
              <c:f>Sheet1!$Y$9:$Y$34</c:f>
              <c:numCache>
                <c:formatCode>General</c:formatCode>
                <c:ptCount val="26"/>
                <c:pt idx="0">
                  <c:v>9.5173221776856387E-3</c:v>
                </c:pt>
                <c:pt idx="1">
                  <c:v>3.6257893344233211E-2</c:v>
                </c:pt>
                <c:pt idx="2">
                  <c:v>0.13163288680479249</c:v>
                </c:pt>
                <c:pt idx="3">
                  <c:v>0.26846818612324236</c:v>
                </c:pt>
                <c:pt idx="4">
                  <c:v>0.43119499338259099</c:v>
                </c:pt>
                <c:pt idx="5">
                  <c:v>0.60549886030924216</c:v>
                </c:pt>
                <c:pt idx="6">
                  <c:v>0.77784136483023147</c:v>
                </c:pt>
                <c:pt idx="7">
                  <c:v>0.93512449265288944</c:v>
                </c:pt>
                <c:pt idx="8">
                  <c:v>1.0040720484997172</c:v>
                </c:pt>
                <c:pt idx="9">
                  <c:v>1.0643862357688492</c:v>
                </c:pt>
                <c:pt idx="10">
                  <c:v>1.1144071930783639</c:v>
                </c:pt>
                <c:pt idx="11">
                  <c:v>1.1524259875332854</c:v>
                </c:pt>
                <c:pt idx="12">
                  <c:v>1.1766553036359404</c:v>
                </c:pt>
                <c:pt idx="13">
                  <c:v>1.1851851851851851</c:v>
                </c:pt>
                <c:pt idx="14">
                  <c:v>1.1793123808122881</c:v>
                </c:pt>
                <c:pt idx="15">
                  <c:v>1.1469277844584453</c:v>
                </c:pt>
                <c:pt idx="16">
                  <c:v>1.0840109636733544</c:v>
                </c:pt>
                <c:pt idx="17">
                  <c:v>0.98970002307635463</c:v>
                </c:pt>
                <c:pt idx="18">
                  <c:v>0.86575743026718566</c:v>
                </c:pt>
                <c:pt idx="19">
                  <c:v>0.71746933606100827</c:v>
                </c:pt>
                <c:pt idx="20">
                  <c:v>0.55433332013716619</c:v>
                </c:pt>
                <c:pt idx="21">
                  <c:v>0.39007599424621497</c:v>
                </c:pt>
                <c:pt idx="22">
                  <c:v>0.24130709482627621</c:v>
                </c:pt>
                <c:pt idx="23">
                  <c:v>0.12407256724139462</c:v>
                </c:pt>
                <c:pt idx="24">
                  <c:v>4.8254986826879245E-2</c:v>
                </c:pt>
                <c:pt idx="25">
                  <c:v>1.0044704613596078E-2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7550-48C0-BEAE-A8E9A6771D4F}"/>
            </c:ext>
          </c:extLst>
        </c:ser>
        <c:ser>
          <c:idx val="5"/>
          <c:order val="5"/>
          <c:tx>
            <c:v>B 200K</c:v>
          </c:tx>
          <c:spPr>
            <a:ln w="2540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xVal>
            <c:numRef>
              <c:f>Sheet1!$A$7:$A$35</c:f>
              <c:numCache>
                <c:formatCode>General</c:formatCode>
                <c:ptCount val="29"/>
                <c:pt idx="0">
                  <c:v>-0.5</c:v>
                </c:pt>
                <c:pt idx="1">
                  <c:v>-0.45</c:v>
                </c:pt>
                <c:pt idx="2">
                  <c:v>-0.4</c:v>
                </c:pt>
                <c:pt idx="3">
                  <c:v>-0.35</c:v>
                </c:pt>
                <c:pt idx="4">
                  <c:v>-0.3</c:v>
                </c:pt>
                <c:pt idx="5">
                  <c:v>-0.25</c:v>
                </c:pt>
                <c:pt idx="6">
                  <c:v>-0.2</c:v>
                </c:pt>
                <c:pt idx="7">
                  <c:v>-0.17499999999999999</c:v>
                </c:pt>
                <c:pt idx="8">
                  <c:v>-0.15</c:v>
                </c:pt>
                <c:pt idx="9">
                  <c:v>-0.125</c:v>
                </c:pt>
                <c:pt idx="10">
                  <c:v>-0.1</c:v>
                </c:pt>
                <c:pt idx="11">
                  <c:v>-7.4999999999999997E-2</c:v>
                </c:pt>
                <c:pt idx="12">
                  <c:v>-0.05</c:v>
                </c:pt>
                <c:pt idx="13">
                  <c:v>-2.5000000000000001E-2</c:v>
                </c:pt>
                <c:pt idx="14">
                  <c:v>-0.01</c:v>
                </c:pt>
                <c:pt idx="15">
                  <c:v>0</c:v>
                </c:pt>
                <c:pt idx="16">
                  <c:v>0.01</c:v>
                </c:pt>
                <c:pt idx="17">
                  <c:v>2.5000000000000001E-2</c:v>
                </c:pt>
                <c:pt idx="18">
                  <c:v>0.05</c:v>
                </c:pt>
                <c:pt idx="19">
                  <c:v>7.4999999999999997E-2</c:v>
                </c:pt>
                <c:pt idx="20">
                  <c:v>0.1</c:v>
                </c:pt>
                <c:pt idx="21">
                  <c:v>0.15</c:v>
                </c:pt>
                <c:pt idx="22">
                  <c:v>0.2</c:v>
                </c:pt>
                <c:pt idx="23">
                  <c:v>0.25</c:v>
                </c:pt>
                <c:pt idx="24">
                  <c:v>0.3</c:v>
                </c:pt>
                <c:pt idx="25">
                  <c:v>0.35</c:v>
                </c:pt>
                <c:pt idx="26">
                  <c:v>0.4</c:v>
                </c:pt>
                <c:pt idx="27">
                  <c:v>0.45</c:v>
                </c:pt>
                <c:pt idx="28">
                  <c:v>0.5</c:v>
                </c:pt>
              </c:numCache>
            </c:numRef>
          </c:xVal>
          <c:yVal>
            <c:numRef>
              <c:f>Sheet1!$M$7:$M$35</c:f>
              <c:numCache>
                <c:formatCode>General</c:formatCode>
                <c:ptCount val="29"/>
                <c:pt idx="0">
                  <c:v>0.46146462934057553</c:v>
                </c:pt>
                <c:pt idx="1">
                  <c:v>0.46126188882359453</c:v>
                </c:pt>
                <c:pt idx="2">
                  <c:v>0.46098539384123571</c:v>
                </c:pt>
                <c:pt idx="3">
                  <c:v>0.46059455530486254</c:v>
                </c:pt>
                <c:pt idx="4">
                  <c:v>0.46001653735709064</c:v>
                </c:pt>
                <c:pt idx="5">
                  <c:v>0.45910990964374537</c:v>
                </c:pt>
                <c:pt idx="6">
                  <c:v>0.45756992807315577</c:v>
                </c:pt>
                <c:pt idx="7">
                  <c:v>0.45636129148873678</c:v>
                </c:pt>
                <c:pt idx="8">
                  <c:v>0.45463827612243712</c:v>
                </c:pt>
                <c:pt idx="9">
                  <c:v>0.45206444178042465</c:v>
                </c:pt>
                <c:pt idx="10">
                  <c:v>0.44797962663213547</c:v>
                </c:pt>
                <c:pt idx="11">
                  <c:v>0.44094826230034517</c:v>
                </c:pt>
                <c:pt idx="12">
                  <c:v>0.4273898873460833</c:v>
                </c:pt>
                <c:pt idx="13">
                  <c:v>0.39655442227149545</c:v>
                </c:pt>
                <c:pt idx="14">
                  <c:v>0.35608846459824983</c:v>
                </c:pt>
                <c:pt idx="15">
                  <c:v>0.30826666666666669</c:v>
                </c:pt>
                <c:pt idx="16">
                  <c:v>0.23968843735396983</c:v>
                </c:pt>
                <c:pt idx="17">
                  <c:v>0.143139990361317</c:v>
                </c:pt>
                <c:pt idx="18">
                  <c:v>5.0169456386059547E-2</c:v>
                </c:pt>
                <c:pt idx="19">
                  <c:v>1.5560240024439604E-2</c:v>
                </c:pt>
                <c:pt idx="20">
                  <c:v>4.5091858432273722E-3</c:v>
                </c:pt>
                <c:pt idx="21">
                  <c:v>3.3726273885786032E-4</c:v>
                </c:pt>
                <c:pt idx="22">
                  <c:v>2.3064819262100446E-5</c:v>
                </c:pt>
                <c:pt idx="23">
                  <c:v>1.4959791321486562E-6</c:v>
                </c:pt>
                <c:pt idx="24">
                  <c:v>9.3692420015969646E-8</c:v>
                </c:pt>
                <c:pt idx="25">
                  <c:v>5.7240049956993983E-9</c:v>
                </c:pt>
                <c:pt idx="26">
                  <c:v>3.4327970924107045E-10</c:v>
                </c:pt>
                <c:pt idx="27">
                  <c:v>2.0293712454033747E-11</c:v>
                </c:pt>
                <c:pt idx="28">
                  <c:v>1.1860492105305514E-12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7550-48C0-BEAE-A8E9A6771D4F}"/>
            </c:ext>
          </c:extLst>
        </c:ser>
        <c:ser>
          <c:idx val="6"/>
          <c:order val="6"/>
          <c:tx>
            <c:v>25 meV</c:v>
          </c:tx>
          <c:spPr>
            <a:ln w="38100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Sheet1!$Z$13:$Z$30</c:f>
              <c:numCache>
                <c:formatCode>General</c:formatCode>
                <c:ptCount val="18"/>
                <c:pt idx="0">
                  <c:v>-4.4999999999999998E-2</c:v>
                </c:pt>
                <c:pt idx="1">
                  <c:v>-0.04</c:v>
                </c:pt>
                <c:pt idx="2">
                  <c:v>-3.5000000000000003E-2</c:v>
                </c:pt>
                <c:pt idx="3">
                  <c:v>-0.03</c:v>
                </c:pt>
                <c:pt idx="4">
                  <c:v>-2.5000000000000001E-2</c:v>
                </c:pt>
                <c:pt idx="5">
                  <c:v>-0.02</c:v>
                </c:pt>
                <c:pt idx="6">
                  <c:v>-1.4999999999999999E-2</c:v>
                </c:pt>
                <c:pt idx="7">
                  <c:v>-0.01</c:v>
                </c:pt>
                <c:pt idx="8">
                  <c:v>-5.0000000000000001E-3</c:v>
                </c:pt>
                <c:pt idx="9">
                  <c:v>0</c:v>
                </c:pt>
                <c:pt idx="10">
                  <c:v>2.1250000000000019E-3</c:v>
                </c:pt>
                <c:pt idx="11">
                  <c:v>1.0285714285714256E-2</c:v>
                </c:pt>
                <c:pt idx="12">
                  <c:v>2.2166666666666633E-2</c:v>
                </c:pt>
                <c:pt idx="13">
                  <c:v>3.9999999999999973E-2</c:v>
                </c:pt>
                <c:pt idx="14">
                  <c:v>6.8249999999999991E-2</c:v>
                </c:pt>
                <c:pt idx="15">
                  <c:v>0.11733333333333322</c:v>
                </c:pt>
                <c:pt idx="16">
                  <c:v>0.21849999999999983</c:v>
                </c:pt>
                <c:pt idx="17">
                  <c:v>0.52799999999999969</c:v>
                </c:pt>
              </c:numCache>
            </c:numRef>
          </c:xVal>
          <c:yVal>
            <c:numRef>
              <c:f>Sheet1!$AB$13:$AB$30</c:f>
              <c:numCache>
                <c:formatCode>General</c:formatCode>
                <c:ptCount val="18"/>
                <c:pt idx="0">
                  <c:v>9.0644733360583027E-3</c:v>
                </c:pt>
                <c:pt idx="1">
                  <c:v>3.2908221701198122E-2</c:v>
                </c:pt>
                <c:pt idx="2">
                  <c:v>6.711704653081059E-2</c:v>
                </c:pt>
                <c:pt idx="3">
                  <c:v>0.10779874834564775</c:v>
                </c:pt>
                <c:pt idx="4">
                  <c:v>0.15137471507731054</c:v>
                </c:pt>
                <c:pt idx="5">
                  <c:v>0.19446034120755787</c:v>
                </c:pt>
                <c:pt idx="6">
                  <c:v>0.23378112316322236</c:v>
                </c:pt>
                <c:pt idx="7">
                  <c:v>0.26609655894221229</c:v>
                </c:pt>
                <c:pt idx="8">
                  <c:v>0.28810649688332135</c:v>
                </c:pt>
                <c:pt idx="9">
                  <c:v>0.29629629629629628</c:v>
                </c:pt>
                <c:pt idx="10">
                  <c:v>0.29482809520307202</c:v>
                </c:pt>
                <c:pt idx="11">
                  <c:v>0.27100274091833859</c:v>
                </c:pt>
                <c:pt idx="12">
                  <c:v>0.21643935756679641</c:v>
                </c:pt>
                <c:pt idx="13">
                  <c:v>0.13858333003429155</c:v>
                </c:pt>
                <c:pt idx="14">
                  <c:v>6.0326773706569053E-2</c:v>
                </c:pt>
                <c:pt idx="15">
                  <c:v>1.2063746706719811E-2</c:v>
                </c:pt>
                <c:pt idx="16">
                  <c:v>3.3514577484166649E-4</c:v>
                </c:pt>
                <c:pt idx="17">
                  <c:v>2.961531411135018E-9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7550-48C0-BEAE-A8E9A6771D4F}"/>
            </c:ext>
          </c:extLst>
        </c:ser>
        <c:ser>
          <c:idx val="7"/>
          <c:order val="7"/>
          <c:tx>
            <c:v>100 meV</c:v>
          </c:tx>
          <c:spPr>
            <a:ln w="38100" cap="rnd">
              <a:solidFill>
                <a:schemeClr val="bg2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xVal>
            <c:numRef>
              <c:f>Sheet1!$AC$10:$AC$35</c:f>
              <c:numCache>
                <c:formatCode>General</c:formatCode>
                <c:ptCount val="26"/>
                <c:pt idx="0">
                  <c:v>-0.19500000000000001</c:v>
                </c:pt>
                <c:pt idx="1">
                  <c:v>-0.185</c:v>
                </c:pt>
                <c:pt idx="2">
                  <c:v>-0.17499999999999999</c:v>
                </c:pt>
                <c:pt idx="3">
                  <c:v>-0.15</c:v>
                </c:pt>
                <c:pt idx="4">
                  <c:v>-0.125</c:v>
                </c:pt>
                <c:pt idx="5">
                  <c:v>-0.1</c:v>
                </c:pt>
                <c:pt idx="6">
                  <c:v>-7.4999999999999997E-2</c:v>
                </c:pt>
                <c:pt idx="7">
                  <c:v>-0.05</c:v>
                </c:pt>
                <c:pt idx="8">
                  <c:v>-0.04</c:v>
                </c:pt>
                <c:pt idx="9">
                  <c:v>-0.03</c:v>
                </c:pt>
                <c:pt idx="10">
                  <c:v>-0.02</c:v>
                </c:pt>
                <c:pt idx="11">
                  <c:v>-0.01</c:v>
                </c:pt>
                <c:pt idx="12">
                  <c:v>0</c:v>
                </c:pt>
                <c:pt idx="13">
                  <c:v>2.0303030303030324E-3</c:v>
                </c:pt>
                <c:pt idx="14">
                  <c:v>8.5000000000000075E-3</c:v>
                </c:pt>
                <c:pt idx="15">
                  <c:v>1.5580645161290338E-2</c:v>
                </c:pt>
                <c:pt idx="16">
                  <c:v>2.3333333333333355E-2</c:v>
                </c:pt>
                <c:pt idx="17">
                  <c:v>4.1142857142857023E-2</c:v>
                </c:pt>
                <c:pt idx="18">
                  <c:v>7.4999999999999872E-2</c:v>
                </c:pt>
                <c:pt idx="19">
                  <c:v>0.12054545454545443</c:v>
                </c:pt>
                <c:pt idx="20">
                  <c:v>0.1833157894736841</c:v>
                </c:pt>
                <c:pt idx="21">
                  <c:v>0.27299999999999996</c:v>
                </c:pt>
                <c:pt idx="22">
                  <c:v>0.40823076923076879</c:v>
                </c:pt>
                <c:pt idx="23">
                  <c:v>0.62999999999999945</c:v>
                </c:pt>
                <c:pt idx="24">
                  <c:v>1.2846666666666657</c:v>
                </c:pt>
                <c:pt idx="25">
                  <c:v>4.6059999999999972</c:v>
                </c:pt>
              </c:numCache>
            </c:numRef>
          </c:xVal>
          <c:yVal>
            <c:numRef>
              <c:f>Sheet1!$AE$10:$AE$35</c:f>
              <c:numCache>
                <c:formatCode>General</c:formatCode>
                <c:ptCount val="26"/>
                <c:pt idx="0">
                  <c:v>9.7545010130190776E-3</c:v>
                </c:pt>
                <c:pt idx="1">
                  <c:v>8.3588092570506561E-2</c:v>
                </c:pt>
                <c:pt idx="2">
                  <c:v>0.22118493382217866</c:v>
                </c:pt>
                <c:pt idx="3">
                  <c:v>0.7835108192625293</c:v>
                </c:pt>
                <c:pt idx="4">
                  <c:v>1.55553998481748</c:v>
                </c:pt>
                <c:pt idx="5">
                  <c:v>2.4219954412369686</c:v>
                </c:pt>
                <c:pt idx="6">
                  <c:v>3.2763206938729614</c:v>
                </c:pt>
                <c:pt idx="7">
                  <c:v>4.0162881939988688</c:v>
                </c:pt>
                <c:pt idx="8">
                  <c:v>4.2575449430753967</c:v>
                </c:pt>
                <c:pt idx="9">
                  <c:v>4.4576287723134556</c:v>
                </c:pt>
                <c:pt idx="10">
                  <c:v>4.6097039501331416</c:v>
                </c:pt>
                <c:pt idx="11">
                  <c:v>4.7066212145437616</c:v>
                </c:pt>
                <c:pt idx="12">
                  <c:v>4.7407407407407405</c:v>
                </c:pt>
                <c:pt idx="13">
                  <c:v>4.739306748926726</c:v>
                </c:pt>
                <c:pt idx="14">
                  <c:v>4.7172495232491523</c:v>
                </c:pt>
                <c:pt idx="15">
                  <c:v>4.6672187896026962</c:v>
                </c:pt>
                <c:pt idx="16">
                  <c:v>4.5877111378337814</c:v>
                </c:pt>
                <c:pt idx="17">
                  <c:v>4.3360438546934175</c:v>
                </c:pt>
                <c:pt idx="18">
                  <c:v>3.7247793418608572</c:v>
                </c:pt>
                <c:pt idx="19">
                  <c:v>2.8698773442440331</c:v>
                </c:pt>
                <c:pt idx="20">
                  <c:v>1.8853825196366443</c:v>
                </c:pt>
                <c:pt idx="21">
                  <c:v>0.96522837930510486</c:v>
                </c:pt>
                <c:pt idx="22">
                  <c:v>0.32313225174442733</c:v>
                </c:pt>
                <c:pt idx="23">
                  <c:v>4.7862860608025706E-2</c:v>
                </c:pt>
                <c:pt idx="24">
                  <c:v>1.2080703672816291E-4</c:v>
                </c:pt>
                <c:pt idx="25">
                  <c:v>1.4293008258466657E-18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7550-48C0-BEAE-A8E9A6771D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50854175"/>
        <c:axId val="1950851775"/>
      </c:scatterChart>
      <c:valAx>
        <c:axId val="1950854175"/>
        <c:scaling>
          <c:orientation val="minMax"/>
          <c:max val="0.30000000000000004"/>
          <c:min val="-0.3000000000000000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>
                    <a:sym typeface="Symbol" panose="05050102010706020507" pitchFamily="18" charset="2"/>
                  </a:rPr>
                  <a:t></a:t>
                </a:r>
                <a:r>
                  <a:rPr lang="en-US" sz="1200" b="1" baseline="0"/>
                  <a:t> (eV)</a:t>
                </a:r>
                <a:endParaRPr lang="en-US" sz="1200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0851775"/>
        <c:crosses val="autoZero"/>
        <c:crossBetween val="midCat"/>
      </c:valAx>
      <c:valAx>
        <c:axId val="1950851775"/>
        <c:scaling>
          <c:logBase val="10"/>
          <c:orientation val="minMax"/>
          <c:max val="10"/>
          <c:min val="1.0000000000000002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/>
                  <a:t>Brightness</a:t>
                </a:r>
                <a:r>
                  <a:rPr lang="en-US" sz="1200" b="1" baseline="0"/>
                  <a:t> (a.u.)</a:t>
                </a:r>
                <a:endParaRPr lang="en-US" sz="1200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in"/>
        <c:minorTickMark val="none"/>
        <c:tickLblPos val="low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0854175"/>
        <c:crosses val="autoZero"/>
        <c:crossBetween val="midCat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398C3-7423-4CBC-9B53-4B1D95190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49D8B3-7D66-482A-B5EC-61EB6D45FF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EC03D-4DBF-4B69-A4E6-5B2E58468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FFDEE-41F5-4A35-9E84-0C6BB5F55B4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F9389-925B-40F0-926D-44ED036B2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9FFD6-858B-4C7D-838D-84313B242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544-47A6-4198-9155-DB957C99D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44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F4A7A-3D00-43BD-B385-5C9A3945C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B9C9A-731A-4BFD-80A8-C6EC74102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8C229-28F3-414F-828E-B5612A57D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FFDEE-41F5-4A35-9E84-0C6BB5F55B4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4C83C-05A3-4A7F-BD41-EC4948BA1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3DAE9-1C43-455A-BCF9-62C53D6F8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544-47A6-4198-9155-DB957C99D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76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3264F-8F98-429C-9B9B-6A47ED10C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3D589C-0D52-4FBC-A31D-FC6741F0C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33A891-3BFA-427A-8C03-75EFD6190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FFDEE-41F5-4A35-9E84-0C6BB5F55B4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BEE94-1E3C-4603-9745-A7D910425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CC900-EFE3-44C3-9204-983ED01D9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544-47A6-4198-9155-DB957C99D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09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7A385-0E4E-4403-872B-9C1DA06FC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7CBB8-CFC2-437E-B7D6-1A6270E7D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988EC8-854B-4709-B722-B345A0E21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7E8B4E-B337-4BF0-BD73-C35248B05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FFDEE-41F5-4A35-9E84-0C6BB5F55B4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E1CBF1-BFD4-4BA8-9FB2-099A0CEA5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8EE86A-A9DF-4568-9363-2B00599EF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544-47A6-4198-9155-DB957C99D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212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321B3-9795-43A4-8EC4-92B4C55EA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753595-42D7-4366-A0D6-80771DE0A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89EEA3-0AC1-44A9-89A8-8FFF5CE8C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C249AE-5BB0-45AB-8FE1-6B2D3F10D9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EE40DD-DDA3-47E3-B437-12D1D75085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32D3A9-1F8C-4913-B4A5-5E55BA51C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FFDEE-41F5-4A35-9E84-0C6BB5F55B4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DEAF09-8070-4CBD-A45B-0960DEB97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FD7F3F-29CA-4AE0-8E9B-D12E7EAF1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544-47A6-4198-9155-DB957C99D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045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B233-AF4B-4DD6-AF56-BBB9472F8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982D88-FC5E-41A5-B265-8FCDD2ED3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FFDEE-41F5-4A35-9E84-0C6BB5F55B4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EBAFDF-EB2A-4E26-BF65-EB0650FB3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FDAD0A-2B75-43FE-A5E5-234B66EC2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544-47A6-4198-9155-DB957C99D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05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F89B67-55D9-421E-BFD6-F1EB90A03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FFDEE-41F5-4A35-9E84-0C6BB5F55B4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DFFE34-6241-4E84-8C3C-942C3E0E6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46E7D-B7EE-4657-B5BD-98B8EA9C7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544-47A6-4198-9155-DB957C99D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67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F6024-C7DD-4BED-9E7D-E4FFDC7DD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20FB7-6303-4246-9EAA-E95D192CF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168F6-115E-4DD3-A001-E2AC2F212E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E7795E-A051-4323-A8D0-662CB826C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FFDEE-41F5-4A35-9E84-0C6BB5F55B4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8C259B-6635-417E-B9EC-13926DA64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D2B3C5-79C6-48EB-B128-4065295E0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544-47A6-4198-9155-DB957C99D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36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BD046-6F6D-4EC4-9FEA-A0AE99030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4F921D-222B-48AF-99C1-DBCC9A443E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C0E75-7B90-408B-B503-3BC2C2CEF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3E08C0-869F-4952-AEE1-150440E46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FFDEE-41F5-4A35-9E84-0C6BB5F55B4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FB7150-D7E4-4602-B8F6-08C48CE13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A8C477-7ABE-4667-B439-71B5C9BB4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544-47A6-4198-9155-DB957C99D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266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AAA4A-4035-47C3-8663-E3FF1AC1B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16EF9D-9685-4004-B0C5-53DF1715A3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0F04B7-ACE4-46BB-940B-C5DCD0E0C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FFDEE-41F5-4A35-9E84-0C6BB5F55B4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99806-6EC7-4671-82E3-E5C31B8FD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BF6C6-CADC-4656-B225-424E80C36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544-47A6-4198-9155-DB957C99D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50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C27A2A-4271-43BD-BCB0-D8084A0145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A36CD3-2733-4A33-80C1-D7E2D60AB3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E642A-ABD6-4144-AB91-51C9C4D3D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FFDEE-41F5-4A35-9E84-0C6BB5F55B4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1A633-28F1-43A0-883A-FAC5BF8F0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05D4B-DFC9-48D3-9C84-79ABCD25E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6544-47A6-4198-9155-DB957C99D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44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4B084B-FADC-4CC6-A373-1C06E86A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E6C4B-CFC9-45C5-B464-EC519726F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10A291-40FE-4596-9F7E-2C9E0469B6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FFDEE-41F5-4A35-9E84-0C6BB5F55B4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8A260-9F0B-46ED-BFFF-95F62EB952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6AECE-B188-48A4-A8BA-CBF8D48D4C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C6544-47A6-4198-9155-DB957C99D9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21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United_States_Department_of_Energ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0.png"/><Relationship Id="rId4" Type="http://schemas.openxmlformats.org/officeDocument/2006/relationships/image" Target="../media/image38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5A5A3F5-F031-4924-A971-A2F78CCA1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C04D4C6-4174-47E9-9C5C-94249C13B37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id="{A4CF39E0-88CF-4A8A-B5DA-D75B59A8E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77152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Photocathode for Accelerator Science in Europe (PhASE26) Workshop</a:t>
            </a:r>
          </a:p>
          <a:p>
            <a:pPr eaLnBrk="1" hangingPunct="1"/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IJC Lab, Orsay, France, September 21-23, 2026.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92CBB30-42D5-47DC-9A53-6A5C1E1F0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1292"/>
            <a:ext cx="12191999" cy="21644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65ACA07F-0F23-42F9-8DC0-A6EB7055C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654" y="1497944"/>
            <a:ext cx="11942690" cy="125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Photocathode Physics: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Band Structure Perspective</a:t>
            </a:r>
            <a:endParaRPr lang="en-US" sz="3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534AB2F9-FB6B-447F-A9A4-A50727B35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302" y="2908900"/>
            <a:ext cx="11773207" cy="166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 Andreas Schroeder </a:t>
            </a:r>
          </a:p>
          <a:p>
            <a:pPr algn="ctr" eaLnBrk="1" hangingPunct="1"/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 of Physics (retired)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Illinois Chicago</a:t>
            </a:r>
            <a:endParaRPr lang="en-US" altLang="en-US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87D1C76D-EBBE-443D-BBC2-83A3BD9DB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7841" y="5047546"/>
            <a:ext cx="2575244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Energy</a:t>
            </a:r>
          </a:p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DE-SC0020387</a:t>
            </a:r>
          </a:p>
          <a:p>
            <a:endParaRPr lang="en-US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Theodore Vecchione</a:t>
            </a:r>
          </a:p>
          <a:p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SLAC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6D7B69C7-3995-7A8B-089A-9DB5589854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132287" y="5000048"/>
            <a:ext cx="1631181" cy="16311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261511-4BE5-318D-43C0-D9477AD363D5}"/>
              </a:ext>
            </a:extLst>
          </p:cNvPr>
          <p:cNvSpPr txBox="1"/>
          <p:nvPr/>
        </p:nvSpPr>
        <p:spPr>
          <a:xfrm>
            <a:off x="207302" y="4928194"/>
            <a:ext cx="46415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UIC researchers: 	Gowri Adhikari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Louis A. Angeloni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Ir-Jene Shan</a:t>
            </a:r>
          </a:p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Lee B. Jones</a:t>
            </a:r>
          </a:p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ASTeC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STFC Daresbury Laboratory, UK</a:t>
            </a:r>
          </a:p>
        </p:txBody>
      </p:sp>
    </p:spTree>
    <p:extLst>
      <p:ext uri="{BB962C8B-B14F-4D97-AF65-F5344CB8AC3E}">
        <p14:creationId xmlns:p14="http://schemas.microsoft.com/office/powerpoint/2010/main" val="3224821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648AC-6B31-ECE2-07E7-DA7F03308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67E4AC8-1EB7-EAE6-9699-FB574BC0B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244E48DF-FCB3-7CDC-7B4D-8FE395112A1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5CB483-FDA4-D106-7E28-E0CBE77C5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EEC851-CF7F-FB08-04CC-308CAA376708}"/>
              </a:ext>
            </a:extLst>
          </p:cNvPr>
          <p:cNvSpPr txBox="1"/>
          <p:nvPr/>
        </p:nvSpPr>
        <p:spPr>
          <a:xfrm>
            <a:off x="965975" y="1183022"/>
            <a:ext cx="10159226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‘one-step’ band photoemission</a:t>
            </a:r>
          </a:p>
          <a:p>
            <a:endParaRPr lang="en-US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 Physics of emitting band states and recipient vacuum states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  Comparison to Cu(001) and Cu(111) data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Optical phonon mediated Franck-Condon (FC) electron emission</a:t>
            </a:r>
          </a:p>
          <a:p>
            <a:endParaRPr lang="en-US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 Energy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and momentum 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resonant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  Examples: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Cesiated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GaAs,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(0001), 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Fe:Ga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(010)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  … includes observation of ultracold emission: MTE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 6meV at 300K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Umklapp electron scattering FC emission</a:t>
            </a:r>
          </a:p>
          <a:p>
            <a:endParaRPr lang="en-US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 Reciprocal lattice vector 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mediated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  QE and MTE measurements: Cu(001) vs. W(111)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409045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5A5A3F5-F031-4924-A971-A2F78CCA1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C04D4C6-4174-47E9-9C5C-94249C13B37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9E3463-CD7F-451B-9A8D-47D7F1646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152399"/>
            <a:ext cx="11635273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brief (and incomplete) history of photoemission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E6A4545-1DB6-4DEE-B85F-D4CECA3D9131}"/>
                  </a:ext>
                </a:extLst>
              </p:cNvPr>
              <p:cNvSpPr txBox="1"/>
              <p:nvPr/>
            </p:nvSpPr>
            <p:spPr>
              <a:xfrm>
                <a:off x="714102" y="1134246"/>
                <a:ext cx="10823336" cy="4802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1887		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H. Hertz observed the photoelectric effect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1888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A.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Stoletov’s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law: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electron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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𝐼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light</m:t>
                        </m:r>
                      </m:sub>
                    </m:sSub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US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1902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P. Lenard: Emitted electron energy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e>
                    </m:box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independent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𝐼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light</m:t>
                        </m:r>
                      </m:sub>
                    </m:sSub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1905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A. Einstein: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max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bSup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=ħ</m:t>
                    </m:r>
                    <m:r>
                      <m:rPr>
                        <m:sty m:val="p"/>
                      </m:rPr>
                      <a:rPr lang="el-GR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ω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l-GR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ϕ</m:t>
                    </m:r>
                  </m:oMath>
                </a14:m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		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(Nobel prize 1921)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1914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R.A. Millikan verified Einstein’s photoemission relation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							(Nobel prize 1923)</a:t>
                </a:r>
              </a:p>
              <a:p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21</a:t>
                </a:r>
                <a:r>
                  <a:rPr lang="en-US" sz="2400" b="1" baseline="30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century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P.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Agnostini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F. Krausz, and A. L’Huillier 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(Nobel prize 2023)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… and others (with phase-locked sub-fs high harmonic pulses)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~100 as (~0.1 fs) required to ‘liberate’ a photoelectron from tungsten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E6A4545-1DB6-4DEE-B85F-D4CECA3D9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102" y="1134246"/>
                <a:ext cx="10823336" cy="4802084"/>
              </a:xfrm>
              <a:prstGeom prst="rect">
                <a:avLst/>
              </a:prstGeom>
              <a:blipFill>
                <a:blip r:embed="rId2"/>
                <a:stretch>
                  <a:fillRect l="-845" t="-1015" r="-56" b="-1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48">
            <a:extLst>
              <a:ext uri="{FF2B5EF4-FFF2-40B4-BE49-F238E27FC236}">
                <a16:creationId xmlns:a16="http://schemas.microsoft.com/office/drawing/2014/main" id="{3B3EEE83-88FE-3697-4C23-56AFFF560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08184"/>
            <a:ext cx="12192000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A.L. Cavalieri et al., </a:t>
            </a:r>
            <a:r>
              <a:rPr lang="en-US" altLang="en-US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Nature </a:t>
            </a:r>
            <a:r>
              <a:rPr lang="en-US" altLang="en-US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449</a:t>
            </a:r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1029 (2007)</a:t>
            </a:r>
          </a:p>
          <a:p>
            <a:pPr eaLnBrk="1" hangingPunct="1"/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en-US" altLang="en-US" kern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Ossiander</a:t>
            </a:r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</a:t>
            </a:r>
            <a:r>
              <a:rPr lang="en-US" altLang="en-US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Nature</a:t>
            </a:r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561</a:t>
            </a:r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374 (2018)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618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1A283-B17E-63D7-9616-25C71D753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2F8E94E-248C-EA8E-C778-CB9A22269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8021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5AA43A2E-9538-2185-EB59-D977BFD95A0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58145B-176A-4D23-92D3-73E730A08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 photocathodes: Response time 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48">
            <a:extLst>
              <a:ext uri="{FF2B5EF4-FFF2-40B4-BE49-F238E27FC236}">
                <a16:creationId xmlns:a16="http://schemas.microsoft.com/office/drawing/2014/main" id="{7232F753-ED33-17BC-6C03-523A6D305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Gall, </a:t>
            </a:r>
            <a:r>
              <a:rPr lang="en-US" altLang="en-US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Appl. Phys. </a:t>
            </a:r>
            <a:r>
              <a:rPr lang="en-US" altLang="en-US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119</a:t>
            </a:r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085101 (2016)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7825A9C-EB6B-5ECF-776C-B5BB77CD04FA}"/>
              </a:ext>
            </a:extLst>
          </p:cNvPr>
          <p:cNvGrpSpPr/>
          <p:nvPr/>
        </p:nvGrpSpPr>
        <p:grpSpPr>
          <a:xfrm>
            <a:off x="211483" y="1200094"/>
            <a:ext cx="5508181" cy="5099650"/>
            <a:chOff x="211483" y="1200094"/>
            <a:chExt cx="5508181" cy="509965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EF83F23-F199-2BB6-C181-5C7E4D49CADB}"/>
                </a:ext>
              </a:extLst>
            </p:cNvPr>
            <p:cNvSpPr/>
            <p:nvPr/>
          </p:nvSpPr>
          <p:spPr>
            <a:xfrm>
              <a:off x="211483" y="1200094"/>
              <a:ext cx="5508181" cy="50996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11CE754-4D2E-8823-7F01-F0C35E5EC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0831" y="1228087"/>
              <a:ext cx="5403523" cy="50136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DE79B0A-29A6-2EDE-7F61-A3B418D15066}"/>
                </a:ext>
              </a:extLst>
            </p:cNvPr>
            <p:cNvSpPr/>
            <p:nvPr/>
          </p:nvSpPr>
          <p:spPr>
            <a:xfrm>
              <a:off x="2855167" y="1228087"/>
              <a:ext cx="419878" cy="2834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08190B6-BF96-2AC2-9E03-685F2E4044C6}"/>
                </a:ext>
              </a:extLst>
            </p:cNvPr>
            <p:cNvSpPr/>
            <p:nvPr/>
          </p:nvSpPr>
          <p:spPr>
            <a:xfrm>
              <a:off x="2830289" y="3890429"/>
              <a:ext cx="419878" cy="2834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0D8C1BB-F382-8C8A-5454-4B0AFA875A29}"/>
                </a:ext>
              </a:extLst>
            </p:cNvPr>
            <p:cNvSpPr/>
            <p:nvPr/>
          </p:nvSpPr>
          <p:spPr>
            <a:xfrm>
              <a:off x="248807" y="3912195"/>
              <a:ext cx="419878" cy="2834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5D381A2-CB51-A977-FB58-560AD5999A83}"/>
                </a:ext>
              </a:extLst>
            </p:cNvPr>
            <p:cNvSpPr/>
            <p:nvPr/>
          </p:nvSpPr>
          <p:spPr>
            <a:xfrm>
              <a:off x="251911" y="1228082"/>
              <a:ext cx="419878" cy="2834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D628365-F4EA-C768-C502-05B10F65DBF0}"/>
                  </a:ext>
                </a:extLst>
              </p:cNvPr>
              <p:cNvSpPr txBox="1"/>
              <p:nvPr/>
            </p:nvSpPr>
            <p:spPr>
              <a:xfrm>
                <a:off x="6142655" y="1399592"/>
                <a:ext cx="5508181" cy="45347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Simplified analysis: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DFT-based evaluation of Fermi velocity for metals 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indicates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m/s 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… consistent with Sommerfeld free-electron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model of metals;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Typical UV absorption depth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 10 nm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  Average emission time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𝛼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  <a:sym typeface="Symbol" panose="05050102010706020507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  <a:sym typeface="Symbol" panose="05050102010706020507" pitchFamily="18" charset="2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  <a:sym typeface="Symbol" panose="05050102010706020507" pitchFamily="18" charset="2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 10 fs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… a response time much shorter than typical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     employed incident laser pulse durations; 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     i.e., effectively </a:t>
                </a:r>
                <a:r>
                  <a:rPr lang="en-US" u="sng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instantaneous</a:t>
                </a:r>
                <a:endParaRPr lang="en-US" u="sng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D628365-F4EA-C768-C502-05B10F65DB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655" y="1399592"/>
                <a:ext cx="5508181" cy="4534768"/>
              </a:xfrm>
              <a:prstGeom prst="rect">
                <a:avLst/>
              </a:prstGeom>
              <a:blipFill>
                <a:blip r:embed="rId3"/>
                <a:stretch>
                  <a:fillRect l="-997" t="-808" b="-1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5667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1D242-F955-CA6C-B8B2-EA400F556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8C2F947-75A7-7CFC-2E6B-2FF6E78FF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021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0F8AF68-3B08-2F9A-2400-0D6FEEE15D3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5F5F53-09F4-B473-A20D-C5F5D3E6B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152399"/>
            <a:ext cx="11635273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brief history of contemporary photocathode physics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E4245A3-5F51-20F4-7850-D696FCFA7B14}"/>
                  </a:ext>
                </a:extLst>
              </p:cNvPr>
              <p:cNvSpPr txBox="1"/>
              <p:nvPr/>
            </p:nvSpPr>
            <p:spPr>
              <a:xfrm>
                <a:off x="718626" y="1074019"/>
                <a:ext cx="10823336" cy="4675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1964		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C.N. Berglund &amp; W.E. Spicer: 3-step photoemission model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	(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  Electron photoexcitation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	(ii)  Electron transport to emission face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	(iii) Electron emission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1970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G.D. Mahan: One-step photoemission model</a:t>
                </a: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	</a:t>
                </a:r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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A quantum approach linking interior bulk and vacuum states</a:t>
                </a:r>
              </a:p>
              <a:p>
                <a:r>
                  <a:rPr lang="en-US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2009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D.H. Dowell &amp; J.F. Schmerge (DS) photoemission analysis: </a:t>
                </a:r>
              </a:p>
              <a:p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𝑄𝐸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ħ</m:t>
                            </m:r>
                            <m:r>
                              <m:rPr>
                                <m:sty m:val="p"/>
                              </m:rPr>
                              <a:rPr lang="el-GR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ω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l-GR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ϕ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𝑀𝑇𝐸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d>
                          <m:dPr>
                            <m:begChr m:val="⟨"/>
                            <m:endChr m:val="⟩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𝑇</m:t>
                                </m:r>
                              </m:sub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ħ</m:t>
                        </m:r>
                        <m:r>
                          <m:rPr>
                            <m:sty m:val="p"/>
                          </m:rPr>
                          <a:rPr lang="el-GR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ω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l-GR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ϕ</m:t>
                        </m:r>
                      </m:e>
                    </m:d>
                  </m:oMath>
                </a14:m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2013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T. Vecchione et al.: Temperature extension of DS model</a:t>
                </a:r>
              </a:p>
              <a:p>
                <a:r>
                  <a:rPr lang="en-US" sz="2400" i="1" dirty="0">
                    <a:latin typeface="Cambria Math" panose="020405030504060302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		  MTE </a:t>
                </a:r>
                <a:r>
                  <a:rPr lang="en-US" sz="2400" dirty="0">
                    <a:latin typeface="Cambria Math" panose="020405030504060302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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𝐵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𝑇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below threshold (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E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&lt; 0)</a:t>
                </a:r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E4245A3-5F51-20F4-7850-D696FCFA7B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26" y="1074019"/>
                <a:ext cx="10823336" cy="4675639"/>
              </a:xfrm>
              <a:prstGeom prst="rect">
                <a:avLst/>
              </a:prstGeom>
              <a:blipFill>
                <a:blip r:embed="rId2"/>
                <a:stretch>
                  <a:fillRect l="-901" t="-1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48">
            <a:extLst>
              <a:ext uri="{FF2B5EF4-FFF2-40B4-BE49-F238E27FC236}">
                <a16:creationId xmlns:a16="http://schemas.microsoft.com/office/drawing/2014/main" id="{8556EEFF-95C9-54B6-3637-9C4B81CC85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657673"/>
            <a:ext cx="12192000" cy="120032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C.N. Berglund &amp; W.E. Spicer,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136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A1030 (1964)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G.D. Mahan,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B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4334 (1970)</a:t>
            </a:r>
          </a:p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D.H. Dowell &amp; J.F. Schmerge, </a:t>
            </a:r>
            <a:r>
              <a:rPr lang="en-US" altLang="en-US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ST Accel &amp; Beams </a:t>
            </a:r>
            <a:r>
              <a:rPr lang="en-US" altLang="en-US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074201 (2009)</a:t>
            </a:r>
          </a:p>
          <a:p>
            <a:pPr eaLnBrk="1" hangingPunct="1"/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Vecchione et al., paper TUPSO83 in </a:t>
            </a:r>
            <a:r>
              <a:rPr lang="en-US" altLang="en-US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Proceedings of FEL2013 </a:t>
            </a:r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(JaCOW Publishing, NY)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716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55654-F4F4-2307-4BC1-6E0FBB415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F032F78-61C2-41AD-F2FC-A5B82AD11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45" y="0"/>
            <a:ext cx="121735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n-US" sz="3600" b="1">
              <a:cs typeface="Times New Roman" panose="02020603050405020304" pitchFamily="18" charset="0"/>
            </a:endParaRPr>
          </a:p>
        </p:txBody>
      </p:sp>
      <p:sp>
        <p:nvSpPr>
          <p:cNvPr id="11268" name="Line 4">
            <a:extLst>
              <a:ext uri="{FF2B5EF4-FFF2-40B4-BE49-F238E27FC236}">
                <a16:creationId xmlns:a16="http://schemas.microsoft.com/office/drawing/2014/main" id="{7336E5FA-8D42-3897-7831-1F3AF152770A}"/>
              </a:ext>
            </a:extLst>
          </p:cNvPr>
          <p:cNvSpPr>
            <a:spLocks noChangeShapeType="1"/>
          </p:cNvSpPr>
          <p:nvPr/>
        </p:nvSpPr>
        <p:spPr bwMode="auto">
          <a:xfrm>
            <a:off x="9245" y="989015"/>
            <a:ext cx="12173509" cy="158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23C5F4C7-9D49-F49B-F05F-B07551C55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281F592B-CF7E-4907-BF3E-EC321C6A76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3134797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F32F7F6F-40F8-ECCB-9B1D-596736AA4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2" name="TextBox 8">
            <a:extLst>
              <a:ext uri="{FF2B5EF4-FFF2-40B4-BE49-F238E27FC236}">
                <a16:creationId xmlns:a16="http://schemas.microsoft.com/office/drawing/2014/main" id="{48A0AE07-DBBF-BBD9-A593-554B366C1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5" y="152401"/>
            <a:ext cx="7924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One-step photoemission analysis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73" name="Rectangle 11">
            <a:extLst>
              <a:ext uri="{FF2B5EF4-FFF2-40B4-BE49-F238E27FC236}">
                <a16:creationId xmlns:a16="http://schemas.microsoft.com/office/drawing/2014/main" id="{46183ADF-3F4C-D127-B5A4-B60166982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4" name="Rectangle 12">
            <a:extLst>
              <a:ext uri="{FF2B5EF4-FFF2-40B4-BE49-F238E27FC236}">
                <a16:creationId xmlns:a16="http://schemas.microsoft.com/office/drawing/2014/main" id="{B2B981D1-D082-2B53-DEBB-50C572D4F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5" name="Rectangle 14">
            <a:extLst>
              <a:ext uri="{FF2B5EF4-FFF2-40B4-BE49-F238E27FC236}">
                <a16:creationId xmlns:a16="http://schemas.microsoft.com/office/drawing/2014/main" id="{62B56125-AE3A-C269-558C-1A055E800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6" name="Rectangle 18">
            <a:extLst>
              <a:ext uri="{FF2B5EF4-FFF2-40B4-BE49-F238E27FC236}">
                <a16:creationId xmlns:a16="http://schemas.microsoft.com/office/drawing/2014/main" id="{1CED9EB0-3702-D762-5FBD-29C7A3DE5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7" name="Rectangle 20">
            <a:extLst>
              <a:ext uri="{FF2B5EF4-FFF2-40B4-BE49-F238E27FC236}">
                <a16:creationId xmlns:a16="http://schemas.microsoft.com/office/drawing/2014/main" id="{6F1916EE-5D67-CCBA-86D7-3F116F781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8" name="Rectangle 4">
            <a:extLst>
              <a:ext uri="{FF2B5EF4-FFF2-40B4-BE49-F238E27FC236}">
                <a16:creationId xmlns:a16="http://schemas.microsoft.com/office/drawing/2014/main" id="{36AD73BD-FAA4-82BA-F6DC-C2E18326D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79" name="Rectangle 2">
            <a:extLst>
              <a:ext uri="{FF2B5EF4-FFF2-40B4-BE49-F238E27FC236}">
                <a16:creationId xmlns:a16="http://schemas.microsoft.com/office/drawing/2014/main" id="{2B56D9B5-998C-8862-48B9-8B6354737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80" name="Text Box 8">
            <a:extLst>
              <a:ext uri="{FF2B5EF4-FFF2-40B4-BE49-F238E27FC236}">
                <a16:creationId xmlns:a16="http://schemas.microsoft.com/office/drawing/2014/main" id="{12A7BF3D-6AC6-ACF2-475A-56B4A22D3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4" y="6492875"/>
            <a:ext cx="12173499" cy="3698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W.A. Schroeder and G. Adhikari, </a:t>
            </a:r>
            <a:r>
              <a: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rPr>
              <a:t>New J. Phys. </a:t>
            </a:r>
            <a:r>
              <a:rPr lang="en-US" altLang="en-US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altLang="en-US" sz="1800">
                <a:latin typeface="Times New Roman" panose="02020603050405020304" pitchFamily="18" charset="0"/>
                <a:cs typeface="Times New Roman" panose="02020603050405020304" pitchFamily="18" charset="0"/>
              </a:rPr>
              <a:t> (2019) 033040 </a:t>
            </a:r>
            <a:endParaRPr lang="en-US" altLang="en-US" sz="18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281" name="Group 5">
            <a:extLst>
              <a:ext uri="{FF2B5EF4-FFF2-40B4-BE49-F238E27FC236}">
                <a16:creationId xmlns:a16="http://schemas.microsoft.com/office/drawing/2014/main" id="{D4E8B9B1-3F31-CD8A-F460-0A4D27FC6606}"/>
              </a:ext>
            </a:extLst>
          </p:cNvPr>
          <p:cNvGrpSpPr>
            <a:grpSpLocks/>
          </p:cNvGrpSpPr>
          <p:nvPr/>
        </p:nvGrpSpPr>
        <p:grpSpPr bwMode="auto">
          <a:xfrm>
            <a:off x="657561" y="468314"/>
            <a:ext cx="5749925" cy="5845175"/>
            <a:chOff x="-22225" y="468313"/>
            <a:chExt cx="5749925" cy="5845175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E0B090BF-CEF3-E723-11E7-F932DA6F6173}"/>
                </a:ext>
              </a:extLst>
            </p:cNvPr>
            <p:cNvSpPr/>
            <p:nvPr/>
          </p:nvSpPr>
          <p:spPr bwMode="auto">
            <a:xfrm>
              <a:off x="319088" y="1155700"/>
              <a:ext cx="5408612" cy="51577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6F765B2-DE92-51B6-1E5E-A60887A07BF7}"/>
                </a:ext>
              </a:extLst>
            </p:cNvPr>
            <p:cNvSpPr/>
            <p:nvPr/>
          </p:nvSpPr>
          <p:spPr bwMode="auto">
            <a:xfrm>
              <a:off x="404813" y="1241425"/>
              <a:ext cx="2484437" cy="49942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11288" name="Group 46">
              <a:extLst>
                <a:ext uri="{FF2B5EF4-FFF2-40B4-BE49-F238E27FC236}">
                  <a16:creationId xmlns:a16="http://schemas.microsoft.com/office/drawing/2014/main" id="{02AEBCFF-E5D1-3A80-ABBF-342FC60738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22225" y="468313"/>
              <a:ext cx="5749925" cy="5845175"/>
              <a:chOff x="539147" y="495300"/>
              <a:chExt cx="5749495" cy="5845116"/>
            </a:xfrm>
          </p:grpSpPr>
          <p:grpSp>
            <p:nvGrpSpPr>
              <p:cNvPr id="11314" name="Group 8">
                <a:extLst>
                  <a:ext uri="{FF2B5EF4-FFF2-40B4-BE49-F238E27FC236}">
                    <a16:creationId xmlns:a16="http://schemas.microsoft.com/office/drawing/2014/main" id="{4AB33B5C-1802-A51D-117F-32416C7BF6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40596" y="3094011"/>
                <a:ext cx="2073208" cy="2918597"/>
                <a:chOff x="540596" y="3016377"/>
                <a:chExt cx="2073208" cy="2918597"/>
              </a:xfrm>
            </p:grpSpPr>
            <p:sp>
              <p:nvSpPr>
                <p:cNvPr id="2" name="Arc 1">
                  <a:extLst>
                    <a:ext uri="{FF2B5EF4-FFF2-40B4-BE49-F238E27FC236}">
                      <a16:creationId xmlns:a16="http://schemas.microsoft.com/office/drawing/2014/main" id="{077884DC-5F22-B03F-491C-ED61FF248BAF}"/>
                    </a:ext>
                  </a:extLst>
                </p:cNvPr>
                <p:cNvSpPr/>
                <p:nvPr/>
              </p:nvSpPr>
              <p:spPr>
                <a:xfrm flipV="1">
                  <a:off x="543909" y="3019552"/>
                  <a:ext cx="1846125" cy="2820960"/>
                </a:xfrm>
                <a:prstGeom prst="arc">
                  <a:avLst/>
                </a:prstGeom>
                <a:solidFill>
                  <a:srgbClr val="FFC000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1B4EE38E-2D1F-ACC2-066D-FE08CF367E83}"/>
                    </a:ext>
                  </a:extLst>
                </p:cNvPr>
                <p:cNvSpPr/>
                <p:nvPr/>
              </p:nvSpPr>
              <p:spPr>
                <a:xfrm>
                  <a:off x="1370935" y="4348277"/>
                  <a:ext cx="1104817" cy="474657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" name="Parallelogram 3">
                  <a:extLst>
                    <a:ext uri="{FF2B5EF4-FFF2-40B4-BE49-F238E27FC236}">
                      <a16:creationId xmlns:a16="http://schemas.microsoft.com/office/drawing/2014/main" id="{95A887A3-E7D7-EC9B-B887-B9E9E81B81D2}"/>
                    </a:ext>
                  </a:extLst>
                </p:cNvPr>
                <p:cNvSpPr/>
                <p:nvPr/>
              </p:nvSpPr>
              <p:spPr>
                <a:xfrm>
                  <a:off x="1409032" y="4822934"/>
                  <a:ext cx="949254" cy="236536"/>
                </a:xfrm>
                <a:prstGeom prst="parallelogram">
                  <a:avLst/>
                </a:prstGeom>
                <a:solidFill>
                  <a:srgbClr val="CC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9" name="Arc 18">
                  <a:extLst>
                    <a:ext uri="{FF2B5EF4-FFF2-40B4-BE49-F238E27FC236}">
                      <a16:creationId xmlns:a16="http://schemas.microsoft.com/office/drawing/2014/main" id="{F390EDB7-1155-FC1D-DE67-8F349FD5A499}"/>
                    </a:ext>
                  </a:extLst>
                </p:cNvPr>
                <p:cNvSpPr/>
                <p:nvPr/>
              </p:nvSpPr>
              <p:spPr>
                <a:xfrm flipV="1">
                  <a:off x="540734" y="3016377"/>
                  <a:ext cx="1846125" cy="2820960"/>
                </a:xfrm>
                <a:prstGeom prst="arc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E553C592-B1BB-6056-9E33-1A8A26B83043}"/>
                    </a:ext>
                  </a:extLst>
                </p:cNvPr>
                <p:cNvSpPr/>
                <p:nvPr/>
              </p:nvSpPr>
              <p:spPr>
                <a:xfrm>
                  <a:off x="1267756" y="4692760"/>
                  <a:ext cx="198422" cy="527045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>
                    <a:solidFill>
                      <a:schemeClr val="accent1">
                        <a:lumMod val="40000"/>
                        <a:lumOff val="60000"/>
                      </a:schemeClr>
                    </a:solidFill>
                  </a:endParaRPr>
                </a:p>
              </p:txBody>
            </p:sp>
            <p:cxnSp>
              <p:nvCxnSpPr>
                <p:cNvPr id="7" name="Straight Arrow Connector 6">
                  <a:extLst>
                    <a:ext uri="{FF2B5EF4-FFF2-40B4-BE49-F238E27FC236}">
                      <a16:creationId xmlns:a16="http://schemas.microsoft.com/office/drawing/2014/main" id="{73E5E4DA-0E35-8F04-F3BE-39F92F9B3F86}"/>
                    </a:ext>
                  </a:extLst>
                </p:cNvPr>
                <p:cNvCxnSpPr/>
                <p:nvPr/>
              </p:nvCxnSpPr>
              <p:spPr>
                <a:xfrm flipV="1">
                  <a:off x="1466178" y="3873618"/>
                  <a:ext cx="0" cy="206214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245B4CD2-94F8-0FA9-3D0D-BEEE613CC568}"/>
                    </a:ext>
                  </a:extLst>
                </p:cNvPr>
                <p:cNvCxnSpPr/>
                <p:nvPr/>
              </p:nvCxnSpPr>
              <p:spPr>
                <a:xfrm>
                  <a:off x="1326488" y="5842099"/>
                  <a:ext cx="1287367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315" name="Group 9">
                <a:extLst>
                  <a:ext uri="{FF2B5EF4-FFF2-40B4-BE49-F238E27FC236}">
                    <a16:creationId xmlns:a16="http://schemas.microsoft.com/office/drawing/2014/main" id="{DEA11E64-5D41-BC76-B8E8-F97E9CFAD0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9147" y="933775"/>
                <a:ext cx="2073208" cy="2918597"/>
                <a:chOff x="3535396" y="1926573"/>
                <a:chExt cx="2073208" cy="2918597"/>
              </a:xfrm>
            </p:grpSpPr>
            <p:sp>
              <p:nvSpPr>
                <p:cNvPr id="28" name="Arc 27">
                  <a:extLst>
                    <a:ext uri="{FF2B5EF4-FFF2-40B4-BE49-F238E27FC236}">
                      <a16:creationId xmlns:a16="http://schemas.microsoft.com/office/drawing/2014/main" id="{C55CD8D2-4A52-5134-8E13-0889855791A6}"/>
                    </a:ext>
                  </a:extLst>
                </p:cNvPr>
                <p:cNvSpPr/>
                <p:nvPr/>
              </p:nvSpPr>
              <p:spPr>
                <a:xfrm flipV="1">
                  <a:off x="3538571" y="1929419"/>
                  <a:ext cx="1846125" cy="2820959"/>
                </a:xfrm>
                <a:prstGeom prst="arc">
                  <a:avLst/>
                </a:prstGeom>
                <a:solidFill>
                  <a:schemeClr val="bg1">
                    <a:lumMod val="75000"/>
                  </a:schemeClr>
                </a:solidFill>
                <a:ln w="190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BE243EAE-7B0E-D817-19DD-5D986A7D5A20}"/>
                    </a:ext>
                  </a:extLst>
                </p:cNvPr>
                <p:cNvSpPr/>
                <p:nvPr/>
              </p:nvSpPr>
              <p:spPr>
                <a:xfrm>
                  <a:off x="4365597" y="3258143"/>
                  <a:ext cx="1104817" cy="474658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" name="Parallelogram 29">
                  <a:extLst>
                    <a:ext uri="{FF2B5EF4-FFF2-40B4-BE49-F238E27FC236}">
                      <a16:creationId xmlns:a16="http://schemas.microsoft.com/office/drawing/2014/main" id="{C6E91901-7507-3527-F2FA-823F67E40BEA}"/>
                    </a:ext>
                  </a:extLst>
                </p:cNvPr>
                <p:cNvSpPr/>
                <p:nvPr/>
              </p:nvSpPr>
              <p:spPr>
                <a:xfrm>
                  <a:off x="4403694" y="3732801"/>
                  <a:ext cx="949254" cy="236535"/>
                </a:xfrm>
                <a:prstGeom prst="parallelogram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" name="Arc 30">
                  <a:extLst>
                    <a:ext uri="{FF2B5EF4-FFF2-40B4-BE49-F238E27FC236}">
                      <a16:creationId xmlns:a16="http://schemas.microsoft.com/office/drawing/2014/main" id="{2CFC86F0-B763-7600-B789-B18FB6A6AE25}"/>
                    </a:ext>
                  </a:extLst>
                </p:cNvPr>
                <p:cNvSpPr/>
                <p:nvPr/>
              </p:nvSpPr>
              <p:spPr>
                <a:xfrm flipV="1">
                  <a:off x="3535396" y="1926244"/>
                  <a:ext cx="1846125" cy="2820959"/>
                </a:xfrm>
                <a:prstGeom prst="arc">
                  <a:avLst/>
                </a:prstGeom>
                <a:noFill/>
                <a:ln w="19050">
                  <a:solidFill>
                    <a:schemeClr val="tx1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01ADADC7-EC5C-CCE9-4A0F-447DA994D69C}"/>
                    </a:ext>
                  </a:extLst>
                </p:cNvPr>
                <p:cNvSpPr/>
                <p:nvPr/>
              </p:nvSpPr>
              <p:spPr>
                <a:xfrm>
                  <a:off x="4262417" y="3602627"/>
                  <a:ext cx="198423" cy="527045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6EB519A0-69DB-2112-9B7A-6317D090700B}"/>
                    </a:ext>
                  </a:extLst>
                </p:cNvPr>
                <p:cNvCxnSpPr/>
                <p:nvPr/>
              </p:nvCxnSpPr>
              <p:spPr>
                <a:xfrm flipV="1">
                  <a:off x="4460840" y="2783485"/>
                  <a:ext cx="0" cy="206214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498A7D1A-E47D-E02B-35A3-75CB8021BC5D}"/>
                    </a:ext>
                  </a:extLst>
                </p:cNvPr>
                <p:cNvCxnSpPr/>
                <p:nvPr/>
              </p:nvCxnSpPr>
              <p:spPr>
                <a:xfrm>
                  <a:off x="4321150" y="4751966"/>
                  <a:ext cx="1287366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316" name="Group 10">
                <a:extLst>
                  <a:ext uri="{FF2B5EF4-FFF2-40B4-BE49-F238E27FC236}">
                    <a16:creationId xmlns:a16="http://schemas.microsoft.com/office/drawing/2014/main" id="{2121F3B1-C997-3C5E-7E60-F6237F1832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37317" y="495300"/>
                <a:ext cx="2073208" cy="2918597"/>
                <a:chOff x="5930664" y="1909320"/>
                <a:chExt cx="2073208" cy="2918597"/>
              </a:xfrm>
            </p:grpSpPr>
            <p:sp>
              <p:nvSpPr>
                <p:cNvPr id="37" name="Arc 36">
                  <a:extLst>
                    <a:ext uri="{FF2B5EF4-FFF2-40B4-BE49-F238E27FC236}">
                      <a16:creationId xmlns:a16="http://schemas.microsoft.com/office/drawing/2014/main" id="{E4E923BA-F9DF-80E4-1D36-01807EA51A8F}"/>
                    </a:ext>
                  </a:extLst>
                </p:cNvPr>
                <p:cNvSpPr/>
                <p:nvPr/>
              </p:nvSpPr>
              <p:spPr>
                <a:xfrm flipV="1">
                  <a:off x="5934247" y="1912495"/>
                  <a:ext cx="1846125" cy="2820959"/>
                </a:xfrm>
                <a:prstGeom prst="arc">
                  <a:avLst/>
                </a:prstGeom>
                <a:solidFill>
                  <a:schemeClr val="bg1"/>
                </a:solidFill>
                <a:ln w="190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182936BC-1F99-F54A-0B9E-C82DEEB9C389}"/>
                    </a:ext>
                  </a:extLst>
                </p:cNvPr>
                <p:cNvSpPr/>
                <p:nvPr/>
              </p:nvSpPr>
              <p:spPr>
                <a:xfrm>
                  <a:off x="6761273" y="3241219"/>
                  <a:ext cx="1104817" cy="47465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9" name="Parallelogram 38">
                  <a:extLst>
                    <a:ext uri="{FF2B5EF4-FFF2-40B4-BE49-F238E27FC236}">
                      <a16:creationId xmlns:a16="http://schemas.microsoft.com/office/drawing/2014/main" id="{59D5CD68-D2CD-F16D-173D-D7AC6684B53E}"/>
                    </a:ext>
                  </a:extLst>
                </p:cNvPr>
                <p:cNvSpPr/>
                <p:nvPr/>
              </p:nvSpPr>
              <p:spPr>
                <a:xfrm>
                  <a:off x="6799370" y="3715877"/>
                  <a:ext cx="949254" cy="236535"/>
                </a:xfrm>
                <a:prstGeom prst="parallelogram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0" name="Arc 39">
                  <a:extLst>
                    <a:ext uri="{FF2B5EF4-FFF2-40B4-BE49-F238E27FC236}">
                      <a16:creationId xmlns:a16="http://schemas.microsoft.com/office/drawing/2014/main" id="{0543BD7A-7813-3AF4-AEC1-B7064CC62900}"/>
                    </a:ext>
                  </a:extLst>
                </p:cNvPr>
                <p:cNvSpPr/>
                <p:nvPr/>
              </p:nvSpPr>
              <p:spPr>
                <a:xfrm flipV="1">
                  <a:off x="5931072" y="1909320"/>
                  <a:ext cx="1846125" cy="2820959"/>
                </a:xfrm>
                <a:prstGeom prst="arc">
                  <a:avLst/>
                </a:prstGeom>
                <a:noFill/>
                <a:ln w="19050">
                  <a:solidFill>
                    <a:schemeClr val="tx1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609CA3B5-98B2-0D50-A1ED-ED299B48E4E2}"/>
                    </a:ext>
                  </a:extLst>
                </p:cNvPr>
                <p:cNvSpPr/>
                <p:nvPr/>
              </p:nvSpPr>
              <p:spPr>
                <a:xfrm>
                  <a:off x="6658093" y="3585703"/>
                  <a:ext cx="198423" cy="52704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9DBCAC8F-C9DB-C048-398B-C4E00D3168AA}"/>
                    </a:ext>
                  </a:extLst>
                </p:cNvPr>
                <p:cNvCxnSpPr/>
                <p:nvPr/>
              </p:nvCxnSpPr>
              <p:spPr>
                <a:xfrm flipV="1">
                  <a:off x="6856516" y="2766561"/>
                  <a:ext cx="0" cy="206214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E8915069-411B-DC5D-3DD8-CD761814E517}"/>
                    </a:ext>
                  </a:extLst>
                </p:cNvPr>
                <p:cNvCxnSpPr/>
                <p:nvPr/>
              </p:nvCxnSpPr>
              <p:spPr>
                <a:xfrm>
                  <a:off x="6716826" y="4735042"/>
                  <a:ext cx="1287366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173CF854-655D-4F5D-24EC-F0F0EF4EB66C}"/>
                  </a:ext>
                </a:extLst>
              </p:cNvPr>
              <p:cNvCxnSpPr/>
              <p:nvPr/>
            </p:nvCxnSpPr>
            <p:spPr>
              <a:xfrm flipV="1">
                <a:off x="2351936" y="2778102"/>
                <a:ext cx="3079520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318" name="Group 34">
                <a:extLst>
                  <a:ext uri="{FF2B5EF4-FFF2-40B4-BE49-F238E27FC236}">
                    <a16:creationId xmlns:a16="http://schemas.microsoft.com/office/drawing/2014/main" id="{9571A1CB-8E42-EA1D-CFE5-FBD4D53A62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09012" y="2994825"/>
                <a:ext cx="3079630" cy="3345591"/>
                <a:chOff x="3036492" y="3020703"/>
                <a:chExt cx="3079630" cy="3345591"/>
              </a:xfrm>
            </p:grpSpPr>
            <p:sp>
              <p:nvSpPr>
                <p:cNvPr id="21" name="Right Triangle 20">
                  <a:extLst>
                    <a:ext uri="{FF2B5EF4-FFF2-40B4-BE49-F238E27FC236}">
                      <a16:creationId xmlns:a16="http://schemas.microsoft.com/office/drawing/2014/main" id="{114AF6D2-38E0-DC89-3408-4D1371819422}"/>
                    </a:ext>
                  </a:extLst>
                </p:cNvPr>
                <p:cNvSpPr/>
                <p:nvPr/>
              </p:nvSpPr>
              <p:spPr>
                <a:xfrm>
                  <a:off x="3287408" y="3021465"/>
                  <a:ext cx="2742995" cy="3198780"/>
                </a:xfrm>
                <a:prstGeom prst="rtTriangle">
                  <a:avLst/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9BA680F-FB9D-1C17-DC49-452FE3B5C8F1}"/>
                    </a:ext>
                  </a:extLst>
                </p:cNvPr>
                <p:cNvSpPr/>
                <p:nvPr/>
              </p:nvSpPr>
              <p:spPr>
                <a:xfrm>
                  <a:off x="3036602" y="6012285"/>
                  <a:ext cx="3079520" cy="35400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B836C102-0162-DD3B-D298-A936D814802E}"/>
                  </a:ext>
                </a:extLst>
              </p:cNvPr>
              <p:cNvCxnSpPr/>
              <p:nvPr/>
            </p:nvCxnSpPr>
            <p:spPr>
              <a:xfrm flipV="1">
                <a:off x="2199548" y="3194023"/>
                <a:ext cx="2803315" cy="3175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69BBDBB1-04D6-A56E-7313-80973ADEAE77}"/>
                  </a:ext>
                </a:extLst>
              </p:cNvPr>
              <p:cNvCxnSpPr/>
              <p:nvPr/>
            </p:nvCxnSpPr>
            <p:spPr>
              <a:xfrm flipH="1" flipV="1">
                <a:off x="2148752" y="1439852"/>
                <a:ext cx="1315940" cy="1555734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EAFCACB1-D6F1-B083-67A6-304B4C0A8A77}"/>
                  </a:ext>
                </a:extLst>
              </p:cNvPr>
              <p:cNvCxnSpPr/>
              <p:nvPr/>
            </p:nvCxnSpPr>
            <p:spPr>
              <a:xfrm rot="5400000">
                <a:off x="2089135" y="2839220"/>
                <a:ext cx="2741585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6B4D6E01-AE64-4549-C5C9-33900C46A952}"/>
                  </a:ext>
                </a:extLst>
              </p:cNvPr>
              <p:cNvCxnSpPr/>
              <p:nvPr/>
            </p:nvCxnSpPr>
            <p:spPr>
              <a:xfrm flipH="1" flipV="1">
                <a:off x="2104305" y="2820964"/>
                <a:ext cx="0" cy="2185966"/>
              </a:xfrm>
              <a:prstGeom prst="straightConnector1">
                <a:avLst/>
              </a:prstGeom>
              <a:ln w="57150">
                <a:solidFill>
                  <a:srgbClr val="0000FF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BC876055-D81E-A292-1F22-0D8EBC26BB7D}"/>
                  </a:ext>
                </a:extLst>
              </p:cNvPr>
              <p:cNvCxnSpPr/>
              <p:nvPr/>
            </p:nvCxnSpPr>
            <p:spPr>
              <a:xfrm>
                <a:off x="1145527" y="2973362"/>
                <a:ext cx="2489014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89" name="TextBox 5">
              <a:extLst>
                <a:ext uri="{FF2B5EF4-FFF2-40B4-BE49-F238E27FC236}">
                  <a16:creationId xmlns:a16="http://schemas.microsoft.com/office/drawing/2014/main" id="{9DC595D8-948C-35AE-50B7-A080C1F762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7570" y="3234440"/>
              <a:ext cx="41634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290" name="TextBox 51">
              <a:extLst>
                <a:ext uri="{FF2B5EF4-FFF2-40B4-BE49-F238E27FC236}">
                  <a16:creationId xmlns:a16="http://schemas.microsoft.com/office/drawing/2014/main" id="{612C0BFD-39B8-6C9A-C746-1EA1B49D85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4560" y="3656598"/>
              <a:ext cx="41634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291" name="TextBox 53">
              <a:extLst>
                <a:ext uri="{FF2B5EF4-FFF2-40B4-BE49-F238E27FC236}">
                  <a16:creationId xmlns:a16="http://schemas.microsoft.com/office/drawing/2014/main" id="{AD86A5EF-9054-AB3F-C20F-3FCE399EF3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003" y="5832418"/>
              <a:ext cx="41634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en-US" sz="16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endParaRPr lang="en-US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292" name="TextBox 7">
              <a:extLst>
                <a:ext uri="{FF2B5EF4-FFF2-40B4-BE49-F238E27FC236}">
                  <a16:creationId xmlns:a16="http://schemas.microsoft.com/office/drawing/2014/main" id="{48B898F4-2033-ED23-3D06-5592266939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5723" y="1785180"/>
              <a:ext cx="3196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1293" name="TextBox 54">
              <a:extLst>
                <a:ext uri="{FF2B5EF4-FFF2-40B4-BE49-F238E27FC236}">
                  <a16:creationId xmlns:a16="http://schemas.microsoft.com/office/drawing/2014/main" id="{1C1C5E0C-FEE0-B787-05E2-5F4BBDDD31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6651" y="3941552"/>
              <a:ext cx="3196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1294" name="TextBox 55">
              <a:extLst>
                <a:ext uri="{FF2B5EF4-FFF2-40B4-BE49-F238E27FC236}">
                  <a16:creationId xmlns:a16="http://schemas.microsoft.com/office/drawing/2014/main" id="{A4310544-7DC6-E9B7-5922-D52A9DB6BE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4398" y="1349707"/>
              <a:ext cx="31968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1295" name="TextBox 8">
              <a:extLst>
                <a:ext uri="{FF2B5EF4-FFF2-40B4-BE49-F238E27FC236}">
                  <a16:creationId xmlns:a16="http://schemas.microsoft.com/office/drawing/2014/main" id="{3F249D02-F821-887E-DA84-3A7EDF9372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01244" y="1575372"/>
              <a:ext cx="81950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Vacuum states</a:t>
              </a:r>
            </a:p>
          </p:txBody>
        </p:sp>
        <p:sp>
          <p:nvSpPr>
            <p:cNvPr id="11296" name="TextBox 57">
              <a:extLst>
                <a:ext uri="{FF2B5EF4-FFF2-40B4-BE49-F238E27FC236}">
                  <a16:creationId xmlns:a16="http://schemas.microsoft.com/office/drawing/2014/main" id="{F7D7F048-A0D7-9231-3EFC-F291EA3BEF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0906" y="2025116"/>
              <a:ext cx="81950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Virtual states</a:t>
              </a:r>
            </a:p>
          </p:txBody>
        </p:sp>
        <p:sp>
          <p:nvSpPr>
            <p:cNvPr id="11297" name="TextBox 58">
              <a:extLst>
                <a:ext uri="{FF2B5EF4-FFF2-40B4-BE49-F238E27FC236}">
                  <a16:creationId xmlns:a16="http://schemas.microsoft.com/office/drawing/2014/main" id="{AC96A9A2-C562-AE94-2374-FB0E8CF78B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1416" y="4164830"/>
              <a:ext cx="61627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Bulk states</a:t>
              </a:r>
            </a:p>
          </p:txBody>
        </p:sp>
        <p:sp>
          <p:nvSpPr>
            <p:cNvPr id="11298" name="TextBox 9">
              <a:extLst>
                <a:ext uri="{FF2B5EF4-FFF2-40B4-BE49-F238E27FC236}">
                  <a16:creationId xmlns:a16="http://schemas.microsoft.com/office/drawing/2014/main" id="{FC4ED623-2816-709C-D87A-3EEB8B07B5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0490" y="3092632"/>
              <a:ext cx="56071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b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ħ</a:t>
              </a:r>
              <a:r>
                <a:rPr lang="el-GR" altLang="en-US" sz="1800" b="1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ω</a:t>
              </a:r>
              <a:endParaRPr lang="en-US" altLang="en-US" sz="1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299" name="TextBox 10">
              <a:extLst>
                <a:ext uri="{FF2B5EF4-FFF2-40B4-BE49-F238E27FC236}">
                  <a16:creationId xmlns:a16="http://schemas.microsoft.com/office/drawing/2014/main" id="{BCFCD137-5872-A0F3-2092-2A19731857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40888" y="5054850"/>
              <a:ext cx="100929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Vacuum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en-US" altLang="en-US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1300" name="TextBox 61">
              <a:extLst>
                <a:ext uri="{FF2B5EF4-FFF2-40B4-BE49-F238E27FC236}">
                  <a16:creationId xmlns:a16="http://schemas.microsoft.com/office/drawing/2014/main" id="{7925C8BA-64FE-EC59-26F3-7C723B6751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4370" y="4782136"/>
              <a:ext cx="904756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Metal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crystal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altLang="en-US" sz="14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4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, </a:t>
              </a:r>
              <a:r>
                <a:rPr lang="en-US" altLang="en-US" sz="1400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r>
                <a:rPr lang="en-US" altLang="en-US" sz="1400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1301" name="TextBox 63">
              <a:extLst>
                <a:ext uri="{FF2B5EF4-FFF2-40B4-BE49-F238E27FC236}">
                  <a16:creationId xmlns:a16="http://schemas.microsoft.com/office/drawing/2014/main" id="{FF153547-3794-D980-D396-F1CF393E7C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0876" y="4183064"/>
              <a:ext cx="100929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</a:t>
              </a: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qE</a:t>
              </a:r>
              <a:r>
                <a:rPr lang="en-US" altLang="en-US" sz="1800" baseline="-25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cath.</a:t>
              </a:r>
              <a:r>
                <a:rPr lang="en-US" altLang="en-US" sz="1800" i="1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z</a:t>
              </a:r>
              <a:endParaRPr lang="en-US" altLang="en-US" sz="18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302" name="TextBox 64">
              <a:extLst>
                <a:ext uri="{FF2B5EF4-FFF2-40B4-BE49-F238E27FC236}">
                  <a16:creationId xmlns:a16="http://schemas.microsoft.com/office/drawing/2014/main" id="{66E85FFC-E2C7-D788-FD73-109EECA16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2499" y="4744821"/>
              <a:ext cx="426423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Ԑ</a:t>
              </a:r>
              <a:r>
                <a:rPr lang="en-US" altLang="en-US" sz="14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endParaRPr lang="en-US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39523E9-B9EA-D1F7-CE21-80C2FD7AC12C}"/>
                </a:ext>
              </a:extLst>
            </p:cNvPr>
            <p:cNvCxnSpPr/>
            <p:nvPr/>
          </p:nvCxnSpPr>
          <p:spPr bwMode="auto">
            <a:xfrm>
              <a:off x="576263" y="2713038"/>
              <a:ext cx="29051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04" name="TextBox 69">
              <a:extLst>
                <a:ext uri="{FF2B5EF4-FFF2-40B4-BE49-F238E27FC236}">
                  <a16:creationId xmlns:a16="http://schemas.microsoft.com/office/drawing/2014/main" id="{88072A4B-F461-1BF6-D31F-7F08A8B7DA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4394" y="2670482"/>
              <a:ext cx="43151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l-GR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Δ</a:t>
              </a:r>
              <a:r>
                <a:rPr lang="en-US" altLang="en-US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D0C17DAD-FDBC-D22F-AB3E-691A0EDE1C7B}"/>
                </a:ext>
              </a:extLst>
            </p:cNvPr>
            <p:cNvCxnSpPr/>
            <p:nvPr/>
          </p:nvCxnSpPr>
          <p:spPr bwMode="auto">
            <a:xfrm>
              <a:off x="701675" y="2466975"/>
              <a:ext cx="4763" cy="23177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9F6362D1-FB00-1B72-73EF-3C60C3A656E0}"/>
                </a:ext>
              </a:extLst>
            </p:cNvPr>
            <p:cNvCxnSpPr/>
            <p:nvPr/>
          </p:nvCxnSpPr>
          <p:spPr bwMode="auto">
            <a:xfrm flipV="1">
              <a:off x="708025" y="2973388"/>
              <a:ext cx="4763" cy="23177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2AE2482-3A55-DA1E-7D9A-94CA50E81D87}"/>
                </a:ext>
              </a:extLst>
            </p:cNvPr>
            <p:cNvSpPr/>
            <p:nvPr/>
          </p:nvSpPr>
          <p:spPr bwMode="auto">
            <a:xfrm>
              <a:off x="3040063" y="3136900"/>
              <a:ext cx="66675" cy="60325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74AEAFA5-A516-9F22-A467-822B82C88A43}"/>
                </a:ext>
              </a:extLst>
            </p:cNvPr>
            <p:cNvSpPr/>
            <p:nvPr/>
          </p:nvSpPr>
          <p:spPr bwMode="auto">
            <a:xfrm>
              <a:off x="2674938" y="2716213"/>
              <a:ext cx="68262" cy="587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432A172-B887-7E5F-95AB-76E21A0CCFCB}"/>
                </a:ext>
              </a:extLst>
            </p:cNvPr>
            <p:cNvSpPr/>
            <p:nvPr/>
          </p:nvSpPr>
          <p:spPr bwMode="auto">
            <a:xfrm>
              <a:off x="2865438" y="2720975"/>
              <a:ext cx="66675" cy="6032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6CDE311-A61C-5E80-7B50-D4D0EF5AB6FF}"/>
                </a:ext>
              </a:extLst>
            </p:cNvPr>
            <p:cNvSpPr/>
            <p:nvPr/>
          </p:nvSpPr>
          <p:spPr bwMode="auto">
            <a:xfrm>
              <a:off x="2863850" y="3136900"/>
              <a:ext cx="66675" cy="6032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311" name="TextBox 43">
              <a:extLst>
                <a:ext uri="{FF2B5EF4-FFF2-40B4-BE49-F238E27FC236}">
                  <a16:creationId xmlns:a16="http://schemas.microsoft.com/office/drawing/2014/main" id="{D210EEBE-416B-A4B2-5475-CE8EAAF097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2105" y="2459032"/>
              <a:ext cx="12319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Photoemission</a:t>
              </a:r>
            </a:p>
          </p:txBody>
        </p:sp>
        <p:sp>
          <p:nvSpPr>
            <p:cNvPr id="11312" name="TextBox 81">
              <a:extLst>
                <a:ext uri="{FF2B5EF4-FFF2-40B4-BE49-F238E27FC236}">
                  <a16:creationId xmlns:a16="http://schemas.microsoft.com/office/drawing/2014/main" id="{03B44685-8E51-D1C4-D33A-FFD60675B6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1909" y="2876547"/>
              <a:ext cx="12319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Field emission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547015A4-DB5D-085B-B4EB-D2346BE0E674}"/>
                </a:ext>
              </a:extLst>
            </p:cNvPr>
            <p:cNvSpPr/>
            <p:nvPr/>
          </p:nvSpPr>
          <p:spPr bwMode="auto">
            <a:xfrm>
              <a:off x="2576513" y="5708650"/>
              <a:ext cx="312737" cy="5270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66F35FE-AEAB-54C2-C06E-4F2E8FFE2953}"/>
                  </a:ext>
                </a:extLst>
              </p:cNvPr>
              <p:cNvSpPr txBox="1"/>
              <p:nvPr/>
            </p:nvSpPr>
            <p:spPr>
              <a:xfrm>
                <a:off x="7061998" y="1350771"/>
                <a:ext cx="4792369" cy="46964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itchFamily="2" charset="2"/>
                  <a:buChar char="§"/>
                  <a:defRPr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Exact 1-D quantum solution for triangular barrier</a:t>
                </a:r>
              </a:p>
              <a:p>
                <a:pPr>
                  <a:defRPr/>
                </a:pPr>
                <a:endParaRPr lang="en-US" sz="800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defRPr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   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  <a:sym typeface="Symbol"/>
                  </a:rPr>
                  <a:t>  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Above and below threshold emission</a:t>
                </a:r>
              </a:p>
              <a:p>
                <a:pPr>
                  <a:defRPr/>
                </a:pPr>
                <a:endParaRPr lang="en-US" b="1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285750" indent="-285750">
                  <a:buFont typeface="Wingdings" pitchFamily="2" charset="2"/>
                  <a:buChar char="§"/>
                  <a:defRPr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Extension for photoemission simulation includes:</a:t>
                </a:r>
              </a:p>
              <a:p>
                <a:pPr>
                  <a:defRPr/>
                </a:pPr>
                <a:endParaRPr lang="en-US" sz="800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defRPr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   </a:t>
                </a:r>
                <a:r>
                  <a:rPr lang="en-US" dirty="0" err="1">
                    <a:latin typeface="Times New Roman" pitchFamily="18" charset="0"/>
                    <a:cs typeface="Times New Roman" pitchFamily="18" charset="0"/>
                  </a:rPr>
                  <a:t>i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)   </a:t>
                </a:r>
                <a:r>
                  <a:rPr lang="en-US" i="1" dirty="0" err="1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baseline="-25000" dirty="0" err="1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conservation</a:t>
                </a:r>
              </a:p>
              <a:p>
                <a:pPr>
                  <a:defRPr/>
                </a:pPr>
                <a:endParaRPr lang="en-US" sz="800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defRPr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   ii)  Band dispersion fits; e.g. </a:t>
                </a:r>
              </a:p>
              <a:p>
                <a:pPr>
                  <a:defRPr/>
                </a:pPr>
                <a:endParaRPr lang="en-US" sz="800" b="0" i="1" dirty="0">
                  <a:latin typeface="Cambria Math" panose="02040503050406030204" pitchFamily="18" charset="0"/>
                  <a:cs typeface="Times New Roman" pitchFamily="18" charset="0"/>
                </a:endParaRPr>
              </a:p>
              <a:p>
                <a:pPr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cs typeface="Times New Roman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cs typeface="Times New Roman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𝑧</m:t>
                              </m:r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cs typeface="Times New Roman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1600" b="0" i="1" smtClean="0"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𝑛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𝑛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𝑇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2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𝑛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1600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defRPr/>
                </a:pPr>
                <a:endParaRPr lang="en-US" sz="800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defRPr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   iii) Fermi-Dirac population distribution; </a:t>
                </a:r>
                <a:r>
                  <a:rPr lang="en-US" i="1" dirty="0" err="1">
                    <a:latin typeface="Times New Roman" pitchFamily="18" charset="0"/>
                    <a:cs typeface="Times New Roman" pitchFamily="18" charset="0"/>
                  </a:rPr>
                  <a:t>T</a:t>
                </a:r>
                <a:r>
                  <a:rPr lang="en-US" baseline="-25000" dirty="0" err="1">
                    <a:latin typeface="Times New Roman" pitchFamily="18" charset="0"/>
                    <a:cs typeface="Times New Roman" pitchFamily="18" charset="0"/>
                  </a:rPr>
                  <a:t>e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defRPr/>
                </a:pPr>
                <a:endParaRPr lang="en-US" sz="800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defRPr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   iv) Bulk </a:t>
                </a:r>
                <a:r>
                  <a:rPr lang="en-US" b="1" i="1" dirty="0">
                    <a:latin typeface="Times New Roman" pitchFamily="18" charset="0"/>
                    <a:cs typeface="Times New Roman" pitchFamily="18" charset="0"/>
                  </a:rPr>
                  <a:t>local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DOS</a:t>
                </a:r>
              </a:p>
              <a:p>
                <a:pPr>
                  <a:defRPr/>
                </a:pPr>
                <a:endParaRPr lang="en-US" sz="800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defRPr/>
                </a:pP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    v) Vacuum density of states</a:t>
                </a: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66F35FE-AEAB-54C2-C06E-4F2E8FFE29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1998" y="1350771"/>
                <a:ext cx="4792369" cy="4696414"/>
              </a:xfrm>
              <a:prstGeom prst="rect">
                <a:avLst/>
              </a:prstGeom>
              <a:blipFill>
                <a:blip r:embed="rId2"/>
                <a:stretch>
                  <a:fillRect l="-762" t="-7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283" name="Rectangle 52">
            <a:extLst>
              <a:ext uri="{FF2B5EF4-FFF2-40B4-BE49-F238E27FC236}">
                <a16:creationId xmlns:a16="http://schemas.microsoft.com/office/drawing/2014/main" id="{BFEE3AA7-CCC3-C3B9-20D8-5178E2DFD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1284" name="Rectangle 84">
            <a:extLst>
              <a:ext uri="{FF2B5EF4-FFF2-40B4-BE49-F238E27FC236}">
                <a16:creationId xmlns:a16="http://schemas.microsoft.com/office/drawing/2014/main" id="{D8C7C0FD-FA66-47E2-E565-01BA7C577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1746438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0A3CD-DBC5-42A8-12A8-3B50DD943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F680EFE-BD8C-D54B-6252-64BF83118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49BE037F-58EA-98C6-0592-1F400810BFA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E0C4BC-1022-E0A2-2DFA-7FA00285F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Cu(001): A ‘canonical’ metal photocathode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6A4939D-56B8-0B55-7216-914345D288A7}"/>
                  </a:ext>
                </a:extLst>
              </p:cNvPr>
              <p:cNvSpPr txBox="1"/>
              <p:nvPr/>
            </p:nvSpPr>
            <p:spPr>
              <a:xfrm>
                <a:off x="6979297" y="1698171"/>
                <a:ext cx="4711959" cy="3170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Occupied X e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mission states near Fermi level exist for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(until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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E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exceeds about 10 eV)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Symbol" panose="05050102010706020507" pitchFamily="18" charset="2"/>
                  <a:buChar char="Þ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Bulk band structure does not </a:t>
                </a:r>
              </a:p>
              <a:p>
                <a:pPr lvl="1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restrict MTE</a:t>
                </a:r>
              </a:p>
              <a:p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Bulk DOS are relatively constant for emitting states around 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E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 0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  Close to DS model conditions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6A4939D-56B8-0B55-7216-914345D28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9297" y="1698171"/>
                <a:ext cx="4711959" cy="3170099"/>
              </a:xfrm>
              <a:prstGeom prst="rect">
                <a:avLst/>
              </a:prstGeom>
              <a:blipFill>
                <a:blip r:embed="rId2"/>
                <a:stretch>
                  <a:fillRect l="-1164" t="-1346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 Box 8">
            <a:extLst>
              <a:ext uri="{FF2B5EF4-FFF2-40B4-BE49-F238E27FC236}">
                <a16:creationId xmlns:a16="http://schemas.microsoft.com/office/drawing/2014/main" id="{70EAA0A4-4E0A-AC90-04CD-3448AC10C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4" y="6492875"/>
            <a:ext cx="12173499" cy="3698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www.hzdr.de/projects/fermisur/cu.html </a:t>
            </a: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8C1D8CE-752D-AED1-9D59-1A87DA726BA8}"/>
              </a:ext>
            </a:extLst>
          </p:cNvPr>
          <p:cNvGrpSpPr/>
          <p:nvPr/>
        </p:nvGrpSpPr>
        <p:grpSpPr>
          <a:xfrm>
            <a:off x="519406" y="1530220"/>
            <a:ext cx="5937377" cy="4413378"/>
            <a:chOff x="519406" y="1530220"/>
            <a:chExt cx="5937377" cy="4413378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458185F-FC6F-3BFE-83C5-5840724D21D4}"/>
                </a:ext>
              </a:extLst>
            </p:cNvPr>
            <p:cNvSpPr/>
            <p:nvPr/>
          </p:nvSpPr>
          <p:spPr>
            <a:xfrm>
              <a:off x="519406" y="1530220"/>
              <a:ext cx="5937377" cy="44133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5EFBF09-DF7D-EC79-9A04-B45259499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149" y="1633996"/>
              <a:ext cx="4191000" cy="4191000"/>
            </a:xfrm>
            <a:prstGeom prst="rect">
              <a:avLst/>
            </a:prstGeom>
          </p:spPr>
        </p:pic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602316A6-36A0-F489-70E1-E513E406D3E0}"/>
                </a:ext>
              </a:extLst>
            </p:cNvPr>
            <p:cNvSpPr/>
            <p:nvPr/>
          </p:nvSpPr>
          <p:spPr>
            <a:xfrm rot="169284">
              <a:off x="4290954" y="3587991"/>
              <a:ext cx="1960426" cy="606490"/>
            </a:xfrm>
            <a:prstGeom prst="rightArrow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8035BA3-CFAC-E1C3-4863-216A39D8012B}"/>
                </a:ext>
              </a:extLst>
            </p:cNvPr>
            <p:cNvCxnSpPr/>
            <p:nvPr/>
          </p:nvCxnSpPr>
          <p:spPr>
            <a:xfrm>
              <a:off x="4273420" y="3834882"/>
              <a:ext cx="1306286" cy="6531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03A7F69-3AE4-E016-E1A4-4F68EDD6E35E}"/>
                </a:ext>
              </a:extLst>
            </p:cNvPr>
            <p:cNvCxnSpPr/>
            <p:nvPr/>
          </p:nvCxnSpPr>
          <p:spPr>
            <a:xfrm flipV="1">
              <a:off x="4282751" y="2584580"/>
              <a:ext cx="74645" cy="125963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1573D0C-EE67-87A8-14C7-0112B6355F52}"/>
                    </a:ext>
                  </a:extLst>
                </p:cNvPr>
                <p:cNvSpPr txBox="1"/>
                <p:nvPr/>
              </p:nvSpPr>
              <p:spPr>
                <a:xfrm>
                  <a:off x="3927403" y="2631236"/>
                  <a:ext cx="50463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11573D0C-EE67-87A8-14C7-0112B6355F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27403" y="2631236"/>
                  <a:ext cx="504631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A03B153B-BE32-2363-AABD-9853DC60BD6D}"/>
                    </a:ext>
                  </a:extLst>
                </p:cNvPr>
                <p:cNvSpPr txBox="1"/>
                <p:nvPr/>
              </p:nvSpPr>
              <p:spPr>
                <a:xfrm>
                  <a:off x="5113175" y="3849357"/>
                  <a:ext cx="55983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A03B153B-BE32-2363-AABD-9853DC60BD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3175" y="3849357"/>
                  <a:ext cx="559837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CB3820C-3812-B556-EFC0-C8B1110D3B21}"/>
                    </a:ext>
                  </a:extLst>
                </p:cNvPr>
                <p:cNvSpPr txBox="1"/>
                <p:nvPr/>
              </p:nvSpPr>
              <p:spPr>
                <a:xfrm>
                  <a:off x="5635690" y="3331034"/>
                  <a:ext cx="4428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𝐞</m:t>
                            </m:r>
                          </m:e>
                          <m:sup>
                            <m:r>
                              <a:rPr lang="en-US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CB3820C-3812-B556-EFC0-C8B1110D3B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5690" y="3331034"/>
                  <a:ext cx="442814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92280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940B4-C8F4-F785-1B2F-3EE0DD33B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B27C8E8-6BFA-F81D-3BB3-F1290E1E8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975CF7B5-3717-F803-0D7A-C9F0FD9B1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6789BC-A899-D1B6-E259-A582E78E7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Cu(001): Fits to emitting bands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18471">
            <a:extLst>
              <a:ext uri="{FF2B5EF4-FFF2-40B4-BE49-F238E27FC236}">
                <a16:creationId xmlns:a16="http://schemas.microsoft.com/office/drawing/2014/main" id="{AD4111E3-B9D4-73E4-C5FA-68AE04E9A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7589"/>
            <a:ext cx="11776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DFT evaluation of electronic structure; Amsterdam suite with r2SCAN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potentials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53ADC51-7494-41B4-F79E-A996BC36301D}"/>
              </a:ext>
            </a:extLst>
          </p:cNvPr>
          <p:cNvGrpSpPr/>
          <p:nvPr/>
        </p:nvGrpSpPr>
        <p:grpSpPr>
          <a:xfrm>
            <a:off x="6217303" y="1581352"/>
            <a:ext cx="4970106" cy="4816313"/>
            <a:chOff x="6217303" y="1534697"/>
            <a:chExt cx="4970106" cy="481631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A45A4F8-4DB3-E92A-F537-C29CA8A20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7303" y="1534697"/>
              <a:ext cx="4970106" cy="481631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75198B2-AEFF-F2AB-A6E0-A91CD50A0A81}"/>
                </a:ext>
              </a:extLst>
            </p:cNvPr>
            <p:cNvSpPr txBox="1"/>
            <p:nvPr/>
          </p:nvSpPr>
          <p:spPr>
            <a:xfrm>
              <a:off x="8102086" y="1628581"/>
              <a:ext cx="15457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Transverse (</a:t>
              </a:r>
              <a:r>
                <a:rPr lang="en-US" i="1" dirty="0"/>
                <a:t>T</a:t>
              </a:r>
              <a:r>
                <a:rPr lang="en-US" dirty="0"/>
                <a:t>)</a:t>
              </a:r>
              <a:endParaRPr lang="en-US" i="1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4899EF4-81C5-6CA9-AE3F-9E385B86FFDB}"/>
              </a:ext>
            </a:extLst>
          </p:cNvPr>
          <p:cNvGrpSpPr/>
          <p:nvPr/>
        </p:nvGrpSpPr>
        <p:grpSpPr>
          <a:xfrm>
            <a:off x="504384" y="1581352"/>
            <a:ext cx="5081026" cy="4816313"/>
            <a:chOff x="504384" y="1534697"/>
            <a:chExt cx="5081026" cy="4816313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CC9C856-AF2E-070F-7E63-710B40654B69}"/>
                </a:ext>
              </a:extLst>
            </p:cNvPr>
            <p:cNvSpPr/>
            <p:nvPr/>
          </p:nvSpPr>
          <p:spPr>
            <a:xfrm>
              <a:off x="504384" y="1534697"/>
              <a:ext cx="5081026" cy="48163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3024146-360D-7791-F1E9-04F1281C4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384" y="1534697"/>
              <a:ext cx="5081026" cy="455372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A4D66C9-BE7C-33C2-330C-3D1A06D5BF58}"/>
                </a:ext>
              </a:extLst>
            </p:cNvPr>
            <p:cNvSpPr txBox="1"/>
            <p:nvPr/>
          </p:nvSpPr>
          <p:spPr>
            <a:xfrm>
              <a:off x="2407302" y="1635967"/>
              <a:ext cx="1632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Longitudinal (</a:t>
              </a:r>
              <a:r>
                <a:rPr lang="en-US" i="1" dirty="0"/>
                <a:t>z</a:t>
              </a:r>
              <a:r>
                <a:rPr lang="en-US" dirty="0"/>
                <a:t>)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B36CA51-9BE7-C55C-156D-6B598ED15192}"/>
                </a:ext>
              </a:extLst>
            </p:cNvPr>
            <p:cNvCxnSpPr/>
            <p:nvPr/>
          </p:nvCxnSpPr>
          <p:spPr>
            <a:xfrm>
              <a:off x="2230019" y="6088418"/>
              <a:ext cx="178214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AFFFC60-F2DA-0E3C-2D9A-62B7F272CC56}"/>
                    </a:ext>
                  </a:extLst>
                </p:cNvPr>
                <p:cNvSpPr txBox="1"/>
                <p:nvPr/>
              </p:nvSpPr>
              <p:spPr>
                <a:xfrm>
                  <a:off x="2908044" y="5867400"/>
                  <a:ext cx="46342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1AFFFC60-F2DA-0E3C-2D9A-62B7F272CC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08044" y="5867400"/>
                  <a:ext cx="463420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50A5DAA-7456-A980-182F-E38F36B9AD9C}"/>
                  </a:ext>
                </a:extLst>
              </p:cNvPr>
              <p:cNvSpPr txBox="1"/>
              <p:nvPr/>
            </p:nvSpPr>
            <p:spPr>
              <a:xfrm>
                <a:off x="7916780" y="2237359"/>
                <a:ext cx="2237874" cy="374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bSup>
                      </m:e>
                    </m:nary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</a:t>
                </a:r>
                <a:r>
                  <a:rPr lang="en-US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</a:t>
                </a:r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3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50A5DAA-7456-A980-182F-E38F36B9AD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6780" y="2237359"/>
                <a:ext cx="2237874" cy="374654"/>
              </a:xfrm>
              <a:prstGeom prst="rect">
                <a:avLst/>
              </a:prstGeom>
              <a:blipFill>
                <a:blip r:embed="rId5"/>
                <a:stretch>
                  <a:fillRect l="-15259" t="-116393" b="-186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675D4C6-F9DF-1C8D-C973-3C0E972EB919}"/>
                  </a:ext>
                </a:extLst>
              </p:cNvPr>
              <p:cNvSpPr txBox="1"/>
              <p:nvPr/>
            </p:nvSpPr>
            <p:spPr>
              <a:xfrm>
                <a:off x="1906873" y="2178361"/>
                <a:ext cx="2662989" cy="6934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675D4C6-F9DF-1C8D-C973-3C0E972EB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6873" y="2178361"/>
                <a:ext cx="2662989" cy="6934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D2367789-3A75-95FD-6131-57298CDF9869}"/>
              </a:ext>
            </a:extLst>
          </p:cNvPr>
          <p:cNvSpPr/>
          <p:nvPr/>
        </p:nvSpPr>
        <p:spPr>
          <a:xfrm>
            <a:off x="4700337" y="3184358"/>
            <a:ext cx="136358" cy="120316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A0A8261D-62E0-9AD1-3675-79ED070A9244}"/>
              </a:ext>
            </a:extLst>
          </p:cNvPr>
          <p:cNvSpPr/>
          <p:nvPr/>
        </p:nvSpPr>
        <p:spPr>
          <a:xfrm>
            <a:off x="8911391" y="5558590"/>
            <a:ext cx="136358" cy="120316"/>
          </a:xfrm>
          <a:prstGeom prst="flowChartConnecto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366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781B9-685E-2F95-ABAC-54B35359B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07DEDDE-7F26-3A3C-BA87-1AEBF1DE4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A98BFCE-5AD9-A210-FA4C-891F11A3DB4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413385-4C48-EDB7-D6E5-675CDAF12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Cu(001): Experiment </a:t>
            </a:r>
            <a:r>
              <a:rPr lang="en-US" alt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vs.Theory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B9109F7-9DDF-F053-909A-FE4AA15C3CCA}"/>
                  </a:ext>
                </a:extLst>
              </p:cNvPr>
              <p:cNvSpPr txBox="1"/>
              <p:nvPr/>
            </p:nvSpPr>
            <p:spPr>
              <a:xfrm>
                <a:off x="6507013" y="1574680"/>
                <a:ext cx="5156252" cy="3199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Experiment(s) and theory (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red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line) agree 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that below threshold MTE decreases to 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28-29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meV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rather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25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meV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Symbol" panose="05050102010706020507" pitchFamily="18" charset="2"/>
                  <a:buChar char="Þ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Effect of recipient vacuum DOS !!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… The probability of transition into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recipient vacuum states proportional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vac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 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𝐸</m:t>
                        </m:r>
                      </m:e>
                    </m:rad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 a bias to higher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     vacuum energies leading to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     somewhat higher MTE values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B9109F7-9DDF-F053-909A-FE4AA15C3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7013" y="1574680"/>
                <a:ext cx="5156252" cy="3199146"/>
              </a:xfrm>
              <a:prstGeom prst="rect">
                <a:avLst/>
              </a:prstGeom>
              <a:blipFill>
                <a:blip r:embed="rId2"/>
                <a:stretch>
                  <a:fillRect l="-1064" t="-952" r="-709" b="-2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18471">
            <a:extLst>
              <a:ext uri="{FF2B5EF4-FFF2-40B4-BE49-F238E27FC236}">
                <a16:creationId xmlns:a16="http://schemas.microsoft.com/office/drawing/2014/main" id="{1E891C8E-2745-F3E3-2E29-74A1BF503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7589"/>
            <a:ext cx="117763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Experimental data from LBNL and UIC at 300 K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15A4AD-5136-7F2C-0654-08ECF7D25E5B}"/>
              </a:ext>
            </a:extLst>
          </p:cNvPr>
          <p:cNvSpPr txBox="1"/>
          <p:nvPr/>
        </p:nvSpPr>
        <p:spPr>
          <a:xfrm>
            <a:off x="6951301" y="4867700"/>
            <a:ext cx="4133466" cy="1323439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Any photocathode emission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model must include the physics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of the recipient vacuum states</a:t>
            </a:r>
          </a:p>
          <a:p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8962B81-EE54-15B0-A4AF-D5E12406D39E}"/>
              </a:ext>
            </a:extLst>
          </p:cNvPr>
          <p:cNvGrpSpPr/>
          <p:nvPr/>
        </p:nvGrpSpPr>
        <p:grpSpPr>
          <a:xfrm>
            <a:off x="976137" y="1632627"/>
            <a:ext cx="5042107" cy="4730851"/>
            <a:chOff x="976137" y="1632627"/>
            <a:chExt cx="5042107" cy="473085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D3847AD-0CEC-2A38-043C-A538CC31AE99}"/>
                </a:ext>
              </a:extLst>
            </p:cNvPr>
            <p:cNvSpPr/>
            <p:nvPr/>
          </p:nvSpPr>
          <p:spPr>
            <a:xfrm>
              <a:off x="976137" y="1632627"/>
              <a:ext cx="5042107" cy="4665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1B3F2235-93C5-E60E-235D-1DE333E41B8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95055629"/>
                </p:ext>
              </p:extLst>
            </p:nvPr>
          </p:nvGraphicFramePr>
          <p:xfrm>
            <a:off x="976137" y="1697938"/>
            <a:ext cx="5042107" cy="466554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964D09C-AAA5-4D0E-295D-0E4F8B5AC752}"/>
                </a:ext>
              </a:extLst>
            </p:cNvPr>
            <p:cNvSpPr txBox="1"/>
            <p:nvPr/>
          </p:nvSpPr>
          <p:spPr>
            <a:xfrm>
              <a:off x="1735493" y="1981200"/>
              <a:ext cx="74644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LBNL</a:t>
              </a:r>
            </a:p>
            <a:p>
              <a:r>
                <a:rPr lang="en-US" dirty="0"/>
                <a:t>UIC</a:t>
              </a:r>
            </a:p>
            <a:p>
              <a:r>
                <a:rPr lang="en-US" dirty="0"/>
                <a:t>UIC</a:t>
              </a:r>
            </a:p>
          </p:txBody>
        </p:sp>
        <p:sp>
          <p:nvSpPr>
            <p:cNvPr id="12" name="Flowchart: Connector 11">
              <a:extLst>
                <a:ext uri="{FF2B5EF4-FFF2-40B4-BE49-F238E27FC236}">
                  <a16:creationId xmlns:a16="http://schemas.microsoft.com/office/drawing/2014/main" id="{F55D6BD6-D64F-E821-EB63-A16D61582294}"/>
                </a:ext>
              </a:extLst>
            </p:cNvPr>
            <p:cNvSpPr/>
            <p:nvPr/>
          </p:nvSpPr>
          <p:spPr>
            <a:xfrm>
              <a:off x="1642190" y="2108716"/>
              <a:ext cx="102637" cy="102637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id="{461D0789-DF7D-22B1-B95A-9F32018BE099}"/>
                </a:ext>
              </a:extLst>
            </p:cNvPr>
            <p:cNvSpPr/>
            <p:nvPr/>
          </p:nvSpPr>
          <p:spPr>
            <a:xfrm>
              <a:off x="1645296" y="2373084"/>
              <a:ext cx="102637" cy="102637"/>
            </a:xfrm>
            <a:prstGeom prst="flowChartConnector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lowchart: Connector 15">
              <a:extLst>
                <a:ext uri="{FF2B5EF4-FFF2-40B4-BE49-F238E27FC236}">
                  <a16:creationId xmlns:a16="http://schemas.microsoft.com/office/drawing/2014/main" id="{360D0D21-B3DC-6A90-18F4-3EE7C6F34065}"/>
                </a:ext>
              </a:extLst>
            </p:cNvPr>
            <p:cNvSpPr/>
            <p:nvPr/>
          </p:nvSpPr>
          <p:spPr>
            <a:xfrm>
              <a:off x="1639069" y="2646787"/>
              <a:ext cx="102637" cy="102637"/>
            </a:xfrm>
            <a:prstGeom prst="flowChartConnector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CB0B641-3C8C-A193-234F-202ACDF3ADFD}"/>
                </a:ext>
              </a:extLst>
            </p:cNvPr>
            <p:cNvCxnSpPr/>
            <p:nvPr/>
          </p:nvCxnSpPr>
          <p:spPr>
            <a:xfrm>
              <a:off x="1390261" y="4460033"/>
              <a:ext cx="4357396" cy="0"/>
            </a:xfrm>
            <a:prstGeom prst="line">
              <a:avLst/>
            </a:prstGeom>
            <a:ln w="28575">
              <a:solidFill>
                <a:srgbClr val="00B0F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8207417-7849-A76F-7F1C-196C767E7650}"/>
                </a:ext>
              </a:extLst>
            </p:cNvPr>
            <p:cNvSpPr txBox="1"/>
            <p:nvPr/>
          </p:nvSpPr>
          <p:spPr>
            <a:xfrm>
              <a:off x="4893905" y="4090701"/>
              <a:ext cx="989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F0"/>
                  </a:solidFill>
                </a:rPr>
                <a:t>25 </a:t>
              </a:r>
              <a:r>
                <a:rPr lang="en-US" dirty="0" err="1">
                  <a:solidFill>
                    <a:srgbClr val="00B0F0"/>
                  </a:solidFill>
                </a:rPr>
                <a:t>meV</a:t>
              </a:r>
              <a:endParaRPr lang="en-US" dirty="0">
                <a:solidFill>
                  <a:srgbClr val="00B0F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5B95B15-C266-D01B-EC6F-3A45454D4602}"/>
                  </a:ext>
                </a:extLst>
              </p:cNvPr>
              <p:cNvSpPr txBox="1"/>
              <p:nvPr/>
            </p:nvSpPr>
            <p:spPr>
              <a:xfrm>
                <a:off x="3396344" y="4907978"/>
                <a:ext cx="886408" cy="634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5B95B15-C266-D01B-EC6F-3A45454D4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6344" y="4907978"/>
                <a:ext cx="886408" cy="6347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4537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0F3C0-9B7E-ED9D-DBF4-34DBD6563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D84D279-281A-C2F1-75B5-A8FCD242C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6D5AE471-B5F5-B1D7-336A-EC0FFBDFA7D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CF9A7E-896C-CA53-F322-C8D45F821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Cu(111) photocathode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DF9805B-584B-6B50-68DC-88752885F7F9}"/>
              </a:ext>
            </a:extLst>
          </p:cNvPr>
          <p:cNvGrpSpPr/>
          <p:nvPr/>
        </p:nvGrpSpPr>
        <p:grpSpPr>
          <a:xfrm>
            <a:off x="734010" y="1530220"/>
            <a:ext cx="4929672" cy="4413378"/>
            <a:chOff x="519407" y="1530220"/>
            <a:chExt cx="4929672" cy="4413378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3FF06DA-716E-D365-4CE9-49BE90F1500C}"/>
                </a:ext>
              </a:extLst>
            </p:cNvPr>
            <p:cNvSpPr/>
            <p:nvPr/>
          </p:nvSpPr>
          <p:spPr>
            <a:xfrm>
              <a:off x="519407" y="1530220"/>
              <a:ext cx="4929672" cy="44133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C638E49-464F-251F-A23F-9C3C5D8DC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149" y="1633996"/>
              <a:ext cx="4191000" cy="4191000"/>
            </a:xfrm>
            <a:prstGeom prst="rect">
              <a:avLst/>
            </a:prstGeom>
          </p:spPr>
        </p:pic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4B36D031-FD59-1DF9-7DE3-08B88EB4E717}"/>
                </a:ext>
              </a:extLst>
            </p:cNvPr>
            <p:cNvSpPr/>
            <p:nvPr/>
          </p:nvSpPr>
          <p:spPr>
            <a:xfrm rot="19773443">
              <a:off x="3343343" y="2418754"/>
              <a:ext cx="1960426" cy="606490"/>
            </a:xfrm>
            <a:prstGeom prst="rightArrow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F41415C2-24BD-E230-07CB-F6EAB2A60F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2064" y="2537927"/>
              <a:ext cx="1183242" cy="68113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D4BA3843-F2AC-981A-D1B5-81EF85EF3DD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56134" y="1895803"/>
              <a:ext cx="603960" cy="131392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F3DA7A2-FDFB-88E0-1F15-D4B48E2B6B52}"/>
                    </a:ext>
                  </a:extLst>
                </p:cNvPr>
                <p:cNvSpPr txBox="1"/>
                <p:nvPr/>
              </p:nvSpPr>
              <p:spPr>
                <a:xfrm>
                  <a:off x="2460940" y="1804701"/>
                  <a:ext cx="50463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F3DA7A2-FDFB-88E0-1F15-D4B48E2B6B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0940" y="1804701"/>
                  <a:ext cx="504631" cy="369332"/>
                </a:xfrm>
                <a:prstGeom prst="rect">
                  <a:avLst/>
                </a:prstGeom>
                <a:blipFill>
                  <a:blip r:embed="rId3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4DF8C1C-4017-E541-1823-1D6C6E49ADF7}"/>
                    </a:ext>
                  </a:extLst>
                </p:cNvPr>
                <p:cNvSpPr txBox="1"/>
                <p:nvPr/>
              </p:nvSpPr>
              <p:spPr>
                <a:xfrm>
                  <a:off x="4453900" y="2593912"/>
                  <a:ext cx="55983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4DF8C1C-4017-E541-1823-1D6C6E49AD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53900" y="2593912"/>
                  <a:ext cx="559837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EFB36A8-0E3C-FF91-FB0A-425D785009EE}"/>
                    </a:ext>
                  </a:extLst>
                </p:cNvPr>
                <p:cNvSpPr txBox="1"/>
                <p:nvPr/>
              </p:nvSpPr>
              <p:spPr>
                <a:xfrm>
                  <a:off x="4408324" y="1805867"/>
                  <a:ext cx="44281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𝐞</m:t>
                            </m:r>
                          </m:e>
                          <m:sup>
                            <m:r>
                              <a:rPr lang="en-US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lang="en-US" b="1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EFB36A8-0E3C-FF91-FB0A-425D785009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08324" y="1805867"/>
                  <a:ext cx="442814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Text Box 8">
            <a:extLst>
              <a:ext uri="{FF2B5EF4-FFF2-40B4-BE49-F238E27FC236}">
                <a16:creationId xmlns:a16="http://schemas.microsoft.com/office/drawing/2014/main" id="{80A377FF-4210-B1CE-1983-D9F06C843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4" y="6492875"/>
            <a:ext cx="12173499" cy="3698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en-US" alt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Pedersoli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al., 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Appl. Phys. Lett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93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183505 (2008) </a:t>
            </a: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97BFD5E-E5F1-DB2A-24E0-FD8E81BB4618}"/>
                  </a:ext>
                </a:extLst>
              </p:cNvPr>
              <p:cNvSpPr txBox="1"/>
              <p:nvPr/>
            </p:nvSpPr>
            <p:spPr>
              <a:xfrm>
                <a:off x="6335481" y="1572020"/>
                <a:ext cx="5009767" cy="43384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L-point hole in Fermi surface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742950" lvl="1" indent="-285750">
                  <a:buFont typeface="Symbol" panose="05050102010706020507" pitchFamily="18" charset="2"/>
                  <a:buChar char="Þ"/>
                </a:pP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NO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occupied states at Fermi level </a:t>
                </a:r>
              </a:p>
              <a:p>
                <a:pPr lvl="1"/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</a:t>
                </a:r>
              </a:p>
              <a:p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DFT-based ‘thin-slab’ calculations and literature indicate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000" i="1" smtClean="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Cu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(111)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= 4.95(±0.2) eV</a:t>
                </a:r>
              </a:p>
              <a:p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400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BUT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Emission observed for ħ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ω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&lt; 4.9 eV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... Due to rapidly thermalized electron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    distribution photoexcited into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    upper conduction band at L-point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97BFD5E-E5F1-DB2A-24E0-FD8E81BB4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5481" y="1572020"/>
                <a:ext cx="5009767" cy="4338432"/>
              </a:xfrm>
              <a:prstGeom prst="rect">
                <a:avLst/>
              </a:prstGeom>
              <a:blipFill>
                <a:blip r:embed="rId6"/>
                <a:stretch>
                  <a:fillRect l="-1825" t="-843" r="-365" b="-1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0384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7A533-6543-980E-15F3-58D8F4134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30B6CEB-E938-08A7-2667-17C34AB90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000B21DF-A70E-E095-4860-B3D97195FBE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D1134B-189D-23EC-C423-F5B334105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Cu(111): Photoexcitation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651C1D3-99BB-C1AC-73EC-D934161CC1AF}"/>
                  </a:ext>
                </a:extLst>
              </p:cNvPr>
              <p:cNvSpPr txBox="1"/>
              <p:nvPr/>
            </p:nvSpPr>
            <p:spPr>
              <a:xfrm>
                <a:off x="6371589" y="1399590"/>
                <a:ext cx="5381345" cy="48452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①  Photoexcitation threshold 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  Fermi level to Band 2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  Finite thermalized electron 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𝑒</m:t>
                        </m:r>
                      </m:sub>
                    </m:sSub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②  L-point photoexcitation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0)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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 </m:t>
                    </m:r>
                    <m:r>
                      <a:rPr lang="en-US" sz="20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ħ</m:t>
                    </m:r>
                    <m:r>
                      <m:rPr>
                        <m:sty m:val="p"/>
                      </m:rPr>
                      <a:rPr lang="el-GR" sz="20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ω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∆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∆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b>
                    </m:sSub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  Minimum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𝑒</m:t>
                        </m:r>
                      </m:sub>
                    </m:sSub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③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ħ</m:t>
                    </m:r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ω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&gt;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∆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∆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photoexcitation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  Largest thermalized electron temperature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    due to strong band dispersion</a:t>
                </a:r>
              </a:p>
              <a:p>
                <a:endParaRPr lang="en-US" sz="20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  Expect “ √ ” shaped spectral MTE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dependence based on predicted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𝑒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(ħ</m:t>
                    </m:r>
                    <m:r>
                      <m:rPr>
                        <m:sty m:val="p"/>
                      </m:rPr>
                      <a:rPr lang="el-GR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ω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)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651C1D3-99BB-C1AC-73EC-D934161CC1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589" y="1399590"/>
                <a:ext cx="5381345" cy="4845237"/>
              </a:xfrm>
              <a:prstGeom prst="rect">
                <a:avLst/>
              </a:prstGeom>
              <a:blipFill>
                <a:blip r:embed="rId2"/>
                <a:stretch>
                  <a:fillRect t="-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86DFDB76-5929-12C9-95D4-9B02A7082072}"/>
              </a:ext>
            </a:extLst>
          </p:cNvPr>
          <p:cNvGrpSpPr/>
          <p:nvPr/>
        </p:nvGrpSpPr>
        <p:grpSpPr>
          <a:xfrm>
            <a:off x="488821" y="1150938"/>
            <a:ext cx="5597847" cy="5436474"/>
            <a:chOff x="488821" y="1150938"/>
            <a:chExt cx="5597847" cy="543647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5D27340-E870-25F2-172F-9F94C9CE4C8D}"/>
                </a:ext>
              </a:extLst>
            </p:cNvPr>
            <p:cNvSpPr/>
            <p:nvPr/>
          </p:nvSpPr>
          <p:spPr>
            <a:xfrm>
              <a:off x="488821" y="1150938"/>
              <a:ext cx="5597847" cy="54364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FE4503C-4484-D3F3-B8FC-C9D7752D4C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2132" y="1240734"/>
              <a:ext cx="5062887" cy="5279282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9CF6EDAB-F65E-D6C4-1B75-2177C320469A}"/>
                    </a:ext>
                  </a:extLst>
                </p:cNvPr>
                <p:cNvSpPr txBox="1"/>
                <p:nvPr/>
              </p:nvSpPr>
              <p:spPr>
                <a:xfrm>
                  <a:off x="5421080" y="4935900"/>
                  <a:ext cx="46653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9CF6EDAB-F65E-D6C4-1B75-2177C32046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1080" y="4935900"/>
                  <a:ext cx="466530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D34EE5F-47B6-CF27-E24E-75BEB83760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91069" y="2472612"/>
              <a:ext cx="0" cy="3116430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15FAD56-A6CF-2987-1AFE-7A81950601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50841" y="2239347"/>
              <a:ext cx="0" cy="3502095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F5A310E-B5DD-5DEE-18CB-FD2C59C3DA29}"/>
                </a:ext>
              </a:extLst>
            </p:cNvPr>
            <p:cNvSpPr/>
            <p:nvPr/>
          </p:nvSpPr>
          <p:spPr>
            <a:xfrm rot="21343853">
              <a:off x="4610880" y="2449289"/>
              <a:ext cx="289246" cy="2705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FFFD3FC-3DE8-E787-7813-4A4EBD14B3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08849" y="2438898"/>
              <a:ext cx="0" cy="2681668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434A6E-242E-1DA0-C574-3FF1C9FF7E47}"/>
                </a:ext>
              </a:extLst>
            </p:cNvPr>
            <p:cNvSpPr txBox="1"/>
            <p:nvPr/>
          </p:nvSpPr>
          <p:spPr>
            <a:xfrm>
              <a:off x="4204662" y="2968803"/>
              <a:ext cx="569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①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6042D57-C0CF-E902-7A3D-2DE8FA01E38B}"/>
                </a:ext>
              </a:extLst>
            </p:cNvPr>
            <p:cNvSpPr txBox="1"/>
            <p:nvPr/>
          </p:nvSpPr>
          <p:spPr>
            <a:xfrm>
              <a:off x="2679440" y="2969915"/>
              <a:ext cx="569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②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FA95F9F-341E-4786-BF5F-FF3F31BC39B0}"/>
                </a:ext>
              </a:extLst>
            </p:cNvPr>
            <p:cNvSpPr txBox="1"/>
            <p:nvPr/>
          </p:nvSpPr>
          <p:spPr>
            <a:xfrm>
              <a:off x="1937320" y="2969915"/>
              <a:ext cx="5691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③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F101393-C026-3EAD-F07A-63FB390F51D7}"/>
                    </a:ext>
                  </a:extLst>
                </p:cNvPr>
                <p:cNvSpPr txBox="1"/>
                <p:nvPr/>
              </p:nvSpPr>
              <p:spPr>
                <a:xfrm>
                  <a:off x="5420474" y="1611868"/>
                  <a:ext cx="57911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vac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F101393-C026-3EAD-F07A-63FB390F51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0474" y="1611868"/>
                  <a:ext cx="579110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6717896-6E53-914F-E5A5-69CC5A2BC9CA}"/>
                </a:ext>
              </a:extLst>
            </p:cNvPr>
            <p:cNvSpPr/>
            <p:nvPr/>
          </p:nvSpPr>
          <p:spPr>
            <a:xfrm>
              <a:off x="4879903" y="1443923"/>
              <a:ext cx="503853" cy="2985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40404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CEA74-DDD7-B932-229F-7ED6F61D9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1B0A339-B982-4146-55D6-6855532A4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15D2FED-C954-D5D4-4A34-B8BB06F4206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0D6A56-FD63-8B15-DD5E-8D47A7CF0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Cu(111): MTE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694959E5-0F05-DB5B-32F2-4BAE99743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4" y="6492875"/>
            <a:ext cx="12173499" cy="3698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L.A. Angeloni, I-J. Shan, and W.A. Schroeder, 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AIP Advances </a:t>
            </a: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105129 (2022) </a:t>
            </a: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9DB654-8716-7AD5-5BD1-C7F07A742783}"/>
              </a:ext>
            </a:extLst>
          </p:cNvPr>
          <p:cNvGrpSpPr/>
          <p:nvPr/>
        </p:nvGrpSpPr>
        <p:grpSpPr>
          <a:xfrm>
            <a:off x="513272" y="1156989"/>
            <a:ext cx="5234382" cy="5150505"/>
            <a:chOff x="513272" y="1156989"/>
            <a:chExt cx="5234382" cy="515050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5381F848-0CF0-DDAE-BFBE-88E264221BC7}"/>
                </a:ext>
              </a:extLst>
            </p:cNvPr>
            <p:cNvSpPr/>
            <p:nvPr/>
          </p:nvSpPr>
          <p:spPr>
            <a:xfrm>
              <a:off x="513272" y="1175651"/>
              <a:ext cx="5234382" cy="51318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644623D-FF9D-BE94-E231-FC6705426B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7920" y="1162795"/>
              <a:ext cx="5101175" cy="512603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B461539-4084-0323-A8E8-D45677CAC923}"/>
                </a:ext>
              </a:extLst>
            </p:cNvPr>
            <p:cNvSpPr/>
            <p:nvPr/>
          </p:nvSpPr>
          <p:spPr>
            <a:xfrm>
              <a:off x="3203503" y="1156989"/>
              <a:ext cx="286139" cy="233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095A4A39-6F3D-957A-B1E1-82F959F72AB3}"/>
                    </a:ext>
                  </a:extLst>
                </p:cNvPr>
                <p:cNvSpPr txBox="1"/>
                <p:nvPr/>
              </p:nvSpPr>
              <p:spPr>
                <a:xfrm rot="16200000">
                  <a:off x="2985472" y="4667868"/>
                  <a:ext cx="1904088" cy="3558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l-GR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600" i="1" smtClean="0">
                                <a:latin typeface="Cambria Math" panose="02040503050406030204" pitchFamily="18" charset="0"/>
                              </a:rPr>
                              <m:t>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Cu</m:t>
                            </m:r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111</m:t>
                                </m:r>
                              </m:e>
                            </m:d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=4.95 </m:t>
                        </m:r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eV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095A4A39-6F3D-957A-B1E1-82F959F72A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2985472" y="4667868"/>
                  <a:ext cx="1904088" cy="355867"/>
                </a:xfrm>
                <a:prstGeom prst="rect">
                  <a:avLst/>
                </a:prstGeom>
                <a:blipFill>
                  <a:blip r:embed="rId3"/>
                  <a:stretch>
                    <a:fillRect r="-68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2DCD9FB-E73E-DAB1-771B-ED5EC77C6C04}"/>
                </a:ext>
              </a:extLst>
            </p:cNvPr>
            <p:cNvSpPr txBox="1"/>
            <p:nvPr/>
          </p:nvSpPr>
          <p:spPr>
            <a:xfrm>
              <a:off x="1511561" y="1847465"/>
              <a:ext cx="6438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①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F53003C-4D2F-800A-022C-EA7298C63C30}"/>
                </a:ext>
              </a:extLst>
            </p:cNvPr>
            <p:cNvSpPr txBox="1"/>
            <p:nvPr/>
          </p:nvSpPr>
          <p:spPr>
            <a:xfrm>
              <a:off x="3121087" y="1826471"/>
              <a:ext cx="6438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③</a:t>
              </a:r>
              <a:endParaRPr lang="en-US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221B0EF-8BC9-473E-596F-372840F7713C}"/>
                </a:ext>
              </a:extLst>
            </p:cNvPr>
            <p:cNvCxnSpPr/>
            <p:nvPr/>
          </p:nvCxnSpPr>
          <p:spPr>
            <a:xfrm>
              <a:off x="1800280" y="2279782"/>
              <a:ext cx="0" cy="905070"/>
            </a:xfrm>
            <a:prstGeom prst="straightConnector1">
              <a:avLst/>
            </a:prstGeom>
            <a:ln w="38100">
              <a:solidFill>
                <a:schemeClr val="accent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F36CF12-03CB-8AEC-ED10-FDE5FD159630}"/>
                </a:ext>
              </a:extLst>
            </p:cNvPr>
            <p:cNvCxnSpPr/>
            <p:nvPr/>
          </p:nvCxnSpPr>
          <p:spPr>
            <a:xfrm>
              <a:off x="2829758" y="3366586"/>
              <a:ext cx="0" cy="905070"/>
            </a:xfrm>
            <a:prstGeom prst="straightConnector1">
              <a:avLst/>
            </a:prstGeom>
            <a:ln w="38100">
              <a:solidFill>
                <a:schemeClr val="accent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1A41EC8-A7EF-2908-F4B1-0980B35130C4}"/>
                </a:ext>
              </a:extLst>
            </p:cNvPr>
            <p:cNvCxnSpPr/>
            <p:nvPr/>
          </p:nvCxnSpPr>
          <p:spPr>
            <a:xfrm>
              <a:off x="3426912" y="2261120"/>
              <a:ext cx="0" cy="905070"/>
            </a:xfrm>
            <a:prstGeom prst="straightConnector1">
              <a:avLst/>
            </a:prstGeom>
            <a:ln w="38100">
              <a:solidFill>
                <a:schemeClr val="accent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C673485-7D08-6559-0814-B448DE97B4D9}"/>
                </a:ext>
              </a:extLst>
            </p:cNvPr>
            <p:cNvSpPr txBox="1"/>
            <p:nvPr/>
          </p:nvSpPr>
          <p:spPr>
            <a:xfrm>
              <a:off x="2523930" y="2911157"/>
              <a:ext cx="6438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②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D9771DE-76A0-F480-6894-90507E24C0E7}"/>
                  </a:ext>
                </a:extLst>
              </p:cNvPr>
              <p:cNvSpPr txBox="1"/>
              <p:nvPr/>
            </p:nvSpPr>
            <p:spPr>
              <a:xfrm>
                <a:off x="6512766" y="1315614"/>
                <a:ext cx="5001210" cy="3293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Experimental MTE data consistent with theoretical expectations (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red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line) using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∆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0.38 eV,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∆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4.16 eV, and determined band effective mass values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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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UCB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 0.8 eV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Deviation from theory for ħ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ω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&gt; 4.7 eV due to anisotropic electron thermalization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MTE turn-over for ħ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ω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&gt; 5 eV due to ‘cold’ electrons from direct photoemission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D9771DE-76A0-F480-6894-90507E24C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2766" y="1315614"/>
                <a:ext cx="5001210" cy="3293209"/>
              </a:xfrm>
              <a:prstGeom prst="rect">
                <a:avLst/>
              </a:prstGeom>
              <a:blipFill>
                <a:blip r:embed="rId4"/>
                <a:stretch>
                  <a:fillRect l="-1096" t="-1111" r="-609" b="-2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4604C0B-7AD7-02B4-ED39-DFCDC03A7389}"/>
                  </a:ext>
                </a:extLst>
              </p:cNvPr>
              <p:cNvSpPr txBox="1"/>
              <p:nvPr/>
            </p:nvSpPr>
            <p:spPr>
              <a:xfrm>
                <a:off x="6932638" y="4671759"/>
                <a:ext cx="4441378" cy="1600438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Band dispersion(s) and energetic</a:t>
                </a: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positions determine initial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𝑩</m:t>
                        </m:r>
                      </m:sub>
                    </m:sSub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𝑻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𝒆</m:t>
                        </m:r>
                      </m:sub>
                    </m:sSub>
                  </m:oMath>
                </a14:m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</a:t>
                </a: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thermalized photoexcited electron</a:t>
                </a: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distribution </a:t>
                </a:r>
              </a:p>
              <a:p>
                <a:endPara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4604C0B-7AD7-02B4-ED39-DFCDC03A7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2638" y="4671759"/>
                <a:ext cx="4441378" cy="160043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6629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7CAC7-4CA7-5D8C-97DD-02D444909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4DE9DE7-1B5A-53A3-72A8-45A16DF9D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97D4FE62-7200-4962-F398-8C0A6867463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0839E3-8F5A-3FA2-7B1B-2B7898FD8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Cu(111): QE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01CA492-2B66-78A6-EB52-29CF373C827F}"/>
                  </a:ext>
                </a:extLst>
              </p:cNvPr>
              <p:cNvSpPr txBox="1"/>
              <p:nvPr/>
            </p:nvSpPr>
            <p:spPr>
              <a:xfrm>
                <a:off x="6369700" y="1450200"/>
                <a:ext cx="5414863" cy="27107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Observed ‘kink’ in QE measurements consistent with two emission mechanisms:</a:t>
                </a:r>
              </a:p>
              <a:p>
                <a:pPr marL="857250" lvl="1" indent="-400050">
                  <a:buAutoNum type="romanLcParenBoth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Thermalized electron emission from UCB</a:t>
                </a:r>
              </a:p>
              <a:p>
                <a:pPr marL="857250" lvl="1" indent="-400050">
                  <a:buAutoNum type="romanLcParenBoth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Direct band emission for ħ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ω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000" i="1" smtClean="0">
                            <a:latin typeface="Cambria Math" panose="02040503050406030204" pitchFamily="18" charset="0"/>
                          </a:rPr>
                          <m:t>ϕ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Cu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(111)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400050" indent="-400050">
                  <a:buAutoNum type="romanLcParenBoth"/>
                </a:pP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Spectral QE dependence </a:t>
                </a:r>
                <a:r>
                  <a:rPr lang="en-US" sz="2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quadratic;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𝑄𝐸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ħ</m:t>
                              </m:r>
                              <m:r>
                                <m:rPr>
                                  <m:sty m:val="p"/>
                                </m:rPr>
                                <a:rPr lang="el-GR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l-GR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ϕ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3.75</m:t>
                          </m:r>
                        </m:sup>
                      </m:sSup>
                    </m:oMath>
                  </m:oMathPara>
                </a14:m>
                <a:endParaRPr lang="en-US" sz="2000" b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endParaRPr lang="en-US" sz="2000" b="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01CA492-2B66-78A6-EB52-29CF373C82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9700" y="1450200"/>
                <a:ext cx="5414863" cy="2710742"/>
              </a:xfrm>
              <a:prstGeom prst="rect">
                <a:avLst/>
              </a:prstGeom>
              <a:blipFill>
                <a:blip r:embed="rId2"/>
                <a:stretch>
                  <a:fillRect l="-1014" t="-1348" r="-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1C5050-A415-02B2-60FC-27D33D48D8CA}"/>
                  </a:ext>
                </a:extLst>
              </p:cNvPr>
              <p:cNvSpPr txBox="1"/>
              <p:nvPr/>
            </p:nvSpPr>
            <p:spPr>
              <a:xfrm>
                <a:off x="6774013" y="4286650"/>
                <a:ext cx="4495566" cy="1607428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DO NOT expect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𝑸𝑬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𝑨</m:t>
                    </m:r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ħ</m:t>
                        </m:r>
                        <m:r>
                          <a:rPr lang="el-GR" sz="2000" b="1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𝛚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l-GR" sz="2000" b="1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𝛟</m:t>
                        </m:r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DO expect multiple (simultaneous)</a:t>
                </a: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photoemission processes </a:t>
                </a:r>
              </a:p>
              <a:p>
                <a:endPara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1C5050-A415-02B2-60FC-27D33D48D8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013" y="4286650"/>
                <a:ext cx="4495566" cy="16074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9E3033FA-E451-ECD9-11BC-14C35DD182E0}"/>
              </a:ext>
            </a:extLst>
          </p:cNvPr>
          <p:cNvGrpSpPr/>
          <p:nvPr/>
        </p:nvGrpSpPr>
        <p:grpSpPr>
          <a:xfrm>
            <a:off x="466528" y="1147360"/>
            <a:ext cx="5414863" cy="5188113"/>
            <a:chOff x="485190" y="1315314"/>
            <a:chExt cx="5414863" cy="518811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50E3A57-6BD4-A1F2-F25B-583F540F7959}"/>
                </a:ext>
              </a:extLst>
            </p:cNvPr>
            <p:cNvSpPr/>
            <p:nvPr/>
          </p:nvSpPr>
          <p:spPr>
            <a:xfrm>
              <a:off x="485190" y="1333976"/>
              <a:ext cx="5414863" cy="51694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9AB731E-F6A0-E6F3-498F-82D58F99B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5908" y="1315314"/>
              <a:ext cx="5206394" cy="507585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80471B9D-B147-1821-9C21-A5C8C46DD3E4}"/>
                    </a:ext>
                  </a:extLst>
                </p:cNvPr>
                <p:cNvSpPr txBox="1"/>
                <p:nvPr/>
              </p:nvSpPr>
              <p:spPr>
                <a:xfrm rot="16200000">
                  <a:off x="3144096" y="2317684"/>
                  <a:ext cx="1904088" cy="3558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l-GR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1600" i="1" smtClean="0">
                                <a:latin typeface="Cambria Math" panose="02040503050406030204" pitchFamily="18" charset="0"/>
                              </a:rPr>
                              <m:t>ϕ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600" b="0" i="0" smtClean="0">
                                <a:latin typeface="Cambria Math" panose="02040503050406030204" pitchFamily="18" charset="0"/>
                              </a:rPr>
                              <m:t>Cu</m:t>
                            </m:r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111</m:t>
                                </m:r>
                              </m:e>
                            </m:d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=4.95 </m:t>
                        </m:r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eV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80471B9D-B147-1821-9C21-A5C8C46DD3E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3144096" y="2317684"/>
                  <a:ext cx="1904088" cy="355867"/>
                </a:xfrm>
                <a:prstGeom prst="rect">
                  <a:avLst/>
                </a:prstGeom>
                <a:blipFill>
                  <a:blip r:embed="rId5"/>
                  <a:stretch>
                    <a:fillRect r="-68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DC657CC-C11D-FE82-BF0D-9D24FB72E006}"/>
                </a:ext>
              </a:extLst>
            </p:cNvPr>
            <p:cNvSpPr/>
            <p:nvPr/>
          </p:nvSpPr>
          <p:spPr>
            <a:xfrm>
              <a:off x="3240827" y="1343609"/>
              <a:ext cx="286139" cy="2332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956A66A-E61B-9C73-9A3C-7F2D605F3110}"/>
                </a:ext>
              </a:extLst>
            </p:cNvPr>
            <p:cNvSpPr txBox="1"/>
            <p:nvPr/>
          </p:nvSpPr>
          <p:spPr>
            <a:xfrm>
              <a:off x="4050136" y="6068631"/>
              <a:ext cx="633832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(eV)</a:t>
              </a:r>
            </a:p>
          </p:txBody>
        </p:sp>
      </p:grpSp>
      <p:sp>
        <p:nvSpPr>
          <p:cNvPr id="15" name="Text Box 8">
            <a:extLst>
              <a:ext uri="{FF2B5EF4-FFF2-40B4-BE49-F238E27FC236}">
                <a16:creationId xmlns:a16="http://schemas.microsoft.com/office/drawing/2014/main" id="{69A6B2A7-83ED-8F16-8356-C7DC8DAC1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4" y="6492875"/>
            <a:ext cx="12173499" cy="36988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Gobeli and F. Allen, </a:t>
            </a:r>
            <a:r>
              <a:rPr lang="en-US" altLang="en-US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</a:t>
            </a:r>
            <a:r>
              <a:rPr lang="en-US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137</a:t>
            </a:r>
            <a:r>
              <a:rPr lang="en-US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A245 (1965) </a:t>
            </a:r>
            <a:endParaRPr lang="en-US" altLang="en-US" sz="1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195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66C8A-F36C-FC66-134E-8E4DBAC29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3E783F7-121B-218E-A89E-D9E0655CD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22C076B7-1A9F-63E0-2261-5F2A8078F574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D7D1CD-10BC-818F-3330-38D2A3A9B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Semiconductor photocathodes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D782399-0B6C-36A5-A303-87F1CEE486F1}"/>
                  </a:ext>
                </a:extLst>
              </p:cNvPr>
              <p:cNvSpPr txBox="1"/>
              <p:nvPr/>
            </p:nvSpPr>
            <p:spPr>
              <a:xfrm>
                <a:off x="1007703" y="1595530"/>
                <a:ext cx="9694508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Photoemission usually described using Spicer’s 3-step model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BUT NOTE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Nearly all studied semiconductor photocathodes are strongly polar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  Significant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optical deformation potential scattering 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(i.e., electron-(optical)phonon or Fröhlich scattering)</a:t>
                </a:r>
              </a:p>
              <a:p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(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Photoexcitation: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Determines electron’s initial excess conduction band energy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∆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𝐶𝐵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(ii)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Transport (and thermalization physics):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Determines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emission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  Long and short transport length limits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     Optical phonon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scattering dynamics and drift transport play a pivotal role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(iii)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Emission: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Two mechanisms have been observed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  Direct band emission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     (Optical)phonon-mediated Franck-Condon emission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D782399-0B6C-36A5-A303-87F1CEE486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703" y="1595530"/>
                <a:ext cx="9694508" cy="4524315"/>
              </a:xfrm>
              <a:prstGeom prst="rect">
                <a:avLst/>
              </a:prstGeom>
              <a:blipFill>
                <a:blip r:embed="rId2"/>
                <a:stretch>
                  <a:fillRect l="-566" t="-809" b="-1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18471">
            <a:extLst>
              <a:ext uri="{FF2B5EF4-FFF2-40B4-BE49-F238E27FC236}">
                <a16:creationId xmlns:a16="http://schemas.microsoft.com/office/drawing/2014/main" id="{A19A0805-4785-60F9-83AC-DFE0450D3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7589"/>
            <a:ext cx="11776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Polar semiconductors: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Cs:GaAs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GaN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CsTe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alkali antimonides, bi-alkali antimonides, etc. … and diamond!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48">
            <a:extLst>
              <a:ext uri="{FF2B5EF4-FFF2-40B4-BE49-F238E27FC236}">
                <a16:creationId xmlns:a16="http://schemas.microsoft.com/office/drawing/2014/main" id="{8536C224-61C4-E688-A790-5C158DAEF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3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Semiconductor Physics – An Introduction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K. Seeger, 4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Ed., Springer-Verlag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716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2B088-936D-8E83-602D-048820974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2B4CA63-38A3-B43E-B35E-8766377BEA30}"/>
              </a:ext>
            </a:extLst>
          </p:cNvPr>
          <p:cNvSpPr/>
          <p:nvPr/>
        </p:nvSpPr>
        <p:spPr>
          <a:xfrm>
            <a:off x="325290" y="1741573"/>
            <a:ext cx="5975979" cy="4349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4B6DAD5E-19E0-6FDF-D3F2-F972077A6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F5603D2A-0FB0-FC6A-024E-3B3AC2EE12A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Rectangle 11">
            <a:extLst>
              <a:ext uri="{FF2B5EF4-FFF2-40B4-BE49-F238E27FC236}">
                <a16:creationId xmlns:a16="http://schemas.microsoft.com/office/drawing/2014/main" id="{BB1A59AC-872F-357D-A974-E99910BBA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12">
            <a:extLst>
              <a:ext uri="{FF2B5EF4-FFF2-40B4-BE49-F238E27FC236}">
                <a16:creationId xmlns:a16="http://schemas.microsoft.com/office/drawing/2014/main" id="{D6F8D483-92DD-0A74-6DC7-CA45374D5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14">
            <a:extLst>
              <a:ext uri="{FF2B5EF4-FFF2-40B4-BE49-F238E27FC236}">
                <a16:creationId xmlns:a16="http://schemas.microsoft.com/office/drawing/2014/main" id="{A47B5DC3-2F3B-9671-B549-5F44A12A0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8">
            <a:extLst>
              <a:ext uri="{FF2B5EF4-FFF2-40B4-BE49-F238E27FC236}">
                <a16:creationId xmlns:a16="http://schemas.microsoft.com/office/drawing/2014/main" id="{1E21E90F-561A-EF77-C55A-E73AFEF1F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0">
            <a:extLst>
              <a:ext uri="{FF2B5EF4-FFF2-40B4-BE49-F238E27FC236}">
                <a16:creationId xmlns:a16="http://schemas.microsoft.com/office/drawing/2014/main" id="{5893BEC8-8598-1D96-14FF-CED1606FD6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7" name="Rectangle 4">
            <a:extLst>
              <a:ext uri="{FF2B5EF4-FFF2-40B4-BE49-F238E27FC236}">
                <a16:creationId xmlns:a16="http://schemas.microsoft.com/office/drawing/2014/main" id="{92848DA4-79C3-E0AF-135B-84AAE19E8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8" name="Rectangle 2">
            <a:extLst>
              <a:ext uri="{FF2B5EF4-FFF2-40B4-BE49-F238E27FC236}">
                <a16:creationId xmlns:a16="http://schemas.microsoft.com/office/drawing/2014/main" id="{278FD166-A6C6-9906-0432-D58527909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23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B8504F-225E-F6F1-878D-AE8A70D96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Prior work: H-terminated diamond(001)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48">
            <a:extLst>
              <a:ext uri="{FF2B5EF4-FFF2-40B4-BE49-F238E27FC236}">
                <a16:creationId xmlns:a16="http://schemas.microsoft.com/office/drawing/2014/main" id="{ACA07B84-103B-C3F4-AB30-A0E7DA37A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J.D. Rameau, J. Smedley, E.M. Muller, T.E. Kidd, and P.D. Johnson, </a:t>
            </a:r>
            <a:r>
              <a:rPr lang="en-US" altLang="en-US" i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Lett. </a:t>
            </a:r>
            <a:r>
              <a:rPr lang="en-US" altLang="en-US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106</a:t>
            </a:r>
            <a:r>
              <a:rPr lang="en-US" altLang="en-US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137602 (2011)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F4BE7C-81B6-4FF7-F5F5-646089AD262B}"/>
              </a:ext>
            </a:extLst>
          </p:cNvPr>
          <p:cNvSpPr txBox="1"/>
          <p:nvPr/>
        </p:nvSpPr>
        <p:spPr>
          <a:xfrm>
            <a:off x="6550093" y="1666924"/>
            <a:ext cx="531661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Emitted electrons from NEA CBM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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=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vac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–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CBM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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ħ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)  0.96 eV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…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ħ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 is real part of the electron-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polaron self energy and the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dimensionless Fröhlich coupling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         constant for diamond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1.1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Emission ‘bands’ are replicas of electron distribution in CB separated by ħ = 165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meV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optical phonon energy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 = e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</a:t>
            </a:r>
            <a:r>
              <a:rPr lang="en-US" sz="2000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</a:t>
            </a:r>
            <a:r>
              <a:rPr lang="en-US" sz="2000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/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! Poisson statistics govern emission strength for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phonon band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0, 1, 2, …)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18471">
            <a:extLst>
              <a:ext uri="{FF2B5EF4-FFF2-40B4-BE49-F238E27FC236}">
                <a16:creationId xmlns:a16="http://schemas.microsoft.com/office/drawing/2014/main" id="{026F4913-8230-79A6-FBB8-49494E972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17589"/>
            <a:ext cx="11776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ARPES measurement; ħ</a:t>
            </a:r>
            <a:r>
              <a:rPr lang="el-GR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ω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6.01 eV (208 nm)  </a:t>
            </a:r>
            <a:r>
              <a:rPr lang="el-GR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α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 4000 cm</a:t>
            </a:r>
            <a:r>
              <a:rPr lang="en-US" altLang="en-US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-1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(absorption depth  2.5 m)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24FB3B6-F2B2-C454-2DE0-BCD4B3290AB0}"/>
              </a:ext>
            </a:extLst>
          </p:cNvPr>
          <p:cNvGrpSpPr/>
          <p:nvPr/>
        </p:nvGrpSpPr>
        <p:grpSpPr>
          <a:xfrm>
            <a:off x="325290" y="1741573"/>
            <a:ext cx="5975979" cy="4303659"/>
            <a:chOff x="437262" y="1741573"/>
            <a:chExt cx="5975979" cy="430365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0A10A69-6FA4-472E-692B-C9EB7946C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7262" y="1741573"/>
              <a:ext cx="5459685" cy="4303659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1AEB0D6D-3B69-1F78-5F9C-6C72F7F5BD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9910" y="3237721"/>
              <a:ext cx="774441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21F1C5A-8A2F-E523-27E1-441C81C017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83017" y="3670041"/>
              <a:ext cx="774441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9B0AAD98-DAFB-F901-7DDD-6D225B4EB6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6793" y="4083699"/>
              <a:ext cx="774441" cy="0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0ADDCE9-678C-6229-143A-AF96F3E4FF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9902" y="4488035"/>
              <a:ext cx="774441" cy="0"/>
            </a:xfrm>
            <a:prstGeom prst="straightConnector1">
              <a:avLst/>
            </a:prstGeom>
            <a:ln w="19050">
              <a:solidFill>
                <a:schemeClr val="bg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EA9F60E-1C69-1824-49CC-351F50FD1A43}"/>
                </a:ext>
              </a:extLst>
            </p:cNvPr>
            <p:cNvSpPr txBox="1"/>
            <p:nvPr/>
          </p:nvSpPr>
          <p:spPr>
            <a:xfrm>
              <a:off x="5682338" y="3051103"/>
              <a:ext cx="730903" cy="2169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n</a:t>
              </a:r>
              <a:r>
                <a:rPr lang="en-US" dirty="0"/>
                <a:t> = 0</a:t>
              </a:r>
            </a:p>
            <a:p>
              <a:endParaRPr lang="en-US" sz="900" dirty="0"/>
            </a:p>
            <a:p>
              <a:r>
                <a:rPr lang="en-US" i="1" dirty="0"/>
                <a:t>n</a:t>
              </a:r>
              <a:r>
                <a:rPr lang="en-US" dirty="0"/>
                <a:t> = 1</a:t>
              </a:r>
            </a:p>
            <a:p>
              <a:endParaRPr lang="en-US" sz="900" dirty="0"/>
            </a:p>
            <a:p>
              <a:r>
                <a:rPr lang="en-US" i="1" dirty="0"/>
                <a:t>n </a:t>
              </a:r>
              <a:r>
                <a:rPr lang="en-US" dirty="0"/>
                <a:t>= 2</a:t>
              </a:r>
            </a:p>
            <a:p>
              <a:endParaRPr lang="en-US" sz="900" dirty="0"/>
            </a:p>
            <a:p>
              <a:r>
                <a:rPr lang="en-US" i="1" dirty="0"/>
                <a:t>n</a:t>
              </a:r>
              <a:r>
                <a:rPr lang="en-US" dirty="0"/>
                <a:t> = 3</a:t>
              </a:r>
            </a:p>
            <a:p>
              <a:r>
                <a:rPr lang="en-US" dirty="0"/>
                <a:t>    .</a:t>
              </a:r>
            </a:p>
            <a:p>
              <a:r>
                <a:rPr lang="en-US" dirty="0"/>
                <a:t>    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1454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27F95-FAB2-E041-45D5-E4E1C38FB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94E36C0-B296-0701-18D7-EABD745991AA}"/>
              </a:ext>
            </a:extLst>
          </p:cNvPr>
          <p:cNvSpPr/>
          <p:nvPr/>
        </p:nvSpPr>
        <p:spPr>
          <a:xfrm>
            <a:off x="858416" y="1744824"/>
            <a:ext cx="4068147" cy="3601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9506855-075F-E558-D0D5-D5C2D282E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3061C18-25ED-9866-4455-3FCCAA13BBE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2073B0-BE98-343C-CAFB-15A9F983F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171305"/>
            <a:ext cx="1003973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Franck-Condon mechanism in photoemission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5012F7F-FE4F-882E-1325-BDEA29A00C8B}"/>
                  </a:ext>
                </a:extLst>
              </p:cNvPr>
              <p:cNvSpPr txBox="1"/>
              <p:nvPr/>
            </p:nvSpPr>
            <p:spPr>
              <a:xfrm>
                <a:off x="5626264" y="1523469"/>
                <a:ext cx="5963908" cy="4807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Energy </a:t>
                </a:r>
                <a:r>
                  <a:rPr lang="en-US" sz="20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momentum resonant emission: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1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𝐩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000" b="1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𝐩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𝑛</m:t>
                      </m:r>
                      <m:r>
                        <a:rPr lang="en-US" sz="2000" b="1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𝐪</m:t>
                      </m:r>
                    </m:oMath>
                  </m:oMathPara>
                </a14:m>
                <a:endPara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𝐸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l-GR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m:t>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m:t>ħ</m:t>
                      </m:r>
                      <m:r>
                        <m:rPr>
                          <m:sty m:val="p"/>
                        </m:rPr>
                        <a:rPr lang="el-GR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m:t>Ω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m:t>≥0</m:t>
                      </m:r>
                    </m:oMath>
                  </m:oMathPara>
                </a14:m>
                <a:endParaRPr 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… intermediate scattering </a:t>
                </a:r>
                <a:r>
                  <a:rPr lang="en-US" sz="2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optical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phonon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of energy ħ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Ω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momentum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Effective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internal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000" b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𝐩</m:t>
                    </m:r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sz="2000" b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𝐪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and emitted vacuum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𝐩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electron momenta matched; so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sub>
                    </m:sSub>
                  </m:oMath>
                </a14:m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800" i="1" dirty="0">
                  <a:latin typeface="Cambria Math" panose="020405030504060302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</m:ctrlPr>
                        </m:sSupPr>
                        <m:e>
                          <m:r>
                            <a:rPr lang="en-US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m:t>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m:t>  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≡1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m:t>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  <a:sym typeface="Symbol" panose="05050102010706020507" pitchFamily="18" charset="2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𝑧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𝑧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𝑇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𝑐𝑜𝑠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𝜃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5012F7F-FE4F-882E-1325-BDEA29A00C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6264" y="1523469"/>
                <a:ext cx="5963908" cy="4807150"/>
              </a:xfrm>
              <a:prstGeom prst="rect">
                <a:avLst/>
              </a:prstGeom>
              <a:blipFill>
                <a:blip r:embed="rId2"/>
                <a:stretch>
                  <a:fillRect l="-920" t="-761" r="-1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FE0A6E7D-AB81-B611-C615-49A94386203F}"/>
              </a:ext>
            </a:extLst>
          </p:cNvPr>
          <p:cNvGrpSpPr/>
          <p:nvPr/>
        </p:nvGrpSpPr>
        <p:grpSpPr>
          <a:xfrm>
            <a:off x="1070001" y="1866117"/>
            <a:ext cx="3672284" cy="3265720"/>
            <a:chOff x="1070001" y="1866117"/>
            <a:chExt cx="3672284" cy="326572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AAAEF7D-9BB2-ECD2-6A2F-1D75E459D43B}"/>
                </a:ext>
              </a:extLst>
            </p:cNvPr>
            <p:cNvSpPr/>
            <p:nvPr/>
          </p:nvSpPr>
          <p:spPr>
            <a:xfrm>
              <a:off x="1070002" y="1940765"/>
              <a:ext cx="1495916" cy="319107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9C0FBCB-8E11-A54D-A154-692A0864582F}"/>
                </a:ext>
              </a:extLst>
            </p:cNvPr>
            <p:cNvCxnSpPr/>
            <p:nvPr/>
          </p:nvCxnSpPr>
          <p:spPr>
            <a:xfrm flipV="1">
              <a:off x="2565918" y="3172408"/>
              <a:ext cx="1642188" cy="746449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5DFDC0E-73E3-0803-3015-FF1322820EE4}"/>
                </a:ext>
              </a:extLst>
            </p:cNvPr>
            <p:cNvCxnSpPr/>
            <p:nvPr/>
          </p:nvCxnSpPr>
          <p:spPr>
            <a:xfrm flipV="1">
              <a:off x="2565918" y="1866118"/>
              <a:ext cx="0" cy="326571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24D48CB-7768-9FBA-D8DC-B078660974AA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3054220" y="2279786"/>
              <a:ext cx="0" cy="3265714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F288766-7E2B-A7CA-6ED6-0D129B3AF86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37657" y="2715205"/>
              <a:ext cx="631371" cy="1206759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8230128-82EA-0F2E-096C-875092A8AD0F}"/>
                </a:ext>
              </a:extLst>
            </p:cNvPr>
            <p:cNvCxnSpPr>
              <a:cxnSpLocks/>
            </p:cNvCxnSpPr>
            <p:nvPr/>
          </p:nvCxnSpPr>
          <p:spPr>
            <a:xfrm>
              <a:off x="1981203" y="2752529"/>
              <a:ext cx="2226903" cy="419879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01405DF-37DE-C4CB-8A21-CA4CB6AAEDB5}"/>
                </a:ext>
              </a:extLst>
            </p:cNvPr>
            <p:cNvSpPr txBox="1"/>
            <p:nvPr/>
          </p:nvSpPr>
          <p:spPr>
            <a:xfrm>
              <a:off x="2734644" y="2435486"/>
              <a:ext cx="4789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q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DD606F7-ED2D-5940-68DA-B8FA36BDD53A}"/>
                </a:ext>
              </a:extLst>
            </p:cNvPr>
            <p:cNvSpPr txBox="1"/>
            <p:nvPr/>
          </p:nvSpPr>
          <p:spPr>
            <a:xfrm>
              <a:off x="2842722" y="3172408"/>
              <a:ext cx="4789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p</a:t>
              </a:r>
              <a:r>
                <a:rPr lang="en-US" sz="2400" baseline="-25000" dirty="0"/>
                <a:t>0</a:t>
              </a:r>
              <a:endParaRPr lang="en-US" sz="2400" b="1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DFC0D9-821E-069C-0F92-2D5F7AB9147E}"/>
                </a:ext>
              </a:extLst>
            </p:cNvPr>
            <p:cNvSpPr txBox="1"/>
            <p:nvPr/>
          </p:nvSpPr>
          <p:spPr>
            <a:xfrm>
              <a:off x="1924436" y="3172408"/>
              <a:ext cx="4789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6423901-D332-C3C1-307E-FDD20BA8B205}"/>
                </a:ext>
              </a:extLst>
            </p:cNvPr>
            <p:cNvSpPr txBox="1"/>
            <p:nvPr/>
          </p:nvSpPr>
          <p:spPr>
            <a:xfrm>
              <a:off x="3522117" y="3460299"/>
              <a:ext cx="4789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ym typeface="Symbol" panose="05050102010706020507" pitchFamily="18" charset="2"/>
                </a:rPr>
                <a:t></a:t>
              </a:r>
              <a:endParaRPr lang="en-US" sz="2400" dirty="0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78239D4E-27EA-1B84-3AC5-0860A958D657}"/>
                </a:ext>
              </a:extLst>
            </p:cNvPr>
            <p:cNvSpPr/>
            <p:nvPr/>
          </p:nvSpPr>
          <p:spPr>
            <a:xfrm>
              <a:off x="3139358" y="3200401"/>
              <a:ext cx="843642" cy="1376464"/>
            </a:xfrm>
            <a:prstGeom prst="arc">
              <a:avLst>
                <a:gd name="adj1" fmla="val 17965308"/>
                <a:gd name="adj2" fmla="val 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5A23260-149A-DFEF-E5CD-DB96B47E2C93}"/>
                </a:ext>
              </a:extLst>
            </p:cNvPr>
            <p:cNvSpPr txBox="1"/>
            <p:nvPr/>
          </p:nvSpPr>
          <p:spPr>
            <a:xfrm>
              <a:off x="2095102" y="1866117"/>
              <a:ext cx="506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x,y</a:t>
              </a:r>
              <a:endParaRPr lang="en-US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FE54B3A-904B-1936-F41F-E6D60F9D04B3}"/>
                </a:ext>
              </a:extLst>
            </p:cNvPr>
            <p:cNvSpPr txBox="1"/>
            <p:nvPr/>
          </p:nvSpPr>
          <p:spPr>
            <a:xfrm>
              <a:off x="4313691" y="3917114"/>
              <a:ext cx="3733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3B2CDDF-B61A-D2C7-94F6-00852F0840F8}"/>
                </a:ext>
              </a:extLst>
            </p:cNvPr>
            <p:cNvSpPr txBox="1"/>
            <p:nvPr/>
          </p:nvSpPr>
          <p:spPr>
            <a:xfrm>
              <a:off x="1070001" y="4740339"/>
              <a:ext cx="15409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Photocathode 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D0F907A-4B57-4262-0330-EBD3B69F1E42}"/>
                </a:ext>
              </a:extLst>
            </p:cNvPr>
            <p:cNvSpPr txBox="1"/>
            <p:nvPr/>
          </p:nvSpPr>
          <p:spPr>
            <a:xfrm>
              <a:off x="2575242" y="4750833"/>
              <a:ext cx="10014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Vacuum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8C8A6AD-7423-9591-F0F5-0FCD1B9261B8}"/>
                </a:ext>
              </a:extLst>
            </p:cNvPr>
            <p:cNvSpPr txBox="1"/>
            <p:nvPr/>
          </p:nvSpPr>
          <p:spPr>
            <a:xfrm>
              <a:off x="3986505" y="1942045"/>
              <a:ext cx="7557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n</a:t>
              </a:r>
              <a:r>
                <a:rPr lang="en-US" dirty="0"/>
                <a:t> = 1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0D06FC4-4121-E02C-33DB-C6BE98530CD3}"/>
              </a:ext>
            </a:extLst>
          </p:cNvPr>
          <p:cNvSpPr txBox="1"/>
          <p:nvPr/>
        </p:nvSpPr>
        <p:spPr>
          <a:xfrm>
            <a:off x="9242" y="1006769"/>
            <a:ext cx="1203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Phonon scattering based electron emission from semiconductor photocathodes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831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BD55D-D487-8878-5251-26002E70F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" name="Rectangle 18431">
            <a:extLst>
              <a:ext uri="{FF2B5EF4-FFF2-40B4-BE49-F238E27FC236}">
                <a16:creationId xmlns:a16="http://schemas.microsoft.com/office/drawing/2014/main" id="{22334426-29E0-DF69-3312-C7C3B2EF11F3}"/>
              </a:ext>
            </a:extLst>
          </p:cNvPr>
          <p:cNvSpPr/>
          <p:nvPr/>
        </p:nvSpPr>
        <p:spPr>
          <a:xfrm>
            <a:off x="627068" y="1489669"/>
            <a:ext cx="4758452" cy="36035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9CF7AB3A-A60C-0B81-8B83-F32ABC915E22}"/>
              </a:ext>
            </a:extLst>
          </p:cNvPr>
          <p:cNvSpPr/>
          <p:nvPr/>
        </p:nvSpPr>
        <p:spPr>
          <a:xfrm>
            <a:off x="6493059" y="1486553"/>
            <a:ext cx="4758452" cy="36035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4ADD2EFF-8AB9-AA11-6689-004E2AEE2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F23A7B89-C0CB-5E42-4A5E-583E17CF0CE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Rectangle 11">
            <a:extLst>
              <a:ext uri="{FF2B5EF4-FFF2-40B4-BE49-F238E27FC236}">
                <a16:creationId xmlns:a16="http://schemas.microsoft.com/office/drawing/2014/main" id="{870C3C6A-3C23-5611-E5C2-FC91B7437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12">
            <a:extLst>
              <a:ext uri="{FF2B5EF4-FFF2-40B4-BE49-F238E27FC236}">
                <a16:creationId xmlns:a16="http://schemas.microsoft.com/office/drawing/2014/main" id="{53B6DD07-EFAD-ABA4-05B3-B6FE6A0D8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14">
            <a:extLst>
              <a:ext uri="{FF2B5EF4-FFF2-40B4-BE49-F238E27FC236}">
                <a16:creationId xmlns:a16="http://schemas.microsoft.com/office/drawing/2014/main" id="{2388EA70-3A0E-FB9B-4DBD-3CB333AAA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8">
            <a:extLst>
              <a:ext uri="{FF2B5EF4-FFF2-40B4-BE49-F238E27FC236}">
                <a16:creationId xmlns:a16="http://schemas.microsoft.com/office/drawing/2014/main" id="{7E20D042-A176-AA40-E4F9-DB6D4132F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0">
            <a:extLst>
              <a:ext uri="{FF2B5EF4-FFF2-40B4-BE49-F238E27FC236}">
                <a16:creationId xmlns:a16="http://schemas.microsoft.com/office/drawing/2014/main" id="{441625B0-F06C-6EFE-BB98-53C689094F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7" name="Rectangle 4">
            <a:extLst>
              <a:ext uri="{FF2B5EF4-FFF2-40B4-BE49-F238E27FC236}">
                <a16:creationId xmlns:a16="http://schemas.microsoft.com/office/drawing/2014/main" id="{F29587FB-65CF-676D-A303-937CE2D75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8" name="Rectangle 2">
            <a:extLst>
              <a:ext uri="{FF2B5EF4-FFF2-40B4-BE49-F238E27FC236}">
                <a16:creationId xmlns:a16="http://schemas.microsoft.com/office/drawing/2014/main" id="{8BCA2A68-FF12-F2BD-CC33-C9864A52E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23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E5D64B-85FF-8689-5AD4-80030F7C3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Franck-Condon emission theory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48">
            <a:extLst>
              <a:ext uri="{FF2B5EF4-FFF2-40B4-BE49-F238E27FC236}">
                <a16:creationId xmlns:a16="http://schemas.microsoft.com/office/drawing/2014/main" id="{71A41A15-E24C-634E-B814-CFAE947C3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W.A. Schroeder, L.A. Angeloni, I-J. Shan, and L.B. Jones, </a:t>
            </a:r>
            <a:r>
              <a:rPr lang="en-US" sz="18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Phys. Rev. Applied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kern="0" dirty="0">
                <a:latin typeface="Times New Roman" panose="02020603050405020304" pitchFamily="18" charset="0"/>
                <a:ea typeface="Calibri" panose="020F0502020204030204" pitchFamily="34" charset="0"/>
              </a:rPr>
              <a:t>23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054065 (2023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E0C6C8-9697-8B53-27F0-9B04675E6704}"/>
              </a:ext>
            </a:extLst>
          </p:cNvPr>
          <p:cNvSpPr txBox="1"/>
          <p:nvPr/>
        </p:nvSpPr>
        <p:spPr>
          <a:xfrm>
            <a:off x="9242" y="1006769"/>
            <a:ext cx="1203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Analytical evaluation in parabolic band approximation with thermalized electron distribution at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; ħ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Ω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→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0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53FCDB8-68E4-233D-16A0-FCB0E095B49B}"/>
              </a:ext>
            </a:extLst>
          </p:cNvPr>
          <p:cNvCxnSpPr>
            <a:cxnSpLocks/>
          </p:cNvCxnSpPr>
          <p:nvPr/>
        </p:nvCxnSpPr>
        <p:spPr>
          <a:xfrm flipH="1">
            <a:off x="5984610" y="1728855"/>
            <a:ext cx="17888" cy="43240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636BD2E-31A0-B912-1014-F9B7DA433831}"/>
              </a:ext>
            </a:extLst>
          </p:cNvPr>
          <p:cNvSpPr txBox="1"/>
          <p:nvPr/>
        </p:nvSpPr>
        <p:spPr>
          <a:xfrm>
            <a:off x="681119" y="1553854"/>
            <a:ext cx="16025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PEA </a:t>
            </a:r>
          </a:p>
          <a:p>
            <a:r>
              <a:rPr lang="en-US" sz="2000" dirty="0"/>
              <a:t>(</a:t>
            </a:r>
            <a:r>
              <a:rPr lang="en-US" sz="2000" dirty="0">
                <a:sym typeface="Symbol" panose="05050102010706020507" pitchFamily="18" charset="2"/>
              </a:rPr>
              <a:t> &gt; 0)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80679F-0C61-53CA-1E3D-182404E9A466}"/>
              </a:ext>
            </a:extLst>
          </p:cNvPr>
          <p:cNvSpPr txBox="1"/>
          <p:nvPr/>
        </p:nvSpPr>
        <p:spPr>
          <a:xfrm>
            <a:off x="6549045" y="1551870"/>
            <a:ext cx="13090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NEA</a:t>
            </a:r>
            <a:r>
              <a:rPr lang="en-US" b="1" dirty="0"/>
              <a:t> </a:t>
            </a:r>
          </a:p>
          <a:p>
            <a:r>
              <a:rPr lang="en-US" sz="2000" dirty="0"/>
              <a:t>(</a:t>
            </a:r>
            <a:r>
              <a:rPr lang="en-US" sz="2000" dirty="0">
                <a:sym typeface="Symbol" panose="05050102010706020507" pitchFamily="18" charset="2"/>
              </a:rPr>
              <a:t> &lt; 0)</a:t>
            </a:r>
            <a:endParaRPr lang="en-US" sz="20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52DE1F-D94B-7693-DC78-6B1C1F471BD0}"/>
              </a:ext>
            </a:extLst>
          </p:cNvPr>
          <p:cNvGrpSpPr/>
          <p:nvPr/>
        </p:nvGrpSpPr>
        <p:grpSpPr>
          <a:xfrm>
            <a:off x="1480028" y="214793"/>
            <a:ext cx="3555681" cy="4566521"/>
            <a:chOff x="2184878" y="214793"/>
            <a:chExt cx="3555681" cy="456652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90191AC-0568-17ED-B681-FA1C5B974063}"/>
                </a:ext>
              </a:extLst>
            </p:cNvPr>
            <p:cNvGrpSpPr/>
            <p:nvPr/>
          </p:nvGrpSpPr>
          <p:grpSpPr>
            <a:xfrm>
              <a:off x="3380264" y="415052"/>
              <a:ext cx="2360295" cy="4366262"/>
              <a:chOff x="1583055" y="1424938"/>
              <a:chExt cx="2360295" cy="4366262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5CF9D31-23A8-42C4-DA3E-0714AE6FE3A6}"/>
                  </a:ext>
                </a:extLst>
              </p:cNvPr>
              <p:cNvSpPr/>
              <p:nvPr/>
            </p:nvSpPr>
            <p:spPr>
              <a:xfrm>
                <a:off x="2619374" y="4610100"/>
                <a:ext cx="1215389" cy="11811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Arc 30">
                <a:extLst>
                  <a:ext uri="{FF2B5EF4-FFF2-40B4-BE49-F238E27FC236}">
                    <a16:creationId xmlns:a16="http://schemas.microsoft.com/office/drawing/2014/main" id="{DA98DB50-414F-170D-0FD8-207F6372E7EA}"/>
                  </a:ext>
                </a:extLst>
              </p:cNvPr>
              <p:cNvSpPr/>
              <p:nvPr/>
            </p:nvSpPr>
            <p:spPr>
              <a:xfrm flipV="1">
                <a:off x="1583055" y="1424938"/>
                <a:ext cx="2084070" cy="3190875"/>
              </a:xfrm>
              <a:prstGeom prst="arc">
                <a:avLst>
                  <a:gd name="adj1" fmla="val 16200000"/>
                  <a:gd name="adj2" fmla="val 2014566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54F7FC40-5857-08DE-1A00-32D82C26B1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09850" y="2933700"/>
                <a:ext cx="9525" cy="28479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4E1F891A-51AF-2794-2582-25C88E5703B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65059" y="4612003"/>
                <a:ext cx="1551621" cy="76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BCF1B6B-59A6-5245-2F09-C96EC8095D72}"/>
                  </a:ext>
                </a:extLst>
              </p:cNvPr>
              <p:cNvSpPr txBox="1"/>
              <p:nvPr/>
            </p:nvSpPr>
            <p:spPr>
              <a:xfrm>
                <a:off x="3512820" y="4583668"/>
                <a:ext cx="4305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p</a:t>
                </a:r>
                <a:r>
                  <a:rPr lang="en-US" baseline="-25000" dirty="0"/>
                  <a:t>0</a:t>
                </a:r>
                <a:endParaRPr lang="en-US" i="1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2521BC16-31D2-96A4-790B-C262FAA9CDAC}"/>
                  </a:ext>
                </a:extLst>
              </p:cNvPr>
              <p:cNvSpPr txBox="1"/>
              <p:nvPr/>
            </p:nvSpPr>
            <p:spPr>
              <a:xfrm>
                <a:off x="2312671" y="2960370"/>
                <a:ext cx="3276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E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A2C9A28-9BD7-9698-25AB-F47E3C6DD26D}"/>
                </a:ext>
              </a:extLst>
            </p:cNvPr>
            <p:cNvGrpSpPr/>
            <p:nvPr/>
          </p:nvGrpSpPr>
          <p:grpSpPr>
            <a:xfrm>
              <a:off x="2184878" y="214793"/>
              <a:ext cx="2611756" cy="4183376"/>
              <a:chOff x="345759" y="1224679"/>
              <a:chExt cx="2611756" cy="418337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B7036649-B869-C549-9DC6-423F65EF6D23}"/>
                  </a:ext>
                </a:extLst>
              </p:cNvPr>
              <p:cNvGrpSpPr/>
              <p:nvPr/>
            </p:nvGrpSpPr>
            <p:grpSpPr>
              <a:xfrm>
                <a:off x="345759" y="2407684"/>
                <a:ext cx="1731645" cy="2722245"/>
                <a:chOff x="1512570" y="2259330"/>
                <a:chExt cx="1731645" cy="2722245"/>
              </a:xfrm>
            </p:grpSpPr>
            <p:sp>
              <p:nvSpPr>
                <p:cNvPr id="26" name="Flowchart: Manual Input 25">
                  <a:extLst>
                    <a:ext uri="{FF2B5EF4-FFF2-40B4-BE49-F238E27FC236}">
                      <a16:creationId xmlns:a16="http://schemas.microsoft.com/office/drawing/2014/main" id="{B463E1A7-486C-EB62-1766-6E57ED378C00}"/>
                    </a:ext>
                  </a:extLst>
                </p:cNvPr>
                <p:cNvSpPr/>
                <p:nvPr/>
              </p:nvSpPr>
              <p:spPr>
                <a:xfrm flipV="1">
                  <a:off x="2434590" y="3608070"/>
                  <a:ext cx="243840" cy="1245870"/>
                </a:xfrm>
                <a:prstGeom prst="flowChartManualInpu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Arc 26">
                  <a:extLst>
                    <a:ext uri="{FF2B5EF4-FFF2-40B4-BE49-F238E27FC236}">
                      <a16:creationId xmlns:a16="http://schemas.microsoft.com/office/drawing/2014/main" id="{1081C23A-BF4C-23B5-7CC0-C20BFC55CE7A}"/>
                    </a:ext>
                  </a:extLst>
                </p:cNvPr>
                <p:cNvSpPr/>
                <p:nvPr/>
              </p:nvSpPr>
              <p:spPr>
                <a:xfrm flipH="1" flipV="1">
                  <a:off x="2425065" y="4448175"/>
                  <a:ext cx="819150" cy="533400"/>
                </a:xfrm>
                <a:prstGeom prst="arc">
                  <a:avLst>
                    <a:gd name="adj1" fmla="val 18305976"/>
                    <a:gd name="adj2" fmla="val 785514"/>
                  </a:avLst>
                </a:prstGeom>
                <a:solidFill>
                  <a:schemeClr val="accent2">
                    <a:lumMod val="40000"/>
                    <a:lumOff val="60000"/>
                  </a:schemeClr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Arc 27">
                  <a:extLst>
                    <a:ext uri="{FF2B5EF4-FFF2-40B4-BE49-F238E27FC236}">
                      <a16:creationId xmlns:a16="http://schemas.microsoft.com/office/drawing/2014/main" id="{56BE5DB2-A828-D5EA-920E-C5038CBFD5CC}"/>
                    </a:ext>
                  </a:extLst>
                </p:cNvPr>
                <p:cNvSpPr/>
                <p:nvPr/>
              </p:nvSpPr>
              <p:spPr>
                <a:xfrm flipV="1">
                  <a:off x="1512570" y="2259330"/>
                  <a:ext cx="1143000" cy="2678430"/>
                </a:xfrm>
                <a:prstGeom prst="arc">
                  <a:avLst>
                    <a:gd name="adj1" fmla="val 17333895"/>
                    <a:gd name="adj2" fmla="val 0"/>
                  </a:avLst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0CBB414-D421-8D72-C428-B1298DBDF140}"/>
                    </a:ext>
                  </a:extLst>
                </p:cNvPr>
                <p:cNvSpPr/>
                <p:nvPr/>
              </p:nvSpPr>
              <p:spPr>
                <a:xfrm>
                  <a:off x="2678430" y="3598545"/>
                  <a:ext cx="175260" cy="138303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Arc 20">
                <a:extLst>
                  <a:ext uri="{FF2B5EF4-FFF2-40B4-BE49-F238E27FC236}">
                    <a16:creationId xmlns:a16="http://schemas.microsoft.com/office/drawing/2014/main" id="{46A8253D-4E95-5BF9-26EF-2A7BDF5910B0}"/>
                  </a:ext>
                </a:extLst>
              </p:cNvPr>
              <p:cNvSpPr/>
              <p:nvPr/>
            </p:nvSpPr>
            <p:spPr>
              <a:xfrm flipV="1">
                <a:off x="690564" y="1224679"/>
                <a:ext cx="1626870" cy="3876675"/>
              </a:xfrm>
              <a:prstGeom prst="arc">
                <a:avLst>
                  <a:gd name="adj1" fmla="val 12393752"/>
                  <a:gd name="adj2" fmla="val 19949281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57BE8C31-40CA-62B8-CFE3-6171971DF02C}"/>
                  </a:ext>
                </a:extLst>
              </p:cNvPr>
              <p:cNvCxnSpPr/>
              <p:nvPr/>
            </p:nvCxnSpPr>
            <p:spPr>
              <a:xfrm flipV="1">
                <a:off x="1503999" y="3234454"/>
                <a:ext cx="0" cy="212407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EAAB8E2B-8EA7-4A27-7138-4F3E23FF1AA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2464" y="5101354"/>
                <a:ext cx="2250756" cy="952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635CD7E-F9A0-92E4-5A1F-4F9BDCD5105A}"/>
                  </a:ext>
                </a:extLst>
              </p:cNvPr>
              <p:cNvSpPr txBox="1"/>
              <p:nvPr/>
            </p:nvSpPr>
            <p:spPr>
              <a:xfrm>
                <a:off x="2587945" y="5036584"/>
                <a:ext cx="369570" cy="3714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p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BF2371B-DD5F-3709-3BD1-EB67A52025A1}"/>
                  </a:ext>
                </a:extLst>
              </p:cNvPr>
              <p:cNvSpPr txBox="1"/>
              <p:nvPr/>
            </p:nvSpPr>
            <p:spPr>
              <a:xfrm>
                <a:off x="1223964" y="3281246"/>
                <a:ext cx="3524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E</a:t>
                </a:r>
              </a:p>
            </p:txBody>
          </p:sp>
        </p:grp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411E0DB-99A3-DC9A-1674-EAD647473C37}"/>
                </a:ext>
              </a:extLst>
            </p:cNvPr>
            <p:cNvCxnSpPr>
              <a:cxnSpLocks/>
            </p:cNvCxnSpPr>
            <p:nvPr/>
          </p:nvCxnSpPr>
          <p:spPr>
            <a:xfrm>
              <a:off x="4273710" y="3615218"/>
              <a:ext cx="0" cy="476250"/>
            </a:xfrm>
            <a:prstGeom prst="straightConnector1">
              <a:avLst/>
            </a:prstGeom>
            <a:ln>
              <a:solidFill>
                <a:srgbClr val="00B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5CEE167-DBA8-9324-669B-379DCB15AF34}"/>
                </a:ext>
              </a:extLst>
            </p:cNvPr>
            <p:cNvSpPr txBox="1"/>
            <p:nvPr/>
          </p:nvSpPr>
          <p:spPr>
            <a:xfrm>
              <a:off x="3972244" y="3631962"/>
              <a:ext cx="3124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B050"/>
                  </a:solidFill>
                  <a:sym typeface="Symbol" panose="05050102010706020507" pitchFamily="18" charset="2"/>
                </a:rPr>
                <a:t></a:t>
              </a:r>
              <a:endParaRPr lang="en-US" dirty="0">
                <a:solidFill>
                  <a:srgbClr val="00B050"/>
                </a:solidFill>
              </a:endParaRPr>
            </a:p>
          </p:txBody>
        </p: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5139A706-8644-46A7-91DC-9B29E506AA13}"/>
                </a:ext>
              </a:extLst>
            </p:cNvPr>
            <p:cNvSpPr/>
            <p:nvPr/>
          </p:nvSpPr>
          <p:spPr>
            <a:xfrm>
              <a:off x="3410743" y="3012002"/>
              <a:ext cx="1654493" cy="251460"/>
            </a:xfrm>
            <a:prstGeom prst="rightArrow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B48D3CA-62A0-FAFB-2513-66DBEFCAB36B}"/>
                </a:ext>
              </a:extLst>
            </p:cNvPr>
            <p:cNvSpPr txBox="1"/>
            <p:nvPr/>
          </p:nvSpPr>
          <p:spPr>
            <a:xfrm>
              <a:off x="4549932" y="4394005"/>
              <a:ext cx="9982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vacuum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7AAFFBA-9DBE-5B5A-E6F5-F263D4404365}"/>
                </a:ext>
              </a:extLst>
            </p:cNvPr>
            <p:cNvSpPr txBox="1"/>
            <p:nvPr/>
          </p:nvSpPr>
          <p:spPr>
            <a:xfrm>
              <a:off x="3046889" y="4395768"/>
              <a:ext cx="6248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bulk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E19E38B-4415-5E1B-2D14-24B33EDBF4FA}"/>
              </a:ext>
            </a:extLst>
          </p:cNvPr>
          <p:cNvGrpSpPr/>
          <p:nvPr/>
        </p:nvGrpSpPr>
        <p:grpSpPr>
          <a:xfrm>
            <a:off x="7415956" y="-388113"/>
            <a:ext cx="3554727" cy="5162285"/>
            <a:chOff x="7663606" y="-384781"/>
            <a:chExt cx="3554727" cy="5162285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457727D-E79C-CC97-9768-737183DF1C73}"/>
                </a:ext>
              </a:extLst>
            </p:cNvPr>
            <p:cNvGrpSpPr/>
            <p:nvPr/>
          </p:nvGrpSpPr>
          <p:grpSpPr>
            <a:xfrm>
              <a:off x="8858038" y="843677"/>
              <a:ext cx="2360295" cy="3933827"/>
              <a:chOff x="7176450" y="1415413"/>
              <a:chExt cx="2360295" cy="3933827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0F7F0BB0-32F5-CACE-4BCF-F05C26024791}"/>
                  </a:ext>
                </a:extLst>
              </p:cNvPr>
              <p:cNvSpPr/>
              <p:nvPr/>
            </p:nvSpPr>
            <p:spPr>
              <a:xfrm>
                <a:off x="8212769" y="4600575"/>
                <a:ext cx="1215389" cy="74866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Arc 55">
                <a:extLst>
                  <a:ext uri="{FF2B5EF4-FFF2-40B4-BE49-F238E27FC236}">
                    <a16:creationId xmlns:a16="http://schemas.microsoft.com/office/drawing/2014/main" id="{B499814E-155F-D509-CCE6-388198E23FD7}"/>
                  </a:ext>
                </a:extLst>
              </p:cNvPr>
              <p:cNvSpPr/>
              <p:nvPr/>
            </p:nvSpPr>
            <p:spPr>
              <a:xfrm flipV="1">
                <a:off x="7176450" y="1415413"/>
                <a:ext cx="2084070" cy="3190875"/>
              </a:xfrm>
              <a:prstGeom prst="arc">
                <a:avLst>
                  <a:gd name="adj1" fmla="val 16200000"/>
                  <a:gd name="adj2" fmla="val 20145660"/>
                </a:avLst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302DB51D-C9C7-D14F-A391-9B4C82D1ED3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211341" y="2924175"/>
                <a:ext cx="1429" cy="242506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B8AF5EE8-D0AB-CF10-253B-CA14A16334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58454" y="4602478"/>
                <a:ext cx="1551621" cy="762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35F1BC6-B415-4856-8375-8706699A8AF5}"/>
                  </a:ext>
                </a:extLst>
              </p:cNvPr>
              <p:cNvSpPr txBox="1"/>
              <p:nvPr/>
            </p:nvSpPr>
            <p:spPr>
              <a:xfrm>
                <a:off x="9106215" y="4574143"/>
                <a:ext cx="43053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p</a:t>
                </a:r>
                <a:r>
                  <a:rPr lang="en-US" baseline="-25000" dirty="0"/>
                  <a:t>0</a:t>
                </a:r>
                <a:endParaRPr lang="en-US" i="1" dirty="0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5F05A16-AB5E-3680-B5C5-334EDF6DF9AC}"/>
                  </a:ext>
                </a:extLst>
              </p:cNvPr>
              <p:cNvSpPr txBox="1"/>
              <p:nvPr/>
            </p:nvSpPr>
            <p:spPr>
              <a:xfrm>
                <a:off x="7906066" y="2950845"/>
                <a:ext cx="3276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E</a:t>
                </a:r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9ECD4A1-A330-9BC1-E101-C02ED4FD540A}"/>
                </a:ext>
              </a:extLst>
            </p:cNvPr>
            <p:cNvGrpSpPr/>
            <p:nvPr/>
          </p:nvGrpSpPr>
          <p:grpSpPr>
            <a:xfrm>
              <a:off x="7663606" y="-384781"/>
              <a:ext cx="3362320" cy="5138593"/>
              <a:chOff x="7663606" y="-384781"/>
              <a:chExt cx="3362320" cy="5138593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3E46D9E9-FEC2-EC46-8ED0-D380508CDC8F}"/>
                  </a:ext>
                </a:extLst>
              </p:cNvPr>
              <p:cNvGrpSpPr/>
              <p:nvPr/>
            </p:nvGrpSpPr>
            <p:grpSpPr>
              <a:xfrm>
                <a:off x="7663606" y="-384781"/>
                <a:ext cx="2611756" cy="4183376"/>
                <a:chOff x="345759" y="1224679"/>
                <a:chExt cx="2611756" cy="4183376"/>
              </a:xfrm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E7D065EB-323F-E2FA-0669-C7287296AF32}"/>
                    </a:ext>
                  </a:extLst>
                </p:cNvPr>
                <p:cNvGrpSpPr/>
                <p:nvPr/>
              </p:nvGrpSpPr>
              <p:grpSpPr>
                <a:xfrm>
                  <a:off x="345759" y="2407684"/>
                  <a:ext cx="1731645" cy="2722245"/>
                  <a:chOff x="1512570" y="2259330"/>
                  <a:chExt cx="1731645" cy="2722245"/>
                </a:xfrm>
              </p:grpSpPr>
              <p:sp>
                <p:nvSpPr>
                  <p:cNvPr id="51" name="Flowchart: Manual Input 50">
                    <a:extLst>
                      <a:ext uri="{FF2B5EF4-FFF2-40B4-BE49-F238E27FC236}">
                        <a16:creationId xmlns:a16="http://schemas.microsoft.com/office/drawing/2014/main" id="{50F661D4-19E3-BEA9-2ED2-C314BF65AA15}"/>
                      </a:ext>
                    </a:extLst>
                  </p:cNvPr>
                  <p:cNvSpPr/>
                  <p:nvPr/>
                </p:nvSpPr>
                <p:spPr>
                  <a:xfrm flipV="1">
                    <a:off x="2434590" y="3608070"/>
                    <a:ext cx="243840" cy="1245870"/>
                  </a:xfrm>
                  <a:prstGeom prst="flowChartManualInpu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" name="Arc 51">
                    <a:extLst>
                      <a:ext uri="{FF2B5EF4-FFF2-40B4-BE49-F238E27FC236}">
                        <a16:creationId xmlns:a16="http://schemas.microsoft.com/office/drawing/2014/main" id="{2509D79F-34B8-373B-F23D-72B5AC100577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2425065" y="4448175"/>
                    <a:ext cx="819150" cy="533400"/>
                  </a:xfrm>
                  <a:prstGeom prst="arc">
                    <a:avLst>
                      <a:gd name="adj1" fmla="val 18305976"/>
                      <a:gd name="adj2" fmla="val 785514"/>
                    </a:avLst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" name="Arc 52">
                    <a:extLst>
                      <a:ext uri="{FF2B5EF4-FFF2-40B4-BE49-F238E27FC236}">
                        <a16:creationId xmlns:a16="http://schemas.microsoft.com/office/drawing/2014/main" id="{93102785-3DCC-F723-9651-23C19C58E6C7}"/>
                      </a:ext>
                    </a:extLst>
                  </p:cNvPr>
                  <p:cNvSpPr/>
                  <p:nvPr/>
                </p:nvSpPr>
                <p:spPr>
                  <a:xfrm flipV="1">
                    <a:off x="1512570" y="2259330"/>
                    <a:ext cx="1143000" cy="2678430"/>
                  </a:xfrm>
                  <a:prstGeom prst="arc">
                    <a:avLst>
                      <a:gd name="adj1" fmla="val 17333895"/>
                      <a:gd name="adj2" fmla="val 0"/>
                    </a:avLst>
                  </a:prstGeom>
                  <a:solidFill>
                    <a:schemeClr val="bg1"/>
                  </a:solidFill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" name="Rectangle 53">
                    <a:extLst>
                      <a:ext uri="{FF2B5EF4-FFF2-40B4-BE49-F238E27FC236}">
                        <a16:creationId xmlns:a16="http://schemas.microsoft.com/office/drawing/2014/main" id="{022A7724-A0CA-8582-5E57-B5FC0C64977F}"/>
                      </a:ext>
                    </a:extLst>
                  </p:cNvPr>
                  <p:cNvSpPr/>
                  <p:nvPr/>
                </p:nvSpPr>
                <p:spPr>
                  <a:xfrm>
                    <a:off x="2678430" y="3598545"/>
                    <a:ext cx="175260" cy="138303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6" name="Arc 45">
                  <a:extLst>
                    <a:ext uri="{FF2B5EF4-FFF2-40B4-BE49-F238E27FC236}">
                      <a16:creationId xmlns:a16="http://schemas.microsoft.com/office/drawing/2014/main" id="{4C4542A3-DFEE-C1F0-952B-B33781CAE96F}"/>
                    </a:ext>
                  </a:extLst>
                </p:cNvPr>
                <p:cNvSpPr/>
                <p:nvPr/>
              </p:nvSpPr>
              <p:spPr>
                <a:xfrm flipV="1">
                  <a:off x="690564" y="1224679"/>
                  <a:ext cx="1626870" cy="3876675"/>
                </a:xfrm>
                <a:prstGeom prst="arc">
                  <a:avLst>
                    <a:gd name="adj1" fmla="val 12393752"/>
                    <a:gd name="adj2" fmla="val 19949281"/>
                  </a:avLst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7" name="Straight Arrow Connector 46">
                  <a:extLst>
                    <a:ext uri="{FF2B5EF4-FFF2-40B4-BE49-F238E27FC236}">
                      <a16:creationId xmlns:a16="http://schemas.microsoft.com/office/drawing/2014/main" id="{442668A4-58EB-C8D5-21C8-73FCED4C0F6D}"/>
                    </a:ext>
                  </a:extLst>
                </p:cNvPr>
                <p:cNvCxnSpPr/>
                <p:nvPr/>
              </p:nvCxnSpPr>
              <p:spPr>
                <a:xfrm flipV="1">
                  <a:off x="1503999" y="3234454"/>
                  <a:ext cx="0" cy="2124075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Arrow Connector 47">
                  <a:extLst>
                    <a:ext uri="{FF2B5EF4-FFF2-40B4-BE49-F238E27FC236}">
                      <a16:creationId xmlns:a16="http://schemas.microsoft.com/office/drawing/2014/main" id="{4001B4D0-E6EF-7AF1-2149-8AF1CC89F2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52464" y="5101354"/>
                  <a:ext cx="2250756" cy="9525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4D19FA06-5C12-C3C6-64E7-DA5BB374EF50}"/>
                    </a:ext>
                  </a:extLst>
                </p:cNvPr>
                <p:cNvSpPr txBox="1"/>
                <p:nvPr/>
              </p:nvSpPr>
              <p:spPr>
                <a:xfrm>
                  <a:off x="2587945" y="5036584"/>
                  <a:ext cx="369570" cy="3714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i="1" dirty="0"/>
                    <a:t>p</a:t>
                  </a: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303433D1-CDF1-8727-B854-06EAFDB8D340}"/>
                    </a:ext>
                  </a:extLst>
                </p:cNvPr>
                <p:cNvSpPr txBox="1"/>
                <p:nvPr/>
              </p:nvSpPr>
              <p:spPr>
                <a:xfrm>
                  <a:off x="1223964" y="3281246"/>
                  <a:ext cx="3524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i="1" dirty="0"/>
                    <a:t>E</a:t>
                  </a:r>
                </a:p>
              </p:txBody>
            </p:sp>
          </p:grp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D5D6349D-71E0-0351-6355-9835FDA4BB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51484" y="3529493"/>
                <a:ext cx="0" cy="476250"/>
              </a:xfrm>
              <a:prstGeom prst="straightConnector1">
                <a:avLst/>
              </a:prstGeom>
              <a:ln>
                <a:solidFill>
                  <a:srgbClr val="00B05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C4E6E20-765D-7A77-3335-E47485F294A2}"/>
                  </a:ext>
                </a:extLst>
              </p:cNvPr>
              <p:cNvSpPr txBox="1"/>
              <p:nvPr/>
            </p:nvSpPr>
            <p:spPr>
              <a:xfrm>
                <a:off x="9447160" y="3546638"/>
                <a:ext cx="3124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</a:t>
                </a:r>
                <a:endParaRPr lang="en-US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42" name="Arrow: Right 41">
                <a:extLst>
                  <a:ext uri="{FF2B5EF4-FFF2-40B4-BE49-F238E27FC236}">
                    <a16:creationId xmlns:a16="http://schemas.microsoft.com/office/drawing/2014/main" id="{ED7D1492-4540-62E5-D9D3-3BB1116980B4}"/>
                  </a:ext>
                </a:extLst>
              </p:cNvPr>
              <p:cNvSpPr/>
              <p:nvPr/>
            </p:nvSpPr>
            <p:spPr>
              <a:xfrm>
                <a:off x="8975303" y="3117777"/>
                <a:ext cx="1654493" cy="251460"/>
              </a:xfrm>
              <a:prstGeom prst="rightArrow">
                <a:avLst/>
              </a:prstGeom>
              <a:solidFill>
                <a:srgbClr val="92D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D3C1901-9F35-D9FC-E2DF-55668F982F05}"/>
                  </a:ext>
                </a:extLst>
              </p:cNvPr>
              <p:cNvSpPr txBox="1"/>
              <p:nvPr/>
            </p:nvSpPr>
            <p:spPr>
              <a:xfrm>
                <a:off x="10027706" y="4384480"/>
                <a:ext cx="9982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vacuum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DD7271F-8871-8E85-C323-0A850406C831}"/>
                  </a:ext>
                </a:extLst>
              </p:cNvPr>
              <p:cNvSpPr txBox="1"/>
              <p:nvPr/>
            </p:nvSpPr>
            <p:spPr>
              <a:xfrm>
                <a:off x="8532651" y="4381744"/>
                <a:ext cx="6248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bulk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E569758-BD8E-C64A-0EFF-B6ECC7F334A4}"/>
                  </a:ext>
                </a:extLst>
              </p:cNvPr>
              <p:cNvSpPr txBox="1"/>
              <p:nvPr/>
            </p:nvSpPr>
            <p:spPr>
              <a:xfrm>
                <a:off x="844869" y="5160707"/>
                <a:ext cx="4431980" cy="1108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𝑀𝑇𝐸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+3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𝐵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𝑒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+2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𝐵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𝑒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sz="8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 panose="05050102010706020507" pitchFamily="18" charset="2"/>
                            </a:rPr>
                            <m:t>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li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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D399C87E-2C9E-0775-1D10-A5D6133A5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869" y="5160707"/>
                <a:ext cx="4431980" cy="1108830"/>
              </a:xfrm>
              <a:prstGeom prst="rect">
                <a:avLst/>
              </a:prstGeom>
              <a:blipFill>
                <a:blip r:embed="rId2"/>
                <a:stretch>
                  <a:fillRect b="-596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151E464-02A4-98D6-F9C6-3FC45044EC16}"/>
                  </a:ext>
                </a:extLst>
              </p:cNvPr>
              <p:cNvSpPr txBox="1"/>
              <p:nvPr/>
            </p:nvSpPr>
            <p:spPr>
              <a:xfrm>
                <a:off x="7016380" y="5140061"/>
                <a:ext cx="4291117" cy="1108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𝑀𝑇𝐸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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  <a:sym typeface="Symbol" panose="05050102010706020507" pitchFamily="18" charset="2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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+3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𝐵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𝑒</m:t>
                                  </m:r>
                                </m:sub>
                              </m:sSub>
                            </m:num>
                            <m:den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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+2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𝐵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  <m:t>𝑒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sz="8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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81EA669-A0CC-018D-CAE3-C1E10BFF11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380" y="5140061"/>
                <a:ext cx="4291117" cy="1108830"/>
              </a:xfrm>
              <a:prstGeom prst="rect">
                <a:avLst/>
              </a:prstGeom>
              <a:blipFill>
                <a:blip r:embed="rId3"/>
                <a:stretch>
                  <a:fillRect b="-3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4DFBF37-960C-B016-793D-52524EA4DA5D}"/>
              </a:ext>
            </a:extLst>
          </p:cNvPr>
          <p:cNvSpPr txBox="1"/>
          <p:nvPr/>
        </p:nvSpPr>
        <p:spPr>
          <a:xfrm>
            <a:off x="9252073" y="2668180"/>
            <a:ext cx="132970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p</a:t>
            </a:r>
            <a:r>
              <a:rPr lang="en-US" sz="2000" b="1" baseline="-25000" dirty="0"/>
              <a:t>0</a:t>
            </a:r>
            <a:r>
              <a:rPr lang="en-US" sz="2000" b="1" dirty="0"/>
              <a:t> = p + </a:t>
            </a:r>
            <a:r>
              <a:rPr lang="en-US" sz="2000" i="1" dirty="0"/>
              <a:t>n</a:t>
            </a:r>
            <a:r>
              <a:rPr lang="en-US" sz="2000" b="1" dirty="0"/>
              <a:t>q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221147-0D4B-AAE6-1C36-1A14DB54AAE7}"/>
              </a:ext>
            </a:extLst>
          </p:cNvPr>
          <p:cNvSpPr txBox="1"/>
          <p:nvPr/>
        </p:nvSpPr>
        <p:spPr>
          <a:xfrm>
            <a:off x="3208853" y="2559793"/>
            <a:ext cx="132970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/>
              <a:t>p</a:t>
            </a:r>
            <a:r>
              <a:rPr lang="en-US" sz="2000" b="1" baseline="-25000" dirty="0"/>
              <a:t>0</a:t>
            </a:r>
            <a:r>
              <a:rPr lang="en-US" sz="2000" b="1" dirty="0"/>
              <a:t> = p + </a:t>
            </a:r>
            <a:r>
              <a:rPr lang="en-US" sz="2000" i="1" dirty="0"/>
              <a:t>n</a:t>
            </a:r>
            <a:r>
              <a:rPr lang="en-US" sz="2000" b="1" dirty="0"/>
              <a:t>q</a:t>
            </a:r>
          </a:p>
        </p:txBody>
      </p:sp>
    </p:spTree>
    <p:extLst>
      <p:ext uri="{BB962C8B-B14F-4D97-AF65-F5344CB8AC3E}">
        <p14:creationId xmlns:p14="http://schemas.microsoft.com/office/powerpoint/2010/main" val="924784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B0438-F9F0-EF78-A1A9-3C28F92E4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5A9DA532-32A5-4B82-CCF9-D4973849B762}"/>
              </a:ext>
            </a:extLst>
          </p:cNvPr>
          <p:cNvSpPr/>
          <p:nvPr/>
        </p:nvSpPr>
        <p:spPr>
          <a:xfrm>
            <a:off x="476250" y="1603719"/>
            <a:ext cx="5133975" cy="44988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8EBCC53D-423E-FA16-1CDD-F75EF4294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02F8DF2A-50CD-5C25-4FB5-F35791362710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Rectangle 11">
            <a:extLst>
              <a:ext uri="{FF2B5EF4-FFF2-40B4-BE49-F238E27FC236}">
                <a16:creationId xmlns:a16="http://schemas.microsoft.com/office/drawing/2014/main" id="{4F5DA469-7A5D-E63F-A5D1-2ADFB4069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12">
            <a:extLst>
              <a:ext uri="{FF2B5EF4-FFF2-40B4-BE49-F238E27FC236}">
                <a16:creationId xmlns:a16="http://schemas.microsoft.com/office/drawing/2014/main" id="{D11306C7-491B-5D1E-532A-91D1E6257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14">
            <a:extLst>
              <a:ext uri="{FF2B5EF4-FFF2-40B4-BE49-F238E27FC236}">
                <a16:creationId xmlns:a16="http://schemas.microsoft.com/office/drawing/2014/main" id="{9F6EB862-9B2C-A60D-0E40-EE1A383D9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8">
            <a:extLst>
              <a:ext uri="{FF2B5EF4-FFF2-40B4-BE49-F238E27FC236}">
                <a16:creationId xmlns:a16="http://schemas.microsoft.com/office/drawing/2014/main" id="{5FE2A699-7CD5-BA7C-C207-1BE1ABD82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0">
            <a:extLst>
              <a:ext uri="{FF2B5EF4-FFF2-40B4-BE49-F238E27FC236}">
                <a16:creationId xmlns:a16="http://schemas.microsoft.com/office/drawing/2014/main" id="{AF535B35-FADC-157D-CC6E-CDE7E51E0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7" name="Rectangle 4">
            <a:extLst>
              <a:ext uri="{FF2B5EF4-FFF2-40B4-BE49-F238E27FC236}">
                <a16:creationId xmlns:a16="http://schemas.microsoft.com/office/drawing/2014/main" id="{405657AE-08A0-D68D-074F-B7708C9DA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8" name="Rectangle 2">
            <a:extLst>
              <a:ext uri="{FF2B5EF4-FFF2-40B4-BE49-F238E27FC236}">
                <a16:creationId xmlns:a16="http://schemas.microsoft.com/office/drawing/2014/main" id="{E088B8A0-3A41-33A3-B5EB-A86D50BA6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23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442154-BAF8-61CE-1CAD-052575EAB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Cesiated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-GaAs photocathode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48">
            <a:extLst>
              <a:ext uri="{FF2B5EF4-FFF2-40B4-BE49-F238E27FC236}">
                <a16:creationId xmlns:a16="http://schemas.microsoft.com/office/drawing/2014/main" id="{4349154F-3056-6D05-7F31-987200F72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L.B. Jones, H.E.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Scheibler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 al., </a:t>
            </a:r>
            <a:r>
              <a:rPr lang="en-US" sz="18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J. Phys. D: Appl. Phys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54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205301 (2021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FA6D45-980F-8CE2-92E2-27C305F2BCB5}"/>
              </a:ext>
            </a:extLst>
          </p:cNvPr>
          <p:cNvSpPr txBox="1"/>
          <p:nvPr/>
        </p:nvSpPr>
        <p:spPr>
          <a:xfrm>
            <a:off x="9242" y="1006769"/>
            <a:ext cx="1203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Measurements performed using TESS (Daresbury Laboratory, U.K.);  = 808 nm,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300 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DA8DE9-DF9D-6202-0257-85B18C40183C}"/>
              </a:ext>
            </a:extLst>
          </p:cNvPr>
          <p:cNvSpPr txBox="1"/>
          <p:nvPr/>
        </p:nvSpPr>
        <p:spPr>
          <a:xfrm>
            <a:off x="6084412" y="1549076"/>
            <a:ext cx="57747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Absorption depth ~1 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at 808 nm 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 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transport limit with low excess photo-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excitation energy in CB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CB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100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 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xpect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due to rapid carrier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cooling during drift to emission face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Surface depletion region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nm traversed in less than ~200 fs optical phonon emission time by 25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electrons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= 0.067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Controlled oxygen ‘poisoning’ of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cesiation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used to vary electron affinity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 from 0.1 eV to +0.2 eV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BOTH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QE and MTE measured as a function of 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30FA90B-BB7D-786D-8AB5-90E4AF37F068}"/>
              </a:ext>
            </a:extLst>
          </p:cNvPr>
          <p:cNvGrpSpPr/>
          <p:nvPr/>
        </p:nvGrpSpPr>
        <p:grpSpPr>
          <a:xfrm>
            <a:off x="-3176481" y="812562"/>
            <a:ext cx="8654403" cy="5861957"/>
            <a:chOff x="-2928831" y="812562"/>
            <a:chExt cx="8654403" cy="5861957"/>
          </a:xfrm>
        </p:grpSpPr>
        <p:sp>
          <p:nvSpPr>
            <p:cNvPr id="9" name="Arc 8">
              <a:extLst>
                <a:ext uri="{FF2B5EF4-FFF2-40B4-BE49-F238E27FC236}">
                  <a16:creationId xmlns:a16="http://schemas.microsoft.com/office/drawing/2014/main" id="{4CCBA6B5-DF0D-3D12-A9EA-904A90A2AC96}"/>
                </a:ext>
              </a:extLst>
            </p:cNvPr>
            <p:cNvSpPr/>
            <p:nvPr/>
          </p:nvSpPr>
          <p:spPr>
            <a:xfrm>
              <a:off x="3875699" y="4724421"/>
              <a:ext cx="662473" cy="1950098"/>
            </a:xfrm>
            <a:prstGeom prst="arc">
              <a:avLst>
                <a:gd name="adj1" fmla="val 16200000"/>
                <a:gd name="adj2" fmla="val 1940827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3E28A7-108A-4A72-FFCF-039E6F89EFD4}"/>
                </a:ext>
              </a:extLst>
            </p:cNvPr>
            <p:cNvSpPr/>
            <p:nvPr/>
          </p:nvSpPr>
          <p:spPr>
            <a:xfrm>
              <a:off x="1032286" y="2227765"/>
              <a:ext cx="3491526" cy="1051277"/>
            </a:xfrm>
            <a:prstGeom prst="rect">
              <a:avLst/>
            </a:prstGeom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9341C5E-2C24-6870-9D9F-EAE57FA56B9E}"/>
                </a:ext>
              </a:extLst>
            </p:cNvPr>
            <p:cNvSpPr/>
            <p:nvPr/>
          </p:nvSpPr>
          <p:spPr>
            <a:xfrm>
              <a:off x="4520027" y="3814151"/>
              <a:ext cx="1091681" cy="206084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15FEA54B-0B9D-1BEB-D40B-7C0AC27EC6C2}"/>
                </a:ext>
              </a:extLst>
            </p:cNvPr>
            <p:cNvSpPr/>
            <p:nvPr/>
          </p:nvSpPr>
          <p:spPr>
            <a:xfrm flipV="1">
              <a:off x="-2928831" y="812562"/>
              <a:ext cx="7523540" cy="2337797"/>
            </a:xfrm>
            <a:prstGeom prst="arc">
              <a:avLst>
                <a:gd name="adj1" fmla="val 16810495"/>
                <a:gd name="adj2" fmla="val 21372319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c 7">
              <a:extLst>
                <a:ext uri="{FF2B5EF4-FFF2-40B4-BE49-F238E27FC236}">
                  <a16:creationId xmlns:a16="http://schemas.microsoft.com/office/drawing/2014/main" id="{302B782E-3A78-5397-C3E3-A5BDDDDA4EF3}"/>
                </a:ext>
              </a:extLst>
            </p:cNvPr>
            <p:cNvSpPr/>
            <p:nvPr/>
          </p:nvSpPr>
          <p:spPr>
            <a:xfrm>
              <a:off x="3868784" y="3275052"/>
              <a:ext cx="662473" cy="1950098"/>
            </a:xfrm>
            <a:prstGeom prst="arc">
              <a:avLst>
                <a:gd name="adj1" fmla="val 16200000"/>
                <a:gd name="adj2" fmla="val 1940827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D66EBF3-3B42-FACF-6B64-D6A7057DEFEF}"/>
                </a:ext>
              </a:extLst>
            </p:cNvPr>
            <p:cNvCxnSpPr/>
            <p:nvPr/>
          </p:nvCxnSpPr>
          <p:spPr>
            <a:xfrm flipH="1">
              <a:off x="1014007" y="4724421"/>
              <a:ext cx="32004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F3DC619-3750-25BF-F870-2533E4A8FDEC}"/>
                </a:ext>
              </a:extLst>
            </p:cNvPr>
            <p:cNvCxnSpPr/>
            <p:nvPr/>
          </p:nvCxnSpPr>
          <p:spPr>
            <a:xfrm flipH="1">
              <a:off x="1016726" y="3271956"/>
              <a:ext cx="32004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A78BFBD-A72E-9D3A-AFB2-D809C1B877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8061" y="4643549"/>
              <a:ext cx="3533196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344F910-54A5-35A6-147B-87FD9C5C643C}"/>
                </a:ext>
              </a:extLst>
            </p:cNvPr>
            <p:cNvSpPr txBox="1"/>
            <p:nvPr/>
          </p:nvSpPr>
          <p:spPr>
            <a:xfrm>
              <a:off x="921542" y="4758609"/>
              <a:ext cx="502623" cy="3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VB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1FABCD9-B511-1494-01D8-28563656D89C}"/>
                </a:ext>
              </a:extLst>
            </p:cNvPr>
            <p:cNvSpPr txBox="1"/>
            <p:nvPr/>
          </p:nvSpPr>
          <p:spPr>
            <a:xfrm>
              <a:off x="910978" y="2860925"/>
              <a:ext cx="502623" cy="3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CB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4EAF7B-26AD-8ED0-81C5-FC8C0F7A045F}"/>
                </a:ext>
              </a:extLst>
            </p:cNvPr>
            <p:cNvSpPr txBox="1"/>
            <p:nvPr/>
          </p:nvSpPr>
          <p:spPr>
            <a:xfrm>
              <a:off x="923416" y="4288267"/>
              <a:ext cx="21615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[Zn] = 10</a:t>
              </a:r>
              <a:r>
                <a:rPr lang="en-US" baseline="30000" dirty="0"/>
                <a:t>19 </a:t>
              </a:r>
              <a:r>
                <a:rPr lang="en-US" dirty="0"/>
                <a:t>cm</a:t>
              </a:r>
              <a:r>
                <a:rPr lang="en-US" baseline="30000" dirty="0"/>
                <a:t>-3</a:t>
              </a:r>
              <a:endParaRPr lang="en-US" dirty="0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5360F79-07D5-718D-A05A-BB2C0E5F4986}"/>
                </a:ext>
              </a:extLst>
            </p:cNvPr>
            <p:cNvCxnSpPr/>
            <p:nvPr/>
          </p:nvCxnSpPr>
          <p:spPr>
            <a:xfrm flipV="1">
              <a:off x="2758438" y="3191071"/>
              <a:ext cx="0" cy="1604866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E94E8A3-C2D7-30D3-6BF6-F60C0D2C70EA}"/>
                </a:ext>
              </a:extLst>
            </p:cNvPr>
            <p:cNvCxnSpPr/>
            <p:nvPr/>
          </p:nvCxnSpPr>
          <p:spPr>
            <a:xfrm>
              <a:off x="4521926" y="2002299"/>
              <a:ext cx="0" cy="38162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F83E275-427C-FE05-EBAE-9C2144891548}"/>
                </a:ext>
              </a:extLst>
            </p:cNvPr>
            <p:cNvCxnSpPr/>
            <p:nvPr/>
          </p:nvCxnSpPr>
          <p:spPr>
            <a:xfrm>
              <a:off x="4531257" y="3806890"/>
              <a:ext cx="109168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1C49E9A-BF6D-0C70-C342-8C2577CAE880}"/>
                </a:ext>
              </a:extLst>
            </p:cNvPr>
            <p:cNvCxnSpPr>
              <a:cxnSpLocks/>
            </p:cNvCxnSpPr>
            <p:nvPr/>
          </p:nvCxnSpPr>
          <p:spPr>
            <a:xfrm>
              <a:off x="4301099" y="3278149"/>
              <a:ext cx="78999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41B0C19-4CF8-8C48-E7E7-C1091DFA6A23}"/>
                </a:ext>
              </a:extLst>
            </p:cNvPr>
            <p:cNvSpPr txBox="1"/>
            <p:nvPr/>
          </p:nvSpPr>
          <p:spPr>
            <a:xfrm>
              <a:off x="5137747" y="3778896"/>
              <a:ext cx="587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E</a:t>
              </a:r>
              <a:r>
                <a:rPr lang="en-US" baseline="-25000" dirty="0"/>
                <a:t>vac.</a:t>
              </a:r>
              <a:endParaRPr lang="en-US" dirty="0"/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54AD505-0877-88FF-A2ED-8059A6D5CC81}"/>
                </a:ext>
              </a:extLst>
            </p:cNvPr>
            <p:cNvCxnSpPr/>
            <p:nvPr/>
          </p:nvCxnSpPr>
          <p:spPr>
            <a:xfrm>
              <a:off x="4811173" y="3359020"/>
              <a:ext cx="0" cy="382556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19149EB-6D8A-CF6A-2C44-4B951F774B32}"/>
                </a:ext>
              </a:extLst>
            </p:cNvPr>
            <p:cNvSpPr txBox="1"/>
            <p:nvPr/>
          </p:nvSpPr>
          <p:spPr>
            <a:xfrm>
              <a:off x="4773842" y="3359022"/>
              <a:ext cx="4105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ym typeface="Symbol" panose="05050102010706020507" pitchFamily="18" charset="2"/>
                </a:rPr>
                <a:t>  </a:t>
              </a:r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BC10256-089C-4050-DA50-86C7A3F83AF1}"/>
                </a:ext>
              </a:extLst>
            </p:cNvPr>
            <p:cNvSpPr txBox="1"/>
            <p:nvPr/>
          </p:nvSpPr>
          <p:spPr>
            <a:xfrm>
              <a:off x="2786432" y="3717482"/>
              <a:ext cx="6158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  <a:sym typeface="Symbol" panose="05050102010706020507" pitchFamily="18" charset="2"/>
                </a:rPr>
                <a:t>ħ</a:t>
              </a:r>
              <a:r>
                <a:rPr lang="el-GR" sz="2400" b="1" dirty="0">
                  <a:solidFill>
                    <a:schemeClr val="accent2">
                      <a:lumMod val="75000"/>
                    </a:schemeClr>
                  </a:solidFill>
                  <a:sym typeface="Symbol" panose="05050102010706020507" pitchFamily="18" charset="2"/>
                </a:rPr>
                <a:t>ω</a:t>
              </a:r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  <a:sym typeface="Symbol" panose="05050102010706020507" pitchFamily="18" charset="2"/>
                </a:rPr>
                <a:t> </a:t>
              </a:r>
              <a:endParaRPr lang="en-US" sz="24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7436BDC-708D-A77B-9B03-8651986ED78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847006" y="5166055"/>
              <a:ext cx="78999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665BAD54-5298-281F-B2C5-9872425B608E}"/>
                </a:ext>
              </a:extLst>
            </p:cNvPr>
            <p:cNvCxnSpPr/>
            <p:nvPr/>
          </p:nvCxnSpPr>
          <p:spPr>
            <a:xfrm>
              <a:off x="3909227" y="5351986"/>
              <a:ext cx="26747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62A0621-9FFF-D787-AA50-1C996837D5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5487" y="5364422"/>
              <a:ext cx="26747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D4ED4F5-2E77-0430-BFC5-DDD84F705306}"/>
                </a:ext>
              </a:extLst>
            </p:cNvPr>
            <p:cNvSpPr txBox="1"/>
            <p:nvPr/>
          </p:nvSpPr>
          <p:spPr>
            <a:xfrm>
              <a:off x="4809273" y="5162163"/>
              <a:ext cx="587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w</a:t>
              </a:r>
              <a:r>
                <a:rPr lang="en-US" baseline="-25000" dirty="0"/>
                <a:t>d</a:t>
              </a:r>
              <a:endParaRPr lang="en-US" dirty="0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5492664-BC58-E905-A313-6FD8562FFDDA}"/>
                </a:ext>
              </a:extLst>
            </p:cNvPr>
            <p:cNvGrpSpPr/>
            <p:nvPr/>
          </p:nvGrpSpPr>
          <p:grpSpPr>
            <a:xfrm>
              <a:off x="3244966" y="1814541"/>
              <a:ext cx="502624" cy="1449510"/>
              <a:chOff x="1736824" y="1396236"/>
              <a:chExt cx="798613" cy="2119249"/>
            </a:xfrm>
          </p:grpSpPr>
          <p:sp>
            <p:nvSpPr>
              <p:cNvPr id="43" name="Arc 42">
                <a:extLst>
                  <a:ext uri="{FF2B5EF4-FFF2-40B4-BE49-F238E27FC236}">
                    <a16:creationId xmlns:a16="http://schemas.microsoft.com/office/drawing/2014/main" id="{B5BCD25C-79C2-1708-5DF3-23274FAB461A}"/>
                  </a:ext>
                </a:extLst>
              </p:cNvPr>
              <p:cNvSpPr/>
              <p:nvPr/>
            </p:nvSpPr>
            <p:spPr>
              <a:xfrm flipV="1">
                <a:off x="1736824" y="2499827"/>
                <a:ext cx="798613" cy="1015658"/>
              </a:xfrm>
              <a:prstGeom prst="arc">
                <a:avLst>
                  <a:gd name="adj1" fmla="val 16200000"/>
                  <a:gd name="adj2" fmla="val 3396421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Isosceles Triangle 43">
                <a:extLst>
                  <a:ext uri="{FF2B5EF4-FFF2-40B4-BE49-F238E27FC236}">
                    <a16:creationId xmlns:a16="http://schemas.microsoft.com/office/drawing/2014/main" id="{0C1AB36F-1283-BC10-08B1-BC3DA06C8EC6}"/>
                  </a:ext>
                </a:extLst>
              </p:cNvPr>
              <p:cNvSpPr/>
              <p:nvPr/>
            </p:nvSpPr>
            <p:spPr>
              <a:xfrm rot="5400000">
                <a:off x="1782842" y="2547526"/>
                <a:ext cx="1015656" cy="307914"/>
              </a:xfrm>
              <a:prstGeom prst="triangle">
                <a:avLst>
                  <a:gd name="adj" fmla="val 49010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Isosceles Triangle 44">
                <a:extLst>
                  <a:ext uri="{FF2B5EF4-FFF2-40B4-BE49-F238E27FC236}">
                    <a16:creationId xmlns:a16="http://schemas.microsoft.com/office/drawing/2014/main" id="{2E7191D8-04DA-0D7C-D8CC-68F15A399796}"/>
                  </a:ext>
                </a:extLst>
              </p:cNvPr>
              <p:cNvSpPr/>
              <p:nvPr/>
            </p:nvSpPr>
            <p:spPr>
              <a:xfrm rot="5400000">
                <a:off x="1746604" y="2471448"/>
                <a:ext cx="1015656" cy="235439"/>
              </a:xfrm>
              <a:prstGeom prst="triangle">
                <a:avLst>
                  <a:gd name="adj" fmla="val 49010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Isosceles Triangle 45">
                <a:extLst>
                  <a:ext uri="{FF2B5EF4-FFF2-40B4-BE49-F238E27FC236}">
                    <a16:creationId xmlns:a16="http://schemas.microsoft.com/office/drawing/2014/main" id="{2C5AC9A0-F3FF-32BF-4F3B-8C82AB5F0239}"/>
                  </a:ext>
                </a:extLst>
              </p:cNvPr>
              <p:cNvSpPr/>
              <p:nvPr/>
            </p:nvSpPr>
            <p:spPr>
              <a:xfrm rot="5400000">
                <a:off x="1670488" y="2436697"/>
                <a:ext cx="1125652" cy="199429"/>
              </a:xfrm>
              <a:prstGeom prst="triangle">
                <a:avLst>
                  <a:gd name="adj" fmla="val 49010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Isosceles Triangle 46">
                <a:extLst>
                  <a:ext uri="{FF2B5EF4-FFF2-40B4-BE49-F238E27FC236}">
                    <a16:creationId xmlns:a16="http://schemas.microsoft.com/office/drawing/2014/main" id="{0267B06F-3C1E-7A5D-7FB4-2B3CEFAC2AA0}"/>
                  </a:ext>
                </a:extLst>
              </p:cNvPr>
              <p:cNvSpPr/>
              <p:nvPr/>
            </p:nvSpPr>
            <p:spPr>
              <a:xfrm rot="5400000">
                <a:off x="1453337" y="2432493"/>
                <a:ext cx="1505247" cy="144726"/>
              </a:xfrm>
              <a:prstGeom prst="triangle">
                <a:avLst>
                  <a:gd name="adj" fmla="val 49010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Isosceles Triangle 47">
                <a:extLst>
                  <a:ext uri="{FF2B5EF4-FFF2-40B4-BE49-F238E27FC236}">
                    <a16:creationId xmlns:a16="http://schemas.microsoft.com/office/drawing/2014/main" id="{8B78D5C3-00FC-0DFE-17CF-D09E10E991FA}"/>
                  </a:ext>
                </a:extLst>
              </p:cNvPr>
              <p:cNvSpPr/>
              <p:nvPr/>
            </p:nvSpPr>
            <p:spPr>
              <a:xfrm rot="5400000">
                <a:off x="1410258" y="2119574"/>
                <a:ext cx="1505247" cy="58572"/>
              </a:xfrm>
              <a:prstGeom prst="triangle">
                <a:avLst>
                  <a:gd name="adj" fmla="val 49010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62034F4E-A072-6D06-0CC3-0440834C9E5D}"/>
                </a:ext>
              </a:extLst>
            </p:cNvPr>
            <p:cNvCxnSpPr/>
            <p:nvPr/>
          </p:nvCxnSpPr>
          <p:spPr>
            <a:xfrm>
              <a:off x="3862572" y="2977816"/>
              <a:ext cx="1592413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88691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9D892276-6B0D-4BA5-BB28-D863EA3E9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C8A1822F-EE99-4964-9295-20A3C805B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Rectangle 11">
            <a:extLst>
              <a:ext uri="{FF2B5EF4-FFF2-40B4-BE49-F238E27FC236}">
                <a16:creationId xmlns:a16="http://schemas.microsoft.com/office/drawing/2014/main" id="{15316FBC-822A-4AC0-8083-E54DBC8B5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12">
            <a:extLst>
              <a:ext uri="{FF2B5EF4-FFF2-40B4-BE49-F238E27FC236}">
                <a16:creationId xmlns:a16="http://schemas.microsoft.com/office/drawing/2014/main" id="{EDED0E87-9599-4A31-B87F-C541F940C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14">
            <a:extLst>
              <a:ext uri="{FF2B5EF4-FFF2-40B4-BE49-F238E27FC236}">
                <a16:creationId xmlns:a16="http://schemas.microsoft.com/office/drawing/2014/main" id="{840B004F-D729-47D7-9A87-FD02E288B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8">
            <a:extLst>
              <a:ext uri="{FF2B5EF4-FFF2-40B4-BE49-F238E27FC236}">
                <a16:creationId xmlns:a16="http://schemas.microsoft.com/office/drawing/2014/main" id="{F151591D-C04B-4F7B-9C5F-6AB916921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0">
            <a:extLst>
              <a:ext uri="{FF2B5EF4-FFF2-40B4-BE49-F238E27FC236}">
                <a16:creationId xmlns:a16="http://schemas.microsoft.com/office/drawing/2014/main" id="{2A27FBD2-97A2-436F-8527-656F490A7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7" name="Rectangle 4">
            <a:extLst>
              <a:ext uri="{FF2B5EF4-FFF2-40B4-BE49-F238E27FC236}">
                <a16:creationId xmlns:a16="http://schemas.microsoft.com/office/drawing/2014/main" id="{D199A97F-63AB-41E7-B1CD-52589C773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8" name="Rectangle 2">
            <a:extLst>
              <a:ext uri="{FF2B5EF4-FFF2-40B4-BE49-F238E27FC236}">
                <a16:creationId xmlns:a16="http://schemas.microsoft.com/office/drawing/2014/main" id="{8BA119D1-0C73-4DEC-8249-8BCB9BD51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23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35BED6-98EC-A851-34F5-4179F595D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Cesiated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-GaAs: MTE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48">
            <a:extLst>
              <a:ext uri="{FF2B5EF4-FFF2-40B4-BE49-F238E27FC236}">
                <a16:creationId xmlns:a16="http://schemas.microsoft.com/office/drawing/2014/main" id="{57E0B1A2-731F-22DB-DD8A-CA95AC597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L.B. Jones, H.E.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Scheibler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 al., </a:t>
            </a:r>
            <a:r>
              <a:rPr lang="en-US" sz="18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J. Phys. D: Appl. Phys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54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205301 (2021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7D2E24-4F5F-448E-9FBA-2C5DB079F895}"/>
              </a:ext>
            </a:extLst>
          </p:cNvPr>
          <p:cNvSpPr txBox="1"/>
          <p:nvPr/>
        </p:nvSpPr>
        <p:spPr>
          <a:xfrm>
            <a:off x="7081929" y="1576866"/>
            <a:ext cx="4671531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Fit to experimental data employs one parameter: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27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Consistent with expected drift of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electron distribution to emission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face in GaAs under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kV/cm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acceleration field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MTE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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for large PEA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  Expected for Boltzmann tail emission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 = * + 60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meV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shift due to error in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assumption of instrument resolution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6A9BB08-D512-9317-E59A-D5B0348C8898}"/>
              </a:ext>
            </a:extLst>
          </p:cNvPr>
          <p:cNvGrpSpPr/>
          <p:nvPr/>
        </p:nvGrpSpPr>
        <p:grpSpPr>
          <a:xfrm>
            <a:off x="270583" y="1254205"/>
            <a:ext cx="6475446" cy="4957259"/>
            <a:chOff x="270583" y="1254205"/>
            <a:chExt cx="6475446" cy="4957259"/>
          </a:xfrm>
        </p:grpSpPr>
        <p:pic>
          <p:nvPicPr>
            <p:cNvPr id="5" name="Picture 4" descr="A graph of a graph of a nuclear power&#10;&#10;AI-generated content may be incorrect.">
              <a:extLst>
                <a:ext uri="{FF2B5EF4-FFF2-40B4-BE49-F238E27FC236}">
                  <a16:creationId xmlns:a16="http://schemas.microsoft.com/office/drawing/2014/main" id="{B4D93C9D-0F03-BE5C-83E2-BAB5BBEA7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583" y="1254205"/>
              <a:ext cx="6475446" cy="4957259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0BF1F2C-506A-7CEE-FA56-09F1AB109189}"/>
                </a:ext>
              </a:extLst>
            </p:cNvPr>
            <p:cNvGrpSpPr/>
            <p:nvPr/>
          </p:nvGrpSpPr>
          <p:grpSpPr>
            <a:xfrm>
              <a:off x="1616366" y="4225208"/>
              <a:ext cx="3020949" cy="405873"/>
              <a:chOff x="1616366" y="4225208"/>
              <a:chExt cx="3020949" cy="405873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4C72DBF-AA9A-5F8C-34BA-7FC01060B7B0}"/>
                  </a:ext>
                </a:extLst>
              </p:cNvPr>
              <p:cNvSpPr txBox="1"/>
              <p:nvPr/>
            </p:nvSpPr>
            <p:spPr>
              <a:xfrm>
                <a:off x="2444619" y="4225208"/>
                <a:ext cx="5460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PEA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80C568-3ECB-5AE2-CAF9-07182460B265}"/>
                  </a:ext>
                </a:extLst>
              </p:cNvPr>
              <p:cNvSpPr txBox="1"/>
              <p:nvPr/>
            </p:nvSpPr>
            <p:spPr>
              <a:xfrm>
                <a:off x="1831903" y="4228312"/>
                <a:ext cx="5765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NEA</a:t>
                </a:r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1CE3B2A6-A263-C064-3BA8-BDB765AB06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2612" y="4618646"/>
                <a:ext cx="2164703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3C9A37CE-DE04-33F9-AF98-09E0D2C7FEF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16366" y="4631081"/>
                <a:ext cx="734947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ECB9119-0E43-2E28-CF66-E37757E7715C}"/>
                </a:ext>
              </a:extLst>
            </p:cNvPr>
            <p:cNvCxnSpPr/>
            <p:nvPr/>
          </p:nvCxnSpPr>
          <p:spPr>
            <a:xfrm>
              <a:off x="1427584" y="3965509"/>
              <a:ext cx="4404049" cy="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8D8759E-57AA-05B1-4C4A-6D8946F7A874}"/>
                </a:ext>
              </a:extLst>
            </p:cNvPr>
            <p:cNvCxnSpPr/>
            <p:nvPr/>
          </p:nvCxnSpPr>
          <p:spPr>
            <a:xfrm flipH="1">
              <a:off x="2472612" y="5057192"/>
              <a:ext cx="54604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D3F7C78-DE62-A5AF-C503-8B09D6727FB9}"/>
                </a:ext>
              </a:extLst>
            </p:cNvPr>
            <p:cNvSpPr txBox="1"/>
            <p:nvPr/>
          </p:nvSpPr>
          <p:spPr>
            <a:xfrm>
              <a:off x="3093477" y="4867664"/>
              <a:ext cx="17235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 = * + 60meV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92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9D892276-6B0D-4BA5-BB28-D863EA3E9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C8A1822F-EE99-4964-9295-20A3C805B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Rectangle 11">
            <a:extLst>
              <a:ext uri="{FF2B5EF4-FFF2-40B4-BE49-F238E27FC236}">
                <a16:creationId xmlns:a16="http://schemas.microsoft.com/office/drawing/2014/main" id="{15316FBC-822A-4AC0-8083-E54DBC8B5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12">
            <a:extLst>
              <a:ext uri="{FF2B5EF4-FFF2-40B4-BE49-F238E27FC236}">
                <a16:creationId xmlns:a16="http://schemas.microsoft.com/office/drawing/2014/main" id="{EDED0E87-9599-4A31-B87F-C541F940C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14">
            <a:extLst>
              <a:ext uri="{FF2B5EF4-FFF2-40B4-BE49-F238E27FC236}">
                <a16:creationId xmlns:a16="http://schemas.microsoft.com/office/drawing/2014/main" id="{840B004F-D729-47D7-9A87-FD02E288B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8">
            <a:extLst>
              <a:ext uri="{FF2B5EF4-FFF2-40B4-BE49-F238E27FC236}">
                <a16:creationId xmlns:a16="http://schemas.microsoft.com/office/drawing/2014/main" id="{F151591D-C04B-4F7B-9C5F-6AB916921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0">
            <a:extLst>
              <a:ext uri="{FF2B5EF4-FFF2-40B4-BE49-F238E27FC236}">
                <a16:creationId xmlns:a16="http://schemas.microsoft.com/office/drawing/2014/main" id="{2A27FBD2-97A2-436F-8527-656F490A7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7" name="Rectangle 4">
            <a:extLst>
              <a:ext uri="{FF2B5EF4-FFF2-40B4-BE49-F238E27FC236}">
                <a16:creationId xmlns:a16="http://schemas.microsoft.com/office/drawing/2014/main" id="{D199A97F-63AB-41E7-B1CD-52589C773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8" name="Rectangle 2">
            <a:extLst>
              <a:ext uri="{FF2B5EF4-FFF2-40B4-BE49-F238E27FC236}">
                <a16:creationId xmlns:a16="http://schemas.microsoft.com/office/drawing/2014/main" id="{8BA119D1-0C73-4DEC-8249-8BCB9BD51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23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35BED6-98EC-A851-34F5-4179F595D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Cesiated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-GaAs: QE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48">
            <a:extLst>
              <a:ext uri="{FF2B5EF4-FFF2-40B4-BE49-F238E27FC236}">
                <a16:creationId xmlns:a16="http://schemas.microsoft.com/office/drawing/2014/main" id="{8B6FBA16-FA63-FB36-F4A7-CD03100EA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L.B. Jones, H.E.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Scheibler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 al., </a:t>
            </a:r>
            <a:r>
              <a:rPr lang="en-US" sz="18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J. Phys. D: Appl. Phys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54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205301 (2021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95176F-DD88-E9D3-6011-18B14BF94E27}"/>
              </a:ext>
            </a:extLst>
          </p:cNvPr>
          <p:cNvSpPr txBox="1"/>
          <p:nvPr/>
        </p:nvSpPr>
        <p:spPr>
          <a:xfrm>
            <a:off x="7137914" y="1847463"/>
            <a:ext cx="467153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Fit to experimental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 dependence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again employs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27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Consistent with MTE data !!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Boltzmann tail emission drives exponential decay in QE with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for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large PEA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C27E605-65C8-125D-8950-06E27B010D88}"/>
              </a:ext>
            </a:extLst>
          </p:cNvPr>
          <p:cNvGrpSpPr/>
          <p:nvPr/>
        </p:nvGrpSpPr>
        <p:grpSpPr>
          <a:xfrm>
            <a:off x="251924" y="1239631"/>
            <a:ext cx="6546793" cy="5011879"/>
            <a:chOff x="251924" y="1239631"/>
            <a:chExt cx="6546793" cy="5011879"/>
          </a:xfrm>
        </p:grpSpPr>
        <p:pic>
          <p:nvPicPr>
            <p:cNvPr id="5" name="Picture 4" descr="A graph of a graph of a graph&#10;&#10;AI-generated content may be incorrect.">
              <a:extLst>
                <a:ext uri="{FF2B5EF4-FFF2-40B4-BE49-F238E27FC236}">
                  <a16:creationId xmlns:a16="http://schemas.microsoft.com/office/drawing/2014/main" id="{7B80EE7C-CAF0-CC40-7336-6F513B075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924" y="1239631"/>
              <a:ext cx="6546793" cy="5011879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5CDF2F2-1639-1347-6EAD-94C3FD466403}"/>
                </a:ext>
              </a:extLst>
            </p:cNvPr>
            <p:cNvGrpSpPr/>
            <p:nvPr/>
          </p:nvGrpSpPr>
          <p:grpSpPr>
            <a:xfrm>
              <a:off x="1625697" y="4533123"/>
              <a:ext cx="3020949" cy="405873"/>
              <a:chOff x="1616366" y="4225208"/>
              <a:chExt cx="3020949" cy="405873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1B2FFFB-F50E-88CC-32ED-7BF8D006C8B7}"/>
                  </a:ext>
                </a:extLst>
              </p:cNvPr>
              <p:cNvSpPr txBox="1"/>
              <p:nvPr/>
            </p:nvSpPr>
            <p:spPr>
              <a:xfrm>
                <a:off x="2444619" y="4225208"/>
                <a:ext cx="5460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PEA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571598A-EC9F-BD56-BDF3-3642BDD1C06F}"/>
                  </a:ext>
                </a:extLst>
              </p:cNvPr>
              <p:cNvSpPr txBox="1"/>
              <p:nvPr/>
            </p:nvSpPr>
            <p:spPr>
              <a:xfrm>
                <a:off x="1831903" y="4228312"/>
                <a:ext cx="5765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NEA</a:t>
                </a:r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EA549510-3A9C-E0F4-EB1A-34946D9C86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2612" y="4618646"/>
                <a:ext cx="2164703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B6B8D109-5B9A-E1A6-4372-754FA2C6F62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616366" y="4631081"/>
                <a:ext cx="734947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57A04A3-2926-2C48-7813-635F6468EAE2}"/>
                  </a:ext>
                </a:extLst>
              </p:cNvPr>
              <p:cNvSpPr txBox="1"/>
              <p:nvPr/>
            </p:nvSpPr>
            <p:spPr>
              <a:xfrm>
                <a:off x="7269520" y="4479255"/>
                <a:ext cx="4344964" cy="1261884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Emission band’s electron affinity</a:t>
                </a: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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𝑩</m:t>
                        </m:r>
                      </m:sub>
                    </m:sSub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𝑻</m:t>
                        </m:r>
                      </m:e>
                      <m:sub>
                        <m: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𝒆</m:t>
                        </m:r>
                      </m:sub>
                    </m:sSub>
                  </m:oMath>
                </a14:m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determine QE and</a:t>
                </a: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MTE of FC emission process</a:t>
                </a:r>
              </a:p>
              <a:p>
                <a:r>
                  <a:rPr lang="en-US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57A04A3-2926-2C48-7813-635F6468E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9520" y="4479255"/>
                <a:ext cx="4344964" cy="12618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3648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F9FB0-8B01-189E-5511-FE319465B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E5B700AF-7C24-66BA-960B-F1A869C94DC8}"/>
              </a:ext>
            </a:extLst>
          </p:cNvPr>
          <p:cNvSpPr/>
          <p:nvPr/>
        </p:nvSpPr>
        <p:spPr>
          <a:xfrm>
            <a:off x="442031" y="1624955"/>
            <a:ext cx="5172075" cy="4505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57362404-050C-A494-82A7-ABB8FA03B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F3677362-66C6-E091-61F3-5A4F02689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Rectangle 11">
            <a:extLst>
              <a:ext uri="{FF2B5EF4-FFF2-40B4-BE49-F238E27FC236}">
                <a16:creationId xmlns:a16="http://schemas.microsoft.com/office/drawing/2014/main" id="{AC346577-6A05-0538-92DB-AAECE6A703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12">
            <a:extLst>
              <a:ext uri="{FF2B5EF4-FFF2-40B4-BE49-F238E27FC236}">
                <a16:creationId xmlns:a16="http://schemas.microsoft.com/office/drawing/2014/main" id="{B4D2EABC-D0C5-695A-B1AA-E3F99D255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14">
            <a:extLst>
              <a:ext uri="{FF2B5EF4-FFF2-40B4-BE49-F238E27FC236}">
                <a16:creationId xmlns:a16="http://schemas.microsoft.com/office/drawing/2014/main" id="{5DA80C6C-1C67-E8A3-A1A7-922A629F0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8">
            <a:extLst>
              <a:ext uri="{FF2B5EF4-FFF2-40B4-BE49-F238E27FC236}">
                <a16:creationId xmlns:a16="http://schemas.microsoft.com/office/drawing/2014/main" id="{3C2AEC1B-3FEC-EC2E-577E-0DA2096C2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0">
            <a:extLst>
              <a:ext uri="{FF2B5EF4-FFF2-40B4-BE49-F238E27FC236}">
                <a16:creationId xmlns:a16="http://schemas.microsoft.com/office/drawing/2014/main" id="{CB2DEDC1-3792-D49F-74CF-ADFE4EFC8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7" name="Rectangle 4">
            <a:extLst>
              <a:ext uri="{FF2B5EF4-FFF2-40B4-BE49-F238E27FC236}">
                <a16:creationId xmlns:a16="http://schemas.microsoft.com/office/drawing/2014/main" id="{C8BE1571-08DC-0264-D05C-02513C63F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8" name="Rectangle 2">
            <a:extLst>
              <a:ext uri="{FF2B5EF4-FFF2-40B4-BE49-F238E27FC236}">
                <a16:creationId xmlns:a16="http://schemas.microsoft.com/office/drawing/2014/main" id="{947E5E8E-C420-9CA9-78B5-E7845F181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23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325BF5-72CC-0B4B-F466-3C86F3E95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Mg-doped </a:t>
            </a:r>
            <a:r>
              <a:rPr lang="en-US" altLang="en-US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(0001) photocathode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48">
            <a:extLst>
              <a:ext uri="{FF2B5EF4-FFF2-40B4-BE49-F238E27FC236}">
                <a16:creationId xmlns:a16="http://schemas.microsoft.com/office/drawing/2014/main" id="{7728B75C-0E9F-459F-4D96-1E0770C9B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W.A. Schroeder, L.A. Angeloni, I-J. Shan, and L.B. Jones, </a:t>
            </a:r>
            <a:r>
              <a:rPr lang="en-US" sz="18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Phys. Rev. Applied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kern="0" dirty="0">
                <a:latin typeface="Times New Roman" panose="02020603050405020304" pitchFamily="18" charset="0"/>
                <a:ea typeface="Calibri" panose="020F0502020204030204" pitchFamily="34" charset="0"/>
              </a:rPr>
              <a:t>23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054065 (2023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7B06FE-760F-A297-F046-A6DF6BD1188D}"/>
              </a:ext>
            </a:extLst>
          </p:cNvPr>
          <p:cNvSpPr txBox="1"/>
          <p:nvPr/>
        </p:nvSpPr>
        <p:spPr>
          <a:xfrm>
            <a:off x="9242" y="1006769"/>
            <a:ext cx="1203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Spectral measurements performed at UIC;  = 230-410 nm,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300 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DA2CC5-4830-A317-294A-C53BB11C2286}"/>
                  </a:ext>
                </a:extLst>
              </p:cNvPr>
              <p:cNvSpPr txBox="1"/>
              <p:nvPr/>
            </p:nvSpPr>
            <p:spPr>
              <a:xfrm>
                <a:off x="5837727" y="1475013"/>
                <a:ext cx="6184551" cy="49108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Absorption depth 50-100 nm (ħ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ω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&gt;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and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lang="en-US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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40 nm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 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Short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transport limit in strong depletion field 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with excess photo-excitation energy in CB 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</a:t>
                </a:r>
                <a:r>
                  <a:rPr lang="en-US" sz="20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equipartitioned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6 optical phonon modes: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𝐶𝐵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ħ</m:t>
                          </m:r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… Electrons emitted in less than ~1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ps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optical phonon decay time</a:t>
                </a:r>
              </a:p>
              <a:p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Electron affinity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  +2.4 eV for lower CB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  Emission from population in upper CB 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   with DFT calculated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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surface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=  0.1(0.2) eV</a:t>
                </a:r>
              </a:p>
              <a:p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BOTH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QE and MTE measured as a function of ħ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ω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DA2CC5-4830-A317-294A-C53BB11C22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727" y="1475013"/>
                <a:ext cx="6184551" cy="4910896"/>
              </a:xfrm>
              <a:prstGeom prst="rect">
                <a:avLst/>
              </a:prstGeom>
              <a:blipFill>
                <a:blip r:embed="rId2"/>
                <a:stretch>
                  <a:fillRect l="-1085" t="-868" r="-690" b="-1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C40F91B9-DFF7-2008-4AAB-CF55633C6D06}"/>
              </a:ext>
            </a:extLst>
          </p:cNvPr>
          <p:cNvGrpSpPr/>
          <p:nvPr/>
        </p:nvGrpSpPr>
        <p:grpSpPr>
          <a:xfrm>
            <a:off x="-574999" y="1079259"/>
            <a:ext cx="6011318" cy="5421190"/>
            <a:chOff x="-285746" y="1079259"/>
            <a:chExt cx="6011318" cy="5421190"/>
          </a:xfrm>
        </p:grpSpPr>
        <p:sp>
          <p:nvSpPr>
            <p:cNvPr id="6" name="Arc 5">
              <a:extLst>
                <a:ext uri="{FF2B5EF4-FFF2-40B4-BE49-F238E27FC236}">
                  <a16:creationId xmlns:a16="http://schemas.microsoft.com/office/drawing/2014/main" id="{E5C58EB3-902F-3B7F-3EA2-7E5B19F29D43}"/>
                </a:ext>
              </a:extLst>
            </p:cNvPr>
            <p:cNvSpPr/>
            <p:nvPr/>
          </p:nvSpPr>
          <p:spPr>
            <a:xfrm>
              <a:off x="2258216" y="4724420"/>
              <a:ext cx="2327581" cy="1776029"/>
            </a:xfrm>
            <a:prstGeom prst="arc">
              <a:avLst>
                <a:gd name="adj1" fmla="val 16200000"/>
                <a:gd name="adj2" fmla="val 2089006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F60555B-23A1-875E-7181-25C496B7CB10}"/>
                </a:ext>
              </a:extLst>
            </p:cNvPr>
            <p:cNvSpPr/>
            <p:nvPr/>
          </p:nvSpPr>
          <p:spPr>
            <a:xfrm>
              <a:off x="2343156" y="2437315"/>
              <a:ext cx="2180656" cy="1051277"/>
            </a:xfrm>
            <a:prstGeom prst="rect">
              <a:avLst/>
            </a:prstGeom>
            <a:gradFill flip="none" rotWithShape="1">
              <a:gsLst>
                <a:gs pos="0">
                  <a:srgbClr val="C00000">
                    <a:tint val="66000"/>
                    <a:satMod val="160000"/>
                  </a:srgbClr>
                </a:gs>
                <a:gs pos="50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CCF9B17-67D8-F510-6B56-2882C523D832}"/>
                </a:ext>
              </a:extLst>
            </p:cNvPr>
            <p:cNvSpPr/>
            <p:nvPr/>
          </p:nvSpPr>
          <p:spPr>
            <a:xfrm>
              <a:off x="4520027" y="3197289"/>
              <a:ext cx="1091681" cy="267770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C7303038-AD9E-2CE5-68D2-7C317BBD8929}"/>
                </a:ext>
              </a:extLst>
            </p:cNvPr>
            <p:cNvSpPr/>
            <p:nvPr/>
          </p:nvSpPr>
          <p:spPr>
            <a:xfrm flipV="1">
              <a:off x="-285746" y="1079259"/>
              <a:ext cx="4842356" cy="2337797"/>
            </a:xfrm>
            <a:prstGeom prst="arc">
              <a:avLst>
                <a:gd name="adj1" fmla="val 16810495"/>
                <a:gd name="adj2" fmla="val 21372319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EDA2ABA-2BA2-0038-656E-556B7B969BDA}"/>
                </a:ext>
              </a:extLst>
            </p:cNvPr>
            <p:cNvCxnSpPr>
              <a:cxnSpLocks/>
              <a:stCxn id="6" idx="0"/>
            </p:cNvCxnSpPr>
            <p:nvPr/>
          </p:nvCxnSpPr>
          <p:spPr>
            <a:xfrm flipH="1">
              <a:off x="1023532" y="4724420"/>
              <a:ext cx="2398474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A8ACC4A-268B-72FA-2C35-B665D6DABE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8061" y="4643549"/>
              <a:ext cx="3533196" cy="0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C3DC6A6-A402-72DA-0FBE-42E95549EA4C}"/>
                </a:ext>
              </a:extLst>
            </p:cNvPr>
            <p:cNvSpPr txBox="1"/>
            <p:nvPr/>
          </p:nvSpPr>
          <p:spPr>
            <a:xfrm>
              <a:off x="921542" y="4739559"/>
              <a:ext cx="502623" cy="3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VB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DC250E8-DD6A-3636-8D57-76E3972D9F49}"/>
                </a:ext>
              </a:extLst>
            </p:cNvPr>
            <p:cNvSpPr txBox="1"/>
            <p:nvPr/>
          </p:nvSpPr>
          <p:spPr>
            <a:xfrm>
              <a:off x="910978" y="3156200"/>
              <a:ext cx="502623" cy="3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CB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2ED13B1-3D8C-50DE-A878-4BF5ABAD1969}"/>
                </a:ext>
              </a:extLst>
            </p:cNvPr>
            <p:cNvSpPr txBox="1"/>
            <p:nvPr/>
          </p:nvSpPr>
          <p:spPr>
            <a:xfrm>
              <a:off x="923416" y="4288267"/>
              <a:ext cx="21615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[Mg] = 5x10</a:t>
              </a:r>
              <a:r>
                <a:rPr lang="en-US" baseline="30000" dirty="0"/>
                <a:t>17 </a:t>
              </a:r>
              <a:r>
                <a:rPr lang="en-US" dirty="0"/>
                <a:t>cm</a:t>
              </a:r>
              <a:r>
                <a:rPr lang="en-US" baseline="30000" dirty="0"/>
                <a:t>-3</a:t>
              </a:r>
              <a:endParaRPr lang="en-US" dirty="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4785F30-67E6-35EA-FF00-64A0FDBE3B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39463" y="3257550"/>
              <a:ext cx="0" cy="1624112"/>
            </a:xfrm>
            <a:prstGeom prst="straightConnector1">
              <a:avLst/>
            </a:prstGeom>
            <a:ln w="5715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0394049-3557-40CF-CCE3-E30711FD06D9}"/>
                </a:ext>
              </a:extLst>
            </p:cNvPr>
            <p:cNvCxnSpPr/>
            <p:nvPr/>
          </p:nvCxnSpPr>
          <p:spPr>
            <a:xfrm>
              <a:off x="4521926" y="2002299"/>
              <a:ext cx="0" cy="38162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D2B301C-180B-C4E5-3C02-124F6784DFD4}"/>
                </a:ext>
              </a:extLst>
            </p:cNvPr>
            <p:cNvCxnSpPr/>
            <p:nvPr/>
          </p:nvCxnSpPr>
          <p:spPr>
            <a:xfrm>
              <a:off x="4531257" y="3197290"/>
              <a:ext cx="109168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F216E66-71D8-64F5-7E41-F4560122CD15}"/>
                </a:ext>
              </a:extLst>
            </p:cNvPr>
            <p:cNvCxnSpPr>
              <a:cxnSpLocks/>
            </p:cNvCxnSpPr>
            <p:nvPr/>
          </p:nvCxnSpPr>
          <p:spPr>
            <a:xfrm>
              <a:off x="4558274" y="3154324"/>
              <a:ext cx="78999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72BE6EA-AEE3-BE06-7F1B-3B925347B875}"/>
                </a:ext>
              </a:extLst>
            </p:cNvPr>
            <p:cNvSpPr txBox="1"/>
            <p:nvPr/>
          </p:nvSpPr>
          <p:spPr>
            <a:xfrm>
              <a:off x="5137747" y="3197871"/>
              <a:ext cx="587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E</a:t>
              </a:r>
              <a:r>
                <a:rPr lang="en-US" baseline="-25000" dirty="0"/>
                <a:t>vac.</a:t>
              </a:r>
              <a:endParaRPr lang="en-US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010E166-D3B0-5F63-E498-92513C6ADA8A}"/>
                </a:ext>
              </a:extLst>
            </p:cNvPr>
            <p:cNvCxnSpPr>
              <a:cxnSpLocks/>
            </p:cNvCxnSpPr>
            <p:nvPr/>
          </p:nvCxnSpPr>
          <p:spPr>
            <a:xfrm>
              <a:off x="4781237" y="2819400"/>
              <a:ext cx="0" cy="27510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836C156-9CB0-5040-C179-D8EE3E7AC173}"/>
                </a:ext>
              </a:extLst>
            </p:cNvPr>
            <p:cNvSpPr txBox="1"/>
            <p:nvPr/>
          </p:nvSpPr>
          <p:spPr>
            <a:xfrm>
              <a:off x="4746666" y="2695203"/>
              <a:ext cx="4105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ym typeface="Symbol" panose="05050102010706020507" pitchFamily="18" charset="2"/>
                </a:rPr>
                <a:t>  </a:t>
              </a:r>
              <a:endParaRPr lang="en-US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1B3EC7A-BD50-F3D5-5435-6DF693F610E8}"/>
                </a:ext>
              </a:extLst>
            </p:cNvPr>
            <p:cNvSpPr txBox="1"/>
            <p:nvPr/>
          </p:nvSpPr>
          <p:spPr>
            <a:xfrm>
              <a:off x="2738807" y="3669857"/>
              <a:ext cx="6158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accent1"/>
                  </a:solidFill>
                  <a:sym typeface="Symbol" panose="05050102010706020507" pitchFamily="18" charset="2"/>
                </a:rPr>
                <a:t>ħ</a:t>
              </a:r>
              <a:r>
                <a:rPr lang="el-GR" sz="2400" b="1" dirty="0">
                  <a:solidFill>
                    <a:schemeClr val="accent1"/>
                  </a:solidFill>
                  <a:sym typeface="Symbol" panose="05050102010706020507" pitchFamily="18" charset="2"/>
                </a:rPr>
                <a:t>ω</a:t>
              </a:r>
              <a:r>
                <a:rPr lang="en-US" sz="2400" b="1" dirty="0">
                  <a:solidFill>
                    <a:schemeClr val="accent1"/>
                  </a:solidFill>
                  <a:sym typeface="Symbol" panose="05050102010706020507" pitchFamily="18" charset="2"/>
                </a:rPr>
                <a:t> </a:t>
              </a:r>
              <a:endParaRPr lang="en-US" sz="24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1EEB9CE-28D2-ABC9-90B0-706A4A6DBB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065956" y="5232730"/>
              <a:ext cx="78999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ED088E0-7739-12C7-91A1-E1D65D52444D}"/>
                </a:ext>
              </a:extLst>
            </p:cNvPr>
            <p:cNvCxnSpPr/>
            <p:nvPr/>
          </p:nvCxnSpPr>
          <p:spPr>
            <a:xfrm>
              <a:off x="4194977" y="5532961"/>
              <a:ext cx="26747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931E485-B092-8EBA-576B-7BEEC57D9B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27262" y="5535872"/>
              <a:ext cx="267478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F6DB009-C24D-E35E-8BE5-9A7DC8A3814D}"/>
                </a:ext>
              </a:extLst>
            </p:cNvPr>
            <p:cNvSpPr txBox="1"/>
            <p:nvPr/>
          </p:nvSpPr>
          <p:spPr>
            <a:xfrm>
              <a:off x="3799623" y="5324088"/>
              <a:ext cx="5878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w</a:t>
              </a:r>
              <a:r>
                <a:rPr lang="en-US" baseline="-25000" dirty="0"/>
                <a:t>d</a:t>
              </a:r>
              <a:endParaRPr lang="en-US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1A506DC-8B39-9F7C-D724-3B123DF45872}"/>
                </a:ext>
              </a:extLst>
            </p:cNvPr>
            <p:cNvGrpSpPr/>
            <p:nvPr/>
          </p:nvGrpSpPr>
          <p:grpSpPr>
            <a:xfrm>
              <a:off x="3778366" y="2176491"/>
              <a:ext cx="502624" cy="1449510"/>
              <a:chOff x="1736824" y="1396236"/>
              <a:chExt cx="798613" cy="2119249"/>
            </a:xfrm>
          </p:grpSpPr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6E06F031-DA11-B79E-1A59-D1B30E4A0A4C}"/>
                  </a:ext>
                </a:extLst>
              </p:cNvPr>
              <p:cNvSpPr/>
              <p:nvPr/>
            </p:nvSpPr>
            <p:spPr>
              <a:xfrm flipV="1">
                <a:off x="1736824" y="2499827"/>
                <a:ext cx="798613" cy="1015658"/>
              </a:xfrm>
              <a:prstGeom prst="arc">
                <a:avLst>
                  <a:gd name="adj1" fmla="val 16200000"/>
                  <a:gd name="adj2" fmla="val 3396421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Isosceles Triangle 32">
                <a:extLst>
                  <a:ext uri="{FF2B5EF4-FFF2-40B4-BE49-F238E27FC236}">
                    <a16:creationId xmlns:a16="http://schemas.microsoft.com/office/drawing/2014/main" id="{133C92DF-273D-0DC1-6577-6ADE986C61F6}"/>
                  </a:ext>
                </a:extLst>
              </p:cNvPr>
              <p:cNvSpPr/>
              <p:nvPr/>
            </p:nvSpPr>
            <p:spPr>
              <a:xfrm rot="5400000">
                <a:off x="1782842" y="2547526"/>
                <a:ext cx="1015656" cy="307914"/>
              </a:xfrm>
              <a:prstGeom prst="triangle">
                <a:avLst>
                  <a:gd name="adj" fmla="val 49010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DA114BA6-6B1C-ED03-C0A0-5E143CA242AC}"/>
                  </a:ext>
                </a:extLst>
              </p:cNvPr>
              <p:cNvSpPr/>
              <p:nvPr/>
            </p:nvSpPr>
            <p:spPr>
              <a:xfrm rot="5400000">
                <a:off x="1746604" y="2471448"/>
                <a:ext cx="1015656" cy="235439"/>
              </a:xfrm>
              <a:prstGeom prst="triangle">
                <a:avLst>
                  <a:gd name="adj" fmla="val 49010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301CB8B0-9132-AED9-5F61-5EEE147B556F}"/>
                  </a:ext>
                </a:extLst>
              </p:cNvPr>
              <p:cNvSpPr/>
              <p:nvPr/>
            </p:nvSpPr>
            <p:spPr>
              <a:xfrm rot="5400000">
                <a:off x="1670488" y="2436697"/>
                <a:ext cx="1125652" cy="199429"/>
              </a:xfrm>
              <a:prstGeom prst="triangle">
                <a:avLst>
                  <a:gd name="adj" fmla="val 49010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FB410887-9336-77D8-8B7F-198BCAEF5748}"/>
                  </a:ext>
                </a:extLst>
              </p:cNvPr>
              <p:cNvSpPr/>
              <p:nvPr/>
            </p:nvSpPr>
            <p:spPr>
              <a:xfrm rot="5400000">
                <a:off x="1453337" y="2432493"/>
                <a:ext cx="1505247" cy="144726"/>
              </a:xfrm>
              <a:prstGeom prst="triangle">
                <a:avLst>
                  <a:gd name="adj" fmla="val 49010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5552E047-BBC8-BA04-EEE3-25EC597CE1D2}"/>
                  </a:ext>
                </a:extLst>
              </p:cNvPr>
              <p:cNvSpPr/>
              <p:nvPr/>
            </p:nvSpPr>
            <p:spPr>
              <a:xfrm rot="5400000">
                <a:off x="1410258" y="2119574"/>
                <a:ext cx="1505247" cy="58572"/>
              </a:xfrm>
              <a:prstGeom prst="triangle">
                <a:avLst>
                  <a:gd name="adj" fmla="val 49010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6D127AE-9088-4ECB-A561-CA1C48461005}"/>
                </a:ext>
              </a:extLst>
            </p:cNvPr>
            <p:cNvCxnSpPr>
              <a:cxnSpLocks/>
            </p:cNvCxnSpPr>
            <p:nvPr/>
          </p:nvCxnSpPr>
          <p:spPr>
            <a:xfrm>
              <a:off x="4119171" y="2505096"/>
              <a:ext cx="1148154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5CDAD1B-3EBC-575C-E005-FA4418D77C7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4007" y="3495696"/>
              <a:ext cx="239847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DE8B7D69-B0B8-66C2-D1A5-33296EA807DE}"/>
                </a:ext>
              </a:extLst>
            </p:cNvPr>
            <p:cNvSpPr/>
            <p:nvPr/>
          </p:nvSpPr>
          <p:spPr>
            <a:xfrm>
              <a:off x="2248691" y="3495695"/>
              <a:ext cx="2327581" cy="1828391"/>
            </a:xfrm>
            <a:prstGeom prst="arc">
              <a:avLst>
                <a:gd name="adj1" fmla="val 16200000"/>
                <a:gd name="adj2" fmla="val 2089006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9FE75E31-DD40-87D0-76EB-F40B6C0D4663}"/>
                </a:ext>
              </a:extLst>
            </p:cNvPr>
            <p:cNvSpPr/>
            <p:nvPr/>
          </p:nvSpPr>
          <p:spPr>
            <a:xfrm>
              <a:off x="2248691" y="2505096"/>
              <a:ext cx="2327581" cy="1744880"/>
            </a:xfrm>
            <a:prstGeom prst="arc">
              <a:avLst>
                <a:gd name="adj1" fmla="val 16200000"/>
                <a:gd name="adj2" fmla="val 20890063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413273C-D183-72A3-6D05-8AB6036F845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3532" y="2505096"/>
              <a:ext cx="239847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EF1F464-E003-AB8E-F4E9-12E2F1B7DEAF}"/>
                </a:ext>
              </a:extLst>
            </p:cNvPr>
            <p:cNvSpPr txBox="1"/>
            <p:nvPr/>
          </p:nvSpPr>
          <p:spPr>
            <a:xfrm>
              <a:off x="923243" y="2166275"/>
              <a:ext cx="1201887" cy="36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Upper CB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2A70E7B4-EE06-9043-D959-B38000A6F3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81237" y="3257550"/>
              <a:ext cx="0" cy="275108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489F997-50D7-AC49-54E4-8CFB862B8B7D}"/>
              </a:ext>
            </a:extLst>
          </p:cNvPr>
          <p:cNvCxnSpPr/>
          <p:nvPr/>
        </p:nvCxnSpPr>
        <p:spPr>
          <a:xfrm>
            <a:off x="1166324" y="2552720"/>
            <a:ext cx="0" cy="87815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BB9342F-918B-27E9-13EA-3136006F97A7}"/>
              </a:ext>
            </a:extLst>
          </p:cNvPr>
          <p:cNvSpPr txBox="1"/>
          <p:nvPr/>
        </p:nvSpPr>
        <p:spPr>
          <a:xfrm>
            <a:off x="1175661" y="2807129"/>
            <a:ext cx="774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2.5 eV</a:t>
            </a:r>
          </a:p>
        </p:txBody>
      </p:sp>
    </p:spTree>
    <p:extLst>
      <p:ext uri="{BB962C8B-B14F-4D97-AF65-F5344CB8AC3E}">
        <p14:creationId xmlns:p14="http://schemas.microsoft.com/office/powerpoint/2010/main" val="17167605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9D892276-6B0D-4BA5-BB28-D863EA3E9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C8A1822F-EE99-4964-9295-20A3C805B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Rectangle 11">
            <a:extLst>
              <a:ext uri="{FF2B5EF4-FFF2-40B4-BE49-F238E27FC236}">
                <a16:creationId xmlns:a16="http://schemas.microsoft.com/office/drawing/2014/main" id="{15316FBC-822A-4AC0-8083-E54DBC8B5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12">
            <a:extLst>
              <a:ext uri="{FF2B5EF4-FFF2-40B4-BE49-F238E27FC236}">
                <a16:creationId xmlns:a16="http://schemas.microsoft.com/office/drawing/2014/main" id="{EDED0E87-9599-4A31-B87F-C541F940C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14">
            <a:extLst>
              <a:ext uri="{FF2B5EF4-FFF2-40B4-BE49-F238E27FC236}">
                <a16:creationId xmlns:a16="http://schemas.microsoft.com/office/drawing/2014/main" id="{840B004F-D729-47D7-9A87-FD02E288B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8">
            <a:extLst>
              <a:ext uri="{FF2B5EF4-FFF2-40B4-BE49-F238E27FC236}">
                <a16:creationId xmlns:a16="http://schemas.microsoft.com/office/drawing/2014/main" id="{F151591D-C04B-4F7B-9C5F-6AB916921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0">
            <a:extLst>
              <a:ext uri="{FF2B5EF4-FFF2-40B4-BE49-F238E27FC236}">
                <a16:creationId xmlns:a16="http://schemas.microsoft.com/office/drawing/2014/main" id="{2A27FBD2-97A2-436F-8527-656F490A7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7" name="Rectangle 4">
            <a:extLst>
              <a:ext uri="{FF2B5EF4-FFF2-40B4-BE49-F238E27FC236}">
                <a16:creationId xmlns:a16="http://schemas.microsoft.com/office/drawing/2014/main" id="{D199A97F-63AB-41E7-B1CD-52589C773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8" name="Rectangle 2">
            <a:extLst>
              <a:ext uri="{FF2B5EF4-FFF2-40B4-BE49-F238E27FC236}">
                <a16:creationId xmlns:a16="http://schemas.microsoft.com/office/drawing/2014/main" id="{8BA119D1-0C73-4DEC-8249-8BCB9BD51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23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35BED6-98EC-A851-34F5-4179F595D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(0001): MTE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graph of a graph showing a number of electrons&#10;&#10;AI-generated content may be incorrect.">
            <a:extLst>
              <a:ext uri="{FF2B5EF4-FFF2-40B4-BE49-F238E27FC236}">
                <a16:creationId xmlns:a16="http://schemas.microsoft.com/office/drawing/2014/main" id="{34EF2749-04EB-1698-F6C2-5BD6D5B5E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32" y="1253579"/>
            <a:ext cx="6519443" cy="4990941"/>
          </a:xfrm>
          <a:prstGeom prst="rect">
            <a:avLst/>
          </a:prstGeom>
        </p:spPr>
      </p:pic>
      <p:sp>
        <p:nvSpPr>
          <p:cNvPr id="3" name="TextBox 48">
            <a:extLst>
              <a:ext uri="{FF2B5EF4-FFF2-40B4-BE49-F238E27FC236}">
                <a16:creationId xmlns:a16="http://schemas.microsoft.com/office/drawing/2014/main" id="{E0A0366C-DC42-680C-2780-0B78D086E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W.A. Schroeder, L.A.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Angeloni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I-R. Shan, and L.B. Jones, </a:t>
            </a:r>
            <a:r>
              <a:rPr lang="en-US" sz="18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Phys. Rev. Applied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kern="0" dirty="0">
                <a:latin typeface="Times New Roman" panose="02020603050405020304" pitchFamily="18" charset="0"/>
                <a:ea typeface="Calibri" panose="020F0502020204030204" pitchFamily="34" charset="0"/>
              </a:rPr>
              <a:t>23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054065 (2023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60F5D4-C663-B025-5B80-74AF9A45B33B}"/>
                  </a:ext>
                </a:extLst>
              </p:cNvPr>
              <p:cNvSpPr txBox="1"/>
              <p:nvPr/>
            </p:nvSpPr>
            <p:spPr>
              <a:xfrm>
                <a:off x="7007290" y="1379989"/>
                <a:ext cx="4954555" cy="4454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MTE consistent with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ħ</m:t>
                          </m:r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… </a:t>
                </a:r>
                <a:r>
                  <a:rPr lang="en-US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0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en-US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75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meV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ħ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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av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the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‘average’ polaron formation energy)</a:t>
                </a:r>
              </a:p>
              <a:p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MTE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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230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meV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ħ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ω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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E</a:t>
                </a:r>
                <a:r>
                  <a:rPr lang="en-US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CB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 0)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implies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</a:t>
                </a:r>
                <a:r>
                  <a:rPr lang="en-US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eff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 0.3 eV in ~100 kV/cm surface depletion field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  Optical phonon mediated Franck-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   Condon emission is from within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   ~10 nm of photocathode surface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    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60F5D4-C663-B025-5B80-74AF9A45B3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7290" y="1379989"/>
                <a:ext cx="4954555" cy="4454168"/>
              </a:xfrm>
              <a:prstGeom prst="rect">
                <a:avLst/>
              </a:prstGeom>
              <a:blipFill>
                <a:blip r:embed="rId3"/>
                <a:stretch>
                  <a:fillRect l="-1107" t="-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DACD788-4AA1-C30C-2CC0-B72427124FD9}"/>
              </a:ext>
            </a:extLst>
          </p:cNvPr>
          <p:cNvSpPr txBox="1"/>
          <p:nvPr/>
        </p:nvSpPr>
        <p:spPr>
          <a:xfrm>
            <a:off x="1912775" y="1848726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0070C0"/>
                </a:solidFill>
              </a:rPr>
              <a:t>E</a:t>
            </a:r>
            <a:r>
              <a:rPr lang="en-US" baseline="-25000" dirty="0" err="1">
                <a:solidFill>
                  <a:srgbClr val="0070C0"/>
                </a:solidFill>
              </a:rPr>
              <a:t>g</a:t>
            </a:r>
            <a:r>
              <a:rPr lang="en-US" dirty="0">
                <a:solidFill>
                  <a:srgbClr val="0070C0"/>
                </a:solidFill>
              </a:rPr>
              <a:t> = 3.4eV</a:t>
            </a:r>
            <a:endParaRPr lang="en-US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83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9D892276-6B0D-4BA5-BB28-D863EA3E9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C8A1822F-EE99-4964-9295-20A3C805B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Rectangle 11">
            <a:extLst>
              <a:ext uri="{FF2B5EF4-FFF2-40B4-BE49-F238E27FC236}">
                <a16:creationId xmlns:a16="http://schemas.microsoft.com/office/drawing/2014/main" id="{15316FBC-822A-4AC0-8083-E54DBC8B5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12">
            <a:extLst>
              <a:ext uri="{FF2B5EF4-FFF2-40B4-BE49-F238E27FC236}">
                <a16:creationId xmlns:a16="http://schemas.microsoft.com/office/drawing/2014/main" id="{EDED0E87-9599-4A31-B87F-C541F940C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14">
            <a:extLst>
              <a:ext uri="{FF2B5EF4-FFF2-40B4-BE49-F238E27FC236}">
                <a16:creationId xmlns:a16="http://schemas.microsoft.com/office/drawing/2014/main" id="{840B004F-D729-47D7-9A87-FD02E288B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8">
            <a:extLst>
              <a:ext uri="{FF2B5EF4-FFF2-40B4-BE49-F238E27FC236}">
                <a16:creationId xmlns:a16="http://schemas.microsoft.com/office/drawing/2014/main" id="{F151591D-C04B-4F7B-9C5F-6AB916921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0">
            <a:extLst>
              <a:ext uri="{FF2B5EF4-FFF2-40B4-BE49-F238E27FC236}">
                <a16:creationId xmlns:a16="http://schemas.microsoft.com/office/drawing/2014/main" id="{2A27FBD2-97A2-436F-8527-656F490A7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7" name="Rectangle 4">
            <a:extLst>
              <a:ext uri="{FF2B5EF4-FFF2-40B4-BE49-F238E27FC236}">
                <a16:creationId xmlns:a16="http://schemas.microsoft.com/office/drawing/2014/main" id="{D199A97F-63AB-41E7-B1CD-52589C773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8" name="Rectangle 2">
            <a:extLst>
              <a:ext uri="{FF2B5EF4-FFF2-40B4-BE49-F238E27FC236}">
                <a16:creationId xmlns:a16="http://schemas.microsoft.com/office/drawing/2014/main" id="{8BA119D1-0C73-4DEC-8249-8BCB9BD51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23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35BED6-98EC-A851-34F5-4179F595D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(0001): QE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graph of a graph of a number of electrons&#10;&#10;AI-generated content may be incorrect.">
            <a:extLst>
              <a:ext uri="{FF2B5EF4-FFF2-40B4-BE49-F238E27FC236}">
                <a16:creationId xmlns:a16="http://schemas.microsoft.com/office/drawing/2014/main" id="{D3FC079B-F15F-BC85-969F-39CAFAF39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54" y="1275733"/>
            <a:ext cx="6447451" cy="4935828"/>
          </a:xfrm>
          <a:prstGeom prst="rect">
            <a:avLst/>
          </a:prstGeom>
        </p:spPr>
      </p:pic>
      <p:sp>
        <p:nvSpPr>
          <p:cNvPr id="3" name="TextBox 48">
            <a:extLst>
              <a:ext uri="{FF2B5EF4-FFF2-40B4-BE49-F238E27FC236}">
                <a16:creationId xmlns:a16="http://schemas.microsoft.com/office/drawing/2014/main" id="{D5D689DE-507A-AE53-ACFF-EE05530D9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W.A. Schroeder, L.A.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Angeloni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I-R. Shan, and L.B. Jones, </a:t>
            </a:r>
            <a:r>
              <a:rPr lang="en-US" sz="18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Phys. Rev. Applied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kern="0" dirty="0">
                <a:latin typeface="Times New Roman" panose="02020603050405020304" pitchFamily="18" charset="0"/>
                <a:ea typeface="Calibri" panose="020F0502020204030204" pitchFamily="34" charset="0"/>
              </a:rPr>
              <a:t>23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054065 (2023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23C2E5-26B3-B9F1-FF4C-D3BE59329EEA}"/>
              </a:ext>
            </a:extLst>
          </p:cNvPr>
          <p:cNvSpPr txBox="1"/>
          <p:nvPr/>
        </p:nvSpPr>
        <p:spPr>
          <a:xfrm>
            <a:off x="1884783" y="1869228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>
                <a:solidFill>
                  <a:srgbClr val="0070C0"/>
                </a:solidFill>
              </a:rPr>
              <a:t>E</a:t>
            </a:r>
            <a:r>
              <a:rPr lang="en-US" baseline="-25000" dirty="0" err="1">
                <a:solidFill>
                  <a:srgbClr val="0070C0"/>
                </a:solidFill>
              </a:rPr>
              <a:t>g</a:t>
            </a:r>
            <a:r>
              <a:rPr lang="en-US" dirty="0">
                <a:solidFill>
                  <a:srgbClr val="0070C0"/>
                </a:solidFill>
              </a:rPr>
              <a:t> = 3.4eV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2CC9D2-097F-7853-FF44-DEE22E5AD08D}"/>
              </a:ext>
            </a:extLst>
          </p:cNvPr>
          <p:cNvSpPr txBox="1"/>
          <p:nvPr/>
        </p:nvSpPr>
        <p:spPr>
          <a:xfrm>
            <a:off x="6932640" y="1748595"/>
            <a:ext cx="5042791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(ħ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dependence using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 = 0.3 eV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also consistent with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measured spectral QE dependence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Overall QE significantly lower than for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Cs:GaAs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photocathode as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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CB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+2.4 eV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Signal below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due to photoexcitation  from Mg dopants (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0.1-0.2 eV)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Untreated epi-polished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wafer (Ra &lt; 1 nm)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 Surface roughness effects negligible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628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5018A-90A1-4CAC-5BEA-E2F439479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03C1458-3885-1DDD-438C-BA7CE2A5F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06DC1E0F-280A-8BD0-C0FE-78D65BE7701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18D320-2415-545E-09D3-28181A5B7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305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Fe-doped Ga</a:t>
            </a:r>
            <a:r>
              <a:rPr lang="en-US" altLang="en-US" sz="3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(010): Band structure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5A5077-EB69-F5CF-DD68-DA7435D03F87}"/>
              </a:ext>
            </a:extLst>
          </p:cNvPr>
          <p:cNvSpPr txBox="1"/>
          <p:nvPr/>
        </p:nvSpPr>
        <p:spPr>
          <a:xfrm>
            <a:off x="373219" y="1701274"/>
            <a:ext cx="528112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Thin-slab calculations give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vac.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6.0(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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0.2) eV above valence band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 point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  Lower CB   +1.2 eV</a:t>
            </a:r>
          </a:p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AND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first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‘closed’ upper CB   1.1 eV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Photoexcitation into lower CB primarily from 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Two Fe dopant states (ħ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([Fe]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 10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18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cm</a:t>
            </a:r>
            <a:r>
              <a:rPr lang="en-US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-3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for semi-insulating behavior)</a:t>
            </a:r>
            <a:endParaRPr lang="en-US" baseline="30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(ii) Valance band (ħ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493701-E9D2-23D8-5690-32CD37F39A51}"/>
              </a:ext>
            </a:extLst>
          </p:cNvPr>
          <p:cNvSpPr txBox="1"/>
          <p:nvPr/>
        </p:nvSpPr>
        <p:spPr>
          <a:xfrm>
            <a:off x="9242" y="1006769"/>
            <a:ext cx="1203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Amsterdam Suite with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rSCAN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functionals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B86B7AB-FCC0-6925-85DC-10C9CD117CB4}"/>
              </a:ext>
            </a:extLst>
          </p:cNvPr>
          <p:cNvGrpSpPr/>
          <p:nvPr/>
        </p:nvGrpSpPr>
        <p:grpSpPr>
          <a:xfrm>
            <a:off x="6043373" y="1252586"/>
            <a:ext cx="4728025" cy="5368791"/>
            <a:chOff x="6612555" y="1252586"/>
            <a:chExt cx="4728025" cy="5368791"/>
          </a:xfrm>
        </p:grpSpPr>
        <p:pic>
          <p:nvPicPr>
            <p:cNvPr id="3" name="Picture 2" descr="A diagram of a diagram&#10;&#10;AI-generated content may be incorrect.">
              <a:extLst>
                <a:ext uri="{FF2B5EF4-FFF2-40B4-BE49-F238E27FC236}">
                  <a16:creationId xmlns:a16="http://schemas.microsoft.com/office/drawing/2014/main" id="{5BB47E85-F26F-ADFC-7247-A83E1D282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2555" y="1252586"/>
              <a:ext cx="4728025" cy="536879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D6F3735-BA71-327E-7DDF-923AA3F8F516}"/>
                </a:ext>
              </a:extLst>
            </p:cNvPr>
            <p:cNvSpPr txBox="1"/>
            <p:nvPr/>
          </p:nvSpPr>
          <p:spPr>
            <a:xfrm>
              <a:off x="8780108" y="3102474"/>
              <a:ext cx="587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LCB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A9E9D4D-46E5-0FE4-43B9-B1132051DF84}"/>
                </a:ext>
              </a:extLst>
            </p:cNvPr>
            <p:cNvSpPr txBox="1"/>
            <p:nvPr/>
          </p:nvSpPr>
          <p:spPr>
            <a:xfrm>
              <a:off x="9790924" y="1869955"/>
              <a:ext cx="587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UCB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0143D4A-EBB6-1B35-0970-DD21DA0450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46840" y="3111805"/>
              <a:ext cx="0" cy="2495893"/>
            </a:xfrm>
            <a:prstGeom prst="straightConnector1">
              <a:avLst/>
            </a:prstGeom>
            <a:ln w="38100">
              <a:solidFill>
                <a:srgbClr val="7030A0">
                  <a:alpha val="50196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DC6C5B7-73E8-3238-85F9-B64F5BFF0A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17432" y="3471806"/>
              <a:ext cx="0" cy="1781329"/>
            </a:xfrm>
            <a:prstGeom prst="straightConnector1">
              <a:avLst/>
            </a:prstGeom>
            <a:ln w="38100">
              <a:solidFill>
                <a:srgbClr val="7030A0">
                  <a:alpha val="50196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34A66A5-3AD4-FEB0-4B0A-4FFDCF6B27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30138" y="3268478"/>
              <a:ext cx="0" cy="2856659"/>
            </a:xfrm>
            <a:prstGeom prst="straightConnector1">
              <a:avLst/>
            </a:prstGeom>
            <a:ln w="57150">
              <a:solidFill>
                <a:srgbClr val="7030A0">
                  <a:alpha val="50196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50256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19E94-C1C7-A944-3B12-61BBABDA9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F3107A-3AAC-D46D-FD34-FA170A540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B867196-154F-2A7E-6B5C-F62C91E7EC9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DB7FB6-ADAB-9BD7-5A95-44C13955F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305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Fe-doped Ga</a:t>
            </a:r>
            <a:r>
              <a:rPr lang="en-US" altLang="en-US" sz="3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(010): Absorption </a:t>
            </a:r>
            <a:r>
              <a:rPr lang="el-GR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(ħ</a:t>
            </a:r>
            <a:r>
              <a:rPr lang="el-GR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D7F4C9-B949-8E38-039C-876C0D4A37E0}"/>
              </a:ext>
            </a:extLst>
          </p:cNvPr>
          <p:cNvSpPr txBox="1"/>
          <p:nvPr/>
        </p:nvSpPr>
        <p:spPr>
          <a:xfrm>
            <a:off x="429205" y="1671911"/>
            <a:ext cx="4603671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electron transport regimes expected in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photocathode: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‘Long’ transport for ħ</a:t>
            </a:r>
            <a:r>
              <a:rPr lang="el-GR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4.5 eV</a:t>
            </a:r>
          </a:p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 A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bsorption depth &gt; 400 </a:t>
            </a:r>
            <a:r>
              <a:rPr lang="el-GR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m;</a:t>
            </a:r>
          </a:p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Fe dopant state to CB transitions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‘Short’ transport for ħ</a:t>
            </a:r>
            <a:r>
              <a:rPr lang="el-GR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4.5 eV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 A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bsorption depth &lt; 100 nm;</a:t>
            </a:r>
          </a:p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band-to-band transitions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Strong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variation, Urbach absorption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tail, and anisotropic valence band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contribute to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g,eff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 4.5 eV at 300 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</a:t>
            </a: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FEF958BF-6E92-17DA-1594-429A890AC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L.A. Angeloni, I-J. Shan, J.H. Leach, and W.A. Schroeder, </a:t>
            </a:r>
            <a:r>
              <a:rPr lang="en-US" sz="18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Appl. Phys. Lett.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b="1" kern="0" dirty="0">
                <a:latin typeface="Times New Roman" panose="02020603050405020304" pitchFamily="18" charset="0"/>
                <a:ea typeface="Calibri" panose="020F0502020204030204" pitchFamily="34" charset="0"/>
              </a:rPr>
              <a:t>124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252104 (2024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028519-9A0C-286F-3F37-5BAFC9B8A1B7}"/>
              </a:ext>
            </a:extLst>
          </p:cNvPr>
          <p:cNvSpPr txBox="1"/>
          <p:nvPr/>
        </p:nvSpPr>
        <p:spPr>
          <a:xfrm>
            <a:off x="9242" y="1016100"/>
            <a:ext cx="1203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Sample thickness: 450(50) m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1A5AB6F-474C-C347-8881-63CDF40C6B91}"/>
              </a:ext>
            </a:extLst>
          </p:cNvPr>
          <p:cNvGrpSpPr/>
          <p:nvPr/>
        </p:nvGrpSpPr>
        <p:grpSpPr>
          <a:xfrm>
            <a:off x="5225142" y="1147665"/>
            <a:ext cx="6843812" cy="5238198"/>
            <a:chOff x="5225142" y="1147665"/>
            <a:chExt cx="6843812" cy="5238198"/>
          </a:xfrm>
        </p:grpSpPr>
        <p:pic>
          <p:nvPicPr>
            <p:cNvPr id="8" name="Picture 7" descr="A graph of a graph of a graph&#10;&#10;AI-generated content may be incorrect.">
              <a:extLst>
                <a:ext uri="{FF2B5EF4-FFF2-40B4-BE49-F238E27FC236}">
                  <a16:creationId xmlns:a16="http://schemas.microsoft.com/office/drawing/2014/main" id="{8429BEE0-97D9-FEFA-15BF-1C60A820DC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5142" y="1147665"/>
              <a:ext cx="6843812" cy="5238198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A1492F6-138D-4458-BAD3-FE9CC983D73A}"/>
                </a:ext>
              </a:extLst>
            </p:cNvPr>
            <p:cNvSpPr/>
            <p:nvPr/>
          </p:nvSpPr>
          <p:spPr>
            <a:xfrm>
              <a:off x="10245012" y="1763486"/>
              <a:ext cx="867747" cy="3741575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25A3A7D-1BF3-05BD-FB85-8B9C3B57915E}"/>
                </a:ext>
              </a:extLst>
            </p:cNvPr>
            <p:cNvSpPr/>
            <p:nvPr/>
          </p:nvSpPr>
          <p:spPr>
            <a:xfrm>
              <a:off x="7753740" y="1764460"/>
              <a:ext cx="2500604" cy="3741575"/>
            </a:xfrm>
            <a:prstGeom prst="rect">
              <a:avLst/>
            </a:prstGeom>
            <a:solidFill>
              <a:srgbClr val="0000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4029EEB-B852-4CB0-CBC9-FE93389B5032}"/>
                </a:ext>
              </a:extLst>
            </p:cNvPr>
            <p:cNvSpPr txBox="1"/>
            <p:nvPr/>
          </p:nvSpPr>
          <p:spPr>
            <a:xfrm>
              <a:off x="10105048" y="4246596"/>
              <a:ext cx="10916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‘short’ transport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6F5434-52D7-30D3-1994-68583E0A7F5E}"/>
                </a:ext>
              </a:extLst>
            </p:cNvPr>
            <p:cNvSpPr txBox="1"/>
            <p:nvPr/>
          </p:nvSpPr>
          <p:spPr>
            <a:xfrm>
              <a:off x="7627769" y="4229808"/>
              <a:ext cx="13716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000FF"/>
                  </a:solidFill>
                </a:rPr>
                <a:t>‘long’ transport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F42001D-26EA-B18B-C15B-EF03CA61BB1A}"/>
                </a:ext>
              </a:extLst>
            </p:cNvPr>
            <p:cNvSpPr txBox="1"/>
            <p:nvPr/>
          </p:nvSpPr>
          <p:spPr>
            <a:xfrm rot="16200000">
              <a:off x="5518242" y="3449607"/>
              <a:ext cx="583208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l-GR" dirty="0"/>
                <a:t>α</a:t>
              </a:r>
              <a:r>
                <a:rPr lang="en-US" i="1" dirty="0"/>
                <a:t>l</a:t>
              </a:r>
            </a:p>
          </p:txBody>
        </p:sp>
      </p:grpSp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058795BC-5E82-E9D3-6D3A-08A4C1C54499}"/>
              </a:ext>
            </a:extLst>
          </p:cNvPr>
          <p:cNvSpPr/>
          <p:nvPr/>
        </p:nvSpPr>
        <p:spPr>
          <a:xfrm>
            <a:off x="8355562" y="5066011"/>
            <a:ext cx="307905" cy="285001"/>
          </a:xfrm>
          <a:prstGeom prst="wedgeEllipseCallout">
            <a:avLst>
              <a:gd name="adj1" fmla="val -666299"/>
              <a:gd name="adj2" fmla="val 6843"/>
            </a:avLst>
          </a:prstGeom>
          <a:noFill/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peech Bubble: Oval 16">
            <a:extLst>
              <a:ext uri="{FF2B5EF4-FFF2-40B4-BE49-F238E27FC236}">
                <a16:creationId xmlns:a16="http://schemas.microsoft.com/office/drawing/2014/main" id="{90298696-C413-7ACC-74B6-C09117311346}"/>
              </a:ext>
            </a:extLst>
          </p:cNvPr>
          <p:cNvSpPr/>
          <p:nvPr/>
        </p:nvSpPr>
        <p:spPr>
          <a:xfrm>
            <a:off x="10056845" y="5059788"/>
            <a:ext cx="307905" cy="285001"/>
          </a:xfrm>
          <a:prstGeom prst="wedgeEllipseCallout">
            <a:avLst>
              <a:gd name="adj1" fmla="val 291294"/>
              <a:gd name="adj2" fmla="val 295"/>
            </a:avLst>
          </a:prstGeom>
          <a:noFill/>
          <a:ln w="190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3551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5298E-EE05-B858-88F8-FF2359D7D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3AC1C0E-D2CB-FBF6-BFA5-764023052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4068D962-A9A2-43FD-FF2C-578C640B1A4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103BCE-D240-0A94-6431-17BE472CC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305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Fe-doped Ga</a:t>
            </a:r>
            <a:r>
              <a:rPr lang="en-US" altLang="en-US" sz="3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(010): Two emission signals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3BCBF4-355D-3900-A483-17BBB13C6CDE}"/>
                  </a:ext>
                </a:extLst>
              </p:cNvPr>
              <p:cNvSpPr txBox="1"/>
              <p:nvPr/>
            </p:nvSpPr>
            <p:spPr>
              <a:xfrm>
                <a:off x="418268" y="5394939"/>
                <a:ext cx="11459602" cy="1328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Inner signal from direct LCB emission: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𝑀𝑇𝐸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≅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∗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e>
                    </m:d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6-7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meV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…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 = 0.24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𝑣𝑎𝑐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0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Dominant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outer signal from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multi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-phonon (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&gt; 1) Franck-Condon emission from NEA UCB (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  1.1 eV)	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3BCBF4-355D-3900-A483-17BBB13C6C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68" y="5394939"/>
                <a:ext cx="11459602" cy="1328762"/>
              </a:xfrm>
              <a:prstGeom prst="rect">
                <a:avLst/>
              </a:prstGeom>
              <a:blipFill>
                <a:blip r:embed="rId2"/>
                <a:stretch>
                  <a:fillRect l="-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86BAA4C-854E-C8AE-F311-19494D56CF7D}"/>
              </a:ext>
            </a:extLst>
          </p:cNvPr>
          <p:cNvSpPr txBox="1"/>
          <p:nvPr/>
        </p:nvSpPr>
        <p:spPr>
          <a:xfrm>
            <a:off x="9242" y="1016100"/>
            <a:ext cx="1203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Two Gaussian decomposition reveals sub-thermal emission signal !!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A18DAE6-7366-3B39-D23E-2FF2E3644AB7}"/>
              </a:ext>
            </a:extLst>
          </p:cNvPr>
          <p:cNvGrpSpPr/>
          <p:nvPr/>
        </p:nvGrpSpPr>
        <p:grpSpPr>
          <a:xfrm>
            <a:off x="354552" y="1464898"/>
            <a:ext cx="8574832" cy="3872204"/>
            <a:chOff x="1744822" y="1623525"/>
            <a:chExt cx="8574832" cy="3872204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A9D8090-94F7-89EB-848A-2D9E8BFAFA5A}"/>
                </a:ext>
              </a:extLst>
            </p:cNvPr>
            <p:cNvSpPr/>
            <p:nvPr/>
          </p:nvSpPr>
          <p:spPr>
            <a:xfrm>
              <a:off x="1744822" y="1623525"/>
              <a:ext cx="8574832" cy="387220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 descr="A graph of a curve&#10;&#10;AI-generated content may be incorrect.">
              <a:extLst>
                <a:ext uri="{FF2B5EF4-FFF2-40B4-BE49-F238E27FC236}">
                  <a16:creationId xmlns:a16="http://schemas.microsoft.com/office/drawing/2014/main" id="{E4E296FE-0D9B-43B3-9A2C-521390754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6664" y="1785971"/>
              <a:ext cx="8244383" cy="3170626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DEA3590-76CC-1CD1-9031-D4BA10B5C912}"/>
                </a:ext>
              </a:extLst>
            </p:cNvPr>
            <p:cNvSpPr txBox="1"/>
            <p:nvPr/>
          </p:nvSpPr>
          <p:spPr>
            <a:xfrm>
              <a:off x="1974967" y="1850566"/>
              <a:ext cx="14606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ħ</a:t>
              </a:r>
              <a:r>
                <a:rPr lang="el-GR" dirty="0">
                  <a:solidFill>
                    <a:schemeClr val="bg1"/>
                  </a:solidFill>
                </a:rPr>
                <a:t>ω</a:t>
              </a:r>
              <a:r>
                <a:rPr lang="en-US" dirty="0">
                  <a:solidFill>
                    <a:schemeClr val="bg1"/>
                  </a:solidFill>
                </a:rPr>
                <a:t> = 4.33 eV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F5FEDF7-91E0-F5CB-3206-8DA06EC08FDD}"/>
                </a:ext>
              </a:extLst>
            </p:cNvPr>
            <p:cNvCxnSpPr/>
            <p:nvPr/>
          </p:nvCxnSpPr>
          <p:spPr>
            <a:xfrm>
              <a:off x="6764697" y="5159830"/>
              <a:ext cx="171683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564CBF3-3A8F-E834-F671-91E21DB43E02}"/>
                </a:ext>
              </a:extLst>
            </p:cNvPr>
            <p:cNvCxnSpPr/>
            <p:nvPr/>
          </p:nvCxnSpPr>
          <p:spPr>
            <a:xfrm>
              <a:off x="7632440" y="4665306"/>
              <a:ext cx="0" cy="57849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9A1F9C5-D29F-53D8-2687-83DDA16D595C}"/>
                </a:ext>
              </a:extLst>
            </p:cNvPr>
            <p:cNvSpPr txBox="1"/>
            <p:nvPr/>
          </p:nvSpPr>
          <p:spPr>
            <a:xfrm>
              <a:off x="7408513" y="4991869"/>
              <a:ext cx="42920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/>
                <a:t>p</a:t>
              </a:r>
              <a:r>
                <a:rPr lang="en-US" baseline="-25000" dirty="0" err="1"/>
                <a:t>T</a:t>
              </a:r>
              <a:endParaRPr lang="en-US" dirty="0"/>
            </a:p>
          </p:txBody>
        </p:sp>
        <p:sp>
          <p:nvSpPr>
            <p:cNvPr id="15" name="Speech Bubble: Rectangle 14">
              <a:extLst>
                <a:ext uri="{FF2B5EF4-FFF2-40B4-BE49-F238E27FC236}">
                  <a16:creationId xmlns:a16="http://schemas.microsoft.com/office/drawing/2014/main" id="{237690F3-144B-9242-C721-979E682236E4}"/>
                </a:ext>
              </a:extLst>
            </p:cNvPr>
            <p:cNvSpPr/>
            <p:nvPr/>
          </p:nvSpPr>
          <p:spPr>
            <a:xfrm>
              <a:off x="6764697" y="3676261"/>
              <a:ext cx="1716825" cy="785812"/>
            </a:xfrm>
            <a:prstGeom prst="wedgeRectCallout">
              <a:avLst>
                <a:gd name="adj1" fmla="val -13768"/>
                <a:gd name="adj2" fmla="val 86248"/>
              </a:avLst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Inner signal</a:t>
              </a:r>
            </a:p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MTE </a:t>
              </a:r>
              <a:r>
                <a:rPr lang="en-US" b="1" dirty="0">
                  <a:solidFill>
                    <a:srgbClr val="FF0000"/>
                  </a:solidFill>
                  <a:sym typeface="Symbol" panose="05050102010706020507" pitchFamily="18" charset="2"/>
                </a:rPr>
                <a:t> 6 </a:t>
              </a:r>
              <a:r>
                <a:rPr lang="en-US" b="1" dirty="0" err="1">
                  <a:solidFill>
                    <a:srgbClr val="FF0000"/>
                  </a:solidFill>
                  <a:sym typeface="Symbol" panose="05050102010706020507" pitchFamily="18" charset="2"/>
                </a:rPr>
                <a:t>meV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Speech Bubble: Rectangle 15">
              <a:extLst>
                <a:ext uri="{FF2B5EF4-FFF2-40B4-BE49-F238E27FC236}">
                  <a16:creationId xmlns:a16="http://schemas.microsoft.com/office/drawing/2014/main" id="{6911F093-506B-5DAD-BA52-1094FCF4DA8D}"/>
                </a:ext>
              </a:extLst>
            </p:cNvPr>
            <p:cNvSpPr/>
            <p:nvPr/>
          </p:nvSpPr>
          <p:spPr>
            <a:xfrm>
              <a:off x="5131794" y="1873496"/>
              <a:ext cx="1716825" cy="785812"/>
            </a:xfrm>
            <a:prstGeom prst="wedgeRectCallout">
              <a:avLst>
                <a:gd name="adj1" fmla="val 36232"/>
                <a:gd name="adj2" fmla="val 111183"/>
              </a:avLst>
            </a:prstGeom>
            <a:solidFill>
              <a:schemeClr val="bg1"/>
            </a:solidFill>
            <a:ln w="28575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Outer signal</a:t>
              </a:r>
            </a:p>
            <a:p>
              <a:pPr algn="ctr"/>
              <a:r>
                <a:rPr lang="en-US" dirty="0">
                  <a:solidFill>
                    <a:srgbClr val="0000FF"/>
                  </a:solidFill>
                </a:rPr>
                <a:t>MTE </a:t>
              </a:r>
              <a:r>
                <a:rPr lang="en-US" dirty="0">
                  <a:solidFill>
                    <a:srgbClr val="0000FF"/>
                  </a:solidFill>
                  <a:sym typeface="Symbol" panose="05050102010706020507" pitchFamily="18" charset="2"/>
                </a:rPr>
                <a:t> 280 </a:t>
              </a:r>
              <a:r>
                <a:rPr lang="en-US" dirty="0" err="1">
                  <a:solidFill>
                    <a:srgbClr val="0000FF"/>
                  </a:solidFill>
                  <a:sym typeface="Symbol" panose="05050102010706020507" pitchFamily="18" charset="2"/>
                </a:rPr>
                <a:t>meV</a:t>
              </a:r>
              <a:endParaRPr lang="en-US" dirty="0">
                <a:solidFill>
                  <a:srgbClr val="0000FF"/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BABD422-9202-6D41-4732-2D9026CF46BA}"/>
              </a:ext>
            </a:extLst>
          </p:cNvPr>
          <p:cNvSpPr txBox="1"/>
          <p:nvPr/>
        </p:nvSpPr>
        <p:spPr>
          <a:xfrm>
            <a:off x="7884696" y="1691939"/>
            <a:ext cx="807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300 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3E2C33-FF73-FAFC-3841-98F780E48C9C}"/>
              </a:ext>
            </a:extLst>
          </p:cNvPr>
          <p:cNvSpPr txBox="1"/>
          <p:nvPr/>
        </p:nvSpPr>
        <p:spPr>
          <a:xfrm>
            <a:off x="9134669" y="1649552"/>
            <a:ext cx="2659224" cy="24622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Long transport regime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(ħ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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4.5 eV)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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→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lattice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Transport analysis in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internal drift field gives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 27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meV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endParaRPr lang="en-US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48">
            <a:extLst>
              <a:ext uri="{FF2B5EF4-FFF2-40B4-BE49-F238E27FC236}">
                <a16:creationId xmlns:a16="http://schemas.microsoft.com/office/drawing/2014/main" id="{91D28DC9-2E48-2A2A-700F-2754D8BC1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L.A. Angeloni, I-J. Shan, J.H. Leach, and W.A. Schroeder,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Appl. Phys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139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095706 (2026)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45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E52D1-E5E3-EC17-119E-5FC660A65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3A89C00-FF05-B7CB-E89B-8038E0D3AE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81C027CB-D8B9-32AA-47F3-1E66A5BEEE8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578315-A44F-66D0-D2D3-9664672F9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305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Fe-doped Ga</a:t>
            </a:r>
            <a:r>
              <a:rPr lang="en-US" altLang="en-US" sz="3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38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(010): MTE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81396D6-E292-AB72-DCB0-9958E5936EB6}"/>
                  </a:ext>
                </a:extLst>
              </p:cNvPr>
              <p:cNvSpPr txBox="1"/>
              <p:nvPr/>
            </p:nvSpPr>
            <p:spPr>
              <a:xfrm>
                <a:off x="503855" y="1364847"/>
                <a:ext cx="5825414" cy="5016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Two emission signals evident throughout </a:t>
                </a:r>
              </a:p>
              <a:p>
                <a:endParaRPr lang="en-US" sz="6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  Inner low MTE signal from lower CB ( &gt; 0)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  Outer high MTE signal from upper CB ( &lt; 0)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MTE is constant in ‘long’ transport regime </a:t>
                </a:r>
              </a:p>
              <a:p>
                <a:endParaRPr lang="en-US" sz="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  </a:t>
                </a:r>
                <a:r>
                  <a:rPr lang="en-US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k</a:t>
                </a:r>
                <a:r>
                  <a:rPr lang="en-US" sz="20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B</a:t>
                </a:r>
                <a:r>
                  <a:rPr lang="en-US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T</a:t>
                </a:r>
                <a:r>
                  <a:rPr lang="en-US" sz="20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e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 27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meV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is constant</a:t>
                </a:r>
              </a:p>
              <a:p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MTE increases with ħ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ω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in ‘short’ transport regime</a:t>
                </a:r>
              </a:p>
              <a:p>
                <a:endParaRPr lang="en-US" sz="6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    Equipartition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∆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𝐶𝐵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with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l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= 6 dominant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        optical phonon modes (c.f.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Mg:GaN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(0001))</a:t>
                </a:r>
              </a:p>
              <a:p>
                <a:endPara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Observe step increase in MTE at ħ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ω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lang="el-GR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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lang="en-US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E</a:t>
                </a:r>
                <a:r>
                  <a:rPr lang="en-US" sz="20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g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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Evidence for </a:t>
                </a:r>
                <a:r>
                  <a:rPr lang="en-US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increase due to polaron 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formation energy;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ħ</m:t>
                    </m:r>
                    <m:r>
                      <m:rPr>
                        <m:sty m:val="p"/>
                      </m:rPr>
                      <a:rPr lang="el-GR" sz="2000" i="1">
                        <a:latin typeface="Cambria Math" panose="02040503050406030204" pitchFamily="18" charset="0"/>
                      </a:rPr>
                      <m:t>Ω</m:t>
                    </m:r>
                    <m:r>
                      <a:rPr lang="el-GR" sz="2000" i="1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   AND inner signal converts to FC emission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        from lower CB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81396D6-E292-AB72-DCB0-9958E5936E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855" y="1364847"/>
                <a:ext cx="5825414" cy="5016758"/>
              </a:xfrm>
              <a:prstGeom prst="rect">
                <a:avLst/>
              </a:prstGeom>
              <a:blipFill>
                <a:blip r:embed="rId2"/>
                <a:stretch>
                  <a:fillRect l="-942" t="-729" b="-1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FBEC93B8-6CF0-5B91-3F53-942135BD295B}"/>
              </a:ext>
            </a:extLst>
          </p:cNvPr>
          <p:cNvGrpSpPr/>
          <p:nvPr/>
        </p:nvGrpSpPr>
        <p:grpSpPr>
          <a:xfrm>
            <a:off x="7099167" y="1094707"/>
            <a:ext cx="4096135" cy="5660651"/>
            <a:chOff x="7545160" y="304800"/>
            <a:chExt cx="4172660" cy="597224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69C08C7-8B31-BC87-D151-E330ED785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5160" y="304800"/>
              <a:ext cx="4172660" cy="597224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811BB13-9858-0F5A-276E-59466CB5DD28}"/>
                </a:ext>
              </a:extLst>
            </p:cNvPr>
            <p:cNvSpPr txBox="1"/>
            <p:nvPr/>
          </p:nvSpPr>
          <p:spPr>
            <a:xfrm>
              <a:off x="8259093" y="1002911"/>
              <a:ext cx="155349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Outer signal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029C664-46DB-C908-F7DE-EEB93FA4551F}"/>
                </a:ext>
              </a:extLst>
            </p:cNvPr>
            <p:cNvSpPr txBox="1"/>
            <p:nvPr/>
          </p:nvSpPr>
          <p:spPr>
            <a:xfrm>
              <a:off x="8259093" y="3393716"/>
              <a:ext cx="155349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Inner signal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B19363C-691B-1AD8-79BE-C5868F91CABA}"/>
                </a:ext>
              </a:extLst>
            </p:cNvPr>
            <p:cNvSpPr txBox="1"/>
            <p:nvPr/>
          </p:nvSpPr>
          <p:spPr>
            <a:xfrm>
              <a:off x="10540179" y="5142271"/>
              <a:ext cx="8455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25meV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41BBAAE-430F-6A1D-9A89-187296786D00}"/>
                </a:ext>
              </a:extLst>
            </p:cNvPr>
            <p:cNvSpPr txBox="1"/>
            <p:nvPr/>
          </p:nvSpPr>
          <p:spPr>
            <a:xfrm>
              <a:off x="8573724" y="4172381"/>
              <a:ext cx="10028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00FF"/>
                  </a:solidFill>
                </a:rPr>
                <a:t>‘Long’ transport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19E9E2-A430-FF4E-37B6-CEA8967370B5}"/>
                </a:ext>
              </a:extLst>
            </p:cNvPr>
            <p:cNvSpPr txBox="1"/>
            <p:nvPr/>
          </p:nvSpPr>
          <p:spPr>
            <a:xfrm>
              <a:off x="10161075" y="2551281"/>
              <a:ext cx="10083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F0000"/>
                  </a:solidFill>
                </a:rPr>
                <a:t>‘Short’ transport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5410E1-E9CB-F9D1-E6C6-DD5B50F943C4}"/>
                </a:ext>
              </a:extLst>
            </p:cNvPr>
            <p:cNvSpPr/>
            <p:nvPr/>
          </p:nvSpPr>
          <p:spPr>
            <a:xfrm>
              <a:off x="8176025" y="914400"/>
              <a:ext cx="1843045" cy="4766519"/>
            </a:xfrm>
            <a:prstGeom prst="rect">
              <a:avLst/>
            </a:prstGeom>
            <a:solidFill>
              <a:srgbClr val="0000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4A20921-2BFD-614A-8AAA-5B2E4524E6C6}"/>
                </a:ext>
              </a:extLst>
            </p:cNvPr>
            <p:cNvSpPr/>
            <p:nvPr/>
          </p:nvSpPr>
          <p:spPr>
            <a:xfrm>
              <a:off x="10021297" y="904937"/>
              <a:ext cx="1285799" cy="4766519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858585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986DF-241B-153A-1253-96C26BA40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B5E870E9-10C8-FA78-04A1-B63BD0F977E2}"/>
              </a:ext>
            </a:extLst>
          </p:cNvPr>
          <p:cNvSpPr/>
          <p:nvPr/>
        </p:nvSpPr>
        <p:spPr>
          <a:xfrm>
            <a:off x="373231" y="1604647"/>
            <a:ext cx="3853543" cy="4525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266C3E44-2D24-BA9B-9CF2-E32A0756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660D3086-51AB-9962-1D99-9776711CBFE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6">
                <a:extLst>
                  <a:ext uri="{FF2B5EF4-FFF2-40B4-BE49-F238E27FC236}">
                    <a16:creationId xmlns:a16="http://schemas.microsoft.com/office/drawing/2014/main" id="{C99AE7D7-267B-4CB4-A463-1CCB5A87A0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14492" y="1611639"/>
                <a:ext cx="7368651" cy="4627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2857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indent="0"/>
                <a:r>
                  <a:rPr lang="en-US" alt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PEA:</a:t>
                </a:r>
              </a:p>
              <a:p>
                <a:pPr marL="0" indent="0"/>
                <a:endParaRPr lang="en-US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𝑀𝑇𝐸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!</m:t>
                                  </m:r>
                                </m:den>
                              </m:f>
                            </m:e>
                          </m:nary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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)ħ</m:t>
                              </m:r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𝑒𝑥𝑝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ħ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i="1" smtClean="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num>
                        <m:den>
                          <m:nary>
                            <m:naryPr>
                              <m:chr m:val="∑"/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!</m:t>
                                  </m:r>
                                </m:den>
                              </m:f>
                            </m:e>
                          </m:nary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sym typeface="Symbol" panose="05050102010706020507" pitchFamily="18" charset="2"/>
                                </a:rPr>
                                <m:t>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)ħ</m:t>
                              </m:r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𝑒𝑥𝑝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ħ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i="1" smtClean="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pPr marL="0" indent="0"/>
                <a:endParaRPr lang="en-US" altLang="en-US" sz="16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 marL="0" indent="0"/>
                <a:r>
                  <a:rPr lang="en-US" alt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NEA:</a:t>
                </a:r>
              </a:p>
              <a:p>
                <a:pPr marL="0" indent="0"/>
                <a:endParaRPr lang="en-US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𝑀𝑇𝐸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!</m:t>
                                  </m:r>
                                </m:den>
                              </m:f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sym typeface="Symbol" panose="05050102010706020507" pitchFamily="18" charset="2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sym typeface="Symbol" panose="05050102010706020507" pitchFamily="18" charset="2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  <a:sym typeface="Symbol" panose="05050102010706020507" pitchFamily="18" charset="2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 smtClean="0">
                                              <a:latin typeface="Cambria Math" panose="02040503050406030204" pitchFamily="18" charset="0"/>
                                              <a:sym typeface="Symbol" panose="05050102010706020507" pitchFamily="18" charset="2"/>
                                            </a:rPr>
                                            <m:t>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+(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)ħ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i="1" smtClean="0">
                                              <a:latin typeface="Cambria Math" panose="02040503050406030204" pitchFamily="18" charset="0"/>
                                            </a:rPr>
                                            <m:t>Ω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+4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sym typeface="Symbol" panose="05050102010706020507" pitchFamily="18" charset="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 smtClean="0">
                                          <a:latin typeface="Cambria Math" panose="02040503050406030204" pitchFamily="18" charset="0"/>
                                          <a:sym typeface="Symbol" panose="05050102010706020507" pitchFamily="18" charset="2"/>
                                        </a:rPr>
                                        <m:t>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)ħ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l-GR" i="1" smtClean="0"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+6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𝐵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nary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nary>
                            <m:naryPr>
                              <m:chr m:val="∑"/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!</m:t>
                                  </m:r>
                                </m:den>
                              </m:f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sym typeface="Symbol" panose="05050102010706020507" pitchFamily="18" charset="2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 smtClean="0">
                                          <a:latin typeface="Cambria Math" panose="02040503050406030204" pitchFamily="18" charset="0"/>
                                          <a:sym typeface="Symbol" panose="05050102010706020507" pitchFamily="18" charset="2"/>
                                        </a:rPr>
                                        <m:t>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+(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)ħ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l-GR" i="1" smtClean="0"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</m:d>
                                </m:e>
                              </m:d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/>
                <a:endParaRPr lang="en-US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 marL="0" indent="0"/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		 	… N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less than |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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|/(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ħΩ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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pPr marL="0" indent="0"/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 marL="0" indent="0"/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NOTE: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altLang="en-US" sz="20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</m:t>
                        </m:r>
                      </m:e>
                      <m:sub>
                        <m:r>
                          <a:rPr lang="en-US" alt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𝑒𝑓𝑓</m:t>
                        </m:r>
                      </m:sub>
                    </m:sSub>
                    <m:r>
                      <a:rPr lang="en-US" alt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=+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𝑔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ħ</m:t>
                    </m:r>
                  </m:oMath>
                </a14:m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 marL="0" indent="0"/>
                <a:r>
                  <a:rPr lang="en-US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	… important when </a:t>
                </a:r>
                <a14:m>
                  <m:oMath xmlns:m="http://schemas.openxmlformats.org/officeDocument/2006/math">
                    <m:r>
                      <a:rPr lang="en-US" alt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𝑔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ħ&gt;</m:t>
                    </m:r>
                    <m:sSub>
                      <m:sSubPr>
                        <m:ctrlPr>
                          <a:rPr lang="en-US" alt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alt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𝑘</m:t>
                        </m:r>
                      </m:e>
                      <m:sub>
                        <m:r>
                          <a:rPr lang="en-US" alt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en-US" alt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alt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US" alt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𝑒</m:t>
                        </m:r>
                      </m:sub>
                    </m:sSub>
                  </m:oMath>
                </a14:m>
                <a:endParaRPr lang="en-US" altLang="en-US" sz="2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2" name="TextBox 6">
                <a:extLst>
                  <a:ext uri="{FF2B5EF4-FFF2-40B4-BE49-F238E27FC236}">
                    <a16:creationId xmlns:a16="http://schemas.microsoft.com/office/drawing/2014/main" id="{C99AE7D7-267B-4CB4-A463-1CCB5A87A0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14492" y="1611639"/>
                <a:ext cx="7368651" cy="4627421"/>
              </a:xfrm>
              <a:prstGeom prst="rect">
                <a:avLst/>
              </a:prstGeom>
              <a:blipFill>
                <a:blip r:embed="rId2"/>
                <a:stretch>
                  <a:fillRect l="-827" t="-659" b="-13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8">
            <a:extLst>
              <a:ext uri="{FF2B5EF4-FFF2-40B4-BE49-F238E27FC236}">
                <a16:creationId xmlns:a16="http://schemas.microsoft.com/office/drawing/2014/main" id="{33002CFD-07CC-63BA-C753-4872E1A72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5" y="152401"/>
            <a:ext cx="11131496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Modified FC analysis: </a:t>
            </a:r>
            <a:r>
              <a:rPr lang="en-US" altLang="en-US" sz="3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-phonon emission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7D72C5-BAF6-369E-39C9-7E2798DED292}"/>
              </a:ext>
            </a:extLst>
          </p:cNvPr>
          <p:cNvSpPr txBox="1"/>
          <p:nvPr/>
        </p:nvSpPr>
        <p:spPr>
          <a:xfrm>
            <a:off x="9242" y="1016100"/>
            <a:ext cx="1203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Large Fröhlich coupling constant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and finite ħ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Ω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  Significant polaron energy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ħ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Ω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8">
            <a:extLst>
              <a:ext uri="{FF2B5EF4-FFF2-40B4-BE49-F238E27FC236}">
                <a16:creationId xmlns:a16="http://schemas.microsoft.com/office/drawing/2014/main" id="{9349E5A5-3ACC-B07F-194F-D3EA51E68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L.A. Angeloni, I-J. Shan, and W.A. Schroeder,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Accel. &amp; Beams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123401 (2025)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1669D32-105E-10E3-048D-7C6B0674E228}"/>
              </a:ext>
            </a:extLst>
          </p:cNvPr>
          <p:cNvGrpSpPr/>
          <p:nvPr/>
        </p:nvGrpSpPr>
        <p:grpSpPr>
          <a:xfrm>
            <a:off x="508108" y="-268023"/>
            <a:ext cx="3597149" cy="6144744"/>
            <a:chOff x="256175" y="-221368"/>
            <a:chExt cx="3597149" cy="614474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ABFA4AB-5BF7-D7A7-5625-C06035613269}"/>
                </a:ext>
              </a:extLst>
            </p:cNvPr>
            <p:cNvGrpSpPr/>
            <p:nvPr/>
          </p:nvGrpSpPr>
          <p:grpSpPr>
            <a:xfrm>
              <a:off x="821093" y="1073756"/>
              <a:ext cx="1731645" cy="2722245"/>
              <a:chOff x="5213931" y="3650059"/>
              <a:chExt cx="1731645" cy="2722245"/>
            </a:xfrm>
          </p:grpSpPr>
          <p:sp>
            <p:nvSpPr>
              <p:cNvPr id="14" name="Arc 13">
                <a:extLst>
                  <a:ext uri="{FF2B5EF4-FFF2-40B4-BE49-F238E27FC236}">
                    <a16:creationId xmlns:a16="http://schemas.microsoft.com/office/drawing/2014/main" id="{0088DCB7-C4B8-66FF-23E1-DA42DC9C70DF}"/>
                  </a:ext>
                </a:extLst>
              </p:cNvPr>
              <p:cNvSpPr/>
              <p:nvPr/>
            </p:nvSpPr>
            <p:spPr>
              <a:xfrm flipH="1" flipV="1">
                <a:off x="6126426" y="5838904"/>
                <a:ext cx="819150" cy="533400"/>
              </a:xfrm>
              <a:prstGeom prst="arc">
                <a:avLst>
                  <a:gd name="adj1" fmla="val 18305976"/>
                  <a:gd name="adj2" fmla="val 785514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lowchart: Manual Input 14">
                <a:extLst>
                  <a:ext uri="{FF2B5EF4-FFF2-40B4-BE49-F238E27FC236}">
                    <a16:creationId xmlns:a16="http://schemas.microsoft.com/office/drawing/2014/main" id="{03ED7A06-A477-2FD3-5F39-5786206951CC}"/>
                  </a:ext>
                </a:extLst>
              </p:cNvPr>
              <p:cNvSpPr/>
              <p:nvPr/>
            </p:nvSpPr>
            <p:spPr>
              <a:xfrm flipV="1">
                <a:off x="6135951" y="4998799"/>
                <a:ext cx="243840" cy="1245870"/>
              </a:xfrm>
              <a:prstGeom prst="flowChartManualInpu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Arc 15">
                <a:extLst>
                  <a:ext uri="{FF2B5EF4-FFF2-40B4-BE49-F238E27FC236}">
                    <a16:creationId xmlns:a16="http://schemas.microsoft.com/office/drawing/2014/main" id="{419DC013-ACB2-DB85-48E4-487B59BF5F4B}"/>
                  </a:ext>
                </a:extLst>
              </p:cNvPr>
              <p:cNvSpPr/>
              <p:nvPr/>
            </p:nvSpPr>
            <p:spPr>
              <a:xfrm flipV="1">
                <a:off x="5213931" y="3650059"/>
                <a:ext cx="1143000" cy="2678430"/>
              </a:xfrm>
              <a:prstGeom prst="arc">
                <a:avLst>
                  <a:gd name="adj1" fmla="val 17333895"/>
                  <a:gd name="adj2" fmla="val 0"/>
                </a:avLst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14DE912-5FE6-1CAC-7CCC-2D6DF8C06F69}"/>
                  </a:ext>
                </a:extLst>
              </p:cNvPr>
              <p:cNvSpPr/>
              <p:nvPr/>
            </p:nvSpPr>
            <p:spPr>
              <a:xfrm>
                <a:off x="6379791" y="4989274"/>
                <a:ext cx="175260" cy="13830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392" name="Rectangle 11">
              <a:extLst>
                <a:ext uri="{FF2B5EF4-FFF2-40B4-BE49-F238E27FC236}">
                  <a16:creationId xmlns:a16="http://schemas.microsoft.com/office/drawing/2014/main" id="{B5B56DC4-E922-1568-662E-FD68798E2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1" y="-221368"/>
              <a:ext cx="1847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393" name="Rectangle 12">
              <a:extLst>
                <a:ext uri="{FF2B5EF4-FFF2-40B4-BE49-F238E27FC236}">
                  <a16:creationId xmlns:a16="http://schemas.microsoft.com/office/drawing/2014/main" id="{94007F57-9C67-EAFA-C0D2-FAA9E400D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1" y="-221368"/>
              <a:ext cx="1847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394" name="Rectangle 14">
              <a:extLst>
                <a:ext uri="{FF2B5EF4-FFF2-40B4-BE49-F238E27FC236}">
                  <a16:creationId xmlns:a16="http://schemas.microsoft.com/office/drawing/2014/main" id="{3FA85BF6-5EE0-CC6D-60BC-47CF57703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1" y="-221368"/>
              <a:ext cx="1847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395" name="Rectangle 18">
              <a:extLst>
                <a:ext uri="{FF2B5EF4-FFF2-40B4-BE49-F238E27FC236}">
                  <a16:creationId xmlns:a16="http://schemas.microsoft.com/office/drawing/2014/main" id="{2C6ECC7D-4B72-D46B-F3A3-9E29D48A0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1" y="-221368"/>
              <a:ext cx="1847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396" name="Rectangle 20">
              <a:extLst>
                <a:ext uri="{FF2B5EF4-FFF2-40B4-BE49-F238E27FC236}">
                  <a16:creationId xmlns:a16="http://schemas.microsoft.com/office/drawing/2014/main" id="{4DD33A88-C807-75D0-63D7-A52210CD15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1" y="-221368"/>
              <a:ext cx="1847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397" name="Rectangle 4">
              <a:extLst>
                <a:ext uri="{FF2B5EF4-FFF2-40B4-BE49-F238E27FC236}">
                  <a16:creationId xmlns:a16="http://schemas.microsoft.com/office/drawing/2014/main" id="{0E92B4C9-89BB-8223-A53B-3F87F0AE9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1" y="-221368"/>
              <a:ext cx="1847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398" name="Rectangle 2">
              <a:extLst>
                <a:ext uri="{FF2B5EF4-FFF2-40B4-BE49-F238E27FC236}">
                  <a16:creationId xmlns:a16="http://schemas.microsoft.com/office/drawing/2014/main" id="{306ABC48-9495-7484-7061-3215D6307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1" y="7232"/>
              <a:ext cx="1847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FD27B38F-F3D0-84E3-B21C-C39519379666}"/>
                </a:ext>
              </a:extLst>
            </p:cNvPr>
            <p:cNvSpPr/>
            <p:nvPr/>
          </p:nvSpPr>
          <p:spPr>
            <a:xfrm flipV="1">
              <a:off x="933061" y="-70410"/>
              <a:ext cx="2062065" cy="3499410"/>
            </a:xfrm>
            <a:prstGeom prst="arc">
              <a:avLst>
                <a:gd name="adj1" fmla="val 11609744"/>
                <a:gd name="adj2" fmla="val 20848692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c 7">
              <a:extLst>
                <a:ext uri="{FF2B5EF4-FFF2-40B4-BE49-F238E27FC236}">
                  <a16:creationId xmlns:a16="http://schemas.microsoft.com/office/drawing/2014/main" id="{B97DD278-FB69-8C5D-ABE8-9C9AFD56FB80}"/>
                </a:ext>
              </a:extLst>
            </p:cNvPr>
            <p:cNvSpPr/>
            <p:nvPr/>
          </p:nvSpPr>
          <p:spPr>
            <a:xfrm flipV="1">
              <a:off x="852190" y="287260"/>
              <a:ext cx="2254904" cy="3499410"/>
            </a:xfrm>
            <a:prstGeom prst="arc">
              <a:avLst>
                <a:gd name="adj1" fmla="val 13181477"/>
                <a:gd name="adj2" fmla="val 19212527"/>
              </a:avLst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47DB7F5-ACC4-EFAE-D27A-E72C2691F1C3}"/>
                </a:ext>
              </a:extLst>
            </p:cNvPr>
            <p:cNvCxnSpPr/>
            <p:nvPr/>
          </p:nvCxnSpPr>
          <p:spPr>
            <a:xfrm>
              <a:off x="2074583" y="3733683"/>
              <a:ext cx="123778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3A101A9-91DA-D9A1-CDFF-E26A609E4EEF}"/>
                </a:ext>
              </a:extLst>
            </p:cNvPr>
            <p:cNvCxnSpPr/>
            <p:nvPr/>
          </p:nvCxnSpPr>
          <p:spPr>
            <a:xfrm>
              <a:off x="2068359" y="4221987"/>
              <a:ext cx="123778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49429CAB-E204-917F-6E49-CE8CA21C3016}"/>
                </a:ext>
              </a:extLst>
            </p:cNvPr>
            <p:cNvCxnSpPr/>
            <p:nvPr/>
          </p:nvCxnSpPr>
          <p:spPr>
            <a:xfrm>
              <a:off x="2074586" y="4704069"/>
              <a:ext cx="1237784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EE65693-43D4-4B80-B7E2-9454257F55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08932" y="3156068"/>
              <a:ext cx="0" cy="2134389"/>
            </a:xfrm>
            <a:prstGeom prst="straightConnector1">
              <a:avLst/>
            </a:prstGeom>
            <a:ln w="571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3A3D0B-93AA-1375-B7D6-5A88E96D6CDD}"/>
                </a:ext>
              </a:extLst>
            </p:cNvPr>
            <p:cNvSpPr txBox="1"/>
            <p:nvPr/>
          </p:nvSpPr>
          <p:spPr>
            <a:xfrm>
              <a:off x="2481942" y="4525347"/>
              <a:ext cx="69045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>
                  <a:solidFill>
                    <a:srgbClr val="FF0000"/>
                  </a:solidFill>
                </a:rPr>
                <a:t>: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7C04348-15BF-BE1A-C857-DC54E2881383}"/>
                </a:ext>
              </a:extLst>
            </p:cNvPr>
            <p:cNvSpPr txBox="1"/>
            <p:nvPr/>
          </p:nvSpPr>
          <p:spPr>
            <a:xfrm rot="16200000">
              <a:off x="2908700" y="4060560"/>
              <a:ext cx="14275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</a:rPr>
                <a:t>Emission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6516D6F-00F2-93EA-DB8E-82556E6535DE}"/>
                </a:ext>
              </a:extLst>
            </p:cNvPr>
            <p:cNvSpPr txBox="1"/>
            <p:nvPr/>
          </p:nvSpPr>
          <p:spPr>
            <a:xfrm>
              <a:off x="935236" y="1837096"/>
              <a:ext cx="6438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CB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09D7650-E4E5-2486-A8B0-9D17E3C8D872}"/>
                </a:ext>
              </a:extLst>
            </p:cNvPr>
            <p:cNvSpPr txBox="1"/>
            <p:nvPr/>
          </p:nvSpPr>
          <p:spPr>
            <a:xfrm>
              <a:off x="256175" y="2530881"/>
              <a:ext cx="10070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Polaron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DF700F-0DF6-899F-DD1D-45BBB0185707}"/>
                </a:ext>
              </a:extLst>
            </p:cNvPr>
            <p:cNvSpPr txBox="1"/>
            <p:nvPr/>
          </p:nvSpPr>
          <p:spPr>
            <a:xfrm>
              <a:off x="832025" y="4189606"/>
              <a:ext cx="6064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ħ</a:t>
              </a:r>
              <a:r>
                <a:rPr lang="el-GR" sz="2400" dirty="0">
                  <a:solidFill>
                    <a:srgbClr val="7030A0"/>
                  </a:solidFill>
                </a:rPr>
                <a:t>ω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B1FDA29-716C-6EE9-3205-8469F44D0165}"/>
                </a:ext>
              </a:extLst>
            </p:cNvPr>
            <p:cNvCxnSpPr/>
            <p:nvPr/>
          </p:nvCxnSpPr>
          <p:spPr>
            <a:xfrm>
              <a:off x="1411256" y="5139594"/>
              <a:ext cx="0" cy="783782"/>
            </a:xfrm>
            <a:prstGeom prst="line">
              <a:avLst/>
            </a:prstGeom>
            <a:ln w="57150">
              <a:solidFill>
                <a:srgbClr val="7030A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D816DC5-B78A-8BA1-82F2-7646E881E078}"/>
                </a:ext>
              </a:extLst>
            </p:cNvPr>
            <p:cNvSpPr txBox="1"/>
            <p:nvPr/>
          </p:nvSpPr>
          <p:spPr>
            <a:xfrm>
              <a:off x="2757037" y="3365453"/>
              <a:ext cx="951721" cy="135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n</a:t>
              </a:r>
              <a:r>
                <a:rPr lang="en-US" dirty="0"/>
                <a:t> = 0</a:t>
              </a:r>
            </a:p>
            <a:p>
              <a:endParaRPr lang="en-US" sz="1400" dirty="0"/>
            </a:p>
            <a:p>
              <a:r>
                <a:rPr lang="en-US" i="1" dirty="0"/>
                <a:t>n</a:t>
              </a:r>
              <a:r>
                <a:rPr lang="en-US" dirty="0"/>
                <a:t> = 1</a:t>
              </a:r>
            </a:p>
            <a:p>
              <a:endParaRPr lang="en-US" sz="1400" dirty="0"/>
            </a:p>
            <a:p>
              <a:r>
                <a:rPr lang="en-US" i="1" dirty="0"/>
                <a:t>n</a:t>
              </a:r>
              <a:r>
                <a:rPr lang="en-US" dirty="0"/>
                <a:t> = 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A92DE7A-0009-AE94-D2FE-F5768990F834}"/>
                </a:ext>
              </a:extLst>
            </p:cNvPr>
            <p:cNvSpPr txBox="1"/>
            <p:nvPr/>
          </p:nvSpPr>
          <p:spPr>
            <a:xfrm>
              <a:off x="2112044" y="3778957"/>
              <a:ext cx="5530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ħ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ADAFA0A-3BB1-E687-EAB5-6B9BEA243BB5}"/>
                </a:ext>
              </a:extLst>
            </p:cNvPr>
            <p:cNvSpPr txBox="1"/>
            <p:nvPr/>
          </p:nvSpPr>
          <p:spPr>
            <a:xfrm>
              <a:off x="2115148" y="4276596"/>
              <a:ext cx="5530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ħ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7BCB95A-B7F1-1E47-F536-20A4150F0B44}"/>
                </a:ext>
              </a:extLst>
            </p:cNvPr>
            <p:cNvSpPr txBox="1"/>
            <p:nvPr/>
          </p:nvSpPr>
          <p:spPr>
            <a:xfrm>
              <a:off x="414481" y="3423278"/>
              <a:ext cx="690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err="1"/>
                <a:t>g</a:t>
              </a:r>
              <a:r>
                <a:rPr lang="en-US" dirty="0" err="1"/>
                <a:t>ħ</a:t>
              </a:r>
              <a:r>
                <a:rPr lang="el-GR" dirty="0"/>
                <a:t>Ω</a:t>
              </a:r>
              <a:endParaRPr lang="en-US" dirty="0"/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D6BA2025-4C94-3ADB-EBBD-017EF82AE086}"/>
                </a:ext>
              </a:extLst>
            </p:cNvPr>
            <p:cNvCxnSpPr>
              <a:cxnSpLocks/>
            </p:cNvCxnSpPr>
            <p:nvPr/>
          </p:nvCxnSpPr>
          <p:spPr>
            <a:xfrm>
              <a:off x="2581101" y="3774014"/>
              <a:ext cx="0" cy="39332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E6D5F642-E28C-0117-8794-277180086625}"/>
                </a:ext>
              </a:extLst>
            </p:cNvPr>
            <p:cNvCxnSpPr>
              <a:cxnSpLocks/>
            </p:cNvCxnSpPr>
            <p:nvPr/>
          </p:nvCxnSpPr>
          <p:spPr>
            <a:xfrm>
              <a:off x="2584209" y="4252989"/>
              <a:ext cx="0" cy="39332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2D1203E7-BADE-9CFB-8ECB-4110AF70B0B2}"/>
                </a:ext>
              </a:extLst>
            </p:cNvPr>
            <p:cNvCxnSpPr>
              <a:cxnSpLocks/>
            </p:cNvCxnSpPr>
            <p:nvPr/>
          </p:nvCxnSpPr>
          <p:spPr>
            <a:xfrm>
              <a:off x="996217" y="3449408"/>
              <a:ext cx="0" cy="310603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7DD0976-3C6D-5818-44AB-883651C47FDD}"/>
                </a:ext>
              </a:extLst>
            </p:cNvPr>
            <p:cNvCxnSpPr/>
            <p:nvPr/>
          </p:nvCxnSpPr>
          <p:spPr>
            <a:xfrm>
              <a:off x="778423" y="3429000"/>
              <a:ext cx="102361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27387D6E-51F8-11FB-E66B-34FF5DD03311}"/>
                </a:ext>
              </a:extLst>
            </p:cNvPr>
            <p:cNvCxnSpPr/>
            <p:nvPr/>
          </p:nvCxnSpPr>
          <p:spPr>
            <a:xfrm>
              <a:off x="772197" y="3777351"/>
              <a:ext cx="102361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24194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F2F92-A924-1944-15C9-BFC19B432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6F2E722-C386-2582-1368-514ABF82C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928899AD-5191-7448-A34C-0E3C5ADF450A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F9019F-8A3A-1393-32B0-B717072D6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Beam brightness: FC emission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14D1406-DC32-C4E3-A160-98D141520F68}"/>
              </a:ext>
            </a:extLst>
          </p:cNvPr>
          <p:cNvGrpSpPr/>
          <p:nvPr/>
        </p:nvGrpSpPr>
        <p:grpSpPr>
          <a:xfrm>
            <a:off x="419864" y="1660151"/>
            <a:ext cx="5620139" cy="4675306"/>
            <a:chOff x="1175648" y="1669482"/>
            <a:chExt cx="5620139" cy="467530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4CA23BF-AD83-245A-EAE8-2FB6A139CAA8}"/>
                </a:ext>
              </a:extLst>
            </p:cNvPr>
            <p:cNvSpPr/>
            <p:nvPr/>
          </p:nvSpPr>
          <p:spPr>
            <a:xfrm>
              <a:off x="1303558" y="1669482"/>
              <a:ext cx="5395606" cy="46753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0EA52316-5A05-4861-CD77-33331325C791}"/>
                </a:ext>
              </a:extLst>
            </p:cNvPr>
            <p:cNvGrpSpPr/>
            <p:nvPr/>
          </p:nvGrpSpPr>
          <p:grpSpPr>
            <a:xfrm>
              <a:off x="1175648" y="1669483"/>
              <a:ext cx="5620139" cy="4675305"/>
              <a:chOff x="1175648" y="1669483"/>
              <a:chExt cx="5620139" cy="4675305"/>
            </a:xfrm>
          </p:grpSpPr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2" name="Chart 1">
                    <a:extLst>
                      <a:ext uri="{FF2B5EF4-FFF2-40B4-BE49-F238E27FC236}">
                        <a16:creationId xmlns:a16="http://schemas.microsoft.com/office/drawing/2014/main" id="{3FFEB935-DF16-332A-1BFD-5791F4A3C4AD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4078616338"/>
                      </p:ext>
                    </p:extLst>
                  </p:nvPr>
                </p:nvGraphicFramePr>
                <p:xfrm>
                  <a:off x="1175648" y="1669483"/>
                  <a:ext cx="5620139" cy="4675305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2"/>
                  </a:graphicData>
                </a:graphic>
              </p:graphicFrame>
            </mc:Choice>
            <mc:Fallback xmlns="">
              <p:graphicFrame>
                <p:nvGraphicFramePr>
                  <p:cNvPr id="2" name="Chart 1">
                    <a:extLst>
                      <a:ext uri="{FF2B5EF4-FFF2-40B4-BE49-F238E27FC236}">
                        <a16:creationId xmlns:a16="http://schemas.microsoft.com/office/drawing/2014/main" id="{3FFEB935-DF16-332A-1BFD-5791F4A3C4AD}"/>
                      </a:ext>
                    </a:extLst>
                  </p:cNvPr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4078616338"/>
                      </p:ext>
                    </p:extLst>
                  </p:nvPr>
                </p:nvGraphicFramePr>
                <p:xfrm>
                  <a:off x="1175648" y="1669483"/>
                  <a:ext cx="5620139" cy="4675305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3"/>
                  </a:graphicData>
                </a:graphic>
              </p:graphicFrame>
            </mc:Fallback>
          </mc:AlternateContent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0A97822-56DA-E480-2746-3009AC6FBE72}"/>
                  </a:ext>
                </a:extLst>
              </p:cNvPr>
              <p:cNvSpPr txBox="1"/>
              <p:nvPr/>
            </p:nvSpPr>
            <p:spPr>
              <a:xfrm rot="16200000">
                <a:off x="578490" y="3470987"/>
                <a:ext cx="181946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Brightness (</a:t>
                </a:r>
                <a:r>
                  <a:rPr lang="en-US" dirty="0" err="1"/>
                  <a:t>a.u</a:t>
                </a:r>
                <a:r>
                  <a:rPr lang="en-US" dirty="0"/>
                  <a:t>.)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8A9990-D50A-A9FE-15A4-661D0965B70E}"/>
                  </a:ext>
                </a:extLst>
              </p:cNvPr>
              <p:cNvSpPr txBox="1"/>
              <p:nvPr/>
            </p:nvSpPr>
            <p:spPr>
              <a:xfrm>
                <a:off x="3837992" y="5975456"/>
                <a:ext cx="90507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</a:t>
                </a:r>
                <a:r>
                  <a:rPr lang="en-US" dirty="0">
                    <a:sym typeface="Symbol" panose="05050102010706020507" pitchFamily="18" charset="2"/>
                  </a:rPr>
                  <a:t> (eV)</a:t>
                </a:r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9A3C7B56-A9B1-07F3-BD8F-251132FAB09E}"/>
                      </a:ext>
                    </a:extLst>
                  </p:cNvPr>
                  <p:cNvSpPr txBox="1"/>
                  <p:nvPr/>
                </p:nvSpPr>
                <p:spPr>
                  <a:xfrm>
                    <a:off x="2006083" y="2239349"/>
                    <a:ext cx="1194318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  <m:sub>
                            <m:r>
                              <a:rPr lang="en-US" sz="16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oMath>
                    </a14:m>
                    <a:r>
                      <a:rPr lang="en-US" sz="1600" b="1" dirty="0">
                        <a:solidFill>
                          <a:srgbClr val="FF0000"/>
                        </a:solidFill>
                      </a:rPr>
                      <a:t>= 500 K</a:t>
                    </a:r>
                  </a:p>
                </p:txBody>
              </p:sp>
            </mc:Choice>
            <mc:Fallback xmlns="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id="{9A3C7B56-A9B1-07F3-BD8F-251132FAB09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06083" y="2239349"/>
                    <a:ext cx="1194318" cy="33855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t="-5455" b="-2363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F05FC9C-5F3F-6062-B106-67EF3E2AF9B9}"/>
                  </a:ext>
                </a:extLst>
              </p:cNvPr>
              <p:cNvSpPr txBox="1"/>
              <p:nvPr/>
            </p:nvSpPr>
            <p:spPr>
              <a:xfrm>
                <a:off x="2371518" y="2502830"/>
                <a:ext cx="895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FFC000"/>
                    </a:solidFill>
                  </a:rPr>
                  <a:t>400 K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5EFD56D-AFA9-BE5C-3359-698C4031CD51}"/>
                  </a:ext>
                </a:extLst>
              </p:cNvPr>
              <p:cNvSpPr txBox="1"/>
              <p:nvPr/>
            </p:nvSpPr>
            <p:spPr>
              <a:xfrm>
                <a:off x="2371518" y="2829875"/>
                <a:ext cx="895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00B050"/>
                    </a:solidFill>
                  </a:rPr>
                  <a:t>300 K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83ADFF3-83AD-8A7C-3DB5-A21B34637522}"/>
                  </a:ext>
                </a:extLst>
              </p:cNvPr>
              <p:cNvSpPr txBox="1"/>
              <p:nvPr/>
            </p:nvSpPr>
            <p:spPr>
              <a:xfrm>
                <a:off x="2371518" y="3251304"/>
                <a:ext cx="895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00B0F0"/>
                    </a:solidFill>
                  </a:rPr>
                  <a:t>200 K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CD51B8F-69BC-7E79-E9E6-001578441C7A}"/>
                  </a:ext>
                </a:extLst>
              </p:cNvPr>
              <p:cNvSpPr txBox="1"/>
              <p:nvPr/>
            </p:nvSpPr>
            <p:spPr>
              <a:xfrm>
                <a:off x="2371518" y="4016466"/>
                <a:ext cx="895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7030A0"/>
                    </a:solidFill>
                  </a:rPr>
                  <a:t>100 K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46D208F-6871-655C-FB17-002E5B7C7880}"/>
                  </a:ext>
                </a:extLst>
              </p:cNvPr>
              <p:cNvSpPr txBox="1"/>
              <p:nvPr/>
            </p:nvSpPr>
            <p:spPr>
              <a:xfrm>
                <a:off x="5038315" y="2122250"/>
                <a:ext cx="166084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>
                        <a:lumMod val="65000"/>
                      </a:schemeClr>
                    </a:solidFill>
                  </a:rPr>
                  <a:t>MTE = 100 </a:t>
                </a:r>
                <a:r>
                  <a:rPr lang="en-US" sz="1600" b="1" dirty="0" err="1">
                    <a:solidFill>
                      <a:schemeClr val="bg1">
                        <a:lumMod val="65000"/>
                      </a:schemeClr>
                    </a:solidFill>
                  </a:rPr>
                  <a:t>meV</a:t>
                </a:r>
                <a:endParaRPr lang="en-US" sz="1600" b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05A1CFD-5CD5-CB13-D7BE-869A7D33FE14}"/>
                  </a:ext>
                </a:extLst>
              </p:cNvPr>
              <p:cNvSpPr txBox="1"/>
              <p:nvPr/>
            </p:nvSpPr>
            <p:spPr>
              <a:xfrm>
                <a:off x="5137844" y="3439721"/>
                <a:ext cx="153644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2">
                        <a:lumMod val="50000"/>
                      </a:schemeClr>
                    </a:solidFill>
                  </a:rPr>
                  <a:t>MTE = 50 </a:t>
                </a:r>
                <a:r>
                  <a:rPr lang="en-US" sz="1600" b="1" dirty="0" err="1">
                    <a:solidFill>
                      <a:schemeClr val="bg2">
                        <a:lumMod val="50000"/>
                      </a:schemeClr>
                    </a:solidFill>
                  </a:rPr>
                  <a:t>meV</a:t>
                </a:r>
                <a:endParaRPr lang="en-US" sz="1600" b="1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B4524C5-9876-0824-77EE-C1A14AA5BE42}"/>
                  </a:ext>
                </a:extLst>
              </p:cNvPr>
              <p:cNvSpPr txBox="1"/>
              <p:nvPr/>
            </p:nvSpPr>
            <p:spPr>
              <a:xfrm>
                <a:off x="5137844" y="5295134"/>
                <a:ext cx="147230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MTE = 25 </a:t>
                </a:r>
                <a:r>
                  <a:rPr lang="en-US" sz="1600" b="1" dirty="0" err="1"/>
                  <a:t>meV</a:t>
                </a:r>
                <a:endParaRPr lang="en-US" sz="1600" b="1" dirty="0"/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0C834934-1633-848A-3B46-C2B02A1E699B}"/>
              </a:ext>
            </a:extLst>
          </p:cNvPr>
          <p:cNvSpPr txBox="1"/>
          <p:nvPr/>
        </p:nvSpPr>
        <p:spPr>
          <a:xfrm>
            <a:off x="9242" y="1016100"/>
            <a:ext cx="1203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Optimum  for maximum beam brightness: Analytical evaluation in ħ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Ω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 0 limit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849D167-3FBE-249E-924F-A58D376EFEC2}"/>
              </a:ext>
            </a:extLst>
          </p:cNvPr>
          <p:cNvSpPr txBox="1"/>
          <p:nvPr/>
        </p:nvSpPr>
        <p:spPr>
          <a:xfrm>
            <a:off x="6826887" y="5081228"/>
            <a:ext cx="4173897" cy="1600438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For any polar semiconductor 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photocathode maximum beam 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brightness achieved for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  0 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at any desired MTE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03E0F05-5DD1-89CD-BEF5-A577355C5948}"/>
                  </a:ext>
                </a:extLst>
              </p:cNvPr>
              <p:cNvSpPr txBox="1"/>
              <p:nvPr/>
            </p:nvSpPr>
            <p:spPr>
              <a:xfrm>
                <a:off x="6308815" y="1660151"/>
                <a:ext cx="5584676" cy="33193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Plotting transverse beam brightness 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𝑄𝐸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𝑀𝑇𝐸</m:t>
                          </m:r>
                        </m:den>
                      </m:f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 a function of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 reveals: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pPr marL="400050" indent="-400050">
                  <a:buAutoNum type="romanLcParenBoth"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Higher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for higher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  Cooling may not help unless one wants low MTE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(ii)  MTE = 25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meV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cannot be attained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𝑒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≥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300 K</a:t>
                </a:r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BUT: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MTE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≤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50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meV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is readily achievable for 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room temperature photocathodes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(e.g., in long transport limit)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03E0F05-5DD1-89CD-BEF5-A577355C59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815" y="1660151"/>
                <a:ext cx="5584676" cy="3319370"/>
              </a:xfrm>
              <a:prstGeom prst="rect">
                <a:avLst/>
              </a:prstGeom>
              <a:blipFill>
                <a:blip r:embed="rId5"/>
                <a:stretch>
                  <a:fillRect l="-983" t="-917" b="-18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6167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214B8-D06A-0F12-F173-0084FBD3D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0934563-A284-0E92-FB7C-2EB4BC48F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2E2D89B-80C6-A2CD-3785-1448280BF57C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ABF422-9570-7D5F-8390-ECAA791DA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 photocathodes: Cu(001) and W(111)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FD78C4-4F02-F78C-52C3-A0D529D98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58" y="1463430"/>
            <a:ext cx="5141986" cy="48082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BA964E-354D-78C3-A919-CE3990206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34" y="1463430"/>
            <a:ext cx="4973261" cy="47956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9A6C30-94BF-9812-5B2B-CD896676AC66}"/>
              </a:ext>
            </a:extLst>
          </p:cNvPr>
          <p:cNvSpPr txBox="1"/>
          <p:nvPr/>
        </p:nvSpPr>
        <p:spPr>
          <a:xfrm>
            <a:off x="9242" y="1016100"/>
            <a:ext cx="1203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Single emitting band for both Cu(001) and W(111) and no upper conduction band emission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5984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6CB31-05CF-5507-69FD-B96F6B28E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D7251A5-288A-AF1C-2965-71923E5C3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AC5D55C3-AF6C-3BFA-F54A-4FBC75ACE1DF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CF9AB2-DA7C-D1B3-3F3E-9024D6A52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 photocathodes: Cu(001) and W(111)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49D6E8-C6A4-52DD-62FE-6FF9058C7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458" y="1463430"/>
            <a:ext cx="5141986" cy="48082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87B6E7-8FED-D20A-0D26-FA788073F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434" y="1463430"/>
            <a:ext cx="4973261" cy="47956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11248F6-E8F2-A35A-974A-325AB0491E07}"/>
              </a:ext>
            </a:extLst>
          </p:cNvPr>
          <p:cNvSpPr txBox="1"/>
          <p:nvPr/>
        </p:nvSpPr>
        <p:spPr>
          <a:xfrm>
            <a:off x="9242" y="1016100"/>
            <a:ext cx="1203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Single emitting band for both Cu(001) and W(111) and no upper conduction band emission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246885-5460-72BF-19FD-0DC01E23E5D1}"/>
              </a:ext>
            </a:extLst>
          </p:cNvPr>
          <p:cNvSpPr txBox="1"/>
          <p:nvPr/>
        </p:nvSpPr>
        <p:spPr>
          <a:xfrm>
            <a:off x="3853545" y="2948474"/>
            <a:ext cx="4653145" cy="156966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W(111) photoemission NOT in agreement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with direct ‘one-step’ band emission theory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near and below threshold</a:t>
            </a:r>
          </a:p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  Additional emission mechanism (?)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0337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A3BD9E40-C950-090B-8E25-CC6590C0219F}"/>
              </a:ext>
            </a:extLst>
          </p:cNvPr>
          <p:cNvSpPr/>
          <p:nvPr/>
        </p:nvSpPr>
        <p:spPr>
          <a:xfrm>
            <a:off x="690465" y="1629736"/>
            <a:ext cx="4800457" cy="45564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5A5A3F5-F031-4924-A971-A2F78CCA1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DC04D4C6-4174-47E9-9C5C-94249C13B37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9E3463-CD7F-451B-9A8D-47D7F1646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Umklapp electron scattering (UES) emission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E6A4545-1DB6-4DEE-B85F-D4CECA3D9131}"/>
                  </a:ext>
                </a:extLst>
              </p:cNvPr>
              <p:cNvSpPr txBox="1"/>
              <p:nvPr/>
            </p:nvSpPr>
            <p:spPr>
              <a:xfrm>
                <a:off x="6115245" y="1582798"/>
                <a:ext cx="5501364" cy="49205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Electron-electron Umklapp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(G)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scattering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000" b="1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𝐩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1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𝐩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000" b="1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𝐩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000" b="1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2000" b="1" i="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𝐩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±</m:t>
                      </m:r>
                      <m:r>
                        <a:rPr lang="en-US" sz="20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𝐆</m:t>
                      </m:r>
                    </m:oMath>
                  </m:oMathPara>
                </a14:m>
                <a:endParaRPr 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… for small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∗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2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0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∆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𝐸</m:t>
                        </m:r>
                      </m:e>
                    </m:ra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since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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E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 0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Scattering strength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f>
                      <m:fPr>
                        <m:type m:val="lin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𝑡ℎ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𝑓𝑠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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Thermal electron mass obtained from ratio of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electron specific heats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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(as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 0):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Measured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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  <a:sym typeface="Symbol" panose="05050102010706020507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  <a:sym typeface="Symbol" panose="05050102010706020507" pitchFamily="18" charset="2"/>
                                  </a:rPr>
                                  <m:t>𝑀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  <a:sym typeface="Symbol" panose="05050102010706020507" pitchFamily="18" charset="2"/>
                                  </a:rPr>
                                  <m:t>𝑡ℎ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  <a:sym typeface="Symbol" panose="05050102010706020507" pitchFamily="18" charset="2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  <a:sym typeface="Symbol" panose="05050102010706020507" pitchFamily="18" charset="2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  <a:sym typeface="Symbol" panose="05050102010706020507" pitchFamily="18" charset="2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e>
                    </m:d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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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sSubSup>
                          <m:sSubSupPr>
                            <m:ctrlPr>
                              <a:rPr lang="en-US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𝜀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𝐹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  Number of Fermi surfaces from statistics: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𝑁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𝑓𝑠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to scatter into in the bulk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        BUT only </a:t>
                </a:r>
                <a:r>
                  <a:rPr lang="en-US" sz="2000" u="sng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one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final vacuum state</a:t>
                </a: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E6A4545-1DB6-4DEE-B85F-D4CECA3D9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245" y="1582798"/>
                <a:ext cx="5501364" cy="4920578"/>
              </a:xfrm>
              <a:prstGeom prst="rect">
                <a:avLst/>
              </a:prstGeom>
              <a:blipFill>
                <a:blip r:embed="rId2"/>
                <a:stretch>
                  <a:fillRect l="-997" t="-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9E482A3A-EA3D-7402-C6A7-07FEB2959951}"/>
              </a:ext>
            </a:extLst>
          </p:cNvPr>
          <p:cNvSpPr txBox="1"/>
          <p:nvPr/>
        </p:nvSpPr>
        <p:spPr>
          <a:xfrm>
            <a:off x="9242" y="1006769"/>
            <a:ext cx="821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Near threshold emission; Spherical Fermi surface approximation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B8AF17F-1B74-1786-56F1-DBC688927C11}"/>
              </a:ext>
            </a:extLst>
          </p:cNvPr>
          <p:cNvGrpSpPr/>
          <p:nvPr/>
        </p:nvGrpSpPr>
        <p:grpSpPr>
          <a:xfrm>
            <a:off x="979699" y="1912772"/>
            <a:ext cx="4198794" cy="4061334"/>
            <a:chOff x="979699" y="1912772"/>
            <a:chExt cx="4198794" cy="406133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AB9D4A6-C5DF-6982-7DAD-1A3E271D4A8B}"/>
                </a:ext>
              </a:extLst>
            </p:cNvPr>
            <p:cNvGrpSpPr/>
            <p:nvPr/>
          </p:nvGrpSpPr>
          <p:grpSpPr>
            <a:xfrm>
              <a:off x="979699" y="1912772"/>
              <a:ext cx="4183245" cy="3987288"/>
              <a:chOff x="979699" y="1912772"/>
              <a:chExt cx="4183245" cy="3987288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37788C05-4A98-3485-5D67-994877C0A726}"/>
                  </a:ext>
                </a:extLst>
              </p:cNvPr>
              <p:cNvGrpSpPr/>
              <p:nvPr/>
            </p:nvGrpSpPr>
            <p:grpSpPr>
              <a:xfrm>
                <a:off x="979699" y="1912772"/>
                <a:ext cx="2425959" cy="2341984"/>
                <a:chOff x="2761861" y="2230016"/>
                <a:chExt cx="2425959" cy="2341984"/>
              </a:xfrm>
            </p:grpSpPr>
            <p:sp>
              <p:nvSpPr>
                <p:cNvPr id="6" name="Octagon 5">
                  <a:extLst>
                    <a:ext uri="{FF2B5EF4-FFF2-40B4-BE49-F238E27FC236}">
                      <a16:creationId xmlns:a16="http://schemas.microsoft.com/office/drawing/2014/main" id="{A8F91AE7-FE72-F2AD-B604-5B333BDF99CB}"/>
                    </a:ext>
                  </a:extLst>
                </p:cNvPr>
                <p:cNvSpPr/>
                <p:nvPr/>
              </p:nvSpPr>
              <p:spPr>
                <a:xfrm>
                  <a:off x="2761861" y="2230016"/>
                  <a:ext cx="2425959" cy="2341984"/>
                </a:xfrm>
                <a:prstGeom prst="octagon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Flowchart: Connector 6">
                  <a:extLst>
                    <a:ext uri="{FF2B5EF4-FFF2-40B4-BE49-F238E27FC236}">
                      <a16:creationId xmlns:a16="http://schemas.microsoft.com/office/drawing/2014/main" id="{DAA55C3E-DFBA-CCC6-44AD-027F5904C13C}"/>
                    </a:ext>
                  </a:extLst>
                </p:cNvPr>
                <p:cNvSpPr/>
                <p:nvPr/>
              </p:nvSpPr>
              <p:spPr>
                <a:xfrm>
                  <a:off x="3034149" y="2444620"/>
                  <a:ext cx="1884784" cy="1912776"/>
                </a:xfrm>
                <a:prstGeom prst="flowChartConnector">
                  <a:avLst/>
                </a:prstGeom>
                <a:solidFill>
                  <a:schemeClr val="bg1"/>
                </a:solidFill>
                <a:ln w="7620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Flowchart: Connector 28">
                  <a:extLst>
                    <a:ext uri="{FF2B5EF4-FFF2-40B4-BE49-F238E27FC236}">
                      <a16:creationId xmlns:a16="http://schemas.microsoft.com/office/drawing/2014/main" id="{2F33C571-5DE0-D289-B568-88F737DBD82D}"/>
                    </a:ext>
                  </a:extLst>
                </p:cNvPr>
                <p:cNvSpPr/>
                <p:nvPr/>
              </p:nvSpPr>
              <p:spPr>
                <a:xfrm>
                  <a:off x="3029336" y="2444620"/>
                  <a:ext cx="1884784" cy="1912776"/>
                </a:xfrm>
                <a:prstGeom prst="flowChartConnector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731FF9CF-B183-25E9-0925-7F6F19B74421}"/>
                  </a:ext>
                </a:extLst>
              </p:cNvPr>
              <p:cNvGrpSpPr/>
              <p:nvPr/>
            </p:nvGrpSpPr>
            <p:grpSpPr>
              <a:xfrm>
                <a:off x="2736985" y="3558076"/>
                <a:ext cx="2425959" cy="2341984"/>
                <a:chOff x="2761861" y="2230016"/>
                <a:chExt cx="2425959" cy="2341984"/>
              </a:xfrm>
            </p:grpSpPr>
            <p:sp>
              <p:nvSpPr>
                <p:cNvPr id="38" name="Octagon 37">
                  <a:extLst>
                    <a:ext uri="{FF2B5EF4-FFF2-40B4-BE49-F238E27FC236}">
                      <a16:creationId xmlns:a16="http://schemas.microsoft.com/office/drawing/2014/main" id="{D8BECE42-3535-402B-315F-ED2C46F6922C}"/>
                    </a:ext>
                  </a:extLst>
                </p:cNvPr>
                <p:cNvSpPr/>
                <p:nvPr/>
              </p:nvSpPr>
              <p:spPr>
                <a:xfrm>
                  <a:off x="2761861" y="2230016"/>
                  <a:ext cx="2425959" cy="2341984"/>
                </a:xfrm>
                <a:prstGeom prst="octagon">
                  <a:avLst/>
                </a:prstGeom>
                <a:solidFill>
                  <a:schemeClr val="bg1"/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Flowchart: Connector 38">
                  <a:extLst>
                    <a:ext uri="{FF2B5EF4-FFF2-40B4-BE49-F238E27FC236}">
                      <a16:creationId xmlns:a16="http://schemas.microsoft.com/office/drawing/2014/main" id="{9C6FB089-C360-A67E-B8EA-157D77C4A7CF}"/>
                    </a:ext>
                  </a:extLst>
                </p:cNvPr>
                <p:cNvSpPr/>
                <p:nvPr/>
              </p:nvSpPr>
              <p:spPr>
                <a:xfrm>
                  <a:off x="3034149" y="2444620"/>
                  <a:ext cx="1884784" cy="1912776"/>
                </a:xfrm>
                <a:prstGeom prst="flowChartConnector">
                  <a:avLst/>
                </a:prstGeom>
                <a:solidFill>
                  <a:schemeClr val="bg1"/>
                </a:solidFill>
                <a:ln w="7620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Flowchart: Connector 39">
                  <a:extLst>
                    <a:ext uri="{FF2B5EF4-FFF2-40B4-BE49-F238E27FC236}">
                      <a16:creationId xmlns:a16="http://schemas.microsoft.com/office/drawing/2014/main" id="{8CB10F7E-573D-A8E2-12EE-96B124253852}"/>
                    </a:ext>
                  </a:extLst>
                </p:cNvPr>
                <p:cNvSpPr/>
                <p:nvPr/>
              </p:nvSpPr>
              <p:spPr>
                <a:xfrm>
                  <a:off x="3029336" y="2444620"/>
                  <a:ext cx="1884784" cy="1912776"/>
                </a:xfrm>
                <a:prstGeom prst="flowChartConnector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3" name="Flowchart: Connector 42">
                <a:extLst>
                  <a:ext uri="{FF2B5EF4-FFF2-40B4-BE49-F238E27FC236}">
                    <a16:creationId xmlns:a16="http://schemas.microsoft.com/office/drawing/2014/main" id="{610ECDEF-634F-FFEB-394E-FCE2687FD6ED}"/>
                  </a:ext>
                </a:extLst>
              </p:cNvPr>
              <p:cNvSpPr/>
              <p:nvPr/>
            </p:nvSpPr>
            <p:spPr>
              <a:xfrm>
                <a:off x="2180551" y="3049222"/>
                <a:ext cx="74023" cy="69084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34F56E11-933C-F045-80DE-7B078F1F97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483073" y="3051573"/>
                <a:ext cx="1763133" cy="1658207"/>
              </a:xfrm>
              <a:prstGeom prst="straightConnector1">
                <a:avLst/>
              </a:prstGeom>
              <a:ln w="381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0626ECD2-0F95-E3F4-D9A5-8ACECEF086D7}"/>
                  </a:ext>
                </a:extLst>
              </p:cNvPr>
              <p:cNvCxnSpPr/>
              <p:nvPr/>
            </p:nvCxnSpPr>
            <p:spPr>
              <a:xfrm>
                <a:off x="4014255" y="4729068"/>
                <a:ext cx="270510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72AB9DAF-4856-8EA7-9D15-63F90FA1B1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986194" y="4729068"/>
                <a:ext cx="932972" cy="6549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CC235AD0-9864-0ABD-A9FE-B9A6EF432C7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362891" y="3060904"/>
                <a:ext cx="114770" cy="981223"/>
              </a:xfrm>
              <a:prstGeom prst="straightConnector1">
                <a:avLst/>
              </a:prstGeom>
              <a:ln w="38100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7E9A437F-25C5-ABB2-BA0D-3E7F176D7E6D}"/>
                  </a:ext>
                </a:extLst>
              </p:cNvPr>
              <p:cNvCxnSpPr>
                <a:cxnSpLocks/>
                <a:stCxn id="40" idx="2"/>
              </p:cNvCxnSpPr>
              <p:nvPr/>
            </p:nvCxnSpPr>
            <p:spPr>
              <a:xfrm flipH="1" flipV="1">
                <a:off x="2344215" y="3979956"/>
                <a:ext cx="660245" cy="749112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Flowchart: Connector 27">
                <a:extLst>
                  <a:ext uri="{FF2B5EF4-FFF2-40B4-BE49-F238E27FC236}">
                    <a16:creationId xmlns:a16="http://schemas.microsoft.com/office/drawing/2014/main" id="{01C41BBF-B450-26C8-6E30-478822E8D51E}"/>
                  </a:ext>
                </a:extLst>
              </p:cNvPr>
              <p:cNvSpPr/>
              <p:nvPr/>
            </p:nvSpPr>
            <p:spPr>
              <a:xfrm>
                <a:off x="1412807" y="3073398"/>
                <a:ext cx="1884784" cy="1912776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E01F476-DB54-C0F4-BDAE-606C057B971B}"/>
                  </a:ext>
                </a:extLst>
              </p:cNvPr>
              <p:cNvSpPr txBox="1"/>
              <p:nvPr/>
            </p:nvSpPr>
            <p:spPr>
              <a:xfrm>
                <a:off x="1992696" y="2722152"/>
                <a:ext cx="4030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</a:t>
                </a:r>
                <a:r>
                  <a:rPr lang="en-US" baseline="30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/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Flowchart: Connector 60">
                <a:extLst>
                  <a:ext uri="{FF2B5EF4-FFF2-40B4-BE49-F238E27FC236}">
                    <a16:creationId xmlns:a16="http://schemas.microsoft.com/office/drawing/2014/main" id="{A94A3EA3-2579-2647-332A-B02E6B29E0CC}"/>
                  </a:ext>
                </a:extLst>
              </p:cNvPr>
              <p:cNvSpPr/>
              <p:nvPr/>
            </p:nvSpPr>
            <p:spPr>
              <a:xfrm>
                <a:off x="1523371" y="2127802"/>
                <a:ext cx="1884784" cy="1912776"/>
              </a:xfrm>
              <a:prstGeom prst="flowChartConnector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1227A8A-52EC-CE6E-0136-5643A9B08A59}"/>
                  </a:ext>
                </a:extLst>
              </p:cNvPr>
              <p:cNvSpPr txBox="1"/>
              <p:nvPr/>
            </p:nvSpPr>
            <p:spPr>
              <a:xfrm>
                <a:off x="3318988" y="4674195"/>
                <a:ext cx="4471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DAD1FA4-6E9E-5A04-5E7D-858D4C1D493F}"/>
                  </a:ext>
                </a:extLst>
              </p:cNvPr>
              <p:cNvSpPr txBox="1"/>
              <p:nvPr/>
            </p:nvSpPr>
            <p:spPr>
              <a:xfrm>
                <a:off x="2127863" y="3239040"/>
                <a:ext cx="38128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3A76161F-1EE8-9ABC-5F8C-696ECD11AB4F}"/>
                      </a:ext>
                    </a:extLst>
                  </p:cNvPr>
                  <p:cNvSpPr txBox="1"/>
                  <p:nvPr/>
                </p:nvSpPr>
                <p:spPr>
                  <a:xfrm>
                    <a:off x="2390271" y="4357324"/>
                    <a:ext cx="295978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Sup>
                            <m:sSubSupPr>
                              <m:ctrlP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3A76161F-1EE8-9ABC-5F8C-696ECD11AB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90271" y="4357324"/>
                    <a:ext cx="295978" cy="27699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0408" r="-6122" b="-2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77FA51C0-6BBE-D0D3-980F-4D6342BF2242}"/>
                      </a:ext>
                    </a:extLst>
                  </p:cNvPr>
                  <p:cNvSpPr txBox="1"/>
                  <p:nvPr/>
                </p:nvSpPr>
                <p:spPr>
                  <a:xfrm>
                    <a:off x="4071211" y="4751265"/>
                    <a:ext cx="30130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Sup>
                            <m:sSubSupPr>
                              <m:ctrlP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𝐩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77FA51C0-6BBE-D0D3-980F-4D6342BF22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71211" y="4751265"/>
                    <a:ext cx="301300" cy="27699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2449" r="-6122" b="-2608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BEEABDB-BCE9-B959-9624-FF598276286D}"/>
                  </a:ext>
                </a:extLst>
              </p:cNvPr>
              <p:cNvSpPr txBox="1"/>
              <p:nvPr/>
            </p:nvSpPr>
            <p:spPr>
              <a:xfrm>
                <a:off x="3746000" y="3970857"/>
                <a:ext cx="4634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</a:t>
                </a: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CBE641C2-4F7A-6108-8454-D49987715E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261068" y="3118306"/>
                <a:ext cx="1698993" cy="1613242"/>
              </a:xfrm>
              <a:prstGeom prst="straightConnector1">
                <a:avLst/>
              </a:prstGeom>
              <a:ln w="19050">
                <a:solidFill>
                  <a:srgbClr val="00B050"/>
                </a:solidFill>
                <a:prstDash val="dash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Flowchart: Connector 41">
                <a:extLst>
                  <a:ext uri="{FF2B5EF4-FFF2-40B4-BE49-F238E27FC236}">
                    <a16:creationId xmlns:a16="http://schemas.microsoft.com/office/drawing/2014/main" id="{1313C484-34D3-55FD-D035-CFA42B3F3323}"/>
                  </a:ext>
                </a:extLst>
              </p:cNvPr>
              <p:cNvSpPr/>
              <p:nvPr/>
            </p:nvSpPr>
            <p:spPr>
              <a:xfrm>
                <a:off x="3919166" y="4694526"/>
                <a:ext cx="74023" cy="69084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FB24345-B9B5-CCE6-B878-AB0C3530650F}"/>
                  </a:ext>
                </a:extLst>
              </p:cNvPr>
              <p:cNvSpPr txBox="1"/>
              <p:nvPr/>
            </p:nvSpPr>
            <p:spPr>
              <a:xfrm>
                <a:off x="3687507" y="4390296"/>
                <a:ext cx="35052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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9439145-9671-CBCC-5BE2-54F115F9FDED}"/>
                </a:ext>
              </a:extLst>
            </p:cNvPr>
            <p:cNvSpPr txBox="1"/>
            <p:nvPr/>
          </p:nvSpPr>
          <p:spPr>
            <a:xfrm>
              <a:off x="4055406" y="2174031"/>
              <a:ext cx="11230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Brillouin zones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F998816-5461-1D46-85D5-3711E274C786}"/>
                </a:ext>
              </a:extLst>
            </p:cNvPr>
            <p:cNvSpPr txBox="1"/>
            <p:nvPr/>
          </p:nvSpPr>
          <p:spPr>
            <a:xfrm>
              <a:off x="1436902" y="5327775"/>
              <a:ext cx="10129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Fermi surface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95D1BCD-8116-60E4-9D78-C2FBD5A384A8}"/>
                </a:ext>
              </a:extLst>
            </p:cNvPr>
            <p:cNvCxnSpPr/>
            <p:nvPr/>
          </p:nvCxnSpPr>
          <p:spPr>
            <a:xfrm flipV="1">
              <a:off x="2223744" y="5234473"/>
              <a:ext cx="870890" cy="37322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9940C19-D130-492C-7F58-D2C6F74DBD8F}"/>
                </a:ext>
              </a:extLst>
            </p:cNvPr>
            <p:cNvCxnSpPr/>
            <p:nvPr/>
          </p:nvCxnSpPr>
          <p:spPr>
            <a:xfrm flipH="1">
              <a:off x="4071211" y="2811031"/>
              <a:ext cx="213554" cy="70039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1DB3155-A755-4533-BED3-309B0F758D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70300" y="2470480"/>
              <a:ext cx="591584" cy="25920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74651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39D25-D63D-EDCB-67E3-B3127A53B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7E4DCD3-B4BD-188A-0E6C-DBEBFBD43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94BCD0A-2E26-9735-D736-FCCEBBC22B8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667D21-5709-EBAD-D947-7ADFB5483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152399"/>
            <a:ext cx="1145770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Umklapp electron scattering (UES) emission (contd.)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5349A8C-C6C7-661A-9716-B39E247B70E8}"/>
                  </a:ext>
                </a:extLst>
              </p:cNvPr>
              <p:cNvSpPr txBox="1"/>
              <p:nvPr/>
            </p:nvSpPr>
            <p:spPr>
              <a:xfrm>
                <a:off x="379179" y="1137535"/>
                <a:ext cx="11275413" cy="5240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UES emissive electron energy distribution derived using Fermi-Dirac distribution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):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}"/>
                          <m:ctrlPr>
                            <a:rPr lang="en-US" sz="20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f>
                                <m:fPr>
                                  <m:type m:val="lin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(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𝐸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−ħ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  <a:sym typeface="Symbol" panose="05050102010706020507" pitchFamily="18" charset="2"/>
                                    </a:rPr>
                                    <m:t>))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1−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(</m:t>
                                  </m:r>
                                  <m:f>
                                    <m:fPr>
                                      <m:type m:val="lin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𝐸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𝐵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𝑒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</m:nary>
                        </m:e>
                      </m:d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∗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li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𝑓𝑠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𝐸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𝑡ℎ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							     … Fermi energy set to zero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Electron inelastic mean free path (IMFP)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(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E 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)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(ħ) determine emission fractions: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cs typeface="Times New Roman" panose="02020603050405020304" pitchFamily="18" charset="0"/>
                  </a:rPr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𝑄𝐸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𝑑𝑖𝑟𝑒𝑐𝑡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𝛼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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𝛼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</m:t>
                        </m:r>
                      </m:den>
                    </m:f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	    and 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𝑄𝐸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𝐹𝐶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𝛼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</m:t>
                        </m:r>
                      </m:den>
                    </m:f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Expect UES emission energy resonance at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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E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 0 due to 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𝑧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ħ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2000" b="0" i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vac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.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type m:val="lin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ħ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𝑧</m:t>
                                        </m:r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(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  <a:sym typeface="Symbol" panose="05050102010706020507" pitchFamily="18" charset="2"/>
                                      </a:rPr>
                                      <m:t>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)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UES-FC emission </a:t>
                </a:r>
                <a:r>
                  <a:rPr lang="en-US" sz="20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independent of direct band emission (same initial state):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𝑀𝑇𝐸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𝑈𝐸𝑆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𝑀𝑇𝐸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𝑑𝑖𝑟𝑒𝑐𝑡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𝑀𝑇𝐸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𝐹𝐶</m:t>
                          </m:r>
                        </m:sub>
                      </m:sSub>
                    </m:oMath>
                  </m:oMathPara>
                </a14:m>
                <a:endParaRPr lang="en-US" sz="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5349A8C-C6C7-661A-9716-B39E247B7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79" y="1137535"/>
                <a:ext cx="11275413" cy="5240730"/>
              </a:xfrm>
              <a:prstGeom prst="rect">
                <a:avLst/>
              </a:prstGeom>
              <a:blipFill>
                <a:blip r:embed="rId2"/>
                <a:stretch>
                  <a:fillRect l="-486" t="-6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Left Brace 1">
            <a:extLst>
              <a:ext uri="{FF2B5EF4-FFF2-40B4-BE49-F238E27FC236}">
                <a16:creationId xmlns:a16="http://schemas.microsoft.com/office/drawing/2014/main" id="{B3B4240D-3F51-7AA6-EEE4-7D4DA974AEA3}"/>
              </a:ext>
            </a:extLst>
          </p:cNvPr>
          <p:cNvSpPr/>
          <p:nvPr/>
        </p:nvSpPr>
        <p:spPr>
          <a:xfrm rot="16200000">
            <a:off x="3667631" y="1485901"/>
            <a:ext cx="368968" cy="2113541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487B106F-BCFF-9D60-CDB6-9DDA5439F97F}"/>
              </a:ext>
            </a:extLst>
          </p:cNvPr>
          <p:cNvSpPr/>
          <p:nvPr/>
        </p:nvSpPr>
        <p:spPr>
          <a:xfrm rot="16200000">
            <a:off x="5664873" y="1694449"/>
            <a:ext cx="368968" cy="1696443"/>
          </a:xfrm>
          <a:prstGeom prst="leftBrac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4B904840-DC80-C947-F82B-761D3C03D9F4}"/>
              </a:ext>
            </a:extLst>
          </p:cNvPr>
          <p:cNvSpPr/>
          <p:nvPr/>
        </p:nvSpPr>
        <p:spPr>
          <a:xfrm rot="16200000">
            <a:off x="8186403" y="1320376"/>
            <a:ext cx="368968" cy="2444593"/>
          </a:xfrm>
          <a:prstGeom prst="leftBrac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F9148D-32B5-C5BD-4505-ACB3E1C35304}"/>
              </a:ext>
            </a:extLst>
          </p:cNvPr>
          <p:cNvSpPr txBox="1"/>
          <p:nvPr/>
        </p:nvSpPr>
        <p:spPr>
          <a:xfrm>
            <a:off x="2843470" y="2775284"/>
            <a:ext cx="202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Excited distribution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9B5628-4115-0CD1-5D41-DC7E42EE756B}"/>
              </a:ext>
            </a:extLst>
          </p:cNvPr>
          <p:cNvSpPr txBox="1"/>
          <p:nvPr/>
        </p:nvSpPr>
        <p:spPr>
          <a:xfrm>
            <a:off x="4904880" y="2775284"/>
            <a:ext cx="1896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Unoccupied states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A7BED3-13A9-BBF5-75C1-BF674AF110DE}"/>
              </a:ext>
            </a:extLst>
          </p:cNvPr>
          <p:cNvSpPr txBox="1"/>
          <p:nvPr/>
        </p:nvSpPr>
        <p:spPr>
          <a:xfrm>
            <a:off x="6988167" y="2775284"/>
            <a:ext cx="3479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Scattered distribution (UES physics)</a:t>
            </a:r>
          </a:p>
        </p:txBody>
      </p:sp>
      <p:sp>
        <p:nvSpPr>
          <p:cNvPr id="18" name="TextBox 48">
            <a:extLst>
              <a:ext uri="{FF2B5EF4-FFF2-40B4-BE49-F238E27FC236}">
                <a16:creationId xmlns:a16="http://schemas.microsoft.com/office/drawing/2014/main" id="{BE78A5E3-B81F-9528-6F71-27127166D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33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 F. Willis and N. E. Christensen,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B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5140 (1978)</a:t>
            </a:r>
            <a:endParaRPr lang="en-US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4827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A3983-C5DB-888B-0844-0574A2463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7794FA6-015C-34F1-0A6C-C2473694A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448E0E64-E7ED-1791-5C4F-BB08AC45753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8ABE80-347F-0C5E-5DD8-BA88768A1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W(111) QE: Theory vs. experiment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D19773-D0B4-3593-DA0C-B0EB3A7A9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42" y="1293843"/>
            <a:ext cx="5364491" cy="485699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BAC2932-D37C-35E8-1830-0C23F51FCDA5}"/>
                  </a:ext>
                </a:extLst>
              </p:cNvPr>
              <p:cNvSpPr txBox="1"/>
              <p:nvPr/>
            </p:nvSpPr>
            <p:spPr>
              <a:xfrm>
                <a:off x="5983706" y="1499937"/>
                <a:ext cx="5847347" cy="39064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𝑄𝐸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−</m:t>
                        </m:r>
                      </m:e>
                    </m:d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fit used to obtain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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W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(111)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=4.2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±0.1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eV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… consistent with literature and 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     thin-slab calculations</a:t>
                </a:r>
              </a:p>
              <a:p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Direct band plus UES emission fit (</a:t>
                </a:r>
                <a:r>
                  <a:rPr lang="en-US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red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line) employs</a:t>
                </a: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𝑡ℎ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=3.5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𝑓𝑠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dirty="0">
                    <a:cs typeface="Times New Roman" panose="02020603050405020304" pitchFamily="18" charset="0"/>
                    <a:sym typeface="Symbol" panose="05050102010706020507" pitchFamily="18" charset="2"/>
                  </a:rPr>
                  <a:t>	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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𝐸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  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=1.96</m:t>
                    </m:r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nm</m:t>
                    </m:r>
                  </m:oMath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b="0" dirty="0">
                    <a:cs typeface="Times New Roman" panose="02020603050405020304" pitchFamily="18" charset="0"/>
                    <a:sym typeface="Symbol" panose="05050102010706020507" pitchFamily="18" charset="2"/>
                  </a:rPr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=6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nm</m:t>
                    </m:r>
                  </m:oMath>
                </a14:m>
                <a:endParaRPr lang="en-US" b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endParaRPr lang="en-US" sz="800" b="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… all DFT-derived or literature values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BAC2932-D37C-35E8-1830-0C23F51FCD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3706" y="1499937"/>
                <a:ext cx="5847347" cy="3906454"/>
              </a:xfrm>
              <a:prstGeom prst="rect">
                <a:avLst/>
              </a:prstGeom>
              <a:blipFill>
                <a:blip r:embed="rId3"/>
                <a:stretch>
                  <a:fillRect l="-730" t="-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4882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D1554-86E1-FE26-BA1F-5AA8AB93D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243E321-DCE5-C6F0-49D2-57EAB2AC9B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EADB86AF-DC4C-40FA-E1F1-BB9F11B3140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DE1D7E-0C53-E2FB-5A99-9A58E7727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W(111) MTE: Theory vs. experiment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1A2B78-6B0D-A775-11F8-125F72D26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94" y="1339508"/>
            <a:ext cx="5137414" cy="48082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B7727A3-30DB-BFE2-3940-F77E4092C04D}"/>
                  </a:ext>
                </a:extLst>
              </p:cNvPr>
              <p:cNvSpPr txBox="1"/>
              <p:nvPr/>
            </p:nvSpPr>
            <p:spPr>
              <a:xfrm>
                <a:off x="6096000" y="1403686"/>
                <a:ext cx="5137414" cy="2782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Direct band plus UES emission theory also consistent with MTE measurements </a:t>
                </a:r>
              </a:p>
              <a:p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(with same parameters!)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𝑡ℎ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sub-threshold MTE for metal photocathodes is given by </a:t>
                </a:r>
              </a:p>
              <a:p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𝑀𝑇𝐸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≈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6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5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𝑡ℎ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𝑓𝑠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CB7727A3-30DB-BFE2-3940-F77E4092C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1403686"/>
                <a:ext cx="5137414" cy="2782685"/>
              </a:xfrm>
              <a:prstGeom prst="rect">
                <a:avLst/>
              </a:prstGeom>
              <a:blipFill>
                <a:blip r:embed="rId3"/>
                <a:stretch>
                  <a:fillRect l="-712" t="-109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8AC36DC-F1B6-8767-2DBB-2B836C99D189}"/>
                  </a:ext>
                </a:extLst>
              </p:cNvPr>
              <p:cNvSpPr txBox="1"/>
              <p:nvPr/>
            </p:nvSpPr>
            <p:spPr>
              <a:xfrm>
                <a:off x="6200273" y="4371474"/>
                <a:ext cx="5574633" cy="1776448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en-US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Band structure calculations:</a:t>
                </a:r>
              </a:p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Direct one-step emission band parameters </a:t>
                </a:r>
                <a:r>
                  <a:rPr lang="en-US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(p)</a:t>
                </a:r>
              </a:p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𝒇𝒔</m:t>
                        </m:r>
                      </m:sub>
                    </m:sSub>
                  </m:oMath>
                </a14:m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𝑴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𝒕𝒉</m:t>
                        </m:r>
                      </m:sub>
                    </m:sSub>
                  </m:oMath>
                </a14:m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(using DFT-determined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𝜸</m:t>
                    </m:r>
                  </m:oMath>
                </a14:m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𝜸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𝑵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𝒆</m:t>
                        </m:r>
                      </m:sub>
                    </m:sSub>
                  </m:oMath>
                </a14:m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</a:p>
              <a:p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Thin-slab evaluations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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𝒊𝒋𝒌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US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8AC36DC-F1B6-8767-2DBB-2B836C99D1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0273" y="4371474"/>
                <a:ext cx="5574633" cy="17764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01445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AE804-EBF2-FAEC-A4EA-3671E3CDC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CD9E080-3F2F-882D-82D9-59D8AF36F0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5" name="Line 4">
            <a:extLst>
              <a:ext uri="{FF2B5EF4-FFF2-40B4-BE49-F238E27FC236}">
                <a16:creationId xmlns:a16="http://schemas.microsoft.com/office/drawing/2014/main" id="{1DC1A478-B9A0-4176-CA0F-09FCDD848D35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E0CC82-6B4C-BB88-5FA7-FE5B43D75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1305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6560A4-D5BA-B688-5374-7CCE517D315F}"/>
                  </a:ext>
                </a:extLst>
              </p:cNvPr>
              <p:cNvSpPr txBox="1"/>
              <p:nvPr/>
            </p:nvSpPr>
            <p:spPr>
              <a:xfrm>
                <a:off x="890341" y="1051822"/>
                <a:ext cx="10210795" cy="5661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Direct ‘one-step’ photoemission simulation</a:t>
                </a:r>
              </a:p>
              <a:p>
                <a:endParaRPr lang="en-US" sz="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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Emitting band(s) physical properties: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), local DOS</a:t>
                </a: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 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Photoemission barrier quantum physics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1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𝐩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conservation) and recipient vacuum DOS</a:t>
                </a:r>
              </a:p>
              <a:p>
                <a:endParaRPr lang="en-US" sz="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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𝑄𝐸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𝐶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(ħ−)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with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&gt; 2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𝑀𝑇𝐸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≤0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&gt;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good metals</a:t>
                </a:r>
              </a:p>
              <a:p>
                <a:endParaRPr lang="en-US" sz="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b="0" dirty="0">
                    <a:cs typeface="Times New Roman" panose="02020603050405020304" pitchFamily="18" charset="0"/>
                  </a:rPr>
                  <a:t>	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𝑀𝑇𝐸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∝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(</a:t>
                </a:r>
                <a:r>
                  <a:rPr lang="en-US" sz="2000" u="sng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not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𝑇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 for upper CB emission</a:t>
                </a:r>
              </a:p>
              <a:p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      BUT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sub-thermal emission observed;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𝑀𝑇𝐸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≅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∗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e>
                    </m:d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  <a:p>
                <a:endParaRPr 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Momentum-resonant Franck-Condon (FC) electron emission</a:t>
                </a:r>
              </a:p>
              <a:p>
                <a:endParaRPr lang="en-US" sz="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  Mediated by (optical)phonon scattering in polar semiconductors (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q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)</a:t>
                </a:r>
              </a:p>
              <a:p>
                <a:endParaRPr lang="en-US" sz="6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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𝑐𝑜𝑠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𝜃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emission dependence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𝑀𝑇𝐸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&gt;</m:t>
                    </m:r>
                    <m:box>
                      <m:box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boxPr>
                      <m:e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||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for NEA</a:t>
                </a:r>
              </a:p>
              <a:p>
                <a:endParaRPr lang="en-US" sz="6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     Umklapp electron scattering emission in metals (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G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)</a:t>
                </a:r>
                <a:endPara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endParaRPr lang="en-US" sz="6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	      …  Preliminary analysis: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𝑀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𝑡ℎ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 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𝑁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𝑓𝑠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m:t> ,  ,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and  </a:t>
                </a:r>
              </a:p>
              <a:p>
                <a:endParaRPr lang="en-US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Predicted QE and MTE consistent with experimental data</a:t>
                </a:r>
              </a:p>
              <a:p>
                <a:endParaRPr lang="en-US" sz="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−  Good agreement for Cu(001), Cu(111), W(111),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Cs:GaAs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GaN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and Fe:Ga</a:t>
                </a:r>
                <a:r>
                  <a:rPr lang="en-US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en-US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(010)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6560A4-D5BA-B688-5374-7CCE517D31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41" y="1051822"/>
                <a:ext cx="10210795" cy="5661550"/>
              </a:xfrm>
              <a:prstGeom prst="rect">
                <a:avLst/>
              </a:prstGeom>
              <a:blipFill>
                <a:blip r:embed="rId2"/>
                <a:stretch>
                  <a:fillRect l="-776" t="-862" b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78918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B63E5-C766-72BE-797E-82E74DDD1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8C4CAE46-2881-51D8-96F4-452B442BC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>
              <a:latin typeface="Arial" charset="0"/>
              <a:cs typeface="Times New Roman" pitchFamily="18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B8075636-AD92-1B38-D289-472B1A6C7E1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Rectangle 11">
            <a:extLst>
              <a:ext uri="{FF2B5EF4-FFF2-40B4-BE49-F238E27FC236}">
                <a16:creationId xmlns:a16="http://schemas.microsoft.com/office/drawing/2014/main" id="{16C9166F-F0AF-3D49-0C71-14069B272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12">
            <a:extLst>
              <a:ext uri="{FF2B5EF4-FFF2-40B4-BE49-F238E27FC236}">
                <a16:creationId xmlns:a16="http://schemas.microsoft.com/office/drawing/2014/main" id="{952F376A-B444-B3A0-C65E-FE93C4ED6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14">
            <a:extLst>
              <a:ext uri="{FF2B5EF4-FFF2-40B4-BE49-F238E27FC236}">
                <a16:creationId xmlns:a16="http://schemas.microsoft.com/office/drawing/2014/main" id="{DAF92C7F-19FC-3AD3-E19E-CA578F1A0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8">
            <a:extLst>
              <a:ext uri="{FF2B5EF4-FFF2-40B4-BE49-F238E27FC236}">
                <a16:creationId xmlns:a16="http://schemas.microsoft.com/office/drawing/2014/main" id="{DDA6F91E-9791-627F-474A-2776D35E3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0">
            <a:extLst>
              <a:ext uri="{FF2B5EF4-FFF2-40B4-BE49-F238E27FC236}">
                <a16:creationId xmlns:a16="http://schemas.microsoft.com/office/drawing/2014/main" id="{C37130E8-CFB6-D035-18EC-773B7CCA2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7" name="Rectangle 4">
            <a:extLst>
              <a:ext uri="{FF2B5EF4-FFF2-40B4-BE49-F238E27FC236}">
                <a16:creationId xmlns:a16="http://schemas.microsoft.com/office/drawing/2014/main" id="{6D63C6BF-99C7-A921-8B16-4D7AFC119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8" name="Rectangle 2">
            <a:extLst>
              <a:ext uri="{FF2B5EF4-FFF2-40B4-BE49-F238E27FC236}">
                <a16:creationId xmlns:a16="http://schemas.microsoft.com/office/drawing/2014/main" id="{56B30B1D-8EC0-532B-93B7-87CB576CF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23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50741B71-6431-7FB1-D71C-493D9E92E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055" y="2873399"/>
            <a:ext cx="1119788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ctr"/>
            <a:r>
              <a:rPr lang="en-US" alt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! </a:t>
            </a:r>
            <a:endParaRPr lang="en-US" altLang="en-US" sz="6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9156096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9D892276-6B0D-4BA5-BB28-D863EA3E9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C8A1822F-EE99-4964-9295-20A3C805B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Rectangle 11">
            <a:extLst>
              <a:ext uri="{FF2B5EF4-FFF2-40B4-BE49-F238E27FC236}">
                <a16:creationId xmlns:a16="http://schemas.microsoft.com/office/drawing/2014/main" id="{15316FBC-822A-4AC0-8083-E54DBC8B5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12">
            <a:extLst>
              <a:ext uri="{FF2B5EF4-FFF2-40B4-BE49-F238E27FC236}">
                <a16:creationId xmlns:a16="http://schemas.microsoft.com/office/drawing/2014/main" id="{EDED0E87-9599-4A31-B87F-C541F940C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14">
            <a:extLst>
              <a:ext uri="{FF2B5EF4-FFF2-40B4-BE49-F238E27FC236}">
                <a16:creationId xmlns:a16="http://schemas.microsoft.com/office/drawing/2014/main" id="{840B004F-D729-47D7-9A87-FD02E288B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8">
            <a:extLst>
              <a:ext uri="{FF2B5EF4-FFF2-40B4-BE49-F238E27FC236}">
                <a16:creationId xmlns:a16="http://schemas.microsoft.com/office/drawing/2014/main" id="{F151591D-C04B-4F7B-9C5F-6AB916921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0">
            <a:extLst>
              <a:ext uri="{FF2B5EF4-FFF2-40B4-BE49-F238E27FC236}">
                <a16:creationId xmlns:a16="http://schemas.microsoft.com/office/drawing/2014/main" id="{2A27FBD2-97A2-436F-8527-656F490A7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7" name="Rectangle 4">
            <a:extLst>
              <a:ext uri="{FF2B5EF4-FFF2-40B4-BE49-F238E27FC236}">
                <a16:creationId xmlns:a16="http://schemas.microsoft.com/office/drawing/2014/main" id="{D199A97F-63AB-41E7-B1CD-52589C773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8" name="Rectangle 2">
            <a:extLst>
              <a:ext uri="{FF2B5EF4-FFF2-40B4-BE49-F238E27FC236}">
                <a16:creationId xmlns:a16="http://schemas.microsoft.com/office/drawing/2014/main" id="{8BA119D1-0C73-4DEC-8249-8BCB9BD51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23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35BED6-98EC-A851-34F5-4179F595D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Cs:GaAs</a:t>
            </a:r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transverse energy distribution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48">
            <a:extLst>
              <a:ext uri="{FF2B5EF4-FFF2-40B4-BE49-F238E27FC236}">
                <a16:creationId xmlns:a16="http://schemas.microsoft.com/office/drawing/2014/main" id="{C65EEA04-B094-0425-05CB-54E9AC2507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L.B. Jones, H.E.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Scheibler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 al., </a:t>
            </a:r>
            <a:r>
              <a:rPr lang="en-US" sz="18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J. Phys. D: Appl. Phys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54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205301 (2021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9BF3006-527F-F81C-8A7D-47CF36F769E0}"/>
              </a:ext>
            </a:extLst>
          </p:cNvPr>
          <p:cNvGrpSpPr/>
          <p:nvPr/>
        </p:nvGrpSpPr>
        <p:grpSpPr>
          <a:xfrm>
            <a:off x="5775648" y="1240971"/>
            <a:ext cx="6232849" cy="4954551"/>
            <a:chOff x="5775648" y="1240971"/>
            <a:chExt cx="6232849" cy="495455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C95C575-9BDE-CFAA-9683-706F955D5A34}"/>
                </a:ext>
              </a:extLst>
            </p:cNvPr>
            <p:cNvSpPr/>
            <p:nvPr/>
          </p:nvSpPr>
          <p:spPr>
            <a:xfrm>
              <a:off x="5775648" y="1240971"/>
              <a:ext cx="6232849" cy="49545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6C0E435-EE14-6D31-513D-3479877F1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2386" y="1380937"/>
              <a:ext cx="5896297" cy="4721288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73BE262-D07C-1FE5-D34D-526016DDBAD6}"/>
              </a:ext>
            </a:extLst>
          </p:cNvPr>
          <p:cNvSpPr txBox="1"/>
          <p:nvPr/>
        </p:nvSpPr>
        <p:spPr>
          <a:xfrm>
            <a:off x="494522" y="3689798"/>
            <a:ext cx="487991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</a:p>
          <a:p>
            <a:endParaRPr lang="en-US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reports:</a:t>
            </a:r>
          </a:p>
          <a:p>
            <a:endParaRPr lang="en-US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Vergara et al.,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Appl. Phys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1809 (1996)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Bakin et al.,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JETP Lett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167 (2003)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 Liu et al.,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Vac Sci. &amp; Tech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2758 (2005)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936F60E-46FD-3875-BCE7-CF3545262890}"/>
              </a:ext>
            </a:extLst>
          </p:cNvPr>
          <p:cNvSpPr/>
          <p:nvPr/>
        </p:nvSpPr>
        <p:spPr>
          <a:xfrm>
            <a:off x="6195526" y="1405049"/>
            <a:ext cx="1194318" cy="1200329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6B820687-E4E0-542E-BE75-40760ECE3B84}"/>
              </a:ext>
            </a:extLst>
          </p:cNvPr>
          <p:cNvSpPr/>
          <p:nvPr/>
        </p:nvSpPr>
        <p:spPr>
          <a:xfrm>
            <a:off x="494522" y="1626408"/>
            <a:ext cx="4338735" cy="1688841"/>
          </a:xfrm>
          <a:prstGeom prst="wedgeRectCallout">
            <a:avLst>
              <a:gd name="adj1" fmla="val 77985"/>
              <a:gd name="adj2" fmla="val -2692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Evidence for direct band contribution?</a:t>
            </a: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 than 5% of total emission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MTE &lt; 25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 0.067</a:t>
            </a:r>
            <a:r>
              <a:rPr lang="en-US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lang="en-US" sz="20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for GaAs)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4598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9D892276-6B0D-4BA5-BB28-D863EA3E9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C8A1822F-EE99-4964-9295-20A3C805B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Rectangle 11">
            <a:extLst>
              <a:ext uri="{FF2B5EF4-FFF2-40B4-BE49-F238E27FC236}">
                <a16:creationId xmlns:a16="http://schemas.microsoft.com/office/drawing/2014/main" id="{15316FBC-822A-4AC0-8083-E54DBC8B5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12">
            <a:extLst>
              <a:ext uri="{FF2B5EF4-FFF2-40B4-BE49-F238E27FC236}">
                <a16:creationId xmlns:a16="http://schemas.microsoft.com/office/drawing/2014/main" id="{EDED0E87-9599-4A31-B87F-C541F940C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14">
            <a:extLst>
              <a:ext uri="{FF2B5EF4-FFF2-40B4-BE49-F238E27FC236}">
                <a16:creationId xmlns:a16="http://schemas.microsoft.com/office/drawing/2014/main" id="{840B004F-D729-47D7-9A87-FD02E288B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8">
            <a:extLst>
              <a:ext uri="{FF2B5EF4-FFF2-40B4-BE49-F238E27FC236}">
                <a16:creationId xmlns:a16="http://schemas.microsoft.com/office/drawing/2014/main" id="{F151591D-C04B-4F7B-9C5F-6AB916921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0">
            <a:extLst>
              <a:ext uri="{FF2B5EF4-FFF2-40B4-BE49-F238E27FC236}">
                <a16:creationId xmlns:a16="http://schemas.microsoft.com/office/drawing/2014/main" id="{2A27FBD2-97A2-436F-8527-656F490A7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7" name="Rectangle 4">
            <a:extLst>
              <a:ext uri="{FF2B5EF4-FFF2-40B4-BE49-F238E27FC236}">
                <a16:creationId xmlns:a16="http://schemas.microsoft.com/office/drawing/2014/main" id="{D199A97F-63AB-41E7-B1CD-52589C773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8" name="Rectangle 2">
            <a:extLst>
              <a:ext uri="{FF2B5EF4-FFF2-40B4-BE49-F238E27FC236}">
                <a16:creationId xmlns:a16="http://schemas.microsoft.com/office/drawing/2014/main" id="{8BA119D1-0C73-4DEC-8249-8BCB9BD51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23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35BED6-98EC-A851-34F5-4179F595D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10888824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Metallized diamond(001): A hybrid photocathode</a:t>
            </a:r>
            <a:endParaRPr lang="en-US" altLang="en-US" sz="3800" b="1" i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48">
            <a:extLst>
              <a:ext uri="{FF2B5EF4-FFF2-40B4-BE49-F238E27FC236}">
                <a16:creationId xmlns:a16="http://schemas.microsoft.com/office/drawing/2014/main" id="{D5D689DE-507A-AE53-ACFF-EE05530D9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L.A. Angeloni, I-J. Shan, and W.A. Schroeder, </a:t>
            </a:r>
            <a:r>
              <a:rPr lang="en-US" sz="18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PRAB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28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123401 (2025)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632957C-2694-6048-43A6-440F2A341715}"/>
              </a:ext>
            </a:extLst>
          </p:cNvPr>
          <p:cNvGrpSpPr/>
          <p:nvPr/>
        </p:nvGrpSpPr>
        <p:grpSpPr>
          <a:xfrm>
            <a:off x="513183" y="1676986"/>
            <a:ext cx="6288833" cy="4462554"/>
            <a:chOff x="513183" y="1788958"/>
            <a:chExt cx="6288833" cy="446255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E1AB216-3304-F3BA-B6D9-D6365B018BD6}"/>
                </a:ext>
              </a:extLst>
            </p:cNvPr>
            <p:cNvSpPr/>
            <p:nvPr/>
          </p:nvSpPr>
          <p:spPr>
            <a:xfrm>
              <a:off x="513183" y="1788958"/>
              <a:ext cx="6288833" cy="4462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A diagram of a device&#10;&#10;AI-generated content may be incorrect.">
              <a:extLst>
                <a:ext uri="{FF2B5EF4-FFF2-40B4-BE49-F238E27FC236}">
                  <a16:creationId xmlns:a16="http://schemas.microsoft.com/office/drawing/2014/main" id="{41972C0B-8A05-24CE-44C3-12A9722AB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034" y="1981200"/>
              <a:ext cx="5951701" cy="4091898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5486157-977A-CA60-CD68-CD2BEB2978AA}"/>
              </a:ext>
            </a:extLst>
          </p:cNvPr>
          <p:cNvSpPr txBox="1"/>
          <p:nvPr/>
        </p:nvSpPr>
        <p:spPr>
          <a:xfrm>
            <a:off x="9242" y="1016100"/>
            <a:ext cx="1203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 0.5 mm-thick CVD diamond: Back surface metallized [annealed C-Ti (+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Pt+Au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)]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6FB7A2-006F-2B6E-268B-A48848858B88}"/>
              </a:ext>
            </a:extLst>
          </p:cNvPr>
          <p:cNvSpPr txBox="1"/>
          <p:nvPr/>
        </p:nvSpPr>
        <p:spPr>
          <a:xfrm>
            <a:off x="7042484" y="1800805"/>
            <a:ext cx="473274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 surface photo-injection from Ti into diamond CB for ħ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3.2 eV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 drift transport to emission face due to applied DC gun field 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 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 30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meV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     …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 3 kV/cm, ħ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Ω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165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meV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Emission from upper (  0.8 eV) and lower (  0.8 eV) CBs</a:t>
            </a:r>
          </a:p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  Two emission signals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7600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9D892276-6B0D-4BA5-BB28-D863EA3E9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9906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defRPr/>
            </a:pPr>
            <a:endParaRPr lang="el-GR" sz="3600" b="1" dirty="0">
              <a:latin typeface="Arial" charset="0"/>
              <a:cs typeface="Times New Roman" pitchFamily="18" charset="0"/>
            </a:endParaRPr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C8A1822F-EE99-4964-9295-20A3C805B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1219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Rectangle 11">
            <a:extLst>
              <a:ext uri="{FF2B5EF4-FFF2-40B4-BE49-F238E27FC236}">
                <a16:creationId xmlns:a16="http://schemas.microsoft.com/office/drawing/2014/main" id="{15316FBC-822A-4AC0-8083-E54DBC8B5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Rectangle 12">
            <a:extLst>
              <a:ext uri="{FF2B5EF4-FFF2-40B4-BE49-F238E27FC236}">
                <a16:creationId xmlns:a16="http://schemas.microsoft.com/office/drawing/2014/main" id="{EDED0E87-9599-4A31-B87F-C541F940C3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4" name="Rectangle 14">
            <a:extLst>
              <a:ext uri="{FF2B5EF4-FFF2-40B4-BE49-F238E27FC236}">
                <a16:creationId xmlns:a16="http://schemas.microsoft.com/office/drawing/2014/main" id="{840B004F-D729-47D7-9A87-FD02E288B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5" name="Rectangle 18">
            <a:extLst>
              <a:ext uri="{FF2B5EF4-FFF2-40B4-BE49-F238E27FC236}">
                <a16:creationId xmlns:a16="http://schemas.microsoft.com/office/drawing/2014/main" id="{F151591D-C04B-4F7B-9C5F-6AB916921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6" name="Rectangle 20">
            <a:extLst>
              <a:ext uri="{FF2B5EF4-FFF2-40B4-BE49-F238E27FC236}">
                <a16:creationId xmlns:a16="http://schemas.microsoft.com/office/drawing/2014/main" id="{2A27FBD2-97A2-436F-8527-656F490A7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7" name="Rectangle 4">
            <a:extLst>
              <a:ext uri="{FF2B5EF4-FFF2-40B4-BE49-F238E27FC236}">
                <a16:creationId xmlns:a16="http://schemas.microsoft.com/office/drawing/2014/main" id="{D199A97F-63AB-41E7-B1CD-52589C773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22136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8" name="Rectangle 2">
            <a:extLst>
              <a:ext uri="{FF2B5EF4-FFF2-40B4-BE49-F238E27FC236}">
                <a16:creationId xmlns:a16="http://schemas.microsoft.com/office/drawing/2014/main" id="{8BA119D1-0C73-4DEC-8249-8BCB9BD51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723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35BED6-98EC-A851-34F5-4179F595D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399"/>
            <a:ext cx="94488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Metallized diamond(001): MTE and QE</a:t>
            </a:r>
            <a:endParaRPr lang="en-US" altLang="en-US" sz="3800" b="1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CF41E0E-9BE2-F578-E0B7-054E5802C9A5}"/>
              </a:ext>
            </a:extLst>
          </p:cNvPr>
          <p:cNvGrpSpPr/>
          <p:nvPr/>
        </p:nvGrpSpPr>
        <p:grpSpPr>
          <a:xfrm>
            <a:off x="503846" y="1698169"/>
            <a:ext cx="11193624" cy="4450700"/>
            <a:chOff x="503846" y="1698169"/>
            <a:chExt cx="11193624" cy="44507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1C5248C-E875-7E48-8D89-20EFD7161396}"/>
                </a:ext>
              </a:extLst>
            </p:cNvPr>
            <p:cNvSpPr/>
            <p:nvPr/>
          </p:nvSpPr>
          <p:spPr>
            <a:xfrm>
              <a:off x="6273274" y="1698169"/>
              <a:ext cx="5424196" cy="44506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A838156-ECCA-605C-2A83-5CAD40565B94}"/>
                </a:ext>
              </a:extLst>
            </p:cNvPr>
            <p:cNvSpPr/>
            <p:nvPr/>
          </p:nvSpPr>
          <p:spPr>
            <a:xfrm>
              <a:off x="503846" y="1698170"/>
              <a:ext cx="5424196" cy="44506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A graph of a red line&#10;&#10;AI-generated content may be incorrect.">
              <a:extLst>
                <a:ext uri="{FF2B5EF4-FFF2-40B4-BE49-F238E27FC236}">
                  <a16:creationId xmlns:a16="http://schemas.microsoft.com/office/drawing/2014/main" id="{9247BB58-AF60-96B0-8817-4730ED91C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6584" y="1820862"/>
              <a:ext cx="5240694" cy="4210402"/>
            </a:xfrm>
            <a:prstGeom prst="rect">
              <a:avLst/>
            </a:prstGeom>
          </p:spPr>
        </p:pic>
        <p:pic>
          <p:nvPicPr>
            <p:cNvPr id="3" name="Picture 2" descr="A graph of a graph showing a number of electrons&#10;&#10;AI-generated content may be incorrect.">
              <a:extLst>
                <a:ext uri="{FF2B5EF4-FFF2-40B4-BE49-F238E27FC236}">
                  <a16:creationId xmlns:a16="http://schemas.microsoft.com/office/drawing/2014/main" id="{FFB6D772-8ACB-D797-44A3-6FF1BE155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731" y="1818623"/>
              <a:ext cx="5128703" cy="4210402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E174F72-8680-18B2-DB1E-D4B839A6B766}"/>
              </a:ext>
            </a:extLst>
          </p:cNvPr>
          <p:cNvSpPr txBox="1"/>
          <p:nvPr/>
        </p:nvSpPr>
        <p:spPr>
          <a:xfrm>
            <a:off x="4551775" y="2745485"/>
            <a:ext cx="1129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Upper CB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1CA188-BE0B-3D5C-741B-16422E102D31}"/>
              </a:ext>
            </a:extLst>
          </p:cNvPr>
          <p:cNvSpPr txBox="1"/>
          <p:nvPr/>
        </p:nvSpPr>
        <p:spPr>
          <a:xfrm>
            <a:off x="4554881" y="4875982"/>
            <a:ext cx="1129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Lower CB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F77F89-A70D-F085-547A-949E77F0263C}"/>
              </a:ext>
            </a:extLst>
          </p:cNvPr>
          <p:cNvSpPr txBox="1"/>
          <p:nvPr/>
        </p:nvSpPr>
        <p:spPr>
          <a:xfrm>
            <a:off x="1267397" y="1936104"/>
            <a:ext cx="72002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F03517-A48C-39C9-9BCD-FA90E2159A58}"/>
              </a:ext>
            </a:extLst>
          </p:cNvPr>
          <p:cNvSpPr txBox="1"/>
          <p:nvPr/>
        </p:nvSpPr>
        <p:spPr>
          <a:xfrm>
            <a:off x="7075707" y="1954766"/>
            <a:ext cx="967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Total QE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5037FF-3CF1-8A2B-D2A0-9ACED5CAAB11}"/>
              </a:ext>
            </a:extLst>
          </p:cNvPr>
          <p:cNvSpPr txBox="1"/>
          <p:nvPr/>
        </p:nvSpPr>
        <p:spPr>
          <a:xfrm>
            <a:off x="9242" y="1016100"/>
            <a:ext cx="1203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  Multi-phonon emission: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1.1, ħ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Ω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= 165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meV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plus polaron self energy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92F692-E807-1C7B-D985-5CFF2A3C3652}"/>
              </a:ext>
            </a:extLst>
          </p:cNvPr>
          <p:cNvSpPr txBox="1"/>
          <p:nvPr/>
        </p:nvSpPr>
        <p:spPr>
          <a:xfrm>
            <a:off x="9143999" y="4718820"/>
            <a:ext cx="22673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Back surface injection efficiency with Ti DOS</a:t>
            </a:r>
          </a:p>
        </p:txBody>
      </p:sp>
      <p:sp>
        <p:nvSpPr>
          <p:cNvPr id="16" name="TextBox 48">
            <a:extLst>
              <a:ext uri="{FF2B5EF4-FFF2-40B4-BE49-F238E27FC236}">
                <a16:creationId xmlns:a16="http://schemas.microsoft.com/office/drawing/2014/main" id="{C20127FB-A544-932E-A8BE-F94250A13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88113"/>
            <a:ext cx="12192000" cy="36988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L.A. Angeloni, I-J. Shan, and W.A. Schroeder, </a:t>
            </a:r>
            <a:r>
              <a:rPr lang="en-US" sz="1800" i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PRAB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28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123401 (2025)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122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19933</TotalTime>
  <Words>4621</Words>
  <Application>Microsoft Office PowerPoint</Application>
  <PresentationFormat>Widescreen</PresentationFormat>
  <Paragraphs>758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8" baseType="lpstr"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Schroeder, Walter Andreas</dc:creator>
  <cp:lastModifiedBy>Walter Schroeder</cp:lastModifiedBy>
  <cp:revision>451</cp:revision>
  <dcterms:created xsi:type="dcterms:W3CDTF">2021-10-14T15:38:20Z</dcterms:created>
  <dcterms:modified xsi:type="dcterms:W3CDTF">2026-09-15T17:47:24Z</dcterms:modified>
</cp:coreProperties>
</file>