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1614" r:id="rId2"/>
    <p:sldId id="2000" r:id="rId3"/>
    <p:sldId id="1999" r:id="rId4"/>
    <p:sldId id="1990" r:id="rId5"/>
    <p:sldId id="1993" r:id="rId6"/>
    <p:sldId id="1994" r:id="rId7"/>
    <p:sldId id="1996" r:id="rId8"/>
    <p:sldId id="2003" r:id="rId9"/>
    <p:sldId id="2002" r:id="rId10"/>
    <p:sldId id="1992" r:id="rId11"/>
    <p:sldId id="2004" r:id="rId12"/>
    <p:sldId id="1978" r:id="rId13"/>
    <p:sldId id="2001" r:id="rId14"/>
    <p:sldId id="256" r:id="rId15"/>
    <p:sldId id="260" r:id="rId16"/>
    <p:sldId id="259" r:id="rId17"/>
    <p:sldId id="261" r:id="rId18"/>
    <p:sldId id="258" r:id="rId19"/>
    <p:sldId id="262" r:id="rId20"/>
    <p:sldId id="263" r:id="rId21"/>
    <p:sldId id="257" r:id="rId22"/>
    <p:sldId id="264" r:id="rId23"/>
    <p:sldId id="265" r:id="rId2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E46"/>
    <a:srgbClr val="0000FF"/>
    <a:srgbClr val="941100"/>
    <a:srgbClr val="945200"/>
    <a:srgbClr val="FE33FF"/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38"/>
    <p:restoredTop sz="94602"/>
  </p:normalViewPr>
  <p:slideViewPr>
    <p:cSldViewPr snapToGrid="0">
      <p:cViewPr varScale="1">
        <p:scale>
          <a:sx n="85" d="100"/>
          <a:sy n="85" d="100"/>
        </p:scale>
        <p:origin x="125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5F9FCE-5805-454F-9865-9EC741FE7972}" type="datetimeFigureOut">
              <a:rPr lang="en-US" smtClean="0"/>
              <a:t>9/22/26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163B79-FFB4-E241-8DD5-15051E67F8B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867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FA7D9-1DFA-F22D-C220-5B3D416A6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A8E90C1-57EB-B545-D9BE-F5A71B80B1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7A514A3-3496-9EAA-EADD-82CB70D3F6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A855C2-0843-10B2-A761-FEE25086FC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63B79-FFB4-E241-8DD5-15051E67F8B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280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8797F-1360-08D8-130D-ADA35F083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DDB33F9-945D-8C72-D121-69C08081A0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F1CD026-ED9F-EFBC-5A98-DEA03C918B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D27FC02-EDE3-D0EA-98B4-4B5AFA7E25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63B79-FFB4-E241-8DD5-15051E67F8B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6659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932EB-B1CD-12BB-5626-5FCC20DAD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EB91EC2-5569-2745-164C-CA5CBAB800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4B20BC-C207-40BB-51C0-1B6BB0D119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30E3AB1-A00D-05FC-D217-C821E9AFC7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63B79-FFB4-E241-8DD5-15051E67F8B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3916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F85DD-1132-EB3E-C29B-3C04375CD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19FF9D0-A397-46ED-F771-E1227C7C83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21B4B69-6B6A-D900-7804-C3055BDD68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4B1392B-D65A-A2A3-AE91-1EBE29479B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63B79-FFB4-E241-8DD5-15051E67F8B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6308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65507-81F9-6442-E619-3D3C053EC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732DDF1-336D-6524-0E5D-D5C121C2A2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716D543-57E5-B02F-9F4F-DB52BE16A6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A1991C3-B82B-3188-18D1-11A8235BAB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63B79-FFB4-E241-8DD5-15051E67F8B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9281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F44DF-77DF-3B72-F361-C11F4AF9D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DC14C07-C703-A208-7E6C-EE907629B7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2BF7707-8ABA-0AED-AF2B-19C207F5CF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8779F04-07B5-1323-0682-B1AD9D7DE7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63B79-FFB4-E241-8DD5-15051E67F8B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7098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694B9-EB61-3987-A19B-941AD4592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41E73DB-0108-DAFE-5DA5-9753F3A19E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AED5EB5-37D6-483F-2392-125CF2F0FE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8CF2CED-6A85-8A90-F071-AEC13E0CAB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63B79-FFB4-E241-8DD5-15051E67F8B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066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99595-9FE0-5CC6-50BF-2C28BFBE6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43FC083-66CA-A2DE-F39E-A338E95013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5D4D723-1F0F-8AE0-5A06-2521CD0A6E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983B29E-9471-A5C5-37EC-C499DB30B9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63B79-FFB4-E241-8DD5-15051E67F8B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5491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0CFA8-7E07-7625-5751-0C4D711BF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6B31FBC-44EA-1B2C-A2DE-69AD07E8DB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261AD7F-8FE1-ECDA-E63E-22A8965A18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054E10-B674-565A-2D7F-3BABF82757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63B79-FFB4-E241-8DD5-15051E67F8B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911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0569CA-1244-A6B6-796E-9A01CA8F9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54DB537-4A6A-6216-E09A-C09432FF35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73F10B-DDDA-A1A2-4959-2A0709281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568C0-E97F-BB4C-A69F-DE7A7848A015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34007DC-E9B0-9680-15BF-F9123F7C5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6ACDDF9-8176-4E25-ED8D-971DD64D9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9CC29-35C7-B644-B151-F3D9C7F32CA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704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DC6696-A031-E138-5AD6-85DE52315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ECA2A69-941A-25DB-6DC8-B56B65121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543B8A-95E3-21BE-AE08-26F7F739A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568C0-E97F-BB4C-A69F-DE7A7848A015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66E0E2-4539-9F77-4A84-1DA2DA970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880D93-F616-1D03-00D9-0C39E5B72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9CC29-35C7-B644-B151-F3D9C7F32CA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747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E36776-007F-AF14-2813-E55E25030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70090CD-3D13-DFA7-6FE4-61B3AC77DC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D16C143-62BE-8D51-C915-B4618B3A0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568C0-E97F-BB4C-A69F-DE7A7848A015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359CA8-AA80-3507-DDBF-C6F947AD4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67BBC13-67D7-A85A-215C-90F256E64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9CC29-35C7-B644-B151-F3D9C7F32CA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762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15E75D-77D4-BD5E-A98F-4947FEFF2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D0E591C-0EBB-0DB8-62AA-0E7D850B61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1258AAE-204A-D41C-A43C-B78CE75BD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EDD9111-B0EC-B900-606D-030CDD1E8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568C0-E97F-BB4C-A69F-DE7A7848A015}" type="datetimeFigureOut">
              <a:rPr lang="en-US" smtClean="0"/>
              <a:t>9/22/26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246E2A5-0C27-0D3C-1B37-B5964B120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100CCB0-3725-5DD1-D02A-7FE5C1C68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9CC29-35C7-B644-B151-F3D9C7F32CA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252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E80E9E-198B-84F6-0257-C355400D5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1406D80-9953-08CE-F2FF-7139F5EC6E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454BDB-734A-7A16-CAA6-E9F7AC916C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6F965E6-2721-E068-AE47-8EDE90E0E3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AE7A630-3B5A-BC3C-F6A1-B7C1EA2E24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7CF2C1D-DE5F-0895-F31A-2E7940E8B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568C0-E97F-BB4C-A69F-DE7A7848A015}" type="datetimeFigureOut">
              <a:rPr lang="en-US" smtClean="0"/>
              <a:t>9/22/26</a:t>
            </a:fld>
            <a:endParaRPr lang="en-US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570737B-98AC-7099-A72E-11B43846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8C7818A-1AF6-4B15-27FC-5F5557DB2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9CC29-35C7-B644-B151-F3D9C7F32CA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851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DBCD31-1B07-DD97-7399-A20056A0A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58D2727-5E58-7422-447E-C38AE84FA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568C0-E97F-BB4C-A69F-DE7A7848A015}" type="datetimeFigureOut">
              <a:rPr lang="en-US" smtClean="0"/>
              <a:t>9/22/26</a:t>
            </a:fld>
            <a:endParaRPr 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C2ECD67-1011-5205-AD88-359FD060C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C7808EA-6274-8958-07FD-19008A63D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9CC29-35C7-B644-B151-F3D9C7F32CA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117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97C5E95-5424-E79B-956E-C2DC330F3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568C0-E97F-BB4C-A69F-DE7A7848A015}" type="datetimeFigureOut">
              <a:rPr lang="en-US" smtClean="0"/>
              <a:t>9/22/26</a:t>
            </a:fld>
            <a:endParaRPr lang="en-US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0E80880-C225-8237-A687-81EB205D9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BFF043-9A67-77AB-9279-E66A6B40C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9CC29-35C7-B644-B151-F3D9C7F32CA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81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7415AA-E46E-A803-32CD-8357CFB91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66CC22-1D83-51FC-8E7B-2723E421E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9BC0AAD-7CC7-6631-3C00-C65FBE7A02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1462BF7-B23D-408D-5355-DDCBA0761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568C0-E97F-BB4C-A69F-DE7A7848A015}" type="datetimeFigureOut">
              <a:rPr lang="en-US" smtClean="0"/>
              <a:t>9/22/26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6C6575A-4DFD-3E8B-4589-074584BA2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872AEF5-DD79-6FB5-52BF-D8F5CDD6A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9CC29-35C7-B644-B151-F3D9C7F32CA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684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11EE89-5796-E508-9A3B-F1F7CACB7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1D96BD5-B977-47E9-00C3-15E32A5509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BC7C0BA-0DC2-0685-051E-51D61DEFE2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C13F625-99B4-7C2C-86EB-25121B834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568C0-E97F-BB4C-A69F-DE7A7848A015}" type="datetimeFigureOut">
              <a:rPr lang="en-US" smtClean="0"/>
              <a:t>9/22/26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5E3B93A-3A44-0C56-3D2A-054E4FE6D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1DC68EB-33D4-8098-0481-8D395AE9B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9CC29-35C7-B644-B151-F3D9C7F32CA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003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7CC2DC-F9B4-119C-8F2F-A050DE63C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75C933F-B70D-EE31-F39F-93287A4634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5F0FD8E-FE60-5AED-8FA0-BE641B3F2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568C0-E97F-BB4C-A69F-DE7A7848A015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A934F-7EC9-059E-8A64-E97F07480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3BF39B-3338-CAA5-1F5A-719170BDE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9CC29-35C7-B644-B151-F3D9C7F32CA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148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A093457-5D3F-2393-D293-D7103C58C6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9BC5EC1-6EEE-B73B-3AC8-EA1E48CC9F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61ABA9-CF1C-7614-4E29-05CA5E69B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568C0-E97F-BB4C-A69F-DE7A7848A015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0A62E9-B825-BD83-426B-8CE47A060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41E176D-3532-2502-E85B-F78D36BB4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9CC29-35C7-B644-B151-F3D9C7F32CA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7352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86D90E-46F5-8349-AE0F-2A3158AD57BA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7F482EAB-8552-964A-9DE7-755B1E8ED5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24709" y="6465128"/>
            <a:ext cx="33548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08DC23F-258A-4E43-B4DA-B9649525E4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7232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405" y="104780"/>
            <a:ext cx="11645900" cy="571499"/>
          </a:xfrm>
        </p:spPr>
        <p:txBody>
          <a:bodyPr/>
          <a:lstStyle>
            <a:lvl1pPr>
              <a:defRPr sz="32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fld id="{9D86D90E-46F5-8349-AE0F-2A3158AD57BA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279405" y="847728"/>
            <a:ext cx="11645900" cy="5547096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867"/>
            </a:lvl3pPr>
            <a:lvl4pPr>
              <a:defRPr sz="1600"/>
            </a:lvl4pPr>
            <a:lvl5pPr>
              <a:defRPr sz="9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C7F6557A-6AAD-A141-AF9D-B989C7800C55}"/>
              </a:ext>
            </a:extLst>
          </p:cNvPr>
          <p:cNvSpPr txBox="1">
            <a:spLocks/>
          </p:cNvSpPr>
          <p:nvPr/>
        </p:nvSpPr>
        <p:spPr>
          <a:xfrm>
            <a:off x="1182532" y="6465128"/>
            <a:ext cx="4341795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ERL 22, October 4, 2022</a:t>
            </a:r>
          </a:p>
        </p:txBody>
      </p:sp>
    </p:spTree>
    <p:extLst>
      <p:ext uri="{BB962C8B-B14F-4D97-AF65-F5344CB8AC3E}">
        <p14:creationId xmlns:p14="http://schemas.microsoft.com/office/powerpoint/2010/main" val="13617189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Just 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t>Slide Title</a:t>
            </a:r>
            <a:endParaRPr lang="en-US"/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061FC70-CB45-4A4E-A5F9-873E79BEB100}" type="datetime1">
              <a:rPr lang="fr-FR"/>
              <a:t>23/09/2026</a:t>
            </a:fld>
            <a:endParaRPr lang="en-US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D6C380F-326D-3C40-9EE7-7FBAB0953422}" type="slidenum">
              <a:rPr lang="en-US"/>
              <a:t>‹N°›</a:t>
            </a:fld>
            <a:endParaRPr lang="en-US" dirty="0"/>
          </a:p>
        </p:txBody>
      </p:sp>
      <p:sp>
        <p:nvSpPr>
          <p:cNvPr id="8" name="Content Placeholder 6"/>
          <p:cNvSpPr>
            <a:spLocks noGrp="1"/>
          </p:cNvSpPr>
          <p:nvPr>
            <p:ph sz="quarter" idx="15" hasCustomPrompt="1"/>
          </p:nvPr>
        </p:nvSpPr>
        <p:spPr bwMode="auto">
          <a:xfrm>
            <a:off x="609601" y="1245522"/>
            <a:ext cx="5302249" cy="4821904"/>
          </a:xfrm>
        </p:spPr>
        <p:txBody>
          <a:bodyPr/>
          <a:lstStyle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>
              <a:defRPr/>
            </a:pPr>
            <a:r>
              <a:t>Slide text first level</a:t>
            </a:r>
          </a:p>
          <a:p>
            <a:pPr lvl="1">
              <a:defRPr/>
            </a:pPr>
            <a:r>
              <a:t>Slide text second level</a:t>
            </a:r>
          </a:p>
          <a:p>
            <a:pPr lvl="2">
              <a:defRPr/>
            </a:pPr>
            <a:r>
              <a:t>Slide text third level</a:t>
            </a:r>
          </a:p>
          <a:p>
            <a:pPr lvl="3">
              <a:defRPr/>
            </a:pPr>
            <a:r>
              <a:t>Slide text fourth level</a:t>
            </a:r>
          </a:p>
        </p:txBody>
      </p:sp>
      <p:sp>
        <p:nvSpPr>
          <p:cNvPr id="9" name="Content Placeholder 6"/>
          <p:cNvSpPr>
            <a:spLocks noGrp="1"/>
          </p:cNvSpPr>
          <p:nvPr>
            <p:ph sz="quarter" idx="16" hasCustomPrompt="1"/>
          </p:nvPr>
        </p:nvSpPr>
        <p:spPr bwMode="auto">
          <a:xfrm>
            <a:off x="6280150" y="1238257"/>
            <a:ext cx="5302249" cy="4821904"/>
          </a:xfrm>
        </p:spPr>
        <p:txBody>
          <a:bodyPr/>
          <a:lstStyle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>
              <a:defRPr/>
            </a:pPr>
            <a:r>
              <a:t>Slide text first level</a:t>
            </a:r>
          </a:p>
          <a:p>
            <a:pPr lvl="1">
              <a:defRPr/>
            </a:pPr>
            <a:r>
              <a:t>Slide text second level</a:t>
            </a:r>
          </a:p>
          <a:p>
            <a:pPr lvl="2">
              <a:defRPr/>
            </a:pPr>
            <a:r>
              <a:t>Slide text third level</a:t>
            </a:r>
          </a:p>
          <a:p>
            <a:pPr lvl="3">
              <a:defRPr/>
            </a:pPr>
            <a:r>
              <a:t>Slide text fourth level</a:t>
            </a:r>
          </a:p>
        </p:txBody>
      </p:sp>
    </p:spTree>
    <p:extLst>
      <p:ext uri="{BB962C8B-B14F-4D97-AF65-F5344CB8AC3E}">
        <p14:creationId xmlns:p14="http://schemas.microsoft.com/office/powerpoint/2010/main" val="2617115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430ACE9-946C-732F-5E7C-A3104068B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B257D7C-8132-1311-DC69-C2B20BA6F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5CCB7E-8576-6C2B-D648-8441CD054B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5568C0-E97F-BB4C-A69F-DE7A7848A015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7CC9EC8-548F-6022-AA79-C6B6FD341F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82800C-6033-895A-48CB-7F9DBA167F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F9CC29-35C7-B644-B151-F3D9C7F32CA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42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2.jp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jpg"/><Relationship Id="rId5" Type="http://schemas.openxmlformats.org/officeDocument/2006/relationships/image" Target="../media/image5.png"/><Relationship Id="rId10" Type="http://schemas.openxmlformats.org/officeDocument/2006/relationships/image" Target="../media/image11.jpg"/><Relationship Id="rId4" Type="http://schemas.openxmlformats.org/officeDocument/2006/relationships/image" Target="../media/image3.png"/><Relationship Id="rId9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2.jp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jpg"/><Relationship Id="rId11" Type="http://schemas.openxmlformats.org/officeDocument/2006/relationships/image" Target="../media/image17.jpg"/><Relationship Id="rId5" Type="http://schemas.openxmlformats.org/officeDocument/2006/relationships/image" Target="../media/image5.png"/><Relationship Id="rId10" Type="http://schemas.openxmlformats.org/officeDocument/2006/relationships/image" Target="../media/image16.jpg"/><Relationship Id="rId4" Type="http://schemas.openxmlformats.org/officeDocument/2006/relationships/image" Target="../media/image3.png"/><Relationship Id="rId9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2.jp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jpg"/><Relationship Id="rId11" Type="http://schemas.openxmlformats.org/officeDocument/2006/relationships/image" Target="../media/image23.jpg"/><Relationship Id="rId5" Type="http://schemas.openxmlformats.org/officeDocument/2006/relationships/image" Target="../media/image5.png"/><Relationship Id="rId10" Type="http://schemas.openxmlformats.org/officeDocument/2006/relationships/image" Target="../media/image22.jpg"/><Relationship Id="rId4" Type="http://schemas.openxmlformats.org/officeDocument/2006/relationships/image" Target="../media/image3.png"/><Relationship Id="rId9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.jp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jp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.jp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jpe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hyperlink" Target="https://www.rawpixel.com/image/107004/thank-you-note-cup-coffee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jp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jpg"/><Relationship Id="rId5" Type="http://schemas.openxmlformats.org/officeDocument/2006/relationships/image" Target="../media/image31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4.jp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1F678-748F-6C2D-6D6B-0DD928FF9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2EDAD-EF3F-4B11-A9BE-AB5B6E6D41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1836" y="865140"/>
            <a:ext cx="11408219" cy="2141258"/>
          </a:xfrm>
        </p:spPr>
        <p:txBody>
          <a:bodyPr>
            <a:normAutofit/>
          </a:bodyPr>
          <a:lstStyle/>
          <a:p>
            <a:pPr algn="ctr">
              <a:buClr>
                <a:srgbClr val="0432FF"/>
              </a:buClr>
            </a:pPr>
            <a:r>
              <a:rPr lang="fr-FR" sz="4200" b="1" dirty="0">
                <a:solidFill>
                  <a:srgbClr val="002060"/>
                </a:solidFill>
                <a:latin typeface="+mn-lt"/>
                <a:cs typeface="Calibri" panose="020F0502020204030204" pitchFamily="34" charset="0"/>
              </a:rPr>
              <a:t>P</a:t>
            </a:r>
            <a:r>
              <a:rPr lang="fr-FR" sz="4200" b="1" dirty="0">
                <a:solidFill>
                  <a:srgbClr val="002060"/>
                </a:solidFill>
                <a:latin typeface="+mn-lt"/>
              </a:rPr>
              <a:t>h</a:t>
            </a:r>
            <a:r>
              <a:rPr lang="fr-FR" sz="4200" dirty="0">
                <a:solidFill>
                  <a:srgbClr val="002060"/>
                </a:solidFill>
                <a:latin typeface="+mn-lt"/>
              </a:rPr>
              <a:t>otocathodes for </a:t>
            </a:r>
            <a:r>
              <a:rPr lang="fr-FR" sz="4200" b="1" dirty="0">
                <a:solidFill>
                  <a:srgbClr val="002060"/>
                </a:solidFill>
                <a:latin typeface="+mn-lt"/>
              </a:rPr>
              <a:t>A</a:t>
            </a:r>
            <a:r>
              <a:rPr lang="fr-FR" sz="4200" dirty="0">
                <a:solidFill>
                  <a:srgbClr val="002060"/>
                </a:solidFill>
                <a:latin typeface="+mn-lt"/>
              </a:rPr>
              <a:t>ccelerator </a:t>
            </a:r>
            <a:r>
              <a:rPr lang="fr-FR" sz="4200" b="1" dirty="0">
                <a:solidFill>
                  <a:srgbClr val="002060"/>
                </a:solidFill>
                <a:latin typeface="+mn-lt"/>
              </a:rPr>
              <a:t>S</a:t>
            </a:r>
            <a:r>
              <a:rPr lang="fr-FR" sz="4200" dirty="0">
                <a:solidFill>
                  <a:srgbClr val="002060"/>
                </a:solidFill>
                <a:latin typeface="+mn-lt"/>
              </a:rPr>
              <a:t>cience in </a:t>
            </a:r>
            <a:r>
              <a:rPr lang="fr-FR" sz="4200" b="1" dirty="0">
                <a:solidFill>
                  <a:srgbClr val="002060"/>
                </a:solidFill>
                <a:latin typeface="+mn-lt"/>
              </a:rPr>
              <a:t>E</a:t>
            </a:r>
            <a:r>
              <a:rPr lang="fr-FR" sz="4200" dirty="0">
                <a:solidFill>
                  <a:srgbClr val="002060"/>
                </a:solidFill>
                <a:latin typeface="+mn-lt"/>
              </a:rPr>
              <a:t>urope</a:t>
            </a:r>
            <a:br>
              <a:rPr lang="fr-FR" sz="4800" dirty="0">
                <a:solidFill>
                  <a:srgbClr val="002060"/>
                </a:solidFill>
                <a:cs typeface="Calibri" panose="020F0502020204030204" pitchFamily="34" charset="0"/>
              </a:rPr>
            </a:br>
            <a:r>
              <a:rPr lang="en-US" sz="3600" dirty="0">
                <a:solidFill>
                  <a:srgbClr val="FF6E4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Orsay, France</a:t>
            </a:r>
            <a:endParaRPr lang="en-US" dirty="0">
              <a:solidFill>
                <a:srgbClr val="FF6E4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269A562-905C-3DEE-79FF-A923072A609B}"/>
              </a:ext>
            </a:extLst>
          </p:cNvPr>
          <p:cNvSpPr txBox="1">
            <a:spLocks/>
          </p:cNvSpPr>
          <p:nvPr/>
        </p:nvSpPr>
        <p:spPr>
          <a:xfrm>
            <a:off x="0" y="1912884"/>
            <a:ext cx="12192000" cy="19006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342891" rtl="0" eaLnBrk="1" latinLnBrk="0" hangingPunct="1">
              <a:spcBef>
                <a:spcPct val="0"/>
              </a:spcBef>
              <a:buNone/>
              <a:defRPr sz="3200" b="0" kern="1200">
                <a:solidFill>
                  <a:srgbClr val="00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buClr>
                <a:srgbClr val="0432FF"/>
              </a:buClr>
            </a:pP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numéro de diapositive 4">
            <a:extLst>
              <a:ext uri="{FF2B5EF4-FFF2-40B4-BE49-F238E27FC236}">
                <a16:creationId xmlns:a16="http://schemas.microsoft.com/office/drawing/2014/main" id="{DE7D1DA8-EE48-50C6-ECD9-22A0FA810718}"/>
              </a:ext>
            </a:extLst>
          </p:cNvPr>
          <p:cNvSpPr txBox="1">
            <a:spLocks/>
          </p:cNvSpPr>
          <p:nvPr/>
        </p:nvSpPr>
        <p:spPr>
          <a:xfrm>
            <a:off x="9055703" y="6371468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4CEEA60-E506-0B4D-87EE-6E96FDAEADFD}" type="slidenum">
              <a:rPr lang="fr-FR" smtClean="0">
                <a:solidFill>
                  <a:schemeClr val="tx1"/>
                </a:solidFill>
              </a:rPr>
              <a:pPr/>
              <a:t>1</a:t>
            </a:fld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6" name="Image 5" descr="Photocathodes for Accelerator Science in Europe (PhASE 2026)">
            <a:extLst>
              <a:ext uri="{FF2B5EF4-FFF2-40B4-BE49-F238E27FC236}">
                <a16:creationId xmlns:a16="http://schemas.microsoft.com/office/drawing/2014/main" id="{846E453E-01D8-43CC-E1B9-368C9E211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5" y="2932392"/>
            <a:ext cx="12192000" cy="3505201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6DA6A81E-0FA3-6FFF-23BB-BC0C20C3BF5D}"/>
              </a:ext>
            </a:extLst>
          </p:cNvPr>
          <p:cNvCxnSpPr/>
          <p:nvPr/>
        </p:nvCxnSpPr>
        <p:spPr>
          <a:xfrm>
            <a:off x="0" y="770709"/>
            <a:ext cx="12192000" cy="0"/>
          </a:xfrm>
          <a:prstGeom prst="line">
            <a:avLst/>
          </a:prstGeom>
          <a:ln w="38100" cmpd="dbl">
            <a:solidFill>
              <a:srgbClr val="0432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03E0FE10-F4AA-20A6-33BD-1CFDF9EE6B9D}"/>
              </a:ext>
            </a:extLst>
          </p:cNvPr>
          <p:cNvCxnSpPr/>
          <p:nvPr/>
        </p:nvCxnSpPr>
        <p:spPr>
          <a:xfrm>
            <a:off x="0" y="770709"/>
            <a:ext cx="12192000" cy="0"/>
          </a:xfrm>
          <a:prstGeom prst="line">
            <a:avLst/>
          </a:prstGeom>
          <a:ln w="38100" cmpd="dbl">
            <a:solidFill>
              <a:srgbClr val="0432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>
            <a:extLst>
              <a:ext uri="{FF2B5EF4-FFF2-40B4-BE49-F238E27FC236}">
                <a16:creationId xmlns:a16="http://schemas.microsoft.com/office/drawing/2014/main" id="{A1046F85-0684-E70E-2C39-3B09A3121E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14" y="104780"/>
            <a:ext cx="893380" cy="587750"/>
          </a:xfrm>
          <a:prstGeom prst="rect">
            <a:avLst/>
          </a:prstGeom>
        </p:spPr>
      </p:pic>
      <p:pic>
        <p:nvPicPr>
          <p:cNvPr id="13" name="Picture 14" descr="ATLAS IJCLab | Pôle PHE – Physique des Hautes Energies">
            <a:extLst>
              <a:ext uri="{FF2B5EF4-FFF2-40B4-BE49-F238E27FC236}">
                <a16:creationId xmlns:a16="http://schemas.microsoft.com/office/drawing/2014/main" id="{B1BE6D6E-BC49-FCC2-64F8-23161C0EEB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794" y="59739"/>
            <a:ext cx="896901" cy="67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D247638-7ED0-0174-2BA6-26580130A1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03724" y="34824"/>
            <a:ext cx="672663" cy="66343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324820D-574E-43E2-9978-488DED09CAE7}"/>
              </a:ext>
            </a:extLst>
          </p:cNvPr>
          <p:cNvSpPr txBox="1">
            <a:spLocks/>
          </p:cNvSpPr>
          <p:nvPr/>
        </p:nvSpPr>
        <p:spPr>
          <a:xfrm>
            <a:off x="279405" y="104780"/>
            <a:ext cx="11645900" cy="5714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200" b="1" noProof="1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Closing of PhASE26</a:t>
            </a:r>
          </a:p>
        </p:txBody>
      </p:sp>
    </p:spTree>
    <p:extLst>
      <p:ext uri="{BB962C8B-B14F-4D97-AF65-F5344CB8AC3E}">
        <p14:creationId xmlns:p14="http://schemas.microsoft.com/office/powerpoint/2010/main" val="3180561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B1C68-CBE3-DB9E-0A49-B26261B06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B353E-9AC5-43A8-EB49-D07C67680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noProof="1">
                <a:solidFill>
                  <a:srgbClr val="0432FF"/>
                </a:solidFill>
              </a:rPr>
              <a:t>Summary</a:t>
            </a:r>
          </a:p>
        </p:txBody>
      </p:sp>
      <p:sp>
        <p:nvSpPr>
          <p:cNvPr id="8" name="Espace réservé du numéro de diapositive 4">
            <a:extLst>
              <a:ext uri="{FF2B5EF4-FFF2-40B4-BE49-F238E27FC236}">
                <a16:creationId xmlns:a16="http://schemas.microsoft.com/office/drawing/2014/main" id="{66D46C4D-89DC-B184-BCCB-A70C1874E235}"/>
              </a:ext>
            </a:extLst>
          </p:cNvPr>
          <p:cNvSpPr txBox="1">
            <a:spLocks/>
          </p:cNvSpPr>
          <p:nvPr/>
        </p:nvSpPr>
        <p:spPr>
          <a:xfrm>
            <a:off x="9055703" y="6371468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4CEEA60-E506-0B4D-87EE-6E96FDAEADFD}" type="slidenum">
              <a:rPr lang="fr-FR" noProof="1" smtClean="0">
                <a:solidFill>
                  <a:schemeClr val="tx1"/>
                </a:solidFill>
              </a:rPr>
              <a:pPr/>
              <a:t>2</a:t>
            </a:fld>
            <a:endParaRPr lang="fr-FR" noProof="1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4AD720-F574-39D6-D7EA-B97544E178F6}"/>
              </a:ext>
            </a:extLst>
          </p:cNvPr>
          <p:cNvSpPr/>
          <p:nvPr/>
        </p:nvSpPr>
        <p:spPr>
          <a:xfrm>
            <a:off x="11766430" y="6199517"/>
            <a:ext cx="172528" cy="1035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1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7845F9BD-F894-9DFA-D6FF-779C573B20E9}"/>
              </a:ext>
            </a:extLst>
          </p:cNvPr>
          <p:cNvCxnSpPr/>
          <p:nvPr/>
        </p:nvCxnSpPr>
        <p:spPr>
          <a:xfrm>
            <a:off x="0" y="770709"/>
            <a:ext cx="12192000" cy="0"/>
          </a:xfrm>
          <a:prstGeom prst="line">
            <a:avLst/>
          </a:prstGeom>
          <a:ln w="38100" cmpd="dbl">
            <a:solidFill>
              <a:srgbClr val="0432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6B257C07-66B3-8028-1B4B-E23ADABF6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14" y="104780"/>
            <a:ext cx="893380" cy="587750"/>
          </a:xfrm>
          <a:prstGeom prst="rect">
            <a:avLst/>
          </a:prstGeom>
        </p:spPr>
      </p:pic>
      <p:pic>
        <p:nvPicPr>
          <p:cNvPr id="5" name="Picture 14" descr="ATLAS IJCLab | Pôle PHE – Physique des Hautes Energies">
            <a:extLst>
              <a:ext uri="{FF2B5EF4-FFF2-40B4-BE49-F238E27FC236}">
                <a16:creationId xmlns:a16="http://schemas.microsoft.com/office/drawing/2014/main" id="{5E8422F7-C0F1-9210-EACC-9D9323EA3D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794" y="59739"/>
            <a:ext cx="896901" cy="67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7EACB96-0565-7569-8B72-C756991E3A98}"/>
              </a:ext>
            </a:extLst>
          </p:cNvPr>
          <p:cNvSpPr txBox="1">
            <a:spLocks/>
          </p:cNvSpPr>
          <p:nvPr/>
        </p:nvSpPr>
        <p:spPr>
          <a:xfrm>
            <a:off x="45515" y="876769"/>
            <a:ext cx="12146485" cy="51500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noProof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2026 edition of the PhASE (formerly EWPAA) european workshop on photocathodes</a:t>
            </a:r>
          </a:p>
          <a:p>
            <a:endParaRPr lang="fr-FR" sz="2400" b="1" noProof="1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400" b="1" noProof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Increasingly growing participation to this workshop since 20 years</a:t>
            </a:r>
          </a:p>
          <a:p>
            <a:endParaRPr lang="fr-FR" sz="2400" b="1" noProof="1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400" b="1" noProof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PhASE26</a:t>
            </a:r>
          </a:p>
          <a:p>
            <a:pPr lvl="1"/>
            <a:r>
              <a:rPr lang="fr-FR" sz="2400" b="1" noProof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71 participants, almost all them physically in Orsay</a:t>
            </a:r>
          </a:p>
          <a:p>
            <a:pPr lvl="1"/>
            <a:r>
              <a:rPr lang="fr-FR" sz="2400" b="1" noProof="1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34 talks in different sessions (only 2 remote)</a:t>
            </a:r>
          </a:p>
          <a:p>
            <a:pPr lvl="1"/>
            <a:r>
              <a:rPr lang="fr-FR" sz="2400" b="1" noProof="1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Tutorial « Photocathode physics, a band structure perspective », by Andreas Schroeder </a:t>
            </a:r>
          </a:p>
          <a:p>
            <a:pPr lvl="2"/>
            <a:r>
              <a:rPr lang="fr-FR" sz="2400" b="1" noProof="1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Intended to students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8C9AA57-0364-CE54-24DA-E6CFA574C2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3227" y="45955"/>
            <a:ext cx="2003539" cy="68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550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DCCDB-638A-76CB-3D1B-3F6321BE4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199BF-C27D-C115-FD1F-390C721D2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noProof="1">
                <a:solidFill>
                  <a:srgbClr val="0432FF"/>
                </a:solidFill>
              </a:rPr>
              <a:t>PhASE26</a:t>
            </a:r>
          </a:p>
        </p:txBody>
      </p:sp>
      <p:sp>
        <p:nvSpPr>
          <p:cNvPr id="8" name="Espace réservé du numéro de diapositive 4">
            <a:extLst>
              <a:ext uri="{FF2B5EF4-FFF2-40B4-BE49-F238E27FC236}">
                <a16:creationId xmlns:a16="http://schemas.microsoft.com/office/drawing/2014/main" id="{8066EEDD-2543-128F-1D05-CA7203E4E141}"/>
              </a:ext>
            </a:extLst>
          </p:cNvPr>
          <p:cNvSpPr txBox="1">
            <a:spLocks/>
          </p:cNvSpPr>
          <p:nvPr/>
        </p:nvSpPr>
        <p:spPr>
          <a:xfrm>
            <a:off x="9055703" y="6371468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4CEEA60-E506-0B4D-87EE-6E96FDAEADFD}" type="slidenum">
              <a:rPr lang="fr-FR" noProof="1" smtClean="0">
                <a:solidFill>
                  <a:schemeClr val="tx1"/>
                </a:solidFill>
              </a:rPr>
              <a:pPr/>
              <a:t>3</a:t>
            </a:fld>
            <a:endParaRPr lang="fr-FR" noProof="1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7CBF13-2C27-7D39-118F-AC8BD506885A}"/>
              </a:ext>
            </a:extLst>
          </p:cNvPr>
          <p:cNvSpPr/>
          <p:nvPr/>
        </p:nvSpPr>
        <p:spPr>
          <a:xfrm>
            <a:off x="11766430" y="6199517"/>
            <a:ext cx="172528" cy="1035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1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28B73539-8542-58FC-6E34-D29B432FA297}"/>
              </a:ext>
            </a:extLst>
          </p:cNvPr>
          <p:cNvCxnSpPr/>
          <p:nvPr/>
        </p:nvCxnSpPr>
        <p:spPr>
          <a:xfrm>
            <a:off x="0" y="770709"/>
            <a:ext cx="12192000" cy="0"/>
          </a:xfrm>
          <a:prstGeom prst="line">
            <a:avLst/>
          </a:prstGeom>
          <a:ln w="38100" cmpd="dbl">
            <a:solidFill>
              <a:srgbClr val="0432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11DF8C60-25BA-7CD3-305A-A070F29B2A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14" y="104780"/>
            <a:ext cx="893380" cy="587750"/>
          </a:xfrm>
          <a:prstGeom prst="rect">
            <a:avLst/>
          </a:prstGeom>
        </p:spPr>
      </p:pic>
      <p:pic>
        <p:nvPicPr>
          <p:cNvPr id="5" name="Picture 14" descr="ATLAS IJCLab | Pôle PHE – Physique des Hautes Energies">
            <a:extLst>
              <a:ext uri="{FF2B5EF4-FFF2-40B4-BE49-F238E27FC236}">
                <a16:creationId xmlns:a16="http://schemas.microsoft.com/office/drawing/2014/main" id="{E16CC78C-1CCD-BBA7-0C54-49B939188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794" y="59739"/>
            <a:ext cx="896901" cy="67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DB0BFE3-3B26-FEC1-F721-E367C81376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3227" y="45955"/>
            <a:ext cx="2003539" cy="68271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089164D-A2A2-6CBE-4B53-1614127F68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4917" y="1072188"/>
            <a:ext cx="10054876" cy="5681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150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C32320-6C94-A512-FE79-24AE61CAB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D223E-292B-C017-E656-CD492798B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noProof="1">
                <a:solidFill>
                  <a:srgbClr val="0432FF"/>
                </a:solidFill>
              </a:rPr>
              <a:t>Thanks to all of you</a:t>
            </a:r>
          </a:p>
        </p:txBody>
      </p:sp>
      <p:sp>
        <p:nvSpPr>
          <p:cNvPr id="8" name="Espace réservé du numéro de diapositive 4">
            <a:extLst>
              <a:ext uri="{FF2B5EF4-FFF2-40B4-BE49-F238E27FC236}">
                <a16:creationId xmlns:a16="http://schemas.microsoft.com/office/drawing/2014/main" id="{E3803661-4F22-49E6-58FB-3E545085784C}"/>
              </a:ext>
            </a:extLst>
          </p:cNvPr>
          <p:cNvSpPr txBox="1">
            <a:spLocks/>
          </p:cNvSpPr>
          <p:nvPr/>
        </p:nvSpPr>
        <p:spPr>
          <a:xfrm>
            <a:off x="9055703" y="6371468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4CEEA60-E506-0B4D-87EE-6E96FDAEADFD}" type="slidenum">
              <a:rPr lang="fr-FR" noProof="1" smtClean="0">
                <a:solidFill>
                  <a:schemeClr val="tx1"/>
                </a:solidFill>
              </a:rPr>
              <a:pPr/>
              <a:t>4</a:t>
            </a:fld>
            <a:endParaRPr lang="fr-FR" noProof="1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887010-23B4-D11C-A9D6-CEB56F4D940B}"/>
              </a:ext>
            </a:extLst>
          </p:cNvPr>
          <p:cNvSpPr/>
          <p:nvPr/>
        </p:nvSpPr>
        <p:spPr>
          <a:xfrm>
            <a:off x="11766430" y="6199517"/>
            <a:ext cx="172528" cy="1035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1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026C47A4-9B7D-8AEC-58DC-010281F50319}"/>
              </a:ext>
            </a:extLst>
          </p:cNvPr>
          <p:cNvCxnSpPr/>
          <p:nvPr/>
        </p:nvCxnSpPr>
        <p:spPr>
          <a:xfrm>
            <a:off x="0" y="770709"/>
            <a:ext cx="12192000" cy="0"/>
          </a:xfrm>
          <a:prstGeom prst="line">
            <a:avLst/>
          </a:prstGeom>
          <a:ln w="38100" cmpd="dbl">
            <a:solidFill>
              <a:srgbClr val="0432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44004A1E-317E-82B6-261B-035992156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14" y="104780"/>
            <a:ext cx="893380" cy="587750"/>
          </a:xfrm>
          <a:prstGeom prst="rect">
            <a:avLst/>
          </a:prstGeom>
        </p:spPr>
      </p:pic>
      <p:pic>
        <p:nvPicPr>
          <p:cNvPr id="5" name="Picture 14" descr="ATLAS IJCLab | Pôle PHE – Physique des Hautes Energies">
            <a:extLst>
              <a:ext uri="{FF2B5EF4-FFF2-40B4-BE49-F238E27FC236}">
                <a16:creationId xmlns:a16="http://schemas.microsoft.com/office/drawing/2014/main" id="{D28E128E-9939-0E39-4DBE-62D6F4D68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794" y="59739"/>
            <a:ext cx="896901" cy="67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47B9F8F-50CD-5B9A-8264-F4E4D51EAAC8}"/>
              </a:ext>
            </a:extLst>
          </p:cNvPr>
          <p:cNvSpPr txBox="1">
            <a:spLocks/>
          </p:cNvSpPr>
          <p:nvPr/>
        </p:nvSpPr>
        <p:spPr>
          <a:xfrm>
            <a:off x="45515" y="895341"/>
            <a:ext cx="12146485" cy="51500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noProof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Thanks to all the participants of PhASE26 who contribute to the success of the event</a:t>
            </a:r>
          </a:p>
          <a:p>
            <a:endParaRPr lang="fr-FR" sz="2400" b="1" noProof="1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400" b="1" noProof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Special thanks to speakers and presenters of posters </a:t>
            </a:r>
          </a:p>
          <a:p>
            <a:pPr lvl="1"/>
            <a:endParaRPr lang="fr-FR" sz="2000" b="1" noProof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400" b="1" noProof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Speakers : proceedings </a:t>
            </a:r>
          </a:p>
          <a:p>
            <a:pPr lvl="1"/>
            <a:r>
              <a:rPr lang="fr-FR" sz="2000" b="1" noProof="1">
                <a:latin typeface="Calibri" panose="020F0502020204030204" pitchFamily="34" charset="0"/>
                <a:cs typeface="Calibri" panose="020F0502020204030204" pitchFamily="34" charset="0"/>
              </a:rPr>
              <a:t>1-page abstract for each talk with template provided, due September 30 to lee.jones@stfc.ac.uk</a:t>
            </a:r>
          </a:p>
          <a:p>
            <a:pPr lvl="1"/>
            <a:r>
              <a:rPr lang="fr-FR" sz="2000" noProof="1">
                <a:latin typeface="Calibri" panose="020F0502020204030204" pitchFamily="34" charset="0"/>
                <a:cs typeface="Calibri" panose="020F0502020204030204" pitchFamily="34" charset="0"/>
              </a:rPr>
              <a:t>A list of posters will be included </a:t>
            </a:r>
          </a:p>
          <a:p>
            <a:pPr lvl="1"/>
            <a:r>
              <a:rPr lang="fr-FR" sz="2000" b="1" noProof="1">
                <a:latin typeface="Calibri" panose="020F0502020204030204" pitchFamily="34" charset="0"/>
                <a:cs typeface="Calibri" panose="020F0502020204030204" pitchFamily="34" charset="0"/>
              </a:rPr>
              <a:t>To be submitted to arXiv (DOI) and on the CNRS/IN2P3 document portal HAL </a:t>
            </a:r>
          </a:p>
          <a:p>
            <a:pPr marL="457200" lvl="1" indent="0">
              <a:buNone/>
            </a:pPr>
            <a:endParaRPr lang="fr-FR" sz="2000" b="1" noProof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1F4D2E2-8564-3A18-0B85-7FEAC71C19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3227" y="45955"/>
            <a:ext cx="2003539" cy="68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20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C3B2D-797B-D9F0-A15B-FB9D1DB9D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7ADC7-9502-2D79-6C93-90084F633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noProof="1">
                <a:solidFill>
                  <a:srgbClr val="0432FF"/>
                </a:solidFill>
              </a:rPr>
              <a:t>Posters and cocktail</a:t>
            </a:r>
          </a:p>
        </p:txBody>
      </p:sp>
      <p:sp>
        <p:nvSpPr>
          <p:cNvPr id="8" name="Espace réservé du numéro de diapositive 4">
            <a:extLst>
              <a:ext uri="{FF2B5EF4-FFF2-40B4-BE49-F238E27FC236}">
                <a16:creationId xmlns:a16="http://schemas.microsoft.com/office/drawing/2014/main" id="{2F3FED5D-CE98-C235-0AB9-023A36EBA24E}"/>
              </a:ext>
            </a:extLst>
          </p:cNvPr>
          <p:cNvSpPr txBox="1">
            <a:spLocks/>
          </p:cNvSpPr>
          <p:nvPr/>
        </p:nvSpPr>
        <p:spPr>
          <a:xfrm>
            <a:off x="9055703" y="6371468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4CEEA60-E506-0B4D-87EE-6E96FDAEADFD}" type="slidenum">
              <a:rPr lang="fr-FR" noProof="1" smtClean="0">
                <a:solidFill>
                  <a:schemeClr val="tx1"/>
                </a:solidFill>
              </a:rPr>
              <a:pPr/>
              <a:t>5</a:t>
            </a:fld>
            <a:endParaRPr lang="fr-FR" noProof="1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200371-C98F-1865-2A33-62021DF0C569}"/>
              </a:ext>
            </a:extLst>
          </p:cNvPr>
          <p:cNvSpPr/>
          <p:nvPr/>
        </p:nvSpPr>
        <p:spPr>
          <a:xfrm>
            <a:off x="11766430" y="6199517"/>
            <a:ext cx="172528" cy="1035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1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D45F5878-F91F-E74C-FD97-A92814351B85}"/>
              </a:ext>
            </a:extLst>
          </p:cNvPr>
          <p:cNvCxnSpPr/>
          <p:nvPr/>
        </p:nvCxnSpPr>
        <p:spPr>
          <a:xfrm>
            <a:off x="0" y="770709"/>
            <a:ext cx="12192000" cy="0"/>
          </a:xfrm>
          <a:prstGeom prst="line">
            <a:avLst/>
          </a:prstGeom>
          <a:ln w="38100" cmpd="dbl">
            <a:solidFill>
              <a:srgbClr val="0432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C1B2A52D-3096-4E40-185D-F694A00A90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14" y="104780"/>
            <a:ext cx="893380" cy="587750"/>
          </a:xfrm>
          <a:prstGeom prst="rect">
            <a:avLst/>
          </a:prstGeom>
        </p:spPr>
      </p:pic>
      <p:pic>
        <p:nvPicPr>
          <p:cNvPr id="5" name="Picture 14" descr="ATLAS IJCLab | Pôle PHE – Physique des Hautes Energies">
            <a:extLst>
              <a:ext uri="{FF2B5EF4-FFF2-40B4-BE49-F238E27FC236}">
                <a16:creationId xmlns:a16="http://schemas.microsoft.com/office/drawing/2014/main" id="{E223D0ED-8D48-F195-4129-F65BD29D01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794" y="59739"/>
            <a:ext cx="896901" cy="67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539B616-22DF-BD7A-950F-61DCEA93C9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3227" y="45955"/>
            <a:ext cx="2003539" cy="68271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4C0BBD5-D3B8-10EF-1871-C4B0FB18BE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614" y="865141"/>
            <a:ext cx="4221924" cy="281461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C4127B0-E0C1-F60A-5C29-83DDB6CA87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9349" y="891484"/>
            <a:ext cx="4142895" cy="276193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AE914E1-EDF7-C28F-9ED7-6C2280E5AE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4497" y="3804138"/>
            <a:ext cx="3309346" cy="305386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A462F81-5F91-8AB1-603E-FF41E8CDF04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7627" y="3800532"/>
            <a:ext cx="3935141" cy="307669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50057D0-7457-036C-8935-5198860B98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23535" y="3800532"/>
            <a:ext cx="3935141" cy="311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899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EDE85-FFD3-77CB-8675-E7EE59E35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25973-627A-F7A1-9CC0-DE303DCF1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noProof="1">
                <a:solidFill>
                  <a:srgbClr val="0432FF"/>
                </a:solidFill>
              </a:rPr>
              <a:t>Posters and cocktail</a:t>
            </a:r>
          </a:p>
        </p:txBody>
      </p:sp>
      <p:sp>
        <p:nvSpPr>
          <p:cNvPr id="8" name="Espace réservé du numéro de diapositive 4">
            <a:extLst>
              <a:ext uri="{FF2B5EF4-FFF2-40B4-BE49-F238E27FC236}">
                <a16:creationId xmlns:a16="http://schemas.microsoft.com/office/drawing/2014/main" id="{89A9584D-9541-1572-62C6-1728561EC849}"/>
              </a:ext>
            </a:extLst>
          </p:cNvPr>
          <p:cNvSpPr txBox="1">
            <a:spLocks/>
          </p:cNvSpPr>
          <p:nvPr/>
        </p:nvSpPr>
        <p:spPr>
          <a:xfrm>
            <a:off x="9055703" y="6371468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4CEEA60-E506-0B4D-87EE-6E96FDAEADFD}" type="slidenum">
              <a:rPr lang="fr-FR" noProof="1" smtClean="0">
                <a:solidFill>
                  <a:schemeClr val="tx1"/>
                </a:solidFill>
              </a:rPr>
              <a:pPr/>
              <a:t>6</a:t>
            </a:fld>
            <a:endParaRPr lang="fr-FR" noProof="1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4FA1E4-2787-F4A3-93BB-C9CBA41C26CA}"/>
              </a:ext>
            </a:extLst>
          </p:cNvPr>
          <p:cNvSpPr/>
          <p:nvPr/>
        </p:nvSpPr>
        <p:spPr>
          <a:xfrm>
            <a:off x="11766430" y="6199517"/>
            <a:ext cx="172528" cy="1035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1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7C46CBA0-9681-EA7A-3C34-1CD23068C9BE}"/>
              </a:ext>
            </a:extLst>
          </p:cNvPr>
          <p:cNvCxnSpPr/>
          <p:nvPr/>
        </p:nvCxnSpPr>
        <p:spPr>
          <a:xfrm>
            <a:off x="0" y="770709"/>
            <a:ext cx="12192000" cy="0"/>
          </a:xfrm>
          <a:prstGeom prst="line">
            <a:avLst/>
          </a:prstGeom>
          <a:ln w="38100" cmpd="dbl">
            <a:solidFill>
              <a:srgbClr val="0432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358F6D9D-0F9A-CA5D-09B2-E8026E87B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14" y="104780"/>
            <a:ext cx="893380" cy="587750"/>
          </a:xfrm>
          <a:prstGeom prst="rect">
            <a:avLst/>
          </a:prstGeom>
        </p:spPr>
      </p:pic>
      <p:pic>
        <p:nvPicPr>
          <p:cNvPr id="5" name="Picture 14" descr="ATLAS IJCLab | Pôle PHE – Physique des Hautes Energies">
            <a:extLst>
              <a:ext uri="{FF2B5EF4-FFF2-40B4-BE49-F238E27FC236}">
                <a16:creationId xmlns:a16="http://schemas.microsoft.com/office/drawing/2014/main" id="{F867CB07-50F6-B17D-7426-CAC8015160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794" y="59739"/>
            <a:ext cx="896901" cy="67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20907F8-1DFE-56AB-F105-8E2C22880E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3227" y="45955"/>
            <a:ext cx="2003539" cy="68271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94CAF99-E7DF-3CBA-0733-536C850669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84" y="879134"/>
            <a:ext cx="3425087" cy="292274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975F15C-0F2F-DDA5-314B-E358145F01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45908" y="879144"/>
            <a:ext cx="4745430" cy="292273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E8E0993-C4DE-1FF7-BEBC-7EB78EB48FE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4897" r="8054"/>
          <a:stretch>
            <a:fillRect/>
          </a:stretch>
        </p:blipFill>
        <p:spPr>
          <a:xfrm>
            <a:off x="8375375" y="945540"/>
            <a:ext cx="3729535" cy="285627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78FFB31-7E42-A420-14A2-C9CF59D1673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37448" y="3910308"/>
            <a:ext cx="3248193" cy="2872086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3C861D7-2507-5F5A-4AE7-81D30527652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22428" y="3907753"/>
            <a:ext cx="3358869" cy="2877195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BF8B710-DCAE-75A8-84AA-E293E2A8414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6309" y="3875176"/>
            <a:ext cx="3104352" cy="2942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424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0F354-8FBD-512C-009C-EB9BA29D1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A5D0A-863A-E6E5-95E3-0BE1550C4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noProof="1">
                <a:solidFill>
                  <a:srgbClr val="0432FF"/>
                </a:solidFill>
              </a:rPr>
              <a:t>Posters</a:t>
            </a:r>
          </a:p>
        </p:txBody>
      </p:sp>
      <p:sp>
        <p:nvSpPr>
          <p:cNvPr id="8" name="Espace réservé du numéro de diapositive 4">
            <a:extLst>
              <a:ext uri="{FF2B5EF4-FFF2-40B4-BE49-F238E27FC236}">
                <a16:creationId xmlns:a16="http://schemas.microsoft.com/office/drawing/2014/main" id="{8DBDD2F9-B165-13EB-E421-DB5431ED74E5}"/>
              </a:ext>
            </a:extLst>
          </p:cNvPr>
          <p:cNvSpPr txBox="1">
            <a:spLocks/>
          </p:cNvSpPr>
          <p:nvPr/>
        </p:nvSpPr>
        <p:spPr>
          <a:xfrm>
            <a:off x="9055703" y="6371468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4CEEA60-E506-0B4D-87EE-6E96FDAEADFD}" type="slidenum">
              <a:rPr lang="fr-FR" noProof="1" smtClean="0">
                <a:solidFill>
                  <a:schemeClr val="tx1"/>
                </a:solidFill>
              </a:rPr>
              <a:pPr/>
              <a:t>7</a:t>
            </a:fld>
            <a:endParaRPr lang="fr-FR" noProof="1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EB0E8B-F0F7-24B6-51A7-73E7954EDCA2}"/>
              </a:ext>
            </a:extLst>
          </p:cNvPr>
          <p:cNvSpPr/>
          <p:nvPr/>
        </p:nvSpPr>
        <p:spPr>
          <a:xfrm>
            <a:off x="11766430" y="6199517"/>
            <a:ext cx="172528" cy="1035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1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A80C6E7B-1278-FB47-11C0-10285DD15F38}"/>
              </a:ext>
            </a:extLst>
          </p:cNvPr>
          <p:cNvCxnSpPr/>
          <p:nvPr/>
        </p:nvCxnSpPr>
        <p:spPr>
          <a:xfrm>
            <a:off x="0" y="770709"/>
            <a:ext cx="12192000" cy="0"/>
          </a:xfrm>
          <a:prstGeom prst="line">
            <a:avLst/>
          </a:prstGeom>
          <a:ln w="38100" cmpd="dbl">
            <a:solidFill>
              <a:srgbClr val="0432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E0C40D15-AFCE-91EB-E9EA-DCE3011266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14" y="104780"/>
            <a:ext cx="893380" cy="587750"/>
          </a:xfrm>
          <a:prstGeom prst="rect">
            <a:avLst/>
          </a:prstGeom>
        </p:spPr>
      </p:pic>
      <p:pic>
        <p:nvPicPr>
          <p:cNvPr id="5" name="Picture 14" descr="ATLAS IJCLab | Pôle PHE – Physique des Hautes Energies">
            <a:extLst>
              <a:ext uri="{FF2B5EF4-FFF2-40B4-BE49-F238E27FC236}">
                <a16:creationId xmlns:a16="http://schemas.microsoft.com/office/drawing/2014/main" id="{164BC351-0A94-5AB4-52B6-76BA28D62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794" y="59739"/>
            <a:ext cx="896901" cy="67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92D165C-A5AD-8F3A-9179-B603EE0C15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3227" y="45955"/>
            <a:ext cx="2003539" cy="68271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54C8AD-5789-FD57-B953-546FCE6C83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865140"/>
            <a:ext cx="4300766" cy="294159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325890-735F-93C9-2B56-7A28151FDB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3446" y="3903555"/>
            <a:ext cx="3587262" cy="294159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C774082-5EA9-35E4-65C7-08FFCD70C9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82646" y="4007070"/>
            <a:ext cx="4257125" cy="283808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F98A7-B2BA-6F4F-F38E-D10D256FEFE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3672" y="4019917"/>
            <a:ext cx="4143094" cy="283808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12E0C6C-CEB4-56AD-7246-0A8E7017866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04573" y="841742"/>
            <a:ext cx="4481520" cy="298768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8F452E8-1DEE-65ED-CB52-CE161DD7FB3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61956" y="849907"/>
            <a:ext cx="3496742" cy="298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945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CE1AED-332D-9B9B-8522-95BC98FF2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BCE23-161E-8556-4949-06F1482E9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b="1" noProof="1">
                <a:solidFill>
                  <a:srgbClr val="0432FF"/>
                </a:solidFill>
              </a:rPr>
              <a:t>Posters</a:t>
            </a:r>
          </a:p>
        </p:txBody>
      </p:sp>
      <p:sp>
        <p:nvSpPr>
          <p:cNvPr id="8" name="Espace réservé du numéro de diapositive 4">
            <a:extLst>
              <a:ext uri="{FF2B5EF4-FFF2-40B4-BE49-F238E27FC236}">
                <a16:creationId xmlns:a16="http://schemas.microsoft.com/office/drawing/2014/main" id="{59702D67-B4A8-7290-0E54-D0F8754E205A}"/>
              </a:ext>
            </a:extLst>
          </p:cNvPr>
          <p:cNvSpPr txBox="1">
            <a:spLocks/>
          </p:cNvSpPr>
          <p:nvPr/>
        </p:nvSpPr>
        <p:spPr>
          <a:xfrm>
            <a:off x="9055703" y="6371468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4CEEA60-E506-0B4D-87EE-6E96FDAEADFD}" type="slidenum">
              <a:rPr lang="fr-FR" noProof="1" smtClean="0">
                <a:solidFill>
                  <a:schemeClr val="tx1"/>
                </a:solidFill>
              </a:rPr>
              <a:pPr/>
              <a:t>8</a:t>
            </a:fld>
            <a:endParaRPr lang="fr-FR" noProof="1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D311AD-2667-89FB-698B-E8FA72809E69}"/>
              </a:ext>
            </a:extLst>
          </p:cNvPr>
          <p:cNvSpPr/>
          <p:nvPr/>
        </p:nvSpPr>
        <p:spPr>
          <a:xfrm>
            <a:off x="11766430" y="6199517"/>
            <a:ext cx="172528" cy="1035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1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2A7CE2D-8E8F-563A-F470-4BD4CCFDF13E}"/>
              </a:ext>
            </a:extLst>
          </p:cNvPr>
          <p:cNvCxnSpPr/>
          <p:nvPr/>
        </p:nvCxnSpPr>
        <p:spPr>
          <a:xfrm>
            <a:off x="0" y="770709"/>
            <a:ext cx="12192000" cy="0"/>
          </a:xfrm>
          <a:prstGeom prst="line">
            <a:avLst/>
          </a:prstGeom>
          <a:ln w="38100" cmpd="dbl">
            <a:solidFill>
              <a:srgbClr val="0432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B0519F26-829A-87DA-8759-359B9A96D6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14" y="104780"/>
            <a:ext cx="893380" cy="587750"/>
          </a:xfrm>
          <a:prstGeom prst="rect">
            <a:avLst/>
          </a:prstGeom>
        </p:spPr>
      </p:pic>
      <p:pic>
        <p:nvPicPr>
          <p:cNvPr id="5" name="Picture 14" descr="ATLAS IJCLab | Pôle PHE – Physique des Hautes Energies">
            <a:extLst>
              <a:ext uri="{FF2B5EF4-FFF2-40B4-BE49-F238E27FC236}">
                <a16:creationId xmlns:a16="http://schemas.microsoft.com/office/drawing/2014/main" id="{373C2420-02F1-1E97-038A-D479C5842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794" y="59739"/>
            <a:ext cx="896901" cy="67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ACEFE47-3F1B-92E4-36EA-9200E8E112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3227" y="45955"/>
            <a:ext cx="2003539" cy="682713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88E0F671-04FA-BDAE-8730-E2EE29CAAC23}"/>
              </a:ext>
            </a:extLst>
          </p:cNvPr>
          <p:cNvSpPr txBox="1"/>
          <p:nvPr/>
        </p:nvSpPr>
        <p:spPr>
          <a:xfrm>
            <a:off x="5029199" y="6430146"/>
            <a:ext cx="73677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noProof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All photos available from the indico site </a:t>
            </a:r>
            <a:endParaRPr lang="fr-FR" sz="1800" dirty="0">
              <a:solidFill>
                <a:srgbClr val="FF0000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7B7FA17E-B236-860F-1FF2-84548116FD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614" y="942448"/>
            <a:ext cx="3888827" cy="296459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900D05A-A320-3AE2-184B-4F4A4F488F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614" y="3962977"/>
            <a:ext cx="3888827" cy="282418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6EF4768-2083-3B05-2039-C53E65F2E7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51283" y="1075786"/>
            <a:ext cx="7574021" cy="521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974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97375-76F3-AB70-D3AE-72596C038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5CFC4-6F04-9B46-5F55-6BA364238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noProof="1">
                <a:solidFill>
                  <a:srgbClr val="0432FF"/>
                </a:solidFill>
              </a:rPr>
              <a:t>Dinner cruise</a:t>
            </a:r>
          </a:p>
        </p:txBody>
      </p:sp>
      <p:sp>
        <p:nvSpPr>
          <p:cNvPr id="8" name="Espace réservé du numéro de diapositive 4">
            <a:extLst>
              <a:ext uri="{FF2B5EF4-FFF2-40B4-BE49-F238E27FC236}">
                <a16:creationId xmlns:a16="http://schemas.microsoft.com/office/drawing/2014/main" id="{28CE97E2-E5EF-0C56-7B50-25CB3B1E2EBB}"/>
              </a:ext>
            </a:extLst>
          </p:cNvPr>
          <p:cNvSpPr txBox="1">
            <a:spLocks/>
          </p:cNvSpPr>
          <p:nvPr/>
        </p:nvSpPr>
        <p:spPr>
          <a:xfrm>
            <a:off x="9055703" y="6371468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4CEEA60-E506-0B4D-87EE-6E96FDAEADFD}" type="slidenum">
              <a:rPr lang="fr-FR" noProof="1" smtClean="0">
                <a:solidFill>
                  <a:schemeClr val="tx1"/>
                </a:solidFill>
              </a:rPr>
              <a:pPr/>
              <a:t>9</a:t>
            </a:fld>
            <a:endParaRPr lang="fr-FR" noProof="1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2EDA9B-5204-0E59-A1A6-8447EEB8BBF6}"/>
              </a:ext>
            </a:extLst>
          </p:cNvPr>
          <p:cNvSpPr/>
          <p:nvPr/>
        </p:nvSpPr>
        <p:spPr>
          <a:xfrm>
            <a:off x="11766430" y="6199517"/>
            <a:ext cx="172528" cy="1035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1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D6CFBB4-1B2B-E052-43B1-6ECE8B1B2CCD}"/>
              </a:ext>
            </a:extLst>
          </p:cNvPr>
          <p:cNvCxnSpPr/>
          <p:nvPr/>
        </p:nvCxnSpPr>
        <p:spPr>
          <a:xfrm>
            <a:off x="0" y="770709"/>
            <a:ext cx="12192000" cy="0"/>
          </a:xfrm>
          <a:prstGeom prst="line">
            <a:avLst/>
          </a:prstGeom>
          <a:ln w="38100" cmpd="dbl">
            <a:solidFill>
              <a:srgbClr val="0432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A741CF40-0A35-CCF2-224D-136806B77B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14" y="104780"/>
            <a:ext cx="893380" cy="587750"/>
          </a:xfrm>
          <a:prstGeom prst="rect">
            <a:avLst/>
          </a:prstGeom>
        </p:spPr>
      </p:pic>
      <p:pic>
        <p:nvPicPr>
          <p:cNvPr id="5" name="Picture 14" descr="ATLAS IJCLab | Pôle PHE – Physique des Hautes Energies">
            <a:extLst>
              <a:ext uri="{FF2B5EF4-FFF2-40B4-BE49-F238E27FC236}">
                <a16:creationId xmlns:a16="http://schemas.microsoft.com/office/drawing/2014/main" id="{05B40F72-D56E-8E0A-2ADC-DFFA25359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794" y="59739"/>
            <a:ext cx="896901" cy="67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D8AE38B-548E-FCD3-7CDE-C3741AFE3E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3227" y="45955"/>
            <a:ext cx="2003539" cy="68271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7BC1F3C-6971-DD57-F0F0-73B633A483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5660960" y="1595980"/>
            <a:ext cx="5846718" cy="438503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80E67A5-3157-22D0-DECA-ABBCF7BDDB1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2605"/>
          <a:stretch>
            <a:fillRect/>
          </a:stretch>
        </p:blipFill>
        <p:spPr>
          <a:xfrm>
            <a:off x="1676400" y="3834306"/>
            <a:ext cx="4410600" cy="289098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1053ED7-B2CD-CF5A-98FB-DE0A08D7AF7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2605"/>
          <a:stretch>
            <a:fillRect/>
          </a:stretch>
        </p:blipFill>
        <p:spPr>
          <a:xfrm>
            <a:off x="1676400" y="865140"/>
            <a:ext cx="4410601" cy="2890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140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8D520-306F-2965-487E-B570536D0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36B21-42BA-5DB3-6C02-13B68EDC7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noProof="1">
                <a:solidFill>
                  <a:srgbClr val="0432FF"/>
                </a:solidFill>
              </a:rPr>
              <a:t>PhASE26 organizers</a:t>
            </a:r>
          </a:p>
        </p:txBody>
      </p:sp>
      <p:sp>
        <p:nvSpPr>
          <p:cNvPr id="8" name="Espace réservé du numéro de diapositive 4">
            <a:extLst>
              <a:ext uri="{FF2B5EF4-FFF2-40B4-BE49-F238E27FC236}">
                <a16:creationId xmlns:a16="http://schemas.microsoft.com/office/drawing/2014/main" id="{C18DE4D0-53A4-1FDD-1F50-951515C0F993}"/>
              </a:ext>
            </a:extLst>
          </p:cNvPr>
          <p:cNvSpPr txBox="1">
            <a:spLocks/>
          </p:cNvSpPr>
          <p:nvPr/>
        </p:nvSpPr>
        <p:spPr>
          <a:xfrm>
            <a:off x="9055703" y="6371468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4CEEA60-E506-0B4D-87EE-6E96FDAEADFD}" type="slidenum">
              <a:rPr lang="fr-FR" noProof="1" smtClean="0">
                <a:solidFill>
                  <a:schemeClr val="tx1"/>
                </a:solidFill>
              </a:rPr>
              <a:pPr/>
              <a:t>10</a:t>
            </a:fld>
            <a:endParaRPr lang="fr-FR" noProof="1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9CF57F-65D9-2FDF-005F-6F877123185D}"/>
              </a:ext>
            </a:extLst>
          </p:cNvPr>
          <p:cNvSpPr/>
          <p:nvPr/>
        </p:nvSpPr>
        <p:spPr>
          <a:xfrm>
            <a:off x="11766430" y="6199517"/>
            <a:ext cx="172528" cy="1035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1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D2793EF3-AD37-7C39-F9C9-1989EA7F7671}"/>
              </a:ext>
            </a:extLst>
          </p:cNvPr>
          <p:cNvCxnSpPr/>
          <p:nvPr/>
        </p:nvCxnSpPr>
        <p:spPr>
          <a:xfrm>
            <a:off x="0" y="770709"/>
            <a:ext cx="12192000" cy="0"/>
          </a:xfrm>
          <a:prstGeom prst="line">
            <a:avLst/>
          </a:prstGeom>
          <a:ln w="38100" cmpd="dbl">
            <a:solidFill>
              <a:srgbClr val="0432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E4F266A1-AE50-2F28-683F-911DD8D1F7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14" y="104780"/>
            <a:ext cx="893380" cy="587750"/>
          </a:xfrm>
          <a:prstGeom prst="rect">
            <a:avLst/>
          </a:prstGeom>
        </p:spPr>
      </p:pic>
      <p:pic>
        <p:nvPicPr>
          <p:cNvPr id="5" name="Picture 14" descr="ATLAS IJCLab | Pôle PHE – Physique des Hautes Energies">
            <a:extLst>
              <a:ext uri="{FF2B5EF4-FFF2-40B4-BE49-F238E27FC236}">
                <a16:creationId xmlns:a16="http://schemas.microsoft.com/office/drawing/2014/main" id="{334874B1-2841-CEBB-9C10-B02B9611A0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794" y="59739"/>
            <a:ext cx="896901" cy="67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B4EB724-3041-7F3D-1A08-E1D73474654E}"/>
              </a:ext>
            </a:extLst>
          </p:cNvPr>
          <p:cNvSpPr txBox="1">
            <a:spLocks/>
          </p:cNvSpPr>
          <p:nvPr/>
        </p:nvSpPr>
        <p:spPr>
          <a:xfrm>
            <a:off x="45516" y="857395"/>
            <a:ext cx="7669077" cy="552458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b="1" noProof="1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Chair persons : Maud Baylac and Walid Kaabi</a:t>
            </a:r>
          </a:p>
          <a:p>
            <a:r>
              <a:rPr lang="fr-FR" sz="2000" b="1" noProof="1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Scientific Organizing Committee </a:t>
            </a:r>
          </a:p>
          <a:p>
            <a:pPr lvl="1"/>
            <a:r>
              <a:rPr lang="fr-FR" sz="1800" dirty="0"/>
              <a:t>Maud Baylac (CNRS-LPSC)  </a:t>
            </a:r>
          </a:p>
          <a:p>
            <a:pPr lvl="1"/>
            <a:r>
              <a:rPr lang="fr-FR" sz="1800" dirty="0"/>
              <a:t>Dmitry </a:t>
            </a:r>
            <a:r>
              <a:rPr lang="fr-FR" sz="1800" dirty="0" err="1"/>
              <a:t>Bzyl</a:t>
            </a:r>
            <a:r>
              <a:rPr lang="fr-FR" sz="1800" dirty="0"/>
              <a:t> (DESY)</a:t>
            </a:r>
          </a:p>
          <a:p>
            <a:pPr lvl="1"/>
            <a:r>
              <a:rPr lang="fr-FR" sz="1800" dirty="0"/>
              <a:t>Caterina Cocchi (</a:t>
            </a:r>
            <a:r>
              <a:rPr lang="fr-FR" sz="1800" dirty="0" err="1"/>
              <a:t>Universität</a:t>
            </a:r>
            <a:r>
              <a:rPr lang="fr-FR" sz="1800" dirty="0"/>
              <a:t> Oldenburg)  </a:t>
            </a:r>
          </a:p>
          <a:p>
            <a:pPr lvl="1"/>
            <a:r>
              <a:rPr lang="fr-FR" sz="1800" dirty="0"/>
              <a:t>Romain Ganter (PSI)  </a:t>
            </a:r>
          </a:p>
          <a:p>
            <a:pPr lvl="1"/>
            <a:r>
              <a:rPr lang="fr-FR" sz="1800" dirty="0"/>
              <a:t>Eduardo Granados (CERN)</a:t>
            </a:r>
          </a:p>
          <a:p>
            <a:pPr lvl="1"/>
            <a:r>
              <a:rPr lang="fr-FR" sz="1800" dirty="0"/>
              <a:t>Lee Jones (UKRI STFC)</a:t>
            </a:r>
          </a:p>
          <a:p>
            <a:pPr lvl="1"/>
            <a:r>
              <a:rPr lang="fr-FR" sz="1800" dirty="0"/>
              <a:t>Julius Kühn (HZB)  </a:t>
            </a:r>
          </a:p>
          <a:p>
            <a:pPr lvl="1"/>
            <a:r>
              <a:rPr lang="fr-FR" sz="1800" dirty="0"/>
              <a:t>Tim Noakes (UKRI STFC)  </a:t>
            </a:r>
          </a:p>
          <a:p>
            <a:pPr lvl="1"/>
            <a:r>
              <a:rPr lang="fr-FR" sz="1800" dirty="0"/>
              <a:t>Daniele </a:t>
            </a:r>
            <a:r>
              <a:rPr lang="fr-FR" sz="1800" dirty="0" err="1"/>
              <a:t>Sertore</a:t>
            </a:r>
            <a:r>
              <a:rPr lang="fr-FR" sz="1800" dirty="0"/>
              <a:t> (INFN Milano - LASA)  </a:t>
            </a:r>
          </a:p>
          <a:p>
            <a:pPr lvl="1"/>
            <a:r>
              <a:rPr lang="fr-FR" sz="1800" dirty="0"/>
              <a:t>Rong Xiang (HZDR)</a:t>
            </a:r>
          </a:p>
          <a:p>
            <a:pPr lvl="1"/>
            <a:endParaRPr lang="fr-FR" sz="1200" b="1" noProof="1">
              <a:solidFill>
                <a:srgbClr val="0432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lvl="1">
              <a:spcBef>
                <a:spcPts val="1000"/>
              </a:spcBef>
            </a:pPr>
            <a:r>
              <a:rPr lang="fr-FR" sz="2000" b="1" noProof="1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Local Organizing Committee (CNRS-IJCLab)</a:t>
            </a:r>
          </a:p>
          <a:p>
            <a:pPr lvl="1">
              <a:lnSpc>
                <a:spcPct val="100000"/>
              </a:lnSpc>
            </a:pPr>
            <a:r>
              <a:rPr lang="fr-FR" sz="1800" b="1" dirty="0"/>
              <a:t>Valérie Brouillard </a:t>
            </a:r>
          </a:p>
          <a:p>
            <a:pPr lvl="1">
              <a:lnSpc>
                <a:spcPct val="100000"/>
              </a:lnSpc>
            </a:pPr>
            <a:r>
              <a:rPr lang="fr-FR" sz="1800" b="1" dirty="0"/>
              <a:t>Émilie </a:t>
            </a:r>
            <a:r>
              <a:rPr lang="fr-FR" sz="1800" b="1" dirty="0" err="1"/>
              <a:t>Bonnardel</a:t>
            </a:r>
            <a:endParaRPr lang="fr-FR" sz="1800" b="1" dirty="0"/>
          </a:p>
          <a:p>
            <a:pPr lvl="1">
              <a:lnSpc>
                <a:spcPct val="100000"/>
              </a:lnSpc>
            </a:pPr>
            <a:r>
              <a:rPr lang="fr-FR" sz="1800" b="1" dirty="0"/>
              <a:t>Dominique </a:t>
            </a:r>
            <a:r>
              <a:rPr lang="fr-FR" sz="1800" b="1" dirty="0" err="1"/>
              <a:t>Longiéras</a:t>
            </a:r>
            <a:endParaRPr lang="fr-FR" sz="1800" b="1" dirty="0"/>
          </a:p>
          <a:p>
            <a:pPr lvl="1">
              <a:lnSpc>
                <a:spcPct val="100000"/>
              </a:lnSpc>
            </a:pPr>
            <a:r>
              <a:rPr lang="fr-FR" sz="1800" dirty="0"/>
              <a:t>Walid </a:t>
            </a:r>
            <a:r>
              <a:rPr lang="fr-FR" sz="1800" dirty="0" err="1"/>
              <a:t>Kaabi</a:t>
            </a:r>
            <a:r>
              <a:rPr lang="fr-FR" sz="1800" dirty="0"/>
              <a:t> (CNRS-IJCLab)</a:t>
            </a:r>
          </a:p>
          <a:p>
            <a:pPr lvl="1">
              <a:lnSpc>
                <a:spcPct val="100000"/>
              </a:lnSpc>
            </a:pPr>
            <a:r>
              <a:rPr lang="fr-FR" sz="1800" dirty="0"/>
              <a:t>Mélanie De Vos (CNRS-IJCLab) </a:t>
            </a:r>
          </a:p>
          <a:p>
            <a:pPr marL="685800" lvl="2">
              <a:spcBef>
                <a:spcPts val="1000"/>
              </a:spcBef>
            </a:pPr>
            <a:endParaRPr lang="fr-FR" sz="1800" dirty="0"/>
          </a:p>
          <a:p>
            <a:pPr marL="685800" lvl="2">
              <a:spcBef>
                <a:spcPts val="1000"/>
              </a:spcBef>
            </a:pPr>
            <a:endParaRPr lang="fr-FR" sz="2000" b="1" noProof="1">
              <a:solidFill>
                <a:srgbClr val="0432FF"/>
              </a:solidFill>
              <a:latin typeface="Calibri" panose="020F0502020204030204" pitchFamily="34" charset="0"/>
              <a:cs typeface="Calibri" panose="020F0502020204030204" pitchFamily="34" charset="0"/>
              <a:sym typeface="Wingdings" pitchFamily="2" charset="2"/>
            </a:endParaRPr>
          </a:p>
          <a:p>
            <a:pPr lvl="1"/>
            <a:endParaRPr lang="fr-FR" sz="1600" b="1" noProof="1">
              <a:solidFill>
                <a:srgbClr val="0432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fr-FR" sz="1800" dirty="0"/>
          </a:p>
          <a:p>
            <a:pPr marL="457200" lvl="1" indent="0">
              <a:buNone/>
            </a:pPr>
            <a:endParaRPr lang="fr-FR" sz="1800" dirty="0"/>
          </a:p>
          <a:p>
            <a:pPr lvl="1"/>
            <a:endParaRPr lang="fr-FR" sz="2000" b="1" noProof="1">
              <a:solidFill>
                <a:srgbClr val="0432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B1FF007-56B7-E7FD-61BC-90CF6124F3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3227" y="45955"/>
            <a:ext cx="2003539" cy="682713"/>
          </a:xfrm>
          <a:prstGeom prst="rect">
            <a:avLst/>
          </a:prstGeom>
        </p:spPr>
      </p:pic>
      <p:pic>
        <p:nvPicPr>
          <p:cNvPr id="6" name="Image 5" descr="Thank you note with a cup of coffee - ID: 107004">
            <a:extLst>
              <a:ext uri="{FF2B5EF4-FFF2-40B4-BE49-F238E27FC236}">
                <a16:creationId xmlns:a16="http://schemas.microsoft.com/office/drawing/2014/main" id="{BA64BB25-3AE4-8F86-3CE2-D78A4D0A85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6102355" y="4707022"/>
            <a:ext cx="5216733" cy="163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2699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7DE29-EF7B-37F1-5532-AF1E46BA1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106F0-0E7B-2C65-48B2-CCB81FE21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noProof="1">
                <a:solidFill>
                  <a:srgbClr val="0432FF"/>
                </a:solidFill>
              </a:rPr>
              <a:t>Visits of lab infrastructures</a:t>
            </a:r>
          </a:p>
        </p:txBody>
      </p:sp>
      <p:sp>
        <p:nvSpPr>
          <p:cNvPr id="8" name="Espace réservé du numéro de diapositive 4">
            <a:extLst>
              <a:ext uri="{FF2B5EF4-FFF2-40B4-BE49-F238E27FC236}">
                <a16:creationId xmlns:a16="http://schemas.microsoft.com/office/drawing/2014/main" id="{C7A718EA-DFC2-7261-AE24-A281831A28EF}"/>
              </a:ext>
            </a:extLst>
          </p:cNvPr>
          <p:cNvSpPr txBox="1">
            <a:spLocks/>
          </p:cNvSpPr>
          <p:nvPr/>
        </p:nvSpPr>
        <p:spPr>
          <a:xfrm>
            <a:off x="9055703" y="6371468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4CEEA60-E506-0B4D-87EE-6E96FDAEADFD}" type="slidenum">
              <a:rPr lang="fr-FR" noProof="1" smtClean="0">
                <a:solidFill>
                  <a:schemeClr val="tx1"/>
                </a:solidFill>
              </a:rPr>
              <a:pPr/>
              <a:t>11</a:t>
            </a:fld>
            <a:endParaRPr lang="fr-FR" noProof="1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AD0DF3-F136-51A1-AD70-2138AC84D346}"/>
              </a:ext>
            </a:extLst>
          </p:cNvPr>
          <p:cNvSpPr/>
          <p:nvPr/>
        </p:nvSpPr>
        <p:spPr>
          <a:xfrm>
            <a:off x="11766430" y="6199517"/>
            <a:ext cx="172528" cy="1035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1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75232C0A-4090-F29A-106B-FB700DA94495}"/>
              </a:ext>
            </a:extLst>
          </p:cNvPr>
          <p:cNvCxnSpPr/>
          <p:nvPr/>
        </p:nvCxnSpPr>
        <p:spPr>
          <a:xfrm>
            <a:off x="0" y="770709"/>
            <a:ext cx="12192000" cy="0"/>
          </a:xfrm>
          <a:prstGeom prst="line">
            <a:avLst/>
          </a:prstGeom>
          <a:ln w="38100" cmpd="dbl">
            <a:solidFill>
              <a:srgbClr val="0432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55037333-89D4-B949-C97A-3D552407E7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14" y="104780"/>
            <a:ext cx="893380" cy="587750"/>
          </a:xfrm>
          <a:prstGeom prst="rect">
            <a:avLst/>
          </a:prstGeom>
        </p:spPr>
      </p:pic>
      <p:pic>
        <p:nvPicPr>
          <p:cNvPr id="5" name="Picture 14" descr="ATLAS IJCLab | Pôle PHE – Physique des Hautes Energies">
            <a:extLst>
              <a:ext uri="{FF2B5EF4-FFF2-40B4-BE49-F238E27FC236}">
                <a16:creationId xmlns:a16="http://schemas.microsoft.com/office/drawing/2014/main" id="{9A06C148-E3C7-6771-89A1-94D956F20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794" y="59739"/>
            <a:ext cx="896901" cy="67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DADB03E-E978-4F3B-ADD1-17F33B81B432}"/>
              </a:ext>
            </a:extLst>
          </p:cNvPr>
          <p:cNvSpPr txBox="1">
            <a:spLocks/>
          </p:cNvSpPr>
          <p:nvPr/>
        </p:nvSpPr>
        <p:spPr>
          <a:xfrm>
            <a:off x="94594" y="825864"/>
            <a:ext cx="12030871" cy="5958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200" b="1" noProof="1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Visits scheduled Wednesday 23, 2:30-4:30 : </a:t>
            </a:r>
            <a:endParaRPr lang="fr-FR" sz="2200" b="1" noProof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fr-FR" sz="1800" b="1" noProof="1">
                <a:latin typeface="Calibri" panose="020F0502020204030204" pitchFamily="34" charset="0"/>
                <a:cs typeface="Calibri" panose="020F0502020204030204" pitchFamily="34" charset="0"/>
              </a:rPr>
              <a:t>PERLE photogun and photocathode preparation facility (PPF) : 50’ </a:t>
            </a:r>
          </a:p>
          <a:p>
            <a:pPr marL="457200" lvl="1" indent="0">
              <a:buNone/>
            </a:pPr>
            <a:r>
              <a:rPr lang="fr-FR" sz="1800" b="1" noProof="1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1"/>
            <a:endParaRPr lang="fr-FR" sz="1800" b="1" noProof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fr-FR" sz="1800" b="1" noProof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fr-FR" sz="1800" b="1" noProof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fr-FR" sz="1800" b="1" noProof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fr-FR" sz="1800" b="1" noProof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fr-FR" sz="1800" b="1" noProof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fr-FR" sz="1800" b="1" noProof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fr-FR" sz="1800" b="1" noProof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fr-FR" sz="1800" b="1" noProof="1">
                <a:latin typeface="Calibri" panose="020F0502020204030204" pitchFamily="34" charset="0"/>
                <a:cs typeface="Calibri" panose="020F0502020204030204" pitchFamily="34" charset="0"/>
              </a:rPr>
              <a:t>Characterization platform « Vacuum and surface » : 50’</a:t>
            </a:r>
          </a:p>
          <a:p>
            <a:pPr lvl="1"/>
            <a:endParaRPr lang="fr-FR" sz="1800" b="1" noProof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fr-FR" sz="1800" b="1" noProof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fr-FR" sz="1800" b="1" noProof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fr-FR" sz="1800" b="1" noProof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fr-FR" sz="1800" b="1" noProof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fr-FR" sz="1800" b="1" noProof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buNone/>
            </a:pPr>
            <a:endParaRPr lang="fr-FR" sz="1200" b="1" noProof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8E0BDDA-8482-31E2-68A6-76427BD212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3227" y="45955"/>
            <a:ext cx="2003539" cy="68271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94D807C-7E63-2C29-EC3F-5FF0C3DE08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708" y="4782636"/>
            <a:ext cx="11109687" cy="180435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881DC21-BFE3-64B3-E8C5-76A301E9E4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5187" y="1627025"/>
            <a:ext cx="3289581" cy="2350451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3C9ACE7F-48BB-A972-178D-1897A5C41B56}"/>
              </a:ext>
            </a:extLst>
          </p:cNvPr>
          <p:cNvGrpSpPr/>
          <p:nvPr/>
        </p:nvGrpSpPr>
        <p:grpSpPr>
          <a:xfrm>
            <a:off x="1873771" y="1629024"/>
            <a:ext cx="4516520" cy="2405605"/>
            <a:chOff x="974595" y="3048325"/>
            <a:chExt cx="4406912" cy="1767492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3FED9AB0-0D9B-42DE-8CD5-BEE37DE8CC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388" b="9944"/>
            <a:stretch/>
          </p:blipFill>
          <p:spPr>
            <a:xfrm>
              <a:off x="974595" y="3048325"/>
              <a:ext cx="4406912" cy="1726968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EE54C08-4BCC-9048-AE46-C066CFCC04F9}"/>
                </a:ext>
              </a:extLst>
            </p:cNvPr>
            <p:cNvSpPr txBox="1"/>
            <p:nvPr/>
          </p:nvSpPr>
          <p:spPr>
            <a:xfrm>
              <a:off x="1038921" y="4538818"/>
              <a:ext cx="280072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+mn-lt"/>
                </a:rPr>
                <a:t>Photocathode preparation facility (PPF)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62651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9A4FF-0922-9F13-E235-5ECC7B205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ECFD0-29E4-D0D5-5CBE-1419C0E1D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noProof="1">
                <a:solidFill>
                  <a:srgbClr val="0432FF"/>
                </a:solidFill>
              </a:rPr>
              <a:t>Visits of lab infrastructures</a:t>
            </a:r>
          </a:p>
        </p:txBody>
      </p:sp>
      <p:sp>
        <p:nvSpPr>
          <p:cNvPr id="8" name="Espace réservé du numéro de diapositive 4">
            <a:extLst>
              <a:ext uri="{FF2B5EF4-FFF2-40B4-BE49-F238E27FC236}">
                <a16:creationId xmlns:a16="http://schemas.microsoft.com/office/drawing/2014/main" id="{64415333-A369-0FDA-F5A8-3C8207E1D4FD}"/>
              </a:ext>
            </a:extLst>
          </p:cNvPr>
          <p:cNvSpPr txBox="1">
            <a:spLocks/>
          </p:cNvSpPr>
          <p:nvPr/>
        </p:nvSpPr>
        <p:spPr>
          <a:xfrm>
            <a:off x="9055703" y="6371468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4CEEA60-E506-0B4D-87EE-6E96FDAEADFD}" type="slidenum">
              <a:rPr lang="fr-FR" noProof="1" smtClean="0">
                <a:solidFill>
                  <a:schemeClr val="tx1"/>
                </a:solidFill>
              </a:rPr>
              <a:pPr/>
              <a:t>12</a:t>
            </a:fld>
            <a:endParaRPr lang="fr-FR" noProof="1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DAC090-1357-596E-3F6C-F2A9A68570E0}"/>
              </a:ext>
            </a:extLst>
          </p:cNvPr>
          <p:cNvSpPr/>
          <p:nvPr/>
        </p:nvSpPr>
        <p:spPr>
          <a:xfrm>
            <a:off x="11766430" y="6199517"/>
            <a:ext cx="172528" cy="1035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1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B3959F8B-E256-F599-9A1D-7B0E15F465F5}"/>
              </a:ext>
            </a:extLst>
          </p:cNvPr>
          <p:cNvCxnSpPr/>
          <p:nvPr/>
        </p:nvCxnSpPr>
        <p:spPr>
          <a:xfrm>
            <a:off x="0" y="770709"/>
            <a:ext cx="12192000" cy="0"/>
          </a:xfrm>
          <a:prstGeom prst="line">
            <a:avLst/>
          </a:prstGeom>
          <a:ln w="38100" cmpd="dbl">
            <a:solidFill>
              <a:srgbClr val="0432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FF8616E3-78BD-AE80-DFD7-6C2F32223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14" y="104780"/>
            <a:ext cx="893380" cy="587750"/>
          </a:xfrm>
          <a:prstGeom prst="rect">
            <a:avLst/>
          </a:prstGeom>
        </p:spPr>
      </p:pic>
      <p:pic>
        <p:nvPicPr>
          <p:cNvPr id="5" name="Picture 14" descr="ATLAS IJCLab | Pôle PHE – Physique des Hautes Energies">
            <a:extLst>
              <a:ext uri="{FF2B5EF4-FFF2-40B4-BE49-F238E27FC236}">
                <a16:creationId xmlns:a16="http://schemas.microsoft.com/office/drawing/2014/main" id="{8EE959B8-9503-65D4-E227-3D155667D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794" y="59739"/>
            <a:ext cx="896901" cy="67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4A15560-15D4-7A4D-E0C8-D0392A0A30BE}"/>
              </a:ext>
            </a:extLst>
          </p:cNvPr>
          <p:cNvSpPr txBox="1">
            <a:spLocks/>
          </p:cNvSpPr>
          <p:nvPr/>
        </p:nvSpPr>
        <p:spPr>
          <a:xfrm>
            <a:off x="94594" y="870834"/>
            <a:ext cx="12030871" cy="5958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noProof="1">
                <a:latin typeface="Calibri" panose="020F0502020204030204" pitchFamily="34" charset="0"/>
                <a:cs typeface="Calibri" panose="020F0502020204030204" pitchFamily="34" charset="0"/>
              </a:rPr>
              <a:t>During lunch and visit: lugage can be stored in auditorium (it will be locked)</a:t>
            </a:r>
          </a:p>
          <a:p>
            <a:r>
              <a:rPr lang="fr-FR" sz="2400" b="1" noProof="1">
                <a:latin typeface="Calibri" panose="020F0502020204030204" pitchFamily="34" charset="0"/>
                <a:cs typeface="Calibri" panose="020F0502020204030204" pitchFamily="34" charset="0"/>
              </a:rPr>
              <a:t>Lunch at the cafeteria building </a:t>
            </a:r>
          </a:p>
          <a:p>
            <a:r>
              <a:rPr lang="fr-FR" sz="2400" noProof="1">
                <a:latin typeface="Calibri" panose="020F0502020204030204" pitchFamily="34" charset="0"/>
                <a:cs typeface="Calibri" panose="020F0502020204030204" pitchFamily="34" charset="0"/>
              </a:rPr>
              <a:t>Please register and provide your nationality (email)</a:t>
            </a:r>
            <a:endParaRPr lang="fr-FR" sz="2400" b="1" noProof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400" b="1" noProof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Two groups will be formed in front of the cafeteria building at 2:30 : meeting point</a:t>
            </a:r>
          </a:p>
          <a:p>
            <a:r>
              <a:rPr lang="fr-FR" sz="2400" b="1" noProof="1">
                <a:latin typeface="Calibri" panose="020F0502020204030204" pitchFamily="34" charset="0"/>
                <a:cs typeface="Calibri" panose="020F0502020204030204" pitchFamily="34" charset="0"/>
              </a:rPr>
              <a:t>Walk to the sites of visits </a:t>
            </a:r>
          </a:p>
          <a:p>
            <a:r>
              <a:rPr lang="fr-FR" sz="2400" b="1" noProof="1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Each group will visit one platform,</a:t>
            </a:r>
          </a:p>
          <a:p>
            <a:pPr lvl="1"/>
            <a:r>
              <a:rPr lang="fr-FR" sz="2400" b="1" noProof="1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then groups will be swapped  </a:t>
            </a:r>
          </a:p>
          <a:p>
            <a:r>
              <a:rPr lang="fr-FR" sz="2400" b="1" noProof="1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Return to building 100 (auditorium) for the </a:t>
            </a:r>
          </a:p>
          <a:p>
            <a:pPr lvl="1"/>
            <a:r>
              <a:rPr lang="fr-FR" sz="2400" b="1" noProof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final coffee break at 4:30</a:t>
            </a:r>
          </a:p>
          <a:p>
            <a:pPr lvl="1"/>
            <a:endParaRPr lang="fr-FR" sz="2400" b="1" noProof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400" b="1" noProof="1">
                <a:latin typeface="Calibri" panose="020F0502020204030204" pitchFamily="34" charset="0"/>
                <a:cs typeface="Calibri" panose="020F0502020204030204" pitchFamily="34" charset="0"/>
              </a:rPr>
              <a:t>If you have to leave before the end, let us know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5287493-65F6-6212-06C8-D8853B57CD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3227" y="45955"/>
            <a:ext cx="2003539" cy="68271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AF16D12-2FE1-20B7-8912-25660EA6BB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6736" y="2778790"/>
            <a:ext cx="4771731" cy="3578798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E4699CC-6CFC-0C94-0F99-C5E13B702C4B}"/>
              </a:ext>
            </a:extLst>
          </p:cNvPr>
          <p:cNvSpPr txBox="1"/>
          <p:nvPr/>
        </p:nvSpPr>
        <p:spPr>
          <a:xfrm>
            <a:off x="7390152" y="6363296"/>
            <a:ext cx="3897441" cy="461665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400" b="1" noProof="1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cafeteria building, 2:30 pm </a:t>
            </a:r>
            <a:endParaRPr lang="en-US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150114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19141-863C-7F00-7A83-B4DB8C791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4">
            <a:extLst>
              <a:ext uri="{FF2B5EF4-FFF2-40B4-BE49-F238E27FC236}">
                <a16:creationId xmlns:a16="http://schemas.microsoft.com/office/drawing/2014/main" id="{C18975A2-A6A9-B1F6-4B0A-028D3BBEB036}"/>
              </a:ext>
            </a:extLst>
          </p:cNvPr>
          <p:cNvSpPr txBox="1">
            <a:spLocks/>
          </p:cNvSpPr>
          <p:nvPr/>
        </p:nvSpPr>
        <p:spPr>
          <a:xfrm>
            <a:off x="9055703" y="6371468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4CEEA60-E506-0B4D-87EE-6E96FDAEADFD}" type="slidenum">
              <a:rPr lang="fr-FR" noProof="1" smtClean="0">
                <a:solidFill>
                  <a:schemeClr val="tx1"/>
                </a:solidFill>
              </a:rPr>
              <a:pPr/>
              <a:t>13</a:t>
            </a:fld>
            <a:endParaRPr lang="fr-FR" noProof="1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1B21D2-E49E-6D45-0443-38DE5261E9DD}"/>
              </a:ext>
            </a:extLst>
          </p:cNvPr>
          <p:cNvSpPr/>
          <p:nvPr/>
        </p:nvSpPr>
        <p:spPr>
          <a:xfrm>
            <a:off x="11766430" y="6199517"/>
            <a:ext cx="172528" cy="1035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1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AF2430F3-71EB-91E2-7516-E3C03ABAB7D4}"/>
              </a:ext>
            </a:extLst>
          </p:cNvPr>
          <p:cNvCxnSpPr/>
          <p:nvPr/>
        </p:nvCxnSpPr>
        <p:spPr>
          <a:xfrm>
            <a:off x="0" y="770709"/>
            <a:ext cx="12192000" cy="0"/>
          </a:xfrm>
          <a:prstGeom prst="line">
            <a:avLst/>
          </a:prstGeom>
          <a:ln w="38100" cmpd="dbl">
            <a:solidFill>
              <a:srgbClr val="0432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02FC226D-8D6B-3286-ADE1-2F09A634D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14" y="104780"/>
            <a:ext cx="893380" cy="587750"/>
          </a:xfrm>
          <a:prstGeom prst="rect">
            <a:avLst/>
          </a:prstGeom>
        </p:spPr>
      </p:pic>
      <p:pic>
        <p:nvPicPr>
          <p:cNvPr id="5" name="Picture 14" descr="ATLAS IJCLab | Pôle PHE – Physique des Hautes Energies">
            <a:extLst>
              <a:ext uri="{FF2B5EF4-FFF2-40B4-BE49-F238E27FC236}">
                <a16:creationId xmlns:a16="http://schemas.microsoft.com/office/drawing/2014/main" id="{FE8B4983-24FD-C9DF-19D6-CD77D8B0FE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794" y="59739"/>
            <a:ext cx="896901" cy="67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BC141F42-D528-9AEE-6981-FFF00591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05" y="104780"/>
            <a:ext cx="11645900" cy="571499"/>
          </a:xfrm>
        </p:spPr>
        <p:txBody>
          <a:bodyPr/>
          <a:lstStyle/>
          <a:p>
            <a:pPr algn="ctr"/>
            <a:r>
              <a:rPr lang="fr-FR" b="1" noProof="1">
                <a:solidFill>
                  <a:srgbClr val="0432FF"/>
                </a:solidFill>
              </a:rPr>
              <a:t>What’s next ?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53FB84EA-440A-CC3E-AD9A-D8466C04020F}"/>
              </a:ext>
            </a:extLst>
          </p:cNvPr>
          <p:cNvGrpSpPr/>
          <p:nvPr/>
        </p:nvGrpSpPr>
        <p:grpSpPr>
          <a:xfrm>
            <a:off x="1313794" y="2031552"/>
            <a:ext cx="9036070" cy="3079073"/>
            <a:chOff x="584932" y="2031763"/>
            <a:chExt cx="9036070" cy="3079073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FBAB461-72AC-D8A5-810C-299CE07B18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4932" y="2031763"/>
              <a:ext cx="9036070" cy="3079073"/>
            </a:xfrm>
            <a:prstGeom prst="rect">
              <a:avLst/>
            </a:prstGeom>
          </p:spPr>
        </p:pic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CF8C867F-97B9-8AFD-42B1-76A652062BD2}"/>
                </a:ext>
              </a:extLst>
            </p:cNvPr>
            <p:cNvSpPr/>
            <p:nvPr/>
          </p:nvSpPr>
          <p:spPr>
            <a:xfrm>
              <a:off x="7997878" y="2351315"/>
              <a:ext cx="1431802" cy="107768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EE5B9B02-6CC0-832D-6DD0-812E262DF41C}"/>
                </a:ext>
              </a:extLst>
            </p:cNvPr>
            <p:cNvSpPr/>
            <p:nvPr/>
          </p:nvSpPr>
          <p:spPr>
            <a:xfrm>
              <a:off x="7859084" y="2988129"/>
              <a:ext cx="550129" cy="44087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8812D91A-129D-EFF2-803C-F68DF90D2ECB}"/>
                </a:ext>
              </a:extLst>
            </p:cNvPr>
            <p:cNvSpPr txBox="1"/>
            <p:nvPr/>
          </p:nvSpPr>
          <p:spPr>
            <a:xfrm>
              <a:off x="7997878" y="2059433"/>
              <a:ext cx="1550424" cy="1708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0" b="1" i="1" dirty="0">
                  <a:solidFill>
                    <a:srgbClr val="FF6E46"/>
                  </a:solidFill>
                </a:rPr>
                <a:t>28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9721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CC-ee: beyond a Higgs factory – CERN Courier">
            <a:extLst>
              <a:ext uri="{FF2B5EF4-FFF2-40B4-BE49-F238E27FC236}">
                <a16:creationId xmlns:a16="http://schemas.microsoft.com/office/drawing/2014/main" id="{81033BE6-3D42-B502-7567-85B3C08C2B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068235" cy="6858000"/>
          </a:xfrm>
          <a:prstGeom prst="rect">
            <a:avLst/>
          </a:prstGeom>
        </p:spPr>
      </p:pic>
      <p:pic>
        <p:nvPicPr>
          <p:cNvPr id="6" name="Picture 5" descr="FCC-ee overview">
            <a:extLst>
              <a:ext uri="{FF2B5EF4-FFF2-40B4-BE49-F238E27FC236}">
                <a16:creationId xmlns:a16="http://schemas.microsoft.com/office/drawing/2014/main" id="{9DFD1BF3-80F8-07F4-D76E-2D3C46CF60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8234" y="0"/>
            <a:ext cx="4123765" cy="3433666"/>
          </a:xfrm>
          <a:prstGeom prst="rect">
            <a:avLst/>
          </a:prstGeom>
        </p:spPr>
      </p:pic>
      <p:pic>
        <p:nvPicPr>
          <p:cNvPr id="8" name="Picture 7" descr="Untitled">
            <a:extLst>
              <a:ext uri="{FF2B5EF4-FFF2-40B4-BE49-F238E27FC236}">
                <a16:creationId xmlns:a16="http://schemas.microsoft.com/office/drawing/2014/main" id="{5E02B00B-9835-C8EC-BDA6-09B342A9BB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8465" y="3589709"/>
            <a:ext cx="3084606" cy="316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2465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04A471D-65D9-5194-5DE3-914A392EA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1491"/>
            <a:ext cx="12233686" cy="649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4230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3A3DC65-6A49-82F4-FC18-0BFCAACCEB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940" y="470648"/>
            <a:ext cx="11404120" cy="591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7330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EFC891-5D5A-FE31-0F49-C557B83150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94" y="281248"/>
            <a:ext cx="12071490" cy="634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2802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9F93591-0624-0D55-C253-01CBB8412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333" y="611089"/>
            <a:ext cx="11309787" cy="563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5216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FB282E5-9268-445D-5A3F-7DA67DAA7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430" y="1947242"/>
            <a:ext cx="11735140" cy="377159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DF6A130-83B0-D92E-E4F0-357E3565910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23695" y="246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 dirty="0"/>
              <a:t>FCC-ee injector complex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38103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EBD703F3-6D2A-1EA5-994D-671BE107DD94}"/>
              </a:ext>
            </a:extLst>
          </p:cNvPr>
          <p:cNvCxnSpPr>
            <a:cxnSpLocks/>
            <a:stCxn id="127" idx="3"/>
            <a:endCxn id="128" idx="1"/>
          </p:cNvCxnSpPr>
          <p:nvPr/>
        </p:nvCxnSpPr>
        <p:spPr>
          <a:xfrm flipV="1">
            <a:off x="7741959" y="2215297"/>
            <a:ext cx="1157589" cy="1451173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</a:ln>
          <a:effectLst/>
        </p:spPr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76395298-4F0A-B4B2-0641-AD334D963F12}"/>
              </a:ext>
            </a:extLst>
          </p:cNvPr>
          <p:cNvCxnSpPr>
            <a:cxnSpLocks/>
            <a:stCxn id="127" idx="1"/>
            <a:endCxn id="126" idx="3"/>
          </p:cNvCxnSpPr>
          <p:nvPr/>
        </p:nvCxnSpPr>
        <p:spPr>
          <a:xfrm flipH="1">
            <a:off x="4867664" y="3666470"/>
            <a:ext cx="769049" cy="1551947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</a:ln>
          <a:effectLst/>
        </p:spPr>
      </p:cxn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9E6ADB0A-D301-6682-B3A1-F3E1FEBAB6E7}"/>
              </a:ext>
            </a:extLst>
          </p:cNvPr>
          <p:cNvCxnSpPr>
            <a:stCxn id="125" idx="3"/>
            <a:endCxn id="127" idx="1"/>
          </p:cNvCxnSpPr>
          <p:nvPr/>
        </p:nvCxnSpPr>
        <p:spPr>
          <a:xfrm>
            <a:off x="4920787" y="3666470"/>
            <a:ext cx="715926" cy="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</a:ln>
          <a:effectLst/>
        </p:spPr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6AF77FC4-71CC-1135-B21A-CAFBE22722C4}"/>
              </a:ext>
            </a:extLst>
          </p:cNvPr>
          <p:cNvCxnSpPr>
            <a:cxnSpLocks/>
            <a:stCxn id="124" idx="3"/>
            <a:endCxn id="128" idx="1"/>
          </p:cNvCxnSpPr>
          <p:nvPr/>
        </p:nvCxnSpPr>
        <p:spPr>
          <a:xfrm>
            <a:off x="4920787" y="2215297"/>
            <a:ext cx="3978761" cy="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</a:ln>
          <a:effectLst/>
        </p:spPr>
      </p:cxnSp>
      <p:sp>
        <p:nvSpPr>
          <p:cNvPr id="209" name="Isosceles Triangle 208">
            <a:extLst>
              <a:ext uri="{FF2B5EF4-FFF2-40B4-BE49-F238E27FC236}">
                <a16:creationId xmlns:a16="http://schemas.microsoft.com/office/drawing/2014/main" id="{E79C83DE-9526-8E37-2280-B0F59516C4D2}"/>
              </a:ext>
            </a:extLst>
          </p:cNvPr>
          <p:cNvSpPr/>
          <p:nvPr/>
        </p:nvSpPr>
        <p:spPr bwMode="auto">
          <a:xfrm rot="5400000">
            <a:off x="5606589" y="2135558"/>
            <a:ext cx="149812" cy="184928"/>
          </a:xfrm>
          <a:prstGeom prst="triangl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1" name="Isosceles Triangle 210">
            <a:extLst>
              <a:ext uri="{FF2B5EF4-FFF2-40B4-BE49-F238E27FC236}">
                <a16:creationId xmlns:a16="http://schemas.microsoft.com/office/drawing/2014/main" id="{B04B1E32-B363-44D9-92BC-26E719524C82}"/>
              </a:ext>
            </a:extLst>
          </p:cNvPr>
          <p:cNvSpPr/>
          <p:nvPr/>
        </p:nvSpPr>
        <p:spPr bwMode="auto">
          <a:xfrm rot="5400000">
            <a:off x="6600367" y="2126279"/>
            <a:ext cx="149812" cy="184928"/>
          </a:xfrm>
          <a:prstGeom prst="triangl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3" name="Isosceles Triangle 212">
            <a:extLst>
              <a:ext uri="{FF2B5EF4-FFF2-40B4-BE49-F238E27FC236}">
                <a16:creationId xmlns:a16="http://schemas.microsoft.com/office/drawing/2014/main" id="{04A87AA6-EA0F-F02F-D2E7-259FB13C9E85}"/>
              </a:ext>
            </a:extLst>
          </p:cNvPr>
          <p:cNvSpPr/>
          <p:nvPr/>
        </p:nvSpPr>
        <p:spPr bwMode="auto">
          <a:xfrm rot="5400000">
            <a:off x="7594145" y="2119711"/>
            <a:ext cx="149812" cy="184928"/>
          </a:xfrm>
          <a:prstGeom prst="triangl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423695" y="246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 dirty="0"/>
              <a:t>FCC-ee electron sources</a:t>
            </a:r>
            <a:endParaRPr lang="en-GB" dirty="0"/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061FC70-CB45-4A4E-A5F9-873E79BEB100}" type="datetime1">
              <a:rPr lang="en-GB" smtClean="0"/>
              <a:t>23/09/2026</a:t>
            </a:fld>
            <a:endParaRPr lang="en-GB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D6C380F-326D-3C40-9EE7-7FBAB0953422}" type="slidenum">
              <a:rPr lang="en-GB" smtClean="0"/>
              <a:t>20</a:t>
            </a:fld>
            <a:endParaRPr lang="en-GB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5E898CF2-FDE1-630A-7EA9-22D5DE885B6D}"/>
              </a:ext>
            </a:extLst>
          </p:cNvPr>
          <p:cNvSpPr txBox="1"/>
          <p:nvPr/>
        </p:nvSpPr>
        <p:spPr>
          <a:xfrm>
            <a:off x="2815541" y="2030631"/>
            <a:ext cx="2105246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Photoinjector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BBAC67E7-34EB-45E2-2988-6A6CECA731E8}"/>
              </a:ext>
            </a:extLst>
          </p:cNvPr>
          <p:cNvSpPr txBox="1"/>
          <p:nvPr/>
        </p:nvSpPr>
        <p:spPr>
          <a:xfrm>
            <a:off x="2815541" y="3481804"/>
            <a:ext cx="2105246" cy="36933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Thermionic source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92360190-81A0-4BBF-4540-34E9C6B8764F}"/>
              </a:ext>
            </a:extLst>
          </p:cNvPr>
          <p:cNvSpPr txBox="1"/>
          <p:nvPr/>
        </p:nvSpPr>
        <p:spPr>
          <a:xfrm>
            <a:off x="2762418" y="5033751"/>
            <a:ext cx="2105246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Polarized source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E71767E9-FC29-1D65-AD2C-7613016014C7}"/>
              </a:ext>
            </a:extLst>
          </p:cNvPr>
          <p:cNvSpPr txBox="1"/>
          <p:nvPr/>
        </p:nvSpPr>
        <p:spPr>
          <a:xfrm>
            <a:off x="5636713" y="3481804"/>
            <a:ext cx="2105246" cy="36933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Buncher system</a:t>
            </a:r>
          </a:p>
        </p:txBody>
      </p:sp>
      <p:sp>
        <p:nvSpPr>
          <p:cNvPr id="128" name="Triangle 7">
            <a:extLst>
              <a:ext uri="{FF2B5EF4-FFF2-40B4-BE49-F238E27FC236}">
                <a16:creationId xmlns:a16="http://schemas.microsoft.com/office/drawing/2014/main" id="{AA50C78A-7D26-378D-FC98-2213EE8853AC}"/>
              </a:ext>
            </a:extLst>
          </p:cNvPr>
          <p:cNvSpPr/>
          <p:nvPr/>
        </p:nvSpPr>
        <p:spPr>
          <a:xfrm>
            <a:off x="8793222" y="1736832"/>
            <a:ext cx="425303" cy="956930"/>
          </a:xfrm>
          <a:prstGeom prst="triangle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C5DACE5B-4C12-E995-F462-150C25BFC67B}"/>
              </a:ext>
            </a:extLst>
          </p:cNvPr>
          <p:cNvCxnSpPr>
            <a:cxnSpLocks/>
            <a:endCxn id="128" idx="5"/>
          </p:cNvCxnSpPr>
          <p:nvPr/>
        </p:nvCxnSpPr>
        <p:spPr>
          <a:xfrm flipH="1">
            <a:off x="9112199" y="2215296"/>
            <a:ext cx="2159752" cy="1"/>
          </a:xfrm>
          <a:prstGeom prst="line">
            <a:avLst/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</a:ln>
          <a:effectLst/>
        </p:spPr>
      </p:cxnSp>
      <p:sp>
        <p:nvSpPr>
          <p:cNvPr id="152" name="Rounded Rectangle 65">
            <a:extLst>
              <a:ext uri="{FF2B5EF4-FFF2-40B4-BE49-F238E27FC236}">
                <a16:creationId xmlns:a16="http://schemas.microsoft.com/office/drawing/2014/main" id="{23D9E1A2-EEB5-F72C-7D37-1E8F30A975C6}"/>
              </a:ext>
            </a:extLst>
          </p:cNvPr>
          <p:cNvSpPr/>
          <p:nvPr/>
        </p:nvSpPr>
        <p:spPr>
          <a:xfrm>
            <a:off x="2423592" y="4559562"/>
            <a:ext cx="2772666" cy="1317710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96B24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3" name="Rounded Rectangle 66">
            <a:extLst>
              <a:ext uri="{FF2B5EF4-FFF2-40B4-BE49-F238E27FC236}">
                <a16:creationId xmlns:a16="http://schemas.microsoft.com/office/drawing/2014/main" id="{BFAA23CE-67A2-5BA0-0C1B-2B60EA0F2D2D}"/>
              </a:ext>
            </a:extLst>
          </p:cNvPr>
          <p:cNvSpPr/>
          <p:nvPr/>
        </p:nvSpPr>
        <p:spPr>
          <a:xfrm>
            <a:off x="2423592" y="3084070"/>
            <a:ext cx="5528624" cy="1174185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96B24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4" name="Rounded Rectangle 67">
            <a:extLst>
              <a:ext uri="{FF2B5EF4-FFF2-40B4-BE49-F238E27FC236}">
                <a16:creationId xmlns:a16="http://schemas.microsoft.com/office/drawing/2014/main" id="{819F038B-8614-3CE7-7E2C-70B81F616860}"/>
              </a:ext>
            </a:extLst>
          </p:cNvPr>
          <p:cNvSpPr/>
          <p:nvPr/>
        </p:nvSpPr>
        <p:spPr>
          <a:xfrm>
            <a:off x="2423592" y="1668747"/>
            <a:ext cx="2958418" cy="1218338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96B24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0" name="Rounded Rectangle 65">
            <a:extLst>
              <a:ext uri="{FF2B5EF4-FFF2-40B4-BE49-F238E27FC236}">
                <a16:creationId xmlns:a16="http://schemas.microsoft.com/office/drawing/2014/main" id="{DDF21CA5-FC66-3AAF-4C34-0F419C04C43E}"/>
              </a:ext>
            </a:extLst>
          </p:cNvPr>
          <p:cNvSpPr/>
          <p:nvPr/>
        </p:nvSpPr>
        <p:spPr>
          <a:xfrm>
            <a:off x="8533753" y="1312546"/>
            <a:ext cx="2602807" cy="1832875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96B24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18A7D1B0-D6A0-3FA5-E0C5-7367DDC4FF77}"/>
              </a:ext>
            </a:extLst>
          </p:cNvPr>
          <p:cNvSpPr txBox="1"/>
          <p:nvPr/>
        </p:nvSpPr>
        <p:spPr>
          <a:xfrm>
            <a:off x="8802477" y="1359724"/>
            <a:ext cx="2193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en-US" kern="1200" dirty="0">
                <a:solidFill>
                  <a:prstClr val="black"/>
                </a:solidFill>
                <a:latin typeface="Aptos" panose="02110004020202020204"/>
              </a:rPr>
              <a:t>Injection / dynamics</a:t>
            </a:r>
            <a:endParaRPr lang="en-GB" kern="1200" dirty="0">
              <a:solidFill>
                <a:prstClr val="black"/>
              </a:solidFill>
              <a:latin typeface="Aptos" panose="02110004020202020204"/>
            </a:endParaRPr>
          </a:p>
        </p:txBody>
      </p:sp>
      <p:pic>
        <p:nvPicPr>
          <p:cNvPr id="174" name="Picture 173" descr="CAS Status Screens">
            <a:extLst>
              <a:ext uri="{FF2B5EF4-FFF2-40B4-BE49-F238E27FC236}">
                <a16:creationId xmlns:a16="http://schemas.microsoft.com/office/drawing/2014/main" id="{0654ADCF-093B-029B-9D4F-798B5E243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0493" y="1704944"/>
            <a:ext cx="788720" cy="487797"/>
          </a:xfrm>
          <a:prstGeom prst="rect">
            <a:avLst/>
          </a:prstGeom>
        </p:spPr>
      </p:pic>
      <p:pic>
        <p:nvPicPr>
          <p:cNvPr id="177" name="Picture 176" descr="CERN Logo and symbol, meaning, history, PNG, brand">
            <a:extLst>
              <a:ext uri="{FF2B5EF4-FFF2-40B4-BE49-F238E27FC236}">
                <a16:creationId xmlns:a16="http://schemas.microsoft.com/office/drawing/2014/main" id="{46D0B6DA-78D1-7DCC-8C4F-A743B38716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643596" y="3424746"/>
            <a:ext cx="503709" cy="426390"/>
          </a:xfrm>
          <a:prstGeom prst="rect">
            <a:avLst/>
          </a:prstGeom>
        </p:spPr>
      </p:pic>
      <p:pic>
        <p:nvPicPr>
          <p:cNvPr id="179" name="Picture 178" descr="CERN Logo and symbol, meaning, history, PNG, brand">
            <a:extLst>
              <a:ext uri="{FF2B5EF4-FFF2-40B4-BE49-F238E27FC236}">
                <a16:creationId xmlns:a16="http://schemas.microsoft.com/office/drawing/2014/main" id="{4888C16B-459E-FCCD-9B6A-03BA51FD96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627851" y="4886795"/>
            <a:ext cx="503709" cy="426390"/>
          </a:xfrm>
          <a:prstGeom prst="rect">
            <a:avLst/>
          </a:prstGeom>
        </p:spPr>
      </p:pic>
      <p:sp>
        <p:nvSpPr>
          <p:cNvPr id="180" name="TextBox 179">
            <a:extLst>
              <a:ext uri="{FF2B5EF4-FFF2-40B4-BE49-F238E27FC236}">
                <a16:creationId xmlns:a16="http://schemas.microsoft.com/office/drawing/2014/main" id="{572189D7-C8F4-FF7C-F26B-635D1530EF3D}"/>
              </a:ext>
            </a:extLst>
          </p:cNvPr>
          <p:cNvSpPr txBox="1"/>
          <p:nvPr/>
        </p:nvSpPr>
        <p:spPr>
          <a:xfrm>
            <a:off x="1246459" y="5297636"/>
            <a:ext cx="1171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+ international collab.</a:t>
            </a:r>
            <a:endParaRPr lang="en-GB" sz="1200" dirty="0"/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C76B00AB-E02E-A90F-1E17-BCF73D5E6D62}"/>
              </a:ext>
            </a:extLst>
          </p:cNvPr>
          <p:cNvSpPr txBox="1"/>
          <p:nvPr/>
        </p:nvSpPr>
        <p:spPr>
          <a:xfrm>
            <a:off x="2563933" y="2573847"/>
            <a:ext cx="17443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PSI + SY-STI + SY-RF</a:t>
            </a:r>
            <a:endParaRPr lang="en-GB" sz="1200" dirty="0"/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ACC9CFEF-9328-63E1-0C20-6FFC3DC6FE64}"/>
              </a:ext>
            </a:extLst>
          </p:cNvPr>
          <p:cNvSpPr txBox="1"/>
          <p:nvPr/>
        </p:nvSpPr>
        <p:spPr bwMode="auto">
          <a:xfrm>
            <a:off x="2545852" y="3938436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SY-RF</a:t>
            </a:r>
            <a:endParaRPr lang="en-GB" sz="1200" dirty="0"/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A0230FF7-D9AF-DD3C-9D9B-6A25C66E7A4E}"/>
              </a:ext>
            </a:extLst>
          </p:cNvPr>
          <p:cNvSpPr txBox="1"/>
          <p:nvPr/>
        </p:nvSpPr>
        <p:spPr bwMode="auto">
          <a:xfrm>
            <a:off x="2563933" y="5565890"/>
            <a:ext cx="6815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SY-STI</a:t>
            </a:r>
            <a:endParaRPr lang="en-GB" sz="1200" dirty="0"/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7B49FF23-7CB7-1523-1EF7-D01614C67552}"/>
              </a:ext>
            </a:extLst>
          </p:cNvPr>
          <p:cNvSpPr txBox="1"/>
          <p:nvPr/>
        </p:nvSpPr>
        <p:spPr bwMode="auto">
          <a:xfrm>
            <a:off x="8598279" y="2851148"/>
            <a:ext cx="24737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BE-ABP + SY-RF + PSI + </a:t>
            </a:r>
            <a:r>
              <a:rPr lang="en-US" sz="1200" dirty="0" err="1"/>
              <a:t>IJCLab</a:t>
            </a:r>
            <a:endParaRPr lang="en-GB" sz="1200" dirty="0"/>
          </a:p>
        </p:txBody>
      </p:sp>
      <p:pic>
        <p:nvPicPr>
          <p:cNvPr id="189" name="Picture 188" descr="CERN Logo and symbol, meaning, history, PNG, brand">
            <a:extLst>
              <a:ext uri="{FF2B5EF4-FFF2-40B4-BE49-F238E27FC236}">
                <a16:creationId xmlns:a16="http://schemas.microsoft.com/office/drawing/2014/main" id="{C9462DFA-21FF-32F1-09C8-988538940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8668142" y="3294048"/>
            <a:ext cx="503709" cy="426390"/>
          </a:xfrm>
          <a:prstGeom prst="rect">
            <a:avLst/>
          </a:prstGeom>
        </p:spPr>
      </p:pic>
      <p:pic>
        <p:nvPicPr>
          <p:cNvPr id="191" name="Picture 190" descr="CERN Logo and symbol, meaning, history, PNG, brand">
            <a:extLst>
              <a:ext uri="{FF2B5EF4-FFF2-40B4-BE49-F238E27FC236}">
                <a16:creationId xmlns:a16="http://schemas.microsoft.com/office/drawing/2014/main" id="{B97078C2-AEC1-DEC9-EC84-AEE0389619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715851" y="2234614"/>
            <a:ext cx="503709" cy="426390"/>
          </a:xfrm>
          <a:prstGeom prst="rect">
            <a:avLst/>
          </a:prstGeom>
        </p:spPr>
      </p:pic>
      <p:pic>
        <p:nvPicPr>
          <p:cNvPr id="193" name="Picture 192" descr="CAS Status Screens">
            <a:extLst>
              <a:ext uri="{FF2B5EF4-FFF2-40B4-BE49-F238E27FC236}">
                <a16:creationId xmlns:a16="http://schemas.microsoft.com/office/drawing/2014/main" id="{14276CE9-E823-0949-1101-4AD04923F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9268742" y="3262152"/>
            <a:ext cx="788720" cy="487797"/>
          </a:xfrm>
          <a:prstGeom prst="rect">
            <a:avLst/>
          </a:prstGeom>
        </p:spPr>
      </p:pic>
      <p:pic>
        <p:nvPicPr>
          <p:cNvPr id="194" name="Picture 193" descr="File:Logo-IJCLab-fond-blanc.pdf — Wikimedia Commons">
            <a:extLst>
              <a:ext uri="{FF2B5EF4-FFF2-40B4-BE49-F238E27FC236}">
                <a16:creationId xmlns:a16="http://schemas.microsoft.com/office/drawing/2014/main" id="{CD0DA33C-524C-42AA-E54A-2FEC4AE0EB5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00" b="28021"/>
          <a:stretch>
            <a:fillRect/>
          </a:stretch>
        </p:blipFill>
        <p:spPr>
          <a:xfrm>
            <a:off x="10220573" y="3251910"/>
            <a:ext cx="922055" cy="487797"/>
          </a:xfrm>
          <a:prstGeom prst="rect">
            <a:avLst/>
          </a:prstGeom>
        </p:spPr>
      </p:pic>
      <p:sp>
        <p:nvSpPr>
          <p:cNvPr id="195" name="Left Brace 194">
            <a:extLst>
              <a:ext uri="{FF2B5EF4-FFF2-40B4-BE49-F238E27FC236}">
                <a16:creationId xmlns:a16="http://schemas.microsoft.com/office/drawing/2014/main" id="{D70483A0-251E-B299-0ED2-7BDEC03CBEE6}"/>
              </a:ext>
            </a:extLst>
          </p:cNvPr>
          <p:cNvSpPr/>
          <p:nvPr/>
        </p:nvSpPr>
        <p:spPr bwMode="auto">
          <a:xfrm>
            <a:off x="1201207" y="1628049"/>
            <a:ext cx="159481" cy="2377015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AF75639C-F53E-626D-22D4-D5F3B54A87D8}"/>
              </a:ext>
            </a:extLst>
          </p:cNvPr>
          <p:cNvSpPr txBox="1"/>
          <p:nvPr/>
        </p:nvSpPr>
        <p:spPr bwMode="auto">
          <a:xfrm>
            <a:off x="349747" y="2665794"/>
            <a:ext cx="851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“Colliding bunches”</a:t>
            </a:r>
            <a:endParaRPr lang="en-GB" sz="1200" i="1" dirty="0"/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10917DFB-DB41-E9E9-5CE3-403795E953DB}"/>
              </a:ext>
            </a:extLst>
          </p:cNvPr>
          <p:cNvSpPr txBox="1"/>
          <p:nvPr/>
        </p:nvSpPr>
        <p:spPr bwMode="auto">
          <a:xfrm>
            <a:off x="363215" y="4904604"/>
            <a:ext cx="851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“Pilot bunches”</a:t>
            </a:r>
            <a:endParaRPr lang="en-GB" sz="1200" i="1" dirty="0"/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643A16B8-76E2-4EA1-C747-DF7FB96A0F98}"/>
              </a:ext>
            </a:extLst>
          </p:cNvPr>
          <p:cNvSpPr txBox="1"/>
          <p:nvPr/>
        </p:nvSpPr>
        <p:spPr bwMode="auto">
          <a:xfrm>
            <a:off x="10315071" y="1987910"/>
            <a:ext cx="922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To LINAC and rings</a:t>
            </a:r>
            <a:endParaRPr lang="en-GB" sz="1200" dirty="0"/>
          </a:p>
        </p:txBody>
      </p:sp>
      <p:pic>
        <p:nvPicPr>
          <p:cNvPr id="203" name="Picture 202" descr="FCC Software Forum">
            <a:extLst>
              <a:ext uri="{FF2B5EF4-FFF2-40B4-BE49-F238E27FC236}">
                <a16:creationId xmlns:a16="http://schemas.microsoft.com/office/drawing/2014/main" id="{52AC09DF-9C1A-81BA-96FD-41470153DA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9984432" y="251801"/>
            <a:ext cx="1807780" cy="611145"/>
          </a:xfrm>
          <a:prstGeom prst="rect">
            <a:avLst/>
          </a:prstGeom>
        </p:spPr>
      </p:pic>
      <p:sp>
        <p:nvSpPr>
          <p:cNvPr id="204" name="TextBox 203">
            <a:extLst>
              <a:ext uri="{FF2B5EF4-FFF2-40B4-BE49-F238E27FC236}">
                <a16:creationId xmlns:a16="http://schemas.microsoft.com/office/drawing/2014/main" id="{DA6AC299-5DA5-636A-4D64-A7A36B3941B4}"/>
              </a:ext>
            </a:extLst>
          </p:cNvPr>
          <p:cNvSpPr txBox="1"/>
          <p:nvPr/>
        </p:nvSpPr>
        <p:spPr>
          <a:xfrm>
            <a:off x="2538537" y="1678662"/>
            <a:ext cx="8563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“baseline”</a:t>
            </a:r>
            <a:endParaRPr lang="en-GB" sz="1200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1FEE0FD3-0871-784F-DEFA-B974CBE056CC}"/>
              </a:ext>
            </a:extLst>
          </p:cNvPr>
          <p:cNvSpPr txBox="1"/>
          <p:nvPr/>
        </p:nvSpPr>
        <p:spPr bwMode="auto">
          <a:xfrm>
            <a:off x="2529983" y="3123401"/>
            <a:ext cx="16321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“under consideration”</a:t>
            </a:r>
            <a:endParaRPr lang="en-GB" sz="1200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C2442CC9-84B5-572C-2A9A-B983FC1EEB36}"/>
              </a:ext>
            </a:extLst>
          </p:cNvPr>
          <p:cNvSpPr txBox="1"/>
          <p:nvPr/>
        </p:nvSpPr>
        <p:spPr bwMode="auto">
          <a:xfrm>
            <a:off x="2569077" y="4561713"/>
            <a:ext cx="8563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“baseline”</a:t>
            </a:r>
            <a:endParaRPr lang="en-GB" sz="1200" dirty="0"/>
          </a:p>
        </p:txBody>
      </p:sp>
      <p:sp>
        <p:nvSpPr>
          <p:cNvPr id="215" name="Isosceles Triangle 214">
            <a:extLst>
              <a:ext uri="{FF2B5EF4-FFF2-40B4-BE49-F238E27FC236}">
                <a16:creationId xmlns:a16="http://schemas.microsoft.com/office/drawing/2014/main" id="{2CA5A2A6-71A9-4300-A002-3172069C59D6}"/>
              </a:ext>
            </a:extLst>
          </p:cNvPr>
          <p:cNvSpPr/>
          <p:nvPr/>
        </p:nvSpPr>
        <p:spPr bwMode="auto">
          <a:xfrm rot="5400000">
            <a:off x="5224705" y="3572337"/>
            <a:ext cx="149812" cy="184928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7" name="Isosceles Triangle 216">
            <a:extLst>
              <a:ext uri="{FF2B5EF4-FFF2-40B4-BE49-F238E27FC236}">
                <a16:creationId xmlns:a16="http://schemas.microsoft.com/office/drawing/2014/main" id="{4298D38A-3204-BF17-539F-AFA989B5923C}"/>
              </a:ext>
            </a:extLst>
          </p:cNvPr>
          <p:cNvSpPr/>
          <p:nvPr/>
        </p:nvSpPr>
        <p:spPr bwMode="auto">
          <a:xfrm rot="2242932">
            <a:off x="7992462" y="3188986"/>
            <a:ext cx="149812" cy="184928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9" name="Isosceles Triangle 218">
            <a:extLst>
              <a:ext uri="{FF2B5EF4-FFF2-40B4-BE49-F238E27FC236}">
                <a16:creationId xmlns:a16="http://schemas.microsoft.com/office/drawing/2014/main" id="{8AA6AD1B-AA76-5F3C-359B-AE941CDD5956}"/>
              </a:ext>
            </a:extLst>
          </p:cNvPr>
          <p:cNvSpPr/>
          <p:nvPr/>
        </p:nvSpPr>
        <p:spPr bwMode="auto">
          <a:xfrm rot="1520198">
            <a:off x="5183766" y="4350733"/>
            <a:ext cx="149812" cy="184928"/>
          </a:xfrm>
          <a:prstGeom prst="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1" name="Isosceles Triangle 220">
            <a:extLst>
              <a:ext uri="{FF2B5EF4-FFF2-40B4-BE49-F238E27FC236}">
                <a16:creationId xmlns:a16="http://schemas.microsoft.com/office/drawing/2014/main" id="{1709D901-699C-4D21-F341-E4137770E4A4}"/>
              </a:ext>
            </a:extLst>
          </p:cNvPr>
          <p:cNvSpPr/>
          <p:nvPr/>
        </p:nvSpPr>
        <p:spPr bwMode="auto">
          <a:xfrm rot="2348929">
            <a:off x="8283057" y="2811373"/>
            <a:ext cx="149812" cy="184928"/>
          </a:xfrm>
          <a:prstGeom prst="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3" name="Isosceles Triangle 222">
            <a:extLst>
              <a:ext uri="{FF2B5EF4-FFF2-40B4-BE49-F238E27FC236}">
                <a16:creationId xmlns:a16="http://schemas.microsoft.com/office/drawing/2014/main" id="{4DA64682-5006-3B0A-6A2B-A53CDD28BB02}"/>
              </a:ext>
            </a:extLst>
          </p:cNvPr>
          <p:cNvSpPr/>
          <p:nvPr/>
        </p:nvSpPr>
        <p:spPr bwMode="auto">
          <a:xfrm rot="5400000">
            <a:off x="9598731" y="2123990"/>
            <a:ext cx="149812" cy="184928"/>
          </a:xfrm>
          <a:prstGeom prst="triangl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5" name="Isosceles Triangle 224">
            <a:extLst>
              <a:ext uri="{FF2B5EF4-FFF2-40B4-BE49-F238E27FC236}">
                <a16:creationId xmlns:a16="http://schemas.microsoft.com/office/drawing/2014/main" id="{086904A9-2F96-5723-C15C-4475D117BBDD}"/>
              </a:ext>
            </a:extLst>
          </p:cNvPr>
          <p:cNvSpPr/>
          <p:nvPr/>
        </p:nvSpPr>
        <p:spPr bwMode="auto">
          <a:xfrm rot="5400000">
            <a:off x="9664233" y="2128056"/>
            <a:ext cx="149812" cy="184928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7" name="Isosceles Triangle 226">
            <a:extLst>
              <a:ext uri="{FF2B5EF4-FFF2-40B4-BE49-F238E27FC236}">
                <a16:creationId xmlns:a16="http://schemas.microsoft.com/office/drawing/2014/main" id="{FD085EBA-44E8-0FC9-8A1D-E0DC94132B77}"/>
              </a:ext>
            </a:extLst>
          </p:cNvPr>
          <p:cNvSpPr/>
          <p:nvPr/>
        </p:nvSpPr>
        <p:spPr bwMode="auto">
          <a:xfrm rot="5400000">
            <a:off x="9990292" y="2123990"/>
            <a:ext cx="149812" cy="184928"/>
          </a:xfrm>
          <a:prstGeom prst="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owards a century of trailblazing physics – CERN Courier">
            <a:extLst>
              <a:ext uri="{FF2B5EF4-FFF2-40B4-BE49-F238E27FC236}">
                <a16:creationId xmlns:a16="http://schemas.microsoft.com/office/drawing/2014/main" id="{EB76317A-49B8-FBA0-2110-61D8D66FC6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602" y="478119"/>
            <a:ext cx="8160794" cy="25434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C0EE3F8-73EB-132B-15AF-655E9BC969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7129" y="3140634"/>
            <a:ext cx="9717741" cy="323924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E170DA9-F33D-59B7-6545-6987588A41F0}"/>
              </a:ext>
            </a:extLst>
          </p:cNvPr>
          <p:cNvSpPr/>
          <p:nvPr/>
        </p:nvSpPr>
        <p:spPr>
          <a:xfrm>
            <a:off x="4370294" y="309282"/>
            <a:ext cx="1317812" cy="2554942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9370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BBF1158-FEEE-651F-8BDC-E720B15869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932" y="-9712"/>
            <a:ext cx="10316135" cy="6877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2085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F7B7080-A238-922C-779F-5DFC4E0167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635" y="19423"/>
            <a:ext cx="10257865" cy="6838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06010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5990</TotalTime>
  <Words>483</Words>
  <Application>Microsoft Macintosh PowerPoint</Application>
  <PresentationFormat>Grand écran</PresentationFormat>
  <Paragraphs>128</Paragraphs>
  <Slides>23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8" baseType="lpstr">
      <vt:lpstr>Aptos</vt:lpstr>
      <vt:lpstr>Arial</vt:lpstr>
      <vt:lpstr>Calibri</vt:lpstr>
      <vt:lpstr>Calibri Light</vt:lpstr>
      <vt:lpstr>Thème Office</vt:lpstr>
      <vt:lpstr>Photocathodes for Accelerator Science in Europe Orsay, France</vt:lpstr>
      <vt:lpstr>Summary</vt:lpstr>
      <vt:lpstr>PhASE26</vt:lpstr>
      <vt:lpstr>Thanks to all of you</vt:lpstr>
      <vt:lpstr>Posters and cocktail</vt:lpstr>
      <vt:lpstr>Posters and cocktail</vt:lpstr>
      <vt:lpstr>Posters</vt:lpstr>
      <vt:lpstr>Posters</vt:lpstr>
      <vt:lpstr>Dinner cruise</vt:lpstr>
      <vt:lpstr>PhASE26 organizers</vt:lpstr>
      <vt:lpstr>Visits of lab infrastructures</vt:lpstr>
      <vt:lpstr>Visits of lab infrastructures</vt:lpstr>
      <vt:lpstr>What’s next 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FCC-ee injector complex</vt:lpstr>
      <vt:lpstr>FCC-ee electron sources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Maud Baylac</dc:creator>
  <cp:lastModifiedBy>Maud Baylac</cp:lastModifiedBy>
  <cp:revision>447</cp:revision>
  <cp:lastPrinted>2025-07-30T17:26:34Z</cp:lastPrinted>
  <dcterms:created xsi:type="dcterms:W3CDTF">2025-04-16T10:33:07Z</dcterms:created>
  <dcterms:modified xsi:type="dcterms:W3CDTF">2026-09-23T08:58:08Z</dcterms:modified>
</cp:coreProperties>
</file>