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  <p:sldMasterId id="2147483713" r:id="rId2"/>
  </p:sldMasterIdLst>
  <p:notesMasterIdLst>
    <p:notesMasterId r:id="rId35"/>
  </p:notesMasterIdLst>
  <p:sldIdLst>
    <p:sldId id="1857" r:id="rId3"/>
    <p:sldId id="1825" r:id="rId4"/>
    <p:sldId id="372" r:id="rId5"/>
    <p:sldId id="1823" r:id="rId6"/>
    <p:sldId id="362" r:id="rId7"/>
    <p:sldId id="1859" r:id="rId8"/>
    <p:sldId id="373" r:id="rId9"/>
    <p:sldId id="1858" r:id="rId10"/>
    <p:sldId id="1835" r:id="rId11"/>
    <p:sldId id="375" r:id="rId12"/>
    <p:sldId id="379" r:id="rId13"/>
    <p:sldId id="1832" r:id="rId14"/>
    <p:sldId id="374" r:id="rId15"/>
    <p:sldId id="1808" r:id="rId16"/>
    <p:sldId id="1781" r:id="rId17"/>
    <p:sldId id="391" r:id="rId18"/>
    <p:sldId id="1837" r:id="rId19"/>
    <p:sldId id="364" r:id="rId20"/>
    <p:sldId id="1838" r:id="rId21"/>
    <p:sldId id="1840" r:id="rId22"/>
    <p:sldId id="1839" r:id="rId23"/>
    <p:sldId id="367" r:id="rId24"/>
    <p:sldId id="361" r:id="rId25"/>
    <p:sldId id="1841" r:id="rId26"/>
    <p:sldId id="1842" r:id="rId27"/>
    <p:sldId id="366" r:id="rId28"/>
    <p:sldId id="1860" r:id="rId29"/>
    <p:sldId id="256" r:id="rId30"/>
    <p:sldId id="289" r:id="rId31"/>
    <p:sldId id="266" r:id="rId32"/>
    <p:sldId id="280" r:id="rId33"/>
    <p:sldId id="387" r:id="rId34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7A286A"/>
    <a:srgbClr val="F39200"/>
    <a:srgbClr val="229023"/>
    <a:srgbClr val="E05314"/>
    <a:srgbClr val="456487"/>
    <a:srgbClr val="FF6700"/>
    <a:srgbClr val="6600CC"/>
    <a:srgbClr val="511F74"/>
    <a:srgbClr val="002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6291" autoAdjust="0"/>
  </p:normalViewPr>
  <p:slideViewPr>
    <p:cSldViewPr>
      <p:cViewPr varScale="1">
        <p:scale>
          <a:sx n="136" d="100"/>
          <a:sy n="136" d="100"/>
        </p:scale>
        <p:origin x="232" y="27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bp-walid/Documents/PERLE/Management%20Projet/RH%20Involvements/extraction%20ositah%20S1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Évolution des FTE sur PERLE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5864468864468864"/>
          <c:w val="0.95477903391572461"/>
          <c:h val="0.75429782815609592"/>
        </c:manualLayout>
      </c:layout>
      <c:lineChart>
        <c:grouping val="standard"/>
        <c:varyColors val="0"/>
        <c:ser>
          <c:idx val="0"/>
          <c:order val="0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5"/>
              </a:outerShdw>
            </a:effectLst>
          </c:spPr>
          <c:marker>
            <c:symbol val="none"/>
          </c:marker>
          <c:dLbls>
            <c:spPr>
              <a:solidFill>
                <a:schemeClr val="accent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'Répartition RH pole et service'!$I$38:$P$38</c:f>
              <c:strCache>
                <c:ptCount val="8"/>
                <c:pt idx="0">
                  <c:v>S1-2022</c:v>
                </c:pt>
                <c:pt idx="1">
                  <c:v>S2-2022</c:v>
                </c:pt>
                <c:pt idx="2">
                  <c:v>S1-2023</c:v>
                </c:pt>
                <c:pt idx="3">
                  <c:v>S2-2023</c:v>
                </c:pt>
                <c:pt idx="4">
                  <c:v>S1-2024</c:v>
                </c:pt>
                <c:pt idx="5">
                  <c:v>S2-2024</c:v>
                </c:pt>
                <c:pt idx="6">
                  <c:v>S1-2025</c:v>
                </c:pt>
                <c:pt idx="7">
                  <c:v>S2-2025</c:v>
                </c:pt>
              </c:strCache>
            </c:strRef>
          </c:cat>
          <c:val>
            <c:numRef>
              <c:f>'Répartition RH pole et service'!$I$39:$P$39</c:f>
              <c:numCache>
                <c:formatCode>General</c:formatCode>
                <c:ptCount val="8"/>
                <c:pt idx="0">
                  <c:v>7</c:v>
                </c:pt>
                <c:pt idx="1">
                  <c:v>11.55</c:v>
                </c:pt>
                <c:pt idx="2">
                  <c:v>10.38</c:v>
                </c:pt>
                <c:pt idx="3">
                  <c:v>9.4700000000000006</c:v>
                </c:pt>
                <c:pt idx="4">
                  <c:v>15.25</c:v>
                </c:pt>
                <c:pt idx="5">
                  <c:v>20.82</c:v>
                </c:pt>
                <c:pt idx="6">
                  <c:v>29.38</c:v>
                </c:pt>
                <c:pt idx="7">
                  <c:v>33.32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C22-A34F-B427-E6DC6BD31F3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2026438223"/>
        <c:axId val="2026439935"/>
      </c:lineChart>
      <c:catAx>
        <c:axId val="2026438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26439935"/>
        <c:crosses val="autoZero"/>
        <c:auto val="1"/>
        <c:lblAlgn val="ctr"/>
        <c:lblOffset val="100"/>
        <c:noMultiLvlLbl val="0"/>
      </c:catAx>
      <c:valAx>
        <c:axId val="202643993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26438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5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28/01/2026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D2D1DD3-8AD9-C1B0-5081-35DA7B15341F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</p:spTree>
    <p:extLst>
      <p:ext uri="{BB962C8B-B14F-4D97-AF65-F5344CB8AC3E}">
        <p14:creationId xmlns:p14="http://schemas.microsoft.com/office/powerpoint/2010/main" val="901638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610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03060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8089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7427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1971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06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810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46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469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79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61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28/01/2026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28/01/2026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PERLE Collaboration Board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17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1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7F46-333B-B4F7-B2F9-660A36DD7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854B3AC-B06C-E9AD-5542-89554A6E0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9425FE-79D7-A693-2FD4-E4EEE8A7E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635B70-9AD2-EA7F-F9ED-92F5EFF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9023F66-0F08-41FF-9964-749806EAD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747" y="20135"/>
            <a:ext cx="2140048" cy="29943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F0C61D-DFD5-B2B5-378C-8E984E28C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875" y="26628"/>
            <a:ext cx="4038600" cy="30031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6EE1AD-783D-9CB5-5925-730527E6B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372" y="3077703"/>
            <a:ext cx="2205575" cy="29593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9A08063-AD27-08D6-1C18-A5DAA4AB2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2" y="3077704"/>
            <a:ext cx="3734172" cy="29681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BFE3B15-4286-F3B2-E247-F2F977FF8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965" y="3085934"/>
            <a:ext cx="4052399" cy="29681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5FAD422-D997-19DA-00F8-E448A9765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468" y="26628"/>
            <a:ext cx="2295271" cy="29878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4E3573C-2B96-7A6D-9C90-5E0AC27D33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95" y="26630"/>
            <a:ext cx="2010072" cy="30161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7C96BE-6C5E-B4C9-0250-3EE2226D5F66}"/>
              </a:ext>
            </a:extLst>
          </p:cNvPr>
          <p:cNvSpPr/>
          <p:nvPr/>
        </p:nvSpPr>
        <p:spPr>
          <a:xfrm>
            <a:off x="242696" y="2669704"/>
            <a:ext cx="104722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noProof="0" dirty="0">
                <a:solidFill>
                  <a:schemeClr val="bg1"/>
                </a:solidFill>
                <a:latin typeface="+mn-lt"/>
              </a:rPr>
              <a:t>Project advancements &amp; collaboration matters</a:t>
            </a:r>
            <a:endParaRPr lang="en-GB" sz="4000" b="1" noProof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163A49-790E-4194-ACFA-DE80C5069253}"/>
              </a:ext>
            </a:extLst>
          </p:cNvPr>
          <p:cNvSpPr txBox="1"/>
          <p:nvPr/>
        </p:nvSpPr>
        <p:spPr>
          <a:xfrm>
            <a:off x="1281931" y="1714436"/>
            <a:ext cx="8186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PERLE Collaboration Board Meeting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6EA352-BDFD-FF30-2344-A04A23BE0BB4}"/>
              </a:ext>
            </a:extLst>
          </p:cNvPr>
          <p:cNvSpPr/>
          <p:nvPr/>
        </p:nvSpPr>
        <p:spPr>
          <a:xfrm>
            <a:off x="2434059" y="3720788"/>
            <a:ext cx="59897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Walid Kaabi &amp; Achille </a:t>
            </a:r>
            <a:r>
              <a:rPr lang="en-US" b="1" dirty="0" err="1">
                <a:solidFill>
                  <a:schemeClr val="bg1"/>
                </a:solidFill>
                <a:latin typeface="+mn-lt"/>
              </a:rPr>
              <a:t>Stocchi</a:t>
            </a:r>
            <a:endParaRPr lang="en-US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1800" i="1" dirty="0">
                <a:solidFill>
                  <a:schemeClr val="bg1"/>
                </a:solidFill>
                <a:latin typeface="+mn-lt"/>
              </a:rPr>
              <a:t>January, 28</a:t>
            </a:r>
            <a:r>
              <a:rPr lang="en-US" sz="1800" i="1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1800" i="1" dirty="0">
                <a:solidFill>
                  <a:schemeClr val="bg1"/>
                </a:solidFill>
                <a:latin typeface="+mn-lt"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532065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C857E-480B-AECB-7F05-AC999576F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1C8603-7B5B-7FE4-7558-8CB58A3D7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en-GB" noProof="0">
                <a:solidFill>
                  <a:schemeClr val="accent1">
                    <a:lumMod val="75000"/>
                  </a:schemeClr>
                </a:solidFill>
                <a:latin typeface="+mn-lt"/>
              </a:rPr>
              <a:t>Design of the buncher cavity: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5D67162-E098-D6C7-7CA4-1780F2694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6D2CCD-DBE8-827C-5FA9-0DBFC96A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1F5F89-1071-0356-3CC9-DDEB77FD1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69D73DA-E597-6207-FBFE-52062E2FE226}"/>
              </a:ext>
            </a:extLst>
          </p:cNvPr>
          <p:cNvGrpSpPr/>
          <p:nvPr/>
        </p:nvGrpSpPr>
        <p:grpSpPr>
          <a:xfrm>
            <a:off x="4234258" y="903737"/>
            <a:ext cx="2387233" cy="2394294"/>
            <a:chOff x="7906667" y="923482"/>
            <a:chExt cx="2387233" cy="239429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895F371-0500-E9E0-5D88-2C64CD358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76319" y="923482"/>
              <a:ext cx="2023678" cy="2340000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F177251-8661-CC3C-0B8A-E2C1602673C1}"/>
                </a:ext>
              </a:extLst>
            </p:cNvPr>
            <p:cNvSpPr txBox="1"/>
            <p:nvPr/>
          </p:nvSpPr>
          <p:spPr>
            <a:xfrm>
              <a:off x="7906667" y="3009999"/>
              <a:ext cx="23872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latin typeface="+mn-lt"/>
                </a:rPr>
                <a:t>Cooling scheme optimization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1E9A11E-681A-B746-4E24-EBC0B3EC5C7E}"/>
              </a:ext>
            </a:extLst>
          </p:cNvPr>
          <p:cNvGrpSpPr/>
          <p:nvPr/>
        </p:nvGrpSpPr>
        <p:grpSpPr>
          <a:xfrm>
            <a:off x="279848" y="3586063"/>
            <a:ext cx="5898626" cy="2035969"/>
            <a:chOff x="3952257" y="3605808"/>
            <a:chExt cx="5898626" cy="203596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E89088F-8B2B-3A2C-4B46-BDCE6180B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0610" y="3605808"/>
              <a:ext cx="2730273" cy="1980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36C1553-E14E-1D6E-E6FC-0295D9942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2257" y="3633408"/>
              <a:ext cx="2730274" cy="198000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9AF57EE-6985-5A65-153B-F8332E88B6E6}"/>
                </a:ext>
              </a:extLst>
            </p:cNvPr>
            <p:cNvSpPr txBox="1"/>
            <p:nvPr/>
          </p:nvSpPr>
          <p:spPr>
            <a:xfrm>
              <a:off x="5530403" y="5334000"/>
              <a:ext cx="27302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39200"/>
                  </a:solidFill>
                  <a:latin typeface="+mn-lt"/>
                </a:rPr>
                <a:t>Thermal &amp; mechanical studies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8C917129-D0C0-9265-F4F5-5C019E913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096" y="706063"/>
            <a:ext cx="1243123" cy="2808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D17BD67-9AF5-8569-699B-7F4F07676A9E}"/>
              </a:ext>
            </a:extLst>
          </p:cNvPr>
          <p:cNvSpPr txBox="1"/>
          <p:nvPr/>
        </p:nvSpPr>
        <p:spPr>
          <a:xfrm>
            <a:off x="345827" y="3298031"/>
            <a:ext cx="354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+mn-lt"/>
              </a:rPr>
              <a:t>RF studies &amp; geometry optimization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85175D3-C369-FFFD-86DE-D837B35682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584" y="725488"/>
            <a:ext cx="3313213" cy="23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CBD2121-BF87-48F7-E4D0-83D79B548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563" y="3173760"/>
            <a:ext cx="3364185" cy="2376000"/>
          </a:xfrm>
          <a:prstGeom prst="rect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A5EB668F-8E2F-A799-CBFE-876F24511FC6}"/>
              </a:ext>
            </a:extLst>
          </p:cNvPr>
          <p:cNvGrpSpPr/>
          <p:nvPr/>
        </p:nvGrpSpPr>
        <p:grpSpPr>
          <a:xfrm>
            <a:off x="488979" y="797496"/>
            <a:ext cx="1723834" cy="2499806"/>
            <a:chOff x="849883" y="942363"/>
            <a:chExt cx="3294389" cy="4427384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71B3CCF-EEE4-E602-3270-67AA88C2B4E4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1295200" y="1228937"/>
              <a:ext cx="2153424" cy="397604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" name="Connecteur droit 25">
              <a:extLst>
                <a:ext uri="{FF2B5EF4-FFF2-40B4-BE49-F238E27FC236}">
                  <a16:creationId xmlns:a16="http://schemas.microsoft.com/office/drawing/2014/main" id="{73F5C281-33F9-B1B2-74D6-070A3F56D342}"/>
                </a:ext>
              </a:extLst>
            </p:cNvPr>
            <p:cNvSpPr/>
            <p:nvPr/>
          </p:nvSpPr>
          <p:spPr>
            <a:xfrm>
              <a:off x="3489975" y="4409771"/>
              <a:ext cx="0" cy="795208"/>
            </a:xfrm>
            <a:prstGeom prst="line">
              <a:avLst/>
            </a:prstGeom>
            <a:ln w="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39760" rIns="79521" bIns="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6591005-7E0B-2978-F774-0376B4400B40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3521783" y="4727854"/>
              <a:ext cx="622489" cy="26051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881D3F37-AA17-4E31-8C5A-5E56FD03B47D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849883" y="2978396"/>
              <a:ext cx="378519" cy="23538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" name="Connecteur droit 28">
              <a:extLst>
                <a:ext uri="{FF2B5EF4-FFF2-40B4-BE49-F238E27FC236}">
                  <a16:creationId xmlns:a16="http://schemas.microsoft.com/office/drawing/2014/main" id="{CF62BBD6-5D69-E72A-FFE7-C345065C1DBF}"/>
                </a:ext>
              </a:extLst>
            </p:cNvPr>
            <p:cNvSpPr/>
            <p:nvPr/>
          </p:nvSpPr>
          <p:spPr>
            <a:xfrm>
              <a:off x="1327008" y="1356171"/>
              <a:ext cx="0" cy="3785192"/>
            </a:xfrm>
            <a:prstGeom prst="line">
              <a:avLst/>
            </a:prstGeom>
            <a:ln w="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39760" rIns="79521" bIns="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sp>
          <p:nvSpPr>
            <p:cNvPr id="30" name="Connecteur droit 29">
              <a:extLst>
                <a:ext uri="{FF2B5EF4-FFF2-40B4-BE49-F238E27FC236}">
                  <a16:creationId xmlns:a16="http://schemas.microsoft.com/office/drawing/2014/main" id="{59FAE76F-27C7-D46E-EAA3-464EC3EC26E5}"/>
                </a:ext>
              </a:extLst>
            </p:cNvPr>
            <p:cNvSpPr/>
            <p:nvPr/>
          </p:nvSpPr>
          <p:spPr>
            <a:xfrm flipH="1">
              <a:off x="1422433" y="1292554"/>
              <a:ext cx="1272333" cy="0"/>
            </a:xfrm>
            <a:prstGeom prst="line">
              <a:avLst/>
            </a:prstGeom>
            <a:ln w="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-39760" rIns="79521" bIns="-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3D40DA1-2A9F-71D4-C975-3A011F8FAA55}"/>
                </a:ext>
              </a:extLst>
            </p:cNvPr>
            <p:cNvSpPr txBox="1"/>
            <p:nvPr/>
          </p:nvSpPr>
          <p:spPr>
            <a:xfrm>
              <a:off x="1686257" y="942363"/>
              <a:ext cx="954249" cy="258919"/>
            </a:xfrm>
            <a:prstGeom prst="rect">
              <a:avLst/>
            </a:prstGeom>
            <a:noFill/>
            <a:ln w="0">
              <a:noFill/>
            </a:ln>
          </p:spPr>
          <p:txBody>
            <a:bodyPr lIns="79521" tIns="39760" rIns="79521" bIns="39760" anchor="t">
              <a:noAutofit/>
            </a:bodyPr>
            <a:lstStyle/>
            <a:p>
              <a:r>
                <a:rPr lang="en-US" sz="800" spc="-1" dirty="0">
                  <a:solidFill>
                    <a:srgbClr val="000000"/>
                  </a:solidFill>
                  <a:latin typeface="+mn-lt"/>
                </a:rPr>
                <a:t>W/2</a:t>
              </a:r>
            </a:p>
          </p:txBody>
        </p:sp>
        <p:sp>
          <p:nvSpPr>
            <p:cNvPr id="32" name="Connecteur droit 31">
              <a:extLst>
                <a:ext uri="{FF2B5EF4-FFF2-40B4-BE49-F238E27FC236}">
                  <a16:creationId xmlns:a16="http://schemas.microsoft.com/office/drawing/2014/main" id="{18051F0A-A56F-1480-80B8-90B3215431AA}"/>
                </a:ext>
              </a:extLst>
            </p:cNvPr>
            <p:cNvSpPr/>
            <p:nvPr/>
          </p:nvSpPr>
          <p:spPr>
            <a:xfrm flipV="1">
              <a:off x="2217642" y="1483404"/>
              <a:ext cx="318083" cy="159042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39760" rIns="79521" bIns="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7B1973BC-9DE5-AB69-616F-79989365354E}"/>
                </a:ext>
              </a:extLst>
            </p:cNvPr>
            <p:cNvPicPr/>
            <p:nvPr/>
          </p:nvPicPr>
          <p:blipFill>
            <a:blip r:embed="rId11"/>
            <a:srcRect r="14003"/>
            <a:stretch/>
          </p:blipFill>
          <p:spPr>
            <a:xfrm>
              <a:off x="1909901" y="1580027"/>
              <a:ext cx="317765" cy="218523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4" name="Connecteur droit 33">
              <a:extLst>
                <a:ext uri="{FF2B5EF4-FFF2-40B4-BE49-F238E27FC236}">
                  <a16:creationId xmlns:a16="http://schemas.microsoft.com/office/drawing/2014/main" id="{49A65C27-1ED5-540A-9BF1-580FD1A910DD}"/>
                </a:ext>
              </a:extLst>
            </p:cNvPr>
            <p:cNvSpPr/>
            <p:nvPr/>
          </p:nvSpPr>
          <p:spPr>
            <a:xfrm>
              <a:off x="2249450" y="3742114"/>
              <a:ext cx="318083" cy="190532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39760" rIns="79521" bIns="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EB55B74A-1840-87B8-CFC8-DD843E472893}"/>
                </a:ext>
              </a:extLst>
            </p:cNvPr>
            <p:cNvPicPr/>
            <p:nvPr/>
          </p:nvPicPr>
          <p:blipFill>
            <a:blip r:embed="rId12"/>
            <a:srcRect b="13866"/>
            <a:stretch/>
          </p:blipFill>
          <p:spPr>
            <a:xfrm>
              <a:off x="1952440" y="3620550"/>
              <a:ext cx="327944" cy="194985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" name="Connecteur droit 35">
              <a:extLst>
                <a:ext uri="{FF2B5EF4-FFF2-40B4-BE49-F238E27FC236}">
                  <a16:creationId xmlns:a16="http://schemas.microsoft.com/office/drawing/2014/main" id="{5522F343-AC23-0602-EB42-6B92D96D673F}"/>
                </a:ext>
              </a:extLst>
            </p:cNvPr>
            <p:cNvSpPr/>
            <p:nvPr/>
          </p:nvSpPr>
          <p:spPr>
            <a:xfrm>
              <a:off x="1867750" y="4028389"/>
              <a:ext cx="318083" cy="190532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39760" rIns="79521" bIns="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79180B36-9C44-4122-7E05-2FCEAFCC2622}"/>
                </a:ext>
              </a:extLst>
            </p:cNvPr>
            <p:cNvPicPr/>
            <p:nvPr/>
          </p:nvPicPr>
          <p:blipFill>
            <a:blip r:embed="rId13"/>
            <a:srcRect r="3004"/>
            <a:stretch/>
          </p:blipFill>
          <p:spPr>
            <a:xfrm>
              <a:off x="1677214" y="3903887"/>
              <a:ext cx="317765" cy="226794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8" name="Connecteur droit 37">
              <a:extLst>
                <a:ext uri="{FF2B5EF4-FFF2-40B4-BE49-F238E27FC236}">
                  <a16:creationId xmlns:a16="http://schemas.microsoft.com/office/drawing/2014/main" id="{C4F14217-B842-1C06-CD0F-EA2F2A8949F5}"/>
                </a:ext>
              </a:extLst>
            </p:cNvPr>
            <p:cNvSpPr/>
            <p:nvPr/>
          </p:nvSpPr>
          <p:spPr>
            <a:xfrm flipV="1">
              <a:off x="1963175" y="4377962"/>
              <a:ext cx="190850" cy="63935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24174" rIns="79521" bIns="24174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4432D8DF-AFB2-1B0E-24C4-1BD7C07AD5A5}"/>
                </a:ext>
              </a:extLst>
            </p:cNvPr>
            <p:cNvPicPr/>
            <p:nvPr/>
          </p:nvPicPr>
          <p:blipFill>
            <a:blip r:embed="rId14"/>
            <a:stretch/>
          </p:blipFill>
          <p:spPr>
            <a:xfrm>
              <a:off x="1730655" y="4414018"/>
              <a:ext cx="327944" cy="226794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0" name="Connecteur droit 39">
              <a:extLst>
                <a:ext uri="{FF2B5EF4-FFF2-40B4-BE49-F238E27FC236}">
                  <a16:creationId xmlns:a16="http://schemas.microsoft.com/office/drawing/2014/main" id="{6280ECE3-3464-0B93-A0E8-4FB4495B9DA9}"/>
                </a:ext>
              </a:extLst>
            </p:cNvPr>
            <p:cNvSpPr/>
            <p:nvPr/>
          </p:nvSpPr>
          <p:spPr>
            <a:xfrm>
              <a:off x="2217642" y="4218921"/>
              <a:ext cx="0" cy="159042"/>
            </a:xfrm>
            <a:prstGeom prst="line">
              <a:avLst/>
            </a:prstGeom>
            <a:ln w="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39760" rIns="79521" bIns="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EBDF2A1A-FCFC-9CC3-ABA6-A57566203527}"/>
                </a:ext>
              </a:extLst>
            </p:cNvPr>
            <p:cNvPicPr/>
            <p:nvPr/>
          </p:nvPicPr>
          <p:blipFill>
            <a:blip r:embed="rId15"/>
            <a:srcRect b="29832"/>
            <a:stretch/>
          </p:blipFill>
          <p:spPr>
            <a:xfrm>
              <a:off x="2450176" y="4227023"/>
              <a:ext cx="327944" cy="158723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924BB848-4714-2020-A3D2-099A4A1C7B85}"/>
                </a:ext>
              </a:extLst>
            </p:cNvPr>
            <p:cNvPicPr/>
            <p:nvPr/>
          </p:nvPicPr>
          <p:blipFill>
            <a:blip r:embed="rId16"/>
            <a:stretch/>
          </p:blipFill>
          <p:spPr>
            <a:xfrm>
              <a:off x="2810231" y="3990219"/>
              <a:ext cx="202619" cy="216615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3" name="Connecteur droit 42">
              <a:extLst>
                <a:ext uri="{FF2B5EF4-FFF2-40B4-BE49-F238E27FC236}">
                  <a16:creationId xmlns:a16="http://schemas.microsoft.com/office/drawing/2014/main" id="{AF4005F6-7812-3D13-7D88-1771550A4889}"/>
                </a:ext>
              </a:extLst>
            </p:cNvPr>
            <p:cNvSpPr/>
            <p:nvPr/>
          </p:nvSpPr>
          <p:spPr>
            <a:xfrm flipH="1">
              <a:off x="1422433" y="5364021"/>
              <a:ext cx="1908500" cy="5726"/>
            </a:xfrm>
            <a:prstGeom prst="line">
              <a:avLst/>
            </a:prstGeom>
            <a:ln w="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-34035" rIns="79521" bIns="-34035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9C49CE24-7060-1429-6D2C-826B31226989}"/>
                </a:ext>
              </a:extLst>
            </p:cNvPr>
            <p:cNvSpPr txBox="1"/>
            <p:nvPr/>
          </p:nvSpPr>
          <p:spPr>
            <a:xfrm>
              <a:off x="1961483" y="5023410"/>
              <a:ext cx="954249" cy="258919"/>
            </a:xfrm>
            <a:prstGeom prst="rect">
              <a:avLst/>
            </a:prstGeom>
            <a:noFill/>
            <a:ln w="0">
              <a:noFill/>
            </a:ln>
          </p:spPr>
          <p:txBody>
            <a:bodyPr lIns="79521" tIns="39760" rIns="79521" bIns="39760" anchor="t">
              <a:noAutofit/>
            </a:bodyPr>
            <a:lstStyle/>
            <a:p>
              <a:r>
                <a:rPr lang="en-US" sz="800" spc="-1" dirty="0" err="1">
                  <a:solidFill>
                    <a:srgbClr val="000000"/>
                  </a:solidFill>
                  <a:latin typeface="+mn-lt"/>
                </a:rPr>
                <a:t>Lcav</a:t>
              </a:r>
              <a:r>
                <a:rPr lang="en-US" sz="800" spc="-1" dirty="0">
                  <a:solidFill>
                    <a:srgbClr val="000000"/>
                  </a:solidFill>
                  <a:latin typeface="+mn-lt"/>
                </a:rPr>
                <a:t>/2</a:t>
              </a:r>
            </a:p>
          </p:txBody>
        </p:sp>
        <p:sp>
          <p:nvSpPr>
            <p:cNvPr id="45" name="Connecteur droit 44">
              <a:extLst>
                <a:ext uri="{FF2B5EF4-FFF2-40B4-BE49-F238E27FC236}">
                  <a16:creationId xmlns:a16="http://schemas.microsoft.com/office/drawing/2014/main" id="{BC1B0B2D-1838-3986-1EF6-BC31B79529E7}"/>
                </a:ext>
              </a:extLst>
            </p:cNvPr>
            <p:cNvSpPr/>
            <p:nvPr/>
          </p:nvSpPr>
          <p:spPr>
            <a:xfrm flipH="1">
              <a:off x="1412254" y="4294625"/>
              <a:ext cx="731592" cy="0"/>
            </a:xfrm>
            <a:prstGeom prst="line">
              <a:avLst/>
            </a:prstGeom>
            <a:ln w="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21" tIns="-39760" rIns="79521" bIns="-39760" anchor="ctr">
              <a:noAutofit/>
            </a:bodyPr>
            <a:lstStyle/>
            <a:p>
              <a:endParaRPr lang="en-US" sz="800" spc="-1">
                <a:solidFill>
                  <a:srgbClr val="000000"/>
                </a:solidFill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D7922D8F-9E25-5C79-9FBA-341C0853EDFA}"/>
                </a:ext>
              </a:extLst>
            </p:cNvPr>
            <p:cNvSpPr txBox="1"/>
            <p:nvPr/>
          </p:nvSpPr>
          <p:spPr>
            <a:xfrm>
              <a:off x="1496075" y="4000786"/>
              <a:ext cx="731591" cy="384961"/>
            </a:xfrm>
            <a:prstGeom prst="rect">
              <a:avLst/>
            </a:prstGeom>
            <a:noFill/>
            <a:ln w="0">
              <a:noFill/>
            </a:ln>
          </p:spPr>
          <p:txBody>
            <a:bodyPr lIns="79521" tIns="39760" rIns="79521" bIns="39760" anchor="t">
              <a:noAutofit/>
            </a:bodyPr>
            <a:lstStyle/>
            <a:p>
              <a:r>
                <a:rPr lang="en-US" sz="800" spc="-1" dirty="0">
                  <a:solidFill>
                    <a:srgbClr val="000000"/>
                  </a:solidFill>
                  <a:latin typeface="+mn-lt"/>
                </a:rPr>
                <a:t>g/2</a:t>
              </a:r>
            </a:p>
          </p:txBody>
        </p: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F3C8D006-CB26-529D-C9E3-DFBB38DFBE1E}"/>
              </a:ext>
            </a:extLst>
          </p:cNvPr>
          <p:cNvSpPr txBox="1"/>
          <p:nvPr/>
        </p:nvSpPr>
        <p:spPr>
          <a:xfrm>
            <a:off x="7113713" y="3029744"/>
            <a:ext cx="3313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+mn-lt"/>
              </a:rPr>
              <a:t>Mechanical drawings folder  preparation</a:t>
            </a:r>
          </a:p>
        </p:txBody>
      </p:sp>
    </p:spTree>
    <p:extLst>
      <p:ext uri="{BB962C8B-B14F-4D97-AF65-F5344CB8AC3E}">
        <p14:creationId xmlns:p14="http://schemas.microsoft.com/office/powerpoint/2010/main" val="3641754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C82F3-F1E5-312B-5626-E5EE46100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8AAC8F-A6BD-4220-82D1-ED2007B1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en-GB" noProof="0">
                <a:solidFill>
                  <a:schemeClr val="accent1">
                    <a:lumMod val="75000"/>
                  </a:schemeClr>
                </a:solidFill>
                <a:latin typeface="+mn-lt"/>
              </a:rPr>
              <a:t>Design of the booster cryomodule: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3AE2CA-01D4-0967-E151-01C2A803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76C2D44-AA01-E576-D6FE-12C8932F5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89A111-C028-6702-49EE-6E1E59142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8210CFB-9449-1791-3765-523CDA6BBC75}"/>
              </a:ext>
            </a:extLst>
          </p:cNvPr>
          <p:cNvGrpSpPr/>
          <p:nvPr/>
        </p:nvGrpSpPr>
        <p:grpSpPr>
          <a:xfrm>
            <a:off x="5818435" y="725488"/>
            <a:ext cx="4484241" cy="3193335"/>
            <a:chOff x="5818435" y="682201"/>
            <a:chExt cx="4484241" cy="319333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E30705F-FD04-FDDD-D7C1-23C17152D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818435" y="682201"/>
              <a:ext cx="3996000" cy="2995615"/>
            </a:xfrm>
            <a:prstGeom prst="rect">
              <a:avLst/>
            </a:prstGeom>
            <a:noFill/>
          </p:spPr>
        </p:pic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9E10F14A-2772-A82C-483B-60DD40EAC35D}"/>
                </a:ext>
              </a:extLst>
            </p:cNvPr>
            <p:cNvCxnSpPr>
              <a:cxnSpLocks/>
            </p:cNvCxnSpPr>
            <p:nvPr/>
          </p:nvCxnSpPr>
          <p:spPr>
            <a:xfrm>
              <a:off x="9922891" y="1733600"/>
              <a:ext cx="0" cy="1296144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stealth" w="med" len="med"/>
              <a:tailEnd type="stealth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5C69356-3F6A-4D42-67B0-A6D099322D0F}"/>
                </a:ext>
              </a:extLst>
            </p:cNvPr>
            <p:cNvSpPr txBox="1"/>
            <p:nvPr/>
          </p:nvSpPr>
          <p:spPr>
            <a:xfrm rot="5400000">
              <a:off x="9851270" y="2218298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+mn-lt"/>
                </a:rPr>
                <a:t>1.2 m</a:t>
              </a: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6EBBC281-0C80-C12A-2106-D4C2942BCCA8}"/>
                </a:ext>
              </a:extLst>
            </p:cNvPr>
            <p:cNvCxnSpPr/>
            <p:nvPr/>
          </p:nvCxnSpPr>
          <p:spPr>
            <a:xfrm>
              <a:off x="9382891" y="1733600"/>
              <a:ext cx="540000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8D96D8C5-1018-17B0-1502-880DF5D682A7}"/>
                </a:ext>
              </a:extLst>
            </p:cNvPr>
            <p:cNvCxnSpPr/>
            <p:nvPr/>
          </p:nvCxnSpPr>
          <p:spPr>
            <a:xfrm>
              <a:off x="9418835" y="3029744"/>
              <a:ext cx="540000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DB517225-B6E3-FC5B-E17C-D888B87E9B42}"/>
                </a:ext>
              </a:extLst>
            </p:cNvPr>
            <p:cNvCxnSpPr>
              <a:cxnSpLocks/>
            </p:cNvCxnSpPr>
            <p:nvPr/>
          </p:nvCxnSpPr>
          <p:spPr>
            <a:xfrm>
              <a:off x="6339219" y="3848454"/>
              <a:ext cx="3079616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stealth" w="med" len="med"/>
              <a:tailEnd type="stealth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0ADC5F96-77FA-44A4-9E3B-D9D136BD38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18835" y="2919687"/>
              <a:ext cx="0" cy="93600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409BDA2E-0811-9FE1-4065-8156F47C1B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0413" y="2919687"/>
              <a:ext cx="0" cy="93600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EBFD57D-6720-4956-36C4-1986E167782B}"/>
                </a:ext>
              </a:extLst>
            </p:cNvPr>
            <p:cNvSpPr txBox="1"/>
            <p:nvPr/>
          </p:nvSpPr>
          <p:spPr>
            <a:xfrm>
              <a:off x="7690643" y="3567759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+mn-lt"/>
                </a:rPr>
                <a:t>2.9 m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EDAE8DC8-001A-3F01-53B5-17CC84AB3B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2451" y="3969711"/>
            <a:ext cx="3852000" cy="1652321"/>
          </a:xfrm>
          <a:prstGeom prst="rect">
            <a:avLst/>
          </a:prstGeom>
          <a:noFill/>
        </p:spPr>
      </p:pic>
      <p:sp>
        <p:nvSpPr>
          <p:cNvPr id="6" name="コンテンツ プレースホルダー 3">
            <a:extLst>
              <a:ext uri="{FF2B5EF4-FFF2-40B4-BE49-F238E27FC236}">
                <a16:creationId xmlns:a16="http://schemas.microsoft.com/office/drawing/2014/main" id="{9C03EAF9-E2DE-2326-CC51-E077A1D0A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3823" y="1013520"/>
            <a:ext cx="5256580" cy="41764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The booster specifications are:</a:t>
            </a:r>
            <a:endParaRPr lang="en-US" altLang="ja-SE" sz="1600" b="1" dirty="0">
              <a:solidFill>
                <a:schemeClr val="tx1"/>
              </a:solidFill>
              <a:cs typeface="Arial" charset="0"/>
            </a:endParaRPr>
          </a:p>
          <a:p>
            <a:r>
              <a:rPr lang="en-US" altLang="ja-SE" sz="1600" b="1" dirty="0">
                <a:solidFill>
                  <a:schemeClr val="tx1"/>
                </a:solidFill>
                <a:cs typeface="Arial" charset="0"/>
              </a:rPr>
              <a:t>Bring the beam energy up 7 MeV:</a:t>
            </a:r>
          </a:p>
          <a:p>
            <a:pPr lvl="1"/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x 4 single cell SRF cavities, Qo &gt; 3E+10 @ 10 MV/m</a:t>
            </a:r>
          </a:p>
          <a:p>
            <a:pPr lvl="1"/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T= 2K (dynamic losses &lt; 5W /cavity)</a:t>
            </a:r>
          </a:p>
          <a:p>
            <a:pPr lvl="1"/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F = 801.58 MHz</a:t>
            </a:r>
          </a:p>
          <a:p>
            <a:pPr lvl="1"/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RF Power/cavity~40kW</a:t>
            </a:r>
          </a:p>
          <a:p>
            <a:pPr lvl="1"/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No HOM couplers but absorbers needed (under discussion)</a:t>
            </a:r>
          </a:p>
          <a:p>
            <a:r>
              <a:rPr lang="en-US" altLang="ja-SE" sz="1600" b="1" dirty="0">
                <a:solidFill>
                  <a:schemeClr val="tx1"/>
                </a:solidFill>
                <a:cs typeface="Arial" charset="0"/>
              </a:rPr>
              <a:t>Adapt as much as possible the Linac cryomodule design to the booster requirements:</a:t>
            </a:r>
          </a:p>
          <a:p>
            <a:pPr lvl="1"/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Same vacuum vessel type (same diameter, alignment supports, openings for accessibility, end-caps...)</a:t>
            </a:r>
          </a:p>
          <a:p>
            <a:pPr lvl="1"/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Same cryogenic interface (jumper connection)</a:t>
            </a:r>
          </a:p>
          <a:p>
            <a:pPr lvl="1"/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Same power couplers</a:t>
            </a:r>
          </a:p>
          <a:p>
            <a:pPr lvl="1"/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Same interface to the RF network</a:t>
            </a:r>
          </a:p>
          <a:p>
            <a:pPr lvl="1"/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Same tuning systems</a:t>
            </a:r>
          </a:p>
        </p:txBody>
      </p:sp>
    </p:spTree>
    <p:extLst>
      <p:ext uri="{BB962C8B-B14F-4D97-AF65-F5344CB8AC3E}">
        <p14:creationId xmlns:p14="http://schemas.microsoft.com/office/powerpoint/2010/main" val="752310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28/01/2026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12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Booster single cell cavity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8439B2-4B77-4E24-AAF8-2D926812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A3107E-2321-D75C-F628-291B49FA8E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AD7A1E-EF38-D559-DBBA-1078981D1A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0363" y="3263960"/>
            <a:ext cx="1800000" cy="171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6C7859-C5F3-FC97-24DD-FF4A47DAB3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0363" y="1537393"/>
            <a:ext cx="1800000" cy="1636367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048D7BB-0E8F-87AB-E3AF-A9A3F154F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803" y="1085528"/>
            <a:ext cx="5754716" cy="3312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SE" sz="1800" dirty="0">
                <a:solidFill>
                  <a:schemeClr val="tx1"/>
                </a:solidFill>
                <a:cs typeface="Arial" charset="0"/>
              </a:rPr>
              <a:t>We tried to standardize its design as much as possible </a:t>
            </a:r>
            <a:r>
              <a:rPr lang="en-US" altLang="ja-SE" sz="1800" dirty="0" err="1">
                <a:solidFill>
                  <a:schemeClr val="tx1"/>
                </a:solidFill>
                <a:cs typeface="Arial" charset="0"/>
              </a:rPr>
              <a:t>w.r.t</a:t>
            </a:r>
            <a:r>
              <a:rPr lang="en-US" altLang="ja-SE" sz="1800" dirty="0">
                <a:solidFill>
                  <a:schemeClr val="tx1"/>
                </a:solidFill>
                <a:cs typeface="Arial" charset="0"/>
              </a:rPr>
              <a:t> the 5-cell cavity design:</a:t>
            </a:r>
          </a:p>
          <a:p>
            <a:pPr marL="0" indent="0">
              <a:buNone/>
            </a:pPr>
            <a:endParaRPr lang="en-US" altLang="ja-SE" sz="1800" dirty="0">
              <a:solidFill>
                <a:schemeClr val="tx1"/>
              </a:solidFill>
              <a:cs typeface="Arial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altLang="ja-SE" sz="1800" dirty="0">
                <a:solidFill>
                  <a:schemeClr val="tx1"/>
                </a:solidFill>
                <a:cs typeface="Arial" charset="0"/>
              </a:rPr>
              <a:t>RF design from the 5-cell cavity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ja-SE" sz="1800" dirty="0">
                <a:solidFill>
                  <a:schemeClr val="tx1"/>
                </a:solidFill>
                <a:cs typeface="Arial" charset="0"/>
              </a:rPr>
              <a:t>Helium vessel made also of Titanium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ja-SE" sz="1800" dirty="0">
                <a:solidFill>
                  <a:schemeClr val="tx1"/>
                </a:solidFill>
                <a:cs typeface="Arial" charset="0"/>
              </a:rPr>
              <a:t>Same flanges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ja-SE" sz="1800" dirty="0">
                <a:solidFill>
                  <a:schemeClr val="tx1"/>
                </a:solidFill>
                <a:cs typeface="Arial" charset="0"/>
              </a:rPr>
              <a:t>Same coupler port aperture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ja-SE" sz="1800" dirty="0">
                <a:solidFill>
                  <a:schemeClr val="tx1"/>
                </a:solidFill>
                <a:cs typeface="Arial" charset="0"/>
              </a:rPr>
              <a:t>Same bellows 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ja-SE" sz="1800" dirty="0">
                <a:solidFill>
                  <a:schemeClr val="tx1"/>
                </a:solidFill>
                <a:cs typeface="Arial" charset="0"/>
              </a:rPr>
              <a:t>Same tuning system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ja-SE" sz="1800" dirty="0">
                <a:solidFill>
                  <a:schemeClr val="tx1"/>
                </a:solidFill>
                <a:cs typeface="Arial" charset="0"/>
              </a:rPr>
              <a:t>... no HOM coupler port, but BLAs?</a:t>
            </a:r>
          </a:p>
          <a:p>
            <a:pPr marL="0" indent="0">
              <a:buNone/>
            </a:pPr>
            <a:endParaRPr lang="en-US" altLang="ja-SE" sz="1800" i="1" u="sng" dirty="0">
              <a:solidFill>
                <a:srgbClr val="CC0066"/>
              </a:solidFill>
              <a:cs typeface="Arial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</a:t>
            </a:r>
            <a:endParaRPr lang="en-US" altLang="ja-SE" sz="18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D29C77A-8F88-C0B9-23DB-80ADF3BDB048}"/>
              </a:ext>
            </a:extLst>
          </p:cNvPr>
          <p:cNvSpPr txBox="1"/>
          <p:nvPr/>
        </p:nvSpPr>
        <p:spPr>
          <a:xfrm>
            <a:off x="381120" y="4471645"/>
            <a:ext cx="4789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à"/>
            </a:pPr>
            <a:r>
              <a:rPr lang="en-US" altLang="ja-SE" sz="1800" dirty="0">
                <a:latin typeface="+mn-lt"/>
                <a:sym typeface="Wingdings" panose="05000000000000000000" pitchFamily="2" charset="2"/>
              </a:rPr>
              <a:t> To be compatible with our vertical cryostat configuration for testing at 2K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8FCD585-4FA6-5449-510B-82A30F2C44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709" y="1649751"/>
            <a:ext cx="1683054" cy="32522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841DEC7-CAA6-F006-3241-2BD831B0BFDF}"/>
              </a:ext>
            </a:extLst>
          </p:cNvPr>
          <p:cNvSpPr txBox="1"/>
          <p:nvPr/>
        </p:nvSpPr>
        <p:spPr>
          <a:xfrm>
            <a:off x="7150210" y="4973960"/>
            <a:ext cx="1548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>
                <a:latin typeface="+mn-lt"/>
              </a:rPr>
              <a:t>PERLE 5-cell cavity in vertical cryostat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F2E0AC-70A8-AF92-CD03-2C90BF338D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770" y="1649751"/>
            <a:ext cx="1781776" cy="310818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8FD0759-1CA6-0540-1559-9FAFB9C34FE4}"/>
              </a:ext>
            </a:extLst>
          </p:cNvPr>
          <p:cNvSpPr txBox="1"/>
          <p:nvPr/>
        </p:nvSpPr>
        <p:spPr>
          <a:xfrm>
            <a:off x="8950210" y="4973960"/>
            <a:ext cx="1728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+mn-lt"/>
              </a:rPr>
              <a:t>Cryostat compatible </a:t>
            </a:r>
            <a:r>
              <a:rPr lang="fr-FR" sz="1200" dirty="0" err="1">
                <a:latin typeface="+mn-lt"/>
              </a:rPr>
              <a:t>also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with</a:t>
            </a:r>
            <a:r>
              <a:rPr lang="fr-FR" sz="1200" dirty="0">
                <a:latin typeface="+mn-lt"/>
              </a:rPr>
              <a:t> FCC 6-cell </a:t>
            </a:r>
            <a:r>
              <a:rPr lang="fr-FR" sz="1200" dirty="0" err="1">
                <a:latin typeface="+mn-lt"/>
              </a:rPr>
              <a:t>cavity</a:t>
            </a:r>
            <a:r>
              <a:rPr lang="fr-FR" sz="12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2213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DB493-8C93-3BF7-3E70-7D0F13757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4092C6-BC50-6A2E-B214-EF9FCDF10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992888" cy="432048"/>
          </a:xfrm>
        </p:spPr>
        <p:txBody>
          <a:bodyPr>
            <a:normAutofit/>
          </a:bodyPr>
          <a:lstStyle/>
          <a:p>
            <a:r>
              <a:rPr lang="en-GB" noProof="0">
                <a:solidFill>
                  <a:schemeClr val="accent1">
                    <a:lumMod val="75000"/>
                  </a:schemeClr>
                </a:solidFill>
                <a:latin typeface="+mn-lt"/>
              </a:rPr>
              <a:t>Other systems of the injector: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241CA9-04EA-15AD-7162-5C4D51F4E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8498BD1-B2D1-A784-6C79-2222E874C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A61B09F-E1EB-41D1-44C1-95FA9CC1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2D818AB-5357-E599-9459-6EBF0D4E3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99" y="1217944"/>
            <a:ext cx="6323683" cy="3900032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EA953C49-60A3-F5B2-0C69-BF7CA5B16C4E}"/>
              </a:ext>
            </a:extLst>
          </p:cNvPr>
          <p:cNvGrpSpPr/>
          <p:nvPr/>
        </p:nvGrpSpPr>
        <p:grpSpPr>
          <a:xfrm>
            <a:off x="5170363" y="3893840"/>
            <a:ext cx="5112568" cy="1840850"/>
            <a:chOff x="4594299" y="3893840"/>
            <a:chExt cx="5112568" cy="1840850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9B1EFD2-621F-4DF0-D743-51EAF597FE97}"/>
                </a:ext>
              </a:extLst>
            </p:cNvPr>
            <p:cNvSpPr txBox="1"/>
            <p:nvPr/>
          </p:nvSpPr>
          <p:spPr>
            <a:xfrm>
              <a:off x="4594299" y="4903693"/>
              <a:ext cx="5112568" cy="830997"/>
            </a:xfrm>
            <a:prstGeom prst="rect">
              <a:avLst/>
            </a:prstGeom>
            <a:noFill/>
            <a:ln>
              <a:solidFill>
                <a:srgbClr val="CC006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noProof="0" dirty="0">
                  <a:solidFill>
                    <a:srgbClr val="CC0066"/>
                  </a:solidFill>
                  <a:latin typeface="+mn-lt"/>
                </a:rPr>
                <a:t> </a:t>
              </a:r>
              <a:r>
                <a:rPr lang="en-GB" sz="1600" b="1" u="sng" dirty="0">
                  <a:solidFill>
                    <a:srgbClr val="CC0066"/>
                  </a:solidFill>
                  <a:latin typeface="+mn-lt"/>
                </a:rPr>
                <a:t>The</a:t>
              </a:r>
              <a:r>
                <a:rPr lang="en-GB" sz="1600" b="1" u="sng" noProof="0" dirty="0">
                  <a:solidFill>
                    <a:srgbClr val="CC0066"/>
                  </a:solidFill>
                  <a:latin typeface="+mn-lt"/>
                </a:rPr>
                <a:t> merger</a:t>
              </a:r>
              <a:r>
                <a:rPr lang="en-GB" sz="1600" noProof="0" dirty="0">
                  <a:solidFill>
                    <a:srgbClr val="CC0066"/>
                  </a:solidFill>
                  <a:latin typeface="+mn-lt"/>
                </a:rPr>
                <a:t>: </a:t>
              </a:r>
              <a:r>
                <a:rPr lang="en-GB" sz="1600" dirty="0">
                  <a:solidFill>
                    <a:srgbClr val="CC0066"/>
                  </a:solidFill>
                  <a:latin typeface="+mn-lt"/>
                </a:rPr>
                <a:t>Connecting the injector and the ERL loop, composed of optic elements (Dipoles, quads, steerers) and BPMs.</a:t>
              </a:r>
              <a:r>
                <a:rPr lang="en-GB" sz="1600" noProof="0" dirty="0">
                  <a:solidFill>
                    <a:srgbClr val="CC0066"/>
                  </a:solidFill>
                  <a:latin typeface="+mn-lt"/>
                </a:rPr>
                <a:t>  </a:t>
              </a: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FF0EFFD5-2D82-5885-8A53-5B0B63F59E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8395" y="3893840"/>
              <a:ext cx="576064" cy="947704"/>
            </a:xfrm>
            <a:prstGeom prst="straightConnector1">
              <a:avLst/>
            </a:prstGeom>
            <a:ln w="19050">
              <a:solidFill>
                <a:srgbClr val="CC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3B18238C-2C9E-579E-B1A8-49AEDC7EEC82}"/>
              </a:ext>
            </a:extLst>
          </p:cNvPr>
          <p:cNvGrpSpPr/>
          <p:nvPr/>
        </p:nvGrpSpPr>
        <p:grpSpPr>
          <a:xfrm>
            <a:off x="4810323" y="725488"/>
            <a:ext cx="5760641" cy="2304256"/>
            <a:chOff x="4234259" y="725488"/>
            <a:chExt cx="5760641" cy="2304256"/>
          </a:xfrm>
        </p:grpSpPr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2FE31559-2A7C-3941-B15E-3887A45FD9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34259" y="1445568"/>
              <a:ext cx="1008112" cy="216024"/>
            </a:xfrm>
            <a:prstGeom prst="straightConnector1">
              <a:avLst/>
            </a:prstGeom>
            <a:ln w="19050">
              <a:solidFill>
                <a:srgbClr val="CC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5BADC30-C61F-6881-3F72-47F7F85B5A45}"/>
                </a:ext>
              </a:extLst>
            </p:cNvPr>
            <p:cNvSpPr txBox="1"/>
            <p:nvPr/>
          </p:nvSpPr>
          <p:spPr>
            <a:xfrm>
              <a:off x="5386387" y="725488"/>
              <a:ext cx="4608513" cy="830997"/>
            </a:xfrm>
            <a:prstGeom prst="rect">
              <a:avLst/>
            </a:prstGeom>
            <a:noFill/>
            <a:ln>
              <a:solidFill>
                <a:srgbClr val="CC006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u="sng" noProof="0" dirty="0">
                  <a:solidFill>
                    <a:srgbClr val="CC0066"/>
                  </a:solidFill>
                  <a:latin typeface="+mn-lt"/>
                </a:rPr>
                <a:t>The Diagnostic line</a:t>
              </a:r>
              <a:r>
                <a:rPr lang="en-GB" sz="1600" noProof="0" dirty="0">
                  <a:solidFill>
                    <a:srgbClr val="CC0066"/>
                  </a:solidFill>
                  <a:latin typeface="+mn-lt"/>
                </a:rPr>
                <a:t>: merroir symmetric </a:t>
              </a:r>
              <a:r>
                <a:rPr lang="en-GB" sz="1600" noProof="0" dirty="0" err="1">
                  <a:solidFill>
                    <a:srgbClr val="CC0066"/>
                  </a:solidFill>
                  <a:latin typeface="+mn-lt"/>
                </a:rPr>
                <a:t>w.r.t</a:t>
              </a:r>
              <a:r>
                <a:rPr lang="en-GB" sz="1600" noProof="0" dirty="0">
                  <a:solidFill>
                    <a:srgbClr val="CC0066"/>
                  </a:solidFill>
                  <a:latin typeface="+mn-lt"/>
                </a:rPr>
                <a:t> the merger, with the same optics, containing diagnostics to characterise the beam at the ERL loop entry. </a:t>
              </a: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5C264498-4F32-2C92-2E94-307D539916BE}"/>
                </a:ext>
              </a:extLst>
            </p:cNvPr>
            <p:cNvCxnSpPr>
              <a:cxnSpLocks/>
            </p:cNvCxnSpPr>
            <p:nvPr/>
          </p:nvCxnSpPr>
          <p:spPr>
            <a:xfrm>
              <a:off x="5242371" y="1445568"/>
              <a:ext cx="1008112" cy="1584176"/>
            </a:xfrm>
            <a:prstGeom prst="straightConnector1">
              <a:avLst/>
            </a:prstGeom>
            <a:ln w="19050">
              <a:solidFill>
                <a:srgbClr val="CC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AB97FB91-2744-B67A-B82A-2B2812766BC4}"/>
              </a:ext>
            </a:extLst>
          </p:cNvPr>
          <p:cNvCxnSpPr>
            <a:cxnSpLocks/>
          </p:cNvCxnSpPr>
          <p:nvPr/>
        </p:nvCxnSpPr>
        <p:spPr>
          <a:xfrm>
            <a:off x="2794099" y="3677816"/>
            <a:ext cx="733101" cy="216024"/>
          </a:xfrm>
          <a:prstGeom prst="straightConnector1">
            <a:avLst/>
          </a:prstGeom>
          <a:ln w="19050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83CD986B-A8CF-AAF9-283E-2A276ADA56CD}"/>
              </a:ext>
            </a:extLst>
          </p:cNvPr>
          <p:cNvSpPr txBox="1"/>
          <p:nvPr/>
        </p:nvSpPr>
        <p:spPr>
          <a:xfrm>
            <a:off x="273819" y="3245768"/>
            <a:ext cx="2520280" cy="584775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u="sng" noProof="0" dirty="0">
                <a:solidFill>
                  <a:srgbClr val="CC0066"/>
                </a:solidFill>
                <a:latin typeface="+mn-lt"/>
              </a:rPr>
              <a:t>Beam Dump</a:t>
            </a:r>
            <a:r>
              <a:rPr lang="en-GB" sz="1600" noProof="0" dirty="0">
                <a:solidFill>
                  <a:srgbClr val="CC0066"/>
                </a:solidFill>
                <a:latin typeface="+mn-lt"/>
              </a:rPr>
              <a:t>: </a:t>
            </a:r>
            <a:r>
              <a:rPr lang="en-GB" sz="1600" dirty="0">
                <a:solidFill>
                  <a:srgbClr val="CC0066"/>
                </a:solidFill>
                <a:latin typeface="+mn-lt"/>
              </a:rPr>
              <a:t>for a</a:t>
            </a:r>
            <a:r>
              <a:rPr lang="en-GB" sz="1600" noProof="0" dirty="0">
                <a:solidFill>
                  <a:srgbClr val="CC0066"/>
                </a:solidFill>
                <a:latin typeface="+mn-lt"/>
              </a:rPr>
              <a:t> 7 MeV/ 20 mA </a:t>
            </a:r>
            <a:r>
              <a:rPr lang="en-GB" sz="1600" noProof="0" dirty="0">
                <a:solidFill>
                  <a:srgbClr val="CC0066"/>
                </a:solidFill>
                <a:latin typeface="+mn-lt"/>
                <a:sym typeface="Wingdings" pitchFamily="2" charset="2"/>
              </a:rPr>
              <a:t> 140 kW beam</a:t>
            </a:r>
            <a:endParaRPr lang="en-GB" sz="1600" noProof="0" dirty="0">
              <a:solidFill>
                <a:srgbClr val="CC0066"/>
              </a:solidFill>
              <a:latin typeface="+mn-lt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43D7762-35AA-2B1D-6040-64C26B6E2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19" y="4519210"/>
            <a:ext cx="3600000" cy="1030814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4B1352E2-21BF-71CD-AE43-4B4AFE6559DF}"/>
              </a:ext>
            </a:extLst>
          </p:cNvPr>
          <p:cNvSpPr txBox="1"/>
          <p:nvPr/>
        </p:nvSpPr>
        <p:spPr>
          <a:xfrm>
            <a:off x="1353939" y="1229544"/>
            <a:ext cx="1359768" cy="338554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solidFill>
                  <a:srgbClr val="CC0066"/>
                </a:solidFill>
                <a:latin typeface="+mn-lt"/>
              </a:rPr>
              <a:t>Faraday cup</a:t>
            </a:r>
            <a:endParaRPr lang="en-GB" sz="1600" u="sng" noProof="0" dirty="0">
              <a:solidFill>
                <a:srgbClr val="CC0066"/>
              </a:solidFill>
              <a:latin typeface="+mn-lt"/>
            </a:endParaRP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5A7E2581-B294-4B34-87A4-850AB10E304E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2713707" y="1398821"/>
            <a:ext cx="643434" cy="432048"/>
          </a:xfrm>
          <a:prstGeom prst="straightConnector1">
            <a:avLst/>
          </a:prstGeom>
          <a:ln w="19050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DB94FDE-D5B7-79D6-C1E0-4C956E593BAA}"/>
              </a:ext>
            </a:extLst>
          </p:cNvPr>
          <p:cNvCxnSpPr>
            <a:cxnSpLocks/>
            <a:stCxn id="35" idx="2"/>
            <a:endCxn id="36" idx="0"/>
          </p:cNvCxnSpPr>
          <p:nvPr/>
        </p:nvCxnSpPr>
        <p:spPr>
          <a:xfrm>
            <a:off x="1533959" y="3830543"/>
            <a:ext cx="539860" cy="688667"/>
          </a:xfrm>
          <a:prstGeom prst="straightConnector1">
            <a:avLst/>
          </a:prstGeom>
          <a:ln w="19050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608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28/01/2026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14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Linac cryomodule design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71BFC-FFCD-19BA-0773-AFEEFA8C42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19" y="1517576"/>
            <a:ext cx="4582080" cy="252912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E88F73F-4D58-1A77-C504-319F7D343C9E}"/>
              </a:ext>
            </a:extLst>
          </p:cNvPr>
          <p:cNvSpPr txBox="1"/>
          <p:nvPr/>
        </p:nvSpPr>
        <p:spPr>
          <a:xfrm>
            <a:off x="273819" y="758587"/>
            <a:ext cx="8101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latin typeface="+mn-lt"/>
              </a:rPr>
              <a:t>PERLE cryomodule is adapted from ESS design and will be optimised for efficient high current ERL operation. It will integrate the RF systems (SRF Cavities, HOM couplers &amp; absorbers, Fundamental Power Couplers) optimized and developed within the </a:t>
            </a:r>
            <a:r>
              <a:rPr lang="en-GB" sz="1600" b="1" dirty="0">
                <a:latin typeface="+mn-lt"/>
              </a:rPr>
              <a:t>European project ISAS</a:t>
            </a:r>
            <a:r>
              <a:rPr lang="en-GB" sz="1600" dirty="0">
                <a:latin typeface="+mn-lt"/>
              </a:rPr>
              <a:t>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73A2E1-2690-0A7C-7C6B-7D818349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715" y="797496"/>
            <a:ext cx="2267540" cy="7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E804B18-733F-4B12-91DB-2E92D061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Collaboration Board Meeting</a:t>
            </a:r>
            <a:endParaRPr lang="fr-FR" dirty="0"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362001-A38E-47E9-A206-DA79A55B8360}"/>
              </a:ext>
            </a:extLst>
          </p:cNvPr>
          <p:cNvSpPr txBox="1"/>
          <p:nvPr/>
        </p:nvSpPr>
        <p:spPr>
          <a:xfrm>
            <a:off x="2110785" y="3813121"/>
            <a:ext cx="3347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C00000"/>
                </a:solidFill>
                <a:latin typeface="+mn-lt"/>
              </a:rPr>
              <a:t>ESS, CEA, CERN </a:t>
            </a:r>
            <a:r>
              <a:rPr lang="fr-FR" sz="1600" dirty="0">
                <a:solidFill>
                  <a:srgbClr val="C00000"/>
                </a:solidFill>
                <a:latin typeface="+mn-lt"/>
              </a:rPr>
              <a:t>and 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INFN-LASA </a:t>
            </a:r>
          </a:p>
          <a:p>
            <a:pPr algn="ctr"/>
            <a:r>
              <a:rPr lang="fr-FR" sz="1600" dirty="0">
                <a:solidFill>
                  <a:srgbClr val="C00000"/>
                </a:solidFill>
                <a:latin typeface="+mn-lt"/>
              </a:rPr>
              <a:t>are </a:t>
            </a:r>
            <a:r>
              <a:rPr lang="fr-FR" sz="1600" dirty="0" err="1">
                <a:solidFill>
                  <a:srgbClr val="C00000"/>
                </a:solidFill>
                <a:latin typeface="+mn-lt"/>
              </a:rPr>
              <a:t>involved</a:t>
            </a:r>
            <a:r>
              <a:rPr lang="fr-FR" sz="1600" dirty="0">
                <a:solidFill>
                  <a:srgbClr val="C00000"/>
                </a:solidFill>
                <a:latin typeface="+mn-lt"/>
              </a:rPr>
              <a:t> in </a:t>
            </a:r>
            <a:r>
              <a:rPr lang="fr-FR" sz="1600" dirty="0" err="1">
                <a:solidFill>
                  <a:srgbClr val="C00000"/>
                </a:solidFill>
                <a:latin typeface="+mn-lt"/>
              </a:rPr>
              <a:t>this</a:t>
            </a:r>
            <a:r>
              <a:rPr lang="fr-FR" sz="1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</a:rPr>
              <a:t>work</a:t>
            </a:r>
            <a:r>
              <a:rPr lang="fr-FR" sz="1600" dirty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14841BC-1462-24EA-FA25-B576901FBB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10" name="コンテンツ プレースホルダー 3">
            <a:extLst>
              <a:ext uri="{FF2B5EF4-FFF2-40B4-BE49-F238E27FC236}">
                <a16:creationId xmlns:a16="http://schemas.microsoft.com/office/drawing/2014/main" id="{1B862D4B-77A5-4C6D-6574-FAFC30247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42371" y="1748885"/>
            <a:ext cx="5363884" cy="4887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As In-kind contribution of ESS to </a:t>
            </a:r>
            <a:r>
              <a:rPr lang="en-US" altLang="ja-SE" sz="1600" dirty="0" err="1">
                <a:solidFill>
                  <a:schemeClr val="tx1"/>
                </a:solidFill>
                <a:cs typeface="Arial" charset="0"/>
              </a:rPr>
              <a:t>iSAS</a:t>
            </a:r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, the cryomodule of the linac will reuse ESS medium beta prototype components:</a:t>
            </a:r>
          </a:p>
          <a:p>
            <a:pPr marL="0" indent="0">
              <a:buNone/>
            </a:pPr>
            <a:endParaRPr lang="en-US" altLang="ja-SE" sz="1600" dirty="0">
              <a:solidFill>
                <a:schemeClr val="tx1"/>
              </a:solidFill>
              <a:cs typeface="Arial" charset="0"/>
            </a:endParaRPr>
          </a:p>
          <a:p>
            <a:pPr marL="0" indent="0">
              <a:buNone/>
            </a:pPr>
            <a:endParaRPr lang="en-US" altLang="ja-SE" sz="1600" dirty="0">
              <a:solidFill>
                <a:schemeClr val="tx1"/>
              </a:solidFill>
              <a:cs typeface="Arial" charset="0"/>
            </a:endParaRPr>
          </a:p>
          <a:p>
            <a:pPr lvl="1"/>
            <a:endParaRPr lang="en-US" altLang="ja-SE" sz="1600" dirty="0">
              <a:solidFill>
                <a:schemeClr val="tx1"/>
              </a:solidFill>
              <a:cs typeface="Arial" charset="0"/>
            </a:endParaRPr>
          </a:p>
          <a:p>
            <a:pPr marL="457200" lvl="1" indent="0">
              <a:buNone/>
            </a:pPr>
            <a:endParaRPr lang="en-US" altLang="ja-SE" sz="1600" dirty="0">
              <a:solidFill>
                <a:schemeClr val="tx1"/>
              </a:solidFill>
              <a:cs typeface="Arial" charset="0"/>
            </a:endParaRPr>
          </a:p>
          <a:p>
            <a:pPr lvl="1"/>
            <a:endParaRPr lang="en-US" altLang="ja-SE" sz="1600" dirty="0">
              <a:solidFill>
                <a:schemeClr val="tx1"/>
              </a:solidFill>
              <a:cs typeface="Arial" charset="0"/>
            </a:endParaRPr>
          </a:p>
          <a:p>
            <a:pPr lvl="1"/>
            <a:endParaRPr lang="en-US" altLang="ja-SE" sz="1600" dirty="0">
              <a:solidFill>
                <a:schemeClr val="tx1"/>
              </a:solidFill>
              <a:cs typeface="Arial" charset="0"/>
            </a:endParaRPr>
          </a:p>
          <a:p>
            <a:pPr marL="0" indent="0">
              <a:buNone/>
            </a:pPr>
            <a:endParaRPr lang="en-US" altLang="ja-SE" sz="1600" dirty="0">
              <a:solidFill>
                <a:schemeClr val="tx1"/>
              </a:solidFill>
              <a:cs typeface="Arial" charset="0"/>
            </a:endParaRPr>
          </a:p>
          <a:p>
            <a:endParaRPr lang="en-US" altLang="ja-SE" sz="20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4437A16-E614-C2EE-6A35-9BABFFC665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9166" y="2348882"/>
            <a:ext cx="3314712" cy="10527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4F9FCA6-9650-C0AA-75D8-F7648990A9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523" y="3429608"/>
            <a:ext cx="1277034" cy="11843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AB35BA4-4558-2049-AFA6-94919BDB53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668" y="3424122"/>
            <a:ext cx="1819310" cy="118486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C224CBA-170C-0E1A-3721-521FC90FEAD0}"/>
              </a:ext>
            </a:extLst>
          </p:cNvPr>
          <p:cNvSpPr txBox="1"/>
          <p:nvPr/>
        </p:nvSpPr>
        <p:spPr>
          <a:xfrm>
            <a:off x="7114579" y="2957736"/>
            <a:ext cx="1800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chemeClr val="bg1"/>
                </a:solidFill>
                <a:latin typeface="+mn-lt"/>
              </a:rPr>
              <a:t>Vacuum vessel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BDFA548-7A92-FD94-62DD-75E66AAFCB90}"/>
              </a:ext>
            </a:extLst>
          </p:cNvPr>
          <p:cNvSpPr txBox="1"/>
          <p:nvPr/>
        </p:nvSpPr>
        <p:spPr>
          <a:xfrm>
            <a:off x="6687744" y="4275366"/>
            <a:ext cx="12770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chemeClr val="bg1"/>
                </a:solidFill>
                <a:latin typeface="+mn-lt"/>
              </a:rPr>
              <a:t>Spaceframe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873907C-2BB5-6DCB-14C9-5419F5BD38D0}"/>
              </a:ext>
            </a:extLst>
          </p:cNvPr>
          <p:cNvSpPr txBox="1"/>
          <p:nvPr/>
        </p:nvSpPr>
        <p:spPr>
          <a:xfrm>
            <a:off x="8048750" y="4259977"/>
            <a:ext cx="16692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chemeClr val="bg1"/>
                </a:solidFill>
                <a:latin typeface="+mn-lt"/>
              </a:rPr>
              <a:t>Thermal shield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14F3C4-FA0F-8852-E884-4A9656F1687D}"/>
              </a:ext>
            </a:extLst>
          </p:cNvPr>
          <p:cNvSpPr txBox="1"/>
          <p:nvPr/>
        </p:nvSpPr>
        <p:spPr>
          <a:xfrm>
            <a:off x="201812" y="4613920"/>
            <a:ext cx="101884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SE" sz="1800" dirty="0">
                <a:solidFill>
                  <a:schemeClr val="tx1"/>
                </a:solidFill>
                <a:latin typeface="+mn-lt"/>
                <a:cs typeface="Arial" charset="0"/>
              </a:rPr>
              <a:t>And will host new optimized components developed within the </a:t>
            </a:r>
            <a:r>
              <a:rPr lang="en-US" altLang="ja-SE" sz="1800" dirty="0" err="1">
                <a:solidFill>
                  <a:schemeClr val="tx1"/>
                </a:solidFill>
                <a:latin typeface="+mn-lt"/>
                <a:cs typeface="Arial" charset="0"/>
              </a:rPr>
              <a:t>iSAS</a:t>
            </a:r>
            <a:r>
              <a:rPr lang="en-US" altLang="ja-SE" sz="1800" dirty="0">
                <a:solidFill>
                  <a:schemeClr val="tx1"/>
                </a:solidFill>
                <a:latin typeface="+mn-lt"/>
                <a:cs typeface="Arial" charset="0"/>
              </a:rPr>
              <a:t> project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ja-SE" sz="1600" dirty="0">
                <a:solidFill>
                  <a:schemeClr val="tx1"/>
                </a:solidFill>
                <a:latin typeface="+mn-lt"/>
                <a:cs typeface="Arial" charset="0"/>
              </a:rPr>
              <a:t>Cavity string (SRF cavities, RF couplers, Tuning systems, Beam Line Absorbers, HOM couplers...)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ja-SE" sz="1600" dirty="0">
                <a:solidFill>
                  <a:schemeClr val="tx1"/>
                </a:solidFill>
                <a:latin typeface="+mn-lt"/>
                <a:cs typeface="Arial" charset="0"/>
              </a:rPr>
              <a:t>Magnetic shield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ja-SE" sz="1600" dirty="0">
                <a:solidFill>
                  <a:schemeClr val="tx1"/>
                </a:solidFill>
                <a:latin typeface="+mn-lt"/>
                <a:cs typeface="Arial" charset="0"/>
              </a:rPr>
              <a:t>Cryogenics circuit...</a:t>
            </a:r>
          </a:p>
        </p:txBody>
      </p:sp>
    </p:spTree>
    <p:extLst>
      <p:ext uri="{BB962C8B-B14F-4D97-AF65-F5344CB8AC3E}">
        <p14:creationId xmlns:p14="http://schemas.microsoft.com/office/powerpoint/2010/main" val="399475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9474641-F8A6-C8B3-8C85-007F751B3C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676" y="3461792"/>
            <a:ext cx="5381295" cy="211106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3ED37A6-3910-1E04-FFF1-1E44DB46E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SRF cavity : latest news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9A3F34-E199-94A8-EECC-D8A501E3EB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979" y="1136048"/>
            <a:ext cx="3708000" cy="2109720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FB7C42C-2DB5-30F7-64D9-7FA6FE6BA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4CCCB73-7FD4-9BDC-3C3A-34E1DB2B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EB911E5C-441C-4B35-9FB5-1098AE386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5901D48-2735-CB5F-BD6D-E576BD6721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E40C58F9-3474-6971-B26D-0F052FC46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803" y="869504"/>
            <a:ext cx="8136904" cy="28928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With the results of the previous studies, we complete the design of the 5-Cell cavity by adapting and integrating: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A helium jacket made of Titanium (including the beam pipes)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4 HOM couplers and the FPC ports to the end-groups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A “classical” tuning system as the one developed for the ESS Spoke cavities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Cold BLAs between cavities (PhD just started in this thematic)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A “cold” magnetic shield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</a:rPr>
              <a:t>A review meeting on the cavity post-production processes </a:t>
            </a:r>
            <a:r>
              <a:rPr lang="fr-FR" sz="1600" dirty="0" err="1">
                <a:solidFill>
                  <a:schemeClr val="tx1"/>
                </a:solidFill>
              </a:rPr>
              <a:t>recipes</a:t>
            </a:r>
            <a:r>
              <a:rPr lang="en-GB" sz="1600" dirty="0">
                <a:solidFill>
                  <a:schemeClr val="tx1"/>
                </a:solidFill>
              </a:rPr>
              <a:t> (EP, BCP, Mid-T baking…) was  organised in 2024 with international experts.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  <a:sym typeface="Wingdings" pitchFamily="2" charset="2"/>
              </a:rPr>
              <a:t> An R&amp;D program ongoing for recipe optimization (Coll. IJCLab, </a:t>
            </a:r>
            <a:r>
              <a:rPr lang="en-GB" sz="1600" dirty="0" err="1">
                <a:solidFill>
                  <a:schemeClr val="tx1"/>
                </a:solidFill>
                <a:sym typeface="Wingdings" pitchFamily="2" charset="2"/>
              </a:rPr>
              <a:t>Jlab</a:t>
            </a:r>
            <a:r>
              <a:rPr lang="en-GB" sz="1600" dirty="0">
                <a:solidFill>
                  <a:schemeClr val="tx1"/>
                </a:solidFill>
                <a:sym typeface="Wingdings" pitchFamily="2" charset="2"/>
              </a:rPr>
              <a:t>, Fermilab, CERN and KEK)</a:t>
            </a:r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ja-SE" sz="1600" dirty="0">
              <a:solidFill>
                <a:schemeClr val="tx1"/>
              </a:solidFill>
              <a:cs typeface="Arial" charset="0"/>
              <a:sym typeface="Wingdings" panose="05000000000000000000" pitchFamily="2" charset="2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B5F553-CC7C-57ED-65C5-F4A1C3B44EB0}"/>
              </a:ext>
            </a:extLst>
          </p:cNvPr>
          <p:cNvSpPr txBox="1"/>
          <p:nvPr/>
        </p:nvSpPr>
        <p:spPr>
          <a:xfrm>
            <a:off x="129803" y="3821832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rgbClr val="CC0066"/>
                </a:solidFill>
                <a:latin typeface="+mn-lt"/>
                <a:sym typeface="Wingdings" pitchFamily="2" charset="2"/>
              </a:rPr>
              <a:t> </a:t>
            </a:r>
            <a:r>
              <a:rPr lang="en-GB" sz="1600" dirty="0">
                <a:solidFill>
                  <a:srgbClr val="CC0066"/>
                </a:solidFill>
                <a:latin typeface="+mn-lt"/>
              </a:rPr>
              <a:t>A call for tender for four 5-cell cavities was published last summer and the order was placed </a:t>
            </a:r>
            <a:r>
              <a:rPr lang="en-GB" sz="1600" b="1" u="sng" dirty="0">
                <a:solidFill>
                  <a:srgbClr val="CC0066"/>
                </a:solidFill>
                <a:latin typeface="+mn-lt"/>
              </a:rPr>
              <a:t>end of October 2025</a:t>
            </a:r>
            <a:r>
              <a:rPr lang="en-GB" sz="1600" b="1" dirty="0">
                <a:solidFill>
                  <a:srgbClr val="CC0066"/>
                </a:solidFill>
                <a:latin typeface="+mn-lt"/>
              </a:rPr>
              <a:t> </a:t>
            </a:r>
            <a:r>
              <a:rPr lang="en-GB" sz="1600" dirty="0">
                <a:solidFill>
                  <a:srgbClr val="CC0066"/>
                </a:solidFill>
                <a:latin typeface="+mn-lt"/>
              </a:rPr>
              <a:t>(with Zanon) (Kick-off meeting on January 16</a:t>
            </a:r>
            <a:r>
              <a:rPr lang="en-GB" sz="1600" baseline="30000" dirty="0">
                <a:solidFill>
                  <a:srgbClr val="CC0066"/>
                </a:solidFill>
                <a:latin typeface="+mn-lt"/>
              </a:rPr>
              <a:t>th</a:t>
            </a:r>
            <a:r>
              <a:rPr lang="en-GB" sz="1600" dirty="0">
                <a:solidFill>
                  <a:srgbClr val="CC0066"/>
                </a:solidFill>
                <a:latin typeface="+mn-lt"/>
              </a:rPr>
              <a:t>). </a:t>
            </a:r>
          </a:p>
          <a:p>
            <a:pPr algn="just"/>
            <a:endParaRPr lang="en-GB" sz="16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FD11A4-C971-37B8-F38B-E3E590E9820B}"/>
              </a:ext>
            </a:extLst>
          </p:cNvPr>
          <p:cNvSpPr/>
          <p:nvPr/>
        </p:nvSpPr>
        <p:spPr>
          <a:xfrm>
            <a:off x="129803" y="4757936"/>
            <a:ext cx="5040560" cy="830997"/>
          </a:xfrm>
          <a:prstGeom prst="rect">
            <a:avLst/>
          </a:prstGeom>
          <a:ln>
            <a:solidFill>
              <a:srgbClr val="CC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2 years to get the 4 cavities ready for clean room assembly </a:t>
            </a:r>
          </a:p>
          <a:p>
            <a:pPr algn="ctr"/>
            <a:r>
              <a:rPr lang="en-US" sz="1600" dirty="0">
                <a:latin typeface="+mn-lt"/>
              </a:rPr>
              <a:t>(NB: no spare cavity!) </a:t>
            </a:r>
          </a:p>
          <a:p>
            <a:pPr algn="ctr"/>
            <a:r>
              <a:rPr lang="en-US" altLang="ja-SE" sz="1600" b="1" dirty="0">
                <a:solidFill>
                  <a:srgbClr val="CC0066"/>
                </a:solidFill>
                <a:latin typeface="+mn-lt"/>
              </a:rPr>
              <a:t>Goal: High Qo &gt; 3 10</a:t>
            </a:r>
            <a:r>
              <a:rPr lang="en-US" altLang="ja-SE" sz="1600" b="1" baseline="30000" dirty="0">
                <a:solidFill>
                  <a:srgbClr val="CC0066"/>
                </a:solidFill>
                <a:latin typeface="+mn-lt"/>
              </a:rPr>
              <a:t>10</a:t>
            </a:r>
            <a:r>
              <a:rPr lang="en-US" altLang="ja-SE" sz="1600" b="1" dirty="0">
                <a:solidFill>
                  <a:srgbClr val="CC0066"/>
                </a:solidFill>
                <a:latin typeface="+mn-lt"/>
              </a:rPr>
              <a:t> (at 2K) @ Eacc=22 MV/m </a:t>
            </a:r>
            <a:endParaRPr lang="fr-FR" sz="1600" dirty="0">
              <a:solidFill>
                <a:srgbClr val="CC0066"/>
              </a:solidFill>
              <a:latin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2DBBF8-2F90-7945-B7E2-6894AAE69383}"/>
              </a:ext>
            </a:extLst>
          </p:cNvPr>
          <p:cNvSpPr txBox="1"/>
          <p:nvPr/>
        </p:nvSpPr>
        <p:spPr>
          <a:xfrm>
            <a:off x="6898554" y="572180"/>
            <a:ext cx="374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>
                <a:solidFill>
                  <a:srgbClr val="CC0066"/>
                </a:solidFill>
                <a:latin typeface="+mn-lt"/>
              </a:rPr>
              <a:t>Collaboration IJCLab-CERN and </a:t>
            </a:r>
            <a:r>
              <a:rPr lang="en-GB" sz="1800" u="sng" dirty="0" err="1">
                <a:solidFill>
                  <a:srgbClr val="CC0066"/>
                </a:solidFill>
                <a:latin typeface="+mn-lt"/>
              </a:rPr>
              <a:t>JLab</a:t>
            </a:r>
            <a:endParaRPr lang="en-GB" sz="1800" u="sng" dirty="0">
              <a:solidFill>
                <a:srgbClr val="CC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8552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1B74E-3018-C695-DDC3-06FDAAF02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AC3189C-B68C-ABDC-4CA9-6AAE47083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AC5DAA1-7D52-6A21-9B42-BEA35229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B3B82A6-C6DC-795C-E57C-C17C54EC2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325EE28-F174-203D-BB63-59CA2BF1FAEF}"/>
              </a:ext>
            </a:extLst>
          </p:cNvPr>
          <p:cNvSpPr txBox="1">
            <a:spLocks/>
          </p:cNvSpPr>
          <p:nvPr/>
        </p:nvSpPr>
        <p:spPr>
          <a:xfrm>
            <a:off x="1137915" y="149425"/>
            <a:ext cx="907300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Coupleurs HOM et absorbeurs:</a:t>
            </a:r>
          </a:p>
        </p:txBody>
      </p:sp>
      <p:pic>
        <p:nvPicPr>
          <p:cNvPr id="25" name="図 5">
            <a:extLst>
              <a:ext uri="{FF2B5EF4-FFF2-40B4-BE49-F238E27FC236}">
                <a16:creationId xmlns:a16="http://schemas.microsoft.com/office/drawing/2014/main" id="{B8161054-7F6A-E0E2-E3DF-052DB1304F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32" y="49427"/>
            <a:ext cx="1640010" cy="504056"/>
          </a:xfrm>
          <a:prstGeom prst="rect">
            <a:avLst/>
          </a:prstGeom>
        </p:spPr>
      </p:pic>
      <p:sp>
        <p:nvSpPr>
          <p:cNvPr id="2" name="コンテンツ プレースホルダー 3">
            <a:extLst>
              <a:ext uri="{FF2B5EF4-FFF2-40B4-BE49-F238E27FC236}">
                <a16:creationId xmlns:a16="http://schemas.microsoft.com/office/drawing/2014/main" id="{8589F094-5373-C100-2609-41DFBDFAD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1811" y="654525"/>
            <a:ext cx="8157084" cy="395300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1600" b="1" dirty="0" err="1">
                <a:solidFill>
                  <a:schemeClr val="tx1"/>
                </a:solidFill>
              </a:rPr>
              <a:t>Two</a:t>
            </a:r>
            <a:r>
              <a:rPr lang="fr-FR" sz="1600" b="1" dirty="0">
                <a:solidFill>
                  <a:schemeClr val="tx1"/>
                </a:solidFill>
              </a:rPr>
              <a:t> Hook-type HOM </a:t>
            </a:r>
            <a:r>
              <a:rPr lang="fr-FR" sz="1600" b="1" dirty="0" err="1">
                <a:solidFill>
                  <a:schemeClr val="tx1"/>
                </a:solidFill>
              </a:rPr>
              <a:t>couplers</a:t>
            </a:r>
            <a:r>
              <a:rPr lang="fr-FR" sz="1600" b="1" dirty="0">
                <a:solidFill>
                  <a:schemeClr val="tx1"/>
                </a:solidFill>
              </a:rPr>
              <a:t> </a:t>
            </a:r>
            <a:r>
              <a:rPr lang="fr-FR" sz="1500" dirty="0">
                <a:solidFill>
                  <a:schemeClr val="tx1"/>
                </a:solidFill>
              </a:rPr>
              <a:t>are </a:t>
            </a:r>
            <a:r>
              <a:rPr lang="fr-FR" sz="1500" dirty="0" err="1">
                <a:solidFill>
                  <a:schemeClr val="tx1"/>
                </a:solidFill>
              </a:rPr>
              <a:t>needed</a:t>
            </a:r>
            <a:r>
              <a:rPr lang="fr-FR" sz="1500" dirty="0">
                <a:solidFill>
                  <a:schemeClr val="tx1"/>
                </a:solidFill>
              </a:rPr>
              <a:t> per </a:t>
            </a:r>
            <a:r>
              <a:rPr lang="fr-FR" sz="1500" dirty="0" err="1">
                <a:solidFill>
                  <a:schemeClr val="tx1"/>
                </a:solidFill>
              </a:rPr>
              <a:t>cavity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fr-FR" sz="1500" dirty="0">
                <a:solidFill>
                  <a:schemeClr val="tx1"/>
                </a:solidFill>
              </a:rPr>
              <a:t> 8 in total to </a:t>
            </a:r>
            <a:r>
              <a:rPr lang="fr-FR" sz="1500" dirty="0" err="1">
                <a:solidFill>
                  <a:schemeClr val="tx1"/>
                </a:solidFill>
              </a:rPr>
              <a:t>equip</a:t>
            </a:r>
            <a:r>
              <a:rPr lang="fr-FR" sz="1500" dirty="0">
                <a:solidFill>
                  <a:schemeClr val="tx1"/>
                </a:solidFill>
              </a:rPr>
              <a:t> the CM. </a:t>
            </a:r>
          </a:p>
          <a:p>
            <a:pPr marL="0" indent="0">
              <a:buNone/>
            </a:pPr>
            <a:r>
              <a:rPr lang="fr-FR" sz="1500" dirty="0">
                <a:solidFill>
                  <a:schemeClr val="tx1"/>
                </a:solidFill>
              </a:rPr>
              <a:t>To </a:t>
            </a:r>
            <a:r>
              <a:rPr lang="fr-FR" sz="1500" dirty="0" err="1">
                <a:solidFill>
                  <a:schemeClr val="tx1"/>
                </a:solidFill>
              </a:rPr>
              <a:t>reduce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manufacturing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costs</a:t>
            </a:r>
            <a:r>
              <a:rPr lang="fr-FR" sz="1500" dirty="0">
                <a:solidFill>
                  <a:schemeClr val="tx1"/>
                </a:solidFill>
              </a:rPr>
              <a:t>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500" dirty="0">
                <a:solidFill>
                  <a:schemeClr val="tx1"/>
                </a:solidFill>
              </a:rPr>
              <a:t>The RF design has been </a:t>
            </a:r>
            <a:r>
              <a:rPr lang="fr-FR" sz="1500" dirty="0" err="1">
                <a:solidFill>
                  <a:schemeClr val="tx1"/>
                </a:solidFill>
              </a:rPr>
              <a:t>optimized</a:t>
            </a:r>
            <a:r>
              <a:rPr lang="fr-FR" sz="1500" dirty="0">
                <a:solidFill>
                  <a:schemeClr val="tx1"/>
                </a:solidFill>
              </a:rPr>
              <a:t> to </a:t>
            </a:r>
            <a:r>
              <a:rPr lang="fr-FR" sz="1500" dirty="0" err="1">
                <a:solidFill>
                  <a:schemeClr val="tx1"/>
                </a:solidFill>
              </a:rPr>
              <a:t>integrate</a:t>
            </a:r>
            <a:r>
              <a:rPr lang="fr-FR" sz="1500" dirty="0">
                <a:solidFill>
                  <a:schemeClr val="tx1"/>
                </a:solidFill>
              </a:rPr>
              <a:t> a commercial RF </a:t>
            </a:r>
            <a:r>
              <a:rPr lang="fr-FR" sz="1500" dirty="0" err="1">
                <a:solidFill>
                  <a:schemeClr val="tx1"/>
                </a:solidFill>
              </a:rPr>
              <a:t>feedthrough</a:t>
            </a:r>
            <a:r>
              <a:rPr lang="fr-FR" sz="1500" dirty="0">
                <a:solidFill>
                  <a:schemeClr val="tx1"/>
                </a:solidFill>
              </a:rPr>
              <a:t> (PHOM max 2W @ 2K).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500" dirty="0" err="1">
                <a:solidFill>
                  <a:schemeClr val="tx1"/>
                </a:solidFill>
              </a:rPr>
              <a:t>Optimization</a:t>
            </a:r>
            <a:r>
              <a:rPr lang="fr-FR" sz="1500" dirty="0">
                <a:solidFill>
                  <a:schemeClr val="tx1"/>
                </a:solidFill>
              </a:rPr>
              <a:t> of the </a:t>
            </a:r>
            <a:r>
              <a:rPr lang="fr-FR" sz="1500" dirty="0" err="1">
                <a:solidFill>
                  <a:schemeClr val="tx1"/>
                </a:solidFill>
              </a:rPr>
              <a:t>cooling</a:t>
            </a:r>
            <a:r>
              <a:rPr lang="fr-FR" sz="1500" dirty="0">
                <a:solidFill>
                  <a:schemeClr val="tx1"/>
                </a:solidFill>
              </a:rPr>
              <a:t> circuit and </a:t>
            </a:r>
            <a:r>
              <a:rPr lang="fr-FR" sz="1500" dirty="0" err="1">
                <a:solidFill>
                  <a:schemeClr val="tx1"/>
                </a:solidFill>
              </a:rPr>
              <a:t>two</a:t>
            </a:r>
            <a:r>
              <a:rPr lang="fr-FR" sz="1500" dirty="0">
                <a:solidFill>
                  <a:schemeClr val="tx1"/>
                </a:solidFill>
              </a:rPr>
              <a:t> He jacket designs are </a:t>
            </a:r>
            <a:r>
              <a:rPr lang="fr-FR" sz="1500" dirty="0" err="1">
                <a:solidFill>
                  <a:schemeClr val="tx1"/>
                </a:solidFill>
              </a:rPr>
              <a:t>proposed</a:t>
            </a:r>
            <a:r>
              <a:rPr lang="fr-FR" sz="1500" dirty="0">
                <a:solidFill>
                  <a:schemeClr val="tx1"/>
                </a:solidFill>
              </a:rPr>
              <a:t> (SS and Ti). </a:t>
            </a:r>
          </a:p>
          <a:p>
            <a:pPr marL="0" indent="0">
              <a:buNone/>
            </a:pPr>
            <a:r>
              <a:rPr lang="fr-FR" sz="15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1500" dirty="0" err="1">
                <a:solidFill>
                  <a:schemeClr val="tx1"/>
                </a:solidFill>
              </a:rPr>
              <a:t>Only</a:t>
            </a:r>
            <a:r>
              <a:rPr lang="fr-FR" sz="1500" dirty="0">
                <a:solidFill>
                  <a:schemeClr val="tx1"/>
                </a:solidFill>
              </a:rPr>
              <a:t> 4 </a:t>
            </a:r>
            <a:r>
              <a:rPr lang="fr-FR" sz="1500" dirty="0" err="1">
                <a:solidFill>
                  <a:schemeClr val="tx1"/>
                </a:solidFill>
              </a:rPr>
              <a:t>will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be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produced</a:t>
            </a:r>
            <a:r>
              <a:rPr lang="fr-FR" sz="1500" dirty="0">
                <a:solidFill>
                  <a:schemeClr val="tx1"/>
                </a:solidFill>
              </a:rPr>
              <a:t> by CERN </a:t>
            </a:r>
            <a:r>
              <a:rPr lang="fr-FR" sz="1500" dirty="0" err="1">
                <a:solidFill>
                  <a:schemeClr val="tx1"/>
                </a:solidFill>
              </a:rPr>
              <a:t>within</a:t>
            </a:r>
            <a:r>
              <a:rPr lang="fr-FR" sz="1500" dirty="0">
                <a:solidFill>
                  <a:schemeClr val="tx1"/>
                </a:solidFill>
              </a:rPr>
              <a:t> the </a:t>
            </a:r>
            <a:r>
              <a:rPr lang="fr-FR" sz="1500" dirty="0" err="1">
                <a:solidFill>
                  <a:schemeClr val="tx1"/>
                </a:solidFill>
              </a:rPr>
              <a:t>iSAS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framework</a:t>
            </a:r>
            <a:r>
              <a:rPr lang="fr-FR" sz="1500" dirty="0">
                <a:solidFill>
                  <a:schemeClr val="tx1"/>
                </a:solidFill>
              </a:rPr>
              <a:t>. </a:t>
            </a:r>
          </a:p>
          <a:p>
            <a:pPr marL="0" indent="0">
              <a:buNone/>
            </a:pPr>
            <a:r>
              <a:rPr lang="fr-FR" sz="15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1500" dirty="0" err="1">
                <a:solidFill>
                  <a:schemeClr val="tx1"/>
                </a:solidFill>
              </a:rPr>
              <a:t>Quotations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requested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from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manufacturers</a:t>
            </a:r>
            <a:r>
              <a:rPr lang="fr-FR" sz="1500" dirty="0">
                <a:solidFill>
                  <a:schemeClr val="tx1"/>
                </a:solidFill>
              </a:rPr>
              <a:t> for the production of the 4 </a:t>
            </a:r>
            <a:r>
              <a:rPr lang="fr-FR" sz="1500" dirty="0" err="1">
                <a:solidFill>
                  <a:schemeClr val="tx1"/>
                </a:solidFill>
              </a:rPr>
              <a:t>additional</a:t>
            </a:r>
            <a:r>
              <a:rPr lang="fr-FR" sz="1500" dirty="0">
                <a:solidFill>
                  <a:schemeClr val="tx1"/>
                </a:solidFill>
              </a:rPr>
              <a:t> HOM </a:t>
            </a:r>
            <a:r>
              <a:rPr lang="fr-FR" sz="1500" dirty="0" err="1">
                <a:solidFill>
                  <a:schemeClr val="tx1"/>
                </a:solidFill>
              </a:rPr>
              <a:t>couplers</a:t>
            </a:r>
            <a:r>
              <a:rPr lang="fr-FR" sz="1500" dirty="0">
                <a:solidFill>
                  <a:schemeClr val="tx1"/>
                </a:solidFill>
              </a:rPr>
              <a:t>. </a:t>
            </a:r>
          </a:p>
          <a:p>
            <a:pPr>
              <a:buFont typeface="Wingdings" pitchFamily="2" charset="2"/>
              <a:buChar char="§"/>
            </a:pPr>
            <a:r>
              <a:rPr lang="fr-FR" sz="1600" b="1" dirty="0">
                <a:solidFill>
                  <a:schemeClr val="tx1"/>
                </a:solidFill>
              </a:rPr>
              <a:t>Cold </a:t>
            </a:r>
            <a:r>
              <a:rPr lang="fr-FR" sz="1600" b="1" dirty="0" err="1">
                <a:solidFill>
                  <a:schemeClr val="tx1"/>
                </a:solidFill>
              </a:rPr>
              <a:t>absorbers</a:t>
            </a:r>
            <a:r>
              <a:rPr lang="fr-FR" sz="1600" dirty="0">
                <a:solidFill>
                  <a:schemeClr val="tx1"/>
                </a:solidFill>
              </a:rPr>
              <a:t>: </a:t>
            </a:r>
            <a:r>
              <a:rPr lang="fr-FR" sz="1500" dirty="0">
                <a:solidFill>
                  <a:schemeClr val="tx1"/>
                </a:solidFill>
              </a:rPr>
              <a:t>A PhD </a:t>
            </a:r>
            <a:r>
              <a:rPr lang="fr-FR" sz="1500" dirty="0" err="1">
                <a:solidFill>
                  <a:schemeClr val="tx1"/>
                </a:solidFill>
              </a:rPr>
              <a:t>thesis</a:t>
            </a:r>
            <a:r>
              <a:rPr lang="fr-FR" sz="1500" dirty="0">
                <a:solidFill>
                  <a:schemeClr val="tx1"/>
                </a:solidFill>
              </a:rPr>
              <a:t> has </a:t>
            </a:r>
            <a:r>
              <a:rPr lang="fr-FR" sz="1500" dirty="0" err="1">
                <a:solidFill>
                  <a:schemeClr val="tx1"/>
                </a:solidFill>
              </a:rPr>
              <a:t>just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started</a:t>
            </a:r>
            <a:r>
              <a:rPr lang="fr-FR" sz="1500" dirty="0">
                <a:solidFill>
                  <a:schemeClr val="tx1"/>
                </a:solidFill>
              </a:rPr>
              <a:t> on </a:t>
            </a:r>
            <a:r>
              <a:rPr lang="fr-FR" sz="1500" dirty="0" err="1">
                <a:solidFill>
                  <a:schemeClr val="tx1"/>
                </a:solidFill>
              </a:rPr>
              <a:t>this</a:t>
            </a:r>
            <a:r>
              <a:rPr lang="fr-FR" sz="1500" dirty="0">
                <a:solidFill>
                  <a:schemeClr val="tx1"/>
                </a:solidFill>
              </a:rPr>
              <a:t> topic, to </a:t>
            </a:r>
            <a:r>
              <a:rPr lang="fr-FR" sz="1500" dirty="0" err="1">
                <a:solidFill>
                  <a:schemeClr val="tx1"/>
                </a:solidFill>
              </a:rPr>
              <a:t>be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investigated</a:t>
            </a:r>
            <a:r>
              <a:rPr lang="fr-FR" sz="1500" dirty="0">
                <a:solidFill>
                  <a:schemeClr val="tx1"/>
                </a:solidFill>
              </a:rPr>
              <a:t>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500" dirty="0" err="1">
                <a:solidFill>
                  <a:schemeClr val="tx1"/>
                </a:solidFill>
              </a:rPr>
              <a:t>What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material</a:t>
            </a:r>
            <a:r>
              <a:rPr lang="fr-FR" sz="1500" dirty="0">
                <a:solidFill>
                  <a:schemeClr val="tx1"/>
                </a:solidFill>
              </a:rPr>
              <a:t> to use (</a:t>
            </a:r>
            <a:r>
              <a:rPr lang="fr-FR" sz="1500" dirty="0" err="1">
                <a:solidFill>
                  <a:schemeClr val="tx1"/>
                </a:solidFill>
              </a:rPr>
              <a:t>SiC</a:t>
            </a:r>
            <a:r>
              <a:rPr lang="fr-FR" sz="1500" dirty="0">
                <a:solidFill>
                  <a:schemeClr val="tx1"/>
                </a:solidFill>
              </a:rPr>
              <a:t>, </a:t>
            </a:r>
            <a:r>
              <a:rPr lang="fr-FR" sz="1500" dirty="0" err="1">
                <a:solidFill>
                  <a:schemeClr val="tx1"/>
                </a:solidFill>
              </a:rPr>
              <a:t>AlN</a:t>
            </a:r>
            <a:r>
              <a:rPr lang="fr-FR" sz="1500" dirty="0">
                <a:solidFill>
                  <a:schemeClr val="tx1"/>
                </a:solidFill>
              </a:rPr>
              <a:t>, </a:t>
            </a:r>
            <a:r>
              <a:rPr lang="fr-FR" sz="1500" dirty="0" err="1">
                <a:solidFill>
                  <a:schemeClr val="tx1"/>
                </a:solidFill>
              </a:rPr>
              <a:t>others</a:t>
            </a:r>
            <a:r>
              <a:rPr lang="fr-FR" sz="1500" dirty="0">
                <a:solidFill>
                  <a:schemeClr val="tx1"/>
                </a:solidFill>
              </a:rPr>
              <a:t>...)?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500" dirty="0">
                <a:solidFill>
                  <a:schemeClr val="tx1"/>
                </a:solidFill>
              </a:rPr>
              <a:t>How </a:t>
            </a:r>
            <a:r>
              <a:rPr lang="fr-FR" sz="1500" dirty="0" err="1">
                <a:solidFill>
                  <a:schemeClr val="tx1"/>
                </a:solidFill>
              </a:rPr>
              <a:t>many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BLAs</a:t>
            </a:r>
            <a:r>
              <a:rPr lang="fr-FR" sz="1500" dirty="0">
                <a:solidFill>
                  <a:schemeClr val="tx1"/>
                </a:solidFill>
              </a:rPr>
              <a:t> in the CM? </a:t>
            </a:r>
            <a:r>
              <a:rPr lang="fr-FR" sz="1500" dirty="0" err="1">
                <a:solidFill>
                  <a:schemeClr val="tx1"/>
                </a:solidFill>
              </a:rPr>
              <a:t>Two</a:t>
            </a:r>
            <a:r>
              <a:rPr lang="fr-FR" sz="1500" dirty="0">
                <a:solidFill>
                  <a:schemeClr val="tx1"/>
                </a:solidFill>
              </a:rPr>
              <a:t> options: 3 cold </a:t>
            </a:r>
            <a:r>
              <a:rPr lang="fr-FR" sz="1500" dirty="0" err="1">
                <a:solidFill>
                  <a:schemeClr val="tx1"/>
                </a:solidFill>
              </a:rPr>
              <a:t>BLAs</a:t>
            </a:r>
            <a:r>
              <a:rPr lang="fr-FR" sz="1500" dirty="0">
                <a:solidFill>
                  <a:schemeClr val="tx1"/>
                </a:solidFill>
              </a:rPr>
              <a:t> + 2 hot or 5 cold.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500" dirty="0" err="1">
                <a:solidFill>
                  <a:schemeClr val="tx1"/>
                </a:solidFill>
              </a:rPr>
              <a:t>Cooling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with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gaseous</a:t>
            </a:r>
            <a:r>
              <a:rPr lang="fr-FR" sz="1500" dirty="0">
                <a:solidFill>
                  <a:schemeClr val="tx1"/>
                </a:solidFill>
              </a:rPr>
              <a:t> He at 50K via a </a:t>
            </a:r>
            <a:r>
              <a:rPr lang="fr-FR" sz="1500" dirty="0" err="1">
                <a:solidFill>
                  <a:schemeClr val="tx1"/>
                </a:solidFill>
              </a:rPr>
              <a:t>dedicated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cryo</a:t>
            </a:r>
            <a:r>
              <a:rPr lang="fr-FR" sz="1500" dirty="0">
                <a:solidFill>
                  <a:schemeClr val="tx1"/>
                </a:solidFill>
              </a:rPr>
              <a:t> circuit.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500" dirty="0">
                <a:solidFill>
                  <a:schemeClr val="tx1"/>
                </a:solidFill>
              </a:rPr>
              <a:t>A </a:t>
            </a:r>
            <a:r>
              <a:rPr lang="fr-FR" sz="1500" dirty="0" err="1">
                <a:solidFill>
                  <a:schemeClr val="tx1"/>
                </a:solidFill>
              </a:rPr>
              <a:t>preliminary</a:t>
            </a:r>
            <a:r>
              <a:rPr lang="fr-FR" sz="1500" dirty="0">
                <a:solidFill>
                  <a:schemeClr val="tx1"/>
                </a:solidFill>
              </a:rPr>
              <a:t> design to </a:t>
            </a:r>
            <a:r>
              <a:rPr lang="fr-FR" sz="1500" dirty="0" err="1">
                <a:solidFill>
                  <a:schemeClr val="tx1"/>
                </a:solidFill>
              </a:rPr>
              <a:t>extract</a:t>
            </a:r>
            <a:r>
              <a:rPr lang="fr-FR" sz="1500" dirty="0">
                <a:solidFill>
                  <a:schemeClr val="tx1"/>
                </a:solidFill>
              </a:rPr>
              <a:t> PHOM = 100W </a:t>
            </a:r>
            <a:r>
              <a:rPr lang="fr-FR" sz="1500" dirty="0" err="1">
                <a:solidFill>
                  <a:schemeClr val="tx1"/>
                </a:solidFill>
              </a:rPr>
              <a:t>still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needs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optimization</a:t>
            </a:r>
            <a:r>
              <a:rPr lang="fr-FR" sz="1500" dirty="0">
                <a:solidFill>
                  <a:schemeClr val="tx1"/>
                </a:solidFill>
              </a:rPr>
              <a:t>.</a:t>
            </a:r>
            <a:endParaRPr lang="fr-FR" sz="1500" noProof="0" dirty="0">
              <a:solidFill>
                <a:schemeClr val="tx1"/>
              </a:solidFill>
              <a:cs typeface="Arial" charset="0"/>
              <a:sym typeface="Wingdings" panose="05000000000000000000" pitchFamily="2" charset="2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E704025-08A7-FD0D-3E92-6F685DB20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0870" y="2576934"/>
            <a:ext cx="710507" cy="9568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9A9D21-464B-39B5-353E-9237E462F1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8715" y="1223596"/>
            <a:ext cx="2040329" cy="11580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DA7846DA-01AC-35BF-6504-0B9EBD7BBE88}"/>
              </a:ext>
            </a:extLst>
          </p:cNvPr>
          <p:cNvSpPr txBox="1"/>
          <p:nvPr/>
        </p:nvSpPr>
        <p:spPr>
          <a:xfrm>
            <a:off x="7834659" y="72548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>
                <a:solidFill>
                  <a:srgbClr val="F39200"/>
                </a:solidFill>
                <a:latin typeface="+mn-lt"/>
              </a:rPr>
              <a:t>design simplification by adding a standard RF feedthrough on CF16 flange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480BF65-D707-C21A-E6D4-BB54815C33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7134" y="2586987"/>
            <a:ext cx="1014816" cy="946813"/>
          </a:xfrm>
          <a:prstGeom prst="rect">
            <a:avLst/>
          </a:prstGeom>
        </p:spPr>
      </p:pic>
      <p:sp>
        <p:nvSpPr>
          <p:cNvPr id="28" name="Flèche droite 23">
            <a:extLst>
              <a:ext uri="{FF2B5EF4-FFF2-40B4-BE49-F238E27FC236}">
                <a16:creationId xmlns:a16="http://schemas.microsoft.com/office/drawing/2014/main" id="{B645F771-8B5B-F8AC-4BE0-26EFCB6879D4}"/>
              </a:ext>
            </a:extLst>
          </p:cNvPr>
          <p:cNvSpPr/>
          <p:nvPr/>
        </p:nvSpPr>
        <p:spPr>
          <a:xfrm>
            <a:off x="9276370" y="2951757"/>
            <a:ext cx="360040" cy="241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7CB9D44-E99D-8F40-2CFA-C634D1B882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0723" y="4037856"/>
            <a:ext cx="1819209" cy="1460767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543F6E8D-13E7-6C6F-6CC4-083D5501D11D}"/>
              </a:ext>
            </a:extLst>
          </p:cNvPr>
          <p:cNvSpPr txBox="1"/>
          <p:nvPr/>
        </p:nvSpPr>
        <p:spPr>
          <a:xfrm>
            <a:off x="9322136" y="4037856"/>
            <a:ext cx="835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bg1"/>
                </a:solidFill>
                <a:latin typeface="+mn-lt"/>
              </a:rPr>
              <a:t>He jacket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5A76405-25A0-4D21-C382-8C82F1E9A65D}"/>
              </a:ext>
            </a:extLst>
          </p:cNvPr>
          <p:cNvSpPr txBox="1"/>
          <p:nvPr/>
        </p:nvSpPr>
        <p:spPr>
          <a:xfrm>
            <a:off x="8143836" y="3544833"/>
            <a:ext cx="2499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>
                <a:solidFill>
                  <a:srgbClr val="F39200"/>
                </a:solidFill>
                <a:latin typeface="+mn-lt"/>
              </a:rPr>
              <a:t>Cooling circuit Optimization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48395E02-3742-6D79-F547-37F35A4B3A31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9322136" y="4314855"/>
            <a:ext cx="417894" cy="29267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 35">
            <a:extLst>
              <a:ext uri="{FF2B5EF4-FFF2-40B4-BE49-F238E27FC236}">
                <a16:creationId xmlns:a16="http://schemas.microsoft.com/office/drawing/2014/main" id="{39F6235E-F0E8-33B7-9214-8D8CC228BF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026" y="4419675"/>
            <a:ext cx="1579129" cy="1490389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B97E358-39CB-6035-F4DF-FB6B01CD35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601" y="4382683"/>
            <a:ext cx="2614104" cy="1311357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81D0B018-BF7E-7C01-6F5D-219980105253}"/>
              </a:ext>
            </a:extLst>
          </p:cNvPr>
          <p:cNvSpPr txBox="1"/>
          <p:nvPr/>
        </p:nvSpPr>
        <p:spPr>
          <a:xfrm>
            <a:off x="51891" y="5201017"/>
            <a:ext cx="1792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u="sng" dirty="0">
                <a:latin typeface="+mn-lt"/>
              </a:rPr>
              <a:t>BLA Thermal mapping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203F316-9520-07F4-9A91-22A06BD7E404}"/>
              </a:ext>
            </a:extLst>
          </p:cNvPr>
          <p:cNvSpPr txBox="1"/>
          <p:nvPr/>
        </p:nvSpPr>
        <p:spPr>
          <a:xfrm>
            <a:off x="6106467" y="5406008"/>
            <a:ext cx="1995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u="sng" dirty="0">
                <a:latin typeface="+mn-lt"/>
              </a:rPr>
              <a:t>Config </a:t>
            </a:r>
            <a:r>
              <a:rPr lang="fr-FR" sz="1200" u="sng" dirty="0" err="1">
                <a:latin typeface="+mn-lt"/>
              </a:rPr>
              <a:t>with</a:t>
            </a:r>
            <a:r>
              <a:rPr lang="fr-FR" sz="1200" u="sng" dirty="0">
                <a:latin typeface="+mn-lt"/>
              </a:rPr>
              <a:t> 5 cold  </a:t>
            </a:r>
            <a:r>
              <a:rPr lang="fr-FR" sz="1200" u="sng" dirty="0" err="1">
                <a:latin typeface="+mn-lt"/>
              </a:rPr>
              <a:t>BLAs</a:t>
            </a:r>
            <a:endParaRPr lang="fr-FR" sz="1200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9602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CDD14-5EA6-0663-04E5-446CBC6BF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27DF92-509C-9CBC-33A1-2DAF0642A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612AB8-ECC8-7161-DFD2-DA6F85AD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E2F284-D637-3235-D9A3-8CB3BEC1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A49B25A-F06C-B436-41F7-CD92FBE0C971}"/>
              </a:ext>
            </a:extLst>
          </p:cNvPr>
          <p:cNvSpPr txBox="1">
            <a:spLocks/>
          </p:cNvSpPr>
          <p:nvPr/>
        </p:nvSpPr>
        <p:spPr>
          <a:xfrm>
            <a:off x="1137915" y="149425"/>
            <a:ext cx="907300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Coupleur de puissance:</a:t>
            </a:r>
          </a:p>
        </p:txBody>
      </p:sp>
      <p:pic>
        <p:nvPicPr>
          <p:cNvPr id="25" name="図 5">
            <a:extLst>
              <a:ext uri="{FF2B5EF4-FFF2-40B4-BE49-F238E27FC236}">
                <a16:creationId xmlns:a16="http://schemas.microsoft.com/office/drawing/2014/main" id="{AD86848B-5499-E47E-0DEC-705EF2577D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32" y="49427"/>
            <a:ext cx="1640010" cy="5040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7BA484-0CEA-67ED-B88E-4453C6B49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802" y="681471"/>
            <a:ext cx="1447471" cy="22762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3DF0282-0A28-29C5-6ED5-3831A5249E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559" y="754798"/>
            <a:ext cx="1392889" cy="218100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4D6313D-E9A0-F2D9-24C1-97BACDE63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088" y="3332499"/>
            <a:ext cx="3108891" cy="1972191"/>
          </a:xfrm>
          <a:prstGeom prst="rect">
            <a:avLst/>
          </a:prstGeom>
        </p:spPr>
      </p:pic>
      <p:sp>
        <p:nvSpPr>
          <p:cNvPr id="8" name="コンテンツ プレースホルダー 3">
            <a:extLst>
              <a:ext uri="{FF2B5EF4-FFF2-40B4-BE49-F238E27FC236}">
                <a16:creationId xmlns:a16="http://schemas.microsoft.com/office/drawing/2014/main" id="{5977CE99-8347-B603-0E5F-1D8EE278A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7044" y="958680"/>
            <a:ext cx="7823639" cy="1747865"/>
          </a:xfrm>
        </p:spPr>
        <p:txBody>
          <a:bodyPr>
            <a:noAutofit/>
          </a:bodyPr>
          <a:lstStyle/>
          <a:p>
            <a:r>
              <a:rPr lang="fr-FR" altLang="ja-SE" sz="1800" b="1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Power </a:t>
            </a:r>
            <a:r>
              <a:rPr lang="fr-FR" altLang="ja-SE" sz="1800" b="1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couplers</a:t>
            </a:r>
            <a:endParaRPr lang="fr-FR" altLang="ja-SE" sz="1800" dirty="0">
              <a:solidFill>
                <a:schemeClr val="tx1"/>
              </a:solidFill>
              <a:cs typeface="Arial" charset="0"/>
              <a:sym typeface="Wingdings" panose="05000000000000000000" pitchFamily="2" charset="2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SPL </a:t>
            </a:r>
            <a:r>
              <a:rPr lang="fr-FR" altLang="ja-SE" sz="1800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is</a:t>
            </a: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the </a:t>
            </a:r>
            <a:r>
              <a:rPr lang="fr-FR" altLang="ja-SE" sz="1800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baseline</a:t>
            </a: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</a:t>
            </a:r>
            <a:r>
              <a:rPr lang="fr-FR" altLang="ja-SE" sz="1800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with</a:t>
            </a: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</a:t>
            </a:r>
            <a:r>
              <a:rPr lang="fr-FR" altLang="ja-SE" sz="1800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some</a:t>
            </a: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adaptations to </a:t>
            </a:r>
            <a:r>
              <a:rPr lang="fr-FR" altLang="ja-SE" sz="1800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cope</a:t>
            </a: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</a:t>
            </a:r>
            <a:r>
              <a:rPr lang="fr-FR" altLang="ja-SE" sz="1800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with</a:t>
            </a: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PERLE </a:t>
            </a:r>
            <a:r>
              <a:rPr lang="fr-FR" altLang="ja-SE" sz="1800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requirements</a:t>
            </a:r>
            <a:endParaRPr lang="fr-FR" altLang="ja-SE" sz="1800" dirty="0">
              <a:solidFill>
                <a:schemeClr val="tx1"/>
              </a:solidFill>
              <a:cs typeface="Arial" charset="0"/>
              <a:sym typeface="Wingdings" panose="05000000000000000000" pitchFamily="2" charset="2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Design </a:t>
            </a:r>
            <a:r>
              <a:rPr lang="fr-FR" altLang="ja-SE" sz="1800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completed</a:t>
            </a: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and </a:t>
            </a:r>
            <a:r>
              <a:rPr lang="fr-FR" altLang="ja-SE" sz="1800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validated</a:t>
            </a: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(</a:t>
            </a:r>
            <a:r>
              <a:rPr lang="fr-FR" altLang="ja-SE" sz="1800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technical</a:t>
            </a: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</a:t>
            </a:r>
            <a:r>
              <a:rPr lang="fr-FR" altLang="ja-SE" sz="1800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review</a:t>
            </a: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last June)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4 </a:t>
            </a:r>
            <a:r>
              <a:rPr lang="fr-FR" altLang="ja-SE" sz="1800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couplers</a:t>
            </a: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</a:t>
            </a:r>
            <a:r>
              <a:rPr lang="fr-FR" altLang="ja-SE" sz="1800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will</a:t>
            </a: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</a:t>
            </a:r>
            <a:r>
              <a:rPr lang="fr-FR" altLang="ja-SE" sz="1800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be</a:t>
            </a: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</a:t>
            </a:r>
            <a:r>
              <a:rPr lang="fr-FR" altLang="ja-SE" sz="1800" dirty="0" err="1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produced</a:t>
            </a:r>
            <a:r>
              <a:rPr lang="fr-FR" altLang="ja-SE" sz="1800" dirty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 by CERN by end of 2026</a:t>
            </a:r>
          </a:p>
          <a:p>
            <a:pPr marL="0" indent="0">
              <a:buNone/>
            </a:pPr>
            <a:endParaRPr lang="fr-FR" altLang="ja-SE" sz="1800" dirty="0">
              <a:solidFill>
                <a:schemeClr val="tx1"/>
              </a:solidFill>
              <a:cs typeface="Arial" charset="0"/>
              <a:sym typeface="Wingdings" panose="05000000000000000000" pitchFamily="2" charset="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F43431-52C0-65E8-4D64-97CDA0076B81}"/>
              </a:ext>
            </a:extLst>
          </p:cNvPr>
          <p:cNvSpPr/>
          <p:nvPr/>
        </p:nvSpPr>
        <p:spPr>
          <a:xfrm>
            <a:off x="227043" y="2773047"/>
            <a:ext cx="6167455" cy="2848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FR" altLang="ja-SE" sz="1800" dirty="0" err="1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Same</a:t>
            </a:r>
            <a:r>
              <a:rPr lang="fr-FR" altLang="ja-SE" sz="18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lang="fr-FR" altLang="ja-SE" sz="1800" dirty="0" err="1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cooling</a:t>
            </a:r>
            <a:r>
              <a:rPr lang="fr-FR" altLang="ja-SE" sz="18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configuration </a:t>
            </a:r>
            <a:r>
              <a:rPr lang="fr-FR" altLang="ja-SE" sz="1800" dirty="0" err="1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than</a:t>
            </a:r>
            <a:r>
              <a:rPr lang="fr-FR" altLang="ja-SE" sz="18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the one of ESS: </a:t>
            </a:r>
            <a:r>
              <a:rPr lang="en-US" altLang="ja-SE" sz="18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helium circulation from 4/5 K to 300 K through a double wall tube</a:t>
            </a:r>
          </a:p>
          <a:p>
            <a:pPr marL="22860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altLang="ja-SE" sz="18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Double-wall tube procurement was not included in ISAS: need to be ordered in 2026. We got 2 options:</a:t>
            </a:r>
          </a:p>
          <a:p>
            <a:pPr marL="730250" lvl="1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altLang="ja-SE" sz="18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Take the ESS design (baseline)  need to sign an NDA with CEA.</a:t>
            </a:r>
          </a:p>
          <a:p>
            <a:pPr marL="730250" lvl="1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altLang="ja-SE" sz="18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Mitigation: modify/adapt the DWT of the ESS double-spoke  Study about to start.</a:t>
            </a:r>
          </a:p>
          <a:p>
            <a:pPr marL="730250" lvl="1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altLang="ja-SE" sz="1800" dirty="0">
              <a:solidFill>
                <a:prstClr val="black"/>
              </a:solidFill>
              <a:latin typeface="Calibri" panose="020F0502020204030204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54504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9BDCF-C8DF-B191-022F-56289B48C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15A010-ABC9-86F2-817F-9CE0F2E2F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en-GB" noProof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TDR- Structure and advancement: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E10454-FCF8-6658-D11F-9667F8C6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8AA4B7F-8098-45D9-8E9E-D946D918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18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1912A6-E223-04C4-CD3C-8494CAFB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AE0626-CAF1-D889-45F2-CC0CEB598728}"/>
              </a:ext>
            </a:extLst>
          </p:cNvPr>
          <p:cNvSpPr txBox="1"/>
          <p:nvPr/>
        </p:nvSpPr>
        <p:spPr>
          <a:xfrm>
            <a:off x="57796" y="653480"/>
            <a:ext cx="5688632" cy="5089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I. Introduction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5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 10 pages max)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08790">
              <a:lnSpc>
                <a:spcPct val="107000"/>
              </a:lnSpc>
            </a:pPr>
            <a:r>
              <a:rPr lang="en-GB" sz="1200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A. Context </a:t>
            </a:r>
            <a:endParaRPr lang="en-GB" sz="12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08790">
              <a:lnSpc>
                <a:spcPct val="107000"/>
              </a:lnSpc>
            </a:pPr>
            <a:r>
              <a:rPr lang="en-GB" sz="1200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B. PERLE in the ERL worldwide landscape </a:t>
            </a:r>
            <a:endParaRPr lang="en-GB" sz="12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08790">
              <a:lnSpc>
                <a:spcPct val="107000"/>
              </a:lnSpc>
            </a:pPr>
            <a:r>
              <a:rPr lang="en-GB" sz="1200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C. PERLE Project </a:t>
            </a:r>
            <a:endParaRPr lang="en-GB" sz="12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8790" indent="508790">
              <a:lnSpc>
                <a:spcPct val="107000"/>
              </a:lnSpc>
            </a:pPr>
            <a:r>
              <a:rPr lang="en-GB" sz="1200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1. Scheme and option </a:t>
            </a:r>
            <a:endParaRPr lang="en-GB" sz="12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8790" indent="508790">
              <a:lnSpc>
                <a:spcPct val="107000"/>
              </a:lnSpc>
            </a:pPr>
            <a:r>
              <a:rPr lang="en-GB" sz="1200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2. Organisation </a:t>
            </a:r>
            <a:endParaRPr lang="en-GB" sz="12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8790" indent="508790">
              <a:lnSpc>
                <a:spcPct val="107000"/>
              </a:lnSpc>
            </a:pPr>
            <a:r>
              <a:rPr lang="en-GB" sz="1200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3. Programme </a:t>
            </a:r>
            <a:endParaRPr lang="en-GB" sz="12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08790">
              <a:lnSpc>
                <a:spcPct val="107000"/>
              </a:lnSpc>
            </a:pPr>
            <a:r>
              <a:rPr lang="en-GB" sz="1200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D. General layout </a:t>
            </a:r>
            <a:endParaRPr lang="en-GB" sz="12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08790">
              <a:lnSpc>
                <a:spcPct val="107000"/>
              </a:lnSpc>
            </a:pPr>
            <a:r>
              <a:rPr lang="en-GB" sz="1200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E. Application &amp; experiment </a:t>
            </a:r>
            <a:endParaRPr lang="en-GB" sz="12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08790">
              <a:lnSpc>
                <a:spcPct val="107000"/>
              </a:lnSpc>
            </a:pPr>
            <a:r>
              <a:rPr lang="en-GB" sz="1200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F. Machine parameters </a:t>
            </a:r>
          </a:p>
          <a:p>
            <a:pPr indent="508790">
              <a:lnSpc>
                <a:spcPct val="107000"/>
              </a:lnSpc>
            </a:pP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II. Accelerator Physics/design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40 pages max)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III. Injector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20 pages max 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IV. Merger, diagnostic line &amp; Dump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20 pages max)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V. Beam diagnostics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25 pages max)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VI. Magnets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20 pages)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VII. Cryomodules and superconducting RF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30 pages max)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VIII. RF systems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25 pages max)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IX. Cryogenics systems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25 pages max)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339970-802F-5C83-CBD0-ED45200D5671}"/>
              </a:ext>
            </a:extLst>
          </p:cNvPr>
          <p:cNvSpPr txBox="1"/>
          <p:nvPr/>
        </p:nvSpPr>
        <p:spPr>
          <a:xfrm>
            <a:off x="5602411" y="509464"/>
            <a:ext cx="5040560" cy="3771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5"/>
              </a:spcAft>
            </a:pPr>
            <a:endParaRPr lang="en-GB" sz="1400" b="1" noProof="0">
              <a:solidFill>
                <a:srgbClr val="000000"/>
              </a:solidFill>
              <a:latin typeface="+mn-lt"/>
              <a:ea typeface="Calibri" panose="020F0502020204030204" pitchFamily="34" charset="0"/>
              <a:cs typeface="CMR1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X. Vacuum Systems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20 pages max)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latin typeface="+mn-lt"/>
                <a:ea typeface="Calibri" panose="020F0502020204030204" pitchFamily="34" charset="0"/>
                <a:cs typeface="CMR10"/>
              </a:rPr>
              <a:t>XI. Machine Protection system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10 pages max)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XII. Control systems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15 pages max)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XIII. Infra &amp; Integration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15 pages max)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XIV. Quality management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10 pages max)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XV. Commissioning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10 pages max)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XVI. Sustainability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10 pages max)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XVII. Experiments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15 pages max)  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XVIII. Safety &amp; Radiation Management 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(</a:t>
            </a:r>
            <a:r>
              <a:rPr lang="en-GB" sz="1400" i="1" noProof="0" dirty="0" err="1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indicatif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MR10"/>
                <a:cs typeface="CMR10"/>
              </a:rPr>
              <a:t> </a:t>
            </a:r>
            <a:r>
              <a:rPr lang="en-GB" sz="1400" i="1" noProof="0" dirty="0">
                <a:solidFill>
                  <a:srgbClr val="2F5496"/>
                </a:solidFill>
                <a:latin typeface="+mn-lt"/>
                <a:ea typeface="Calibri" panose="020F0502020204030204" pitchFamily="34" charset="0"/>
                <a:cs typeface="CMR10"/>
              </a:rPr>
              <a:t>: ~ 10 pages max)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5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MR10"/>
              </a:rPr>
              <a:t>References</a:t>
            </a:r>
            <a:endParaRPr lang="en-GB" sz="1400" noProof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89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DBA35-6D56-23BD-C525-6EA7045DA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485DFC-0099-2EE2-1D99-74ECAF84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E25D57-D580-4CAF-5E09-08315C57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71C77D8-8EA7-B350-1AEF-D990ECCF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35FAE8-08B1-8FE1-CA34-A581851B5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99" y="679700"/>
            <a:ext cx="5143881" cy="49423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F8A2BA3-84E7-783F-ABA7-AEABEF7B0989}"/>
              </a:ext>
            </a:extLst>
          </p:cNvPr>
          <p:cNvSpPr txBox="1"/>
          <p:nvPr/>
        </p:nvSpPr>
        <p:spPr>
          <a:xfrm>
            <a:off x="6394499" y="2237656"/>
            <a:ext cx="432048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u="sng" noProof="0"/>
              <a:t>Advancement:</a:t>
            </a:r>
          </a:p>
          <a:p>
            <a:r>
              <a:rPr lang="en-GB" sz="1100" b="1" u="sng" noProof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i="1" noProof="0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GB" sz="1100" noProof="0" dirty="0">
                <a:solidFill>
                  <a:schemeClr val="accent1">
                    <a:lumMod val="75000"/>
                  </a:schemeClr>
                </a:solidFill>
              </a:rPr>
              <a:t> &lt;  25% </a:t>
            </a:r>
            <a:r>
              <a:rPr lang="en-GB" sz="1100" noProof="0" dirty="0"/>
              <a:t>: No plan or detailed advancement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i="1" noProof="0" dirty="0">
                <a:solidFill>
                  <a:schemeClr val="accent1">
                    <a:lumMod val="75000"/>
                  </a:schemeClr>
                </a:solidFill>
              </a:rPr>
              <a:t>a=25% </a:t>
            </a:r>
            <a:r>
              <a:rPr lang="en-GB" sz="1100" i="1" noProof="0" dirty="0"/>
              <a:t>:  plan received but draft of </a:t>
            </a:r>
            <a:r>
              <a:rPr lang="en-GB" sz="1100" noProof="0" dirty="0"/>
              <a:t>V</a:t>
            </a:r>
            <a:r>
              <a:rPr lang="en-GB" sz="1100" baseline="-25000" noProof="0" dirty="0"/>
              <a:t>0</a:t>
            </a:r>
            <a:r>
              <a:rPr lang="en-GB" sz="1100" noProof="0" dirty="0"/>
              <a:t> on-going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i="1" noProof="0" dirty="0">
                <a:solidFill>
                  <a:schemeClr val="accent1">
                    <a:lumMod val="75000"/>
                  </a:schemeClr>
                </a:solidFill>
              </a:rPr>
              <a:t>a= 50 % </a:t>
            </a:r>
            <a:r>
              <a:rPr lang="en-GB" sz="1100" i="1" noProof="0" dirty="0"/>
              <a:t>: </a:t>
            </a:r>
            <a:r>
              <a:rPr lang="en-GB" sz="1100" noProof="0" dirty="0"/>
              <a:t>V</a:t>
            </a:r>
            <a:r>
              <a:rPr lang="en-GB" sz="1100" baseline="-25000" noProof="0" dirty="0"/>
              <a:t>0</a:t>
            </a:r>
            <a:r>
              <a:rPr lang="en-GB" sz="1100" noProof="0" dirty="0"/>
              <a:t> received, in editing process or correction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i="1" noProof="0" dirty="0">
                <a:solidFill>
                  <a:schemeClr val="accent1">
                    <a:lumMod val="75000"/>
                  </a:schemeClr>
                </a:solidFill>
              </a:rPr>
              <a:t>a &gt; 50 % </a:t>
            </a:r>
            <a:r>
              <a:rPr lang="en-GB" sz="1100" noProof="0" dirty="0"/>
              <a:t>: V</a:t>
            </a:r>
            <a:r>
              <a:rPr lang="en-GB" sz="1100" baseline="-25000" noProof="0" dirty="0"/>
              <a:t>1</a:t>
            </a:r>
            <a:r>
              <a:rPr lang="en-GB" sz="1100" noProof="0" dirty="0"/>
              <a:t> corrected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i="1" noProof="0" dirty="0">
                <a:solidFill>
                  <a:schemeClr val="accent1">
                    <a:lumMod val="75000"/>
                  </a:schemeClr>
                </a:solidFill>
              </a:rPr>
              <a:t>a ≥ 75% </a:t>
            </a:r>
            <a:r>
              <a:rPr lang="en-GB" sz="1100" noProof="0" dirty="0"/>
              <a:t>:  Final version ready and/or remain minor corrections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i="1" noProof="0" dirty="0">
                <a:solidFill>
                  <a:schemeClr val="accent1">
                    <a:lumMod val="75000"/>
                  </a:schemeClr>
                </a:solidFill>
              </a:rPr>
              <a:t>a = 100 % </a:t>
            </a:r>
            <a:r>
              <a:rPr lang="en-GB" sz="1100" noProof="0" dirty="0"/>
              <a:t>: Finale version integrated to TDR. Edited &amp; approved by Chapter Coord. &amp; Coord. Board. 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8660300-10C9-75FB-855F-C21DD098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141288"/>
            <a:ext cx="7164388" cy="447675"/>
          </a:xfrm>
        </p:spPr>
        <p:txBody>
          <a:bodyPr>
            <a:normAutofit/>
          </a:bodyPr>
          <a:lstStyle/>
          <a:p>
            <a:r>
              <a:rPr lang="en-GB" noProof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TDR- Structure and advancement: </a:t>
            </a:r>
          </a:p>
        </p:txBody>
      </p:sp>
    </p:spTree>
    <p:extLst>
      <p:ext uri="{BB962C8B-B14F-4D97-AF65-F5344CB8AC3E}">
        <p14:creationId xmlns:p14="http://schemas.microsoft.com/office/powerpoint/2010/main" val="2083212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A3F5452-C906-B6B1-F968-2F9F0BBD55DB}"/>
              </a:ext>
            </a:extLst>
          </p:cNvPr>
          <p:cNvSpPr txBox="1"/>
          <p:nvPr/>
        </p:nvSpPr>
        <p:spPr>
          <a:xfrm>
            <a:off x="954236" y="149424"/>
            <a:ext cx="67051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PERLE Timeline (macroscopic view)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2D0ABD6-8DD0-C5E8-95C2-A9717615D9F9}"/>
              </a:ext>
            </a:extLst>
          </p:cNvPr>
          <p:cNvCxnSpPr>
            <a:cxnSpLocks/>
          </p:cNvCxnSpPr>
          <p:nvPr/>
        </p:nvCxnSpPr>
        <p:spPr>
          <a:xfrm flipH="1">
            <a:off x="3653519" y="1479075"/>
            <a:ext cx="4676" cy="360949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244012E-860E-5E2A-7045-C97161B9BE3E}"/>
              </a:ext>
            </a:extLst>
          </p:cNvPr>
          <p:cNvSpPr/>
          <p:nvPr/>
        </p:nvSpPr>
        <p:spPr>
          <a:xfrm>
            <a:off x="2937707" y="2154430"/>
            <a:ext cx="2484405" cy="3683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</a:rPr>
              <a:t>Phase 1: </a:t>
            </a:r>
            <a:r>
              <a:rPr lang="fr-FR" sz="1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Injection line</a:t>
            </a:r>
            <a:endParaRPr lang="en-GB" sz="1600" b="1" dirty="0">
              <a:solidFill>
                <a:schemeClr val="tx1"/>
              </a:solidFill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346F4C21-7920-DB22-7C2F-C55C78B5A9EA}"/>
              </a:ext>
            </a:extLst>
          </p:cNvPr>
          <p:cNvGrpSpPr/>
          <p:nvPr/>
        </p:nvGrpSpPr>
        <p:grpSpPr>
          <a:xfrm>
            <a:off x="191508" y="4867278"/>
            <a:ext cx="790208" cy="364719"/>
            <a:chOff x="2002011" y="4867278"/>
            <a:chExt cx="790208" cy="3647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C99929-BAA1-9FD8-662A-DB1BA03D8DEE}"/>
                </a:ext>
              </a:extLst>
            </p:cNvPr>
            <p:cNvSpPr/>
            <p:nvPr/>
          </p:nvSpPr>
          <p:spPr>
            <a:xfrm>
              <a:off x="2002011" y="4867278"/>
              <a:ext cx="790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F146C24-C9F5-A206-E557-CD6411C07175}"/>
                </a:ext>
              </a:extLst>
            </p:cNvPr>
            <p:cNvSpPr txBox="1"/>
            <p:nvPr/>
          </p:nvSpPr>
          <p:spPr>
            <a:xfrm>
              <a:off x="2029502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2022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65EBC4E1-B5C3-FD12-416B-FDD889889AF8}"/>
              </a:ext>
            </a:extLst>
          </p:cNvPr>
          <p:cNvGrpSpPr/>
          <p:nvPr/>
        </p:nvGrpSpPr>
        <p:grpSpPr>
          <a:xfrm>
            <a:off x="973319" y="4867278"/>
            <a:ext cx="796208" cy="364719"/>
            <a:chOff x="2841187" y="4867278"/>
            <a:chExt cx="796208" cy="36471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FC22C8-8713-103F-B0FA-A046F4926E86}"/>
                </a:ext>
              </a:extLst>
            </p:cNvPr>
            <p:cNvSpPr/>
            <p:nvPr/>
          </p:nvSpPr>
          <p:spPr>
            <a:xfrm>
              <a:off x="2841187" y="4867278"/>
              <a:ext cx="796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45FF997-026C-A064-2DEA-6E23988D683B}"/>
                </a:ext>
              </a:extLst>
            </p:cNvPr>
            <p:cNvSpPr txBox="1"/>
            <p:nvPr/>
          </p:nvSpPr>
          <p:spPr>
            <a:xfrm>
              <a:off x="2882049" y="4882207"/>
              <a:ext cx="6925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2023</a:t>
              </a: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35AFD5C4-A0F4-B23E-CEEE-9BC4F81CB6C6}"/>
              </a:ext>
            </a:extLst>
          </p:cNvPr>
          <p:cNvGrpSpPr/>
          <p:nvPr/>
        </p:nvGrpSpPr>
        <p:grpSpPr>
          <a:xfrm>
            <a:off x="1775684" y="4867278"/>
            <a:ext cx="790208" cy="364719"/>
            <a:chOff x="3643552" y="4867278"/>
            <a:chExt cx="790208" cy="36471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472FCC-5AB1-BDBA-8C3A-7F970AE1E2B0}"/>
                </a:ext>
              </a:extLst>
            </p:cNvPr>
            <p:cNvSpPr/>
            <p:nvPr/>
          </p:nvSpPr>
          <p:spPr>
            <a:xfrm>
              <a:off x="3643552" y="4867278"/>
              <a:ext cx="790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C443F9F-2030-CE2F-7104-83737C957370}"/>
                </a:ext>
              </a:extLst>
            </p:cNvPr>
            <p:cNvSpPr txBox="1"/>
            <p:nvPr/>
          </p:nvSpPr>
          <p:spPr>
            <a:xfrm>
              <a:off x="3730203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2024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A0FE87BC-DDDB-244E-31AE-A049F69497F2}"/>
              </a:ext>
            </a:extLst>
          </p:cNvPr>
          <p:cNvGrpSpPr/>
          <p:nvPr/>
        </p:nvGrpSpPr>
        <p:grpSpPr>
          <a:xfrm>
            <a:off x="2511584" y="4867278"/>
            <a:ext cx="796208" cy="364719"/>
            <a:chOff x="4539991" y="4867278"/>
            <a:chExt cx="796208" cy="3647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F9235E-458D-59D9-5B69-3CF3149BC091}"/>
                </a:ext>
              </a:extLst>
            </p:cNvPr>
            <p:cNvSpPr/>
            <p:nvPr/>
          </p:nvSpPr>
          <p:spPr>
            <a:xfrm>
              <a:off x="4539991" y="4867278"/>
              <a:ext cx="796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71582E8-1119-19CA-A4DE-EF2FFD5354E6}"/>
                </a:ext>
              </a:extLst>
            </p:cNvPr>
            <p:cNvSpPr txBox="1"/>
            <p:nvPr/>
          </p:nvSpPr>
          <p:spPr>
            <a:xfrm>
              <a:off x="4594299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2025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97D2D55C-5C5C-7DD4-97EE-DE8546162D3A}"/>
              </a:ext>
            </a:extLst>
          </p:cNvPr>
          <p:cNvGrpSpPr/>
          <p:nvPr/>
        </p:nvGrpSpPr>
        <p:grpSpPr>
          <a:xfrm>
            <a:off x="3285827" y="4867278"/>
            <a:ext cx="796310" cy="364719"/>
            <a:chOff x="5436430" y="4867278"/>
            <a:chExt cx="796310" cy="3647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5D2DB9-929A-A181-BD0F-FBC9CFAB30D2}"/>
                </a:ext>
              </a:extLst>
            </p:cNvPr>
            <p:cNvSpPr/>
            <p:nvPr/>
          </p:nvSpPr>
          <p:spPr>
            <a:xfrm>
              <a:off x="5436430" y="4867278"/>
              <a:ext cx="796310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8EAFA08-9B76-45AF-2736-B87A3D292DB9}"/>
                </a:ext>
              </a:extLst>
            </p:cNvPr>
            <p:cNvSpPr txBox="1"/>
            <p:nvPr/>
          </p:nvSpPr>
          <p:spPr>
            <a:xfrm>
              <a:off x="545839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2026</a:t>
              </a: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9EBBE378-3F58-658C-52E7-C3F0F82E8AD0}"/>
              </a:ext>
            </a:extLst>
          </p:cNvPr>
          <p:cNvGrpSpPr/>
          <p:nvPr/>
        </p:nvGrpSpPr>
        <p:grpSpPr>
          <a:xfrm>
            <a:off x="4082137" y="4867278"/>
            <a:ext cx="796310" cy="364719"/>
            <a:chOff x="6332870" y="4867278"/>
            <a:chExt cx="796310" cy="3647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AA1A3C-4A50-D1A2-9AFD-CC71311D1C2D}"/>
                </a:ext>
              </a:extLst>
            </p:cNvPr>
            <p:cNvSpPr/>
            <p:nvPr/>
          </p:nvSpPr>
          <p:spPr>
            <a:xfrm>
              <a:off x="6332870" y="4867278"/>
              <a:ext cx="796310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FC2EDDE-44DE-8438-A321-E3FEE77FB4F5}"/>
                </a:ext>
              </a:extLst>
            </p:cNvPr>
            <p:cNvSpPr txBox="1"/>
            <p:nvPr/>
          </p:nvSpPr>
          <p:spPr>
            <a:xfrm>
              <a:off x="6394499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2027</a:t>
              </a:r>
            </a:p>
          </p:txBody>
        </p:sp>
      </p:grpSp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F92937FD-8058-3C63-EACC-A29717646DD9}"/>
              </a:ext>
            </a:extLst>
          </p:cNvPr>
          <p:cNvGrpSpPr/>
          <p:nvPr/>
        </p:nvGrpSpPr>
        <p:grpSpPr>
          <a:xfrm>
            <a:off x="5598527" y="4867278"/>
            <a:ext cx="790509" cy="364719"/>
            <a:chOff x="7119092" y="4867278"/>
            <a:chExt cx="790509" cy="36471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FF3FA7-3FD4-D107-E0F0-5879047F8B45}"/>
                </a:ext>
              </a:extLst>
            </p:cNvPr>
            <p:cNvSpPr/>
            <p:nvPr/>
          </p:nvSpPr>
          <p:spPr>
            <a:xfrm>
              <a:off x="7119092" y="4867278"/>
              <a:ext cx="79050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18FCB5D-CB85-D59E-0827-E432A5136ECA}"/>
                </a:ext>
              </a:extLst>
            </p:cNvPr>
            <p:cNvSpPr txBox="1"/>
            <p:nvPr/>
          </p:nvSpPr>
          <p:spPr>
            <a:xfrm>
              <a:off x="7188043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2029</a:t>
              </a:r>
            </a:p>
          </p:txBody>
        </p: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FBFB41D1-FAA9-0E9A-6E38-0432A76C8483}"/>
              </a:ext>
            </a:extLst>
          </p:cNvPr>
          <p:cNvGrpSpPr/>
          <p:nvPr/>
        </p:nvGrpSpPr>
        <p:grpSpPr>
          <a:xfrm>
            <a:off x="7182703" y="4867279"/>
            <a:ext cx="790509" cy="364719"/>
            <a:chOff x="9918628" y="4867279"/>
            <a:chExt cx="790509" cy="364719"/>
          </a:xfrm>
        </p:grpSpPr>
        <p:sp>
          <p:nvSpPr>
            <p:cNvPr id="18" name="Rectangle : avec coins arrondis en haut 17">
              <a:extLst>
                <a:ext uri="{FF2B5EF4-FFF2-40B4-BE49-F238E27FC236}">
                  <a16:creationId xmlns:a16="http://schemas.microsoft.com/office/drawing/2014/main" id="{23FC6AC5-09CD-3933-CCC2-0395EC05670B}"/>
                </a:ext>
              </a:extLst>
            </p:cNvPr>
            <p:cNvSpPr/>
            <p:nvPr/>
          </p:nvSpPr>
          <p:spPr>
            <a:xfrm rot="5400000">
              <a:off x="10131523" y="4654384"/>
              <a:ext cx="364719" cy="790509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9A46ED1B-4454-E333-C02A-E9EC7943CF50}"/>
                </a:ext>
              </a:extLst>
            </p:cNvPr>
            <p:cNvSpPr txBox="1"/>
            <p:nvPr/>
          </p:nvSpPr>
          <p:spPr>
            <a:xfrm>
              <a:off x="9950382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2031</a:t>
              </a: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7A7D8FB2-55B9-AA84-30CF-31FEEF144250}"/>
              </a:ext>
            </a:extLst>
          </p:cNvPr>
          <p:cNvGrpSpPr/>
          <p:nvPr/>
        </p:nvGrpSpPr>
        <p:grpSpPr>
          <a:xfrm>
            <a:off x="6390615" y="4867278"/>
            <a:ext cx="790509" cy="364719"/>
            <a:chOff x="9022287" y="4867278"/>
            <a:chExt cx="790509" cy="36471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EC5137F-986C-F68B-568C-FF0F459423F0}"/>
                </a:ext>
              </a:extLst>
            </p:cNvPr>
            <p:cNvSpPr/>
            <p:nvPr/>
          </p:nvSpPr>
          <p:spPr>
            <a:xfrm>
              <a:off x="9022287" y="4867278"/>
              <a:ext cx="79050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B7EB8AA-5248-B3C6-0267-E1F8C44A39C5}"/>
                </a:ext>
              </a:extLst>
            </p:cNvPr>
            <p:cNvSpPr txBox="1"/>
            <p:nvPr/>
          </p:nvSpPr>
          <p:spPr>
            <a:xfrm>
              <a:off x="905879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2030</a:t>
              </a:r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8CDCE9B2-6E0F-9AE9-1B7C-43FE2CA3A57C}"/>
              </a:ext>
            </a:extLst>
          </p:cNvPr>
          <p:cNvSpPr/>
          <p:nvPr/>
        </p:nvSpPr>
        <p:spPr>
          <a:xfrm>
            <a:off x="201811" y="1207973"/>
            <a:ext cx="3451707" cy="3796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TDR and prototyping phase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479A06F-A324-A294-53B6-D918D7DE9682}"/>
              </a:ext>
            </a:extLst>
          </p:cNvPr>
          <p:cNvCxnSpPr>
            <a:cxnSpLocks/>
          </p:cNvCxnSpPr>
          <p:nvPr/>
        </p:nvCxnSpPr>
        <p:spPr>
          <a:xfrm>
            <a:off x="5422113" y="2236539"/>
            <a:ext cx="20240" cy="264566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B904979-3348-3294-4BB9-85A94DF7E5F0}"/>
              </a:ext>
            </a:extLst>
          </p:cNvPr>
          <p:cNvCxnSpPr>
            <a:cxnSpLocks/>
          </p:cNvCxnSpPr>
          <p:nvPr/>
        </p:nvCxnSpPr>
        <p:spPr>
          <a:xfrm>
            <a:off x="201809" y="1397791"/>
            <a:ext cx="2" cy="347317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E43A48BE-7785-DA67-1EE3-29A8CB3F39FD}"/>
              </a:ext>
            </a:extLst>
          </p:cNvPr>
          <p:cNvGrpSpPr/>
          <p:nvPr/>
        </p:nvGrpSpPr>
        <p:grpSpPr>
          <a:xfrm>
            <a:off x="7974791" y="4867275"/>
            <a:ext cx="651956" cy="348176"/>
            <a:chOff x="10858995" y="4834449"/>
            <a:chExt cx="651956" cy="348176"/>
          </a:xfrm>
        </p:grpSpPr>
        <p:sp>
          <p:nvSpPr>
            <p:cNvPr id="39" name="Chevron 38">
              <a:extLst>
                <a:ext uri="{FF2B5EF4-FFF2-40B4-BE49-F238E27FC236}">
                  <a16:creationId xmlns:a16="http://schemas.microsoft.com/office/drawing/2014/main" id="{624FCCC5-84F2-98AC-D8B6-E943B0123C55}"/>
                </a:ext>
              </a:extLst>
            </p:cNvPr>
            <p:cNvSpPr/>
            <p:nvPr/>
          </p:nvSpPr>
          <p:spPr>
            <a:xfrm>
              <a:off x="10858995" y="4839295"/>
              <a:ext cx="301614" cy="343330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40" name="Chevron 39">
              <a:extLst>
                <a:ext uri="{FF2B5EF4-FFF2-40B4-BE49-F238E27FC236}">
                  <a16:creationId xmlns:a16="http://schemas.microsoft.com/office/drawing/2014/main" id="{51464142-9DD4-17EC-0F62-9D637BBFE691}"/>
                </a:ext>
              </a:extLst>
            </p:cNvPr>
            <p:cNvSpPr/>
            <p:nvPr/>
          </p:nvSpPr>
          <p:spPr>
            <a:xfrm>
              <a:off x="11037650" y="4834449"/>
              <a:ext cx="310312" cy="343329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41" name="Chevron 40">
              <a:extLst>
                <a:ext uri="{FF2B5EF4-FFF2-40B4-BE49-F238E27FC236}">
                  <a16:creationId xmlns:a16="http://schemas.microsoft.com/office/drawing/2014/main" id="{4C2A6004-EF27-96F6-8D4F-2CA2325A5103}"/>
                </a:ext>
              </a:extLst>
            </p:cNvPr>
            <p:cNvSpPr/>
            <p:nvPr/>
          </p:nvSpPr>
          <p:spPr>
            <a:xfrm>
              <a:off x="11200639" y="4834449"/>
              <a:ext cx="310312" cy="343329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566E5D9-D626-C452-5C46-EC654AA085CC}"/>
              </a:ext>
            </a:extLst>
          </p:cNvPr>
          <p:cNvSpPr/>
          <p:nvPr/>
        </p:nvSpPr>
        <p:spPr>
          <a:xfrm>
            <a:off x="7258595" y="2381672"/>
            <a:ext cx="2308239" cy="36471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</a:rPr>
              <a:t>Phase 3: PERLE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250 MeV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113" name="Espace réservé de la date 112">
            <a:extLst>
              <a:ext uri="{FF2B5EF4-FFF2-40B4-BE49-F238E27FC236}">
                <a16:creationId xmlns:a16="http://schemas.microsoft.com/office/drawing/2014/main" id="{4D7B4DA7-D3F4-9724-F27C-8334746B9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28/01/2026</a:t>
            </a:r>
            <a:endParaRPr lang="fr-FR" dirty="0">
              <a:latin typeface="+mn-lt"/>
            </a:endParaRPr>
          </a:p>
        </p:txBody>
      </p:sp>
      <p:sp>
        <p:nvSpPr>
          <p:cNvPr id="115" name="Espace réservé du numéro de diapositive 114">
            <a:extLst>
              <a:ext uri="{FF2B5EF4-FFF2-40B4-BE49-F238E27FC236}">
                <a16:creationId xmlns:a16="http://schemas.microsoft.com/office/drawing/2014/main" id="{A8D58526-EEA9-F842-1989-AE78E2C3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</a:t>
            </a:fld>
            <a:endParaRPr lang="fr-FR" dirty="0">
              <a:latin typeface="+mn-lt"/>
            </a:endParaRPr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ADF9B2F8-6A5D-7EB8-5FCB-41EB294162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460" y="745798"/>
            <a:ext cx="2847327" cy="13973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C145EAB6-DC7B-C905-6401-FDA5AC6B6369}"/>
              </a:ext>
            </a:extLst>
          </p:cNvPr>
          <p:cNvGrpSpPr/>
          <p:nvPr/>
        </p:nvGrpSpPr>
        <p:grpSpPr>
          <a:xfrm>
            <a:off x="4874454" y="4867276"/>
            <a:ext cx="719529" cy="364719"/>
            <a:chOff x="6395019" y="4867276"/>
            <a:chExt cx="719529" cy="364719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9B70228-4979-90CF-23E9-D4BB1715013B}"/>
                </a:ext>
              </a:extLst>
            </p:cNvPr>
            <p:cNvSpPr/>
            <p:nvPr/>
          </p:nvSpPr>
          <p:spPr>
            <a:xfrm>
              <a:off x="6395019" y="4867276"/>
              <a:ext cx="71952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45D780B-0BC8-DD73-1F92-C1D98F1964C5}"/>
                </a:ext>
              </a:extLst>
            </p:cNvPr>
            <p:cNvSpPr txBox="1"/>
            <p:nvPr/>
          </p:nvSpPr>
          <p:spPr>
            <a:xfrm>
              <a:off x="6421260" y="4901952"/>
              <a:ext cx="6213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2028</a:t>
              </a:r>
            </a:p>
          </p:txBody>
        </p:sp>
      </p:grp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D18E59B-3C0E-4A4B-97BA-4942860A6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PERLE Collaboration Board Meeting</a:t>
            </a:r>
            <a:endParaRPr lang="fr-FR" dirty="0">
              <a:latin typeface="+mn-lt"/>
            </a:endParaRPr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478C9C4B-1170-4471-A096-23E5CFE441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7FF235E8-F4F6-4970-BE4A-5E552453341E}"/>
              </a:ext>
            </a:extLst>
          </p:cNvPr>
          <p:cNvSpPr/>
          <p:nvPr/>
        </p:nvSpPr>
        <p:spPr>
          <a:xfrm>
            <a:off x="3749170" y="1589584"/>
            <a:ext cx="2069265" cy="4302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</a:rPr>
              <a:t>Phase 2: PERLE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tour</a:t>
            </a:r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FF1A206B-A18F-43F5-B5F7-9383E5AB736A}"/>
              </a:ext>
            </a:extLst>
          </p:cNvPr>
          <p:cNvCxnSpPr>
            <a:cxnSpLocks/>
          </p:cNvCxnSpPr>
          <p:nvPr/>
        </p:nvCxnSpPr>
        <p:spPr>
          <a:xfrm>
            <a:off x="6108825" y="2154430"/>
            <a:ext cx="8697" cy="307756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068533BB-D964-4965-8075-999CFE5B3E80}"/>
              </a:ext>
            </a:extLst>
          </p:cNvPr>
          <p:cNvCxnSpPr>
            <a:cxnSpLocks/>
          </p:cNvCxnSpPr>
          <p:nvPr/>
        </p:nvCxnSpPr>
        <p:spPr>
          <a:xfrm flipH="1">
            <a:off x="7252732" y="2381672"/>
            <a:ext cx="5863" cy="250053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0363756F-CB55-12D1-7996-2A20228C9B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422" y="2597696"/>
            <a:ext cx="2466912" cy="152033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CC11AFD-E741-0688-6014-3667C9352B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938" y="2809226"/>
            <a:ext cx="3360384" cy="13871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E87BDE77-DA0A-0B2C-0EA2-72D86B8CE4A6}"/>
              </a:ext>
            </a:extLst>
          </p:cNvPr>
          <p:cNvGrpSpPr/>
          <p:nvPr/>
        </p:nvGrpSpPr>
        <p:grpSpPr>
          <a:xfrm>
            <a:off x="8714302" y="653480"/>
            <a:ext cx="1368152" cy="864072"/>
            <a:chOff x="8387500" y="1301576"/>
            <a:chExt cx="1368152" cy="864072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023744B-D96F-B842-D981-64A14E472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4533" y="1534369"/>
              <a:ext cx="1152334" cy="631279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02F5AB0-5082-4786-0D03-B9E3CF87F9F5}"/>
                </a:ext>
              </a:extLst>
            </p:cNvPr>
            <p:cNvSpPr txBox="1"/>
            <p:nvPr/>
          </p:nvSpPr>
          <p:spPr>
            <a:xfrm rot="20899010">
              <a:off x="8387500" y="1301576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dirty="0">
                  <a:solidFill>
                    <a:schemeClr val="accent6">
                      <a:lumMod val="75000"/>
                    </a:schemeClr>
                  </a:solidFill>
                </a:rPr>
                <a:t>“Partially”</a:t>
              </a: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47AE3F66-70F3-7467-D9A3-1F0289E75061}"/>
              </a:ext>
            </a:extLst>
          </p:cNvPr>
          <p:cNvGrpSpPr/>
          <p:nvPr/>
        </p:nvGrpSpPr>
        <p:grpSpPr>
          <a:xfrm>
            <a:off x="2940422" y="3965848"/>
            <a:ext cx="3022029" cy="811833"/>
            <a:chOff x="1857995" y="3965848"/>
            <a:chExt cx="3022029" cy="81183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D1A0115-D96D-35B8-0C81-2C04D28AA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7995" y="3965848"/>
              <a:ext cx="1152334" cy="631279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DA81F6F8-08EF-877F-BA87-232A4F8C07C5}"/>
                </a:ext>
              </a:extLst>
            </p:cNvPr>
            <p:cNvSpPr txBox="1"/>
            <p:nvPr/>
          </p:nvSpPr>
          <p:spPr>
            <a:xfrm>
              <a:off x="2002009" y="4469904"/>
              <a:ext cx="28780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+mn-lt"/>
                </a:rPr>
                <a:t>By CNRS National Program RI2</a:t>
              </a: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835C9D9B-CB01-350D-B27B-F8304789CD94}"/>
              </a:ext>
            </a:extLst>
          </p:cNvPr>
          <p:cNvSpPr txBox="1"/>
          <p:nvPr/>
        </p:nvSpPr>
        <p:spPr>
          <a:xfrm>
            <a:off x="8194699" y="1642428"/>
            <a:ext cx="2551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n-lt"/>
              </a:rPr>
              <a:t>CM funded by EU Program </a:t>
            </a:r>
            <a:r>
              <a:rPr lang="en-GB" sz="1400" dirty="0" err="1">
                <a:latin typeface="+mn-lt"/>
              </a:rPr>
              <a:t>iSAS</a:t>
            </a:r>
            <a:r>
              <a:rPr lang="en-GB" sz="1400" dirty="0">
                <a:latin typeface="+mn-lt"/>
              </a:rPr>
              <a:t> + Matching funds (IN2P3)</a:t>
            </a:r>
          </a:p>
        </p:txBody>
      </p:sp>
    </p:spTree>
    <p:extLst>
      <p:ext uri="{BB962C8B-B14F-4D97-AF65-F5344CB8AC3E}">
        <p14:creationId xmlns:p14="http://schemas.microsoft.com/office/powerpoint/2010/main" val="2592683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C3062-0242-168C-DDEF-E1768993D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38472B-A63A-1519-13DF-65C0F0C3C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1C5C269-A760-941D-ABA2-4DEB4D4D8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66BE97-F890-B93B-965D-F138C146F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5BDF6C5-1C66-856E-1577-229A8DFF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141288"/>
            <a:ext cx="7164388" cy="44767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Organization of the beam dynamics review</a:t>
            </a:r>
            <a:r>
              <a:rPr lang="en-GB" noProof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065077-7A06-F5D6-9635-CF4FB9126383}"/>
              </a:ext>
            </a:extLst>
          </p:cNvPr>
          <p:cNvSpPr txBox="1"/>
          <p:nvPr/>
        </p:nvSpPr>
        <p:spPr>
          <a:xfrm>
            <a:off x="273818" y="869504"/>
            <a:ext cx="104989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b="1" u="sng" noProof="0" dirty="0">
                <a:latin typeface="+mn-lt"/>
              </a:rPr>
              <a:t>Goal</a:t>
            </a:r>
            <a:r>
              <a:rPr lang="en-GB" sz="1800" noProof="0" dirty="0">
                <a:latin typeface="+mn-lt"/>
              </a:rPr>
              <a:t>: </a:t>
            </a:r>
          </a:p>
          <a:p>
            <a:pPr algn="just"/>
            <a:r>
              <a:rPr lang="en-GB" sz="1600" noProof="0" dirty="0">
                <a:latin typeface="+mn-lt"/>
              </a:rPr>
              <a:t>Validation of the scientific choices related to lattice design and beam dynamics studies. </a:t>
            </a:r>
          </a:p>
          <a:p>
            <a:pPr algn="just"/>
            <a:endParaRPr lang="en-GB" sz="1800" noProof="0" dirty="0">
              <a:latin typeface="+mn-lt"/>
            </a:endParaRPr>
          </a:p>
          <a:p>
            <a:pPr algn="just"/>
            <a:r>
              <a:rPr lang="en-GB" sz="1800" b="1" u="sng" noProof="0" dirty="0">
                <a:latin typeface="+mn-lt"/>
              </a:rPr>
              <a:t>Inputs to be provided</a:t>
            </a:r>
            <a:r>
              <a:rPr lang="en-GB" sz="1800" b="1" noProof="0" dirty="0">
                <a:latin typeface="+mn-lt"/>
              </a:rPr>
              <a:t>:</a:t>
            </a:r>
          </a:p>
          <a:p>
            <a:pPr algn="just"/>
            <a:endParaRPr lang="en-GB" sz="1800" noProof="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en-GB" sz="1600" noProof="0" dirty="0">
                <a:latin typeface="+mn-lt"/>
              </a:rPr>
              <a:t>Final lattice design will be presented in details, including optical functions, optical elements parameters and the phasing strategy.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n-GB" sz="1600" noProof="0" dirty="0">
                <a:latin typeface="+mn-lt"/>
              </a:rPr>
              <a:t>Current state of diagnostics studies, error studies and various beam dynamics studies will also be shown.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fr-FR" sz="1600" dirty="0">
                <a:latin typeface="+mn-lt"/>
              </a:rPr>
              <a:t>The reports </a:t>
            </a:r>
            <a:r>
              <a:rPr lang="fr-FR" sz="1600" dirty="0" err="1">
                <a:latin typeface="+mn-lt"/>
              </a:rPr>
              <a:t>will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be</a:t>
            </a:r>
            <a:r>
              <a:rPr lang="fr-FR" sz="1600" dirty="0">
                <a:latin typeface="+mn-lt"/>
              </a:rPr>
              <a:t> sent to the </a:t>
            </a:r>
            <a:r>
              <a:rPr lang="fr-FR" sz="1600" dirty="0" err="1">
                <a:latin typeface="+mn-lt"/>
              </a:rPr>
              <a:t>reviewers</a:t>
            </a:r>
            <a:r>
              <a:rPr lang="fr-FR" sz="1600" dirty="0">
                <a:latin typeface="+mn-lt"/>
              </a:rPr>
              <a:t> </a:t>
            </a:r>
            <a:r>
              <a:rPr lang="fr-FR" sz="1600" b="1" dirty="0">
                <a:latin typeface="+mn-lt"/>
              </a:rPr>
              <a:t>at least a </a:t>
            </a:r>
            <a:r>
              <a:rPr lang="fr-FR" sz="1600" b="1" dirty="0" err="1">
                <a:latin typeface="+mn-lt"/>
              </a:rPr>
              <a:t>month</a:t>
            </a:r>
            <a:r>
              <a:rPr lang="fr-FR" sz="1600" b="1" dirty="0">
                <a:latin typeface="+mn-lt"/>
              </a:rPr>
              <a:t> in </a:t>
            </a:r>
            <a:r>
              <a:rPr lang="fr-FR" sz="1600" b="1" dirty="0" err="1">
                <a:latin typeface="+mn-lt"/>
              </a:rPr>
              <a:t>advance</a:t>
            </a:r>
            <a:r>
              <a:rPr lang="fr-FR" sz="1600" dirty="0">
                <a:latin typeface="+mn-lt"/>
              </a:rPr>
              <a:t>, </a:t>
            </a:r>
            <a:r>
              <a:rPr lang="fr-FR" sz="1600" dirty="0" err="1">
                <a:latin typeface="+mn-lt"/>
              </a:rPr>
              <a:t>along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with</a:t>
            </a:r>
            <a:r>
              <a:rPr lang="fr-FR" sz="1600" dirty="0">
                <a:latin typeface="+mn-lt"/>
              </a:rPr>
              <a:t> a </a:t>
            </a:r>
            <a:r>
              <a:rPr lang="fr-FR" sz="1600" dirty="0" err="1">
                <a:latin typeface="+mn-lt"/>
              </a:rPr>
              <a:t>list</a:t>
            </a:r>
            <a:r>
              <a:rPr lang="fr-FR" sz="1600" dirty="0">
                <a:latin typeface="+mn-lt"/>
              </a:rPr>
              <a:t> of questions for the </a:t>
            </a:r>
            <a:r>
              <a:rPr lang="fr-FR" sz="1600" dirty="0" err="1">
                <a:latin typeface="+mn-lt"/>
              </a:rPr>
              <a:t>reviewers</a:t>
            </a:r>
            <a:r>
              <a:rPr lang="fr-FR" sz="1600" dirty="0">
                <a:latin typeface="+mn-lt"/>
              </a:rPr>
              <a:t>. </a:t>
            </a:r>
            <a:r>
              <a:rPr lang="en-GB" sz="1600" dirty="0">
                <a:latin typeface="+mn-lt"/>
              </a:rPr>
              <a:t>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GB" sz="1800" dirty="0">
              <a:latin typeface="+mn-lt"/>
            </a:endParaRPr>
          </a:p>
          <a:p>
            <a:pPr algn="just"/>
            <a:r>
              <a:rPr lang="en-GB" sz="1800" b="1" u="sng" noProof="0" dirty="0">
                <a:latin typeface="+mn-lt"/>
              </a:rPr>
              <a:t>Practical Information</a:t>
            </a:r>
            <a:r>
              <a:rPr lang="en-GB" sz="1800" noProof="0" dirty="0">
                <a:latin typeface="+mn-lt"/>
              </a:rPr>
              <a:t>:</a:t>
            </a:r>
          </a:p>
          <a:p>
            <a:pPr algn="just"/>
            <a:endParaRPr lang="en-GB" sz="1800" dirty="0">
              <a:latin typeface="+mn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latin typeface="+mn-lt"/>
              </a:rPr>
              <a:t>The </a:t>
            </a:r>
            <a:r>
              <a:rPr lang="fr-FR" sz="1600" dirty="0" err="1">
                <a:latin typeface="+mn-lt"/>
              </a:rPr>
              <a:t>review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will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be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held</a:t>
            </a:r>
            <a:r>
              <a:rPr lang="fr-FR" sz="1600" dirty="0">
                <a:latin typeface="+mn-lt"/>
              </a:rPr>
              <a:t> at </a:t>
            </a:r>
            <a:r>
              <a:rPr lang="fr-FR" sz="1600" b="1" dirty="0">
                <a:latin typeface="+mn-lt"/>
              </a:rPr>
              <a:t>IJCLab</a:t>
            </a:r>
            <a:r>
              <a:rPr lang="fr-FR" sz="1600" dirty="0">
                <a:latin typeface="+mn-lt"/>
              </a:rPr>
              <a:t>, by </a:t>
            </a:r>
            <a:r>
              <a:rPr lang="fr-FR" sz="1600" b="1" dirty="0" err="1">
                <a:latin typeface="+mn-lt"/>
              </a:rPr>
              <a:t>Mid</a:t>
            </a:r>
            <a:r>
              <a:rPr lang="fr-FR" sz="1600" b="1" dirty="0">
                <a:latin typeface="+mn-lt"/>
              </a:rPr>
              <a:t>/End June 2026</a:t>
            </a:r>
            <a:r>
              <a:rPr lang="fr-FR" sz="1600" dirty="0">
                <a:latin typeface="+mn-lt"/>
              </a:rPr>
              <a:t>, </a:t>
            </a:r>
            <a:r>
              <a:rPr lang="fr-FR" sz="1600" dirty="0" err="1">
                <a:latin typeface="+mn-lt"/>
              </a:rPr>
              <a:t>so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it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does</a:t>
            </a:r>
            <a:r>
              <a:rPr lang="fr-FR" sz="1600" dirty="0">
                <a:latin typeface="+mn-lt"/>
              </a:rPr>
              <a:t> not </a:t>
            </a:r>
            <a:r>
              <a:rPr lang="fr-FR" sz="1600" dirty="0" err="1">
                <a:latin typeface="+mn-lt"/>
              </a:rPr>
              <a:t>overlap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with</a:t>
            </a:r>
            <a:r>
              <a:rPr lang="fr-FR" sz="1600" dirty="0">
                <a:latin typeface="+mn-lt"/>
              </a:rPr>
              <a:t> the IPAC </a:t>
            </a:r>
            <a:r>
              <a:rPr lang="fr-FR" sz="1600" dirty="0" err="1">
                <a:latin typeface="+mn-lt"/>
              </a:rPr>
              <a:t>conference</a:t>
            </a:r>
            <a:r>
              <a:rPr lang="fr-FR" sz="1600" dirty="0">
                <a:latin typeface="+mn-lt"/>
              </a:rPr>
              <a:t>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latin typeface="+mn-lt"/>
              </a:rPr>
              <a:t>A </a:t>
            </a:r>
            <a:r>
              <a:rPr lang="fr-FR" sz="1600" dirty="0" err="1">
                <a:latin typeface="+mn-lt"/>
              </a:rPr>
              <a:t>hybrid</a:t>
            </a:r>
            <a:r>
              <a:rPr lang="fr-FR" sz="1600" dirty="0">
                <a:latin typeface="+mn-lt"/>
              </a:rPr>
              <a:t> (zoom-</a:t>
            </a:r>
            <a:r>
              <a:rPr lang="fr-FR" sz="1600" dirty="0" err="1">
                <a:latin typeface="+mn-lt"/>
              </a:rPr>
              <a:t>presential</a:t>
            </a:r>
            <a:r>
              <a:rPr lang="fr-FR" sz="1600" dirty="0">
                <a:latin typeface="+mn-lt"/>
              </a:rPr>
              <a:t>) format can </a:t>
            </a:r>
            <a:r>
              <a:rPr lang="fr-FR" sz="1600" dirty="0" err="1">
                <a:latin typeface="+mn-lt"/>
              </a:rPr>
              <a:t>be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envisaged</a:t>
            </a:r>
            <a:r>
              <a:rPr lang="fr-FR" sz="1600" dirty="0">
                <a:latin typeface="+mn-lt"/>
              </a:rPr>
              <a:t>, </a:t>
            </a:r>
            <a:r>
              <a:rPr lang="fr-FR" sz="1600" dirty="0" err="1">
                <a:latin typeface="+mn-lt"/>
              </a:rPr>
              <a:t>considering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potential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travel</a:t>
            </a:r>
            <a:r>
              <a:rPr lang="fr-FR" sz="1600" dirty="0">
                <a:latin typeface="+mn-lt"/>
              </a:rPr>
              <a:t> issues.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latin typeface="+mn-lt"/>
              </a:rPr>
              <a:t>PERLE collaboration </a:t>
            </a:r>
            <a:r>
              <a:rPr lang="fr-FR" sz="1600" dirty="0" err="1">
                <a:latin typeface="+mn-lt"/>
              </a:rPr>
              <a:t>will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afford</a:t>
            </a:r>
            <a:r>
              <a:rPr lang="fr-FR" sz="1600" dirty="0">
                <a:latin typeface="+mn-lt"/>
              </a:rPr>
              <a:t> all </a:t>
            </a:r>
            <a:r>
              <a:rPr lang="fr-FR" sz="1600" dirty="0" err="1">
                <a:latin typeface="+mn-lt"/>
              </a:rPr>
              <a:t>expenses</a:t>
            </a:r>
            <a:r>
              <a:rPr lang="fr-FR" sz="1600" dirty="0">
                <a:latin typeface="+mn-lt"/>
              </a:rPr>
              <a:t> (</a:t>
            </a:r>
            <a:r>
              <a:rPr lang="fr-FR" sz="1600" dirty="0" err="1">
                <a:latin typeface="+mn-lt"/>
              </a:rPr>
              <a:t>travel</a:t>
            </a:r>
            <a:r>
              <a:rPr lang="fr-FR" sz="1600" dirty="0">
                <a:latin typeface="+mn-lt"/>
              </a:rPr>
              <a:t>, </a:t>
            </a:r>
            <a:r>
              <a:rPr lang="fr-FR" sz="1600" dirty="0" err="1">
                <a:latin typeface="+mn-lt"/>
              </a:rPr>
              <a:t>meals</a:t>
            </a:r>
            <a:r>
              <a:rPr lang="fr-FR" sz="1600" dirty="0">
                <a:latin typeface="+mn-lt"/>
              </a:rPr>
              <a:t>, </a:t>
            </a:r>
            <a:r>
              <a:rPr lang="fr-FR" sz="1600" dirty="0" err="1">
                <a:latin typeface="+mn-lt"/>
              </a:rPr>
              <a:t>accomodation</a:t>
            </a:r>
            <a:r>
              <a:rPr lang="fr-FR" sz="1600" dirty="0">
                <a:latin typeface="+mn-lt"/>
              </a:rPr>
              <a:t>) of </a:t>
            </a:r>
            <a:r>
              <a:rPr lang="fr-FR" sz="1600" dirty="0" err="1">
                <a:latin typeface="+mn-lt"/>
              </a:rPr>
              <a:t>reviewers</a:t>
            </a:r>
            <a:r>
              <a:rPr lang="fr-FR" sz="1600" dirty="0">
                <a:latin typeface="+mn-lt"/>
              </a:rPr>
              <a:t> if </a:t>
            </a:r>
            <a:r>
              <a:rPr lang="fr-FR" sz="1600" dirty="0" err="1">
                <a:latin typeface="+mn-lt"/>
              </a:rPr>
              <a:t>they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wish</a:t>
            </a:r>
            <a:r>
              <a:rPr lang="fr-FR" sz="1600" dirty="0">
                <a:latin typeface="+mn-lt"/>
              </a:rPr>
              <a:t> to attend in </a:t>
            </a:r>
            <a:r>
              <a:rPr lang="fr-FR" sz="1600" dirty="0" err="1">
                <a:latin typeface="+mn-lt"/>
              </a:rPr>
              <a:t>person</a:t>
            </a:r>
            <a:r>
              <a:rPr lang="fr-FR" sz="1600" dirty="0">
                <a:latin typeface="+mn-lt"/>
              </a:rPr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latin typeface="+mn-lt"/>
              </a:rPr>
              <a:t>A </a:t>
            </a:r>
            <a:r>
              <a:rPr lang="fr-FR" sz="1600" b="1" dirty="0" err="1">
                <a:latin typeface="+mn-lt"/>
              </a:rPr>
              <a:t>visit</a:t>
            </a:r>
            <a:r>
              <a:rPr lang="fr-FR" sz="1600" dirty="0">
                <a:latin typeface="+mn-lt"/>
              </a:rPr>
              <a:t> of the installation </a:t>
            </a:r>
            <a:r>
              <a:rPr lang="fr-FR" sz="1600" dirty="0" err="1">
                <a:latin typeface="+mn-lt"/>
              </a:rPr>
              <a:t>is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planned</a:t>
            </a:r>
            <a:r>
              <a:rPr lang="fr-FR" sz="1600" dirty="0">
                <a:latin typeface="+mn-lt"/>
              </a:rPr>
              <a:t>.</a:t>
            </a:r>
          </a:p>
          <a:p>
            <a:pPr algn="just"/>
            <a:endParaRPr lang="en-GB" sz="1800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1415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E2086-8442-D373-8CA9-06697E373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C2CAB3-B5F7-9202-9F7B-554346708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818544-3804-8639-0478-D1179B94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4A80792-D302-A692-88CB-BDEBD4880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A4E6ACD-302A-6A94-BCCC-E77322F6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141288"/>
            <a:ext cx="7164388" cy="44767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Organization of the beam dynamics review</a:t>
            </a:r>
            <a:r>
              <a:rPr lang="en-GB" noProof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D54D9A7-E5A8-50AE-3390-22609A638919}"/>
              </a:ext>
            </a:extLst>
          </p:cNvPr>
          <p:cNvSpPr txBox="1"/>
          <p:nvPr/>
        </p:nvSpPr>
        <p:spPr>
          <a:xfrm>
            <a:off x="273818" y="797496"/>
            <a:ext cx="10308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b="1" u="sng" noProof="0" dirty="0">
                <a:latin typeface="+mn-lt"/>
              </a:rPr>
              <a:t>Expert panel</a:t>
            </a:r>
            <a:r>
              <a:rPr lang="en-GB" sz="1800" noProof="0" dirty="0">
                <a:latin typeface="+mn-lt"/>
              </a:rPr>
              <a:t>: A panel of experts (mainly beam dynamics experts in ERLs) from various labs and fields will be invited and kindly asked to advise &amp; comment on a bunch of general and specific topics by the PERLE beam dynamics team. </a:t>
            </a:r>
            <a:r>
              <a:rPr lang="en-GB" sz="1800" noProof="0" dirty="0">
                <a:latin typeface="+mn-lt"/>
                <a:sym typeface="Wingdings" pitchFamily="2" charset="2"/>
              </a:rPr>
              <a:t> </a:t>
            </a:r>
            <a:r>
              <a:rPr lang="en-GB" sz="1800" noProof="0" dirty="0">
                <a:solidFill>
                  <a:srgbClr val="CC0066"/>
                </a:solidFill>
                <a:latin typeface="+mn-lt"/>
                <a:sym typeface="Wingdings" pitchFamily="2" charset="2"/>
              </a:rPr>
              <a:t>We ask the CB for comment of the expert list and approval. </a:t>
            </a:r>
            <a:endParaRPr lang="en-GB" sz="1800" noProof="0" dirty="0">
              <a:solidFill>
                <a:srgbClr val="CC0066"/>
              </a:solidFill>
              <a:latin typeface="+mn-lt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CD10F0C3-FC41-B76C-277A-E40A4BEDE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519758"/>
              </p:ext>
            </p:extLst>
          </p:nvPr>
        </p:nvGraphicFramePr>
        <p:xfrm>
          <a:off x="1497955" y="1765424"/>
          <a:ext cx="7820484" cy="378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0242">
                  <a:extLst>
                    <a:ext uri="{9D8B030D-6E8A-4147-A177-3AD203B41FA5}">
                      <a16:colId xmlns:a16="http://schemas.microsoft.com/office/drawing/2014/main" val="3078969853"/>
                    </a:ext>
                  </a:extLst>
                </a:gridCol>
                <a:gridCol w="3910242">
                  <a:extLst>
                    <a:ext uri="{9D8B030D-6E8A-4147-A177-3AD203B41FA5}">
                      <a16:colId xmlns:a16="http://schemas.microsoft.com/office/drawing/2014/main" val="2009995042"/>
                    </a:ext>
                  </a:extLst>
                </a:gridCol>
              </a:tblGrid>
              <a:tr h="31972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Proposed name(s)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652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n-lt"/>
                        </a:rPr>
                        <a:t>Internal experts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n-lt"/>
                        </a:rPr>
                        <a:t>Alex Bogacz and Peter Williams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043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n-lt"/>
                        </a:rPr>
                        <a:t>CEBAF Expert (USA)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n-lt"/>
                        </a:rPr>
                        <a:t>David Douglas (Retired)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185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n-lt"/>
                        </a:rPr>
                        <a:t>CBETA experts (USA)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n-lt"/>
                        </a:rPr>
                        <a:t>Stephen Brooks/ Georg </a:t>
                      </a:r>
                      <a:r>
                        <a:rPr lang="en-GB" sz="1600" dirty="0" err="1">
                          <a:latin typeface="+mn-lt"/>
                        </a:rPr>
                        <a:t>Hoffstaetter</a:t>
                      </a:r>
                      <a:endParaRPr lang="en-GB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060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+mn-lt"/>
                        </a:rPr>
                        <a:t>sDalinac</a:t>
                      </a:r>
                      <a:r>
                        <a:rPr lang="en-GB" sz="1600" dirty="0">
                          <a:latin typeface="+mn-lt"/>
                        </a:rPr>
                        <a:t>/</a:t>
                      </a:r>
                      <a:r>
                        <a:rPr lang="en-GB" sz="1600" dirty="0" err="1">
                          <a:latin typeface="+mn-lt"/>
                        </a:rPr>
                        <a:t>bERLinPro</a:t>
                      </a:r>
                      <a:r>
                        <a:rPr lang="en-GB" sz="1600" dirty="0">
                          <a:latin typeface="+mn-lt"/>
                        </a:rPr>
                        <a:t> (Germany)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n-lt"/>
                        </a:rPr>
                        <a:t>Michaela Arnold/ Alex Neumann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440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+mn-lt"/>
                        </a:rPr>
                        <a:t>cERL</a:t>
                      </a:r>
                      <a:r>
                        <a:rPr lang="en-GB" sz="1600" dirty="0">
                          <a:latin typeface="+mn-lt"/>
                        </a:rPr>
                        <a:t> (Japan)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n-lt"/>
                        </a:rPr>
                        <a:t>Miho Shimada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284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n-lt"/>
                        </a:rPr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effectLst/>
                          <a:latin typeface="+mn-lt"/>
                        </a:rPr>
                        <a:t>Yannis </a:t>
                      </a:r>
                      <a:r>
                        <a:rPr lang="fr-FR" sz="1600" dirty="0" err="1">
                          <a:effectLst/>
                          <a:latin typeface="+mn-lt"/>
                        </a:rPr>
                        <a:t>Papaphilippou</a:t>
                      </a:r>
                      <a:r>
                        <a:rPr lang="fr-FR" sz="1600" dirty="0">
                          <a:effectLst/>
                          <a:latin typeface="+mn-lt"/>
                        </a:rPr>
                        <a:t>/ Bernard </a:t>
                      </a:r>
                      <a:r>
                        <a:rPr lang="fr-FR" sz="1600" dirty="0" err="1">
                          <a:effectLst/>
                          <a:latin typeface="+mn-lt"/>
                        </a:rPr>
                        <a:t>Holzer</a:t>
                      </a:r>
                      <a:r>
                        <a:rPr lang="fr-FR" sz="1600" dirty="0">
                          <a:effectLst/>
                          <a:latin typeface="+mn-lt"/>
                        </a:rPr>
                        <a:t> </a:t>
                      </a:r>
                      <a:endParaRPr lang="fr-FR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899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n-lt"/>
                        </a:rPr>
                        <a:t>NON-ERL experts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effectLst/>
                          <a:latin typeface="+mn-lt"/>
                        </a:rPr>
                        <a:t>Antoine Chance (CEA Saclay), Alexandre </a:t>
                      </a:r>
                      <a:r>
                        <a:rPr lang="fr-FR" sz="1600" dirty="0" err="1">
                          <a:effectLst/>
                          <a:latin typeface="+mn-lt"/>
                        </a:rPr>
                        <a:t>Loulergue</a:t>
                      </a:r>
                      <a:r>
                        <a:rPr lang="fr-FR" sz="1600" dirty="0">
                          <a:effectLst/>
                          <a:latin typeface="+mn-lt"/>
                        </a:rPr>
                        <a:t> (Soleil)/ Simon White (ESRF)/ Simone </a:t>
                      </a:r>
                      <a:r>
                        <a:rPr lang="fr-FR" sz="1600" dirty="0" err="1">
                          <a:effectLst/>
                          <a:latin typeface="+mn-lt"/>
                        </a:rPr>
                        <a:t>Liuzzo</a:t>
                      </a:r>
                      <a:r>
                        <a:rPr lang="fr-FR" sz="1600" dirty="0">
                          <a:effectLst/>
                          <a:latin typeface="+mn-lt"/>
                        </a:rPr>
                        <a:t> (ESRF)</a:t>
                      </a:r>
                      <a:endParaRPr lang="fr-FR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394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n-lt"/>
                        </a:rPr>
                        <a:t>Local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effectLst/>
                        </a:rPr>
                        <a:t>Julien Michaud, Alex </a:t>
                      </a:r>
                      <a:r>
                        <a:rPr lang="fr-FR" sz="1600" dirty="0" err="1">
                          <a:effectLst/>
                        </a:rPr>
                        <a:t>Fomin</a:t>
                      </a:r>
                      <a:r>
                        <a:rPr lang="fr-FR" sz="1600" dirty="0">
                          <a:effectLst/>
                        </a:rPr>
                        <a:t>, Frederic </a:t>
                      </a:r>
                      <a:r>
                        <a:rPr lang="fr-FR" sz="1600" dirty="0" err="1">
                          <a:effectLst/>
                        </a:rPr>
                        <a:t>Bouly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747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0014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0048F-C0D8-8453-53C4-092F0515F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0D82AD1-94F0-7A9F-0E04-4A5F0E082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4FC5562-3288-51AE-75E6-523FDFB1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22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1AD0F5-A5A3-2F25-9661-1F7F9C8F5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0F18AF-C248-9006-3147-A9DBF0786EF1}"/>
              </a:ext>
            </a:extLst>
          </p:cNvPr>
          <p:cNvSpPr txBox="1"/>
          <p:nvPr/>
        </p:nvSpPr>
        <p:spPr>
          <a:xfrm>
            <a:off x="6178475" y="1229544"/>
            <a:ext cx="460851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baseline="30000" noProof="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 semester 2025: </a:t>
            </a:r>
            <a:r>
              <a:rPr lang="en-GB" sz="16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33,32 FTE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95</a:t>
            </a:r>
            <a:r>
              <a:rPr lang="en-GB" sz="16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 involved persons</a:t>
            </a:r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, reparteed as the following: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IJCLab: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,2 FTE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noProof="0" dirty="0">
                <a:latin typeface="+mn-lt"/>
              </a:rPr>
              <a:t>Accelerators Pole: 19,15 FTE 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noProof="0" dirty="0">
                <a:latin typeface="+mn-lt"/>
              </a:rPr>
              <a:t>Engineering Pole: 8,13 FTE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noProof="0" dirty="0">
                <a:latin typeface="+mn-lt"/>
              </a:rPr>
              <a:t>Support services + </a:t>
            </a:r>
            <a:r>
              <a:rPr lang="en-GB" sz="1400" noProof="0" dirty="0" err="1">
                <a:latin typeface="+mn-lt"/>
              </a:rPr>
              <a:t>Supratech</a:t>
            </a:r>
            <a:r>
              <a:rPr lang="en-GB" sz="1400" noProof="0" dirty="0">
                <a:latin typeface="+mn-lt"/>
              </a:rPr>
              <a:t> platform: 1,51 FTE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Nuclear Pole: 0,17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noProof="0" dirty="0">
                <a:latin typeface="+mn-lt"/>
              </a:rPr>
              <a:t>Direct</a:t>
            </a:r>
            <a:r>
              <a:rPr lang="en-GB" sz="1400" dirty="0">
                <a:latin typeface="+mn-lt"/>
              </a:rPr>
              <a:t>ion: 0,24</a:t>
            </a:r>
            <a:endParaRPr lang="en-GB" sz="1400" noProof="0" dirty="0">
              <a:latin typeface="+mn-lt"/>
            </a:endParaRPr>
          </a:p>
          <a:p>
            <a:endParaRPr lang="en-GB" sz="1600" noProof="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noProof="0" dirty="0">
                <a:latin typeface="+mn-lt"/>
              </a:rPr>
              <a:t>LPSC: 3,62 FTE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noProof="0" dirty="0">
                <a:latin typeface="+mn-lt"/>
              </a:rPr>
              <a:t>Ganil: 0,5 FTE</a:t>
            </a:r>
          </a:p>
          <a:p>
            <a:r>
              <a:rPr lang="en-GB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2" descr="Laboratoire de physique des deux infinis Irène Joliot-Curie ...">
            <a:extLst>
              <a:ext uri="{FF2B5EF4-FFF2-40B4-BE49-F238E27FC236}">
                <a16:creationId xmlns:a16="http://schemas.microsoft.com/office/drawing/2014/main" id="{A4B4965A-C94D-25F6-4507-35B7973BB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4499" y="4076638"/>
            <a:ext cx="993365" cy="75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E7F751E5-82A3-844A-FDCB-7A52A3B36F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971" y="4037856"/>
            <a:ext cx="1111792" cy="788841"/>
          </a:xfrm>
          <a:prstGeom prst="rect">
            <a:avLst/>
          </a:prstGeom>
        </p:spPr>
      </p:pic>
      <p:pic>
        <p:nvPicPr>
          <p:cNvPr id="12" name="Picture 8" descr="GANIL">
            <a:extLst>
              <a:ext uri="{FF2B5EF4-FFF2-40B4-BE49-F238E27FC236}">
                <a16:creationId xmlns:a16="http://schemas.microsoft.com/office/drawing/2014/main" id="{E565E2DE-08AC-54B8-FB82-4ECB97FF5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2359" y="4349767"/>
            <a:ext cx="900532" cy="19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009D6FF7-8FA0-BD18-594D-F9A6320DD6DD}"/>
              </a:ext>
            </a:extLst>
          </p:cNvPr>
          <p:cNvSpPr txBox="1">
            <a:spLocks/>
          </p:cNvSpPr>
          <p:nvPr/>
        </p:nvSpPr>
        <p:spPr>
          <a:xfrm>
            <a:off x="1209923" y="140811"/>
            <a:ext cx="7163834" cy="44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HR involvement in PERLE : review &amp; projections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674C3D1-3CCC-7674-CDA3-2A342DA85CDE}"/>
              </a:ext>
            </a:extLst>
          </p:cNvPr>
          <p:cNvSpPr txBox="1"/>
          <p:nvPr/>
        </p:nvSpPr>
        <p:spPr>
          <a:xfrm>
            <a:off x="1065907" y="4820652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u="sng" noProof="0" dirty="0">
                <a:latin typeface="+mn-lt"/>
              </a:rPr>
              <a:t>In average, 31.35 FTE </a:t>
            </a:r>
            <a:r>
              <a:rPr lang="en-GB" sz="1800" u="sng" dirty="0">
                <a:latin typeface="+mn-lt"/>
              </a:rPr>
              <a:t>involved</a:t>
            </a:r>
            <a:r>
              <a:rPr lang="en-GB" sz="1800" u="sng" noProof="0" dirty="0">
                <a:latin typeface="+mn-lt"/>
              </a:rPr>
              <a:t> </a:t>
            </a:r>
            <a:r>
              <a:rPr lang="en-GB" sz="1800" u="sng" dirty="0" err="1">
                <a:latin typeface="+mn-lt"/>
              </a:rPr>
              <a:t>i</a:t>
            </a:r>
            <a:r>
              <a:rPr lang="en-GB" sz="1800" u="sng" noProof="0" dirty="0">
                <a:latin typeface="+mn-lt"/>
              </a:rPr>
              <a:t>n 2025 in French labs</a:t>
            </a:r>
          </a:p>
        </p:txBody>
      </p:sp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962980CB-21D7-FCDD-315C-DAB30BC240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7750648"/>
              </p:ext>
            </p:extLst>
          </p:nvPr>
        </p:nvGraphicFramePr>
        <p:xfrm>
          <a:off x="201811" y="1157536"/>
          <a:ext cx="5821724" cy="3234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24369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5BEC4-3B55-89AB-CFDE-014E95E36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02EF3A4-A605-E246-CF2E-AF1A5388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746D418-7C4A-06EF-D453-550C3CF46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23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A41FE3-C387-6252-5159-9A8F18FE8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9F9589-310A-AB88-3275-E90B0DD8B6BF}"/>
              </a:ext>
            </a:extLst>
          </p:cNvPr>
          <p:cNvSpPr txBox="1"/>
          <p:nvPr/>
        </p:nvSpPr>
        <p:spPr>
          <a:xfrm>
            <a:off x="5314379" y="797496"/>
            <a:ext cx="52933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1400" noProof="0">
              <a:latin typeface="+mn-lt"/>
            </a:endParaRPr>
          </a:p>
          <a:p>
            <a:r>
              <a:rPr lang="en-GB" sz="1400" dirty="0">
                <a:latin typeface="+mn-lt"/>
              </a:rPr>
              <a:t> </a:t>
            </a:r>
            <a:r>
              <a:rPr lang="en-GB" sz="1400" b="1" dirty="0">
                <a:latin typeface="+mn-lt"/>
              </a:rPr>
              <a:t>4 new PhD students joined PERLE</a:t>
            </a:r>
            <a:r>
              <a:rPr lang="en-GB" sz="1400" dirty="0">
                <a:latin typeface="+mn-lt"/>
              </a:rPr>
              <a:t>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40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Nawal </a:t>
            </a:r>
            <a:r>
              <a:rPr lang="en-GB" sz="1400" dirty="0" err="1">
                <a:latin typeface="+mn-lt"/>
              </a:rPr>
              <a:t>Belouchrani</a:t>
            </a:r>
            <a:r>
              <a:rPr lang="en-GB" sz="1400" dirty="0">
                <a:latin typeface="+mn-lt"/>
              </a:rPr>
              <a:t>: LLRF Optimisation LLRF and study of a real-time simulation cavity.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Janine ISSA: Beam dynamics studies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Alex Perez-Ruiz:  Beam Line Absorbers (BLA) study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Arnaud </a:t>
            </a:r>
            <a:r>
              <a:rPr lang="en-GB" sz="1400" dirty="0" err="1">
                <a:latin typeface="+mn-lt"/>
              </a:rPr>
              <a:t>Cieplak</a:t>
            </a:r>
            <a:r>
              <a:rPr lang="en-GB" sz="1400" dirty="0">
                <a:latin typeface="+mn-lt"/>
              </a:rPr>
              <a:t>: Study, control and mitigation of beam losses</a:t>
            </a:r>
          </a:p>
          <a:p>
            <a:pPr algn="just"/>
            <a:endParaRPr lang="en-GB" sz="1400" dirty="0">
              <a:latin typeface="+mn-lt"/>
            </a:endParaRPr>
          </a:p>
          <a:p>
            <a:pPr algn="just"/>
            <a:r>
              <a:rPr lang="en-GB" sz="1400" b="1" noProof="0" dirty="0">
                <a:latin typeface="+mn-lt"/>
              </a:rPr>
              <a:t>2 new post-doc and 1 non-permanent position (Engineer) also:</a:t>
            </a:r>
          </a:p>
          <a:p>
            <a:pPr algn="just"/>
            <a:endParaRPr lang="en-GB" sz="1400" noProof="0" dirty="0">
              <a:latin typeface="+mn-lt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sz="1400" noProof="0" dirty="0">
                <a:latin typeface="+mn-lt"/>
              </a:rPr>
              <a:t>Damien Till</a:t>
            </a:r>
            <a:r>
              <a:rPr lang="en-GB" sz="1400" dirty="0">
                <a:latin typeface="+mn-lt"/>
              </a:rPr>
              <a:t> </a:t>
            </a:r>
            <a:r>
              <a:rPr lang="en-GB" sz="1400" noProof="0" dirty="0">
                <a:latin typeface="+mn-lt"/>
              </a:rPr>
              <a:t>(CDD- IR): Cryogenic process design and optimisation.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noProof="0" dirty="0">
                <a:latin typeface="+mn-lt"/>
              </a:rPr>
              <a:t>Anahi Segovia-Miranda</a:t>
            </a:r>
            <a:r>
              <a:rPr lang="en-GB" sz="1400" dirty="0">
                <a:latin typeface="+mn-lt"/>
              </a:rPr>
              <a:t> (</a:t>
            </a:r>
            <a:r>
              <a:rPr lang="en-GB" sz="1400" noProof="0" dirty="0">
                <a:latin typeface="+mn-lt"/>
              </a:rPr>
              <a:t>post-doc): </a:t>
            </a:r>
            <a:r>
              <a:rPr lang="en-GB" sz="1400" dirty="0">
                <a:latin typeface="+mn-lt"/>
              </a:rPr>
              <a:t>implementation &amp; commissioning of the photocathode laser system.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Rasha </a:t>
            </a:r>
            <a:r>
              <a:rPr lang="en-GB" sz="1400" dirty="0" err="1">
                <a:latin typeface="+mn-lt"/>
              </a:rPr>
              <a:t>Abukechek</a:t>
            </a:r>
            <a:r>
              <a:rPr lang="en-GB" sz="1400" dirty="0">
                <a:latin typeface="+mn-lt"/>
              </a:rPr>
              <a:t> (post-doc): Magnet design and optic errors study and mitigation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108E6CA-1487-B7F7-1C58-9F569ECDB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50" y="1134252"/>
            <a:ext cx="5108829" cy="3119628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6DCCF8E2-96DD-6E3E-32B0-A160F23FC3EF}"/>
              </a:ext>
            </a:extLst>
          </p:cNvPr>
          <p:cNvSpPr txBox="1">
            <a:spLocks/>
          </p:cNvSpPr>
          <p:nvPr/>
        </p:nvSpPr>
        <p:spPr>
          <a:xfrm>
            <a:off x="1209923" y="140811"/>
            <a:ext cx="7163834" cy="44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HR involvement in PERLE : review &amp; projections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A9B884-C009-4551-A5DC-E48462EDCABE}"/>
              </a:ext>
            </a:extLst>
          </p:cNvPr>
          <p:cNvSpPr txBox="1"/>
          <p:nvPr/>
        </p:nvSpPr>
        <p:spPr>
          <a:xfrm>
            <a:off x="201811" y="4523909"/>
            <a:ext cx="10225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b="1" noProof="0" dirty="0">
                <a:latin typeface="+mn-lt"/>
              </a:rPr>
              <a:t>In addition to new contributions on diagnostics development from other CNRS-IN2P3 labs: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LPSC- Grenoble: Electronics development of BPMs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IPHC-Strasbourg: Beam Loss Monitor (BLM) design and fabrication + Electronics development (BLMs) + Control-command.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IP2I- Lyon: BLM Electronics development </a:t>
            </a:r>
            <a:endParaRPr lang="en-GB" sz="1400" noProof="0" dirty="0">
              <a:latin typeface="+mn-lt"/>
            </a:endParaRPr>
          </a:p>
        </p:txBody>
      </p:sp>
      <p:pic>
        <p:nvPicPr>
          <p:cNvPr id="18" name="Image 17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BE60270D-4A73-13E4-AF8D-380A61320D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923" y="4257127"/>
            <a:ext cx="1111792" cy="788841"/>
          </a:xfrm>
          <a:prstGeom prst="rect">
            <a:avLst/>
          </a:prstGeom>
        </p:spPr>
      </p:pic>
      <p:pic>
        <p:nvPicPr>
          <p:cNvPr id="19" name="Picture 4" descr="Platforms">
            <a:extLst>
              <a:ext uri="{FF2B5EF4-FFF2-40B4-BE49-F238E27FC236}">
                <a16:creationId xmlns:a16="http://schemas.microsoft.com/office/drawing/2014/main" id="{81BBEA20-6E7C-1FE5-50F7-AE6EFCD18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45754" y="4253880"/>
            <a:ext cx="637177" cy="69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nstitut pluridisciplinaire Hubert Curien – IPHC">
            <a:extLst>
              <a:ext uri="{FF2B5EF4-FFF2-40B4-BE49-F238E27FC236}">
                <a16:creationId xmlns:a16="http://schemas.microsoft.com/office/drawing/2014/main" id="{BC6CFC5A-6C7B-8086-0B6E-57864809A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508" y="4335920"/>
            <a:ext cx="823319" cy="56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104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0D1A1-A2C3-F93D-73E6-55E1A68BB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251633-DF39-2B41-A66A-4122E98F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PERLE Cost Assessment</a:t>
            </a:r>
            <a:r>
              <a:rPr lang="en-GB" noProof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 Available and missing budget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6FB6BF-6C3F-6749-8380-95C9ED2D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7B3C928-61C9-9843-C75A-6F5C0D41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24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0F2B32-BB84-22B6-4306-F712B2D12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17F588-5C2D-18D5-9B88-833503202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197" y="1085527"/>
            <a:ext cx="7156534" cy="46085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16257E4-8FCA-6C98-EBE4-444DF015BE83}"/>
              </a:ext>
            </a:extLst>
          </p:cNvPr>
          <p:cNvSpPr txBox="1"/>
          <p:nvPr/>
        </p:nvSpPr>
        <p:spPr>
          <a:xfrm>
            <a:off x="345827" y="797496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A detailed costing &amp; multi-year spending profile was performed, taking into account the phasing strategy of PERLE, the available budget and the in-Kind contributions secured. Here the global picture:</a:t>
            </a:r>
          </a:p>
          <a:p>
            <a:r>
              <a:rPr lang="en-GB" sz="16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3739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24C17-DF10-9C26-A4C1-57A30206E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DE5F1-B7A3-1743-8E54-C0EB8AE49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PERLE Cost Assessment</a:t>
            </a:r>
            <a:r>
              <a:rPr lang="en-GB" noProof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 Available and missing budget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561F77B-C3A9-6325-8DC2-191E6231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CC032FA-A3AC-6BBF-D8CC-9ED50264D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25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F0A0AF-A83C-7150-1071-73A1EC7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412826F-FAA1-FD03-1177-DF7FB84020A4}"/>
              </a:ext>
            </a:extLst>
          </p:cNvPr>
          <p:cNvSpPr txBox="1">
            <a:spLocks/>
          </p:cNvSpPr>
          <p:nvPr/>
        </p:nvSpPr>
        <p:spPr>
          <a:xfrm>
            <a:off x="561851" y="638108"/>
            <a:ext cx="7597556" cy="591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1800" u="sng" noProof="0" dirty="0">
                <a:latin typeface="+mn-lt"/>
              </a:rPr>
              <a:t>Available and missing budget for PERLE single-turn, 5 mA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ED25782-202C-D50D-D4D7-3F4664D6A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7" y="1471955"/>
            <a:ext cx="4638536" cy="2637909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383472DE-D7B4-4F00-6723-E0C8F0FC5081}"/>
              </a:ext>
            </a:extLst>
          </p:cNvPr>
          <p:cNvGrpSpPr/>
          <p:nvPr/>
        </p:nvGrpSpPr>
        <p:grpSpPr>
          <a:xfrm>
            <a:off x="2828424" y="2148475"/>
            <a:ext cx="2197923" cy="920859"/>
            <a:chOff x="3044449" y="1860443"/>
            <a:chExt cx="2197923" cy="92085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0808B1F-5EAD-EF71-F582-6A01836BA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9752" y="1860443"/>
              <a:ext cx="1152620" cy="920859"/>
            </a:xfrm>
            <a:prstGeom prst="rect">
              <a:avLst/>
            </a:prstGeom>
          </p:spPr>
        </p:pic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EB8EE5F0-CA28-C39E-3F80-DA6D02CC7B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44449" y="1959653"/>
              <a:ext cx="1045304" cy="355747"/>
            </a:xfrm>
            <a:prstGeom prst="straightConnector1">
              <a:avLst/>
            </a:prstGeom>
            <a:ln w="28575">
              <a:solidFill>
                <a:srgbClr val="CC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A99E3F1A-DA46-374D-9821-DA1D10A085BF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3828426" y="2320873"/>
              <a:ext cx="261326" cy="393872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44D96765-C6D2-3BE2-80D7-F93AF8BE5C40}"/>
              </a:ext>
            </a:extLst>
          </p:cNvPr>
          <p:cNvGrpSpPr/>
          <p:nvPr/>
        </p:nvGrpSpPr>
        <p:grpSpPr>
          <a:xfrm>
            <a:off x="5098355" y="1229544"/>
            <a:ext cx="5616624" cy="3552738"/>
            <a:chOff x="5458395" y="2105447"/>
            <a:chExt cx="5184576" cy="326470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970C83A-5D8A-6AC4-A523-9A47CF756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8395" y="2105447"/>
              <a:ext cx="5184576" cy="3264706"/>
            </a:xfrm>
            <a:prstGeom prst="rect">
              <a:avLst/>
            </a:prstGeom>
          </p:spPr>
        </p:pic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DA9DBF0B-8F7A-A6C1-5F4A-0450D47FA09E}"/>
                </a:ext>
              </a:extLst>
            </p:cNvPr>
            <p:cNvSpPr/>
            <p:nvPr/>
          </p:nvSpPr>
          <p:spPr>
            <a:xfrm>
              <a:off x="8194699" y="3389784"/>
              <a:ext cx="576064" cy="1980369"/>
            </a:xfrm>
            <a:prstGeom prst="roundRect">
              <a:avLst/>
            </a:prstGeom>
            <a:noFill/>
            <a:ln w="19050">
              <a:solidFill>
                <a:srgbClr val="CC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53A97D0-2F7C-2337-DD6A-0EA9E0C12E93}"/>
                </a:ext>
              </a:extLst>
            </p:cNvPr>
            <p:cNvSpPr/>
            <p:nvPr/>
          </p:nvSpPr>
          <p:spPr>
            <a:xfrm>
              <a:off x="8986787" y="3389784"/>
              <a:ext cx="720080" cy="1980369"/>
            </a:xfrm>
            <a:prstGeom prst="round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63742BBF-3DF8-8E21-4E1D-2F73C98C72DC}"/>
              </a:ext>
            </a:extLst>
          </p:cNvPr>
          <p:cNvSpPr txBox="1"/>
          <p:nvPr/>
        </p:nvSpPr>
        <p:spPr>
          <a:xfrm>
            <a:off x="345827" y="4325888"/>
            <a:ext cx="97210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u="sng" noProof="0" dirty="0">
                <a:latin typeface="+mn-lt"/>
              </a:rPr>
              <a:t>Funding options :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noProof="0" dirty="0">
                <a:latin typeface="+mn-lt"/>
              </a:rPr>
              <a:t>June 2026: Sesame €450k (Booster valve box + </a:t>
            </a:r>
            <a:r>
              <a:rPr lang="en-GB" sz="1600" noProof="0" dirty="0" err="1">
                <a:latin typeface="+mn-lt"/>
              </a:rPr>
              <a:t>cryo</a:t>
            </a:r>
            <a:r>
              <a:rPr lang="en-GB" sz="1600" noProof="0" dirty="0">
                <a:latin typeface="+mn-lt"/>
              </a:rPr>
              <a:t> lines)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noProof="0" dirty="0">
                <a:latin typeface="+mn-lt"/>
              </a:rPr>
              <a:t>Horizon-Infratech 2026 = RF2.0 + </a:t>
            </a:r>
            <a:r>
              <a:rPr lang="en-GB" sz="1600" noProof="0" dirty="0" err="1">
                <a:latin typeface="+mn-lt"/>
              </a:rPr>
              <a:t>iSAS</a:t>
            </a:r>
            <a:r>
              <a:rPr lang="en-GB" sz="1600" noProof="0" dirty="0">
                <a:latin typeface="+mn-lt"/>
              </a:rPr>
              <a:t> merged: application submitted June 2026 </a:t>
            </a:r>
          </a:p>
          <a:p>
            <a:r>
              <a:rPr lang="en-GB" sz="1600" dirty="0">
                <a:latin typeface="+mn-lt"/>
                <a:sym typeface="Wingdings" pitchFamily="2" charset="2"/>
              </a:rPr>
              <a:t>	</a:t>
            </a:r>
            <a:r>
              <a:rPr lang="en-GB" sz="1600" noProof="0" dirty="0">
                <a:latin typeface="+mn-lt"/>
                <a:sym typeface="Wingdings" pitchFamily="2" charset="2"/>
              </a:rPr>
              <a:t></a:t>
            </a:r>
            <a:r>
              <a:rPr lang="en-GB" sz="1600" noProof="0" dirty="0">
                <a:latin typeface="+mn-lt"/>
              </a:rPr>
              <a:t> RF budget (Booster amplifiers for 0.7M€?)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New opportunities to follow-up after ESPP 2026 recommendations (Cf. next slides)</a:t>
            </a:r>
            <a:endParaRPr lang="en-GB" sz="1600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508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07C90-D191-47D8-A2BC-2125E7DAD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C3EB7A-6952-567A-39A2-916B7E17A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News of the Collaboration: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312F2BE-3D6C-8234-58FA-8279FCE0F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1E8DB0C-F9D2-5930-3ACC-38E87C018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26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AE27E6-B2D7-3A76-0DDF-102ABB324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E8ED187A-681E-3C16-E966-72C466144270}"/>
              </a:ext>
            </a:extLst>
          </p:cNvPr>
          <p:cNvSpPr txBox="1"/>
          <p:nvPr/>
        </p:nvSpPr>
        <p:spPr>
          <a:xfrm>
            <a:off x="273819" y="763231"/>
            <a:ext cx="103081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1600" noProof="0" dirty="0">
                <a:latin typeface="+mn-lt"/>
              </a:rPr>
              <a:t>In addition to CERN commitments within </a:t>
            </a:r>
            <a:r>
              <a:rPr lang="en-GB" sz="1600" noProof="0" dirty="0" err="1">
                <a:latin typeface="+mn-lt"/>
              </a:rPr>
              <a:t>iSAS</a:t>
            </a:r>
            <a:r>
              <a:rPr lang="en-GB" sz="1600" noProof="0" dirty="0">
                <a:latin typeface="+mn-lt"/>
              </a:rPr>
              <a:t> (providing FPCs and HOM couplers for PERLE CM), there is continuous and fruitful discussions between IJCLab &amp; CERN, to strength the </a:t>
            </a:r>
            <a:r>
              <a:rPr lang="en-GB" sz="1600" dirty="0">
                <a:latin typeface="+mn-lt"/>
              </a:rPr>
              <a:t>potential synergies and interactions between PERLE and FCC: 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noProof="0" dirty="0">
                <a:latin typeface="+mn-lt"/>
              </a:rPr>
              <a:t>800 MHz Cryomodule design for FCC, 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First</a:t>
            </a:r>
            <a:r>
              <a:rPr lang="en-GB" sz="1600" noProof="0" dirty="0">
                <a:latin typeface="+mn-lt"/>
              </a:rPr>
              <a:t> test of FCC cryomodule with beam in PERLE facility, 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noProof="0" dirty="0">
                <a:latin typeface="+mn-lt"/>
              </a:rPr>
              <a:t>Development of high performance 800 MHz SRF cavities, 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noProof="0" dirty="0">
                <a:latin typeface="+mn-lt"/>
              </a:rPr>
              <a:t>Development of “cold” beam line absorbers</a:t>
            </a:r>
          </a:p>
          <a:p>
            <a:pPr lvl="1" indent="0"/>
            <a:endParaRPr lang="en-GB" sz="1600" noProof="0" dirty="0">
              <a:latin typeface="+mn-lt"/>
            </a:endParaRPr>
          </a:p>
          <a:p>
            <a:r>
              <a:rPr lang="en-GB" sz="1600" noProof="0" dirty="0">
                <a:latin typeface="+mn-lt"/>
                <a:sym typeface="Wingdings" pitchFamily="2" charset="2"/>
              </a:rPr>
              <a:t>	</a:t>
            </a:r>
            <a:r>
              <a:rPr lang="en-GB" sz="1600" noProof="0" dirty="0">
                <a:latin typeface="+mn-lt"/>
              </a:rPr>
              <a:t> imminent signature of an </a:t>
            </a:r>
            <a:r>
              <a:rPr lang="en-GB" sz="1600" b="1" noProof="0" dirty="0">
                <a:latin typeface="+mn-lt"/>
              </a:rPr>
              <a:t>Addendum to FCC MoU </a:t>
            </a:r>
            <a:r>
              <a:rPr lang="en-GB" sz="1600" noProof="0" dirty="0">
                <a:latin typeface="+mn-lt"/>
              </a:rPr>
              <a:t>already signed with IN2P3</a:t>
            </a:r>
            <a:r>
              <a:rPr lang="en-GB" sz="1600" dirty="0">
                <a:latin typeface="+mn-lt"/>
              </a:rPr>
              <a:t>.</a:t>
            </a:r>
            <a:endParaRPr lang="en-GB" sz="1600" noProof="0" dirty="0">
              <a:latin typeface="+mn-lt"/>
            </a:endParaRPr>
          </a:p>
          <a:p>
            <a:r>
              <a:rPr lang="en-GB" sz="1600" noProof="0" dirty="0">
                <a:latin typeface="+mn-lt"/>
                <a:sym typeface="Wingdings" pitchFamily="2" charset="2"/>
              </a:rPr>
              <a:t>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F0A792F-F42A-152D-D20C-89BCE2503849}"/>
              </a:ext>
            </a:extLst>
          </p:cNvPr>
          <p:cNvGrpSpPr/>
          <p:nvPr/>
        </p:nvGrpSpPr>
        <p:grpSpPr>
          <a:xfrm>
            <a:off x="6826547" y="3173760"/>
            <a:ext cx="3369572" cy="1844129"/>
            <a:chOff x="6826547" y="3180116"/>
            <a:chExt cx="3369572" cy="1844129"/>
          </a:xfrm>
        </p:grpSpPr>
        <p:pic>
          <p:nvPicPr>
            <p:cNvPr id="4" name="Image 5">
              <a:extLst>
                <a:ext uri="{FF2B5EF4-FFF2-40B4-BE49-F238E27FC236}">
                  <a16:creationId xmlns:a16="http://schemas.microsoft.com/office/drawing/2014/main" id="{E499256C-E198-8B73-22EA-B06CC3455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24" t="24593" r="25148" b="30945"/>
            <a:stretch/>
          </p:blipFill>
          <p:spPr>
            <a:xfrm>
              <a:off x="6826547" y="3180116"/>
              <a:ext cx="3369572" cy="1844129"/>
            </a:xfrm>
            <a:prstGeom prst="rect">
              <a:avLst/>
            </a:prstGeom>
          </p:spPr>
        </p:pic>
        <p:sp>
          <p:nvSpPr>
            <p:cNvPr id="10" name="ZoneTexte 11">
              <a:extLst>
                <a:ext uri="{FF2B5EF4-FFF2-40B4-BE49-F238E27FC236}">
                  <a16:creationId xmlns:a16="http://schemas.microsoft.com/office/drawing/2014/main" id="{B3E9F6DB-ED73-94C5-8EB8-A2C6E0F7E4BE}"/>
                </a:ext>
              </a:extLst>
            </p:cNvPr>
            <p:cNvSpPr txBox="1"/>
            <p:nvPr/>
          </p:nvSpPr>
          <p:spPr>
            <a:xfrm>
              <a:off x="8914779" y="4712350"/>
              <a:ext cx="8640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u="sng" dirty="0">
                  <a:solidFill>
                    <a:srgbClr val="CC0066"/>
                  </a:solidFill>
                </a:rPr>
                <a:t>FCC CM</a:t>
              </a:r>
            </a:p>
          </p:txBody>
        </p:sp>
      </p:grpSp>
      <p:pic>
        <p:nvPicPr>
          <p:cNvPr id="11" name="Picture 13" descr="A green machine with wheels&#10;&#10;AI-generated content may be incorrect.">
            <a:extLst>
              <a:ext uri="{FF2B5EF4-FFF2-40B4-BE49-F238E27FC236}">
                <a16:creationId xmlns:a16="http://schemas.microsoft.com/office/drawing/2014/main" id="{59D6A1D8-7B7B-55D2-3D3C-3C4AD0203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"/>
          <a:stretch>
            <a:fillRect/>
          </a:stretch>
        </p:blipFill>
        <p:spPr bwMode="auto">
          <a:xfrm>
            <a:off x="5386387" y="4753210"/>
            <a:ext cx="2141085" cy="10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F9D4684-AB66-E57A-FA5E-CE1431F98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220" y="3102949"/>
            <a:ext cx="2304255" cy="1294947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E6F721BF-27AC-FB43-684E-220F551A1C15}"/>
              </a:ext>
            </a:extLst>
          </p:cNvPr>
          <p:cNvGrpSpPr/>
          <p:nvPr/>
        </p:nvGrpSpPr>
        <p:grpSpPr>
          <a:xfrm>
            <a:off x="489843" y="3177528"/>
            <a:ext cx="3369572" cy="1833116"/>
            <a:chOff x="489843" y="3183884"/>
            <a:chExt cx="3369572" cy="1833116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4AF9AD6-5612-2B4A-74D0-0718B24AA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08" t="25317" r="25737" b="31246"/>
            <a:stretch/>
          </p:blipFill>
          <p:spPr>
            <a:xfrm>
              <a:off x="489843" y="3183884"/>
              <a:ext cx="3369572" cy="1833116"/>
            </a:xfrm>
            <a:prstGeom prst="rect">
              <a:avLst/>
            </a:prstGeom>
          </p:spPr>
        </p:pic>
        <p:sp>
          <p:nvSpPr>
            <p:cNvPr id="7" name="ZoneTexte 10">
              <a:extLst>
                <a:ext uri="{FF2B5EF4-FFF2-40B4-BE49-F238E27FC236}">
                  <a16:creationId xmlns:a16="http://schemas.microsoft.com/office/drawing/2014/main" id="{1A014590-820D-07E6-F2A8-C444D0A20BEE}"/>
                </a:ext>
              </a:extLst>
            </p:cNvPr>
            <p:cNvSpPr txBox="1"/>
            <p:nvPr/>
          </p:nvSpPr>
          <p:spPr>
            <a:xfrm>
              <a:off x="2434059" y="4712350"/>
              <a:ext cx="1080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u="sng" dirty="0">
                  <a:solidFill>
                    <a:srgbClr val="CC0066"/>
                  </a:solidFill>
                </a:rPr>
                <a:t>PERLE CM</a:t>
              </a:r>
            </a:p>
          </p:txBody>
        </p:sp>
      </p:grpSp>
      <p:sp>
        <p:nvSpPr>
          <p:cNvPr id="6" name="Flèche : bas 6">
            <a:extLst>
              <a:ext uri="{FF2B5EF4-FFF2-40B4-BE49-F238E27FC236}">
                <a16:creationId xmlns:a16="http://schemas.microsoft.com/office/drawing/2014/main" id="{CD9ED2E4-5B01-0ABD-5E39-0E84ED830C2E}"/>
              </a:ext>
            </a:extLst>
          </p:cNvPr>
          <p:cNvSpPr/>
          <p:nvPr/>
        </p:nvSpPr>
        <p:spPr>
          <a:xfrm rot="16200000">
            <a:off x="5202679" y="3638122"/>
            <a:ext cx="367420" cy="1728192"/>
          </a:xfrm>
          <a:prstGeom prst="downArrow">
            <a:avLst>
              <a:gd name="adj1" fmla="val 50000"/>
              <a:gd name="adj2" fmla="val 52105"/>
            </a:avLst>
          </a:prstGeom>
          <a:solidFill>
            <a:srgbClr val="CC00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26208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29CCA-AB99-B599-CB2D-82C75ECF7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EBBB40-3C4C-41DD-BE59-D3B921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News of the Collaboration: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4EF07D0-463F-95A5-A5E9-8FD4EB57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487470C-71B0-6AE5-BD76-D5F4A821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27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B1627E-A397-0583-B053-A681B5D5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C48123D0-9950-49A7-24C1-6836DD701875}"/>
              </a:ext>
            </a:extLst>
          </p:cNvPr>
          <p:cNvSpPr txBox="1"/>
          <p:nvPr/>
        </p:nvSpPr>
        <p:spPr>
          <a:xfrm>
            <a:off x="273819" y="677287"/>
            <a:ext cx="10308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noProof="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1800" dirty="0">
                <a:latin typeface="+mn-lt"/>
              </a:rPr>
              <a:t>Finalization and s</a:t>
            </a:r>
            <a:r>
              <a:rPr lang="en-GB" sz="1800" noProof="0" dirty="0" err="1">
                <a:latin typeface="+mn-lt"/>
              </a:rPr>
              <a:t>ignature</a:t>
            </a:r>
            <a:r>
              <a:rPr lang="en-GB" sz="1800" noProof="0" dirty="0">
                <a:latin typeface="+mn-lt"/>
              </a:rPr>
              <a:t> of the Cooperation Agreement between IJCLab/LPSC and Helmholtz Zentrum Berlin (HZB) for the transfer of the Cryo-plant and related equipment and collaboration on SRF activities of mutual interest and activities related to ERLs.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FC2A5DD-0436-D7CE-E600-C5AEAB2813C5}"/>
              </a:ext>
            </a:extLst>
          </p:cNvPr>
          <p:cNvGrpSpPr/>
          <p:nvPr/>
        </p:nvGrpSpPr>
        <p:grpSpPr>
          <a:xfrm>
            <a:off x="4806088" y="4023101"/>
            <a:ext cx="2090591" cy="1581645"/>
            <a:chOff x="953179" y="671097"/>
            <a:chExt cx="2090591" cy="158164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A34A659-EF31-E274-9E9B-80C6E4CDB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89" t="5509" r="2797" b="4010"/>
            <a:stretch/>
          </p:blipFill>
          <p:spPr>
            <a:xfrm>
              <a:off x="953179" y="671097"/>
              <a:ext cx="2090591" cy="1581645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ZoneTexte 42">
              <a:extLst>
                <a:ext uri="{FF2B5EF4-FFF2-40B4-BE49-F238E27FC236}">
                  <a16:creationId xmlns:a16="http://schemas.microsoft.com/office/drawing/2014/main" id="{3082E3BE-ABF5-7DC6-830B-8C4E86CD9BD1}"/>
                </a:ext>
              </a:extLst>
            </p:cNvPr>
            <p:cNvSpPr txBox="1"/>
            <p:nvPr/>
          </p:nvSpPr>
          <p:spPr>
            <a:xfrm>
              <a:off x="1245446" y="1981996"/>
              <a:ext cx="1516211" cy="1892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GB" sz="1500" i="0" u="none" strike="noStrike" baseline="0" dirty="0">
                  <a:solidFill>
                    <a:srgbClr val="CC0066"/>
                  </a:solidFill>
                  <a:latin typeface="Calibri" panose="020F0502020204030204" pitchFamily="34" charset="0"/>
                </a:rPr>
                <a:t>Cycle compressors </a:t>
              </a:r>
              <a:endParaRPr lang="en-GB" sz="1500" dirty="0">
                <a:solidFill>
                  <a:srgbClr val="CC0066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9189D6-AD1A-28AF-A0D3-EFB65C562EFB}"/>
              </a:ext>
            </a:extLst>
          </p:cNvPr>
          <p:cNvGrpSpPr/>
          <p:nvPr/>
        </p:nvGrpSpPr>
        <p:grpSpPr>
          <a:xfrm>
            <a:off x="4207419" y="2021632"/>
            <a:ext cx="3123184" cy="1921660"/>
            <a:chOff x="-3980" y="2361062"/>
            <a:chExt cx="3123184" cy="192166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14AAC27-F4CB-FE4C-9018-A395A1253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980" y="2361062"/>
              <a:ext cx="3123184" cy="1480770"/>
            </a:xfrm>
            <a:prstGeom prst="rect">
              <a:avLst/>
            </a:prstGeom>
            <a:ln w="50800">
              <a:noFill/>
            </a:ln>
          </p:spPr>
        </p:pic>
        <p:sp>
          <p:nvSpPr>
            <p:cNvPr id="11" name="ZoneTexte 42">
              <a:extLst>
                <a:ext uri="{FF2B5EF4-FFF2-40B4-BE49-F238E27FC236}">
                  <a16:creationId xmlns:a16="http://schemas.microsoft.com/office/drawing/2014/main" id="{15570DF8-24EC-38E5-F0CD-99203A95BB4B}"/>
                </a:ext>
              </a:extLst>
            </p:cNvPr>
            <p:cNvSpPr txBox="1"/>
            <p:nvPr/>
          </p:nvSpPr>
          <p:spPr>
            <a:xfrm>
              <a:off x="269078" y="3908773"/>
              <a:ext cx="2550090" cy="3739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GB" sz="1500" i="0" u="none" strike="noStrike" baseline="0" dirty="0">
                  <a:solidFill>
                    <a:srgbClr val="CC0066"/>
                  </a:solidFill>
                  <a:latin typeface="Calibri" panose="020F0502020204030204" pitchFamily="34" charset="0"/>
                </a:rPr>
                <a:t>Helium pumping station for 2 K operation</a:t>
              </a:r>
              <a:endParaRPr lang="en-GB" sz="1500" dirty="0">
                <a:solidFill>
                  <a:srgbClr val="CC0066"/>
                </a:solidFill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8C8BFE87-8F28-FF0C-03B9-CF00A45BFA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875" y="2022016"/>
            <a:ext cx="2652881" cy="3456000"/>
          </a:xfrm>
          <a:prstGeom prst="rect">
            <a:avLst/>
          </a:prstGeom>
          <a:ln w="9525">
            <a:noFill/>
          </a:ln>
        </p:spPr>
      </p:pic>
      <p:sp>
        <p:nvSpPr>
          <p:cNvPr id="13" name="ZoneTexte 42">
            <a:extLst>
              <a:ext uri="{FF2B5EF4-FFF2-40B4-BE49-F238E27FC236}">
                <a16:creationId xmlns:a16="http://schemas.microsoft.com/office/drawing/2014/main" id="{B5F27516-FC00-48C2-C43A-C9420B0B2B07}"/>
              </a:ext>
            </a:extLst>
          </p:cNvPr>
          <p:cNvSpPr txBox="1"/>
          <p:nvPr/>
        </p:nvSpPr>
        <p:spPr>
          <a:xfrm>
            <a:off x="848287" y="2093640"/>
            <a:ext cx="865692" cy="1892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GB" sz="1500" i="0" u="none" strike="noStrike" baseline="0" dirty="0">
                <a:solidFill>
                  <a:srgbClr val="CC0066"/>
                </a:solidFill>
                <a:latin typeface="Calibri" panose="020F0502020204030204" pitchFamily="34" charset="0"/>
              </a:rPr>
              <a:t>Cold Box </a:t>
            </a:r>
            <a:endParaRPr lang="en-GB" sz="1500" dirty="0">
              <a:solidFill>
                <a:srgbClr val="CC0066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873298C-48C4-FB75-E762-61C9B57D81F2}"/>
              </a:ext>
            </a:extLst>
          </p:cNvPr>
          <p:cNvGrpSpPr/>
          <p:nvPr/>
        </p:nvGrpSpPr>
        <p:grpSpPr>
          <a:xfrm>
            <a:off x="8082243" y="3765901"/>
            <a:ext cx="1912656" cy="1784123"/>
            <a:chOff x="448867" y="4541912"/>
            <a:chExt cx="1912656" cy="1784123"/>
          </a:xfrm>
        </p:grpSpPr>
        <p:sp>
          <p:nvSpPr>
            <p:cNvPr id="15" name="ZoneTexte 22">
              <a:extLst>
                <a:ext uri="{FF2B5EF4-FFF2-40B4-BE49-F238E27FC236}">
                  <a16:creationId xmlns:a16="http://schemas.microsoft.com/office/drawing/2014/main" id="{7CB95439-444D-ACC6-6472-3C0C7FC68BC4}"/>
                </a:ext>
              </a:extLst>
            </p:cNvPr>
            <p:cNvSpPr txBox="1"/>
            <p:nvPr/>
          </p:nvSpPr>
          <p:spPr>
            <a:xfrm>
              <a:off x="671362" y="4541912"/>
              <a:ext cx="1665892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500" dirty="0">
                  <a:solidFill>
                    <a:srgbClr val="CC0066"/>
                  </a:solidFill>
                </a:rPr>
                <a:t>C&amp;C cabinets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3BAEE99-F7BE-297E-089E-4A0E8DEFC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8867" y="4845264"/>
              <a:ext cx="1912656" cy="1480771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E6F6EC3-B669-8D23-0103-6FE0C62B10AC}"/>
              </a:ext>
            </a:extLst>
          </p:cNvPr>
          <p:cNvGrpSpPr/>
          <p:nvPr/>
        </p:nvGrpSpPr>
        <p:grpSpPr>
          <a:xfrm>
            <a:off x="7834659" y="1862808"/>
            <a:ext cx="2074490" cy="1606644"/>
            <a:chOff x="2413393" y="4701668"/>
            <a:chExt cx="2074490" cy="1606644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D3C1F81-F9BF-29D4-7EC4-5A33851D4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13394" y="5001719"/>
              <a:ext cx="2045262" cy="1306593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9" name="ZoneTexte 22">
              <a:extLst>
                <a:ext uri="{FF2B5EF4-FFF2-40B4-BE49-F238E27FC236}">
                  <a16:creationId xmlns:a16="http://schemas.microsoft.com/office/drawing/2014/main" id="{25C82FCA-9E94-0521-F6AC-EA32BF6CB706}"/>
                </a:ext>
              </a:extLst>
            </p:cNvPr>
            <p:cNvSpPr txBox="1"/>
            <p:nvPr/>
          </p:nvSpPr>
          <p:spPr>
            <a:xfrm>
              <a:off x="2413393" y="4701668"/>
              <a:ext cx="2074490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500" dirty="0">
                  <a:solidFill>
                    <a:srgbClr val="CC0066"/>
                  </a:solidFill>
                </a:rPr>
                <a:t>Gas management panel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672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A801BDC-3AD8-4106-8EB3-7B131A624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38" y="985938"/>
            <a:ext cx="4925347" cy="129614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436B373-196E-4FF0-828F-E05785F4A4AB}"/>
              </a:ext>
            </a:extLst>
          </p:cNvPr>
          <p:cNvSpPr txBox="1"/>
          <p:nvPr/>
        </p:nvSpPr>
        <p:spPr>
          <a:xfrm>
            <a:off x="5324685" y="941512"/>
            <a:ext cx="52565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2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baseline="0" dirty="0">
                <a:solidFill>
                  <a:srgbClr val="4471C4"/>
                </a:solidFill>
                <a:latin typeface="Century Gothic" panose="020B0502020202020204" pitchFamily="34" charset="0"/>
              </a:rPr>
              <a:t>T</a:t>
            </a:r>
            <a:r>
              <a:rPr lang="en-GB" sz="2000" b="0" i="0" u="none" strike="noStrike" baseline="0" dirty="0">
                <a:solidFill>
                  <a:srgbClr val="4471C4"/>
                </a:solidFill>
                <a:latin typeface="Century Gothic" panose="020B0502020202020204" pitchFamily="34" charset="0"/>
              </a:rPr>
              <a:t>he European Strategy for Particle Physics: 2026 Update </a:t>
            </a:r>
            <a:endParaRPr lang="en-GB" sz="20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en-GB" sz="1600" b="1" i="1" u="none" strike="noStrike" baseline="0" dirty="0">
              <a:solidFill>
                <a:srgbClr val="4471C4"/>
              </a:solidFill>
              <a:latin typeface="Arial" panose="020B0604020202020204" pitchFamily="34" charset="0"/>
            </a:endParaRPr>
          </a:p>
          <a:p>
            <a:r>
              <a:rPr lang="en-GB" sz="1600" b="1" i="1" u="none" strike="noStrike" baseline="0" dirty="0">
                <a:solidFill>
                  <a:srgbClr val="4471C4"/>
                </a:solidFill>
                <a:latin typeface="Arial" panose="020B0604020202020204" pitchFamily="34" charset="0"/>
              </a:rPr>
              <a:t>Recommendations by the European Strategy Group </a:t>
            </a:r>
            <a:endParaRPr lang="en-GB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0EADAA4-6969-4DED-BFCC-42D89B51A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216" y="1634009"/>
            <a:ext cx="1125746" cy="64807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02452CF-62FC-406D-99A0-2B7FA0680F1B}"/>
              </a:ext>
            </a:extLst>
          </p:cNvPr>
          <p:cNvSpPr txBox="1"/>
          <p:nvPr/>
        </p:nvSpPr>
        <p:spPr>
          <a:xfrm>
            <a:off x="464145" y="2852563"/>
            <a:ext cx="97210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The </a:t>
            </a:r>
            <a:r>
              <a:rPr lang="en-GB" b="1" dirty="0">
                <a:latin typeface="+mn-lt"/>
              </a:rPr>
              <a:t>Recommendations Document </a:t>
            </a:r>
            <a:r>
              <a:rPr lang="en-GB" dirty="0">
                <a:latin typeface="+mn-lt"/>
              </a:rPr>
              <a:t>has now been made public, following its presentation to the CERN Council at the end of December after the drafting session in </a:t>
            </a:r>
            <a:r>
              <a:rPr lang="en-GB" dirty="0" err="1">
                <a:latin typeface="+mn-lt"/>
              </a:rPr>
              <a:t>Ascona</a:t>
            </a:r>
            <a:r>
              <a:rPr lang="en-GB" dirty="0">
                <a:latin typeface="+mn-lt"/>
              </a:rPr>
              <a:t>. We are currently working on a new, more detailed document: the Deliberation Document.</a:t>
            </a:r>
          </a:p>
          <a:p>
            <a:r>
              <a:rPr lang="en-GB" dirty="0">
                <a:latin typeface="+mn-lt"/>
              </a:rPr>
              <a:t>Here, we provide a brief overview of the sections of these documents that address ERL-related matters.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54C896FC-A9CC-4B46-9131-47C5A647A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Autofit/>
          </a:bodyPr>
          <a:lstStyle/>
          <a:p>
            <a:pPr algn="ctr"/>
            <a:r>
              <a:rPr lang="fr-FR" sz="2800" dirty="0">
                <a:latin typeface="+mn-lt"/>
              </a:rPr>
              <a:t>ERL/PERLE in the ESPP 2026</a:t>
            </a:r>
            <a:endParaRPr lang="en-GB" sz="2800" dirty="0"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9F70AC3-B504-C232-0CFB-758CD9E52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20BB7CC-2196-6E0D-D5A5-023CE5E7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A5FFBD-A887-B74D-EF66-CE39EC5EA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28</a:t>
            </a:fld>
            <a:endParaRPr lang="fr-F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9B7BFC-32B5-46F3-8513-43B2D825F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>
                <a:latin typeface="+mn-lt"/>
              </a:rPr>
              <a:t>LINK </a:t>
            </a:r>
            <a:r>
              <a:rPr lang="fr-FR" sz="2800" dirty="0" err="1">
                <a:latin typeface="+mn-lt"/>
              </a:rPr>
              <a:t>between</a:t>
            </a:r>
            <a:r>
              <a:rPr lang="fr-FR" sz="2800" dirty="0">
                <a:latin typeface="+mn-lt"/>
              </a:rPr>
              <a:t> ERL/PERLE and </a:t>
            </a:r>
            <a:r>
              <a:rPr lang="fr-FR" sz="2800" dirty="0" err="1">
                <a:latin typeface="+mn-lt"/>
              </a:rPr>
              <a:t>LHeC</a:t>
            </a:r>
            <a:r>
              <a:rPr lang="fr-FR" sz="2800" dirty="0">
                <a:latin typeface="+mn-lt"/>
              </a:rPr>
              <a:t> </a:t>
            </a:r>
            <a:endParaRPr lang="en-GB" sz="2800" dirty="0">
              <a:latin typeface="+mn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FD54E1-D246-4F72-9128-56AAB116B474}"/>
              </a:ext>
            </a:extLst>
          </p:cNvPr>
          <p:cNvSpPr txBox="1"/>
          <p:nvPr/>
        </p:nvSpPr>
        <p:spPr>
          <a:xfrm>
            <a:off x="402769" y="3029744"/>
            <a:ext cx="998500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b="0" i="0" u="none" strike="noStrike" baseline="0" dirty="0">
                <a:highlight>
                  <a:srgbClr val="FFFF00"/>
                </a:highlight>
                <a:latin typeface="+mn-lt"/>
              </a:rPr>
              <a:t>The performance of the </a:t>
            </a:r>
            <a:r>
              <a:rPr lang="en-GB" sz="1600" b="0" i="0" u="none" strike="noStrike" baseline="0" dirty="0" err="1">
                <a:highlight>
                  <a:srgbClr val="FFFF00"/>
                </a:highlight>
                <a:latin typeface="+mn-lt"/>
              </a:rPr>
              <a:t>LHeC</a:t>
            </a:r>
            <a:r>
              <a:rPr lang="en-GB" sz="1600" b="0" i="0" u="none" strike="noStrike" baseline="0" dirty="0">
                <a:highlight>
                  <a:srgbClr val="FFFF00"/>
                </a:highlight>
                <a:latin typeface="+mn-lt"/>
              </a:rPr>
              <a:t> critically depends on a three-pass, very-high-current Energy Recovery </a:t>
            </a:r>
            <a:r>
              <a:rPr lang="en-GB" sz="1600" b="0" i="0" u="none" strike="noStrike" baseline="0" dirty="0" err="1">
                <a:highlight>
                  <a:srgbClr val="FFFF00"/>
                </a:highlight>
                <a:latin typeface="+mn-lt"/>
              </a:rPr>
              <a:t>Linac</a:t>
            </a:r>
            <a:r>
              <a:rPr lang="en-GB" sz="1600" b="0" i="0" u="none" strike="noStrike" baseline="0" dirty="0">
                <a:highlight>
                  <a:srgbClr val="FFFF00"/>
                </a:highlight>
                <a:latin typeface="+mn-lt"/>
              </a:rPr>
              <a:t> (ERL) operating with extremely low beam losses and at beam power levels exceeding those achieved to date by at least three orders of magnitude.</a:t>
            </a:r>
            <a:r>
              <a:rPr lang="en-GB" sz="1600" b="0" i="0" u="none" strike="noStrike" baseline="0" dirty="0">
                <a:latin typeface="+mn-lt"/>
              </a:rPr>
              <a:t> This ambitious operational regime explains the presently low TRL, t</a:t>
            </a:r>
            <a:r>
              <a:rPr lang="en-GB" sz="1600" b="0" i="0" u="none" strike="noStrike" baseline="0" dirty="0">
                <a:highlight>
                  <a:srgbClr val="FFFF00"/>
                </a:highlight>
                <a:latin typeface="+mn-lt"/>
              </a:rPr>
              <a:t>he expected performance uncertainty and the consequent need for a 10</a:t>
            </a:r>
            <a:r>
              <a:rPr lang="en-GB" sz="1600" dirty="0">
                <a:highlight>
                  <a:srgbClr val="FFFF00"/>
                </a:highlight>
                <a:latin typeface="+mn-lt"/>
              </a:rPr>
              <a:t> </a:t>
            </a:r>
            <a:r>
              <a:rPr lang="en-GB" sz="1600" b="0" i="0" u="none" strike="noStrike" baseline="0" dirty="0">
                <a:highlight>
                  <a:srgbClr val="FFFF00"/>
                </a:highlight>
                <a:latin typeface="+mn-lt"/>
              </a:rPr>
              <a:t>demonstrator, PERLE, which is currently under construction. If the current three-pass ERL concept under development turns out to not be viable, the luminosity of the </a:t>
            </a:r>
            <a:r>
              <a:rPr lang="en-GB" sz="1600" b="0" i="0" u="none" strike="noStrike" baseline="0" dirty="0" err="1">
                <a:highlight>
                  <a:srgbClr val="FFFF00"/>
                </a:highlight>
                <a:latin typeface="+mn-lt"/>
              </a:rPr>
              <a:t>LHeC</a:t>
            </a:r>
            <a:r>
              <a:rPr lang="en-GB" sz="1600" b="0" i="0" u="none" strike="noStrike" baseline="0" dirty="0">
                <a:highlight>
                  <a:srgbClr val="FFFF00"/>
                </a:highlight>
                <a:latin typeface="+mn-lt"/>
              </a:rPr>
              <a:t> would be lower by a factor ten (10). </a:t>
            </a:r>
            <a:r>
              <a:rPr lang="en-GB" sz="1600" b="0" i="0" u="none" strike="noStrike" baseline="0" dirty="0">
                <a:latin typeface="+mn-lt"/>
              </a:rPr>
              <a:t>Implementation of the </a:t>
            </a:r>
            <a:r>
              <a:rPr lang="en-GB" sz="1600" b="0" i="0" u="none" strike="noStrike" baseline="0" dirty="0" err="1">
                <a:latin typeface="+mn-lt"/>
              </a:rPr>
              <a:t>LHeC</a:t>
            </a:r>
            <a:r>
              <a:rPr lang="en-GB" sz="1600" b="0" i="0" u="none" strike="noStrike" baseline="0" dirty="0">
                <a:latin typeface="+mn-lt"/>
              </a:rPr>
              <a:t> would require the construction of a new electron accelerator, with a 9 km tunnel to the existing LHC tunnel. While the territorial implementation work is expected to be modest, potential interference between CE works and HL-LHC operations could affect the overall schedule. </a:t>
            </a:r>
            <a:r>
              <a:rPr lang="en-GB" sz="1600" b="0" i="0" u="none" strike="noStrike" baseline="0" dirty="0">
                <a:highlight>
                  <a:srgbClr val="FFFF00"/>
                </a:highlight>
                <a:latin typeface="+mn-lt"/>
              </a:rPr>
              <a:t>The project timeline can only be reliably established following the successful completion of the PERLE programme</a:t>
            </a:r>
            <a:r>
              <a:rPr lang="en-GB" sz="1600" b="0" i="0" u="none" strike="noStrike" baseline="0" dirty="0">
                <a:latin typeface="+mn-lt"/>
              </a:rPr>
              <a:t>. The current estimate for the construction cost of </a:t>
            </a:r>
            <a:r>
              <a:rPr lang="en-GB" sz="1600" b="0" i="0" u="none" strike="noStrike" baseline="0" dirty="0" err="1">
                <a:latin typeface="+mn-lt"/>
              </a:rPr>
              <a:t>LHeC</a:t>
            </a:r>
            <a:r>
              <a:rPr lang="en-GB" sz="1600" b="0" i="0" u="none" strike="noStrike" baseline="0" dirty="0">
                <a:latin typeface="+mn-lt"/>
              </a:rPr>
              <a:t> is 2.1 BCHF</a:t>
            </a:r>
            <a:endParaRPr lang="en-GB" sz="1600" dirty="0">
              <a:latin typeface="+mn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F0BA257-E726-442D-B2EF-2450EC3967AD}"/>
              </a:ext>
            </a:extLst>
          </p:cNvPr>
          <p:cNvSpPr txBox="1"/>
          <p:nvPr/>
        </p:nvSpPr>
        <p:spPr bwMode="auto">
          <a:xfrm>
            <a:off x="345827" y="623860"/>
            <a:ext cx="10098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b="1" i="1" u="sng" strike="noStrike" baseline="0" dirty="0">
                <a:solidFill>
                  <a:srgbClr val="4471C4"/>
                </a:solidFill>
                <a:highlight>
                  <a:srgbClr val="FFFF00"/>
                </a:highlight>
                <a:latin typeface="+mn-lt"/>
              </a:rPr>
              <a:t>The electron–positron Future Circular Collider (FCC-</a:t>
            </a:r>
            <a:r>
              <a:rPr lang="en-GB" sz="2000" b="1" i="1" u="sng" strike="noStrike" baseline="0" dirty="0" err="1">
                <a:solidFill>
                  <a:srgbClr val="4471C4"/>
                </a:solidFill>
                <a:highlight>
                  <a:srgbClr val="FFFF00"/>
                </a:highlight>
                <a:latin typeface="+mn-lt"/>
              </a:rPr>
              <a:t>ee</a:t>
            </a:r>
            <a:r>
              <a:rPr lang="en-GB" sz="2000" b="1" i="1" u="sng" strike="noStrike" baseline="0" dirty="0">
                <a:solidFill>
                  <a:srgbClr val="4471C4"/>
                </a:solidFill>
                <a:highlight>
                  <a:srgbClr val="FFFF00"/>
                </a:highlight>
                <a:latin typeface="+mn-lt"/>
              </a:rPr>
              <a:t>) is recommended as the preferred option for the next flagship collider at CERN</a:t>
            </a:r>
            <a:r>
              <a:rPr lang="en-GB" sz="2400" b="1" i="1" u="sng" strike="noStrike" baseline="0" dirty="0">
                <a:solidFill>
                  <a:srgbClr val="4471C4"/>
                </a:solidFill>
                <a:highlight>
                  <a:srgbClr val="FFFF00"/>
                </a:highlight>
                <a:latin typeface="+mn-lt"/>
              </a:rPr>
              <a:t>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155874-3093-4918-B7A3-EE477B93CAA4}"/>
              </a:ext>
            </a:extLst>
          </p:cNvPr>
          <p:cNvSpPr txBox="1"/>
          <p:nvPr/>
        </p:nvSpPr>
        <p:spPr bwMode="auto">
          <a:xfrm>
            <a:off x="402769" y="1470536"/>
            <a:ext cx="100419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700" i="0" u="none" strike="noStrike" baseline="0" dirty="0">
                <a:latin typeface="+mn-lt"/>
              </a:rPr>
              <a:t>Several other alternative options listed here in alphabetical order, were also assessed. They offer substantially reduced precision physics programmes and would not be competitive with a collider like the FCC-</a:t>
            </a:r>
            <a:r>
              <a:rPr lang="en-GB" sz="1700" i="0" u="none" strike="noStrike" baseline="0" dirty="0" err="1">
                <a:latin typeface="+mn-lt"/>
              </a:rPr>
              <a:t>ee</a:t>
            </a:r>
            <a:r>
              <a:rPr lang="en-GB" sz="1700" i="0" u="none" strike="noStrike" baseline="0" dirty="0">
                <a:latin typeface="+mn-lt"/>
              </a:rPr>
              <a:t>. Moreover, in themselves, they currently lack a viable path towards energies of 10 </a:t>
            </a:r>
            <a:r>
              <a:rPr lang="en-GB" sz="1700" i="0" u="none" strike="noStrike" baseline="0" dirty="0" err="1">
                <a:latin typeface="+mn-lt"/>
              </a:rPr>
              <a:t>TeV</a:t>
            </a:r>
            <a:r>
              <a:rPr lang="en-GB" sz="1700" i="0" u="none" strike="noStrike" baseline="0" dirty="0">
                <a:latin typeface="+mn-lt"/>
              </a:rPr>
              <a:t>. At this stage, without knowing the reasons for which the FCC-</a:t>
            </a:r>
            <a:r>
              <a:rPr lang="en-GB" sz="1700" i="0" u="none" strike="noStrike" baseline="0" dirty="0" err="1">
                <a:latin typeface="+mn-lt"/>
              </a:rPr>
              <a:t>ee</a:t>
            </a:r>
            <a:r>
              <a:rPr lang="en-GB" sz="1700" i="0" u="none" strike="noStrike" baseline="0" dirty="0">
                <a:latin typeface="+mn-lt"/>
              </a:rPr>
              <a:t> would not be feasible, the other alternative options are not ranked.    </a:t>
            </a:r>
          </a:p>
          <a:p>
            <a:pPr algn="ctr"/>
            <a:r>
              <a:rPr lang="en-GB" sz="2000" i="0" u="sng" strike="noStrike" baseline="0" dirty="0">
                <a:solidFill>
                  <a:srgbClr val="FF0000"/>
                </a:solidFill>
                <a:latin typeface="+mn-lt"/>
              </a:rPr>
              <a:t>(AMONG THEM </a:t>
            </a:r>
            <a:r>
              <a:rPr lang="en-GB" sz="2000" i="0" u="sng" strike="noStrike" baseline="0" dirty="0" err="1">
                <a:solidFill>
                  <a:srgbClr val="FF0000"/>
                </a:solidFill>
                <a:latin typeface="+mn-lt"/>
              </a:rPr>
              <a:t>LHeC</a:t>
            </a:r>
            <a:r>
              <a:rPr lang="en-GB" sz="2000" i="0" u="sng" strike="noStrike" baseline="0" dirty="0">
                <a:solidFill>
                  <a:srgbClr val="FF0000"/>
                </a:solidFill>
                <a:latin typeface="+mn-lt"/>
              </a:rPr>
              <a:t>)</a:t>
            </a:r>
            <a:endParaRPr lang="en-GB" sz="2000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CAA7965-2CFE-7EF9-645E-DFE6F71D4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24FF66-D112-4C65-F7F5-011384BC5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91FCF5-78C1-BB9F-2591-F4DCFE0A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590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E11A5-9546-00CE-2E46-54114EC4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D8E00A-CA6B-586B-B5BD-EAE0603A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PERLE global planning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7A3A3B-0927-F97E-3247-B15B95BFB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5389C35-455A-D1FF-1E45-DAA87E17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ACD511-10C0-C436-6745-348E5CA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349A7B7-07CC-A14A-F8E2-012BD58D5A0A}"/>
              </a:ext>
            </a:extLst>
          </p:cNvPr>
          <p:cNvCxnSpPr>
            <a:cxnSpLocks/>
          </p:cNvCxnSpPr>
          <p:nvPr/>
        </p:nvCxnSpPr>
        <p:spPr>
          <a:xfrm>
            <a:off x="6288084" y="3426097"/>
            <a:ext cx="0" cy="145548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1273109-1886-EB14-99CB-D56C3AE62F59}"/>
              </a:ext>
            </a:extLst>
          </p:cNvPr>
          <p:cNvCxnSpPr>
            <a:cxnSpLocks/>
          </p:cNvCxnSpPr>
          <p:nvPr/>
        </p:nvCxnSpPr>
        <p:spPr>
          <a:xfrm>
            <a:off x="6054256" y="2513208"/>
            <a:ext cx="0" cy="234427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94FE132-63F9-171A-6A89-9F5FD04FD8A8}"/>
              </a:ext>
            </a:extLst>
          </p:cNvPr>
          <p:cNvSpPr/>
          <p:nvPr/>
        </p:nvSpPr>
        <p:spPr>
          <a:xfrm>
            <a:off x="3174031" y="1472752"/>
            <a:ext cx="1430559" cy="3408828"/>
          </a:xfrm>
          <a:prstGeom prst="rect">
            <a:avLst/>
          </a:prstGeom>
          <a:solidFill>
            <a:srgbClr val="F43CDE">
              <a:alpha val="11000"/>
            </a:srgbClr>
          </a:solidFill>
          <a:ln w="28575">
            <a:solidFill>
              <a:srgbClr val="FF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8E7659-33E3-EAF3-7644-BCBF1E598601}"/>
              </a:ext>
            </a:extLst>
          </p:cNvPr>
          <p:cNvSpPr/>
          <p:nvPr/>
        </p:nvSpPr>
        <p:spPr>
          <a:xfrm>
            <a:off x="6970563" y="914745"/>
            <a:ext cx="445608" cy="93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60B4A-4AB2-901C-9063-8217D7D64E05}"/>
              </a:ext>
            </a:extLst>
          </p:cNvPr>
          <p:cNvSpPr/>
          <p:nvPr/>
        </p:nvSpPr>
        <p:spPr>
          <a:xfrm>
            <a:off x="6969299" y="1155761"/>
            <a:ext cx="445608" cy="93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0D47A31-E596-98F7-0F4B-932B39354D7A}"/>
              </a:ext>
            </a:extLst>
          </p:cNvPr>
          <p:cNvGrpSpPr/>
          <p:nvPr/>
        </p:nvGrpSpPr>
        <p:grpSpPr>
          <a:xfrm>
            <a:off x="6970563" y="1390506"/>
            <a:ext cx="456906" cy="124817"/>
            <a:chOff x="5746387" y="2231600"/>
            <a:chExt cx="547848" cy="7200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C67E22-AB14-DD37-4553-B10FF50A09DC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1E1B27-CDFB-D37D-4C42-E0F4D2A640D3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FDF9C48F-5055-2289-DA41-498102E27338}"/>
              </a:ext>
            </a:extLst>
          </p:cNvPr>
          <p:cNvSpPr txBox="1"/>
          <p:nvPr/>
        </p:nvSpPr>
        <p:spPr>
          <a:xfrm>
            <a:off x="7431409" y="797496"/>
            <a:ext cx="89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 SemiBold" panose="020B0502040204020203" pitchFamily="34" charset="0"/>
              </a:rPr>
              <a:t>Design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79D8655-A190-A8F5-552D-2C3E42FDC7F3}"/>
              </a:ext>
            </a:extLst>
          </p:cNvPr>
          <p:cNvSpPr txBox="1"/>
          <p:nvPr/>
        </p:nvSpPr>
        <p:spPr>
          <a:xfrm>
            <a:off x="7427469" y="1013520"/>
            <a:ext cx="3345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 SemiBold" panose="020B0502040204020203" pitchFamily="34" charset="0"/>
              </a:rPr>
              <a:t>Procurement/Construction/Installation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7FD338C-387E-B6F9-6515-3DDF0DE6BEBE}"/>
              </a:ext>
            </a:extLst>
          </p:cNvPr>
          <p:cNvSpPr txBox="1"/>
          <p:nvPr/>
        </p:nvSpPr>
        <p:spPr>
          <a:xfrm>
            <a:off x="7417486" y="1262600"/>
            <a:ext cx="1467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 SemiBold" panose="020B0502040204020203" pitchFamily="34" charset="0"/>
              </a:rPr>
              <a:t>Commissioning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715A30-FD37-486F-EB77-0BD1A6F8FB5A}"/>
              </a:ext>
            </a:extLst>
          </p:cNvPr>
          <p:cNvSpPr/>
          <p:nvPr/>
        </p:nvSpPr>
        <p:spPr>
          <a:xfrm rot="5400000">
            <a:off x="9380192" y="4952643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2031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7DFD629-974A-BE9C-4918-BD0E856D19A8}"/>
              </a:ext>
            </a:extLst>
          </p:cNvPr>
          <p:cNvSpPr txBox="1"/>
          <p:nvPr/>
        </p:nvSpPr>
        <p:spPr>
          <a:xfrm>
            <a:off x="9797420" y="3728313"/>
            <a:ext cx="577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5 MW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EC5ADDE-54CB-D361-0E9A-9DEF5E0917D7}"/>
              </a:ext>
            </a:extLst>
          </p:cNvPr>
          <p:cNvSpPr txBox="1"/>
          <p:nvPr/>
        </p:nvSpPr>
        <p:spPr>
          <a:xfrm>
            <a:off x="1945800" y="4464370"/>
            <a:ext cx="56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0066"/>
                </a:solidFill>
                <a:latin typeface="Bahnschrift SemiBold" panose="020B0502040204020203" pitchFamily="34" charset="0"/>
              </a:rPr>
              <a:t>TDR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725BF62-A973-0347-68BB-1877BC1B1E00}"/>
              </a:ext>
            </a:extLst>
          </p:cNvPr>
          <p:cNvSpPr txBox="1"/>
          <p:nvPr/>
        </p:nvSpPr>
        <p:spPr>
          <a:xfrm>
            <a:off x="2997667" y="3370528"/>
            <a:ext cx="176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FF"/>
                </a:solidFill>
                <a:latin typeface="Bahnschrift SemiBold" panose="020B0502040204020203" pitchFamily="34" charset="0"/>
              </a:rPr>
              <a:t>Civil engineering work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9F50B8-A3DB-3AAA-F6C2-A7062D967FE1}"/>
              </a:ext>
            </a:extLst>
          </p:cNvPr>
          <p:cNvSpPr/>
          <p:nvPr/>
        </p:nvSpPr>
        <p:spPr>
          <a:xfrm rot="5400000">
            <a:off x="831933" y="4943214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9F1F5F-8A65-B24A-7C7A-55D5AA523082}"/>
              </a:ext>
            </a:extLst>
          </p:cNvPr>
          <p:cNvSpPr/>
          <p:nvPr/>
        </p:nvSpPr>
        <p:spPr>
          <a:xfrm rot="5400000">
            <a:off x="6631342" y="4952643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442F32-00F3-1CDA-0159-E34DEF84EC83}"/>
              </a:ext>
            </a:extLst>
          </p:cNvPr>
          <p:cNvSpPr/>
          <p:nvPr/>
        </p:nvSpPr>
        <p:spPr>
          <a:xfrm rot="5400000">
            <a:off x="8055910" y="4952643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2030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97D315-262A-C216-D663-D3C50CAC57D1}"/>
              </a:ext>
            </a:extLst>
          </p:cNvPr>
          <p:cNvSpPr/>
          <p:nvPr/>
        </p:nvSpPr>
        <p:spPr>
          <a:xfrm rot="5400000">
            <a:off x="5153287" y="4963087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E971B2-2E77-0C1F-FC3B-35BC73FC5D14}"/>
              </a:ext>
            </a:extLst>
          </p:cNvPr>
          <p:cNvSpPr/>
          <p:nvPr/>
        </p:nvSpPr>
        <p:spPr>
          <a:xfrm rot="5400000">
            <a:off x="3750986" y="4963086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F72E34-5ACF-C441-E166-C4EEE28E2FE6}"/>
              </a:ext>
            </a:extLst>
          </p:cNvPr>
          <p:cNvSpPr/>
          <p:nvPr/>
        </p:nvSpPr>
        <p:spPr>
          <a:xfrm rot="5400000">
            <a:off x="2221006" y="4952643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2026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4CE441BB-F372-5605-ACEF-8F17E0D58B68}"/>
              </a:ext>
            </a:extLst>
          </p:cNvPr>
          <p:cNvGrpSpPr/>
          <p:nvPr/>
        </p:nvGrpSpPr>
        <p:grpSpPr>
          <a:xfrm>
            <a:off x="293806" y="4643379"/>
            <a:ext cx="10080789" cy="585726"/>
            <a:chOff x="345828" y="4901952"/>
            <a:chExt cx="10081119" cy="585745"/>
          </a:xfrm>
        </p:grpSpPr>
        <p:sp>
          <p:nvSpPr>
            <p:cNvPr id="30" name="Flèche : droite 11">
              <a:extLst>
                <a:ext uri="{FF2B5EF4-FFF2-40B4-BE49-F238E27FC236}">
                  <a16:creationId xmlns:a16="http://schemas.microsoft.com/office/drawing/2014/main" id="{FD723FCC-296E-BD3B-1797-8FB4A98FAF54}"/>
                </a:ext>
              </a:extLst>
            </p:cNvPr>
            <p:cNvSpPr/>
            <p:nvPr/>
          </p:nvSpPr>
          <p:spPr>
            <a:xfrm>
              <a:off x="345828" y="5117976"/>
              <a:ext cx="10081119" cy="139644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06EC5CA5-3EAB-7C44-D08E-547631D3E47F}"/>
                </a:ext>
              </a:extLst>
            </p:cNvPr>
            <p:cNvCxnSpPr/>
            <p:nvPr/>
          </p:nvCxnSpPr>
          <p:spPr>
            <a:xfrm>
              <a:off x="345828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1EAFC8F8-0283-542C-F2F4-B4F6B553A036}"/>
                </a:ext>
              </a:extLst>
            </p:cNvPr>
            <p:cNvCxnSpPr/>
            <p:nvPr/>
          </p:nvCxnSpPr>
          <p:spPr>
            <a:xfrm>
              <a:off x="178598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95A38376-CD07-473E-7E39-A03A03A91C6F}"/>
                </a:ext>
              </a:extLst>
            </p:cNvPr>
            <p:cNvCxnSpPr/>
            <p:nvPr/>
          </p:nvCxnSpPr>
          <p:spPr>
            <a:xfrm>
              <a:off x="322614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8D42D7E1-DC02-99B0-5B33-75729D025B05}"/>
                </a:ext>
              </a:extLst>
            </p:cNvPr>
            <p:cNvCxnSpPr/>
            <p:nvPr/>
          </p:nvCxnSpPr>
          <p:spPr>
            <a:xfrm>
              <a:off x="4666307" y="4911633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82E89FB-5DDE-DA11-05F1-CC15B2C7D237}"/>
                </a:ext>
              </a:extLst>
            </p:cNvPr>
            <p:cNvCxnSpPr/>
            <p:nvPr/>
          </p:nvCxnSpPr>
          <p:spPr>
            <a:xfrm>
              <a:off x="610646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1B119290-276B-1E90-F9BC-4970F9A22B98}"/>
                </a:ext>
              </a:extLst>
            </p:cNvPr>
            <p:cNvCxnSpPr/>
            <p:nvPr/>
          </p:nvCxnSpPr>
          <p:spPr>
            <a:xfrm>
              <a:off x="754662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67F321A5-515E-7B0B-F25F-E1C859DDF0D9}"/>
                </a:ext>
              </a:extLst>
            </p:cNvPr>
            <p:cNvCxnSpPr/>
            <p:nvPr/>
          </p:nvCxnSpPr>
          <p:spPr>
            <a:xfrm>
              <a:off x="898678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299BCA56-53AE-DCBF-EB9E-21B3EEBB7A11}"/>
              </a:ext>
            </a:extLst>
          </p:cNvPr>
          <p:cNvSpPr/>
          <p:nvPr/>
        </p:nvSpPr>
        <p:spPr>
          <a:xfrm>
            <a:off x="3157839" y="3016589"/>
            <a:ext cx="1437192" cy="55129"/>
          </a:xfrm>
          <a:prstGeom prst="rect">
            <a:avLst/>
          </a:prstGeom>
          <a:solidFill>
            <a:srgbClr val="F43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84C916B-B416-0A19-FFED-FF10BB55B891}"/>
              </a:ext>
            </a:extLst>
          </p:cNvPr>
          <p:cNvCxnSpPr>
            <a:cxnSpLocks/>
            <a:stCxn id="117" idx="2"/>
          </p:cNvCxnSpPr>
          <p:nvPr/>
        </p:nvCxnSpPr>
        <p:spPr>
          <a:xfrm>
            <a:off x="6751963" y="2573534"/>
            <a:ext cx="16480" cy="230845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F9962FB3-702C-ACDB-37F4-DBF8BFA59907}"/>
              </a:ext>
            </a:extLst>
          </p:cNvPr>
          <p:cNvCxnSpPr>
            <a:cxnSpLocks/>
          </p:cNvCxnSpPr>
          <p:nvPr/>
        </p:nvCxnSpPr>
        <p:spPr>
          <a:xfrm>
            <a:off x="7494369" y="3405529"/>
            <a:ext cx="0" cy="145386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83E9FBA3-E696-A08E-2D33-E4A9EEBE036A}"/>
              </a:ext>
            </a:extLst>
          </p:cNvPr>
          <p:cNvCxnSpPr>
            <a:cxnSpLocks/>
          </p:cNvCxnSpPr>
          <p:nvPr/>
        </p:nvCxnSpPr>
        <p:spPr>
          <a:xfrm>
            <a:off x="5043565" y="2515124"/>
            <a:ext cx="6635" cy="240231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xplosion : 8 points 127">
            <a:extLst>
              <a:ext uri="{FF2B5EF4-FFF2-40B4-BE49-F238E27FC236}">
                <a16:creationId xmlns:a16="http://schemas.microsoft.com/office/drawing/2014/main" id="{BD0FD935-9B9C-BADA-7B3F-DBA2AEB57EAD}"/>
              </a:ext>
            </a:extLst>
          </p:cNvPr>
          <p:cNvSpPr/>
          <p:nvPr/>
        </p:nvSpPr>
        <p:spPr>
          <a:xfrm>
            <a:off x="2002024" y="4735658"/>
            <a:ext cx="360027" cy="361960"/>
          </a:xfrm>
          <a:prstGeom prst="irregularSeal1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7A286A"/>
              </a:solidFill>
              <a:highlight>
                <a:srgbClr val="CC0066"/>
              </a:highlight>
              <a:latin typeface="Bahnschrift SemiBold" panose="020B0502040204020203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C38DE75-9BED-738F-5A96-54D8A81AB241}"/>
              </a:ext>
            </a:extLst>
          </p:cNvPr>
          <p:cNvSpPr/>
          <p:nvPr/>
        </p:nvSpPr>
        <p:spPr>
          <a:xfrm>
            <a:off x="4604590" y="4151974"/>
            <a:ext cx="4329893" cy="9342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42A282A-5E93-C87D-5B7C-B557BB6B4FE3}"/>
              </a:ext>
            </a:extLst>
          </p:cNvPr>
          <p:cNvSpPr txBox="1"/>
          <p:nvPr/>
        </p:nvSpPr>
        <p:spPr>
          <a:xfrm>
            <a:off x="231837" y="4004390"/>
            <a:ext cx="1742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 SemiBold" panose="020B0502040204020203" pitchFamily="34" charset="0"/>
              </a:rPr>
              <a:t>ERL 3-loop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D9FE1A52-ECC5-AEE1-08F2-E633C84EF648}"/>
              </a:ext>
            </a:extLst>
          </p:cNvPr>
          <p:cNvGrpSpPr/>
          <p:nvPr/>
        </p:nvGrpSpPr>
        <p:grpSpPr>
          <a:xfrm>
            <a:off x="9026869" y="4151974"/>
            <a:ext cx="1015043" cy="93600"/>
            <a:chOff x="5718995" y="2231600"/>
            <a:chExt cx="1350025" cy="72008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F537BFE2-B458-8513-65FC-D5E1E5219880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86E34B3-77FA-E515-31F9-2ECC7ECF816D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AA5540C-3CE7-6A0C-D855-292164DC42B3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FFA9B4F4-6FBD-2024-3498-48034CFBB7D1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60EBC84-66C3-1315-FFFB-6C83C04821C4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7B4F79D-A3CB-1A11-E9F9-98BB4A0DD6EB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</p:grpSp>
      <p:sp>
        <p:nvSpPr>
          <p:cNvPr id="52" name="Explosion : 8 points 124">
            <a:extLst>
              <a:ext uri="{FF2B5EF4-FFF2-40B4-BE49-F238E27FC236}">
                <a16:creationId xmlns:a16="http://schemas.microsoft.com/office/drawing/2014/main" id="{1B132F19-60EE-48A8-2970-EB3692D1C462}"/>
              </a:ext>
            </a:extLst>
          </p:cNvPr>
          <p:cNvSpPr/>
          <p:nvPr/>
        </p:nvSpPr>
        <p:spPr>
          <a:xfrm>
            <a:off x="9912049" y="3989923"/>
            <a:ext cx="325792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A650A77-6543-E841-6583-E407815030AA}"/>
              </a:ext>
            </a:extLst>
          </p:cNvPr>
          <p:cNvSpPr/>
          <p:nvPr/>
        </p:nvSpPr>
        <p:spPr>
          <a:xfrm>
            <a:off x="288795" y="1472752"/>
            <a:ext cx="1833377" cy="7020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CF36BBF-7C9E-25E3-749D-B9183FC9E2FC}"/>
              </a:ext>
            </a:extLst>
          </p:cNvPr>
          <p:cNvSpPr/>
          <p:nvPr/>
        </p:nvSpPr>
        <p:spPr>
          <a:xfrm>
            <a:off x="2497905" y="2356506"/>
            <a:ext cx="3464560" cy="8679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BBE3F4C-ACF0-C40D-C195-72B1BD72CDDD}"/>
              </a:ext>
            </a:extLst>
          </p:cNvPr>
          <p:cNvSpPr/>
          <p:nvPr/>
        </p:nvSpPr>
        <p:spPr>
          <a:xfrm>
            <a:off x="2553246" y="3251974"/>
            <a:ext cx="3615860" cy="93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03E26C9-DEEA-B17D-EDA6-45A4F5C77B50}"/>
              </a:ext>
            </a:extLst>
          </p:cNvPr>
          <p:cNvSpPr/>
          <p:nvPr/>
        </p:nvSpPr>
        <p:spPr>
          <a:xfrm>
            <a:off x="288795" y="2355381"/>
            <a:ext cx="2209109" cy="9374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F45C630-AB01-B285-CD4E-CA1E062DF85C}"/>
              </a:ext>
            </a:extLst>
          </p:cNvPr>
          <p:cNvSpPr/>
          <p:nvPr/>
        </p:nvSpPr>
        <p:spPr>
          <a:xfrm>
            <a:off x="288795" y="3251974"/>
            <a:ext cx="2264451" cy="93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8" name="Explosion : 8 points 32">
            <a:extLst>
              <a:ext uri="{FF2B5EF4-FFF2-40B4-BE49-F238E27FC236}">
                <a16:creationId xmlns:a16="http://schemas.microsoft.com/office/drawing/2014/main" id="{4C5A233A-62F4-30CC-5D2C-1354BBD4D463}"/>
              </a:ext>
            </a:extLst>
          </p:cNvPr>
          <p:cNvSpPr/>
          <p:nvPr/>
        </p:nvSpPr>
        <p:spPr>
          <a:xfrm>
            <a:off x="1998413" y="1335827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9" name="Explosion : 8 points 36">
            <a:extLst>
              <a:ext uri="{FF2B5EF4-FFF2-40B4-BE49-F238E27FC236}">
                <a16:creationId xmlns:a16="http://schemas.microsoft.com/office/drawing/2014/main" id="{C764D295-4278-FA1D-F4AB-BF40077FB2BB}"/>
              </a:ext>
            </a:extLst>
          </p:cNvPr>
          <p:cNvSpPr/>
          <p:nvPr/>
        </p:nvSpPr>
        <p:spPr>
          <a:xfrm>
            <a:off x="5894403" y="2211574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938F2F6F-E0D7-D32D-402F-FA452E23C023}"/>
              </a:ext>
            </a:extLst>
          </p:cNvPr>
          <p:cNvSpPr txBox="1"/>
          <p:nvPr/>
        </p:nvSpPr>
        <p:spPr>
          <a:xfrm>
            <a:off x="1545874" y="959853"/>
            <a:ext cx="1248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Bahnschrift SemiBold" panose="020B0502040204020203" pitchFamily="34" charset="0"/>
              </a:rPr>
              <a:t>First electrons April 2026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E968F4D2-151B-F205-89E7-D807FC735E71}"/>
              </a:ext>
            </a:extLst>
          </p:cNvPr>
          <p:cNvSpPr txBox="1"/>
          <p:nvPr/>
        </p:nvSpPr>
        <p:spPr>
          <a:xfrm>
            <a:off x="200786" y="1565534"/>
            <a:ext cx="2097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 SemiBold" panose="020B0502040204020203" pitchFamily="34" charset="0"/>
              </a:rPr>
              <a:t>DC Gun @ 350 keV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29CEBC5-E741-EF30-CAE1-B4C934066A43}"/>
              </a:ext>
            </a:extLst>
          </p:cNvPr>
          <p:cNvSpPr txBox="1"/>
          <p:nvPr/>
        </p:nvSpPr>
        <p:spPr>
          <a:xfrm>
            <a:off x="225508" y="2454260"/>
            <a:ext cx="2628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 SemiBold" panose="020B0502040204020203" pitchFamily="34" charset="0"/>
              </a:rPr>
              <a:t>Injector @ 7 MeV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60ED9540-5A8A-A530-07AB-AED9C01894DD}"/>
              </a:ext>
            </a:extLst>
          </p:cNvPr>
          <p:cNvSpPr txBox="1"/>
          <p:nvPr/>
        </p:nvSpPr>
        <p:spPr>
          <a:xfrm>
            <a:off x="4526541" y="1826011"/>
            <a:ext cx="10838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Bahnschrift SemiBold" panose="020B0502040204020203" pitchFamily="34" charset="0"/>
              </a:rPr>
              <a:t>Buncher installation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839EEF82-E719-484A-A874-2E1296C3AD42}"/>
              </a:ext>
            </a:extLst>
          </p:cNvPr>
          <p:cNvSpPr txBox="1"/>
          <p:nvPr/>
        </p:nvSpPr>
        <p:spPr>
          <a:xfrm>
            <a:off x="229761" y="3346790"/>
            <a:ext cx="2708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 SemiBold" panose="020B0502040204020203" pitchFamily="34" charset="0"/>
              </a:rPr>
              <a:t>ERL 1-loop @ 89 </a:t>
            </a:r>
            <a:r>
              <a:rPr lang="en-US" sz="1600" b="1" dirty="0" err="1">
                <a:latin typeface="Bahnschrift SemiBold" panose="020B0502040204020203" pitchFamily="34" charset="0"/>
              </a:rPr>
              <a:t>Mev</a:t>
            </a:r>
            <a:endParaRPr lang="en-US" sz="1600" b="1" dirty="0">
              <a:latin typeface="Bahnschrift SemiBold" panose="020B0502040204020203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2A2DBADC-99CA-FC01-04A0-ED295EFA7FA3}"/>
              </a:ext>
            </a:extLst>
          </p:cNvPr>
          <p:cNvSpPr txBox="1"/>
          <p:nvPr/>
        </p:nvSpPr>
        <p:spPr>
          <a:xfrm>
            <a:off x="4487393" y="1101609"/>
            <a:ext cx="9470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20 mA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B1E0D45-2439-2E19-A6C0-801EEF11C583}"/>
              </a:ext>
            </a:extLst>
          </p:cNvPr>
          <p:cNvSpPr txBox="1"/>
          <p:nvPr/>
        </p:nvSpPr>
        <p:spPr>
          <a:xfrm>
            <a:off x="6526137" y="1947498"/>
            <a:ext cx="6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5 mA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E425CD3-BDE7-4721-311F-8E2296814240}"/>
              </a:ext>
            </a:extLst>
          </p:cNvPr>
          <p:cNvGrpSpPr/>
          <p:nvPr/>
        </p:nvGrpSpPr>
        <p:grpSpPr>
          <a:xfrm>
            <a:off x="2367998" y="1473573"/>
            <a:ext cx="1015043" cy="93600"/>
            <a:chOff x="5718995" y="2231600"/>
            <a:chExt cx="1350025" cy="72008"/>
          </a:xfrm>
        </p:grpSpPr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3BC82974-F70C-ABE6-1C3C-08DDC4F38BFB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2F889E0-0293-0BB2-C146-B3FE49E27343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3CEC156-CF39-BCF9-7454-8C4B1E2786B4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303A8B9C-1369-3831-EB32-59F0A2D6ECA8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8318DE3-8977-CA15-32D4-FF58592FEDB9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1E0D480-DEB3-E5F5-5F7B-37D832EBCBA2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B147FE5C-4F9E-36BC-E0D4-5460AC96BFCB}"/>
              </a:ext>
            </a:extLst>
          </p:cNvPr>
          <p:cNvGrpSpPr/>
          <p:nvPr/>
        </p:nvGrpSpPr>
        <p:grpSpPr>
          <a:xfrm>
            <a:off x="6326957" y="3251488"/>
            <a:ext cx="1015043" cy="93600"/>
            <a:chOff x="5718995" y="2231600"/>
            <a:chExt cx="1350025" cy="72008"/>
          </a:xfrm>
        </p:grpSpPr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E408A33E-D47A-9AD6-5EC5-B47C18DBFBE4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6949040-5DE2-BD48-6432-90073F00D075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CD3FD44-1381-7D7A-043C-0431FE13F582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627F0517-8166-4017-FB38-8B4AD37D1A35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137F914-EB8B-1FFA-6C7F-7E9D2E64AC04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968FEB9-79B3-22DB-1D30-00F51ACE64AD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</p:grpSp>
      <p:sp>
        <p:nvSpPr>
          <p:cNvPr id="81" name="ZoneTexte 80">
            <a:extLst>
              <a:ext uri="{FF2B5EF4-FFF2-40B4-BE49-F238E27FC236}">
                <a16:creationId xmlns:a16="http://schemas.microsoft.com/office/drawing/2014/main" id="{61A5AE13-777B-13A3-65DF-03D5B3B0C894}"/>
              </a:ext>
            </a:extLst>
          </p:cNvPr>
          <p:cNvSpPr txBox="1"/>
          <p:nvPr/>
        </p:nvSpPr>
        <p:spPr>
          <a:xfrm>
            <a:off x="5728380" y="2711077"/>
            <a:ext cx="11895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Bahnschrift SemiBold" panose="020B0502040204020203" pitchFamily="34" charset="0"/>
              </a:rPr>
              <a:t>Cryomodule installation</a:t>
            </a:r>
          </a:p>
        </p:txBody>
      </p:sp>
      <p:sp>
        <p:nvSpPr>
          <p:cNvPr id="82" name="Explosion : 8 points 99">
            <a:extLst>
              <a:ext uri="{FF2B5EF4-FFF2-40B4-BE49-F238E27FC236}">
                <a16:creationId xmlns:a16="http://schemas.microsoft.com/office/drawing/2014/main" id="{E957013D-26D1-F337-6661-4DCC7F045AA1}"/>
              </a:ext>
            </a:extLst>
          </p:cNvPr>
          <p:cNvSpPr/>
          <p:nvPr/>
        </p:nvSpPr>
        <p:spPr>
          <a:xfrm>
            <a:off x="7304799" y="3107974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ACCE44CD-59A1-9DFD-5576-4EA149E9DB0E}"/>
              </a:ext>
            </a:extLst>
          </p:cNvPr>
          <p:cNvSpPr txBox="1"/>
          <p:nvPr/>
        </p:nvSpPr>
        <p:spPr>
          <a:xfrm>
            <a:off x="7193367" y="2858115"/>
            <a:ext cx="6480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0.5 MW</a:t>
            </a:r>
          </a:p>
        </p:txBody>
      </p:sp>
      <p:sp>
        <p:nvSpPr>
          <p:cNvPr id="84" name="Explosion : 8 points 132">
            <a:extLst>
              <a:ext uri="{FF2B5EF4-FFF2-40B4-BE49-F238E27FC236}">
                <a16:creationId xmlns:a16="http://schemas.microsoft.com/office/drawing/2014/main" id="{82084E56-B542-92F9-7E65-73F21E85C799}"/>
              </a:ext>
            </a:extLst>
          </p:cNvPr>
          <p:cNvSpPr/>
          <p:nvPr/>
        </p:nvSpPr>
        <p:spPr>
          <a:xfrm>
            <a:off x="6102423" y="3113945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85" name="Explosion : 8 points 33">
            <a:extLst>
              <a:ext uri="{FF2B5EF4-FFF2-40B4-BE49-F238E27FC236}">
                <a16:creationId xmlns:a16="http://schemas.microsoft.com/office/drawing/2014/main" id="{0E1E7484-A88F-7194-FC3A-582072C2E88B}"/>
              </a:ext>
            </a:extLst>
          </p:cNvPr>
          <p:cNvSpPr/>
          <p:nvPr/>
        </p:nvSpPr>
        <p:spPr>
          <a:xfrm>
            <a:off x="4307380" y="2813135"/>
            <a:ext cx="360027" cy="451544"/>
          </a:xfrm>
          <a:prstGeom prst="irregularSeal1">
            <a:avLst/>
          </a:prstGeom>
          <a:solidFill>
            <a:srgbClr val="F43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A93C6E10-8BB1-D149-6A35-7C51D9C55F73}"/>
              </a:ext>
            </a:extLst>
          </p:cNvPr>
          <p:cNvCxnSpPr>
            <a:cxnSpLocks/>
          </p:cNvCxnSpPr>
          <p:nvPr/>
        </p:nvCxnSpPr>
        <p:spPr>
          <a:xfrm>
            <a:off x="10041912" y="4269624"/>
            <a:ext cx="0" cy="64781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xplosion : 8 points 111">
            <a:extLst>
              <a:ext uri="{FF2B5EF4-FFF2-40B4-BE49-F238E27FC236}">
                <a16:creationId xmlns:a16="http://schemas.microsoft.com/office/drawing/2014/main" id="{BC244BAB-D1BC-7C43-6B75-BAAC1F8ABB31}"/>
              </a:ext>
            </a:extLst>
          </p:cNvPr>
          <p:cNvSpPr/>
          <p:nvPr/>
        </p:nvSpPr>
        <p:spPr>
          <a:xfrm>
            <a:off x="2866107" y="1347252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4C59C481-0325-10F4-38AB-F9322CE8ED6B}"/>
              </a:ext>
            </a:extLst>
          </p:cNvPr>
          <p:cNvSpPr txBox="1"/>
          <p:nvPr/>
        </p:nvSpPr>
        <p:spPr>
          <a:xfrm>
            <a:off x="2745944" y="1109609"/>
            <a:ext cx="650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5 mA</a:t>
            </a:r>
          </a:p>
        </p:txBody>
      </p:sp>
      <p:sp>
        <p:nvSpPr>
          <p:cNvPr id="89" name="Explosion : 8 points 128">
            <a:extLst>
              <a:ext uri="{FF2B5EF4-FFF2-40B4-BE49-F238E27FC236}">
                <a16:creationId xmlns:a16="http://schemas.microsoft.com/office/drawing/2014/main" id="{4911E51D-52B1-485F-BECC-EDB42E151A1F}"/>
              </a:ext>
            </a:extLst>
          </p:cNvPr>
          <p:cNvSpPr/>
          <p:nvPr/>
        </p:nvSpPr>
        <p:spPr>
          <a:xfrm>
            <a:off x="8615821" y="2212113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C8020E4A-A3E6-593A-A082-2BB6605A1CDF}"/>
              </a:ext>
            </a:extLst>
          </p:cNvPr>
          <p:cNvSpPr txBox="1"/>
          <p:nvPr/>
        </p:nvSpPr>
        <p:spPr>
          <a:xfrm>
            <a:off x="8491461" y="1932368"/>
            <a:ext cx="713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20 mA</a:t>
            </a:r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C9F6028F-B4D1-8C2C-EA1A-E532FAFF9DC2}"/>
              </a:ext>
            </a:extLst>
          </p:cNvPr>
          <p:cNvCxnSpPr>
            <a:cxnSpLocks/>
          </p:cNvCxnSpPr>
          <p:nvPr/>
        </p:nvCxnSpPr>
        <p:spPr>
          <a:xfrm flipH="1">
            <a:off x="8748783" y="2642683"/>
            <a:ext cx="21980" cy="228653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383A9505-3818-E751-32FE-197340C089DF}"/>
              </a:ext>
            </a:extLst>
          </p:cNvPr>
          <p:cNvGrpSpPr/>
          <p:nvPr/>
        </p:nvGrpSpPr>
        <p:grpSpPr>
          <a:xfrm>
            <a:off x="7807507" y="3251488"/>
            <a:ext cx="987744" cy="94085"/>
            <a:chOff x="7807507" y="3059514"/>
            <a:chExt cx="987744" cy="94085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30870625-560C-13D9-341E-556C1B3CDDD3}"/>
                </a:ext>
              </a:extLst>
            </p:cNvPr>
            <p:cNvGrpSpPr/>
            <p:nvPr/>
          </p:nvGrpSpPr>
          <p:grpSpPr>
            <a:xfrm>
              <a:off x="7807507" y="3059514"/>
              <a:ext cx="453929" cy="93600"/>
              <a:chOff x="5746387" y="2231600"/>
              <a:chExt cx="547848" cy="72008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B249F1E0-8114-DF5A-664C-17389250F6B2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A5F7824-CEF0-4923-388C-ABCD4E019457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592BFF0B-E8FC-6E04-361D-8D801EE1EDF2}"/>
                </a:ext>
              </a:extLst>
            </p:cNvPr>
            <p:cNvGrpSpPr/>
            <p:nvPr/>
          </p:nvGrpSpPr>
          <p:grpSpPr>
            <a:xfrm>
              <a:off x="8341322" y="3059999"/>
              <a:ext cx="453929" cy="93600"/>
              <a:chOff x="5746387" y="2231600"/>
              <a:chExt cx="547848" cy="72008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93F452E-8F67-F729-C58C-ADB89A2ACB1B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09B97B5-1985-39E5-8A99-CC2484CC16CA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</p:grpSp>
      <p:sp>
        <p:nvSpPr>
          <p:cNvPr id="99" name="Explosion : 8 points 143">
            <a:extLst>
              <a:ext uri="{FF2B5EF4-FFF2-40B4-BE49-F238E27FC236}">
                <a16:creationId xmlns:a16="http://schemas.microsoft.com/office/drawing/2014/main" id="{FA6C976D-B6CD-132B-9EC5-A2FAD36BC52F}"/>
              </a:ext>
            </a:extLst>
          </p:cNvPr>
          <p:cNvSpPr/>
          <p:nvPr/>
        </p:nvSpPr>
        <p:spPr>
          <a:xfrm>
            <a:off x="8768656" y="3107848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70CD4BD0-0190-B4E4-658E-5E934D284863}"/>
              </a:ext>
            </a:extLst>
          </p:cNvPr>
          <p:cNvSpPr txBox="1"/>
          <p:nvPr/>
        </p:nvSpPr>
        <p:spPr>
          <a:xfrm>
            <a:off x="8721441" y="2852123"/>
            <a:ext cx="766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2 MW</a:t>
            </a:r>
          </a:p>
        </p:txBody>
      </p:sp>
      <p:sp>
        <p:nvSpPr>
          <p:cNvPr id="101" name="Explosion : 8 points 148">
            <a:extLst>
              <a:ext uri="{FF2B5EF4-FFF2-40B4-BE49-F238E27FC236}">
                <a16:creationId xmlns:a16="http://schemas.microsoft.com/office/drawing/2014/main" id="{AE0CCA28-AF2A-29BE-78F7-40602AAD48C2}"/>
              </a:ext>
            </a:extLst>
          </p:cNvPr>
          <p:cNvSpPr/>
          <p:nvPr/>
        </p:nvSpPr>
        <p:spPr>
          <a:xfrm>
            <a:off x="4882344" y="2211686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30A07284-A44B-FEDD-0092-B6C02B681210}"/>
              </a:ext>
            </a:extLst>
          </p:cNvPr>
          <p:cNvSpPr txBox="1"/>
          <p:nvPr/>
        </p:nvSpPr>
        <p:spPr>
          <a:xfrm>
            <a:off x="5505631" y="1831336"/>
            <a:ext cx="10838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Bahnschrift SemiBold" panose="020B0502040204020203" pitchFamily="34" charset="0"/>
              </a:rPr>
              <a:t>Booster installation</a:t>
            </a: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528F3E18-28ED-7352-AB3F-03A4FAD9BE79}"/>
              </a:ext>
            </a:extLst>
          </p:cNvPr>
          <p:cNvGrpSpPr/>
          <p:nvPr/>
        </p:nvGrpSpPr>
        <p:grpSpPr>
          <a:xfrm>
            <a:off x="6272219" y="2355574"/>
            <a:ext cx="453929" cy="93600"/>
            <a:chOff x="5746387" y="2231600"/>
            <a:chExt cx="547848" cy="72008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24F312F-FBAC-0E78-0141-354503E772A6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10D1189-F56C-D700-CB29-2D113B9EAB1F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BF09859-8086-779B-E09F-8D9AF87586CE}"/>
              </a:ext>
            </a:extLst>
          </p:cNvPr>
          <p:cNvSpPr/>
          <p:nvPr/>
        </p:nvSpPr>
        <p:spPr>
          <a:xfrm>
            <a:off x="3203932" y="4152634"/>
            <a:ext cx="1409494" cy="93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C17D69D-A989-AEE3-1817-32E4D8ADCDB1}"/>
              </a:ext>
            </a:extLst>
          </p:cNvPr>
          <p:cNvSpPr/>
          <p:nvPr/>
        </p:nvSpPr>
        <p:spPr>
          <a:xfrm>
            <a:off x="3219025" y="1473574"/>
            <a:ext cx="509951" cy="846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018B4DD2-8379-B55D-4B3C-A544811D355A}"/>
              </a:ext>
            </a:extLst>
          </p:cNvPr>
          <p:cNvGrpSpPr/>
          <p:nvPr/>
        </p:nvGrpSpPr>
        <p:grpSpPr>
          <a:xfrm>
            <a:off x="7546627" y="2355574"/>
            <a:ext cx="453929" cy="93600"/>
            <a:chOff x="5746387" y="2231600"/>
            <a:chExt cx="547848" cy="7200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23C4C0E-995F-470D-5AF4-6EF2211E277E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24FB9CD-DA96-044C-688A-22C10B4740F7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4CD2A2D7-BAEC-4992-E994-17AA4E67C0D3}"/>
              </a:ext>
            </a:extLst>
          </p:cNvPr>
          <p:cNvGrpSpPr/>
          <p:nvPr/>
        </p:nvGrpSpPr>
        <p:grpSpPr>
          <a:xfrm>
            <a:off x="8172818" y="2355380"/>
            <a:ext cx="453929" cy="93600"/>
            <a:chOff x="5746387" y="2231600"/>
            <a:chExt cx="547848" cy="72008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0010220-AE00-C1A6-AC29-6A4C5C36034B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5959D86-AB34-F24B-DF9A-929808B8DCAC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FE2BADA2-C547-098F-ED80-A94206B0E516}"/>
              </a:ext>
            </a:extLst>
          </p:cNvPr>
          <p:cNvGrpSpPr/>
          <p:nvPr/>
        </p:nvGrpSpPr>
        <p:grpSpPr>
          <a:xfrm>
            <a:off x="6960978" y="2355574"/>
            <a:ext cx="453929" cy="93600"/>
            <a:chOff x="5746387" y="2231600"/>
            <a:chExt cx="547848" cy="72008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65A5D32-7ACA-EAE6-0802-2A7262FA3197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925B2F58-1F11-F184-740A-146A74EEFFB6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17" name="Explosion : 8 points 35">
            <a:extLst>
              <a:ext uri="{FF2B5EF4-FFF2-40B4-BE49-F238E27FC236}">
                <a16:creationId xmlns:a16="http://schemas.microsoft.com/office/drawing/2014/main" id="{9057DD93-FE03-E126-47AA-980634B6398F}"/>
              </a:ext>
            </a:extLst>
          </p:cNvPr>
          <p:cNvSpPr/>
          <p:nvPr/>
        </p:nvSpPr>
        <p:spPr>
          <a:xfrm>
            <a:off x="6610536" y="2211574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0C3167FF-8BBB-8B23-303D-D485DDEEA197}"/>
              </a:ext>
            </a:extLst>
          </p:cNvPr>
          <p:cNvSpPr txBox="1"/>
          <p:nvPr/>
        </p:nvSpPr>
        <p:spPr>
          <a:xfrm>
            <a:off x="6923970" y="1927447"/>
            <a:ext cx="1619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CC0066"/>
                </a:solidFill>
                <a:latin typeface="Bahnschrift SemiBold" panose="020B0502040204020203" pitchFamily="34" charset="0"/>
              </a:rPr>
              <a:t>Booster </a:t>
            </a:r>
          </a:p>
          <a:p>
            <a:pPr algn="ctr"/>
            <a:r>
              <a:rPr lang="en-US" sz="1100" b="1" dirty="0">
                <a:solidFill>
                  <a:srgbClr val="CC0066"/>
                </a:solidFill>
                <a:latin typeface="Bahnschrift SemiBold" panose="020B0502040204020203" pitchFamily="34" charset="0"/>
              </a:rPr>
              <a:t>RF sources upgrade</a:t>
            </a:r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B1783342-E999-3156-68FE-C63FBCBF57E7}"/>
              </a:ext>
            </a:extLst>
          </p:cNvPr>
          <p:cNvCxnSpPr/>
          <p:nvPr/>
        </p:nvCxnSpPr>
        <p:spPr>
          <a:xfrm>
            <a:off x="8060042" y="2076518"/>
            <a:ext cx="381196" cy="2743"/>
          </a:xfrm>
          <a:prstGeom prst="line">
            <a:avLst/>
          </a:prstGeom>
          <a:ln w="38100">
            <a:solidFill>
              <a:srgbClr val="CC006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B7DD781F-2389-6B3C-ADDA-3B72999678F1}"/>
              </a:ext>
            </a:extLst>
          </p:cNvPr>
          <p:cNvCxnSpPr/>
          <p:nvPr/>
        </p:nvCxnSpPr>
        <p:spPr>
          <a:xfrm>
            <a:off x="7031526" y="2064790"/>
            <a:ext cx="381196" cy="2743"/>
          </a:xfrm>
          <a:prstGeom prst="line">
            <a:avLst/>
          </a:prstGeom>
          <a:ln w="38100">
            <a:solidFill>
              <a:srgbClr val="CC006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ZoneTexte 120">
            <a:extLst>
              <a:ext uri="{FF2B5EF4-FFF2-40B4-BE49-F238E27FC236}">
                <a16:creationId xmlns:a16="http://schemas.microsoft.com/office/drawing/2014/main" id="{E6E685AF-E7A0-E561-184E-7B9DC7970B75}"/>
              </a:ext>
            </a:extLst>
          </p:cNvPr>
          <p:cNvSpPr txBox="1"/>
          <p:nvPr/>
        </p:nvSpPr>
        <p:spPr>
          <a:xfrm>
            <a:off x="3095303" y="1045710"/>
            <a:ext cx="778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CC0066"/>
                </a:solidFill>
                <a:latin typeface="Bahnschrift SemiBold" panose="020B0502040204020203" pitchFamily="34" charset="0"/>
              </a:rPr>
              <a:t> Upgrade</a:t>
            </a:r>
          </a:p>
          <a:p>
            <a:pPr algn="ctr"/>
            <a:r>
              <a:rPr lang="en-US" sz="1100" b="1" dirty="0">
                <a:solidFill>
                  <a:srgbClr val="CC0066"/>
                </a:solidFill>
                <a:latin typeface="Bahnschrift SemiBold" panose="020B0502040204020203" pitchFamily="34" charset="0"/>
              </a:rPr>
              <a:t>Laser</a:t>
            </a:r>
          </a:p>
        </p:txBody>
      </p: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19297258-2DA2-4950-4B3F-9D152D270015}"/>
              </a:ext>
            </a:extLst>
          </p:cNvPr>
          <p:cNvGrpSpPr/>
          <p:nvPr/>
        </p:nvGrpSpPr>
        <p:grpSpPr>
          <a:xfrm>
            <a:off x="4546277" y="1448747"/>
            <a:ext cx="294106" cy="84656"/>
            <a:chOff x="5746387" y="2231600"/>
            <a:chExt cx="547848" cy="72008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BA508A5-7807-7E4F-B59E-45187EFFA37E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C960EF6-1A03-25FB-4728-B858722ED9E9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25" name="Explosion : 8 points 135">
            <a:extLst>
              <a:ext uri="{FF2B5EF4-FFF2-40B4-BE49-F238E27FC236}">
                <a16:creationId xmlns:a16="http://schemas.microsoft.com/office/drawing/2014/main" id="{A71BD8EA-1E6F-1E75-9865-634CE8C85989}"/>
              </a:ext>
            </a:extLst>
          </p:cNvPr>
          <p:cNvSpPr/>
          <p:nvPr/>
        </p:nvSpPr>
        <p:spPr>
          <a:xfrm>
            <a:off x="4810336" y="1338500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26F60933-7EDE-5B0B-86C9-A658F3982C18}"/>
              </a:ext>
            </a:extLst>
          </p:cNvPr>
          <p:cNvCxnSpPr>
            <a:cxnSpLocks/>
          </p:cNvCxnSpPr>
          <p:nvPr/>
        </p:nvCxnSpPr>
        <p:spPr>
          <a:xfrm flipH="1">
            <a:off x="8946583" y="3329704"/>
            <a:ext cx="7773" cy="175191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Flèche vers le bas 126">
            <a:extLst>
              <a:ext uri="{FF2B5EF4-FFF2-40B4-BE49-F238E27FC236}">
                <a16:creationId xmlns:a16="http://schemas.microsoft.com/office/drawing/2014/main" id="{AE3525B3-680B-B79B-1F41-1EA6D9CA4458}"/>
              </a:ext>
            </a:extLst>
          </p:cNvPr>
          <p:cNvSpPr/>
          <p:nvPr/>
        </p:nvSpPr>
        <p:spPr>
          <a:xfrm rot="10800000">
            <a:off x="1485062" y="5019998"/>
            <a:ext cx="60812" cy="333690"/>
          </a:xfrm>
          <a:prstGeom prst="downArrow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66"/>
              </a:solidFill>
            </a:endParaRP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138C824A-DA5E-2B3E-90C5-73B03946EFC9}"/>
              </a:ext>
            </a:extLst>
          </p:cNvPr>
          <p:cNvSpPr txBox="1"/>
          <p:nvPr/>
        </p:nvSpPr>
        <p:spPr>
          <a:xfrm>
            <a:off x="1001317" y="5370875"/>
            <a:ext cx="1144710" cy="323165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CC0066"/>
                </a:solidFill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  <a:t>We are here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96BBACE-4FF6-5655-86EA-2DE6E641BCD5}"/>
              </a:ext>
            </a:extLst>
          </p:cNvPr>
          <p:cNvSpPr/>
          <p:nvPr/>
        </p:nvSpPr>
        <p:spPr>
          <a:xfrm>
            <a:off x="6526137" y="1904087"/>
            <a:ext cx="475620" cy="335505"/>
          </a:xfrm>
          <a:prstGeom prst="ellipse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1C61DE1-C06B-7218-07D0-DF291799B1FC}"/>
              </a:ext>
            </a:extLst>
          </p:cNvPr>
          <p:cNvSpPr/>
          <p:nvPr/>
        </p:nvSpPr>
        <p:spPr>
          <a:xfrm>
            <a:off x="8484851" y="1902151"/>
            <a:ext cx="573944" cy="335505"/>
          </a:xfrm>
          <a:prstGeom prst="ellipse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748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45AF229F-2038-4B87-A616-BC6E5DD1E7CD}"/>
              </a:ext>
            </a:extLst>
          </p:cNvPr>
          <p:cNvSpPr txBox="1"/>
          <p:nvPr/>
        </p:nvSpPr>
        <p:spPr>
          <a:xfrm>
            <a:off x="273819" y="96485"/>
            <a:ext cx="10380121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Accelerator Priorities : ERL/PERLE well positioned</a:t>
            </a:r>
          </a:p>
          <a:p>
            <a:pPr algn="ctr"/>
            <a:endParaRPr lang="en-GB" sz="2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en-GB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Advanced accelerators rely on detailed beam physics models, powerful simulations and key technologies such as high-field magnets, high-gradient normal-conducting and superconducting RF accelerating systems, high-gradient plasma-</a:t>
            </a:r>
            <a:r>
              <a:rPr lang="en-GB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wakefield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acceleration, bright muon beams and energy recovery </a:t>
            </a:r>
            <a:r>
              <a:rPr lang="en-GB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linacs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(ERLs). Several technology approaches directly address the requirement of greater sustainability for future accelerator-based facilities. These include superconducting magnets and resonators operated at higher cryogenic temperature, superconducting current links, use of permanent magnets, and more efficient RF power sources, complemented by a more extensive use of robotics and artificial intelligence. </a:t>
            </a:r>
          </a:p>
          <a:p>
            <a:pPr algn="just"/>
            <a:endParaRPr lang="en-GB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en-GB" sz="1800" b="1" i="1" u="none" strike="noStrike" baseline="0" dirty="0">
                <a:solidFill>
                  <a:srgbClr val="4471C4"/>
                </a:solidFill>
                <a:latin typeface="Calibri" panose="020F0502020204030204" pitchFamily="34" charset="0"/>
              </a:rPr>
              <a:t>B. </a:t>
            </a:r>
            <a:r>
              <a:rPr lang="en-GB" sz="1800" b="1" i="1" u="none" strike="noStrike" baseline="0" dirty="0">
                <a:solidFill>
                  <a:srgbClr val="4471C4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In order to realise the visionary plan presented, the highest priority must be the development and industrialisation of key technologies</a:t>
            </a:r>
            <a:r>
              <a:rPr lang="en-GB" sz="1800" b="1" i="1" u="none" strike="noStrike" baseline="0" dirty="0">
                <a:solidFill>
                  <a:srgbClr val="4471C4"/>
                </a:solidFill>
                <a:latin typeface="Calibri" panose="020F0502020204030204" pitchFamily="34" charset="0"/>
              </a:rPr>
              <a:t>: </a:t>
            </a:r>
            <a:r>
              <a:rPr lang="en-GB" sz="1800" b="1" i="1" u="none" strike="noStrike" baseline="0" dirty="0">
                <a:solidFill>
                  <a:srgbClr val="4471C4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advanced superconducting and normal-conducting RF structures, efficient RF power sources </a:t>
            </a:r>
            <a:r>
              <a:rPr lang="en-GB" sz="1800" b="1" i="1" u="none" strike="noStrike" baseline="0" dirty="0">
                <a:solidFill>
                  <a:srgbClr val="4471C4"/>
                </a:solidFill>
                <a:latin typeface="Calibri" panose="020F0502020204030204" pitchFamily="34" charset="0"/>
              </a:rPr>
              <a:t>and accelerator-quality magnets in the 14–20 T range, including those based on high-temperature superconductors. </a:t>
            </a:r>
            <a:endParaRPr lang="en-GB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endParaRPr lang="en-GB" sz="1800" b="1" i="1" u="none" strike="noStrike" baseline="0" dirty="0">
              <a:solidFill>
                <a:srgbClr val="4471C4"/>
              </a:solidFill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algn="just"/>
            <a:r>
              <a:rPr lang="en-GB" sz="1800" b="1" i="1" u="none" strike="noStrike" baseline="0" dirty="0">
                <a:solidFill>
                  <a:srgbClr val="4471C4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C. Demonstration of high-current multi-turn energy recovery in </a:t>
            </a:r>
            <a:r>
              <a:rPr lang="en-GB" sz="1800" b="1" i="1" u="none" strike="noStrike" baseline="0" dirty="0" err="1">
                <a:solidFill>
                  <a:srgbClr val="4471C4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linacs</a:t>
            </a:r>
            <a:r>
              <a:rPr lang="en-GB" sz="1800" b="1" i="1" u="none" strike="noStrike" baseline="0" dirty="0">
                <a:solidFill>
                  <a:srgbClr val="4471C4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 constitutes an important step towards power-efficient lepton accelerators for a broad range of applications and should be pursued. </a:t>
            </a:r>
            <a:endParaRPr lang="en-GB" sz="1800" b="1" i="0" u="none" strike="noStrike" baseline="0" dirty="0">
              <a:solidFill>
                <a:srgbClr val="000000"/>
              </a:solidFill>
              <a:highlight>
                <a:srgbClr val="00FFFF"/>
              </a:highlight>
              <a:latin typeface="Calibri" panose="020F0502020204030204" pitchFamily="34" charset="0"/>
            </a:endParaRPr>
          </a:p>
          <a:p>
            <a:pPr algn="just"/>
            <a:endParaRPr lang="en-GB" sz="1800" b="1" i="1" u="none" strike="noStrike" baseline="0" dirty="0">
              <a:solidFill>
                <a:srgbClr val="4471C4"/>
              </a:solidFill>
              <a:latin typeface="Calibri" panose="020F0502020204030204" pitchFamily="34" charset="0"/>
            </a:endParaRPr>
          </a:p>
          <a:p>
            <a:pPr algn="just"/>
            <a:r>
              <a:rPr lang="en-GB" sz="1800" b="1" i="1" u="none" strike="noStrike" baseline="0" dirty="0">
                <a:solidFill>
                  <a:srgbClr val="4471C4"/>
                </a:solidFill>
                <a:latin typeface="Calibri" panose="020F0502020204030204" pitchFamily="34" charset="0"/>
              </a:rPr>
              <a:t>D. The </a:t>
            </a:r>
            <a:r>
              <a:rPr lang="en-GB" sz="1800" b="1" i="1" u="none" strike="noStrike" baseline="0" dirty="0">
                <a:solidFill>
                  <a:srgbClr val="4471C4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longer-term development </a:t>
            </a:r>
            <a:r>
              <a:rPr lang="en-GB" sz="1800" b="1" i="1" u="none" strike="noStrike" baseline="0" dirty="0">
                <a:solidFill>
                  <a:srgbClr val="4471C4"/>
                </a:solidFill>
                <a:latin typeface="Calibri" panose="020F0502020204030204" pitchFamily="34" charset="0"/>
              </a:rPr>
              <a:t>of advanced technologies, such as </a:t>
            </a:r>
            <a:r>
              <a:rPr lang="en-GB" sz="1800" b="1" i="1" u="none" strike="noStrike" baseline="0" dirty="0">
                <a:solidFill>
                  <a:srgbClr val="4471C4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high-gradient </a:t>
            </a:r>
            <a:r>
              <a:rPr lang="en-GB" sz="1800" b="1" i="1" u="none" strike="noStrike" baseline="0" dirty="0" err="1">
                <a:solidFill>
                  <a:srgbClr val="4471C4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wakefield</a:t>
            </a:r>
            <a:r>
              <a:rPr lang="en-GB" sz="1800" b="1" i="1" u="none" strike="noStrike" baseline="0" dirty="0">
                <a:solidFill>
                  <a:srgbClr val="4471C4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acceleration </a:t>
            </a:r>
            <a:r>
              <a:rPr lang="en-GB" sz="1800" b="1" i="1" u="none" strike="noStrike" baseline="0" dirty="0">
                <a:solidFill>
                  <a:srgbClr val="4471C4"/>
                </a:solidFill>
                <a:latin typeface="Calibri" panose="020F0502020204030204" pitchFamily="34" charset="0"/>
              </a:rPr>
              <a:t>and those underpinning bright muon beams, should be supported at an appropriate level. Synergies with the US initiative on muon collider R&amp;D should be exploited. </a:t>
            </a:r>
            <a:endParaRPr lang="en-GB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AE879B8-D8D2-7F21-2BE0-376685E05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F770C52-872A-F341-067E-BCECD0E34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14021E-1577-2A92-F482-56521857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1207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569CBAEC-EA88-44BF-9D3E-B0CB1773E62B}"/>
              </a:ext>
            </a:extLst>
          </p:cNvPr>
          <p:cNvSpPr txBox="1"/>
          <p:nvPr/>
        </p:nvSpPr>
        <p:spPr>
          <a:xfrm>
            <a:off x="417835" y="987699"/>
            <a:ext cx="6189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dirty="0">
                <a:latin typeface="+mn-lt"/>
              </a:rPr>
              <a:t>…In the </a:t>
            </a:r>
            <a:r>
              <a:rPr lang="fr-FR" sz="1600" dirty="0" err="1">
                <a:latin typeface="+mn-lt"/>
              </a:rPr>
              <a:t>deliberation</a:t>
            </a:r>
            <a:r>
              <a:rPr lang="fr-FR" sz="1600" dirty="0">
                <a:latin typeface="+mn-lt"/>
              </a:rPr>
              <a:t> documents </a:t>
            </a:r>
            <a:r>
              <a:rPr lang="fr-FR" sz="1600" dirty="0" err="1">
                <a:latin typeface="+mn-lt"/>
              </a:rPr>
              <a:t>we</a:t>
            </a:r>
            <a:r>
              <a:rPr lang="fr-FR" sz="1600" dirty="0">
                <a:latin typeface="+mn-lt"/>
              </a:rPr>
              <a:t> are more explicit about SRF and ERL</a:t>
            </a:r>
            <a:endParaRPr lang="en-GB" sz="1600" dirty="0">
              <a:latin typeface="+mn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7FE7E00-4CD2-4552-9CCB-C13A22D5C04F}"/>
              </a:ext>
            </a:extLst>
          </p:cNvPr>
          <p:cNvSpPr txBox="1"/>
          <p:nvPr/>
        </p:nvSpPr>
        <p:spPr>
          <a:xfrm>
            <a:off x="295061" y="1589584"/>
            <a:ext cx="1016409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b="1" i="1" u="none" strike="noStrike" baseline="0" dirty="0">
                <a:solidFill>
                  <a:srgbClr val="4472C5"/>
                </a:solidFill>
                <a:latin typeface="+mn-lt"/>
              </a:rPr>
              <a:t>B. In order to realise the visionary plan presented, the highest priority must be the development and industrialisation of key technologies: advanced superconducting and normal-conducting RF structures, efficient RF power sources and accelerator-quality magnets in the 14–20 T range, including those based on high-temperature superconductors.</a:t>
            </a:r>
          </a:p>
          <a:p>
            <a:pPr algn="just"/>
            <a:endParaRPr lang="en-GB" sz="2000" b="1" i="1" u="none" strike="noStrike" baseline="0" dirty="0">
              <a:solidFill>
                <a:srgbClr val="4472C5"/>
              </a:solidFill>
              <a:latin typeface="+mn-lt"/>
            </a:endParaRPr>
          </a:p>
          <a:p>
            <a:pPr algn="just"/>
            <a:r>
              <a:rPr lang="en-GB" sz="1800" b="0" i="0" u="sng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SRF developments for ERLs are also highly relevant for the FCC-</a:t>
            </a:r>
            <a:r>
              <a:rPr lang="en-GB" sz="1800" b="0" i="0" u="sng" strike="noStrike" baseline="0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ee</a:t>
            </a:r>
            <a:r>
              <a:rPr lang="en-GB" sz="1800" b="0" i="0" u="sng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.</a:t>
            </a:r>
            <a:r>
              <a:rPr lang="en-GB" sz="18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ERLs offer intense lepton beams for diverse applications, although the feasibility of high-current, high-power operation remains to be demonstrated. The PERLE demonstrator at 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IJCLab</a:t>
            </a:r>
            <a:r>
              <a:rPr lang="en-GB" sz="18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 will explore this regime while supporting sustainable SRF technology development.</a:t>
            </a:r>
          </a:p>
          <a:p>
            <a:pPr algn="just"/>
            <a:endParaRPr lang="en-GB" sz="2000" b="1" i="1" u="none" strike="noStrike" baseline="0" dirty="0">
              <a:solidFill>
                <a:srgbClr val="4472C5"/>
              </a:solidFill>
              <a:latin typeface="+mn-lt"/>
            </a:endParaRPr>
          </a:p>
          <a:p>
            <a:pPr algn="just"/>
            <a:r>
              <a:rPr lang="en-GB" sz="2000" b="1" i="1" u="none" strike="noStrike" baseline="0" dirty="0">
                <a:solidFill>
                  <a:srgbClr val="4472C5"/>
                </a:solidFill>
                <a:latin typeface="+mn-lt"/>
              </a:rPr>
              <a:t>C. Demonstration of high-current multi-turn energy recovery in </a:t>
            </a:r>
            <a:r>
              <a:rPr lang="en-GB" sz="2000" b="1" i="1" u="none" strike="noStrike" baseline="0" dirty="0" err="1">
                <a:solidFill>
                  <a:srgbClr val="4472C5"/>
                </a:solidFill>
                <a:latin typeface="+mn-lt"/>
              </a:rPr>
              <a:t>linacs</a:t>
            </a:r>
            <a:r>
              <a:rPr lang="en-GB" sz="2000" b="1" i="1" u="none" strike="noStrike" baseline="0" dirty="0">
                <a:solidFill>
                  <a:srgbClr val="4472C5"/>
                </a:solidFill>
                <a:latin typeface="+mn-lt"/>
              </a:rPr>
              <a:t> constitutes an important step towards power-efficient lepton accelerators for a broad range of applications and should be</a:t>
            </a:r>
            <a:r>
              <a:rPr lang="en-GB" b="1" i="1" dirty="0">
                <a:solidFill>
                  <a:srgbClr val="4472C5"/>
                </a:solidFill>
                <a:latin typeface="+mn-lt"/>
              </a:rPr>
              <a:t> </a:t>
            </a:r>
            <a:r>
              <a:rPr lang="en-GB" sz="2000" b="1" i="1" u="none" strike="noStrike" baseline="0" dirty="0">
                <a:solidFill>
                  <a:srgbClr val="4472C5"/>
                </a:solidFill>
                <a:latin typeface="+mn-lt"/>
              </a:rPr>
              <a:t>pursued.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22DE495-06CF-4DD7-B5E9-EEB4D01B1FD4}"/>
              </a:ext>
            </a:extLst>
          </p:cNvPr>
          <p:cNvSpPr txBox="1"/>
          <p:nvPr/>
        </p:nvSpPr>
        <p:spPr>
          <a:xfrm>
            <a:off x="304338" y="144612"/>
            <a:ext cx="10277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0" u="none" strike="noStrike" baseline="0" dirty="0">
                <a:solidFill>
                  <a:srgbClr val="000000"/>
                </a:solidFill>
                <a:latin typeface="+mn-lt"/>
              </a:rPr>
              <a:t>Accelerator SRF developments for ERL important for FCC-</a:t>
            </a:r>
            <a:r>
              <a:rPr lang="en-GB" sz="1800" b="1" i="0" u="none" strike="noStrike" baseline="0" dirty="0" err="1">
                <a:solidFill>
                  <a:srgbClr val="000000"/>
                </a:solidFill>
                <a:latin typeface="+mn-lt"/>
              </a:rPr>
              <a:t>ee</a:t>
            </a:r>
            <a:r>
              <a:rPr lang="en-GB" sz="1800" b="1" dirty="0">
                <a:solidFill>
                  <a:srgbClr val="000000"/>
                </a:solidFill>
                <a:latin typeface="+mn-lt"/>
              </a:rPr>
              <a:t>.  Role of PERLE and Link PERLE/FCC-</a:t>
            </a:r>
            <a:r>
              <a:rPr lang="en-GB" sz="1800" b="1" dirty="0" err="1">
                <a:solidFill>
                  <a:srgbClr val="000000"/>
                </a:solidFill>
                <a:latin typeface="+mn-lt"/>
              </a:rPr>
              <a:t>ee</a:t>
            </a:r>
            <a:endParaRPr lang="en-GB" sz="1800" b="1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F896AAA-4BD9-D917-9289-F30D3CD66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AB9F320-E9F5-1110-95D8-6B808753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97BC60-1A77-0DEC-6AFD-DB73F8D0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9943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7E9EF-828F-1779-42AD-C26D58FAF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D344E8-FF28-8AC0-D375-010BC8F9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B7341A-83F9-2A35-BA94-06F17604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32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03A259-5EB7-1A07-FAAE-1DF44C2E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4FB5C9DF-DA64-6233-F81E-551228CC0AAC}"/>
              </a:ext>
            </a:extLst>
          </p:cNvPr>
          <p:cNvSpPr txBox="1"/>
          <p:nvPr/>
        </p:nvSpPr>
        <p:spPr>
          <a:xfrm>
            <a:off x="273819" y="2381672"/>
            <a:ext cx="1030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rgbClr val="F39200"/>
                </a:solidFill>
                <a:latin typeface="+mn-lt"/>
                <a:sym typeface="Wingdings" pitchFamily="2" charset="2"/>
              </a:rPr>
              <a:t>Thank you for your</a:t>
            </a:r>
            <a:r>
              <a:rPr lang="en-GB" sz="4800" b="1" noProof="0" dirty="0">
                <a:solidFill>
                  <a:srgbClr val="F39200"/>
                </a:solidFill>
                <a:latin typeface="+mn-lt"/>
                <a:sym typeface="Wingdings" pitchFamily="2" charset="2"/>
              </a:rPr>
              <a:t> attention!</a:t>
            </a:r>
          </a:p>
        </p:txBody>
      </p:sp>
    </p:spTree>
    <p:extLst>
      <p:ext uri="{BB962C8B-B14F-4D97-AF65-F5344CB8AC3E}">
        <p14:creationId xmlns:p14="http://schemas.microsoft.com/office/powerpoint/2010/main" val="4068351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3017A12-84A2-435C-8733-E39A79284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A405708-4D09-4E6E-86EC-CFA9E24D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PERLE Collaboration Board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22ECAC-5517-4D38-A6B6-56705D73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546BA1-03DC-779C-10AF-872576B7CC40}"/>
              </a:ext>
            </a:extLst>
          </p:cNvPr>
          <p:cNvGrpSpPr>
            <a:grpSpLocks noChangeAspect="1"/>
          </p:cNvGrpSpPr>
          <p:nvPr/>
        </p:nvGrpSpPr>
        <p:grpSpPr>
          <a:xfrm>
            <a:off x="705869" y="653481"/>
            <a:ext cx="9098211" cy="4421622"/>
            <a:chOff x="269802" y="653480"/>
            <a:chExt cx="10058207" cy="502583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E9A2683-EB72-5427-41B2-C1B329379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947" y="653480"/>
              <a:ext cx="10008984" cy="4959261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FA0F86A-B1C2-A7CA-09E9-009AD142046C}"/>
                </a:ext>
              </a:extLst>
            </p:cNvPr>
            <p:cNvSpPr txBox="1"/>
            <p:nvPr/>
          </p:nvSpPr>
          <p:spPr>
            <a:xfrm>
              <a:off x="2075035" y="799626"/>
              <a:ext cx="1223120" cy="35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latin typeface="+mn-lt"/>
                </a:rPr>
                <a:t>HV system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7226464-C0F0-F722-A80F-8A3DBDFCF4D4}"/>
                </a:ext>
              </a:extLst>
            </p:cNvPr>
            <p:cNvSpPr txBox="1"/>
            <p:nvPr/>
          </p:nvSpPr>
          <p:spPr>
            <a:xfrm>
              <a:off x="269802" y="5324708"/>
              <a:ext cx="4036465" cy="35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noProof="0">
                  <a:latin typeface="+mn-lt"/>
                </a:rPr>
                <a:t>Photocathode Preparation Facility (PPF)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22BC44E-BAB6-CB24-11FD-E278BF4A329E}"/>
                </a:ext>
              </a:extLst>
            </p:cNvPr>
            <p:cNvSpPr txBox="1"/>
            <p:nvPr/>
          </p:nvSpPr>
          <p:spPr>
            <a:xfrm>
              <a:off x="489843" y="2741712"/>
              <a:ext cx="1440160" cy="35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noProof="0" dirty="0">
                  <a:latin typeface="+mn-lt"/>
                </a:rPr>
                <a:t>DC </a:t>
              </a:r>
              <a:r>
                <a:rPr lang="en-GB" sz="1600" noProof="0" dirty="0" err="1">
                  <a:latin typeface="+mn-lt"/>
                </a:rPr>
                <a:t>Photogun</a:t>
              </a:r>
              <a:endParaRPr lang="en-GB" sz="1600" noProof="0" dirty="0">
                <a:latin typeface="+mn-lt"/>
              </a:endParaRP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EE7CAEDE-8BEE-0B92-FDBA-C07D2CBA28EF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930003" y="2919014"/>
              <a:ext cx="1944216" cy="376696"/>
            </a:xfrm>
            <a:prstGeom prst="straightConnector1">
              <a:avLst/>
            </a:prstGeom>
            <a:ln w="19050">
              <a:solidFill>
                <a:srgbClr val="CC00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0A5FE5C-F001-6A86-9616-EA97B1A00FC6}"/>
                </a:ext>
              </a:extLst>
            </p:cNvPr>
            <p:cNvSpPr txBox="1"/>
            <p:nvPr/>
          </p:nvSpPr>
          <p:spPr>
            <a:xfrm>
              <a:off x="4450283" y="4739352"/>
              <a:ext cx="1090396" cy="35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latin typeface="+mn-lt"/>
                </a:rPr>
                <a:t>Buncher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DF5D1D0-F8A2-3044-DDA6-7E815CE87724}"/>
                </a:ext>
              </a:extLst>
            </p:cNvPr>
            <p:cNvSpPr txBox="1"/>
            <p:nvPr/>
          </p:nvSpPr>
          <p:spPr>
            <a:xfrm>
              <a:off x="6899571" y="2516396"/>
              <a:ext cx="1223120" cy="35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latin typeface="+mn-lt"/>
                </a:rPr>
                <a:t>Booster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49599EB-C994-5E90-EB16-F9EB0C25C77E}"/>
                </a:ext>
              </a:extLst>
            </p:cNvPr>
            <p:cNvSpPr txBox="1"/>
            <p:nvPr/>
          </p:nvSpPr>
          <p:spPr>
            <a:xfrm>
              <a:off x="8843787" y="3236476"/>
              <a:ext cx="1223120" cy="35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latin typeface="+mn-lt"/>
                </a:rPr>
                <a:t>Merger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0D183C5-68AA-2500-9191-381F5401B286}"/>
                </a:ext>
              </a:extLst>
            </p:cNvPr>
            <p:cNvSpPr txBox="1"/>
            <p:nvPr/>
          </p:nvSpPr>
          <p:spPr>
            <a:xfrm>
              <a:off x="8482731" y="5324708"/>
              <a:ext cx="1845278" cy="35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latin typeface="+mn-lt"/>
                </a:rPr>
                <a:t>Diagnostics line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4E8A1FD0-0F6D-D316-69CD-10B4FD8C3D0C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H="1" flipV="1">
              <a:off x="4520143" y="3524508"/>
              <a:ext cx="475337" cy="1214844"/>
            </a:xfrm>
            <a:prstGeom prst="straightConnector1">
              <a:avLst/>
            </a:prstGeom>
            <a:ln w="19050">
              <a:solidFill>
                <a:srgbClr val="CC00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CFAE112C-5ADD-BE96-C9CD-95B5C51A9E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30" name="Titre 1">
            <a:extLst>
              <a:ext uri="{FF2B5EF4-FFF2-40B4-BE49-F238E27FC236}">
                <a16:creationId xmlns:a16="http://schemas.microsoft.com/office/drawing/2014/main" id="{50B8C559-D7A6-4B93-ACA7-90412D85E5A6}"/>
              </a:ext>
            </a:extLst>
          </p:cNvPr>
          <p:cNvSpPr txBox="1">
            <a:spLocks/>
          </p:cNvSpPr>
          <p:nvPr/>
        </p:nvSpPr>
        <p:spPr>
          <a:xfrm>
            <a:off x="1065907" y="149425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The injection line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CBFFDEB-5679-5A29-C669-B70F823D3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9" y="5025882"/>
            <a:ext cx="676616" cy="66815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6970E43-4503-95A1-8338-D3177456BB7F}"/>
              </a:ext>
            </a:extLst>
          </p:cNvPr>
          <p:cNvSpPr txBox="1"/>
          <p:nvPr/>
        </p:nvSpPr>
        <p:spPr>
          <a:xfrm>
            <a:off x="561851" y="5273025"/>
            <a:ext cx="10296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+mn-lt"/>
              </a:rPr>
              <a:t>"This </a:t>
            </a:r>
            <a:r>
              <a:rPr lang="fr-FR" sz="1200" dirty="0" err="1">
                <a:latin typeface="+mn-lt"/>
              </a:rPr>
              <a:t>work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received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government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funding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managed</a:t>
            </a:r>
            <a:r>
              <a:rPr lang="fr-FR" sz="1200" dirty="0">
                <a:latin typeface="+mn-lt"/>
              </a:rPr>
              <a:t> by the Agence Nationale de la </a:t>
            </a:r>
            <a:r>
              <a:rPr lang="fr-FR" sz="1200" dirty="0" err="1">
                <a:latin typeface="+mn-lt"/>
              </a:rPr>
              <a:t>Recheche</a:t>
            </a:r>
            <a:r>
              <a:rPr lang="fr-FR" sz="1200" dirty="0">
                <a:latin typeface="+mn-lt"/>
              </a:rPr>
              <a:t> (ANR) in the France 2030 </a:t>
            </a:r>
            <a:r>
              <a:rPr lang="fr-FR" sz="1200" dirty="0" err="1">
                <a:latin typeface="+mn-lt"/>
              </a:rPr>
              <a:t>framework</a:t>
            </a:r>
            <a:r>
              <a:rPr lang="fr-FR" sz="1200" dirty="0">
                <a:latin typeface="+mn-lt"/>
              </a:rPr>
              <a:t> - </a:t>
            </a:r>
            <a:r>
              <a:rPr lang="fr-FR" sz="1200" dirty="0" err="1">
                <a:latin typeface="+mn-lt"/>
              </a:rPr>
              <a:t>reference</a:t>
            </a:r>
            <a:r>
              <a:rPr lang="fr-FR" sz="1200" dirty="0">
                <a:latin typeface="+mn-lt"/>
              </a:rPr>
              <a:t> ANR-24-RRII-0001"</a:t>
            </a:r>
            <a:endParaRPr lang="en-GB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894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9351A-C5E6-168F-B9FA-2F2FA8522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ZoneTexte 128">
            <a:extLst>
              <a:ext uri="{FF2B5EF4-FFF2-40B4-BE49-F238E27FC236}">
                <a16:creationId xmlns:a16="http://schemas.microsoft.com/office/drawing/2014/main" id="{2A9AC63A-F427-8E01-18AF-2FA6F6F124D7}"/>
              </a:ext>
            </a:extLst>
          </p:cNvPr>
          <p:cNvSpPr txBox="1"/>
          <p:nvPr/>
        </p:nvSpPr>
        <p:spPr>
          <a:xfrm>
            <a:off x="201811" y="869504"/>
            <a:ext cx="5500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+mn-lt"/>
              </a:rPr>
              <a:t>Electron source Installation in the « Igloo »:</a:t>
            </a:r>
          </a:p>
        </p:txBody>
      </p:sp>
      <p:sp>
        <p:nvSpPr>
          <p:cNvPr id="130" name="Espace réservé de la date 129">
            <a:extLst>
              <a:ext uri="{FF2B5EF4-FFF2-40B4-BE49-F238E27FC236}">
                <a16:creationId xmlns:a16="http://schemas.microsoft.com/office/drawing/2014/main" id="{076AA2FF-4B90-AD05-411B-2DBBD107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131" name="Espace réservé du pied de page 130">
            <a:extLst>
              <a:ext uri="{FF2B5EF4-FFF2-40B4-BE49-F238E27FC236}">
                <a16:creationId xmlns:a16="http://schemas.microsoft.com/office/drawing/2014/main" id="{ABFC24CC-3205-EF98-5F86-D9CE6CB21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132" name="Espace réservé du numéro de diapositive 131">
            <a:extLst>
              <a:ext uri="{FF2B5EF4-FFF2-40B4-BE49-F238E27FC236}">
                <a16:creationId xmlns:a16="http://schemas.microsoft.com/office/drawing/2014/main" id="{D4236A99-F15B-C0AF-33B4-8A6920D8C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34" name="Titre 1">
            <a:extLst>
              <a:ext uri="{FF2B5EF4-FFF2-40B4-BE49-F238E27FC236}">
                <a16:creationId xmlns:a16="http://schemas.microsoft.com/office/drawing/2014/main" id="{99BFFBED-A8CC-3051-6091-A6BC6208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8" y="149225"/>
            <a:ext cx="7021512" cy="43180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55" name="Groupe 154">
            <a:extLst>
              <a:ext uri="{FF2B5EF4-FFF2-40B4-BE49-F238E27FC236}">
                <a16:creationId xmlns:a16="http://schemas.microsoft.com/office/drawing/2014/main" id="{1E65E65B-6FFB-9F04-852C-7FC0183350E6}"/>
              </a:ext>
            </a:extLst>
          </p:cNvPr>
          <p:cNvGrpSpPr/>
          <p:nvPr/>
        </p:nvGrpSpPr>
        <p:grpSpPr>
          <a:xfrm>
            <a:off x="3010123" y="1602479"/>
            <a:ext cx="2755024" cy="3659513"/>
            <a:chOff x="3010123" y="1602479"/>
            <a:chExt cx="2755024" cy="3659513"/>
          </a:xfrm>
        </p:grpSpPr>
        <p:pic>
          <p:nvPicPr>
            <p:cNvPr id="136" name="Image 135">
              <a:extLst>
                <a:ext uri="{FF2B5EF4-FFF2-40B4-BE49-F238E27FC236}">
                  <a16:creationId xmlns:a16="http://schemas.microsoft.com/office/drawing/2014/main" id="{5217CFBA-34D0-B570-702B-D4A6BE58F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10123" y="1602479"/>
              <a:ext cx="2700000" cy="3659513"/>
            </a:xfrm>
            <a:prstGeom prst="rect">
              <a:avLst/>
            </a:prstGeom>
          </p:spPr>
        </p:pic>
        <p:sp>
          <p:nvSpPr>
            <p:cNvPr id="141" name="ZoneTexte 140">
              <a:extLst>
                <a:ext uri="{FF2B5EF4-FFF2-40B4-BE49-F238E27FC236}">
                  <a16:creationId xmlns:a16="http://schemas.microsoft.com/office/drawing/2014/main" id="{501F1573-9D34-6AAF-38E0-A2E40D179BAE}"/>
                </a:ext>
              </a:extLst>
            </p:cNvPr>
            <p:cNvSpPr txBox="1"/>
            <p:nvPr/>
          </p:nvSpPr>
          <p:spPr>
            <a:xfrm>
              <a:off x="3128861" y="4837968"/>
              <a:ext cx="263628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+mn-lt"/>
                </a:rPr>
                <a:t>DC Gun &amp; HV system</a:t>
              </a:r>
            </a:p>
          </p:txBody>
        </p:sp>
      </p:grpSp>
      <p:grpSp>
        <p:nvGrpSpPr>
          <p:cNvPr id="146" name="Groupe 145">
            <a:extLst>
              <a:ext uri="{FF2B5EF4-FFF2-40B4-BE49-F238E27FC236}">
                <a16:creationId xmlns:a16="http://schemas.microsoft.com/office/drawing/2014/main" id="{52E00D02-22F6-DED9-CB0B-D3053A3250F9}"/>
              </a:ext>
            </a:extLst>
          </p:cNvPr>
          <p:cNvGrpSpPr/>
          <p:nvPr/>
        </p:nvGrpSpPr>
        <p:grpSpPr>
          <a:xfrm>
            <a:off x="5962451" y="2957736"/>
            <a:ext cx="4464000" cy="2445900"/>
            <a:chOff x="6119735" y="2813720"/>
            <a:chExt cx="4464000" cy="2445900"/>
          </a:xfrm>
        </p:grpSpPr>
        <p:pic>
          <p:nvPicPr>
            <p:cNvPr id="138" name="Image 137">
              <a:extLst>
                <a:ext uri="{FF2B5EF4-FFF2-40B4-BE49-F238E27FC236}">
                  <a16:creationId xmlns:a16="http://schemas.microsoft.com/office/drawing/2014/main" id="{4BEEC3C8-B64F-4BD2-2415-4F673F0CA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9735" y="2813720"/>
              <a:ext cx="4464000" cy="2445900"/>
            </a:xfrm>
            <a:prstGeom prst="rect">
              <a:avLst/>
            </a:prstGeom>
          </p:spPr>
        </p:pic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A5123D7E-4DE3-CB49-940C-D8294F592405}"/>
                </a:ext>
              </a:extLst>
            </p:cNvPr>
            <p:cNvSpPr txBox="1"/>
            <p:nvPr/>
          </p:nvSpPr>
          <p:spPr>
            <a:xfrm>
              <a:off x="6197499" y="4755564"/>
              <a:ext cx="43734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+mn-lt"/>
                </a:rPr>
                <a:t>Photocathodes Production Facility (PPF)</a:t>
              </a:r>
            </a:p>
          </p:txBody>
        </p:sp>
      </p:grpSp>
      <p:grpSp>
        <p:nvGrpSpPr>
          <p:cNvPr id="154" name="Groupe 153">
            <a:extLst>
              <a:ext uri="{FF2B5EF4-FFF2-40B4-BE49-F238E27FC236}">
                <a16:creationId xmlns:a16="http://schemas.microsoft.com/office/drawing/2014/main" id="{0037AC4F-3B17-3D3E-C711-430920DEA4D2}"/>
              </a:ext>
            </a:extLst>
          </p:cNvPr>
          <p:cNvGrpSpPr/>
          <p:nvPr/>
        </p:nvGrpSpPr>
        <p:grpSpPr>
          <a:xfrm>
            <a:off x="201811" y="1613206"/>
            <a:ext cx="2736000" cy="3624468"/>
            <a:chOff x="201811" y="1613206"/>
            <a:chExt cx="2736000" cy="3624468"/>
          </a:xfrm>
        </p:grpSpPr>
        <p:pic>
          <p:nvPicPr>
            <p:cNvPr id="139" name="Image 138">
              <a:extLst>
                <a:ext uri="{FF2B5EF4-FFF2-40B4-BE49-F238E27FC236}">
                  <a16:creationId xmlns:a16="http://schemas.microsoft.com/office/drawing/2014/main" id="{7FAA48B9-9ACD-197F-0CC2-135AB7260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811" y="1613206"/>
              <a:ext cx="2736000" cy="3624468"/>
            </a:xfrm>
            <a:prstGeom prst="rect">
              <a:avLst/>
            </a:prstGeom>
          </p:spPr>
        </p:pic>
        <p:sp>
          <p:nvSpPr>
            <p:cNvPr id="140" name="ZoneTexte 139">
              <a:extLst>
                <a:ext uri="{FF2B5EF4-FFF2-40B4-BE49-F238E27FC236}">
                  <a16:creationId xmlns:a16="http://schemas.microsoft.com/office/drawing/2014/main" id="{FD4AB8EB-650F-2035-8F87-4EA3588D8C64}"/>
                </a:ext>
              </a:extLst>
            </p:cNvPr>
            <p:cNvSpPr txBox="1"/>
            <p:nvPr/>
          </p:nvSpPr>
          <p:spPr>
            <a:xfrm>
              <a:off x="1065907" y="4781558"/>
              <a:ext cx="100811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+mn-lt"/>
                </a:rPr>
                <a:t>DC Gun</a:t>
              </a:r>
            </a:p>
          </p:txBody>
        </p:sp>
      </p:grpSp>
      <p:grpSp>
        <p:nvGrpSpPr>
          <p:cNvPr id="156" name="Groupe 155">
            <a:extLst>
              <a:ext uri="{FF2B5EF4-FFF2-40B4-BE49-F238E27FC236}">
                <a16:creationId xmlns:a16="http://schemas.microsoft.com/office/drawing/2014/main" id="{0E499BA8-1F5C-9F22-A63C-D5876B170A01}"/>
              </a:ext>
            </a:extLst>
          </p:cNvPr>
          <p:cNvGrpSpPr/>
          <p:nvPr/>
        </p:nvGrpSpPr>
        <p:grpSpPr>
          <a:xfrm>
            <a:off x="5818435" y="1124056"/>
            <a:ext cx="2636286" cy="1689664"/>
            <a:chOff x="5818435" y="1124056"/>
            <a:chExt cx="2636286" cy="1689664"/>
          </a:xfrm>
        </p:grpSpPr>
        <p:pic>
          <p:nvPicPr>
            <p:cNvPr id="137" name="Image 136">
              <a:extLst>
                <a:ext uri="{FF2B5EF4-FFF2-40B4-BE49-F238E27FC236}">
                  <a16:creationId xmlns:a16="http://schemas.microsoft.com/office/drawing/2014/main" id="{D9EC3918-28B7-0E49-27A4-3A3841E35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8435" y="1124056"/>
              <a:ext cx="2448000" cy="1689664"/>
            </a:xfrm>
            <a:prstGeom prst="rect">
              <a:avLst/>
            </a:prstGeom>
          </p:spPr>
        </p:pic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F7667384-FD17-CE74-B5E0-5EA39F165C47}"/>
                </a:ext>
              </a:extLst>
            </p:cNvPr>
            <p:cNvSpPr txBox="1"/>
            <p:nvPr/>
          </p:nvSpPr>
          <p:spPr>
            <a:xfrm>
              <a:off x="5818435" y="2453680"/>
              <a:ext cx="263628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+mn-lt"/>
                </a:rPr>
                <a:t>Photocathode Laser room</a:t>
              </a:r>
            </a:p>
          </p:txBody>
        </p:sp>
      </p:grpSp>
      <p:grpSp>
        <p:nvGrpSpPr>
          <p:cNvPr id="153" name="Groupe 152">
            <a:extLst>
              <a:ext uri="{FF2B5EF4-FFF2-40B4-BE49-F238E27FC236}">
                <a16:creationId xmlns:a16="http://schemas.microsoft.com/office/drawing/2014/main" id="{551F0A32-9D35-F287-B83D-B1429F9E5806}"/>
              </a:ext>
            </a:extLst>
          </p:cNvPr>
          <p:cNvGrpSpPr/>
          <p:nvPr/>
        </p:nvGrpSpPr>
        <p:grpSpPr>
          <a:xfrm>
            <a:off x="8338715" y="1157536"/>
            <a:ext cx="2232000" cy="1623751"/>
            <a:chOff x="8410723" y="1157536"/>
            <a:chExt cx="2232000" cy="1623751"/>
          </a:xfrm>
        </p:grpSpPr>
        <p:pic>
          <p:nvPicPr>
            <p:cNvPr id="148" name="Picture 13">
              <a:extLst>
                <a:ext uri="{FF2B5EF4-FFF2-40B4-BE49-F238E27FC236}">
                  <a16:creationId xmlns:a16="http://schemas.microsoft.com/office/drawing/2014/main" id="{3DEBAD1B-16A6-BABA-DC81-05567EC6A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0723" y="1157536"/>
              <a:ext cx="2232000" cy="1623751"/>
            </a:xfrm>
            <a:prstGeom prst="rect">
              <a:avLst/>
            </a:prstGeom>
          </p:spPr>
        </p:pic>
        <p:sp>
          <p:nvSpPr>
            <p:cNvPr id="151" name="ZoneTexte 150">
              <a:extLst>
                <a:ext uri="{FF2B5EF4-FFF2-40B4-BE49-F238E27FC236}">
                  <a16:creationId xmlns:a16="http://schemas.microsoft.com/office/drawing/2014/main" id="{D7BCB51C-2530-AEA0-4F39-194389E02D91}"/>
                </a:ext>
              </a:extLst>
            </p:cNvPr>
            <p:cNvSpPr txBox="1"/>
            <p:nvPr/>
          </p:nvSpPr>
          <p:spPr>
            <a:xfrm>
              <a:off x="8770483" y="2381672"/>
              <a:ext cx="149967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+mn-lt"/>
                </a:rPr>
                <a:t>Laser system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9E531B10-AE3F-F34C-80C1-623576D5C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8217" y="2661"/>
            <a:ext cx="883641" cy="8725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0CBCD20-72F7-E985-8FAE-A4B73EC3F48C}"/>
              </a:ext>
            </a:extLst>
          </p:cNvPr>
          <p:cNvSpPr txBox="1"/>
          <p:nvPr/>
        </p:nvSpPr>
        <p:spPr>
          <a:xfrm>
            <a:off x="129803" y="5417041"/>
            <a:ext cx="10296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+mn-lt"/>
              </a:rPr>
              <a:t>"This </a:t>
            </a:r>
            <a:r>
              <a:rPr lang="fr-FR" sz="1200" dirty="0" err="1">
                <a:latin typeface="+mn-lt"/>
              </a:rPr>
              <a:t>work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received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government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funding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managed</a:t>
            </a:r>
            <a:r>
              <a:rPr lang="fr-FR" sz="1200" dirty="0">
                <a:latin typeface="+mn-lt"/>
              </a:rPr>
              <a:t> by the Agence Nationale de la </a:t>
            </a:r>
            <a:r>
              <a:rPr lang="fr-FR" sz="1200" dirty="0" err="1">
                <a:latin typeface="+mn-lt"/>
              </a:rPr>
              <a:t>Recheche</a:t>
            </a:r>
            <a:r>
              <a:rPr lang="fr-FR" sz="1200" dirty="0">
                <a:latin typeface="+mn-lt"/>
              </a:rPr>
              <a:t> (ANR) in the France 2030 </a:t>
            </a:r>
            <a:r>
              <a:rPr lang="fr-FR" sz="1200" dirty="0" err="1">
                <a:latin typeface="+mn-lt"/>
              </a:rPr>
              <a:t>framework</a:t>
            </a:r>
            <a:r>
              <a:rPr lang="fr-FR" sz="1200" dirty="0">
                <a:latin typeface="+mn-lt"/>
              </a:rPr>
              <a:t> - </a:t>
            </a:r>
            <a:r>
              <a:rPr lang="fr-FR" sz="1200" dirty="0" err="1">
                <a:latin typeface="+mn-lt"/>
              </a:rPr>
              <a:t>reference</a:t>
            </a:r>
            <a:r>
              <a:rPr lang="fr-FR" sz="1200" dirty="0">
                <a:latin typeface="+mn-lt"/>
              </a:rPr>
              <a:t> ANR-24-RRII-0001"</a:t>
            </a:r>
            <a:endParaRPr lang="en-GB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2019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A52A7-1136-E1C5-5B58-B63100E44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42179A-11B2-5C65-2FB4-DDA8E132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9073008" cy="432048"/>
          </a:xfrm>
        </p:spPr>
        <p:txBody>
          <a:bodyPr>
            <a:normAutofit/>
          </a:bodyPr>
          <a:lstStyle/>
          <a:p>
            <a:r>
              <a:rPr lang="en-GB" noProof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gun: Achieved milestones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198F9D-0F3E-B9F5-B092-66794DA28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4CDA9F-95C1-1635-9245-7817C2391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18CA07-5A01-AA2C-EBB8-B42820DEC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B7242892-CFB5-2B93-5394-89E30CB003A4}"/>
              </a:ext>
            </a:extLst>
          </p:cNvPr>
          <p:cNvSpPr txBox="1">
            <a:spLocks/>
          </p:cNvSpPr>
          <p:nvPr/>
        </p:nvSpPr>
        <p:spPr>
          <a:xfrm>
            <a:off x="201812" y="797496"/>
            <a:ext cx="6552727" cy="2160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1800" u="sng" noProof="0" dirty="0">
                <a:solidFill>
                  <a:schemeClr val="tx1"/>
                </a:solidFill>
              </a:rPr>
              <a:t>Production of the 1st photocathode:</a:t>
            </a:r>
          </a:p>
          <a:p>
            <a:pPr fontAlgn="auto">
              <a:spcAft>
                <a:spcPts val="0"/>
              </a:spcAft>
            </a:pPr>
            <a:r>
              <a:rPr lang="en-GB" sz="1600" b="0" noProof="0" dirty="0">
                <a:solidFill>
                  <a:schemeClr val="tx1"/>
                </a:solidFill>
              </a:rPr>
              <a:t>The Photocathode Production Facility (PPF) was assembled: </a:t>
            </a:r>
          </a:p>
          <a:p>
            <a:pPr marL="285750" indent="-285750" fontAlgn="auto">
              <a:spcAft>
                <a:spcPts val="0"/>
              </a:spcAft>
              <a:buFont typeface="Wingdings" pitchFamily="2" charset="2"/>
              <a:buChar char="§"/>
            </a:pPr>
            <a:r>
              <a:rPr lang="en-GB" sz="1600" b="0" noProof="0" dirty="0">
                <a:solidFill>
                  <a:schemeClr val="tx1"/>
                </a:solidFill>
              </a:rPr>
              <a:t>Glove box with load-lock system &amp; motorised substrate transfer. </a:t>
            </a:r>
          </a:p>
          <a:p>
            <a:pPr marL="285750" indent="-285750" fontAlgn="auto">
              <a:spcAft>
                <a:spcPts val="0"/>
              </a:spcAft>
              <a:buFont typeface="Wingdings" pitchFamily="2" charset="2"/>
              <a:buChar char="§"/>
            </a:pPr>
            <a:r>
              <a:rPr lang="en-GB" sz="1600" b="0" noProof="0" dirty="0">
                <a:solidFill>
                  <a:schemeClr val="tx1"/>
                </a:solidFill>
              </a:rPr>
              <a:t>A Molecular Beam Epitaxy chamber (MBE) (pumped &amp; backed) with 3 prepared evaporators (Cs, K, Sb) and a low-power green laser for quantum efficiency ((QE) monitoring during deposition. </a:t>
            </a:r>
          </a:p>
          <a:p>
            <a:pPr fontAlgn="auto">
              <a:spcAft>
                <a:spcPts val="0"/>
              </a:spcAft>
            </a:pPr>
            <a:r>
              <a:rPr lang="en-GB" sz="1600" b="0" noProof="0" dirty="0">
                <a:solidFill>
                  <a:schemeClr val="tx1"/>
                </a:solidFill>
              </a:rPr>
              <a:t> Photocathode with QE= 3% in the first attempt, that decrease the following days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226E44-C171-7EF4-4FFE-C68A6A87C3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417" y="1157536"/>
            <a:ext cx="3920554" cy="37444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D32D81-FF1A-76FE-C18A-B1FFE5E1B6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5907" y="3029744"/>
            <a:ext cx="4623801" cy="259358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0D0954F-398A-2741-C805-39B761A464D3}"/>
              </a:ext>
            </a:extLst>
          </p:cNvPr>
          <p:cNvSpPr txBox="1"/>
          <p:nvPr/>
        </p:nvSpPr>
        <p:spPr>
          <a:xfrm>
            <a:off x="1137915" y="5334000"/>
            <a:ext cx="1307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u="sng" dirty="0">
                <a:solidFill>
                  <a:schemeClr val="bg1"/>
                </a:solidFill>
                <a:latin typeface="+mn-lt"/>
              </a:rPr>
              <a:t>Sep 30, 2025</a:t>
            </a:r>
            <a:endParaRPr lang="en-US" sz="1400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07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A4A18-D670-4547-8BA8-61D0B8081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61341F-180D-85B3-990C-B42759762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9073008" cy="432048"/>
          </a:xfrm>
        </p:spPr>
        <p:txBody>
          <a:bodyPr>
            <a:normAutofit/>
          </a:bodyPr>
          <a:lstStyle/>
          <a:p>
            <a:r>
              <a:rPr lang="en-GB" noProof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gun: Achieved milestones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C5FDA8F-9FD9-8B4A-6634-183E772A2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E1562A-BA6F-FAC7-20AA-4976600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6165438-3476-AC6F-F557-83FF2FCA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38F8249D-7C83-90AB-62D7-E0CAD10DDB99}"/>
              </a:ext>
            </a:extLst>
          </p:cNvPr>
          <p:cNvSpPr txBox="1">
            <a:spLocks/>
          </p:cNvSpPr>
          <p:nvPr/>
        </p:nvSpPr>
        <p:spPr>
          <a:xfrm>
            <a:off x="258791" y="929406"/>
            <a:ext cx="5991692" cy="18123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z="1600" u="sng" dirty="0">
                <a:solidFill>
                  <a:schemeClr val="tx1"/>
                </a:solidFill>
              </a:rPr>
              <a:t>2. DC gun HT </a:t>
            </a:r>
            <a:r>
              <a:rPr lang="fr-FR" sz="1600" u="sng" dirty="0" err="1">
                <a:solidFill>
                  <a:schemeClr val="tx1"/>
                </a:solidFill>
              </a:rPr>
              <a:t>conditioning</a:t>
            </a:r>
            <a:r>
              <a:rPr lang="fr-FR" sz="1600" u="sng" dirty="0">
                <a:solidFill>
                  <a:schemeClr val="tx1"/>
                </a:solidFill>
              </a:rPr>
              <a:t> </a:t>
            </a:r>
            <a:r>
              <a:rPr lang="fr-FR" sz="1600" u="sng" dirty="0" err="1">
                <a:solidFill>
                  <a:schemeClr val="tx1"/>
                </a:solidFill>
              </a:rPr>
              <a:t>under</a:t>
            </a:r>
            <a:r>
              <a:rPr lang="fr-FR" sz="1600" u="sng" dirty="0">
                <a:solidFill>
                  <a:schemeClr val="tx1"/>
                </a:solidFill>
              </a:rPr>
              <a:t> 2 bar of </a:t>
            </a:r>
            <a:r>
              <a:rPr lang="fr-FR" sz="1600" u="sng" dirty="0" err="1">
                <a:solidFill>
                  <a:schemeClr val="tx1"/>
                </a:solidFill>
              </a:rPr>
              <a:t>dried</a:t>
            </a:r>
            <a:r>
              <a:rPr lang="fr-FR" sz="1600" u="sng" dirty="0">
                <a:solidFill>
                  <a:schemeClr val="tx1"/>
                </a:solidFill>
              </a:rPr>
              <a:t> N2 (300 kV </a:t>
            </a:r>
            <a:r>
              <a:rPr lang="fr-FR" sz="1600" u="sng" dirty="0" err="1">
                <a:solidFill>
                  <a:schemeClr val="tx1"/>
                </a:solidFill>
              </a:rPr>
              <a:t>achieved</a:t>
            </a:r>
            <a:r>
              <a:rPr lang="fr-FR" sz="1600" u="sng" dirty="0">
                <a:solidFill>
                  <a:schemeClr val="tx1"/>
                </a:solidFill>
              </a:rPr>
              <a:t>)</a:t>
            </a:r>
          </a:p>
          <a:p>
            <a:pPr fontAlgn="auto">
              <a:spcAft>
                <a:spcPts val="0"/>
              </a:spcAft>
            </a:pPr>
            <a:r>
              <a:rPr lang="fr-FR" sz="1600" b="0" dirty="0">
                <a:solidFill>
                  <a:schemeClr val="tx1"/>
                </a:solidFill>
              </a:rPr>
              <a:t>The HT </a:t>
            </a:r>
            <a:r>
              <a:rPr lang="fr-FR" sz="1600" b="0" dirty="0" err="1">
                <a:solidFill>
                  <a:schemeClr val="tx1"/>
                </a:solidFill>
              </a:rPr>
              <a:t>Conditionning</a:t>
            </a:r>
            <a:r>
              <a:rPr lang="fr-FR" sz="1600" b="0" dirty="0">
                <a:solidFill>
                  <a:schemeClr val="tx1"/>
                </a:solidFill>
              </a:rPr>
              <a:t> </a:t>
            </a:r>
            <a:r>
              <a:rPr lang="fr-FR" sz="1600" b="0" dirty="0" err="1">
                <a:solidFill>
                  <a:schemeClr val="tx1"/>
                </a:solidFill>
              </a:rPr>
              <a:t>was</a:t>
            </a:r>
            <a:r>
              <a:rPr lang="fr-FR" sz="1600" b="0" dirty="0">
                <a:solidFill>
                  <a:schemeClr val="tx1"/>
                </a:solidFill>
              </a:rPr>
              <a:t> </a:t>
            </a:r>
            <a:r>
              <a:rPr lang="fr-FR" sz="1600" b="0" dirty="0" err="1">
                <a:solidFill>
                  <a:schemeClr val="tx1"/>
                </a:solidFill>
              </a:rPr>
              <a:t>performed</a:t>
            </a:r>
            <a:r>
              <a:rPr lang="fr-FR" sz="1600" b="0" dirty="0">
                <a:solidFill>
                  <a:schemeClr val="tx1"/>
                </a:solidFill>
              </a:rPr>
              <a:t> in 3  </a:t>
            </a:r>
            <a:r>
              <a:rPr lang="fr-FR" sz="1600" b="0" dirty="0" err="1">
                <a:solidFill>
                  <a:schemeClr val="tx1"/>
                </a:solidFill>
              </a:rPr>
              <a:t>days</a:t>
            </a:r>
            <a:r>
              <a:rPr lang="fr-FR" sz="1600" b="0" dirty="0">
                <a:solidFill>
                  <a:schemeClr val="tx1"/>
                </a:solidFill>
              </a:rPr>
              <a:t> (9-11 </a:t>
            </a:r>
            <a:r>
              <a:rPr lang="fr-FR" sz="1600" b="0" dirty="0" err="1">
                <a:solidFill>
                  <a:schemeClr val="tx1"/>
                </a:solidFill>
              </a:rPr>
              <a:t>déc</a:t>
            </a:r>
            <a:r>
              <a:rPr lang="fr-FR" sz="1600" b="0" dirty="0">
                <a:solidFill>
                  <a:schemeClr val="tx1"/>
                </a:solidFill>
              </a:rPr>
              <a:t>)</a:t>
            </a:r>
          </a:p>
          <a:p>
            <a:pPr fontAlgn="auto">
              <a:spcAft>
                <a:spcPts val="0"/>
              </a:spcAft>
            </a:pPr>
            <a:r>
              <a:rPr lang="fr-FR" sz="1600" b="0" dirty="0" err="1">
                <a:solidFill>
                  <a:schemeClr val="tx1"/>
                </a:solidFill>
              </a:rPr>
              <a:t>Automatic</a:t>
            </a:r>
            <a:r>
              <a:rPr lang="fr-FR" sz="1600" b="0" dirty="0">
                <a:solidFill>
                  <a:schemeClr val="tx1"/>
                </a:solidFill>
              </a:rPr>
              <a:t> Slow HV </a:t>
            </a:r>
            <a:r>
              <a:rPr lang="fr-FR" sz="1600" b="0" dirty="0" err="1">
                <a:solidFill>
                  <a:schemeClr val="tx1"/>
                </a:solidFill>
              </a:rPr>
              <a:t>ramp</a:t>
            </a:r>
            <a:r>
              <a:rPr lang="fr-FR" sz="1600" b="0" dirty="0">
                <a:solidFill>
                  <a:schemeClr val="tx1"/>
                </a:solidFill>
              </a:rPr>
              <a:t>-up</a:t>
            </a:r>
          </a:p>
          <a:p>
            <a:pPr fontAlgn="auto">
              <a:spcAft>
                <a:spcPts val="0"/>
              </a:spcAft>
            </a:pPr>
            <a:r>
              <a:rPr lang="fr-FR" sz="1600" b="0" dirty="0">
                <a:solidFill>
                  <a:schemeClr val="tx1"/>
                </a:solidFill>
              </a:rPr>
              <a:t>Vacuum and radiation </a:t>
            </a:r>
            <a:r>
              <a:rPr lang="fr-FR" sz="1600" b="0" dirty="0" err="1">
                <a:solidFill>
                  <a:schemeClr val="tx1"/>
                </a:solidFill>
              </a:rPr>
              <a:t>level</a:t>
            </a:r>
            <a:r>
              <a:rPr lang="fr-FR" sz="1600" b="0" dirty="0">
                <a:solidFill>
                  <a:schemeClr val="tx1"/>
                </a:solidFill>
              </a:rPr>
              <a:t> control </a:t>
            </a:r>
            <a:r>
              <a:rPr lang="fr-FR" sz="1600" b="0" dirty="0" err="1">
                <a:solidFill>
                  <a:schemeClr val="tx1"/>
                </a:solidFill>
              </a:rPr>
              <a:t>during</a:t>
            </a:r>
            <a:r>
              <a:rPr lang="fr-FR" sz="1600" b="0" dirty="0">
                <a:solidFill>
                  <a:schemeClr val="tx1"/>
                </a:solidFill>
              </a:rPr>
              <a:t> the HV </a:t>
            </a:r>
            <a:r>
              <a:rPr lang="fr-FR" sz="1600" b="0" dirty="0" err="1">
                <a:solidFill>
                  <a:schemeClr val="tx1"/>
                </a:solidFill>
              </a:rPr>
              <a:t>processing</a:t>
            </a:r>
            <a:r>
              <a:rPr lang="fr-FR" sz="1600" b="0" dirty="0">
                <a:solidFill>
                  <a:schemeClr val="tx1"/>
                </a:solidFill>
              </a:rPr>
              <a:t>:</a:t>
            </a:r>
          </a:p>
          <a:p>
            <a:pPr lvl="3" fontAlgn="auto">
              <a:spcAft>
                <a:spcPts val="0"/>
              </a:spcAft>
            </a:pPr>
            <a:r>
              <a:rPr lang="fr-FR" b="0" dirty="0" err="1"/>
              <a:t>Threshold</a:t>
            </a:r>
            <a:r>
              <a:rPr lang="fr-FR" b="0" dirty="0"/>
              <a:t>: Max : 10</a:t>
            </a:r>
            <a:r>
              <a:rPr lang="fr-FR" b="0" baseline="30000" dirty="0"/>
              <a:t>-7</a:t>
            </a:r>
            <a:r>
              <a:rPr lang="fr-FR" b="0" dirty="0"/>
              <a:t> mbar et 2,1 mSv/h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8504F-70B9-A642-7CA9-8B2B0838B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"/>
          <a:stretch>
            <a:fillRect/>
          </a:stretch>
        </p:blipFill>
        <p:spPr>
          <a:xfrm>
            <a:off x="273819" y="2847727"/>
            <a:ext cx="5717872" cy="27571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A10814C-0D4F-77CA-FEF1-31B0C34DF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0"/>
          <a:stretch>
            <a:fillRect/>
          </a:stretch>
        </p:blipFill>
        <p:spPr>
          <a:xfrm>
            <a:off x="6148548" y="3250984"/>
            <a:ext cx="4494423" cy="23920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1E4FB80-298C-58F2-B813-BCF4A5277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0"/>
          <a:stretch>
            <a:fillRect/>
          </a:stretch>
        </p:blipFill>
        <p:spPr>
          <a:xfrm>
            <a:off x="6148548" y="781746"/>
            <a:ext cx="4494423" cy="239201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C394F90-C1E6-0BAA-B55E-3FC5087C8B5B}"/>
              </a:ext>
            </a:extLst>
          </p:cNvPr>
          <p:cNvSpPr txBox="1"/>
          <p:nvPr/>
        </p:nvSpPr>
        <p:spPr>
          <a:xfrm>
            <a:off x="7677306" y="725488"/>
            <a:ext cx="13094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+mn-lt"/>
              </a:rPr>
              <a:t>HV vs time</a:t>
            </a:r>
            <a:r>
              <a:rPr lang="fr-FR" sz="1600" b="1" u="sng" dirty="0">
                <a:latin typeface="+mn-lt"/>
              </a:rPr>
              <a:t> </a:t>
            </a:r>
            <a:endParaRPr lang="en-US" sz="1600" dirty="0">
              <a:latin typeface="+mn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AA26AB-663F-301B-D774-10F9DE57F075}"/>
              </a:ext>
            </a:extLst>
          </p:cNvPr>
          <p:cNvSpPr txBox="1"/>
          <p:nvPr/>
        </p:nvSpPr>
        <p:spPr>
          <a:xfrm>
            <a:off x="633859" y="3051230"/>
            <a:ext cx="2467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+mn-lt"/>
              </a:rPr>
              <a:t>Balise gamma vs time</a:t>
            </a:r>
            <a:r>
              <a:rPr lang="fr-FR" sz="1600" b="1" u="sng" dirty="0">
                <a:latin typeface="+mn-lt"/>
              </a:rPr>
              <a:t> </a:t>
            </a:r>
            <a:endParaRPr lang="en-US" sz="1600" dirty="0">
              <a:latin typeface="+mn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BEF93D4-A5A6-FBE7-5B43-13B585849FF3}"/>
              </a:ext>
            </a:extLst>
          </p:cNvPr>
          <p:cNvSpPr txBox="1"/>
          <p:nvPr/>
        </p:nvSpPr>
        <p:spPr>
          <a:xfrm>
            <a:off x="7887162" y="3173760"/>
            <a:ext cx="16036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+mn-lt"/>
              </a:rPr>
              <a:t>Pressure vs time</a:t>
            </a:r>
            <a:r>
              <a:rPr lang="fr-FR" sz="1600" b="1" u="sng" dirty="0">
                <a:latin typeface="+mn-lt"/>
              </a:rPr>
              <a:t>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0063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29426-1A86-4986-310D-CA8250415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B42D10-22D5-476D-BBA6-FCDB98D82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9073008" cy="432048"/>
          </a:xfrm>
        </p:spPr>
        <p:txBody>
          <a:bodyPr>
            <a:normAutofit/>
          </a:bodyPr>
          <a:lstStyle/>
          <a:p>
            <a:r>
              <a:rPr lang="en-GB" noProof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gun: Achieved milestones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FC1C27D-7253-3938-2CA3-B192BC5AB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2E20DB-9276-0FB8-121C-7105C3FDF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28B5C9-7491-082F-4996-F51CC497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A9CCE87-F909-EA30-DCBF-962044D32A7C}"/>
              </a:ext>
            </a:extLst>
          </p:cNvPr>
          <p:cNvSpPr txBox="1"/>
          <p:nvPr/>
        </p:nvSpPr>
        <p:spPr>
          <a:xfrm>
            <a:off x="-14213" y="800393"/>
            <a:ext cx="10513169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en-GB" sz="1500" b="1" noProof="0" dirty="0">
                <a:solidFill>
                  <a:srgbClr val="00B050"/>
                </a:solidFill>
                <a:latin typeface="+mn-lt"/>
              </a:rPr>
              <a:t>DC-Gun under </a:t>
            </a:r>
            <a:r>
              <a:rPr lang="en-GB" sz="1500" b="1" noProof="0" dirty="0" err="1">
                <a:solidFill>
                  <a:srgbClr val="00B050"/>
                </a:solidFill>
                <a:latin typeface="+mn-lt"/>
              </a:rPr>
              <a:t>utra</a:t>
            </a:r>
            <a:r>
              <a:rPr lang="en-GB" sz="1500" b="1" noProof="0" dirty="0">
                <a:solidFill>
                  <a:srgbClr val="00B050"/>
                </a:solidFill>
                <a:latin typeface="+mn-lt"/>
              </a:rPr>
              <a:t>-high vacuum:</a:t>
            </a:r>
          </a:p>
          <a:p>
            <a:pPr marL="1290638" lvl="2" indent="-285750">
              <a:buFont typeface="Courier New" panose="02070309020205020404" pitchFamily="49" charset="0"/>
              <a:buChar char="o"/>
            </a:pPr>
            <a:r>
              <a:rPr lang="en-GB" sz="1300" dirty="0">
                <a:latin typeface="+mn-lt"/>
              </a:rPr>
              <a:t>DC Gun assembled, pumped, baked (@ 200°C during 10 days) and integrated to the beam line.</a:t>
            </a:r>
          </a:p>
          <a:p>
            <a:pPr marL="1290638" lvl="2" indent="-285750">
              <a:buFont typeface="Courier New" panose="02070309020205020404" pitchFamily="49" charset="0"/>
              <a:buChar char="o"/>
            </a:pPr>
            <a:r>
              <a:rPr lang="en-GB" sz="1300" b="1" dirty="0">
                <a:latin typeface="+mn-lt"/>
              </a:rPr>
              <a:t>Vacuum level </a:t>
            </a:r>
            <a:r>
              <a:rPr lang="en-GB" sz="1300" dirty="0">
                <a:latin typeface="+mn-lt"/>
              </a:rPr>
              <a:t>reach to date </a:t>
            </a:r>
            <a:r>
              <a:rPr lang="en-GB" sz="1300" noProof="0" dirty="0">
                <a:latin typeface="+mn-lt"/>
              </a:rPr>
              <a:t>: </a:t>
            </a:r>
            <a:r>
              <a:rPr lang="en-GB" sz="1300" b="1" noProof="0" dirty="0">
                <a:latin typeface="+mn-lt"/>
              </a:rPr>
              <a:t>5 10</a:t>
            </a:r>
            <a:r>
              <a:rPr lang="en-GB" sz="1300" b="1" baseline="30000" noProof="0" dirty="0">
                <a:latin typeface="+mn-lt"/>
              </a:rPr>
              <a:t>-12</a:t>
            </a:r>
            <a:r>
              <a:rPr lang="en-GB" sz="1300" b="1" noProof="0" dirty="0">
                <a:latin typeface="+mn-lt"/>
              </a:rPr>
              <a:t> mbar</a:t>
            </a:r>
            <a:r>
              <a:rPr lang="en-GB" sz="1300" noProof="0" dirty="0">
                <a:latin typeface="+mn-lt"/>
              </a:rPr>
              <a:t>. 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en-GB" sz="1500" b="1" noProof="0" dirty="0">
                <a:solidFill>
                  <a:srgbClr val="00B050"/>
                </a:solidFill>
                <a:latin typeface="+mn-lt"/>
              </a:rPr>
              <a:t>Installation </a:t>
            </a:r>
            <a:r>
              <a:rPr lang="en-GB" sz="1500" b="1" dirty="0">
                <a:solidFill>
                  <a:srgbClr val="00B050"/>
                </a:solidFill>
                <a:latin typeface="+mn-lt"/>
              </a:rPr>
              <a:t>and test </a:t>
            </a:r>
            <a:r>
              <a:rPr lang="en-GB" sz="1500" b="1" noProof="0" dirty="0">
                <a:solidFill>
                  <a:srgbClr val="00B050"/>
                </a:solidFill>
                <a:latin typeface="+mn-lt"/>
              </a:rPr>
              <a:t> of the photocathode laser:</a:t>
            </a:r>
          </a:p>
          <a:p>
            <a:pPr marL="1290638" lvl="2" indent="-285750">
              <a:buFont typeface="Courier New" panose="02070309020205020404" pitchFamily="49" charset="0"/>
              <a:buChar char="o"/>
            </a:pPr>
            <a:r>
              <a:rPr lang="en-GB" sz="1300" dirty="0">
                <a:latin typeface="+mn-lt"/>
              </a:rPr>
              <a:t>Green laser (515 nm), Satsuma model (Amplitude) tested in laser clean room salle: Power </a:t>
            </a:r>
            <a:r>
              <a:rPr lang="en-GB" sz="1300" b="1" dirty="0">
                <a:latin typeface="+mn-lt"/>
              </a:rPr>
              <a:t>1,5 W @ 40 MHz at the laser exit </a:t>
            </a:r>
            <a:r>
              <a:rPr lang="en-GB" sz="1300" dirty="0">
                <a:latin typeface="+mn-lt"/>
                <a:sym typeface="Wingdings" pitchFamily="2" charset="2"/>
              </a:rPr>
              <a:t> </a:t>
            </a:r>
            <a:r>
              <a:rPr lang="en-GB" sz="1300" b="1" dirty="0">
                <a:latin typeface="+mn-lt"/>
                <a:sym typeface="Wingdings" pitchFamily="2" charset="2"/>
              </a:rPr>
              <a:t>1W foreseen at photocathode surface</a:t>
            </a:r>
            <a:r>
              <a:rPr lang="en-GB" sz="1300" dirty="0">
                <a:latin typeface="+mn-lt"/>
                <a:sym typeface="Wingdings" pitchFamily="2" charset="2"/>
              </a:rPr>
              <a:t>.</a:t>
            </a:r>
            <a:r>
              <a:rPr lang="en-GB" sz="1300" dirty="0">
                <a:latin typeface="+mn-lt"/>
              </a:rPr>
              <a:t>  </a:t>
            </a:r>
            <a:endParaRPr lang="en-GB" sz="1300" noProof="0" dirty="0">
              <a:latin typeface="+mn-lt"/>
            </a:endParaRP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en-GB" sz="1500" b="1" noProof="0" dirty="0">
                <a:solidFill>
                  <a:srgbClr val="00B050"/>
                </a:solidFill>
                <a:latin typeface="+mn-lt"/>
              </a:rPr>
              <a:t>Production </a:t>
            </a:r>
            <a:r>
              <a:rPr lang="en-GB" sz="1500" b="1" dirty="0">
                <a:solidFill>
                  <a:srgbClr val="00B050"/>
                </a:solidFill>
                <a:latin typeface="+mn-lt"/>
              </a:rPr>
              <a:t>of the first CsK2Sb </a:t>
            </a:r>
            <a:r>
              <a:rPr lang="en-GB" sz="1500" b="1" noProof="0" dirty="0">
                <a:solidFill>
                  <a:srgbClr val="00B050"/>
                </a:solidFill>
                <a:latin typeface="+mn-lt"/>
              </a:rPr>
              <a:t> photocathode: </a:t>
            </a:r>
          </a:p>
          <a:p>
            <a:pPr marL="1290638" lvl="2" indent="-285750">
              <a:buFont typeface="Courier New" panose="02070309020205020404" pitchFamily="49" charset="0"/>
              <a:buChar char="o"/>
            </a:pPr>
            <a:r>
              <a:rPr lang="en-GB" sz="1300" dirty="0">
                <a:latin typeface="+mn-lt"/>
              </a:rPr>
              <a:t>PPF assembled: composed of a glove box with a load-lock system, automatised system for substrate trolly transfer, a deposition chamber (backed and under ultra-high vacuum) with 3 evaporators (Cs, K, Sb) and a low power green laser for photo-current measurement during depositions.</a:t>
            </a:r>
          </a:p>
          <a:p>
            <a:pPr marL="1290638" lvl="2" indent="-285750">
              <a:buFont typeface="Courier New" panose="02070309020205020404" pitchFamily="49" charset="0"/>
              <a:buChar char="o"/>
            </a:pPr>
            <a:r>
              <a:rPr lang="en-GB" sz="1300" b="1" dirty="0">
                <a:latin typeface="+mn-lt"/>
              </a:rPr>
              <a:t>First photocathode production</a:t>
            </a:r>
            <a:r>
              <a:rPr lang="en-GB" sz="1300" dirty="0">
                <a:latin typeface="+mn-lt"/>
              </a:rPr>
              <a:t> beginning of October </a:t>
            </a:r>
            <a:r>
              <a:rPr lang="en-GB" sz="1300" dirty="0">
                <a:latin typeface="+mn-lt"/>
                <a:sym typeface="Wingdings" pitchFamily="2" charset="2"/>
              </a:rPr>
              <a:t> </a:t>
            </a:r>
            <a:r>
              <a:rPr lang="en-GB" sz="1300" b="1" dirty="0">
                <a:latin typeface="+mn-lt"/>
                <a:sym typeface="Wingdings" pitchFamily="2" charset="2"/>
              </a:rPr>
              <a:t>QE: 3%</a:t>
            </a:r>
            <a:r>
              <a:rPr lang="en-GB" sz="1300" dirty="0">
                <a:latin typeface="+mn-lt"/>
                <a:sym typeface="Wingdings" pitchFamily="2" charset="2"/>
              </a:rPr>
              <a:t>, degraded the following days 1% and 0,1% after 1 month (investigations ongoing). </a:t>
            </a:r>
            <a:r>
              <a:rPr lang="en-GB" sz="1300" dirty="0">
                <a:latin typeface="+mn-lt"/>
              </a:rPr>
              <a:t> </a:t>
            </a:r>
            <a:endParaRPr lang="en-GB" sz="1300" noProof="0" dirty="0">
              <a:latin typeface="+mn-lt"/>
            </a:endParaRP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en-GB" sz="1500" b="1" dirty="0">
                <a:solidFill>
                  <a:srgbClr val="00B050"/>
                </a:solidFill>
                <a:latin typeface="+mn-lt"/>
              </a:rPr>
              <a:t>Installation of the command-control and safety systems:</a:t>
            </a:r>
          </a:p>
          <a:p>
            <a:pPr marL="1290638" lvl="2" indent="-285750">
              <a:buFont typeface="Courier New" panose="02070309020205020404" pitchFamily="49" charset="0"/>
              <a:buChar char="o"/>
            </a:pPr>
            <a:r>
              <a:rPr lang="en-GB" sz="1300" dirty="0">
                <a:latin typeface="+mn-lt"/>
                <a:cs typeface="Calibri" panose="020F0502020204030204" pitchFamily="34" charset="0"/>
              </a:rPr>
              <a:t>Command-control system and the Machine Protection System (MPS) of the gun developed and installed. </a:t>
            </a:r>
          </a:p>
          <a:p>
            <a:pPr marL="1290638" lvl="2" indent="-285750">
              <a:buFont typeface="Courier New" panose="02070309020205020404" pitchFamily="49" charset="0"/>
              <a:buChar char="o"/>
            </a:pPr>
            <a:r>
              <a:rPr lang="en-GB" sz="1300" dirty="0">
                <a:latin typeface="+mn-lt"/>
                <a:cs typeface="Calibri" panose="020F0502020204030204" pitchFamily="34" charset="0"/>
              </a:rPr>
              <a:t>Personnel Safety System (PSS) also installed.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en-GB" sz="1500" b="1" dirty="0">
                <a:solidFill>
                  <a:srgbClr val="00B050"/>
                </a:solidFill>
                <a:latin typeface="+mn-lt"/>
              </a:rPr>
              <a:t>Beam Diagnostics:</a:t>
            </a:r>
          </a:p>
          <a:p>
            <a:pPr marL="1290638" lvl="2" indent="-285750">
              <a:buFont typeface="Courier New" panose="02070309020205020404" pitchFamily="49" charset="0"/>
              <a:buChar char="o"/>
            </a:pPr>
            <a:r>
              <a:rPr lang="en-GB" sz="1300" b="1" dirty="0">
                <a:latin typeface="+mn-lt"/>
              </a:rPr>
              <a:t>BPM</a:t>
            </a:r>
            <a:r>
              <a:rPr lang="en-GB" sz="1300" dirty="0">
                <a:latin typeface="+mn-lt"/>
              </a:rPr>
              <a:t> successfully tested (Libera module- Readout Electronics).</a:t>
            </a:r>
          </a:p>
          <a:p>
            <a:pPr marL="1290638" lvl="2" indent="-285750">
              <a:buFont typeface="Courier New" panose="02070309020205020404" pitchFamily="49" charset="0"/>
              <a:buChar char="o"/>
            </a:pPr>
            <a:r>
              <a:rPr lang="en-GB" sz="1300" b="1" dirty="0">
                <a:latin typeface="+mn-lt"/>
              </a:rPr>
              <a:t>Faraday cup </a:t>
            </a:r>
            <a:r>
              <a:rPr lang="en-GB" sz="1300" dirty="0">
                <a:latin typeface="+mn-lt"/>
              </a:rPr>
              <a:t>(charge and beam current measurements): Ordered, received and assembled in the beam line. </a:t>
            </a:r>
            <a:endParaRPr lang="en-GB" sz="1500" noProof="0" dirty="0">
              <a:latin typeface="+mn-lt"/>
            </a:endParaRP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en-GB" sz="1500" b="1" noProof="0" dirty="0">
                <a:solidFill>
                  <a:srgbClr val="00B050"/>
                </a:solidFill>
                <a:latin typeface="+mn-lt"/>
              </a:rPr>
              <a:t>Installation </a:t>
            </a:r>
            <a:r>
              <a:rPr lang="en-GB" sz="1500" b="1" dirty="0">
                <a:solidFill>
                  <a:srgbClr val="00B050"/>
                </a:solidFill>
                <a:latin typeface="+mn-lt"/>
              </a:rPr>
              <a:t>and</a:t>
            </a:r>
            <a:r>
              <a:rPr lang="en-GB" sz="1500" b="1" noProof="0" dirty="0">
                <a:solidFill>
                  <a:srgbClr val="00B050"/>
                </a:solidFill>
                <a:latin typeface="+mn-lt"/>
              </a:rPr>
              <a:t> conditioning of the HV system:</a:t>
            </a:r>
          </a:p>
          <a:p>
            <a:pPr marL="1290638" lvl="2" indent="-285750">
              <a:buFont typeface="Courier New" panose="02070309020205020404" pitchFamily="49" charset="0"/>
              <a:buChar char="o"/>
            </a:pPr>
            <a:r>
              <a:rPr lang="en-GB" sz="1300" dirty="0">
                <a:latin typeface="+mn-lt"/>
              </a:rPr>
              <a:t>HV system assembled and tested at 30 kV under air, HV tanks assembled, HV interconnection settled and tested,  leak tested then left under dried nitrogen at low pressure.</a:t>
            </a:r>
          </a:p>
          <a:p>
            <a:pPr marL="1290638" lvl="2" indent="-285750">
              <a:buFont typeface="Courier New" panose="02070309020205020404" pitchFamily="49" charset="0"/>
              <a:buChar char="o"/>
            </a:pPr>
            <a:r>
              <a:rPr lang="en-GB" sz="1300" dirty="0">
                <a:latin typeface="+mn-lt"/>
              </a:rPr>
              <a:t>Successful </a:t>
            </a:r>
            <a:r>
              <a:rPr lang="en-GB" sz="1300" b="1" dirty="0">
                <a:latin typeface="+mn-lt"/>
              </a:rPr>
              <a:t>HV system conditioning </a:t>
            </a:r>
            <a:r>
              <a:rPr lang="en-GB" sz="1300" dirty="0">
                <a:latin typeface="+mn-lt"/>
              </a:rPr>
              <a:t>(December 2025), up to </a:t>
            </a:r>
            <a:r>
              <a:rPr lang="en-GB" sz="1300" b="1" dirty="0">
                <a:latin typeface="+mn-lt"/>
              </a:rPr>
              <a:t>300 kV</a:t>
            </a:r>
            <a:r>
              <a:rPr lang="en-GB" sz="1300" dirty="0">
                <a:latin typeface="+mn-lt"/>
              </a:rPr>
              <a:t> under </a:t>
            </a:r>
            <a:r>
              <a:rPr lang="en-GB" sz="1300" b="1" dirty="0">
                <a:latin typeface="+mn-lt"/>
              </a:rPr>
              <a:t>2 bar of dried nitrogen</a:t>
            </a:r>
            <a:r>
              <a:rPr lang="en-GB" sz="1300" dirty="0">
                <a:latin typeface="+mn-lt"/>
              </a:rPr>
              <a:t>.</a:t>
            </a:r>
            <a:endParaRPr lang="en-GB" sz="1300" noProof="0" dirty="0"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4A888B-54A2-154D-AB2B-5AF749BE9F69}"/>
              </a:ext>
            </a:extLst>
          </p:cNvPr>
          <p:cNvSpPr txBox="1"/>
          <p:nvPr/>
        </p:nvSpPr>
        <p:spPr>
          <a:xfrm>
            <a:off x="1209923" y="2309664"/>
            <a:ext cx="8352928" cy="1631216"/>
          </a:xfrm>
          <a:prstGeom prst="rect">
            <a:avLst/>
          </a:prstGeom>
          <a:solidFill>
            <a:srgbClr val="CC0066"/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dirty="0">
                <a:solidFill>
                  <a:schemeClr val="bg1"/>
                </a:solidFill>
                <a:latin typeface="+mn-lt"/>
              </a:rPr>
              <a:t>A report describing the achieved milestones was drafted and sent to CNRS. 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+mn-lt"/>
                <a:sym typeface="Wingdings" pitchFamily="2" charset="2"/>
              </a:rPr>
              <a:t>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Phase 1 of ERL4ALL programme validation (Go/No Go milestone) and moving to the next phase (with 2 M€ released)</a:t>
            </a:r>
          </a:p>
          <a:p>
            <a:pPr algn="ctr"/>
            <a:endParaRPr lang="en-GB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900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721BE-521F-AE00-983A-CC4CE5292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8F34FF-B772-2E5B-C7EA-25FF96E3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/>
          </a:bodyPr>
          <a:lstStyle/>
          <a:p>
            <a:r>
              <a:rPr lang="en-GB" noProof="0">
                <a:solidFill>
                  <a:schemeClr val="accent1">
                    <a:lumMod val="75000"/>
                  </a:schemeClr>
                </a:solidFill>
                <a:latin typeface="+mn-lt"/>
              </a:rPr>
              <a:t>Design of the buncher cavity: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731EDB9-A1F9-0088-0ED6-B928E3FCB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28/01/2026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912B02-406B-C243-5D73-F7935CE6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8A020A-07E2-93E9-7DBC-FF4880D3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02D1116-2A0A-3A5F-6944-E0EAC3F13C2F}"/>
              </a:ext>
            </a:extLst>
          </p:cNvPr>
          <p:cNvGrpSpPr/>
          <p:nvPr/>
        </p:nvGrpSpPr>
        <p:grpSpPr>
          <a:xfrm>
            <a:off x="417835" y="1301552"/>
            <a:ext cx="3132000" cy="3492000"/>
            <a:chOff x="5818435" y="1022418"/>
            <a:chExt cx="3376244" cy="400550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1422CB3-6207-622E-C1D5-240B726D0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5503803" y="1337050"/>
              <a:ext cx="4005508" cy="3376244"/>
            </a:xfrm>
            <a:prstGeom prst="roundRect">
              <a:avLst/>
            </a:prstGeom>
            <a:ln w="19050">
              <a:solidFill>
                <a:srgbClr val="00B0F0"/>
              </a:solidFill>
            </a:ln>
          </p:spPr>
        </p:pic>
        <p:sp>
          <p:nvSpPr>
            <p:cNvPr id="8" name="Ellipse 6">
              <a:extLst>
                <a:ext uri="{FF2B5EF4-FFF2-40B4-BE49-F238E27FC236}">
                  <a16:creationId xmlns:a16="http://schemas.microsoft.com/office/drawing/2014/main" id="{BC350298-41E6-4B49-5B01-A26FBD86EE72}"/>
                </a:ext>
              </a:extLst>
            </p:cNvPr>
            <p:cNvSpPr/>
            <p:nvPr/>
          </p:nvSpPr>
          <p:spPr>
            <a:xfrm>
              <a:off x="7906667" y="2589742"/>
              <a:ext cx="504056" cy="99318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B356C74A-59E3-20E9-F8BA-49C7F8AC95D3}"/>
              </a:ext>
            </a:extLst>
          </p:cNvPr>
          <p:cNvSpPr txBox="1"/>
          <p:nvPr/>
        </p:nvSpPr>
        <p:spPr>
          <a:xfrm>
            <a:off x="7018547" y="840949"/>
            <a:ext cx="2904344" cy="4709075"/>
          </a:xfrm>
          <a:prstGeom prst="roundRect">
            <a:avLst>
              <a:gd name="adj" fmla="val 4655"/>
            </a:avLst>
          </a:prstGeom>
          <a:solidFill>
            <a:srgbClr val="9EC7E7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b="1" u="sng" dirty="0">
                <a:latin typeface="+mn-lt"/>
              </a:rPr>
              <a:t>Specifications :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Frequency = 801 MHz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Maximum length = 200 mm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Targeted temperature = 30°C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Power dissipated = 1kW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Material : OFHC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Beam axes flange : CF50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Antenna port : CF 16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Plunger port : CF 40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Vacuum port : CF63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</a:rPr>
              <a:t>RF power coupler port : CF63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88B7C09-3604-30C2-2783-C9EA2E89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04" y="1445878"/>
            <a:ext cx="2294603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04203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101345</TotalTime>
  <Words>3890</Words>
  <Application>Microsoft Macintosh PowerPoint</Application>
  <PresentationFormat>Personnalisé</PresentationFormat>
  <Paragraphs>485</Paragraphs>
  <Slides>32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41" baseType="lpstr">
      <vt:lpstr>Arial</vt:lpstr>
      <vt:lpstr>Bahnschrift SemiBold</vt:lpstr>
      <vt:lpstr>Calibri</vt:lpstr>
      <vt:lpstr>Calibri Light</vt:lpstr>
      <vt:lpstr>Century Gothic</vt:lpstr>
      <vt:lpstr>Courier New</vt:lpstr>
      <vt:lpstr>Wingdings</vt:lpstr>
      <vt:lpstr>1_modele-IJCLAb-powerpoint</vt:lpstr>
      <vt:lpstr>Masque IJCLab standard</vt:lpstr>
      <vt:lpstr>Présentation PowerPoint</vt:lpstr>
      <vt:lpstr>Présentation PowerPoint</vt:lpstr>
      <vt:lpstr>PERLE global planning</vt:lpstr>
      <vt:lpstr>Présentation PowerPoint</vt:lpstr>
      <vt:lpstr>PERLE e- Source:</vt:lpstr>
      <vt:lpstr>PERLE e- gun: Achieved milestones</vt:lpstr>
      <vt:lpstr>PERLE e- gun: Achieved milestones</vt:lpstr>
      <vt:lpstr>PERLE e- gun: Achieved milestones</vt:lpstr>
      <vt:lpstr>Design of the buncher cavity:</vt:lpstr>
      <vt:lpstr>Design of the buncher cavity:</vt:lpstr>
      <vt:lpstr>Design of the booster cryomodule:</vt:lpstr>
      <vt:lpstr>Booster single cell cavity </vt:lpstr>
      <vt:lpstr>Other systems of the injector:</vt:lpstr>
      <vt:lpstr>Linac cryomodule design</vt:lpstr>
      <vt:lpstr>SRF cavity : latest news</vt:lpstr>
      <vt:lpstr>Présentation PowerPoint</vt:lpstr>
      <vt:lpstr>Présentation PowerPoint</vt:lpstr>
      <vt:lpstr>TDR- Structure and advancement: </vt:lpstr>
      <vt:lpstr>TDR- Structure and advancement: </vt:lpstr>
      <vt:lpstr>Organization of the beam dynamics review: </vt:lpstr>
      <vt:lpstr>Organization of the beam dynamics review: </vt:lpstr>
      <vt:lpstr>Présentation PowerPoint</vt:lpstr>
      <vt:lpstr>Présentation PowerPoint</vt:lpstr>
      <vt:lpstr>PERLE Cost Assessment: Available and missing budget</vt:lpstr>
      <vt:lpstr>PERLE Cost Assessment: Available and missing budget</vt:lpstr>
      <vt:lpstr>News of the Collaboration:</vt:lpstr>
      <vt:lpstr>News of the Collaboration:</vt:lpstr>
      <vt:lpstr>ERL/PERLE in the ESPP 2026</vt:lpstr>
      <vt:lpstr>LINK between ERL/PERLE and LHeC 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Walid Kaabi</cp:lastModifiedBy>
  <cp:revision>2241</cp:revision>
  <cp:lastPrinted>2022-06-10T08:50:38Z</cp:lastPrinted>
  <dcterms:created xsi:type="dcterms:W3CDTF">2011-03-09T16:37:49Z</dcterms:created>
  <dcterms:modified xsi:type="dcterms:W3CDTF">2026-01-28T13:55:35Z</dcterms:modified>
</cp:coreProperties>
</file>