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270" r:id="rId6"/>
    <p:sldId id="311" r:id="rId7"/>
    <p:sldId id="283" r:id="rId8"/>
    <p:sldId id="305" r:id="rId9"/>
    <p:sldId id="312" r:id="rId10"/>
    <p:sldId id="302" r:id="rId11"/>
    <p:sldId id="294" r:id="rId12"/>
    <p:sldId id="275" r:id="rId13"/>
    <p:sldId id="313" r:id="rId14"/>
    <p:sldId id="304" r:id="rId15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80" y="2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Bardeur" userId="6eff0f3c-08fd-4f59-b0fd-b199e0e78746" providerId="ADAL" clId="{D0AB445C-8588-4178-952F-E50DFD494140}"/>
    <pc:docChg chg="delSld">
      <pc:chgData name="Alexis Bardeur" userId="6eff0f3c-08fd-4f59-b0fd-b199e0e78746" providerId="ADAL" clId="{D0AB445C-8588-4178-952F-E50DFD494140}" dt="2026-02-09T14:00:04.398" v="0" actId="47"/>
      <pc:docMkLst>
        <pc:docMk/>
      </pc:docMkLst>
      <pc:sldChg chg="del">
        <pc:chgData name="Alexis Bardeur" userId="6eff0f3c-08fd-4f59-b0fd-b199e0e78746" providerId="ADAL" clId="{D0AB445C-8588-4178-952F-E50DFD494140}" dt="2026-02-09T14:00:04.398" v="0" actId="47"/>
        <pc:sldMkLst>
          <pc:docMk/>
          <pc:sldMk cId="661260155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80DBF-AC1D-48C1-8A7B-2BDF8F932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ACB745-165E-4867-8B5D-DA5DF5786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47936-DC49-4884-8C83-DA664023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E0248C-EC2B-45D8-9C9A-C39E2C92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91B965-ECDA-4425-B789-E5FC10C1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32E4F-107B-40D5-8DFB-B957B516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8D777A-8160-4E45-83C5-7D08B99E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188088-F00D-4E08-821F-F58CCB3C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3C496-6330-457F-8790-BF0D4136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F0C55A-ABCF-4036-B605-F6122DB0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8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89E78E-D688-4DD7-876C-7917F9831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6B77D9-BEEB-402D-B111-44F9B1984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E5BE5-BC2F-439E-B8EE-A64B4974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E49378-FA98-45F2-AE6F-47049874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9109AB-CAD8-43A1-832A-B612600A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2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B31C190-ACBB-454B-8609-C7B82DFB7A3F}"/>
              </a:ext>
            </a:extLst>
          </p:cNvPr>
          <p:cNvSpPr/>
          <p:nvPr userDrawn="1"/>
        </p:nvSpPr>
        <p:spPr>
          <a:xfrm flipH="1" flipV="1">
            <a:off x="0" y="768348"/>
            <a:ext cx="6400800" cy="817563"/>
          </a:xfrm>
          <a:custGeom>
            <a:avLst/>
            <a:gdLst>
              <a:gd name="connsiteX0" fmla="*/ 0 w 7609114"/>
              <a:gd name="connsiteY0" fmla="*/ 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0 w 7609114"/>
              <a:gd name="connsiteY4" fmla="*/ 0 h 2024743"/>
              <a:gd name="connsiteX0" fmla="*/ 899885 w 7609114"/>
              <a:gd name="connsiteY0" fmla="*/ 14515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899885 w 7609114"/>
              <a:gd name="connsiteY4" fmla="*/ 14515 h 2024743"/>
              <a:gd name="connsiteX0" fmla="*/ 1147223 w 7609114"/>
              <a:gd name="connsiteY0" fmla="*/ 7020 h 2024743"/>
              <a:gd name="connsiteX1" fmla="*/ 7609114 w 7609114"/>
              <a:gd name="connsiteY1" fmla="*/ 0 h 2024743"/>
              <a:gd name="connsiteX2" fmla="*/ 7609114 w 7609114"/>
              <a:gd name="connsiteY2" fmla="*/ 2024743 h 2024743"/>
              <a:gd name="connsiteX3" fmla="*/ 0 w 7609114"/>
              <a:gd name="connsiteY3" fmla="*/ 2024743 h 2024743"/>
              <a:gd name="connsiteX4" fmla="*/ 1147223 w 7609114"/>
              <a:gd name="connsiteY4" fmla="*/ 7020 h 2024743"/>
              <a:gd name="connsiteX0" fmla="*/ 1162213 w 7609114"/>
              <a:gd name="connsiteY0" fmla="*/ 0 h 2032713"/>
              <a:gd name="connsiteX1" fmla="*/ 7609114 w 7609114"/>
              <a:gd name="connsiteY1" fmla="*/ 7970 h 2032713"/>
              <a:gd name="connsiteX2" fmla="*/ 7609114 w 7609114"/>
              <a:gd name="connsiteY2" fmla="*/ 2032713 h 2032713"/>
              <a:gd name="connsiteX3" fmla="*/ 0 w 7609114"/>
              <a:gd name="connsiteY3" fmla="*/ 2032713 h 2032713"/>
              <a:gd name="connsiteX4" fmla="*/ 1162213 w 7609114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7609114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318915"/>
              <a:gd name="connsiteY0" fmla="*/ 0 h 2032713"/>
              <a:gd name="connsiteX1" fmla="*/ 16318915 w 16318915"/>
              <a:gd name="connsiteY1" fmla="*/ 7970 h 2032713"/>
              <a:gd name="connsiteX2" fmla="*/ 16278310 w 16318915"/>
              <a:gd name="connsiteY2" fmla="*/ 2032713 h 2032713"/>
              <a:gd name="connsiteX3" fmla="*/ 0 w 16318915"/>
              <a:gd name="connsiteY3" fmla="*/ 2032713 h 2032713"/>
              <a:gd name="connsiteX4" fmla="*/ 1162213 w 16318915"/>
              <a:gd name="connsiteY4" fmla="*/ 0 h 2032713"/>
              <a:gd name="connsiteX0" fmla="*/ 1162213 w 16298612"/>
              <a:gd name="connsiteY0" fmla="*/ 0 h 2032713"/>
              <a:gd name="connsiteX1" fmla="*/ 16298612 w 16298612"/>
              <a:gd name="connsiteY1" fmla="*/ 7970 h 2032713"/>
              <a:gd name="connsiteX2" fmla="*/ 16278310 w 16298612"/>
              <a:gd name="connsiteY2" fmla="*/ 2032713 h 2032713"/>
              <a:gd name="connsiteX3" fmla="*/ 0 w 16298612"/>
              <a:gd name="connsiteY3" fmla="*/ 2032713 h 2032713"/>
              <a:gd name="connsiteX4" fmla="*/ 1162213 w 16298612"/>
              <a:gd name="connsiteY4" fmla="*/ 0 h 20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71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5DF0CD-A455-BA4B-BF89-D05E29AD9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741" y="918893"/>
            <a:ext cx="5881687" cy="516472"/>
          </a:xfrm>
        </p:spPr>
        <p:txBody>
          <a:bodyPr wrap="none" anchor="t" anchorCtr="0"/>
          <a:lstStyle>
            <a:lvl1pPr algn="l"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Tahoma</a:t>
            </a:r>
            <a:r>
              <a:rPr lang="fr-FR" dirty="0"/>
              <a:t> 32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A12200-7A99-074A-B74D-20CE68C3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58" y="332249"/>
            <a:ext cx="1164301" cy="872197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D7DDECC-DCA5-DE48-8BEC-2FB1DDC23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954" y="6353178"/>
            <a:ext cx="5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3D75-FCFB-0743-B0C1-09D62B5F6DA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FD598C40-3232-764D-A2D0-FF4316272E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0325"/>
            <a:ext cx="12192000" cy="447675"/>
          </a:xfr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D45E6D33-E0D0-404A-A9D1-68349BF6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4" y="2028825"/>
            <a:ext cx="10615740" cy="3400425"/>
          </a:xfrm>
        </p:spPr>
        <p:txBody>
          <a:bodyPr/>
          <a:lstStyle>
            <a:lvl1pPr algn="just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just">
              <a:buFont typeface="Wingdings" pitchFamily="2" charset="2"/>
              <a:buChar char="§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Texte niveau 1 </a:t>
            </a:r>
            <a:r>
              <a:rPr lang="fr-FR" dirty="0" err="1"/>
              <a:t>Tahoma</a:t>
            </a:r>
            <a:r>
              <a:rPr lang="fr-FR" dirty="0"/>
              <a:t> 18</a:t>
            </a:r>
          </a:p>
          <a:p>
            <a:pPr lvl="1"/>
            <a:r>
              <a:rPr lang="fr-FR" dirty="0"/>
              <a:t>Texte niveau 2 </a:t>
            </a:r>
            <a:r>
              <a:rPr lang="fr-FR" dirty="0" err="1"/>
              <a:t>Tahoma</a:t>
            </a:r>
            <a:r>
              <a:rPr lang="fr-FR" dirty="0"/>
              <a:t> 16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0573" y="187416"/>
            <a:ext cx="1514686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4B9E3-9124-4E49-BBD3-7DF0DB81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32635-66BA-4CC8-8E9B-EDE8A826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F587F7-41E5-4F46-963A-C4616FE8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BE248-82D6-457A-85E4-072EEA40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C9701-0299-4A94-9E36-BCD323B6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4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14FE7-ECBA-4887-9A50-20514726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D8F659-32EE-4144-A677-3FAF72731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E0CBD-66F2-46F7-861B-19AD1BD7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0C1BA-26B0-4473-95CD-8CD8EABA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EEA3-95C0-45DA-83DD-94AA897B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89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7DBF6-B6AF-4202-87AA-ED5AABB5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734C9-E346-4C0C-8F98-F9ACB562F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640809-4767-44F3-B58A-3F04817E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B420B-02C0-4F93-8672-E9B986AE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E42A3F-BE74-4CA3-B82B-2AA657C3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83D3CD-C39C-4EED-9790-A61858AB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30E13-8CF9-432D-A971-C70CB958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01E338-424E-4AC0-B1E8-B61C58F16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ECB637-2FA5-4D97-8858-74228510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144E43-1B57-489D-8102-E613F7701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5ADC89-5B9F-4486-BCDA-AF2946472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B9E781-63E6-48F0-B154-FD1DFBB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723BEC-DD9F-439C-BE23-05D2DDB1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3D7A4F-C709-4447-9273-7496F319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00DBA-30F9-4CCE-AABE-4DCB880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1CA0DF-D36A-42D1-AB50-50F496CF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0CE188-9B41-413C-97A0-209C79E9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C375A1-6BAE-432F-952E-EF7733D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03DE08-23BA-4D0B-8E3B-1F987DD0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B0DE7D-EC4D-40A3-8077-BAFF1FAE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707542-D469-4FA9-B053-14833C5D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22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F98B8-61BC-467B-8EF9-6CFE3016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7D33B2-C91D-49D5-AA4B-A2702A5D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2FCC81-0DA6-4D97-9584-539CAD42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B948C9-14A0-4C53-9BE4-D0DFAA5B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81D94-36B5-469D-B0BD-05404FF9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E2EA18-3389-4829-9D62-34DC60D7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84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9E92C-A5AE-4284-B0F0-1522784A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9E33DB-2593-4DBC-B363-DBA2EBFAE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0D1FAF-B890-4E34-B6E3-F5DBB553F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519830-338D-4A1E-9BE9-42D4986B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F6B54F-236D-4EE0-9B3B-99480E3C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0225D-C84A-481A-8189-E376A717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6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66B0E-9C62-462B-B1C1-21D4D2C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390756-6311-4AC1-9CC2-5F6188C15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3EE801-3870-4FA4-9034-798C4D69E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7773-CC91-498C-821A-82874644B142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696D0-E148-4F4D-A83F-9E257B055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7F1C3-5BD9-4A18-999E-AC2F451E5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FAD1-EADD-41A7-858F-7977AD727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512" y="1767374"/>
            <a:ext cx="105926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06741" y="897122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CA – SFP   9 Février 2026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10972-898B-4E8F-99D0-C57F86DB2AA6}"/>
              </a:ext>
            </a:extLst>
          </p:cNvPr>
          <p:cNvSpPr txBox="1"/>
          <p:nvPr/>
        </p:nvSpPr>
        <p:spPr>
          <a:xfrm>
            <a:off x="10377182" y="352338"/>
            <a:ext cx="1258348" cy="1082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98E545-CD7D-4C4B-BA81-2B8D235A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E22BCFC-4BE6-42F4-AF60-66DFAF932A45}"/>
              </a:ext>
            </a:extLst>
          </p:cNvPr>
          <p:cNvSpPr txBox="1"/>
          <p:nvPr/>
        </p:nvSpPr>
        <p:spPr>
          <a:xfrm>
            <a:off x="2493628" y="2553932"/>
            <a:ext cx="7883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14:30</a:t>
            </a:r>
            <a:r>
              <a:rPr lang="fr-FR" b="0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 → 15:00</a:t>
            </a:r>
            <a:r>
              <a:rPr lang="fr-FR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Point sur les prix  			</a:t>
            </a:r>
            <a:r>
              <a:rPr lang="fr-FR" b="0" i="0" dirty="0">
                <a:solidFill>
                  <a:srgbClr val="999999"/>
                </a:solidFill>
                <a:effectLst/>
                <a:latin typeface="Roboto" panose="02000000000000000000" pitchFamily="2" charset="0"/>
              </a:rPr>
              <a:t>30mn</a:t>
            </a:r>
          </a:p>
          <a:p>
            <a:pPr algn="l"/>
            <a:endParaRPr lang="fr-FR" dirty="0">
              <a:solidFill>
                <a:srgbClr val="999999"/>
              </a:solidFill>
              <a:latin typeface="Roboto" panose="02000000000000000000" pitchFamily="2" charset="0"/>
            </a:endParaRPr>
          </a:p>
          <a:p>
            <a:pPr algn="l"/>
            <a:endParaRPr lang="fr-FR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Récapitulatif sur les prix : Henri Mariette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Résultats du vote : Prix Jean Perrin 2025       	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Approbation du prix Henri Navier 2025		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Approbation du prix Champs &amp; Particules		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Changement du président de jury pour le prix Langevin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6A8733-8E85-4108-A4DD-CF0D2D49318C}"/>
              </a:ext>
            </a:extLst>
          </p:cNvPr>
          <p:cNvSpPr txBox="1"/>
          <p:nvPr/>
        </p:nvSpPr>
        <p:spPr>
          <a:xfrm>
            <a:off x="8356833" y="3642220"/>
            <a:ext cx="22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Alexis Bardeur</a:t>
            </a:r>
          </a:p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Eric Falcon</a:t>
            </a:r>
          </a:p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Stephanie Escoffier</a:t>
            </a:r>
          </a:p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Marco Cirelli</a:t>
            </a:r>
          </a:p>
        </p:txBody>
      </p:sp>
    </p:spTree>
    <p:extLst>
      <p:ext uri="{BB962C8B-B14F-4D97-AF65-F5344CB8AC3E}">
        <p14:creationId xmlns:p14="http://schemas.microsoft.com/office/powerpoint/2010/main" val="18148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512" y="1767374"/>
            <a:ext cx="105926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06741" y="897122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CA – SFP   9 Février 2026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10972-898B-4E8F-99D0-C57F86DB2AA6}"/>
              </a:ext>
            </a:extLst>
          </p:cNvPr>
          <p:cNvSpPr txBox="1"/>
          <p:nvPr/>
        </p:nvSpPr>
        <p:spPr>
          <a:xfrm>
            <a:off x="10377182" y="352338"/>
            <a:ext cx="1258348" cy="1082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98E545-CD7D-4C4B-BA81-2B8D235A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E22BCFC-4BE6-42F4-AF60-66DFAF932A45}"/>
              </a:ext>
            </a:extLst>
          </p:cNvPr>
          <p:cNvSpPr txBox="1"/>
          <p:nvPr/>
        </p:nvSpPr>
        <p:spPr>
          <a:xfrm>
            <a:off x="2493628" y="2553932"/>
            <a:ext cx="7883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14:30</a:t>
            </a:r>
            <a:r>
              <a:rPr lang="fr-FR" b="0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 → 15:00</a:t>
            </a:r>
            <a:r>
              <a:rPr lang="fr-FR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Point sur les prix  			</a:t>
            </a:r>
            <a:r>
              <a:rPr lang="fr-FR" b="0" i="0" dirty="0">
                <a:solidFill>
                  <a:srgbClr val="999999"/>
                </a:solidFill>
                <a:effectLst/>
                <a:latin typeface="Roboto" panose="02000000000000000000" pitchFamily="2" charset="0"/>
              </a:rPr>
              <a:t>30mn</a:t>
            </a:r>
          </a:p>
          <a:p>
            <a:pPr algn="l"/>
            <a:endParaRPr lang="fr-FR" dirty="0">
              <a:solidFill>
                <a:srgbClr val="999999"/>
              </a:solidFill>
              <a:latin typeface="Roboto" panose="02000000000000000000" pitchFamily="2" charset="0"/>
            </a:endParaRPr>
          </a:p>
          <a:p>
            <a:pPr algn="l"/>
            <a:endParaRPr lang="fr-FR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Récapitulatif sur les prix : Henri Mariette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Résultats du vote : Prix Jean Perrin 2025       	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Approbation du prix Henri Navier 2025		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Approbation du prix Champs &amp; Particules		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Changement du président de jury pour le prix Langevin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6A8733-8E85-4108-A4DD-CF0D2D49318C}"/>
              </a:ext>
            </a:extLst>
          </p:cNvPr>
          <p:cNvSpPr txBox="1"/>
          <p:nvPr/>
        </p:nvSpPr>
        <p:spPr>
          <a:xfrm>
            <a:off x="8356833" y="3642220"/>
            <a:ext cx="22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Alexis Bardeur</a:t>
            </a:r>
          </a:p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Eric Falcon</a:t>
            </a:r>
          </a:p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Stephanie Escoffier</a:t>
            </a:r>
          </a:p>
          <a:p>
            <a:r>
              <a:rPr lang="fr-FR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Marco Cirelli</a:t>
            </a:r>
          </a:p>
        </p:txBody>
      </p:sp>
    </p:spTree>
    <p:extLst>
      <p:ext uri="{BB962C8B-B14F-4D97-AF65-F5344CB8AC3E}">
        <p14:creationId xmlns:p14="http://schemas.microsoft.com/office/powerpoint/2010/main" val="272255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06741" y="871955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Prix Jean Perrin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10972-898B-4E8F-99D0-C57F86DB2AA6}"/>
              </a:ext>
            </a:extLst>
          </p:cNvPr>
          <p:cNvSpPr txBox="1"/>
          <p:nvPr/>
        </p:nvSpPr>
        <p:spPr>
          <a:xfrm>
            <a:off x="10377182" y="352338"/>
            <a:ext cx="1258348" cy="1082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98E545-CD7D-4C4B-BA81-2B8D235A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E55E73-E19D-44B0-B4FC-F4A997F62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" y="2409585"/>
            <a:ext cx="6769833" cy="45042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972CCA-6D4D-48EB-9C38-10EF95AF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1"/>
            <a:ext cx="6152951" cy="409382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B65D80E-B341-4698-97DC-0F2E3B31DA32}"/>
              </a:ext>
            </a:extLst>
          </p:cNvPr>
          <p:cNvSpPr txBox="1"/>
          <p:nvPr/>
        </p:nvSpPr>
        <p:spPr>
          <a:xfrm>
            <a:off x="7340367" y="4706224"/>
            <a:ext cx="4471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Christophe DAUSSY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Laboratoire de Physique des Lasers de l'Université Sorbonne Paris Nord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3C53C6-FA48-44DF-8BA7-CF17BEB0453F}"/>
              </a:ext>
            </a:extLst>
          </p:cNvPr>
          <p:cNvSpPr txBox="1"/>
          <p:nvPr/>
        </p:nvSpPr>
        <p:spPr>
          <a:xfrm>
            <a:off x="1262419" y="1820411"/>
            <a:ext cx="444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Remis le 14 Janvier 2026 </a:t>
            </a:r>
          </a:p>
        </p:txBody>
      </p:sp>
    </p:spTree>
    <p:extLst>
      <p:ext uri="{BB962C8B-B14F-4D97-AF65-F5344CB8AC3E}">
        <p14:creationId xmlns:p14="http://schemas.microsoft.com/office/powerpoint/2010/main" val="262237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58350" y="1817785"/>
            <a:ext cx="4162219" cy="480131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C0000"/>
                </a:solidFill>
              </a:rPr>
              <a:t>Milieu de carrière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Prix de divisions</a:t>
            </a:r>
          </a:p>
          <a:p>
            <a:pPr algn="ctr"/>
            <a:endParaRPr lang="fr-FR" dirty="0"/>
          </a:p>
          <a:p>
            <a:r>
              <a:rPr lang="fr-FR" dirty="0"/>
              <a:t>     -  Accélérateurs</a:t>
            </a:r>
          </a:p>
          <a:p>
            <a:r>
              <a:rPr lang="fr-FR" dirty="0"/>
              <a:t>     -  Chimie-Physique</a:t>
            </a:r>
          </a:p>
          <a:p>
            <a:r>
              <a:rPr lang="fr-FR" dirty="0"/>
              <a:t>     -  Physique Atomique et Moléculaire</a:t>
            </a:r>
          </a:p>
          <a:p>
            <a:r>
              <a:rPr lang="fr-FR" dirty="0"/>
              <a:t>     -  Physique Matière Condensée</a:t>
            </a:r>
          </a:p>
          <a:p>
            <a:r>
              <a:rPr lang="fr-FR" dirty="0"/>
              <a:t>     -  Physique Non-linéaire</a:t>
            </a:r>
          </a:p>
          <a:p>
            <a:r>
              <a:rPr lang="fr-FR" dirty="0"/>
              <a:t>     -  Physique Nucléaire, Phys. Champs et    	                                     Particules</a:t>
            </a:r>
          </a:p>
          <a:p>
            <a:r>
              <a:rPr lang="fr-FR" dirty="0"/>
              <a:t> </a:t>
            </a:r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Prix transverses</a:t>
            </a:r>
          </a:p>
          <a:p>
            <a:pPr algn="ctr"/>
            <a:endParaRPr lang="fr-FR" dirty="0"/>
          </a:p>
          <a:p>
            <a:r>
              <a:rPr lang="fr-FR" dirty="0"/>
              <a:t>      - Prix Paul LANGEVIN  </a:t>
            </a:r>
            <a:r>
              <a:rPr lang="fr-FR" dirty="0">
                <a:solidFill>
                  <a:srgbClr val="CC0000"/>
                </a:solidFill>
              </a:rPr>
              <a:t>(</a:t>
            </a:r>
            <a:r>
              <a:rPr lang="fr-FR" i="1" dirty="0">
                <a:solidFill>
                  <a:srgbClr val="CC0000"/>
                </a:solidFill>
              </a:rPr>
              <a:t>théorie)</a:t>
            </a:r>
            <a:endParaRPr lang="fr-FR" dirty="0">
              <a:solidFill>
                <a:srgbClr val="CC0000"/>
              </a:solidFill>
            </a:endParaRPr>
          </a:p>
          <a:p>
            <a:r>
              <a:rPr lang="fr-FR" dirty="0"/>
              <a:t>      - Prix Jean PERRIN  </a:t>
            </a:r>
            <a:r>
              <a:rPr lang="fr-FR" b="1" dirty="0">
                <a:solidFill>
                  <a:srgbClr val="CC0000"/>
                </a:solidFill>
              </a:rPr>
              <a:t>( </a:t>
            </a:r>
            <a:r>
              <a:rPr lang="fr-FR" i="1" dirty="0">
                <a:solidFill>
                  <a:srgbClr val="CC0000"/>
                </a:solidFill>
              </a:rPr>
              <a:t>popularisation )</a:t>
            </a:r>
          </a:p>
          <a:p>
            <a:endParaRPr lang="fr-FR" i="1" dirty="0">
              <a:solidFill>
                <a:srgbClr val="CC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3664" y="1915414"/>
            <a:ext cx="1879627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Prix Thématiques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2725" y="1817785"/>
            <a:ext cx="3141134" cy="4385816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C0000"/>
                </a:solidFill>
              </a:rPr>
              <a:t>Début de carrière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de thèse SFP</a:t>
            </a:r>
          </a:p>
          <a:p>
            <a:pPr algn="ctr"/>
            <a:endParaRPr lang="fr-FR" b="1" dirty="0">
              <a:solidFill>
                <a:srgbClr val="CC0000"/>
              </a:solidFill>
            </a:endParaRPr>
          </a:p>
          <a:p>
            <a:r>
              <a:rPr lang="fr-FR" dirty="0"/>
              <a:t>        - Prix Daniel GUINIER</a:t>
            </a:r>
          </a:p>
          <a:p>
            <a:pPr>
              <a:lnSpc>
                <a:spcPct val="150000"/>
              </a:lnSpc>
            </a:pPr>
            <a:r>
              <a:rPr lang="fr-FR" dirty="0"/>
              <a:t>        - Prix </a:t>
            </a:r>
            <a:r>
              <a:rPr lang="fr-FR" dirty="0" err="1"/>
              <a:t>Saint-GOBAIN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CC0000"/>
                </a:solidFill>
              </a:rPr>
              <a:t>      Prix de thèse divisions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CC0000"/>
                </a:solidFill>
              </a:rPr>
              <a:t>      </a:t>
            </a:r>
            <a:r>
              <a:rPr lang="fr-FR" dirty="0"/>
              <a:t>-  Accélérateurs</a:t>
            </a:r>
          </a:p>
          <a:p>
            <a:r>
              <a:rPr lang="fr-FR" dirty="0"/>
              <a:t>      - Chimie-Physique</a:t>
            </a:r>
          </a:p>
          <a:p>
            <a:r>
              <a:rPr lang="fr-FR" dirty="0"/>
              <a:t>      - PAMO</a:t>
            </a:r>
          </a:p>
          <a:p>
            <a:r>
              <a:rPr lang="fr-FR" dirty="0"/>
              <a:t>      - Physique des plasmas </a:t>
            </a:r>
          </a:p>
          <a:p>
            <a:r>
              <a:rPr lang="fr-FR" dirty="0"/>
              <a:t>      - Phys. Matière Condensée</a:t>
            </a:r>
          </a:p>
          <a:p>
            <a:r>
              <a:rPr lang="fr-FR" dirty="0"/>
              <a:t>      - Physique et vivant</a:t>
            </a:r>
          </a:p>
          <a:p>
            <a:r>
              <a:rPr lang="fr-FR" i="1" dirty="0">
                <a:solidFill>
                  <a:srgbClr val="CC0000"/>
                </a:solidFill>
              </a:rPr>
              <a:t>	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50874" y="1922811"/>
            <a:ext cx="1989694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Prix de thèse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6182" y="1817786"/>
            <a:ext cx="3302793" cy="480131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CC0000"/>
              </a:solidFill>
            </a:endParaRPr>
          </a:p>
          <a:p>
            <a:pPr algn="ctr"/>
            <a:endParaRPr lang="fr-FR" dirty="0">
              <a:solidFill>
                <a:srgbClr val="CC0000"/>
              </a:solidFill>
            </a:endParaRPr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SFP</a:t>
            </a:r>
          </a:p>
          <a:p>
            <a:pPr algn="ctr"/>
            <a:endParaRPr lang="fr-FR" dirty="0"/>
          </a:p>
          <a:p>
            <a:r>
              <a:rPr lang="fr-FR" dirty="0"/>
              <a:t>     - Prix Jean RICARD</a:t>
            </a:r>
          </a:p>
          <a:p>
            <a:r>
              <a:rPr lang="fr-FR" dirty="0"/>
              <a:t>     - Prix Emilie DU CHATELET</a:t>
            </a:r>
            <a:endParaRPr lang="fr-FR" sz="4400" dirty="0"/>
          </a:p>
          <a:p>
            <a:r>
              <a:rPr lang="fr-FR" dirty="0"/>
              <a:t>     - Prix Felix ROBIN</a:t>
            </a:r>
          </a:p>
          <a:p>
            <a:r>
              <a:rPr lang="fr-FR" dirty="0"/>
              <a:t>     - Prix Yves ROCARD (couplage</a:t>
            </a:r>
          </a:p>
          <a:p>
            <a:r>
              <a:rPr lang="fr-FR" dirty="0"/>
              <a:t>	         Lab. /Entreprise)</a:t>
            </a: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</a:t>
            </a:r>
            <a:r>
              <a:rPr lang="fr-FR" b="1" dirty="0" err="1">
                <a:solidFill>
                  <a:srgbClr val="CC0000"/>
                </a:solidFill>
              </a:rPr>
              <a:t>Bi-Nationaux</a:t>
            </a:r>
            <a:endParaRPr lang="fr-FR" b="1" dirty="0">
              <a:solidFill>
                <a:srgbClr val="CC0000"/>
              </a:solidFill>
            </a:endParaRPr>
          </a:p>
          <a:p>
            <a:endParaRPr lang="fr-FR" dirty="0"/>
          </a:p>
          <a:p>
            <a:r>
              <a:rPr lang="fr-FR" dirty="0"/>
              <a:t>    - Prix HOLWECK</a:t>
            </a:r>
          </a:p>
          <a:p>
            <a:r>
              <a:rPr lang="fr-FR" dirty="0"/>
              <a:t>    - Prix GENTNER-KASTLER</a:t>
            </a:r>
          </a:p>
          <a:p>
            <a:r>
              <a:rPr lang="fr-FR" dirty="0"/>
              <a:t>    - Prix FRIEDEL – VOLTERRA</a:t>
            </a:r>
          </a:p>
          <a:p>
            <a:r>
              <a:rPr lang="fr-FR" dirty="0"/>
              <a:t>    - Prix CHARPAK – RITZ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14762" y="1943359"/>
            <a:ext cx="1947350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Grands Prix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AD6FD64-F15F-44D6-90F5-DC949BEA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41" y="918893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prix SFP</a:t>
            </a:r>
          </a:p>
        </p:txBody>
      </p:sp>
      <p:sp>
        <p:nvSpPr>
          <p:cNvPr id="2" name="AutoShape 2" descr="https://powerpoint.officeapps.live.com/pods/GetClipboardImage.ashx?Id=7ab58e41-74ec-4824-8e85-25ab385e62a0&amp;DC=PIE1&amp;pkey=889d03c2-b885-489f-b599-66af9c0bc507&amp;wdwaccluster=PI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powerpoint.officeapps.live.com/pods/GetClipboardImage.ashx?Id=f2ca5a16-9e6d-4399-a5cd-d0817c8247b8&amp;DC=PIE1&amp;pkey=2c67be26-0aa2-4bbb-852a-e1a857691b36&amp;wdwaccluster=PIE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2" descr="https://powerpoint.officeapps.live.com/pods/GetClipboardImage.ashx?Id=21d29bac-1424-4930-a36f-55513e9579c1&amp;DC=PUS4&amp;pkey=a98a1422-0870-4e78-8b9a-99cc9d384148&amp;wdwaccluster=PUS4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C85F5CE-C471-4D61-9BB8-5F712260E403}"/>
              </a:ext>
            </a:extLst>
          </p:cNvPr>
          <p:cNvSpPr txBox="1"/>
          <p:nvPr/>
        </p:nvSpPr>
        <p:spPr>
          <a:xfrm>
            <a:off x="11118573" y="3074506"/>
            <a:ext cx="39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CED96D-B0BF-4DA0-BCFD-AEC806D5A5A1}"/>
              </a:ext>
            </a:extLst>
          </p:cNvPr>
          <p:cNvSpPr txBox="1"/>
          <p:nvPr/>
        </p:nvSpPr>
        <p:spPr>
          <a:xfrm>
            <a:off x="10427516" y="312738"/>
            <a:ext cx="1357743" cy="1266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2699795-A880-49EC-BDDE-6A6EB961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35" y="593069"/>
            <a:ext cx="2146690" cy="72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94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AD6FD64-F15F-44D6-90F5-DC949BEA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41" y="918893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prix SFP</a:t>
            </a:r>
          </a:p>
        </p:txBody>
      </p:sp>
      <p:sp>
        <p:nvSpPr>
          <p:cNvPr id="2" name="AutoShape 2" descr="https://powerpoint.officeapps.live.com/pods/GetClipboardImage.ashx?Id=7ab58e41-74ec-4824-8e85-25ab385e62a0&amp;DC=PIE1&amp;pkey=889d03c2-b885-489f-b599-66af9c0bc507&amp;wdwaccluster=PI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powerpoint.officeapps.live.com/pods/GetClipboardImage.ashx?Id=f2ca5a16-9e6d-4399-a5cd-d0817c8247b8&amp;DC=PIE1&amp;pkey=2c67be26-0aa2-4bbb-852a-e1a857691b36&amp;wdwaccluster=PIE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2" descr="https://powerpoint.officeapps.live.com/pods/GetClipboardImage.ashx?Id=21d29bac-1424-4930-a36f-55513e9579c1&amp;DC=PUS4&amp;pkey=a98a1422-0870-4e78-8b9a-99cc9d384148&amp;wdwaccluster=PUS4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CED96D-B0BF-4DA0-BCFD-AEC806D5A5A1}"/>
              </a:ext>
            </a:extLst>
          </p:cNvPr>
          <p:cNvSpPr txBox="1"/>
          <p:nvPr/>
        </p:nvSpPr>
        <p:spPr>
          <a:xfrm>
            <a:off x="10427516" y="312738"/>
            <a:ext cx="1357743" cy="1266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2699795-A880-49EC-BDDE-6A6EB961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35" y="593069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6CA0C47-DC72-4A7D-9F71-38DDFC3D639E}"/>
              </a:ext>
            </a:extLst>
          </p:cNvPr>
          <p:cNvSpPr txBox="1"/>
          <p:nvPr/>
        </p:nvSpPr>
        <p:spPr>
          <a:xfrm>
            <a:off x="5930249" y="1944790"/>
            <a:ext cx="5796466" cy="480131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C0000"/>
                </a:solidFill>
              </a:rPr>
              <a:t>Milieu de carrière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Prix de divisions</a:t>
            </a:r>
          </a:p>
          <a:p>
            <a:pPr algn="ctr"/>
            <a:endParaRPr lang="fr-FR" dirty="0"/>
          </a:p>
          <a:p>
            <a:r>
              <a:rPr lang="fr-FR" dirty="0"/>
              <a:t>     -  Accélérateurs (</a:t>
            </a:r>
            <a:r>
              <a:rPr lang="fr-FR" b="1" dirty="0"/>
              <a:t>prix Jean-Louis </a:t>
            </a:r>
            <a:r>
              <a:rPr lang="fr-FR" b="1" dirty="0" err="1"/>
              <a:t>Laclare</a:t>
            </a:r>
            <a:r>
              <a:rPr lang="fr-FR" dirty="0"/>
              <a:t>)</a:t>
            </a:r>
          </a:p>
          <a:p>
            <a:r>
              <a:rPr lang="fr-FR" dirty="0"/>
              <a:t>     -  Chimie-Physique</a:t>
            </a:r>
          </a:p>
          <a:p>
            <a:r>
              <a:rPr lang="fr-FR" dirty="0"/>
              <a:t>     -  Physique Atomique et Moléculaire (</a:t>
            </a:r>
            <a:r>
              <a:rPr lang="fr-FR" b="1" dirty="0"/>
              <a:t>prix Aimé Cotton</a:t>
            </a:r>
            <a:r>
              <a:rPr lang="fr-FR" dirty="0"/>
              <a:t>)</a:t>
            </a:r>
          </a:p>
          <a:p>
            <a:r>
              <a:rPr lang="fr-FR" dirty="0"/>
              <a:t>     -  Physique Matière Condensée (</a:t>
            </a:r>
            <a:r>
              <a:rPr lang="fr-FR" b="1" dirty="0"/>
              <a:t>prix Louis Ancel</a:t>
            </a:r>
            <a:r>
              <a:rPr lang="fr-FR" dirty="0"/>
              <a:t>)</a:t>
            </a:r>
          </a:p>
          <a:p>
            <a:r>
              <a:rPr lang="fr-FR" dirty="0"/>
              <a:t>     -  Physique Non-linéaire (</a:t>
            </a:r>
            <a:r>
              <a:rPr lang="fr-FR" b="1" dirty="0"/>
              <a:t>prix Henri Navier</a:t>
            </a:r>
            <a:r>
              <a:rPr lang="fr-FR" dirty="0"/>
              <a:t>)</a:t>
            </a:r>
          </a:p>
          <a:p>
            <a:r>
              <a:rPr lang="fr-FR" dirty="0"/>
              <a:t>     -  Physique </a:t>
            </a:r>
            <a:r>
              <a:rPr lang="fr-FR" dirty="0" err="1"/>
              <a:t>Nucléaire,Champs</a:t>
            </a:r>
            <a:r>
              <a:rPr lang="fr-FR" dirty="0"/>
              <a:t> et Particules (</a:t>
            </a:r>
            <a:r>
              <a:rPr lang="fr-FR" b="1" dirty="0"/>
              <a:t>Joliot-Curie</a:t>
            </a:r>
            <a:r>
              <a:rPr lang="fr-FR" dirty="0"/>
              <a:t>)</a:t>
            </a:r>
          </a:p>
          <a:p>
            <a:r>
              <a:rPr lang="fr-FR" dirty="0"/>
              <a:t>		     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 Prix transverses</a:t>
            </a:r>
          </a:p>
          <a:p>
            <a:pPr algn="ctr"/>
            <a:endParaRPr lang="fr-FR" dirty="0"/>
          </a:p>
          <a:p>
            <a:r>
              <a:rPr lang="fr-FR" dirty="0"/>
              <a:t>      - Prix Paul LANGEVIN  </a:t>
            </a:r>
            <a:r>
              <a:rPr lang="fr-FR" dirty="0">
                <a:solidFill>
                  <a:srgbClr val="CC0000"/>
                </a:solidFill>
              </a:rPr>
              <a:t>(</a:t>
            </a:r>
            <a:r>
              <a:rPr lang="fr-FR" i="1" dirty="0">
                <a:solidFill>
                  <a:srgbClr val="CC0000"/>
                </a:solidFill>
              </a:rPr>
              <a:t>théorie)</a:t>
            </a:r>
            <a:endParaRPr lang="fr-FR" dirty="0">
              <a:solidFill>
                <a:srgbClr val="CC0000"/>
              </a:solidFill>
            </a:endParaRPr>
          </a:p>
          <a:p>
            <a:r>
              <a:rPr lang="fr-FR" dirty="0"/>
              <a:t>      - Prix Jean PERRIN  </a:t>
            </a:r>
            <a:r>
              <a:rPr lang="fr-FR" b="1" dirty="0">
                <a:solidFill>
                  <a:srgbClr val="CC0000"/>
                </a:solidFill>
              </a:rPr>
              <a:t>(</a:t>
            </a:r>
            <a:r>
              <a:rPr lang="fr-FR" i="1" dirty="0">
                <a:solidFill>
                  <a:srgbClr val="CC0000"/>
                </a:solidFill>
              </a:rPr>
              <a:t>popularisation)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A690A2C-F34F-4DCD-BC5E-B10752AFAD61}"/>
              </a:ext>
            </a:extLst>
          </p:cNvPr>
          <p:cNvSpPr txBox="1"/>
          <p:nvPr/>
        </p:nvSpPr>
        <p:spPr>
          <a:xfrm>
            <a:off x="7913935" y="2033952"/>
            <a:ext cx="1879627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Prix Thématiques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649AF8-0314-4067-86DD-8961A4894A3A}"/>
              </a:ext>
            </a:extLst>
          </p:cNvPr>
          <p:cNvSpPr txBox="1"/>
          <p:nvPr/>
        </p:nvSpPr>
        <p:spPr>
          <a:xfrm>
            <a:off x="212725" y="1944790"/>
            <a:ext cx="5485342" cy="327782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C0000"/>
                </a:solidFill>
              </a:rPr>
              <a:t>Début de carrière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Prix de thèse divisions</a:t>
            </a:r>
          </a:p>
          <a:p>
            <a:pPr algn="ctr"/>
            <a:endParaRPr lang="fr-FR" b="1" dirty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CC0000"/>
                </a:solidFill>
              </a:rPr>
              <a:t>      </a:t>
            </a:r>
            <a:r>
              <a:rPr lang="fr-FR" dirty="0"/>
              <a:t>-  Accélérateurs (</a:t>
            </a:r>
            <a:r>
              <a:rPr lang="fr-FR" b="1" dirty="0"/>
              <a:t>prix Jacques </a:t>
            </a:r>
            <a:r>
              <a:rPr lang="fr-FR" b="1" dirty="0" err="1"/>
              <a:t>Haissinki</a:t>
            </a:r>
            <a:r>
              <a:rPr lang="fr-FR" dirty="0"/>
              <a:t>)</a:t>
            </a:r>
          </a:p>
          <a:p>
            <a:r>
              <a:rPr lang="fr-FR" dirty="0"/>
              <a:t>      - Chimie-Physique</a:t>
            </a:r>
          </a:p>
          <a:p>
            <a:r>
              <a:rPr lang="fr-FR" dirty="0"/>
              <a:t>      - PAMO (</a:t>
            </a:r>
            <a:r>
              <a:rPr lang="fr-FR" b="1" dirty="0"/>
              <a:t>prix 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Osman Atabek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fr-FR" dirty="0"/>
          </a:p>
          <a:p>
            <a:r>
              <a:rPr lang="fr-FR" dirty="0"/>
              <a:t>      - Phys. Matière Condensée (</a:t>
            </a:r>
            <a:r>
              <a:rPr lang="fr-FR" b="1" dirty="0"/>
              <a:t>prix Claudine Hermann</a:t>
            </a:r>
            <a:r>
              <a:rPr lang="fr-FR" dirty="0"/>
              <a:t>)</a:t>
            </a:r>
          </a:p>
          <a:p>
            <a:r>
              <a:rPr lang="fr-FR" dirty="0"/>
              <a:t>      - Physique et vivant (</a:t>
            </a:r>
            <a:r>
              <a:rPr lang="fr-FR" b="1" dirty="0"/>
              <a:t>prix </a:t>
            </a:r>
            <a:r>
              <a:rPr lang="fr-FR" b="1" dirty="0" err="1"/>
              <a:t>Treefrog</a:t>
            </a:r>
            <a:r>
              <a:rPr lang="fr-FR" dirty="0"/>
              <a:t>)</a:t>
            </a:r>
          </a:p>
          <a:p>
            <a:r>
              <a:rPr lang="fr-FR" i="1" dirty="0">
                <a:solidFill>
                  <a:srgbClr val="CC0000"/>
                </a:solidFill>
              </a:rPr>
              <a:t>      - </a:t>
            </a:r>
            <a:r>
              <a:rPr lang="fr-FR" dirty="0"/>
              <a:t>Physique des plasmas (</a:t>
            </a:r>
            <a:r>
              <a:rPr lang="fr-FR" b="1" dirty="0"/>
              <a:t>prix René </a:t>
            </a:r>
            <a:r>
              <a:rPr lang="fr-FR" b="1" dirty="0" err="1"/>
              <a:t>Pellat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812796A-A955-427F-8CA0-527612CEB5AC}"/>
              </a:ext>
            </a:extLst>
          </p:cNvPr>
          <p:cNvSpPr txBox="1"/>
          <p:nvPr/>
        </p:nvSpPr>
        <p:spPr>
          <a:xfrm>
            <a:off x="1943075" y="2041349"/>
            <a:ext cx="1989694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Prix de thèse</a:t>
            </a:r>
          </a:p>
        </p:txBody>
      </p:sp>
    </p:spTree>
    <p:extLst>
      <p:ext uri="{BB962C8B-B14F-4D97-AF65-F5344CB8AC3E}">
        <p14:creationId xmlns:p14="http://schemas.microsoft.com/office/powerpoint/2010/main" val="56865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7130" y="1817786"/>
            <a:ext cx="3302793" cy="480131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CC0000"/>
              </a:solidFill>
            </a:endParaRPr>
          </a:p>
          <a:p>
            <a:pPr algn="ctr"/>
            <a:endParaRPr lang="fr-FR" dirty="0">
              <a:solidFill>
                <a:srgbClr val="CC0000"/>
              </a:solidFill>
            </a:endParaRPr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SFP</a:t>
            </a:r>
          </a:p>
          <a:p>
            <a:pPr algn="ctr"/>
            <a:endParaRPr lang="fr-FR" dirty="0"/>
          </a:p>
          <a:p>
            <a:r>
              <a:rPr lang="fr-FR" dirty="0"/>
              <a:t>     - Prix Jean RICARD</a:t>
            </a:r>
          </a:p>
          <a:p>
            <a:r>
              <a:rPr lang="fr-FR" dirty="0"/>
              <a:t>     - Prix Emilie DU CHATELET</a:t>
            </a:r>
          </a:p>
          <a:p>
            <a:r>
              <a:rPr lang="fr-FR" dirty="0"/>
              <a:t>     - Prix Felix ROBIN</a:t>
            </a:r>
          </a:p>
          <a:p>
            <a:r>
              <a:rPr lang="fr-FR" dirty="0"/>
              <a:t>     - Prix Yves ROCARD (couplage</a:t>
            </a:r>
          </a:p>
          <a:p>
            <a:r>
              <a:rPr lang="fr-FR" dirty="0"/>
              <a:t>	         Lab. /Entreprise)</a:t>
            </a: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</a:t>
            </a:r>
            <a:r>
              <a:rPr lang="fr-FR" b="1" dirty="0" err="1">
                <a:solidFill>
                  <a:srgbClr val="CC0000"/>
                </a:solidFill>
              </a:rPr>
              <a:t>Bi-Nationaux</a:t>
            </a:r>
            <a:endParaRPr lang="fr-FR" b="1" dirty="0">
              <a:solidFill>
                <a:srgbClr val="CC0000"/>
              </a:solidFill>
            </a:endParaRPr>
          </a:p>
          <a:p>
            <a:endParaRPr lang="fr-FR" dirty="0"/>
          </a:p>
          <a:p>
            <a:r>
              <a:rPr lang="fr-FR" dirty="0"/>
              <a:t>    - Prix HOLWECK</a:t>
            </a:r>
          </a:p>
          <a:p>
            <a:r>
              <a:rPr lang="fr-FR" dirty="0"/>
              <a:t>    - Prix GENTNER-KASTLER</a:t>
            </a:r>
          </a:p>
          <a:p>
            <a:r>
              <a:rPr lang="fr-FR" dirty="0"/>
              <a:t>    - Prix FRIEDEL – VOLTERRA</a:t>
            </a:r>
          </a:p>
          <a:p>
            <a:r>
              <a:rPr lang="fr-FR" dirty="0"/>
              <a:t>    - Prix CHARPAK – RITZ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5710" y="1943359"/>
            <a:ext cx="1947350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Grands Prix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AD6FD64-F15F-44D6-90F5-DC949BEA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41" y="918893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grands prix  SFP 2025</a:t>
            </a:r>
          </a:p>
        </p:txBody>
      </p:sp>
      <p:sp>
        <p:nvSpPr>
          <p:cNvPr id="2" name="AutoShape 2" descr="https://powerpoint.officeapps.live.com/pods/GetClipboardImage.ashx?Id=7ab58e41-74ec-4824-8e85-25ab385e62a0&amp;DC=PIE1&amp;pkey=889d03c2-b885-489f-b599-66af9c0bc507&amp;wdwaccluster=PI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powerpoint.officeapps.live.com/pods/GetClipboardImage.ashx?Id=f2ca5a16-9e6d-4399-a5cd-d0817c8247b8&amp;DC=PIE1&amp;pkey=2c67be26-0aa2-4bbb-852a-e1a857691b36&amp;wdwaccluster=PIE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CC2B57-1D1D-4181-89DB-0A471BD2E6A8}"/>
              </a:ext>
            </a:extLst>
          </p:cNvPr>
          <p:cNvSpPr txBox="1"/>
          <p:nvPr/>
        </p:nvSpPr>
        <p:spPr>
          <a:xfrm>
            <a:off x="10390909" y="436417"/>
            <a:ext cx="1246909" cy="901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8B9C7C7-E3D6-44F9-961B-5F76EEA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27961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EF94141-5451-4262-BF44-A252BF62E6F7}"/>
              </a:ext>
            </a:extLst>
          </p:cNvPr>
          <p:cNvSpPr txBox="1"/>
          <p:nvPr/>
        </p:nvSpPr>
        <p:spPr>
          <a:xfrm>
            <a:off x="2711173" y="3074506"/>
            <a:ext cx="39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1A3F5F-1B45-4FDC-82CC-98243FD1E616}"/>
              </a:ext>
            </a:extLst>
          </p:cNvPr>
          <p:cNvSpPr/>
          <p:nvPr/>
        </p:nvSpPr>
        <p:spPr>
          <a:xfrm>
            <a:off x="6233410" y="952339"/>
            <a:ext cx="316444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2F2F2F"/>
                </a:solidFill>
                <a:ea typeface="Times New Roman" panose="02020603050405020304" pitchFamily="18" charset="0"/>
              </a:rPr>
              <a:t>jury Septembre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04AE4B-77C6-462B-80E3-1EC44590E2F7}"/>
              </a:ext>
            </a:extLst>
          </p:cNvPr>
          <p:cNvSpPr txBox="1"/>
          <p:nvPr/>
        </p:nvSpPr>
        <p:spPr>
          <a:xfrm>
            <a:off x="2363646" y="1807169"/>
            <a:ext cx="129834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635">
              <a:spcAft>
                <a:spcPts val="0"/>
              </a:spcAft>
            </a:pPr>
            <a:r>
              <a:rPr lang="fr-FR" sz="2000" dirty="0"/>
              <a:t>	 </a:t>
            </a:r>
            <a:r>
              <a:rPr lang="fr-F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Guillaume CASSABOIS 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dirty="0">
                <a:solidFill>
                  <a:srgbClr val="C00000"/>
                </a:solidFill>
              </a:rPr>
              <a:t>lab. C. Coulomb, CNRS / Univ Montpellier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0215" indent="635">
              <a:spcAft>
                <a:spcPts val="0"/>
              </a:spcAft>
            </a:pPr>
            <a:endParaRPr lang="fr-FR" sz="2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635">
              <a:spcAft>
                <a:spcPts val="0"/>
              </a:spcAft>
            </a:pPr>
            <a:r>
              <a:rPr lang="fr-F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pour l’ensemble de ses contributions à la photonique à base de </a:t>
            </a:r>
            <a:r>
              <a:rPr lang="fr-F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semicon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450215" indent="635">
              <a:spcAft>
                <a:spcPts val="0"/>
              </a:spcAf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	               - </a:t>
            </a:r>
            <a:r>
              <a:rPr lang="fr-F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ducteurs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 (boites quantiques, nitrure de bore, centres colorés du silicium)</a:t>
            </a: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/>
              <a:t>	 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Magali DELEUIL (lab. d’Astrophysique de Marseille, CNRS/CNES/ Univ. Aix-Marseille)</a:t>
            </a:r>
          </a:p>
          <a:p>
            <a:pPr>
              <a:spcAft>
                <a:spcPts val="0"/>
              </a:spcAft>
            </a:pPr>
            <a:endParaRPr lang="fr-FR" sz="2000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	pour ses découvertes majeures des caractéristiques physiques d’une exo-</a:t>
            </a:r>
          </a:p>
          <a:p>
            <a:pPr>
              <a:spcAft>
                <a:spcPts val="0"/>
              </a:spcAf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		planète à partir des connaissances de l’étoile autour de laquelle elle orbite</a:t>
            </a:r>
          </a:p>
          <a:p>
            <a:r>
              <a:rPr lang="fr-FR" b="1" dirty="0">
                <a:solidFill>
                  <a:srgbClr val="CC0000"/>
                </a:solidFill>
              </a:rPr>
              <a:t>		    			    </a:t>
            </a: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fr-FR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0E93EE0-0DD8-44FB-94CD-2AD5F743CA76}"/>
              </a:ext>
            </a:extLst>
          </p:cNvPr>
          <p:cNvSpPr txBox="1"/>
          <p:nvPr/>
        </p:nvSpPr>
        <p:spPr>
          <a:xfrm>
            <a:off x="3319020" y="4674418"/>
            <a:ext cx="920653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Antoine BROWAEYS, Thierry LAHAYE (Lab. C. Fabry, </a:t>
            </a:r>
            <a:r>
              <a:rPr lang="fr-FR" sz="20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</a:t>
            </a:r>
            <a:r>
              <a:rPr lang="fr-FR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Optique, Univ. Paris-Saclay )</a:t>
            </a:r>
          </a:p>
          <a:p>
            <a:r>
              <a:rPr lang="fr-FR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Christophe JURCZAK, Georges-Olivier REYMOND, (Société PASQAL, Palaiseau )</a:t>
            </a:r>
          </a:p>
          <a:p>
            <a:endParaRPr lang="fr-FR" sz="2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2000" b="0" i="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leur très belle aventure scientifique dans le domaine de la simulation 	quantique avec des atomes ultra-froids contrôlés individuellement, et le 	transfert technologique réussi avec la création  de l’entreprise PASQAL, </a:t>
            </a:r>
            <a:r>
              <a:rPr lang="fr-FR" sz="2000" i="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	l’avant-garde des technologies quantiques dans le monde, </a:t>
            </a:r>
            <a:r>
              <a:rPr lang="fr-FR" sz="1800" b="1" dirty="0">
                <a:solidFill>
                  <a:srgbClr val="C00000"/>
                </a:solidFill>
              </a:rPr>
              <a:t>	  		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8115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64128" y="888733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grand prix Yves Rocard 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10972-898B-4E8F-99D0-C57F86DB2AA6}"/>
              </a:ext>
            </a:extLst>
          </p:cNvPr>
          <p:cNvSpPr txBox="1"/>
          <p:nvPr/>
        </p:nvSpPr>
        <p:spPr>
          <a:xfrm>
            <a:off x="10377182" y="352338"/>
            <a:ext cx="1258348" cy="1082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98E545-CD7D-4C4B-BA81-2B8D235A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B65D80E-B341-4698-97DC-0F2E3B31DA32}"/>
              </a:ext>
            </a:extLst>
          </p:cNvPr>
          <p:cNvSpPr txBox="1"/>
          <p:nvPr/>
        </p:nvSpPr>
        <p:spPr>
          <a:xfrm>
            <a:off x="7340367" y="6434358"/>
            <a:ext cx="4471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Christophe DAUSSY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Laboratoire de Physique des Lasers de l'Université Sorbonne Paris Nord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3C53C6-FA48-44DF-8BA7-CF17BEB0453F}"/>
              </a:ext>
            </a:extLst>
          </p:cNvPr>
          <p:cNvSpPr txBox="1"/>
          <p:nvPr/>
        </p:nvSpPr>
        <p:spPr>
          <a:xfrm>
            <a:off x="54478" y="1660479"/>
            <a:ext cx="588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Remis le 26 Novembre 2025 à l’occasion de la création du labo commun </a:t>
            </a:r>
            <a:r>
              <a:rPr lang="fr-FR" sz="2000" dirty="0" err="1"/>
              <a:t>AtomIQ-lab</a:t>
            </a:r>
            <a:r>
              <a:rPr lang="fr-FR" sz="2000" dirty="0"/>
              <a:t> entre l’entreprise PASQAL et le labo C. Fabry </a:t>
            </a:r>
            <a:r>
              <a:rPr lang="fr-FR" sz="2000" dirty="0" err="1"/>
              <a:t>Inst</a:t>
            </a:r>
            <a:r>
              <a:rPr lang="fr-FR" sz="2000" dirty="0"/>
              <a:t>. Optique/CNRS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339CF5-501D-46AD-94FB-31D394DF3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17" y="2623209"/>
            <a:ext cx="7360392" cy="49093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7579296-155F-46AA-81CD-BD61E0F86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27" y="3167629"/>
            <a:ext cx="5906819" cy="41635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1ED136-64DF-489C-90E7-0037D1E92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88" y="-1001704"/>
            <a:ext cx="6242304" cy="4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7130" y="1817786"/>
            <a:ext cx="3302793" cy="480131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CC0000"/>
              </a:solidFill>
            </a:endParaRPr>
          </a:p>
          <a:p>
            <a:pPr algn="ctr"/>
            <a:endParaRPr lang="fr-FR" dirty="0">
              <a:solidFill>
                <a:srgbClr val="CC0000"/>
              </a:solidFill>
            </a:endParaRPr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SFP</a:t>
            </a:r>
          </a:p>
          <a:p>
            <a:pPr algn="ctr"/>
            <a:endParaRPr lang="fr-FR" dirty="0"/>
          </a:p>
          <a:p>
            <a:r>
              <a:rPr lang="fr-FR" dirty="0"/>
              <a:t>     - Prix Jean RICARD</a:t>
            </a:r>
          </a:p>
          <a:p>
            <a:r>
              <a:rPr lang="fr-FR" dirty="0"/>
              <a:t>     - Prix Emilie DU CHATELET</a:t>
            </a:r>
          </a:p>
          <a:p>
            <a:r>
              <a:rPr lang="fr-FR" dirty="0"/>
              <a:t>     - Prix Felix ROBIN</a:t>
            </a:r>
          </a:p>
          <a:p>
            <a:r>
              <a:rPr lang="fr-FR" dirty="0"/>
              <a:t>     - Prix Yves ROCARD (couplage</a:t>
            </a:r>
          </a:p>
          <a:p>
            <a:r>
              <a:rPr lang="fr-FR" dirty="0"/>
              <a:t>	         Lab. /Entreprise)</a:t>
            </a: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CC0000"/>
                </a:solidFill>
              </a:rPr>
              <a:t>Grands Prix </a:t>
            </a:r>
            <a:r>
              <a:rPr lang="fr-FR" b="1" dirty="0" err="1">
                <a:solidFill>
                  <a:srgbClr val="CC0000"/>
                </a:solidFill>
              </a:rPr>
              <a:t>Bi-Nationaux</a:t>
            </a:r>
            <a:endParaRPr lang="fr-FR" b="1" dirty="0">
              <a:solidFill>
                <a:srgbClr val="CC0000"/>
              </a:solidFill>
            </a:endParaRPr>
          </a:p>
          <a:p>
            <a:endParaRPr lang="fr-FR" dirty="0"/>
          </a:p>
          <a:p>
            <a:r>
              <a:rPr lang="fr-FR" dirty="0"/>
              <a:t>    - Prix HOLWECK</a:t>
            </a:r>
          </a:p>
          <a:p>
            <a:r>
              <a:rPr lang="fr-FR" dirty="0"/>
              <a:t>    - Prix GENTNER-KASTLER</a:t>
            </a:r>
          </a:p>
          <a:p>
            <a:r>
              <a:rPr lang="fr-FR" dirty="0"/>
              <a:t>    - Prix FRIEDEL – VOLTERRA</a:t>
            </a:r>
          </a:p>
          <a:p>
            <a:r>
              <a:rPr lang="fr-FR" dirty="0"/>
              <a:t>    - Prix CHARPAK – RITZ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5710" y="1943359"/>
            <a:ext cx="1947350" cy="36933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Grands Prix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AD6FD64-F15F-44D6-90F5-DC949BEA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41" y="918893"/>
            <a:ext cx="6908459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grands prix  </a:t>
            </a:r>
            <a:r>
              <a:rPr lang="fr-FR" dirty="0" err="1"/>
              <a:t>Bi-Nationaux</a:t>
            </a:r>
            <a:r>
              <a:rPr lang="fr-FR" dirty="0"/>
              <a:t>    </a:t>
            </a:r>
            <a:r>
              <a:rPr lang="fr-FR" dirty="0">
                <a:solidFill>
                  <a:srgbClr val="C00000"/>
                </a:solidFill>
              </a:rPr>
              <a:t>2025</a:t>
            </a:r>
          </a:p>
        </p:txBody>
      </p:sp>
      <p:sp>
        <p:nvSpPr>
          <p:cNvPr id="2" name="AutoShape 2" descr="https://powerpoint.officeapps.live.com/pods/GetClipboardImage.ashx?Id=7ab58e41-74ec-4824-8e85-25ab385e62a0&amp;DC=PIE1&amp;pkey=889d03c2-b885-489f-b599-66af9c0bc507&amp;wdwaccluster=PI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powerpoint.officeapps.live.com/pods/GetClipboardImage.ashx?Id=f2ca5a16-9e6d-4399-a5cd-d0817c8247b8&amp;DC=PIE1&amp;pkey=2c67be26-0aa2-4bbb-852a-e1a857691b36&amp;wdwaccluster=PIE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CC2B57-1D1D-4181-89DB-0A471BD2E6A8}"/>
              </a:ext>
            </a:extLst>
          </p:cNvPr>
          <p:cNvSpPr txBox="1"/>
          <p:nvPr/>
        </p:nvSpPr>
        <p:spPr>
          <a:xfrm>
            <a:off x="10390909" y="436417"/>
            <a:ext cx="1246909" cy="901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8B9C7C7-E3D6-44F9-961B-5F76EEA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27961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EF94141-5451-4262-BF44-A252BF62E6F7}"/>
              </a:ext>
            </a:extLst>
          </p:cNvPr>
          <p:cNvSpPr txBox="1"/>
          <p:nvPr/>
        </p:nvSpPr>
        <p:spPr>
          <a:xfrm>
            <a:off x="2711173" y="3074506"/>
            <a:ext cx="39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D311C34-DC2D-4C36-9364-19F8D10275E7}"/>
              </a:ext>
            </a:extLst>
          </p:cNvPr>
          <p:cNvSpPr txBox="1"/>
          <p:nvPr/>
        </p:nvSpPr>
        <p:spPr>
          <a:xfrm>
            <a:off x="5354121" y="2503039"/>
            <a:ext cx="69273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his world leading expertise in the field of precision measurements and precision theory in X-ray spectroscopy of exotic ions, including highly charged ions and exotic systems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3F983F-B706-49A3-9C8B-365C557CC872}"/>
              </a:ext>
            </a:extLst>
          </p:cNvPr>
          <p:cNvSpPr txBox="1"/>
          <p:nvPr/>
        </p:nvSpPr>
        <p:spPr>
          <a:xfrm>
            <a:off x="5304954" y="3694851"/>
            <a:ext cx="7108448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Valentina GIORDANO (  CNRS / </a:t>
            </a:r>
            <a:r>
              <a:rPr lang="fr-FR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</a:t>
            </a:r>
            <a:r>
              <a:rPr lang="fr-F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Lumière – Mat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ière,</a:t>
            </a:r>
            <a:r>
              <a:rPr lang="fr-F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Univ. Lyon 1 )</a:t>
            </a:r>
          </a:p>
          <a:p>
            <a:r>
              <a:rPr lang="fr-FR" dirty="0"/>
              <a:t>For </a:t>
            </a:r>
            <a:r>
              <a:rPr lang="fr-FR" dirty="0" err="1"/>
              <a:t>her</a:t>
            </a:r>
            <a:r>
              <a:rPr lang="fr-FR" dirty="0"/>
              <a:t> investigations of </a:t>
            </a:r>
            <a:r>
              <a:rPr lang="fr-FR" dirty="0" err="1"/>
              <a:t>vibrational</a:t>
            </a:r>
            <a:r>
              <a:rPr lang="fr-FR" dirty="0"/>
              <a:t> modes </a:t>
            </a:r>
            <a:r>
              <a:rPr lang="fr-FR" dirty="0" err="1"/>
              <a:t>dynamics</a:t>
            </a:r>
            <a:r>
              <a:rPr lang="fr-FR" dirty="0"/>
              <a:t> of </a:t>
            </a:r>
            <a:r>
              <a:rPr lang="fr-FR" dirty="0" err="1"/>
              <a:t>atoms</a:t>
            </a:r>
            <a:r>
              <a:rPr lang="fr-FR" dirty="0"/>
              <a:t> (phonons) </a:t>
            </a:r>
          </a:p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spectroscopic</a:t>
            </a:r>
            <a:r>
              <a:rPr lang="fr-FR" dirty="0"/>
              <a:t> techniques and thermal transport in nano</a:t>
            </a:r>
          </a:p>
          <a:p>
            <a:r>
              <a:rPr lang="fr-FR" dirty="0"/>
              <a:t>structures composite </a:t>
            </a:r>
            <a:r>
              <a:rPr lang="fr-FR" dirty="0" err="1"/>
              <a:t>materials</a:t>
            </a:r>
            <a:r>
              <a:rPr lang="fr-FR" dirty="0"/>
              <a:t>. </a:t>
            </a:r>
            <a:endParaRPr lang="fr-FR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2B3FB25-D831-4C96-81DE-2F37DB12FFEF}"/>
              </a:ext>
            </a:extLst>
          </p:cNvPr>
          <p:cNvSpPr txBox="1"/>
          <p:nvPr/>
        </p:nvSpPr>
        <p:spPr>
          <a:xfrm>
            <a:off x="3470946" y="1943847"/>
            <a:ext cx="8753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Prix GENTNER-KASTLER </a:t>
            </a:r>
            <a:r>
              <a:rPr lang="fr-FR" sz="1800" dirty="0">
                <a:solidFill>
                  <a:srgbClr val="CC0000"/>
                </a:solidFill>
              </a:rPr>
              <a:t>	 </a:t>
            </a:r>
            <a:r>
              <a:rPr lang="fr-FR" sz="1800" b="1" dirty="0">
                <a:solidFill>
                  <a:srgbClr val="C00000"/>
                </a:solidFill>
              </a:rPr>
              <a:t>Paul INDELICATO ( Lab. Kastler-</a:t>
            </a:r>
            <a:r>
              <a:rPr lang="fr-FR" sz="1800" b="1" dirty="0" err="1">
                <a:solidFill>
                  <a:srgbClr val="C00000"/>
                </a:solidFill>
              </a:rPr>
              <a:t>Brossel</a:t>
            </a:r>
            <a:r>
              <a:rPr lang="fr-FR" sz="1800" b="1" dirty="0">
                <a:solidFill>
                  <a:srgbClr val="C00000"/>
                </a:solidFill>
              </a:rPr>
              <a:t> , E.N.S. Paris 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15FD8F-3A12-4C7E-8EFD-E9DB3DBD6F27}"/>
              </a:ext>
            </a:extLst>
          </p:cNvPr>
          <p:cNvSpPr txBox="1"/>
          <p:nvPr/>
        </p:nvSpPr>
        <p:spPr>
          <a:xfrm>
            <a:off x="3370773" y="3425484"/>
            <a:ext cx="284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Prix FRIEDEL-VOLTERRA 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B3B471E-FA69-4A08-B538-216A91FE60D6}"/>
              </a:ext>
            </a:extLst>
          </p:cNvPr>
          <p:cNvSpPr txBox="1"/>
          <p:nvPr/>
        </p:nvSpPr>
        <p:spPr>
          <a:xfrm>
            <a:off x="3431158" y="5114354"/>
            <a:ext cx="8913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Prix HOLWECK </a:t>
            </a:r>
            <a:r>
              <a:rPr lang="fr-F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Peter NORREYS ( Clarendon lab., Oxford </a:t>
            </a:r>
            <a:r>
              <a:rPr lang="fr-FR" sz="18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fr-FR" sz="1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			     </a:t>
            </a:r>
            <a:endParaRPr lang="fr-F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/>
              <a:t>Prix CHARPAK – RITZ </a:t>
            </a:r>
            <a:r>
              <a:rPr lang="fr-FR" dirty="0">
                <a:solidFill>
                  <a:srgbClr val="CC0000"/>
                </a:solidFill>
              </a:rPr>
              <a:t>  </a:t>
            </a:r>
            <a:r>
              <a:rPr lang="fr-F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Laura HEIDERMAN, ( lab. </a:t>
            </a:r>
            <a:r>
              <a:rPr lang="fr-FR" sz="18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Mesoscopic</a:t>
            </a:r>
            <a:r>
              <a:rPr lang="fr-F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r-FR" sz="1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E.T.H. Zürich )</a:t>
            </a:r>
          </a:p>
        </p:txBody>
      </p:sp>
    </p:spTree>
    <p:extLst>
      <p:ext uri="{BB962C8B-B14F-4D97-AF65-F5344CB8AC3E}">
        <p14:creationId xmlns:p14="http://schemas.microsoft.com/office/powerpoint/2010/main" val="3152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512" y="1767374"/>
            <a:ext cx="10592656" cy="527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Valérie Blanchet	              Centre Lasers Intenses et Applications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CNRS – CEA -  Univ. Bordeaux</a:t>
            </a:r>
          </a:p>
          <a:p>
            <a:pPr algn="just"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François-Marie Bréon          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Sciences du Climat et Environnement, Institut Pierre-Simon Laplace</a:t>
            </a:r>
          </a:p>
          <a:p>
            <a:pPr marL="1348740"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CEA – CNRS - Univ. Paris-Saclay,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Professeur au Collège de France</a:t>
            </a:r>
          </a:p>
          <a:p>
            <a:pPr marL="1797050" indent="-179705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Marie-Emmanuelle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Couprié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Synchrotron Soleil, CNRS – CEA – Univ. Paris-Saclay,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Charpak-Ritz 2021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Xavier Marie	             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I.N.S.A.-Toulouse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Lab. Physique et Chimie des Nano-Objets, 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J. Ricard 2019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Rouan 	              Vice-Président de la SFP, </a:t>
            </a:r>
            <a:r>
              <a:rPr lang="fr-FR" dirty="0"/>
              <a:t>Laboratoire d’Etudes Spatiales et d’Instrumentation en 			              Astrophysique de l’observatoire de Paris, </a:t>
            </a:r>
            <a:r>
              <a:rPr lang="fr-FR" b="1" dirty="0"/>
              <a:t>Membre de l’Académie des Sciences                                         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Rosnet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Univ. Clermont -  Auvergne, Lab. Physique, Equipe Particules et Univers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Vice-Président de la Division SFP « Champs et Particules »</a:t>
            </a:r>
          </a:p>
          <a:p>
            <a:pPr marL="1797050" indent="-1797050"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 Van </a:t>
            </a:r>
            <a:r>
              <a:rPr lang="fr-FR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Tiggelen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Lab. Physique et Modélisation des Milieux condensés, 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Langevin 2004</a:t>
            </a:r>
            <a:endParaRPr lang="fr-FR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Elisabeth Giacobino              Présidente de la SFP, Lab. Kastler-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Brossel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E.N.S. Paris,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F. Robin 2010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 Mariette	              Délégué SFP pour les prix, Institut Néel, CNRS / Univ. Grenoble-Alpes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6287" y="1009403"/>
            <a:ext cx="19110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Jury 2025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10972-898B-4E8F-99D0-C57F86DB2AA6}"/>
              </a:ext>
            </a:extLst>
          </p:cNvPr>
          <p:cNvSpPr txBox="1"/>
          <p:nvPr/>
        </p:nvSpPr>
        <p:spPr>
          <a:xfrm>
            <a:off x="10377182" y="352338"/>
            <a:ext cx="1258348" cy="1082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98E545-CD7D-4C4B-BA81-2B8D235A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52881C03-23C2-4F6D-AC49-FA85AF051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889981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grands prix SFP</a:t>
            </a:r>
          </a:p>
        </p:txBody>
      </p:sp>
    </p:spTree>
    <p:extLst>
      <p:ext uri="{BB962C8B-B14F-4D97-AF65-F5344CB8AC3E}">
        <p14:creationId xmlns:p14="http://schemas.microsoft.com/office/powerpoint/2010/main" val="40171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110" y="1767374"/>
            <a:ext cx="10592656" cy="518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François-Marie Bréon 	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Sciences du Climat et Environnement, Institut Pierre-Simon Laplace</a:t>
            </a:r>
          </a:p>
          <a:p>
            <a:pPr marL="1348740"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CEA – CNRS -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Paris-Saclay,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Professeur au Collège de France</a:t>
            </a:r>
          </a:p>
          <a:p>
            <a:pPr marL="1797050" indent="-179705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Marie-Emmanuelle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Couprié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Synchrotron Soleil, CNRS – CEA –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Paris-Saclay,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Charpak-Ritz 2021</a:t>
            </a:r>
          </a:p>
          <a:p>
            <a:pPr marL="1797050" indent="-179705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Sylvie </a:t>
            </a:r>
            <a:r>
              <a:rPr lang="fr-FR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Jacquemot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Lab. Utilisation des Lasers Intenses (LULI), Ecole Polytechnique, Palaiseau, et 			 Coordinatrice de Laser-</a:t>
            </a:r>
            <a:r>
              <a:rPr lang="fr-FR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Xavier Marie		Lab. Physique et Chimie des Nano-Objets,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I.N.S.A.-Toulouse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J. Ricard 2019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Philippe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Rosnet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Secrétaire Division SFP « Champs et Particules » </a:t>
            </a:r>
          </a:p>
          <a:p>
            <a:pPr algn="just">
              <a:lnSpc>
                <a:spcPct val="80000"/>
              </a:lnSpc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Univ. Clermont -  Auvergne, Lab. Physique, Equipe Particules et Univers</a:t>
            </a:r>
          </a:p>
          <a:p>
            <a:pPr algn="just">
              <a:lnSpc>
                <a:spcPct val="80000"/>
              </a:lnSpc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Rouan 		Vice-Président de la SFP, </a:t>
            </a:r>
            <a:r>
              <a:rPr lang="fr-FR" dirty="0"/>
              <a:t>Laboratoire d’Etudes Spatiales et d’Instrumentation en 			Astrophysique de l’observatoire de Paris, </a:t>
            </a:r>
            <a:r>
              <a:rPr lang="fr-FR" b="1" dirty="0"/>
              <a:t>Membre de l’Académie des Sciences                                         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0" indent="-1797050"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Emmanuel Trizac		                  Président de l’Ecole Normale Supérieure de Lyon</a:t>
            </a:r>
          </a:p>
          <a:p>
            <a:pPr marL="1797050" indent="-1797050"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Elisabeth Giacobino	Présidente de la SFP, Lab. Kastler-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Brossel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E.N.S. Paris,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F. Robin 2010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 Mariette		Délégué SFP pour les prix, Institut Néel, CNRS / Univ. Grenoble-Alpes</a:t>
            </a:r>
          </a:p>
          <a:p>
            <a:pPr algn="just"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6287" y="1009403"/>
            <a:ext cx="19110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Jury 2026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804673" y="889981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Les grands prix SFP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10972-898B-4E8F-99D0-C57F86DB2AA6}"/>
              </a:ext>
            </a:extLst>
          </p:cNvPr>
          <p:cNvSpPr txBox="1"/>
          <p:nvPr/>
        </p:nvSpPr>
        <p:spPr>
          <a:xfrm>
            <a:off x="10377182" y="352338"/>
            <a:ext cx="1258348" cy="10821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98E545-CD7D-4C4B-BA81-2B8D235A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91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862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6741" y="1784497"/>
            <a:ext cx="5329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membres du monde académique </a:t>
            </a:r>
          </a:p>
          <a:p>
            <a:pPr algn="ctr"/>
            <a:endParaRPr lang="fr-FR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Daniel Estève 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technologies quantiques, groupe</a:t>
            </a:r>
          </a:p>
          <a:p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fr-F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Quantronique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SPEC/ CEA, Paris-Saclay</a:t>
            </a:r>
          </a:p>
          <a:p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Elisabeth Giacobino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, physique de la matière          	condensée, LKB, ENS Paris, Présidente SFP</a:t>
            </a:r>
          </a:p>
          <a:p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Frédéric Nguyen Van </a:t>
            </a:r>
            <a:r>
              <a:rPr lang="fr-F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Dau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/>
              <a:t> Spintronique, Lab. 	  Albert Fert, Thalès-CNRS, Paris-Saclay</a:t>
            </a:r>
          </a:p>
          <a:p>
            <a:r>
              <a:rPr lang="fr-FR" dirty="0"/>
              <a:t>  </a:t>
            </a:r>
            <a:endParaRPr lang="fr-F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Pascale </a:t>
            </a:r>
            <a:r>
              <a:rPr lang="fr-FR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Senellart</a:t>
            </a:r>
            <a:r>
              <a:rPr lang="fr-F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technologies quantiques</a:t>
            </a:r>
          </a:p>
          <a:p>
            <a:r>
              <a:rPr lang="fr-FR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     C2N / CNRS Paris-Saclay</a:t>
            </a:r>
          </a:p>
          <a:p>
            <a:endParaRPr lang="fr-FR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Claire </a:t>
            </a:r>
            <a:r>
              <a:rPr lang="fr-F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Wilhem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biotechnologies, Institut Curie, 	              CNRS Paris-Sorbonne université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5DF28E3A-1DCF-1B6B-7B73-9EFF80D0CE9E}"/>
              </a:ext>
            </a:extLst>
          </p:cNvPr>
          <p:cNvSpPr txBox="1"/>
          <p:nvPr/>
        </p:nvSpPr>
        <p:spPr>
          <a:xfrm>
            <a:off x="5933874" y="1801435"/>
            <a:ext cx="60214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membres du monde industriel </a:t>
            </a:r>
          </a:p>
          <a:p>
            <a:endParaRPr lang="fr-F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Hervé Arribart </a:t>
            </a:r>
            <a:r>
              <a:rPr lang="fr-FR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ex-directeur scientifique Saint-Gobain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fr-F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Riad Haidar </a:t>
            </a:r>
            <a:r>
              <a:rPr lang="fr-FR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directeur scientifique, Office National 	            	          d’Etudes et Recherches Aérospatiales</a:t>
            </a:r>
          </a:p>
          <a:p>
            <a:endParaRPr lang="fr-F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Philippe Lacour-Gayet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ex-vice-président et responsa- 		    	</a:t>
            </a:r>
            <a:r>
              <a:rPr lang="fr-FR" dirty="0" err="1">
                <a:ea typeface="Calibri" panose="020F0502020204030204" pitchFamily="34" charset="0"/>
                <a:cs typeface="Times New Roman" panose="02020603050405020304" pitchFamily="18" charset="0"/>
              </a:rPr>
              <a:t>ble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scientifique chez Schlumberger</a:t>
            </a:r>
          </a:p>
          <a:p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Martin G. </a:t>
            </a:r>
            <a:r>
              <a:rPr lang="fr-F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Lüling</a:t>
            </a: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/>
              <a:t>fondateur de la start-up Luling Tech 	    	    SAS., représentant industriel au CA de la SFP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Vincent </a:t>
            </a:r>
            <a:r>
              <a:rPr lang="fr-FR" b="1" dirty="0" err="1"/>
              <a:t>Mazauric</a:t>
            </a:r>
            <a:r>
              <a:rPr lang="fr-FR" dirty="0"/>
              <a:t>, directeur scientifique chez 			       	    Schneider-Electric</a:t>
            </a:r>
          </a:p>
          <a:p>
            <a:endParaRPr lang="fr-FR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96172" y="1041460"/>
            <a:ext cx="1932386" cy="4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Jury 2026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E3563B-B810-4702-A889-4CEF310B99CD}"/>
              </a:ext>
            </a:extLst>
          </p:cNvPr>
          <p:cNvSpPr txBox="1"/>
          <p:nvPr/>
        </p:nvSpPr>
        <p:spPr>
          <a:xfrm>
            <a:off x="10318460" y="302004"/>
            <a:ext cx="1577129" cy="1226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0B68F2-8A6B-4B90-913F-905D8B1E8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60" y="802794"/>
            <a:ext cx="214669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706FDB-56F0-4E7B-BBF3-EC3C78CFC00F}"/>
              </a:ext>
            </a:extLst>
          </p:cNvPr>
          <p:cNvSpPr txBox="1"/>
          <p:nvPr/>
        </p:nvSpPr>
        <p:spPr>
          <a:xfrm>
            <a:off x="1020538" y="6356528"/>
            <a:ext cx="1062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Coordinateur:  Henri Mariette, Délégué SFP Prix, </a:t>
            </a:r>
            <a:r>
              <a:rPr lang="fr-FR" dirty="0" err="1">
                <a:ea typeface="Calibri" panose="020F0502020204030204" pitchFamily="34" charset="0"/>
                <a:cs typeface="Times New Roman" panose="02020603050405020304" pitchFamily="18" charset="0"/>
              </a:rPr>
              <a:t>Inst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Néel-CNRS Grenoble, </a:t>
            </a:r>
          </a:p>
          <a:p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31A57AE8-D69E-45E4-9CEB-DCB772BBB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28" y="888733"/>
            <a:ext cx="5881687" cy="516472"/>
          </a:xfrm>
        </p:spPr>
        <p:txBody>
          <a:bodyPr>
            <a:normAutofit fontScale="90000"/>
          </a:bodyPr>
          <a:lstStyle/>
          <a:p>
            <a:r>
              <a:rPr lang="fr-FR" dirty="0"/>
              <a:t>grand prix Yves Rocard 2025</a:t>
            </a:r>
          </a:p>
        </p:txBody>
      </p:sp>
    </p:spTree>
    <p:extLst>
      <p:ext uri="{BB962C8B-B14F-4D97-AF65-F5344CB8AC3E}">
        <p14:creationId xmlns:p14="http://schemas.microsoft.com/office/powerpoint/2010/main" val="1130124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F36BD257B894B8495AA0699747E2C" ma:contentTypeVersion="13" ma:contentTypeDescription="Crée un document." ma:contentTypeScope="" ma:versionID="33006922c9baf12e9d6f2930e5b0587c">
  <xsd:schema xmlns:xsd="http://www.w3.org/2001/XMLSchema" xmlns:xs="http://www.w3.org/2001/XMLSchema" xmlns:p="http://schemas.microsoft.com/office/2006/metadata/properties" xmlns:ns2="2c059c51-a5df-46e5-bdb4-1e98ef0d8473" xmlns:ns3="8749a536-e114-48e9-b08a-4df34c25ac40" targetNamespace="http://schemas.microsoft.com/office/2006/metadata/properties" ma:root="true" ma:fieldsID="056f95ef6096bb3efefac41beec0a774" ns2:_="" ns3:_="">
    <xsd:import namespace="2c059c51-a5df-46e5-bdb4-1e98ef0d8473"/>
    <xsd:import namespace="8749a536-e114-48e9-b08a-4df34c25ac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59c51-a5df-46e5-bdb4-1e98ef0d8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abb375da-b540-4f7d-8982-a05d0207aa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9a536-e114-48e9-b08a-4df34c25ac4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d2fdf10-6f1e-4f11-845b-2ad7c6ac1086}" ma:internalName="TaxCatchAll" ma:showField="CatchAllData" ma:web="8749a536-e114-48e9-b08a-4df34c25ac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49a536-e114-48e9-b08a-4df34c25ac40" xsi:nil="true"/>
    <lcf76f155ced4ddcb4097134ff3c332f xmlns="2c059c51-a5df-46e5-bdb4-1e98ef0d84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B02129-0B77-4A60-B6E6-9C57CA253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59c51-a5df-46e5-bdb4-1e98ef0d8473"/>
    <ds:schemaRef ds:uri="8749a536-e114-48e9-b08a-4df34c25ac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E69B2C-316F-4E4C-99AD-D936413F1D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8E349-4A5F-4A39-808D-A2224F5DBAEE}">
  <ds:schemaRefs>
    <ds:schemaRef ds:uri="http://schemas.microsoft.com/office/2006/metadata/properties"/>
    <ds:schemaRef ds:uri="http://schemas.microsoft.com/office/infopath/2007/PartnerControls"/>
    <ds:schemaRef ds:uri="8749a536-e114-48e9-b08a-4df34c25ac40"/>
    <ds:schemaRef ds:uri="2c059c51-a5df-46e5-bdb4-1e98ef0d84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1579</Words>
  <Application>Microsoft Office PowerPoint</Application>
  <PresentationFormat>Grand écran</PresentationFormat>
  <Paragraphs>235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Tahoma</vt:lpstr>
      <vt:lpstr>Times New Roman</vt:lpstr>
      <vt:lpstr>Wingdings</vt:lpstr>
      <vt:lpstr>Thème Office</vt:lpstr>
      <vt:lpstr>CA – SFP   9 Février 2026</vt:lpstr>
      <vt:lpstr>les prix SFP</vt:lpstr>
      <vt:lpstr>les prix SFP</vt:lpstr>
      <vt:lpstr>les grands prix  SFP 2025</vt:lpstr>
      <vt:lpstr>grand prix Yves Rocard 2025</vt:lpstr>
      <vt:lpstr>les grands prix  Bi-Nationaux    2025</vt:lpstr>
      <vt:lpstr>Les grands prix SFP</vt:lpstr>
      <vt:lpstr>Les grands prix SFP</vt:lpstr>
      <vt:lpstr>grand prix Yves Rocard 2025</vt:lpstr>
      <vt:lpstr>CA – SFP   9 Février 2026</vt:lpstr>
      <vt:lpstr>Prix Jean Perrin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grands prix SFP</dc:title>
  <dc:creator>MARIETTE Henri</dc:creator>
  <cp:lastModifiedBy>Alexis Bardeur</cp:lastModifiedBy>
  <cp:revision>33</cp:revision>
  <cp:lastPrinted>2026-02-04T09:27:35Z</cp:lastPrinted>
  <dcterms:created xsi:type="dcterms:W3CDTF">2026-01-09T09:51:49Z</dcterms:created>
  <dcterms:modified xsi:type="dcterms:W3CDTF">2026-02-09T14:00:07Z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0x010100287F36BD257B894B8495AA0699747E2C</vt:lpwstr>
  </property>
</Properties>
</file>