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1190" r:id="rId2"/>
    <p:sldId id="1282" r:id="rId3"/>
    <p:sldId id="448" r:id="rId4"/>
    <p:sldId id="449" r:id="rId5"/>
    <p:sldId id="405" r:id="rId6"/>
    <p:sldId id="412" r:id="rId7"/>
    <p:sldId id="451" r:id="rId8"/>
    <p:sldId id="1064" r:id="rId9"/>
    <p:sldId id="1187" r:id="rId10"/>
    <p:sldId id="1173" r:id="rId11"/>
    <p:sldId id="1280" r:id="rId12"/>
    <p:sldId id="265" r:id="rId13"/>
    <p:sldId id="1136" r:id="rId14"/>
    <p:sldId id="1056" r:id="rId15"/>
    <p:sldId id="1138" r:id="rId16"/>
    <p:sldId id="1108" r:id="rId17"/>
    <p:sldId id="1060" r:id="rId18"/>
    <p:sldId id="1063" r:id="rId19"/>
    <p:sldId id="1083" r:id="rId20"/>
    <p:sldId id="1131" r:id="rId21"/>
    <p:sldId id="1086" r:id="rId22"/>
    <p:sldId id="360" r:id="rId23"/>
    <p:sldId id="361" r:id="rId24"/>
    <p:sldId id="442" r:id="rId25"/>
    <p:sldId id="1133" r:id="rId26"/>
    <p:sldId id="1249" r:id="rId27"/>
    <p:sldId id="1132" r:id="rId28"/>
    <p:sldId id="1124" r:id="rId29"/>
    <p:sldId id="1166" r:id="rId30"/>
    <p:sldId id="1170" r:id="rId31"/>
    <p:sldId id="1172" r:id="rId32"/>
    <p:sldId id="1182" r:id="rId33"/>
    <p:sldId id="1126" r:id="rId34"/>
    <p:sldId id="1189" r:id="rId35"/>
    <p:sldId id="1169" r:id="rId36"/>
    <p:sldId id="1153" r:id="rId37"/>
    <p:sldId id="1188" r:id="rId38"/>
    <p:sldId id="1283" r:id="rId39"/>
    <p:sldId id="259" r:id="rId40"/>
    <p:sldId id="594" r:id="rId41"/>
    <p:sldId id="1248" r:id="rId42"/>
    <p:sldId id="1178" r:id="rId43"/>
    <p:sldId id="433" r:id="rId44"/>
    <p:sldId id="438" r:id="rId45"/>
    <p:sldId id="439" r:id="rId46"/>
    <p:sldId id="1141" r:id="rId47"/>
    <p:sldId id="1186"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65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ophe SALOMON" initials="c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045C"/>
    <a:srgbClr val="0A0AEC"/>
    <a:srgbClr val="CCECFF"/>
    <a:srgbClr val="99CCFF"/>
    <a:srgbClr val="B7E6F5"/>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87416" autoAdjust="0"/>
  </p:normalViewPr>
  <p:slideViewPr>
    <p:cSldViewPr snapToGrid="0" showGuides="1">
      <p:cViewPr varScale="1">
        <p:scale>
          <a:sx n="84" d="100"/>
          <a:sy n="84" d="100"/>
        </p:scale>
        <p:origin x="658" y="86"/>
      </p:cViewPr>
      <p:guideLst>
        <p:guide orient="horz" pos="2183"/>
        <p:guide pos="3659"/>
      </p:guideLst>
    </p:cSldViewPr>
  </p:slideViewPr>
  <p:notesTextViewPr>
    <p:cViewPr>
      <p:scale>
        <a:sx n="150" d="100"/>
        <a:sy n="150" d="100"/>
      </p:scale>
      <p:origin x="0" y="0"/>
    </p:cViewPr>
  </p:notesTextViewPr>
  <p:sorterViewPr>
    <p:cViewPr varScale="1">
      <p:scale>
        <a:sx n="100" d="100"/>
        <a:sy n="100" d="100"/>
      </p:scale>
      <p:origin x="0" y="-83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4" Type="http://schemas.openxmlformats.org/officeDocument/2006/relationships/image" Target="../media/image27.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333750-E9E0-4732-8236-A87149667CEF}" type="datetimeFigureOut">
              <a:rPr lang="fr-FR" smtClean="0"/>
              <a:t>15/10/2026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6F31A0-DA20-4038-9253-AAEF67BB4129}" type="slidenum">
              <a:rPr lang="fr-FR" smtClean="0"/>
              <a:t>‹N°›</a:t>
            </a:fld>
            <a:endParaRPr lang="fr-FR"/>
          </a:p>
        </p:txBody>
      </p:sp>
    </p:spTree>
    <p:extLst>
      <p:ext uri="{BB962C8B-B14F-4D97-AF65-F5344CB8AC3E}">
        <p14:creationId xmlns:p14="http://schemas.microsoft.com/office/powerpoint/2010/main" val="1830142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B8CFF9D-CBFA-4B2C-8D6E-84A737A752F3}" type="slidenum">
              <a:rPr lang="fr-FR" altLang="fr-FR" smtClean="0">
                <a:latin typeface="Times New Roman" panose="02020603050405020304" pitchFamily="18" charset="0"/>
              </a:rPr>
              <a:pPr/>
              <a:t>1</a:t>
            </a:fld>
            <a:endParaRPr lang="fr-FR" altLang="fr-FR">
              <a:latin typeface="Times New Roman" panose="02020603050405020304" pitchFamily="18"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pPr eaLnBrk="1" hangingPunct="1"/>
            <a:r>
              <a:rPr lang="fr-FR" altLang="fr-FR" sz="1600" dirty="0"/>
              <a:t>  </a:t>
            </a:r>
            <a:endParaRPr lang="fr-FR" altLang="fr-FR" sz="1600" baseline="0" dirty="0"/>
          </a:p>
          <a:p>
            <a:pPr eaLnBrk="1" hangingPunct="1"/>
            <a:r>
              <a:rPr lang="fr-FR" altLang="fr-FR" sz="1600" baseline="0" dirty="0"/>
              <a:t> </a:t>
            </a:r>
            <a:r>
              <a:rPr lang="fr-FR" altLang="fr-FR" sz="1600" dirty="0"/>
              <a:t> In </a:t>
            </a:r>
            <a:r>
              <a:rPr lang="fr-FR" altLang="fr-FR" sz="1600" dirty="0" err="1"/>
              <a:t>this</a:t>
            </a:r>
            <a:r>
              <a:rPr lang="fr-FR" altLang="fr-FR" sz="1600" dirty="0"/>
              <a:t> </a:t>
            </a:r>
            <a:r>
              <a:rPr lang="fr-FR" altLang="fr-FR" sz="1600" dirty="0" err="1"/>
              <a:t>presentation</a:t>
            </a:r>
            <a:r>
              <a:rPr lang="fr-FR" altLang="fr-FR" sz="1600" dirty="0"/>
              <a:t>, I </a:t>
            </a:r>
            <a:r>
              <a:rPr lang="fr-FR" altLang="fr-FR" sz="1600" dirty="0" err="1"/>
              <a:t>would</a:t>
            </a:r>
            <a:r>
              <a:rPr lang="fr-FR" altLang="fr-FR" sz="1600" dirty="0"/>
              <a:t> like to report  on the </a:t>
            </a:r>
            <a:r>
              <a:rPr lang="fr-FR" altLang="fr-FR" sz="1600" dirty="0" err="1"/>
              <a:t>spectacular</a:t>
            </a:r>
            <a:r>
              <a:rPr lang="fr-FR" altLang="fr-FR" sz="1600" dirty="0"/>
              <a:t> </a:t>
            </a:r>
            <a:r>
              <a:rPr lang="fr-FR" altLang="fr-FR" sz="1600" dirty="0" err="1"/>
              <a:t>advances</a:t>
            </a:r>
            <a:r>
              <a:rPr lang="fr-FR" altLang="fr-FR" sz="1600" dirty="0"/>
              <a:t> made on the </a:t>
            </a:r>
            <a:r>
              <a:rPr lang="fr-FR" altLang="fr-FR" sz="1600" dirty="0" err="1"/>
              <a:t>measuremnt</a:t>
            </a:r>
            <a:r>
              <a:rPr lang="fr-FR" altLang="fr-FR" sz="1600" dirty="0"/>
              <a:t> of time  </a:t>
            </a:r>
            <a:r>
              <a:rPr lang="fr-FR" altLang="fr-FR" sz="1600" dirty="0" err="1"/>
              <a:t>thanks</a:t>
            </a:r>
            <a:r>
              <a:rPr lang="fr-FR" altLang="fr-FR" sz="1600" dirty="0"/>
              <a:t> to the quantum control of </a:t>
            </a:r>
            <a:r>
              <a:rPr lang="fr-FR" altLang="fr-FR" sz="1600" dirty="0" err="1"/>
              <a:t>atoms</a:t>
            </a:r>
            <a:r>
              <a:rPr lang="fr-FR" altLang="fr-FR" sz="1600" dirty="0"/>
              <a:t> </a:t>
            </a:r>
            <a:r>
              <a:rPr lang="fr-FR" altLang="fr-FR" sz="1600" dirty="0" err="1"/>
              <a:t>obtained</a:t>
            </a:r>
            <a:r>
              <a:rPr lang="fr-FR" altLang="fr-FR" sz="1600" dirty="0"/>
              <a:t> by </a:t>
            </a:r>
            <a:r>
              <a:rPr lang="fr-FR" altLang="fr-FR" sz="1600" dirty="0" err="1"/>
              <a:t>cooling</a:t>
            </a:r>
            <a:r>
              <a:rPr lang="fr-FR" altLang="fr-FR" sz="1600" dirty="0"/>
              <a:t> and </a:t>
            </a:r>
            <a:r>
              <a:rPr lang="fr-FR" altLang="fr-FR" sz="1600" dirty="0" err="1"/>
              <a:t>trapping</a:t>
            </a:r>
            <a:r>
              <a:rPr lang="fr-FR" altLang="fr-FR" sz="1600" dirty="0"/>
              <a:t> </a:t>
            </a:r>
            <a:r>
              <a:rPr lang="fr-FR" altLang="fr-FR" sz="1600" dirty="0" err="1"/>
              <a:t>atoms</a:t>
            </a:r>
            <a:r>
              <a:rPr lang="fr-FR" altLang="fr-FR" sz="1600" dirty="0"/>
              <a:t>. On </a:t>
            </a:r>
            <a:r>
              <a:rPr lang="fr-FR" altLang="fr-FR" sz="1600" dirty="0" err="1"/>
              <a:t>this</a:t>
            </a:r>
            <a:r>
              <a:rPr lang="fr-FR" altLang="fr-FR" sz="1600" dirty="0"/>
              <a:t> graph </a:t>
            </a:r>
            <a:r>
              <a:rPr lang="fr-FR" altLang="fr-FR" sz="1600" dirty="0" err="1"/>
              <a:t>you</a:t>
            </a:r>
            <a:r>
              <a:rPr lang="fr-FR" altLang="fr-FR" sz="1600" dirty="0"/>
              <a:t> have a sketch </a:t>
            </a:r>
            <a:r>
              <a:rPr lang="fr-FR" altLang="fr-FR" sz="1600" dirty="0" err="1"/>
              <a:t>illustating</a:t>
            </a:r>
            <a:r>
              <a:rPr lang="fr-FR" altLang="fr-FR" sz="1600" dirty="0"/>
              <a:t> </a:t>
            </a:r>
            <a:r>
              <a:rPr lang="fr-FR" altLang="fr-FR" sz="1600" dirty="0" err="1"/>
              <a:t>this</a:t>
            </a:r>
            <a:r>
              <a:rPr lang="fr-FR" altLang="fr-FR" sz="1600" dirty="0"/>
              <a:t> concept. Laser </a:t>
            </a:r>
            <a:r>
              <a:rPr lang="fr-FR" altLang="fr-FR" sz="1600" dirty="0" err="1"/>
              <a:t>cooled</a:t>
            </a:r>
            <a:r>
              <a:rPr lang="fr-FR" altLang="fr-FR" sz="1600" dirty="0"/>
              <a:t> </a:t>
            </a:r>
            <a:r>
              <a:rPr lang="fr-FR" altLang="fr-FR" sz="1600" dirty="0" err="1"/>
              <a:t>cesium</a:t>
            </a:r>
            <a:r>
              <a:rPr lang="fr-FR" altLang="fr-FR" sz="1600" dirty="0"/>
              <a:t> </a:t>
            </a:r>
            <a:r>
              <a:rPr lang="fr-FR" altLang="fr-FR" sz="1600" dirty="0" err="1"/>
              <a:t>atoms</a:t>
            </a:r>
            <a:r>
              <a:rPr lang="fr-FR" altLang="fr-FR" sz="1600" dirty="0"/>
              <a:t> are laser </a:t>
            </a:r>
            <a:r>
              <a:rPr lang="fr-FR" altLang="fr-FR" sz="1600" dirty="0" err="1"/>
              <a:t>cooled</a:t>
            </a:r>
            <a:r>
              <a:rPr lang="fr-FR" altLang="fr-FR" sz="1600" dirty="0"/>
              <a:t> </a:t>
            </a:r>
            <a:r>
              <a:rPr lang="fr-FR" altLang="fr-FR" sz="1600" dirty="0" err="1"/>
              <a:t>using</a:t>
            </a:r>
            <a:r>
              <a:rPr lang="fr-FR" altLang="fr-FR" sz="1600" dirty="0"/>
              <a:t> </a:t>
            </a:r>
            <a:r>
              <a:rPr lang="fr-FR" altLang="fr-FR" sz="1600" dirty="0" err="1"/>
              <a:t>lsto</a:t>
            </a:r>
            <a:r>
              <a:rPr lang="fr-FR" altLang="fr-FR" sz="1600" dirty="0"/>
              <a:t> 1  </a:t>
            </a:r>
            <a:r>
              <a:rPr lang="fr-FR" altLang="fr-FR" sz="1600" dirty="0" err="1"/>
              <a:t>microKelvin</a:t>
            </a:r>
            <a:r>
              <a:rPr lang="fr-FR" altLang="fr-FR" sz="1600" dirty="0"/>
              <a:t> first </a:t>
            </a:r>
            <a:r>
              <a:rPr lang="fr-FR" altLang="fr-FR" sz="1600" dirty="0" err="1"/>
              <a:t>results</a:t>
            </a:r>
            <a:r>
              <a:rPr lang="fr-FR" altLang="fr-FR" sz="1600" dirty="0"/>
              <a:t> </a:t>
            </a:r>
            <a:r>
              <a:rPr lang="fr-FR" altLang="fr-FR" sz="1600" dirty="0" err="1"/>
              <a:t>obtained</a:t>
            </a:r>
            <a:r>
              <a:rPr lang="fr-FR" altLang="fr-FR" sz="1600" dirty="0"/>
              <a:t> </a:t>
            </a:r>
            <a:r>
              <a:rPr lang="fr-FR" altLang="fr-FR" sz="1600" dirty="0" err="1"/>
              <a:t>with</a:t>
            </a:r>
            <a:r>
              <a:rPr lang="fr-FR" altLang="fr-FR" sz="1600" dirty="0"/>
              <a:t> a cold </a:t>
            </a:r>
            <a:r>
              <a:rPr lang="fr-FR" altLang="fr-FR" sz="1600" dirty="0" err="1"/>
              <a:t>atom</a:t>
            </a:r>
            <a:r>
              <a:rPr lang="fr-FR" altLang="fr-FR" sz="1600" dirty="0"/>
              <a:t> </a:t>
            </a:r>
            <a:r>
              <a:rPr lang="fr-FR" altLang="fr-FR" sz="1600" dirty="0" err="1"/>
              <a:t>cesium</a:t>
            </a:r>
            <a:r>
              <a:rPr lang="fr-FR" altLang="fr-FR" sz="1600" dirty="0"/>
              <a:t> </a:t>
            </a:r>
            <a:r>
              <a:rPr lang="fr-FR" altLang="fr-FR" sz="1600" dirty="0" err="1"/>
              <a:t>clock</a:t>
            </a:r>
            <a:r>
              <a:rPr lang="fr-FR" altLang="fr-FR" sz="1600" dirty="0"/>
              <a:t> </a:t>
            </a:r>
            <a:r>
              <a:rPr lang="fr-FR" altLang="fr-FR" sz="1600" dirty="0" err="1"/>
              <a:t>called</a:t>
            </a:r>
            <a:r>
              <a:rPr lang="fr-FR" altLang="fr-FR" sz="1600" dirty="0"/>
              <a:t> PHARAO a french </a:t>
            </a:r>
            <a:r>
              <a:rPr lang="fr-FR" altLang="fr-FR" sz="1600" dirty="0" err="1"/>
              <a:t>acrronym</a:t>
            </a:r>
            <a:r>
              <a:rPr lang="fr-FR" altLang="fr-FR" sz="1600" dirty="0"/>
              <a:t> operating as a </a:t>
            </a:r>
            <a:r>
              <a:rPr lang="fr-FR" altLang="fr-FR" sz="1600" dirty="0" err="1"/>
              <a:t>primary</a:t>
            </a:r>
            <a:r>
              <a:rPr lang="fr-FR" altLang="fr-FR" sz="1600" dirty="0"/>
              <a:t> standard in </a:t>
            </a:r>
            <a:r>
              <a:rPr lang="fr-FR" altLang="fr-FR" sz="1600" dirty="0" err="1"/>
              <a:t>Eart</a:t>
            </a:r>
            <a:r>
              <a:rPr lang="fr-FR" altLang="fr-FR" sz="1600" dirty="0"/>
              <a:t> </a:t>
            </a:r>
            <a:r>
              <a:rPr lang="fr-FR" altLang="fr-FR" sz="1600" dirty="0" err="1"/>
              <a:t>Orbit</a:t>
            </a:r>
            <a:r>
              <a:rPr lang="fr-FR" altLang="fr-FR" sz="1600" dirty="0"/>
              <a:t> and to </a:t>
            </a:r>
            <a:r>
              <a:rPr lang="fr-FR" altLang="fr-FR" sz="1600" dirty="0" err="1"/>
              <a:t>describe</a:t>
            </a:r>
            <a:r>
              <a:rPr lang="fr-FR" altLang="fr-FR" sz="1600" dirty="0"/>
              <a:t> the </a:t>
            </a:r>
            <a:r>
              <a:rPr lang="fr-FR" altLang="fr-FR" sz="1600" dirty="0" err="1"/>
              <a:t>fundamental</a:t>
            </a:r>
            <a:r>
              <a:rPr lang="fr-FR" altLang="fr-FR" sz="1600" dirty="0"/>
              <a:t> </a:t>
            </a:r>
            <a:r>
              <a:rPr lang="fr-FR" altLang="fr-FR" sz="1600" dirty="0" err="1"/>
              <a:t>physics</a:t>
            </a:r>
            <a:r>
              <a:rPr lang="fr-FR" altLang="fr-FR" sz="1600" dirty="0"/>
              <a:t> tests </a:t>
            </a:r>
            <a:r>
              <a:rPr lang="fr-FR" altLang="fr-FR" sz="1600" dirty="0" err="1"/>
              <a:t>that</a:t>
            </a:r>
            <a:r>
              <a:rPr lang="fr-FR" altLang="fr-FR" sz="1600" dirty="0"/>
              <a:t> </a:t>
            </a:r>
            <a:r>
              <a:rPr lang="fr-FR" altLang="fr-FR" sz="1600" dirty="0" err="1"/>
              <a:t>we</a:t>
            </a:r>
            <a:r>
              <a:rPr lang="fr-FR" altLang="fr-FR" sz="1600" dirty="0"/>
              <a:t> are planning to </a:t>
            </a:r>
            <a:r>
              <a:rPr lang="fr-FR" altLang="fr-FR" sz="1600" dirty="0" err="1"/>
              <a:t>perform</a:t>
            </a:r>
            <a:r>
              <a:rPr lang="fr-FR" altLang="fr-FR" sz="1600" dirty="0"/>
              <a:t> by </a:t>
            </a:r>
            <a:r>
              <a:rPr lang="fr-FR" altLang="fr-FR" sz="1600" dirty="0" err="1"/>
              <a:t>comparing</a:t>
            </a:r>
            <a:r>
              <a:rPr lang="fr-FR" altLang="fr-FR" sz="1600" dirty="0"/>
              <a:t> </a:t>
            </a:r>
            <a:r>
              <a:rPr lang="fr-FR" altLang="fr-FR" sz="1600" dirty="0" err="1"/>
              <a:t>its</a:t>
            </a:r>
            <a:r>
              <a:rPr lang="fr-FR" altLang="fr-FR" sz="1600" dirty="0"/>
              <a:t> </a:t>
            </a:r>
            <a:r>
              <a:rPr lang="fr-FR" altLang="fr-FR" sz="1600" dirty="0" err="1"/>
              <a:t>frequency</a:t>
            </a:r>
            <a:r>
              <a:rPr lang="fr-FR" altLang="fr-FR" sz="1600" dirty="0"/>
              <a:t> to </a:t>
            </a:r>
            <a:r>
              <a:rPr lang="fr-FR" altLang="fr-FR" sz="1600" dirty="0" err="1"/>
              <a:t>ground</a:t>
            </a:r>
            <a:r>
              <a:rPr lang="fr-FR" altLang="fr-FR" sz="1600" dirty="0"/>
              <a:t> </a:t>
            </a:r>
            <a:r>
              <a:rPr lang="fr-FR" altLang="fr-FR" sz="1600" dirty="0" err="1"/>
              <a:t>microwave</a:t>
            </a:r>
            <a:r>
              <a:rPr lang="fr-FR" altLang="fr-FR" sz="1600" dirty="0"/>
              <a:t> and </a:t>
            </a:r>
            <a:r>
              <a:rPr lang="fr-FR" altLang="fr-FR" sz="1600" dirty="0" err="1"/>
              <a:t>optical</a:t>
            </a:r>
            <a:r>
              <a:rPr lang="fr-FR" altLang="fr-FR" sz="1600" dirty="0"/>
              <a:t> </a:t>
            </a:r>
            <a:r>
              <a:rPr lang="fr-FR" altLang="fr-FR" sz="1600" dirty="0" err="1"/>
              <a:t>clocks</a:t>
            </a:r>
            <a:r>
              <a:rPr lang="fr-FR" altLang="fr-FR" sz="1600" dirty="0"/>
              <a:t>. the </a:t>
            </a:r>
            <a:r>
              <a:rPr lang="fr-FR" altLang="fr-FR" sz="1600" dirty="0" err="1"/>
              <a:t>principles</a:t>
            </a:r>
            <a:r>
              <a:rPr lang="fr-FR" altLang="fr-FR" sz="1600" dirty="0"/>
              <a:t> of </a:t>
            </a:r>
            <a:r>
              <a:rPr lang="fr-FR" altLang="fr-FR" sz="1600" dirty="0" err="1"/>
              <a:t>atomic</a:t>
            </a:r>
            <a:r>
              <a:rPr lang="fr-FR" altLang="fr-FR" sz="1600" dirty="0"/>
              <a:t> quantum </a:t>
            </a:r>
            <a:r>
              <a:rPr lang="fr-FR" altLang="fr-FR" sz="1600" dirty="0" err="1"/>
              <a:t>sensors</a:t>
            </a:r>
            <a:r>
              <a:rPr lang="fr-FR" altLang="fr-FR" sz="1600" dirty="0"/>
              <a:t> and show how </a:t>
            </a:r>
            <a:r>
              <a:rPr lang="fr-FR" altLang="fr-FR" sz="1600" dirty="0" err="1"/>
              <a:t>they</a:t>
            </a:r>
            <a:r>
              <a:rPr lang="fr-FR" altLang="fr-FR" sz="1600" dirty="0"/>
              <a:t> can </a:t>
            </a:r>
            <a:r>
              <a:rPr lang="fr-FR" altLang="fr-FR" sz="1600" dirty="0" err="1"/>
              <a:t>be</a:t>
            </a:r>
            <a:r>
              <a:rPr lang="fr-FR" altLang="fr-FR" sz="1600" dirty="0"/>
              <a:t> </a:t>
            </a:r>
            <a:r>
              <a:rPr lang="fr-FR" altLang="fr-FR" sz="1600" dirty="0" err="1"/>
              <a:t>used</a:t>
            </a:r>
            <a:r>
              <a:rPr lang="fr-FR" altLang="fr-FR" sz="1600" dirty="0"/>
              <a:t> for </a:t>
            </a:r>
            <a:r>
              <a:rPr lang="fr-FR" altLang="fr-FR" sz="1600" dirty="0" err="1"/>
              <a:t>fundamenatl</a:t>
            </a:r>
            <a:r>
              <a:rPr lang="fr-FR" altLang="fr-FR" sz="1600" dirty="0"/>
              <a:t> </a:t>
            </a:r>
            <a:r>
              <a:rPr lang="fr-FR" altLang="fr-FR" sz="1600" dirty="0" err="1"/>
              <a:t>physics</a:t>
            </a:r>
            <a:r>
              <a:rPr lang="fr-FR" altLang="fr-FR" sz="1600" dirty="0"/>
              <a:t> applications. In the last </a:t>
            </a:r>
            <a:r>
              <a:rPr lang="fr-FR" altLang="fr-FR" sz="1600" dirty="0" err="1"/>
              <a:t>decade</a:t>
            </a:r>
            <a:r>
              <a:rPr lang="fr-FR" altLang="fr-FR" sz="1600" dirty="0"/>
              <a:t>, </a:t>
            </a:r>
            <a:r>
              <a:rPr lang="fr-FR" altLang="fr-FR" sz="1600" dirty="0" err="1"/>
              <a:t>there</a:t>
            </a:r>
            <a:r>
              <a:rPr lang="fr-FR" altLang="fr-FR" sz="1600" dirty="0"/>
              <a:t> have been </a:t>
            </a:r>
            <a:r>
              <a:rPr lang="fr-FR" altLang="fr-FR" sz="1600" dirty="0" err="1"/>
              <a:t>spectacular</a:t>
            </a:r>
            <a:r>
              <a:rPr lang="fr-FR" altLang="fr-FR" sz="1600" dirty="0"/>
              <a:t> </a:t>
            </a:r>
            <a:r>
              <a:rPr lang="fr-FR" altLang="fr-FR" sz="1600" dirty="0" err="1"/>
              <a:t>advances</a:t>
            </a:r>
            <a:r>
              <a:rPr lang="fr-FR" altLang="fr-FR" sz="1600" dirty="0"/>
              <a:t> on </a:t>
            </a:r>
            <a:r>
              <a:rPr lang="fr-FR" altLang="fr-FR" sz="1600" dirty="0" err="1"/>
              <a:t>clocks</a:t>
            </a:r>
            <a:r>
              <a:rPr lang="fr-FR" altLang="fr-FR" sz="1600" dirty="0"/>
              <a:t>, and </a:t>
            </a:r>
            <a:r>
              <a:rPr lang="fr-FR" altLang="fr-FR" sz="1600" dirty="0" err="1"/>
              <a:t>atom</a:t>
            </a:r>
            <a:r>
              <a:rPr lang="fr-FR" altLang="fr-FR" sz="1600" dirty="0"/>
              <a:t> </a:t>
            </a:r>
            <a:r>
              <a:rPr lang="fr-FR" altLang="fr-FR" sz="1600" dirty="0" err="1"/>
              <a:t>interferometers</a:t>
            </a:r>
            <a:r>
              <a:rPr lang="fr-FR" altLang="fr-FR" sz="1600" dirty="0"/>
              <a:t> </a:t>
            </a:r>
            <a:r>
              <a:rPr lang="fr-FR" altLang="fr-FR" sz="1600" dirty="0" err="1"/>
              <a:t>using</a:t>
            </a:r>
            <a:r>
              <a:rPr lang="fr-FR" altLang="fr-FR" sz="1600" dirty="0"/>
              <a:t> cold </a:t>
            </a:r>
            <a:r>
              <a:rPr lang="fr-FR" altLang="fr-FR" sz="1600" dirty="0" err="1"/>
              <a:t>atoms</a:t>
            </a:r>
            <a:r>
              <a:rPr lang="fr-FR" altLang="fr-FR" sz="1600" dirty="0"/>
              <a:t>.  The </a:t>
            </a:r>
            <a:r>
              <a:rPr lang="fr-FR" altLang="fr-FR" sz="1600" dirty="0" err="1"/>
              <a:t>reason</a:t>
            </a:r>
            <a:r>
              <a:rPr lang="fr-FR" altLang="fr-FR" sz="1600" dirty="0"/>
              <a:t> </a:t>
            </a:r>
            <a:r>
              <a:rPr lang="fr-FR" altLang="fr-FR" sz="1600" dirty="0" err="1"/>
              <a:t>is</a:t>
            </a:r>
            <a:r>
              <a:rPr lang="fr-FR" altLang="fr-FR" sz="1600" dirty="0"/>
              <a:t> simple: cold </a:t>
            </a:r>
            <a:r>
              <a:rPr lang="fr-FR" altLang="fr-FR" sz="1600" dirty="0" err="1"/>
              <a:t>atoms</a:t>
            </a:r>
            <a:r>
              <a:rPr lang="fr-FR" altLang="fr-FR" sz="1600" dirty="0"/>
              <a:t> have </a:t>
            </a:r>
            <a:r>
              <a:rPr lang="fr-FR" altLang="fr-FR" sz="1600" dirty="0" err="1"/>
              <a:t>very</a:t>
            </a:r>
            <a:r>
              <a:rPr lang="fr-FR" altLang="fr-FR" sz="1600" dirty="0"/>
              <a:t> </a:t>
            </a:r>
            <a:r>
              <a:rPr lang="fr-FR" altLang="fr-FR" sz="1600" dirty="0" err="1"/>
              <a:t>low</a:t>
            </a:r>
            <a:r>
              <a:rPr lang="fr-FR" altLang="fr-FR" sz="1600" dirty="0"/>
              <a:t> </a:t>
            </a:r>
            <a:r>
              <a:rPr lang="fr-FR" altLang="fr-FR" sz="1600" dirty="0" err="1"/>
              <a:t>velocities</a:t>
            </a:r>
            <a:r>
              <a:rPr lang="fr-FR" altLang="fr-FR" sz="1600" dirty="0"/>
              <a:t> and can </a:t>
            </a:r>
            <a:r>
              <a:rPr lang="fr-FR" altLang="fr-FR" sz="1600" dirty="0" err="1"/>
              <a:t>be</a:t>
            </a:r>
            <a:r>
              <a:rPr lang="fr-FR" altLang="fr-FR" sz="1600" dirty="0"/>
              <a:t> </a:t>
            </a:r>
            <a:r>
              <a:rPr lang="fr-FR" altLang="fr-FR" sz="1600" dirty="0" err="1"/>
              <a:t>measured</a:t>
            </a:r>
            <a:r>
              <a:rPr lang="fr-FR" altLang="fr-FR" sz="1600" dirty="0"/>
              <a:t> for long times </a:t>
            </a:r>
            <a:r>
              <a:rPr lang="fr-FR" altLang="fr-FR" sz="1600" dirty="0" err="1"/>
              <a:t>either</a:t>
            </a:r>
            <a:r>
              <a:rPr lang="fr-FR" altLang="fr-FR" sz="1600" dirty="0"/>
              <a:t> in free flight or in a </a:t>
            </a:r>
            <a:r>
              <a:rPr lang="fr-FR" altLang="fr-FR" sz="1600" dirty="0" err="1"/>
              <a:t>trapped</a:t>
            </a:r>
            <a:r>
              <a:rPr lang="fr-FR" altLang="fr-FR" sz="1600" dirty="0"/>
              <a:t> configuration. This opens  new perspectives for  </a:t>
            </a:r>
            <a:r>
              <a:rPr lang="fr-FR" altLang="fr-FR" sz="1600" dirty="0" err="1"/>
              <a:t>fundamental</a:t>
            </a:r>
            <a:r>
              <a:rPr lang="fr-FR" altLang="fr-FR" sz="1600" baseline="0" dirty="0"/>
              <a:t> </a:t>
            </a:r>
            <a:r>
              <a:rPr lang="fr-FR" altLang="fr-FR" sz="1600" dirty="0"/>
              <a:t> </a:t>
            </a:r>
            <a:r>
              <a:rPr lang="fr-FR" altLang="fr-FR" sz="1600" dirty="0" err="1"/>
              <a:t>physics</a:t>
            </a:r>
            <a:r>
              <a:rPr lang="fr-FR" altLang="fr-FR" sz="1600" dirty="0"/>
              <a:t> tests </a:t>
            </a:r>
            <a:r>
              <a:rPr lang="fr-FR" altLang="fr-FR" sz="1600" dirty="0" err="1"/>
              <a:t>both</a:t>
            </a:r>
            <a:r>
              <a:rPr lang="fr-FR" altLang="fr-FR" sz="1600" dirty="0"/>
              <a:t> on </a:t>
            </a:r>
            <a:r>
              <a:rPr lang="fr-FR" altLang="fr-FR" sz="1600" dirty="0" err="1"/>
              <a:t>Earth</a:t>
            </a:r>
            <a:r>
              <a:rPr lang="fr-FR" altLang="fr-FR" sz="1600" dirty="0"/>
              <a:t> and in </a:t>
            </a:r>
            <a:r>
              <a:rPr lang="fr-FR" altLang="fr-FR" sz="1600" dirty="0" err="1"/>
              <a:t>space</a:t>
            </a:r>
            <a:r>
              <a:rPr lang="fr-FR" altLang="fr-FR" sz="1600" dirty="0"/>
              <a:t>.  as </a:t>
            </a:r>
            <a:r>
              <a:rPr lang="fr-FR" altLang="fr-FR" sz="1600" dirty="0" err="1"/>
              <a:t>well</a:t>
            </a:r>
            <a:r>
              <a:rPr lang="fr-FR" altLang="fr-FR" sz="1600" dirty="0"/>
              <a:t> as new applications. </a:t>
            </a:r>
          </a:p>
          <a:p>
            <a:pPr eaLnBrk="1" hangingPunct="1"/>
            <a:endParaRPr lang="fr-FR" altLang="fr-FR" sz="1600" dirty="0"/>
          </a:p>
          <a:p>
            <a:pPr eaLnBrk="1" hangingPunct="1"/>
            <a:r>
              <a:rPr lang="fr-FR" altLang="fr-FR" dirty="0"/>
              <a:t>an important application of cold </a:t>
            </a:r>
            <a:r>
              <a:rPr lang="fr-FR" altLang="fr-FR" dirty="0" err="1"/>
              <a:t>atoms</a:t>
            </a:r>
            <a:r>
              <a:rPr lang="fr-FR" altLang="fr-FR" dirty="0"/>
              <a:t>, the application to </a:t>
            </a:r>
            <a:r>
              <a:rPr lang="fr-FR" altLang="fr-FR" dirty="0" err="1"/>
              <a:t>atomic</a:t>
            </a:r>
            <a:r>
              <a:rPr lang="fr-FR" altLang="fr-FR" dirty="0"/>
              <a:t> </a:t>
            </a:r>
            <a:r>
              <a:rPr lang="fr-FR" altLang="fr-FR" dirty="0" err="1"/>
              <a:t>clocks</a:t>
            </a:r>
            <a:r>
              <a:rPr lang="fr-FR" altLang="fr-FR" dirty="0"/>
              <a:t>. </a:t>
            </a:r>
            <a:r>
              <a:rPr lang="fr-FR" altLang="fr-FR" dirty="0" err="1"/>
              <a:t>Laaser</a:t>
            </a:r>
            <a:r>
              <a:rPr lang="fr-FR" altLang="fr-FR" dirty="0"/>
              <a:t> </a:t>
            </a:r>
            <a:r>
              <a:rPr lang="fr-FR" altLang="fr-FR" dirty="0" err="1"/>
              <a:t>Cooling</a:t>
            </a:r>
            <a:r>
              <a:rPr lang="fr-FR" altLang="fr-FR" dirty="0"/>
              <a:t> has </a:t>
            </a:r>
            <a:r>
              <a:rPr lang="fr-FR" altLang="fr-FR" dirty="0" err="1"/>
              <a:t>brought</a:t>
            </a:r>
            <a:r>
              <a:rPr lang="fr-FR" altLang="fr-FR" dirty="0"/>
              <a:t> a révolution in time </a:t>
            </a:r>
            <a:r>
              <a:rPr lang="fr-FR" altLang="fr-FR" dirty="0" err="1"/>
              <a:t>keeping</a:t>
            </a:r>
            <a:r>
              <a:rPr lang="fr-FR" altLang="fr-FR" dirty="0"/>
              <a:t> </a:t>
            </a:r>
            <a:r>
              <a:rPr lang="fr-FR" altLang="fr-FR" dirty="0" err="1"/>
              <a:t>enabling</a:t>
            </a:r>
            <a:r>
              <a:rPr lang="fr-FR" altLang="fr-FR" dirty="0"/>
              <a:t> </a:t>
            </a:r>
            <a:r>
              <a:rPr lang="fr-FR" altLang="fr-FR" dirty="0" err="1"/>
              <a:t>several</a:t>
            </a:r>
            <a:r>
              <a:rPr lang="fr-FR" altLang="fr-FR" dirty="0"/>
              <a:t>  </a:t>
            </a:r>
            <a:r>
              <a:rPr lang="fr-FR" altLang="fr-FR" dirty="0" err="1"/>
              <a:t>orders</a:t>
            </a:r>
            <a:r>
              <a:rPr lang="fr-FR" altLang="fr-FR" dirty="0"/>
              <a:t> of magnitude gain in </a:t>
            </a:r>
            <a:r>
              <a:rPr lang="fr-FR" altLang="fr-FR" dirty="0" err="1"/>
              <a:t>clock</a:t>
            </a:r>
            <a:r>
              <a:rPr lang="fr-FR" altLang="fr-FR" dirty="0"/>
              <a:t> </a:t>
            </a:r>
            <a:r>
              <a:rPr lang="fr-FR" altLang="fr-FR" dirty="0" err="1"/>
              <a:t>rpecision</a:t>
            </a:r>
            <a:r>
              <a:rPr lang="fr-FR" altLang="fr-FR" dirty="0"/>
              <a:t>.  </a:t>
            </a:r>
            <a:r>
              <a:rPr lang="fr-FR" altLang="fr-FR" dirty="0" err="1"/>
              <a:t>Cooling</a:t>
            </a:r>
            <a:r>
              <a:rPr lang="fr-FR" altLang="fr-FR" dirty="0"/>
              <a:t> and </a:t>
            </a:r>
            <a:r>
              <a:rPr lang="fr-FR" altLang="fr-FR" dirty="0" err="1"/>
              <a:t>trapping</a:t>
            </a:r>
            <a:r>
              <a:rPr lang="fr-FR" altLang="fr-FR" dirty="0"/>
              <a:t> of </a:t>
            </a:r>
            <a:r>
              <a:rPr lang="fr-FR" altLang="fr-FR" dirty="0" err="1"/>
              <a:t>atoms</a:t>
            </a:r>
            <a:r>
              <a:rPr lang="fr-FR" altLang="fr-FR" dirty="0"/>
              <a:t> </a:t>
            </a:r>
            <a:r>
              <a:rPr lang="fr-FR" altLang="fr-FR" dirty="0" err="1"/>
              <a:t>enable</a:t>
            </a:r>
            <a:r>
              <a:rPr lang="fr-FR" altLang="fr-FR" dirty="0"/>
              <a:t> record long </a:t>
            </a:r>
            <a:r>
              <a:rPr lang="fr-FR" altLang="fr-FR" dirty="0" err="1"/>
              <a:t>coherence</a:t>
            </a:r>
            <a:r>
              <a:rPr lang="fr-FR" altLang="fr-FR" baseline="0" dirty="0"/>
              <a:t> times </a:t>
            </a:r>
            <a:r>
              <a:rPr lang="fr-FR" altLang="fr-FR" baseline="0" dirty="0" err="1"/>
              <a:t>betweeen</a:t>
            </a:r>
            <a:r>
              <a:rPr lang="fr-FR" altLang="fr-FR" baseline="0" dirty="0"/>
              <a:t> </a:t>
            </a:r>
            <a:r>
              <a:rPr lang="fr-FR" altLang="fr-FR" baseline="0" dirty="0" err="1"/>
              <a:t>internal</a:t>
            </a:r>
            <a:r>
              <a:rPr lang="fr-FR" altLang="fr-FR" baseline="0" dirty="0"/>
              <a:t> states of </a:t>
            </a:r>
            <a:r>
              <a:rPr lang="fr-FR" altLang="fr-FR" baseline="0" dirty="0" err="1"/>
              <a:t>atomic</a:t>
            </a:r>
            <a:r>
              <a:rPr lang="fr-FR" altLang="fr-FR" baseline="0" dirty="0"/>
              <a:t> </a:t>
            </a:r>
            <a:r>
              <a:rPr lang="fr-FR" altLang="fr-FR" baseline="0" dirty="0" err="1"/>
              <a:t>samples</a:t>
            </a:r>
            <a:r>
              <a:rPr lang="fr-FR" altLang="fr-FR" baseline="0" dirty="0"/>
              <a:t>. </a:t>
            </a:r>
            <a:r>
              <a:rPr lang="fr-FR" altLang="fr-FR" dirty="0" err="1"/>
              <a:t>isn</a:t>
            </a:r>
            <a:r>
              <a:rPr lang="fr-FR" altLang="fr-FR" dirty="0"/>
              <a:t> </a:t>
            </a:r>
            <a:r>
              <a:rPr lang="fr-FR" altLang="fr-FR" dirty="0" err="1"/>
              <a:t>nthing</a:t>
            </a:r>
            <a:r>
              <a:rPr lang="fr-FR" altLang="fr-FR" dirty="0"/>
              <a:t> but </a:t>
            </a:r>
            <a:r>
              <a:rPr lang="fr-FR" altLang="fr-FR" dirty="0" err="1"/>
              <a:t>getting</a:t>
            </a:r>
            <a:r>
              <a:rPr lang="fr-FR" altLang="fr-FR" dirty="0"/>
              <a:t> a </a:t>
            </a:r>
            <a:r>
              <a:rPr lang="fr-FR" altLang="fr-FR" dirty="0" err="1"/>
              <a:t>better</a:t>
            </a:r>
            <a:r>
              <a:rPr lang="fr-FR" altLang="fr-FR" dirty="0"/>
              <a:t> control about the </a:t>
            </a:r>
            <a:r>
              <a:rPr lang="fr-FR" altLang="fr-FR" dirty="0" err="1"/>
              <a:t>velocity</a:t>
            </a:r>
            <a:r>
              <a:rPr lang="fr-FR" altLang="fr-FR" dirty="0"/>
              <a:t> </a:t>
            </a:r>
            <a:r>
              <a:rPr lang="fr-FR" altLang="fr-FR" dirty="0" err="1"/>
              <a:t>spread</a:t>
            </a:r>
            <a:r>
              <a:rPr lang="fr-FR" altLang="fr-FR" dirty="0"/>
              <a:t> of a </a:t>
            </a:r>
            <a:r>
              <a:rPr lang="fr-FR" altLang="fr-FR" dirty="0" err="1"/>
              <a:t>dilute</a:t>
            </a:r>
            <a:r>
              <a:rPr lang="fr-FR" altLang="fr-FR" dirty="0"/>
              <a:t> cloud  of </a:t>
            </a:r>
            <a:r>
              <a:rPr lang="fr-FR" altLang="fr-FR" dirty="0" err="1"/>
              <a:t>atoms</a:t>
            </a:r>
            <a:r>
              <a:rPr lang="fr-FR" altLang="fr-FR" dirty="0"/>
              <a:t>. </a:t>
            </a:r>
            <a:r>
              <a:rPr lang="fr-FR" altLang="fr-FR" dirty="0" err="1"/>
              <a:t>Now</a:t>
            </a:r>
            <a:r>
              <a:rPr lang="fr-FR" altLang="fr-FR" dirty="0"/>
              <a:t> if </a:t>
            </a:r>
            <a:r>
              <a:rPr lang="fr-FR" altLang="fr-FR" dirty="0" err="1"/>
              <a:t>atoms</a:t>
            </a:r>
            <a:r>
              <a:rPr lang="fr-FR" altLang="fr-FR" dirty="0"/>
              <a:t> are </a:t>
            </a:r>
            <a:r>
              <a:rPr lang="fr-FR" altLang="fr-FR" dirty="0" err="1"/>
              <a:t>cooled</a:t>
            </a:r>
            <a:r>
              <a:rPr lang="fr-FR" altLang="fr-FR" dirty="0"/>
              <a:t> to microkelvin </a:t>
            </a:r>
            <a:r>
              <a:rPr lang="fr-FR" altLang="fr-FR" dirty="0" err="1"/>
              <a:t>temperatures</a:t>
            </a:r>
            <a:r>
              <a:rPr lang="fr-FR" altLang="fr-FR" dirty="0"/>
              <a:t> </a:t>
            </a:r>
            <a:r>
              <a:rPr lang="fr-FR" altLang="fr-FR" dirty="0" err="1"/>
              <a:t>their</a:t>
            </a:r>
            <a:r>
              <a:rPr lang="fr-FR" altLang="fr-FR" dirty="0"/>
              <a:t> </a:t>
            </a:r>
            <a:r>
              <a:rPr lang="fr-FR" altLang="fr-FR" dirty="0" err="1"/>
              <a:t>velocity</a:t>
            </a:r>
            <a:r>
              <a:rPr lang="fr-FR" altLang="fr-FR" dirty="0"/>
              <a:t> </a:t>
            </a:r>
            <a:r>
              <a:rPr lang="fr-FR" altLang="fr-FR" dirty="0" err="1"/>
              <a:t>spread</a:t>
            </a:r>
            <a:r>
              <a:rPr lang="fr-FR" altLang="fr-FR" dirty="0"/>
              <a:t> </a:t>
            </a:r>
            <a:r>
              <a:rPr lang="fr-FR" altLang="fr-FR" dirty="0" err="1"/>
              <a:t>is</a:t>
            </a:r>
            <a:r>
              <a:rPr lang="fr-FR" altLang="fr-FR" dirty="0"/>
              <a:t> </a:t>
            </a:r>
            <a:r>
              <a:rPr lang="fr-FR" altLang="fr-FR" dirty="0" err="1"/>
              <a:t>only</a:t>
            </a:r>
            <a:r>
              <a:rPr lang="fr-FR" altLang="fr-FR" dirty="0"/>
              <a:t> 7mm/s. This </a:t>
            </a:r>
            <a:r>
              <a:rPr lang="fr-FR" altLang="fr-FR" dirty="0" err="1"/>
              <a:t>means</a:t>
            </a:r>
            <a:r>
              <a:rPr lang="fr-FR" altLang="fr-FR" dirty="0"/>
              <a:t> </a:t>
            </a:r>
            <a:r>
              <a:rPr lang="fr-FR" altLang="fr-FR" dirty="0" err="1"/>
              <a:t>that</a:t>
            </a:r>
            <a:r>
              <a:rPr lang="fr-FR" altLang="fr-FR" dirty="0"/>
              <a:t> </a:t>
            </a:r>
            <a:r>
              <a:rPr lang="fr-FR" altLang="fr-FR" dirty="0" err="1"/>
              <a:t>you</a:t>
            </a:r>
            <a:r>
              <a:rPr lang="fr-FR" altLang="fr-FR" dirty="0"/>
              <a:t> </a:t>
            </a:r>
            <a:r>
              <a:rPr lang="fr-FR" altLang="fr-FR" dirty="0" err="1"/>
              <a:t>can</a:t>
            </a:r>
            <a:r>
              <a:rPr lang="fr-FR" altLang="fr-FR" dirty="0"/>
              <a:t> observe a </a:t>
            </a:r>
            <a:r>
              <a:rPr lang="fr-FR" altLang="fr-FR" dirty="0" err="1"/>
              <a:t>sample</a:t>
            </a:r>
            <a:r>
              <a:rPr lang="fr-FR" altLang="fr-FR" dirty="0"/>
              <a:t> of </a:t>
            </a:r>
            <a:r>
              <a:rPr lang="fr-FR" altLang="fr-FR" dirty="0" err="1"/>
              <a:t>unperturbed</a:t>
            </a:r>
            <a:r>
              <a:rPr lang="fr-FR" altLang="fr-FR" dirty="0"/>
              <a:t> </a:t>
            </a:r>
            <a:r>
              <a:rPr lang="fr-FR" altLang="fr-FR" dirty="0" err="1"/>
              <a:t>atoms</a:t>
            </a:r>
            <a:r>
              <a:rPr lang="fr-FR" altLang="fr-FR" dirty="0"/>
              <a:t> for a long duration, </a:t>
            </a:r>
            <a:r>
              <a:rPr lang="fr-FR" altLang="fr-FR" dirty="0" err="1"/>
              <a:t>hence</a:t>
            </a:r>
            <a:r>
              <a:rPr lang="fr-FR" altLang="fr-FR" dirty="0"/>
              <a:t> </a:t>
            </a:r>
            <a:r>
              <a:rPr lang="fr-FR" altLang="fr-FR" dirty="0" err="1"/>
              <a:t>precision</a:t>
            </a:r>
            <a:r>
              <a:rPr lang="fr-FR" altLang="fr-FR" dirty="0"/>
              <a:t> </a:t>
            </a:r>
            <a:r>
              <a:rPr lang="fr-FR" altLang="fr-FR" dirty="0" err="1"/>
              <a:t>measurements</a:t>
            </a:r>
            <a:r>
              <a:rPr lang="fr-FR" altLang="fr-FR" dirty="0"/>
              <a:t>.  The second motivation </a:t>
            </a:r>
            <a:r>
              <a:rPr lang="fr-FR" altLang="fr-FR" dirty="0" err="1"/>
              <a:t>is</a:t>
            </a:r>
            <a:r>
              <a:rPr lang="fr-FR" altLang="fr-FR" dirty="0"/>
              <a:t> </a:t>
            </a:r>
            <a:r>
              <a:rPr lang="fr-FR" altLang="fr-FR" dirty="0" err="1"/>
              <a:t>that</a:t>
            </a:r>
            <a:r>
              <a:rPr lang="fr-FR" altLang="fr-FR" dirty="0"/>
              <a:t> </a:t>
            </a:r>
            <a:r>
              <a:rPr lang="fr-FR" altLang="fr-FR" dirty="0" err="1"/>
              <a:t>with</a:t>
            </a:r>
            <a:r>
              <a:rPr lang="fr-FR" altLang="fr-FR" dirty="0"/>
              <a:t> </a:t>
            </a:r>
            <a:r>
              <a:rPr lang="fr-FR" altLang="fr-FR" dirty="0" err="1"/>
              <a:t>these</a:t>
            </a:r>
            <a:r>
              <a:rPr lang="fr-FR" altLang="fr-FR" dirty="0"/>
              <a:t> new </a:t>
            </a:r>
            <a:r>
              <a:rPr lang="fr-FR" altLang="fr-FR" dirty="0" err="1"/>
              <a:t>tools</a:t>
            </a:r>
            <a:r>
              <a:rPr lang="fr-FR" altLang="fr-FR" dirty="0"/>
              <a:t>, </a:t>
            </a:r>
            <a:r>
              <a:rPr lang="fr-FR" altLang="fr-FR" dirty="0" err="1"/>
              <a:t>you</a:t>
            </a:r>
            <a:r>
              <a:rPr lang="fr-FR" altLang="fr-FR" dirty="0"/>
              <a:t> </a:t>
            </a:r>
            <a:r>
              <a:rPr lang="fr-FR" altLang="fr-FR" dirty="0" err="1"/>
              <a:t>can</a:t>
            </a:r>
            <a:r>
              <a:rPr lang="fr-FR" altLang="fr-FR" dirty="0"/>
              <a:t> </a:t>
            </a:r>
            <a:r>
              <a:rPr lang="fr-FR" altLang="fr-FR" dirty="0" err="1"/>
              <a:t>perform</a:t>
            </a:r>
            <a:r>
              <a:rPr lang="fr-FR" altLang="fr-FR" dirty="0"/>
              <a:t> new tests of </a:t>
            </a:r>
            <a:r>
              <a:rPr lang="fr-FR" altLang="fr-FR" dirty="0" err="1"/>
              <a:t>fundamental</a:t>
            </a:r>
            <a:r>
              <a:rPr lang="fr-FR" altLang="fr-FR" dirty="0"/>
              <a:t> </a:t>
            </a:r>
            <a:r>
              <a:rPr lang="fr-FR" altLang="fr-FR" dirty="0" err="1"/>
              <a:t>physical</a:t>
            </a:r>
            <a:r>
              <a:rPr lang="fr-FR" altLang="fr-FR" dirty="0"/>
              <a:t> </a:t>
            </a:r>
            <a:r>
              <a:rPr lang="fr-FR" altLang="fr-FR" dirty="0" err="1"/>
              <a:t>laws</a:t>
            </a:r>
            <a:r>
              <a:rPr lang="fr-FR" altLang="fr-FR" dirty="0"/>
              <a:t> and </a:t>
            </a:r>
            <a:r>
              <a:rPr lang="fr-FR" altLang="fr-FR" dirty="0" err="1"/>
              <a:t>this</a:t>
            </a:r>
            <a:r>
              <a:rPr lang="fr-FR" altLang="fr-FR" dirty="0"/>
              <a:t> </a:t>
            </a:r>
            <a:r>
              <a:rPr lang="fr-FR" altLang="fr-FR" dirty="0" err="1"/>
              <a:t>is</a:t>
            </a:r>
            <a:r>
              <a:rPr lang="fr-FR" altLang="fr-FR" dirty="0"/>
              <a:t> </a:t>
            </a:r>
            <a:r>
              <a:rPr lang="fr-FR" altLang="fr-FR" dirty="0" err="1"/>
              <a:t>was</a:t>
            </a:r>
            <a:r>
              <a:rPr lang="fr-FR" altLang="fr-FR" dirty="0"/>
              <a:t> </a:t>
            </a:r>
            <a:r>
              <a:rPr lang="fr-FR" altLang="fr-FR" dirty="0" err="1"/>
              <a:t>this</a:t>
            </a:r>
            <a:r>
              <a:rPr lang="fr-FR" altLang="fr-FR" dirty="0"/>
              <a:t> image </a:t>
            </a:r>
            <a:r>
              <a:rPr lang="fr-FR" altLang="fr-FR" dirty="0" err="1"/>
              <a:t>aims</a:t>
            </a:r>
            <a:r>
              <a:rPr lang="fr-FR" altLang="fr-FR" dirty="0"/>
              <a:t> to </a:t>
            </a:r>
            <a:r>
              <a:rPr lang="fr-FR" altLang="fr-FR" dirty="0" err="1"/>
              <a:t>convey</a:t>
            </a:r>
            <a:r>
              <a:rPr lang="fr-FR" altLang="fr-FR" dirty="0"/>
              <a:t>. As </a:t>
            </a:r>
            <a:r>
              <a:rPr lang="fr-FR" altLang="fr-FR" dirty="0" err="1"/>
              <a:t>you</a:t>
            </a:r>
            <a:r>
              <a:rPr lang="fr-FR" altLang="fr-FR" dirty="0"/>
              <a:t> know </a:t>
            </a:r>
            <a:r>
              <a:rPr lang="fr-FR" altLang="fr-FR" dirty="0" err="1"/>
              <a:t>there</a:t>
            </a:r>
            <a:r>
              <a:rPr lang="fr-FR" altLang="fr-FR" dirty="0"/>
              <a:t> </a:t>
            </a:r>
            <a:r>
              <a:rPr lang="fr-FR" altLang="fr-FR" dirty="0" err="1"/>
              <a:t>is</a:t>
            </a:r>
            <a:r>
              <a:rPr lang="fr-FR" altLang="fr-FR" dirty="0"/>
              <a:t> no </a:t>
            </a:r>
            <a:r>
              <a:rPr lang="fr-FR" altLang="fr-FR" dirty="0" err="1"/>
              <a:t>satisfactory</a:t>
            </a:r>
            <a:r>
              <a:rPr lang="fr-FR" altLang="fr-FR" dirty="0"/>
              <a:t> unification of quantum </a:t>
            </a:r>
            <a:r>
              <a:rPr lang="fr-FR" altLang="fr-FR" dirty="0" err="1"/>
              <a:t>mechanics</a:t>
            </a:r>
            <a:r>
              <a:rPr lang="fr-FR" altLang="fr-FR" dirty="0"/>
              <a:t> </a:t>
            </a:r>
            <a:r>
              <a:rPr lang="fr-FR" altLang="fr-FR" dirty="0" err="1"/>
              <a:t>with</a:t>
            </a:r>
            <a:r>
              <a:rPr lang="fr-FR" altLang="fr-FR" dirty="0"/>
              <a:t> GR and </a:t>
            </a:r>
            <a:r>
              <a:rPr lang="fr-FR" altLang="fr-FR" dirty="0" err="1"/>
              <a:t>this</a:t>
            </a:r>
            <a:r>
              <a:rPr lang="fr-FR" altLang="fr-FR" dirty="0"/>
              <a:t> </a:t>
            </a:r>
            <a:r>
              <a:rPr lang="fr-FR" altLang="fr-FR" dirty="0" err="1"/>
              <a:t>is</a:t>
            </a:r>
            <a:r>
              <a:rPr lang="fr-FR" altLang="fr-FR" dirty="0"/>
              <a:t> a motivation to </a:t>
            </a:r>
            <a:r>
              <a:rPr lang="fr-FR" altLang="fr-FR" dirty="0" err="1"/>
              <a:t>perform</a:t>
            </a:r>
            <a:r>
              <a:rPr lang="fr-FR" altLang="fr-FR" dirty="0"/>
              <a:t> tests at the </a:t>
            </a:r>
            <a:r>
              <a:rPr lang="fr-FR" altLang="fr-FR" dirty="0" err="1"/>
              <a:t>frontier</a:t>
            </a:r>
            <a:r>
              <a:rPr lang="fr-FR" altLang="fr-FR" dirty="0"/>
              <a:t> </a:t>
            </a:r>
            <a:r>
              <a:rPr lang="fr-FR" altLang="fr-FR" dirty="0" err="1"/>
              <a:t>between</a:t>
            </a:r>
            <a:r>
              <a:rPr lang="fr-FR" altLang="fr-FR" dirty="0"/>
              <a:t> QM and </a:t>
            </a:r>
            <a:r>
              <a:rPr lang="fr-FR" altLang="fr-FR" dirty="0" err="1"/>
              <a:t>Relativity</a:t>
            </a:r>
            <a:r>
              <a:rPr lang="fr-FR" altLang="fr-FR" dirty="0"/>
              <a:t>.</a:t>
            </a:r>
          </a:p>
        </p:txBody>
      </p:sp>
    </p:spTree>
    <p:extLst>
      <p:ext uri="{BB962C8B-B14F-4D97-AF65-F5344CB8AC3E}">
        <p14:creationId xmlns:p14="http://schemas.microsoft.com/office/powerpoint/2010/main" val="1378511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e l'image des diapositives 1">
            <a:extLst>
              <a:ext uri="{FF2B5EF4-FFF2-40B4-BE49-F238E27FC236}">
                <a16:creationId xmlns:a16="http://schemas.microsoft.com/office/drawing/2014/main" id="{992695B1-6A37-4B9F-9318-D0305EBBC638}"/>
              </a:ext>
            </a:extLst>
          </p:cNvPr>
          <p:cNvSpPr>
            <a:spLocks noGrp="1" noRot="1" noChangeAspect="1" noChangeArrowheads="1" noTextEdit="1"/>
          </p:cNvSpPr>
          <p:nvPr>
            <p:ph type="sldImg"/>
          </p:nvPr>
        </p:nvSpPr>
        <p:spPr>
          <a:ln/>
        </p:spPr>
      </p:sp>
      <p:sp>
        <p:nvSpPr>
          <p:cNvPr id="6147" name="Espace réservé des commentaires 2">
            <a:extLst>
              <a:ext uri="{FF2B5EF4-FFF2-40B4-BE49-F238E27FC236}">
                <a16:creationId xmlns:a16="http://schemas.microsoft.com/office/drawing/2014/main" id="{8156709B-84B3-4C1C-8515-05D0C09F3490}"/>
              </a:ext>
            </a:extLst>
          </p:cNvPr>
          <p:cNvSpPr>
            <a:spLocks noGrp="1" noChangeArrowheads="1"/>
          </p:cNvSpPr>
          <p:nvPr>
            <p:ph type="body" idx="1"/>
          </p:nvPr>
        </p:nvSpPr>
        <p:spPr>
          <a:noFill/>
        </p:spPr>
        <p:txBody>
          <a:bodyPr/>
          <a:lstStyle/>
          <a:p>
            <a:r>
              <a:rPr lang="fr-FR" altLang="fr-FR" dirty="0"/>
              <a:t>Let me start </a:t>
            </a:r>
            <a:r>
              <a:rPr lang="fr-FR" altLang="fr-FR" dirty="0" err="1"/>
              <a:t>with</a:t>
            </a:r>
            <a:r>
              <a:rPr lang="fr-FR" altLang="fr-FR" dirty="0"/>
              <a:t> a </a:t>
            </a:r>
            <a:r>
              <a:rPr lang="fr-FR" altLang="fr-FR" dirty="0" err="1"/>
              <a:t>somewhat</a:t>
            </a:r>
            <a:r>
              <a:rPr lang="fr-FR" altLang="fr-FR" dirty="0"/>
              <a:t> provocative question. </a:t>
            </a:r>
            <a:r>
              <a:rPr lang="fr-FR" altLang="fr-FR" dirty="0" err="1"/>
              <a:t>Does</a:t>
            </a:r>
            <a:r>
              <a:rPr lang="fr-FR" altLang="fr-FR" dirty="0"/>
              <a:t> time </a:t>
            </a:r>
            <a:r>
              <a:rPr lang="fr-FR" altLang="fr-FR" dirty="0" err="1"/>
              <a:t>exist</a:t>
            </a:r>
            <a:r>
              <a:rPr lang="fr-FR" altLang="fr-FR" dirty="0"/>
              <a:t> ? Time as </a:t>
            </a:r>
            <a:r>
              <a:rPr lang="fr-FR" altLang="fr-FR" dirty="0" err="1"/>
              <a:t>introduced</a:t>
            </a:r>
            <a:r>
              <a:rPr lang="fr-FR" altLang="fr-FR" dirty="0"/>
              <a:t> by Newton, and </a:t>
            </a:r>
            <a:r>
              <a:rPr lang="fr-FR" altLang="fr-FR" dirty="0" err="1"/>
              <a:t>used</a:t>
            </a:r>
            <a:r>
              <a:rPr lang="fr-FR" altLang="fr-FR" dirty="0"/>
              <a:t> in </a:t>
            </a:r>
            <a:r>
              <a:rPr lang="fr-FR" altLang="fr-FR" dirty="0" err="1"/>
              <a:t>classical</a:t>
            </a:r>
            <a:r>
              <a:rPr lang="fr-FR" altLang="fr-FR" dirty="0"/>
              <a:t> </a:t>
            </a:r>
            <a:r>
              <a:rPr lang="fr-FR" altLang="fr-FR" dirty="0" err="1"/>
              <a:t>mechanics</a:t>
            </a:r>
            <a:r>
              <a:rPr lang="fr-FR" altLang="fr-FR" dirty="0"/>
              <a:t> flows </a:t>
            </a:r>
            <a:r>
              <a:rPr lang="fr-FR" altLang="fr-FR" dirty="0" err="1"/>
              <a:t>regularly</a:t>
            </a:r>
            <a:r>
              <a:rPr lang="fr-FR" altLang="fr-FR" dirty="0"/>
              <a:t>, </a:t>
            </a:r>
            <a:r>
              <a:rPr lang="fr-FR" altLang="fr-FR" dirty="0" err="1"/>
              <a:t>is</a:t>
            </a:r>
            <a:r>
              <a:rPr lang="fr-FR" altLang="fr-FR" dirty="0"/>
              <a:t> </a:t>
            </a:r>
            <a:r>
              <a:rPr lang="fr-FR" altLang="fr-FR" dirty="0" err="1"/>
              <a:t>universal</a:t>
            </a:r>
            <a:r>
              <a:rPr lang="fr-FR" altLang="fr-FR" dirty="0"/>
              <a:t>  and the </a:t>
            </a:r>
            <a:r>
              <a:rPr lang="fr-FR" altLang="fr-FR" dirty="0" err="1"/>
              <a:t>same</a:t>
            </a:r>
            <a:r>
              <a:rPr lang="fr-FR" altLang="fr-FR" dirty="0"/>
              <a:t> for all. Following </a:t>
            </a:r>
            <a:r>
              <a:rPr lang="fr-FR" altLang="fr-FR" dirty="0" err="1"/>
              <a:t>works</a:t>
            </a:r>
            <a:r>
              <a:rPr lang="fr-FR" altLang="fr-FR" dirty="0"/>
              <a:t> of Poincaré, Lorentz, </a:t>
            </a:r>
            <a:r>
              <a:rPr lang="fr-FR" altLang="fr-FR" dirty="0" err="1"/>
              <a:t>Einstein’s</a:t>
            </a:r>
            <a:r>
              <a:rPr lang="fr-FR" altLang="fr-FR" dirty="0"/>
              <a:t> </a:t>
            </a:r>
            <a:r>
              <a:rPr lang="fr-FR" altLang="fr-FR" dirty="0" err="1"/>
              <a:t>answer</a:t>
            </a:r>
            <a:r>
              <a:rPr lang="fr-FR" altLang="fr-FR" dirty="0"/>
              <a:t> made </a:t>
            </a:r>
            <a:r>
              <a:rPr lang="fr-FR" altLang="fr-FR" dirty="0" err="1"/>
              <a:t>here</a:t>
            </a:r>
            <a:r>
              <a:rPr lang="fr-FR" altLang="fr-FR" dirty="0"/>
              <a:t> in  Bern </a:t>
            </a:r>
            <a:r>
              <a:rPr lang="fr-FR" altLang="fr-FR" dirty="0" err="1"/>
              <a:t>with</a:t>
            </a:r>
            <a:r>
              <a:rPr lang="fr-FR" altLang="fr-FR" dirty="0"/>
              <a:t> </a:t>
            </a:r>
            <a:r>
              <a:rPr lang="fr-FR" altLang="fr-FR" dirty="0" err="1"/>
              <a:t>special</a:t>
            </a:r>
            <a:r>
              <a:rPr lang="fr-FR" altLang="fr-FR" dirty="0"/>
              <a:t> </a:t>
            </a:r>
            <a:r>
              <a:rPr lang="fr-FR" altLang="fr-FR" dirty="0" err="1"/>
              <a:t>relativity</a:t>
            </a:r>
            <a:r>
              <a:rPr lang="fr-FR" altLang="fr-FR" dirty="0"/>
              <a:t> </a:t>
            </a:r>
            <a:r>
              <a:rPr lang="fr-FR" altLang="fr-FR" dirty="0" err="1"/>
              <a:t>is</a:t>
            </a:r>
            <a:r>
              <a:rPr lang="fr-FR" altLang="fr-FR" dirty="0"/>
              <a:t> NO ! plus tard en 1915 est non. There as a </a:t>
            </a:r>
            <a:r>
              <a:rPr lang="fr-FR" altLang="fr-FR" dirty="0" err="1"/>
              <a:t>many</a:t>
            </a:r>
            <a:r>
              <a:rPr lang="fr-FR" altLang="fr-FR" dirty="0"/>
              <a:t> time as </a:t>
            </a:r>
            <a:r>
              <a:rPr lang="fr-FR" altLang="fr-FR" dirty="0" err="1"/>
              <a:t>observers</a:t>
            </a:r>
            <a:r>
              <a:rPr lang="fr-FR" altLang="fr-FR" dirty="0"/>
              <a:t> </a:t>
            </a:r>
            <a:r>
              <a:rPr lang="fr-FR" altLang="fr-FR" dirty="0" err="1"/>
              <a:t>evolving</a:t>
            </a:r>
            <a:r>
              <a:rPr lang="fr-FR" altLang="fr-FR" dirty="0"/>
              <a:t> on </a:t>
            </a:r>
            <a:r>
              <a:rPr lang="fr-FR" altLang="fr-FR" dirty="0" err="1"/>
              <a:t>its</a:t>
            </a:r>
            <a:r>
              <a:rPr lang="fr-FR" altLang="fr-FR" dirty="0"/>
              <a:t> </a:t>
            </a:r>
            <a:r>
              <a:rPr lang="fr-FR" altLang="fr-FR" dirty="0" err="1"/>
              <a:t>universe</a:t>
            </a:r>
            <a:r>
              <a:rPr lang="fr-FR" altLang="fr-FR" dirty="0"/>
              <a:t> line !</a:t>
            </a:r>
          </a:p>
          <a:p>
            <a:r>
              <a:rPr lang="fr-FR" altLang="fr-FR" dirty="0"/>
              <a:t>Est-ce a dire que le temps et la mesure du temps sont inutiles ? </a:t>
            </a:r>
            <a:r>
              <a:rPr lang="fr-FR" altLang="fr-FR" dirty="0" err="1"/>
              <a:t>Does</a:t>
            </a:r>
            <a:r>
              <a:rPr lang="fr-FR" altLang="fr-FR" dirty="0"/>
              <a:t> </a:t>
            </a:r>
            <a:r>
              <a:rPr lang="fr-FR" altLang="fr-FR" dirty="0" err="1"/>
              <a:t>it</a:t>
            </a:r>
            <a:r>
              <a:rPr lang="fr-FR" altLang="fr-FR" dirty="0"/>
              <a:t> </a:t>
            </a:r>
            <a:r>
              <a:rPr lang="fr-FR" altLang="fr-FR" dirty="0" err="1"/>
              <a:t>mean</a:t>
            </a:r>
            <a:r>
              <a:rPr lang="fr-FR" altLang="fr-FR" dirty="0"/>
              <a:t> </a:t>
            </a:r>
            <a:r>
              <a:rPr lang="fr-FR" altLang="fr-FR" dirty="0" err="1"/>
              <a:t>that</a:t>
            </a:r>
            <a:r>
              <a:rPr lang="fr-FR" altLang="fr-FR" dirty="0"/>
              <a:t> time </a:t>
            </a:r>
            <a:r>
              <a:rPr lang="fr-FR" altLang="fr-FR" dirty="0" err="1"/>
              <a:t>measurements</a:t>
            </a:r>
            <a:r>
              <a:rPr lang="fr-FR" altLang="fr-FR" dirty="0"/>
              <a:t> are </a:t>
            </a:r>
            <a:r>
              <a:rPr lang="fr-FR" altLang="fr-FR" dirty="0" err="1"/>
              <a:t>useless</a:t>
            </a:r>
            <a:r>
              <a:rPr lang="fr-FR" altLang="fr-FR" dirty="0"/>
              <a:t> . </a:t>
            </a:r>
          </a:p>
          <a:p>
            <a:r>
              <a:rPr lang="fr-FR" altLang="fr-FR" dirty="0"/>
              <a:t>Of course not ! So let us go back to </a:t>
            </a:r>
            <a:r>
              <a:rPr lang="fr-FR" altLang="fr-FR" dirty="0" err="1"/>
              <a:t>fundamental</a:t>
            </a:r>
            <a:r>
              <a:rPr lang="fr-FR" altLang="fr-FR" dirty="0"/>
              <a:t> concepts. </a:t>
            </a:r>
            <a:r>
              <a:rPr lang="fr-FR" altLang="fr-FR" dirty="0" err="1"/>
              <a:t>Today</a:t>
            </a:r>
            <a:r>
              <a:rPr lang="fr-FR" altLang="fr-FR" dirty="0"/>
              <a:t> the best </a:t>
            </a:r>
            <a:r>
              <a:rPr lang="fr-FR" altLang="fr-FR" dirty="0" err="1"/>
              <a:t>clocks</a:t>
            </a:r>
            <a:r>
              <a:rPr lang="fr-FR" altLang="fr-FR" dirty="0"/>
              <a:t> are </a:t>
            </a:r>
            <a:r>
              <a:rPr lang="fr-FR" altLang="fr-FR" dirty="0" err="1"/>
              <a:t>atomic</a:t>
            </a:r>
            <a:r>
              <a:rPr lang="fr-FR" altLang="fr-FR" dirty="0"/>
              <a:t> </a:t>
            </a:r>
            <a:r>
              <a:rPr lang="fr-FR" altLang="fr-FR" dirty="0" err="1"/>
              <a:t>clocks</a:t>
            </a:r>
            <a:r>
              <a:rPr lang="fr-FR" altLang="fr-FR" dirty="0"/>
              <a:t>, made of </a:t>
            </a:r>
            <a:r>
              <a:rPr lang="fr-FR" altLang="fr-FR" dirty="0" err="1"/>
              <a:t>individual</a:t>
            </a:r>
            <a:r>
              <a:rPr lang="fr-FR" altLang="fr-FR" dirty="0"/>
              <a:t> </a:t>
            </a:r>
            <a:r>
              <a:rPr lang="fr-FR" altLang="fr-FR" dirty="0" err="1"/>
              <a:t>atoms</a:t>
            </a:r>
            <a:r>
              <a:rPr lang="fr-FR" altLang="fr-FR" dirty="0"/>
              <a:t> </a:t>
            </a:r>
            <a:r>
              <a:rPr lang="fr-FR" altLang="fr-FR" dirty="0" err="1"/>
              <a:t>which</a:t>
            </a:r>
            <a:r>
              <a:rPr lang="fr-FR" altLang="fr-FR" dirty="0"/>
              <a:t> are </a:t>
            </a:r>
            <a:r>
              <a:rPr lang="fr-FR" altLang="fr-FR" dirty="0" err="1"/>
              <a:t>described</a:t>
            </a:r>
            <a:r>
              <a:rPr lang="fr-FR" altLang="fr-FR" dirty="0"/>
              <a:t> by quantum </a:t>
            </a:r>
            <a:r>
              <a:rPr lang="fr-FR" altLang="fr-FR" dirty="0" err="1"/>
              <a:t>mechanics</a:t>
            </a:r>
            <a:r>
              <a:rPr lang="fr-FR" altLang="fr-FR" dirty="0"/>
              <a:t>.</a:t>
            </a:r>
          </a:p>
        </p:txBody>
      </p:sp>
      <p:sp>
        <p:nvSpPr>
          <p:cNvPr id="6148" name="Espace réservé du numéro de diapositive 3">
            <a:extLst>
              <a:ext uri="{FF2B5EF4-FFF2-40B4-BE49-F238E27FC236}">
                <a16:creationId xmlns:a16="http://schemas.microsoft.com/office/drawing/2014/main" id="{6935D5AD-778A-4300-B298-4DD2C381FBA2}"/>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76463DA-E6CB-4809-881F-57EC931A886F}" type="slidenum">
              <a:rPr lang="fr-FR" altLang="fr-FR" smtClean="0"/>
              <a:pPr/>
              <a:t>3</a:t>
            </a:fld>
            <a:endParaRPr lang="fr-FR" altLang="fr-FR"/>
          </a:p>
        </p:txBody>
      </p:sp>
    </p:spTree>
    <p:extLst>
      <p:ext uri="{BB962C8B-B14F-4D97-AF65-F5344CB8AC3E}">
        <p14:creationId xmlns:p14="http://schemas.microsoft.com/office/powerpoint/2010/main" val="610830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e l'image des diapositives 1">
            <a:extLst>
              <a:ext uri="{FF2B5EF4-FFF2-40B4-BE49-F238E27FC236}">
                <a16:creationId xmlns:a16="http://schemas.microsoft.com/office/drawing/2014/main" id="{B1198C43-FE73-40D7-933A-B5DCC78809FC}"/>
              </a:ext>
            </a:extLst>
          </p:cNvPr>
          <p:cNvSpPr>
            <a:spLocks noGrp="1" noRot="1" noChangeAspect="1" noChangeArrowheads="1" noTextEdit="1"/>
          </p:cNvSpPr>
          <p:nvPr>
            <p:ph type="sldImg"/>
          </p:nvPr>
        </p:nvSpPr>
        <p:spPr>
          <a:ln/>
        </p:spPr>
      </p:sp>
      <p:sp>
        <p:nvSpPr>
          <p:cNvPr id="8195" name="Espace réservé des commentaires 2">
            <a:extLst>
              <a:ext uri="{FF2B5EF4-FFF2-40B4-BE49-F238E27FC236}">
                <a16:creationId xmlns:a16="http://schemas.microsoft.com/office/drawing/2014/main" id="{50F242B1-BF00-4CD5-A633-0A716230DCE3}"/>
              </a:ext>
            </a:extLst>
          </p:cNvPr>
          <p:cNvSpPr>
            <a:spLocks noGrp="1" noChangeArrowheads="1"/>
          </p:cNvSpPr>
          <p:nvPr>
            <p:ph type="body" idx="1"/>
          </p:nvPr>
        </p:nvSpPr>
        <p:spPr>
          <a:noFill/>
        </p:spPr>
        <p:txBody>
          <a:bodyPr/>
          <a:lstStyle/>
          <a:p>
            <a:r>
              <a:rPr lang="fr-FR" altLang="fr-FR" dirty="0"/>
              <a:t>In </a:t>
            </a:r>
            <a:r>
              <a:rPr lang="fr-FR" altLang="fr-FR" dirty="0" err="1"/>
              <a:t>Einstein’sview</a:t>
            </a:r>
            <a:r>
              <a:rPr lang="fr-FR" altLang="fr-FR" dirty="0"/>
              <a:t> </a:t>
            </a:r>
            <a:r>
              <a:rPr lang="fr-FR" altLang="fr-FR" dirty="0" err="1"/>
              <a:t>clocks</a:t>
            </a:r>
            <a:r>
              <a:rPr lang="fr-FR" altLang="fr-FR" dirty="0"/>
              <a:t> and </a:t>
            </a:r>
            <a:r>
              <a:rPr lang="fr-FR" altLang="fr-FR" dirty="0" err="1"/>
              <a:t>clock</a:t>
            </a:r>
            <a:r>
              <a:rPr lang="fr-FR" altLang="fr-FR" dirty="0"/>
              <a:t> </a:t>
            </a:r>
            <a:r>
              <a:rPr lang="fr-FR" altLang="fr-FR" dirty="0" err="1"/>
              <a:t>syncronization</a:t>
            </a:r>
            <a:r>
              <a:rPr lang="fr-FR" altLang="fr-FR" dirty="0"/>
              <a:t> </a:t>
            </a:r>
            <a:r>
              <a:rPr lang="fr-FR" altLang="fr-FR" dirty="0" err="1"/>
              <a:t>play</a:t>
            </a:r>
            <a:r>
              <a:rPr lang="fr-FR" altLang="fr-FR" dirty="0"/>
              <a:t> a central </a:t>
            </a:r>
            <a:r>
              <a:rPr lang="fr-FR" altLang="fr-FR" dirty="0" err="1"/>
              <a:t>role</a:t>
            </a:r>
            <a:r>
              <a:rPr lang="fr-FR" altLang="fr-FR" dirty="0"/>
              <a:t>. How to </a:t>
            </a:r>
            <a:r>
              <a:rPr lang="fr-FR" altLang="fr-FR" dirty="0" err="1"/>
              <a:t>reconcile</a:t>
            </a:r>
            <a:r>
              <a:rPr lang="fr-FR" altLang="fr-FR" dirty="0"/>
              <a:t> </a:t>
            </a:r>
            <a:r>
              <a:rPr lang="fr-FR" altLang="fr-FR" dirty="0" err="1"/>
              <a:t>this</a:t>
            </a:r>
            <a:r>
              <a:rPr lang="fr-FR" altLang="fr-FR" dirty="0"/>
              <a:t> apparent </a:t>
            </a:r>
            <a:r>
              <a:rPr lang="fr-FR" altLang="fr-FR" dirty="0" err="1"/>
              <a:t>paradox</a:t>
            </a:r>
            <a:r>
              <a:rPr lang="fr-FR" altLang="fr-FR" dirty="0"/>
              <a:t> ? Let us place an observer </a:t>
            </a:r>
            <a:r>
              <a:rPr lang="fr-FR" altLang="fr-FR" dirty="0" err="1"/>
              <a:t>along</a:t>
            </a:r>
            <a:r>
              <a:rPr lang="fr-FR" altLang="fr-FR" dirty="0"/>
              <a:t> </a:t>
            </a:r>
            <a:r>
              <a:rPr lang="fr-FR" altLang="fr-FR" dirty="0" err="1"/>
              <a:t>its</a:t>
            </a:r>
            <a:r>
              <a:rPr lang="fr-FR" altLang="fr-FR" dirty="0"/>
              <a:t> </a:t>
            </a:r>
            <a:r>
              <a:rPr lang="fr-FR" altLang="fr-FR" dirty="0" err="1"/>
              <a:t>universe</a:t>
            </a:r>
            <a:r>
              <a:rPr lang="fr-FR" altLang="fr-FR" dirty="0"/>
              <a:t> line and </a:t>
            </a:r>
            <a:r>
              <a:rPr lang="fr-FR" altLang="fr-FR" dirty="0" err="1"/>
              <a:t>attach</a:t>
            </a:r>
            <a:r>
              <a:rPr lang="fr-FR" altLang="fr-FR" dirty="0"/>
              <a:t> a </a:t>
            </a:r>
            <a:r>
              <a:rPr lang="fr-FR" altLang="fr-FR" dirty="0" err="1"/>
              <a:t>clock</a:t>
            </a:r>
            <a:r>
              <a:rPr lang="fr-FR" altLang="fr-FR" dirty="0"/>
              <a:t> to </a:t>
            </a:r>
            <a:r>
              <a:rPr lang="fr-FR" altLang="fr-FR" dirty="0" err="1"/>
              <a:t>him</a:t>
            </a:r>
            <a:r>
              <a:rPr lang="fr-FR" altLang="fr-FR" dirty="0"/>
              <a:t>. This </a:t>
            </a:r>
            <a:r>
              <a:rPr lang="fr-FR" altLang="fr-FR" dirty="0" err="1"/>
              <a:t>clock</a:t>
            </a:r>
            <a:r>
              <a:rPr lang="fr-FR" altLang="fr-FR" dirty="0"/>
              <a:t> </a:t>
            </a:r>
            <a:r>
              <a:rPr lang="fr-FR" altLang="fr-FR" dirty="0" err="1"/>
              <a:t>realizes</a:t>
            </a:r>
            <a:r>
              <a:rPr lang="fr-FR" altLang="fr-FR" dirty="0"/>
              <a:t> the time </a:t>
            </a:r>
            <a:r>
              <a:rPr lang="fr-FR" altLang="fr-FR" dirty="0" err="1"/>
              <a:t>coordinate</a:t>
            </a:r>
            <a:r>
              <a:rPr lang="fr-FR" altLang="fr-FR" dirty="0"/>
              <a:t> of the </a:t>
            </a:r>
            <a:r>
              <a:rPr lang="fr-FR" altLang="fr-FR" dirty="0" err="1"/>
              <a:t>metric</a:t>
            </a:r>
            <a:r>
              <a:rPr lang="fr-FR" altLang="fr-FR" dirty="0"/>
              <a:t> </a:t>
            </a:r>
            <a:r>
              <a:rPr lang="fr-FR" altLang="fr-FR" dirty="0" err="1"/>
              <a:t>introduced</a:t>
            </a:r>
            <a:r>
              <a:rPr lang="fr-FR" altLang="fr-FR" dirty="0"/>
              <a:t> by </a:t>
            </a:r>
            <a:r>
              <a:rPr lang="fr-FR" altLang="fr-FR" dirty="0" err="1"/>
              <a:t>Einstein.and</a:t>
            </a:r>
            <a:r>
              <a:rPr lang="fr-FR" altLang="fr-FR" dirty="0"/>
              <a:t> </a:t>
            </a:r>
            <a:r>
              <a:rPr lang="fr-FR" altLang="fr-FR" dirty="0" err="1"/>
              <a:t>it</a:t>
            </a:r>
            <a:r>
              <a:rPr lang="fr-FR" altLang="fr-FR" dirty="0"/>
              <a:t> </a:t>
            </a:r>
            <a:r>
              <a:rPr lang="fr-FR" altLang="fr-FR" dirty="0" err="1"/>
              <a:t>is</a:t>
            </a:r>
            <a:r>
              <a:rPr lang="fr-FR" altLang="fr-FR" dirty="0"/>
              <a:t> </a:t>
            </a:r>
            <a:r>
              <a:rPr lang="fr-FR" altLang="fr-FR" dirty="0" err="1"/>
              <a:t>called</a:t>
            </a:r>
            <a:r>
              <a:rPr lang="fr-FR" altLang="fr-FR" dirty="0"/>
              <a:t>  the local </a:t>
            </a:r>
            <a:r>
              <a:rPr lang="fr-FR" altLang="fr-FR" dirty="0" err="1"/>
              <a:t>proper</a:t>
            </a:r>
            <a:r>
              <a:rPr lang="fr-FR" altLang="fr-FR" dirty="0"/>
              <a:t> time. This time </a:t>
            </a:r>
            <a:r>
              <a:rPr lang="fr-FR" altLang="fr-FR" dirty="0" err="1"/>
              <a:t>is</a:t>
            </a:r>
            <a:r>
              <a:rPr lang="fr-FR" altLang="fr-FR" dirty="0"/>
              <a:t> not </a:t>
            </a:r>
            <a:r>
              <a:rPr lang="fr-FR" altLang="fr-FR" dirty="0" err="1"/>
              <a:t>universal</a:t>
            </a:r>
            <a:r>
              <a:rPr lang="fr-FR" altLang="fr-FR" dirty="0"/>
              <a:t>. There are </a:t>
            </a:r>
            <a:r>
              <a:rPr lang="fr-FR" altLang="fr-FR" dirty="0" err="1"/>
              <a:t>thus</a:t>
            </a:r>
            <a:r>
              <a:rPr lang="fr-FR" altLang="fr-FR" dirty="0"/>
              <a:t> as </a:t>
            </a:r>
            <a:r>
              <a:rPr lang="fr-FR" altLang="fr-FR" dirty="0" err="1"/>
              <a:t>many</a:t>
            </a:r>
            <a:r>
              <a:rPr lang="fr-FR" altLang="fr-FR" dirty="0"/>
              <a:t> times as </a:t>
            </a:r>
            <a:r>
              <a:rPr lang="fr-FR" altLang="fr-FR" dirty="0" err="1"/>
              <a:t>observers</a:t>
            </a:r>
            <a:r>
              <a:rPr lang="fr-FR" altLang="fr-FR" dirty="0"/>
              <a:t>. </a:t>
            </a:r>
            <a:r>
              <a:rPr lang="fr-FR" altLang="fr-FR" dirty="0" err="1"/>
              <a:t>Clocks</a:t>
            </a:r>
            <a:r>
              <a:rPr lang="fr-FR" altLang="fr-FR" dirty="0"/>
              <a:t> and </a:t>
            </a:r>
            <a:r>
              <a:rPr lang="fr-FR" altLang="fr-FR" dirty="0" err="1"/>
              <a:t>their</a:t>
            </a:r>
            <a:r>
              <a:rPr lang="fr-FR" altLang="fr-FR" dirty="0"/>
              <a:t> </a:t>
            </a:r>
            <a:r>
              <a:rPr lang="fr-FR" altLang="fr-FR" dirty="0" err="1"/>
              <a:t>syncronization</a:t>
            </a:r>
            <a:r>
              <a:rPr lang="fr-FR" altLang="fr-FR" dirty="0"/>
              <a:t> </a:t>
            </a:r>
            <a:r>
              <a:rPr lang="fr-FR" altLang="fr-FR" dirty="0" err="1"/>
              <a:t>wre</a:t>
            </a:r>
            <a:r>
              <a:rPr lang="fr-FR" altLang="fr-FR" dirty="0"/>
              <a:t> central in Einstein </a:t>
            </a:r>
            <a:r>
              <a:rPr lang="fr-FR" altLang="fr-FR" dirty="0" err="1"/>
              <a:t>ideas</a:t>
            </a:r>
            <a:r>
              <a:rPr lang="fr-FR" altLang="fr-FR" dirty="0"/>
              <a:t> </a:t>
            </a:r>
            <a:r>
              <a:rPr lang="fr-FR" altLang="fr-FR" dirty="0" err="1"/>
              <a:t>which</a:t>
            </a:r>
            <a:r>
              <a:rPr lang="fr-FR" altLang="fr-FR" dirty="0"/>
              <a:t> </a:t>
            </a:r>
            <a:r>
              <a:rPr lang="fr-FR" altLang="fr-FR" dirty="0" err="1"/>
              <a:t>led</a:t>
            </a:r>
            <a:r>
              <a:rPr lang="fr-FR" altLang="fr-FR" dirty="0"/>
              <a:t> </a:t>
            </a:r>
            <a:r>
              <a:rPr lang="fr-FR" altLang="fr-FR" dirty="0" err="1"/>
              <a:t>him</a:t>
            </a:r>
            <a:r>
              <a:rPr lang="fr-FR" altLang="fr-FR" dirty="0"/>
              <a:t> to </a:t>
            </a:r>
            <a:r>
              <a:rPr lang="fr-FR" altLang="fr-FR" dirty="0" err="1"/>
              <a:t>develop</a:t>
            </a:r>
            <a:r>
              <a:rPr lang="fr-FR" altLang="fr-FR" dirty="0"/>
              <a:t> </a:t>
            </a:r>
            <a:r>
              <a:rPr lang="fr-FR" altLang="fr-FR" dirty="0" err="1"/>
              <a:t>genral</a:t>
            </a:r>
            <a:r>
              <a:rPr lang="fr-FR" altLang="fr-FR" dirty="0"/>
              <a:t> </a:t>
            </a:r>
            <a:r>
              <a:rPr lang="fr-FR" altLang="fr-FR" dirty="0" err="1"/>
              <a:t>relativity</a:t>
            </a:r>
            <a:r>
              <a:rPr lang="fr-FR" altLang="fr-FR" dirty="0"/>
              <a:t>. 	</a:t>
            </a:r>
          </a:p>
        </p:txBody>
      </p:sp>
      <p:sp>
        <p:nvSpPr>
          <p:cNvPr id="8196" name="Espace réservé du numéro de diapositive 3">
            <a:extLst>
              <a:ext uri="{FF2B5EF4-FFF2-40B4-BE49-F238E27FC236}">
                <a16:creationId xmlns:a16="http://schemas.microsoft.com/office/drawing/2014/main" id="{BB826E16-76C8-4CF1-A541-88E00428E09C}"/>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3A88621-6C56-49A3-9B9A-85EFC40BEBD4}" type="slidenum">
              <a:rPr lang="fr-FR" altLang="fr-FR" smtClean="0"/>
              <a:pPr/>
              <a:t>4</a:t>
            </a:fld>
            <a:endParaRPr lang="fr-FR" alt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18E183B3-9C11-492D-8103-7F38644A7241}"/>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0C9FBD2-0806-48B0-8241-7F66C327B809}" type="slidenum">
              <a:rPr lang="fr-FR" altLang="fr-FR" smtClean="0"/>
              <a:pPr/>
              <a:t>5</a:t>
            </a:fld>
            <a:endParaRPr lang="fr-FR" altLang="fr-FR"/>
          </a:p>
        </p:txBody>
      </p:sp>
      <p:sp>
        <p:nvSpPr>
          <p:cNvPr id="19459" name="Rectangle 2">
            <a:extLst>
              <a:ext uri="{FF2B5EF4-FFF2-40B4-BE49-F238E27FC236}">
                <a16:creationId xmlns:a16="http://schemas.microsoft.com/office/drawing/2014/main" id="{110D5D35-2EB9-482E-BB89-A11E79E8DAE3}"/>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C2144E8A-5316-4CFE-B3B4-FC8D1F2288B4}"/>
              </a:ext>
            </a:extLst>
          </p:cNvPr>
          <p:cNvSpPr>
            <a:spLocks noGrp="1" noChangeArrowheads="1"/>
          </p:cNvSpPr>
          <p:nvPr>
            <p:ph type="body" idx="1"/>
          </p:nvPr>
        </p:nvSpPr>
        <p:spPr>
          <a:noFill/>
        </p:spPr>
        <p:txBody>
          <a:bodyPr/>
          <a:lstStyle/>
          <a:p>
            <a:pPr eaLnBrk="1" hangingPunct="1"/>
            <a:r>
              <a:rPr lang="fr-FR" altLang="fr-FR"/>
              <a:t>Il est intéressant de voir la progression de la mesure du temps au cous des 5 derniers siècles en partant du pendule de Galilée Huygens. Vitesse de progression un facter 10 tous les 10 ans. Gain exponentiel. Mais jusqu’ou ira-t-on ? </a:t>
            </a:r>
          </a:p>
        </p:txBody>
      </p:sp>
    </p:spTree>
    <p:extLst>
      <p:ext uri="{BB962C8B-B14F-4D97-AF65-F5344CB8AC3E}">
        <p14:creationId xmlns:p14="http://schemas.microsoft.com/office/powerpoint/2010/main" val="2321676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F8C7AA65-0828-49A8-A943-63EEF14F9B9C}"/>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2F36F0-FA11-43B3-82ED-672ADF9C2FDD}" type="slidenum">
              <a:rPr lang="fr-FR" altLang="fr-FR" smtClean="0"/>
              <a:pPr/>
              <a:t>6</a:t>
            </a:fld>
            <a:endParaRPr lang="fr-FR" altLang="fr-FR"/>
          </a:p>
        </p:txBody>
      </p:sp>
      <p:sp>
        <p:nvSpPr>
          <p:cNvPr id="10243" name="Rectangle 2">
            <a:extLst>
              <a:ext uri="{FF2B5EF4-FFF2-40B4-BE49-F238E27FC236}">
                <a16:creationId xmlns:a16="http://schemas.microsoft.com/office/drawing/2014/main" id="{051E15C4-1928-416B-ADF1-E22F09D48C27}"/>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F8905E74-E744-480E-A428-2217A1C72270}"/>
              </a:ext>
            </a:extLst>
          </p:cNvPr>
          <p:cNvSpPr>
            <a:spLocks noGrp="1" noChangeArrowheads="1"/>
          </p:cNvSpPr>
          <p:nvPr>
            <p:ph type="body" idx="1"/>
          </p:nvPr>
        </p:nvSpPr>
        <p:spPr>
          <a:noFill/>
        </p:spPr>
        <p:txBody>
          <a:bodyPr/>
          <a:lstStyle/>
          <a:p>
            <a:pPr eaLnBrk="1" hangingPunct="1"/>
            <a:r>
              <a:rPr lang="fr-FR" altLang="fr-FR" dirty="0"/>
              <a:t>Let us go back far in the </a:t>
            </a:r>
            <a:r>
              <a:rPr lang="fr-FR" altLang="fr-FR" dirty="0" err="1"/>
              <a:t>past</a:t>
            </a:r>
            <a:r>
              <a:rPr lang="fr-FR" altLang="fr-FR" dirty="0"/>
              <a:t>. </a:t>
            </a:r>
            <a:r>
              <a:rPr lang="fr-FR" altLang="fr-FR" dirty="0" err="1"/>
              <a:t>Some</a:t>
            </a:r>
            <a:r>
              <a:rPr lang="fr-FR" altLang="fr-FR" dirty="0"/>
              <a:t> </a:t>
            </a:r>
            <a:r>
              <a:rPr lang="fr-FR" altLang="fr-FR" dirty="0" err="1"/>
              <a:t>millenia</a:t>
            </a:r>
            <a:r>
              <a:rPr lang="fr-FR" altLang="fr-FR" dirty="0"/>
              <a:t> </a:t>
            </a:r>
            <a:r>
              <a:rPr lang="fr-FR" altLang="fr-FR" dirty="0" err="1"/>
              <a:t>ago</a:t>
            </a:r>
            <a:r>
              <a:rPr lang="fr-FR" altLang="fr-FR" dirty="0"/>
              <a:t>, </a:t>
            </a:r>
            <a:r>
              <a:rPr lang="fr-FR" altLang="fr-FR" dirty="0" err="1"/>
              <a:t>humans</a:t>
            </a:r>
            <a:r>
              <a:rPr lang="fr-FR" altLang="fr-FR" dirty="0"/>
              <a:t> </a:t>
            </a:r>
            <a:r>
              <a:rPr lang="fr-FR" altLang="fr-FR" dirty="0" err="1"/>
              <a:t>observed</a:t>
            </a:r>
            <a:r>
              <a:rPr lang="fr-FR" altLang="fr-FR" dirty="0"/>
              <a:t> </a:t>
            </a:r>
            <a:r>
              <a:rPr lang="fr-FR" altLang="fr-FR" dirty="0" err="1"/>
              <a:t>that</a:t>
            </a:r>
            <a:r>
              <a:rPr lang="fr-FR" altLang="fr-FR" dirty="0"/>
              <a:t> the </a:t>
            </a:r>
            <a:r>
              <a:rPr lang="fr-FR" altLang="fr-FR" dirty="0" err="1"/>
              <a:t>Earth</a:t>
            </a:r>
            <a:r>
              <a:rPr lang="fr-FR" altLang="fr-FR" dirty="0"/>
              <a:t> </a:t>
            </a:r>
            <a:r>
              <a:rPr lang="fr-FR" altLang="fr-FR" dirty="0" err="1"/>
              <a:t>rotate</a:t>
            </a:r>
            <a:r>
              <a:rPr lang="fr-FR" altLang="fr-FR" dirty="0"/>
              <a:t> </a:t>
            </a:r>
            <a:r>
              <a:rPr lang="fr-FR" altLang="fr-FR" dirty="0" err="1"/>
              <a:t>around</a:t>
            </a:r>
            <a:r>
              <a:rPr lang="fr-FR" altLang="fr-FR" dirty="0"/>
              <a:t> </a:t>
            </a:r>
            <a:r>
              <a:rPr lang="fr-FR" altLang="fr-FR" dirty="0" err="1"/>
              <a:t>itself</a:t>
            </a:r>
            <a:r>
              <a:rPr lang="fr-FR" altLang="fr-FR" dirty="0"/>
              <a:t> (</a:t>
            </a:r>
            <a:r>
              <a:rPr lang="fr-FR" altLang="fr-FR" dirty="0" err="1"/>
              <a:t>days</a:t>
            </a:r>
            <a:r>
              <a:rPr lang="fr-FR" altLang="fr-FR" dirty="0"/>
              <a:t> and </a:t>
            </a:r>
            <a:r>
              <a:rPr lang="fr-FR" altLang="fr-FR" dirty="0" err="1"/>
              <a:t>nights</a:t>
            </a:r>
            <a:r>
              <a:rPr lang="fr-FR" altLang="fr-FR" dirty="0"/>
              <a:t>) and </a:t>
            </a:r>
            <a:r>
              <a:rPr lang="fr-FR" altLang="fr-FR" dirty="0" err="1"/>
              <a:t>around</a:t>
            </a:r>
            <a:r>
              <a:rPr lang="fr-FR" altLang="fr-FR" dirty="0"/>
              <a:t> the Sun. This </a:t>
            </a:r>
            <a:r>
              <a:rPr lang="fr-FR" altLang="fr-FR" dirty="0" err="1"/>
              <a:t>led</a:t>
            </a:r>
            <a:r>
              <a:rPr lang="fr-FR" altLang="fr-FR" dirty="0"/>
              <a:t> to </a:t>
            </a:r>
            <a:r>
              <a:rPr lang="fr-FR" altLang="fr-FR" dirty="0" err="1"/>
              <a:t>sundial</a:t>
            </a:r>
            <a:r>
              <a:rPr lang="fr-FR" altLang="fr-FR" dirty="0"/>
              <a:t> or </a:t>
            </a:r>
            <a:r>
              <a:rPr lang="fr-FR" altLang="fr-FR" dirty="0" err="1"/>
              <a:t>calendars</a:t>
            </a:r>
            <a:r>
              <a:rPr lang="fr-FR" altLang="fr-FR" dirty="0"/>
              <a:t> but not </a:t>
            </a:r>
            <a:r>
              <a:rPr lang="fr-FR" altLang="fr-FR" dirty="0" err="1"/>
              <a:t>always</a:t>
            </a:r>
            <a:r>
              <a:rPr lang="fr-FR" altLang="fr-FR" dirty="0"/>
              <a:t> </a:t>
            </a:r>
            <a:r>
              <a:rPr lang="fr-FR" altLang="fr-FR" dirty="0" err="1"/>
              <a:t>practical</a:t>
            </a:r>
            <a:r>
              <a:rPr lang="fr-FR" altLang="fr-FR" dirty="0"/>
              <a:t> in </a:t>
            </a:r>
            <a:r>
              <a:rPr lang="fr-FR" altLang="fr-FR" dirty="0" err="1"/>
              <a:t>everyday</a:t>
            </a:r>
            <a:r>
              <a:rPr lang="fr-FR" altLang="fr-FR" dirty="0"/>
              <a:t> life.  </a:t>
            </a:r>
          </a:p>
          <a:p>
            <a:pPr eaLnBrk="1" hangingPunct="1"/>
            <a:r>
              <a:rPr lang="fr-FR" altLang="fr-FR" dirty="0"/>
              <a:t>ne sont pas bien pratiques dans la vie courante. </a:t>
            </a:r>
            <a:r>
              <a:rPr lang="fr-FR" altLang="fr-FR" dirty="0" err="1"/>
              <a:t>Humans</a:t>
            </a:r>
            <a:r>
              <a:rPr lang="fr-FR" altLang="fr-FR" dirty="0"/>
              <a:t> have </a:t>
            </a:r>
            <a:r>
              <a:rPr lang="fr-FR" altLang="fr-FR" dirty="0" err="1"/>
              <a:t>realized</a:t>
            </a:r>
            <a:r>
              <a:rPr lang="fr-FR" altLang="fr-FR" dirty="0"/>
              <a:t> </a:t>
            </a:r>
            <a:r>
              <a:rPr lang="fr-FR" altLang="fr-FR" dirty="0" err="1"/>
              <a:t>objects</a:t>
            </a:r>
            <a:r>
              <a:rPr lang="fr-FR" altLang="fr-FR" dirty="0"/>
              <a:t> to </a:t>
            </a:r>
            <a:r>
              <a:rPr lang="fr-FR" altLang="fr-FR" dirty="0" err="1"/>
              <a:t>measure</a:t>
            </a:r>
            <a:r>
              <a:rPr lang="fr-FR" altLang="fr-FR" dirty="0"/>
              <a:t> time </a:t>
            </a:r>
            <a:r>
              <a:rPr lang="fr-FR" altLang="fr-FR" dirty="0" err="1"/>
              <a:t>intervals</a:t>
            </a:r>
            <a:r>
              <a:rPr lang="fr-FR" altLang="fr-FR" dirty="0"/>
              <a:t> like the </a:t>
            </a:r>
            <a:r>
              <a:rPr lang="fr-FR" altLang="fr-FR" dirty="0" err="1"/>
              <a:t>hourglass</a:t>
            </a:r>
            <a:r>
              <a:rPr lang="fr-FR" altLang="fr-FR" dirty="0"/>
              <a:t>. But </a:t>
            </a:r>
            <a:r>
              <a:rPr lang="fr-FR" altLang="fr-FR" dirty="0" err="1"/>
              <a:t>it</a:t>
            </a:r>
            <a:r>
              <a:rPr lang="fr-FR" altLang="fr-FR" dirty="0"/>
              <a:t> </a:t>
            </a:r>
            <a:r>
              <a:rPr lang="fr-FR" altLang="fr-FR" dirty="0" err="1"/>
              <a:t>was</a:t>
            </a:r>
            <a:r>
              <a:rPr lang="fr-FR" altLang="fr-FR" dirty="0"/>
              <a:t> Galileo </a:t>
            </a:r>
            <a:r>
              <a:rPr lang="fr-FR" altLang="fr-FR" dirty="0" err="1"/>
              <a:t>who</a:t>
            </a:r>
            <a:r>
              <a:rPr lang="fr-FR" altLang="fr-FR" dirty="0"/>
              <a:t> </a:t>
            </a:r>
            <a:r>
              <a:rPr lang="fr-FR" altLang="fr-FR" dirty="0" err="1"/>
              <a:t>introduced</a:t>
            </a:r>
            <a:r>
              <a:rPr lang="fr-FR" altLang="fr-FR" dirty="0"/>
              <a:t> the concept of a </a:t>
            </a:r>
            <a:r>
              <a:rPr lang="fr-FR" altLang="fr-FR" dirty="0" err="1"/>
              <a:t>clock</a:t>
            </a:r>
            <a:r>
              <a:rPr lang="fr-FR" altLang="fr-FR" dirty="0"/>
              <a:t> </a:t>
            </a:r>
            <a:r>
              <a:rPr lang="fr-FR" altLang="fr-FR" dirty="0" err="1"/>
              <a:t>with</a:t>
            </a:r>
            <a:r>
              <a:rPr lang="fr-FR" altLang="fr-FR" dirty="0"/>
              <a:t> the invention of the </a:t>
            </a:r>
            <a:r>
              <a:rPr lang="fr-FR" altLang="fr-FR" dirty="0" err="1"/>
              <a:t>pendulum</a:t>
            </a:r>
            <a:r>
              <a:rPr lang="fr-FR" altLang="fr-FR" dirty="0"/>
              <a:t>. il a trouvé un phénomène simple bien </a:t>
            </a:r>
            <a:r>
              <a:rPr lang="fr-FR" altLang="fr-FR" dirty="0" err="1"/>
              <a:t>regulier</a:t>
            </a:r>
            <a:r>
              <a:rPr lang="fr-FR" altLang="fr-FR" dirty="0"/>
              <a:t> décrit par un petit nombre de paramètres: ici la </a:t>
            </a:r>
            <a:r>
              <a:rPr lang="fr-FR" altLang="fr-FR" dirty="0" err="1"/>
              <a:t>periode</a:t>
            </a:r>
            <a:r>
              <a:rPr lang="fr-FR" altLang="fr-FR" dirty="0"/>
              <a:t> est donnée par la longueur  du fil et l’</a:t>
            </a:r>
            <a:r>
              <a:rPr lang="fr-FR" altLang="fr-FR" dirty="0" err="1"/>
              <a:t>acceleration</a:t>
            </a:r>
            <a:r>
              <a:rPr lang="fr-FR" altLang="fr-FR" dirty="0"/>
              <a:t> de la He </a:t>
            </a:r>
            <a:r>
              <a:rPr lang="fr-FR" altLang="fr-FR" dirty="0" err="1"/>
              <a:t>found</a:t>
            </a:r>
            <a:r>
              <a:rPr lang="fr-FR" altLang="fr-FR" dirty="0"/>
              <a:t> a </a:t>
            </a:r>
            <a:r>
              <a:rPr lang="fr-FR" altLang="fr-FR" dirty="0" err="1"/>
              <a:t>regulare</a:t>
            </a:r>
            <a:r>
              <a:rPr lang="fr-FR" altLang="fr-FR" dirty="0"/>
              <a:t> </a:t>
            </a:r>
            <a:r>
              <a:rPr lang="fr-FR" altLang="fr-FR" dirty="0" err="1"/>
              <a:t>phenomenon</a:t>
            </a:r>
            <a:r>
              <a:rPr lang="fr-FR" altLang="fr-FR" dirty="0"/>
              <a:t>, </a:t>
            </a:r>
            <a:r>
              <a:rPr lang="fr-FR" altLang="fr-FR" dirty="0" err="1"/>
              <a:t>we</a:t>
            </a:r>
            <a:r>
              <a:rPr lang="fr-FR" altLang="fr-FR" dirty="0"/>
              <a:t> </a:t>
            </a:r>
            <a:r>
              <a:rPr lang="fr-FR" altLang="fr-FR" dirty="0" err="1"/>
              <a:t>say</a:t>
            </a:r>
            <a:r>
              <a:rPr lang="fr-FR" altLang="fr-FR" dirty="0"/>
              <a:t> </a:t>
            </a:r>
            <a:r>
              <a:rPr lang="fr-FR" altLang="fr-FR" dirty="0" err="1"/>
              <a:t>periodic</a:t>
            </a:r>
            <a:r>
              <a:rPr lang="fr-FR" altLang="fr-FR" dirty="0"/>
              <a:t> </a:t>
            </a:r>
            <a:r>
              <a:rPr lang="fr-FR" altLang="fr-FR" dirty="0" err="1"/>
              <a:t>described</a:t>
            </a:r>
            <a:r>
              <a:rPr lang="fr-FR" altLang="fr-FR" dirty="0"/>
              <a:t> by a </a:t>
            </a:r>
            <a:r>
              <a:rPr lang="fr-FR" altLang="fr-FR" dirty="0" err="1"/>
              <a:t>very</a:t>
            </a:r>
            <a:r>
              <a:rPr lang="fr-FR" altLang="fr-FR" dirty="0"/>
              <a:t> </a:t>
            </a:r>
            <a:r>
              <a:rPr lang="fr-FR" altLang="fr-FR" dirty="0" err="1"/>
              <a:t>small</a:t>
            </a:r>
            <a:r>
              <a:rPr lang="fr-FR" altLang="fr-FR" dirty="0"/>
              <a:t> </a:t>
            </a:r>
            <a:r>
              <a:rPr lang="fr-FR" altLang="fr-FR" dirty="0" err="1"/>
              <a:t>number</a:t>
            </a:r>
            <a:r>
              <a:rPr lang="fr-FR" altLang="fr-FR" dirty="0"/>
              <a:t> of </a:t>
            </a:r>
            <a:r>
              <a:rPr lang="fr-FR" altLang="fr-FR" dirty="0" err="1"/>
              <a:t>parameters</a:t>
            </a:r>
            <a:r>
              <a:rPr lang="fr-FR" altLang="fr-FR" dirty="0"/>
              <a:t>, the </a:t>
            </a:r>
            <a:r>
              <a:rPr lang="fr-FR" altLang="fr-FR" dirty="0" err="1"/>
              <a:t>length</a:t>
            </a:r>
            <a:r>
              <a:rPr lang="fr-FR" altLang="fr-FR" dirty="0"/>
              <a:t> of the </a:t>
            </a:r>
            <a:r>
              <a:rPr lang="fr-FR" altLang="fr-FR" dirty="0" err="1"/>
              <a:t>wire</a:t>
            </a:r>
            <a:r>
              <a:rPr lang="fr-FR" altLang="fr-FR" dirty="0"/>
              <a:t> and the </a:t>
            </a:r>
            <a:r>
              <a:rPr lang="fr-FR" altLang="fr-FR" dirty="0" err="1"/>
              <a:t>graviy</a:t>
            </a:r>
            <a:r>
              <a:rPr lang="fr-FR" altLang="fr-FR" dirty="0"/>
              <a:t> </a:t>
            </a:r>
            <a:r>
              <a:rPr lang="fr-FR" altLang="fr-FR" dirty="0" err="1"/>
              <a:t>acceleration</a:t>
            </a:r>
            <a:r>
              <a:rPr lang="fr-FR" altLang="fr-FR" dirty="0"/>
              <a:t>.  pesanteur. Avec une longueur d’un mètre, le tic tac d’une pendule donne une </a:t>
            </a:r>
            <a:r>
              <a:rPr lang="fr-FR" altLang="fr-FR" dirty="0" err="1"/>
              <a:t>periode</a:t>
            </a:r>
            <a:r>
              <a:rPr lang="fr-FR" altLang="fr-FR" dirty="0"/>
              <a:t> d’environ 2 secondes. Tic tac. A </a:t>
            </a:r>
            <a:r>
              <a:rPr lang="fr-FR" altLang="fr-FR" dirty="0" err="1"/>
              <a:t>very</a:t>
            </a:r>
            <a:r>
              <a:rPr lang="fr-FR" altLang="fr-FR" dirty="0"/>
              <a:t> important  notion to </a:t>
            </a:r>
            <a:r>
              <a:rPr lang="fr-FR" altLang="fr-FR" dirty="0" err="1"/>
              <a:t>remember</a:t>
            </a:r>
            <a:r>
              <a:rPr lang="fr-FR" altLang="fr-FR" dirty="0"/>
              <a:t> </a:t>
            </a:r>
            <a:r>
              <a:rPr lang="fr-FR" altLang="fr-FR" dirty="0" err="1"/>
              <a:t>is</a:t>
            </a:r>
            <a:r>
              <a:rPr lang="fr-FR" altLang="fr-FR" dirty="0"/>
              <a:t> </a:t>
            </a:r>
            <a:r>
              <a:rPr lang="fr-FR" altLang="fr-FR" dirty="0" err="1"/>
              <a:t>that</a:t>
            </a:r>
            <a:r>
              <a:rPr lang="fr-FR" altLang="fr-FR" dirty="0"/>
              <a:t> the shorter the </a:t>
            </a:r>
            <a:r>
              <a:rPr lang="fr-FR" altLang="fr-FR" dirty="0" err="1"/>
              <a:t>period</a:t>
            </a:r>
            <a:r>
              <a:rPr lang="fr-FR" altLang="fr-FR" dirty="0"/>
              <a:t> the </a:t>
            </a:r>
            <a:r>
              <a:rPr lang="fr-FR" altLang="fr-FR" dirty="0" err="1"/>
              <a:t>greater</a:t>
            </a:r>
            <a:r>
              <a:rPr lang="fr-FR" altLang="fr-FR" dirty="0"/>
              <a:t> the </a:t>
            </a:r>
            <a:r>
              <a:rPr lang="fr-FR" altLang="fr-FR" dirty="0" err="1"/>
              <a:t>number</a:t>
            </a:r>
            <a:r>
              <a:rPr lang="fr-FR" altLang="fr-FR" dirty="0"/>
              <a:t> of oscillations and the </a:t>
            </a:r>
            <a:r>
              <a:rPr lang="fr-FR" altLang="fr-FR" dirty="0" err="1"/>
              <a:t>smaller</a:t>
            </a:r>
            <a:r>
              <a:rPr lang="fr-FR" altLang="fr-FR" dirty="0"/>
              <a:t> the </a:t>
            </a:r>
            <a:r>
              <a:rPr lang="fr-FR" altLang="fr-FR" dirty="0" err="1"/>
              <a:t>error</a:t>
            </a:r>
            <a:r>
              <a:rPr lang="fr-FR" altLang="fr-FR" dirty="0"/>
              <a:t> on the time </a:t>
            </a:r>
            <a:r>
              <a:rPr lang="fr-FR" altLang="fr-FR" dirty="0" err="1"/>
              <a:t>interval</a:t>
            </a:r>
            <a:r>
              <a:rPr lang="fr-FR" altLang="fr-FR" dirty="0"/>
              <a:t> </a:t>
            </a:r>
            <a:r>
              <a:rPr lang="fr-FR" altLang="fr-FR" dirty="0" err="1"/>
              <a:t>will</a:t>
            </a:r>
            <a:r>
              <a:rPr lang="fr-FR" altLang="fr-FR" dirty="0"/>
              <a:t> </a:t>
            </a:r>
            <a:r>
              <a:rPr lang="fr-FR" altLang="fr-FR" dirty="0" err="1"/>
              <a:t>be</a:t>
            </a:r>
            <a:r>
              <a:rPr lang="fr-FR" altLang="fr-FR" dirty="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e l'image des diapositives 1">
            <a:extLst>
              <a:ext uri="{FF2B5EF4-FFF2-40B4-BE49-F238E27FC236}">
                <a16:creationId xmlns:a16="http://schemas.microsoft.com/office/drawing/2014/main" id="{3C371DB4-C4DB-4F31-8ED2-269C7834B1C2}"/>
              </a:ext>
            </a:extLst>
          </p:cNvPr>
          <p:cNvSpPr>
            <a:spLocks noGrp="1" noRot="1" noChangeAspect="1" noChangeArrowheads="1" noTextEdit="1"/>
          </p:cNvSpPr>
          <p:nvPr>
            <p:ph type="sldImg"/>
          </p:nvPr>
        </p:nvSpPr>
        <p:spPr>
          <a:ln/>
        </p:spPr>
      </p:sp>
      <p:sp>
        <p:nvSpPr>
          <p:cNvPr id="16387" name="Espace réservé des notes 2">
            <a:extLst>
              <a:ext uri="{FF2B5EF4-FFF2-40B4-BE49-F238E27FC236}">
                <a16:creationId xmlns:a16="http://schemas.microsoft.com/office/drawing/2014/main" id="{14D2AACF-F028-4EAD-8840-51EA69E576DE}"/>
              </a:ext>
            </a:extLst>
          </p:cNvPr>
          <p:cNvSpPr>
            <a:spLocks noGrp="1" noChangeArrowheads="1"/>
          </p:cNvSpPr>
          <p:nvPr>
            <p:ph type="body" idx="1"/>
          </p:nvPr>
        </p:nvSpPr>
        <p:spPr>
          <a:noFill/>
        </p:spPr>
        <p:txBody>
          <a:bodyPr/>
          <a:lstStyle/>
          <a:p>
            <a:r>
              <a:rPr lang="fr-FR" altLang="fr-FR" dirty="0" err="1"/>
              <a:t>Today</a:t>
            </a:r>
            <a:r>
              <a:rPr lang="fr-FR" altLang="fr-FR" dirty="0"/>
              <a:t>, the best </a:t>
            </a:r>
            <a:r>
              <a:rPr lang="fr-FR" altLang="fr-FR" dirty="0" err="1"/>
              <a:t>clocks</a:t>
            </a:r>
            <a:r>
              <a:rPr lang="fr-FR" altLang="fr-FR" dirty="0"/>
              <a:t> are </a:t>
            </a:r>
            <a:r>
              <a:rPr lang="fr-FR" altLang="fr-FR" dirty="0" err="1"/>
              <a:t>atomic</a:t>
            </a:r>
            <a:r>
              <a:rPr lang="fr-FR" altLang="fr-FR" dirty="0"/>
              <a:t> </a:t>
            </a:r>
            <a:r>
              <a:rPr lang="fr-FR" altLang="fr-FR" dirty="0" err="1"/>
              <a:t>clocks</a:t>
            </a:r>
            <a:r>
              <a:rPr lang="fr-FR" altLang="fr-FR" dirty="0"/>
              <a:t>. </a:t>
            </a:r>
          </a:p>
          <a:p>
            <a:endParaRPr lang="fr-FR" altLang="fr-FR" dirty="0"/>
          </a:p>
          <a:p>
            <a:r>
              <a:rPr lang="fr-FR" altLang="fr-FR" dirty="0"/>
              <a:t>Te </a:t>
            </a:r>
            <a:r>
              <a:rPr lang="fr-FR" altLang="fr-FR" dirty="0" err="1"/>
              <a:t>oscillator</a:t>
            </a:r>
            <a:r>
              <a:rPr lang="fr-FR" altLang="fr-FR" dirty="0"/>
              <a:t> </a:t>
            </a:r>
            <a:r>
              <a:rPr lang="fr-FR" altLang="fr-FR" dirty="0" err="1"/>
              <a:t>is</a:t>
            </a:r>
            <a:r>
              <a:rPr lang="fr-FR" altLang="fr-FR" dirty="0"/>
              <a:t> no longer a </a:t>
            </a:r>
            <a:r>
              <a:rPr lang="fr-FR" altLang="fr-FR" dirty="0" err="1"/>
              <a:t>mechanical</a:t>
            </a:r>
            <a:r>
              <a:rPr lang="fr-FR" altLang="fr-FR" dirty="0"/>
              <a:t> </a:t>
            </a:r>
            <a:r>
              <a:rPr lang="fr-FR" altLang="fr-FR" dirty="0" err="1"/>
              <a:t>device</a:t>
            </a:r>
            <a:r>
              <a:rPr lang="fr-FR" altLang="fr-FR" dirty="0"/>
              <a:t> as in the </a:t>
            </a:r>
            <a:r>
              <a:rPr lang="fr-FR" altLang="fr-FR" dirty="0" err="1"/>
              <a:t>pendulum</a:t>
            </a:r>
            <a:r>
              <a:rPr lang="fr-FR" altLang="fr-FR" dirty="0"/>
              <a:t> but </a:t>
            </a:r>
          </a:p>
          <a:p>
            <a:r>
              <a:rPr lang="fr-FR" altLang="fr-FR" dirty="0" err="1"/>
              <a:t>Now</a:t>
            </a:r>
            <a:r>
              <a:rPr lang="fr-FR" altLang="fr-FR" dirty="0"/>
              <a:t> how do </a:t>
            </a:r>
            <a:r>
              <a:rPr lang="fr-FR" altLang="fr-FR" dirty="0" err="1"/>
              <a:t>you</a:t>
            </a:r>
            <a:r>
              <a:rPr lang="fr-FR" altLang="fr-FR" dirty="0"/>
              <a:t> </a:t>
            </a:r>
            <a:r>
              <a:rPr lang="fr-FR" altLang="fr-FR" dirty="0" err="1"/>
              <a:t>realize</a:t>
            </a:r>
            <a:r>
              <a:rPr lang="fr-FR" altLang="fr-FR" dirty="0"/>
              <a:t> </a:t>
            </a:r>
            <a:r>
              <a:rPr lang="fr-FR" altLang="fr-FR" dirty="0" err="1"/>
              <a:t>practically</a:t>
            </a:r>
            <a:r>
              <a:rPr lang="fr-FR" altLang="fr-FR" dirty="0"/>
              <a:t> an </a:t>
            </a:r>
            <a:r>
              <a:rPr lang="fr-FR" altLang="fr-FR" dirty="0" err="1"/>
              <a:t>atomic</a:t>
            </a:r>
            <a:r>
              <a:rPr lang="fr-FR" altLang="fr-FR" dirty="0"/>
              <a:t> </a:t>
            </a:r>
            <a:r>
              <a:rPr lang="fr-FR" altLang="fr-FR" dirty="0" err="1"/>
              <a:t>clock</a:t>
            </a:r>
            <a:r>
              <a:rPr lang="fr-FR" altLang="fr-FR" dirty="0"/>
              <a:t> ?</a:t>
            </a:r>
          </a:p>
        </p:txBody>
      </p:sp>
      <p:sp>
        <p:nvSpPr>
          <p:cNvPr id="16388" name="Espace réservé du numéro de diapositive 3">
            <a:extLst>
              <a:ext uri="{FF2B5EF4-FFF2-40B4-BE49-F238E27FC236}">
                <a16:creationId xmlns:a16="http://schemas.microsoft.com/office/drawing/2014/main" id="{5BA3E3C0-E2BF-4568-8E40-3B8CD52CDE84}"/>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EB91C7-053E-4539-9144-0CC8B293902C}" type="slidenum">
              <a:rPr lang="fr-FR" altLang="fr-FR" smtClean="0"/>
              <a:pPr/>
              <a:t>7</a:t>
            </a:fld>
            <a:endParaRPr lang="fr-FR" alt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a:ln/>
        </p:spPr>
      </p:sp>
      <p:sp>
        <p:nvSpPr>
          <p:cNvPr id="25603" name="Espace réservé des commentaires 2"/>
          <p:cNvSpPr>
            <a:spLocks noGrp="1"/>
          </p:cNvSpPr>
          <p:nvPr>
            <p:ph type="body" idx="1"/>
          </p:nvPr>
        </p:nvSpPr>
        <p:spPr>
          <a:noFill/>
        </p:spPr>
        <p:txBody>
          <a:bodyPr/>
          <a:lstStyle/>
          <a:p>
            <a:r>
              <a:rPr lang="fr-FR" altLang="fr-FR" dirty="0"/>
              <a:t>An </a:t>
            </a:r>
            <a:r>
              <a:rPr lang="fr-FR" altLang="fr-FR" dirty="0" err="1"/>
              <a:t>atomic</a:t>
            </a:r>
            <a:r>
              <a:rPr lang="fr-FR" altLang="fr-FR" dirty="0"/>
              <a:t> </a:t>
            </a:r>
            <a:r>
              <a:rPr lang="fr-FR" altLang="fr-FR" dirty="0" err="1"/>
              <a:t>clock</a:t>
            </a:r>
            <a:r>
              <a:rPr lang="fr-FR" altLang="fr-FR" dirty="0"/>
              <a:t> </a:t>
            </a:r>
            <a:r>
              <a:rPr lang="fr-FR" altLang="fr-FR" dirty="0" err="1"/>
              <a:t>is</a:t>
            </a:r>
            <a:r>
              <a:rPr lang="fr-FR" altLang="fr-FR" dirty="0"/>
              <a:t> a composite </a:t>
            </a:r>
            <a:r>
              <a:rPr lang="fr-FR" altLang="fr-FR" dirty="0" err="1"/>
              <a:t>object</a:t>
            </a:r>
            <a:r>
              <a:rPr lang="fr-FR" altLang="fr-FR" dirty="0"/>
              <a:t> </a:t>
            </a:r>
            <a:r>
              <a:rPr lang="fr-FR" altLang="fr-FR" dirty="0" err="1"/>
              <a:t>with</a:t>
            </a:r>
            <a:r>
              <a:rPr lang="fr-FR" altLang="fr-FR" dirty="0"/>
              <a:t> </a:t>
            </a:r>
            <a:r>
              <a:rPr lang="fr-FR" altLang="fr-FR" dirty="0" err="1"/>
              <a:t>atoms</a:t>
            </a:r>
            <a:r>
              <a:rPr lang="fr-FR" altLang="fr-FR" dirty="0"/>
              <a:t> and a source of radiation, for instance a quartz </a:t>
            </a:r>
            <a:r>
              <a:rPr lang="fr-FR" altLang="fr-FR" dirty="0" err="1"/>
              <a:t>oscillator</a:t>
            </a:r>
            <a:r>
              <a:rPr lang="fr-FR" altLang="fr-FR" dirty="0"/>
              <a:t> as in </a:t>
            </a:r>
            <a:r>
              <a:rPr lang="fr-FR" altLang="fr-FR" dirty="0" err="1"/>
              <a:t>your</a:t>
            </a:r>
            <a:r>
              <a:rPr lang="fr-FR" altLang="fr-FR" dirty="0"/>
              <a:t> </a:t>
            </a:r>
            <a:r>
              <a:rPr lang="fr-FR" altLang="fr-FR" dirty="0" err="1"/>
              <a:t>watch</a:t>
            </a:r>
            <a:r>
              <a:rPr lang="fr-FR" altLang="fr-FR" dirty="0"/>
              <a:t>.. Quantum </a:t>
            </a:r>
            <a:r>
              <a:rPr lang="fr-FR" altLang="fr-FR" dirty="0" err="1"/>
              <a:t>physics</a:t>
            </a:r>
            <a:r>
              <a:rPr lang="fr-FR" altLang="fr-FR" dirty="0"/>
              <a:t> tells us </a:t>
            </a:r>
            <a:r>
              <a:rPr lang="fr-FR" altLang="fr-FR" dirty="0" err="1"/>
              <a:t>that</a:t>
            </a:r>
            <a:r>
              <a:rPr lang="fr-FR" altLang="fr-FR" dirty="0"/>
              <a:t> </a:t>
            </a:r>
            <a:r>
              <a:rPr lang="fr-FR" altLang="fr-FR" dirty="0" err="1"/>
              <a:t>atoms</a:t>
            </a:r>
            <a:r>
              <a:rPr lang="fr-FR" altLang="fr-FR" dirty="0"/>
              <a:t> have </a:t>
            </a:r>
            <a:r>
              <a:rPr lang="fr-FR" altLang="fr-FR" dirty="0" err="1"/>
              <a:t>well</a:t>
            </a:r>
            <a:r>
              <a:rPr lang="fr-FR" altLang="fr-FR" dirty="0"/>
              <a:t> </a:t>
            </a:r>
            <a:r>
              <a:rPr lang="fr-FR" altLang="fr-FR" dirty="0" err="1"/>
              <a:t>defined</a:t>
            </a:r>
            <a:r>
              <a:rPr lang="fr-FR" altLang="fr-FR" dirty="0"/>
              <a:t> </a:t>
            </a:r>
            <a:r>
              <a:rPr lang="fr-FR" altLang="fr-FR" dirty="0" err="1"/>
              <a:t>energy</a:t>
            </a:r>
            <a:r>
              <a:rPr lang="fr-FR" altLang="fr-FR" dirty="0"/>
              <a:t> </a:t>
            </a:r>
            <a:r>
              <a:rPr lang="fr-FR" altLang="fr-FR" dirty="0" err="1"/>
              <a:t>levels</a:t>
            </a:r>
            <a:r>
              <a:rPr lang="fr-FR" altLang="fr-FR" dirty="0"/>
              <a:t> and </a:t>
            </a:r>
            <a:r>
              <a:rPr lang="fr-FR" altLang="fr-FR" dirty="0" err="1"/>
              <a:t>they</a:t>
            </a:r>
            <a:r>
              <a:rPr lang="fr-FR" altLang="fr-FR" dirty="0"/>
              <a:t> can </a:t>
            </a:r>
            <a:r>
              <a:rPr lang="fr-FR" altLang="fr-FR" dirty="0" err="1"/>
              <a:t>be</a:t>
            </a:r>
            <a:r>
              <a:rPr lang="fr-FR" altLang="fr-FR" dirty="0"/>
              <a:t> </a:t>
            </a:r>
            <a:r>
              <a:rPr lang="fr-FR" altLang="fr-FR" dirty="0" err="1"/>
              <a:t>excited</a:t>
            </a:r>
            <a:r>
              <a:rPr lang="fr-FR" altLang="fr-FR" dirty="0"/>
              <a:t> </a:t>
            </a:r>
            <a:r>
              <a:rPr lang="fr-FR" altLang="fr-FR" dirty="0" err="1"/>
              <a:t>when</a:t>
            </a:r>
            <a:r>
              <a:rPr lang="fr-FR" altLang="fr-FR" dirty="0"/>
              <a:t> </a:t>
            </a:r>
            <a:r>
              <a:rPr lang="fr-FR" altLang="fr-FR" dirty="0" err="1"/>
              <a:t>some</a:t>
            </a:r>
            <a:r>
              <a:rPr lang="fr-FR" altLang="fr-FR" dirty="0"/>
              <a:t> radiation </a:t>
            </a:r>
            <a:r>
              <a:rPr lang="fr-FR" altLang="fr-FR" dirty="0" err="1"/>
              <a:t>is</a:t>
            </a:r>
            <a:r>
              <a:rPr lang="fr-FR" altLang="fr-FR" dirty="0"/>
              <a:t> </a:t>
            </a:r>
            <a:r>
              <a:rPr lang="fr-FR" altLang="fr-FR" dirty="0" err="1"/>
              <a:t>tuned</a:t>
            </a:r>
            <a:r>
              <a:rPr lang="fr-FR" altLang="fr-FR" dirty="0"/>
              <a:t> </a:t>
            </a:r>
            <a:r>
              <a:rPr lang="fr-FR" altLang="fr-FR" dirty="0" err="1"/>
              <a:t>near</a:t>
            </a:r>
            <a:r>
              <a:rPr lang="fr-FR" altLang="fr-FR" dirty="0"/>
              <a:t> a </a:t>
            </a:r>
            <a:r>
              <a:rPr lang="fr-FR" altLang="fr-FR" dirty="0" err="1"/>
              <a:t>transtion</a:t>
            </a:r>
            <a:r>
              <a:rPr lang="fr-FR" altLang="fr-FR" dirty="0"/>
              <a:t> </a:t>
            </a:r>
            <a:r>
              <a:rPr lang="fr-FR" altLang="fr-FR" dirty="0" err="1"/>
              <a:t>between</a:t>
            </a:r>
            <a:r>
              <a:rPr lang="fr-FR" altLang="fr-FR" dirty="0"/>
              <a:t> </a:t>
            </a:r>
            <a:r>
              <a:rPr lang="fr-FR" altLang="fr-FR" dirty="0" err="1"/>
              <a:t>two</a:t>
            </a:r>
            <a:r>
              <a:rPr lang="fr-FR" altLang="fr-FR" dirty="0"/>
              <a:t> </a:t>
            </a:r>
            <a:r>
              <a:rPr lang="fr-FR" altLang="fr-FR" dirty="0" err="1"/>
              <a:t>levels</a:t>
            </a:r>
            <a:r>
              <a:rPr lang="fr-FR" altLang="fr-FR" dirty="0"/>
              <a:t>. </a:t>
            </a:r>
            <a:r>
              <a:rPr lang="fr-FR" altLang="fr-FR" dirty="0" err="1"/>
              <a:t>Therefore</a:t>
            </a:r>
            <a:r>
              <a:rPr lang="fr-FR" altLang="fr-FR" dirty="0"/>
              <a:t> </a:t>
            </a:r>
            <a:r>
              <a:rPr lang="fr-FR" altLang="fr-FR" dirty="0" err="1"/>
              <a:t>when</a:t>
            </a:r>
            <a:r>
              <a:rPr lang="fr-FR" altLang="fr-FR" dirty="0"/>
              <a:t> </a:t>
            </a:r>
            <a:r>
              <a:rPr lang="fr-FR" altLang="fr-FR" dirty="0" err="1"/>
              <a:t>you</a:t>
            </a:r>
            <a:r>
              <a:rPr lang="fr-FR" altLang="fr-FR" dirty="0"/>
              <a:t> scan  the </a:t>
            </a:r>
            <a:r>
              <a:rPr lang="fr-FR" altLang="fr-FR" dirty="0" err="1"/>
              <a:t>oscillator</a:t>
            </a:r>
            <a:r>
              <a:rPr lang="fr-FR" altLang="fr-FR" dirty="0"/>
              <a:t> </a:t>
            </a:r>
            <a:r>
              <a:rPr lang="fr-FR" altLang="fr-FR" dirty="0" err="1"/>
              <a:t>near</a:t>
            </a:r>
            <a:r>
              <a:rPr lang="fr-FR" altLang="fr-FR" dirty="0"/>
              <a:t> a </a:t>
            </a:r>
            <a:r>
              <a:rPr lang="fr-FR" altLang="fr-FR" dirty="0" err="1"/>
              <a:t>resonace</a:t>
            </a:r>
            <a:r>
              <a:rPr lang="fr-FR" altLang="fr-FR" dirty="0"/>
              <a:t> </a:t>
            </a:r>
            <a:r>
              <a:rPr lang="fr-FR" altLang="fr-FR" dirty="0" err="1"/>
              <a:t>you</a:t>
            </a:r>
            <a:r>
              <a:rPr lang="fr-FR" altLang="fr-FR" dirty="0"/>
              <a:t> </a:t>
            </a:r>
            <a:r>
              <a:rPr lang="fr-FR" altLang="fr-FR" dirty="0" err="1"/>
              <a:t>obtain</a:t>
            </a:r>
            <a:r>
              <a:rPr lang="fr-FR" altLang="fr-FR" dirty="0"/>
              <a:t> a </a:t>
            </a:r>
            <a:r>
              <a:rPr lang="fr-FR" altLang="fr-FR" dirty="0" err="1"/>
              <a:t>bell-shape</a:t>
            </a:r>
            <a:r>
              <a:rPr lang="fr-FR" altLang="fr-FR" dirty="0"/>
              <a:t> </a:t>
            </a:r>
            <a:r>
              <a:rPr lang="fr-FR" altLang="fr-FR" dirty="0" err="1"/>
              <a:t>curve</a:t>
            </a:r>
            <a:r>
              <a:rPr lang="fr-FR" altLang="fr-FR" dirty="0"/>
              <a:t> </a:t>
            </a:r>
            <a:r>
              <a:rPr lang="fr-FR" altLang="fr-FR" dirty="0" err="1"/>
              <a:t>peaked</a:t>
            </a:r>
            <a:r>
              <a:rPr lang="fr-FR" altLang="fr-FR" dirty="0"/>
              <a:t> at the </a:t>
            </a:r>
            <a:r>
              <a:rPr lang="fr-FR" altLang="fr-FR" dirty="0" err="1"/>
              <a:t>atomic</a:t>
            </a:r>
            <a:r>
              <a:rPr lang="fr-FR" altLang="fr-FR" dirty="0"/>
              <a:t> </a:t>
            </a:r>
            <a:r>
              <a:rPr lang="fr-FR" altLang="fr-FR" dirty="0" err="1"/>
              <a:t>frequency</a:t>
            </a:r>
            <a:r>
              <a:rPr lang="fr-FR" altLang="fr-FR" dirty="0"/>
              <a:t> </a:t>
            </a:r>
            <a:r>
              <a:rPr lang="fr-FR" altLang="fr-FR" dirty="0" err="1"/>
              <a:t>nuA</a:t>
            </a:r>
            <a:r>
              <a:rPr lang="fr-FR" altLang="fr-FR" dirty="0"/>
              <a:t>.  And </a:t>
            </a:r>
            <a:r>
              <a:rPr lang="fr-FR" altLang="fr-FR" dirty="0" err="1"/>
              <a:t>then</a:t>
            </a:r>
            <a:r>
              <a:rPr lang="fr-FR" altLang="fr-FR" dirty="0"/>
              <a:t> </a:t>
            </a:r>
            <a:r>
              <a:rPr lang="fr-FR" altLang="fr-FR" dirty="0" err="1"/>
              <a:t>you</a:t>
            </a:r>
            <a:r>
              <a:rPr lang="fr-FR" altLang="fr-FR" dirty="0"/>
              <a:t> </a:t>
            </a:r>
            <a:r>
              <a:rPr lang="fr-FR" altLang="fr-FR" dirty="0" err="1"/>
              <a:t>create</a:t>
            </a:r>
            <a:r>
              <a:rPr lang="fr-FR" altLang="fr-FR" dirty="0"/>
              <a:t> a servo system </a:t>
            </a:r>
            <a:r>
              <a:rPr lang="fr-FR" altLang="fr-FR" dirty="0" err="1"/>
              <a:t>that</a:t>
            </a:r>
            <a:r>
              <a:rPr lang="fr-FR" altLang="fr-FR" dirty="0"/>
              <a:t> forces the </a:t>
            </a:r>
            <a:r>
              <a:rPr lang="fr-FR" altLang="fr-FR" dirty="0" err="1"/>
              <a:t>external</a:t>
            </a:r>
            <a:r>
              <a:rPr lang="fr-FR" altLang="fr-FR" dirty="0"/>
              <a:t> radiation to </a:t>
            </a:r>
            <a:r>
              <a:rPr lang="fr-FR" altLang="fr-FR" dirty="0" err="1"/>
              <a:t>stay</a:t>
            </a:r>
            <a:r>
              <a:rPr lang="fr-FR" altLang="fr-FR" dirty="0"/>
              <a:t> </a:t>
            </a:r>
            <a:r>
              <a:rPr lang="fr-FR" altLang="fr-FR" dirty="0" err="1"/>
              <a:t>exactly</a:t>
            </a:r>
            <a:r>
              <a:rPr lang="fr-FR" altLang="fr-FR" dirty="0"/>
              <a:t> at the </a:t>
            </a:r>
            <a:r>
              <a:rPr lang="fr-FR" altLang="fr-FR" dirty="0" err="1"/>
              <a:t>peak</a:t>
            </a:r>
            <a:r>
              <a:rPr lang="fr-FR" altLang="fr-FR" dirty="0"/>
              <a:t> of th </a:t>
            </a:r>
            <a:r>
              <a:rPr lang="fr-FR" altLang="fr-FR" dirty="0" err="1"/>
              <a:t>resonance</a:t>
            </a:r>
            <a:r>
              <a:rPr lang="fr-FR" altLang="fr-FR" dirty="0"/>
              <a:t> </a:t>
            </a:r>
            <a:r>
              <a:rPr lang="fr-FR" altLang="fr-FR" dirty="0" err="1"/>
              <a:t>curve</a:t>
            </a:r>
            <a:r>
              <a:rPr lang="fr-FR" altLang="fr-FR" dirty="0"/>
              <a:t>.   </a:t>
            </a:r>
          </a:p>
        </p:txBody>
      </p:sp>
      <p:sp>
        <p:nvSpPr>
          <p:cNvPr id="25604" name="Espace réservé du numéro de diapositive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3E4CAAD-05F9-4E16-A38B-DE7D1DD04AD2}" type="slidenum">
              <a:rPr lang="fr-FR" altLang="fr-FR" smtClean="0"/>
              <a:pPr/>
              <a:t>8</a:t>
            </a:fld>
            <a:endParaRPr lang="fr-FR" altLang="fr-FR"/>
          </a:p>
        </p:txBody>
      </p:sp>
    </p:spTree>
    <p:extLst>
      <p:ext uri="{BB962C8B-B14F-4D97-AF65-F5344CB8AC3E}">
        <p14:creationId xmlns:p14="http://schemas.microsoft.com/office/powerpoint/2010/main" val="1893647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It </a:t>
            </a:r>
            <a:r>
              <a:rPr lang="fr-FR" dirty="0" err="1"/>
              <a:t>resembles</a:t>
            </a:r>
            <a:r>
              <a:rPr lang="fr-FR" dirty="0"/>
              <a:t> the first </a:t>
            </a:r>
            <a:r>
              <a:rPr lang="fr-FR" dirty="0" err="1"/>
              <a:t>atomic</a:t>
            </a:r>
            <a:r>
              <a:rPr lang="fr-FR" dirty="0"/>
              <a:t> </a:t>
            </a:r>
            <a:r>
              <a:rPr lang="fr-FR" dirty="0" err="1"/>
              <a:t>clock</a:t>
            </a:r>
            <a:r>
              <a:rPr lang="fr-FR" dirty="0"/>
              <a:t> made in 1955 by Essen and Parry. </a:t>
            </a:r>
            <a:r>
              <a:rPr lang="fr-FR" dirty="0" err="1"/>
              <a:t>Except</a:t>
            </a:r>
            <a:r>
              <a:rPr lang="fr-FR" dirty="0"/>
              <a:t> </a:t>
            </a:r>
            <a:r>
              <a:rPr lang="fr-FR" dirty="0" err="1"/>
              <a:t>that</a:t>
            </a:r>
            <a:r>
              <a:rPr lang="fr-FR" dirty="0"/>
              <a:t> </a:t>
            </a:r>
            <a:r>
              <a:rPr lang="fr-FR" dirty="0" err="1"/>
              <a:t>here</a:t>
            </a:r>
            <a:r>
              <a:rPr lang="fr-FR" dirty="0"/>
              <a:t> the </a:t>
            </a:r>
            <a:r>
              <a:rPr lang="fr-FR" dirty="0" err="1"/>
              <a:t>atoms</a:t>
            </a:r>
            <a:r>
              <a:rPr lang="fr-FR" dirty="0"/>
              <a:t> have a </a:t>
            </a:r>
            <a:r>
              <a:rPr lang="fr-FR" dirty="0" err="1"/>
              <a:t>velocity</a:t>
            </a:r>
            <a:r>
              <a:rPr lang="fr-FR" dirty="0"/>
              <a:t> of 300 m/s </a:t>
            </a:r>
            <a:r>
              <a:rPr lang="fr-FR" dirty="0" err="1"/>
              <a:t>intstead</a:t>
            </a:r>
            <a:r>
              <a:rPr lang="fr-FR" dirty="0"/>
              <a:t> of 10 to 30 cm /s, a </a:t>
            </a:r>
            <a:r>
              <a:rPr lang="fr-FR" dirty="0" err="1"/>
              <a:t>thousand</a:t>
            </a:r>
            <a:r>
              <a:rPr lang="fr-FR" dirty="0"/>
              <a:t> times </a:t>
            </a:r>
            <a:r>
              <a:rPr lang="fr-FR" dirty="0" err="1"/>
              <a:t>slower</a:t>
            </a:r>
            <a:r>
              <a:rPr lang="fr-FR" dirty="0"/>
              <a:t>, </a:t>
            </a:r>
            <a:r>
              <a:rPr lang="fr-FR" dirty="0" err="1"/>
              <a:t>hence</a:t>
            </a:r>
            <a:r>
              <a:rPr lang="fr-FR" dirty="0"/>
              <a:t> a </a:t>
            </a:r>
            <a:r>
              <a:rPr lang="fr-FR" dirty="0" err="1"/>
              <a:t>resonace</a:t>
            </a:r>
            <a:r>
              <a:rPr lang="fr-FR" dirty="0"/>
              <a:t> </a:t>
            </a:r>
            <a:r>
              <a:rPr lang="fr-FR" dirty="0" err="1"/>
              <a:t>width</a:t>
            </a:r>
            <a:r>
              <a:rPr lang="fr-FR" dirty="0"/>
              <a:t> 1000 times </a:t>
            </a:r>
            <a:r>
              <a:rPr lang="fr-FR" dirty="0" err="1"/>
              <a:t>narrover</a:t>
            </a:r>
            <a:r>
              <a:rPr lang="fr-FR" dirty="0"/>
              <a:t>.  </a:t>
            </a:r>
            <a:r>
              <a:rPr lang="fr-FR" dirty="0" err="1"/>
              <a:t>They</a:t>
            </a:r>
            <a:r>
              <a:rPr lang="fr-FR" dirty="0"/>
              <a:t> have </a:t>
            </a:r>
            <a:r>
              <a:rPr lang="fr-FR" dirty="0" err="1"/>
              <a:t>built</a:t>
            </a:r>
            <a:r>
              <a:rPr lang="fr-FR" dirty="0"/>
              <a:t>  a </a:t>
            </a:r>
            <a:r>
              <a:rPr lang="fr-FR" dirty="0" err="1"/>
              <a:t>cesium</a:t>
            </a:r>
            <a:r>
              <a:rPr lang="fr-FR" dirty="0"/>
              <a:t> </a:t>
            </a:r>
            <a:r>
              <a:rPr lang="fr-FR" dirty="0" err="1"/>
              <a:t>atomic</a:t>
            </a:r>
            <a:r>
              <a:rPr lang="fr-FR" dirty="0"/>
              <a:t> </a:t>
            </a:r>
            <a:r>
              <a:rPr lang="fr-FR" dirty="0" err="1"/>
              <a:t>beam</a:t>
            </a:r>
            <a:r>
              <a:rPr lang="fr-FR" dirty="0"/>
              <a:t> </a:t>
            </a:r>
            <a:r>
              <a:rPr lang="fr-FR" dirty="0" err="1"/>
              <a:t>which</a:t>
            </a:r>
            <a:r>
              <a:rPr lang="fr-FR" dirty="0"/>
              <a:t> </a:t>
            </a:r>
            <a:r>
              <a:rPr lang="fr-FR" dirty="0" err="1"/>
              <a:t>crossed</a:t>
            </a:r>
            <a:r>
              <a:rPr lang="fr-FR" dirty="0"/>
              <a:t> </a:t>
            </a:r>
            <a:r>
              <a:rPr lang="fr-FR" dirty="0" err="1"/>
              <a:t>two</a:t>
            </a:r>
            <a:r>
              <a:rPr lang="fr-FR" dirty="0"/>
              <a:t> zones </a:t>
            </a:r>
            <a:r>
              <a:rPr lang="fr-FR" dirty="0" err="1"/>
              <a:t>where</a:t>
            </a:r>
            <a:r>
              <a:rPr lang="fr-FR" dirty="0"/>
              <a:t> a </a:t>
            </a:r>
            <a:r>
              <a:rPr lang="fr-FR" dirty="0" err="1"/>
              <a:t>microwave</a:t>
            </a:r>
            <a:r>
              <a:rPr lang="fr-FR" dirty="0"/>
              <a:t> </a:t>
            </a:r>
            <a:r>
              <a:rPr lang="fr-FR" dirty="0" err="1"/>
              <a:t>field</a:t>
            </a:r>
            <a:r>
              <a:rPr lang="fr-FR" dirty="0"/>
              <a:t> </a:t>
            </a:r>
            <a:r>
              <a:rPr lang="fr-FR" dirty="0" err="1"/>
              <a:t>was</a:t>
            </a:r>
            <a:r>
              <a:rPr lang="fr-FR" dirty="0"/>
              <a:t> </a:t>
            </a:r>
            <a:r>
              <a:rPr lang="fr-FR" dirty="0" err="1"/>
              <a:t>applied</a:t>
            </a:r>
            <a:r>
              <a:rPr lang="fr-FR" dirty="0"/>
              <a:t>  and </a:t>
            </a:r>
            <a:r>
              <a:rPr lang="fr-FR" dirty="0" err="1"/>
              <a:t>recorded</a:t>
            </a:r>
            <a:r>
              <a:rPr lang="fr-FR" dirty="0"/>
              <a:t> the line </a:t>
            </a:r>
            <a:r>
              <a:rPr lang="fr-FR" dirty="0" err="1"/>
              <a:t>shown</a:t>
            </a:r>
            <a:r>
              <a:rPr lang="fr-FR" dirty="0"/>
              <a:t> </a:t>
            </a:r>
            <a:r>
              <a:rPr lang="fr-FR" dirty="0" err="1"/>
              <a:t>here</a:t>
            </a:r>
            <a:r>
              <a:rPr lang="fr-FR" dirty="0"/>
              <a:t>. I </a:t>
            </a:r>
            <a:r>
              <a:rPr lang="fr-FR" dirty="0" err="1"/>
              <a:t>will</a:t>
            </a:r>
            <a:r>
              <a:rPr lang="fr-FR" dirty="0"/>
              <a:t> come back to </a:t>
            </a:r>
            <a:r>
              <a:rPr lang="fr-FR" dirty="0" err="1"/>
              <a:t>this</a:t>
            </a:r>
            <a:r>
              <a:rPr lang="fr-FR" dirty="0"/>
              <a:t> </a:t>
            </a:r>
            <a:r>
              <a:rPr lang="fr-FR" dirty="0" err="1"/>
              <a:t>method</a:t>
            </a:r>
            <a:r>
              <a:rPr lang="fr-FR" dirty="0"/>
              <a:t> in a couple of minutes. and </a:t>
            </a:r>
            <a:r>
              <a:rPr lang="fr-FR" dirty="0" err="1"/>
              <a:t>discussed</a:t>
            </a:r>
            <a:r>
              <a:rPr lang="fr-FR" dirty="0"/>
              <a:t> the </a:t>
            </a:r>
            <a:r>
              <a:rPr lang="fr-FR" dirty="0" err="1"/>
              <a:t>potential</a:t>
            </a:r>
            <a:r>
              <a:rPr lang="fr-FR" dirty="0"/>
              <a:t> </a:t>
            </a:r>
            <a:r>
              <a:rPr lang="fr-FR" dirty="0" err="1"/>
              <a:t>stability</a:t>
            </a:r>
            <a:r>
              <a:rPr lang="fr-FR" dirty="0"/>
              <a:t> of the </a:t>
            </a:r>
            <a:r>
              <a:rPr lang="fr-FR" dirty="0" err="1"/>
              <a:t>device</a:t>
            </a:r>
            <a:r>
              <a:rPr lang="fr-FR" dirty="0"/>
              <a:t> </a:t>
            </a:r>
            <a:r>
              <a:rPr lang="fr-FR" dirty="0" err="1"/>
              <a:t>which</a:t>
            </a:r>
            <a:r>
              <a:rPr lang="fr-FR" dirty="0"/>
              <a:t> </a:t>
            </a:r>
            <a:r>
              <a:rPr lang="fr-FR" dirty="0" err="1"/>
              <a:t>was</a:t>
            </a:r>
            <a:r>
              <a:rPr lang="fr-FR" dirty="0"/>
              <a:t> 10^-9 </a:t>
            </a:r>
            <a:r>
              <a:rPr lang="fr-FR" dirty="0" err="1"/>
              <a:t>alreday</a:t>
            </a:r>
            <a:r>
              <a:rPr lang="fr-FR" dirty="0"/>
              <a:t> </a:t>
            </a:r>
            <a:r>
              <a:rPr lang="fr-FR" dirty="0" err="1"/>
              <a:t>better</a:t>
            </a:r>
            <a:r>
              <a:rPr lang="fr-FR" dirty="0"/>
              <a:t> </a:t>
            </a:r>
            <a:r>
              <a:rPr lang="fr-FR" dirty="0" err="1"/>
              <a:t>than</a:t>
            </a:r>
            <a:r>
              <a:rPr lang="fr-FR" dirty="0"/>
              <a:t> </a:t>
            </a:r>
          </a:p>
          <a:p>
            <a:endParaRPr lang="fr-FR" dirty="0"/>
          </a:p>
          <a:p>
            <a:r>
              <a:rPr lang="fr-FR" dirty="0"/>
              <a:t>How </a:t>
            </a:r>
            <a:r>
              <a:rPr lang="fr-FR" dirty="0" err="1"/>
              <a:t>did</a:t>
            </a:r>
            <a:r>
              <a:rPr lang="fr-FR" dirty="0"/>
              <a:t> </a:t>
            </a:r>
            <a:r>
              <a:rPr lang="fr-FR" dirty="0" err="1"/>
              <a:t>we</a:t>
            </a:r>
            <a:r>
              <a:rPr lang="fr-FR" dirty="0"/>
              <a:t> gain </a:t>
            </a:r>
            <a:r>
              <a:rPr lang="fr-FR" dirty="0" err="1"/>
              <a:t>these</a:t>
            </a:r>
            <a:r>
              <a:rPr lang="fr-FR" dirty="0"/>
              <a:t> 10 </a:t>
            </a:r>
            <a:r>
              <a:rPr lang="fr-FR" dirty="0" err="1"/>
              <a:t>orders</a:t>
            </a:r>
            <a:r>
              <a:rPr lang="fr-FR" dirty="0"/>
              <a:t> of magnitude ? A first crucial </a:t>
            </a:r>
            <a:r>
              <a:rPr lang="fr-FR" dirty="0" err="1"/>
              <a:t>ingredient</a:t>
            </a:r>
            <a:r>
              <a:rPr lang="fr-FR" dirty="0"/>
              <a:t> </a:t>
            </a:r>
            <a:r>
              <a:rPr lang="fr-FR" dirty="0" err="1"/>
              <a:t>was</a:t>
            </a:r>
            <a:r>
              <a:rPr lang="fr-FR" dirty="0"/>
              <a:t> laser </a:t>
            </a:r>
            <a:r>
              <a:rPr lang="fr-FR" dirty="0" err="1"/>
              <a:t>cooling</a:t>
            </a:r>
            <a:r>
              <a:rPr lang="fr-FR" dirty="0"/>
              <a:t> of </a:t>
            </a:r>
            <a:r>
              <a:rPr lang="fr-FR" dirty="0" err="1"/>
              <a:t>atoms</a:t>
            </a:r>
            <a:r>
              <a:rPr lang="fr-FR" dirty="0"/>
              <a:t>.</a:t>
            </a:r>
          </a:p>
        </p:txBody>
      </p:sp>
      <p:sp>
        <p:nvSpPr>
          <p:cNvPr id="4" name="Espace réservé du numéro de diapositive 3"/>
          <p:cNvSpPr>
            <a:spLocks noGrp="1"/>
          </p:cNvSpPr>
          <p:nvPr>
            <p:ph type="sldNum" sz="quarter" idx="5"/>
          </p:nvPr>
        </p:nvSpPr>
        <p:spPr/>
        <p:txBody>
          <a:bodyPr/>
          <a:lstStyle/>
          <a:p>
            <a:pPr>
              <a:defRPr/>
            </a:pPr>
            <a:fld id="{18714380-6D7B-4AFB-A7A6-88B0C1C0BBDF}" type="slidenum">
              <a:rPr lang="fr-FR" altLang="fr-FR" smtClean="0"/>
              <a:pPr>
                <a:defRPr/>
              </a:pPr>
              <a:t>9</a:t>
            </a:fld>
            <a:endParaRPr lang="fr-FR" altLang="fr-FR"/>
          </a:p>
        </p:txBody>
      </p:sp>
    </p:spTree>
    <p:extLst>
      <p:ext uri="{BB962C8B-B14F-4D97-AF65-F5344CB8AC3E}">
        <p14:creationId xmlns:p14="http://schemas.microsoft.com/office/powerpoint/2010/main" val="2515844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e l'image des diapositives 1">
            <a:extLst>
              <a:ext uri="{FF2B5EF4-FFF2-40B4-BE49-F238E27FC236}">
                <a16:creationId xmlns:a16="http://schemas.microsoft.com/office/drawing/2014/main" id="{3DD85D8C-0BF4-4CFA-9BF3-690E3836E248}"/>
              </a:ext>
            </a:extLst>
          </p:cNvPr>
          <p:cNvSpPr>
            <a:spLocks noGrp="1" noRot="1" noChangeAspect="1" noChangeArrowheads="1" noTextEdit="1"/>
          </p:cNvSpPr>
          <p:nvPr>
            <p:ph type="sldImg"/>
          </p:nvPr>
        </p:nvSpPr>
        <p:spPr>
          <a:ln/>
        </p:spPr>
      </p:sp>
      <p:sp>
        <p:nvSpPr>
          <p:cNvPr id="7171" name="Espace réservé des commentaires 2">
            <a:extLst>
              <a:ext uri="{FF2B5EF4-FFF2-40B4-BE49-F238E27FC236}">
                <a16:creationId xmlns:a16="http://schemas.microsoft.com/office/drawing/2014/main" id="{19077BE4-F8A7-4546-BD31-31FED8ECC578}"/>
              </a:ext>
            </a:extLst>
          </p:cNvPr>
          <p:cNvSpPr>
            <a:spLocks noGrp="1" noChangeArrowheads="1"/>
          </p:cNvSpPr>
          <p:nvPr>
            <p:ph type="body" idx="1"/>
          </p:nvPr>
        </p:nvSpPr>
        <p:spPr>
          <a:noFill/>
        </p:spPr>
        <p:txBody>
          <a:bodyPr/>
          <a:lstStyle/>
          <a:p>
            <a:r>
              <a:rPr lang="fr-FR" altLang="fr-FR"/>
              <a:t>Alors on peut commencer  cet exposé par cette question un peu provocante : Le temps existe-t il ? </a:t>
            </a:r>
          </a:p>
          <a:p>
            <a:r>
              <a:rPr lang="fr-FR" altLang="fr-FR"/>
              <a:t> A la suite des travaux de … la reponse </a:t>
            </a:r>
          </a:p>
          <a:p>
            <a:r>
              <a:rPr lang="fr-FR" altLang="fr-FR"/>
              <a:t>Est-ce a dire que le temps et la mesure du temps sont inutiles ?</a:t>
            </a:r>
          </a:p>
          <a:p>
            <a:r>
              <a:rPr lang="fr-FR" altLang="fr-FR"/>
              <a:t>Pas du tout ! Je vous ai meêm montré dans cet exposé les performances extraordinaires des horloges</a:t>
            </a:r>
          </a:p>
          <a:p>
            <a:r>
              <a:rPr lang="fr-FR" altLang="fr-FR"/>
              <a:t>Il se trouve même que le temps ou son inverse la fréquence sont…. </a:t>
            </a:r>
          </a:p>
        </p:txBody>
      </p:sp>
      <p:sp>
        <p:nvSpPr>
          <p:cNvPr id="7172" name="Espace réservé du numéro de diapositive 3">
            <a:extLst>
              <a:ext uri="{FF2B5EF4-FFF2-40B4-BE49-F238E27FC236}">
                <a16:creationId xmlns:a16="http://schemas.microsoft.com/office/drawing/2014/main" id="{7E9F6B6B-697D-4C5F-902B-F4EE76BB779E}"/>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A89939-7B0D-4392-8634-3979B2C6486E}" type="slidenum">
              <a:rPr lang="fr-FR" altLang="fr-FR" smtClean="0"/>
              <a:pPr/>
              <a:t>10</a:t>
            </a:fld>
            <a:endParaRPr lang="fr-FR" altLang="fr-FR"/>
          </a:p>
        </p:txBody>
      </p:sp>
    </p:spTree>
    <p:extLst>
      <p:ext uri="{BB962C8B-B14F-4D97-AF65-F5344CB8AC3E}">
        <p14:creationId xmlns:p14="http://schemas.microsoft.com/office/powerpoint/2010/main" val="1734331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19DC3692-BEC7-4B8E-881A-694B761789C2}"/>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7A30ABD-633F-4B34-8198-811ED8526366}" type="slidenum">
              <a:rPr lang="fr-FR" altLang="fr-FR" smtClean="0"/>
              <a:pPr/>
              <a:t>11</a:t>
            </a:fld>
            <a:endParaRPr lang="fr-FR" altLang="fr-FR"/>
          </a:p>
        </p:txBody>
      </p:sp>
      <p:sp>
        <p:nvSpPr>
          <p:cNvPr id="32771" name="Rectangle 2">
            <a:extLst>
              <a:ext uri="{FF2B5EF4-FFF2-40B4-BE49-F238E27FC236}">
                <a16:creationId xmlns:a16="http://schemas.microsoft.com/office/drawing/2014/main" id="{614BF496-1FEC-4DB4-BCE3-3B3EA38B903A}"/>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487DF6BB-26DE-45D2-843E-54770C424C8E}"/>
              </a:ext>
            </a:extLst>
          </p:cNvPr>
          <p:cNvSpPr>
            <a:spLocks noGrp="1" noChangeArrowheads="1"/>
          </p:cNvSpPr>
          <p:nvPr>
            <p:ph type="body" idx="1"/>
          </p:nvPr>
        </p:nvSpPr>
        <p:spPr>
          <a:noFill/>
        </p:spPr>
        <p:txBody>
          <a:bodyPr/>
          <a:lstStyle/>
          <a:p>
            <a:r>
              <a:rPr lang="fr-FR" altLang="fr-FR"/>
              <a:t>L’origine de cette progression sepctaculaire a été l’invention du refroidissement par laser des atomes.  Echange de quantitté de mouveme,t entre photons et atomes, une notion également introduite par Einstein,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But how do we measure the gas temperature. The method we used at ENS was a time of flight method.</a:t>
            </a:r>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12</a:t>
            </a:fld>
            <a:endParaRPr lang="fr-FR"/>
          </a:p>
        </p:txBody>
      </p:sp>
    </p:spTree>
    <p:extLst>
      <p:ext uri="{BB962C8B-B14F-4D97-AF65-F5344CB8AC3E}">
        <p14:creationId xmlns:p14="http://schemas.microsoft.com/office/powerpoint/2010/main" val="2190833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When you switch-off the lasers beams forming the molasses, atoms fall down with their initial velocity. If they are hot they </a:t>
            </a:r>
            <a:r>
              <a:rPr lang="en-GB" dirty="0" err="1"/>
              <a:t>expan</a:t>
            </a:r>
            <a:r>
              <a:rPr lang="en-GB" dirty="0"/>
              <a:t> fast a bit like a fireworks. But if they are cold they expand very slowly and from the distribution of arrival times in a sheet of light we deduce the temperature </a:t>
            </a:r>
            <a:r>
              <a:rPr lang="en-GB" dirty="0" err="1"/>
              <a:t>alon</a:t>
            </a:r>
            <a:r>
              <a:rPr lang="en-GB" dirty="0"/>
              <a:t>  the vertical.  Laser cooling uses the radiation pressure of laser light to slow down and confine atoms, here in a vacuum chamber with three orthogonal laser beams. Here you see  about 10 million sodium atoms laser cooled and viscously confined by laser light in what is called optical molasses. In our group in Paris we worked on </a:t>
            </a:r>
            <a:r>
              <a:rPr lang="en-GB" dirty="0" err="1"/>
              <a:t>cesium</a:t>
            </a:r>
            <a:r>
              <a:rPr lang="en-GB" dirty="0"/>
              <a:t> atoms and we measured the temperature by the expansion of the size of the cloud during free fall and we obtained a temperature of 1 to 2 microkelvin.</a:t>
            </a:r>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13</a:t>
            </a:fld>
            <a:endParaRPr lang="fr-FR"/>
          </a:p>
        </p:txBody>
      </p:sp>
    </p:spTree>
    <p:extLst>
      <p:ext uri="{BB962C8B-B14F-4D97-AF65-F5344CB8AC3E}">
        <p14:creationId xmlns:p14="http://schemas.microsoft.com/office/powerpoint/2010/main" val="3710800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FB1AEC-6FA4-449F-977E-ECC85F21F6CC}" type="slidenum">
              <a:rPr lang="fr-FR" altLang="fr-FR" smtClean="0"/>
              <a:pPr/>
              <a:t>14</a:t>
            </a:fld>
            <a:endParaRPr lang="fr-FR" altLang="fr-F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fr-FR" altLang="fr-FR"/>
          </a:p>
        </p:txBody>
      </p:sp>
    </p:spTree>
    <p:extLst>
      <p:ext uri="{BB962C8B-B14F-4D97-AF65-F5344CB8AC3E}">
        <p14:creationId xmlns:p14="http://schemas.microsoft.com/office/powerpoint/2010/main" val="988366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C8B0E6B-ABEA-4282-8FFB-58E6A50B6F70}" type="slidenum">
              <a:rPr lang="fr-FR" altLang="fr-FR" smtClean="0"/>
              <a:pPr/>
              <a:t>15</a:t>
            </a:fld>
            <a:endParaRPr lang="fr-FR" altLang="fr-F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fr-FR" altLang="fr-FR"/>
          </a:p>
        </p:txBody>
      </p:sp>
    </p:spTree>
    <p:extLst>
      <p:ext uri="{BB962C8B-B14F-4D97-AF65-F5344CB8AC3E}">
        <p14:creationId xmlns:p14="http://schemas.microsoft.com/office/powerpoint/2010/main" val="663460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A3657A6-29D2-488A-BAB2-E9F4FD7A6311}" type="slidenum">
              <a:rPr lang="fr-FR" altLang="fr-FR" smtClean="0"/>
              <a:pPr/>
              <a:t>16</a:t>
            </a:fld>
            <a:endParaRPr lang="fr-FR" altLang="fr-F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r>
              <a:rPr lang="fr-FR" altLang="fr-FR"/>
              <a:t>State of the Art: frequency stability below 10-16 afetr 5 to 10 days of averaging and aggreement between  cesium frequencies</a:t>
            </a:r>
          </a:p>
          <a:p>
            <a:pPr eaLnBrk="1" hangingPunct="1"/>
            <a:r>
              <a:rPr lang="fr-FR" altLang="fr-FR"/>
              <a:t>Run continuously for several months between maintenance work.  1 meter is 10-16 of gravitational redshift. Take a clock here or on the ground..</a:t>
            </a:r>
          </a:p>
        </p:txBody>
      </p:sp>
    </p:spTree>
    <p:extLst>
      <p:ext uri="{BB962C8B-B14F-4D97-AF65-F5344CB8AC3E}">
        <p14:creationId xmlns:p14="http://schemas.microsoft.com/office/powerpoint/2010/main" val="2030500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3180242-73E7-4DBA-9848-DFF562AFC3D5}" type="slidenum">
              <a:rPr lang="fr-FR" altLang="fr-FR" smtClean="0"/>
              <a:pPr/>
              <a:t>17</a:t>
            </a:fld>
            <a:endParaRPr lang="fr-FR" altLang="fr-F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r>
              <a:rPr lang="fr-FR" altLang="fr-FR" dirty="0" err="1"/>
              <a:t>These</a:t>
            </a:r>
            <a:r>
              <a:rPr lang="fr-FR" altLang="fr-FR" dirty="0"/>
              <a:t> </a:t>
            </a:r>
            <a:r>
              <a:rPr lang="fr-FR" altLang="fr-FR" dirty="0" err="1"/>
              <a:t>fountains</a:t>
            </a:r>
            <a:r>
              <a:rPr lang="fr-FR" altLang="fr-FR" dirty="0"/>
              <a:t> </a:t>
            </a:r>
            <a:r>
              <a:rPr lang="fr-FR" altLang="fr-FR" dirty="0" err="1"/>
              <a:t>now</a:t>
            </a:r>
            <a:r>
              <a:rPr lang="fr-FR" altLang="fr-FR" dirty="0"/>
              <a:t> run </a:t>
            </a:r>
            <a:r>
              <a:rPr lang="fr-FR" altLang="fr-FR" dirty="0" err="1"/>
              <a:t>nearly</a:t>
            </a:r>
            <a:r>
              <a:rPr lang="fr-FR" altLang="fr-FR" dirty="0"/>
              <a:t> </a:t>
            </a:r>
            <a:r>
              <a:rPr lang="fr-FR" altLang="fr-FR" dirty="0" err="1"/>
              <a:t>continuously</a:t>
            </a:r>
            <a:r>
              <a:rPr lang="fr-FR" altLang="fr-FR" dirty="0"/>
              <a:t> and serve to </a:t>
            </a:r>
            <a:r>
              <a:rPr lang="fr-FR" altLang="fr-FR" dirty="0" err="1"/>
              <a:t>construct</a:t>
            </a:r>
            <a:r>
              <a:rPr lang="fr-FR" altLang="fr-FR" dirty="0"/>
              <a:t> the TAI the international Atomic Time. </a:t>
            </a:r>
            <a:r>
              <a:rPr lang="fr-FR" altLang="fr-FR" dirty="0" err="1"/>
              <a:t>They</a:t>
            </a:r>
            <a:r>
              <a:rPr lang="fr-FR" altLang="fr-FR" dirty="0"/>
              <a:t> have an </a:t>
            </a:r>
            <a:r>
              <a:rPr lang="fr-FR" altLang="fr-FR" dirty="0" err="1"/>
              <a:t>accuracy</a:t>
            </a:r>
            <a:r>
              <a:rPr lang="fr-FR" altLang="fr-FR" dirty="0"/>
              <a:t> of 1 to 2 10-16.  The SI second </a:t>
            </a:r>
            <a:r>
              <a:rPr lang="fr-FR" altLang="fr-FR" dirty="0" err="1"/>
              <a:t>is</a:t>
            </a:r>
            <a:r>
              <a:rPr lang="fr-FR" altLang="fr-FR" dirty="0"/>
              <a:t> </a:t>
            </a:r>
            <a:r>
              <a:rPr lang="fr-FR" altLang="fr-FR" dirty="0" err="1"/>
              <a:t>therefore</a:t>
            </a:r>
            <a:r>
              <a:rPr lang="fr-FR" altLang="fr-FR" dirty="0"/>
              <a:t> </a:t>
            </a:r>
            <a:r>
              <a:rPr lang="fr-FR" altLang="fr-FR" dirty="0" err="1"/>
              <a:t>realized</a:t>
            </a:r>
            <a:r>
              <a:rPr lang="fr-FR" altLang="fr-FR" dirty="0"/>
              <a:t> </a:t>
            </a:r>
            <a:r>
              <a:rPr lang="fr-FR" altLang="fr-FR" dirty="0" err="1"/>
              <a:t>with</a:t>
            </a:r>
            <a:r>
              <a:rPr lang="fr-FR" altLang="fr-FR" dirty="0"/>
              <a:t> </a:t>
            </a:r>
            <a:r>
              <a:rPr lang="fr-FR" altLang="fr-FR" dirty="0" err="1"/>
              <a:t>this</a:t>
            </a:r>
            <a:r>
              <a:rPr lang="fr-FR" altLang="fr-FR" dirty="0"/>
              <a:t> </a:t>
            </a:r>
            <a:r>
              <a:rPr lang="fr-FR" altLang="fr-FR" dirty="0" err="1"/>
              <a:t>uncertainty</a:t>
            </a:r>
            <a:r>
              <a:rPr lang="fr-FR" altLang="fr-FR" dirty="0"/>
              <a:t>, 10 </a:t>
            </a:r>
            <a:r>
              <a:rPr lang="fr-FR" altLang="fr-FR" dirty="0" err="1"/>
              <a:t>picosecond</a:t>
            </a:r>
            <a:r>
              <a:rPr lang="fr-FR" altLang="fr-FR" dirty="0"/>
              <a:t>/</a:t>
            </a:r>
            <a:r>
              <a:rPr lang="fr-FR" altLang="fr-FR" dirty="0" err="1"/>
              <a:t>day</a:t>
            </a:r>
            <a:r>
              <a:rPr lang="fr-FR" altLang="fr-FR" dirty="0"/>
              <a:t> or </a:t>
            </a:r>
            <a:r>
              <a:rPr lang="fr-FR" altLang="fr-FR" dirty="0" err="1"/>
              <a:t>equivalently</a:t>
            </a:r>
            <a:r>
              <a:rPr lang="fr-FR" altLang="fr-FR" dirty="0"/>
              <a:t> 1 second </a:t>
            </a:r>
            <a:r>
              <a:rPr lang="fr-FR" altLang="fr-FR" dirty="0" err="1"/>
              <a:t>error</a:t>
            </a:r>
            <a:r>
              <a:rPr lang="fr-FR" altLang="fr-FR" dirty="0"/>
              <a:t> over 300 million </a:t>
            </a:r>
            <a:r>
              <a:rPr lang="fr-FR" altLang="fr-FR" dirty="0" err="1"/>
              <a:t>years</a:t>
            </a:r>
            <a:r>
              <a:rPr lang="fr-FR" altLang="fr-FR" dirty="0"/>
              <a:t>. How to </a:t>
            </a:r>
            <a:r>
              <a:rPr lang="fr-FR" altLang="fr-FR" dirty="0" err="1"/>
              <a:t>increase</a:t>
            </a:r>
            <a:r>
              <a:rPr lang="fr-FR" altLang="fr-FR" dirty="0"/>
              <a:t> </a:t>
            </a:r>
            <a:r>
              <a:rPr lang="fr-FR" altLang="fr-FR" dirty="0" err="1"/>
              <a:t>further</a:t>
            </a:r>
            <a:r>
              <a:rPr lang="fr-FR" altLang="fr-FR" dirty="0"/>
              <a:t> the interaction time ? </a:t>
            </a:r>
            <a:r>
              <a:rPr lang="fr-FR" altLang="fr-FR" dirty="0" err="1"/>
              <a:t>Two</a:t>
            </a:r>
            <a:r>
              <a:rPr lang="fr-FR" altLang="fr-FR" dirty="0"/>
              <a:t> </a:t>
            </a:r>
            <a:r>
              <a:rPr lang="fr-FR" altLang="fr-FR" dirty="0" err="1"/>
              <a:t>methods</a:t>
            </a:r>
            <a:r>
              <a:rPr lang="fr-FR" altLang="fr-FR" dirty="0"/>
              <a:t>: </a:t>
            </a:r>
            <a:r>
              <a:rPr lang="fr-FR" altLang="fr-FR" dirty="0" err="1"/>
              <a:t>going</a:t>
            </a:r>
            <a:r>
              <a:rPr lang="fr-FR" altLang="fr-FR" dirty="0"/>
              <a:t> to the </a:t>
            </a:r>
            <a:r>
              <a:rPr lang="fr-FR" altLang="fr-FR" dirty="0" err="1"/>
              <a:t>microgravity</a:t>
            </a:r>
            <a:r>
              <a:rPr lang="fr-FR" altLang="fr-FR" dirty="0"/>
              <a:t> </a:t>
            </a:r>
            <a:r>
              <a:rPr lang="fr-FR" altLang="fr-FR" dirty="0" err="1"/>
              <a:t>onboard</a:t>
            </a:r>
            <a:r>
              <a:rPr lang="fr-FR" altLang="fr-FR" dirty="0"/>
              <a:t> a satellite or trap the </a:t>
            </a:r>
            <a:r>
              <a:rPr lang="fr-FR" altLang="fr-FR" dirty="0" err="1"/>
              <a:t>atoms</a:t>
            </a:r>
            <a:r>
              <a:rPr lang="fr-FR" altLang="fr-FR" dirty="0"/>
              <a:t>. In 1997, </a:t>
            </a:r>
            <a:r>
              <a:rPr lang="fr-FR" altLang="fr-FR" dirty="0" err="1"/>
              <a:t>we</a:t>
            </a:r>
            <a:r>
              <a:rPr lang="fr-FR" altLang="fr-FR" dirty="0"/>
              <a:t> </a:t>
            </a:r>
            <a:r>
              <a:rPr lang="fr-FR" altLang="fr-FR" dirty="0" err="1"/>
              <a:t>proposed</a:t>
            </a:r>
            <a:r>
              <a:rPr lang="fr-FR" altLang="fr-FR" dirty="0"/>
              <a:t> </a:t>
            </a:r>
          </a:p>
        </p:txBody>
      </p:sp>
    </p:spTree>
    <p:extLst>
      <p:ext uri="{BB962C8B-B14F-4D97-AF65-F5344CB8AC3E}">
        <p14:creationId xmlns:p14="http://schemas.microsoft.com/office/powerpoint/2010/main" val="677846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1D5F959-18ED-4B05-BBC3-6CE60C161145}" type="slidenum">
              <a:rPr lang="fr-FR" altLang="fr-FR" smtClean="0"/>
              <a:pPr/>
              <a:t>18</a:t>
            </a:fld>
            <a:endParaRPr lang="fr-FR" altLang="fr-F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fr-FR" altLang="fr-FR"/>
          </a:p>
        </p:txBody>
      </p:sp>
    </p:spTree>
    <p:extLst>
      <p:ext uri="{BB962C8B-B14F-4D97-AF65-F5344CB8AC3E}">
        <p14:creationId xmlns:p14="http://schemas.microsoft.com/office/powerpoint/2010/main" val="59071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CB4731-DC79-4F52-80C7-891E5FC07255}" type="slidenum">
              <a:rPr lang="fr-FR" altLang="fr-FR" smtClean="0"/>
              <a:pPr/>
              <a:t>19</a:t>
            </a:fld>
            <a:endParaRPr lang="fr-FR" altLang="fr-F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r>
              <a:rPr lang="fr-FR" altLang="fr-FR" dirty="0"/>
              <a:t>In the last 5 minutes of </a:t>
            </a:r>
            <a:r>
              <a:rPr lang="fr-FR" altLang="fr-FR" dirty="0" err="1"/>
              <a:t>this</a:t>
            </a:r>
            <a:r>
              <a:rPr lang="fr-FR" altLang="fr-FR" dirty="0"/>
              <a:t> </a:t>
            </a:r>
            <a:r>
              <a:rPr lang="fr-FR" altLang="fr-FR" dirty="0" err="1"/>
              <a:t>presentation</a:t>
            </a:r>
            <a:r>
              <a:rPr lang="fr-FR" altLang="fr-FR" dirty="0"/>
              <a:t>, I </a:t>
            </a:r>
            <a:r>
              <a:rPr lang="fr-FR" altLang="fr-FR" dirty="0" err="1"/>
              <a:t>would</a:t>
            </a:r>
            <a:r>
              <a:rPr lang="fr-FR" altLang="fr-FR" dirty="0"/>
              <a:t> like to tell </a:t>
            </a:r>
            <a:r>
              <a:rPr lang="fr-FR" altLang="fr-FR" dirty="0" err="1"/>
              <a:t>you</a:t>
            </a:r>
            <a:r>
              <a:rPr lang="fr-FR" altLang="fr-FR" dirty="0"/>
              <a:t> about </a:t>
            </a:r>
            <a:r>
              <a:rPr lang="fr-FR" altLang="fr-FR" dirty="0" err="1"/>
              <a:t>our</a:t>
            </a:r>
            <a:r>
              <a:rPr lang="fr-FR" altLang="fr-FR" dirty="0"/>
              <a:t> </a:t>
            </a:r>
            <a:r>
              <a:rPr lang="fr-FR" altLang="fr-FR" dirty="0" err="1"/>
              <a:t>recent</a:t>
            </a:r>
            <a:r>
              <a:rPr lang="fr-FR" altLang="fr-FR" dirty="0"/>
              <a:t> </a:t>
            </a:r>
            <a:r>
              <a:rPr lang="fr-FR" altLang="fr-FR" dirty="0" err="1"/>
              <a:t>results</a:t>
            </a:r>
            <a:r>
              <a:rPr lang="fr-FR" altLang="fr-FR" dirty="0"/>
              <a:t> </a:t>
            </a:r>
            <a:r>
              <a:rPr lang="fr-FR" altLang="fr-FR" dirty="0" err="1"/>
              <a:t>with</a:t>
            </a:r>
            <a:r>
              <a:rPr lang="fr-FR" altLang="fr-FR" dirty="0"/>
              <a:t> a </a:t>
            </a:r>
            <a:r>
              <a:rPr lang="fr-FR" altLang="fr-FR" dirty="0" err="1"/>
              <a:t>space</a:t>
            </a:r>
            <a:r>
              <a:rPr lang="fr-FR" altLang="fr-FR" dirty="0"/>
              <a:t> mission </a:t>
            </a:r>
            <a:r>
              <a:rPr lang="fr-FR" altLang="fr-FR" dirty="0" err="1"/>
              <a:t>called</a:t>
            </a:r>
            <a:r>
              <a:rPr lang="fr-FR" altLang="fr-FR" dirty="0"/>
              <a:t> ACES </a:t>
            </a:r>
            <a:r>
              <a:rPr lang="fr-FR" altLang="fr-FR" dirty="0" err="1"/>
              <a:t>which</a:t>
            </a:r>
            <a:r>
              <a:rPr lang="fr-FR" altLang="fr-FR" dirty="0"/>
              <a:t> </a:t>
            </a:r>
            <a:r>
              <a:rPr lang="fr-FR" altLang="fr-FR" dirty="0" err="1"/>
              <a:t>aims</a:t>
            </a:r>
            <a:r>
              <a:rPr lang="fr-FR" altLang="fr-FR" dirty="0"/>
              <a:t> at </a:t>
            </a:r>
            <a:r>
              <a:rPr lang="fr-FR" altLang="fr-FR" dirty="0" err="1"/>
              <a:t>studying</a:t>
            </a:r>
            <a:r>
              <a:rPr lang="fr-FR" altLang="fr-FR" dirty="0"/>
              <a:t> a cold </a:t>
            </a:r>
            <a:r>
              <a:rPr lang="fr-FR" altLang="fr-FR" dirty="0" err="1"/>
              <a:t>atom</a:t>
            </a:r>
            <a:r>
              <a:rPr lang="fr-FR" altLang="fr-FR" dirty="0"/>
              <a:t> </a:t>
            </a:r>
            <a:r>
              <a:rPr lang="fr-FR" altLang="fr-FR" dirty="0" err="1"/>
              <a:t>clock</a:t>
            </a:r>
            <a:r>
              <a:rPr lang="fr-FR" altLang="fr-FR" dirty="0"/>
              <a:t> in the </a:t>
            </a:r>
            <a:r>
              <a:rPr lang="fr-FR" altLang="fr-FR" dirty="0" err="1"/>
              <a:t>microgravity</a:t>
            </a:r>
            <a:r>
              <a:rPr lang="fr-FR" altLang="fr-FR" dirty="0"/>
              <a:t> of </a:t>
            </a:r>
            <a:r>
              <a:rPr lang="fr-FR" altLang="fr-FR" dirty="0" err="1"/>
              <a:t>space</a:t>
            </a:r>
            <a:r>
              <a:rPr lang="fr-FR" altLang="fr-FR" dirty="0"/>
              <a:t>. I made </a:t>
            </a:r>
            <a:r>
              <a:rPr lang="fr-FR" altLang="fr-FR" dirty="0" err="1"/>
              <a:t>this</a:t>
            </a:r>
            <a:r>
              <a:rPr lang="fr-FR" altLang="fr-FR" dirty="0"/>
              <a:t> </a:t>
            </a:r>
            <a:r>
              <a:rPr lang="fr-FR" altLang="fr-FR" dirty="0" err="1"/>
              <a:t>proposal</a:t>
            </a:r>
            <a:r>
              <a:rPr lang="fr-FR" altLang="fr-FR" dirty="0"/>
              <a:t> to the </a:t>
            </a:r>
            <a:r>
              <a:rPr lang="fr-FR" altLang="fr-FR" dirty="0" err="1"/>
              <a:t>European</a:t>
            </a:r>
            <a:r>
              <a:rPr lang="fr-FR" altLang="fr-FR" dirty="0"/>
              <a:t> </a:t>
            </a:r>
            <a:r>
              <a:rPr lang="fr-FR" altLang="fr-FR" dirty="0" err="1"/>
              <a:t>space</a:t>
            </a:r>
            <a:r>
              <a:rPr lang="fr-FR" altLang="fr-FR" dirty="0"/>
              <a:t> </a:t>
            </a:r>
            <a:r>
              <a:rPr lang="fr-FR" altLang="fr-FR" dirty="0" err="1"/>
              <a:t>agency</a:t>
            </a:r>
            <a:r>
              <a:rPr lang="fr-FR" altLang="fr-FR" dirty="0"/>
              <a:t> in 1997 </a:t>
            </a:r>
            <a:r>
              <a:rPr lang="fr-FR" altLang="fr-FR" dirty="0" err="1"/>
              <a:t>with</a:t>
            </a:r>
            <a:r>
              <a:rPr lang="fr-FR" altLang="fr-FR" dirty="0"/>
              <a:t> the group of </a:t>
            </a:r>
            <a:r>
              <a:rPr lang="fr-FR" altLang="fr-FR" dirty="0" err="1"/>
              <a:t>andré</a:t>
            </a:r>
            <a:r>
              <a:rPr lang="fr-FR" altLang="fr-FR" dirty="0"/>
              <a:t> Clairon at Paris </a:t>
            </a:r>
            <a:r>
              <a:rPr lang="fr-FR" altLang="fr-FR" dirty="0" err="1"/>
              <a:t>observatory</a:t>
            </a:r>
            <a:r>
              <a:rPr lang="fr-FR" altLang="fr-FR" dirty="0"/>
              <a:t> and the mission </a:t>
            </a:r>
            <a:r>
              <a:rPr lang="fr-FR" altLang="fr-FR" dirty="0" err="1"/>
              <a:t>is</a:t>
            </a:r>
            <a:r>
              <a:rPr lang="fr-FR" altLang="fr-FR" dirty="0"/>
              <a:t> </a:t>
            </a:r>
            <a:r>
              <a:rPr lang="fr-FR" altLang="fr-FR" dirty="0" err="1"/>
              <a:t>now</a:t>
            </a:r>
            <a:r>
              <a:rPr lang="fr-FR" altLang="fr-FR" dirty="0"/>
              <a:t> in flight. The ACES </a:t>
            </a:r>
            <a:r>
              <a:rPr lang="fr-FR" altLang="fr-FR" dirty="0" err="1"/>
              <a:t>scientific</a:t>
            </a:r>
            <a:r>
              <a:rPr lang="fr-FR" altLang="fr-FR" dirty="0"/>
              <a:t> objectives </a:t>
            </a:r>
            <a:r>
              <a:rPr lang="fr-FR" altLang="fr-FR" dirty="0" err="1"/>
              <a:t>will</a:t>
            </a:r>
            <a:r>
              <a:rPr lang="fr-FR" altLang="fr-FR" dirty="0"/>
              <a:t> use 3 unique </a:t>
            </a:r>
            <a:r>
              <a:rPr lang="fr-FR" altLang="fr-FR" dirty="0" err="1"/>
              <a:t>properties</a:t>
            </a:r>
            <a:r>
              <a:rPr lang="fr-FR" altLang="fr-FR" dirty="0"/>
              <a:t> of </a:t>
            </a:r>
            <a:r>
              <a:rPr lang="fr-FR" altLang="fr-FR" dirty="0" err="1"/>
              <a:t>earth</a:t>
            </a:r>
            <a:r>
              <a:rPr lang="fr-FR" altLang="fr-FR" dirty="0"/>
              <a:t> </a:t>
            </a:r>
            <a:r>
              <a:rPr lang="fr-FR" altLang="fr-FR" dirty="0" err="1"/>
              <a:t>orbiting</a:t>
            </a:r>
            <a:r>
              <a:rPr lang="fr-FR" altLang="fr-FR" dirty="0"/>
              <a:t> satellites: </a:t>
            </a:r>
            <a:r>
              <a:rPr lang="fr-FR" altLang="fr-FR" dirty="0" err="1"/>
              <a:t>microgravity</a:t>
            </a:r>
            <a:r>
              <a:rPr lang="fr-FR" altLang="fr-FR" dirty="0"/>
              <a:t> </a:t>
            </a:r>
            <a:r>
              <a:rPr lang="fr-FR" altLang="fr-FR" dirty="0" err="1"/>
              <a:t>environment</a:t>
            </a:r>
            <a:r>
              <a:rPr lang="fr-FR" altLang="fr-FR" dirty="0"/>
              <a:t> to </a:t>
            </a:r>
            <a:r>
              <a:rPr lang="fr-FR" altLang="fr-FR" dirty="0" err="1"/>
              <a:t>realize</a:t>
            </a:r>
            <a:r>
              <a:rPr lang="fr-FR" altLang="fr-FR" dirty="0"/>
              <a:t> a </a:t>
            </a:r>
            <a:r>
              <a:rPr lang="fr-FR" altLang="fr-FR" dirty="0" err="1"/>
              <a:t>cesium</a:t>
            </a:r>
            <a:r>
              <a:rPr lang="fr-FR" altLang="fr-FR" dirty="0"/>
              <a:t> </a:t>
            </a:r>
            <a:r>
              <a:rPr lang="fr-FR" altLang="fr-FR" dirty="0" err="1"/>
              <a:t>primary</a:t>
            </a:r>
            <a:r>
              <a:rPr lang="fr-FR" altLang="fr-FR" dirty="0"/>
              <a:t> </a:t>
            </a:r>
            <a:r>
              <a:rPr lang="fr-FR" altLang="fr-FR" dirty="0" err="1"/>
              <a:t>frequency</a:t>
            </a:r>
            <a:r>
              <a:rPr lang="fr-FR" altLang="fr-FR" dirty="0"/>
              <a:t> standard </a:t>
            </a:r>
            <a:r>
              <a:rPr lang="fr-FR" altLang="fr-FR" dirty="0" err="1"/>
              <a:t>with</a:t>
            </a:r>
            <a:r>
              <a:rPr lang="fr-FR" altLang="fr-FR" dirty="0"/>
              <a:t> </a:t>
            </a:r>
            <a:r>
              <a:rPr lang="fr-FR" altLang="fr-FR" dirty="0" err="1"/>
              <a:t>very</a:t>
            </a:r>
            <a:r>
              <a:rPr lang="fr-FR" altLang="fr-FR" dirty="0"/>
              <a:t> </a:t>
            </a:r>
            <a:r>
              <a:rPr lang="fr-FR" altLang="fr-FR" dirty="0" err="1"/>
              <a:t>different</a:t>
            </a:r>
            <a:r>
              <a:rPr lang="fr-FR" altLang="fr-FR" dirty="0"/>
              <a:t> operating conditions </a:t>
            </a:r>
            <a:r>
              <a:rPr lang="fr-FR" altLang="fr-FR" dirty="0" err="1"/>
              <a:t>than</a:t>
            </a:r>
            <a:r>
              <a:rPr lang="fr-FR" altLang="fr-FR" dirty="0"/>
              <a:t> on the </a:t>
            </a:r>
            <a:r>
              <a:rPr lang="fr-FR" altLang="fr-FR" dirty="0" err="1"/>
              <a:t>Earth</a:t>
            </a:r>
            <a:r>
              <a:rPr lang="fr-FR" altLang="fr-FR" dirty="0"/>
              <a:t> </a:t>
            </a:r>
            <a:r>
              <a:rPr lang="fr-FR" altLang="fr-FR" dirty="0" err="1"/>
              <a:t>wher</a:t>
            </a:r>
            <a:r>
              <a:rPr lang="fr-FR" altLang="fr-FR" dirty="0"/>
              <a:t> </a:t>
            </a:r>
            <a:r>
              <a:rPr lang="fr-FR" altLang="fr-FR" dirty="0" err="1"/>
              <a:t>we</a:t>
            </a:r>
            <a:r>
              <a:rPr lang="fr-FR" altLang="fr-FR" dirty="0"/>
              <a:t> use </a:t>
            </a:r>
            <a:r>
              <a:rPr lang="fr-FR" altLang="fr-FR" dirty="0" err="1"/>
              <a:t>atomic</a:t>
            </a:r>
            <a:r>
              <a:rPr lang="fr-FR" altLang="fr-FR" dirty="0"/>
              <a:t> </a:t>
            </a:r>
            <a:r>
              <a:rPr lang="fr-FR" altLang="fr-FR" dirty="0" err="1"/>
              <a:t>fountains</a:t>
            </a:r>
            <a:r>
              <a:rPr lang="fr-FR" altLang="fr-FR" dirty="0"/>
              <a:t>. high </a:t>
            </a:r>
            <a:r>
              <a:rPr lang="fr-FR" altLang="fr-FR" dirty="0" err="1"/>
              <a:t>stability</a:t>
            </a:r>
            <a:r>
              <a:rPr lang="fr-FR" altLang="fr-FR" dirty="0"/>
              <a:t> and </a:t>
            </a:r>
            <a:r>
              <a:rPr lang="fr-FR" altLang="fr-FR" dirty="0" err="1"/>
              <a:t>accuracy</a:t>
            </a:r>
            <a:r>
              <a:rPr lang="fr-FR" altLang="fr-FR" dirty="0"/>
              <a:t>. Second </a:t>
            </a:r>
            <a:r>
              <a:rPr lang="fr-FR" altLang="fr-FR" dirty="0" err="1"/>
              <a:t>different</a:t>
            </a:r>
            <a:r>
              <a:rPr lang="fr-FR" altLang="fr-FR" dirty="0"/>
              <a:t> </a:t>
            </a:r>
            <a:r>
              <a:rPr lang="fr-FR" altLang="fr-FR" dirty="0" err="1"/>
              <a:t>gravitational</a:t>
            </a:r>
            <a:r>
              <a:rPr lang="fr-FR" altLang="fr-FR" dirty="0"/>
              <a:t> </a:t>
            </a:r>
            <a:r>
              <a:rPr lang="fr-FR" altLang="fr-FR" dirty="0" err="1"/>
              <a:t>potential</a:t>
            </a:r>
            <a:r>
              <a:rPr lang="fr-FR" altLang="fr-FR" dirty="0"/>
              <a:t> </a:t>
            </a:r>
            <a:r>
              <a:rPr lang="fr-FR" altLang="fr-FR" dirty="0" err="1"/>
              <a:t>will</a:t>
            </a:r>
            <a:r>
              <a:rPr lang="fr-FR" altLang="fr-FR" dirty="0"/>
              <a:t> enable a </a:t>
            </a:r>
            <a:r>
              <a:rPr lang="fr-FR" altLang="fr-FR" dirty="0" err="1"/>
              <a:t>precision</a:t>
            </a:r>
            <a:r>
              <a:rPr lang="fr-FR" altLang="fr-FR" dirty="0"/>
              <a:t> test of the Einstein </a:t>
            </a:r>
            <a:r>
              <a:rPr lang="fr-FR" altLang="fr-FR" dirty="0" err="1"/>
              <a:t>gravitational</a:t>
            </a:r>
            <a:r>
              <a:rPr lang="fr-FR" altLang="fr-FR" dirty="0"/>
              <a:t> </a:t>
            </a:r>
            <a:r>
              <a:rPr lang="fr-FR" altLang="fr-FR" dirty="0" err="1"/>
              <a:t>clock</a:t>
            </a:r>
            <a:r>
              <a:rPr lang="fr-FR" altLang="fr-FR" dirty="0"/>
              <a:t> shift. </a:t>
            </a:r>
            <a:r>
              <a:rPr lang="fr-FR" altLang="fr-FR" dirty="0" err="1"/>
              <a:t>Third</a:t>
            </a:r>
            <a:r>
              <a:rPr lang="fr-FR" altLang="fr-FR" dirty="0"/>
              <a:t> Global world </a:t>
            </a:r>
            <a:r>
              <a:rPr lang="fr-FR" altLang="fr-FR" dirty="0" err="1"/>
              <a:t>coverage</a:t>
            </a:r>
            <a:r>
              <a:rPr lang="fr-FR" altLang="fr-FR" dirty="0"/>
              <a:t>; the ISS </a:t>
            </a:r>
            <a:r>
              <a:rPr lang="fr-FR" altLang="fr-FR" dirty="0" err="1"/>
              <a:t>will</a:t>
            </a:r>
            <a:r>
              <a:rPr lang="fr-FR" altLang="fr-FR" dirty="0"/>
              <a:t> </a:t>
            </a:r>
            <a:r>
              <a:rPr lang="fr-FR" altLang="fr-FR" dirty="0" err="1"/>
              <a:t>fly</a:t>
            </a:r>
            <a:r>
              <a:rPr lang="fr-FR" altLang="fr-FR" dirty="0"/>
              <a:t> over </a:t>
            </a:r>
            <a:r>
              <a:rPr lang="fr-FR" altLang="fr-FR" dirty="0" err="1"/>
              <a:t>ground</a:t>
            </a:r>
            <a:r>
              <a:rPr lang="fr-FR" altLang="fr-FR" dirty="0"/>
              <a:t> institutes </a:t>
            </a:r>
            <a:r>
              <a:rPr lang="fr-FR" altLang="fr-FR" dirty="0" err="1"/>
              <a:t>with</a:t>
            </a:r>
            <a:r>
              <a:rPr lang="fr-FR" altLang="fr-FR" dirty="0"/>
              <a:t> ultrastable </a:t>
            </a:r>
            <a:r>
              <a:rPr lang="fr-FR" altLang="fr-FR" dirty="0" err="1"/>
              <a:t>clocks</a:t>
            </a:r>
            <a:r>
              <a:rPr lang="fr-FR" altLang="fr-FR" dirty="0"/>
              <a:t> </a:t>
            </a:r>
            <a:r>
              <a:rPr lang="fr-FR" altLang="fr-FR" dirty="0" err="1"/>
              <a:t>several</a:t>
            </a:r>
            <a:r>
              <a:rPr lang="fr-FR" altLang="fr-FR" dirty="0"/>
              <a:t> times per </a:t>
            </a:r>
            <a:r>
              <a:rPr lang="fr-FR" altLang="fr-FR" dirty="0" err="1"/>
              <a:t>day</a:t>
            </a:r>
            <a:r>
              <a:rPr lang="fr-FR" altLang="fr-FR" dirty="0"/>
              <a:t> and </a:t>
            </a:r>
            <a:r>
              <a:rPr lang="fr-FR" altLang="fr-FR" dirty="0" err="1"/>
              <a:t>make</a:t>
            </a:r>
            <a:r>
              <a:rPr lang="fr-FR" altLang="fr-FR" dirty="0"/>
              <a:t> </a:t>
            </a:r>
            <a:r>
              <a:rPr lang="fr-FR" altLang="fr-FR" dirty="0" err="1"/>
              <a:t>space</a:t>
            </a:r>
            <a:r>
              <a:rPr lang="fr-FR" altLang="fr-FR" dirty="0"/>
              <a:t> to </a:t>
            </a:r>
            <a:r>
              <a:rPr lang="fr-FR" altLang="fr-FR" dirty="0" err="1"/>
              <a:t>ground</a:t>
            </a:r>
            <a:r>
              <a:rPr lang="fr-FR" altLang="fr-FR" dirty="0"/>
              <a:t> </a:t>
            </a:r>
            <a:r>
              <a:rPr lang="fr-FR" altLang="fr-FR" dirty="0" err="1"/>
              <a:t>comparisons</a:t>
            </a:r>
            <a:r>
              <a:rPr lang="fr-FR" altLang="fr-FR" dirty="0"/>
              <a:t> </a:t>
            </a:r>
            <a:r>
              <a:rPr lang="fr-FR" altLang="fr-FR" dirty="0" err="1"/>
              <a:t>with</a:t>
            </a:r>
            <a:r>
              <a:rPr lang="fr-FR" altLang="fr-FR" dirty="0"/>
              <a:t> </a:t>
            </a:r>
            <a:r>
              <a:rPr lang="fr-FR" altLang="fr-FR" dirty="0" err="1"/>
              <a:t>both</a:t>
            </a:r>
            <a:r>
              <a:rPr lang="fr-FR" altLang="fr-FR" dirty="0"/>
              <a:t> </a:t>
            </a:r>
            <a:r>
              <a:rPr lang="fr-FR" altLang="fr-FR" dirty="0" err="1"/>
              <a:t>microwave</a:t>
            </a:r>
            <a:r>
              <a:rPr lang="fr-FR" altLang="fr-FR" dirty="0"/>
              <a:t> and </a:t>
            </a:r>
            <a:r>
              <a:rPr lang="fr-FR" altLang="fr-FR" dirty="0" err="1"/>
              <a:t>optical</a:t>
            </a:r>
            <a:r>
              <a:rPr lang="fr-FR" altLang="fr-FR" dirty="0"/>
              <a:t> </a:t>
            </a:r>
            <a:r>
              <a:rPr lang="fr-FR" altLang="fr-FR" dirty="0" err="1"/>
              <a:t>clocks</a:t>
            </a:r>
            <a:r>
              <a:rPr lang="fr-FR" altLang="fr-FR" dirty="0"/>
              <a:t> at an </a:t>
            </a:r>
            <a:r>
              <a:rPr lang="fr-FR" altLang="fr-FR" dirty="0" err="1"/>
              <a:t>unprecedented</a:t>
            </a:r>
            <a:r>
              <a:rPr lang="fr-FR" altLang="fr-FR" dirty="0"/>
              <a:t> </a:t>
            </a:r>
            <a:r>
              <a:rPr lang="fr-FR" altLang="fr-FR" dirty="0" err="1"/>
              <a:t>level</a:t>
            </a:r>
            <a:r>
              <a:rPr lang="fr-FR" altLang="fr-FR" dirty="0"/>
              <a:t>. </a:t>
            </a:r>
          </a:p>
        </p:txBody>
      </p:sp>
    </p:spTree>
    <p:extLst>
      <p:ext uri="{BB962C8B-B14F-4D97-AF65-F5344CB8AC3E}">
        <p14:creationId xmlns:p14="http://schemas.microsoft.com/office/powerpoint/2010/main" val="909330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After two decades of high tech developments in European industry, the payload shown here has been launched towards the International space station</a:t>
            </a:r>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20</a:t>
            </a:fld>
            <a:endParaRPr lang="fr-FR"/>
          </a:p>
        </p:txBody>
      </p:sp>
    </p:spTree>
    <p:extLst>
      <p:ext uri="{BB962C8B-B14F-4D97-AF65-F5344CB8AC3E}">
        <p14:creationId xmlns:p14="http://schemas.microsoft.com/office/powerpoint/2010/main" val="2974538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418A64-6724-4E93-B309-14FCD7D882E1}" type="slidenum">
              <a:rPr lang="fr-FR" altLang="fr-FR" smtClean="0"/>
              <a:pPr/>
              <a:t>21</a:t>
            </a:fld>
            <a:endParaRPr lang="fr-FR" altLang="fr-F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r>
              <a:rPr lang="fr-FR" altLang="fr-FR" dirty="0"/>
              <a:t>The cold </a:t>
            </a:r>
            <a:r>
              <a:rPr lang="fr-FR" altLang="fr-FR" dirty="0" err="1"/>
              <a:t>atom</a:t>
            </a:r>
            <a:r>
              <a:rPr lang="fr-FR" altLang="fr-FR" dirty="0"/>
              <a:t> </a:t>
            </a:r>
            <a:r>
              <a:rPr lang="fr-FR" altLang="fr-FR" dirty="0" err="1"/>
              <a:t>clock</a:t>
            </a:r>
            <a:r>
              <a:rPr lang="fr-FR" altLang="fr-FR" dirty="0"/>
              <a:t> PHARAO </a:t>
            </a:r>
            <a:r>
              <a:rPr lang="fr-FR" altLang="fr-FR" dirty="0" err="1"/>
              <a:t>shown</a:t>
            </a:r>
            <a:r>
              <a:rPr lang="fr-FR" altLang="fr-FR" dirty="0"/>
              <a:t> </a:t>
            </a:r>
            <a:r>
              <a:rPr lang="fr-FR" altLang="fr-FR" dirty="0" err="1"/>
              <a:t>here</a:t>
            </a:r>
            <a:r>
              <a:rPr lang="fr-FR" altLang="fr-FR" dirty="0"/>
              <a:t> </a:t>
            </a:r>
            <a:r>
              <a:rPr lang="fr-FR" altLang="fr-FR" dirty="0" err="1"/>
              <a:t>works</a:t>
            </a:r>
            <a:r>
              <a:rPr lang="fr-FR" altLang="fr-FR" dirty="0"/>
              <a:t> </a:t>
            </a:r>
            <a:r>
              <a:rPr lang="fr-FR" altLang="fr-FR" dirty="0" err="1"/>
              <a:t>very</a:t>
            </a:r>
            <a:r>
              <a:rPr lang="fr-FR" altLang="fr-FR" dirty="0"/>
              <a:t> </a:t>
            </a:r>
            <a:r>
              <a:rPr lang="fr-FR" altLang="fr-FR" dirty="0" err="1"/>
              <a:t>well</a:t>
            </a:r>
            <a:r>
              <a:rPr lang="fr-FR" altLang="fr-FR" dirty="0"/>
              <a:t> in the </a:t>
            </a:r>
            <a:r>
              <a:rPr lang="fr-FR" altLang="fr-FR" dirty="0" err="1"/>
              <a:t>microgravity</a:t>
            </a:r>
            <a:r>
              <a:rPr lang="fr-FR" altLang="fr-FR" dirty="0"/>
              <a:t> </a:t>
            </a:r>
            <a:r>
              <a:rPr lang="fr-FR" altLang="fr-FR" dirty="0" err="1"/>
              <a:t>environment</a:t>
            </a:r>
            <a:r>
              <a:rPr lang="fr-FR" altLang="fr-FR" dirty="0"/>
              <a:t> of </a:t>
            </a:r>
            <a:r>
              <a:rPr lang="fr-FR" altLang="fr-FR" dirty="0" err="1"/>
              <a:t>space</a:t>
            </a:r>
            <a:r>
              <a:rPr lang="fr-FR" altLang="fr-FR" dirty="0"/>
              <a:t> . </a:t>
            </a:r>
            <a:r>
              <a:rPr lang="fr-FR" altLang="fr-FR" dirty="0" err="1"/>
              <a:t>Thanks</a:t>
            </a:r>
            <a:r>
              <a:rPr lang="fr-FR" altLang="fr-FR" dirty="0"/>
              <a:t> to cold </a:t>
            </a:r>
            <a:r>
              <a:rPr lang="fr-FR" altLang="fr-FR" dirty="0" err="1"/>
              <a:t>atoms</a:t>
            </a:r>
            <a:r>
              <a:rPr lang="fr-FR" altLang="fr-FR" dirty="0"/>
              <a:t> </a:t>
            </a:r>
            <a:r>
              <a:rPr lang="fr-FR" altLang="fr-FR" dirty="0" err="1"/>
              <a:t>this</a:t>
            </a:r>
            <a:r>
              <a:rPr lang="fr-FR" altLang="fr-FR" dirty="0"/>
              <a:t> </a:t>
            </a:r>
            <a:r>
              <a:rPr lang="fr-FR" altLang="fr-FR" dirty="0" err="1"/>
              <a:t>clock</a:t>
            </a:r>
            <a:r>
              <a:rPr lang="fr-FR" altLang="fr-FR" dirty="0"/>
              <a:t> </a:t>
            </a:r>
            <a:r>
              <a:rPr lang="fr-FR" altLang="fr-FR" dirty="0" err="1"/>
              <a:t>will</a:t>
            </a:r>
            <a:r>
              <a:rPr lang="fr-FR" altLang="fr-FR" dirty="0"/>
              <a:t> </a:t>
            </a:r>
            <a:r>
              <a:rPr lang="fr-FR" altLang="fr-FR" dirty="0" err="1"/>
              <a:t>be</a:t>
            </a:r>
            <a:r>
              <a:rPr lang="fr-FR" altLang="fr-FR" dirty="0"/>
              <a:t> 100 times more </a:t>
            </a:r>
            <a:r>
              <a:rPr lang="fr-FR" altLang="fr-FR" dirty="0" err="1"/>
              <a:t>accurate</a:t>
            </a:r>
            <a:r>
              <a:rPr lang="fr-FR" altLang="fr-FR" dirty="0"/>
              <a:t> </a:t>
            </a:r>
            <a:r>
              <a:rPr lang="fr-FR" altLang="fr-FR" dirty="0" err="1"/>
              <a:t>than</a:t>
            </a:r>
            <a:r>
              <a:rPr lang="fr-FR" altLang="fr-FR" dirty="0"/>
              <a:t> the </a:t>
            </a:r>
            <a:r>
              <a:rPr lang="fr-FR" altLang="fr-FR" dirty="0" err="1"/>
              <a:t>clocks</a:t>
            </a:r>
            <a:r>
              <a:rPr lang="fr-FR" altLang="fr-FR" dirty="0"/>
              <a:t> </a:t>
            </a:r>
            <a:r>
              <a:rPr lang="fr-FR" altLang="fr-FR" dirty="0" err="1"/>
              <a:t>onboard</a:t>
            </a:r>
            <a:r>
              <a:rPr lang="fr-FR" altLang="fr-FR" dirty="0"/>
              <a:t> GPS and Galileo  satellites. </a:t>
            </a:r>
          </a:p>
        </p:txBody>
      </p:sp>
    </p:spTree>
    <p:extLst>
      <p:ext uri="{BB962C8B-B14F-4D97-AF65-F5344CB8AC3E}">
        <p14:creationId xmlns:p14="http://schemas.microsoft.com/office/powerpoint/2010/main" val="3479097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1F7DA327-3DE5-4ED2-9BE6-05C14586C3EF}"/>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54A1808-AE56-414A-B5EA-7AF459DAA498}" type="slidenum">
              <a:rPr lang="fr-FR" altLang="fr-FR"/>
              <a:pPr/>
              <a:t>22</a:t>
            </a:fld>
            <a:endParaRPr lang="fr-FR" altLang="fr-FR"/>
          </a:p>
        </p:txBody>
      </p:sp>
      <p:sp>
        <p:nvSpPr>
          <p:cNvPr id="63491" name="Rectangle 2">
            <a:extLst>
              <a:ext uri="{FF2B5EF4-FFF2-40B4-BE49-F238E27FC236}">
                <a16:creationId xmlns:a16="http://schemas.microsoft.com/office/drawing/2014/main" id="{7B903825-FC3E-44CA-9276-B4D8865AB83C}"/>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9D9E874C-B3F6-48D4-A956-9BE364BD709D}"/>
              </a:ext>
            </a:extLst>
          </p:cNvPr>
          <p:cNvSpPr>
            <a:spLocks noGrp="1" noChangeArrowheads="1"/>
          </p:cNvSpPr>
          <p:nvPr>
            <p:ph type="body" idx="1"/>
          </p:nvPr>
        </p:nvSpPr>
        <p:spPr>
          <a:noFill/>
        </p:spPr>
        <p:txBody>
          <a:bodyPr/>
          <a:lstStyle/>
          <a:p>
            <a:pPr eaLnBrk="1" hangingPunct="1"/>
            <a:r>
              <a:rPr lang="fr-FR" altLang="fr-FR"/>
              <a:t>This technology is available for other optical bench designs. All these elements have been qualified for temperature variations, and launch accelerations</a:t>
            </a:r>
          </a:p>
        </p:txBody>
      </p:sp>
    </p:spTree>
    <p:extLst>
      <p:ext uri="{BB962C8B-B14F-4D97-AF65-F5344CB8AC3E}">
        <p14:creationId xmlns:p14="http://schemas.microsoft.com/office/powerpoint/2010/main" val="3852160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EB2E2F02-2D59-43FA-B015-33DA9C6B0340}"/>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AC7CFB-6B53-42B6-AB8B-BE0896CBB2D0}" type="slidenum">
              <a:rPr lang="fr-FR" altLang="fr-FR"/>
              <a:pPr/>
              <a:t>23</a:t>
            </a:fld>
            <a:endParaRPr lang="fr-FR" altLang="fr-FR"/>
          </a:p>
        </p:txBody>
      </p:sp>
      <p:sp>
        <p:nvSpPr>
          <p:cNvPr id="58371" name="Rectangle 2">
            <a:extLst>
              <a:ext uri="{FF2B5EF4-FFF2-40B4-BE49-F238E27FC236}">
                <a16:creationId xmlns:a16="http://schemas.microsoft.com/office/drawing/2014/main" id="{CCC07AE1-2929-4874-8779-E38D0C546BD0}"/>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65645A6E-96F4-4882-83FB-7FB4E783F3B5}"/>
              </a:ext>
            </a:extLst>
          </p:cNvPr>
          <p:cNvSpPr>
            <a:spLocks noGrp="1" noChangeArrowheads="1"/>
          </p:cNvSpPr>
          <p:nvPr>
            <p:ph type="body" idx="1"/>
          </p:nvPr>
        </p:nvSpPr>
        <p:spPr>
          <a:noFill/>
        </p:spPr>
        <p:txBody>
          <a:bodyPr/>
          <a:lstStyle/>
          <a:p>
            <a:pPr eaLnBrk="1" hangingPunct="1"/>
            <a:r>
              <a:rPr lang="fr-FR" altLang="fr-FR" dirty="0"/>
              <a:t>Toutes ces technologies ouvrent la voie aux horloges optiques et interféromètres atomiques dans l’espace avec une très grande sensibilité.</a:t>
            </a:r>
          </a:p>
        </p:txBody>
      </p:sp>
    </p:spTree>
    <p:extLst>
      <p:ext uri="{BB962C8B-B14F-4D97-AF65-F5344CB8AC3E}">
        <p14:creationId xmlns:p14="http://schemas.microsoft.com/office/powerpoint/2010/main" val="2933458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Here is an example of the measured resonance in space: You are now familiar with this type of resonance. The key point being now that we can use very slow atoms in the device, here 0,4 m/s . This is a nice example of quantum technologies developed for space applications.. For this, many technologies had to be space qualified including lasers, </a:t>
            </a:r>
            <a:r>
              <a:rPr lang="en-GB" dirty="0" err="1"/>
              <a:t>fibers</a:t>
            </a:r>
            <a:r>
              <a:rPr lang="en-GB" dirty="0"/>
              <a:t> and </a:t>
            </a:r>
            <a:r>
              <a:rPr lang="en-GB" dirty="0" err="1"/>
              <a:t>optoelectroncis</a:t>
            </a:r>
            <a:r>
              <a:rPr lang="en-GB" dirty="0"/>
              <a:t> </a:t>
            </a:r>
            <a:r>
              <a:rPr lang="en-GB" dirty="0" err="1"/>
              <a:t>equiments</a:t>
            </a:r>
            <a:r>
              <a:rPr lang="en-GB" dirty="0"/>
              <a:t>.. </a:t>
            </a:r>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24</a:t>
            </a:fld>
            <a:endParaRPr lang="fr-FR"/>
          </a:p>
        </p:txBody>
      </p:sp>
    </p:spTree>
    <p:extLst>
      <p:ext uri="{BB962C8B-B14F-4D97-AF65-F5344CB8AC3E}">
        <p14:creationId xmlns:p14="http://schemas.microsoft.com/office/powerpoint/2010/main" val="561648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With this cold atom clock,  we will make a new test of general relativity, by comparing its frequency to ground </a:t>
            </a:r>
            <a:r>
              <a:rPr lang="en-GB" dirty="0" err="1"/>
              <a:t>cesium</a:t>
            </a:r>
            <a:r>
              <a:rPr lang="en-GB" dirty="0"/>
              <a:t> fountains</a:t>
            </a:r>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25</a:t>
            </a:fld>
            <a:endParaRPr lang="fr-FR"/>
          </a:p>
        </p:txBody>
      </p:sp>
    </p:spTree>
    <p:extLst>
      <p:ext uri="{BB962C8B-B14F-4D97-AF65-F5344CB8AC3E}">
        <p14:creationId xmlns:p14="http://schemas.microsoft.com/office/powerpoint/2010/main" val="3100575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7972BE4A-0315-4917-9696-9FC429DAD14E}"/>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1012AF-6372-49AA-AEB1-382F36EC8C15}" type="slidenum">
              <a:rPr lang="fr-FR" altLang="fr-FR" smtClean="0"/>
              <a:pPr/>
              <a:t>26</a:t>
            </a:fld>
            <a:endParaRPr lang="fr-FR" altLang="fr-FR"/>
          </a:p>
        </p:txBody>
      </p:sp>
      <p:sp>
        <p:nvSpPr>
          <p:cNvPr id="66563" name="Rectangle 2">
            <a:extLst>
              <a:ext uri="{FF2B5EF4-FFF2-40B4-BE49-F238E27FC236}">
                <a16:creationId xmlns:a16="http://schemas.microsoft.com/office/drawing/2014/main" id="{7ABF0A63-0D8E-41BF-A554-B54EADAC3C7A}"/>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B7565883-D975-452B-8FE2-787987FCE5F3}"/>
              </a:ext>
            </a:extLst>
          </p:cNvPr>
          <p:cNvSpPr>
            <a:spLocks noGrp="1" noChangeArrowheads="1"/>
          </p:cNvSpPr>
          <p:nvPr>
            <p:ph type="body" idx="1"/>
          </p:nvPr>
        </p:nvSpPr>
        <p:spPr>
          <a:noFill/>
        </p:spPr>
        <p:txBody>
          <a:bodyPr/>
          <a:lstStyle/>
          <a:p>
            <a:pPr eaLnBrk="1" hangingPunct="1"/>
            <a:r>
              <a:rPr lang="en-GB" dirty="0"/>
              <a:t>One of the main </a:t>
            </a:r>
            <a:r>
              <a:rPr lang="en-GB" dirty="0" err="1"/>
              <a:t>ojectives</a:t>
            </a:r>
            <a:r>
              <a:rPr lang="en-GB" dirty="0"/>
              <a:t> of ACES/PHARAO is a new test of the gravitational clock shift. Einstein told us that two clocks in different gravitational potentials run at different rate.</a:t>
            </a:r>
            <a:endParaRPr lang="fr-FR" altLang="fr-FR" dirty="0"/>
          </a:p>
        </p:txBody>
      </p:sp>
    </p:spTree>
    <p:extLst>
      <p:ext uri="{BB962C8B-B14F-4D97-AF65-F5344CB8AC3E}">
        <p14:creationId xmlns:p14="http://schemas.microsoft.com/office/powerpoint/2010/main" val="111273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Einstein told us that two clocks in different gravitational potentials run at different rate. With clock accuracies of 1 10-16 we will get a Redshift test at 2 parts per million. A factor 10 beyond existing limits. This research program will be conducted  with the support of the </a:t>
            </a:r>
            <a:r>
              <a:rPr lang="en-GB" dirty="0" err="1"/>
              <a:t>Balzan</a:t>
            </a:r>
            <a:r>
              <a:rPr lang="en-GB" dirty="0"/>
              <a:t> foundation. Finally ACES will allow to compare distant clocks at 10 -17 or 10-18 level</a:t>
            </a:r>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27</a:t>
            </a:fld>
            <a:endParaRPr lang="fr-FR"/>
          </a:p>
        </p:txBody>
      </p:sp>
    </p:spTree>
    <p:extLst>
      <p:ext uri="{BB962C8B-B14F-4D97-AF65-F5344CB8AC3E}">
        <p14:creationId xmlns:p14="http://schemas.microsoft.com/office/powerpoint/2010/main" val="3912090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The ACES mission will create a worldwide network of advanced microwave and optical clocks on  various continents and compare them at a level which is not accessible to GPS methods, a factor 10 to 100 better. For applications in fundamental physics tests and for time and frequency metrology and the future redefinition of the second in 2030 or 2034.</a:t>
            </a:r>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28</a:t>
            </a:fld>
            <a:endParaRPr lang="fr-FR"/>
          </a:p>
        </p:txBody>
      </p:sp>
    </p:spTree>
    <p:extLst>
      <p:ext uri="{BB962C8B-B14F-4D97-AF65-F5344CB8AC3E}">
        <p14:creationId xmlns:p14="http://schemas.microsoft.com/office/powerpoint/2010/main" val="1241790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err="1"/>
              <a:t>Alors</a:t>
            </a:r>
            <a:r>
              <a:rPr lang="en-GB" dirty="0"/>
              <a:t> que </a:t>
            </a:r>
            <a:r>
              <a:rPr lang="en-GB" dirty="0" err="1"/>
              <a:t>mesure</a:t>
            </a:r>
            <a:r>
              <a:rPr lang="en-GB" dirty="0"/>
              <a:t>-ton avec </a:t>
            </a:r>
            <a:r>
              <a:rPr lang="en-GB" dirty="0" err="1"/>
              <a:t>lelien</a:t>
            </a:r>
            <a:r>
              <a:rPr lang="en-GB" dirty="0"/>
              <a:t> micro-</a:t>
            </a:r>
            <a:r>
              <a:rPr lang="en-GB" dirty="0" err="1"/>
              <a:t>onde</a:t>
            </a:r>
            <a:r>
              <a:rPr lang="en-GB" dirty="0"/>
              <a:t> ? On </a:t>
            </a:r>
            <a:r>
              <a:rPr lang="en-GB" dirty="0" err="1"/>
              <a:t>mesure</a:t>
            </a:r>
            <a:r>
              <a:rPr lang="en-GB" dirty="0"/>
              <a:t> </a:t>
            </a:r>
            <a:r>
              <a:rPr lang="en-GB" dirty="0" err="1"/>
              <a:t>l’evolution</a:t>
            </a:r>
            <a:r>
              <a:rPr lang="en-GB" dirty="0"/>
              <a:t> </a:t>
            </a:r>
            <a:r>
              <a:rPr lang="en-GB" dirty="0" err="1"/>
              <a:t>temporelle</a:t>
            </a:r>
            <a:r>
              <a:rPr lang="en-GB" dirty="0"/>
              <a:t> de la difference de phase entre PHARAO et le sol, le temps </a:t>
            </a:r>
            <a:r>
              <a:rPr lang="en-GB" dirty="0" err="1"/>
              <a:t>coordonné</a:t>
            </a:r>
            <a:r>
              <a:rPr lang="en-GB" dirty="0"/>
              <a:t> </a:t>
            </a:r>
            <a:r>
              <a:rPr lang="en-GB" dirty="0" err="1"/>
              <a:t>universel</a:t>
            </a:r>
            <a:r>
              <a:rPr lang="en-GB" dirty="0"/>
              <a:t> UTC de </a:t>
            </a:r>
            <a:r>
              <a:rPr lang="en-GB" dirty="0" err="1"/>
              <a:t>l’observatoire</a:t>
            </a:r>
            <a:r>
              <a:rPr lang="en-GB" dirty="0"/>
              <a:t> de Paris qui realise la </a:t>
            </a:r>
            <a:r>
              <a:rPr lang="en-GB" dirty="0" err="1"/>
              <a:t>seconde</a:t>
            </a:r>
            <a:r>
              <a:rPr lang="en-GB" dirty="0"/>
              <a:t> du </a:t>
            </a:r>
            <a:r>
              <a:rPr lang="en-GB" dirty="0" err="1"/>
              <a:t>système</a:t>
            </a:r>
            <a:r>
              <a:rPr lang="en-GB" dirty="0"/>
              <a:t> international </a:t>
            </a:r>
            <a:r>
              <a:rPr lang="en-GB" dirty="0" err="1"/>
              <a:t>d’unite</a:t>
            </a:r>
            <a:r>
              <a:rPr lang="en-GB" dirty="0"/>
              <a:t>. On a </a:t>
            </a:r>
            <a:r>
              <a:rPr lang="en-GB" dirty="0" err="1"/>
              <a:t>retranché</a:t>
            </a:r>
            <a:r>
              <a:rPr lang="en-GB" dirty="0"/>
              <a:t> le </a:t>
            </a:r>
            <a:r>
              <a:rPr lang="en-GB" dirty="0" err="1"/>
              <a:t>terme</a:t>
            </a:r>
            <a:r>
              <a:rPr lang="en-GB" dirty="0"/>
              <a:t> </a:t>
            </a:r>
            <a:r>
              <a:rPr lang="en-GB" dirty="0" err="1"/>
              <a:t>relativiste</a:t>
            </a:r>
            <a:r>
              <a:rPr lang="en-GB" dirty="0"/>
              <a:t> qui </a:t>
            </a:r>
            <a:r>
              <a:rPr lang="en-GB" dirty="0" err="1"/>
              <a:t>est</a:t>
            </a:r>
            <a:r>
              <a:rPr lang="en-GB" dirty="0"/>
              <a:t> </a:t>
            </a:r>
            <a:r>
              <a:rPr lang="en-GB" dirty="0" err="1"/>
              <a:t>très</a:t>
            </a:r>
            <a:r>
              <a:rPr lang="en-GB" dirty="0"/>
              <a:t> grand: -2.83 E-10Les points rouges </a:t>
            </a:r>
            <a:r>
              <a:rPr lang="en-GB" dirty="0" err="1"/>
              <a:t>sont</a:t>
            </a:r>
            <a:r>
              <a:rPr lang="en-GB" dirty="0"/>
              <a:t> les </a:t>
            </a:r>
            <a:r>
              <a:rPr lang="en-GB" dirty="0" err="1"/>
              <a:t>résulats</a:t>
            </a:r>
            <a:r>
              <a:rPr lang="en-GB" dirty="0"/>
              <a:t> de </a:t>
            </a:r>
            <a:r>
              <a:rPr lang="en-GB" dirty="0" err="1"/>
              <a:t>mesure</a:t>
            </a:r>
            <a:r>
              <a:rPr lang="en-GB" dirty="0"/>
              <a:t>, </a:t>
            </a:r>
            <a:r>
              <a:rPr lang="en-GB" dirty="0" err="1"/>
              <a:t>groupés</a:t>
            </a:r>
            <a:r>
              <a:rPr lang="en-GB" dirty="0"/>
              <a:t> </a:t>
            </a:r>
            <a:r>
              <a:rPr lang="en-GB" dirty="0" err="1"/>
              <a:t>en</a:t>
            </a:r>
            <a:r>
              <a:rPr lang="en-GB" dirty="0"/>
              <a:t> 3 </a:t>
            </a:r>
            <a:r>
              <a:rPr lang="en-GB" dirty="0" err="1"/>
              <a:t>paquets</a:t>
            </a:r>
            <a:r>
              <a:rPr lang="en-GB" dirty="0"/>
              <a:t> par </a:t>
            </a:r>
            <a:r>
              <a:rPr lang="en-GB" dirty="0" err="1"/>
              <a:t>jours</a:t>
            </a:r>
            <a:r>
              <a:rPr lang="en-GB" dirty="0"/>
              <a:t>, </a:t>
            </a:r>
            <a:r>
              <a:rPr lang="en-GB" dirty="0" err="1"/>
              <a:t>espacés</a:t>
            </a:r>
            <a:r>
              <a:rPr lang="en-GB" dirty="0"/>
              <a:t> </a:t>
            </a:r>
            <a:r>
              <a:rPr lang="en-GB" dirty="0" err="1"/>
              <a:t>d’environ</a:t>
            </a:r>
            <a:r>
              <a:rPr lang="en-GB" dirty="0"/>
              <a:t> </a:t>
            </a:r>
            <a:r>
              <a:rPr lang="en-GB" dirty="0" err="1"/>
              <a:t>une</a:t>
            </a:r>
            <a:r>
              <a:rPr lang="en-GB" dirty="0"/>
              <a:t> </a:t>
            </a:r>
            <a:r>
              <a:rPr lang="en-GB" dirty="0" err="1"/>
              <a:t>journée</a:t>
            </a:r>
            <a:r>
              <a:rPr lang="en-GB" dirty="0"/>
              <a:t> qui correspondent aux trois </a:t>
            </a:r>
            <a:r>
              <a:rPr lang="en-GB" dirty="0" err="1"/>
              <a:t>ou</a:t>
            </a:r>
            <a:r>
              <a:rPr lang="en-GB" dirty="0"/>
              <a:t> 4 passages de </a:t>
            </a:r>
            <a:r>
              <a:rPr lang="en-GB" dirty="0" err="1"/>
              <a:t>l’ISS</a:t>
            </a:r>
            <a:r>
              <a:rPr lang="en-GB" dirty="0"/>
              <a:t> au dessus du terminal micro-</a:t>
            </a:r>
            <a:r>
              <a:rPr lang="en-GB" dirty="0" err="1"/>
              <a:t>onde</a:t>
            </a:r>
            <a:r>
              <a:rPr lang="en-GB" dirty="0"/>
              <a:t>. À </a:t>
            </a:r>
            <a:r>
              <a:rPr lang="en-GB" dirty="0" err="1"/>
              <a:t>cette</a:t>
            </a:r>
            <a:r>
              <a:rPr lang="en-GB" dirty="0"/>
              <a:t> echelle </a:t>
            </a:r>
            <a:r>
              <a:rPr lang="en-GB" dirty="0" err="1"/>
              <a:t>cette</a:t>
            </a:r>
            <a:r>
              <a:rPr lang="en-GB" dirty="0"/>
              <a:t> </a:t>
            </a:r>
            <a:r>
              <a:rPr lang="en-GB" dirty="0" err="1"/>
              <a:t>différence</a:t>
            </a:r>
            <a:r>
              <a:rPr lang="en-GB" dirty="0"/>
              <a:t> de phase </a:t>
            </a:r>
            <a:r>
              <a:rPr lang="en-GB" dirty="0" err="1"/>
              <a:t>evolue</a:t>
            </a:r>
            <a:r>
              <a:rPr lang="en-GB" dirty="0"/>
              <a:t> </a:t>
            </a:r>
            <a:r>
              <a:rPr lang="en-GB" dirty="0" err="1"/>
              <a:t>linéairement</a:t>
            </a:r>
            <a:r>
              <a:rPr lang="en-GB" dirty="0"/>
              <a:t> </a:t>
            </a:r>
            <a:r>
              <a:rPr lang="en-GB" dirty="0" err="1"/>
              <a:t>ce</a:t>
            </a:r>
            <a:r>
              <a:rPr lang="en-GB" dirty="0"/>
              <a:t> qui </a:t>
            </a:r>
            <a:r>
              <a:rPr lang="en-GB" dirty="0" err="1"/>
              <a:t>signifie</a:t>
            </a:r>
            <a:r>
              <a:rPr lang="en-GB" dirty="0"/>
              <a:t> que la </a:t>
            </a:r>
            <a:r>
              <a:rPr lang="en-GB" dirty="0" err="1"/>
              <a:t>derivée</a:t>
            </a:r>
            <a:r>
              <a:rPr lang="en-GB" dirty="0"/>
              <a:t> de la phase la </a:t>
            </a:r>
            <a:r>
              <a:rPr lang="en-GB" dirty="0" err="1"/>
              <a:t>fréquence</a:t>
            </a:r>
            <a:r>
              <a:rPr lang="en-GB" dirty="0"/>
              <a:t> </a:t>
            </a:r>
            <a:r>
              <a:rPr lang="en-GB" dirty="0" err="1"/>
              <a:t>est</a:t>
            </a:r>
            <a:r>
              <a:rPr lang="en-GB" dirty="0"/>
              <a:t> stable.. Ce qui </a:t>
            </a:r>
            <a:r>
              <a:rPr lang="en-GB" dirty="0" err="1"/>
              <a:t>est</a:t>
            </a:r>
            <a:r>
              <a:rPr lang="en-GB" dirty="0"/>
              <a:t> </a:t>
            </a:r>
            <a:r>
              <a:rPr lang="en-GB" dirty="0" err="1"/>
              <a:t>rassurant</a:t>
            </a:r>
            <a:r>
              <a:rPr lang="en-GB" dirty="0"/>
              <a:t>, </a:t>
            </a:r>
            <a:r>
              <a:rPr lang="en-GB" dirty="0" err="1"/>
              <a:t>c’est</a:t>
            </a:r>
            <a:r>
              <a:rPr lang="en-GB" dirty="0"/>
              <a:t> </a:t>
            </a:r>
            <a:r>
              <a:rPr lang="en-GB" dirty="0" err="1"/>
              <a:t>qu’on</a:t>
            </a:r>
            <a:r>
              <a:rPr lang="en-GB" dirty="0"/>
              <a:t> a </a:t>
            </a:r>
            <a:r>
              <a:rPr lang="en-GB" dirty="0" err="1"/>
              <a:t>une</a:t>
            </a:r>
            <a:r>
              <a:rPr lang="en-GB" dirty="0"/>
              <a:t> belle droite sur 14 </a:t>
            </a:r>
            <a:r>
              <a:rPr lang="en-GB" dirty="0" err="1"/>
              <a:t>jours</a:t>
            </a:r>
            <a:r>
              <a:rPr lang="en-GB" dirty="0"/>
              <a:t> </a:t>
            </a:r>
            <a:r>
              <a:rPr lang="en-GB" dirty="0" err="1"/>
              <a:t>successifs</a:t>
            </a:r>
            <a:r>
              <a:rPr lang="en-GB" dirty="0"/>
              <a:t> qui </a:t>
            </a:r>
            <a:r>
              <a:rPr lang="en-GB" dirty="0" err="1"/>
              <a:t>montre</a:t>
            </a:r>
            <a:r>
              <a:rPr lang="en-GB" dirty="0"/>
              <a:t> que </a:t>
            </a:r>
            <a:r>
              <a:rPr lang="en-GB" dirty="0" err="1"/>
              <a:t>l’on</a:t>
            </a:r>
            <a:r>
              <a:rPr lang="en-GB" dirty="0"/>
              <a:t> </a:t>
            </a:r>
            <a:r>
              <a:rPr lang="en-GB" dirty="0" err="1"/>
              <a:t>peut</a:t>
            </a:r>
            <a:r>
              <a:rPr lang="en-GB" dirty="0"/>
              <a:t> bien </a:t>
            </a:r>
            <a:r>
              <a:rPr lang="en-GB" dirty="0" err="1"/>
              <a:t>suivre</a:t>
            </a:r>
            <a:r>
              <a:rPr lang="en-GB" dirty="0"/>
              <a:t> la difference de phase. </a:t>
            </a:r>
            <a:r>
              <a:rPr lang="en-GB" dirty="0" err="1"/>
              <a:t>Ensuite</a:t>
            </a:r>
            <a:r>
              <a:rPr lang="en-GB" dirty="0"/>
              <a:t>, </a:t>
            </a:r>
            <a:r>
              <a:rPr lang="en-GB" dirty="0" err="1"/>
              <a:t>ici</a:t>
            </a:r>
            <a:r>
              <a:rPr lang="en-GB" dirty="0"/>
              <a:t> </a:t>
            </a:r>
            <a:r>
              <a:rPr lang="en-GB" dirty="0" err="1"/>
              <a:t>sont</a:t>
            </a:r>
            <a:r>
              <a:rPr lang="en-GB" dirty="0"/>
              <a:t> </a:t>
            </a:r>
            <a:r>
              <a:rPr lang="en-GB" dirty="0" err="1"/>
              <a:t>reportés</a:t>
            </a:r>
            <a:r>
              <a:rPr lang="en-GB" dirty="0"/>
              <a:t> les </a:t>
            </a:r>
            <a:r>
              <a:rPr lang="en-GB" dirty="0" err="1"/>
              <a:t>évènements</a:t>
            </a:r>
            <a:r>
              <a:rPr lang="en-GB" dirty="0"/>
              <a:t> qui </a:t>
            </a:r>
            <a:r>
              <a:rPr lang="en-GB" dirty="0" err="1"/>
              <a:t>pertrube</a:t>
            </a:r>
            <a:r>
              <a:rPr lang="en-GB" dirty="0"/>
              <a:t> </a:t>
            </a:r>
            <a:r>
              <a:rPr lang="en-GB" dirty="0" err="1"/>
              <a:t>l’orbite</a:t>
            </a:r>
            <a:r>
              <a:rPr lang="en-GB" dirty="0"/>
              <a:t> de </a:t>
            </a:r>
            <a:r>
              <a:rPr lang="en-GB" dirty="0" err="1"/>
              <a:t>l’ISS</a:t>
            </a:r>
            <a:r>
              <a:rPr lang="en-GB" dirty="0"/>
              <a:t>, </a:t>
            </a:r>
            <a:r>
              <a:rPr lang="en-GB" dirty="0" err="1"/>
              <a:t>comme</a:t>
            </a:r>
            <a:r>
              <a:rPr lang="en-GB" dirty="0"/>
              <a:t> </a:t>
            </a:r>
            <a:r>
              <a:rPr lang="en-GB" dirty="0" err="1"/>
              <a:t>l’attache</a:t>
            </a:r>
            <a:r>
              <a:rPr lang="en-GB" dirty="0"/>
              <a:t> du </a:t>
            </a:r>
            <a:r>
              <a:rPr lang="en-GB" dirty="0" err="1"/>
              <a:t>vaisseau</a:t>
            </a:r>
            <a:r>
              <a:rPr lang="en-GB" dirty="0"/>
              <a:t> HTV, </a:t>
            </a:r>
            <a:r>
              <a:rPr lang="en-GB" dirty="0" err="1"/>
              <a:t>ou</a:t>
            </a:r>
            <a:r>
              <a:rPr lang="en-GB" dirty="0"/>
              <a:t> un </a:t>
            </a:r>
            <a:r>
              <a:rPr lang="en-GB" dirty="0" err="1"/>
              <a:t>reboost</a:t>
            </a:r>
            <a:r>
              <a:rPr lang="en-GB" dirty="0"/>
              <a:t> de </a:t>
            </a:r>
            <a:r>
              <a:rPr lang="en-GB" dirty="0" err="1"/>
              <a:t>l’ISS</a:t>
            </a:r>
            <a:r>
              <a:rPr lang="en-GB" dirty="0"/>
              <a:t> qui </a:t>
            </a:r>
            <a:r>
              <a:rPr lang="en-GB" dirty="0" err="1"/>
              <a:t>remonte</a:t>
            </a:r>
            <a:r>
              <a:rPr lang="en-GB" dirty="0"/>
              <a:t> son </a:t>
            </a:r>
            <a:r>
              <a:rPr lang="en-GB" dirty="0" err="1"/>
              <a:t>orbite</a:t>
            </a:r>
            <a:r>
              <a:rPr lang="en-GB" dirty="0"/>
              <a:t> </a:t>
            </a:r>
            <a:r>
              <a:rPr lang="en-GB" dirty="0" err="1"/>
              <a:t>d’une</a:t>
            </a:r>
            <a:r>
              <a:rPr lang="en-GB" dirty="0"/>
              <a:t> </a:t>
            </a:r>
            <a:r>
              <a:rPr lang="en-GB" dirty="0" err="1"/>
              <a:t>dizaine</a:t>
            </a:r>
            <a:r>
              <a:rPr lang="en-GB" dirty="0"/>
              <a:t> de kms, </a:t>
            </a:r>
            <a:r>
              <a:rPr lang="en-GB" dirty="0" err="1"/>
              <a:t>enfin</a:t>
            </a:r>
            <a:r>
              <a:rPr lang="en-GB" dirty="0"/>
              <a:t>, on a change les </a:t>
            </a:r>
            <a:r>
              <a:rPr lang="en-GB" dirty="0" err="1"/>
              <a:t>paramètres</a:t>
            </a:r>
            <a:r>
              <a:rPr lang="en-GB" dirty="0"/>
              <a:t> de PHARAO </a:t>
            </a:r>
            <a:r>
              <a:rPr lang="en-GB" dirty="0" err="1"/>
              <a:t>ici</a:t>
            </a:r>
            <a:r>
              <a:rPr lang="en-GB" dirty="0"/>
              <a:t> et </a:t>
            </a:r>
            <a:r>
              <a:rPr lang="en-GB" dirty="0" err="1"/>
              <a:t>là</a:t>
            </a:r>
            <a:r>
              <a:rPr lang="en-GB" dirty="0"/>
              <a:t>.</a:t>
            </a:r>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29</a:t>
            </a:fld>
            <a:endParaRPr lang="fr-FR"/>
          </a:p>
        </p:txBody>
      </p:sp>
    </p:spTree>
    <p:extLst>
      <p:ext uri="{BB962C8B-B14F-4D97-AF65-F5344CB8AC3E}">
        <p14:creationId xmlns:p14="http://schemas.microsoft.com/office/powerpoint/2010/main" val="41226533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The </a:t>
            </a:r>
            <a:r>
              <a:rPr lang="fr-FR" dirty="0" err="1"/>
              <a:t>scientific</a:t>
            </a:r>
            <a:r>
              <a:rPr lang="fr-FR" dirty="0"/>
              <a:t> </a:t>
            </a:r>
            <a:r>
              <a:rPr lang="fr-FR" dirty="0" err="1"/>
              <a:t>community</a:t>
            </a:r>
            <a:r>
              <a:rPr lang="fr-FR" dirty="0"/>
              <a:t> </a:t>
            </a:r>
            <a:r>
              <a:rPr lang="fr-FR" dirty="0" err="1"/>
              <a:t>is</a:t>
            </a:r>
            <a:r>
              <a:rPr lang="fr-FR" dirty="0"/>
              <a:t> </a:t>
            </a:r>
            <a:r>
              <a:rPr lang="fr-FR" dirty="0" err="1"/>
              <a:t>actively</a:t>
            </a:r>
            <a:r>
              <a:rPr lang="fr-FR" dirty="0"/>
              <a:t>  </a:t>
            </a:r>
            <a:r>
              <a:rPr lang="fr-FR" dirty="0" err="1"/>
              <a:t>working</a:t>
            </a:r>
            <a:r>
              <a:rPr lang="fr-FR" dirty="0"/>
              <a:t> </a:t>
            </a:r>
            <a:r>
              <a:rPr lang="fr-FR" dirty="0" err="1"/>
              <a:t>today</a:t>
            </a:r>
            <a:r>
              <a:rPr lang="fr-FR" dirty="0"/>
              <a:t> on the </a:t>
            </a:r>
            <a:r>
              <a:rPr lang="fr-FR" dirty="0" err="1"/>
              <a:t>next</a:t>
            </a:r>
            <a:r>
              <a:rPr lang="fr-FR" dirty="0"/>
              <a:t> </a:t>
            </a:r>
            <a:r>
              <a:rPr lang="fr-FR" dirty="0" err="1"/>
              <a:t>generation</a:t>
            </a:r>
            <a:r>
              <a:rPr lang="fr-FR" dirty="0"/>
              <a:t> of </a:t>
            </a:r>
            <a:r>
              <a:rPr lang="fr-FR" dirty="0" err="1"/>
              <a:t>clocks</a:t>
            </a:r>
            <a:r>
              <a:rPr lang="fr-FR" dirty="0"/>
              <a:t>, </a:t>
            </a:r>
            <a:r>
              <a:rPr lang="fr-FR" dirty="0" err="1"/>
              <a:t>which</a:t>
            </a:r>
            <a:r>
              <a:rPr lang="fr-FR" dirty="0"/>
              <a:t> </a:t>
            </a:r>
            <a:r>
              <a:rPr lang="fr-FR" dirty="0" err="1"/>
              <a:t>operate</a:t>
            </a:r>
            <a:r>
              <a:rPr lang="fr-FR" dirty="0"/>
              <a:t> in the visible part of the </a:t>
            </a:r>
            <a:r>
              <a:rPr lang="fr-FR" dirty="0" err="1"/>
              <a:t>spectrum</a:t>
            </a:r>
            <a:r>
              <a:rPr lang="fr-FR" dirty="0"/>
              <a:t>. The </a:t>
            </a:r>
            <a:r>
              <a:rPr lang="fr-FR" dirty="0" err="1"/>
              <a:t>electromagnetic</a:t>
            </a:r>
            <a:r>
              <a:rPr lang="fr-FR" dirty="0"/>
              <a:t> </a:t>
            </a:r>
            <a:r>
              <a:rPr lang="fr-FR" dirty="0" err="1"/>
              <a:t>fields</a:t>
            </a:r>
            <a:r>
              <a:rPr lang="fr-FR" dirty="0"/>
              <a:t> </a:t>
            </a:r>
            <a:r>
              <a:rPr lang="fr-FR" dirty="0" err="1"/>
              <a:t>ticks</a:t>
            </a:r>
            <a:r>
              <a:rPr lang="fr-FR" dirty="0"/>
              <a:t> 100 </a:t>
            </a:r>
            <a:r>
              <a:rPr lang="fr-FR" dirty="0" err="1"/>
              <a:t>thousand</a:t>
            </a:r>
            <a:r>
              <a:rPr lang="fr-FR" dirty="0"/>
              <a:t> times </a:t>
            </a:r>
            <a:r>
              <a:rPr lang="fr-FR" dirty="0" err="1"/>
              <a:t>faster</a:t>
            </a:r>
            <a:r>
              <a:rPr lang="fr-FR" dirty="0"/>
              <a:t> </a:t>
            </a:r>
            <a:r>
              <a:rPr lang="fr-FR" dirty="0" err="1"/>
              <a:t>than</a:t>
            </a:r>
            <a:r>
              <a:rPr lang="fr-FR" dirty="0"/>
              <a:t> in </a:t>
            </a:r>
            <a:r>
              <a:rPr lang="fr-FR" dirty="0" err="1"/>
              <a:t>cesium</a:t>
            </a:r>
            <a:r>
              <a:rPr lang="fr-FR" dirty="0"/>
              <a:t> </a:t>
            </a:r>
            <a:r>
              <a:rPr lang="fr-FR" dirty="0" err="1"/>
              <a:t>clocks</a:t>
            </a:r>
            <a:r>
              <a:rPr lang="fr-FR" dirty="0"/>
              <a:t> and </a:t>
            </a:r>
            <a:r>
              <a:rPr lang="fr-FR" dirty="0" err="1"/>
              <a:t>they</a:t>
            </a:r>
            <a:r>
              <a:rPr lang="fr-FR" dirty="0"/>
              <a:t> </a:t>
            </a:r>
            <a:r>
              <a:rPr lang="fr-FR" dirty="0" err="1"/>
              <a:t>already</a:t>
            </a:r>
            <a:r>
              <a:rPr lang="fr-FR" dirty="0"/>
              <a:t> display and </a:t>
            </a:r>
            <a:r>
              <a:rPr lang="fr-FR" dirty="0" err="1"/>
              <a:t>stability</a:t>
            </a:r>
            <a:r>
              <a:rPr lang="fr-FR" dirty="0"/>
              <a:t> and </a:t>
            </a:r>
            <a:r>
              <a:rPr lang="fr-FR" dirty="0" err="1"/>
              <a:t>accuracy</a:t>
            </a:r>
            <a:r>
              <a:rPr lang="fr-FR" dirty="0"/>
              <a:t> </a:t>
            </a:r>
            <a:r>
              <a:rPr lang="fr-FR" dirty="0" err="1"/>
              <a:t>below</a:t>
            </a:r>
            <a:r>
              <a:rPr lang="fr-FR" dirty="0"/>
              <a:t> 10-18, </a:t>
            </a:r>
            <a:r>
              <a:rPr lang="fr-FR" dirty="0" err="1"/>
              <a:t>two</a:t>
            </a:r>
            <a:r>
              <a:rPr lang="fr-FR" dirty="0"/>
              <a:t> </a:t>
            </a:r>
            <a:r>
              <a:rPr lang="fr-FR" dirty="0" err="1"/>
              <a:t>orders</a:t>
            </a:r>
            <a:r>
              <a:rPr lang="fr-FR" dirty="0"/>
              <a:t> of magnitude </a:t>
            </a:r>
            <a:r>
              <a:rPr lang="fr-FR" dirty="0" err="1"/>
              <a:t>lower</a:t>
            </a:r>
            <a:r>
              <a:rPr lang="fr-FR" dirty="0"/>
              <a:t> </a:t>
            </a:r>
            <a:r>
              <a:rPr lang="fr-FR" dirty="0" err="1"/>
              <a:t>than</a:t>
            </a:r>
            <a:r>
              <a:rPr lang="fr-FR" dirty="0"/>
              <a:t> </a:t>
            </a:r>
            <a:r>
              <a:rPr lang="fr-FR" dirty="0" err="1"/>
              <a:t>cesium</a:t>
            </a:r>
            <a:r>
              <a:rPr lang="fr-FR" dirty="0"/>
              <a:t>. This </a:t>
            </a:r>
            <a:r>
              <a:rPr lang="fr-FR" dirty="0" err="1"/>
              <a:t>raises</a:t>
            </a:r>
            <a:r>
              <a:rPr lang="fr-FR" dirty="0"/>
              <a:t> the prospect of a </a:t>
            </a:r>
            <a:r>
              <a:rPr lang="fr-FR" dirty="0" err="1"/>
              <a:t>better</a:t>
            </a:r>
            <a:r>
              <a:rPr lang="fr-FR" dirty="0"/>
              <a:t> </a:t>
            </a:r>
            <a:r>
              <a:rPr lang="fr-FR" dirty="0" err="1"/>
              <a:t>realization</a:t>
            </a:r>
            <a:r>
              <a:rPr lang="fr-FR" dirty="0"/>
              <a:t> of the second and a future </a:t>
            </a:r>
            <a:r>
              <a:rPr lang="fr-FR" dirty="0" err="1"/>
              <a:t>redefintion</a:t>
            </a:r>
            <a:r>
              <a:rPr lang="fr-FR" dirty="0"/>
              <a:t> of the SI second. </a:t>
            </a:r>
          </a:p>
        </p:txBody>
      </p:sp>
      <p:sp>
        <p:nvSpPr>
          <p:cNvPr id="4" name="Espace réservé du numéro de diapositive 3"/>
          <p:cNvSpPr>
            <a:spLocks noGrp="1"/>
          </p:cNvSpPr>
          <p:nvPr>
            <p:ph type="sldNum" sz="quarter" idx="5"/>
          </p:nvPr>
        </p:nvSpPr>
        <p:spPr/>
        <p:txBody>
          <a:bodyPr/>
          <a:lstStyle/>
          <a:p>
            <a:pPr>
              <a:defRPr/>
            </a:pPr>
            <a:fld id="{18714380-6D7B-4AFB-A7A6-88B0C1C0BBDF}" type="slidenum">
              <a:rPr lang="fr-FR" altLang="fr-FR" smtClean="0"/>
              <a:pPr>
                <a:defRPr/>
              </a:pPr>
              <a:t>33</a:t>
            </a:fld>
            <a:endParaRPr lang="fr-FR" altLang="fr-FR"/>
          </a:p>
        </p:txBody>
      </p:sp>
    </p:spTree>
    <p:extLst>
      <p:ext uri="{BB962C8B-B14F-4D97-AF65-F5344CB8AC3E}">
        <p14:creationId xmlns:p14="http://schemas.microsoft.com/office/powerpoint/2010/main" val="6761428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err="1"/>
              <a:t>Ces</a:t>
            </a:r>
            <a:r>
              <a:rPr lang="en-GB" dirty="0"/>
              <a:t> premiers </a:t>
            </a:r>
            <a:r>
              <a:rPr lang="en-GB" dirty="0" err="1"/>
              <a:t>resultats</a:t>
            </a:r>
            <a:r>
              <a:rPr lang="en-GB" dirty="0"/>
              <a:t> </a:t>
            </a:r>
            <a:r>
              <a:rPr lang="en-GB" dirty="0" err="1"/>
              <a:t>ot</a:t>
            </a:r>
            <a:r>
              <a:rPr lang="en-GB" dirty="0"/>
              <a:t> </a:t>
            </a:r>
            <a:r>
              <a:rPr lang="en-GB" dirty="0" err="1"/>
              <a:t>été</a:t>
            </a:r>
            <a:r>
              <a:rPr lang="en-GB" dirty="0"/>
              <a:t> </a:t>
            </a:r>
            <a:r>
              <a:rPr lang="en-GB" dirty="0" err="1"/>
              <a:t>obtenus</a:t>
            </a:r>
            <a:r>
              <a:rPr lang="en-GB" dirty="0"/>
              <a:t> par les </a:t>
            </a:r>
            <a:r>
              <a:rPr lang="en-GB" dirty="0" err="1"/>
              <a:t>personnes</a:t>
            </a:r>
            <a:r>
              <a:rPr lang="en-GB" dirty="0"/>
              <a:t> </a:t>
            </a:r>
            <a:r>
              <a:rPr lang="en-GB" dirty="0" err="1"/>
              <a:t>surlignées</a:t>
            </a:r>
            <a:r>
              <a:rPr lang="en-GB" dirty="0"/>
              <a:t> </a:t>
            </a:r>
            <a:r>
              <a:rPr lang="en-GB" dirty="0" err="1"/>
              <a:t>en</a:t>
            </a:r>
            <a:r>
              <a:rPr lang="en-GB" dirty="0"/>
              <a:t> jaune </a:t>
            </a:r>
            <a:r>
              <a:rPr lang="en-GB" dirty="0" err="1"/>
              <a:t>ici</a:t>
            </a:r>
            <a:r>
              <a:rPr lang="en-GB" dirty="0"/>
              <a:t>. </a:t>
            </a:r>
            <a:r>
              <a:rPr lang="en-GB" dirty="0" err="1"/>
              <a:t>Tous</a:t>
            </a:r>
            <a:r>
              <a:rPr lang="en-GB" dirty="0"/>
              <a:t> les </a:t>
            </a:r>
            <a:r>
              <a:rPr lang="en-GB" dirty="0" err="1"/>
              <a:t>autres</a:t>
            </a:r>
            <a:r>
              <a:rPr lang="en-GB" dirty="0"/>
              <a:t> auteurs </a:t>
            </a:r>
            <a:r>
              <a:rPr lang="en-GB" dirty="0" err="1"/>
              <a:t>ont</a:t>
            </a:r>
            <a:r>
              <a:rPr lang="en-GB" dirty="0"/>
              <a:t> </a:t>
            </a:r>
            <a:r>
              <a:rPr lang="en-GB" dirty="0" err="1"/>
              <a:t>contribué</a:t>
            </a:r>
            <a:r>
              <a:rPr lang="en-GB" dirty="0"/>
              <a:t> au </a:t>
            </a:r>
            <a:r>
              <a:rPr lang="en-GB" dirty="0" err="1"/>
              <a:t>projet</a:t>
            </a:r>
            <a:r>
              <a:rPr lang="en-GB" dirty="0"/>
              <a:t>  à </a:t>
            </a:r>
            <a:r>
              <a:rPr lang="en-GB" dirty="0" err="1"/>
              <a:t>dfférent</a:t>
            </a:r>
            <a:r>
              <a:rPr lang="en-GB" dirty="0"/>
              <a:t> </a:t>
            </a:r>
            <a:r>
              <a:rPr lang="en-GB" dirty="0" err="1"/>
              <a:t>stades</a:t>
            </a:r>
            <a:r>
              <a:rPr lang="en-GB" dirty="0"/>
              <a:t> </a:t>
            </a:r>
            <a:r>
              <a:rPr lang="en-GB" dirty="0" err="1"/>
              <a:t>d’advancement</a:t>
            </a:r>
            <a:r>
              <a:rPr lang="en-GB" dirty="0"/>
              <a:t>.</a:t>
            </a:r>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35</a:t>
            </a:fld>
            <a:endParaRPr lang="fr-FR"/>
          </a:p>
        </p:txBody>
      </p:sp>
    </p:spTree>
    <p:extLst>
      <p:ext uri="{BB962C8B-B14F-4D97-AF65-F5344CB8AC3E}">
        <p14:creationId xmlns:p14="http://schemas.microsoft.com/office/powerpoint/2010/main" val="8717068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a:p>
            <a:r>
              <a:rPr lang="en-GB" dirty="0" err="1"/>
              <a:t>L’une</a:t>
            </a:r>
            <a:r>
              <a:rPr lang="en-GB" dirty="0"/>
              <a:t> des applications les plus </a:t>
            </a:r>
            <a:r>
              <a:rPr lang="en-GB" dirty="0" err="1"/>
              <a:t>imporatantes</a:t>
            </a:r>
            <a:r>
              <a:rPr lang="en-GB" dirty="0"/>
              <a:t> des </a:t>
            </a:r>
            <a:r>
              <a:rPr lang="en-GB" dirty="0" err="1"/>
              <a:t>horloges</a:t>
            </a:r>
            <a:r>
              <a:rPr lang="en-GB" dirty="0"/>
              <a:t> </a:t>
            </a:r>
            <a:r>
              <a:rPr lang="en-GB" dirty="0" err="1"/>
              <a:t>atomiques</a:t>
            </a:r>
            <a:r>
              <a:rPr lang="en-GB" dirty="0"/>
              <a:t> </a:t>
            </a:r>
            <a:r>
              <a:rPr lang="en-GB" dirty="0" err="1"/>
              <a:t>est</a:t>
            </a:r>
            <a:r>
              <a:rPr lang="en-GB" dirty="0"/>
              <a:t> le </a:t>
            </a:r>
            <a:r>
              <a:rPr lang="en-GB" dirty="0" err="1"/>
              <a:t>systèmde</a:t>
            </a:r>
            <a:r>
              <a:rPr lang="en-GB" dirty="0"/>
              <a:t> </a:t>
            </a:r>
            <a:r>
              <a:rPr lang="en-GB" dirty="0" err="1"/>
              <a:t>positionnement</a:t>
            </a:r>
            <a:r>
              <a:rPr lang="en-GB" dirty="0"/>
              <a:t> par satellite . </a:t>
            </a:r>
            <a:r>
              <a:rPr lang="en-GB" dirty="0" err="1"/>
              <a:t>Savez</a:t>
            </a:r>
            <a:r>
              <a:rPr lang="en-GB" dirty="0"/>
              <a:t> </a:t>
            </a:r>
            <a:r>
              <a:rPr lang="en-GB" dirty="0" err="1"/>
              <a:t>vous</a:t>
            </a:r>
            <a:r>
              <a:rPr lang="en-GB" dirty="0"/>
              <a:t> </a:t>
            </a:r>
            <a:r>
              <a:rPr lang="en-GB" dirty="0" err="1"/>
              <a:t>qu</a:t>
            </a:r>
            <a:r>
              <a:rPr lang="en-GB" dirty="0"/>
              <a:t>’ </a:t>
            </a:r>
            <a:r>
              <a:rPr lang="en-GB" dirty="0" err="1"/>
              <a:t>bor</a:t>
            </a:r>
            <a:r>
              <a:rPr lang="en-GB" dirty="0"/>
              <a:t> de </a:t>
            </a:r>
            <a:r>
              <a:rPr lang="en-GB" dirty="0" err="1"/>
              <a:t>ces</a:t>
            </a:r>
            <a:r>
              <a:rPr lang="en-GB" dirty="0"/>
              <a:t> satellites </a:t>
            </a:r>
            <a:r>
              <a:rPr lang="en-GB" dirty="0" err="1"/>
              <a:t>il</a:t>
            </a:r>
            <a:r>
              <a:rPr lang="en-GB" dirty="0"/>
              <a:t> y a </a:t>
            </a:r>
            <a:r>
              <a:rPr lang="en-GB" dirty="0" err="1"/>
              <a:t>plusieurs</a:t>
            </a:r>
            <a:r>
              <a:rPr lang="en-GB" dirty="0"/>
              <a:t> </a:t>
            </a:r>
            <a:r>
              <a:rPr lang="en-GB" dirty="0" err="1"/>
              <a:t>horloges</a:t>
            </a:r>
            <a:r>
              <a:rPr lang="en-GB" dirty="0"/>
              <a:t> </a:t>
            </a:r>
            <a:r>
              <a:rPr lang="en-GB" dirty="0" err="1"/>
              <a:t>atomiques</a:t>
            </a:r>
            <a:r>
              <a:rPr lang="en-GB" dirty="0"/>
              <a:t>. L </a:t>
            </a:r>
            <a:r>
              <a:rPr lang="en-GB" dirty="0" err="1"/>
              <a:t>araison</a:t>
            </a:r>
            <a:r>
              <a:rPr lang="en-GB" dirty="0"/>
              <a:t> </a:t>
            </a:r>
            <a:r>
              <a:rPr lang="en-GB" dirty="0" err="1"/>
              <a:t>est</a:t>
            </a:r>
            <a:r>
              <a:rPr lang="en-GB" dirty="0"/>
              <a:t> que </a:t>
            </a:r>
            <a:r>
              <a:rPr lang="en-GB" dirty="0" err="1"/>
              <a:t>ces</a:t>
            </a:r>
            <a:r>
              <a:rPr lang="en-GB" dirty="0"/>
              <a:t> satellites </a:t>
            </a:r>
            <a:r>
              <a:rPr lang="en-GB" dirty="0" err="1"/>
              <a:t>envoient</a:t>
            </a:r>
            <a:r>
              <a:rPr lang="en-GB" dirty="0"/>
              <a:t> des </a:t>
            </a:r>
            <a:r>
              <a:rPr lang="en-GB" dirty="0" err="1"/>
              <a:t>signaux</a:t>
            </a:r>
            <a:r>
              <a:rPr lang="en-GB" dirty="0"/>
              <a:t> qui se </a:t>
            </a:r>
            <a:r>
              <a:rPr lang="en-GB" dirty="0" err="1"/>
              <a:t>propagent</a:t>
            </a:r>
            <a:r>
              <a:rPr lang="en-GB" dirty="0"/>
              <a:t> a la Vitesse de la lumière et </a:t>
            </a:r>
            <a:r>
              <a:rPr lang="en-GB" dirty="0" err="1"/>
              <a:t>si</a:t>
            </a:r>
            <a:r>
              <a:rPr lang="en-GB" dirty="0"/>
              <a:t> on fait </a:t>
            </a:r>
            <a:r>
              <a:rPr lang="en-GB" dirty="0" err="1"/>
              <a:t>une</a:t>
            </a:r>
            <a:r>
              <a:rPr lang="en-GB" dirty="0"/>
              <a:t> </a:t>
            </a:r>
            <a:r>
              <a:rPr lang="en-GB" dirty="0" err="1"/>
              <a:t>erreur</a:t>
            </a:r>
            <a:r>
              <a:rPr lang="en-GB" dirty="0"/>
              <a:t> de temps de 1 </a:t>
            </a:r>
            <a:r>
              <a:rPr lang="en-GB" dirty="0" err="1"/>
              <a:t>microseocnde</a:t>
            </a:r>
            <a:r>
              <a:rPr lang="en-GB" dirty="0"/>
              <a:t> on se trompe de 300 m sur la distance.</a:t>
            </a:r>
          </a:p>
          <a:p>
            <a:r>
              <a:rPr lang="en-GB" dirty="0"/>
              <a:t>Let me now give a single example of the impact of quantum science on society by taking the example of atomic clocks. It all started with I. Rabi doing microwave spectroscopy on molecular beams. After the second world war came the birth of the concept that a molecular line or atomic line could be a way to stabilize an oscillator and measure time intervals.  Today a revolution in society, personal navigation, commerce, ships, planes,….It is hard today to believe that we were using paper maps 20 years ago.  Next is Peter Knight. </a:t>
            </a:r>
          </a:p>
        </p:txBody>
      </p:sp>
      <p:sp>
        <p:nvSpPr>
          <p:cNvPr id="4" name="Espace réservé du numéro de diapositive 3"/>
          <p:cNvSpPr>
            <a:spLocks noGrp="1"/>
          </p:cNvSpPr>
          <p:nvPr>
            <p:ph type="sldNum" sz="quarter" idx="5"/>
          </p:nvPr>
        </p:nvSpPr>
        <p:spPr/>
        <p:txBody>
          <a:bodyPr/>
          <a:lstStyle/>
          <a:p>
            <a:fld id="{867E188B-ACE4-4588-9F7B-8B044A7F12A6}" type="slidenum">
              <a:rPr lang="en-GB" smtClean="0"/>
              <a:t>39</a:t>
            </a:fld>
            <a:endParaRPr lang="en-GB"/>
          </a:p>
        </p:txBody>
      </p:sp>
    </p:spTree>
    <p:extLst>
      <p:ext uri="{BB962C8B-B14F-4D97-AF65-F5344CB8AC3E}">
        <p14:creationId xmlns:p14="http://schemas.microsoft.com/office/powerpoint/2010/main" val="29066639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e l'image des diapositives 1">
            <a:extLst>
              <a:ext uri="{FF2B5EF4-FFF2-40B4-BE49-F238E27FC236}">
                <a16:creationId xmlns:a16="http://schemas.microsoft.com/office/drawing/2014/main" id="{7A68B868-0737-4FA2-8A3D-38F52F89DD94}"/>
              </a:ext>
            </a:extLst>
          </p:cNvPr>
          <p:cNvSpPr>
            <a:spLocks noGrp="1" noRot="1" noChangeAspect="1" noTextEdit="1"/>
          </p:cNvSpPr>
          <p:nvPr>
            <p:ph type="sldImg"/>
          </p:nvPr>
        </p:nvSpPr>
        <p:spPr>
          <a:ln/>
        </p:spPr>
      </p:sp>
      <p:sp>
        <p:nvSpPr>
          <p:cNvPr id="14339" name="Espace réservé des commentaires 2">
            <a:extLst>
              <a:ext uri="{FF2B5EF4-FFF2-40B4-BE49-F238E27FC236}">
                <a16:creationId xmlns:a16="http://schemas.microsoft.com/office/drawing/2014/main" id="{8F865687-5AF9-46B8-85A9-589A7387533C}"/>
              </a:ext>
            </a:extLst>
          </p:cNvPr>
          <p:cNvSpPr>
            <a:spLocks noGrp="1"/>
          </p:cNvSpPr>
          <p:nvPr>
            <p:ph type="body" idx="1"/>
          </p:nvPr>
        </p:nvSpPr>
        <p:spPr>
          <a:noFill/>
        </p:spPr>
        <p:txBody>
          <a:bodyPr/>
          <a:lstStyle/>
          <a:p>
            <a:r>
              <a:rPr lang="fr-FR" altLang="fr-FR" dirty="0"/>
              <a:t>So </a:t>
            </a:r>
            <a:r>
              <a:rPr lang="fr-FR" altLang="fr-FR" dirty="0" err="1"/>
              <a:t>is</a:t>
            </a:r>
            <a:r>
              <a:rPr lang="fr-FR" altLang="fr-FR" dirty="0"/>
              <a:t> all </a:t>
            </a:r>
            <a:r>
              <a:rPr lang="fr-FR" altLang="fr-FR" dirty="0" err="1"/>
              <a:t>this</a:t>
            </a:r>
            <a:r>
              <a:rPr lang="fr-FR" altLang="fr-FR" dirty="0"/>
              <a:t> business of </a:t>
            </a:r>
            <a:r>
              <a:rPr lang="fr-FR" altLang="fr-FR" dirty="0" err="1"/>
              <a:t>clock</a:t>
            </a:r>
            <a:r>
              <a:rPr lang="fr-FR" altLang="fr-FR" dirty="0"/>
              <a:t> </a:t>
            </a:r>
            <a:r>
              <a:rPr lang="fr-FR" altLang="fr-FR" dirty="0" err="1"/>
              <a:t>makers</a:t>
            </a:r>
            <a:r>
              <a:rPr lang="fr-FR" altLang="fr-FR" dirty="0"/>
              <a:t> </a:t>
            </a:r>
            <a:r>
              <a:rPr lang="fr-FR" altLang="fr-FR" dirty="0" err="1"/>
              <a:t>useless</a:t>
            </a:r>
            <a:r>
              <a:rPr lang="fr-FR" altLang="fr-FR" dirty="0"/>
              <a:t> ? Of course not ! The </a:t>
            </a:r>
            <a:r>
              <a:rPr lang="fr-FR" altLang="fr-FR" dirty="0" err="1"/>
              <a:t>paradox</a:t>
            </a:r>
            <a:r>
              <a:rPr lang="fr-FR" altLang="fr-FR" dirty="0"/>
              <a:t> </a:t>
            </a:r>
            <a:r>
              <a:rPr lang="fr-FR" altLang="fr-FR" dirty="0" err="1"/>
              <a:t>is</a:t>
            </a:r>
            <a:r>
              <a:rPr lang="fr-FR" altLang="fr-FR" dirty="0"/>
              <a:t> </a:t>
            </a:r>
            <a:r>
              <a:rPr lang="fr-FR" altLang="fr-FR" dirty="0" err="1"/>
              <a:t>solved</a:t>
            </a:r>
            <a:r>
              <a:rPr lang="fr-FR" altLang="fr-FR" dirty="0"/>
              <a:t> by </a:t>
            </a:r>
            <a:r>
              <a:rPr lang="fr-FR" altLang="fr-FR" dirty="0" err="1"/>
              <a:t>realizing</a:t>
            </a:r>
            <a:r>
              <a:rPr lang="fr-FR" altLang="fr-FR" dirty="0"/>
              <a:t> </a:t>
            </a:r>
            <a:r>
              <a:rPr lang="fr-FR" altLang="fr-FR" dirty="0" err="1"/>
              <a:t>that</a:t>
            </a:r>
            <a:r>
              <a:rPr lang="fr-FR" altLang="fr-FR" dirty="0"/>
              <a:t> time </a:t>
            </a:r>
            <a:r>
              <a:rPr lang="fr-FR" altLang="fr-FR" dirty="0" err="1"/>
              <a:t>is</a:t>
            </a:r>
            <a:r>
              <a:rPr lang="fr-FR" altLang="fr-FR" dirty="0"/>
              <a:t> </a:t>
            </a:r>
            <a:r>
              <a:rPr lang="fr-FR" altLang="fr-FR" dirty="0" err="1"/>
              <a:t>what</a:t>
            </a:r>
            <a:r>
              <a:rPr lang="fr-FR" altLang="fr-FR" dirty="0"/>
              <a:t> a </a:t>
            </a:r>
            <a:r>
              <a:rPr lang="fr-FR" altLang="fr-FR" dirty="0" err="1"/>
              <a:t>clock</a:t>
            </a:r>
            <a:r>
              <a:rPr lang="fr-FR" altLang="fr-FR" dirty="0"/>
              <a:t> </a:t>
            </a:r>
            <a:r>
              <a:rPr lang="fr-FR" altLang="fr-FR" dirty="0" err="1"/>
              <a:t>measures</a:t>
            </a:r>
            <a:r>
              <a:rPr lang="fr-FR" altLang="fr-FR" dirty="0"/>
              <a:t> </a:t>
            </a:r>
            <a:r>
              <a:rPr lang="fr-FR" altLang="fr-FR" dirty="0" err="1"/>
              <a:t>along</a:t>
            </a:r>
            <a:r>
              <a:rPr lang="fr-FR" altLang="fr-FR" dirty="0"/>
              <a:t> the observer </a:t>
            </a:r>
            <a:r>
              <a:rPr lang="fr-FR" altLang="fr-FR" dirty="0" err="1"/>
              <a:t>universe</a:t>
            </a:r>
            <a:r>
              <a:rPr lang="fr-FR" altLang="fr-FR" dirty="0"/>
              <a:t> line. There are  as </a:t>
            </a:r>
            <a:r>
              <a:rPr lang="fr-FR" altLang="fr-FR" dirty="0" err="1"/>
              <a:t>many</a:t>
            </a:r>
            <a:r>
              <a:rPr lang="fr-FR" altLang="fr-FR" dirty="0"/>
              <a:t> times as </a:t>
            </a:r>
            <a:r>
              <a:rPr lang="fr-FR" altLang="fr-FR" dirty="0" err="1"/>
              <a:t>observers</a:t>
            </a:r>
            <a:r>
              <a:rPr lang="fr-FR" altLang="fr-FR" dirty="0"/>
              <a:t> ! Time flows </a:t>
            </a:r>
            <a:r>
              <a:rPr lang="fr-FR" altLang="fr-FR" dirty="0" err="1"/>
              <a:t>differently</a:t>
            </a:r>
            <a:r>
              <a:rPr lang="fr-FR" altLang="fr-FR" dirty="0"/>
              <a:t> on the </a:t>
            </a:r>
            <a:r>
              <a:rPr lang="fr-FR" altLang="fr-FR" dirty="0" err="1"/>
              <a:t>Earth</a:t>
            </a:r>
            <a:r>
              <a:rPr lang="fr-FR" altLang="fr-FR" dirty="0"/>
              <a:t>, on a satellite, or on distant stars ! So let me </a:t>
            </a:r>
            <a:r>
              <a:rPr lang="fr-FR" altLang="fr-FR" dirty="0" err="1"/>
              <a:t>now</a:t>
            </a:r>
            <a:r>
              <a:rPr lang="fr-FR" altLang="fr-FR" dirty="0"/>
              <a:t> go back to the concept of a </a:t>
            </a:r>
            <a:r>
              <a:rPr lang="fr-FR" altLang="fr-FR" dirty="0" err="1"/>
              <a:t>clock</a:t>
            </a:r>
            <a:r>
              <a:rPr lang="fr-FR" altLang="fr-FR" dirty="0"/>
              <a:t>.</a:t>
            </a:r>
          </a:p>
        </p:txBody>
      </p:sp>
      <p:sp>
        <p:nvSpPr>
          <p:cNvPr id="14340" name="Espace réservé du numéro de diapositive 3">
            <a:extLst>
              <a:ext uri="{FF2B5EF4-FFF2-40B4-BE49-F238E27FC236}">
                <a16:creationId xmlns:a16="http://schemas.microsoft.com/office/drawing/2014/main" id="{7DB0C839-529C-41E9-9C6A-7D8DB1ACCA17}"/>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1846E4D-831B-493F-AAEE-A5EA90CCFA7D}" type="slidenum">
              <a:rPr lang="fr-FR" altLang="fr-FR" smtClean="0"/>
              <a:pPr/>
              <a:t>40</a:t>
            </a:fld>
            <a:endParaRPr lang="fr-FR" altLang="fr-FR"/>
          </a:p>
        </p:txBody>
      </p:sp>
    </p:spTree>
    <p:extLst>
      <p:ext uri="{BB962C8B-B14F-4D97-AF65-F5344CB8AC3E}">
        <p14:creationId xmlns:p14="http://schemas.microsoft.com/office/powerpoint/2010/main" val="8606879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r>
              <a:rPr lang="en-GB" sz="1603" b="1" i="0" u="none" strike="noStrike" kern="1200" dirty="0">
                <a:solidFill>
                  <a:schemeClr val="tx1"/>
                </a:solidFill>
                <a:effectLst/>
                <a:latin typeface="Calibri" pitchFamily="34" charset="0"/>
                <a:ea typeface="+mn-ea"/>
                <a:cs typeface="+mn-cs"/>
              </a:rPr>
              <a:t>[~30 s]</a:t>
            </a:r>
          </a:p>
          <a:p>
            <a:r>
              <a:rPr lang="en-GB" sz="1603" b="0" i="0" u="none" strike="noStrike" kern="1200" dirty="0">
                <a:solidFill>
                  <a:schemeClr val="tx1"/>
                </a:solidFill>
                <a:effectLst/>
                <a:latin typeface="Calibri" pitchFamily="34" charset="0"/>
                <a:ea typeface="+mn-ea"/>
                <a:cs typeface="+mn-cs"/>
              </a:rPr>
              <a:t>And this is the MWL ground-terminal network we operate, designed specifically to track the high ISS signal dynamics</a:t>
            </a:r>
          </a:p>
          <a:p>
            <a:r>
              <a:rPr lang="en-GB" sz="1603" b="0" i="0" u="none" strike="noStrike" kern="1200" dirty="0">
                <a:solidFill>
                  <a:schemeClr val="tx1"/>
                </a:solidFill>
                <a:effectLst/>
                <a:latin typeface="Calibri" pitchFamily="34" charset="0"/>
                <a:ea typeface="+mn-ea"/>
                <a:cs typeface="+mn-cs"/>
              </a:rPr>
              <a:t>Three terminals in Europe — at SYRTE in Paris, PTB in Braunschweig, NPL at Teddington. Two in the US — JPL and NIST. One at NICT in Japan. Plus Wettzell where we co-locate with the SLR station for ELT.</a:t>
            </a:r>
          </a:p>
          <a:p>
            <a:r>
              <a:rPr lang="en-GB" sz="1603" b="0" i="0" u="none" strike="noStrike" kern="1200" dirty="0">
                <a:solidFill>
                  <a:schemeClr val="tx1"/>
                </a:solidFill>
                <a:effectLst/>
                <a:latin typeface="Calibri" pitchFamily="34" charset="0"/>
                <a:ea typeface="+mn-ea"/>
                <a:cs typeface="+mn-cs"/>
              </a:rPr>
              <a:t>Two transportable terminals are also available for calibration campaigns to perform time transfer experiments.</a:t>
            </a:r>
          </a:p>
        </p:txBody>
      </p:sp>
      <p:sp>
        <p:nvSpPr>
          <p:cNvPr id="4" name="Slide Number Placeholder 3"/>
          <p:cNvSpPr>
            <a:spLocks noGrp="1"/>
          </p:cNvSpPr>
          <p:nvPr>
            <p:ph type="sldNum" sz="quarter" idx="5"/>
          </p:nvPr>
        </p:nvSpPr>
        <p:spPr/>
        <p:txBody>
          <a:bodyPr/>
          <a:lstStyle/>
          <a:p>
            <a:fld id="{D8DF57D7-2670-4E78-96DD-D9B22805124F}" type="slidenum">
              <a:rPr lang="en-US" smtClean="0"/>
              <a:t>41</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8BBA83D-2AEA-479B-BE84-147F728E235F}" type="slidenum">
              <a:rPr lang="fr-FR" altLang="fr-FR" smtClean="0"/>
              <a:pPr/>
              <a:t>42</a:t>
            </a:fld>
            <a:endParaRPr lang="fr-FR" altLang="fr-FR"/>
          </a:p>
        </p:txBody>
      </p:sp>
      <p:sp>
        <p:nvSpPr>
          <p:cNvPr id="15363" name="Rectangle 2"/>
          <p:cNvSpPr>
            <a:spLocks noGrp="1" noRot="1" noChangeAspect="1" noChangeArrowheads="1" noTextEdit="1"/>
          </p:cNvSpPr>
          <p:nvPr>
            <p:ph type="sldImg"/>
          </p:nvPr>
        </p:nvSpPr>
        <p:spPr>
          <a:xfrm>
            <a:off x="384175" y="687388"/>
            <a:ext cx="6091238" cy="3427412"/>
          </a:xfrm>
          <a:ln/>
        </p:spPr>
      </p:sp>
      <p:sp>
        <p:nvSpPr>
          <p:cNvPr id="15364" name="Rectangle 3"/>
          <p:cNvSpPr>
            <a:spLocks noGrp="1" noChangeArrowheads="1"/>
          </p:cNvSpPr>
          <p:nvPr>
            <p:ph type="body" idx="1"/>
          </p:nvPr>
        </p:nvSpPr>
        <p:spPr>
          <a:xfrm>
            <a:off x="685800" y="4344988"/>
            <a:ext cx="5486400" cy="4113212"/>
          </a:xfrm>
          <a:noFill/>
        </p:spPr>
        <p:txBody>
          <a:bodyPr/>
          <a:lstStyle/>
          <a:p>
            <a:pPr eaLnBrk="1" hangingPunct="1"/>
            <a:r>
              <a:rPr lang="fr-FR" altLang="fr-FR" dirty="0"/>
              <a:t>In </a:t>
            </a:r>
            <a:r>
              <a:rPr lang="fr-FR" altLang="fr-FR" dirty="0" err="1"/>
              <a:t>fact</a:t>
            </a:r>
            <a:r>
              <a:rPr lang="fr-FR" altLang="fr-FR" dirty="0"/>
              <a:t> </a:t>
            </a:r>
            <a:r>
              <a:rPr lang="fr-FR" altLang="fr-FR" dirty="0" err="1"/>
              <a:t>clocks</a:t>
            </a:r>
            <a:r>
              <a:rPr lang="fr-FR" altLang="fr-FR" dirty="0"/>
              <a:t> and </a:t>
            </a:r>
            <a:r>
              <a:rPr lang="fr-FR" altLang="fr-FR" dirty="0" err="1"/>
              <a:t>precision</a:t>
            </a:r>
            <a:r>
              <a:rPr lang="fr-FR" altLang="fr-FR" dirty="0"/>
              <a:t> </a:t>
            </a:r>
            <a:r>
              <a:rPr lang="fr-FR" altLang="fr-FR" dirty="0" err="1"/>
              <a:t>precision</a:t>
            </a:r>
            <a:r>
              <a:rPr lang="fr-FR" altLang="fr-FR" dirty="0"/>
              <a:t> </a:t>
            </a:r>
            <a:r>
              <a:rPr lang="fr-FR" altLang="fr-FR" dirty="0" err="1"/>
              <a:t>measurements</a:t>
            </a:r>
            <a:r>
              <a:rPr lang="fr-FR" altLang="fr-FR" dirty="0"/>
              <a:t> have</a:t>
            </a:r>
            <a:r>
              <a:rPr lang="fr-FR" altLang="fr-FR" baseline="0" dirty="0"/>
              <a:t> been the </a:t>
            </a:r>
            <a:r>
              <a:rPr lang="fr-FR" altLang="fr-FR" baseline="0" dirty="0" err="1"/>
              <a:t>subject</a:t>
            </a:r>
            <a:r>
              <a:rPr lang="fr-FR" altLang="fr-FR" baseline="0" dirty="0"/>
              <a:t> of </a:t>
            </a:r>
            <a:r>
              <a:rPr lang="fr-FR" altLang="fr-FR" baseline="0" dirty="0" err="1"/>
              <a:t>many</a:t>
            </a:r>
            <a:r>
              <a:rPr lang="fr-FR" altLang="fr-FR" baseline="0" dirty="0"/>
              <a:t> </a:t>
            </a:r>
            <a:r>
              <a:rPr lang="fr-FR" altLang="fr-FR" baseline="0" dirty="0" err="1"/>
              <a:t>breakthroughs</a:t>
            </a:r>
            <a:r>
              <a:rPr lang="fr-FR" altLang="fr-FR" baseline="0" dirty="0"/>
              <a:t> </a:t>
            </a:r>
            <a:r>
              <a:rPr lang="fr-FR" altLang="fr-FR" baseline="0" dirty="0" err="1"/>
              <a:t>awarded</a:t>
            </a:r>
            <a:r>
              <a:rPr lang="fr-FR" altLang="fr-FR" baseline="0" dirty="0"/>
              <a:t> </a:t>
            </a:r>
            <a:r>
              <a:rPr lang="fr-FR" altLang="fr-FR" baseline="0" dirty="0" err="1"/>
              <a:t>with</a:t>
            </a:r>
            <a:r>
              <a:rPr lang="fr-FR" altLang="fr-FR" baseline="0" dirty="0"/>
              <a:t> Nobel </a:t>
            </a:r>
            <a:r>
              <a:rPr lang="fr-FR" altLang="fr-FR" baseline="0" dirty="0" err="1"/>
              <a:t>prizes</a:t>
            </a:r>
            <a:r>
              <a:rPr lang="fr-FR" altLang="fr-FR" baseline="0" dirty="0"/>
              <a:t>, </a:t>
            </a:r>
            <a:r>
              <a:rPr lang="fr-FR" altLang="fr-FR" baseline="0" dirty="0" err="1"/>
              <a:t>without</a:t>
            </a:r>
            <a:r>
              <a:rPr lang="fr-FR" altLang="fr-FR" baseline="0" dirty="0"/>
              <a:t> </a:t>
            </a:r>
            <a:r>
              <a:rPr lang="fr-FR" altLang="fr-FR" baseline="0" dirty="0" err="1"/>
              <a:t>going</a:t>
            </a:r>
            <a:r>
              <a:rPr lang="fr-FR" altLang="fr-FR" baseline="0" dirty="0"/>
              <a:t> back to Rabi and </a:t>
            </a:r>
            <a:r>
              <a:rPr lang="fr-FR" altLang="fr-FR" baseline="0" dirty="0" err="1"/>
              <a:t>atomic</a:t>
            </a:r>
            <a:r>
              <a:rPr lang="fr-FR" altLang="fr-FR" baseline="0" dirty="0"/>
              <a:t> </a:t>
            </a:r>
            <a:r>
              <a:rPr lang="fr-FR" altLang="fr-FR" baseline="0" dirty="0" err="1"/>
              <a:t>beams</a:t>
            </a:r>
            <a:r>
              <a:rPr lang="fr-FR" altLang="fr-FR" baseline="0" dirty="0"/>
              <a:t> and </a:t>
            </a:r>
            <a:r>
              <a:rPr lang="fr-FR" altLang="fr-FR" baseline="0" dirty="0" err="1"/>
              <a:t>focussing</a:t>
            </a:r>
            <a:r>
              <a:rPr lang="fr-FR" altLang="fr-FR" baseline="0" dirty="0"/>
              <a:t> </a:t>
            </a:r>
            <a:r>
              <a:rPr lang="fr-FR" altLang="fr-FR" baseline="0" dirty="0" err="1"/>
              <a:t>only</a:t>
            </a:r>
            <a:r>
              <a:rPr lang="fr-FR" altLang="fr-FR" baseline="0" dirty="0"/>
              <a:t> on the last 30 </a:t>
            </a:r>
            <a:r>
              <a:rPr lang="fr-FR" altLang="fr-FR" baseline="0" dirty="0" err="1"/>
              <a:t>years</a:t>
            </a:r>
            <a:r>
              <a:rPr lang="fr-FR" altLang="fr-FR" baseline="0" dirty="0"/>
              <a:t> , </a:t>
            </a:r>
            <a:r>
              <a:rPr lang="fr-FR" altLang="fr-FR" baseline="0" dirty="0" err="1"/>
              <a:t>there</a:t>
            </a:r>
            <a:r>
              <a:rPr lang="fr-FR" altLang="fr-FR" baseline="0" dirty="0"/>
              <a:t> gave been 4 </a:t>
            </a:r>
            <a:r>
              <a:rPr lang="fr-FR" altLang="fr-FR" baseline="0" dirty="0" err="1"/>
              <a:t>series</a:t>
            </a:r>
            <a:r>
              <a:rPr lang="fr-FR" altLang="fr-FR" baseline="0" dirty="0"/>
              <a:t> of Nobel </a:t>
            </a:r>
            <a:r>
              <a:rPr lang="fr-FR" altLang="fr-FR" baseline="0" dirty="0" err="1"/>
              <a:t>prizes</a:t>
            </a:r>
            <a:r>
              <a:rPr lang="fr-FR" altLang="fr-FR" baseline="0" dirty="0"/>
              <a:t>, </a:t>
            </a:r>
            <a:r>
              <a:rPr lang="fr-FR" altLang="fr-FR" baseline="0" dirty="0" err="1"/>
              <a:t>even</a:t>
            </a:r>
            <a:r>
              <a:rPr lang="fr-FR" altLang="fr-FR" baseline="0" dirty="0"/>
              <a:t> </a:t>
            </a:r>
            <a:r>
              <a:rPr lang="fr-FR" altLang="fr-FR" baseline="0" dirty="0" err="1"/>
              <a:t>without</a:t>
            </a:r>
            <a:r>
              <a:rPr lang="fr-FR" altLang="fr-FR" baseline="0" dirty="0"/>
              <a:t> </a:t>
            </a:r>
            <a:r>
              <a:rPr lang="fr-FR" altLang="fr-FR" baseline="0" dirty="0" err="1"/>
              <a:t>counting</a:t>
            </a:r>
            <a:r>
              <a:rPr lang="fr-FR" altLang="fr-FR" baseline="0" dirty="0"/>
              <a:t> the Nobel </a:t>
            </a:r>
            <a:r>
              <a:rPr lang="fr-FR" altLang="fr-FR" baseline="0" dirty="0" err="1"/>
              <a:t>prize</a:t>
            </a:r>
            <a:r>
              <a:rPr lang="fr-FR" altLang="fr-FR" baseline="0" dirty="0"/>
              <a:t> for Bose Einstein condensation</a:t>
            </a:r>
            <a:r>
              <a:rPr lang="fr-FR" altLang="fr-FR" dirty="0"/>
              <a:t> and the </a:t>
            </a:r>
            <a:r>
              <a:rPr lang="fr-FR" altLang="fr-FR" dirty="0" err="1"/>
              <a:t>rcent</a:t>
            </a:r>
            <a:r>
              <a:rPr lang="fr-FR" altLang="fr-FR" dirty="0"/>
              <a:t> Nobel </a:t>
            </a:r>
            <a:r>
              <a:rPr lang="fr-FR" altLang="fr-FR" dirty="0" err="1"/>
              <a:t>prize</a:t>
            </a:r>
            <a:r>
              <a:rPr lang="fr-FR" altLang="fr-FR" dirty="0"/>
              <a:t> to Alain Aspect, John </a:t>
            </a:r>
            <a:r>
              <a:rPr lang="fr-FR" altLang="fr-FR" dirty="0" err="1"/>
              <a:t>Clauser</a:t>
            </a:r>
            <a:r>
              <a:rPr lang="fr-FR" altLang="fr-FR" dirty="0"/>
              <a:t> and A. </a:t>
            </a:r>
            <a:r>
              <a:rPr lang="fr-FR" altLang="fr-FR" dirty="0" err="1"/>
              <a:t>Zeilinger</a:t>
            </a:r>
            <a:r>
              <a:rPr lang="fr-FR" altLang="fr-FR" dirty="0"/>
              <a:t>.  A </a:t>
            </a:r>
            <a:r>
              <a:rPr lang="fr-FR" altLang="fr-FR" dirty="0" err="1"/>
              <a:t>less</a:t>
            </a:r>
            <a:r>
              <a:rPr lang="fr-FR" altLang="fr-FR" dirty="0"/>
              <a:t> </a:t>
            </a:r>
            <a:r>
              <a:rPr lang="fr-FR" altLang="fr-FR" dirty="0" err="1"/>
              <a:t>serious</a:t>
            </a:r>
            <a:r>
              <a:rPr lang="fr-FR" altLang="fr-FR" dirty="0"/>
              <a:t> </a:t>
            </a:r>
            <a:r>
              <a:rPr lang="fr-FR" altLang="fr-FR" dirty="0" err="1"/>
              <a:t>pecyure</a:t>
            </a:r>
            <a:r>
              <a:rPr lang="fr-FR" altLang="fr-FR" dirty="0"/>
              <a:t> of Bill Phillips </a:t>
            </a:r>
            <a:r>
              <a:rPr lang="fr-FR" altLang="fr-FR" dirty="0" err="1"/>
              <a:t>annd</a:t>
            </a:r>
            <a:r>
              <a:rPr lang="fr-FR" altLang="fr-FR" dirty="0"/>
              <a:t> Claude Cohen-</a:t>
            </a:r>
            <a:r>
              <a:rPr lang="fr-FR" altLang="fr-FR" dirty="0" err="1"/>
              <a:t>Tannoudji</a:t>
            </a:r>
            <a:r>
              <a:rPr lang="fr-FR" altLang="fr-FR" dirty="0"/>
              <a:t> </a:t>
            </a:r>
            <a:r>
              <a:rPr lang="fr-FR" altLang="fr-FR" dirty="0" err="1"/>
              <a:t>is</a:t>
            </a:r>
            <a:r>
              <a:rPr lang="fr-FR" altLang="fr-FR" dirty="0"/>
              <a:t> </a:t>
            </a:r>
            <a:r>
              <a:rPr lang="fr-FR" altLang="fr-FR" dirty="0" err="1"/>
              <a:t>shown</a:t>
            </a:r>
            <a:r>
              <a:rPr lang="fr-FR" altLang="fr-FR" dirty="0"/>
              <a:t> </a:t>
            </a:r>
            <a:r>
              <a:rPr lang="fr-FR" altLang="fr-FR" dirty="0" err="1"/>
              <a:t>gere</a:t>
            </a:r>
            <a:r>
              <a:rPr lang="fr-FR" altLang="fr-FR" dirty="0"/>
              <a:t>. Cette photo a été prise a </a:t>
            </a:r>
            <a:r>
              <a:rPr lang="fr-FR" altLang="fr-FR" dirty="0" err="1"/>
              <a:t>Haloween</a:t>
            </a:r>
            <a:r>
              <a:rPr lang="fr-FR" altLang="fr-FR" dirty="0"/>
              <a:t> 1990 a Paris </a:t>
            </a:r>
            <a:r>
              <a:rPr lang="fr-FR" altLang="fr-FR" dirty="0" err="1"/>
              <a:t>duant</a:t>
            </a:r>
            <a:r>
              <a:rPr lang="fr-FR" altLang="fr-FR" dirty="0"/>
              <a:t> l’année </a:t>
            </a:r>
            <a:r>
              <a:rPr lang="fr-FR" altLang="fr-FR" dirty="0" err="1"/>
              <a:t>sabatique</a:t>
            </a:r>
            <a:r>
              <a:rPr lang="fr-FR" altLang="fr-FR" dirty="0"/>
              <a:t> de Bill a l’</a:t>
            </a:r>
            <a:r>
              <a:rPr lang="fr-FR" altLang="fr-FR" dirty="0" err="1"/>
              <a:t>ecole</a:t>
            </a:r>
            <a:r>
              <a:rPr lang="fr-FR" altLang="fr-FR" dirty="0"/>
              <a:t> Normale supérieure. </a:t>
            </a:r>
            <a:r>
              <a:rPr lang="fr-FR" altLang="fr-FR" dirty="0" err="1"/>
              <a:t>Coming</a:t>
            </a:r>
            <a:r>
              <a:rPr lang="fr-FR" altLang="fr-FR" dirty="0"/>
              <a:t> </a:t>
            </a:r>
            <a:r>
              <a:rPr lang="fr-FR" altLang="fr-FR" dirty="0" err="1"/>
              <a:t>now</a:t>
            </a:r>
            <a:r>
              <a:rPr lang="fr-FR" altLang="fr-FR" dirty="0"/>
              <a:t> to </a:t>
            </a:r>
            <a:r>
              <a:rPr lang="fr-FR" altLang="fr-FR" dirty="0" err="1"/>
              <a:t>atomic</a:t>
            </a:r>
            <a:r>
              <a:rPr lang="fr-FR" altLang="fr-FR" dirty="0"/>
              <a:t> </a:t>
            </a:r>
            <a:r>
              <a:rPr lang="fr-FR" altLang="fr-FR" dirty="0" err="1"/>
              <a:t>clock</a:t>
            </a:r>
            <a:r>
              <a:rPr lang="fr-FR" altLang="fr-FR" dirty="0"/>
              <a:t> </a:t>
            </a:r>
            <a:r>
              <a:rPr lang="fr-FR" altLang="fr-FR" dirty="0" err="1"/>
              <a:t>it</a:t>
            </a:r>
            <a:r>
              <a:rPr lang="fr-FR" altLang="fr-FR" dirty="0"/>
              <a:t> </a:t>
            </a:r>
            <a:r>
              <a:rPr lang="fr-FR" altLang="fr-FR" dirty="0" err="1"/>
              <a:t>is</a:t>
            </a:r>
            <a:r>
              <a:rPr lang="fr-FR" altLang="fr-FR" dirty="0"/>
              <a:t> </a:t>
            </a:r>
            <a:r>
              <a:rPr lang="fr-FR" altLang="fr-FR" dirty="0" err="1"/>
              <a:t>always</a:t>
            </a:r>
            <a:r>
              <a:rPr lang="fr-FR" altLang="fr-FR" dirty="0"/>
              <a:t> instructive to go back to the </a:t>
            </a:r>
            <a:r>
              <a:rPr lang="fr-FR" altLang="fr-FR" dirty="0" err="1"/>
              <a:t>early</a:t>
            </a:r>
            <a:r>
              <a:rPr lang="fr-FR" altLang="fr-FR" dirty="0"/>
              <a:t> littérature and </a:t>
            </a:r>
            <a:r>
              <a:rPr lang="fr-FR" altLang="fr-FR" dirty="0" err="1"/>
              <a:t>find</a:t>
            </a:r>
            <a:r>
              <a:rPr lang="fr-FR" altLang="fr-FR" dirty="0"/>
              <a:t> the first </a:t>
            </a:r>
            <a:r>
              <a:rPr lang="fr-FR" altLang="fr-FR" dirty="0" err="1"/>
              <a:t>paper</a:t>
            </a:r>
            <a:r>
              <a:rPr lang="fr-FR" altLang="fr-FR" dirty="0"/>
              <a:t> on </a:t>
            </a:r>
            <a:r>
              <a:rPr lang="fr-FR" altLang="fr-FR" dirty="0" err="1"/>
              <a:t>atomic</a:t>
            </a:r>
            <a:r>
              <a:rPr lang="fr-FR" altLang="fr-FR" dirty="0"/>
              <a:t> </a:t>
            </a:r>
            <a:r>
              <a:rPr lang="fr-FR" altLang="fr-FR" dirty="0" err="1"/>
              <a:t>clocks</a:t>
            </a:r>
            <a:r>
              <a:rPr lang="fr-FR" altLang="fr-FR" dirty="0"/>
              <a:t> by Essen and Parry, back in 1955.</a:t>
            </a:r>
          </a:p>
          <a:p>
            <a:pPr eaLnBrk="1" hangingPunct="1"/>
            <a:endParaRPr lang="fr-FR" altLang="fr-FR" dirty="0"/>
          </a:p>
          <a:p>
            <a:pPr eaLnBrk="1" hangingPunct="1"/>
            <a:r>
              <a:rPr lang="fr-FR" altLang="fr-FR" dirty="0"/>
              <a:t>Le domaine des mesures de précision a subi toute une série d’avancées majeures sur les 40 dernière années, illustrées par  4 séries de prix Nobel successifs. </a:t>
            </a:r>
          </a:p>
        </p:txBody>
      </p:sp>
    </p:spTree>
    <p:extLst>
      <p:ext uri="{BB962C8B-B14F-4D97-AF65-F5344CB8AC3E}">
        <p14:creationId xmlns:p14="http://schemas.microsoft.com/office/powerpoint/2010/main" val="27170929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e l'image des diapositives 1">
            <a:extLst>
              <a:ext uri="{FF2B5EF4-FFF2-40B4-BE49-F238E27FC236}">
                <a16:creationId xmlns:a16="http://schemas.microsoft.com/office/drawing/2014/main" id="{4584B450-A6FF-428C-81B8-9F8F85329215}"/>
              </a:ext>
            </a:extLst>
          </p:cNvPr>
          <p:cNvSpPr>
            <a:spLocks noGrp="1" noRot="1" noChangeAspect="1" noChangeArrowheads="1" noTextEdit="1"/>
          </p:cNvSpPr>
          <p:nvPr>
            <p:ph type="sldImg"/>
          </p:nvPr>
        </p:nvSpPr>
        <p:spPr>
          <a:ln/>
        </p:spPr>
      </p:sp>
      <p:sp>
        <p:nvSpPr>
          <p:cNvPr id="34819" name="Espace réservé des commentaires 2">
            <a:extLst>
              <a:ext uri="{FF2B5EF4-FFF2-40B4-BE49-F238E27FC236}">
                <a16:creationId xmlns:a16="http://schemas.microsoft.com/office/drawing/2014/main" id="{15A36716-C187-4433-BAD2-30FC74BFBFF2}"/>
              </a:ext>
            </a:extLst>
          </p:cNvPr>
          <p:cNvSpPr>
            <a:spLocks noGrp="1" noChangeArrowheads="1"/>
          </p:cNvSpPr>
          <p:nvPr>
            <p:ph type="body" idx="1"/>
          </p:nvPr>
        </p:nvSpPr>
        <p:spPr>
          <a:noFill/>
        </p:spPr>
        <p:txBody>
          <a:bodyPr/>
          <a:lstStyle/>
          <a:p>
            <a:r>
              <a:rPr lang="fr-FR" altLang="fr-FR"/>
              <a:t>Tenir compte des effets relativistes est egalement indispensable dans le système de positionnemnt par satellite GPS.  En effets les satellites orbitent a 20 000 kms de la terre ou le champ de gravité est bien plus faible qu’à la surface. Le système ne marcherait pas sans les corrections relativistes présentées auparavant. </a:t>
            </a:r>
          </a:p>
        </p:txBody>
      </p:sp>
      <p:sp>
        <p:nvSpPr>
          <p:cNvPr id="34820" name="Espace réservé du numéro de diapositive 3">
            <a:extLst>
              <a:ext uri="{FF2B5EF4-FFF2-40B4-BE49-F238E27FC236}">
                <a16:creationId xmlns:a16="http://schemas.microsoft.com/office/drawing/2014/main" id="{707B041D-0343-4C84-9CBD-1C31C0A7B441}"/>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8596CEC-6435-47F2-816B-903D7D01AE4C}" type="slidenum">
              <a:rPr lang="fr-FR" altLang="fr-FR" smtClean="0"/>
              <a:pPr/>
              <a:t>43</a:t>
            </a:fld>
            <a:endParaRPr lang="fr-FR" alt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46</a:t>
            </a:fld>
            <a:endParaRPr lang="fr-FR"/>
          </a:p>
        </p:txBody>
      </p:sp>
    </p:spTree>
    <p:extLst>
      <p:ext uri="{BB962C8B-B14F-4D97-AF65-F5344CB8AC3E}">
        <p14:creationId xmlns:p14="http://schemas.microsoft.com/office/powerpoint/2010/main" val="32660500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Les </a:t>
            </a:r>
            <a:r>
              <a:rPr lang="en-GB" dirty="0" err="1"/>
              <a:t>meilleures</a:t>
            </a:r>
            <a:r>
              <a:rPr lang="en-GB" dirty="0"/>
              <a:t> </a:t>
            </a:r>
            <a:r>
              <a:rPr lang="en-GB" dirty="0" err="1"/>
              <a:t>horloges</a:t>
            </a:r>
            <a:r>
              <a:rPr lang="en-GB" dirty="0"/>
              <a:t> </a:t>
            </a:r>
            <a:r>
              <a:rPr lang="en-GB" dirty="0" err="1"/>
              <a:t>aujourd’hui</a:t>
            </a:r>
            <a:r>
              <a:rPr lang="en-GB" dirty="0"/>
              <a:t> </a:t>
            </a:r>
            <a:r>
              <a:rPr lang="en-GB" dirty="0" err="1"/>
              <a:t>sont</a:t>
            </a:r>
            <a:r>
              <a:rPr lang="en-GB" dirty="0"/>
              <a:t> des </a:t>
            </a:r>
            <a:r>
              <a:rPr lang="en-GB" dirty="0" err="1"/>
              <a:t>horloges</a:t>
            </a:r>
            <a:r>
              <a:rPr lang="en-GB" dirty="0"/>
              <a:t> </a:t>
            </a:r>
            <a:r>
              <a:rPr lang="en-GB" dirty="0" err="1"/>
              <a:t>atomiques</a:t>
            </a:r>
            <a:r>
              <a:rPr lang="en-GB" dirty="0"/>
              <a:t>.  </a:t>
            </a:r>
            <a:r>
              <a:rPr lang="en-GB" dirty="0" err="1"/>
              <a:t>Elles</a:t>
            </a:r>
            <a:r>
              <a:rPr lang="en-GB" dirty="0"/>
              <a:t> </a:t>
            </a:r>
            <a:r>
              <a:rPr lang="en-GB" dirty="0" err="1"/>
              <a:t>utilisent</a:t>
            </a:r>
            <a:r>
              <a:rPr lang="en-GB" dirty="0"/>
              <a:t> des </a:t>
            </a:r>
            <a:r>
              <a:rPr lang="en-GB" dirty="0" err="1"/>
              <a:t>atomes</a:t>
            </a:r>
            <a:r>
              <a:rPr lang="en-GB" dirty="0"/>
              <a:t> illumines par la lumière. La </a:t>
            </a:r>
            <a:r>
              <a:rPr lang="en-GB" dirty="0" err="1"/>
              <a:t>mécanique</a:t>
            </a:r>
            <a:r>
              <a:rPr lang="en-GB" dirty="0"/>
              <a:t> </a:t>
            </a:r>
            <a:r>
              <a:rPr lang="en-GB" dirty="0" err="1"/>
              <a:t>quantique</a:t>
            </a:r>
            <a:r>
              <a:rPr lang="en-GB" dirty="0"/>
              <a:t> </a:t>
            </a:r>
            <a:r>
              <a:rPr lang="en-GB" dirty="0" err="1"/>
              <a:t>décrit</a:t>
            </a:r>
            <a:r>
              <a:rPr lang="en-GB" dirty="0"/>
              <a:t> </a:t>
            </a:r>
            <a:r>
              <a:rPr lang="en-GB" dirty="0" err="1"/>
              <a:t>très</a:t>
            </a:r>
            <a:r>
              <a:rPr lang="en-GB" dirty="0"/>
              <a:t> bien la structure des </a:t>
            </a:r>
            <a:r>
              <a:rPr lang="en-GB" dirty="0" err="1"/>
              <a:t>atomes</a:t>
            </a:r>
            <a:r>
              <a:rPr lang="en-GB" dirty="0"/>
              <a:t> et </a:t>
            </a:r>
            <a:r>
              <a:rPr lang="en-GB" dirty="0" err="1"/>
              <a:t>leur</a:t>
            </a:r>
            <a:r>
              <a:rPr lang="en-GB" dirty="0"/>
              <a:t> excitation </a:t>
            </a:r>
            <a:r>
              <a:rPr lang="en-GB" dirty="0" err="1"/>
              <a:t>lumineuse</a:t>
            </a:r>
            <a:r>
              <a:rPr lang="en-GB" dirty="0"/>
              <a:t>. Condition de resonance. I is interesting to look at the precision of clocks over the last 4 centuries</a:t>
            </a:r>
          </a:p>
        </p:txBody>
      </p:sp>
      <p:sp>
        <p:nvSpPr>
          <p:cNvPr id="4" name="Espace réservé du numéro de diapositive 3"/>
          <p:cNvSpPr>
            <a:spLocks noGrp="1"/>
          </p:cNvSpPr>
          <p:nvPr>
            <p:ph type="sldNum" sz="quarter" idx="5"/>
          </p:nvPr>
        </p:nvSpPr>
        <p:spPr/>
        <p:txBody>
          <a:bodyPr/>
          <a:lstStyle/>
          <a:p>
            <a:fld id="{336F31A0-DA20-4038-9253-AAEF67BB4129}" type="slidenum">
              <a:rPr lang="fr-FR" smtClean="0"/>
              <a:t>47</a:t>
            </a:fld>
            <a:endParaRPr lang="fr-FR"/>
          </a:p>
        </p:txBody>
      </p:sp>
    </p:spTree>
    <p:extLst>
      <p:ext uri="{BB962C8B-B14F-4D97-AF65-F5344CB8AC3E}">
        <p14:creationId xmlns:p14="http://schemas.microsoft.com/office/powerpoint/2010/main" val="881748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EE466526-35F6-42F6-B9FB-F9A6E6851AEC}" type="datetimeFigureOut">
              <a:rPr lang="fr-FR" smtClean="0"/>
              <a:t>15/10/2026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2495440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E466526-35F6-42F6-B9FB-F9A6E6851AEC}" type="datetimeFigureOut">
              <a:rPr lang="fr-FR" smtClean="0"/>
              <a:t>15/10/2026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3340207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EE466526-35F6-42F6-B9FB-F9A6E6851AEC}" type="datetimeFigureOut">
              <a:rPr lang="fr-FR" smtClean="0"/>
              <a:t>15/10/2026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1608918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EE466526-35F6-42F6-B9FB-F9A6E6851AEC}" type="datetimeFigureOut">
              <a:rPr lang="fr-FR" smtClean="0"/>
              <a:t>15/10/2026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1988692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EE466526-35F6-42F6-B9FB-F9A6E6851AEC}" type="datetimeFigureOut">
              <a:rPr lang="fr-FR" smtClean="0"/>
              <a:t>15/10/2026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1288923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EE466526-35F6-42F6-B9FB-F9A6E6851AEC}" type="datetimeFigureOut">
              <a:rPr lang="fr-FR" smtClean="0"/>
              <a:t>15/10/2026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1736766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E466526-35F6-42F6-B9FB-F9A6E6851AEC}" type="datetimeFigureOut">
              <a:rPr lang="fr-FR" smtClean="0"/>
              <a:t>15/10/2026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1289218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E466526-35F6-42F6-B9FB-F9A6E6851AEC}" type="datetimeFigureOut">
              <a:rPr lang="fr-FR" smtClean="0"/>
              <a:t>15/10/2026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2109533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E466526-35F6-42F6-B9FB-F9A6E6851AEC}" type="datetimeFigureOut">
              <a:rPr lang="fr-FR" smtClean="0"/>
              <a:t>15/10/2026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4115093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E466526-35F6-42F6-B9FB-F9A6E6851AEC}" type="datetimeFigureOut">
              <a:rPr lang="fr-FR" smtClean="0"/>
              <a:t>15/10/2026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1030300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E466526-35F6-42F6-B9FB-F9A6E6851AEC}" type="datetimeFigureOut">
              <a:rPr lang="fr-FR" smtClean="0"/>
              <a:t>15/10/2026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5BBFEA-9E3A-4C91-99F6-31F4E9A620DD}" type="slidenum">
              <a:rPr lang="fr-FR" smtClean="0"/>
              <a:t>‹N°›</a:t>
            </a:fld>
            <a:endParaRPr lang="fr-FR"/>
          </a:p>
        </p:txBody>
      </p:sp>
    </p:spTree>
    <p:extLst>
      <p:ext uri="{BB962C8B-B14F-4D97-AF65-F5344CB8AC3E}">
        <p14:creationId xmlns:p14="http://schemas.microsoft.com/office/powerpoint/2010/main" val="3825333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LEAR1">
    <p:spTree>
      <p:nvGrpSpPr>
        <p:cNvPr id="1" name=""/>
        <p:cNvGrpSpPr/>
        <p:nvPr/>
      </p:nvGrpSpPr>
      <p:grpSpPr>
        <a:xfrm>
          <a:off x="0" y="0"/>
          <a:ext cx="0" cy="0"/>
          <a:chOff x="0" y="0"/>
          <a:chExt cx="0" cy="0"/>
        </a:xfrm>
      </p:grpSpPr>
      <p:sp>
        <p:nvSpPr>
          <p:cNvPr id="4" name="Rectangle 37">
            <a:extLst>
              <a:ext uri="{FF2B5EF4-FFF2-40B4-BE49-F238E27FC236}">
                <a16:creationId xmlns:a16="http://schemas.microsoft.com/office/drawing/2014/main" id="{DA6F988C-F9E9-488F-B04A-A6A5E348FB48}"/>
              </a:ext>
            </a:extLst>
          </p:cNvPr>
          <p:cNvSpPr/>
          <p:nvPr userDrawn="1"/>
        </p:nvSpPr>
        <p:spPr>
          <a:xfrm>
            <a:off x="0" y="0"/>
            <a:ext cx="12192000" cy="882193"/>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69" dirty="0"/>
          </a:p>
        </p:txBody>
      </p:sp>
      <p:sp>
        <p:nvSpPr>
          <p:cNvPr id="2" name="Titolo 1">
            <a:extLst>
              <a:ext uri="{FF2B5EF4-FFF2-40B4-BE49-F238E27FC236}">
                <a16:creationId xmlns:a16="http://schemas.microsoft.com/office/drawing/2014/main" id="{FB711613-D936-4B0D-87EB-6F0E6CE90865}"/>
              </a:ext>
            </a:extLst>
          </p:cNvPr>
          <p:cNvSpPr>
            <a:spLocks noGrp="1"/>
          </p:cNvSpPr>
          <p:nvPr>
            <p:ph type="title" hasCustomPrompt="1"/>
          </p:nvPr>
        </p:nvSpPr>
        <p:spPr/>
        <p:txBody>
          <a:bodyPr/>
          <a:lstStyle>
            <a:lvl1pPr algn="l">
              <a:defRPr>
                <a:solidFill>
                  <a:schemeClr val="bg1"/>
                </a:solidFill>
              </a:defRPr>
            </a:lvl1pPr>
          </a:lstStyle>
          <a:p>
            <a:r>
              <a:rPr lang="en-GB" altLang="en-US" noProof="0" dirty="0"/>
              <a:t>CLICK TO EDIT MASTER TITLE STYLE</a:t>
            </a:r>
            <a:endParaRPr lang="en-GB" noProof="0" dirty="0"/>
          </a:p>
        </p:txBody>
      </p:sp>
      <p:sp>
        <p:nvSpPr>
          <p:cNvPr id="7" name="Content Placeholder 2">
            <a:extLst>
              <a:ext uri="{FF2B5EF4-FFF2-40B4-BE49-F238E27FC236}">
                <a16:creationId xmlns:a16="http://schemas.microsoft.com/office/drawing/2014/main" id="{68D686FA-69F1-452F-8A03-7EBE0FAEF436}"/>
              </a:ext>
            </a:extLst>
          </p:cNvPr>
          <p:cNvSpPr>
            <a:spLocks noGrp="1"/>
          </p:cNvSpPr>
          <p:nvPr>
            <p:ph idx="1"/>
          </p:nvPr>
        </p:nvSpPr>
        <p:spPr>
          <a:xfrm>
            <a:off x="219001" y="882196"/>
            <a:ext cx="11732718" cy="5328000"/>
          </a:xfrm>
        </p:spPr>
        <p:txBody>
          <a:bodyPr/>
          <a:lstStyle>
            <a:lvl1pPr>
              <a:defRPr sz="1795"/>
            </a:lvl1pPr>
            <a:lvl2pPr>
              <a:defRPr sz="1795"/>
            </a:lvl2pPr>
            <a:lvl3pPr>
              <a:defRPr sz="1795"/>
            </a:lvl3pPr>
            <a:lvl4pPr>
              <a:defRPr sz="1795"/>
            </a:lvl4pPr>
            <a:lvl5pPr>
              <a:defRPr sz="1795"/>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pic>
        <p:nvPicPr>
          <p:cNvPr id="9" name="Picture 8">
            <a:extLst>
              <a:ext uri="{FF2B5EF4-FFF2-40B4-BE49-F238E27FC236}">
                <a16:creationId xmlns:a16="http://schemas.microsoft.com/office/drawing/2014/main" id="{2CB0AC2C-C495-9D4C-B412-174B5899FD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cxnSp>
        <p:nvCxnSpPr>
          <p:cNvPr id="10" name="Straight Connector 9">
            <a:extLst>
              <a:ext uri="{FF2B5EF4-FFF2-40B4-BE49-F238E27FC236}">
                <a16:creationId xmlns:a16="http://schemas.microsoft.com/office/drawing/2014/main" id="{DFD03D16-060D-4760-9512-2863FE01A681}"/>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8347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466526-35F6-42F6-B9FB-F9A6E6851AEC}" type="datetimeFigureOut">
              <a:rPr lang="fr-FR" smtClean="0"/>
              <a:t>15/10/2026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5BBFEA-9E3A-4C91-99F6-31F4E9A620DD}" type="slidenum">
              <a:rPr lang="fr-FR" smtClean="0"/>
              <a:t>‹N°›</a:t>
            </a:fld>
            <a:endParaRPr lang="fr-FR"/>
          </a:p>
        </p:txBody>
      </p:sp>
    </p:spTree>
    <p:extLst>
      <p:ext uri="{BB962C8B-B14F-4D97-AF65-F5344CB8AC3E}">
        <p14:creationId xmlns:p14="http://schemas.microsoft.com/office/powerpoint/2010/main" val="3657814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notesSlide" Target="../notesSlides/notesSlide1.xml"/><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5.jpeg"/><Relationship Id="rId11" Type="http://schemas.openxmlformats.org/officeDocument/2006/relationships/image" Target="../media/image10.JPG"/><Relationship Id="rId5" Type="http://schemas.openxmlformats.org/officeDocument/2006/relationships/image" Target="../media/image4.png"/><Relationship Id="rId15" Type="http://schemas.openxmlformats.org/officeDocument/2006/relationships/image" Target="../media/image2.png"/><Relationship Id="rId10" Type="http://schemas.openxmlformats.org/officeDocument/2006/relationships/image" Target="../media/image9.JPG"/><Relationship Id="rId4" Type="http://schemas.openxmlformats.org/officeDocument/2006/relationships/image" Target="../media/image3.jpeg"/><Relationship Id="rId9" Type="http://schemas.openxmlformats.org/officeDocument/2006/relationships/image" Target="../media/image8.JPG"/><Relationship Id="rId1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notesSlide" Target="../notesSlides/notesSlide5.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6.wmf"/><Relationship Id="rId5" Type="http://schemas.openxmlformats.org/officeDocument/2006/relationships/oleObject" Target="../embeddings/oleObject2.bin"/><Relationship Id="rId10" Type="http://schemas.openxmlformats.org/officeDocument/2006/relationships/image" Target="../media/image21.JPG"/><Relationship Id="rId4" Type="http://schemas.openxmlformats.org/officeDocument/2006/relationships/image" Target="../media/image17.jpeg"/><Relationship Id="rId9" Type="http://schemas.openxmlformats.org/officeDocument/2006/relationships/image" Target="../media/image20.JP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27.emf"/><Relationship Id="rId3" Type="http://schemas.openxmlformats.org/officeDocument/2006/relationships/notesSlide" Target="../notesSlides/notesSlide7.xml"/><Relationship Id="rId7" Type="http://schemas.openxmlformats.org/officeDocument/2006/relationships/image" Target="../media/image24.wmf"/><Relationship Id="rId12"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3.bin"/><Relationship Id="rId11" Type="http://schemas.openxmlformats.org/officeDocument/2006/relationships/image" Target="../media/image26.wmf"/><Relationship Id="rId5" Type="http://schemas.openxmlformats.org/officeDocument/2006/relationships/image" Target="../media/image29.jpeg"/><Relationship Id="rId15" Type="http://schemas.openxmlformats.org/officeDocument/2006/relationships/image" Target="../media/image21.JPG"/><Relationship Id="rId10" Type="http://schemas.openxmlformats.org/officeDocument/2006/relationships/oleObject" Target="../embeddings/oleObject5.bin"/><Relationship Id="rId4" Type="http://schemas.openxmlformats.org/officeDocument/2006/relationships/image" Target="../media/image28.jpeg"/><Relationship Id="rId9" Type="http://schemas.openxmlformats.org/officeDocument/2006/relationships/image" Target="../media/image25.wmf"/><Relationship Id="rId1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4.jpe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notesSlide" Target="../notesSlides/notesSlide11.xml"/><Relationship Id="rId7"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35.wmf"/><Relationship Id="rId5" Type="http://schemas.openxmlformats.org/officeDocument/2006/relationships/oleObject" Target="../embeddings/oleObject8.bin"/><Relationship Id="rId4" Type="http://schemas.openxmlformats.org/officeDocument/2006/relationships/image" Target="../media/image37.png"/><Relationship Id="rId9"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notesSlide" Target="../notesSlides/notesSlide13.xml"/><Relationship Id="rId7" Type="http://schemas.openxmlformats.org/officeDocument/2006/relationships/image" Target="../media/image39.jpe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1.JPG"/><Relationship Id="rId5" Type="http://schemas.openxmlformats.org/officeDocument/2006/relationships/image" Target="../media/image26.wmf"/><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notesSlide" Target="../notesSlides/notesSlide14.xml"/><Relationship Id="rId7" Type="http://schemas.openxmlformats.org/officeDocument/2006/relationships/image" Target="../media/image41.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image" Target="../media/image43.jpeg"/><Relationship Id="rId10" Type="http://schemas.openxmlformats.org/officeDocument/2006/relationships/image" Target="../media/image10.JPG"/><Relationship Id="rId4" Type="http://schemas.openxmlformats.org/officeDocument/2006/relationships/image" Target="../media/image42.png"/><Relationship Id="rId9" Type="http://schemas.openxmlformats.org/officeDocument/2006/relationships/image" Target="../media/image9.JPG"/></Relationships>
</file>

<file path=ppt/slides/_rels/slide1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notesSlide" Target="../notesSlides/notesSlide15.xml"/><Relationship Id="rId7" Type="http://schemas.openxmlformats.org/officeDocument/2006/relationships/image" Target="../media/image9.JPG"/><Relationship Id="rId2" Type="http://schemas.openxmlformats.org/officeDocument/2006/relationships/slideLayout" Target="../slideLayouts/slideLayout4.xml"/><Relationship Id="rId1" Type="http://schemas.openxmlformats.org/officeDocument/2006/relationships/vmlDrawing" Target="../drawings/vmlDrawing7.vml"/><Relationship Id="rId6" Type="http://schemas.openxmlformats.org/officeDocument/2006/relationships/image" Target="../media/image45.png"/><Relationship Id="rId5" Type="http://schemas.openxmlformats.org/officeDocument/2006/relationships/oleObject" Target="../embeddings/oleObject12.bin"/><Relationship Id="rId4" Type="http://schemas.openxmlformats.org/officeDocument/2006/relationships/image" Target="../media/image46.wmf"/></Relationships>
</file>

<file path=ppt/slides/_rels/slide17.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44.jpeg"/><Relationship Id="rId7"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52.emf"/><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jpeg"/><Relationship Id="rId18" Type="http://schemas.openxmlformats.org/officeDocument/2006/relationships/image" Target="../media/image68.jpeg"/><Relationship Id="rId3" Type="http://schemas.openxmlformats.org/officeDocument/2006/relationships/image" Target="../media/image53.jpeg"/><Relationship Id="rId21" Type="http://schemas.openxmlformats.org/officeDocument/2006/relationships/image" Target="../media/image10.JPG"/><Relationship Id="rId7" Type="http://schemas.openxmlformats.org/officeDocument/2006/relationships/image" Target="../media/image57.png"/><Relationship Id="rId12" Type="http://schemas.openxmlformats.org/officeDocument/2006/relationships/image" Target="../media/image62.jpeg"/><Relationship Id="rId17" Type="http://schemas.openxmlformats.org/officeDocument/2006/relationships/image" Target="../media/image67.png"/><Relationship Id="rId2" Type="http://schemas.openxmlformats.org/officeDocument/2006/relationships/notesSlide" Target="../notesSlides/notesSlide18.xml"/><Relationship Id="rId16" Type="http://schemas.openxmlformats.org/officeDocument/2006/relationships/image" Target="../media/image66.png"/><Relationship Id="rId20"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jpeg"/><Relationship Id="rId5" Type="http://schemas.openxmlformats.org/officeDocument/2006/relationships/image" Target="../media/image55.png"/><Relationship Id="rId15" Type="http://schemas.openxmlformats.org/officeDocument/2006/relationships/image" Target="../media/image65.jpeg"/><Relationship Id="rId10" Type="http://schemas.openxmlformats.org/officeDocument/2006/relationships/image" Target="../media/image60.jpeg"/><Relationship Id="rId19" Type="http://schemas.openxmlformats.org/officeDocument/2006/relationships/image" Target="file:///C:\Program%20Files\Qualcomm\Eudora%20Mail\Attach\pic30517.jpg" TargetMode="External"/><Relationship Id="rId4" Type="http://schemas.openxmlformats.org/officeDocument/2006/relationships/image" Target="../media/image54.jpeg"/><Relationship Id="rId9" Type="http://schemas.openxmlformats.org/officeDocument/2006/relationships/image" Target="../media/image59.jpeg"/><Relationship Id="rId14" Type="http://schemas.openxmlformats.org/officeDocument/2006/relationships/image" Target="../media/image64.png"/><Relationship Id="rId22"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72.jpg"/><Relationship Id="rId5" Type="http://schemas.openxmlformats.org/officeDocument/2006/relationships/image" Target="../media/image71.jpeg"/><Relationship Id="rId4" Type="http://schemas.openxmlformats.org/officeDocument/2006/relationships/image" Target="../media/image70.jpeg"/></Relationships>
</file>

<file path=ppt/slides/_rels/slide2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notesSlide" Target="../notesSlides/notesSlide20.xml"/><Relationship Id="rId7" Type="http://schemas.openxmlformats.org/officeDocument/2006/relationships/image" Target="../media/image66.png"/><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73.wmf"/><Relationship Id="rId5" Type="http://schemas.openxmlformats.org/officeDocument/2006/relationships/oleObject" Target="../embeddings/oleObject13.bin"/><Relationship Id="rId4" Type="http://schemas.openxmlformats.org/officeDocument/2006/relationships/image" Target="../media/image74.jpeg"/></Relationships>
</file>

<file path=ppt/slides/_rels/slide2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78.jpe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80.jpeg"/><Relationship Id="rId4" Type="http://schemas.openxmlformats.org/officeDocument/2006/relationships/image" Target="../media/image79.JPG"/></Relationships>
</file>

<file path=ppt/slides/_rels/slide25.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82.JPG"/><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4.JPG"/><Relationship Id="rId5" Type="http://schemas.openxmlformats.org/officeDocument/2006/relationships/image" Target="../media/image83.JPG"/><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88.jpeg"/><Relationship Id="rId4" Type="http://schemas.openxmlformats.org/officeDocument/2006/relationships/image" Target="../media/image87.jpeg"/></Relationships>
</file>

<file path=ppt/slides/_rels/slide2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3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92.emf"/><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6.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95.jpeg"/><Relationship Id="rId5" Type="http://schemas.openxmlformats.org/officeDocument/2006/relationships/image" Target="../media/image52.emf"/><Relationship Id="rId4" Type="http://schemas.openxmlformats.org/officeDocument/2006/relationships/image" Target="../media/image94.jpg"/></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97.emf"/><Relationship Id="rId5" Type="http://schemas.openxmlformats.org/officeDocument/2006/relationships/image" Target="../media/image2.png"/><Relationship Id="rId4" Type="http://schemas.openxmlformats.org/officeDocument/2006/relationships/oleObject" Target="../embeddings/oleObject15.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00.JPG"/></Relationships>
</file>

<file path=ppt/slides/_rels/slide4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41.xml.rels><?xml version="1.0" encoding="UTF-8" standalone="yes"?>
<Relationships xmlns="http://schemas.openxmlformats.org/package/2006/relationships"><Relationship Id="rId8" Type="http://schemas.openxmlformats.org/officeDocument/2006/relationships/image" Target="../media/image108.jpg"/><Relationship Id="rId3" Type="http://schemas.openxmlformats.org/officeDocument/2006/relationships/image" Target="../media/image103.jpg"/><Relationship Id="rId7" Type="http://schemas.openxmlformats.org/officeDocument/2006/relationships/image" Target="../media/image107.jpe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106.jpeg"/><Relationship Id="rId5" Type="http://schemas.openxmlformats.org/officeDocument/2006/relationships/image" Target="../media/image105.png"/><Relationship Id="rId4" Type="http://schemas.openxmlformats.org/officeDocument/2006/relationships/image" Target="../media/image104.png"/><Relationship Id="rId9" Type="http://schemas.openxmlformats.org/officeDocument/2006/relationships/image" Target="../media/image109.jpeg"/></Relationships>
</file>

<file path=ppt/slides/_rels/slide42.xml.rels><?xml version="1.0" encoding="UTF-8" standalone="yes"?>
<Relationships xmlns="http://schemas.openxmlformats.org/package/2006/relationships"><Relationship Id="rId8" Type="http://schemas.openxmlformats.org/officeDocument/2006/relationships/image" Target="../media/image115.jpeg"/><Relationship Id="rId3" Type="http://schemas.openxmlformats.org/officeDocument/2006/relationships/image" Target="../media/image110.png"/><Relationship Id="rId7" Type="http://schemas.openxmlformats.org/officeDocument/2006/relationships/image" Target="../media/image114.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13.jpeg"/><Relationship Id="rId11" Type="http://schemas.openxmlformats.org/officeDocument/2006/relationships/image" Target="../media/image117.jpeg"/><Relationship Id="rId5" Type="http://schemas.openxmlformats.org/officeDocument/2006/relationships/image" Target="../media/image112.jpeg"/><Relationship Id="rId10" Type="http://schemas.openxmlformats.org/officeDocument/2006/relationships/image" Target="../media/image33.jpeg"/><Relationship Id="rId4" Type="http://schemas.openxmlformats.org/officeDocument/2006/relationships/image" Target="../media/image111.jpeg"/><Relationship Id="rId9" Type="http://schemas.openxmlformats.org/officeDocument/2006/relationships/image" Target="../media/image116.jpeg"/></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120.emf"/><Relationship Id="rId5" Type="http://schemas.openxmlformats.org/officeDocument/2006/relationships/image" Target="../media/image119.emf"/><Relationship Id="rId4" Type="http://schemas.openxmlformats.org/officeDocument/2006/relationships/image" Target="../media/image118.wmf"/></Relationships>
</file>

<file path=ppt/slides/_rels/slide45.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image" Target="../media/image97.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102.JPG"/><Relationship Id="rId3" Type="http://schemas.openxmlformats.org/officeDocument/2006/relationships/notesSlide" Target="../notesSlides/notesSlide37.xml"/><Relationship Id="rId7" Type="http://schemas.openxmlformats.org/officeDocument/2006/relationships/image" Target="../media/image26.w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17.bin"/><Relationship Id="rId5" Type="http://schemas.openxmlformats.org/officeDocument/2006/relationships/image" Target="../media/image124.png"/><Relationship Id="rId4" Type="http://schemas.openxmlformats.org/officeDocument/2006/relationships/image" Target="../media/image1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5" descr="CNRSfilaire-gr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958" y="1246915"/>
            <a:ext cx="1052513"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8918" y="5646718"/>
            <a:ext cx="3530670" cy="79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Text Box 3"/>
          <p:cNvSpPr txBox="1">
            <a:spLocks noChangeArrowheads="1"/>
          </p:cNvSpPr>
          <p:nvPr/>
        </p:nvSpPr>
        <p:spPr bwMode="auto">
          <a:xfrm>
            <a:off x="4137838" y="5134427"/>
            <a:ext cx="3916329"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fr-FR" altLang="fr-FR" sz="2200" dirty="0">
                <a:solidFill>
                  <a:srgbClr val="3333CC"/>
                </a:solidFill>
              </a:rPr>
              <a:t>SFP- Orsay, 15 octobre 2026 </a:t>
            </a:r>
          </a:p>
        </p:txBody>
      </p:sp>
      <p:pic>
        <p:nvPicPr>
          <p:cNvPr id="18441" name="Image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003570" y="1246915"/>
            <a:ext cx="2479978" cy="1053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Image 17"/>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86297" y="2445990"/>
            <a:ext cx="1595392" cy="107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3" name="Image 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11890" y="3984641"/>
            <a:ext cx="1914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
          <p:cNvSpPr>
            <a:spLocks noGrp="1" noChangeArrowheads="1"/>
          </p:cNvSpPr>
          <p:nvPr>
            <p:ph type="title"/>
          </p:nvPr>
        </p:nvSpPr>
        <p:spPr>
          <a:xfrm>
            <a:off x="1825653" y="135414"/>
            <a:ext cx="8744811" cy="870477"/>
          </a:xfrm>
          <a:solidFill>
            <a:srgbClr val="CCECFF"/>
          </a:solidFill>
          <a:ln>
            <a:solidFill>
              <a:schemeClr val="folHlink"/>
            </a:solidFill>
            <a:miter lim="800000"/>
            <a:headEnd/>
            <a:tailEnd/>
          </a:ln>
          <a:effectLst/>
        </p:spPr>
        <p:txBody>
          <a:bodyPr>
            <a:normAutofit/>
          </a:bodyPr>
          <a:lstStyle/>
          <a:p>
            <a:pPr algn="ctr" eaLnBrk="1" hangingPunct="1">
              <a:defRPr/>
            </a:pPr>
            <a:r>
              <a:rPr lang="en-US" sz="3600" dirty="0" err="1">
                <a:latin typeface="Arial" panose="020B0604020202020204" pitchFamily="34" charset="0"/>
                <a:cs typeface="Arial" panose="020B0604020202020204" pitchFamily="34" charset="0"/>
              </a:rPr>
              <a:t>Atomes</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froids</a:t>
            </a:r>
            <a:r>
              <a:rPr lang="en-US" sz="3600" dirty="0">
                <a:latin typeface="Arial" panose="020B0604020202020204" pitchFamily="34" charset="0"/>
                <a:cs typeface="Arial" panose="020B0604020202020204" pitchFamily="34" charset="0"/>
              </a:rPr>
              <a:t> et </a:t>
            </a:r>
            <a:r>
              <a:rPr lang="en-US" sz="3600" dirty="0" err="1">
                <a:latin typeface="Arial" panose="020B0604020202020204" pitchFamily="34" charset="0"/>
                <a:cs typeface="Arial" panose="020B0604020202020204" pitchFamily="34" charset="0"/>
              </a:rPr>
              <a:t>mesure</a:t>
            </a:r>
            <a:r>
              <a:rPr lang="en-US" sz="3600" dirty="0">
                <a:latin typeface="Arial" panose="020B0604020202020204" pitchFamily="34" charset="0"/>
                <a:cs typeface="Arial" panose="020B0604020202020204" pitchFamily="34" charset="0"/>
              </a:rPr>
              <a:t> precise du temps</a:t>
            </a:r>
            <a:endParaRPr lang="fr-FR" altLang="fr-FR" sz="3600" dirty="0">
              <a:effectLst>
                <a:outerShdw blurRad="38100" dist="38100" dir="2700000" algn="tl">
                  <a:srgbClr val="FFFFFF"/>
                </a:outerShdw>
              </a:effectLst>
              <a:latin typeface="Arial" panose="020B0604020202020204" pitchFamily="34" charset="0"/>
            </a:endParaRPr>
          </a:p>
        </p:txBody>
      </p:sp>
      <p:sp>
        <p:nvSpPr>
          <p:cNvPr id="2" name="Rectangle 1"/>
          <p:cNvSpPr/>
          <p:nvPr/>
        </p:nvSpPr>
        <p:spPr>
          <a:xfrm>
            <a:off x="7680176" y="1609726"/>
            <a:ext cx="573780" cy="3253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Image 13">
            <a:extLst>
              <a:ext uri="{FF2B5EF4-FFF2-40B4-BE49-F238E27FC236}">
                <a16:creationId xmlns:a16="http://schemas.microsoft.com/office/drawing/2014/main" id="{EED3F54D-A56B-429F-8ECB-37DDD14B4AD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1017" y="2404880"/>
            <a:ext cx="2438400" cy="1066800"/>
          </a:xfrm>
          <a:prstGeom prst="rect">
            <a:avLst/>
          </a:prstGeom>
        </p:spPr>
      </p:pic>
      <p:grpSp>
        <p:nvGrpSpPr>
          <p:cNvPr id="5" name="Groupe 4">
            <a:extLst>
              <a:ext uri="{FF2B5EF4-FFF2-40B4-BE49-F238E27FC236}">
                <a16:creationId xmlns:a16="http://schemas.microsoft.com/office/drawing/2014/main" id="{273C1840-2C10-4626-8BAF-4F2B4FC5F7C4}"/>
              </a:ext>
            </a:extLst>
          </p:cNvPr>
          <p:cNvGrpSpPr/>
          <p:nvPr/>
        </p:nvGrpSpPr>
        <p:grpSpPr>
          <a:xfrm>
            <a:off x="288918" y="3633347"/>
            <a:ext cx="3800585" cy="1077517"/>
            <a:chOff x="273585" y="4036500"/>
            <a:chExt cx="3800585" cy="1077517"/>
          </a:xfrm>
        </p:grpSpPr>
        <p:pic>
          <p:nvPicPr>
            <p:cNvPr id="15" name="Image 14">
              <a:extLst>
                <a:ext uri="{FF2B5EF4-FFF2-40B4-BE49-F238E27FC236}">
                  <a16:creationId xmlns:a16="http://schemas.microsoft.com/office/drawing/2014/main" id="{1CFF10E3-2D21-43BB-AEC6-45F60E59F89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3585" y="4036500"/>
              <a:ext cx="1072361" cy="1077517"/>
            </a:xfrm>
            <a:prstGeom prst="rect">
              <a:avLst/>
            </a:prstGeom>
          </p:spPr>
        </p:pic>
        <p:pic>
          <p:nvPicPr>
            <p:cNvPr id="4" name="Image 3">
              <a:extLst>
                <a:ext uri="{FF2B5EF4-FFF2-40B4-BE49-F238E27FC236}">
                  <a16:creationId xmlns:a16="http://schemas.microsoft.com/office/drawing/2014/main" id="{8DF0443D-3919-4C59-B6B8-F7BBFB22AD3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72706" y="4231624"/>
              <a:ext cx="2601464" cy="816417"/>
            </a:xfrm>
            <a:prstGeom prst="rect">
              <a:avLst/>
            </a:prstGeom>
          </p:spPr>
        </p:pic>
      </p:grpSp>
      <p:pic>
        <p:nvPicPr>
          <p:cNvPr id="7" name="Image 6">
            <a:extLst>
              <a:ext uri="{FF2B5EF4-FFF2-40B4-BE49-F238E27FC236}">
                <a16:creationId xmlns:a16="http://schemas.microsoft.com/office/drawing/2014/main" id="{353481DB-5078-4AE9-80E0-D0BCF6AEAD3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2716" y="4732151"/>
            <a:ext cx="1184633" cy="692987"/>
          </a:xfrm>
          <a:prstGeom prst="rect">
            <a:avLst/>
          </a:prstGeom>
        </p:spPr>
      </p:pic>
      <p:pic>
        <p:nvPicPr>
          <p:cNvPr id="18" name="Image 17">
            <a:extLst>
              <a:ext uri="{FF2B5EF4-FFF2-40B4-BE49-F238E27FC236}">
                <a16:creationId xmlns:a16="http://schemas.microsoft.com/office/drawing/2014/main" id="{5A066D09-F0A0-4D0F-B0C0-CDF7183C7ED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394349" y="4950266"/>
            <a:ext cx="1090344" cy="1313450"/>
          </a:xfrm>
          <a:prstGeom prst="rect">
            <a:avLst/>
          </a:prstGeom>
        </p:spPr>
      </p:pic>
      <p:sp>
        <p:nvSpPr>
          <p:cNvPr id="3" name="ZoneTexte 2">
            <a:extLst>
              <a:ext uri="{FF2B5EF4-FFF2-40B4-BE49-F238E27FC236}">
                <a16:creationId xmlns:a16="http://schemas.microsoft.com/office/drawing/2014/main" id="{E03D3517-5B67-4437-AA9E-032B3E95B941}"/>
              </a:ext>
            </a:extLst>
          </p:cNvPr>
          <p:cNvSpPr txBox="1"/>
          <p:nvPr/>
        </p:nvSpPr>
        <p:spPr>
          <a:xfrm>
            <a:off x="4564970" y="5802051"/>
            <a:ext cx="3062057" cy="461665"/>
          </a:xfrm>
          <a:prstGeom prst="rect">
            <a:avLst/>
          </a:prstGeom>
          <a:noFill/>
        </p:spPr>
        <p:txBody>
          <a:bodyPr wrap="none" rtlCol="0">
            <a:spAutoFit/>
          </a:bodyPr>
          <a:lstStyle/>
          <a:p>
            <a:r>
              <a:rPr lang="en-GB" altLang="fr-FR" sz="2400" dirty="0">
                <a:solidFill>
                  <a:srgbClr val="0A0AEC"/>
                </a:solidFill>
                <a:latin typeface="Arial" panose="020B0604020202020204" pitchFamily="34" charset="0"/>
                <a:cs typeface="Arial" panose="020B0604020202020204" pitchFamily="34" charset="0"/>
              </a:rPr>
              <a:t>Christophe Salomon</a:t>
            </a:r>
            <a:endParaRPr lang="en-GB" sz="2400" dirty="0">
              <a:solidFill>
                <a:srgbClr val="0A0AEC"/>
              </a:solidFill>
              <a:latin typeface="Arial" panose="020B0604020202020204" pitchFamily="34" charset="0"/>
              <a:cs typeface="Arial" panose="020B0604020202020204" pitchFamily="34" charset="0"/>
            </a:endParaRPr>
          </a:p>
        </p:txBody>
      </p:sp>
      <p:graphicFrame>
        <p:nvGraphicFramePr>
          <p:cNvPr id="20" name="Object 2">
            <a:extLst>
              <a:ext uri="{FF2B5EF4-FFF2-40B4-BE49-F238E27FC236}">
                <a16:creationId xmlns:a16="http://schemas.microsoft.com/office/drawing/2014/main" id="{5DEA7A7B-7CCC-404D-AAA3-DA6D32F88288}"/>
              </a:ext>
            </a:extLst>
          </p:cNvPr>
          <p:cNvGraphicFramePr>
            <a:graphicFrameLocks noChangeAspect="1"/>
          </p:cNvGraphicFramePr>
          <p:nvPr>
            <p:extLst/>
          </p:nvPr>
        </p:nvGraphicFramePr>
        <p:xfrm>
          <a:off x="4100353" y="1055949"/>
          <a:ext cx="4002146" cy="4058068"/>
        </p:xfrm>
        <a:graphic>
          <a:graphicData uri="http://schemas.openxmlformats.org/presentationml/2006/ole">
            <mc:AlternateContent xmlns:mc="http://schemas.openxmlformats.org/markup-compatibility/2006">
              <mc:Choice xmlns:v="urn:schemas-microsoft-com:vml" Requires="v">
                <p:oleObj spid="_x0000_s27672" name="Image" r:id="rId14" imgW="12999647" imgH="9759266" progId="Photoshop.Image.5">
                  <p:embed/>
                </p:oleObj>
              </mc:Choice>
              <mc:Fallback>
                <p:oleObj name="Image" r:id="rId14" imgW="12999647" imgH="9759266" progId="Photoshop.Image.5">
                  <p:embed/>
                  <p:pic>
                    <p:nvPicPr>
                      <p:cNvPr id="20" name="Object 2">
                        <a:extLst>
                          <a:ext uri="{FF2B5EF4-FFF2-40B4-BE49-F238E27FC236}">
                            <a16:creationId xmlns:a16="http://schemas.microsoft.com/office/drawing/2014/main" id="{5DEA7A7B-7CCC-404D-AAA3-DA6D32F8828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00353" y="1055949"/>
                        <a:ext cx="4002146" cy="4058068"/>
                      </a:xfrm>
                      <a:prstGeom prst="rect">
                        <a:avLst/>
                      </a:prstGeom>
                      <a:noFill/>
                      <a:ln>
                        <a:noFill/>
                      </a:ln>
                      <a:effec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862E89F-E42E-40B0-9206-3329CEB71544}"/>
              </a:ext>
            </a:extLst>
          </p:cNvPr>
          <p:cNvSpPr txBox="1">
            <a:spLocks noChangeArrowheads="1"/>
          </p:cNvSpPr>
          <p:nvPr/>
        </p:nvSpPr>
        <p:spPr>
          <a:xfrm>
            <a:off x="3330927" y="283979"/>
            <a:ext cx="4807234" cy="720725"/>
          </a:xfrm>
          <a:prstGeom prst="rect">
            <a:avLst/>
          </a:prstGeom>
          <a:solidFill>
            <a:srgbClr val="CCECFF"/>
          </a:solidFill>
          <a:ln>
            <a:solidFill>
              <a:schemeClr val="tx1"/>
            </a:solidFill>
          </a:ln>
          <a:effectLst/>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36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Cette conférence </a:t>
            </a:r>
          </a:p>
        </p:txBody>
      </p:sp>
      <p:sp>
        <p:nvSpPr>
          <p:cNvPr id="3" name="ZoneTexte 2">
            <a:extLst>
              <a:ext uri="{FF2B5EF4-FFF2-40B4-BE49-F238E27FC236}">
                <a16:creationId xmlns:a16="http://schemas.microsoft.com/office/drawing/2014/main" id="{ABBDC554-5944-4CB4-862D-594C56F5B335}"/>
              </a:ext>
            </a:extLst>
          </p:cNvPr>
          <p:cNvSpPr txBox="1"/>
          <p:nvPr/>
        </p:nvSpPr>
        <p:spPr>
          <a:xfrm>
            <a:off x="1215483" y="2118732"/>
            <a:ext cx="6335389" cy="2246769"/>
          </a:xfrm>
          <a:prstGeom prst="rect">
            <a:avLst/>
          </a:prstGeom>
          <a:noFill/>
        </p:spPr>
        <p:txBody>
          <a:bodyPr wrap="none" rtlCol="0">
            <a:spAutoFit/>
          </a:bodyPr>
          <a:lstStyle/>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Introduction: What is time ? </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Atomic clock</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Atomic fountain clocks </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The PHARAO/ACES space mission</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Optical clocks</a:t>
            </a:r>
          </a:p>
        </p:txBody>
      </p:sp>
    </p:spTree>
    <p:extLst>
      <p:ext uri="{BB962C8B-B14F-4D97-AF65-F5344CB8AC3E}">
        <p14:creationId xmlns:p14="http://schemas.microsoft.com/office/powerpoint/2010/main" val="3200704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DB76FC3B-FA20-4F0F-9802-95C4E63E20E5}"/>
              </a:ext>
            </a:extLst>
          </p:cNvPr>
          <p:cNvSpPr txBox="1">
            <a:spLocks noChangeArrowheads="1"/>
          </p:cNvSpPr>
          <p:nvPr/>
        </p:nvSpPr>
        <p:spPr>
          <a:xfrm>
            <a:off x="3719513" y="44451"/>
            <a:ext cx="4678362" cy="720725"/>
          </a:xfrm>
          <a:prstGeom prst="rect">
            <a:avLst/>
          </a:prstGeom>
          <a:solidFill>
            <a:srgbClr val="CCECFF"/>
          </a:solidFill>
          <a:ln w="12700">
            <a:solidFill>
              <a:schemeClr val="tx1"/>
            </a:solidFill>
          </a:ln>
          <a:effectLst/>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3600" dirty="0" err="1">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Does</a:t>
            </a:r>
            <a:r>
              <a:rPr lang="fr-FR" altLang="fr-FR" sz="36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 Time </a:t>
            </a:r>
            <a:r>
              <a:rPr lang="fr-FR" altLang="fr-FR" sz="3600" dirty="0" err="1">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exist</a:t>
            </a:r>
            <a:r>
              <a:rPr lang="fr-FR" altLang="fr-FR" sz="36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 ?  </a:t>
            </a:r>
          </a:p>
        </p:txBody>
      </p:sp>
      <p:sp>
        <p:nvSpPr>
          <p:cNvPr id="5124" name="ZoneTexte 3">
            <a:extLst>
              <a:ext uri="{FF2B5EF4-FFF2-40B4-BE49-F238E27FC236}">
                <a16:creationId xmlns:a16="http://schemas.microsoft.com/office/drawing/2014/main" id="{B1F8BA47-6A35-443F-94B7-161080AA7349}"/>
              </a:ext>
            </a:extLst>
          </p:cNvPr>
          <p:cNvSpPr txBox="1">
            <a:spLocks noChangeArrowheads="1"/>
          </p:cNvSpPr>
          <p:nvPr/>
        </p:nvSpPr>
        <p:spPr bwMode="auto">
          <a:xfrm>
            <a:off x="115824" y="5221085"/>
            <a:ext cx="124846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sz="2000" dirty="0" err="1"/>
              <a:t>Space</a:t>
            </a:r>
            <a:r>
              <a:rPr lang="fr-FR" altLang="fr-FR" sz="2000" dirty="0"/>
              <a:t>-Time </a:t>
            </a:r>
            <a:r>
              <a:rPr lang="fr-FR" altLang="fr-FR" sz="2000" dirty="0" err="1"/>
              <a:t>is</a:t>
            </a:r>
            <a:r>
              <a:rPr lang="fr-FR" altLang="fr-FR" sz="2000" dirty="0"/>
              <a:t> </a:t>
            </a:r>
            <a:r>
              <a:rPr lang="fr-FR" altLang="fr-FR" sz="2000" dirty="0" err="1"/>
              <a:t>continuously</a:t>
            </a:r>
            <a:r>
              <a:rPr lang="fr-FR" altLang="fr-FR" sz="2000" dirty="0"/>
              <a:t> </a:t>
            </a:r>
            <a:r>
              <a:rPr lang="fr-FR" altLang="fr-FR" sz="2000" dirty="0" err="1"/>
              <a:t>deformed</a:t>
            </a:r>
            <a:r>
              <a:rPr lang="fr-FR" altLang="fr-FR" sz="2000" dirty="0"/>
              <a:t> by </a:t>
            </a:r>
            <a:r>
              <a:rPr lang="fr-FR" altLang="fr-FR" sz="2000" dirty="0" err="1"/>
              <a:t>matter</a:t>
            </a:r>
            <a:r>
              <a:rPr lang="fr-FR" altLang="fr-FR" sz="2000" dirty="0"/>
              <a:t>.</a:t>
            </a:r>
          </a:p>
          <a:p>
            <a:pPr algn="ctr">
              <a:spcBef>
                <a:spcPct val="0"/>
              </a:spcBef>
              <a:buFontTx/>
              <a:buNone/>
            </a:pPr>
            <a:r>
              <a:rPr lang="fr-FR" altLang="fr-FR" sz="2000" dirty="0"/>
              <a:t>The ensemble </a:t>
            </a:r>
            <a:r>
              <a:rPr lang="fr-FR" altLang="fr-FR" sz="2000" dirty="0" err="1"/>
              <a:t>Space</a:t>
            </a:r>
            <a:r>
              <a:rPr lang="fr-FR" altLang="fr-FR" sz="2000" dirty="0"/>
              <a:t>-Time </a:t>
            </a:r>
            <a:r>
              <a:rPr lang="fr-FR" altLang="fr-FR" sz="2000" dirty="0" err="1"/>
              <a:t>Matter</a:t>
            </a:r>
            <a:r>
              <a:rPr lang="fr-FR" altLang="fr-FR" sz="2000" dirty="0"/>
              <a:t>-Energy </a:t>
            </a:r>
            <a:r>
              <a:rPr lang="fr-FR" altLang="fr-FR" sz="2000" dirty="0" err="1"/>
              <a:t>is</a:t>
            </a:r>
            <a:r>
              <a:rPr lang="fr-FR" altLang="fr-FR" sz="2000" dirty="0"/>
              <a:t> </a:t>
            </a:r>
            <a:r>
              <a:rPr lang="fr-FR" altLang="fr-FR" sz="2000" dirty="0" err="1"/>
              <a:t>described</a:t>
            </a:r>
            <a:r>
              <a:rPr lang="fr-FR" altLang="fr-FR" sz="2000" dirty="0"/>
              <a:t> by the </a:t>
            </a:r>
            <a:r>
              <a:rPr lang="fr-FR" altLang="fr-FR" sz="2000" dirty="0" err="1"/>
              <a:t>equations</a:t>
            </a:r>
            <a:r>
              <a:rPr lang="fr-FR" altLang="fr-FR" sz="2000" dirty="0"/>
              <a:t> of General </a:t>
            </a:r>
            <a:r>
              <a:rPr lang="fr-FR" altLang="fr-FR" sz="2000" dirty="0" err="1"/>
              <a:t>Relativity</a:t>
            </a:r>
            <a:endParaRPr lang="fr-FR" altLang="fr-FR" sz="2000" dirty="0"/>
          </a:p>
          <a:p>
            <a:pPr algn="ctr">
              <a:spcBef>
                <a:spcPct val="0"/>
              </a:spcBef>
              <a:buFontTx/>
              <a:buNone/>
            </a:pPr>
            <a:r>
              <a:rPr lang="fr-FR" altLang="fr-FR" sz="2000" dirty="0"/>
              <a:t>1905-1915 </a:t>
            </a:r>
          </a:p>
        </p:txBody>
      </p:sp>
      <p:grpSp>
        <p:nvGrpSpPr>
          <p:cNvPr id="3" name="Groupe 2">
            <a:extLst>
              <a:ext uri="{FF2B5EF4-FFF2-40B4-BE49-F238E27FC236}">
                <a16:creationId xmlns:a16="http://schemas.microsoft.com/office/drawing/2014/main" id="{8F5BF91D-273A-4F18-B865-7EF1B604BC21}"/>
              </a:ext>
            </a:extLst>
          </p:cNvPr>
          <p:cNvGrpSpPr>
            <a:grpSpLocks/>
          </p:cNvGrpSpPr>
          <p:nvPr/>
        </p:nvGrpSpPr>
        <p:grpSpPr bwMode="auto">
          <a:xfrm>
            <a:off x="826826" y="844810"/>
            <a:ext cx="10152840" cy="4331624"/>
            <a:chOff x="-541727" y="908050"/>
            <a:chExt cx="10152840" cy="4331624"/>
          </a:xfrm>
        </p:grpSpPr>
        <p:sp>
          <p:nvSpPr>
            <p:cNvPr id="5125" name="ZoneTexte 2">
              <a:extLst>
                <a:ext uri="{FF2B5EF4-FFF2-40B4-BE49-F238E27FC236}">
                  <a16:creationId xmlns:a16="http://schemas.microsoft.com/office/drawing/2014/main" id="{FA9A4912-D9C0-49D6-9439-8CA9C74F2F9A}"/>
                </a:ext>
              </a:extLst>
            </p:cNvPr>
            <p:cNvSpPr txBox="1">
              <a:spLocks noChangeArrowheads="1"/>
            </p:cNvSpPr>
            <p:nvPr/>
          </p:nvSpPr>
          <p:spPr bwMode="auto">
            <a:xfrm>
              <a:off x="-541727" y="4531788"/>
              <a:ext cx="1015284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sz="2000" dirty="0" err="1"/>
                <a:t>After</a:t>
              </a:r>
              <a:r>
                <a:rPr lang="fr-FR" altLang="fr-FR" sz="2000" dirty="0"/>
                <a:t> Minkowski, Poincaré, Lorentz, </a:t>
              </a:r>
              <a:r>
                <a:rPr lang="fr-FR" altLang="fr-FR" sz="2000" dirty="0" err="1"/>
                <a:t>Einstein’s</a:t>
              </a:r>
              <a:r>
                <a:rPr lang="fr-FR" altLang="fr-FR" sz="2000" dirty="0"/>
                <a:t> </a:t>
              </a:r>
              <a:r>
                <a:rPr lang="fr-FR" altLang="fr-FR" sz="2000" dirty="0" err="1"/>
                <a:t>answer</a:t>
              </a:r>
              <a:r>
                <a:rPr lang="fr-FR" altLang="fr-FR" sz="2000" dirty="0"/>
                <a:t> </a:t>
              </a:r>
              <a:r>
                <a:rPr lang="fr-FR" altLang="fr-FR" sz="2000" dirty="0" err="1"/>
                <a:t>is</a:t>
              </a:r>
              <a:r>
                <a:rPr lang="fr-FR" altLang="fr-FR" sz="2000" dirty="0"/>
                <a:t> NO !</a:t>
              </a:r>
            </a:p>
            <a:p>
              <a:pPr algn="ctr">
                <a:spcBef>
                  <a:spcPct val="0"/>
                </a:spcBef>
                <a:buFontTx/>
                <a:buNone/>
              </a:pPr>
              <a:r>
                <a:rPr lang="fr-FR" altLang="fr-FR" sz="2000" dirty="0" err="1"/>
                <a:t>Space</a:t>
              </a:r>
              <a:r>
                <a:rPr lang="fr-FR" altLang="fr-FR" sz="2000" dirty="0"/>
                <a:t> and Time </a:t>
              </a:r>
              <a:r>
                <a:rPr lang="fr-FR" altLang="fr-FR" sz="2000" dirty="0" err="1"/>
                <a:t>form</a:t>
              </a:r>
              <a:r>
                <a:rPr lang="fr-FR" altLang="fr-FR" sz="2000" dirty="0"/>
                <a:t> a single block </a:t>
              </a:r>
              <a:r>
                <a:rPr lang="fr-FR" altLang="fr-FR" sz="2000" dirty="0" err="1"/>
                <a:t>with</a:t>
              </a:r>
              <a:r>
                <a:rPr lang="fr-FR" altLang="fr-FR" sz="2000" dirty="0"/>
                <a:t> 4 dimensions, 3 for </a:t>
              </a:r>
              <a:r>
                <a:rPr lang="fr-FR" altLang="fr-FR" sz="2000" dirty="0" err="1"/>
                <a:t>space</a:t>
              </a:r>
              <a:r>
                <a:rPr lang="fr-FR" altLang="fr-FR" sz="2000" dirty="0"/>
                <a:t>  and 1 for time</a:t>
              </a:r>
            </a:p>
          </p:txBody>
        </p:sp>
        <p:pic>
          <p:nvPicPr>
            <p:cNvPr id="5126" name="Image 4">
              <a:extLst>
                <a:ext uri="{FF2B5EF4-FFF2-40B4-BE49-F238E27FC236}">
                  <a16:creationId xmlns:a16="http://schemas.microsoft.com/office/drawing/2014/main" id="{2D7829E0-7F54-4E7E-82CB-6493EFF0D3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94063" y="908050"/>
              <a:ext cx="2762312" cy="357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534820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ZoneTexte 1">
            <a:extLst>
              <a:ext uri="{FF2B5EF4-FFF2-40B4-BE49-F238E27FC236}">
                <a16:creationId xmlns:a16="http://schemas.microsoft.com/office/drawing/2014/main" id="{C2607E8E-4FA3-47E6-B094-7F364CD969E2}"/>
              </a:ext>
            </a:extLst>
          </p:cNvPr>
          <p:cNvSpPr txBox="1">
            <a:spLocks noChangeArrowheads="1"/>
          </p:cNvSpPr>
          <p:nvPr/>
        </p:nvSpPr>
        <p:spPr bwMode="auto">
          <a:xfrm>
            <a:off x="798970" y="1294936"/>
            <a:ext cx="1036004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400" dirty="0">
                <a:solidFill>
                  <a:srgbClr val="0A0AEC"/>
                </a:solidFill>
              </a:rPr>
              <a:t>At </a:t>
            </a:r>
            <a:r>
              <a:rPr lang="fr-FR" altLang="fr-FR" sz="2400" dirty="0" err="1">
                <a:solidFill>
                  <a:srgbClr val="0A0AEC"/>
                </a:solidFill>
              </a:rPr>
              <a:t>each</a:t>
            </a:r>
            <a:r>
              <a:rPr lang="fr-FR" altLang="fr-FR" sz="2400" dirty="0">
                <a:solidFill>
                  <a:srgbClr val="0A0AEC"/>
                </a:solidFill>
              </a:rPr>
              <a:t> </a:t>
            </a:r>
            <a:r>
              <a:rPr lang="fr-FR" altLang="fr-FR" sz="2400" dirty="0" err="1">
                <a:solidFill>
                  <a:srgbClr val="0A0AEC"/>
                </a:solidFill>
              </a:rPr>
              <a:t>space</a:t>
            </a:r>
            <a:r>
              <a:rPr lang="fr-FR" altLang="fr-FR" sz="2400" dirty="0">
                <a:solidFill>
                  <a:srgbClr val="0A0AEC"/>
                </a:solidFill>
              </a:rPr>
              <a:t>-time point, </a:t>
            </a:r>
            <a:r>
              <a:rPr lang="fr-FR" altLang="fr-FR" sz="2400" dirty="0" err="1">
                <a:solidFill>
                  <a:srgbClr val="0A0AEC"/>
                </a:solidFill>
              </a:rPr>
              <a:t>we</a:t>
            </a:r>
            <a:r>
              <a:rPr lang="fr-FR" altLang="fr-FR" sz="2400" dirty="0">
                <a:solidFill>
                  <a:srgbClr val="0A0AEC"/>
                </a:solidFill>
              </a:rPr>
              <a:t> </a:t>
            </a:r>
            <a:r>
              <a:rPr lang="fr-FR" altLang="fr-FR" sz="2400" dirty="0" err="1">
                <a:solidFill>
                  <a:srgbClr val="0A0AEC"/>
                </a:solidFill>
              </a:rPr>
              <a:t>associate</a:t>
            </a:r>
            <a:r>
              <a:rPr lang="fr-FR" altLang="fr-FR" sz="2400" dirty="0">
                <a:solidFill>
                  <a:srgbClr val="0A0AEC"/>
                </a:solidFill>
              </a:rPr>
              <a:t> an observer </a:t>
            </a:r>
            <a:r>
              <a:rPr lang="fr-FR" altLang="fr-FR" sz="2400" dirty="0" err="1">
                <a:solidFill>
                  <a:srgbClr val="0A0AEC"/>
                </a:solidFill>
              </a:rPr>
              <a:t>with</a:t>
            </a:r>
            <a:r>
              <a:rPr lang="fr-FR" altLang="fr-FR" sz="2400" dirty="0">
                <a:solidFill>
                  <a:srgbClr val="0A0AEC"/>
                </a:solidFill>
              </a:rPr>
              <a:t> a </a:t>
            </a:r>
            <a:r>
              <a:rPr lang="fr-FR" altLang="fr-FR" sz="2400" dirty="0" err="1">
                <a:solidFill>
                  <a:srgbClr val="0A0AEC"/>
                </a:solidFill>
              </a:rPr>
              <a:t>clock</a:t>
            </a:r>
            <a:r>
              <a:rPr lang="fr-FR" altLang="fr-FR" sz="2400" dirty="0">
                <a:solidFill>
                  <a:srgbClr val="0A0AEC"/>
                </a:solidFill>
              </a:rPr>
              <a:t>.</a:t>
            </a:r>
          </a:p>
          <a:p>
            <a:pPr>
              <a:spcBef>
                <a:spcPct val="0"/>
              </a:spcBef>
              <a:buFontTx/>
              <a:buNone/>
            </a:pPr>
            <a:r>
              <a:rPr lang="fr-FR" altLang="fr-FR" sz="2400" dirty="0">
                <a:solidFill>
                  <a:srgbClr val="0A0AEC"/>
                </a:solidFill>
              </a:rPr>
              <a:t>This </a:t>
            </a:r>
            <a:r>
              <a:rPr lang="fr-FR" altLang="fr-FR" sz="2400" dirty="0" err="1">
                <a:solidFill>
                  <a:srgbClr val="0A0AEC"/>
                </a:solidFill>
              </a:rPr>
              <a:t>clock</a:t>
            </a:r>
            <a:r>
              <a:rPr lang="fr-FR" altLang="fr-FR" sz="2400" dirty="0">
                <a:solidFill>
                  <a:srgbClr val="0A0AEC"/>
                </a:solidFill>
              </a:rPr>
              <a:t> </a:t>
            </a:r>
            <a:r>
              <a:rPr lang="fr-FR" altLang="fr-FR" sz="2400" dirty="0" err="1">
                <a:solidFill>
                  <a:srgbClr val="0A0AEC"/>
                </a:solidFill>
              </a:rPr>
              <a:t>provides</a:t>
            </a:r>
            <a:r>
              <a:rPr lang="fr-FR" altLang="fr-FR" sz="2400" dirty="0">
                <a:solidFill>
                  <a:srgbClr val="0A0AEC"/>
                </a:solidFill>
              </a:rPr>
              <a:t> a local </a:t>
            </a:r>
            <a:r>
              <a:rPr lang="fr-FR" altLang="fr-FR" sz="2400" dirty="0" err="1">
                <a:solidFill>
                  <a:srgbClr val="0A0AEC"/>
                </a:solidFill>
              </a:rPr>
              <a:t>realization</a:t>
            </a:r>
            <a:r>
              <a:rPr lang="fr-FR" altLang="fr-FR" sz="2400" dirty="0">
                <a:solidFill>
                  <a:srgbClr val="0A0AEC"/>
                </a:solidFill>
              </a:rPr>
              <a:t> of </a:t>
            </a:r>
            <a:r>
              <a:rPr lang="fr-FR" altLang="fr-FR" sz="2400" dirty="0" err="1">
                <a:solidFill>
                  <a:srgbClr val="0A0AEC"/>
                </a:solidFill>
              </a:rPr>
              <a:t>proper</a:t>
            </a:r>
            <a:r>
              <a:rPr lang="fr-FR" altLang="fr-FR" sz="2400" dirty="0">
                <a:solidFill>
                  <a:srgbClr val="0A0AEC"/>
                </a:solidFill>
              </a:rPr>
              <a:t> time as </a:t>
            </a:r>
            <a:r>
              <a:rPr lang="fr-FR" altLang="fr-FR" sz="2400" dirty="0" err="1">
                <a:solidFill>
                  <a:srgbClr val="0A0AEC"/>
                </a:solidFill>
              </a:rPr>
              <a:t>derived</a:t>
            </a:r>
            <a:r>
              <a:rPr lang="fr-FR" altLang="fr-FR" sz="2400" dirty="0">
                <a:solidFill>
                  <a:srgbClr val="0A0AEC"/>
                </a:solidFill>
              </a:rPr>
              <a:t> in GR.  </a:t>
            </a:r>
            <a:r>
              <a:rPr lang="fr-FR" altLang="fr-FR" sz="2400" dirty="0" err="1">
                <a:solidFill>
                  <a:srgbClr val="0A0AEC"/>
                </a:solidFill>
              </a:rPr>
              <a:t>Synchronization</a:t>
            </a:r>
            <a:r>
              <a:rPr lang="fr-FR" altLang="fr-FR" sz="2400" dirty="0">
                <a:solidFill>
                  <a:srgbClr val="0A0AEC"/>
                </a:solidFill>
              </a:rPr>
              <a:t> </a:t>
            </a:r>
            <a:r>
              <a:rPr lang="fr-FR" altLang="fr-FR" sz="2400" dirty="0" err="1">
                <a:solidFill>
                  <a:srgbClr val="0A0AEC"/>
                </a:solidFill>
              </a:rPr>
              <a:t>between</a:t>
            </a:r>
            <a:r>
              <a:rPr lang="fr-FR" altLang="fr-FR" sz="2400" dirty="0">
                <a:solidFill>
                  <a:srgbClr val="0A0AEC"/>
                </a:solidFill>
              </a:rPr>
              <a:t> </a:t>
            </a:r>
            <a:r>
              <a:rPr lang="fr-FR" altLang="fr-FR" sz="2400" dirty="0" err="1">
                <a:solidFill>
                  <a:srgbClr val="0A0AEC"/>
                </a:solidFill>
              </a:rPr>
              <a:t>two</a:t>
            </a:r>
            <a:r>
              <a:rPr lang="fr-FR" altLang="fr-FR" sz="2400" dirty="0">
                <a:solidFill>
                  <a:srgbClr val="0A0AEC"/>
                </a:solidFill>
              </a:rPr>
              <a:t> </a:t>
            </a:r>
            <a:r>
              <a:rPr lang="fr-FR" altLang="fr-FR" sz="2400" dirty="0" err="1">
                <a:solidFill>
                  <a:srgbClr val="0A0AEC"/>
                </a:solidFill>
              </a:rPr>
              <a:t>clocks</a:t>
            </a:r>
            <a:r>
              <a:rPr lang="fr-FR" altLang="fr-FR" sz="2400" dirty="0">
                <a:solidFill>
                  <a:srgbClr val="0A0AEC"/>
                </a:solidFill>
              </a:rPr>
              <a:t> </a:t>
            </a:r>
            <a:r>
              <a:rPr lang="fr-FR" altLang="fr-FR" sz="2400" dirty="0" err="1">
                <a:solidFill>
                  <a:srgbClr val="0A0AEC"/>
                </a:solidFill>
              </a:rPr>
              <a:t>is</a:t>
            </a:r>
            <a:r>
              <a:rPr lang="fr-FR" altLang="fr-FR" sz="2400" dirty="0">
                <a:solidFill>
                  <a:srgbClr val="0A0AEC"/>
                </a:solidFill>
              </a:rPr>
              <a:t> </a:t>
            </a:r>
            <a:r>
              <a:rPr lang="fr-FR" altLang="fr-FR" sz="2400" dirty="0" err="1">
                <a:solidFill>
                  <a:srgbClr val="0A0AEC"/>
                </a:solidFill>
              </a:rPr>
              <a:t>achieved</a:t>
            </a:r>
            <a:r>
              <a:rPr lang="fr-FR" altLang="fr-FR" sz="2400" dirty="0">
                <a:solidFill>
                  <a:srgbClr val="0A0AEC"/>
                </a:solidFill>
              </a:rPr>
              <a:t> by transmission of </a:t>
            </a:r>
            <a:r>
              <a:rPr lang="fr-FR" altLang="fr-FR" sz="2400" dirty="0" err="1">
                <a:solidFill>
                  <a:srgbClr val="0A0AEC"/>
                </a:solidFill>
              </a:rPr>
              <a:t>electromagnetic</a:t>
            </a:r>
            <a:r>
              <a:rPr lang="fr-FR" altLang="fr-FR" sz="2400" dirty="0">
                <a:solidFill>
                  <a:srgbClr val="0A0AEC"/>
                </a:solidFill>
              </a:rPr>
              <a:t> </a:t>
            </a:r>
            <a:r>
              <a:rPr lang="fr-FR" altLang="fr-FR" sz="2400" dirty="0" err="1">
                <a:solidFill>
                  <a:srgbClr val="0A0AEC"/>
                </a:solidFill>
              </a:rPr>
              <a:t>signals</a:t>
            </a:r>
            <a:r>
              <a:rPr lang="fr-FR" altLang="fr-FR" sz="2400" dirty="0">
                <a:solidFill>
                  <a:srgbClr val="0A0AEC"/>
                </a:solidFill>
              </a:rPr>
              <a:t> </a:t>
            </a:r>
            <a:r>
              <a:rPr lang="fr-FR" altLang="fr-FR" sz="2400" dirty="0" err="1">
                <a:solidFill>
                  <a:srgbClr val="0A0AEC"/>
                </a:solidFill>
              </a:rPr>
              <a:t>propagating</a:t>
            </a:r>
            <a:r>
              <a:rPr lang="fr-FR" altLang="fr-FR" sz="2400" dirty="0">
                <a:solidFill>
                  <a:srgbClr val="0A0AEC"/>
                </a:solidFill>
              </a:rPr>
              <a:t> in </a:t>
            </a:r>
            <a:r>
              <a:rPr lang="fr-FR" altLang="fr-FR" sz="2400" dirty="0" err="1">
                <a:solidFill>
                  <a:srgbClr val="0A0AEC"/>
                </a:solidFill>
              </a:rPr>
              <a:t>curved</a:t>
            </a:r>
            <a:r>
              <a:rPr lang="fr-FR" altLang="fr-FR" sz="2400" dirty="0">
                <a:solidFill>
                  <a:srgbClr val="0A0AEC"/>
                </a:solidFill>
              </a:rPr>
              <a:t> </a:t>
            </a:r>
            <a:r>
              <a:rPr lang="fr-FR" altLang="fr-FR" sz="2400" dirty="0" err="1">
                <a:solidFill>
                  <a:srgbClr val="0A0AEC"/>
                </a:solidFill>
              </a:rPr>
              <a:t>space</a:t>
            </a:r>
            <a:r>
              <a:rPr lang="fr-FR" altLang="fr-FR" sz="2400" dirty="0">
                <a:solidFill>
                  <a:srgbClr val="0A0AEC"/>
                </a:solidFill>
              </a:rPr>
              <a:t>-time at speed of light. </a:t>
            </a:r>
          </a:p>
          <a:p>
            <a:pPr>
              <a:spcBef>
                <a:spcPct val="0"/>
              </a:spcBef>
              <a:buFontTx/>
              <a:buNone/>
            </a:pPr>
            <a:endParaRPr lang="fr-FR" altLang="fr-FR" sz="2400" dirty="0">
              <a:solidFill>
                <a:srgbClr val="0A0AEC"/>
              </a:solidFill>
            </a:endParaRPr>
          </a:p>
          <a:p>
            <a:pPr algn="ctr">
              <a:spcBef>
                <a:spcPct val="0"/>
              </a:spcBef>
              <a:buFontTx/>
              <a:buNone/>
            </a:pPr>
            <a:endParaRPr lang="fr-FR" altLang="fr-FR" sz="2000" dirty="0">
              <a:solidFill>
                <a:schemeClr val="accent2"/>
              </a:solidFill>
            </a:endParaRPr>
          </a:p>
        </p:txBody>
      </p:sp>
      <p:sp>
        <p:nvSpPr>
          <p:cNvPr id="6" name="Rectangle 3">
            <a:extLst>
              <a:ext uri="{FF2B5EF4-FFF2-40B4-BE49-F238E27FC236}">
                <a16:creationId xmlns:a16="http://schemas.microsoft.com/office/drawing/2014/main" id="{202CDCB0-FCA7-4123-9EC2-B993BF17DE66}"/>
              </a:ext>
            </a:extLst>
          </p:cNvPr>
          <p:cNvSpPr>
            <a:spLocks noGrp="1" noChangeArrowheads="1"/>
          </p:cNvSpPr>
          <p:nvPr>
            <p:ph type="title"/>
          </p:nvPr>
        </p:nvSpPr>
        <p:spPr>
          <a:xfrm>
            <a:off x="1843885" y="96391"/>
            <a:ext cx="8036394" cy="1033002"/>
          </a:xfrm>
          <a:solidFill>
            <a:srgbClr val="CCECFF"/>
          </a:solidFill>
          <a:ln>
            <a:solidFill>
              <a:schemeClr val="tx1"/>
            </a:solidFill>
          </a:ln>
          <a:effectLst/>
        </p:spPr>
        <p:txBody>
          <a:bodyPr/>
          <a:lstStyle/>
          <a:p>
            <a:pPr eaLnBrk="1" hangingPunct="1">
              <a:defRPr/>
            </a:pPr>
            <a:r>
              <a:rPr lang="fr-FR" altLang="fr-FR" sz="3600" dirty="0">
                <a:solidFill>
                  <a:schemeClr val="accent2"/>
                </a:solidFill>
                <a:effectLst>
                  <a:outerShdw blurRad="38100" dist="38100" dir="2700000" algn="tl">
                    <a:srgbClr val="000000"/>
                  </a:outerShdw>
                </a:effectLst>
              </a:rPr>
              <a:t> </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A </a:t>
            </a: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clock</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is</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 a local </a:t>
            </a: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realization</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 of </a:t>
            </a: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proper</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 time</a:t>
            </a:r>
          </a:p>
        </p:txBody>
      </p:sp>
      <p:sp>
        <p:nvSpPr>
          <p:cNvPr id="2" name="ZoneTexte 1">
            <a:extLst>
              <a:ext uri="{FF2B5EF4-FFF2-40B4-BE49-F238E27FC236}">
                <a16:creationId xmlns:a16="http://schemas.microsoft.com/office/drawing/2014/main" id="{D4C26260-1786-4772-97FE-0CC14DD25B7B}"/>
              </a:ext>
            </a:extLst>
          </p:cNvPr>
          <p:cNvSpPr txBox="1">
            <a:spLocks noChangeArrowheads="1"/>
          </p:cNvSpPr>
          <p:nvPr/>
        </p:nvSpPr>
        <p:spPr bwMode="auto">
          <a:xfrm>
            <a:off x="339022" y="3872975"/>
            <a:ext cx="108199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sz="2400" dirty="0" err="1"/>
              <a:t>Yet</a:t>
            </a:r>
            <a:r>
              <a:rPr lang="fr-FR" altLang="fr-FR" sz="2400" dirty="0"/>
              <a:t>, time and </a:t>
            </a:r>
            <a:r>
              <a:rPr lang="fr-FR" altLang="fr-FR" sz="2400" dirty="0" err="1"/>
              <a:t>frequency</a:t>
            </a:r>
            <a:r>
              <a:rPr lang="fr-FR" altLang="fr-FR" sz="2400" dirty="0"/>
              <a:t> are </a:t>
            </a:r>
            <a:r>
              <a:rPr lang="fr-FR" altLang="fr-FR" sz="2400" dirty="0" err="1"/>
              <a:t>today</a:t>
            </a:r>
            <a:r>
              <a:rPr lang="fr-FR" altLang="fr-FR" sz="2400" dirty="0"/>
              <a:t> the best </a:t>
            </a:r>
            <a:r>
              <a:rPr lang="fr-FR" altLang="fr-FR" sz="2400" dirty="0" err="1"/>
              <a:t>measured</a:t>
            </a:r>
            <a:r>
              <a:rPr lang="fr-FR" altLang="fr-FR" sz="2400" dirty="0"/>
              <a:t> </a:t>
            </a:r>
            <a:r>
              <a:rPr lang="fr-FR" altLang="fr-FR" sz="2400" dirty="0" err="1"/>
              <a:t>physical</a:t>
            </a:r>
            <a:r>
              <a:rPr lang="fr-FR" altLang="fr-FR" sz="2400" dirty="0"/>
              <a:t> </a:t>
            </a:r>
            <a:r>
              <a:rPr lang="fr-FR" altLang="fr-FR" sz="2400" dirty="0" err="1"/>
              <a:t>quantities</a:t>
            </a:r>
            <a:r>
              <a:rPr lang="fr-FR" altLang="fr-FR" sz="2400" dirty="0"/>
              <a:t> !</a:t>
            </a:r>
          </a:p>
        </p:txBody>
      </p:sp>
      <p:grpSp>
        <p:nvGrpSpPr>
          <p:cNvPr id="3" name="Groupe 2">
            <a:extLst>
              <a:ext uri="{FF2B5EF4-FFF2-40B4-BE49-F238E27FC236}">
                <a16:creationId xmlns:a16="http://schemas.microsoft.com/office/drawing/2014/main" id="{17327EE5-B04A-4594-BB0A-3B341CFC2D15}"/>
              </a:ext>
            </a:extLst>
          </p:cNvPr>
          <p:cNvGrpSpPr/>
          <p:nvPr/>
        </p:nvGrpSpPr>
        <p:grpSpPr>
          <a:xfrm>
            <a:off x="1706749" y="4665910"/>
            <a:ext cx="8310664" cy="1832218"/>
            <a:chOff x="206820" y="4839709"/>
            <a:chExt cx="8310664" cy="1832218"/>
          </a:xfrm>
        </p:grpSpPr>
        <p:sp>
          <p:nvSpPr>
            <p:cNvPr id="5" name="ZoneTexte 1">
              <a:extLst>
                <a:ext uri="{FF2B5EF4-FFF2-40B4-BE49-F238E27FC236}">
                  <a16:creationId xmlns:a16="http://schemas.microsoft.com/office/drawing/2014/main" id="{3134178A-72DD-497E-952F-51E51A269CE2}"/>
                </a:ext>
              </a:extLst>
            </p:cNvPr>
            <p:cNvSpPr txBox="1">
              <a:spLocks noChangeArrowheads="1"/>
            </p:cNvSpPr>
            <p:nvPr/>
          </p:nvSpPr>
          <p:spPr bwMode="auto">
            <a:xfrm>
              <a:off x="1835696" y="5589240"/>
              <a:ext cx="66817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800" dirty="0">
                  <a:solidFill>
                    <a:srgbClr val="00B050"/>
                  </a:solidFill>
                </a:rPr>
                <a:t>Never </a:t>
              </a:r>
              <a:r>
                <a:rPr lang="fr-FR" altLang="fr-FR" sz="2800" dirty="0" err="1">
                  <a:solidFill>
                    <a:srgbClr val="00B050"/>
                  </a:solidFill>
                </a:rPr>
                <a:t>measure</a:t>
              </a:r>
              <a:r>
                <a:rPr lang="fr-FR" altLang="fr-FR" sz="2800" dirty="0">
                  <a:solidFill>
                    <a:srgbClr val="00B050"/>
                  </a:solidFill>
                </a:rPr>
                <a:t> </a:t>
              </a:r>
              <a:r>
                <a:rPr lang="fr-FR" altLang="fr-FR" sz="2800" dirty="0" err="1">
                  <a:solidFill>
                    <a:srgbClr val="00B050"/>
                  </a:solidFill>
                </a:rPr>
                <a:t>anything</a:t>
              </a:r>
              <a:r>
                <a:rPr lang="fr-FR" altLang="fr-FR" sz="2800" dirty="0">
                  <a:solidFill>
                    <a:srgbClr val="00B050"/>
                  </a:solidFill>
                </a:rPr>
                <a:t> but </a:t>
              </a:r>
              <a:r>
                <a:rPr lang="fr-FR" altLang="fr-FR" sz="2800" dirty="0" err="1">
                  <a:solidFill>
                    <a:srgbClr val="00B050"/>
                  </a:solidFill>
                </a:rPr>
                <a:t>frequency</a:t>
              </a:r>
              <a:r>
                <a:rPr lang="fr-FR" altLang="fr-FR" sz="2800" dirty="0">
                  <a:solidFill>
                    <a:srgbClr val="00B050"/>
                  </a:solidFill>
                </a:rPr>
                <a:t>  !</a:t>
              </a:r>
            </a:p>
          </p:txBody>
        </p:sp>
        <p:pic>
          <p:nvPicPr>
            <p:cNvPr id="7" name="Image 2">
              <a:extLst>
                <a:ext uri="{FF2B5EF4-FFF2-40B4-BE49-F238E27FC236}">
                  <a16:creationId xmlns:a16="http://schemas.microsoft.com/office/drawing/2014/main" id="{19059966-BE69-4645-B633-D9AB02F749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820" y="4839709"/>
              <a:ext cx="1306845" cy="183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ZoneTexte 3">
            <a:extLst>
              <a:ext uri="{FF2B5EF4-FFF2-40B4-BE49-F238E27FC236}">
                <a16:creationId xmlns:a16="http://schemas.microsoft.com/office/drawing/2014/main" id="{48E115F1-B2FF-45DC-A4CD-DF7A1F712FA1}"/>
              </a:ext>
            </a:extLst>
          </p:cNvPr>
          <p:cNvSpPr txBox="1"/>
          <p:nvPr/>
        </p:nvSpPr>
        <p:spPr>
          <a:xfrm>
            <a:off x="2724844" y="3129257"/>
            <a:ext cx="6274475" cy="738664"/>
          </a:xfrm>
          <a:prstGeom prst="rect">
            <a:avLst/>
          </a:prstGeom>
          <a:noFill/>
        </p:spPr>
        <p:txBody>
          <a:bodyPr wrap="none" rtlCol="0">
            <a:spAutoFit/>
          </a:bodyPr>
          <a:lstStyle/>
          <a:p>
            <a:r>
              <a:rPr lang="fr-FR" altLang="fr-FR" sz="2400" dirty="0">
                <a:solidFill>
                  <a:srgbClr val="0A0AEC"/>
                </a:solidFill>
                <a:latin typeface="Arial" panose="020B0604020202020204" pitchFamily="34" charset="0"/>
                <a:cs typeface="Arial" panose="020B0604020202020204" pitchFamily="34" charset="0"/>
              </a:rPr>
              <a:t>There are </a:t>
            </a:r>
            <a:r>
              <a:rPr lang="fr-FR" altLang="fr-FR" sz="2400" dirty="0" err="1">
                <a:solidFill>
                  <a:srgbClr val="0A0AEC"/>
                </a:solidFill>
                <a:latin typeface="Arial" panose="020B0604020202020204" pitchFamily="34" charset="0"/>
                <a:cs typeface="Arial" panose="020B0604020202020204" pitchFamily="34" charset="0"/>
              </a:rPr>
              <a:t>thus</a:t>
            </a:r>
            <a:r>
              <a:rPr lang="fr-FR" altLang="fr-FR" sz="2400" dirty="0">
                <a:solidFill>
                  <a:srgbClr val="0A0AEC"/>
                </a:solidFill>
                <a:latin typeface="Arial" panose="020B0604020202020204" pitchFamily="34" charset="0"/>
                <a:cs typeface="Arial" panose="020B0604020202020204" pitchFamily="34" charset="0"/>
              </a:rPr>
              <a:t> as </a:t>
            </a:r>
            <a:r>
              <a:rPr lang="fr-FR" altLang="fr-FR" sz="2400" dirty="0" err="1">
                <a:solidFill>
                  <a:srgbClr val="0A0AEC"/>
                </a:solidFill>
                <a:latin typeface="Arial" panose="020B0604020202020204" pitchFamily="34" charset="0"/>
                <a:cs typeface="Arial" panose="020B0604020202020204" pitchFamily="34" charset="0"/>
              </a:rPr>
              <a:t>many</a:t>
            </a:r>
            <a:r>
              <a:rPr lang="fr-FR" altLang="fr-FR" sz="2400" dirty="0">
                <a:solidFill>
                  <a:srgbClr val="0A0AEC"/>
                </a:solidFill>
                <a:latin typeface="Arial" panose="020B0604020202020204" pitchFamily="34" charset="0"/>
                <a:cs typeface="Arial" panose="020B0604020202020204" pitchFamily="34" charset="0"/>
              </a:rPr>
              <a:t> times as </a:t>
            </a:r>
            <a:r>
              <a:rPr lang="fr-FR" altLang="fr-FR" sz="2400" dirty="0" err="1">
                <a:solidFill>
                  <a:srgbClr val="0A0AEC"/>
                </a:solidFill>
                <a:latin typeface="Arial" panose="020B0604020202020204" pitchFamily="34" charset="0"/>
                <a:cs typeface="Arial" panose="020B0604020202020204" pitchFamily="34" charset="0"/>
              </a:rPr>
              <a:t>observers</a:t>
            </a:r>
            <a:r>
              <a:rPr lang="fr-FR" altLang="fr-FR" sz="2400" dirty="0">
                <a:solidFill>
                  <a:srgbClr val="0A0AEC"/>
                </a:solidFill>
                <a:latin typeface="Arial" panose="020B0604020202020204" pitchFamily="34" charset="0"/>
                <a:cs typeface="Arial" panose="020B0604020202020204" pitchFamily="34" charset="0"/>
              </a:rPr>
              <a:t> !</a:t>
            </a:r>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science_mag2004_1">
            <a:extLst>
              <a:ext uri="{FF2B5EF4-FFF2-40B4-BE49-F238E27FC236}">
                <a16:creationId xmlns:a16="http://schemas.microsoft.com/office/drawing/2014/main" id="{8631703A-7440-404E-8288-01D2EBE545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863" y="681039"/>
            <a:ext cx="8640762" cy="592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04" name="Rectangle 4">
            <a:extLst>
              <a:ext uri="{FF2B5EF4-FFF2-40B4-BE49-F238E27FC236}">
                <a16:creationId xmlns:a16="http://schemas.microsoft.com/office/drawing/2014/main" id="{B64DC2CF-9A97-4A17-86C7-28C1686EA0D5}"/>
              </a:ext>
            </a:extLst>
          </p:cNvPr>
          <p:cNvSpPr>
            <a:spLocks noGrp="1" noChangeArrowheads="1"/>
          </p:cNvSpPr>
          <p:nvPr>
            <p:ph type="title"/>
          </p:nvPr>
        </p:nvSpPr>
        <p:spPr>
          <a:xfrm>
            <a:off x="1923255" y="102300"/>
            <a:ext cx="7817645" cy="720725"/>
          </a:xfrm>
          <a:solidFill>
            <a:srgbClr val="CCECFF"/>
          </a:solidFill>
          <a:ln>
            <a:solidFill>
              <a:schemeClr val="tx1"/>
            </a:solidFill>
          </a:ln>
          <a:effectLst/>
        </p:spPr>
        <p:txBody>
          <a:bodyPr>
            <a:normAutofit/>
          </a:bodyPr>
          <a:lstStyle/>
          <a:p>
            <a:pPr eaLnBrk="1" hangingPunct="1">
              <a:defRPr/>
            </a:pPr>
            <a:r>
              <a:rPr lang="fr-FR" altLang="fr-FR" dirty="0"/>
              <a:t> </a:t>
            </a:r>
            <a:r>
              <a:rPr lang="fr-FR" altLang="fr-FR" sz="4000" dirty="0" err="1">
                <a:latin typeface="Arial" panose="020B0604020202020204" pitchFamily="34" charset="0"/>
                <a:cs typeface="Arial" panose="020B0604020202020204" pitchFamily="34" charset="0"/>
              </a:rPr>
              <a:t>Precision</a:t>
            </a:r>
            <a:r>
              <a:rPr lang="fr-FR" altLang="fr-FR" sz="4000" dirty="0">
                <a:latin typeface="Arial" panose="020B0604020202020204" pitchFamily="34" charset="0"/>
                <a:cs typeface="Arial" panose="020B0604020202020204" pitchFamily="34" charset="0"/>
              </a:rPr>
              <a:t> of time </a:t>
            </a:r>
            <a:r>
              <a:rPr lang="fr-FR" altLang="fr-FR" sz="4000" dirty="0" err="1">
                <a:latin typeface="Arial" panose="020B0604020202020204" pitchFamily="34" charset="0"/>
                <a:cs typeface="Arial" panose="020B0604020202020204" pitchFamily="34" charset="0"/>
              </a:rPr>
              <a:t>measurements</a:t>
            </a:r>
            <a:endParaRPr lang="fr-FR" altLang="fr-FR" sz="4000" dirty="0">
              <a:effectLst>
                <a:outerShdw blurRad="38100" dist="38100" dir="2700000" algn="tl">
                  <a:srgbClr val="FFFFFF"/>
                </a:outerShdw>
              </a:effectLst>
              <a:latin typeface="Arial" panose="020B0604020202020204" pitchFamily="34" charset="0"/>
              <a:cs typeface="Arial" panose="020B0604020202020204" pitchFamily="34" charset="0"/>
            </a:endParaRPr>
          </a:p>
        </p:txBody>
      </p:sp>
      <p:sp>
        <p:nvSpPr>
          <p:cNvPr id="18440" name="Rectangle 8">
            <a:extLst>
              <a:ext uri="{FF2B5EF4-FFF2-40B4-BE49-F238E27FC236}">
                <a16:creationId xmlns:a16="http://schemas.microsoft.com/office/drawing/2014/main" id="{DBA73AAE-5A66-447A-9E69-6809B670AEC2}"/>
              </a:ext>
            </a:extLst>
          </p:cNvPr>
          <p:cNvSpPr>
            <a:spLocks noChangeArrowheads="1"/>
          </p:cNvSpPr>
          <p:nvPr/>
        </p:nvSpPr>
        <p:spPr bwMode="auto">
          <a:xfrm>
            <a:off x="8112126" y="5589589"/>
            <a:ext cx="144463" cy="142875"/>
          </a:xfrm>
          <a:prstGeom prst="rect">
            <a:avLst/>
          </a:prstGeom>
          <a:solidFill>
            <a:srgbClr val="FF0000"/>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sp>
        <p:nvSpPr>
          <p:cNvPr id="18441" name="Text Box 9">
            <a:extLst>
              <a:ext uri="{FF2B5EF4-FFF2-40B4-BE49-F238E27FC236}">
                <a16:creationId xmlns:a16="http://schemas.microsoft.com/office/drawing/2014/main" id="{461D347D-B64D-4E8C-B920-DDE48E348F35}"/>
              </a:ext>
            </a:extLst>
          </p:cNvPr>
          <p:cNvSpPr txBox="1">
            <a:spLocks noChangeArrowheads="1"/>
          </p:cNvSpPr>
          <p:nvPr/>
        </p:nvSpPr>
        <p:spPr bwMode="auto">
          <a:xfrm>
            <a:off x="2495551" y="3514725"/>
            <a:ext cx="682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a:t>1</a:t>
            </a:r>
            <a:r>
              <a:rPr lang="fr-FR" altLang="fr-FR" sz="2400">
                <a:latin typeface="Symbol" panose="05050102010706020507" pitchFamily="18" charset="2"/>
              </a:rPr>
              <a:t>m</a:t>
            </a:r>
            <a:r>
              <a:rPr lang="fr-FR" altLang="fr-FR" sz="2400"/>
              <a:t>s</a:t>
            </a:r>
          </a:p>
        </p:txBody>
      </p:sp>
      <p:sp>
        <p:nvSpPr>
          <p:cNvPr id="18442" name="Text Box 10">
            <a:extLst>
              <a:ext uri="{FF2B5EF4-FFF2-40B4-BE49-F238E27FC236}">
                <a16:creationId xmlns:a16="http://schemas.microsoft.com/office/drawing/2014/main" id="{C7406D64-E90A-43F8-ADE6-853535528EC1}"/>
              </a:ext>
            </a:extLst>
          </p:cNvPr>
          <p:cNvSpPr txBox="1">
            <a:spLocks noChangeArrowheads="1"/>
          </p:cNvSpPr>
          <p:nvPr/>
        </p:nvSpPr>
        <p:spPr bwMode="auto">
          <a:xfrm>
            <a:off x="2424113" y="2540000"/>
            <a:ext cx="760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a:t>1ms</a:t>
            </a:r>
          </a:p>
        </p:txBody>
      </p:sp>
      <p:sp>
        <p:nvSpPr>
          <p:cNvPr id="18443" name="Text Box 11">
            <a:extLst>
              <a:ext uri="{FF2B5EF4-FFF2-40B4-BE49-F238E27FC236}">
                <a16:creationId xmlns:a16="http://schemas.microsoft.com/office/drawing/2014/main" id="{DCF1CCFC-EE2D-49C6-B1FE-5B00D72E5EC4}"/>
              </a:ext>
            </a:extLst>
          </p:cNvPr>
          <p:cNvSpPr txBox="1">
            <a:spLocks noChangeArrowheads="1"/>
          </p:cNvSpPr>
          <p:nvPr/>
        </p:nvSpPr>
        <p:spPr bwMode="auto">
          <a:xfrm>
            <a:off x="2495551" y="4632325"/>
            <a:ext cx="676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a:t>1ns</a:t>
            </a:r>
          </a:p>
        </p:txBody>
      </p:sp>
      <p:sp>
        <p:nvSpPr>
          <p:cNvPr id="18444" name="Text Box 12">
            <a:extLst>
              <a:ext uri="{FF2B5EF4-FFF2-40B4-BE49-F238E27FC236}">
                <a16:creationId xmlns:a16="http://schemas.microsoft.com/office/drawing/2014/main" id="{D5C19E3F-D57C-4AED-A5A9-FD51C2ADAEBA}"/>
              </a:ext>
            </a:extLst>
          </p:cNvPr>
          <p:cNvSpPr txBox="1">
            <a:spLocks noChangeArrowheads="1"/>
          </p:cNvSpPr>
          <p:nvPr/>
        </p:nvSpPr>
        <p:spPr bwMode="auto">
          <a:xfrm>
            <a:off x="2495551" y="5640388"/>
            <a:ext cx="676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a:t>1ps</a:t>
            </a:r>
          </a:p>
        </p:txBody>
      </p:sp>
      <p:sp>
        <p:nvSpPr>
          <p:cNvPr id="18445" name="Text Box 13">
            <a:extLst>
              <a:ext uri="{FF2B5EF4-FFF2-40B4-BE49-F238E27FC236}">
                <a16:creationId xmlns:a16="http://schemas.microsoft.com/office/drawing/2014/main" id="{D39EA80F-2A17-447D-B22D-AC499B2E0227}"/>
              </a:ext>
            </a:extLst>
          </p:cNvPr>
          <p:cNvSpPr txBox="1">
            <a:spLocks noChangeArrowheads="1"/>
          </p:cNvSpPr>
          <p:nvPr/>
        </p:nvSpPr>
        <p:spPr bwMode="auto">
          <a:xfrm>
            <a:off x="2455863" y="1484313"/>
            <a:ext cx="506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a:t>1s</a:t>
            </a:r>
          </a:p>
        </p:txBody>
      </p:sp>
      <p:sp>
        <p:nvSpPr>
          <p:cNvPr id="18446" name="Rectangle 14">
            <a:extLst>
              <a:ext uri="{FF2B5EF4-FFF2-40B4-BE49-F238E27FC236}">
                <a16:creationId xmlns:a16="http://schemas.microsoft.com/office/drawing/2014/main" id="{6B64E87E-1F8C-474C-9013-475C9C49CE52}"/>
              </a:ext>
            </a:extLst>
          </p:cNvPr>
          <p:cNvSpPr>
            <a:spLocks noChangeArrowheads="1"/>
          </p:cNvSpPr>
          <p:nvPr/>
        </p:nvSpPr>
        <p:spPr bwMode="auto">
          <a:xfrm>
            <a:off x="8197851" y="6024382"/>
            <a:ext cx="144463" cy="1428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grpSp>
        <p:nvGrpSpPr>
          <p:cNvPr id="4" name="Groupe 3">
            <a:extLst>
              <a:ext uri="{FF2B5EF4-FFF2-40B4-BE49-F238E27FC236}">
                <a16:creationId xmlns:a16="http://schemas.microsoft.com/office/drawing/2014/main" id="{0A196F93-0CC9-4BCE-B480-AAB3D33EF070}"/>
              </a:ext>
            </a:extLst>
          </p:cNvPr>
          <p:cNvGrpSpPr/>
          <p:nvPr/>
        </p:nvGrpSpPr>
        <p:grpSpPr>
          <a:xfrm>
            <a:off x="8615364" y="5780088"/>
            <a:ext cx="2736850" cy="820878"/>
            <a:chOff x="8615364" y="5780088"/>
            <a:chExt cx="2736850" cy="820878"/>
          </a:xfrm>
        </p:grpSpPr>
        <p:sp>
          <p:nvSpPr>
            <p:cNvPr id="18439" name="Line 7">
              <a:extLst>
                <a:ext uri="{FF2B5EF4-FFF2-40B4-BE49-F238E27FC236}">
                  <a16:creationId xmlns:a16="http://schemas.microsoft.com/office/drawing/2014/main" id="{A4CFC457-2D9D-4D1C-B36E-63773B551AB1}"/>
                </a:ext>
              </a:extLst>
            </p:cNvPr>
            <p:cNvSpPr>
              <a:spLocks noChangeShapeType="1"/>
            </p:cNvSpPr>
            <p:nvPr/>
          </p:nvSpPr>
          <p:spPr bwMode="auto">
            <a:xfrm flipH="1">
              <a:off x="8615364" y="6021388"/>
              <a:ext cx="504825"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3" name="Groupe 2">
              <a:extLst>
                <a:ext uri="{FF2B5EF4-FFF2-40B4-BE49-F238E27FC236}">
                  <a16:creationId xmlns:a16="http://schemas.microsoft.com/office/drawing/2014/main" id="{D6BC0DC8-BEE5-4AED-8B28-FEFAEBFAF096}"/>
                </a:ext>
              </a:extLst>
            </p:cNvPr>
            <p:cNvGrpSpPr/>
            <p:nvPr/>
          </p:nvGrpSpPr>
          <p:grpSpPr>
            <a:xfrm>
              <a:off x="9048751" y="5780088"/>
              <a:ext cx="2303463" cy="820878"/>
              <a:chOff x="9048751" y="5780088"/>
              <a:chExt cx="2303463" cy="820878"/>
            </a:xfrm>
          </p:grpSpPr>
          <p:sp>
            <p:nvSpPr>
              <p:cNvPr id="358416" name="Text Box 16">
                <a:extLst>
                  <a:ext uri="{FF2B5EF4-FFF2-40B4-BE49-F238E27FC236}">
                    <a16:creationId xmlns:a16="http://schemas.microsoft.com/office/drawing/2014/main" id="{71432DBC-211E-42E4-9482-AC33BCD0E446}"/>
                  </a:ext>
                </a:extLst>
              </p:cNvPr>
              <p:cNvSpPr txBox="1">
                <a:spLocks noChangeArrowheads="1"/>
              </p:cNvSpPr>
              <p:nvPr/>
            </p:nvSpPr>
            <p:spPr bwMode="auto">
              <a:xfrm>
                <a:off x="9048751" y="5780088"/>
                <a:ext cx="2303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fr-FR" altLang="fr-FR" sz="2400" dirty="0">
                    <a:solidFill>
                      <a:schemeClr val="accent2"/>
                    </a:solidFill>
                    <a:effectLst>
                      <a:outerShdw blurRad="38100" dist="38100" dir="2700000" algn="tl">
                        <a:srgbClr val="C0C0C0"/>
                      </a:outerShdw>
                    </a:effectLst>
                  </a:rPr>
                  <a:t> </a:t>
                </a:r>
                <a:r>
                  <a:rPr lang="fr-FR" altLang="fr-FR" sz="2400" dirty="0">
                    <a:solidFill>
                      <a:srgbClr val="FF0000"/>
                    </a:solidFill>
                    <a:latin typeface="Arial" panose="020B0604020202020204" pitchFamily="34" charset="0"/>
                    <a:cs typeface="Arial" panose="020B0604020202020204" pitchFamily="34" charset="0"/>
                  </a:rPr>
                  <a:t>0.1 </a:t>
                </a:r>
                <a:r>
                  <a:rPr lang="fr-FR" altLang="fr-FR" sz="2400" dirty="0" err="1">
                    <a:solidFill>
                      <a:srgbClr val="FF0000"/>
                    </a:solidFill>
                    <a:latin typeface="Arial" panose="020B0604020202020204" pitchFamily="34" charset="0"/>
                    <a:cs typeface="Arial" panose="020B0604020202020204" pitchFamily="34" charset="0"/>
                  </a:rPr>
                  <a:t>ps</a:t>
                </a:r>
                <a:r>
                  <a:rPr lang="fr-FR" altLang="fr-FR" sz="2400" dirty="0">
                    <a:solidFill>
                      <a:srgbClr val="FF0000"/>
                    </a:solidFill>
                    <a:latin typeface="Arial" panose="020B0604020202020204" pitchFamily="34" charset="0"/>
                    <a:cs typeface="Arial" panose="020B0604020202020204" pitchFamily="34" charset="0"/>
                  </a:rPr>
                  <a:t>/</a:t>
                </a:r>
                <a:r>
                  <a:rPr lang="fr-FR" altLang="fr-FR" sz="2400" dirty="0" err="1">
                    <a:solidFill>
                      <a:srgbClr val="FF0000"/>
                    </a:solidFill>
                    <a:latin typeface="Arial" panose="020B0604020202020204" pitchFamily="34" charset="0"/>
                    <a:cs typeface="Arial" panose="020B0604020202020204" pitchFamily="34" charset="0"/>
                  </a:rPr>
                  <a:t>day</a:t>
                </a:r>
                <a:endParaRPr lang="fr-FR" altLang="fr-FR" sz="2400" dirty="0">
                  <a:solidFill>
                    <a:srgbClr val="FF0000"/>
                  </a:solidFill>
                  <a:latin typeface="Arial" panose="020B0604020202020204" pitchFamily="34" charset="0"/>
                  <a:cs typeface="Arial" panose="020B0604020202020204" pitchFamily="34" charset="0"/>
                </a:endParaRPr>
              </a:p>
            </p:txBody>
          </p:sp>
          <p:sp>
            <p:nvSpPr>
              <p:cNvPr id="358417" name="Text Box 17">
                <a:extLst>
                  <a:ext uri="{FF2B5EF4-FFF2-40B4-BE49-F238E27FC236}">
                    <a16:creationId xmlns:a16="http://schemas.microsoft.com/office/drawing/2014/main" id="{025D8F57-3864-4435-809B-62367B8A1AB4}"/>
                  </a:ext>
                </a:extLst>
              </p:cNvPr>
              <p:cNvSpPr txBox="1">
                <a:spLocks noChangeArrowheads="1"/>
              </p:cNvSpPr>
              <p:nvPr/>
            </p:nvSpPr>
            <p:spPr bwMode="auto">
              <a:xfrm>
                <a:off x="9120189" y="6139301"/>
                <a:ext cx="20842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fr-FR" altLang="fr-FR" sz="2400" dirty="0">
                    <a:solidFill>
                      <a:srgbClr val="FF0000"/>
                    </a:solidFill>
                    <a:latin typeface="Arial" panose="020B0604020202020204" pitchFamily="34" charset="0"/>
                    <a:cs typeface="Arial" panose="020B0604020202020204" pitchFamily="34" charset="0"/>
                  </a:rPr>
                  <a:t>Optical </a:t>
                </a:r>
                <a:r>
                  <a:rPr lang="fr-FR" altLang="fr-FR" sz="2400" dirty="0" err="1">
                    <a:solidFill>
                      <a:srgbClr val="FF0000"/>
                    </a:solidFill>
                    <a:latin typeface="Arial" panose="020B0604020202020204" pitchFamily="34" charset="0"/>
                    <a:cs typeface="Arial" panose="020B0604020202020204" pitchFamily="34" charset="0"/>
                  </a:rPr>
                  <a:t>clocks</a:t>
                </a:r>
                <a:endParaRPr lang="fr-FR" altLang="fr-FR" sz="2400" dirty="0">
                  <a:solidFill>
                    <a:srgbClr val="FF0000"/>
                  </a:solidFill>
                  <a:latin typeface="Arial" panose="020B0604020202020204" pitchFamily="34" charset="0"/>
                  <a:cs typeface="Arial" panose="020B0604020202020204" pitchFamily="34" charset="0"/>
                </a:endParaRPr>
              </a:p>
            </p:txBody>
          </p:sp>
        </p:grpSp>
      </p:grpSp>
      <p:sp>
        <p:nvSpPr>
          <p:cNvPr id="18450" name="Text Box 18">
            <a:extLst>
              <a:ext uri="{FF2B5EF4-FFF2-40B4-BE49-F238E27FC236}">
                <a16:creationId xmlns:a16="http://schemas.microsoft.com/office/drawing/2014/main" id="{01CA9585-2370-4B07-9157-534823576A53}"/>
              </a:ext>
            </a:extLst>
          </p:cNvPr>
          <p:cNvSpPr txBox="1">
            <a:spLocks noChangeArrowheads="1"/>
          </p:cNvSpPr>
          <p:nvPr/>
        </p:nvSpPr>
        <p:spPr bwMode="auto">
          <a:xfrm>
            <a:off x="8848725" y="4437064"/>
            <a:ext cx="178435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fr-FR" altLang="fr-FR" sz="2000" dirty="0"/>
              <a:t> GPS time</a:t>
            </a:r>
          </a:p>
        </p:txBody>
      </p:sp>
      <p:grpSp>
        <p:nvGrpSpPr>
          <p:cNvPr id="6" name="Groupe 5">
            <a:extLst>
              <a:ext uri="{FF2B5EF4-FFF2-40B4-BE49-F238E27FC236}">
                <a16:creationId xmlns:a16="http://schemas.microsoft.com/office/drawing/2014/main" id="{65406559-1F2A-4B76-B7B0-E4A199DBC413}"/>
              </a:ext>
            </a:extLst>
          </p:cNvPr>
          <p:cNvGrpSpPr/>
          <p:nvPr/>
        </p:nvGrpSpPr>
        <p:grpSpPr>
          <a:xfrm>
            <a:off x="6456363" y="4987926"/>
            <a:ext cx="4531027" cy="1046024"/>
            <a:chOff x="6456363" y="4987926"/>
            <a:chExt cx="4531027" cy="1046024"/>
          </a:xfrm>
        </p:grpSpPr>
        <p:sp>
          <p:nvSpPr>
            <p:cNvPr id="358403" name="Text Box 3">
              <a:extLst>
                <a:ext uri="{FF2B5EF4-FFF2-40B4-BE49-F238E27FC236}">
                  <a16:creationId xmlns:a16="http://schemas.microsoft.com/office/drawing/2014/main" id="{D9EFBB4D-E1C5-434F-89FB-7741930C8BD3}"/>
                </a:ext>
              </a:extLst>
            </p:cNvPr>
            <p:cNvSpPr txBox="1">
              <a:spLocks noChangeArrowheads="1"/>
            </p:cNvSpPr>
            <p:nvPr/>
          </p:nvSpPr>
          <p:spPr bwMode="auto">
            <a:xfrm>
              <a:off x="8832851" y="4987926"/>
              <a:ext cx="2030413" cy="46196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1" hangingPunct="1">
                <a:defRPr/>
              </a:pPr>
              <a:r>
                <a:rPr lang="fr-FR" altLang="fr-FR" sz="2400" dirty="0">
                  <a:solidFill>
                    <a:schemeClr val="tx2"/>
                  </a:solidFill>
                  <a:latin typeface="Arial" panose="020B0604020202020204" pitchFamily="34" charset="0"/>
                  <a:cs typeface="Arial" panose="020B0604020202020204" pitchFamily="34" charset="0"/>
                </a:rPr>
                <a:t>100 </a:t>
              </a:r>
              <a:r>
                <a:rPr lang="fr-FR" altLang="fr-FR" sz="2400" dirty="0" err="1">
                  <a:solidFill>
                    <a:schemeClr val="tx2"/>
                  </a:solidFill>
                  <a:latin typeface="Arial" panose="020B0604020202020204" pitchFamily="34" charset="0"/>
                  <a:cs typeface="Arial" panose="020B0604020202020204" pitchFamily="34" charset="0"/>
                </a:rPr>
                <a:t>ps</a:t>
              </a:r>
              <a:r>
                <a:rPr lang="fr-FR" altLang="fr-FR" sz="2400" dirty="0">
                  <a:solidFill>
                    <a:schemeClr val="tx2"/>
                  </a:solidFill>
                  <a:latin typeface="Arial" panose="020B0604020202020204" pitchFamily="34" charset="0"/>
                  <a:cs typeface="Arial" panose="020B0604020202020204" pitchFamily="34" charset="0"/>
                </a:rPr>
                <a:t>/</a:t>
              </a:r>
              <a:r>
                <a:rPr lang="fr-FR" altLang="fr-FR" sz="2400" dirty="0" err="1">
                  <a:solidFill>
                    <a:schemeClr val="tx2"/>
                  </a:solidFill>
                  <a:latin typeface="Arial" panose="020B0604020202020204" pitchFamily="34" charset="0"/>
                  <a:cs typeface="Arial" panose="020B0604020202020204" pitchFamily="34" charset="0"/>
                </a:rPr>
                <a:t>day</a:t>
              </a:r>
              <a:endParaRPr lang="fr-FR" altLang="fr-FR" sz="2400" dirty="0">
                <a:solidFill>
                  <a:schemeClr val="tx2"/>
                </a:solidFill>
                <a:latin typeface="Arial" panose="020B0604020202020204" pitchFamily="34" charset="0"/>
                <a:cs typeface="Arial" panose="020B0604020202020204" pitchFamily="34" charset="0"/>
              </a:endParaRPr>
            </a:p>
          </p:txBody>
        </p:sp>
        <p:sp>
          <p:nvSpPr>
            <p:cNvPr id="18437" name="Line 5">
              <a:extLst>
                <a:ext uri="{FF2B5EF4-FFF2-40B4-BE49-F238E27FC236}">
                  <a16:creationId xmlns:a16="http://schemas.microsoft.com/office/drawing/2014/main" id="{1D0DCA36-3A01-4CF6-AED5-C77935760FB5}"/>
                </a:ext>
              </a:extLst>
            </p:cNvPr>
            <p:cNvSpPr>
              <a:spLocks noChangeShapeType="1"/>
            </p:cNvSpPr>
            <p:nvPr/>
          </p:nvSpPr>
          <p:spPr bwMode="auto">
            <a:xfrm flipH="1">
              <a:off x="8183563" y="5229225"/>
              <a:ext cx="647700" cy="0"/>
            </a:xfrm>
            <a:prstGeom prst="line">
              <a:avLst/>
            </a:prstGeom>
            <a:noFill/>
            <a:ln w="2857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5" name="Groupe 4">
              <a:extLst>
                <a:ext uri="{FF2B5EF4-FFF2-40B4-BE49-F238E27FC236}">
                  <a16:creationId xmlns:a16="http://schemas.microsoft.com/office/drawing/2014/main" id="{3E76945F-71A1-46F2-AAB5-90A2779006F8}"/>
                </a:ext>
              </a:extLst>
            </p:cNvPr>
            <p:cNvGrpSpPr/>
            <p:nvPr/>
          </p:nvGrpSpPr>
          <p:grpSpPr>
            <a:xfrm>
              <a:off x="6456363" y="5326064"/>
              <a:ext cx="4531027" cy="707886"/>
              <a:chOff x="6456363" y="5326064"/>
              <a:chExt cx="4531027" cy="707886"/>
            </a:xfrm>
          </p:grpSpPr>
          <p:sp>
            <p:nvSpPr>
              <p:cNvPr id="358406" name="Text Box 6">
                <a:extLst>
                  <a:ext uri="{FF2B5EF4-FFF2-40B4-BE49-F238E27FC236}">
                    <a16:creationId xmlns:a16="http://schemas.microsoft.com/office/drawing/2014/main" id="{3CCF783B-D921-4013-8A02-B95CE67D3797}"/>
                  </a:ext>
                </a:extLst>
              </p:cNvPr>
              <p:cNvSpPr txBox="1">
                <a:spLocks noChangeArrowheads="1"/>
              </p:cNvSpPr>
              <p:nvPr/>
            </p:nvSpPr>
            <p:spPr bwMode="auto">
              <a:xfrm>
                <a:off x="8956977" y="5421958"/>
                <a:ext cx="2030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fr-FR" altLang="fr-FR" sz="2400" dirty="0">
                    <a:solidFill>
                      <a:schemeClr val="accent2"/>
                    </a:solidFill>
                    <a:effectLst>
                      <a:outerShdw blurRad="38100" dist="38100" dir="2700000" algn="tl">
                        <a:srgbClr val="C0C0C0"/>
                      </a:outerShdw>
                    </a:effectLst>
                  </a:rPr>
                  <a:t> </a:t>
                </a:r>
                <a:r>
                  <a:rPr lang="fr-FR" altLang="fr-FR" sz="2400" dirty="0">
                    <a:solidFill>
                      <a:srgbClr val="0A0AEC"/>
                    </a:solidFill>
                    <a:latin typeface="Arial" panose="020B0604020202020204" pitchFamily="34" charset="0"/>
                    <a:cs typeface="Arial" panose="020B0604020202020204" pitchFamily="34" charset="0"/>
                  </a:rPr>
                  <a:t>10 </a:t>
                </a:r>
                <a:r>
                  <a:rPr lang="fr-FR" altLang="fr-FR" sz="2400" dirty="0" err="1">
                    <a:solidFill>
                      <a:srgbClr val="0A0AEC"/>
                    </a:solidFill>
                    <a:latin typeface="Arial" panose="020B0604020202020204" pitchFamily="34" charset="0"/>
                    <a:cs typeface="Arial" panose="020B0604020202020204" pitchFamily="34" charset="0"/>
                  </a:rPr>
                  <a:t>ps</a:t>
                </a:r>
                <a:r>
                  <a:rPr lang="fr-FR" altLang="fr-FR" sz="2400" dirty="0">
                    <a:solidFill>
                      <a:srgbClr val="0A0AEC"/>
                    </a:solidFill>
                    <a:latin typeface="Arial" panose="020B0604020202020204" pitchFamily="34" charset="0"/>
                    <a:cs typeface="Arial" panose="020B0604020202020204" pitchFamily="34" charset="0"/>
                  </a:rPr>
                  <a:t>/</a:t>
                </a:r>
                <a:r>
                  <a:rPr lang="fr-FR" altLang="fr-FR" sz="2400" dirty="0" err="1">
                    <a:solidFill>
                      <a:srgbClr val="0A0AEC"/>
                    </a:solidFill>
                    <a:latin typeface="Arial" panose="020B0604020202020204" pitchFamily="34" charset="0"/>
                    <a:cs typeface="Arial" panose="020B0604020202020204" pitchFamily="34" charset="0"/>
                  </a:rPr>
                  <a:t>day</a:t>
                </a:r>
                <a:endParaRPr lang="fr-FR" altLang="fr-FR" sz="2400" dirty="0">
                  <a:solidFill>
                    <a:srgbClr val="0A0AEC"/>
                  </a:solidFill>
                  <a:latin typeface="Arial" panose="020B0604020202020204" pitchFamily="34" charset="0"/>
                  <a:cs typeface="Arial" panose="020B0604020202020204" pitchFamily="34" charset="0"/>
                </a:endParaRPr>
              </a:p>
            </p:txBody>
          </p:sp>
          <p:sp>
            <p:nvSpPr>
              <p:cNvPr id="18447" name="Line 15">
                <a:extLst>
                  <a:ext uri="{FF2B5EF4-FFF2-40B4-BE49-F238E27FC236}">
                    <a16:creationId xmlns:a16="http://schemas.microsoft.com/office/drawing/2014/main" id="{9EDCFE11-2D40-41A5-8A1A-C5AAE4451C1D}"/>
                  </a:ext>
                </a:extLst>
              </p:cNvPr>
              <p:cNvSpPr>
                <a:spLocks noChangeShapeType="1"/>
              </p:cNvSpPr>
              <p:nvPr/>
            </p:nvSpPr>
            <p:spPr bwMode="auto">
              <a:xfrm flipH="1">
                <a:off x="8401051" y="5661025"/>
                <a:ext cx="504825" cy="0"/>
              </a:xfrm>
              <a:prstGeom prst="line">
                <a:avLst/>
              </a:prstGeom>
              <a:noFill/>
              <a:ln w="28575">
                <a:solidFill>
                  <a:srgbClr val="0A0AE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51" name="Text Box 19">
                <a:extLst>
                  <a:ext uri="{FF2B5EF4-FFF2-40B4-BE49-F238E27FC236}">
                    <a16:creationId xmlns:a16="http://schemas.microsoft.com/office/drawing/2014/main" id="{0B14D23D-2EA9-4E59-9099-C24D77E4D855}"/>
                  </a:ext>
                </a:extLst>
              </p:cNvPr>
              <p:cNvSpPr txBox="1">
                <a:spLocks noChangeArrowheads="1"/>
              </p:cNvSpPr>
              <p:nvPr/>
            </p:nvSpPr>
            <p:spPr bwMode="auto">
              <a:xfrm>
                <a:off x="6456363" y="5326064"/>
                <a:ext cx="1593688" cy="70788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a:solidFill>
                      <a:srgbClr val="0A0AEC"/>
                    </a:solidFill>
                  </a:rPr>
                  <a:t>Cold </a:t>
                </a:r>
                <a:r>
                  <a:rPr lang="fr-FR" altLang="fr-FR" sz="2000" dirty="0" err="1">
                    <a:solidFill>
                      <a:srgbClr val="0A0AEC"/>
                    </a:solidFill>
                  </a:rPr>
                  <a:t>atoms</a:t>
                </a:r>
                <a:r>
                  <a:rPr lang="fr-FR" altLang="fr-FR" sz="2000" dirty="0">
                    <a:solidFill>
                      <a:srgbClr val="0A0AEC"/>
                    </a:solidFill>
                  </a:rPr>
                  <a:t> &amp; </a:t>
                </a:r>
                <a:r>
                  <a:rPr lang="fr-FR" altLang="fr-FR" sz="2000" dirty="0" err="1">
                    <a:solidFill>
                      <a:srgbClr val="0A0AEC"/>
                    </a:solidFill>
                  </a:rPr>
                  <a:t>Fountains</a:t>
                </a:r>
                <a:endParaRPr lang="fr-FR" altLang="fr-FR" sz="2000" dirty="0">
                  <a:solidFill>
                    <a:srgbClr val="0A0AEC"/>
                  </a:solidFill>
                </a:endParaRPr>
              </a:p>
            </p:txBody>
          </p:sp>
        </p:grpSp>
      </p:grpSp>
      <p:sp>
        <p:nvSpPr>
          <p:cNvPr id="358420" name="Text Box 20">
            <a:extLst>
              <a:ext uri="{FF2B5EF4-FFF2-40B4-BE49-F238E27FC236}">
                <a16:creationId xmlns:a16="http://schemas.microsoft.com/office/drawing/2014/main" id="{0BC6294C-9B7E-4181-8FB8-477708891E3C}"/>
              </a:ext>
            </a:extLst>
          </p:cNvPr>
          <p:cNvSpPr txBox="1">
            <a:spLocks noChangeArrowheads="1"/>
          </p:cNvSpPr>
          <p:nvPr/>
        </p:nvSpPr>
        <p:spPr bwMode="auto">
          <a:xfrm>
            <a:off x="3216276" y="3429001"/>
            <a:ext cx="5333999" cy="830997"/>
          </a:xfrm>
          <a:prstGeom prst="rect">
            <a:avLst/>
          </a:prstGeom>
          <a:solidFill>
            <a:srgbClr val="B7E5E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400" dirty="0"/>
              <a:t>&lt; 0.01 second </a:t>
            </a:r>
            <a:r>
              <a:rPr lang="fr-FR" altLang="fr-FR" sz="2400" dirty="0" err="1"/>
              <a:t>error</a:t>
            </a:r>
            <a:r>
              <a:rPr lang="fr-FR" altLang="fr-FR" sz="2400" dirty="0"/>
              <a:t> over 14 billion </a:t>
            </a:r>
            <a:r>
              <a:rPr lang="fr-FR" altLang="fr-FR" sz="2400" dirty="0" err="1"/>
              <a:t>years</a:t>
            </a:r>
            <a:r>
              <a:rPr lang="fr-FR" altLang="fr-FR" sz="2400" dirty="0"/>
              <a:t>, the </a:t>
            </a:r>
            <a:r>
              <a:rPr lang="fr-FR" altLang="fr-FR" sz="2400" dirty="0" err="1"/>
              <a:t>age</a:t>
            </a:r>
            <a:r>
              <a:rPr lang="fr-FR" altLang="fr-FR" sz="2400" dirty="0"/>
              <a:t> of the </a:t>
            </a:r>
            <a:r>
              <a:rPr lang="fr-FR" altLang="fr-FR" sz="2400" dirty="0" err="1"/>
              <a:t>Universe</a:t>
            </a:r>
            <a:r>
              <a:rPr lang="fr-FR" altLang="fr-FR" sz="2400" dirty="0"/>
              <a:t> !</a:t>
            </a:r>
          </a:p>
        </p:txBody>
      </p:sp>
      <p:sp>
        <p:nvSpPr>
          <p:cNvPr id="2" name="ZoneTexte 1">
            <a:extLst>
              <a:ext uri="{FF2B5EF4-FFF2-40B4-BE49-F238E27FC236}">
                <a16:creationId xmlns:a16="http://schemas.microsoft.com/office/drawing/2014/main" id="{6710EB8A-0542-4F56-8DD6-992FDF148D51}"/>
              </a:ext>
            </a:extLst>
          </p:cNvPr>
          <p:cNvSpPr txBox="1"/>
          <p:nvPr/>
        </p:nvSpPr>
        <p:spPr>
          <a:xfrm rot="16200000">
            <a:off x="-237792" y="3111650"/>
            <a:ext cx="4055406" cy="461665"/>
          </a:xfrm>
          <a:prstGeom prst="rect">
            <a:avLst/>
          </a:prstGeom>
          <a:solidFill>
            <a:schemeClr val="accent5"/>
          </a:solidFill>
        </p:spPr>
        <p:txBody>
          <a:bodyPr wrap="none">
            <a:spAutoFit/>
          </a:bodyPr>
          <a:lstStyle/>
          <a:p>
            <a:pPr>
              <a:defRPr/>
            </a:pPr>
            <a:r>
              <a:rPr lang="fr-FR" sz="2400" dirty="0" err="1"/>
              <a:t>Clock</a:t>
            </a:r>
            <a:r>
              <a:rPr lang="fr-FR" sz="2400" dirty="0"/>
              <a:t> </a:t>
            </a:r>
            <a:r>
              <a:rPr lang="fr-FR" sz="2400" dirty="0" err="1"/>
              <a:t>uncertainty</a:t>
            </a:r>
            <a:r>
              <a:rPr lang="fr-FR" sz="2400" dirty="0"/>
              <a:t> (second/</a:t>
            </a:r>
            <a:r>
              <a:rPr lang="fr-FR" sz="2400" dirty="0" err="1"/>
              <a:t>day</a:t>
            </a:r>
            <a:r>
              <a:rPr lang="fr-FR" sz="2400" dirty="0"/>
              <a:t>)</a:t>
            </a:r>
          </a:p>
        </p:txBody>
      </p:sp>
      <p:sp>
        <p:nvSpPr>
          <p:cNvPr id="18454" name="Text Box 19">
            <a:extLst>
              <a:ext uri="{FF2B5EF4-FFF2-40B4-BE49-F238E27FC236}">
                <a16:creationId xmlns:a16="http://schemas.microsoft.com/office/drawing/2014/main" id="{CD6F7A0C-94B3-466D-A103-8B7FF58BEC6A}"/>
              </a:ext>
            </a:extLst>
          </p:cNvPr>
          <p:cNvSpPr txBox="1">
            <a:spLocks noChangeArrowheads="1"/>
          </p:cNvSpPr>
          <p:nvPr/>
        </p:nvSpPr>
        <p:spPr bwMode="auto">
          <a:xfrm>
            <a:off x="8890000" y="2957513"/>
            <a:ext cx="1455738" cy="4000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2000">
              <a:solidFill>
                <a:srgbClr val="009900"/>
              </a:solidFill>
            </a:endParaRPr>
          </a:p>
        </p:txBody>
      </p:sp>
      <p:sp>
        <p:nvSpPr>
          <p:cNvPr id="18455" name="Text Box 19">
            <a:extLst>
              <a:ext uri="{FF2B5EF4-FFF2-40B4-BE49-F238E27FC236}">
                <a16:creationId xmlns:a16="http://schemas.microsoft.com/office/drawing/2014/main" id="{A62C2F5F-D7F6-4400-894F-35231DEDF300}"/>
              </a:ext>
            </a:extLst>
          </p:cNvPr>
          <p:cNvSpPr txBox="1">
            <a:spLocks noChangeArrowheads="1"/>
          </p:cNvSpPr>
          <p:nvPr/>
        </p:nvSpPr>
        <p:spPr bwMode="auto">
          <a:xfrm>
            <a:off x="8904288" y="2276476"/>
            <a:ext cx="1439862" cy="70788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err="1">
                <a:solidFill>
                  <a:srgbClr val="009900"/>
                </a:solidFill>
              </a:rPr>
              <a:t>Earth</a:t>
            </a:r>
            <a:r>
              <a:rPr lang="fr-FR" altLang="fr-FR" sz="2000" dirty="0">
                <a:solidFill>
                  <a:srgbClr val="009900"/>
                </a:solidFill>
              </a:rPr>
              <a:t> rotation</a:t>
            </a:r>
          </a:p>
        </p:txBody>
      </p:sp>
      <p:sp>
        <p:nvSpPr>
          <p:cNvPr id="18456" name="Text Box 19">
            <a:extLst>
              <a:ext uri="{FF2B5EF4-FFF2-40B4-BE49-F238E27FC236}">
                <a16:creationId xmlns:a16="http://schemas.microsoft.com/office/drawing/2014/main" id="{F4019AB9-8F47-4E62-9809-9311390C105C}"/>
              </a:ext>
            </a:extLst>
          </p:cNvPr>
          <p:cNvSpPr txBox="1">
            <a:spLocks noChangeArrowheads="1"/>
          </p:cNvSpPr>
          <p:nvPr/>
        </p:nvSpPr>
        <p:spPr bwMode="auto">
          <a:xfrm>
            <a:off x="8904288" y="3821113"/>
            <a:ext cx="1454150" cy="4000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a:solidFill>
                  <a:srgbClr val="009900"/>
                </a:solidFill>
              </a:rPr>
              <a:t>Pulsars</a:t>
            </a:r>
          </a:p>
        </p:txBody>
      </p:sp>
      <p:sp>
        <p:nvSpPr>
          <p:cNvPr id="18457" name="Text Box 19">
            <a:extLst>
              <a:ext uri="{FF2B5EF4-FFF2-40B4-BE49-F238E27FC236}">
                <a16:creationId xmlns:a16="http://schemas.microsoft.com/office/drawing/2014/main" id="{1CCCC7B2-C8CD-445B-A990-9618051116F2}"/>
              </a:ext>
            </a:extLst>
          </p:cNvPr>
          <p:cNvSpPr txBox="1">
            <a:spLocks noChangeArrowheads="1"/>
          </p:cNvSpPr>
          <p:nvPr/>
        </p:nvSpPr>
        <p:spPr bwMode="auto">
          <a:xfrm>
            <a:off x="8904288" y="1519238"/>
            <a:ext cx="1454150" cy="4000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a:solidFill>
                  <a:srgbClr val="009900"/>
                </a:solidFill>
              </a:rPr>
              <a:t>Navigation</a:t>
            </a:r>
          </a:p>
        </p:txBody>
      </p:sp>
      <p:sp>
        <p:nvSpPr>
          <p:cNvPr id="18458" name="Text Box 19">
            <a:extLst>
              <a:ext uri="{FF2B5EF4-FFF2-40B4-BE49-F238E27FC236}">
                <a16:creationId xmlns:a16="http://schemas.microsoft.com/office/drawing/2014/main" id="{C0F21C2C-2787-42D7-A860-F5B2F5F79C59}"/>
              </a:ext>
            </a:extLst>
          </p:cNvPr>
          <p:cNvSpPr txBox="1">
            <a:spLocks noChangeArrowheads="1"/>
          </p:cNvSpPr>
          <p:nvPr/>
        </p:nvSpPr>
        <p:spPr bwMode="auto">
          <a:xfrm>
            <a:off x="3865563" y="5668963"/>
            <a:ext cx="2520950" cy="3683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800">
                <a:solidFill>
                  <a:schemeClr val="tx2"/>
                </a:solidFill>
              </a:rPr>
              <a:t>ère mécanique</a:t>
            </a:r>
          </a:p>
        </p:txBody>
      </p:sp>
      <p:sp>
        <p:nvSpPr>
          <p:cNvPr id="18459" name="Text Box 19">
            <a:extLst>
              <a:ext uri="{FF2B5EF4-FFF2-40B4-BE49-F238E27FC236}">
                <a16:creationId xmlns:a16="http://schemas.microsoft.com/office/drawing/2014/main" id="{AA783043-C21A-48A0-8E53-3930A46A3EEA}"/>
              </a:ext>
            </a:extLst>
          </p:cNvPr>
          <p:cNvSpPr txBox="1">
            <a:spLocks noChangeArrowheads="1"/>
          </p:cNvSpPr>
          <p:nvPr/>
        </p:nvSpPr>
        <p:spPr bwMode="auto">
          <a:xfrm>
            <a:off x="7200901" y="981075"/>
            <a:ext cx="1558925" cy="3683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1800">
                <a:solidFill>
                  <a:schemeClr val="tx2"/>
                </a:solidFill>
              </a:rPr>
              <a:t>ère atomique</a:t>
            </a:r>
          </a:p>
        </p:txBody>
      </p:sp>
      <p:grpSp>
        <p:nvGrpSpPr>
          <p:cNvPr id="11" name="Groupe 10">
            <a:extLst>
              <a:ext uri="{FF2B5EF4-FFF2-40B4-BE49-F238E27FC236}">
                <a16:creationId xmlns:a16="http://schemas.microsoft.com/office/drawing/2014/main" id="{81C68416-42F7-4F2B-A121-F91F9E81254F}"/>
              </a:ext>
            </a:extLst>
          </p:cNvPr>
          <p:cNvGrpSpPr/>
          <p:nvPr/>
        </p:nvGrpSpPr>
        <p:grpSpPr>
          <a:xfrm>
            <a:off x="8507413" y="3319811"/>
            <a:ext cx="3363196" cy="400110"/>
            <a:chOff x="8507413" y="3319811"/>
            <a:chExt cx="3363196" cy="400110"/>
          </a:xfrm>
        </p:grpSpPr>
        <p:sp>
          <p:nvSpPr>
            <p:cNvPr id="7" name="ZoneTexte 6">
              <a:extLst>
                <a:ext uri="{FF2B5EF4-FFF2-40B4-BE49-F238E27FC236}">
                  <a16:creationId xmlns:a16="http://schemas.microsoft.com/office/drawing/2014/main" id="{A66A072C-40C7-4835-B939-F14BCABC5948}"/>
                </a:ext>
              </a:extLst>
            </p:cNvPr>
            <p:cNvSpPr txBox="1"/>
            <p:nvPr/>
          </p:nvSpPr>
          <p:spPr>
            <a:xfrm>
              <a:off x="9081063" y="3319811"/>
              <a:ext cx="2789546" cy="400110"/>
            </a:xfrm>
            <a:prstGeom prst="rect">
              <a:avLst/>
            </a:prstGeom>
            <a:noFill/>
          </p:spPr>
          <p:txBody>
            <a:bodyPr wrap="none" rtlCol="0">
              <a:spAutoFit/>
            </a:bodyPr>
            <a:lstStyle/>
            <a:p>
              <a:r>
                <a:rPr lang="en-GB" sz="2000" dirty="0">
                  <a:solidFill>
                    <a:srgbClr val="0A0AEC"/>
                  </a:solidFill>
                  <a:latin typeface="Arial" panose="020B0604020202020204" pitchFamily="34" charset="0"/>
                  <a:cs typeface="Arial" panose="020B0604020202020204" pitchFamily="34" charset="0"/>
                </a:rPr>
                <a:t>1955: first atomic clock</a:t>
              </a:r>
            </a:p>
          </p:txBody>
        </p:sp>
        <p:cxnSp>
          <p:nvCxnSpPr>
            <p:cNvPr id="9" name="Connecteur droit avec flèche 8">
              <a:extLst>
                <a:ext uri="{FF2B5EF4-FFF2-40B4-BE49-F238E27FC236}">
                  <a16:creationId xmlns:a16="http://schemas.microsoft.com/office/drawing/2014/main" id="{0429376E-7EF6-442A-AD8D-C784EE13C5B0}"/>
                </a:ext>
              </a:extLst>
            </p:cNvPr>
            <p:cNvCxnSpPr>
              <a:cxnSpLocks/>
            </p:cNvCxnSpPr>
            <p:nvPr/>
          </p:nvCxnSpPr>
          <p:spPr>
            <a:xfrm flipH="1">
              <a:off x="8507413" y="3522343"/>
              <a:ext cx="573650" cy="7950"/>
            </a:xfrm>
            <a:prstGeom prst="straightConnector1">
              <a:avLst/>
            </a:prstGeom>
            <a:ln>
              <a:solidFill>
                <a:srgbClr val="0A0AEC"/>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082627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8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endule1">
            <a:extLst>
              <a:ext uri="{FF2B5EF4-FFF2-40B4-BE49-F238E27FC236}">
                <a16:creationId xmlns:a16="http://schemas.microsoft.com/office/drawing/2014/main" id="{50437276-EEB4-4BE6-B3A8-14F4A6EDF2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4751" y="2642769"/>
            <a:ext cx="1914525" cy="282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4979" name="Rectangle 3">
            <a:extLst>
              <a:ext uri="{FF2B5EF4-FFF2-40B4-BE49-F238E27FC236}">
                <a16:creationId xmlns:a16="http://schemas.microsoft.com/office/drawing/2014/main" id="{6D164DD4-3388-4F52-B1DA-25B78ECC05C6}"/>
              </a:ext>
            </a:extLst>
          </p:cNvPr>
          <p:cNvSpPr>
            <a:spLocks noGrp="1" noChangeArrowheads="1"/>
          </p:cNvSpPr>
          <p:nvPr>
            <p:ph type="title"/>
          </p:nvPr>
        </p:nvSpPr>
        <p:spPr>
          <a:xfrm>
            <a:off x="4280567" y="79376"/>
            <a:ext cx="3056191" cy="707008"/>
          </a:xfrm>
          <a:solidFill>
            <a:srgbClr val="CCECFF"/>
          </a:solidFill>
          <a:ln w="12700">
            <a:solidFill>
              <a:schemeClr val="tx1"/>
            </a:solidFill>
          </a:ln>
          <a:effectLst/>
        </p:spPr>
        <p:txBody>
          <a:bodyPr/>
          <a:lstStyle/>
          <a:p>
            <a:pPr eaLnBrk="1" hangingPunct="1">
              <a:defRPr/>
            </a:pPr>
            <a:r>
              <a:rPr lang="fr-FR" altLang="fr-FR" sz="3600" dirty="0" err="1">
                <a:effectLst>
                  <a:outerShdw blurRad="38100" dist="38100" dir="2700000" algn="tl">
                    <a:srgbClr val="FFFFFF"/>
                  </a:outerShdw>
                </a:effectLst>
                <a:latin typeface="Arial" panose="020B0604020202020204" pitchFamily="34" charset="0"/>
                <a:cs typeface="Arial" panose="020B0604020202020204" pitchFamily="34" charset="0"/>
              </a:rPr>
              <a:t>Clock</a:t>
            </a:r>
            <a:r>
              <a:rPr lang="fr-FR" altLang="fr-FR" sz="3600" dirty="0">
                <a:effectLst>
                  <a:outerShdw blurRad="38100" dist="38100" dir="2700000" algn="tl">
                    <a:srgbClr val="FFFFFF"/>
                  </a:outerShdw>
                </a:effectLst>
                <a:latin typeface="Arial" panose="020B0604020202020204" pitchFamily="34" charset="0"/>
                <a:cs typeface="Arial" panose="020B0604020202020204" pitchFamily="34" charset="0"/>
              </a:rPr>
              <a:t> concept</a:t>
            </a:r>
          </a:p>
        </p:txBody>
      </p:sp>
      <p:sp>
        <p:nvSpPr>
          <p:cNvPr id="9220" name="Text Box 4">
            <a:extLst>
              <a:ext uri="{FF2B5EF4-FFF2-40B4-BE49-F238E27FC236}">
                <a16:creationId xmlns:a16="http://schemas.microsoft.com/office/drawing/2014/main" id="{7F5DCEEA-EFBF-48F9-9CDA-044DA810FACB}"/>
              </a:ext>
            </a:extLst>
          </p:cNvPr>
          <p:cNvSpPr txBox="1">
            <a:spLocks noChangeArrowheads="1"/>
          </p:cNvSpPr>
          <p:nvPr/>
        </p:nvSpPr>
        <p:spPr bwMode="auto">
          <a:xfrm>
            <a:off x="2369337" y="866596"/>
            <a:ext cx="5580374"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a:defRPr>
                <a:solidFill>
                  <a:schemeClr val="tx1"/>
                </a:solidFill>
                <a:latin typeface="Arial" panose="020B0604020202020204" pitchFamily="34" charset="0"/>
              </a:defRPr>
            </a:lvl1pPr>
            <a:lvl2pPr marL="914400" indent="-457200">
              <a:defRPr>
                <a:solidFill>
                  <a:schemeClr val="tx1"/>
                </a:solidFill>
                <a:latin typeface="Arial" panose="020B0604020202020204" pitchFamily="34" charset="0"/>
              </a:defRPr>
            </a:lvl2pPr>
            <a:lvl3pPr marL="1371600" indent="-457200">
              <a:defRPr>
                <a:solidFill>
                  <a:schemeClr val="tx1"/>
                </a:solidFill>
                <a:latin typeface="Arial" panose="020B0604020202020204" pitchFamily="34" charset="0"/>
              </a:defRPr>
            </a:lvl3pPr>
            <a:lvl4pPr marL="1828800" indent="-457200">
              <a:defRPr>
                <a:solidFill>
                  <a:schemeClr val="tx1"/>
                </a:solidFill>
                <a:latin typeface="Arial" panose="020B0604020202020204" pitchFamily="34" charset="0"/>
              </a:defRPr>
            </a:lvl4pPr>
            <a:lvl5pPr marL="2286000" indent="-457200">
              <a:defRPr>
                <a:solidFill>
                  <a:schemeClr val="tx1"/>
                </a:solidFill>
                <a:latin typeface="Arial" panose="020B0604020202020204" pitchFamily="34" charset="0"/>
              </a:defRPr>
            </a:lvl5pPr>
            <a:lvl6pPr marL="2743200" indent="-457200" eaLnBrk="0" fontAlgn="base" hangingPunct="0">
              <a:spcBef>
                <a:spcPct val="0"/>
              </a:spcBef>
              <a:spcAft>
                <a:spcPct val="0"/>
              </a:spcAft>
              <a:defRPr>
                <a:solidFill>
                  <a:schemeClr val="tx1"/>
                </a:solidFill>
                <a:latin typeface="Arial" panose="020B0604020202020204" pitchFamily="34" charset="0"/>
              </a:defRPr>
            </a:lvl6pPr>
            <a:lvl7pPr marL="3200400" indent="-457200" eaLnBrk="0" fontAlgn="base" hangingPunct="0">
              <a:spcBef>
                <a:spcPct val="0"/>
              </a:spcBef>
              <a:spcAft>
                <a:spcPct val="0"/>
              </a:spcAft>
              <a:defRPr>
                <a:solidFill>
                  <a:schemeClr val="tx1"/>
                </a:solidFill>
                <a:latin typeface="Arial" panose="020B0604020202020204" pitchFamily="34" charset="0"/>
              </a:defRPr>
            </a:lvl7pPr>
            <a:lvl8pPr marL="3657600" indent="-457200" eaLnBrk="0" fontAlgn="base" hangingPunct="0">
              <a:spcBef>
                <a:spcPct val="0"/>
              </a:spcBef>
              <a:spcAft>
                <a:spcPct val="0"/>
              </a:spcAft>
              <a:defRPr>
                <a:solidFill>
                  <a:schemeClr val="tx1"/>
                </a:solidFill>
                <a:latin typeface="Arial" panose="020B0604020202020204" pitchFamily="34" charset="0"/>
              </a:defRPr>
            </a:lvl8pPr>
            <a:lvl9pPr marL="4114800" indent="-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2400" dirty="0" err="1">
                <a:solidFill>
                  <a:srgbClr val="0A0AEC"/>
                </a:solidFill>
              </a:rPr>
              <a:t>Find</a:t>
            </a:r>
            <a:r>
              <a:rPr lang="fr-FR" altLang="fr-FR" sz="2400" dirty="0">
                <a:solidFill>
                  <a:srgbClr val="0A0AEC"/>
                </a:solidFill>
              </a:rPr>
              <a:t> a </a:t>
            </a:r>
            <a:r>
              <a:rPr lang="fr-FR" altLang="fr-FR" sz="2400" dirty="0" err="1">
                <a:solidFill>
                  <a:srgbClr val="0A0AEC"/>
                </a:solidFill>
              </a:rPr>
              <a:t>regular</a:t>
            </a:r>
            <a:r>
              <a:rPr lang="fr-FR" altLang="fr-FR" sz="2400" dirty="0">
                <a:solidFill>
                  <a:srgbClr val="0A0AEC"/>
                </a:solidFill>
              </a:rPr>
              <a:t> or </a:t>
            </a:r>
            <a:r>
              <a:rPr lang="fr-FR" altLang="fr-FR" sz="2400" dirty="0" err="1">
                <a:solidFill>
                  <a:srgbClr val="0A0AEC"/>
                </a:solidFill>
              </a:rPr>
              <a:t>periodic</a:t>
            </a:r>
            <a:r>
              <a:rPr lang="fr-FR" altLang="fr-FR" sz="2400" dirty="0">
                <a:solidFill>
                  <a:srgbClr val="0A0AEC"/>
                </a:solidFill>
              </a:rPr>
              <a:t> </a:t>
            </a:r>
            <a:r>
              <a:rPr lang="fr-FR" altLang="fr-FR" sz="2400" dirty="0" err="1">
                <a:solidFill>
                  <a:srgbClr val="0A0AEC"/>
                </a:solidFill>
              </a:rPr>
              <a:t>phenomenon</a:t>
            </a:r>
            <a:r>
              <a:rPr lang="fr-FR" altLang="fr-FR" sz="2400" dirty="0">
                <a:solidFill>
                  <a:srgbClr val="0A0AEC"/>
                </a:solidFill>
              </a:rPr>
              <a:t> </a:t>
            </a:r>
          </a:p>
          <a:p>
            <a:pPr eaLnBrk="1" hangingPunct="1"/>
            <a:r>
              <a:rPr lang="fr-FR" altLang="fr-FR" sz="2400" dirty="0">
                <a:solidFill>
                  <a:srgbClr val="0A0AEC"/>
                </a:solidFill>
              </a:rPr>
              <a:t>and count a </a:t>
            </a:r>
            <a:r>
              <a:rPr lang="fr-FR" altLang="fr-FR" sz="2400" dirty="0" err="1">
                <a:solidFill>
                  <a:srgbClr val="0A0AEC"/>
                </a:solidFill>
              </a:rPr>
              <a:t>number</a:t>
            </a:r>
            <a:r>
              <a:rPr lang="fr-FR" altLang="fr-FR" sz="2400" dirty="0">
                <a:solidFill>
                  <a:srgbClr val="0A0AEC"/>
                </a:solidFill>
              </a:rPr>
              <a:t> of oscillations</a:t>
            </a:r>
          </a:p>
          <a:p>
            <a:pPr eaLnBrk="1" hangingPunct="1"/>
            <a:r>
              <a:rPr lang="fr-FR" altLang="fr-FR" sz="2400" dirty="0">
                <a:solidFill>
                  <a:srgbClr val="00B050"/>
                </a:solidFill>
              </a:rPr>
              <a:t>1) Nature: </a:t>
            </a:r>
          </a:p>
          <a:p>
            <a:pPr eaLnBrk="1" hangingPunct="1"/>
            <a:r>
              <a:rPr lang="fr-FR" altLang="fr-FR" sz="2400" dirty="0"/>
              <a:t>    </a:t>
            </a:r>
            <a:r>
              <a:rPr lang="fr-FR" altLang="fr-FR" sz="2400" dirty="0">
                <a:solidFill>
                  <a:srgbClr val="FF0000"/>
                </a:solidFill>
              </a:rPr>
              <a:t>observation:</a:t>
            </a:r>
            <a:r>
              <a:rPr lang="fr-FR" altLang="fr-FR" sz="2400" dirty="0"/>
              <a:t> </a:t>
            </a:r>
            <a:r>
              <a:rPr lang="fr-FR" altLang="fr-FR" sz="2400" dirty="0" err="1"/>
              <a:t>Earth</a:t>
            </a:r>
            <a:r>
              <a:rPr lang="fr-FR" altLang="fr-FR" sz="2400" dirty="0"/>
              <a:t> rotation: </a:t>
            </a:r>
            <a:r>
              <a:rPr lang="fr-FR" altLang="fr-FR" sz="2400" dirty="0" err="1"/>
              <a:t>sundial</a:t>
            </a:r>
            <a:r>
              <a:rPr lang="fr-FR" altLang="fr-FR" sz="2400" dirty="0"/>
              <a:t>,</a:t>
            </a:r>
          </a:p>
          <a:p>
            <a:pPr eaLnBrk="1" hangingPunct="1"/>
            <a:r>
              <a:rPr lang="fr-FR" altLang="fr-FR" sz="2400" dirty="0"/>
              <a:t>                         </a:t>
            </a:r>
            <a:r>
              <a:rPr lang="fr-FR" altLang="fr-FR" sz="2400" dirty="0" err="1"/>
              <a:t>moon</a:t>
            </a:r>
            <a:r>
              <a:rPr lang="fr-FR" altLang="fr-FR" sz="2400" dirty="0"/>
              <a:t>, </a:t>
            </a:r>
            <a:r>
              <a:rPr lang="fr-FR" altLang="fr-FR" sz="2400" dirty="0" err="1"/>
              <a:t>calendars</a:t>
            </a:r>
            <a:r>
              <a:rPr lang="fr-FR" altLang="fr-FR" sz="2400" dirty="0"/>
              <a:t>,…</a:t>
            </a:r>
          </a:p>
        </p:txBody>
      </p:sp>
      <p:graphicFrame>
        <p:nvGraphicFramePr>
          <p:cNvPr id="9221" name="Object 5">
            <a:extLst>
              <a:ext uri="{FF2B5EF4-FFF2-40B4-BE49-F238E27FC236}">
                <a16:creationId xmlns:a16="http://schemas.microsoft.com/office/drawing/2014/main" id="{6CC7C10D-CAF1-4A73-814D-CEE46FC93457}"/>
              </a:ext>
            </a:extLst>
          </p:cNvPr>
          <p:cNvGraphicFramePr>
            <a:graphicFrameLocks noGrp="1" noChangeAspect="1"/>
          </p:cNvGraphicFramePr>
          <p:nvPr>
            <p:ph idx="1"/>
            <p:extLst>
              <p:ext uri="{D42A27DB-BD31-4B8C-83A1-F6EECF244321}">
                <p14:modId xmlns:p14="http://schemas.microsoft.com/office/powerpoint/2010/main" val="303616617"/>
              </p:ext>
            </p:extLst>
          </p:nvPr>
        </p:nvGraphicFramePr>
        <p:xfrm>
          <a:off x="9784153" y="5732348"/>
          <a:ext cx="2081213" cy="666750"/>
        </p:xfrm>
        <a:graphic>
          <a:graphicData uri="http://schemas.openxmlformats.org/presentationml/2006/ole">
            <mc:AlternateContent xmlns:mc="http://schemas.openxmlformats.org/markup-compatibility/2006">
              <mc:Choice xmlns:v="urn:schemas-microsoft-com:vml" Requires="v">
                <p:oleObj spid="_x0000_s21698" name="Equation" r:id="rId5" imgW="825500" imgH="254000" progId="Equation.DSMT4">
                  <p:embed/>
                </p:oleObj>
              </mc:Choice>
              <mc:Fallback>
                <p:oleObj name="Equation" r:id="rId5" imgW="825500" imgH="254000" progId="Equation.DSMT4">
                  <p:embed/>
                  <p:pic>
                    <p:nvPicPr>
                      <p:cNvPr id="9221" name="Object 5">
                        <a:extLst>
                          <a:ext uri="{FF2B5EF4-FFF2-40B4-BE49-F238E27FC236}">
                            <a16:creationId xmlns:a16="http://schemas.microsoft.com/office/drawing/2014/main" id="{6CC7C10D-CAF1-4A73-814D-CEE46FC934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84153" y="5732348"/>
                        <a:ext cx="2081213" cy="66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9223" name="Image 5">
            <a:extLst>
              <a:ext uri="{FF2B5EF4-FFF2-40B4-BE49-F238E27FC236}">
                <a16:creationId xmlns:a16="http://schemas.microsoft.com/office/drawing/2014/main" id="{E02D4486-2681-4D41-884B-EA3365C438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542" y="-94529"/>
            <a:ext cx="2363104" cy="2363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e 9">
            <a:extLst>
              <a:ext uri="{FF2B5EF4-FFF2-40B4-BE49-F238E27FC236}">
                <a16:creationId xmlns:a16="http://schemas.microsoft.com/office/drawing/2014/main" id="{C69B301F-844C-4022-B305-5994C60A8C10}"/>
              </a:ext>
            </a:extLst>
          </p:cNvPr>
          <p:cNvGrpSpPr/>
          <p:nvPr/>
        </p:nvGrpSpPr>
        <p:grpSpPr>
          <a:xfrm>
            <a:off x="2398615" y="79377"/>
            <a:ext cx="9658705" cy="3831250"/>
            <a:chOff x="2398616" y="79376"/>
            <a:chExt cx="9778202" cy="3868601"/>
          </a:xfrm>
        </p:grpSpPr>
        <p:pic>
          <p:nvPicPr>
            <p:cNvPr id="17" name="Image 16">
              <a:extLst>
                <a:ext uri="{FF2B5EF4-FFF2-40B4-BE49-F238E27FC236}">
                  <a16:creationId xmlns:a16="http://schemas.microsoft.com/office/drawing/2014/main" id="{1427CF77-47D9-40F2-92E6-7F75F4672C4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44903" y="79376"/>
              <a:ext cx="3431915" cy="2573936"/>
            </a:xfrm>
            <a:prstGeom prst="rect">
              <a:avLst/>
            </a:prstGeom>
          </p:spPr>
        </p:pic>
        <p:sp>
          <p:nvSpPr>
            <p:cNvPr id="2" name="ZoneTexte 1">
              <a:extLst>
                <a:ext uri="{FF2B5EF4-FFF2-40B4-BE49-F238E27FC236}">
                  <a16:creationId xmlns:a16="http://schemas.microsoft.com/office/drawing/2014/main" id="{70169EB8-DBAA-4415-BF1B-1A5E89C0EEB2}"/>
                </a:ext>
              </a:extLst>
            </p:cNvPr>
            <p:cNvSpPr txBox="1"/>
            <p:nvPr/>
          </p:nvSpPr>
          <p:spPr>
            <a:xfrm>
              <a:off x="2398616" y="2747648"/>
              <a:ext cx="6107762" cy="1200329"/>
            </a:xfrm>
            <a:prstGeom prst="rect">
              <a:avLst/>
            </a:prstGeom>
            <a:noFill/>
          </p:spPr>
          <p:txBody>
            <a:bodyPr wrap="none" rtlCol="0">
              <a:spAutoFit/>
            </a:bodyPr>
            <a:lstStyle/>
            <a:p>
              <a:r>
                <a:rPr lang="fr-FR" altLang="fr-FR" sz="2400" dirty="0">
                  <a:solidFill>
                    <a:srgbClr val="00B050"/>
                  </a:solidFill>
                  <a:latin typeface="Arial" panose="020B0604020202020204" pitchFamily="34" charset="0"/>
                  <a:cs typeface="Arial" panose="020B0604020202020204" pitchFamily="34" charset="0"/>
                </a:rPr>
                <a:t>2) Human </a:t>
              </a:r>
              <a:r>
                <a:rPr lang="fr-FR" altLang="fr-FR" sz="2400" dirty="0" err="1">
                  <a:solidFill>
                    <a:srgbClr val="00B050"/>
                  </a:solidFill>
                  <a:latin typeface="Arial" panose="020B0604020202020204" pitchFamily="34" charset="0"/>
                  <a:cs typeface="Arial" panose="020B0604020202020204" pitchFamily="34" charset="0"/>
                </a:rPr>
                <a:t>realization</a:t>
              </a:r>
              <a:r>
                <a:rPr lang="fr-FR" altLang="fr-FR" sz="2400" dirty="0">
                  <a:solidFill>
                    <a:srgbClr val="00B050"/>
                  </a:solidFill>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Hourglass</a:t>
              </a:r>
              <a:r>
                <a:rPr lang="fr-FR" altLang="fr-FR" sz="2400" dirty="0">
                  <a:latin typeface="Arial" panose="020B0604020202020204" pitchFamily="34" charset="0"/>
                  <a:cs typeface="Arial" panose="020B0604020202020204" pitchFamily="34" charset="0"/>
                </a:rPr>
                <a:t>, </a:t>
              </a:r>
            </a:p>
            <a:p>
              <a:r>
                <a:rPr lang="fr-FR" altLang="fr-FR" sz="2400" dirty="0">
                  <a:latin typeface="Arial" panose="020B0604020202020204" pitchFamily="34" charset="0"/>
                  <a:cs typeface="Arial" panose="020B0604020202020204" pitchFamily="34" charset="0"/>
                </a:rPr>
                <a:t>Galileo </a:t>
              </a:r>
              <a:r>
                <a:rPr lang="fr-FR" altLang="fr-FR" sz="2400" dirty="0" err="1">
                  <a:latin typeface="Arial" panose="020B0604020202020204" pitchFamily="34" charset="0"/>
                  <a:cs typeface="Arial" panose="020B0604020202020204" pitchFamily="34" charset="0"/>
                </a:rPr>
                <a:t>pendulum</a:t>
              </a:r>
              <a:r>
                <a:rPr lang="fr-FR" altLang="fr-FR" sz="2400" dirty="0">
                  <a:latin typeface="Arial" panose="020B0604020202020204" pitchFamily="34" charset="0"/>
                  <a:cs typeface="Arial" panose="020B0604020202020204" pitchFamily="34" charset="0"/>
                </a:rPr>
                <a:t>: simple </a:t>
              </a:r>
              <a:r>
                <a:rPr lang="fr-FR" altLang="fr-FR" sz="2400" dirty="0" err="1">
                  <a:latin typeface="Arial" panose="020B0604020202020204" pitchFamily="34" charset="0"/>
                  <a:cs typeface="Arial" panose="020B0604020202020204" pitchFamily="34" charset="0"/>
                </a:rPr>
                <a:t>phenomenon</a:t>
              </a:r>
              <a:r>
                <a:rPr lang="fr-FR" altLang="fr-FR" sz="2400" dirty="0">
                  <a:latin typeface="Arial" panose="020B0604020202020204" pitchFamily="34" charset="0"/>
                  <a:cs typeface="Arial" panose="020B0604020202020204" pitchFamily="34" charset="0"/>
                </a:rPr>
                <a:t>, </a:t>
              </a:r>
            </a:p>
            <a:p>
              <a:r>
                <a:rPr lang="fr-FR" altLang="fr-FR" sz="2400" dirty="0" err="1">
                  <a:latin typeface="Arial" panose="020B0604020202020204" pitchFamily="34" charset="0"/>
                  <a:cs typeface="Arial" panose="020B0604020202020204" pitchFamily="34" charset="0"/>
                </a:rPr>
                <a:t>described</a:t>
              </a:r>
              <a:r>
                <a:rPr lang="fr-FR" altLang="fr-FR" sz="2400" dirty="0">
                  <a:latin typeface="Arial" panose="020B0604020202020204" pitchFamily="34" charset="0"/>
                  <a:cs typeface="Arial" panose="020B0604020202020204" pitchFamily="34" charset="0"/>
                </a:rPr>
                <a:t> by a </a:t>
              </a:r>
              <a:r>
                <a:rPr lang="fr-FR" altLang="fr-FR" sz="2400" dirty="0" err="1">
                  <a:latin typeface="Arial" panose="020B0604020202020204" pitchFamily="34" charset="0"/>
                  <a:cs typeface="Arial" panose="020B0604020202020204" pitchFamily="34" charset="0"/>
                </a:rPr>
                <a:t>small</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number</a:t>
              </a:r>
              <a:r>
                <a:rPr lang="fr-FR" altLang="fr-FR" sz="2400" dirty="0">
                  <a:latin typeface="Arial" panose="020B0604020202020204" pitchFamily="34" charset="0"/>
                  <a:cs typeface="Arial" panose="020B0604020202020204" pitchFamily="34" charset="0"/>
                </a:rPr>
                <a:t> of </a:t>
              </a:r>
              <a:r>
                <a:rPr lang="fr-FR" altLang="fr-FR" sz="2400" dirty="0" err="1">
                  <a:latin typeface="Arial" panose="020B0604020202020204" pitchFamily="34" charset="0"/>
                  <a:cs typeface="Arial" panose="020B0604020202020204" pitchFamily="34" charset="0"/>
                </a:rPr>
                <a:t>parameters</a:t>
              </a:r>
              <a:endParaRPr lang="en-GB" dirty="0"/>
            </a:p>
          </p:txBody>
        </p:sp>
      </p:grpSp>
      <p:grpSp>
        <p:nvGrpSpPr>
          <p:cNvPr id="9" name="Groupe 8">
            <a:extLst>
              <a:ext uri="{FF2B5EF4-FFF2-40B4-BE49-F238E27FC236}">
                <a16:creationId xmlns:a16="http://schemas.microsoft.com/office/drawing/2014/main" id="{727C7BA1-C05F-40FB-B9BE-63002EAB5FC7}"/>
              </a:ext>
            </a:extLst>
          </p:cNvPr>
          <p:cNvGrpSpPr/>
          <p:nvPr/>
        </p:nvGrpSpPr>
        <p:grpSpPr>
          <a:xfrm>
            <a:off x="2398616" y="3910627"/>
            <a:ext cx="7250703" cy="2821714"/>
            <a:chOff x="2398616" y="3910627"/>
            <a:chExt cx="7250703" cy="2821714"/>
          </a:xfrm>
        </p:grpSpPr>
        <p:sp>
          <p:nvSpPr>
            <p:cNvPr id="8" name="ZoneTexte 7">
              <a:extLst>
                <a:ext uri="{FF2B5EF4-FFF2-40B4-BE49-F238E27FC236}">
                  <a16:creationId xmlns:a16="http://schemas.microsoft.com/office/drawing/2014/main" id="{CA222DDA-C172-4332-9D4A-79D23528BE35}"/>
                </a:ext>
              </a:extLst>
            </p:cNvPr>
            <p:cNvSpPr txBox="1"/>
            <p:nvPr/>
          </p:nvSpPr>
          <p:spPr>
            <a:xfrm>
              <a:off x="4083251" y="4786497"/>
              <a:ext cx="439544" cy="461665"/>
            </a:xfrm>
            <a:prstGeom prst="rect">
              <a:avLst/>
            </a:prstGeom>
            <a:noFill/>
          </p:spPr>
          <p:txBody>
            <a:bodyPr wrap="none" rtlCol="0">
              <a:spAutoFit/>
            </a:bodyPr>
            <a:lstStyle/>
            <a:p>
              <a:r>
                <a:rPr lang="fr-FR" altLang="fr-FR" sz="2400" dirty="0" err="1">
                  <a:latin typeface="Symbol" panose="05050102010706020507" pitchFamily="18" charset="2"/>
                </a:rPr>
                <a:t>d</a:t>
              </a:r>
              <a:r>
                <a:rPr lang="fr-FR" altLang="fr-FR" sz="2400" dirty="0" err="1"/>
                <a:t>t</a:t>
              </a:r>
              <a:endParaRPr lang="en-GB" sz="2400" dirty="0"/>
            </a:p>
          </p:txBody>
        </p:sp>
        <p:sp>
          <p:nvSpPr>
            <p:cNvPr id="16" name="ZoneTexte 15">
              <a:extLst>
                <a:ext uri="{FF2B5EF4-FFF2-40B4-BE49-F238E27FC236}">
                  <a16:creationId xmlns:a16="http://schemas.microsoft.com/office/drawing/2014/main" id="{EDEC3CDB-11A8-4EC0-9C56-EB231266B1DF}"/>
                </a:ext>
              </a:extLst>
            </p:cNvPr>
            <p:cNvSpPr txBox="1"/>
            <p:nvPr/>
          </p:nvSpPr>
          <p:spPr>
            <a:xfrm>
              <a:off x="7116986" y="4766852"/>
              <a:ext cx="439544" cy="461665"/>
            </a:xfrm>
            <a:prstGeom prst="rect">
              <a:avLst/>
            </a:prstGeom>
            <a:noFill/>
          </p:spPr>
          <p:txBody>
            <a:bodyPr wrap="none" rtlCol="0">
              <a:spAutoFit/>
            </a:bodyPr>
            <a:lstStyle/>
            <a:p>
              <a:r>
                <a:rPr lang="fr-FR" altLang="fr-FR" sz="2400" dirty="0" err="1">
                  <a:latin typeface="Symbol" panose="05050102010706020507" pitchFamily="18" charset="2"/>
                </a:rPr>
                <a:t>d</a:t>
              </a:r>
              <a:r>
                <a:rPr lang="fr-FR" altLang="fr-FR" sz="2400" dirty="0" err="1"/>
                <a:t>t</a:t>
              </a:r>
              <a:endParaRPr lang="en-GB" sz="2400" dirty="0"/>
            </a:p>
          </p:txBody>
        </p:sp>
        <p:grpSp>
          <p:nvGrpSpPr>
            <p:cNvPr id="6" name="Groupe 5">
              <a:extLst>
                <a:ext uri="{FF2B5EF4-FFF2-40B4-BE49-F238E27FC236}">
                  <a16:creationId xmlns:a16="http://schemas.microsoft.com/office/drawing/2014/main" id="{A9B7ECA1-4BE3-420F-9B5C-04ECBF312FBB}"/>
                </a:ext>
              </a:extLst>
            </p:cNvPr>
            <p:cNvGrpSpPr/>
            <p:nvPr/>
          </p:nvGrpSpPr>
          <p:grpSpPr>
            <a:xfrm>
              <a:off x="2398616" y="3910627"/>
              <a:ext cx="7250703" cy="2821714"/>
              <a:chOff x="2398616" y="3910627"/>
              <a:chExt cx="7250703" cy="2821714"/>
            </a:xfrm>
          </p:grpSpPr>
          <p:pic>
            <p:nvPicPr>
              <p:cNvPr id="3" name="Image 2">
                <a:extLst>
                  <a:ext uri="{FF2B5EF4-FFF2-40B4-BE49-F238E27FC236}">
                    <a16:creationId xmlns:a16="http://schemas.microsoft.com/office/drawing/2014/main" id="{C135E21F-B3EC-48A5-8EC5-0C4B19C1942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94878" y="5470107"/>
                <a:ext cx="2816290" cy="1191232"/>
              </a:xfrm>
              <a:prstGeom prst="rect">
                <a:avLst/>
              </a:prstGeom>
            </p:spPr>
          </p:pic>
          <p:pic>
            <p:nvPicPr>
              <p:cNvPr id="5" name="Image 4">
                <a:extLst>
                  <a:ext uri="{FF2B5EF4-FFF2-40B4-BE49-F238E27FC236}">
                    <a16:creationId xmlns:a16="http://schemas.microsoft.com/office/drawing/2014/main" id="{91619AB8-C69F-4DA8-8C40-66266025DFE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94689" y="5506335"/>
                <a:ext cx="2779175" cy="1226006"/>
              </a:xfrm>
              <a:prstGeom prst="rect">
                <a:avLst/>
              </a:prstGeom>
            </p:spPr>
          </p:pic>
          <p:cxnSp>
            <p:nvCxnSpPr>
              <p:cNvPr id="7" name="Connecteur droit avec flèche 6">
                <a:extLst>
                  <a:ext uri="{FF2B5EF4-FFF2-40B4-BE49-F238E27FC236}">
                    <a16:creationId xmlns:a16="http://schemas.microsoft.com/office/drawing/2014/main" id="{7021D009-550F-42AF-BEDC-0CE4B3AE5CBE}"/>
                  </a:ext>
                </a:extLst>
              </p:cNvPr>
              <p:cNvCxnSpPr/>
              <p:nvPr/>
            </p:nvCxnSpPr>
            <p:spPr>
              <a:xfrm>
                <a:off x="2872422" y="5164646"/>
                <a:ext cx="2816290" cy="831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F9C3B59E-B70E-4B47-B750-9B87B04A3617}"/>
                  </a:ext>
                </a:extLst>
              </p:cNvPr>
              <p:cNvCxnSpPr/>
              <p:nvPr/>
            </p:nvCxnSpPr>
            <p:spPr>
              <a:xfrm>
                <a:off x="5928613" y="5160489"/>
                <a:ext cx="2816290" cy="831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6E19A4B4-A3E6-4285-9086-0238E65EB61B}"/>
                  </a:ext>
                </a:extLst>
              </p:cNvPr>
              <p:cNvSpPr txBox="1"/>
              <p:nvPr/>
            </p:nvSpPr>
            <p:spPr>
              <a:xfrm>
                <a:off x="2398616" y="3910627"/>
                <a:ext cx="7250703" cy="830997"/>
              </a:xfrm>
              <a:prstGeom prst="rect">
                <a:avLst/>
              </a:prstGeom>
              <a:noFill/>
            </p:spPr>
            <p:txBody>
              <a:bodyPr wrap="none" rtlCol="0">
                <a:spAutoFit/>
              </a:bodyPr>
              <a:lstStyle/>
              <a:p>
                <a:r>
                  <a:rPr lang="fr-FR" altLang="fr-FR" sz="2400" dirty="0">
                    <a:latin typeface="Arial" panose="020B0604020202020204" pitchFamily="34" charset="0"/>
                    <a:cs typeface="Arial" panose="020B0604020202020204" pitchFamily="34" charset="0"/>
                  </a:rPr>
                  <a:t>The shorter the </a:t>
                </a:r>
                <a:r>
                  <a:rPr lang="fr-FR" altLang="fr-FR" sz="2400" dirty="0" err="1">
                    <a:latin typeface="Arial" panose="020B0604020202020204" pitchFamily="34" charset="0"/>
                    <a:cs typeface="Arial" panose="020B0604020202020204" pitchFamily="34" charset="0"/>
                  </a:rPr>
                  <a:t>period</a:t>
                </a:r>
                <a:r>
                  <a:rPr lang="fr-FR" altLang="fr-FR" sz="2400" dirty="0">
                    <a:latin typeface="Arial" panose="020B0604020202020204" pitchFamily="34" charset="0"/>
                    <a:cs typeface="Arial" panose="020B0604020202020204" pitchFamily="34" charset="0"/>
                  </a:rPr>
                  <a:t>, the </a:t>
                </a:r>
                <a:r>
                  <a:rPr lang="fr-FR" altLang="fr-FR" sz="2400" dirty="0" err="1">
                    <a:latin typeface="Arial" panose="020B0604020202020204" pitchFamily="34" charset="0"/>
                    <a:cs typeface="Arial" panose="020B0604020202020204" pitchFamily="34" charset="0"/>
                  </a:rPr>
                  <a:t>better</a:t>
                </a:r>
                <a:r>
                  <a:rPr lang="fr-FR" altLang="fr-FR" sz="2400" dirty="0">
                    <a:latin typeface="Arial" panose="020B0604020202020204" pitchFamily="34" charset="0"/>
                    <a:cs typeface="Arial" panose="020B0604020202020204" pitchFamily="34" charset="0"/>
                  </a:rPr>
                  <a:t> the </a:t>
                </a:r>
                <a:r>
                  <a:rPr lang="fr-FR" altLang="fr-FR" sz="2400" dirty="0" err="1">
                    <a:latin typeface="Arial" panose="020B0604020202020204" pitchFamily="34" charset="0"/>
                    <a:cs typeface="Arial" panose="020B0604020202020204" pitchFamily="34" charset="0"/>
                  </a:rPr>
                  <a:t>measurement</a:t>
                </a:r>
                <a:r>
                  <a:rPr lang="fr-FR" altLang="fr-FR" sz="2400" dirty="0">
                    <a:latin typeface="Arial" panose="020B0604020202020204" pitchFamily="34" charset="0"/>
                    <a:cs typeface="Arial" panose="020B0604020202020204" pitchFamily="34" charset="0"/>
                  </a:rPr>
                  <a:t> </a:t>
                </a:r>
              </a:p>
              <a:p>
                <a:r>
                  <a:rPr lang="fr-FR" altLang="fr-FR" sz="2400" dirty="0">
                    <a:latin typeface="Arial" panose="020B0604020202020204" pitchFamily="34" charset="0"/>
                    <a:cs typeface="Arial" panose="020B0604020202020204" pitchFamily="34" charset="0"/>
                  </a:rPr>
                  <a:t>of a time </a:t>
                </a:r>
                <a:r>
                  <a:rPr lang="fr-FR" altLang="fr-FR" sz="2400" dirty="0" err="1">
                    <a:latin typeface="Arial" panose="020B0604020202020204" pitchFamily="34" charset="0"/>
                    <a:cs typeface="Arial" panose="020B0604020202020204" pitchFamily="34" charset="0"/>
                  </a:rPr>
                  <a:t>interval</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dt</a:t>
                </a:r>
                <a:endParaRPr lang="fr-FR" altLang="fr-FR" sz="2400" dirty="0">
                  <a:latin typeface="Arial" panose="020B0604020202020204" pitchFamily="34" charset="0"/>
                  <a:cs typeface="Arial" panose="020B0604020202020204" pitchFamily="34" charset="0"/>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2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u contenu 2">
            <a:extLst>
              <a:ext uri="{FF2B5EF4-FFF2-40B4-BE49-F238E27FC236}">
                <a16:creationId xmlns:a16="http://schemas.microsoft.com/office/drawing/2014/main" id="{74BFBCFC-B016-45B2-A8AC-BA3FE0AB35AA}"/>
              </a:ext>
            </a:extLst>
          </p:cNvPr>
          <p:cNvSpPr>
            <a:spLocks noGrp="1" noChangeArrowheads="1"/>
          </p:cNvSpPr>
          <p:nvPr>
            <p:ph idx="1"/>
          </p:nvPr>
        </p:nvSpPr>
        <p:spPr>
          <a:xfrm>
            <a:off x="661421" y="923855"/>
            <a:ext cx="10294484" cy="2907481"/>
          </a:xfrm>
        </p:spPr>
        <p:txBody>
          <a:bodyPr/>
          <a:lstStyle/>
          <a:p>
            <a:pPr marL="0" indent="0">
              <a:buNone/>
            </a:pPr>
            <a:r>
              <a:rPr lang="fr-FR" altLang="fr-FR" sz="2400" dirty="0" err="1">
                <a:solidFill>
                  <a:srgbClr val="0A0AEC"/>
                </a:solidFill>
                <a:latin typeface="Arial" panose="020B0604020202020204" pitchFamily="34" charset="0"/>
                <a:cs typeface="Arial" panose="020B0604020202020204" pitchFamily="34" charset="0"/>
              </a:rPr>
              <a:t>Today</a:t>
            </a:r>
            <a:r>
              <a:rPr lang="fr-FR" altLang="fr-FR" sz="2400" dirty="0">
                <a:solidFill>
                  <a:srgbClr val="0A0AEC"/>
                </a:solidFill>
                <a:latin typeface="Arial" panose="020B0604020202020204" pitchFamily="34" charset="0"/>
                <a:cs typeface="Arial" panose="020B0604020202020204" pitchFamily="34" charset="0"/>
              </a:rPr>
              <a:t>, the best </a:t>
            </a:r>
            <a:r>
              <a:rPr lang="fr-FR" altLang="fr-FR" sz="2400" dirty="0" err="1">
                <a:solidFill>
                  <a:srgbClr val="0A0AEC"/>
                </a:solidFill>
                <a:latin typeface="Arial" panose="020B0604020202020204" pitchFamily="34" charset="0"/>
                <a:cs typeface="Arial" panose="020B0604020202020204" pitchFamily="34" charset="0"/>
              </a:rPr>
              <a:t>clocks</a:t>
            </a:r>
            <a:r>
              <a:rPr lang="fr-FR" altLang="fr-FR" sz="2400" dirty="0">
                <a:solidFill>
                  <a:srgbClr val="0A0AEC"/>
                </a:solidFill>
                <a:latin typeface="Arial" panose="020B0604020202020204" pitchFamily="34" charset="0"/>
                <a:cs typeface="Arial" panose="020B0604020202020204" pitchFamily="34" charset="0"/>
              </a:rPr>
              <a:t> are </a:t>
            </a:r>
            <a:r>
              <a:rPr lang="fr-FR" altLang="fr-FR" sz="2400" dirty="0" err="1">
                <a:solidFill>
                  <a:srgbClr val="0A0AEC"/>
                </a:solidFill>
                <a:latin typeface="Arial" panose="020B0604020202020204" pitchFamily="34" charset="0"/>
                <a:cs typeface="Arial" panose="020B0604020202020204" pitchFamily="34" charset="0"/>
              </a:rPr>
              <a:t>atomic</a:t>
            </a:r>
            <a:r>
              <a:rPr lang="fr-FR" altLang="fr-FR" sz="2400" dirty="0">
                <a:solidFill>
                  <a:srgbClr val="0A0AEC"/>
                </a:solidFill>
                <a:latin typeface="Arial" panose="020B0604020202020204" pitchFamily="34" charset="0"/>
                <a:cs typeface="Arial" panose="020B0604020202020204" pitchFamily="34" charset="0"/>
              </a:rPr>
              <a:t> </a:t>
            </a:r>
            <a:r>
              <a:rPr lang="fr-FR" altLang="fr-FR" sz="2400" dirty="0" err="1">
                <a:solidFill>
                  <a:srgbClr val="0A0AEC"/>
                </a:solidFill>
                <a:latin typeface="Arial" panose="020B0604020202020204" pitchFamily="34" charset="0"/>
                <a:cs typeface="Arial" panose="020B0604020202020204" pitchFamily="34" charset="0"/>
              </a:rPr>
              <a:t>clocks</a:t>
            </a:r>
            <a:endParaRPr lang="fr-FR" altLang="fr-FR" sz="2400" dirty="0">
              <a:solidFill>
                <a:srgbClr val="0A0AEC"/>
              </a:solidFill>
              <a:latin typeface="Arial" panose="020B0604020202020204" pitchFamily="34" charset="0"/>
              <a:cs typeface="Arial" panose="020B0604020202020204" pitchFamily="34" charset="0"/>
            </a:endParaRPr>
          </a:p>
          <a:p>
            <a:r>
              <a:rPr lang="fr-FR" altLang="fr-FR" sz="2400" dirty="0">
                <a:latin typeface="Arial" panose="020B0604020202020204" pitchFamily="34" charset="0"/>
                <a:cs typeface="Arial" panose="020B0604020202020204" pitchFamily="34" charset="0"/>
              </a:rPr>
              <a:t>The </a:t>
            </a:r>
            <a:r>
              <a:rPr lang="fr-FR" altLang="fr-FR" sz="2400" dirty="0" err="1">
                <a:latin typeface="Arial" panose="020B0604020202020204" pitchFamily="34" charset="0"/>
                <a:cs typeface="Arial" panose="020B0604020202020204" pitchFamily="34" charset="0"/>
              </a:rPr>
              <a:t>oscillator</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is</a:t>
            </a:r>
            <a:r>
              <a:rPr lang="fr-FR" altLang="fr-FR" sz="2400" dirty="0">
                <a:latin typeface="Arial" panose="020B0604020202020204" pitchFamily="34" charset="0"/>
                <a:cs typeface="Arial" panose="020B0604020202020204" pitchFamily="34" charset="0"/>
              </a:rPr>
              <a:t> an </a:t>
            </a:r>
            <a:r>
              <a:rPr lang="fr-FR" altLang="fr-FR" sz="2400" dirty="0" err="1">
                <a:latin typeface="Arial" panose="020B0604020202020204" pitchFamily="34" charset="0"/>
                <a:cs typeface="Arial" panose="020B0604020202020204" pitchFamily="34" charset="0"/>
              </a:rPr>
              <a:t>electric</a:t>
            </a:r>
            <a:r>
              <a:rPr lang="fr-FR" altLang="fr-FR" sz="2400" dirty="0">
                <a:latin typeface="Arial" panose="020B0604020202020204" pitchFamily="34" charset="0"/>
                <a:cs typeface="Arial" panose="020B0604020202020204" pitchFamily="34" charset="0"/>
              </a:rPr>
              <a:t> or </a:t>
            </a:r>
            <a:r>
              <a:rPr lang="fr-FR" altLang="fr-FR" sz="2400" dirty="0" err="1">
                <a:latin typeface="Arial" panose="020B0604020202020204" pitchFamily="34" charset="0"/>
                <a:cs typeface="Arial" panose="020B0604020202020204" pitchFamily="34" charset="0"/>
              </a:rPr>
              <a:t>magnetic</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field</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which</a:t>
            </a:r>
            <a:r>
              <a:rPr lang="fr-FR" altLang="fr-FR" sz="2400" dirty="0">
                <a:latin typeface="Arial" panose="020B0604020202020204" pitchFamily="34" charset="0"/>
                <a:cs typeface="Arial" panose="020B0604020202020204" pitchFamily="34" charset="0"/>
              </a:rPr>
              <a:t> excites an </a:t>
            </a:r>
            <a:r>
              <a:rPr lang="fr-FR" altLang="fr-FR" sz="2400" dirty="0" err="1">
                <a:latin typeface="Arial" panose="020B0604020202020204" pitchFamily="34" charset="0"/>
                <a:cs typeface="Arial" panose="020B0604020202020204" pitchFamily="34" charset="0"/>
              </a:rPr>
              <a:t>atom</a:t>
            </a:r>
            <a:r>
              <a:rPr lang="fr-FR" altLang="fr-FR" sz="2400" dirty="0">
                <a:latin typeface="Arial" panose="020B0604020202020204" pitchFamily="34" charset="0"/>
                <a:cs typeface="Arial" panose="020B0604020202020204" pitchFamily="34" charset="0"/>
              </a:rPr>
              <a:t>, in the  </a:t>
            </a:r>
            <a:r>
              <a:rPr lang="fr-FR" altLang="fr-FR" sz="2400" dirty="0" err="1">
                <a:latin typeface="Arial" panose="020B0604020202020204" pitchFamily="34" charset="0"/>
                <a:cs typeface="Arial" panose="020B0604020202020204" pitchFamily="34" charset="0"/>
              </a:rPr>
              <a:t>radiowaves</a:t>
            </a:r>
            <a:r>
              <a:rPr lang="fr-FR" altLang="fr-FR" sz="2400" dirty="0">
                <a:latin typeface="Arial" panose="020B0604020202020204" pitchFamily="34" charset="0"/>
                <a:cs typeface="Arial" panose="020B0604020202020204" pitchFamily="34" charset="0"/>
              </a:rPr>
              <a:t> or </a:t>
            </a:r>
            <a:r>
              <a:rPr lang="fr-FR" altLang="fr-FR" sz="2400" dirty="0" err="1">
                <a:latin typeface="Arial" panose="020B0604020202020204" pitchFamily="34" charset="0"/>
                <a:cs typeface="Arial" panose="020B0604020202020204" pitchFamily="34" charset="0"/>
              </a:rPr>
              <a:t>optical</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waves</a:t>
            </a:r>
            <a:r>
              <a:rPr lang="fr-FR" altLang="fr-FR" sz="2400" dirty="0">
                <a:latin typeface="Arial" panose="020B0604020202020204" pitchFamily="34" charset="0"/>
                <a:cs typeface="Arial" panose="020B0604020202020204" pitchFamily="34" charset="0"/>
              </a:rPr>
              <a:t> of laser light </a:t>
            </a:r>
          </a:p>
          <a:p>
            <a:r>
              <a:rPr lang="fr-FR" altLang="fr-FR" sz="2400" dirty="0">
                <a:latin typeface="Arial" panose="020B0604020202020204" pitchFamily="34" charset="0"/>
                <a:cs typeface="Arial" panose="020B0604020202020204" pitchFamily="34" charset="0"/>
              </a:rPr>
              <a:t>Quantum </a:t>
            </a:r>
            <a:r>
              <a:rPr lang="fr-FR" altLang="fr-FR" sz="2400" dirty="0" err="1">
                <a:latin typeface="Arial" panose="020B0604020202020204" pitchFamily="34" charset="0"/>
                <a:cs typeface="Arial" panose="020B0604020202020204" pitchFamily="34" charset="0"/>
              </a:rPr>
              <a:t>Mechanics</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describes</a:t>
            </a:r>
            <a:r>
              <a:rPr lang="fr-FR" altLang="fr-FR" sz="2400" dirty="0">
                <a:latin typeface="Arial" panose="020B0604020202020204" pitchFamily="34" charset="0"/>
                <a:cs typeface="Arial" panose="020B0604020202020204" pitchFamily="34" charset="0"/>
              </a:rPr>
              <a:t> </a:t>
            </a:r>
            <a:r>
              <a:rPr lang="fr-FR" altLang="fr-FR" sz="2400" dirty="0" err="1">
                <a:latin typeface="Arial" panose="020B0604020202020204" pitchFamily="34" charset="0"/>
                <a:cs typeface="Arial" panose="020B0604020202020204" pitchFamily="34" charset="0"/>
              </a:rPr>
              <a:t>atoms</a:t>
            </a:r>
            <a:r>
              <a:rPr lang="fr-FR" altLang="fr-FR" sz="2400" dirty="0">
                <a:latin typeface="Arial" panose="020B0604020202020204" pitchFamily="34" charset="0"/>
                <a:cs typeface="Arial" panose="020B0604020202020204" pitchFamily="34" charset="0"/>
              </a:rPr>
              <a:t> and </a:t>
            </a:r>
            <a:r>
              <a:rPr lang="fr-FR" altLang="fr-FR" sz="2400" dirty="0" err="1">
                <a:latin typeface="Arial" panose="020B0604020202020204" pitchFamily="34" charset="0"/>
                <a:cs typeface="Arial" panose="020B0604020202020204" pitchFamily="34" charset="0"/>
              </a:rPr>
              <a:t>their</a:t>
            </a:r>
            <a:r>
              <a:rPr lang="fr-FR" altLang="fr-FR" sz="2400" dirty="0">
                <a:latin typeface="Arial" panose="020B0604020202020204" pitchFamily="34" charset="0"/>
                <a:cs typeface="Arial" panose="020B0604020202020204" pitchFamily="34" charset="0"/>
              </a:rPr>
              <a:t> excitations by light. </a:t>
            </a:r>
          </a:p>
          <a:p>
            <a:r>
              <a:rPr lang="fr-FR" altLang="fr-FR" sz="2400" dirty="0" err="1">
                <a:latin typeface="Arial" panose="020B0604020202020204" pitchFamily="34" charset="0"/>
                <a:cs typeface="Arial" panose="020B0604020202020204" pitchFamily="34" charset="0"/>
              </a:rPr>
              <a:t>Atoms</a:t>
            </a:r>
            <a:r>
              <a:rPr lang="fr-FR" altLang="fr-FR" sz="2400" dirty="0">
                <a:latin typeface="Arial" panose="020B0604020202020204" pitchFamily="34" charset="0"/>
                <a:cs typeface="Arial" panose="020B0604020202020204" pitchFamily="34" charset="0"/>
              </a:rPr>
              <a:t> are all </a:t>
            </a:r>
            <a:r>
              <a:rPr lang="fr-FR" altLang="fr-FR" sz="2400" dirty="0" err="1">
                <a:latin typeface="Arial" panose="020B0604020202020204" pitchFamily="34" charset="0"/>
                <a:cs typeface="Arial" panose="020B0604020202020204" pitchFamily="34" charset="0"/>
              </a:rPr>
              <a:t>identical</a:t>
            </a:r>
            <a:r>
              <a:rPr lang="fr-FR" altLang="fr-FR" sz="2400" dirty="0">
                <a:latin typeface="Arial" panose="020B0604020202020204" pitchFamily="34" charset="0"/>
                <a:cs typeface="Arial" panose="020B0604020202020204" pitchFamily="34" charset="0"/>
              </a:rPr>
              <a:t> in </a:t>
            </a:r>
            <a:r>
              <a:rPr lang="fr-FR" altLang="fr-FR" sz="2400" dirty="0" err="1">
                <a:latin typeface="Arial" panose="020B0604020202020204" pitchFamily="34" charset="0"/>
                <a:cs typeface="Arial" panose="020B0604020202020204" pitchFamily="34" charset="0"/>
              </a:rPr>
              <a:t>any</a:t>
            </a:r>
            <a:r>
              <a:rPr lang="fr-FR" altLang="fr-FR" sz="2400" dirty="0">
                <a:latin typeface="Arial" panose="020B0604020202020204" pitchFamily="34" charset="0"/>
                <a:cs typeface="Arial" panose="020B0604020202020204" pitchFamily="34" charset="0"/>
              </a:rPr>
              <a:t> place</a:t>
            </a:r>
          </a:p>
          <a:p>
            <a:r>
              <a:rPr lang="fr-FR" altLang="fr-FR" sz="2400" dirty="0">
                <a:latin typeface="Arial" panose="020B0604020202020204" pitchFamily="34" charset="0"/>
                <a:cs typeface="Arial" panose="020B0604020202020204" pitchFamily="34" charset="0"/>
              </a:rPr>
              <a:t>If </a:t>
            </a:r>
            <a:r>
              <a:rPr lang="fr-FR" altLang="fr-FR" sz="2400" dirty="0" err="1">
                <a:latin typeface="Arial" panose="020B0604020202020204" pitchFamily="34" charset="0"/>
                <a:cs typeface="Arial" panose="020B0604020202020204" pitchFamily="34" charset="0"/>
              </a:rPr>
              <a:t>atoms</a:t>
            </a:r>
            <a:r>
              <a:rPr lang="fr-FR" altLang="fr-FR" sz="2400" dirty="0">
                <a:latin typeface="Arial" panose="020B0604020202020204" pitchFamily="34" charset="0"/>
                <a:cs typeface="Arial" panose="020B0604020202020204" pitchFamily="34" charset="0"/>
              </a:rPr>
              <a:t> are </a:t>
            </a:r>
            <a:r>
              <a:rPr lang="fr-FR" altLang="fr-FR" sz="2400" dirty="0" err="1">
                <a:latin typeface="Arial" panose="020B0604020202020204" pitchFamily="34" charset="0"/>
                <a:cs typeface="Arial" panose="020B0604020202020204" pitchFamily="34" charset="0"/>
              </a:rPr>
              <a:t>very</a:t>
            </a:r>
            <a:r>
              <a:rPr lang="fr-FR" altLang="fr-FR" sz="2400" dirty="0">
                <a:latin typeface="Arial" panose="020B0604020202020204" pitchFamily="34" charset="0"/>
                <a:cs typeface="Arial" panose="020B0604020202020204" pitchFamily="34" charset="0"/>
              </a:rPr>
              <a:t> cold, </a:t>
            </a:r>
            <a:r>
              <a:rPr lang="fr-FR" altLang="fr-FR" sz="2400" dirty="0" err="1">
                <a:latin typeface="Arial" panose="020B0604020202020204" pitchFamily="34" charset="0"/>
                <a:cs typeface="Arial" panose="020B0604020202020204" pitchFamily="34" charset="0"/>
              </a:rPr>
              <a:t>they</a:t>
            </a:r>
            <a:r>
              <a:rPr lang="fr-FR" altLang="fr-FR" sz="2400" dirty="0">
                <a:latin typeface="Arial" panose="020B0604020202020204" pitchFamily="34" charset="0"/>
                <a:cs typeface="Arial" panose="020B0604020202020204" pitchFamily="34" charset="0"/>
              </a:rPr>
              <a:t> are slow, and </a:t>
            </a:r>
            <a:r>
              <a:rPr lang="fr-FR" altLang="fr-FR" sz="2400" dirty="0" err="1">
                <a:latin typeface="Arial" panose="020B0604020202020204" pitchFamily="34" charset="0"/>
                <a:cs typeface="Arial" panose="020B0604020202020204" pitchFamily="34" charset="0"/>
              </a:rPr>
              <a:t>we</a:t>
            </a:r>
            <a:r>
              <a:rPr lang="fr-FR" altLang="fr-FR" sz="2400" dirty="0">
                <a:latin typeface="Arial" panose="020B0604020202020204" pitchFamily="34" charset="0"/>
                <a:cs typeface="Arial" panose="020B0604020202020204" pitchFamily="34" charset="0"/>
              </a:rPr>
              <a:t> can observe </a:t>
            </a:r>
            <a:r>
              <a:rPr lang="fr-FR" altLang="fr-FR" sz="2400" dirty="0" err="1">
                <a:latin typeface="Arial" panose="020B0604020202020204" pitchFamily="34" charset="0"/>
                <a:cs typeface="Arial" panose="020B0604020202020204" pitchFamily="34" charset="0"/>
              </a:rPr>
              <a:t>them</a:t>
            </a:r>
            <a:r>
              <a:rPr lang="fr-FR" altLang="fr-FR" sz="2400" dirty="0">
                <a:latin typeface="Arial" panose="020B0604020202020204" pitchFamily="34" charset="0"/>
                <a:cs typeface="Arial" panose="020B0604020202020204" pitchFamily="34" charset="0"/>
              </a:rPr>
              <a:t> for a longer time. </a:t>
            </a:r>
          </a:p>
        </p:txBody>
      </p:sp>
      <p:sp>
        <p:nvSpPr>
          <p:cNvPr id="4" name="Rectangle 4">
            <a:extLst>
              <a:ext uri="{FF2B5EF4-FFF2-40B4-BE49-F238E27FC236}">
                <a16:creationId xmlns:a16="http://schemas.microsoft.com/office/drawing/2014/main" id="{72E062A5-573F-4194-A017-A5D601B274A9}"/>
              </a:ext>
            </a:extLst>
          </p:cNvPr>
          <p:cNvSpPr txBox="1">
            <a:spLocks noChangeArrowheads="1"/>
          </p:cNvSpPr>
          <p:nvPr/>
        </p:nvSpPr>
        <p:spPr bwMode="auto">
          <a:xfrm>
            <a:off x="3582066" y="34038"/>
            <a:ext cx="4453193" cy="720725"/>
          </a:xfrm>
          <a:prstGeom prst="rect">
            <a:avLst/>
          </a:prstGeom>
          <a:solidFill>
            <a:srgbClr val="CCECFF"/>
          </a:solidFill>
          <a:ln w="9525">
            <a:solidFill>
              <a:schemeClr val="tx1"/>
            </a:solidFill>
            <a:miter lim="800000"/>
            <a:headEnd/>
            <a:tailEnd/>
          </a:ln>
          <a:effectLst/>
          <a:extLst/>
        </p:spPr>
        <p:txBody>
          <a:bodyPr anchor="ct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dirty="0"/>
              <a:t> </a:t>
            </a:r>
            <a:r>
              <a:rPr lang="fr-FR" altLang="fr-FR" dirty="0">
                <a:latin typeface="Arial" panose="020B0604020202020204" pitchFamily="34" charset="0"/>
                <a:cs typeface="Arial" panose="020B0604020202020204" pitchFamily="34" charset="0"/>
              </a:rPr>
              <a:t>Atomic </a:t>
            </a:r>
            <a:r>
              <a:rPr lang="fr-FR" altLang="fr-FR" dirty="0" err="1">
                <a:latin typeface="Arial" panose="020B0604020202020204" pitchFamily="34" charset="0"/>
                <a:cs typeface="Arial" panose="020B0604020202020204" pitchFamily="34" charset="0"/>
              </a:rPr>
              <a:t>clocks</a:t>
            </a:r>
            <a:endParaRPr lang="fr-FR" altLang="fr-FR" sz="36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endParaRPr>
          </a:p>
        </p:txBody>
      </p:sp>
      <p:grpSp>
        <p:nvGrpSpPr>
          <p:cNvPr id="8" name="Groupe 7">
            <a:extLst>
              <a:ext uri="{FF2B5EF4-FFF2-40B4-BE49-F238E27FC236}">
                <a16:creationId xmlns:a16="http://schemas.microsoft.com/office/drawing/2014/main" id="{1CB56D5F-DEF2-40A9-9021-1FB6928B6F2C}"/>
              </a:ext>
            </a:extLst>
          </p:cNvPr>
          <p:cNvGrpSpPr/>
          <p:nvPr/>
        </p:nvGrpSpPr>
        <p:grpSpPr>
          <a:xfrm>
            <a:off x="1625128" y="3914343"/>
            <a:ext cx="10256928" cy="2899206"/>
            <a:chOff x="1625128" y="3914343"/>
            <a:chExt cx="10256928" cy="2899206"/>
          </a:xfrm>
        </p:grpSpPr>
        <p:pic>
          <p:nvPicPr>
            <p:cNvPr id="5" name="Image 1">
              <a:extLst>
                <a:ext uri="{FF2B5EF4-FFF2-40B4-BE49-F238E27FC236}">
                  <a16:creationId xmlns:a16="http://schemas.microsoft.com/office/drawing/2014/main" id="{B58DB920-854F-4C3F-BA7C-E600C6FEB5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75321" y="4459015"/>
              <a:ext cx="3535998" cy="2354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3">
              <a:extLst>
                <a:ext uri="{FF2B5EF4-FFF2-40B4-BE49-F238E27FC236}">
                  <a16:creationId xmlns:a16="http://schemas.microsoft.com/office/drawing/2014/main" id="{F182AC60-8781-4097-9DA1-31F9611193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5385" y="4459015"/>
              <a:ext cx="3619922" cy="2170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7CD6BBA3-4E4F-435F-9BEE-1F767273F64A}"/>
                </a:ext>
              </a:extLst>
            </p:cNvPr>
            <p:cNvSpPr txBox="1"/>
            <p:nvPr/>
          </p:nvSpPr>
          <p:spPr>
            <a:xfrm>
              <a:off x="10142477" y="5051465"/>
              <a:ext cx="1739579" cy="1015663"/>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GPS</a:t>
              </a:r>
            </a:p>
            <a:p>
              <a:r>
                <a:rPr lang="en-GB" sz="2000" dirty="0">
                  <a:latin typeface="Arial" panose="020B0604020202020204" pitchFamily="34" charset="0"/>
                  <a:cs typeface="Arial" panose="020B0604020202020204" pitchFamily="34" charset="0"/>
                </a:rPr>
                <a:t>Galileo</a:t>
              </a:r>
            </a:p>
            <a:p>
              <a:r>
                <a:rPr lang="en-GB" sz="2000" dirty="0">
                  <a:latin typeface="Arial" panose="020B0604020202020204" pitchFamily="34" charset="0"/>
                  <a:cs typeface="Arial" panose="020B0604020202020204" pitchFamily="34" charset="0"/>
                </a:rPr>
                <a:t>constellations</a:t>
              </a:r>
            </a:p>
          </p:txBody>
        </p:sp>
        <p:sp>
          <p:nvSpPr>
            <p:cNvPr id="3" name="ZoneTexte 2">
              <a:extLst>
                <a:ext uri="{FF2B5EF4-FFF2-40B4-BE49-F238E27FC236}">
                  <a16:creationId xmlns:a16="http://schemas.microsoft.com/office/drawing/2014/main" id="{6C5789ED-38F2-4B13-B2AA-589D1619670E}"/>
                </a:ext>
              </a:extLst>
            </p:cNvPr>
            <p:cNvSpPr txBox="1"/>
            <p:nvPr/>
          </p:nvSpPr>
          <p:spPr>
            <a:xfrm>
              <a:off x="1625128" y="3914343"/>
              <a:ext cx="8560357" cy="461665"/>
            </a:xfrm>
            <a:prstGeom prst="rect">
              <a:avLst/>
            </a:prstGeom>
            <a:noFill/>
          </p:spPr>
          <p:txBody>
            <a:bodyPr wrap="none" rtlCol="0">
              <a:spAutoFit/>
            </a:bodyPr>
            <a:lstStyle/>
            <a:p>
              <a:r>
                <a:rPr lang="fr-FR" altLang="fr-FR" sz="2400" dirty="0">
                  <a:solidFill>
                    <a:srgbClr val="0A0AEC"/>
                  </a:solidFill>
                  <a:latin typeface="Arial" panose="020B0604020202020204" pitchFamily="34" charset="0"/>
                  <a:cs typeface="Arial" panose="020B0604020202020204" pitchFamily="34" charset="0"/>
                </a:rPr>
                <a:t>One important application: satellite </a:t>
              </a:r>
              <a:r>
                <a:rPr lang="fr-FR" altLang="fr-FR" sz="2400" dirty="0" err="1">
                  <a:solidFill>
                    <a:srgbClr val="0A0AEC"/>
                  </a:solidFill>
                  <a:latin typeface="Arial" panose="020B0604020202020204" pitchFamily="34" charset="0"/>
                  <a:cs typeface="Arial" panose="020B0604020202020204" pitchFamily="34" charset="0"/>
                </a:rPr>
                <a:t>positioning</a:t>
              </a:r>
              <a:r>
                <a:rPr lang="fr-FR" altLang="fr-FR" sz="2400" dirty="0">
                  <a:solidFill>
                    <a:srgbClr val="0A0AEC"/>
                  </a:solidFill>
                  <a:latin typeface="Arial" panose="020B0604020202020204" pitchFamily="34" charset="0"/>
                  <a:cs typeface="Arial" panose="020B0604020202020204" pitchFamily="34" charset="0"/>
                </a:rPr>
                <a:t> and navigation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1316635" y="3071780"/>
            <a:ext cx="2948628" cy="3587009"/>
            <a:chOff x="1539845" y="3097951"/>
            <a:chExt cx="2163734" cy="3015842"/>
          </a:xfrm>
        </p:grpSpPr>
        <p:sp>
          <p:nvSpPr>
            <p:cNvPr id="24583" name="ZoneTexte 22"/>
            <p:cNvSpPr txBox="1">
              <a:spLocks noChangeArrowheads="1"/>
            </p:cNvSpPr>
            <p:nvPr/>
          </p:nvSpPr>
          <p:spPr bwMode="auto">
            <a:xfrm>
              <a:off x="1886601" y="3097951"/>
              <a:ext cx="841290" cy="310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err="1"/>
                <a:t>Oscillator</a:t>
              </a:r>
              <a:endParaRPr lang="fr-FR" altLang="fr-FR" sz="1800" dirty="0"/>
            </a:p>
          </p:txBody>
        </p:sp>
        <p:pic>
          <p:nvPicPr>
            <p:cNvPr id="24584" name="Image 2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9846" y="3421035"/>
              <a:ext cx="1490296" cy="149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Image 2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39845" y="4994671"/>
              <a:ext cx="1490296" cy="111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ZoneTexte 25"/>
            <p:cNvSpPr txBox="1">
              <a:spLocks noChangeArrowheads="1"/>
            </p:cNvSpPr>
            <p:nvPr/>
          </p:nvSpPr>
          <p:spPr bwMode="auto">
            <a:xfrm>
              <a:off x="3059908" y="4108847"/>
              <a:ext cx="643671" cy="310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t>Quartz</a:t>
              </a:r>
            </a:p>
          </p:txBody>
        </p:sp>
        <p:sp>
          <p:nvSpPr>
            <p:cNvPr id="24587" name="ZoneTexte 26"/>
            <p:cNvSpPr txBox="1">
              <a:spLocks noChangeArrowheads="1"/>
            </p:cNvSpPr>
            <p:nvPr/>
          </p:nvSpPr>
          <p:spPr bwMode="auto">
            <a:xfrm>
              <a:off x="3059908" y="5350670"/>
              <a:ext cx="558978" cy="310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a:t>Laser</a:t>
              </a:r>
            </a:p>
          </p:txBody>
        </p:sp>
      </p:grpSp>
      <p:graphicFrame>
        <p:nvGraphicFramePr>
          <p:cNvPr id="24589" name="Objet 28"/>
          <p:cNvGraphicFramePr>
            <a:graphicFrameLocks noChangeAspect="1"/>
          </p:cNvGraphicFramePr>
          <p:nvPr>
            <p:extLst>
              <p:ext uri="{D42A27DB-BD31-4B8C-83A1-F6EECF244321}">
                <p14:modId xmlns:p14="http://schemas.microsoft.com/office/powerpoint/2010/main" val="3230962022"/>
              </p:ext>
            </p:extLst>
          </p:nvPr>
        </p:nvGraphicFramePr>
        <p:xfrm>
          <a:off x="7922532" y="5504736"/>
          <a:ext cx="317897" cy="284559"/>
        </p:xfrm>
        <a:graphic>
          <a:graphicData uri="http://schemas.openxmlformats.org/presentationml/2006/ole">
            <mc:AlternateContent xmlns:mc="http://schemas.openxmlformats.org/markup-compatibility/2006">
              <mc:Choice xmlns:v="urn:schemas-microsoft-com:vml" Requires="v">
                <p:oleObj spid="_x0000_s31792" name="Equation" r:id="rId6" imgW="126835" imgH="139518" progId="Equation.DSMT4">
                  <p:embed/>
                </p:oleObj>
              </mc:Choice>
              <mc:Fallback>
                <p:oleObj name="Equation" r:id="rId6" imgW="126835" imgH="139518" progId="Equation.DSMT4">
                  <p:embed/>
                  <p:pic>
                    <p:nvPicPr>
                      <p:cNvPr id="24589" name="Obje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2532" y="5504736"/>
                        <a:ext cx="317897" cy="284559"/>
                      </a:xfrm>
                      <a:prstGeom prst="rect">
                        <a:avLst/>
                      </a:prstGeom>
                      <a:noFill/>
                      <a:ln>
                        <a:noFill/>
                      </a:ln>
                      <a:extLst/>
                    </p:spPr>
                  </p:pic>
                </p:oleObj>
              </mc:Fallback>
            </mc:AlternateContent>
          </a:graphicData>
        </a:graphic>
      </p:graphicFrame>
      <p:sp>
        <p:nvSpPr>
          <p:cNvPr id="24591" name="ZoneTexte 30"/>
          <p:cNvSpPr txBox="1">
            <a:spLocks noChangeArrowheads="1"/>
          </p:cNvSpPr>
          <p:nvPr/>
        </p:nvSpPr>
        <p:spPr bwMode="auto">
          <a:xfrm>
            <a:off x="5038345" y="5420407"/>
            <a:ext cx="70258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t>The </a:t>
            </a:r>
            <a:r>
              <a:rPr lang="fr-FR" altLang="fr-FR" sz="1800" dirty="0" err="1"/>
              <a:t>oscillator</a:t>
            </a:r>
            <a:r>
              <a:rPr lang="fr-FR" altLang="fr-FR" sz="1800" dirty="0"/>
              <a:t> of </a:t>
            </a:r>
            <a:r>
              <a:rPr lang="fr-FR" altLang="fr-FR" sz="1800" dirty="0" err="1"/>
              <a:t>frequency</a:t>
            </a:r>
            <a:r>
              <a:rPr lang="fr-FR" altLang="fr-FR" sz="1800" dirty="0"/>
              <a:t>      </a:t>
            </a:r>
            <a:r>
              <a:rPr lang="fr-FR" altLang="fr-FR" sz="1800" dirty="0" err="1"/>
              <a:t>is</a:t>
            </a:r>
            <a:r>
              <a:rPr lang="fr-FR" altLang="fr-FR" sz="1800" dirty="0"/>
              <a:t> </a:t>
            </a:r>
            <a:r>
              <a:rPr lang="fr-FR" altLang="fr-FR" sz="1800" dirty="0" err="1"/>
              <a:t>locked</a:t>
            </a:r>
            <a:r>
              <a:rPr lang="fr-FR" altLang="fr-FR" sz="1800" dirty="0"/>
              <a:t> to  the </a:t>
            </a:r>
            <a:r>
              <a:rPr lang="fr-FR" altLang="fr-FR" sz="1800" dirty="0" err="1"/>
              <a:t>frequency</a:t>
            </a:r>
            <a:r>
              <a:rPr lang="fr-FR" altLang="fr-FR" sz="1800" dirty="0"/>
              <a:t>        of a transition </a:t>
            </a:r>
            <a:r>
              <a:rPr lang="fr-FR" altLang="fr-FR" sz="1800" dirty="0" err="1"/>
              <a:t>between</a:t>
            </a:r>
            <a:r>
              <a:rPr lang="fr-FR" altLang="fr-FR" sz="1800" dirty="0"/>
              <a:t> </a:t>
            </a:r>
            <a:r>
              <a:rPr lang="fr-FR" altLang="fr-FR" sz="1800" dirty="0" err="1"/>
              <a:t>two</a:t>
            </a:r>
            <a:r>
              <a:rPr lang="fr-FR" altLang="fr-FR" sz="1800" dirty="0"/>
              <a:t> </a:t>
            </a:r>
            <a:r>
              <a:rPr lang="fr-FR" altLang="fr-FR" sz="1800" dirty="0" err="1"/>
              <a:t>energy</a:t>
            </a:r>
            <a:r>
              <a:rPr lang="fr-FR" altLang="fr-FR" sz="1800" dirty="0"/>
              <a:t> </a:t>
            </a:r>
            <a:r>
              <a:rPr lang="fr-FR" altLang="fr-FR" sz="1800" dirty="0" err="1"/>
              <a:t>levels</a:t>
            </a:r>
            <a:r>
              <a:rPr lang="fr-FR" altLang="fr-FR" sz="1800" dirty="0"/>
              <a:t> in an </a:t>
            </a:r>
            <a:r>
              <a:rPr lang="fr-FR" altLang="fr-FR" sz="1800" dirty="0" err="1"/>
              <a:t>atom</a:t>
            </a:r>
            <a:r>
              <a:rPr lang="fr-FR" altLang="fr-FR" sz="1800" dirty="0"/>
              <a:t>. </a:t>
            </a:r>
          </a:p>
          <a:p>
            <a:pPr>
              <a:spcBef>
                <a:spcPct val="0"/>
              </a:spcBef>
              <a:buFontTx/>
              <a:buNone/>
            </a:pPr>
            <a:r>
              <a:rPr lang="fr-FR" altLang="fr-FR" sz="1800" dirty="0"/>
              <a:t>The </a:t>
            </a:r>
            <a:r>
              <a:rPr lang="fr-FR" altLang="fr-FR" sz="1800" dirty="0" err="1"/>
              <a:t>narrower</a:t>
            </a:r>
            <a:r>
              <a:rPr lang="fr-FR" altLang="fr-FR" sz="1800" dirty="0"/>
              <a:t> the </a:t>
            </a:r>
            <a:r>
              <a:rPr lang="fr-FR" altLang="fr-FR" sz="1800" dirty="0" err="1"/>
              <a:t>resonance</a:t>
            </a:r>
            <a:r>
              <a:rPr lang="fr-FR" altLang="fr-FR" sz="1800" dirty="0"/>
              <a:t> line, the </a:t>
            </a:r>
            <a:r>
              <a:rPr lang="fr-FR" altLang="fr-FR" sz="1800" dirty="0" err="1"/>
              <a:t>better</a:t>
            </a:r>
            <a:r>
              <a:rPr lang="fr-FR" altLang="fr-FR" sz="1800" dirty="0"/>
              <a:t> the </a:t>
            </a:r>
            <a:r>
              <a:rPr lang="fr-FR" altLang="fr-FR" sz="1800" dirty="0" err="1"/>
              <a:t>clock</a:t>
            </a:r>
            <a:r>
              <a:rPr lang="fr-FR" altLang="fr-FR" sz="1800" dirty="0"/>
              <a:t> </a:t>
            </a:r>
            <a:r>
              <a:rPr lang="fr-FR" altLang="fr-FR" sz="1800" dirty="0" err="1"/>
              <a:t>will</a:t>
            </a:r>
            <a:r>
              <a:rPr lang="fr-FR" altLang="fr-FR" sz="1800" dirty="0"/>
              <a:t> </a:t>
            </a:r>
            <a:r>
              <a:rPr lang="fr-FR" altLang="fr-FR" sz="1800" dirty="0" err="1"/>
              <a:t>be</a:t>
            </a:r>
            <a:r>
              <a:rPr lang="fr-FR" altLang="fr-FR" sz="1800" dirty="0"/>
              <a:t>.</a:t>
            </a:r>
          </a:p>
        </p:txBody>
      </p:sp>
      <p:graphicFrame>
        <p:nvGraphicFramePr>
          <p:cNvPr id="24592" name="Objet 31"/>
          <p:cNvGraphicFramePr>
            <a:graphicFrameLocks noChangeAspect="1"/>
          </p:cNvGraphicFramePr>
          <p:nvPr>
            <p:extLst>
              <p:ext uri="{D42A27DB-BD31-4B8C-83A1-F6EECF244321}">
                <p14:modId xmlns:p14="http://schemas.microsoft.com/office/powerpoint/2010/main" val="3958990620"/>
              </p:ext>
            </p:extLst>
          </p:nvPr>
        </p:nvGraphicFramePr>
        <p:xfrm>
          <a:off x="10948655" y="5428560"/>
          <a:ext cx="317897" cy="408384"/>
        </p:xfrm>
        <a:graphic>
          <a:graphicData uri="http://schemas.openxmlformats.org/presentationml/2006/ole">
            <mc:AlternateContent xmlns:mc="http://schemas.openxmlformats.org/markup-compatibility/2006">
              <mc:Choice xmlns:v="urn:schemas-microsoft-com:vml" Requires="v">
                <p:oleObj spid="_x0000_s31793" name="Equation" r:id="rId8" imgW="177646" imgH="228402" progId="Equation.DSMT4">
                  <p:embed/>
                </p:oleObj>
              </mc:Choice>
              <mc:Fallback>
                <p:oleObj name="Equation" r:id="rId8" imgW="177646" imgH="228402" progId="Equation.DSMT4">
                  <p:embed/>
                  <p:pic>
                    <p:nvPicPr>
                      <p:cNvPr id="24592" name="Objet 3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48655" y="5428560"/>
                        <a:ext cx="317897" cy="40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 name="Groupe 3"/>
          <p:cNvGrpSpPr/>
          <p:nvPr/>
        </p:nvGrpSpPr>
        <p:grpSpPr>
          <a:xfrm>
            <a:off x="1151878" y="1014459"/>
            <a:ext cx="3113385" cy="1768265"/>
            <a:chOff x="1646636" y="1431132"/>
            <a:chExt cx="2363911" cy="1427560"/>
          </a:xfrm>
        </p:grpSpPr>
        <p:grpSp>
          <p:nvGrpSpPr>
            <p:cNvPr id="24579" name="Group 1054"/>
            <p:cNvGrpSpPr>
              <a:grpSpLocks/>
            </p:cNvGrpSpPr>
            <p:nvPr/>
          </p:nvGrpSpPr>
          <p:grpSpPr bwMode="auto">
            <a:xfrm>
              <a:off x="1646636" y="1593057"/>
              <a:ext cx="1210865" cy="1265635"/>
              <a:chOff x="422" y="2873"/>
              <a:chExt cx="1018" cy="1063"/>
            </a:xfrm>
          </p:grpSpPr>
          <p:grpSp>
            <p:nvGrpSpPr>
              <p:cNvPr id="24598" name="Group 1045"/>
              <p:cNvGrpSpPr>
                <a:grpSpLocks/>
              </p:cNvGrpSpPr>
              <p:nvPr/>
            </p:nvGrpSpPr>
            <p:grpSpPr bwMode="auto">
              <a:xfrm>
                <a:off x="624" y="3072"/>
                <a:ext cx="816" cy="864"/>
                <a:chOff x="624" y="3072"/>
                <a:chExt cx="816" cy="864"/>
              </a:xfrm>
            </p:grpSpPr>
            <p:grpSp>
              <p:nvGrpSpPr>
                <p:cNvPr id="24601" name="Group 1044"/>
                <p:cNvGrpSpPr>
                  <a:grpSpLocks/>
                </p:cNvGrpSpPr>
                <p:nvPr/>
              </p:nvGrpSpPr>
              <p:grpSpPr bwMode="auto">
                <a:xfrm>
                  <a:off x="624" y="3072"/>
                  <a:ext cx="816" cy="816"/>
                  <a:chOff x="624" y="3072"/>
                  <a:chExt cx="816" cy="816"/>
                </a:xfrm>
              </p:grpSpPr>
              <p:grpSp>
                <p:nvGrpSpPr>
                  <p:cNvPr id="24603" name="Group 1038"/>
                  <p:cNvGrpSpPr>
                    <a:grpSpLocks/>
                  </p:cNvGrpSpPr>
                  <p:nvPr/>
                </p:nvGrpSpPr>
                <p:grpSpPr bwMode="auto">
                  <a:xfrm>
                    <a:off x="624" y="3072"/>
                    <a:ext cx="816" cy="816"/>
                    <a:chOff x="624" y="3072"/>
                    <a:chExt cx="816" cy="816"/>
                  </a:xfrm>
                </p:grpSpPr>
                <p:sp>
                  <p:nvSpPr>
                    <p:cNvPr id="24605" name="Line 1036"/>
                    <p:cNvSpPr>
                      <a:spLocks noChangeShapeType="1"/>
                    </p:cNvSpPr>
                    <p:nvPr/>
                  </p:nvSpPr>
                  <p:spPr bwMode="auto">
                    <a:xfrm>
                      <a:off x="624" y="3072"/>
                      <a:ext cx="81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6" name="Line 1037"/>
                    <p:cNvSpPr>
                      <a:spLocks noChangeShapeType="1"/>
                    </p:cNvSpPr>
                    <p:nvPr/>
                  </p:nvSpPr>
                  <p:spPr bwMode="auto">
                    <a:xfrm>
                      <a:off x="624" y="3888"/>
                      <a:ext cx="81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4604" name="Line 1042"/>
                  <p:cNvSpPr>
                    <a:spLocks noChangeShapeType="1"/>
                  </p:cNvSpPr>
                  <p:nvPr/>
                </p:nvSpPr>
                <p:spPr bwMode="auto">
                  <a:xfrm flipV="1">
                    <a:off x="1056" y="3072"/>
                    <a:ext cx="0" cy="816"/>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4602" name="Oval 1043"/>
                <p:cNvSpPr>
                  <a:spLocks noChangeArrowheads="1"/>
                </p:cNvSpPr>
                <p:nvPr/>
              </p:nvSpPr>
              <p:spPr bwMode="auto">
                <a:xfrm>
                  <a:off x="1008" y="3840"/>
                  <a:ext cx="96" cy="9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1350"/>
                </a:p>
              </p:txBody>
            </p:sp>
          </p:grpSp>
          <p:sp>
            <p:nvSpPr>
              <p:cNvPr id="24599" name="Text Box 1050"/>
              <p:cNvSpPr txBox="1">
                <a:spLocks noChangeArrowheads="1"/>
              </p:cNvSpPr>
              <p:nvPr/>
            </p:nvSpPr>
            <p:spPr bwMode="auto">
              <a:xfrm>
                <a:off x="422" y="2873"/>
                <a:ext cx="179"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350"/>
                  <a:t>e</a:t>
                </a:r>
              </a:p>
            </p:txBody>
          </p:sp>
          <p:sp>
            <p:nvSpPr>
              <p:cNvPr id="24600" name="Text Box 1051"/>
              <p:cNvSpPr txBox="1">
                <a:spLocks noChangeArrowheads="1"/>
              </p:cNvSpPr>
              <p:nvPr/>
            </p:nvSpPr>
            <p:spPr bwMode="auto">
              <a:xfrm>
                <a:off x="470" y="3689"/>
                <a:ext cx="149"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350"/>
                  <a:t>f</a:t>
                </a:r>
              </a:p>
            </p:txBody>
          </p:sp>
        </p:grpSp>
        <p:sp>
          <p:nvSpPr>
            <p:cNvPr id="24581" name="ZoneTexte 20"/>
            <p:cNvSpPr txBox="1">
              <a:spLocks noChangeArrowheads="1"/>
            </p:cNvSpPr>
            <p:nvPr/>
          </p:nvSpPr>
          <p:spPr bwMode="auto">
            <a:xfrm>
              <a:off x="1980011" y="1431132"/>
              <a:ext cx="549164" cy="298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a:t>Atom</a:t>
              </a:r>
            </a:p>
          </p:txBody>
        </p:sp>
        <p:graphicFrame>
          <p:nvGraphicFramePr>
            <p:cNvPr id="24588" name="Objet 27"/>
            <p:cNvGraphicFramePr>
              <a:graphicFrameLocks noChangeAspect="1"/>
            </p:cNvGraphicFramePr>
            <p:nvPr/>
          </p:nvGraphicFramePr>
          <p:xfrm>
            <a:off x="2465785" y="2078831"/>
            <a:ext cx="1537097" cy="423863"/>
          </p:xfrm>
          <a:graphic>
            <a:graphicData uri="http://schemas.openxmlformats.org/presentationml/2006/ole">
              <mc:AlternateContent xmlns:mc="http://schemas.openxmlformats.org/markup-compatibility/2006">
                <mc:Choice xmlns:v="urn:schemas-microsoft-com:vml" Requires="v">
                  <p:oleObj spid="_x0000_s31794" name="Equation" r:id="rId10" imgW="876300" imgH="241300" progId="Equation.DSMT4">
                    <p:embed/>
                  </p:oleObj>
                </mc:Choice>
                <mc:Fallback>
                  <p:oleObj name="Equation" r:id="rId10" imgW="876300" imgH="241300" progId="Equation.DSMT4">
                    <p:embed/>
                    <p:pic>
                      <p:nvPicPr>
                        <p:cNvPr id="24588" name="Objet 2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65785" y="2078831"/>
                          <a:ext cx="1537097" cy="423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593" name="ZoneTexte 1"/>
            <p:cNvSpPr txBox="1">
              <a:spLocks noChangeArrowheads="1"/>
            </p:cNvSpPr>
            <p:nvPr/>
          </p:nvSpPr>
          <p:spPr bwMode="auto">
            <a:xfrm>
              <a:off x="2630092" y="2511030"/>
              <a:ext cx="1380455" cy="298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200" dirty="0"/>
                <a:t> </a:t>
              </a:r>
              <a:r>
                <a:rPr lang="fr-FR" altLang="fr-FR" sz="1800" dirty="0"/>
                <a:t>Planck-Einstein</a:t>
              </a:r>
            </a:p>
          </p:txBody>
        </p:sp>
      </p:grpSp>
      <p:sp>
        <p:nvSpPr>
          <p:cNvPr id="29" name="Rectangle 4"/>
          <p:cNvSpPr>
            <a:spLocks noGrp="1" noChangeArrowheads="1"/>
          </p:cNvSpPr>
          <p:nvPr>
            <p:ph type="title"/>
          </p:nvPr>
        </p:nvSpPr>
        <p:spPr>
          <a:xfrm>
            <a:off x="3574743" y="59244"/>
            <a:ext cx="4771372" cy="784202"/>
          </a:xfrm>
          <a:solidFill>
            <a:srgbClr val="CCECFF"/>
          </a:solidFill>
          <a:ln/>
        </p:spPr>
        <p:style>
          <a:lnRef idx="2">
            <a:schemeClr val="dk1"/>
          </a:lnRef>
          <a:fillRef idx="1">
            <a:schemeClr val="lt1"/>
          </a:fillRef>
          <a:effectRef idx="0">
            <a:schemeClr val="dk1"/>
          </a:effectRef>
          <a:fontRef idx="minor">
            <a:schemeClr val="dk1"/>
          </a:fontRef>
        </p:style>
        <p:txBody>
          <a:bodyPr>
            <a:noAutofit/>
          </a:bodyPr>
          <a:lstStyle/>
          <a:p>
            <a:pPr eaLnBrk="1" hangingPunct="1">
              <a:defRPr/>
            </a:pPr>
            <a:r>
              <a:rPr lang="fr-FR" altLang="fr-FR" sz="2800" dirty="0">
                <a:latin typeface="Arial" panose="020B0604020202020204" pitchFamily="34" charset="0"/>
                <a:cs typeface="Arial" panose="020B0604020202020204" pitchFamily="34" charset="0"/>
              </a:rPr>
              <a:t> </a:t>
            </a:r>
            <a:r>
              <a:rPr lang="fr-FR" altLang="fr-FR" sz="2800" dirty="0" err="1">
                <a:latin typeface="Arial" panose="020B0604020202020204" pitchFamily="34" charset="0"/>
                <a:cs typeface="Arial" panose="020B0604020202020204" pitchFamily="34" charset="0"/>
              </a:rPr>
              <a:t>Principle</a:t>
            </a:r>
            <a:r>
              <a:rPr lang="fr-FR" altLang="fr-FR" sz="2800" dirty="0">
                <a:latin typeface="Arial" panose="020B0604020202020204" pitchFamily="34" charset="0"/>
                <a:cs typeface="Arial" panose="020B0604020202020204" pitchFamily="34" charset="0"/>
              </a:rPr>
              <a:t> of an </a:t>
            </a:r>
            <a:r>
              <a:rPr lang="fr-FR" altLang="fr-FR" sz="2800" dirty="0" err="1">
                <a:latin typeface="Arial" panose="020B0604020202020204" pitchFamily="34" charset="0"/>
                <a:cs typeface="Arial" panose="020B0604020202020204" pitchFamily="34" charset="0"/>
              </a:rPr>
              <a:t>atomic</a:t>
            </a:r>
            <a:r>
              <a:rPr lang="fr-FR" altLang="fr-FR" sz="2800" dirty="0">
                <a:latin typeface="Arial" panose="020B0604020202020204" pitchFamily="34" charset="0"/>
                <a:cs typeface="Arial" panose="020B0604020202020204" pitchFamily="34" charset="0"/>
              </a:rPr>
              <a:t> </a:t>
            </a:r>
            <a:r>
              <a:rPr lang="fr-FR" altLang="fr-FR" sz="2800" dirty="0" err="1">
                <a:latin typeface="Arial" panose="020B0604020202020204" pitchFamily="34" charset="0"/>
                <a:cs typeface="Arial" panose="020B0604020202020204" pitchFamily="34" charset="0"/>
              </a:rPr>
              <a:t>Clock</a:t>
            </a:r>
            <a:endParaRPr lang="fr-FR" altLang="fr-FR" sz="2800" dirty="0">
              <a:effectLst>
                <a:outerShdw blurRad="38100" dist="38100" dir="2700000" algn="tl">
                  <a:srgbClr val="FFFFFF"/>
                </a:outerShdw>
              </a:effectLst>
              <a:latin typeface="Arial" panose="020B0604020202020204" pitchFamily="34" charset="0"/>
              <a:cs typeface="Arial" panose="020B0604020202020204" pitchFamily="34" charset="0"/>
            </a:endParaRPr>
          </a:p>
        </p:txBody>
      </p:sp>
      <p:grpSp>
        <p:nvGrpSpPr>
          <p:cNvPr id="2" name="Groupe 1">
            <a:extLst>
              <a:ext uri="{FF2B5EF4-FFF2-40B4-BE49-F238E27FC236}">
                <a16:creationId xmlns:a16="http://schemas.microsoft.com/office/drawing/2014/main" id="{FA1BD3FB-A281-4AAD-A812-3E6460143F24}"/>
              </a:ext>
            </a:extLst>
          </p:cNvPr>
          <p:cNvGrpSpPr/>
          <p:nvPr/>
        </p:nvGrpSpPr>
        <p:grpSpPr>
          <a:xfrm>
            <a:off x="8105874" y="1249440"/>
            <a:ext cx="4036516" cy="3857882"/>
            <a:chOff x="6239331" y="1231266"/>
            <a:chExt cx="4036516" cy="3857882"/>
          </a:xfrm>
        </p:grpSpPr>
        <p:graphicFrame>
          <p:nvGraphicFramePr>
            <p:cNvPr id="24578" name="Object 10"/>
            <p:cNvGraphicFramePr>
              <a:graphicFrameLocks noChangeAspect="1"/>
            </p:cNvGraphicFramePr>
            <p:nvPr>
              <p:extLst>
                <p:ext uri="{D42A27DB-BD31-4B8C-83A1-F6EECF244321}">
                  <p14:modId xmlns:p14="http://schemas.microsoft.com/office/powerpoint/2010/main" val="4226970974"/>
                </p:ext>
              </p:extLst>
            </p:nvPr>
          </p:nvGraphicFramePr>
          <p:xfrm>
            <a:off x="6239331" y="1231266"/>
            <a:ext cx="4036516" cy="3857882"/>
          </p:xfrm>
          <a:graphic>
            <a:graphicData uri="http://schemas.openxmlformats.org/presentationml/2006/ole">
              <mc:AlternateContent xmlns:mc="http://schemas.openxmlformats.org/markup-compatibility/2006">
                <mc:Choice xmlns:v="urn:schemas-microsoft-com:vml" Requires="v">
                  <p:oleObj spid="_x0000_s31795" name="Drawing" r:id="rId12" imgW="6896160" imgH="6592320" progId="Canvas.Drawing.7">
                    <p:embed/>
                  </p:oleObj>
                </mc:Choice>
                <mc:Fallback>
                  <p:oleObj name="Drawing" r:id="rId12" imgW="6896160" imgH="6592320" progId="Canvas.Drawing.7">
                    <p:embed/>
                    <p:pic>
                      <p:nvPicPr>
                        <p:cNvPr id="24578"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39331" y="1231266"/>
                          <a:ext cx="4036516" cy="3857882"/>
                        </a:xfrm>
                        <a:prstGeom prst="rect">
                          <a:avLst/>
                        </a:prstGeom>
                        <a:noFill/>
                        <a:ln>
                          <a:noFill/>
                        </a:ln>
                        <a:effectLst/>
                        <a:extLst/>
                      </p:spPr>
                    </p:pic>
                  </p:oleObj>
                </mc:Fallback>
              </mc:AlternateContent>
            </a:graphicData>
          </a:graphic>
        </p:graphicFrame>
        <p:graphicFrame>
          <p:nvGraphicFramePr>
            <p:cNvPr id="24590" name="Objet 29"/>
            <p:cNvGraphicFramePr>
              <a:graphicFrameLocks noChangeAspect="1"/>
            </p:cNvGraphicFramePr>
            <p:nvPr>
              <p:extLst>
                <p:ext uri="{D42A27DB-BD31-4B8C-83A1-F6EECF244321}">
                  <p14:modId xmlns:p14="http://schemas.microsoft.com/office/powerpoint/2010/main" val="1988969093"/>
                </p:ext>
              </p:extLst>
            </p:nvPr>
          </p:nvGraphicFramePr>
          <p:xfrm>
            <a:off x="8257589" y="2060848"/>
            <a:ext cx="317897" cy="487166"/>
          </p:xfrm>
          <a:graphic>
            <a:graphicData uri="http://schemas.openxmlformats.org/presentationml/2006/ole">
              <mc:AlternateContent xmlns:mc="http://schemas.openxmlformats.org/markup-compatibility/2006">
                <mc:Choice xmlns:v="urn:schemas-microsoft-com:vml" Requires="v">
                  <p:oleObj spid="_x0000_s31796" name="Equation" r:id="rId14" imgW="177646" imgH="228402" progId="Equation.DSMT4">
                    <p:embed/>
                  </p:oleObj>
                </mc:Choice>
                <mc:Fallback>
                  <p:oleObj name="Equation" r:id="rId14" imgW="177646" imgH="228402" progId="Equation.DSMT4">
                    <p:embed/>
                    <p:pic>
                      <p:nvPicPr>
                        <p:cNvPr id="24590" name="Objet 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57589" y="2060848"/>
                          <a:ext cx="317897" cy="487166"/>
                        </a:xfrm>
                        <a:prstGeom prst="rect">
                          <a:avLst/>
                        </a:prstGeom>
                        <a:noFill/>
                        <a:ln>
                          <a:noFill/>
                        </a:ln>
                        <a:extLst/>
                      </p:spPr>
                    </p:pic>
                  </p:oleObj>
                </mc:Fallback>
              </mc:AlternateContent>
            </a:graphicData>
          </a:graphic>
        </p:graphicFrame>
        <p:sp>
          <p:nvSpPr>
            <p:cNvPr id="3" name="ZoneTexte 2"/>
            <p:cNvSpPr txBox="1"/>
            <p:nvPr/>
          </p:nvSpPr>
          <p:spPr>
            <a:xfrm>
              <a:off x="7344856" y="2548015"/>
              <a:ext cx="1991504" cy="37496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fr-FR" dirty="0"/>
                <a:t>Atomic transition</a:t>
              </a:r>
            </a:p>
          </p:txBody>
        </p:sp>
        <p:sp>
          <p:nvSpPr>
            <p:cNvPr id="6" name="ZoneTexte 5"/>
            <p:cNvSpPr txBox="1"/>
            <p:nvPr/>
          </p:nvSpPr>
          <p:spPr>
            <a:xfrm>
              <a:off x="7493844" y="4524011"/>
              <a:ext cx="1740843" cy="461665"/>
            </a:xfrm>
            <a:prstGeom prst="rect">
              <a:avLst/>
            </a:prstGeom>
            <a:solidFill>
              <a:srgbClr val="CCECFF"/>
            </a:solidFill>
            <a:ln>
              <a:solidFill>
                <a:schemeClr val="tx1"/>
              </a:solidFill>
            </a:ln>
          </p:spPr>
          <p:txBody>
            <a:bodyPr wrap="square" rtlCol="0">
              <a:spAutoFit/>
            </a:bodyPr>
            <a:lstStyle/>
            <a:p>
              <a:r>
                <a:rPr lang="en-US" sz="2400" dirty="0">
                  <a:latin typeface="+mj-lt"/>
                </a:rPr>
                <a:t>   oscillator</a:t>
              </a:r>
            </a:p>
          </p:txBody>
        </p:sp>
      </p:grpSp>
      <p:grpSp>
        <p:nvGrpSpPr>
          <p:cNvPr id="32" name="Groupe 31">
            <a:extLst>
              <a:ext uri="{FF2B5EF4-FFF2-40B4-BE49-F238E27FC236}">
                <a16:creationId xmlns:a16="http://schemas.microsoft.com/office/drawing/2014/main" id="{E5EB5AED-7002-4B92-BD89-76E1574DC87D}"/>
              </a:ext>
            </a:extLst>
          </p:cNvPr>
          <p:cNvGrpSpPr/>
          <p:nvPr/>
        </p:nvGrpSpPr>
        <p:grpSpPr>
          <a:xfrm>
            <a:off x="4386506" y="2359961"/>
            <a:ext cx="4052713" cy="2471214"/>
            <a:chOff x="3749552" y="2406663"/>
            <a:chExt cx="4052713" cy="2471214"/>
          </a:xfrm>
        </p:grpSpPr>
        <p:pic>
          <p:nvPicPr>
            <p:cNvPr id="33" name="Image 32">
              <a:extLst>
                <a:ext uri="{FF2B5EF4-FFF2-40B4-BE49-F238E27FC236}">
                  <a16:creationId xmlns:a16="http://schemas.microsoft.com/office/drawing/2014/main" id="{993F91D1-25DC-4A3B-A97E-CE95E535AD6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337051" y="2852510"/>
              <a:ext cx="2779175" cy="1226006"/>
            </a:xfrm>
            <a:prstGeom prst="rect">
              <a:avLst/>
            </a:prstGeom>
          </p:spPr>
        </p:pic>
        <p:sp>
          <p:nvSpPr>
            <p:cNvPr id="34" name="ZoneTexte 33">
              <a:extLst>
                <a:ext uri="{FF2B5EF4-FFF2-40B4-BE49-F238E27FC236}">
                  <a16:creationId xmlns:a16="http://schemas.microsoft.com/office/drawing/2014/main" id="{E2DB37BC-9267-4B75-95D9-344C4578FC3C}"/>
                </a:ext>
              </a:extLst>
            </p:cNvPr>
            <p:cNvSpPr txBox="1"/>
            <p:nvPr/>
          </p:nvSpPr>
          <p:spPr>
            <a:xfrm>
              <a:off x="3749552" y="4169991"/>
              <a:ext cx="4052713" cy="707886"/>
            </a:xfrm>
            <a:prstGeom prst="rect">
              <a:avLst/>
            </a:prstGeom>
            <a:noFill/>
          </p:spPr>
          <p:txBody>
            <a:bodyPr wrap="none" rtlCol="0">
              <a:spAutoFit/>
            </a:bodyPr>
            <a:lstStyle/>
            <a:p>
              <a:pPr algn="ctr"/>
              <a:r>
                <a:rPr lang="fr-FR" altLang="fr-FR" sz="2000" dirty="0">
                  <a:latin typeface="Arial" panose="020B0604020202020204" pitchFamily="34" charset="0"/>
                  <a:cs typeface="Arial" panose="020B0604020202020204" pitchFamily="34" charset="0"/>
                </a:rPr>
                <a:t>1second= 9 192 631 770 </a:t>
              </a:r>
              <a:r>
                <a:rPr lang="fr-FR" altLang="fr-FR" sz="2000" dirty="0" err="1">
                  <a:latin typeface="Arial" panose="020B0604020202020204" pitchFamily="34" charset="0"/>
                  <a:cs typeface="Arial" panose="020B0604020202020204" pitchFamily="34" charset="0"/>
                </a:rPr>
                <a:t>periods</a:t>
              </a:r>
              <a:endParaRPr lang="fr-FR" altLang="fr-FR" sz="2000" dirty="0">
                <a:latin typeface="Arial" panose="020B0604020202020204" pitchFamily="34" charset="0"/>
                <a:cs typeface="Arial" panose="020B0604020202020204" pitchFamily="34" charset="0"/>
              </a:endParaRPr>
            </a:p>
            <a:p>
              <a:pPr algn="ctr"/>
              <a:r>
                <a:rPr lang="fr-FR" sz="2000" dirty="0" err="1">
                  <a:latin typeface="Arial" panose="020B0604020202020204" pitchFamily="34" charset="0"/>
                  <a:cs typeface="Arial" panose="020B0604020202020204" pitchFamily="34" charset="0"/>
                </a:rPr>
                <a:t>exactly</a:t>
              </a:r>
              <a:endParaRPr lang="en-GB" sz="2000" dirty="0">
                <a:latin typeface="Arial" panose="020B0604020202020204" pitchFamily="34" charset="0"/>
                <a:cs typeface="Arial" panose="020B0604020202020204" pitchFamily="34" charset="0"/>
              </a:endParaRPr>
            </a:p>
          </p:txBody>
        </p:sp>
        <p:sp>
          <p:nvSpPr>
            <p:cNvPr id="35" name="ZoneTexte 34">
              <a:extLst>
                <a:ext uri="{FF2B5EF4-FFF2-40B4-BE49-F238E27FC236}">
                  <a16:creationId xmlns:a16="http://schemas.microsoft.com/office/drawing/2014/main" id="{BCBBEE83-EAB8-4EC0-8F76-EB6DB1E7F6E4}"/>
                </a:ext>
              </a:extLst>
            </p:cNvPr>
            <p:cNvSpPr txBox="1"/>
            <p:nvPr/>
          </p:nvSpPr>
          <p:spPr>
            <a:xfrm>
              <a:off x="4820054" y="2406663"/>
              <a:ext cx="1709379" cy="400110"/>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Cesium</a:t>
              </a:r>
              <a:r>
                <a:rPr lang="en-GB" sz="2000" dirty="0">
                  <a:latin typeface="Arial" panose="020B0604020202020204" pitchFamily="34" charset="0"/>
                  <a:cs typeface="Arial" panose="020B0604020202020204" pitchFamily="34" charset="0"/>
                </a:rPr>
                <a:t> Atom</a:t>
              </a:r>
            </a:p>
          </p:txBody>
        </p:sp>
      </p:grpSp>
    </p:spTree>
    <p:extLst>
      <p:ext uri="{BB962C8B-B14F-4D97-AF65-F5344CB8AC3E}">
        <p14:creationId xmlns:p14="http://schemas.microsoft.com/office/powerpoint/2010/main" val="321864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EDE8479B-7469-4B8B-BE53-1D4617265E01}"/>
              </a:ext>
            </a:extLst>
          </p:cNvPr>
          <p:cNvSpPr txBox="1">
            <a:spLocks noChangeArrowheads="1"/>
          </p:cNvSpPr>
          <p:nvPr/>
        </p:nvSpPr>
        <p:spPr>
          <a:xfrm>
            <a:off x="2080569" y="78090"/>
            <a:ext cx="7410903" cy="599206"/>
          </a:xfrm>
          <a:prstGeom prst="rect">
            <a:avLst/>
          </a:prstGeom>
          <a:solidFill>
            <a:srgbClr val="B7E6F5"/>
          </a:solidFill>
          <a:ln/>
        </p:spPr>
        <p:style>
          <a:lnRef idx="2">
            <a:schemeClr val="dk1"/>
          </a:lnRef>
          <a:fillRef idx="1">
            <a:schemeClr val="lt1"/>
          </a:fillRef>
          <a:effectRef idx="0">
            <a:schemeClr val="dk1"/>
          </a:effectRef>
          <a:fontRef idx="minor">
            <a:schemeClr val="dk1"/>
          </a:fontRef>
        </p:style>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eaLnBrk="1" hangingPunct="1">
              <a:defRPr/>
            </a:pPr>
            <a:r>
              <a:rPr lang="fr-FR" altLang="fr-FR" sz="3600" dirty="0">
                <a:solidFill>
                  <a:schemeClr val="accent2"/>
                </a:solidFill>
                <a:effectLst>
                  <a:outerShdw blurRad="38100" dist="38100" dir="2700000" algn="tl">
                    <a:srgbClr val="000000"/>
                  </a:outerShdw>
                </a:effectLst>
              </a:rPr>
              <a:t> </a:t>
            </a:r>
            <a:r>
              <a:rPr lang="fr-FR" altLang="fr-FR" sz="36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First </a:t>
            </a:r>
            <a:r>
              <a:rPr lang="fr-FR" altLang="fr-FR" sz="3600" dirty="0" err="1">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cesium</a:t>
            </a:r>
            <a:r>
              <a:rPr lang="fr-FR" altLang="fr-FR" sz="36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3600" dirty="0" err="1">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atomic</a:t>
            </a:r>
            <a:r>
              <a:rPr lang="fr-FR" altLang="fr-FR" sz="36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3600" dirty="0" err="1">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clock</a:t>
            </a:r>
            <a:r>
              <a:rPr lang="fr-FR" altLang="fr-FR" sz="36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 1955 </a:t>
            </a:r>
          </a:p>
        </p:txBody>
      </p:sp>
      <p:sp>
        <p:nvSpPr>
          <p:cNvPr id="4" name="ZoneTexte 3">
            <a:extLst>
              <a:ext uri="{FF2B5EF4-FFF2-40B4-BE49-F238E27FC236}">
                <a16:creationId xmlns:a16="http://schemas.microsoft.com/office/drawing/2014/main" id="{719D2A2A-1A7D-483D-B524-861B0F013B08}"/>
              </a:ext>
            </a:extLst>
          </p:cNvPr>
          <p:cNvSpPr txBox="1"/>
          <p:nvPr/>
        </p:nvSpPr>
        <p:spPr>
          <a:xfrm>
            <a:off x="4955340" y="4515991"/>
            <a:ext cx="7927848" cy="1323439"/>
          </a:xfrm>
          <a:prstGeom prst="rect">
            <a:avLst/>
          </a:prstGeom>
          <a:noFill/>
        </p:spPr>
        <p:txBody>
          <a:bodyPr wrap="square" rtlCol="0">
            <a:spAutoFit/>
          </a:bodyPr>
          <a:lstStyle/>
          <a:p>
            <a:r>
              <a:rPr lang="fr-FR" sz="2000" dirty="0" err="1">
                <a:latin typeface="Arial" panose="020B0604020202020204" pitchFamily="34" charset="0"/>
                <a:cs typeface="Arial" panose="020B0604020202020204" pitchFamily="34" charset="0"/>
              </a:rPr>
              <a:t>Stability</a:t>
            </a:r>
            <a:r>
              <a:rPr lang="fr-FR" sz="2000" dirty="0">
                <a:latin typeface="Arial" panose="020B0604020202020204" pitchFamily="34" charset="0"/>
                <a:cs typeface="Arial" panose="020B0604020202020204" pitchFamily="34" charset="0"/>
              </a:rPr>
              <a:t>: 10</a:t>
            </a:r>
            <a:r>
              <a:rPr lang="fr-FR" sz="2000" baseline="30000" dirty="0">
                <a:latin typeface="Arial" panose="020B0604020202020204" pitchFamily="34" charset="0"/>
                <a:cs typeface="Arial" panose="020B0604020202020204" pitchFamily="34" charset="0"/>
              </a:rPr>
              <a:t>-9   </a:t>
            </a:r>
            <a:r>
              <a:rPr lang="fr-FR" sz="2000" dirty="0" err="1">
                <a:latin typeface="Arial" panose="020B0604020202020204" pitchFamily="34" charset="0"/>
                <a:cs typeface="Arial" panose="020B0604020202020204" pitchFamily="34" charset="0"/>
              </a:rPr>
              <a:t>better</a:t>
            </a:r>
            <a:r>
              <a:rPr lang="fr-FR" sz="2000" dirty="0">
                <a:latin typeface="Arial" panose="020B0604020202020204" pitchFamily="34" charset="0"/>
                <a:cs typeface="Arial" panose="020B0604020202020204" pitchFamily="34" charset="0"/>
              </a:rPr>
              <a:t> </a:t>
            </a:r>
            <a:r>
              <a:rPr lang="fr-FR" sz="2000" dirty="0" err="1">
                <a:latin typeface="Arial" panose="020B0604020202020204" pitchFamily="34" charset="0"/>
                <a:cs typeface="Arial" panose="020B0604020202020204" pitchFamily="34" charset="0"/>
              </a:rPr>
              <a:t>than</a:t>
            </a:r>
            <a:r>
              <a:rPr lang="fr-FR" sz="2000" dirty="0">
                <a:latin typeface="Arial" panose="020B0604020202020204" pitchFamily="34" charset="0"/>
                <a:cs typeface="Arial" panose="020B0604020202020204" pitchFamily="34" charset="0"/>
              </a:rPr>
              <a:t> the </a:t>
            </a:r>
            <a:r>
              <a:rPr lang="fr-FR" sz="2000" dirty="0" err="1">
                <a:latin typeface="Arial" panose="020B0604020202020204" pitchFamily="34" charset="0"/>
                <a:cs typeface="Arial" panose="020B0604020202020204" pitchFamily="34" charset="0"/>
              </a:rPr>
              <a:t>Earth</a:t>
            </a:r>
            <a:r>
              <a:rPr lang="fr-FR" sz="2000" dirty="0">
                <a:latin typeface="Arial" panose="020B0604020202020204" pitchFamily="34" charset="0"/>
                <a:cs typeface="Arial" panose="020B0604020202020204" pitchFamily="34" charset="0"/>
              </a:rPr>
              <a:t> </a:t>
            </a:r>
            <a:r>
              <a:rPr lang="fr-FR" sz="2000" dirty="0" err="1">
                <a:latin typeface="Arial" panose="020B0604020202020204" pitchFamily="34" charset="0"/>
                <a:cs typeface="Arial" panose="020B0604020202020204" pitchFamily="34" charset="0"/>
              </a:rPr>
              <a:t>mean</a:t>
            </a:r>
            <a:r>
              <a:rPr lang="fr-FR" sz="2000" dirty="0">
                <a:latin typeface="Arial" panose="020B0604020202020204" pitchFamily="34" charset="0"/>
                <a:cs typeface="Arial" panose="020B0604020202020204" pitchFamily="34" charset="0"/>
              </a:rPr>
              <a:t> </a:t>
            </a:r>
            <a:r>
              <a:rPr lang="fr-FR" sz="2000" dirty="0" err="1">
                <a:latin typeface="Arial" panose="020B0604020202020204" pitchFamily="34" charset="0"/>
                <a:cs typeface="Arial" panose="020B0604020202020204" pitchFamily="34" charset="0"/>
              </a:rPr>
              <a:t>day</a:t>
            </a:r>
            <a:r>
              <a:rPr lang="fr-FR" sz="2000" dirty="0">
                <a:latin typeface="Arial" panose="020B0604020202020204" pitchFamily="34" charset="0"/>
                <a:cs typeface="Arial" panose="020B0604020202020204" pitchFamily="34" charset="0"/>
              </a:rPr>
              <a:t> at 10</a:t>
            </a:r>
            <a:r>
              <a:rPr lang="fr-FR" sz="2000" baseline="30000" dirty="0">
                <a:latin typeface="Arial" panose="020B0604020202020204" pitchFamily="34" charset="0"/>
                <a:cs typeface="Arial" panose="020B0604020202020204" pitchFamily="34" charset="0"/>
              </a:rPr>
              <a:t>-8 </a:t>
            </a:r>
            <a:endParaRPr lang="fr-FR"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ET second was: 1/31556925.975 of the tropical year 1900.</a:t>
            </a:r>
          </a:p>
          <a:p>
            <a:r>
              <a:rPr lang="fr-FR" sz="2000" dirty="0">
                <a:solidFill>
                  <a:srgbClr val="3333CC"/>
                </a:solidFill>
                <a:latin typeface="Arial" panose="020B0604020202020204" pitchFamily="34" charset="0"/>
                <a:cs typeface="Arial" panose="020B0604020202020204" pitchFamily="34" charset="0"/>
              </a:rPr>
              <a:t>1967: </a:t>
            </a:r>
            <a:r>
              <a:rPr lang="fr-FR" sz="2000" dirty="0" err="1">
                <a:solidFill>
                  <a:srgbClr val="3333CC"/>
                </a:solidFill>
                <a:latin typeface="Arial" panose="020B0604020202020204" pitchFamily="34" charset="0"/>
                <a:cs typeface="Arial" panose="020B0604020202020204" pitchFamily="34" charset="0"/>
              </a:rPr>
              <a:t>redefinition</a:t>
            </a:r>
            <a:r>
              <a:rPr lang="fr-FR" sz="2000" dirty="0">
                <a:solidFill>
                  <a:srgbClr val="3333CC"/>
                </a:solidFill>
                <a:latin typeface="Arial" panose="020B0604020202020204" pitchFamily="34" charset="0"/>
                <a:cs typeface="Arial" panose="020B0604020202020204" pitchFamily="34" charset="0"/>
              </a:rPr>
              <a:t> of the SI second </a:t>
            </a:r>
            <a:r>
              <a:rPr lang="fr-FR" sz="2000" dirty="0" err="1">
                <a:solidFill>
                  <a:srgbClr val="3333CC"/>
                </a:solidFill>
                <a:latin typeface="Arial" panose="020B0604020202020204" pitchFamily="34" charset="0"/>
                <a:cs typeface="Arial" panose="020B0604020202020204" pitchFamily="34" charset="0"/>
              </a:rPr>
              <a:t>with</a:t>
            </a:r>
            <a:r>
              <a:rPr lang="fr-FR" sz="2000" dirty="0">
                <a:solidFill>
                  <a:srgbClr val="3333CC"/>
                </a:solidFill>
                <a:latin typeface="Arial" panose="020B0604020202020204" pitchFamily="34" charset="0"/>
                <a:cs typeface="Arial" panose="020B0604020202020204" pitchFamily="34" charset="0"/>
              </a:rPr>
              <a:t> </a:t>
            </a:r>
            <a:r>
              <a:rPr lang="fr-FR" sz="2000" dirty="0" err="1">
                <a:solidFill>
                  <a:srgbClr val="3333CC"/>
                </a:solidFill>
                <a:latin typeface="Arial" panose="020B0604020202020204" pitchFamily="34" charset="0"/>
                <a:cs typeface="Arial" panose="020B0604020202020204" pitchFamily="34" charset="0"/>
              </a:rPr>
              <a:t>cesium</a:t>
            </a:r>
            <a:r>
              <a:rPr lang="fr-FR" sz="2000" dirty="0">
                <a:solidFill>
                  <a:srgbClr val="3333CC"/>
                </a:solidFill>
                <a:latin typeface="Arial" panose="020B0604020202020204" pitchFamily="34" charset="0"/>
                <a:cs typeface="Arial" panose="020B0604020202020204" pitchFamily="34" charset="0"/>
              </a:rPr>
              <a:t> </a:t>
            </a:r>
            <a:r>
              <a:rPr lang="fr-FR" sz="2000" dirty="0" err="1">
                <a:solidFill>
                  <a:srgbClr val="3333CC"/>
                </a:solidFill>
                <a:latin typeface="Arial" panose="020B0604020202020204" pitchFamily="34" charset="0"/>
                <a:cs typeface="Arial" panose="020B0604020202020204" pitchFamily="34" charset="0"/>
              </a:rPr>
              <a:t>atoms</a:t>
            </a:r>
            <a:r>
              <a:rPr lang="fr-FR" sz="2000" dirty="0">
                <a:solidFill>
                  <a:srgbClr val="3333CC"/>
                </a:solidFill>
                <a:latin typeface="Arial" panose="020B0604020202020204" pitchFamily="34" charset="0"/>
                <a:cs typeface="Arial" panose="020B0604020202020204" pitchFamily="34" charset="0"/>
              </a:rPr>
              <a:t> </a:t>
            </a:r>
          </a:p>
          <a:p>
            <a:r>
              <a:rPr lang="fr-FR" sz="2000" dirty="0">
                <a:solidFill>
                  <a:srgbClr val="3333CC"/>
                </a:solidFill>
                <a:latin typeface="Arial" panose="020B0604020202020204" pitchFamily="34" charset="0"/>
                <a:cs typeface="Arial" panose="020B0604020202020204" pitchFamily="34" charset="0"/>
              </a:rPr>
              <a:t>12 </a:t>
            </a:r>
            <a:r>
              <a:rPr lang="fr-FR" sz="2000" dirty="0" err="1">
                <a:solidFill>
                  <a:srgbClr val="3333CC"/>
                </a:solidFill>
                <a:latin typeface="Arial" panose="020B0604020202020204" pitchFamily="34" charset="0"/>
                <a:cs typeface="Arial" panose="020B0604020202020204" pitchFamily="34" charset="0"/>
              </a:rPr>
              <a:t>years</a:t>
            </a:r>
            <a:r>
              <a:rPr lang="fr-FR" sz="2000" dirty="0">
                <a:solidFill>
                  <a:srgbClr val="3333CC"/>
                </a:solidFill>
                <a:latin typeface="Arial" panose="020B0604020202020204" pitchFamily="34" charset="0"/>
                <a:cs typeface="Arial" panose="020B0604020202020204" pitchFamily="34" charset="0"/>
              </a:rPr>
              <a:t> </a:t>
            </a:r>
            <a:r>
              <a:rPr lang="fr-FR" sz="2000" dirty="0" err="1">
                <a:solidFill>
                  <a:srgbClr val="3333CC"/>
                </a:solidFill>
                <a:latin typeface="Arial" panose="020B0604020202020204" pitchFamily="34" charset="0"/>
                <a:cs typeface="Arial" panose="020B0604020202020204" pitchFamily="34" charset="0"/>
              </a:rPr>
              <a:t>later</a:t>
            </a:r>
            <a:endParaRPr lang="fr-FR" sz="2000" dirty="0">
              <a:solidFill>
                <a:srgbClr val="3333CC"/>
              </a:solidFill>
              <a:latin typeface="Arial" panose="020B0604020202020204" pitchFamily="34" charset="0"/>
              <a:cs typeface="Arial" panose="020B0604020202020204" pitchFamily="34" charset="0"/>
            </a:endParaRPr>
          </a:p>
        </p:txBody>
      </p:sp>
      <p:grpSp>
        <p:nvGrpSpPr>
          <p:cNvPr id="12" name="Groupe 11">
            <a:extLst>
              <a:ext uri="{FF2B5EF4-FFF2-40B4-BE49-F238E27FC236}">
                <a16:creationId xmlns:a16="http://schemas.microsoft.com/office/drawing/2014/main" id="{61AF3084-45EF-40FD-873F-E94D26E09C95}"/>
              </a:ext>
            </a:extLst>
          </p:cNvPr>
          <p:cNvGrpSpPr/>
          <p:nvPr/>
        </p:nvGrpSpPr>
        <p:grpSpPr>
          <a:xfrm>
            <a:off x="184306" y="677296"/>
            <a:ext cx="11670890" cy="5345719"/>
            <a:chOff x="184306" y="677296"/>
            <a:chExt cx="10038722" cy="5345719"/>
          </a:xfrm>
        </p:grpSpPr>
        <p:grpSp>
          <p:nvGrpSpPr>
            <p:cNvPr id="5" name="Groupe 4">
              <a:extLst>
                <a:ext uri="{FF2B5EF4-FFF2-40B4-BE49-F238E27FC236}">
                  <a16:creationId xmlns:a16="http://schemas.microsoft.com/office/drawing/2014/main" id="{75DF12DB-689D-4E7E-917D-02739BDB61A9}"/>
                </a:ext>
              </a:extLst>
            </p:cNvPr>
            <p:cNvGrpSpPr/>
            <p:nvPr/>
          </p:nvGrpSpPr>
          <p:grpSpPr>
            <a:xfrm>
              <a:off x="184306" y="677296"/>
              <a:ext cx="10038722" cy="4660054"/>
              <a:chOff x="-1339694" y="785170"/>
              <a:chExt cx="8953386" cy="4660054"/>
            </a:xfrm>
          </p:grpSpPr>
          <p:sp>
            <p:nvSpPr>
              <p:cNvPr id="3" name="ZoneTexte 2">
                <a:extLst>
                  <a:ext uri="{FF2B5EF4-FFF2-40B4-BE49-F238E27FC236}">
                    <a16:creationId xmlns:a16="http://schemas.microsoft.com/office/drawing/2014/main" id="{3D07FB3A-8BFA-415D-9E65-E855667D2F23}"/>
                  </a:ext>
                </a:extLst>
              </p:cNvPr>
              <p:cNvSpPr txBox="1"/>
              <p:nvPr/>
            </p:nvSpPr>
            <p:spPr>
              <a:xfrm>
                <a:off x="1879556" y="785170"/>
                <a:ext cx="3481820" cy="369332"/>
              </a:xfrm>
              <a:prstGeom prst="rect">
                <a:avLst/>
              </a:prstGeom>
              <a:noFill/>
            </p:spPr>
            <p:txBody>
              <a:bodyPr wrap="none" rtlCol="0">
                <a:spAutoFit/>
              </a:bodyPr>
              <a:lstStyle/>
              <a:p>
                <a:r>
                  <a:rPr lang="fr-FR" dirty="0"/>
                  <a:t>Essen and Parry, Nature  </a:t>
                </a:r>
                <a:r>
                  <a:rPr lang="fr-FR" b="1" dirty="0"/>
                  <a:t>176</a:t>
                </a:r>
                <a:r>
                  <a:rPr lang="fr-FR" dirty="0"/>
                  <a:t>, 280, 1955</a:t>
                </a:r>
              </a:p>
            </p:txBody>
          </p:sp>
          <p:pic>
            <p:nvPicPr>
              <p:cNvPr id="6" name="Image 5">
                <a:extLst>
                  <a:ext uri="{FF2B5EF4-FFF2-40B4-BE49-F238E27FC236}">
                    <a16:creationId xmlns:a16="http://schemas.microsoft.com/office/drawing/2014/main" id="{BC40B69C-7D67-4630-A5C0-E4C995CCD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694" y="1184518"/>
                <a:ext cx="3619194" cy="4260706"/>
              </a:xfrm>
              <a:prstGeom prst="rect">
                <a:avLst/>
              </a:prstGeom>
            </p:spPr>
          </p:pic>
          <p:pic>
            <p:nvPicPr>
              <p:cNvPr id="8" name="Image 7">
                <a:extLst>
                  <a:ext uri="{FF2B5EF4-FFF2-40B4-BE49-F238E27FC236}">
                    <a16:creationId xmlns:a16="http://schemas.microsoft.com/office/drawing/2014/main" id="{D5400B1F-D74D-4DCC-9520-379AF20A9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7572" y="1434220"/>
                <a:ext cx="3246120" cy="3093720"/>
              </a:xfrm>
              <a:prstGeom prst="rect">
                <a:avLst/>
              </a:prstGeom>
            </p:spPr>
          </p:pic>
        </p:grpSp>
        <p:sp>
          <p:nvSpPr>
            <p:cNvPr id="7" name="ZoneTexte 6">
              <a:extLst>
                <a:ext uri="{FF2B5EF4-FFF2-40B4-BE49-F238E27FC236}">
                  <a16:creationId xmlns:a16="http://schemas.microsoft.com/office/drawing/2014/main" id="{A5BF1B93-6787-4CBE-B183-B564D512C307}"/>
                </a:ext>
              </a:extLst>
            </p:cNvPr>
            <p:cNvSpPr txBox="1"/>
            <p:nvPr/>
          </p:nvSpPr>
          <p:spPr>
            <a:xfrm>
              <a:off x="184306" y="5315129"/>
              <a:ext cx="3701039" cy="707886"/>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Atom temperature 400 K, v=300 m/s</a:t>
              </a:r>
            </a:p>
            <a:p>
              <a:r>
                <a:rPr lang="en-GB" sz="2000" dirty="0">
                  <a:latin typeface="Arial" panose="020B0604020202020204" pitchFamily="34" charset="0"/>
                  <a:cs typeface="Arial" panose="020B0604020202020204" pitchFamily="34" charset="0"/>
                </a:rPr>
                <a:t>Resonance width: 300 Hz</a:t>
              </a:r>
            </a:p>
          </p:txBody>
        </p:sp>
      </p:grpSp>
      <p:sp>
        <p:nvSpPr>
          <p:cNvPr id="11" name="ZoneTexte 10">
            <a:extLst>
              <a:ext uri="{FF2B5EF4-FFF2-40B4-BE49-F238E27FC236}">
                <a16:creationId xmlns:a16="http://schemas.microsoft.com/office/drawing/2014/main" id="{62A80EAC-7C52-48FB-BA6E-217015E5F155}"/>
              </a:ext>
            </a:extLst>
          </p:cNvPr>
          <p:cNvSpPr txBox="1"/>
          <p:nvPr/>
        </p:nvSpPr>
        <p:spPr>
          <a:xfrm>
            <a:off x="4487087" y="2227311"/>
            <a:ext cx="3671882" cy="1107996"/>
          </a:xfrm>
          <a:prstGeom prst="rect">
            <a:avLst/>
          </a:prstGeom>
          <a:noFill/>
        </p:spPr>
        <p:txBody>
          <a:bodyPr wrap="square" rtlCol="0">
            <a:spAutoFit/>
          </a:bodyPr>
          <a:lstStyle/>
          <a:p>
            <a:pPr algn="ctr"/>
            <a:r>
              <a:rPr lang="en-GB" sz="2200" dirty="0" err="1">
                <a:solidFill>
                  <a:srgbClr val="0A0AEC"/>
                </a:solidFill>
                <a:latin typeface="Arial" panose="020B0604020202020204" pitchFamily="34" charset="0"/>
                <a:cs typeface="Arial" panose="020B0604020202020204" pitchFamily="34" charset="0"/>
              </a:rPr>
              <a:t>Cesium</a:t>
            </a:r>
            <a:r>
              <a:rPr lang="en-GB" sz="2200" dirty="0">
                <a:solidFill>
                  <a:srgbClr val="0A0AEC"/>
                </a:solidFill>
                <a:latin typeface="Arial" panose="020B0604020202020204" pitchFamily="34" charset="0"/>
                <a:cs typeface="Arial" panose="020B0604020202020204" pitchFamily="34" charset="0"/>
              </a:rPr>
              <a:t> hyperfine</a:t>
            </a:r>
          </a:p>
          <a:p>
            <a:pPr algn="ctr"/>
            <a:r>
              <a:rPr lang="en-GB" sz="2200" dirty="0">
                <a:solidFill>
                  <a:srgbClr val="0A0AEC"/>
                </a:solidFill>
                <a:latin typeface="Arial" panose="020B0604020202020204" pitchFamily="34" charset="0"/>
                <a:cs typeface="Arial" panose="020B0604020202020204" pitchFamily="34" charset="0"/>
              </a:rPr>
              <a:t> resonance </a:t>
            </a:r>
          </a:p>
          <a:p>
            <a:pPr algn="ctr"/>
            <a:r>
              <a:rPr lang="en-GB" sz="2200" dirty="0">
                <a:solidFill>
                  <a:srgbClr val="0A0AEC"/>
                </a:solidFill>
                <a:latin typeface="Arial" panose="020B0604020202020204" pitchFamily="34" charset="0"/>
                <a:cs typeface="Arial" panose="020B0604020202020204" pitchFamily="34" charset="0"/>
              </a:rPr>
              <a:t>at 9.192 GHz</a:t>
            </a:r>
          </a:p>
        </p:txBody>
      </p:sp>
      <p:grpSp>
        <p:nvGrpSpPr>
          <p:cNvPr id="9" name="Groupe 8">
            <a:extLst>
              <a:ext uri="{FF2B5EF4-FFF2-40B4-BE49-F238E27FC236}">
                <a16:creationId xmlns:a16="http://schemas.microsoft.com/office/drawing/2014/main" id="{0468513D-88D6-4D23-8B06-8433ACD24743}"/>
              </a:ext>
            </a:extLst>
          </p:cNvPr>
          <p:cNvGrpSpPr/>
          <p:nvPr/>
        </p:nvGrpSpPr>
        <p:grpSpPr>
          <a:xfrm>
            <a:off x="489302" y="5926069"/>
            <a:ext cx="11518392" cy="769441"/>
            <a:chOff x="489302" y="5926069"/>
            <a:chExt cx="11518392" cy="769441"/>
          </a:xfrm>
        </p:grpSpPr>
        <p:sp>
          <p:nvSpPr>
            <p:cNvPr id="10" name="ZoneTexte 9">
              <a:extLst>
                <a:ext uri="{FF2B5EF4-FFF2-40B4-BE49-F238E27FC236}">
                  <a16:creationId xmlns:a16="http://schemas.microsoft.com/office/drawing/2014/main" id="{CB23CB6C-D65F-485E-A0BF-F588CF946035}"/>
                </a:ext>
              </a:extLst>
            </p:cNvPr>
            <p:cNvSpPr txBox="1"/>
            <p:nvPr/>
          </p:nvSpPr>
          <p:spPr>
            <a:xfrm>
              <a:off x="489302" y="5926069"/>
              <a:ext cx="11518392" cy="769441"/>
            </a:xfrm>
            <a:prstGeom prst="rect">
              <a:avLst/>
            </a:prstGeom>
            <a:noFill/>
          </p:spPr>
          <p:txBody>
            <a:bodyPr wrap="square" rtlCol="0">
              <a:spAutoFit/>
            </a:bodyPr>
            <a:lstStyle/>
            <a:p>
              <a:pPr algn="ctr"/>
              <a:r>
                <a:rPr lang="fr-FR" sz="2200" dirty="0" err="1">
                  <a:solidFill>
                    <a:srgbClr val="FF0000"/>
                  </a:solidFill>
                  <a:latin typeface="Arial" panose="020B0604020202020204" pitchFamily="34" charset="0"/>
                  <a:cs typeface="Arial" panose="020B0604020202020204" pitchFamily="34" charset="0"/>
                </a:rPr>
                <a:t>Today</a:t>
              </a:r>
              <a:r>
                <a:rPr lang="fr-FR" sz="2200" dirty="0">
                  <a:solidFill>
                    <a:srgbClr val="FF0000"/>
                  </a:solidFill>
                  <a:latin typeface="Arial" panose="020B0604020202020204" pitchFamily="34" charset="0"/>
                  <a:cs typeface="Arial" panose="020B0604020202020204" pitchFamily="34" charset="0"/>
                </a:rPr>
                <a:t>, </a:t>
              </a:r>
              <a:r>
                <a:rPr lang="fr-FR" sz="2200" dirty="0" err="1">
                  <a:solidFill>
                    <a:srgbClr val="FF0000"/>
                  </a:solidFill>
                  <a:latin typeface="Arial" panose="020B0604020202020204" pitchFamily="34" charset="0"/>
                  <a:cs typeface="Arial" panose="020B0604020202020204" pitchFamily="34" charset="0"/>
                </a:rPr>
                <a:t>with</a:t>
              </a:r>
              <a:r>
                <a:rPr lang="fr-FR" sz="2200" dirty="0">
                  <a:solidFill>
                    <a:srgbClr val="FF0000"/>
                  </a:solidFill>
                  <a:latin typeface="Arial" panose="020B0604020202020204" pitchFamily="34" charset="0"/>
                  <a:cs typeface="Arial" panose="020B0604020202020204" pitchFamily="34" charset="0"/>
                </a:rPr>
                <a:t> cold </a:t>
              </a:r>
              <a:r>
                <a:rPr lang="fr-FR" sz="2200" dirty="0" err="1">
                  <a:solidFill>
                    <a:srgbClr val="FF0000"/>
                  </a:solidFill>
                  <a:latin typeface="Arial" panose="020B0604020202020204" pitchFamily="34" charset="0"/>
                  <a:cs typeface="Arial" panose="020B0604020202020204" pitchFamily="34" charset="0"/>
                </a:rPr>
                <a:t>atoms</a:t>
              </a:r>
              <a:r>
                <a:rPr lang="fr-FR" sz="2200" dirty="0">
                  <a:solidFill>
                    <a:srgbClr val="FF0000"/>
                  </a:solidFill>
                  <a:latin typeface="Arial" panose="020B0604020202020204" pitchFamily="34" charset="0"/>
                  <a:cs typeface="Arial" panose="020B0604020202020204" pitchFamily="34" charset="0"/>
                </a:rPr>
                <a:t>, </a:t>
              </a:r>
              <a:r>
                <a:rPr lang="fr-FR" sz="2200" dirty="0" err="1">
                  <a:solidFill>
                    <a:srgbClr val="FF0000"/>
                  </a:solidFill>
                  <a:latin typeface="Arial" panose="020B0604020202020204" pitchFamily="34" charset="0"/>
                  <a:cs typeface="Arial" panose="020B0604020202020204" pitchFamily="34" charset="0"/>
                </a:rPr>
                <a:t>resonance</a:t>
              </a:r>
              <a:r>
                <a:rPr lang="fr-FR" sz="2200" dirty="0">
                  <a:solidFill>
                    <a:srgbClr val="FF0000"/>
                  </a:solidFill>
                  <a:latin typeface="Arial" panose="020B0604020202020204" pitchFamily="34" charset="0"/>
                  <a:cs typeface="Arial" panose="020B0604020202020204" pitchFamily="34" charset="0"/>
                </a:rPr>
                <a:t> </a:t>
              </a:r>
              <a:r>
                <a:rPr lang="fr-FR" sz="2200" dirty="0" err="1">
                  <a:solidFill>
                    <a:srgbClr val="FF0000"/>
                  </a:solidFill>
                  <a:latin typeface="Arial" panose="020B0604020202020204" pitchFamily="34" charset="0"/>
                  <a:cs typeface="Arial" panose="020B0604020202020204" pitchFamily="34" charset="0"/>
                </a:rPr>
                <a:t>width</a:t>
              </a:r>
              <a:r>
                <a:rPr lang="fr-FR" sz="2200" dirty="0">
                  <a:solidFill>
                    <a:srgbClr val="FF0000"/>
                  </a:solidFill>
                  <a:latin typeface="Arial" panose="020B0604020202020204" pitchFamily="34" charset="0"/>
                  <a:cs typeface="Arial" panose="020B0604020202020204" pitchFamily="34" charset="0"/>
                </a:rPr>
                <a:t> : 1 Hz ,and 0.33 Hz in </a:t>
              </a:r>
              <a:r>
                <a:rPr lang="fr-FR" sz="2200" dirty="0" err="1">
                  <a:solidFill>
                    <a:srgbClr val="FF0000"/>
                  </a:solidFill>
                  <a:latin typeface="Arial" panose="020B0604020202020204" pitchFamily="34" charset="0"/>
                  <a:cs typeface="Arial" panose="020B0604020202020204" pitchFamily="34" charset="0"/>
                </a:rPr>
                <a:t>space</a:t>
              </a:r>
              <a:endParaRPr lang="fr-FR" sz="2200" dirty="0">
                <a:solidFill>
                  <a:srgbClr val="FF0000"/>
                </a:solidFill>
                <a:latin typeface="Arial" panose="020B0604020202020204" pitchFamily="34" charset="0"/>
                <a:cs typeface="Arial" panose="020B0604020202020204" pitchFamily="34" charset="0"/>
              </a:endParaRPr>
            </a:p>
            <a:p>
              <a:pPr algn="ctr"/>
              <a:r>
                <a:rPr lang="fr-FR" sz="2200" dirty="0" err="1">
                  <a:solidFill>
                    <a:srgbClr val="FF0000"/>
                  </a:solidFill>
                  <a:latin typeface="Arial" panose="020B0604020202020204" pitchFamily="34" charset="0"/>
                  <a:cs typeface="Arial" panose="020B0604020202020204" pitchFamily="34" charset="0"/>
                </a:rPr>
                <a:t>Stability</a:t>
              </a:r>
              <a:r>
                <a:rPr lang="fr-FR" sz="2200" dirty="0">
                  <a:solidFill>
                    <a:srgbClr val="FF0000"/>
                  </a:solidFill>
                  <a:latin typeface="Arial" panose="020B0604020202020204" pitchFamily="34" charset="0"/>
                  <a:cs typeface="Arial" panose="020B0604020202020204" pitchFamily="34" charset="0"/>
                </a:rPr>
                <a:t> 10</a:t>
              </a:r>
              <a:r>
                <a:rPr lang="fr-FR" sz="2200" baseline="30000" dirty="0">
                  <a:solidFill>
                    <a:srgbClr val="FF0000"/>
                  </a:solidFill>
                  <a:latin typeface="Arial" panose="020B0604020202020204" pitchFamily="34" charset="0"/>
                  <a:cs typeface="Arial" panose="020B0604020202020204" pitchFamily="34" charset="0"/>
                </a:rPr>
                <a:t>-16</a:t>
              </a:r>
              <a:r>
                <a:rPr lang="fr-FR" sz="2200" dirty="0">
                  <a:solidFill>
                    <a:srgbClr val="FF0000"/>
                  </a:solidFill>
                  <a:latin typeface="Arial" panose="020B0604020202020204" pitchFamily="34" charset="0"/>
                  <a:cs typeface="Arial" panose="020B0604020202020204" pitchFamily="34" charset="0"/>
                </a:rPr>
                <a:t>            Gain: 7 </a:t>
              </a:r>
              <a:r>
                <a:rPr lang="fr-FR" sz="2200" dirty="0" err="1">
                  <a:solidFill>
                    <a:srgbClr val="FF0000"/>
                  </a:solidFill>
                  <a:latin typeface="Arial" panose="020B0604020202020204" pitchFamily="34" charset="0"/>
                  <a:cs typeface="Arial" panose="020B0604020202020204" pitchFamily="34" charset="0"/>
                </a:rPr>
                <a:t>orders</a:t>
              </a:r>
              <a:r>
                <a:rPr lang="fr-FR" sz="2200" dirty="0">
                  <a:solidFill>
                    <a:srgbClr val="FF0000"/>
                  </a:solidFill>
                  <a:latin typeface="Arial" panose="020B0604020202020204" pitchFamily="34" charset="0"/>
                  <a:cs typeface="Arial" panose="020B0604020202020204" pitchFamily="34" charset="0"/>
                </a:rPr>
                <a:t> of magnitude in 70 </a:t>
              </a:r>
              <a:r>
                <a:rPr lang="fr-FR" sz="2200" dirty="0" err="1">
                  <a:solidFill>
                    <a:srgbClr val="FF0000"/>
                  </a:solidFill>
                  <a:latin typeface="Arial" panose="020B0604020202020204" pitchFamily="34" charset="0"/>
                  <a:cs typeface="Arial" panose="020B0604020202020204" pitchFamily="34" charset="0"/>
                </a:rPr>
                <a:t>years</a:t>
              </a:r>
              <a:endParaRPr lang="fr-FR" sz="2200" dirty="0">
                <a:solidFill>
                  <a:srgbClr val="FF0000"/>
                </a:solidFill>
                <a:latin typeface="Arial" panose="020B0604020202020204" pitchFamily="34" charset="0"/>
                <a:cs typeface="Arial" panose="020B0604020202020204" pitchFamily="34" charset="0"/>
              </a:endParaRPr>
            </a:p>
          </p:txBody>
        </p:sp>
        <p:cxnSp>
          <p:nvCxnSpPr>
            <p:cNvPr id="14" name="Connecteur droit avec flèche 13">
              <a:extLst>
                <a:ext uri="{FF2B5EF4-FFF2-40B4-BE49-F238E27FC236}">
                  <a16:creationId xmlns:a16="http://schemas.microsoft.com/office/drawing/2014/main" id="{B2417FFC-74E6-4BCA-AB37-B058BD097C87}"/>
                </a:ext>
              </a:extLst>
            </p:cNvPr>
            <p:cNvCxnSpPr/>
            <p:nvPr/>
          </p:nvCxnSpPr>
          <p:spPr>
            <a:xfrm>
              <a:off x="4380653" y="6519672"/>
              <a:ext cx="521334"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196656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DB76FC3B-FA20-4F0F-9802-95C4E63E20E5}"/>
              </a:ext>
            </a:extLst>
          </p:cNvPr>
          <p:cNvSpPr txBox="1">
            <a:spLocks noChangeArrowheads="1"/>
          </p:cNvSpPr>
          <p:nvPr/>
        </p:nvSpPr>
        <p:spPr>
          <a:xfrm>
            <a:off x="2702613" y="73063"/>
            <a:ext cx="6013192" cy="720725"/>
          </a:xfrm>
          <a:prstGeom prst="rect">
            <a:avLst/>
          </a:prstGeom>
          <a:solidFill>
            <a:srgbClr val="CCECFF"/>
          </a:solidFill>
          <a:ln>
            <a:solidFill>
              <a:schemeClr val="tx1"/>
            </a:solidFill>
          </a:ln>
          <a:effectLst/>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32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Laser </a:t>
            </a:r>
            <a:r>
              <a:rPr lang="fr-FR" altLang="fr-FR" sz="3200" dirty="0" err="1">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cooling</a:t>
            </a:r>
            <a:r>
              <a:rPr lang="fr-FR" altLang="fr-FR" sz="32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 of </a:t>
            </a:r>
            <a:r>
              <a:rPr lang="fr-FR" altLang="fr-FR" sz="3200" dirty="0" err="1">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atoms</a:t>
            </a:r>
            <a:endParaRPr lang="fr-FR" altLang="fr-FR" sz="32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endParaRPr>
          </a:p>
        </p:txBody>
      </p:sp>
      <p:sp>
        <p:nvSpPr>
          <p:cNvPr id="6149" name="ZoneTexte 2">
            <a:extLst>
              <a:ext uri="{FF2B5EF4-FFF2-40B4-BE49-F238E27FC236}">
                <a16:creationId xmlns:a16="http://schemas.microsoft.com/office/drawing/2014/main" id="{89ECF8D2-695A-4831-B436-1418E4C44CCF}"/>
              </a:ext>
            </a:extLst>
          </p:cNvPr>
          <p:cNvSpPr txBox="1">
            <a:spLocks noChangeArrowheads="1"/>
          </p:cNvSpPr>
          <p:nvPr/>
        </p:nvSpPr>
        <p:spPr bwMode="auto">
          <a:xfrm>
            <a:off x="6824927" y="968966"/>
            <a:ext cx="785229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000" dirty="0"/>
              <a:t>1983: first laser </a:t>
            </a:r>
            <a:r>
              <a:rPr lang="fr-FR" altLang="fr-FR" sz="2000" dirty="0" err="1"/>
              <a:t>slowed</a:t>
            </a:r>
            <a:r>
              <a:rPr lang="fr-FR" altLang="fr-FR" sz="2000" dirty="0"/>
              <a:t> </a:t>
            </a:r>
            <a:r>
              <a:rPr lang="fr-FR" altLang="fr-FR" sz="2000" dirty="0" err="1"/>
              <a:t>atoms</a:t>
            </a:r>
            <a:r>
              <a:rPr lang="fr-FR" altLang="fr-FR" sz="2000" dirty="0"/>
              <a:t>:</a:t>
            </a:r>
          </a:p>
          <a:p>
            <a:pPr>
              <a:spcBef>
                <a:spcPct val="0"/>
              </a:spcBef>
              <a:buFontTx/>
              <a:buNone/>
            </a:pPr>
            <a:r>
              <a:rPr lang="fr-FR" altLang="fr-FR" sz="2000" dirty="0"/>
              <a:t>W.D. Phillips, H. </a:t>
            </a:r>
            <a:r>
              <a:rPr lang="fr-FR" altLang="fr-FR" sz="2000" dirty="0" err="1"/>
              <a:t>Metcalf</a:t>
            </a:r>
            <a:r>
              <a:rPr lang="fr-FR" altLang="fr-FR" sz="2000" dirty="0"/>
              <a:t>, </a:t>
            </a:r>
          </a:p>
          <a:p>
            <a:pPr>
              <a:spcBef>
                <a:spcPct val="0"/>
              </a:spcBef>
              <a:buFontTx/>
              <a:buNone/>
            </a:pPr>
            <a:r>
              <a:rPr lang="fr-FR" altLang="fr-FR" sz="2000" dirty="0"/>
              <a:t>J.L. Hall and W. </a:t>
            </a:r>
            <a:r>
              <a:rPr lang="fr-FR" altLang="fr-FR" sz="2000" dirty="0" err="1"/>
              <a:t>Ertmer</a:t>
            </a:r>
            <a:r>
              <a:rPr lang="fr-FR" altLang="fr-FR" sz="2000" dirty="0"/>
              <a:t>, </a:t>
            </a:r>
            <a:r>
              <a:rPr lang="fr-FR" altLang="fr-FR" sz="2000" dirty="0" err="1"/>
              <a:t>Balyukin</a:t>
            </a:r>
            <a:r>
              <a:rPr lang="fr-FR" altLang="fr-FR" sz="2000" dirty="0"/>
              <a:t>, </a:t>
            </a:r>
            <a:r>
              <a:rPr lang="fr-FR" altLang="fr-FR" sz="2000" dirty="0" err="1"/>
              <a:t>Minogin</a:t>
            </a:r>
            <a:endParaRPr lang="fr-FR" altLang="fr-FR" sz="2000" dirty="0"/>
          </a:p>
        </p:txBody>
      </p:sp>
      <p:sp>
        <p:nvSpPr>
          <p:cNvPr id="7" name="ZoneTexte 2">
            <a:extLst>
              <a:ext uri="{FF2B5EF4-FFF2-40B4-BE49-F238E27FC236}">
                <a16:creationId xmlns:a16="http://schemas.microsoft.com/office/drawing/2014/main" id="{BA81413E-09C4-48E4-B4DD-F4E5CE5A7D0F}"/>
              </a:ext>
            </a:extLst>
          </p:cNvPr>
          <p:cNvSpPr txBox="1">
            <a:spLocks noChangeArrowheads="1"/>
          </p:cNvSpPr>
          <p:nvPr/>
        </p:nvSpPr>
        <p:spPr bwMode="auto">
          <a:xfrm>
            <a:off x="8788358" y="65741"/>
            <a:ext cx="547585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fr-FR" altLang="fr-FR" sz="2000" dirty="0"/>
              <a:t>1975: </a:t>
            </a:r>
            <a:r>
              <a:rPr lang="fr-FR" altLang="fr-FR" sz="2000" dirty="0" err="1"/>
              <a:t>Hänsch</a:t>
            </a:r>
            <a:r>
              <a:rPr lang="fr-FR" altLang="fr-FR" sz="2000" dirty="0"/>
              <a:t>, </a:t>
            </a:r>
            <a:r>
              <a:rPr lang="fr-FR" altLang="fr-FR" sz="2000" dirty="0" err="1"/>
              <a:t>Schawlow</a:t>
            </a:r>
            <a:r>
              <a:rPr lang="fr-FR" altLang="fr-FR" sz="2000" dirty="0"/>
              <a:t>, </a:t>
            </a:r>
          </a:p>
          <a:p>
            <a:pPr>
              <a:buNone/>
            </a:pPr>
            <a:r>
              <a:rPr lang="fr-FR" altLang="fr-FR" sz="2000" dirty="0" err="1"/>
              <a:t>Wineland</a:t>
            </a:r>
            <a:r>
              <a:rPr lang="fr-FR" altLang="fr-FR" sz="2000" dirty="0"/>
              <a:t>, </a:t>
            </a:r>
            <a:r>
              <a:rPr lang="fr-FR" altLang="fr-FR" sz="2000" dirty="0" err="1"/>
              <a:t>Dehmelt</a:t>
            </a:r>
            <a:endParaRPr lang="fr-FR" altLang="fr-FR" sz="2000" dirty="0"/>
          </a:p>
        </p:txBody>
      </p:sp>
      <p:grpSp>
        <p:nvGrpSpPr>
          <p:cNvPr id="40" name="Groupe 39">
            <a:extLst>
              <a:ext uri="{FF2B5EF4-FFF2-40B4-BE49-F238E27FC236}">
                <a16:creationId xmlns:a16="http://schemas.microsoft.com/office/drawing/2014/main" id="{7153D370-A1C8-463B-9C39-AB0BC65CAE30}"/>
              </a:ext>
            </a:extLst>
          </p:cNvPr>
          <p:cNvGrpSpPr/>
          <p:nvPr/>
        </p:nvGrpSpPr>
        <p:grpSpPr>
          <a:xfrm>
            <a:off x="337397" y="3465513"/>
            <a:ext cx="6691331" cy="918865"/>
            <a:chOff x="337397" y="3465513"/>
            <a:chExt cx="6691331" cy="918865"/>
          </a:xfrm>
        </p:grpSpPr>
        <p:grpSp>
          <p:nvGrpSpPr>
            <p:cNvPr id="27" name="Group 24">
              <a:extLst>
                <a:ext uri="{FF2B5EF4-FFF2-40B4-BE49-F238E27FC236}">
                  <a16:creationId xmlns:a16="http://schemas.microsoft.com/office/drawing/2014/main" id="{16C8862F-31D9-482C-A0C6-E75DCC55B439}"/>
                </a:ext>
              </a:extLst>
            </p:cNvPr>
            <p:cNvGrpSpPr>
              <a:grpSpLocks/>
            </p:cNvGrpSpPr>
            <p:nvPr/>
          </p:nvGrpSpPr>
          <p:grpSpPr bwMode="auto">
            <a:xfrm>
              <a:off x="337397" y="4032964"/>
              <a:ext cx="1981200" cy="304800"/>
              <a:chOff x="864" y="1440"/>
              <a:chExt cx="1056" cy="192"/>
            </a:xfrm>
          </p:grpSpPr>
          <p:sp>
            <p:nvSpPr>
              <p:cNvPr id="28" name="Freeform 25">
                <a:extLst>
                  <a:ext uri="{FF2B5EF4-FFF2-40B4-BE49-F238E27FC236}">
                    <a16:creationId xmlns:a16="http://schemas.microsoft.com/office/drawing/2014/main" id="{998F7A15-40E5-43E0-90DD-DACCFF345E5E}"/>
                  </a:ext>
                </a:extLst>
              </p:cNvPr>
              <p:cNvSpPr>
                <a:spLocks/>
              </p:cNvSpPr>
              <p:nvPr/>
            </p:nvSpPr>
            <p:spPr bwMode="auto">
              <a:xfrm>
                <a:off x="864" y="1440"/>
                <a:ext cx="912" cy="192"/>
              </a:xfrm>
              <a:custGeom>
                <a:avLst/>
                <a:gdLst>
                  <a:gd name="T0" fmla="*/ 0 w 1728"/>
                  <a:gd name="T1" fmla="*/ 48 h 264"/>
                  <a:gd name="T2" fmla="*/ 240 w 1728"/>
                  <a:gd name="T3" fmla="*/ 240 h 264"/>
                  <a:gd name="T4" fmla="*/ 576 w 1728"/>
                  <a:gd name="T5" fmla="*/ 0 h 264"/>
                  <a:gd name="T6" fmla="*/ 912 w 1728"/>
                  <a:gd name="T7" fmla="*/ 240 h 264"/>
                  <a:gd name="T8" fmla="*/ 1200 w 1728"/>
                  <a:gd name="T9" fmla="*/ 0 h 264"/>
                  <a:gd name="T10" fmla="*/ 1536 w 1728"/>
                  <a:gd name="T11" fmla="*/ 240 h 264"/>
                  <a:gd name="T12" fmla="*/ 1728 w 1728"/>
                  <a:gd name="T13" fmla="*/ 144 h 264"/>
                </a:gdLst>
                <a:ahLst/>
                <a:cxnLst>
                  <a:cxn ang="0">
                    <a:pos x="T0" y="T1"/>
                  </a:cxn>
                  <a:cxn ang="0">
                    <a:pos x="T2" y="T3"/>
                  </a:cxn>
                  <a:cxn ang="0">
                    <a:pos x="T4" y="T5"/>
                  </a:cxn>
                  <a:cxn ang="0">
                    <a:pos x="T6" y="T7"/>
                  </a:cxn>
                  <a:cxn ang="0">
                    <a:pos x="T8" y="T9"/>
                  </a:cxn>
                  <a:cxn ang="0">
                    <a:pos x="T10" y="T11"/>
                  </a:cxn>
                  <a:cxn ang="0">
                    <a:pos x="T12" y="T13"/>
                  </a:cxn>
                </a:cxnLst>
                <a:rect l="0" t="0" r="r" b="b"/>
                <a:pathLst>
                  <a:path w="1728" h="264">
                    <a:moveTo>
                      <a:pt x="0" y="48"/>
                    </a:moveTo>
                    <a:cubicBezTo>
                      <a:pt x="72" y="148"/>
                      <a:pt x="144" y="248"/>
                      <a:pt x="240" y="240"/>
                    </a:cubicBezTo>
                    <a:cubicBezTo>
                      <a:pt x="336" y="232"/>
                      <a:pt x="464" y="0"/>
                      <a:pt x="576" y="0"/>
                    </a:cubicBezTo>
                    <a:cubicBezTo>
                      <a:pt x="688" y="0"/>
                      <a:pt x="808" y="240"/>
                      <a:pt x="912" y="240"/>
                    </a:cubicBezTo>
                    <a:cubicBezTo>
                      <a:pt x="1016" y="240"/>
                      <a:pt x="1096" y="0"/>
                      <a:pt x="1200" y="0"/>
                    </a:cubicBezTo>
                    <a:cubicBezTo>
                      <a:pt x="1304" y="0"/>
                      <a:pt x="1448" y="216"/>
                      <a:pt x="1536" y="240"/>
                    </a:cubicBezTo>
                    <a:cubicBezTo>
                      <a:pt x="1624" y="264"/>
                      <a:pt x="1696" y="160"/>
                      <a:pt x="1728" y="144"/>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9" name="Line 26">
                <a:extLst>
                  <a:ext uri="{FF2B5EF4-FFF2-40B4-BE49-F238E27FC236}">
                    <a16:creationId xmlns:a16="http://schemas.microsoft.com/office/drawing/2014/main" id="{96A99EEB-1A25-44F8-9C87-B11E2008D3B5}"/>
                  </a:ext>
                </a:extLst>
              </p:cNvPr>
              <p:cNvSpPr>
                <a:spLocks noChangeShapeType="1"/>
              </p:cNvSpPr>
              <p:nvPr/>
            </p:nvSpPr>
            <p:spPr bwMode="auto">
              <a:xfrm>
                <a:off x="1776" y="1536"/>
                <a:ext cx="144"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30" name="Group 27">
              <a:extLst>
                <a:ext uri="{FF2B5EF4-FFF2-40B4-BE49-F238E27FC236}">
                  <a16:creationId xmlns:a16="http://schemas.microsoft.com/office/drawing/2014/main" id="{D57F0EE9-5502-4087-9BFA-CBDDD01AA891}"/>
                </a:ext>
              </a:extLst>
            </p:cNvPr>
            <p:cNvGrpSpPr>
              <a:grpSpLocks/>
            </p:cNvGrpSpPr>
            <p:nvPr/>
          </p:nvGrpSpPr>
          <p:grpSpPr bwMode="auto">
            <a:xfrm flipH="1">
              <a:off x="3497734" y="4043363"/>
              <a:ext cx="1447800" cy="304800"/>
              <a:chOff x="864" y="1440"/>
              <a:chExt cx="1056" cy="192"/>
            </a:xfrm>
          </p:grpSpPr>
          <p:sp>
            <p:nvSpPr>
              <p:cNvPr id="31" name="Freeform 28">
                <a:extLst>
                  <a:ext uri="{FF2B5EF4-FFF2-40B4-BE49-F238E27FC236}">
                    <a16:creationId xmlns:a16="http://schemas.microsoft.com/office/drawing/2014/main" id="{46A1089B-ECC4-40CE-B4A5-0B89FBE0E57E}"/>
                  </a:ext>
                </a:extLst>
              </p:cNvPr>
              <p:cNvSpPr>
                <a:spLocks/>
              </p:cNvSpPr>
              <p:nvPr/>
            </p:nvSpPr>
            <p:spPr bwMode="auto">
              <a:xfrm>
                <a:off x="864" y="1440"/>
                <a:ext cx="912" cy="192"/>
              </a:xfrm>
              <a:custGeom>
                <a:avLst/>
                <a:gdLst>
                  <a:gd name="T0" fmla="*/ 0 w 1728"/>
                  <a:gd name="T1" fmla="*/ 48 h 264"/>
                  <a:gd name="T2" fmla="*/ 240 w 1728"/>
                  <a:gd name="T3" fmla="*/ 240 h 264"/>
                  <a:gd name="T4" fmla="*/ 576 w 1728"/>
                  <a:gd name="T5" fmla="*/ 0 h 264"/>
                  <a:gd name="T6" fmla="*/ 912 w 1728"/>
                  <a:gd name="T7" fmla="*/ 240 h 264"/>
                  <a:gd name="T8" fmla="*/ 1200 w 1728"/>
                  <a:gd name="T9" fmla="*/ 0 h 264"/>
                  <a:gd name="T10" fmla="*/ 1536 w 1728"/>
                  <a:gd name="T11" fmla="*/ 240 h 264"/>
                  <a:gd name="T12" fmla="*/ 1728 w 1728"/>
                  <a:gd name="T13" fmla="*/ 144 h 264"/>
                </a:gdLst>
                <a:ahLst/>
                <a:cxnLst>
                  <a:cxn ang="0">
                    <a:pos x="T0" y="T1"/>
                  </a:cxn>
                  <a:cxn ang="0">
                    <a:pos x="T2" y="T3"/>
                  </a:cxn>
                  <a:cxn ang="0">
                    <a:pos x="T4" y="T5"/>
                  </a:cxn>
                  <a:cxn ang="0">
                    <a:pos x="T6" y="T7"/>
                  </a:cxn>
                  <a:cxn ang="0">
                    <a:pos x="T8" y="T9"/>
                  </a:cxn>
                  <a:cxn ang="0">
                    <a:pos x="T10" y="T11"/>
                  </a:cxn>
                  <a:cxn ang="0">
                    <a:pos x="T12" y="T13"/>
                  </a:cxn>
                </a:cxnLst>
                <a:rect l="0" t="0" r="r" b="b"/>
                <a:pathLst>
                  <a:path w="1728" h="264">
                    <a:moveTo>
                      <a:pt x="0" y="48"/>
                    </a:moveTo>
                    <a:cubicBezTo>
                      <a:pt x="72" y="148"/>
                      <a:pt x="144" y="248"/>
                      <a:pt x="240" y="240"/>
                    </a:cubicBezTo>
                    <a:cubicBezTo>
                      <a:pt x="336" y="232"/>
                      <a:pt x="464" y="0"/>
                      <a:pt x="576" y="0"/>
                    </a:cubicBezTo>
                    <a:cubicBezTo>
                      <a:pt x="688" y="0"/>
                      <a:pt x="808" y="240"/>
                      <a:pt x="912" y="240"/>
                    </a:cubicBezTo>
                    <a:cubicBezTo>
                      <a:pt x="1016" y="240"/>
                      <a:pt x="1096" y="0"/>
                      <a:pt x="1200" y="0"/>
                    </a:cubicBezTo>
                    <a:cubicBezTo>
                      <a:pt x="1304" y="0"/>
                      <a:pt x="1448" y="216"/>
                      <a:pt x="1536" y="240"/>
                    </a:cubicBezTo>
                    <a:cubicBezTo>
                      <a:pt x="1624" y="264"/>
                      <a:pt x="1696" y="160"/>
                      <a:pt x="1728" y="144"/>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 name="Line 29">
                <a:extLst>
                  <a:ext uri="{FF2B5EF4-FFF2-40B4-BE49-F238E27FC236}">
                    <a16:creationId xmlns:a16="http://schemas.microsoft.com/office/drawing/2014/main" id="{2320B527-7B1D-48E1-B308-F46693999B04}"/>
                  </a:ext>
                </a:extLst>
              </p:cNvPr>
              <p:cNvSpPr>
                <a:spLocks noChangeShapeType="1"/>
              </p:cNvSpPr>
              <p:nvPr/>
            </p:nvSpPr>
            <p:spPr bwMode="auto">
              <a:xfrm>
                <a:off x="1776" y="1536"/>
                <a:ext cx="144"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33" name="Oval 30">
              <a:extLst>
                <a:ext uri="{FF2B5EF4-FFF2-40B4-BE49-F238E27FC236}">
                  <a16:creationId xmlns:a16="http://schemas.microsoft.com/office/drawing/2014/main" id="{CAE04DA4-E122-42B0-AA1A-54DE7C2BD12A}"/>
                </a:ext>
              </a:extLst>
            </p:cNvPr>
            <p:cNvSpPr>
              <a:spLocks noChangeArrowheads="1"/>
            </p:cNvSpPr>
            <p:nvPr/>
          </p:nvSpPr>
          <p:spPr bwMode="auto">
            <a:xfrm>
              <a:off x="2475567" y="3890963"/>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4" name="Text Box 31">
              <a:extLst>
                <a:ext uri="{FF2B5EF4-FFF2-40B4-BE49-F238E27FC236}">
                  <a16:creationId xmlns:a16="http://schemas.microsoft.com/office/drawing/2014/main" id="{629F958E-A1FC-4ECD-967C-C2AD44148CB9}"/>
                </a:ext>
              </a:extLst>
            </p:cNvPr>
            <p:cNvSpPr txBox="1">
              <a:spLocks noChangeArrowheads="1"/>
            </p:cNvSpPr>
            <p:nvPr/>
          </p:nvSpPr>
          <p:spPr bwMode="auto">
            <a:xfrm>
              <a:off x="3797772" y="3486406"/>
              <a:ext cx="1019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b="1" dirty="0" err="1">
                  <a:solidFill>
                    <a:srgbClr val="FF0000"/>
                  </a:solidFill>
                  <a:latin typeface="Symbol" panose="05050102010706020507" pitchFamily="18" charset="2"/>
                </a:rPr>
                <a:t>w</a:t>
              </a:r>
              <a:r>
                <a:rPr lang="fr-FR" altLang="fr-FR" sz="2400" b="1" baseline="-25000" dirty="0" err="1">
                  <a:solidFill>
                    <a:srgbClr val="FF0000"/>
                  </a:solidFill>
                  <a:latin typeface="Times New Roman" panose="02020603050405020304" pitchFamily="18" charset="0"/>
                </a:rPr>
                <a:t>L</a:t>
              </a:r>
              <a:r>
                <a:rPr lang="fr-FR" altLang="fr-FR" sz="2400" b="1" dirty="0" err="1">
                  <a:solidFill>
                    <a:srgbClr val="FF0000"/>
                  </a:solidFill>
                  <a:latin typeface="Symbol" panose="05050102010706020507" pitchFamily="18" charset="2"/>
                </a:rPr>
                <a:t>+</a:t>
              </a:r>
              <a:r>
                <a:rPr lang="fr-FR" altLang="fr-FR" sz="2400" b="1" dirty="0" err="1">
                  <a:solidFill>
                    <a:srgbClr val="FF0000"/>
                  </a:solidFill>
                  <a:latin typeface="Times New Roman" panose="02020603050405020304" pitchFamily="18" charset="0"/>
                </a:rPr>
                <a:t>kv</a:t>
              </a:r>
              <a:endParaRPr lang="fr-FR" altLang="fr-FR" sz="2400" b="1" baseline="-25000" dirty="0">
                <a:latin typeface="Times New Roman" panose="02020603050405020304" pitchFamily="18" charset="0"/>
              </a:endParaRPr>
            </a:p>
          </p:txBody>
        </p:sp>
        <p:sp>
          <p:nvSpPr>
            <p:cNvPr id="35" name="Text Box 32">
              <a:extLst>
                <a:ext uri="{FF2B5EF4-FFF2-40B4-BE49-F238E27FC236}">
                  <a16:creationId xmlns:a16="http://schemas.microsoft.com/office/drawing/2014/main" id="{E52842B6-9353-4B86-B5B0-FB16C18031BF}"/>
                </a:ext>
              </a:extLst>
            </p:cNvPr>
            <p:cNvSpPr txBox="1">
              <a:spLocks noChangeArrowheads="1"/>
            </p:cNvSpPr>
            <p:nvPr/>
          </p:nvSpPr>
          <p:spPr bwMode="auto">
            <a:xfrm>
              <a:off x="991606" y="3465513"/>
              <a:ext cx="1019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b="1" dirty="0" err="1">
                  <a:solidFill>
                    <a:srgbClr val="FF0000"/>
                  </a:solidFill>
                  <a:latin typeface="Symbol" panose="05050102010706020507" pitchFamily="18" charset="2"/>
                </a:rPr>
                <a:t>w</a:t>
              </a:r>
              <a:r>
                <a:rPr lang="fr-FR" altLang="fr-FR" sz="2400" b="1" baseline="-25000" dirty="0" err="1">
                  <a:solidFill>
                    <a:srgbClr val="FF0000"/>
                  </a:solidFill>
                  <a:latin typeface="Times New Roman" panose="02020603050405020304" pitchFamily="18" charset="0"/>
                </a:rPr>
                <a:t>L</a:t>
              </a:r>
              <a:r>
                <a:rPr lang="fr-FR" altLang="fr-FR" sz="2400" b="1" dirty="0" err="1">
                  <a:solidFill>
                    <a:srgbClr val="FF0000"/>
                  </a:solidFill>
                  <a:latin typeface="Symbol" panose="05050102010706020507" pitchFamily="18" charset="2"/>
                </a:rPr>
                <a:t>-</a:t>
              </a:r>
              <a:r>
                <a:rPr lang="fr-FR" altLang="fr-FR" sz="2400" b="1" dirty="0" err="1">
                  <a:solidFill>
                    <a:srgbClr val="FF0000"/>
                  </a:solidFill>
                  <a:latin typeface="Times New Roman" panose="02020603050405020304" pitchFamily="18" charset="0"/>
                </a:rPr>
                <a:t>kv</a:t>
              </a:r>
              <a:endParaRPr lang="fr-FR" altLang="fr-FR" sz="2400" b="1" baseline="-25000" dirty="0">
                <a:latin typeface="Times New Roman" panose="02020603050405020304" pitchFamily="18" charset="0"/>
              </a:endParaRPr>
            </a:p>
          </p:txBody>
        </p:sp>
        <p:sp>
          <p:nvSpPr>
            <p:cNvPr id="36" name="Text Box 35">
              <a:extLst>
                <a:ext uri="{FF2B5EF4-FFF2-40B4-BE49-F238E27FC236}">
                  <a16:creationId xmlns:a16="http://schemas.microsoft.com/office/drawing/2014/main" id="{5E83953F-B2C7-4F4F-974D-4ED022DAD5AC}"/>
                </a:ext>
              </a:extLst>
            </p:cNvPr>
            <p:cNvSpPr txBox="1">
              <a:spLocks noChangeArrowheads="1"/>
            </p:cNvSpPr>
            <p:nvPr/>
          </p:nvSpPr>
          <p:spPr bwMode="auto">
            <a:xfrm>
              <a:off x="5253883" y="3922713"/>
              <a:ext cx="17748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dirty="0">
                  <a:solidFill>
                    <a:srgbClr val="0000FF"/>
                  </a:solidFill>
                  <a:latin typeface="Arial" panose="020B0604020202020204" pitchFamily="34" charset="0"/>
                  <a:cs typeface="Arial" panose="020B0604020202020204" pitchFamily="34" charset="0"/>
                </a:rPr>
                <a:t>Atom frame</a:t>
              </a:r>
            </a:p>
          </p:txBody>
        </p:sp>
      </p:grpSp>
      <p:sp>
        <p:nvSpPr>
          <p:cNvPr id="37" name="Text Box 36">
            <a:extLst>
              <a:ext uri="{FF2B5EF4-FFF2-40B4-BE49-F238E27FC236}">
                <a16:creationId xmlns:a16="http://schemas.microsoft.com/office/drawing/2014/main" id="{38ADC3E4-2FCF-42FE-A2D5-2E3200846B56}"/>
              </a:ext>
            </a:extLst>
          </p:cNvPr>
          <p:cNvSpPr txBox="1">
            <a:spLocks noChangeArrowheads="1"/>
          </p:cNvSpPr>
          <p:nvPr/>
        </p:nvSpPr>
        <p:spPr bwMode="auto">
          <a:xfrm>
            <a:off x="1801437" y="4678558"/>
            <a:ext cx="923842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r-FR" altLang="fr-FR" sz="2400" dirty="0">
                <a:solidFill>
                  <a:srgbClr val="0A0AEC"/>
                </a:solidFill>
                <a:latin typeface="Arial" panose="020B0604020202020204" pitchFamily="34" charset="0"/>
                <a:cs typeface="Arial" panose="020B0604020202020204" pitchFamily="34" charset="0"/>
              </a:rPr>
              <a:t>If the </a:t>
            </a:r>
            <a:r>
              <a:rPr lang="fr-FR" altLang="fr-FR" sz="2400" dirty="0" err="1">
                <a:solidFill>
                  <a:srgbClr val="0A0AEC"/>
                </a:solidFill>
                <a:latin typeface="Arial" panose="020B0604020202020204" pitchFamily="34" charset="0"/>
                <a:cs typeface="Arial" panose="020B0604020202020204" pitchFamily="34" charset="0"/>
              </a:rPr>
              <a:t>atom</a:t>
            </a:r>
            <a:r>
              <a:rPr lang="fr-FR" altLang="fr-FR" sz="2400" dirty="0">
                <a:solidFill>
                  <a:srgbClr val="0A0AEC"/>
                </a:solidFill>
                <a:latin typeface="Arial" panose="020B0604020202020204" pitchFamily="34" charset="0"/>
                <a:cs typeface="Arial" panose="020B0604020202020204" pitchFamily="34" charset="0"/>
              </a:rPr>
              <a:t> moves: </a:t>
            </a:r>
            <a:r>
              <a:rPr lang="fr-FR" altLang="fr-FR" sz="2400" dirty="0" err="1">
                <a:solidFill>
                  <a:srgbClr val="0A0AEC"/>
                </a:solidFill>
                <a:latin typeface="Arial" panose="020B0604020202020204" pitchFamily="34" charset="0"/>
                <a:cs typeface="Arial" panose="020B0604020202020204" pitchFamily="34" charset="0"/>
              </a:rPr>
              <a:t>imbalance</a:t>
            </a:r>
            <a:r>
              <a:rPr lang="fr-FR" altLang="fr-FR" sz="2400" dirty="0">
                <a:solidFill>
                  <a:srgbClr val="0A0AEC"/>
                </a:solidFill>
                <a:latin typeface="Arial" panose="020B0604020202020204" pitchFamily="34" charset="0"/>
                <a:cs typeface="Arial" panose="020B0604020202020204" pitchFamily="34" charset="0"/>
              </a:rPr>
              <a:t> </a:t>
            </a:r>
            <a:r>
              <a:rPr lang="fr-FR" altLang="fr-FR" sz="2400" dirty="0" err="1">
                <a:solidFill>
                  <a:srgbClr val="0A0AEC"/>
                </a:solidFill>
                <a:latin typeface="Arial" panose="020B0604020202020204" pitchFamily="34" charset="0"/>
                <a:cs typeface="Arial" panose="020B0604020202020204" pitchFamily="34" charset="0"/>
              </a:rPr>
              <a:t>between</a:t>
            </a:r>
            <a:r>
              <a:rPr lang="fr-FR" altLang="fr-FR" sz="2400" dirty="0">
                <a:solidFill>
                  <a:srgbClr val="0A0AEC"/>
                </a:solidFill>
                <a:latin typeface="Arial" panose="020B0604020202020204" pitchFamily="34" charset="0"/>
                <a:cs typeface="Arial" panose="020B0604020202020204" pitchFamily="34" charset="0"/>
              </a:rPr>
              <a:t> the </a:t>
            </a:r>
            <a:r>
              <a:rPr lang="fr-FR" altLang="fr-FR" sz="2400" dirty="0" err="1">
                <a:solidFill>
                  <a:srgbClr val="0A0AEC"/>
                </a:solidFill>
                <a:latin typeface="Arial" panose="020B0604020202020204" pitchFamily="34" charset="0"/>
                <a:cs typeface="Arial" panose="020B0604020202020204" pitchFamily="34" charset="0"/>
              </a:rPr>
              <a:t>two</a:t>
            </a:r>
            <a:r>
              <a:rPr lang="fr-FR" altLang="fr-FR" sz="2400" dirty="0">
                <a:solidFill>
                  <a:srgbClr val="0A0AEC"/>
                </a:solidFill>
                <a:latin typeface="Arial" panose="020B0604020202020204" pitchFamily="34" charset="0"/>
                <a:cs typeface="Arial" panose="020B0604020202020204" pitchFamily="34" charset="0"/>
              </a:rPr>
              <a:t> radiation pressures</a:t>
            </a:r>
          </a:p>
          <a:p>
            <a:pPr algn="ctr"/>
            <a:endParaRPr lang="fr-FR" altLang="fr-FR" sz="2400" dirty="0">
              <a:solidFill>
                <a:srgbClr val="FF0000"/>
              </a:solidFill>
              <a:latin typeface="Arial" panose="020B0604020202020204" pitchFamily="34" charset="0"/>
              <a:cs typeface="Arial" panose="020B0604020202020204" pitchFamily="34" charset="0"/>
            </a:endParaRPr>
          </a:p>
          <a:p>
            <a:pPr algn="ctr"/>
            <a:r>
              <a:rPr lang="fr-FR" altLang="fr-FR" sz="2400" dirty="0">
                <a:solidFill>
                  <a:srgbClr val="FF0000"/>
                </a:solidFill>
                <a:latin typeface="Arial" panose="020B0604020202020204" pitchFamily="34" charset="0"/>
                <a:cs typeface="Arial" panose="020B0604020202020204" pitchFamily="34" charset="0"/>
              </a:rPr>
              <a:t>F = - </a:t>
            </a:r>
            <a:r>
              <a:rPr lang="fr-FR" altLang="fr-FR" sz="2400" dirty="0">
                <a:solidFill>
                  <a:srgbClr val="FF0000"/>
                </a:solidFill>
                <a:latin typeface="Symbol" panose="05050102010706020507" pitchFamily="18" charset="2"/>
                <a:cs typeface="Arial" panose="020B0604020202020204" pitchFamily="34" charset="0"/>
              </a:rPr>
              <a:t>a</a:t>
            </a:r>
            <a:r>
              <a:rPr lang="fr-FR" altLang="fr-FR" sz="2400" dirty="0">
                <a:solidFill>
                  <a:srgbClr val="FF0000"/>
                </a:solidFill>
                <a:latin typeface="Arial" panose="020B0604020202020204" pitchFamily="34" charset="0"/>
                <a:cs typeface="Arial" panose="020B0604020202020204" pitchFamily="34" charset="0"/>
              </a:rPr>
              <a:t> v  </a:t>
            </a:r>
            <a:r>
              <a:rPr lang="fr-FR" altLang="fr-FR" sz="2400" dirty="0">
                <a:latin typeface="Arial" panose="020B0604020202020204" pitchFamily="34" charset="0"/>
                <a:cs typeface="Arial" panose="020B0604020202020204" pitchFamily="34" charset="0"/>
              </a:rPr>
              <a:t>(friction force) = </a:t>
            </a:r>
            <a:r>
              <a:rPr lang="fr-FR" altLang="fr-FR" sz="2400" dirty="0">
                <a:solidFill>
                  <a:srgbClr val="FF0000"/>
                </a:solidFill>
                <a:latin typeface="Arial" panose="020B0604020202020204" pitchFamily="34" charset="0"/>
                <a:cs typeface="Arial" panose="020B0604020202020204" pitchFamily="34" charset="0"/>
              </a:rPr>
              <a:t>mdv/</a:t>
            </a:r>
            <a:r>
              <a:rPr lang="fr-FR" altLang="fr-FR" sz="2400" dirty="0" err="1">
                <a:solidFill>
                  <a:srgbClr val="FF0000"/>
                </a:solidFill>
                <a:latin typeface="Arial" panose="020B0604020202020204" pitchFamily="34" charset="0"/>
                <a:cs typeface="Arial" panose="020B0604020202020204" pitchFamily="34" charset="0"/>
              </a:rPr>
              <a:t>dt</a:t>
            </a:r>
            <a:r>
              <a:rPr lang="fr-FR" altLang="fr-FR" sz="2400" dirty="0">
                <a:solidFill>
                  <a:srgbClr val="FF0000"/>
                </a:solidFill>
                <a:latin typeface="Arial" panose="020B0604020202020204" pitchFamily="34" charset="0"/>
                <a:cs typeface="Arial" panose="020B0604020202020204" pitchFamily="34" charset="0"/>
              </a:rPr>
              <a:t> </a:t>
            </a:r>
          </a:p>
        </p:txBody>
      </p:sp>
      <p:sp>
        <p:nvSpPr>
          <p:cNvPr id="38" name="ZoneTexte 37">
            <a:extLst>
              <a:ext uri="{FF2B5EF4-FFF2-40B4-BE49-F238E27FC236}">
                <a16:creationId xmlns:a16="http://schemas.microsoft.com/office/drawing/2014/main" id="{B0E37249-D24C-44C6-87B7-3CCA67E882FA}"/>
              </a:ext>
            </a:extLst>
          </p:cNvPr>
          <p:cNvSpPr txBox="1"/>
          <p:nvPr/>
        </p:nvSpPr>
        <p:spPr>
          <a:xfrm>
            <a:off x="2183515" y="6052086"/>
            <a:ext cx="7455887" cy="461665"/>
          </a:xfrm>
          <a:prstGeom prst="rect">
            <a:avLst/>
          </a:prstGeom>
          <a:noFill/>
        </p:spPr>
        <p:txBody>
          <a:bodyPr wrap="none" rtlCol="0">
            <a:spAutoFit/>
          </a:bodyPr>
          <a:lstStyle/>
          <a:p>
            <a:r>
              <a:rPr lang="en-GB" sz="2400" dirty="0">
                <a:solidFill>
                  <a:srgbClr val="0A0AEC"/>
                </a:solidFill>
                <a:latin typeface="Arial" panose="020B0604020202020204" pitchFamily="34" charset="0"/>
                <a:cs typeface="Arial" panose="020B0604020202020204" pitchFamily="34" charset="0"/>
              </a:rPr>
              <a:t>Photons act as a very viscous bath: optical molasses</a:t>
            </a:r>
          </a:p>
        </p:txBody>
      </p:sp>
      <p:sp>
        <p:nvSpPr>
          <p:cNvPr id="39" name="ZoneTexte 38">
            <a:extLst>
              <a:ext uri="{FF2B5EF4-FFF2-40B4-BE49-F238E27FC236}">
                <a16:creationId xmlns:a16="http://schemas.microsoft.com/office/drawing/2014/main" id="{5DDC5E6E-7212-4AA0-B75A-6F7F95FD0D37}"/>
              </a:ext>
            </a:extLst>
          </p:cNvPr>
          <p:cNvSpPr txBox="1"/>
          <p:nvPr/>
        </p:nvSpPr>
        <p:spPr>
          <a:xfrm>
            <a:off x="170541" y="970957"/>
            <a:ext cx="6654386" cy="707886"/>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Light exerts a force on atoms: the radiation pressure; </a:t>
            </a:r>
          </a:p>
          <a:p>
            <a:r>
              <a:rPr lang="en-GB" sz="2000" dirty="0">
                <a:latin typeface="Arial" panose="020B0604020202020204" pitchFamily="34" charset="0"/>
                <a:cs typeface="Arial" panose="020B0604020202020204" pitchFamily="34" charset="0"/>
              </a:rPr>
              <a:t>Absorption of photons followed by spontaneous emission</a:t>
            </a:r>
          </a:p>
        </p:txBody>
      </p:sp>
      <p:grpSp>
        <p:nvGrpSpPr>
          <p:cNvPr id="46" name="Groupe 45">
            <a:extLst>
              <a:ext uri="{FF2B5EF4-FFF2-40B4-BE49-F238E27FC236}">
                <a16:creationId xmlns:a16="http://schemas.microsoft.com/office/drawing/2014/main" id="{BC69E315-D86A-4F01-A2DB-DF64B73D006D}"/>
              </a:ext>
            </a:extLst>
          </p:cNvPr>
          <p:cNvGrpSpPr/>
          <p:nvPr/>
        </p:nvGrpSpPr>
        <p:grpSpPr>
          <a:xfrm>
            <a:off x="562981" y="1750901"/>
            <a:ext cx="11242641" cy="2753279"/>
            <a:chOff x="562981" y="1750901"/>
            <a:chExt cx="11242641" cy="2753279"/>
          </a:xfrm>
        </p:grpSpPr>
        <p:sp>
          <p:nvSpPr>
            <p:cNvPr id="4" name="ZoneTexte 3">
              <a:extLst>
                <a:ext uri="{FF2B5EF4-FFF2-40B4-BE49-F238E27FC236}">
                  <a16:creationId xmlns:a16="http://schemas.microsoft.com/office/drawing/2014/main" id="{057CFFB4-C5E3-45A9-A3D6-C058C8F8D9BE}"/>
                </a:ext>
              </a:extLst>
            </p:cNvPr>
            <p:cNvSpPr txBox="1"/>
            <p:nvPr/>
          </p:nvSpPr>
          <p:spPr>
            <a:xfrm>
              <a:off x="10135388" y="2410684"/>
              <a:ext cx="697627"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atom</a:t>
              </a:r>
            </a:p>
          </p:txBody>
        </p:sp>
        <p:grpSp>
          <p:nvGrpSpPr>
            <p:cNvPr id="43" name="Groupe 42">
              <a:extLst>
                <a:ext uri="{FF2B5EF4-FFF2-40B4-BE49-F238E27FC236}">
                  <a16:creationId xmlns:a16="http://schemas.microsoft.com/office/drawing/2014/main" id="{F294EC50-19FE-47C8-8818-5947DA051B08}"/>
                </a:ext>
              </a:extLst>
            </p:cNvPr>
            <p:cNvGrpSpPr/>
            <p:nvPr/>
          </p:nvGrpSpPr>
          <p:grpSpPr>
            <a:xfrm>
              <a:off x="562981" y="1750901"/>
              <a:ext cx="11242641" cy="2559601"/>
              <a:chOff x="562981" y="1750901"/>
              <a:chExt cx="11242641" cy="2559601"/>
            </a:xfrm>
          </p:grpSpPr>
          <p:grpSp>
            <p:nvGrpSpPr>
              <p:cNvPr id="17" name="Group 14">
                <a:extLst>
                  <a:ext uri="{FF2B5EF4-FFF2-40B4-BE49-F238E27FC236}">
                    <a16:creationId xmlns:a16="http://schemas.microsoft.com/office/drawing/2014/main" id="{56FC5EE1-A6B2-4171-AE53-8F4BCDA51A96}"/>
                  </a:ext>
                </a:extLst>
              </p:cNvPr>
              <p:cNvGrpSpPr>
                <a:grpSpLocks/>
              </p:cNvGrpSpPr>
              <p:nvPr/>
            </p:nvGrpSpPr>
            <p:grpSpPr bwMode="auto">
              <a:xfrm>
                <a:off x="9633922" y="2862702"/>
                <a:ext cx="2171700" cy="1447800"/>
                <a:chOff x="4272" y="768"/>
                <a:chExt cx="1368" cy="912"/>
              </a:xfrm>
            </p:grpSpPr>
            <p:sp>
              <p:nvSpPr>
                <p:cNvPr id="18" name="Line 15">
                  <a:extLst>
                    <a:ext uri="{FF2B5EF4-FFF2-40B4-BE49-F238E27FC236}">
                      <a16:creationId xmlns:a16="http://schemas.microsoft.com/office/drawing/2014/main" id="{09B610BB-FD3D-4FFE-9A9C-3612F2621B92}"/>
                    </a:ext>
                  </a:extLst>
                </p:cNvPr>
                <p:cNvSpPr>
                  <a:spLocks noChangeShapeType="1"/>
                </p:cNvSpPr>
                <p:nvPr/>
              </p:nvSpPr>
              <p:spPr bwMode="auto">
                <a:xfrm>
                  <a:off x="4368" y="768"/>
                  <a:ext cx="960" cy="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9" name="Line 16">
                  <a:extLst>
                    <a:ext uri="{FF2B5EF4-FFF2-40B4-BE49-F238E27FC236}">
                      <a16:creationId xmlns:a16="http://schemas.microsoft.com/office/drawing/2014/main" id="{B76E0866-CFA5-438F-8BDD-138082233B66}"/>
                    </a:ext>
                  </a:extLst>
                </p:cNvPr>
                <p:cNvSpPr>
                  <a:spLocks noChangeShapeType="1"/>
                </p:cNvSpPr>
                <p:nvPr/>
              </p:nvSpPr>
              <p:spPr bwMode="auto">
                <a:xfrm>
                  <a:off x="4368" y="1680"/>
                  <a:ext cx="96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0" name="Line 17">
                  <a:extLst>
                    <a:ext uri="{FF2B5EF4-FFF2-40B4-BE49-F238E27FC236}">
                      <a16:creationId xmlns:a16="http://schemas.microsoft.com/office/drawing/2014/main" id="{31697A3F-BA37-4C60-9745-3CAEB68EFB51}"/>
                    </a:ext>
                  </a:extLst>
                </p:cNvPr>
                <p:cNvSpPr>
                  <a:spLocks noChangeShapeType="1"/>
                </p:cNvSpPr>
                <p:nvPr/>
              </p:nvSpPr>
              <p:spPr bwMode="auto">
                <a:xfrm flipV="1">
                  <a:off x="4608" y="960"/>
                  <a:ext cx="0" cy="72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 name="Line 18">
                  <a:extLst>
                    <a:ext uri="{FF2B5EF4-FFF2-40B4-BE49-F238E27FC236}">
                      <a16:creationId xmlns:a16="http://schemas.microsoft.com/office/drawing/2014/main" id="{76FAE4EF-869A-430E-B692-2AA31824735B}"/>
                    </a:ext>
                  </a:extLst>
                </p:cNvPr>
                <p:cNvSpPr>
                  <a:spLocks noChangeShapeType="1"/>
                </p:cNvSpPr>
                <p:nvPr/>
              </p:nvSpPr>
              <p:spPr bwMode="auto">
                <a:xfrm flipV="1">
                  <a:off x="5232" y="768"/>
                  <a:ext cx="0" cy="912"/>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2" name="Text Box 19">
                  <a:extLst>
                    <a:ext uri="{FF2B5EF4-FFF2-40B4-BE49-F238E27FC236}">
                      <a16:creationId xmlns:a16="http://schemas.microsoft.com/office/drawing/2014/main" id="{81832FB6-0DF5-4123-BB24-CC350A43602E}"/>
                    </a:ext>
                  </a:extLst>
                </p:cNvPr>
                <p:cNvSpPr txBox="1">
                  <a:spLocks noChangeArrowheads="1"/>
                </p:cNvSpPr>
                <p:nvPr/>
              </p:nvSpPr>
              <p:spPr bwMode="auto">
                <a:xfrm>
                  <a:off x="5328" y="982"/>
                  <a:ext cx="3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b="1" dirty="0">
                      <a:latin typeface="Symbol" panose="05050102010706020507" pitchFamily="18" charset="2"/>
                    </a:rPr>
                    <a:t>w</a:t>
                  </a:r>
                  <a:r>
                    <a:rPr lang="fr-FR" altLang="fr-FR" sz="2400" b="1" baseline="-25000" dirty="0">
                      <a:latin typeface="Times New Roman" panose="02020603050405020304" pitchFamily="18" charset="0"/>
                    </a:rPr>
                    <a:t>0</a:t>
                  </a:r>
                  <a:endParaRPr lang="fr-FR" altLang="fr-FR" sz="2400" b="1" dirty="0">
                    <a:latin typeface="Symbol" panose="05050102010706020507" pitchFamily="18" charset="2"/>
                  </a:endParaRPr>
                </a:p>
              </p:txBody>
            </p:sp>
            <p:sp>
              <p:nvSpPr>
                <p:cNvPr id="23" name="Text Box 20">
                  <a:extLst>
                    <a:ext uri="{FF2B5EF4-FFF2-40B4-BE49-F238E27FC236}">
                      <a16:creationId xmlns:a16="http://schemas.microsoft.com/office/drawing/2014/main" id="{D040206B-AE12-497F-A4AB-B2EE3CF796E1}"/>
                    </a:ext>
                  </a:extLst>
                </p:cNvPr>
                <p:cNvSpPr txBox="1">
                  <a:spLocks noChangeArrowheads="1"/>
                </p:cNvSpPr>
                <p:nvPr/>
              </p:nvSpPr>
              <p:spPr bwMode="auto">
                <a:xfrm>
                  <a:off x="4272" y="1078"/>
                  <a:ext cx="33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b="1">
                      <a:solidFill>
                        <a:srgbClr val="FF0000"/>
                      </a:solidFill>
                      <a:latin typeface="Symbol" panose="05050102010706020507" pitchFamily="18" charset="2"/>
                    </a:rPr>
                    <a:t>w</a:t>
                  </a:r>
                  <a:r>
                    <a:rPr lang="fr-FR" altLang="fr-FR" sz="2400" b="1" baseline="-25000">
                      <a:solidFill>
                        <a:srgbClr val="FF0000"/>
                      </a:solidFill>
                      <a:latin typeface="Times New Roman" panose="02020603050405020304" pitchFamily="18" charset="0"/>
                    </a:rPr>
                    <a:t>L</a:t>
                  </a:r>
                  <a:endParaRPr lang="fr-FR" altLang="fr-FR" sz="2400" b="1">
                    <a:solidFill>
                      <a:srgbClr val="FF0000"/>
                    </a:solidFill>
                    <a:latin typeface="Symbol" panose="05050102010706020507" pitchFamily="18" charset="2"/>
                  </a:endParaRPr>
                </a:p>
              </p:txBody>
            </p:sp>
          </p:grpSp>
          <p:grpSp>
            <p:nvGrpSpPr>
              <p:cNvPr id="3" name="Groupe 2">
                <a:extLst>
                  <a:ext uri="{FF2B5EF4-FFF2-40B4-BE49-F238E27FC236}">
                    <a16:creationId xmlns:a16="http://schemas.microsoft.com/office/drawing/2014/main" id="{AEDB235D-4338-4D05-8AEE-14A837DA14ED}"/>
                  </a:ext>
                </a:extLst>
              </p:cNvPr>
              <p:cNvGrpSpPr/>
              <p:nvPr/>
            </p:nvGrpSpPr>
            <p:grpSpPr>
              <a:xfrm>
                <a:off x="562981" y="1750901"/>
                <a:ext cx="6271317" cy="1333916"/>
                <a:chOff x="562981" y="1750901"/>
                <a:chExt cx="6271317" cy="1333916"/>
              </a:xfrm>
            </p:grpSpPr>
            <p:sp>
              <p:nvSpPr>
                <p:cNvPr id="8" name="Text Box 5">
                  <a:extLst>
                    <a:ext uri="{FF2B5EF4-FFF2-40B4-BE49-F238E27FC236}">
                      <a16:creationId xmlns:a16="http://schemas.microsoft.com/office/drawing/2014/main" id="{B7629683-4B7B-4D12-8512-798428A8A7AF}"/>
                    </a:ext>
                  </a:extLst>
                </p:cNvPr>
                <p:cNvSpPr txBox="1">
                  <a:spLocks noChangeArrowheads="1"/>
                </p:cNvSpPr>
                <p:nvPr/>
              </p:nvSpPr>
              <p:spPr bwMode="auto">
                <a:xfrm>
                  <a:off x="1953119" y="1750901"/>
                  <a:ext cx="209627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dirty="0">
                      <a:solidFill>
                        <a:srgbClr val="0000FF"/>
                      </a:solidFill>
                      <a:latin typeface="Arial" panose="020B0604020202020204" pitchFamily="34" charset="0"/>
                      <a:cs typeface="Arial" panose="020B0604020202020204" pitchFamily="34" charset="0"/>
                    </a:rPr>
                    <a:t>Doppler </a:t>
                  </a:r>
                  <a:r>
                    <a:rPr lang="fr-FR" altLang="fr-FR" sz="2400" dirty="0" err="1">
                      <a:solidFill>
                        <a:srgbClr val="0000FF"/>
                      </a:solidFill>
                      <a:latin typeface="Arial" panose="020B0604020202020204" pitchFamily="34" charset="0"/>
                      <a:cs typeface="Arial" panose="020B0604020202020204" pitchFamily="34" charset="0"/>
                    </a:rPr>
                    <a:t>effect</a:t>
                  </a:r>
                  <a:endParaRPr lang="fr-FR" altLang="fr-FR" sz="2400" dirty="0">
                    <a:solidFill>
                      <a:srgbClr val="0000FF"/>
                    </a:solidFill>
                    <a:latin typeface="Arial" panose="020B0604020202020204" pitchFamily="34" charset="0"/>
                    <a:cs typeface="Arial" panose="020B0604020202020204" pitchFamily="34" charset="0"/>
                  </a:endParaRPr>
                </a:p>
              </p:txBody>
            </p:sp>
            <p:grpSp>
              <p:nvGrpSpPr>
                <p:cNvPr id="9" name="Group 6">
                  <a:extLst>
                    <a:ext uri="{FF2B5EF4-FFF2-40B4-BE49-F238E27FC236}">
                      <a16:creationId xmlns:a16="http://schemas.microsoft.com/office/drawing/2014/main" id="{3F74DD38-D92B-4581-AC72-B0B7406BF0A8}"/>
                    </a:ext>
                  </a:extLst>
                </p:cNvPr>
                <p:cNvGrpSpPr>
                  <a:grpSpLocks/>
                </p:cNvGrpSpPr>
                <p:nvPr/>
              </p:nvGrpSpPr>
              <p:grpSpPr bwMode="auto">
                <a:xfrm>
                  <a:off x="562981" y="2667000"/>
                  <a:ext cx="1676400" cy="304800"/>
                  <a:chOff x="864" y="1440"/>
                  <a:chExt cx="1056" cy="192"/>
                </a:xfrm>
              </p:grpSpPr>
              <p:sp>
                <p:nvSpPr>
                  <p:cNvPr id="10" name="Freeform 7">
                    <a:extLst>
                      <a:ext uri="{FF2B5EF4-FFF2-40B4-BE49-F238E27FC236}">
                        <a16:creationId xmlns:a16="http://schemas.microsoft.com/office/drawing/2014/main" id="{842187F6-43E0-4889-B17D-426E485A338A}"/>
                      </a:ext>
                    </a:extLst>
                  </p:cNvPr>
                  <p:cNvSpPr>
                    <a:spLocks/>
                  </p:cNvSpPr>
                  <p:nvPr/>
                </p:nvSpPr>
                <p:spPr bwMode="auto">
                  <a:xfrm>
                    <a:off x="864" y="1440"/>
                    <a:ext cx="912" cy="192"/>
                  </a:xfrm>
                  <a:custGeom>
                    <a:avLst/>
                    <a:gdLst>
                      <a:gd name="T0" fmla="*/ 0 w 1728"/>
                      <a:gd name="T1" fmla="*/ 48 h 264"/>
                      <a:gd name="T2" fmla="*/ 240 w 1728"/>
                      <a:gd name="T3" fmla="*/ 240 h 264"/>
                      <a:gd name="T4" fmla="*/ 576 w 1728"/>
                      <a:gd name="T5" fmla="*/ 0 h 264"/>
                      <a:gd name="T6" fmla="*/ 912 w 1728"/>
                      <a:gd name="T7" fmla="*/ 240 h 264"/>
                      <a:gd name="T8" fmla="*/ 1200 w 1728"/>
                      <a:gd name="T9" fmla="*/ 0 h 264"/>
                      <a:gd name="T10" fmla="*/ 1536 w 1728"/>
                      <a:gd name="T11" fmla="*/ 240 h 264"/>
                      <a:gd name="T12" fmla="*/ 1728 w 1728"/>
                      <a:gd name="T13" fmla="*/ 144 h 264"/>
                    </a:gdLst>
                    <a:ahLst/>
                    <a:cxnLst>
                      <a:cxn ang="0">
                        <a:pos x="T0" y="T1"/>
                      </a:cxn>
                      <a:cxn ang="0">
                        <a:pos x="T2" y="T3"/>
                      </a:cxn>
                      <a:cxn ang="0">
                        <a:pos x="T4" y="T5"/>
                      </a:cxn>
                      <a:cxn ang="0">
                        <a:pos x="T6" y="T7"/>
                      </a:cxn>
                      <a:cxn ang="0">
                        <a:pos x="T8" y="T9"/>
                      </a:cxn>
                      <a:cxn ang="0">
                        <a:pos x="T10" y="T11"/>
                      </a:cxn>
                      <a:cxn ang="0">
                        <a:pos x="T12" y="T13"/>
                      </a:cxn>
                    </a:cxnLst>
                    <a:rect l="0" t="0" r="r" b="b"/>
                    <a:pathLst>
                      <a:path w="1728" h="264">
                        <a:moveTo>
                          <a:pt x="0" y="48"/>
                        </a:moveTo>
                        <a:cubicBezTo>
                          <a:pt x="72" y="148"/>
                          <a:pt x="144" y="248"/>
                          <a:pt x="240" y="240"/>
                        </a:cubicBezTo>
                        <a:cubicBezTo>
                          <a:pt x="336" y="232"/>
                          <a:pt x="464" y="0"/>
                          <a:pt x="576" y="0"/>
                        </a:cubicBezTo>
                        <a:cubicBezTo>
                          <a:pt x="688" y="0"/>
                          <a:pt x="808" y="240"/>
                          <a:pt x="912" y="240"/>
                        </a:cubicBezTo>
                        <a:cubicBezTo>
                          <a:pt x="1016" y="240"/>
                          <a:pt x="1096" y="0"/>
                          <a:pt x="1200" y="0"/>
                        </a:cubicBezTo>
                        <a:cubicBezTo>
                          <a:pt x="1304" y="0"/>
                          <a:pt x="1448" y="216"/>
                          <a:pt x="1536" y="240"/>
                        </a:cubicBezTo>
                        <a:cubicBezTo>
                          <a:pt x="1624" y="264"/>
                          <a:pt x="1696" y="160"/>
                          <a:pt x="1728" y="144"/>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Line 8">
                    <a:extLst>
                      <a:ext uri="{FF2B5EF4-FFF2-40B4-BE49-F238E27FC236}">
                        <a16:creationId xmlns:a16="http://schemas.microsoft.com/office/drawing/2014/main" id="{E99EC987-1862-468A-B510-BE861C846C56}"/>
                      </a:ext>
                    </a:extLst>
                  </p:cNvPr>
                  <p:cNvSpPr>
                    <a:spLocks noChangeShapeType="1"/>
                  </p:cNvSpPr>
                  <p:nvPr/>
                </p:nvSpPr>
                <p:spPr bwMode="auto">
                  <a:xfrm>
                    <a:off x="1776" y="1536"/>
                    <a:ext cx="144"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4" name="Text Box 21">
                  <a:extLst>
                    <a:ext uri="{FF2B5EF4-FFF2-40B4-BE49-F238E27FC236}">
                      <a16:creationId xmlns:a16="http://schemas.microsoft.com/office/drawing/2014/main" id="{4B5754F1-FFED-4682-AA9C-F557EF3C3F09}"/>
                    </a:ext>
                  </a:extLst>
                </p:cNvPr>
                <p:cNvSpPr txBox="1">
                  <a:spLocks noChangeArrowheads="1"/>
                </p:cNvSpPr>
                <p:nvPr/>
              </p:nvSpPr>
              <p:spPr bwMode="auto">
                <a:xfrm>
                  <a:off x="717174" y="2057400"/>
                  <a:ext cx="1084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b="1" dirty="0" err="1">
                      <a:solidFill>
                        <a:srgbClr val="FF0000"/>
                      </a:solidFill>
                      <a:latin typeface="Symbol" panose="05050102010706020507" pitchFamily="18" charset="2"/>
                    </a:rPr>
                    <a:t>w</a:t>
                  </a:r>
                  <a:r>
                    <a:rPr lang="fr-FR" altLang="fr-FR" sz="2400" b="1" baseline="-25000" dirty="0" err="1">
                      <a:solidFill>
                        <a:srgbClr val="FF0000"/>
                      </a:solidFill>
                      <a:latin typeface="Times New Roman" panose="02020603050405020304" pitchFamily="18" charset="0"/>
                    </a:rPr>
                    <a:t>L</a:t>
                  </a:r>
                  <a:r>
                    <a:rPr lang="fr-FR" altLang="fr-FR" sz="2400" b="1" dirty="0">
                      <a:solidFill>
                        <a:srgbClr val="FF0000"/>
                      </a:solidFill>
                      <a:latin typeface="Symbol" panose="05050102010706020507" pitchFamily="18" charset="2"/>
                    </a:rPr>
                    <a:t>&lt; </a:t>
                  </a:r>
                  <a:r>
                    <a:rPr lang="fr-FR" altLang="fr-FR" sz="2400" b="1" dirty="0">
                      <a:latin typeface="Symbol" panose="05050102010706020507" pitchFamily="18" charset="2"/>
                    </a:rPr>
                    <a:t>w</a:t>
                  </a:r>
                  <a:r>
                    <a:rPr lang="fr-FR" altLang="fr-FR" sz="2400" b="1" baseline="-25000" dirty="0">
                      <a:latin typeface="Times New Roman" panose="02020603050405020304" pitchFamily="18" charset="0"/>
                    </a:rPr>
                    <a:t>0</a:t>
                  </a:r>
                </a:p>
              </p:txBody>
            </p:sp>
            <p:grpSp>
              <p:nvGrpSpPr>
                <p:cNvPr id="6" name="Groupe 5">
                  <a:extLst>
                    <a:ext uri="{FF2B5EF4-FFF2-40B4-BE49-F238E27FC236}">
                      <a16:creationId xmlns:a16="http://schemas.microsoft.com/office/drawing/2014/main" id="{26F77752-5413-4AD8-B288-F8707E8446AE}"/>
                    </a:ext>
                  </a:extLst>
                </p:cNvPr>
                <p:cNvGrpSpPr/>
                <p:nvPr/>
              </p:nvGrpSpPr>
              <p:grpSpPr>
                <a:xfrm>
                  <a:off x="3497734" y="2091035"/>
                  <a:ext cx="1676400" cy="914400"/>
                  <a:chOff x="5791200" y="2057400"/>
                  <a:chExt cx="1676400" cy="914400"/>
                </a:xfrm>
              </p:grpSpPr>
              <p:grpSp>
                <p:nvGrpSpPr>
                  <p:cNvPr id="12" name="Group 9">
                    <a:extLst>
                      <a:ext uri="{FF2B5EF4-FFF2-40B4-BE49-F238E27FC236}">
                        <a16:creationId xmlns:a16="http://schemas.microsoft.com/office/drawing/2014/main" id="{6B626F58-677E-4554-ACCA-8AF58A166C95}"/>
                      </a:ext>
                    </a:extLst>
                  </p:cNvPr>
                  <p:cNvGrpSpPr>
                    <a:grpSpLocks/>
                  </p:cNvGrpSpPr>
                  <p:nvPr/>
                </p:nvGrpSpPr>
                <p:grpSpPr bwMode="auto">
                  <a:xfrm flipH="1">
                    <a:off x="5791200" y="2667000"/>
                    <a:ext cx="1676400" cy="304800"/>
                    <a:chOff x="864" y="1440"/>
                    <a:chExt cx="1056" cy="192"/>
                  </a:xfrm>
                </p:grpSpPr>
                <p:sp>
                  <p:nvSpPr>
                    <p:cNvPr id="13" name="Freeform 10">
                      <a:extLst>
                        <a:ext uri="{FF2B5EF4-FFF2-40B4-BE49-F238E27FC236}">
                          <a16:creationId xmlns:a16="http://schemas.microsoft.com/office/drawing/2014/main" id="{74C93185-5C54-47C8-87A7-88ED26E68854}"/>
                        </a:ext>
                      </a:extLst>
                    </p:cNvPr>
                    <p:cNvSpPr>
                      <a:spLocks/>
                    </p:cNvSpPr>
                    <p:nvPr/>
                  </p:nvSpPr>
                  <p:spPr bwMode="auto">
                    <a:xfrm>
                      <a:off x="864" y="1440"/>
                      <a:ext cx="912" cy="192"/>
                    </a:xfrm>
                    <a:custGeom>
                      <a:avLst/>
                      <a:gdLst>
                        <a:gd name="T0" fmla="*/ 0 w 1728"/>
                        <a:gd name="T1" fmla="*/ 48 h 264"/>
                        <a:gd name="T2" fmla="*/ 240 w 1728"/>
                        <a:gd name="T3" fmla="*/ 240 h 264"/>
                        <a:gd name="T4" fmla="*/ 576 w 1728"/>
                        <a:gd name="T5" fmla="*/ 0 h 264"/>
                        <a:gd name="T6" fmla="*/ 912 w 1728"/>
                        <a:gd name="T7" fmla="*/ 240 h 264"/>
                        <a:gd name="T8" fmla="*/ 1200 w 1728"/>
                        <a:gd name="T9" fmla="*/ 0 h 264"/>
                        <a:gd name="T10" fmla="*/ 1536 w 1728"/>
                        <a:gd name="T11" fmla="*/ 240 h 264"/>
                        <a:gd name="T12" fmla="*/ 1728 w 1728"/>
                        <a:gd name="T13" fmla="*/ 144 h 264"/>
                      </a:gdLst>
                      <a:ahLst/>
                      <a:cxnLst>
                        <a:cxn ang="0">
                          <a:pos x="T0" y="T1"/>
                        </a:cxn>
                        <a:cxn ang="0">
                          <a:pos x="T2" y="T3"/>
                        </a:cxn>
                        <a:cxn ang="0">
                          <a:pos x="T4" y="T5"/>
                        </a:cxn>
                        <a:cxn ang="0">
                          <a:pos x="T6" y="T7"/>
                        </a:cxn>
                        <a:cxn ang="0">
                          <a:pos x="T8" y="T9"/>
                        </a:cxn>
                        <a:cxn ang="0">
                          <a:pos x="T10" y="T11"/>
                        </a:cxn>
                        <a:cxn ang="0">
                          <a:pos x="T12" y="T13"/>
                        </a:cxn>
                      </a:cxnLst>
                      <a:rect l="0" t="0" r="r" b="b"/>
                      <a:pathLst>
                        <a:path w="1728" h="264">
                          <a:moveTo>
                            <a:pt x="0" y="48"/>
                          </a:moveTo>
                          <a:cubicBezTo>
                            <a:pt x="72" y="148"/>
                            <a:pt x="144" y="248"/>
                            <a:pt x="240" y="240"/>
                          </a:cubicBezTo>
                          <a:cubicBezTo>
                            <a:pt x="336" y="232"/>
                            <a:pt x="464" y="0"/>
                            <a:pt x="576" y="0"/>
                          </a:cubicBezTo>
                          <a:cubicBezTo>
                            <a:pt x="688" y="0"/>
                            <a:pt x="808" y="240"/>
                            <a:pt x="912" y="240"/>
                          </a:cubicBezTo>
                          <a:cubicBezTo>
                            <a:pt x="1016" y="240"/>
                            <a:pt x="1096" y="0"/>
                            <a:pt x="1200" y="0"/>
                          </a:cubicBezTo>
                          <a:cubicBezTo>
                            <a:pt x="1304" y="0"/>
                            <a:pt x="1448" y="216"/>
                            <a:pt x="1536" y="240"/>
                          </a:cubicBezTo>
                          <a:cubicBezTo>
                            <a:pt x="1624" y="264"/>
                            <a:pt x="1696" y="160"/>
                            <a:pt x="1728" y="144"/>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 name="Line 11">
                      <a:extLst>
                        <a:ext uri="{FF2B5EF4-FFF2-40B4-BE49-F238E27FC236}">
                          <a16:creationId xmlns:a16="http://schemas.microsoft.com/office/drawing/2014/main" id="{CE817951-B2CB-4D86-9112-17587A4F4C70}"/>
                        </a:ext>
                      </a:extLst>
                    </p:cNvPr>
                    <p:cNvSpPr>
                      <a:spLocks noChangeShapeType="1"/>
                    </p:cNvSpPr>
                    <p:nvPr/>
                  </p:nvSpPr>
                  <p:spPr bwMode="auto">
                    <a:xfrm>
                      <a:off x="1776" y="1536"/>
                      <a:ext cx="144"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5" name="Text Box 22">
                    <a:extLst>
                      <a:ext uri="{FF2B5EF4-FFF2-40B4-BE49-F238E27FC236}">
                        <a16:creationId xmlns:a16="http://schemas.microsoft.com/office/drawing/2014/main" id="{D6CF9089-8B57-47AD-98F9-C62C0AD4A8A6}"/>
                      </a:ext>
                    </a:extLst>
                  </p:cNvPr>
                  <p:cNvSpPr txBox="1">
                    <a:spLocks noChangeArrowheads="1"/>
                  </p:cNvSpPr>
                  <p:nvPr/>
                </p:nvSpPr>
                <p:spPr bwMode="auto">
                  <a:xfrm>
                    <a:off x="6091238" y="2057400"/>
                    <a:ext cx="10842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b="1" dirty="0" err="1">
                        <a:solidFill>
                          <a:srgbClr val="FF0000"/>
                        </a:solidFill>
                        <a:latin typeface="Symbol" panose="05050102010706020507" pitchFamily="18" charset="2"/>
                      </a:rPr>
                      <a:t>w</a:t>
                    </a:r>
                    <a:r>
                      <a:rPr lang="fr-FR" altLang="fr-FR" sz="2400" b="1" baseline="-25000" dirty="0" err="1">
                        <a:solidFill>
                          <a:srgbClr val="FF0000"/>
                        </a:solidFill>
                        <a:latin typeface="Times New Roman" panose="02020603050405020304" pitchFamily="18" charset="0"/>
                      </a:rPr>
                      <a:t>L</a:t>
                    </a:r>
                    <a:r>
                      <a:rPr lang="fr-FR" altLang="fr-FR" sz="2400" b="1" dirty="0">
                        <a:solidFill>
                          <a:srgbClr val="FF0000"/>
                        </a:solidFill>
                        <a:latin typeface="Symbol" panose="05050102010706020507" pitchFamily="18" charset="2"/>
                      </a:rPr>
                      <a:t>&lt; </a:t>
                    </a:r>
                    <a:r>
                      <a:rPr lang="fr-FR" altLang="fr-FR" sz="2400" b="1" dirty="0">
                        <a:latin typeface="Symbol" panose="05050102010706020507" pitchFamily="18" charset="2"/>
                      </a:rPr>
                      <a:t>w</a:t>
                    </a:r>
                    <a:r>
                      <a:rPr lang="fr-FR" altLang="fr-FR" sz="2400" b="1" baseline="-25000" dirty="0">
                        <a:latin typeface="Times New Roman" panose="02020603050405020304" pitchFamily="18" charset="0"/>
                      </a:rPr>
                      <a:t>0</a:t>
                    </a:r>
                  </a:p>
                </p:txBody>
              </p:sp>
            </p:grpSp>
            <p:grpSp>
              <p:nvGrpSpPr>
                <p:cNvPr id="5" name="Groupe 4">
                  <a:extLst>
                    <a:ext uri="{FF2B5EF4-FFF2-40B4-BE49-F238E27FC236}">
                      <a16:creationId xmlns:a16="http://schemas.microsoft.com/office/drawing/2014/main" id="{D27A1166-CB62-4901-8BDE-854F0E1A01BD}"/>
                    </a:ext>
                  </a:extLst>
                </p:cNvPr>
                <p:cNvGrpSpPr/>
                <p:nvPr/>
              </p:nvGrpSpPr>
              <p:grpSpPr>
                <a:xfrm>
                  <a:off x="2474013" y="2322817"/>
                  <a:ext cx="838200" cy="762000"/>
                  <a:chOff x="4419600" y="2286000"/>
                  <a:chExt cx="838200" cy="762000"/>
                </a:xfrm>
              </p:grpSpPr>
              <p:sp>
                <p:nvSpPr>
                  <p:cNvPr id="15" name="Oval 12">
                    <a:extLst>
                      <a:ext uri="{FF2B5EF4-FFF2-40B4-BE49-F238E27FC236}">
                        <a16:creationId xmlns:a16="http://schemas.microsoft.com/office/drawing/2014/main" id="{06CACA96-9701-4465-8175-70EB272396A3}"/>
                      </a:ext>
                    </a:extLst>
                  </p:cNvPr>
                  <p:cNvSpPr>
                    <a:spLocks noChangeArrowheads="1"/>
                  </p:cNvSpPr>
                  <p:nvPr/>
                </p:nvSpPr>
                <p:spPr bwMode="auto">
                  <a:xfrm>
                    <a:off x="4419600" y="2590800"/>
                    <a:ext cx="457200" cy="457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6" name="Line 13">
                    <a:extLst>
                      <a:ext uri="{FF2B5EF4-FFF2-40B4-BE49-F238E27FC236}">
                        <a16:creationId xmlns:a16="http://schemas.microsoft.com/office/drawing/2014/main" id="{F9D95214-4126-4372-9F81-B6726FF9A942}"/>
                      </a:ext>
                    </a:extLst>
                  </p:cNvPr>
                  <p:cNvSpPr>
                    <a:spLocks noChangeShapeType="1"/>
                  </p:cNvSpPr>
                  <p:nvPr/>
                </p:nvSpPr>
                <p:spPr bwMode="auto">
                  <a:xfrm>
                    <a:off x="4876800" y="2819400"/>
                    <a:ext cx="3048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6" name="Text Box 23">
                    <a:extLst>
                      <a:ext uri="{FF2B5EF4-FFF2-40B4-BE49-F238E27FC236}">
                        <a16:creationId xmlns:a16="http://schemas.microsoft.com/office/drawing/2014/main" id="{02BBB06C-3E20-49FE-ACF7-CE0E526DB176}"/>
                      </a:ext>
                    </a:extLst>
                  </p:cNvPr>
                  <p:cNvSpPr txBox="1">
                    <a:spLocks noChangeArrowheads="1"/>
                  </p:cNvSpPr>
                  <p:nvPr/>
                </p:nvSpPr>
                <p:spPr bwMode="auto">
                  <a:xfrm>
                    <a:off x="4921250" y="22860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b="1">
                        <a:latin typeface="Times New Roman" panose="02020603050405020304" pitchFamily="18" charset="0"/>
                      </a:rPr>
                      <a:t>v</a:t>
                    </a:r>
                  </a:p>
                </p:txBody>
              </p:sp>
            </p:grpSp>
            <p:sp>
              <p:nvSpPr>
                <p:cNvPr id="41" name="Text Box 35">
                  <a:extLst>
                    <a:ext uri="{FF2B5EF4-FFF2-40B4-BE49-F238E27FC236}">
                      <a16:creationId xmlns:a16="http://schemas.microsoft.com/office/drawing/2014/main" id="{41F7F97E-BA73-4883-8DBA-F2FBA17D2176}"/>
                    </a:ext>
                  </a:extLst>
                </p:cNvPr>
                <p:cNvSpPr txBox="1">
                  <a:spLocks noChangeArrowheads="1"/>
                </p:cNvSpPr>
                <p:nvPr/>
              </p:nvSpPr>
              <p:spPr bwMode="auto">
                <a:xfrm>
                  <a:off x="5263034" y="2549184"/>
                  <a:ext cx="15712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dirty="0" err="1">
                      <a:solidFill>
                        <a:srgbClr val="0000FF"/>
                      </a:solidFill>
                      <a:latin typeface="Arial" panose="020B0604020202020204" pitchFamily="34" charset="0"/>
                      <a:cs typeface="Arial" panose="020B0604020202020204" pitchFamily="34" charset="0"/>
                    </a:rPr>
                    <a:t>Lab</a:t>
                  </a:r>
                  <a:r>
                    <a:rPr lang="fr-FR" altLang="fr-FR" sz="2400" dirty="0">
                      <a:solidFill>
                        <a:srgbClr val="0000FF"/>
                      </a:solidFill>
                      <a:latin typeface="Arial" panose="020B0604020202020204" pitchFamily="34" charset="0"/>
                      <a:cs typeface="Arial" panose="020B0604020202020204" pitchFamily="34" charset="0"/>
                    </a:rPr>
                    <a:t> frame</a:t>
                  </a:r>
                </a:p>
              </p:txBody>
            </p:sp>
          </p:grpSp>
        </p:grpSp>
        <p:sp>
          <p:nvSpPr>
            <p:cNvPr id="42" name="ZoneTexte 41">
              <a:extLst>
                <a:ext uri="{FF2B5EF4-FFF2-40B4-BE49-F238E27FC236}">
                  <a16:creationId xmlns:a16="http://schemas.microsoft.com/office/drawing/2014/main" id="{C6C2D2C7-2A84-4026-9976-5A0DEF2F8E7E}"/>
                </a:ext>
              </a:extLst>
            </p:cNvPr>
            <p:cNvSpPr txBox="1"/>
            <p:nvPr/>
          </p:nvSpPr>
          <p:spPr>
            <a:xfrm>
              <a:off x="11394305" y="4104070"/>
              <a:ext cx="327334" cy="400110"/>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g</a:t>
              </a:r>
            </a:p>
          </p:txBody>
        </p:sp>
        <p:sp>
          <p:nvSpPr>
            <p:cNvPr id="44" name="ZoneTexte 43">
              <a:extLst>
                <a:ext uri="{FF2B5EF4-FFF2-40B4-BE49-F238E27FC236}">
                  <a16:creationId xmlns:a16="http://schemas.microsoft.com/office/drawing/2014/main" id="{21397C57-9FE3-4EC4-B543-165AEFA45FB2}"/>
                </a:ext>
              </a:extLst>
            </p:cNvPr>
            <p:cNvSpPr txBox="1"/>
            <p:nvPr/>
          </p:nvSpPr>
          <p:spPr>
            <a:xfrm flipH="1">
              <a:off x="11506452" y="2700635"/>
              <a:ext cx="45719"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e</a:t>
              </a:r>
            </a:p>
          </p:txBody>
        </p:sp>
      </p:grpSp>
    </p:spTree>
    <p:extLst>
      <p:ext uri="{BB962C8B-B14F-4D97-AF65-F5344CB8AC3E}">
        <p14:creationId xmlns:p14="http://schemas.microsoft.com/office/powerpoint/2010/main" val="770784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a:extLst>
              <a:ext uri="{FF2B5EF4-FFF2-40B4-BE49-F238E27FC236}">
                <a16:creationId xmlns:a16="http://schemas.microsoft.com/office/drawing/2014/main" id="{EABB1840-2303-41E3-93CD-319593A54A87}"/>
              </a:ext>
            </a:extLst>
          </p:cNvPr>
          <p:cNvSpPr>
            <a:spLocks noGrp="1" noChangeArrowheads="1"/>
          </p:cNvSpPr>
          <p:nvPr>
            <p:ph type="title"/>
          </p:nvPr>
        </p:nvSpPr>
        <p:spPr>
          <a:xfrm>
            <a:off x="3833462" y="32046"/>
            <a:ext cx="4070017" cy="792163"/>
          </a:xfrm>
          <a:solidFill>
            <a:srgbClr val="CCFFFF"/>
          </a:solidFill>
          <a:ln>
            <a:solidFill>
              <a:schemeClr val="tx1"/>
            </a:solidFill>
          </a:ln>
          <a:effectLst/>
        </p:spPr>
        <p:txBody>
          <a:bodyPr/>
          <a:lstStyle/>
          <a:p>
            <a:pPr>
              <a:defRPr/>
            </a:pPr>
            <a:r>
              <a:rPr lang="fr-FR" altLang="fr-FR" sz="3323" dirty="0">
                <a:effectLst>
                  <a:outerShdw blurRad="38100" dist="38100" dir="2700000" algn="tl">
                    <a:srgbClr val="FFFFFF"/>
                  </a:outerShdw>
                </a:effectLst>
                <a:latin typeface="Arial" panose="020B0604020202020204" pitchFamily="34" charset="0"/>
                <a:cs typeface="Arial" panose="020B0604020202020204" pitchFamily="34" charset="0"/>
              </a:rPr>
              <a:t>Laser </a:t>
            </a:r>
            <a:r>
              <a:rPr lang="fr-FR" altLang="fr-FR" sz="3323" dirty="0" err="1">
                <a:effectLst>
                  <a:outerShdw blurRad="38100" dist="38100" dir="2700000" algn="tl">
                    <a:srgbClr val="FFFFFF"/>
                  </a:outerShdw>
                </a:effectLst>
                <a:latin typeface="Arial" panose="020B0604020202020204" pitchFamily="34" charset="0"/>
                <a:cs typeface="Arial" panose="020B0604020202020204" pitchFamily="34" charset="0"/>
              </a:rPr>
              <a:t>cooled</a:t>
            </a:r>
            <a:r>
              <a:rPr lang="fr-FR" altLang="fr-FR" sz="3323"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3323" dirty="0" err="1">
                <a:effectLst>
                  <a:outerShdw blurRad="38100" dist="38100" dir="2700000" algn="tl">
                    <a:srgbClr val="FFFFFF"/>
                  </a:outerShdw>
                </a:effectLst>
                <a:latin typeface="Arial" panose="020B0604020202020204" pitchFamily="34" charset="0"/>
                <a:cs typeface="Arial" panose="020B0604020202020204" pitchFamily="34" charset="0"/>
              </a:rPr>
              <a:t>atoms</a:t>
            </a:r>
            <a:endParaRPr lang="fr-FR" altLang="fr-FR" sz="3323" dirty="0">
              <a:effectLst>
                <a:outerShdw blurRad="38100" dist="38100" dir="2700000" algn="tl">
                  <a:srgbClr val="FFFFFF"/>
                </a:outerShdw>
              </a:effectLst>
              <a:latin typeface="Arial" panose="020B0604020202020204" pitchFamily="34" charset="0"/>
              <a:cs typeface="Arial" panose="020B0604020202020204" pitchFamily="34" charset="0"/>
            </a:endParaRPr>
          </a:p>
        </p:txBody>
      </p:sp>
      <p:pic>
        <p:nvPicPr>
          <p:cNvPr id="31748" name="Picture 6" descr="faisceaux laser">
            <a:extLst>
              <a:ext uri="{FF2B5EF4-FFF2-40B4-BE49-F238E27FC236}">
                <a16:creationId xmlns:a16="http://schemas.microsoft.com/office/drawing/2014/main" id="{65EA4522-27CA-43C2-87DB-932072CACA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055" y="984399"/>
            <a:ext cx="3433762" cy="343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Image 1">
            <a:extLst>
              <a:ext uri="{FF2B5EF4-FFF2-40B4-BE49-F238E27FC236}">
                <a16:creationId xmlns:a16="http://schemas.microsoft.com/office/drawing/2014/main" id="{282E49C5-69A3-4F46-87DF-7A710FD63DC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7055" y="4484338"/>
            <a:ext cx="3783013"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e 1">
            <a:extLst>
              <a:ext uri="{FF2B5EF4-FFF2-40B4-BE49-F238E27FC236}">
                <a16:creationId xmlns:a16="http://schemas.microsoft.com/office/drawing/2014/main" id="{64AE69E3-8778-430A-A59A-D55F2C042C9E}"/>
              </a:ext>
            </a:extLst>
          </p:cNvPr>
          <p:cNvGrpSpPr/>
          <p:nvPr/>
        </p:nvGrpSpPr>
        <p:grpSpPr>
          <a:xfrm>
            <a:off x="6068248" y="1030072"/>
            <a:ext cx="5638082" cy="5541748"/>
            <a:chOff x="6068248" y="1030072"/>
            <a:chExt cx="5638082" cy="5541748"/>
          </a:xfrm>
        </p:grpSpPr>
        <p:pic>
          <p:nvPicPr>
            <p:cNvPr id="31747" name="Picture 5" descr="melasse">
              <a:extLst>
                <a:ext uri="{FF2B5EF4-FFF2-40B4-BE49-F238E27FC236}">
                  <a16:creationId xmlns:a16="http://schemas.microsoft.com/office/drawing/2014/main" id="{62EF7354-6BBD-422C-BF29-44613953984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78383" y="1030072"/>
              <a:ext cx="2817813"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ZoneTexte 2">
              <a:extLst>
                <a:ext uri="{FF2B5EF4-FFF2-40B4-BE49-F238E27FC236}">
                  <a16:creationId xmlns:a16="http://schemas.microsoft.com/office/drawing/2014/main" id="{0214FA71-D6CC-4A98-8819-C892A77CB005}"/>
                </a:ext>
              </a:extLst>
            </p:cNvPr>
            <p:cNvSpPr txBox="1">
              <a:spLocks noChangeArrowheads="1"/>
            </p:cNvSpPr>
            <p:nvPr/>
          </p:nvSpPr>
          <p:spPr bwMode="auto">
            <a:xfrm>
              <a:off x="6068248" y="5219808"/>
              <a:ext cx="56380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sz="2400" dirty="0">
                  <a:solidFill>
                    <a:srgbClr val="0A0AEC"/>
                  </a:solidFill>
                </a:rPr>
                <a:t>Sodium </a:t>
              </a:r>
              <a:r>
                <a:rPr lang="fr-FR" altLang="fr-FR" sz="2400" dirty="0" err="1">
                  <a:solidFill>
                    <a:srgbClr val="0A0AEC"/>
                  </a:solidFill>
                </a:rPr>
                <a:t>atoms</a:t>
              </a:r>
              <a:r>
                <a:rPr lang="fr-FR" altLang="fr-FR" sz="2400" dirty="0">
                  <a:solidFill>
                    <a:srgbClr val="0A0AEC"/>
                  </a:solidFill>
                </a:rPr>
                <a:t> laser </a:t>
              </a:r>
              <a:r>
                <a:rPr lang="fr-FR" altLang="fr-FR" sz="2400" dirty="0" err="1">
                  <a:solidFill>
                    <a:srgbClr val="0A0AEC"/>
                  </a:solidFill>
                </a:rPr>
                <a:t>cooled</a:t>
              </a:r>
              <a:r>
                <a:rPr lang="fr-FR" altLang="fr-FR" sz="2400" dirty="0">
                  <a:solidFill>
                    <a:srgbClr val="0A0AEC"/>
                  </a:solidFill>
                </a:rPr>
                <a:t> to 20 </a:t>
              </a:r>
              <a:r>
                <a:rPr lang="fr-FR" altLang="fr-FR" sz="2400" dirty="0" err="1">
                  <a:solidFill>
                    <a:srgbClr val="0A0AEC"/>
                  </a:solidFill>
                  <a:latin typeface="Symbol" panose="05050102010706020507" pitchFamily="18" charset="2"/>
                </a:rPr>
                <a:t>m</a:t>
              </a:r>
              <a:r>
                <a:rPr lang="fr-FR" altLang="fr-FR" sz="2400" dirty="0" err="1">
                  <a:solidFill>
                    <a:srgbClr val="0A0AEC"/>
                  </a:solidFill>
                </a:rPr>
                <a:t>K</a:t>
              </a:r>
              <a:r>
                <a:rPr lang="fr-FR" altLang="fr-FR" sz="2400" dirty="0">
                  <a:solidFill>
                    <a:srgbClr val="0A0AEC"/>
                  </a:solidFill>
                </a:rPr>
                <a:t> </a:t>
              </a:r>
            </a:p>
            <a:p>
              <a:pPr>
                <a:spcBef>
                  <a:spcPct val="0"/>
                </a:spcBef>
                <a:buFontTx/>
                <a:buNone/>
              </a:pPr>
              <a:r>
                <a:rPr lang="fr-FR" altLang="fr-FR" sz="2400" dirty="0">
                  <a:solidFill>
                    <a:srgbClr val="0A0AEC"/>
                  </a:solidFill>
                </a:rPr>
                <a:t>   </a:t>
              </a:r>
              <a:r>
                <a:rPr lang="fr-FR" altLang="fr-FR" sz="2400" dirty="0" err="1">
                  <a:solidFill>
                    <a:srgbClr val="0A0AEC"/>
                  </a:solidFill>
                </a:rPr>
                <a:t>Cesium</a:t>
              </a:r>
              <a:r>
                <a:rPr lang="fr-FR" altLang="fr-FR" sz="2400" dirty="0">
                  <a:solidFill>
                    <a:srgbClr val="0A0AEC"/>
                  </a:solidFill>
                </a:rPr>
                <a:t> :1</a:t>
              </a:r>
              <a:r>
                <a:rPr lang="fr-FR" altLang="fr-FR" sz="2400" dirty="0">
                  <a:solidFill>
                    <a:srgbClr val="0A0AEC"/>
                  </a:solidFill>
                  <a:latin typeface="Symbol" panose="05050102010706020507" pitchFamily="18" charset="2"/>
                </a:rPr>
                <a:t>m</a:t>
              </a:r>
              <a:r>
                <a:rPr lang="fr-FR" altLang="fr-FR" sz="2400" dirty="0">
                  <a:solidFill>
                    <a:srgbClr val="0A0AEC"/>
                  </a:solidFill>
                </a:rPr>
                <a:t>K, </a:t>
              </a:r>
              <a:r>
                <a:rPr lang="fr-FR" altLang="fr-FR" sz="2400" i="1" dirty="0" err="1">
                  <a:solidFill>
                    <a:srgbClr val="0A0AEC"/>
                  </a:solidFill>
                </a:rPr>
                <a:t>rms</a:t>
              </a:r>
              <a:r>
                <a:rPr lang="fr-FR" altLang="fr-FR" sz="2400" dirty="0">
                  <a:solidFill>
                    <a:srgbClr val="0A0AEC"/>
                  </a:solidFill>
                </a:rPr>
                <a:t> speed ~ 8 mm/s </a:t>
              </a:r>
            </a:p>
          </p:txBody>
        </p:sp>
        <p:sp>
          <p:nvSpPr>
            <p:cNvPr id="31751" name="ZoneTexte 3">
              <a:extLst>
                <a:ext uri="{FF2B5EF4-FFF2-40B4-BE49-F238E27FC236}">
                  <a16:creationId xmlns:a16="http://schemas.microsoft.com/office/drawing/2014/main" id="{608A2078-84F5-428B-9C58-EC62A9A02A1D}"/>
                </a:ext>
              </a:extLst>
            </p:cNvPr>
            <p:cNvSpPr txBox="1">
              <a:spLocks noChangeArrowheads="1"/>
            </p:cNvSpPr>
            <p:nvPr/>
          </p:nvSpPr>
          <p:spPr bwMode="auto">
            <a:xfrm>
              <a:off x="7279316" y="6110155"/>
              <a:ext cx="32159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400" dirty="0"/>
                <a:t>Long observation time</a:t>
              </a:r>
            </a:p>
          </p:txBody>
        </p:sp>
      </p:grpSp>
      <p:sp>
        <p:nvSpPr>
          <p:cNvPr id="31752" name="ZoneTexte 4">
            <a:extLst>
              <a:ext uri="{FF2B5EF4-FFF2-40B4-BE49-F238E27FC236}">
                <a16:creationId xmlns:a16="http://schemas.microsoft.com/office/drawing/2014/main" id="{93C1BA4B-FAD3-4CE6-8B7A-01813C154F5E}"/>
              </a:ext>
            </a:extLst>
          </p:cNvPr>
          <p:cNvSpPr txBox="1">
            <a:spLocks noChangeArrowheads="1"/>
          </p:cNvSpPr>
          <p:nvPr/>
        </p:nvSpPr>
        <p:spPr bwMode="auto">
          <a:xfrm>
            <a:off x="1253324" y="6236867"/>
            <a:ext cx="24304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400" dirty="0"/>
              <a:t>Nobel prize1997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AC416429-3C9B-4DA5-B153-8046EC4B22EB}"/>
              </a:ext>
            </a:extLst>
          </p:cNvPr>
          <p:cNvGrpSpPr/>
          <p:nvPr/>
        </p:nvGrpSpPr>
        <p:grpSpPr>
          <a:xfrm>
            <a:off x="1558925" y="1282850"/>
            <a:ext cx="7624763" cy="4267200"/>
            <a:chOff x="1558925" y="1444900"/>
            <a:chExt cx="7624763" cy="4267200"/>
          </a:xfrm>
        </p:grpSpPr>
        <p:pic>
          <p:nvPicPr>
            <p:cNvPr id="11268" name="Picture 4" descr="SISYPHE">
              <a:extLst>
                <a:ext uri="{FF2B5EF4-FFF2-40B4-BE49-F238E27FC236}">
                  <a16:creationId xmlns:a16="http://schemas.microsoft.com/office/drawing/2014/main" id="{A9B46B2E-BFFB-4B4F-836F-E0E6B87CF2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2888" y="1444900"/>
              <a:ext cx="64008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 Box 5">
              <a:extLst>
                <a:ext uri="{FF2B5EF4-FFF2-40B4-BE49-F238E27FC236}">
                  <a16:creationId xmlns:a16="http://schemas.microsoft.com/office/drawing/2014/main" id="{8D5402EB-E02F-4657-BE7D-B7B180F9969A}"/>
                </a:ext>
              </a:extLst>
            </p:cNvPr>
            <p:cNvSpPr txBox="1">
              <a:spLocks noChangeArrowheads="1"/>
            </p:cNvSpPr>
            <p:nvPr/>
          </p:nvSpPr>
          <p:spPr bwMode="auto">
            <a:xfrm>
              <a:off x="1558925" y="5013325"/>
              <a:ext cx="25049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000"/>
                <a:t>Light-shifted sublevels</a:t>
              </a:r>
            </a:p>
          </p:txBody>
        </p:sp>
        <p:sp>
          <p:nvSpPr>
            <p:cNvPr id="11270" name="Text Box 6">
              <a:extLst>
                <a:ext uri="{FF2B5EF4-FFF2-40B4-BE49-F238E27FC236}">
                  <a16:creationId xmlns:a16="http://schemas.microsoft.com/office/drawing/2014/main" id="{3E0A6369-0B02-4903-A4BE-247C4521CA8E}"/>
                </a:ext>
              </a:extLst>
            </p:cNvPr>
            <p:cNvSpPr txBox="1">
              <a:spLocks noChangeArrowheads="1"/>
            </p:cNvSpPr>
            <p:nvPr/>
          </p:nvSpPr>
          <p:spPr bwMode="auto">
            <a:xfrm>
              <a:off x="3282950" y="3429000"/>
              <a:ext cx="190462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000" dirty="0"/>
                <a:t>Optical </a:t>
              </a:r>
              <a:r>
                <a:rPr lang="fr-FR" altLang="fr-FR" sz="2000" dirty="0" err="1"/>
                <a:t>pumping</a:t>
              </a:r>
              <a:endParaRPr lang="fr-FR" altLang="fr-FR" sz="2000" dirty="0"/>
            </a:p>
          </p:txBody>
        </p:sp>
      </p:grpSp>
      <p:sp>
        <p:nvSpPr>
          <p:cNvPr id="11266" name="Text Box 2">
            <a:extLst>
              <a:ext uri="{FF2B5EF4-FFF2-40B4-BE49-F238E27FC236}">
                <a16:creationId xmlns:a16="http://schemas.microsoft.com/office/drawing/2014/main" id="{65755016-52BA-4FB6-A566-CAE627FD81E1}"/>
              </a:ext>
            </a:extLst>
          </p:cNvPr>
          <p:cNvSpPr txBox="1">
            <a:spLocks noChangeArrowheads="1"/>
          </p:cNvSpPr>
          <p:nvPr/>
        </p:nvSpPr>
        <p:spPr bwMode="auto">
          <a:xfrm>
            <a:off x="4199941" y="115252"/>
            <a:ext cx="4360863" cy="1384995"/>
          </a:xfrm>
          <a:prstGeom prst="rect">
            <a:avLst/>
          </a:prstGeom>
          <a:solidFill>
            <a:srgbClr val="CCFFFF"/>
          </a:solidFill>
          <a:ln w="9525">
            <a:solidFill>
              <a:schemeClr val="tx1"/>
            </a:solidFill>
            <a:miter lim="800000"/>
            <a:headEnd/>
            <a:tailEnd/>
          </a:ln>
          <a:effectLst/>
          <a:extLst/>
        </p:spPr>
        <p:txBody>
          <a:bodyPr>
            <a:spAutoFit/>
          </a:bodyPr>
          <a:lstStyle/>
          <a:p>
            <a:pPr algn="ctr"/>
            <a:r>
              <a:rPr lang="fr-FR" altLang="fr-FR" sz="2800" dirty="0">
                <a:effectLst>
                  <a:outerShdw blurRad="38100" dist="38100" dir="2700000" algn="tl">
                    <a:srgbClr val="FFFFFF"/>
                  </a:outerShdw>
                </a:effectLst>
                <a:latin typeface="Arial" panose="020B0604020202020204" pitchFamily="34" charset="0"/>
                <a:cs typeface="Arial" panose="020B0604020202020204" pitchFamily="34" charset="0"/>
              </a:rPr>
              <a:t>A surprise: </a:t>
            </a:r>
            <a:r>
              <a:rPr lang="fr-FR" altLang="fr-FR" sz="2800" dirty="0" err="1">
                <a:effectLst>
                  <a:outerShdw blurRad="38100" dist="38100" dir="2700000" algn="tl">
                    <a:srgbClr val="FFFFFF"/>
                  </a:outerShdw>
                </a:effectLst>
                <a:latin typeface="Arial" panose="020B0604020202020204" pitchFamily="34" charset="0"/>
                <a:cs typeface="Arial" panose="020B0604020202020204" pitchFamily="34" charset="0"/>
              </a:rPr>
              <a:t>very</a:t>
            </a:r>
            <a:r>
              <a:rPr lang="fr-FR" altLang="fr-FR" sz="2800"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2800" dirty="0" err="1">
                <a:effectLst>
                  <a:outerShdw blurRad="38100" dist="38100" dir="2700000" algn="tl">
                    <a:srgbClr val="FFFFFF"/>
                  </a:outerShdw>
                </a:effectLst>
                <a:latin typeface="Arial" panose="020B0604020202020204" pitchFamily="34" charset="0"/>
                <a:cs typeface="Arial" panose="020B0604020202020204" pitchFamily="34" charset="0"/>
              </a:rPr>
              <a:t>low</a:t>
            </a:r>
            <a:r>
              <a:rPr lang="fr-FR" altLang="fr-FR" sz="2800"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2800" dirty="0" err="1">
                <a:effectLst>
                  <a:outerShdw blurRad="38100" dist="38100" dir="2700000" algn="tl">
                    <a:srgbClr val="FFFFFF"/>
                  </a:outerShdw>
                </a:effectLst>
                <a:latin typeface="Arial" panose="020B0604020202020204" pitchFamily="34" charset="0"/>
                <a:cs typeface="Arial" panose="020B0604020202020204" pitchFamily="34" charset="0"/>
              </a:rPr>
              <a:t>temperatures</a:t>
            </a:r>
            <a:endParaRPr lang="fr-FR" altLang="fr-FR" sz="2800" dirty="0">
              <a:effectLst>
                <a:outerShdw blurRad="38100" dist="38100" dir="2700000" algn="tl">
                  <a:srgbClr val="FFFFFF"/>
                </a:outerShdw>
              </a:effectLst>
              <a:latin typeface="Arial" panose="020B0604020202020204" pitchFamily="34" charset="0"/>
              <a:cs typeface="Arial" panose="020B0604020202020204" pitchFamily="34" charset="0"/>
            </a:endParaRPr>
          </a:p>
          <a:p>
            <a:pPr algn="ctr"/>
            <a:r>
              <a:rPr lang="fr-FR" altLang="fr-FR" sz="2800" dirty="0" err="1">
                <a:effectLst>
                  <a:outerShdw blurRad="38100" dist="38100" dir="2700000" algn="tl">
                    <a:srgbClr val="FFFFFF"/>
                  </a:outerShdw>
                </a:effectLst>
                <a:latin typeface="Arial" panose="020B0604020202020204" pitchFamily="34" charset="0"/>
                <a:cs typeface="Arial" panose="020B0604020202020204" pitchFamily="34" charset="0"/>
              </a:rPr>
              <a:t>Sisyphus</a:t>
            </a:r>
            <a:r>
              <a:rPr lang="fr-FR" altLang="fr-FR" sz="2800"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2800" dirty="0" err="1">
                <a:effectLst>
                  <a:outerShdw blurRad="38100" dist="38100" dir="2700000" algn="tl">
                    <a:srgbClr val="FFFFFF"/>
                  </a:outerShdw>
                </a:effectLst>
                <a:latin typeface="Arial" panose="020B0604020202020204" pitchFamily="34" charset="0"/>
                <a:cs typeface="Arial" panose="020B0604020202020204" pitchFamily="34" charset="0"/>
              </a:rPr>
              <a:t>cooling</a:t>
            </a:r>
            <a:endParaRPr lang="fr-FR" altLang="fr-FR" sz="2800" dirty="0">
              <a:effectLst>
                <a:outerShdw blurRad="38100" dist="38100" dir="2700000" algn="tl">
                  <a:srgbClr val="FFFFFF"/>
                </a:outerShdw>
              </a:effectLst>
              <a:latin typeface="Arial" panose="020B0604020202020204" pitchFamily="34" charset="0"/>
              <a:cs typeface="Arial" panose="020B0604020202020204" pitchFamily="34" charset="0"/>
            </a:endParaRPr>
          </a:p>
        </p:txBody>
      </p:sp>
      <p:sp>
        <p:nvSpPr>
          <p:cNvPr id="11267" name="Text Box 3">
            <a:extLst>
              <a:ext uri="{FF2B5EF4-FFF2-40B4-BE49-F238E27FC236}">
                <a16:creationId xmlns:a16="http://schemas.microsoft.com/office/drawing/2014/main" id="{01C8F1DB-E4A2-4C11-A716-80C7C445B29E}"/>
              </a:ext>
            </a:extLst>
          </p:cNvPr>
          <p:cNvSpPr txBox="1">
            <a:spLocks noChangeArrowheads="1"/>
          </p:cNvSpPr>
          <p:nvPr/>
        </p:nvSpPr>
        <p:spPr bwMode="auto">
          <a:xfrm>
            <a:off x="12952" y="292843"/>
            <a:ext cx="413555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dirty="0">
                <a:solidFill>
                  <a:srgbClr val="FF0000"/>
                </a:solidFill>
              </a:rPr>
              <a:t>J. </a:t>
            </a:r>
            <a:r>
              <a:rPr lang="fr-FR" altLang="fr-FR" sz="2400" dirty="0" err="1">
                <a:solidFill>
                  <a:srgbClr val="FF0000"/>
                </a:solidFill>
              </a:rPr>
              <a:t>Dalibard</a:t>
            </a:r>
            <a:r>
              <a:rPr lang="fr-FR" altLang="fr-FR" sz="2400" dirty="0">
                <a:solidFill>
                  <a:srgbClr val="FF0000"/>
                </a:solidFill>
              </a:rPr>
              <a:t>, C. Cohen-</a:t>
            </a:r>
            <a:r>
              <a:rPr lang="fr-FR" altLang="fr-FR" sz="2400" dirty="0" err="1">
                <a:solidFill>
                  <a:srgbClr val="FF0000"/>
                </a:solidFill>
              </a:rPr>
              <a:t>Tannoudji</a:t>
            </a:r>
            <a:endParaRPr lang="fr-FR" altLang="fr-FR" sz="2400" dirty="0">
              <a:solidFill>
                <a:srgbClr val="FF0000"/>
              </a:solidFill>
            </a:endParaRPr>
          </a:p>
          <a:p>
            <a:r>
              <a:rPr lang="fr-FR" altLang="fr-FR" sz="2400" dirty="0">
                <a:solidFill>
                  <a:srgbClr val="FF0000"/>
                </a:solidFill>
              </a:rPr>
              <a:t> JOSA B 1989</a:t>
            </a:r>
          </a:p>
        </p:txBody>
      </p:sp>
      <p:graphicFrame>
        <p:nvGraphicFramePr>
          <p:cNvPr id="11272" name="Object 8">
            <a:extLst>
              <a:ext uri="{FF2B5EF4-FFF2-40B4-BE49-F238E27FC236}">
                <a16:creationId xmlns:a16="http://schemas.microsoft.com/office/drawing/2014/main" id="{AA0CC245-70EF-4C8D-AFC9-2257711C7C68}"/>
              </a:ext>
            </a:extLst>
          </p:cNvPr>
          <p:cNvGraphicFramePr>
            <a:graphicFrameLocks noChangeAspect="1"/>
          </p:cNvGraphicFramePr>
          <p:nvPr>
            <p:extLst>
              <p:ext uri="{D42A27DB-BD31-4B8C-83A1-F6EECF244321}">
                <p14:modId xmlns:p14="http://schemas.microsoft.com/office/powerpoint/2010/main" val="756998485"/>
              </p:ext>
            </p:extLst>
          </p:nvPr>
        </p:nvGraphicFramePr>
        <p:xfrm>
          <a:off x="9409112" y="3487067"/>
          <a:ext cx="2197100" cy="647700"/>
        </p:xfrm>
        <a:graphic>
          <a:graphicData uri="http://schemas.openxmlformats.org/presentationml/2006/ole">
            <mc:AlternateContent xmlns:mc="http://schemas.openxmlformats.org/markup-compatibility/2006">
              <mc:Choice xmlns:v="urn:schemas-microsoft-com:vml" Requires="v">
                <p:oleObj spid="_x0000_s24732" name="Equation" r:id="rId5" imgW="774360" imgH="228600" progId="Equation.DSMT4">
                  <p:embed/>
                </p:oleObj>
              </mc:Choice>
              <mc:Fallback>
                <p:oleObj name="Equation" r:id="rId5" imgW="774360" imgH="228600" progId="Equation.DSMT4">
                  <p:embed/>
                  <p:pic>
                    <p:nvPicPr>
                      <p:cNvPr id="11272" name="Object 8">
                        <a:extLst>
                          <a:ext uri="{FF2B5EF4-FFF2-40B4-BE49-F238E27FC236}">
                            <a16:creationId xmlns:a16="http://schemas.microsoft.com/office/drawing/2014/main" id="{AA0CC245-70EF-4C8D-AFC9-2257711C7C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09112" y="3487067"/>
                        <a:ext cx="2197100"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4" name="Text Box 10">
            <a:extLst>
              <a:ext uri="{FF2B5EF4-FFF2-40B4-BE49-F238E27FC236}">
                <a16:creationId xmlns:a16="http://schemas.microsoft.com/office/drawing/2014/main" id="{308F1EFB-12E5-458C-B47E-974D5D31A8F5}"/>
              </a:ext>
            </a:extLst>
          </p:cNvPr>
          <p:cNvSpPr txBox="1">
            <a:spLocks noChangeArrowheads="1"/>
          </p:cNvSpPr>
          <p:nvPr/>
        </p:nvSpPr>
        <p:spPr bwMode="auto">
          <a:xfrm>
            <a:off x="1041715" y="1569593"/>
            <a:ext cx="393319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dirty="0" err="1"/>
              <a:t>Atoms</a:t>
            </a:r>
            <a:r>
              <a:rPr lang="fr-FR" altLang="fr-FR" sz="2400" dirty="0"/>
              <a:t> have Zeeman </a:t>
            </a:r>
            <a:r>
              <a:rPr lang="fr-FR" altLang="fr-FR" sz="2400" dirty="0" err="1"/>
              <a:t>sublevels</a:t>
            </a:r>
            <a:endParaRPr lang="fr-FR" altLang="fr-FR" sz="2400" dirty="0"/>
          </a:p>
          <a:p>
            <a:r>
              <a:rPr lang="fr-FR" altLang="fr-FR" sz="2400" dirty="0"/>
              <a:t>Light </a:t>
            </a:r>
            <a:r>
              <a:rPr lang="fr-FR" altLang="fr-FR" sz="2400" dirty="0" err="1"/>
              <a:t>polarization</a:t>
            </a:r>
            <a:r>
              <a:rPr lang="fr-FR" altLang="fr-FR" sz="2400" dirty="0"/>
              <a:t> gradient</a:t>
            </a:r>
          </a:p>
          <a:p>
            <a:r>
              <a:rPr lang="fr-FR" altLang="fr-FR" sz="2400" dirty="0"/>
              <a:t>Optical </a:t>
            </a:r>
            <a:r>
              <a:rPr lang="fr-FR" altLang="fr-FR" sz="2400" dirty="0" err="1"/>
              <a:t>pumping</a:t>
            </a:r>
            <a:endParaRPr lang="fr-FR" altLang="fr-FR" sz="2400" dirty="0"/>
          </a:p>
        </p:txBody>
      </p:sp>
      <p:graphicFrame>
        <p:nvGraphicFramePr>
          <p:cNvPr id="11275" name="Object 11">
            <a:extLst>
              <a:ext uri="{FF2B5EF4-FFF2-40B4-BE49-F238E27FC236}">
                <a16:creationId xmlns:a16="http://schemas.microsoft.com/office/drawing/2014/main" id="{345E2A07-744E-4E40-98D4-665D8C3A6E21}"/>
              </a:ext>
            </a:extLst>
          </p:cNvPr>
          <p:cNvGraphicFramePr>
            <a:graphicFrameLocks noChangeAspect="1"/>
          </p:cNvGraphicFramePr>
          <p:nvPr>
            <p:extLst>
              <p:ext uri="{D42A27DB-BD31-4B8C-83A1-F6EECF244321}">
                <p14:modId xmlns:p14="http://schemas.microsoft.com/office/powerpoint/2010/main" val="2237241732"/>
              </p:ext>
            </p:extLst>
          </p:nvPr>
        </p:nvGraphicFramePr>
        <p:xfrm>
          <a:off x="9409112" y="4463287"/>
          <a:ext cx="1800225" cy="923925"/>
        </p:xfrm>
        <a:graphic>
          <a:graphicData uri="http://schemas.openxmlformats.org/presentationml/2006/ole">
            <mc:AlternateContent xmlns:mc="http://schemas.openxmlformats.org/markup-compatibility/2006">
              <mc:Choice xmlns:v="urn:schemas-microsoft-com:vml" Requires="v">
                <p:oleObj spid="_x0000_s24733" name="Equation" r:id="rId7" imgW="888840" imgH="457200" progId="Equation.3">
                  <p:embed/>
                </p:oleObj>
              </mc:Choice>
              <mc:Fallback>
                <p:oleObj name="Equation" r:id="rId7" imgW="888840" imgH="457200" progId="Equation.3">
                  <p:embed/>
                  <p:pic>
                    <p:nvPicPr>
                      <p:cNvPr id="11275" name="Object 11">
                        <a:extLst>
                          <a:ext uri="{FF2B5EF4-FFF2-40B4-BE49-F238E27FC236}">
                            <a16:creationId xmlns:a16="http://schemas.microsoft.com/office/drawing/2014/main" id="{345E2A07-744E-4E40-98D4-665D8C3A6E2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09112" y="4463287"/>
                        <a:ext cx="1800225" cy="923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2" name="Image 1">
            <a:extLst>
              <a:ext uri="{FF2B5EF4-FFF2-40B4-BE49-F238E27FC236}">
                <a16:creationId xmlns:a16="http://schemas.microsoft.com/office/drawing/2014/main" id="{E3299B72-DAF8-4A0B-B1F7-3124A148A174}"/>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152272" y="135440"/>
            <a:ext cx="2863474" cy="1344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4">
            <a:extLst>
              <a:ext uri="{FF2B5EF4-FFF2-40B4-BE49-F238E27FC236}">
                <a16:creationId xmlns:a16="http://schemas.microsoft.com/office/drawing/2014/main" id="{1D1AA9B0-7D2F-48C4-82CC-A5FF6D50E56C}"/>
              </a:ext>
            </a:extLst>
          </p:cNvPr>
          <p:cNvSpPr txBox="1">
            <a:spLocks noChangeArrowheads="1"/>
          </p:cNvSpPr>
          <p:nvPr/>
        </p:nvSpPr>
        <p:spPr bwMode="auto">
          <a:xfrm>
            <a:off x="9842312" y="1496304"/>
            <a:ext cx="15930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t> Nobel 1997</a:t>
            </a:r>
          </a:p>
        </p:txBody>
      </p:sp>
      <p:grpSp>
        <p:nvGrpSpPr>
          <p:cNvPr id="3" name="Groupe 2">
            <a:extLst>
              <a:ext uri="{FF2B5EF4-FFF2-40B4-BE49-F238E27FC236}">
                <a16:creationId xmlns:a16="http://schemas.microsoft.com/office/drawing/2014/main" id="{C3DAE64E-BD17-4619-B03D-5074065C9DFE}"/>
              </a:ext>
            </a:extLst>
          </p:cNvPr>
          <p:cNvGrpSpPr/>
          <p:nvPr/>
        </p:nvGrpSpPr>
        <p:grpSpPr>
          <a:xfrm>
            <a:off x="1421007" y="5463033"/>
            <a:ext cx="10283514" cy="1095438"/>
            <a:chOff x="1421007" y="5463033"/>
            <a:chExt cx="10283514" cy="1095438"/>
          </a:xfrm>
        </p:grpSpPr>
        <p:sp>
          <p:nvSpPr>
            <p:cNvPr id="11271" name="Text Box 7">
              <a:extLst>
                <a:ext uri="{FF2B5EF4-FFF2-40B4-BE49-F238E27FC236}">
                  <a16:creationId xmlns:a16="http://schemas.microsoft.com/office/drawing/2014/main" id="{835A9A86-15A2-48E0-B4A5-DE8CF96DF4A5}"/>
                </a:ext>
              </a:extLst>
            </p:cNvPr>
            <p:cNvSpPr txBox="1">
              <a:spLocks noChangeArrowheads="1"/>
            </p:cNvSpPr>
            <p:nvPr/>
          </p:nvSpPr>
          <p:spPr bwMode="auto">
            <a:xfrm>
              <a:off x="1916457" y="5463033"/>
              <a:ext cx="94407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400" dirty="0" err="1">
                  <a:solidFill>
                    <a:srgbClr val="0000FF"/>
                  </a:solidFill>
                  <a:latin typeface="Arial" panose="020B0604020202020204" pitchFamily="34" charset="0"/>
                  <a:cs typeface="Arial" panose="020B0604020202020204" pitchFamily="34" charset="0"/>
                </a:rPr>
                <a:t>Lowest</a:t>
              </a:r>
              <a:r>
                <a:rPr lang="fr-FR" altLang="fr-FR" sz="2400" dirty="0">
                  <a:solidFill>
                    <a:srgbClr val="0000FF"/>
                  </a:solidFill>
                  <a:latin typeface="Arial" panose="020B0604020202020204" pitchFamily="34" charset="0"/>
                  <a:cs typeface="Arial" panose="020B0604020202020204" pitchFamily="34" charset="0"/>
                </a:rPr>
                <a:t> </a:t>
              </a:r>
              <a:r>
                <a:rPr lang="fr-FR" altLang="fr-FR" sz="2400" dirty="0" err="1">
                  <a:solidFill>
                    <a:srgbClr val="0000FF"/>
                  </a:solidFill>
                  <a:latin typeface="Arial" panose="020B0604020202020204" pitchFamily="34" charset="0"/>
                  <a:cs typeface="Arial" panose="020B0604020202020204" pitchFamily="34" charset="0"/>
                </a:rPr>
                <a:t>Temperature</a:t>
              </a:r>
              <a:r>
                <a:rPr lang="fr-FR" altLang="fr-FR" sz="2400" dirty="0">
                  <a:solidFill>
                    <a:srgbClr val="0000FF"/>
                  </a:solidFill>
                  <a:latin typeface="Arial" panose="020B0604020202020204" pitchFamily="34" charset="0"/>
                  <a:cs typeface="Arial" panose="020B0604020202020204" pitchFamily="34" charset="0"/>
                </a:rPr>
                <a:t>: about 10 times the single photon </a:t>
              </a:r>
              <a:r>
                <a:rPr lang="fr-FR" altLang="fr-FR" sz="2400" dirty="0" err="1">
                  <a:solidFill>
                    <a:srgbClr val="0000FF"/>
                  </a:solidFill>
                  <a:latin typeface="Arial" panose="020B0604020202020204" pitchFamily="34" charset="0"/>
                  <a:cs typeface="Arial" panose="020B0604020202020204" pitchFamily="34" charset="0"/>
                </a:rPr>
                <a:t>recoil</a:t>
              </a:r>
              <a:r>
                <a:rPr lang="fr-FR" altLang="fr-FR" sz="2400" dirty="0">
                  <a:solidFill>
                    <a:srgbClr val="0000FF"/>
                  </a:solidFill>
                  <a:latin typeface="Arial" panose="020B0604020202020204" pitchFamily="34" charset="0"/>
                  <a:cs typeface="Arial" panose="020B0604020202020204" pitchFamily="34" charset="0"/>
                </a:rPr>
                <a:t> </a:t>
              </a:r>
              <a:r>
                <a:rPr lang="fr-FR" altLang="fr-FR" sz="2400" dirty="0" err="1">
                  <a:solidFill>
                    <a:srgbClr val="0000FF"/>
                  </a:solidFill>
                  <a:latin typeface="Arial" panose="020B0604020202020204" pitchFamily="34" charset="0"/>
                  <a:cs typeface="Arial" panose="020B0604020202020204" pitchFamily="34" charset="0"/>
                </a:rPr>
                <a:t>energy</a:t>
              </a:r>
              <a:r>
                <a:rPr lang="fr-FR" altLang="fr-FR" sz="2400" dirty="0">
                  <a:solidFill>
                    <a:srgbClr val="0000FF"/>
                  </a:solidFill>
                  <a:latin typeface="Arial" panose="020B0604020202020204" pitchFamily="34" charset="0"/>
                  <a:cs typeface="Arial" panose="020B0604020202020204" pitchFamily="34" charset="0"/>
                </a:rPr>
                <a:t> </a:t>
              </a:r>
            </a:p>
          </p:txBody>
        </p:sp>
        <p:grpSp>
          <p:nvGrpSpPr>
            <p:cNvPr id="15" name="Groupe 14">
              <a:extLst>
                <a:ext uri="{FF2B5EF4-FFF2-40B4-BE49-F238E27FC236}">
                  <a16:creationId xmlns:a16="http://schemas.microsoft.com/office/drawing/2014/main" id="{F44AA7C0-7028-4A60-8EDC-B22E5309E2BA}"/>
                </a:ext>
              </a:extLst>
            </p:cNvPr>
            <p:cNvGrpSpPr/>
            <p:nvPr/>
          </p:nvGrpSpPr>
          <p:grpSpPr>
            <a:xfrm>
              <a:off x="1421007" y="6066470"/>
              <a:ext cx="10283514" cy="492001"/>
              <a:chOff x="1276756" y="5499720"/>
              <a:chExt cx="10283514" cy="492001"/>
            </a:xfrm>
          </p:grpSpPr>
          <p:grpSp>
            <p:nvGrpSpPr>
              <p:cNvPr id="16" name="Groupe 15">
                <a:extLst>
                  <a:ext uri="{FF2B5EF4-FFF2-40B4-BE49-F238E27FC236}">
                    <a16:creationId xmlns:a16="http://schemas.microsoft.com/office/drawing/2014/main" id="{25DD3CD3-93F8-4E58-BF9B-98722EDD8CE6}"/>
                  </a:ext>
                </a:extLst>
              </p:cNvPr>
              <p:cNvGrpSpPr/>
              <p:nvPr/>
            </p:nvGrpSpPr>
            <p:grpSpPr>
              <a:xfrm>
                <a:off x="1276756" y="5499720"/>
                <a:ext cx="10283514" cy="492001"/>
                <a:chOff x="1276756" y="5499720"/>
                <a:chExt cx="10283514" cy="492001"/>
              </a:xfrm>
            </p:grpSpPr>
            <p:sp>
              <p:nvSpPr>
                <p:cNvPr id="18" name="Flèche : droite 17">
                  <a:extLst>
                    <a:ext uri="{FF2B5EF4-FFF2-40B4-BE49-F238E27FC236}">
                      <a16:creationId xmlns:a16="http://schemas.microsoft.com/office/drawing/2014/main" id="{E5DE6537-6FF8-44C0-B50D-DA6820247F2C}"/>
                    </a:ext>
                  </a:extLst>
                </p:cNvPr>
                <p:cNvSpPr/>
                <p:nvPr/>
              </p:nvSpPr>
              <p:spPr>
                <a:xfrm>
                  <a:off x="6871289" y="5737731"/>
                  <a:ext cx="701069" cy="818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ZoneTexte 18">
                  <a:extLst>
                    <a:ext uri="{FF2B5EF4-FFF2-40B4-BE49-F238E27FC236}">
                      <a16:creationId xmlns:a16="http://schemas.microsoft.com/office/drawing/2014/main" id="{4D42D146-4115-4475-A593-F7DEA2EBA8C1}"/>
                    </a:ext>
                  </a:extLst>
                </p:cNvPr>
                <p:cNvSpPr txBox="1"/>
                <p:nvPr/>
              </p:nvSpPr>
              <p:spPr>
                <a:xfrm>
                  <a:off x="7592517" y="5530056"/>
                  <a:ext cx="3967753" cy="461665"/>
                </a:xfrm>
                <a:prstGeom prst="rect">
                  <a:avLst/>
                </a:prstGeom>
                <a:noFill/>
              </p:spPr>
              <p:txBody>
                <a:bodyPr wrap="none" rtlCol="0">
                  <a:spAutoFit/>
                </a:bodyPr>
                <a:lstStyle/>
                <a:p>
                  <a:pPr algn="r"/>
                  <a:r>
                    <a:rPr lang="en-GB" sz="2400" dirty="0">
                      <a:latin typeface="Arial" panose="020B0604020202020204" pitchFamily="34" charset="0"/>
                      <a:cs typeface="Arial" panose="020B0604020202020204" pitchFamily="34" charset="0"/>
                    </a:rPr>
                    <a:t>Application to atomic clocks</a:t>
                  </a:r>
                </a:p>
              </p:txBody>
            </p:sp>
            <p:sp>
              <p:nvSpPr>
                <p:cNvPr id="20" name="ZoneTexte 19">
                  <a:extLst>
                    <a:ext uri="{FF2B5EF4-FFF2-40B4-BE49-F238E27FC236}">
                      <a16:creationId xmlns:a16="http://schemas.microsoft.com/office/drawing/2014/main" id="{CCD2F013-8BBD-474A-BB3E-1BFA684016B3}"/>
                    </a:ext>
                  </a:extLst>
                </p:cNvPr>
                <p:cNvSpPr txBox="1"/>
                <p:nvPr/>
              </p:nvSpPr>
              <p:spPr>
                <a:xfrm>
                  <a:off x="1276756" y="5499720"/>
                  <a:ext cx="5628509"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For cesium, T=1 </a:t>
                  </a:r>
                  <a:r>
                    <a:rPr lang="en-US" sz="2400" dirty="0" err="1">
                      <a:latin typeface="Symbol" panose="05050102010706020507" pitchFamily="18" charset="2"/>
                      <a:cs typeface="Arial" panose="020B0604020202020204" pitchFamily="34" charset="0"/>
                    </a:rPr>
                    <a:t>m</a:t>
                  </a:r>
                  <a:r>
                    <a:rPr lang="en-US" sz="2400" dirty="0" err="1">
                      <a:latin typeface="Arial" panose="020B0604020202020204" pitchFamily="34" charset="0"/>
                      <a:cs typeface="Arial" panose="020B0604020202020204" pitchFamily="34" charset="0"/>
                    </a:rPr>
                    <a:t>K</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v</a:t>
                  </a:r>
                  <a:r>
                    <a:rPr lang="en-US" sz="2400" baseline="-25000" dirty="0" err="1">
                      <a:latin typeface="Arial" panose="020B0604020202020204" pitchFamily="34" charset="0"/>
                      <a:cs typeface="Arial" panose="020B0604020202020204" pitchFamily="34" charset="0"/>
                    </a:rPr>
                    <a:t>rms</a:t>
                  </a:r>
                  <a:r>
                    <a:rPr lang="en-US" sz="2400" dirty="0">
                      <a:latin typeface="Arial" panose="020B0604020202020204" pitchFamily="34" charset="0"/>
                      <a:cs typeface="Arial" panose="020B0604020202020204" pitchFamily="34" charset="0"/>
                    </a:rPr>
                    <a:t>=8 mm/s</a:t>
                  </a:r>
                </a:p>
              </p:txBody>
            </p:sp>
          </p:grpSp>
          <p:cxnSp>
            <p:nvCxnSpPr>
              <p:cNvPr id="17" name="Connecteur droit avec flèche 16">
                <a:extLst>
                  <a:ext uri="{FF2B5EF4-FFF2-40B4-BE49-F238E27FC236}">
                    <a16:creationId xmlns:a16="http://schemas.microsoft.com/office/drawing/2014/main" id="{CFFDA70D-3C70-4F36-AAB9-29852114A6A0}"/>
                  </a:ext>
                </a:extLst>
              </p:cNvPr>
              <p:cNvCxnSpPr>
                <a:cxnSpLocks/>
              </p:cNvCxnSpPr>
              <p:nvPr/>
            </p:nvCxnSpPr>
            <p:spPr>
              <a:xfrm>
                <a:off x="4276483" y="5760889"/>
                <a:ext cx="590770" cy="0"/>
              </a:xfrm>
              <a:prstGeom prst="straightConnector1">
                <a:avLst/>
              </a:prstGeom>
              <a:ln w="28575">
                <a:headEnd type="triangle"/>
                <a:tailEnd type="triangle"/>
              </a:ln>
            </p:spPr>
            <p:style>
              <a:lnRef idx="3">
                <a:schemeClr val="dk1"/>
              </a:lnRef>
              <a:fillRef idx="0">
                <a:schemeClr val="dk1"/>
              </a:fillRef>
              <a:effectRef idx="2">
                <a:schemeClr val="dk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556867" y="36884"/>
            <a:ext cx="8503592" cy="573609"/>
          </a:xfrm>
          <a:prstGeom prst="rect">
            <a:avLst/>
          </a:prstGeom>
          <a:solidFill>
            <a:srgbClr val="CCECFF"/>
          </a:solidFill>
          <a:ln/>
        </p:spPr>
        <p:style>
          <a:lnRef idx="2">
            <a:schemeClr val="dk1"/>
          </a:lnRef>
          <a:fillRef idx="1">
            <a:schemeClr val="lt1"/>
          </a:fillRef>
          <a:effectRef idx="0">
            <a:schemeClr val="dk1"/>
          </a:effectRef>
          <a:fontRef idx="minor">
            <a:schemeClr val="dk1"/>
          </a:fontRef>
        </p:style>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Arial" panose="020B0604020202020204" pitchFamily="34" charset="0"/>
                <a:cs typeface="Arial" panose="020B0604020202020204" pitchFamily="34" charset="0"/>
              </a:rPr>
              <a:t>Laser cooling of cesium: the ENS experiment</a:t>
            </a:r>
          </a:p>
          <a:p>
            <a:endParaRPr lang="fr-FR" altLang="fr-FR" sz="3200" dirty="0">
              <a:latin typeface="Arial" panose="020B0604020202020204" pitchFamily="34" charset="0"/>
            </a:endParaRPr>
          </a:p>
        </p:txBody>
      </p:sp>
      <p:grpSp>
        <p:nvGrpSpPr>
          <p:cNvPr id="18" name="Groupe 17">
            <a:extLst>
              <a:ext uri="{FF2B5EF4-FFF2-40B4-BE49-F238E27FC236}">
                <a16:creationId xmlns:a16="http://schemas.microsoft.com/office/drawing/2014/main" id="{9FA8DB01-F424-490D-8FB1-9727F4542C34}"/>
              </a:ext>
            </a:extLst>
          </p:cNvPr>
          <p:cNvGrpSpPr/>
          <p:nvPr/>
        </p:nvGrpSpPr>
        <p:grpSpPr>
          <a:xfrm>
            <a:off x="1838560" y="764329"/>
            <a:ext cx="11064559" cy="6172537"/>
            <a:chOff x="5528957" y="1913503"/>
            <a:chExt cx="9453834" cy="5039929"/>
          </a:xfrm>
        </p:grpSpPr>
        <p:grpSp>
          <p:nvGrpSpPr>
            <p:cNvPr id="11" name="Groupe 10">
              <a:extLst>
                <a:ext uri="{FF2B5EF4-FFF2-40B4-BE49-F238E27FC236}">
                  <a16:creationId xmlns:a16="http://schemas.microsoft.com/office/drawing/2014/main" id="{414B1D2A-B536-4905-AB1A-C2FF16FF51AA}"/>
                </a:ext>
              </a:extLst>
            </p:cNvPr>
            <p:cNvGrpSpPr/>
            <p:nvPr/>
          </p:nvGrpSpPr>
          <p:grpSpPr>
            <a:xfrm>
              <a:off x="5528957" y="1913503"/>
              <a:ext cx="9453834" cy="5039929"/>
              <a:chOff x="5713240" y="1938098"/>
              <a:chExt cx="9453834" cy="5039929"/>
            </a:xfrm>
          </p:grpSpPr>
          <p:pic>
            <p:nvPicPr>
              <p:cNvPr id="13" name="Image 12">
                <a:extLst>
                  <a:ext uri="{FF2B5EF4-FFF2-40B4-BE49-F238E27FC236}">
                    <a16:creationId xmlns:a16="http://schemas.microsoft.com/office/drawing/2014/main" id="{C64DEB63-EF82-44F9-978E-11C63BFA2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240" y="1938098"/>
                <a:ext cx="7172853" cy="4014436"/>
              </a:xfrm>
              <a:prstGeom prst="rect">
                <a:avLst/>
              </a:prstGeom>
            </p:spPr>
          </p:pic>
          <p:sp>
            <p:nvSpPr>
              <p:cNvPr id="28" name="ZoneTexte 27">
                <a:extLst>
                  <a:ext uri="{FF2B5EF4-FFF2-40B4-BE49-F238E27FC236}">
                    <a16:creationId xmlns:a16="http://schemas.microsoft.com/office/drawing/2014/main" id="{6ADB105E-6317-43EB-B7EC-1B601D89817E}"/>
                  </a:ext>
                </a:extLst>
              </p:cNvPr>
              <p:cNvSpPr txBox="1"/>
              <p:nvPr/>
            </p:nvSpPr>
            <p:spPr>
              <a:xfrm>
                <a:off x="10605112" y="6393252"/>
                <a:ext cx="4561962" cy="584775"/>
              </a:xfrm>
              <a:prstGeom prst="rect">
                <a:avLst/>
              </a:prstGeom>
              <a:noFill/>
            </p:spPr>
            <p:txBody>
              <a:bodyPr wrap="square" rtlCol="0">
                <a:spAutoFit/>
              </a:bodyPr>
              <a:lstStyle/>
              <a:p>
                <a:r>
                  <a:rPr lang="en-GB" sz="1600" dirty="0"/>
                  <a:t>C. SALOMON, J.. DALIBARD, W. PHILLIPS, </a:t>
                </a:r>
                <a:r>
                  <a:rPr lang="en-US" sz="1600" dirty="0"/>
                  <a:t>A. CLAIRON, </a:t>
                </a:r>
              </a:p>
              <a:p>
                <a:r>
                  <a:rPr lang="en-US" sz="1600" dirty="0"/>
                  <a:t>and S. GUELLATI, </a:t>
                </a:r>
                <a:r>
                  <a:rPr lang="en-US" sz="1600" dirty="0" err="1"/>
                  <a:t>Europhys</a:t>
                </a:r>
                <a:r>
                  <a:rPr lang="en-US" sz="1600" dirty="0"/>
                  <a:t> Letters, 12, 683 (1990)</a:t>
                </a:r>
                <a:endParaRPr lang="en-GB" sz="1600" dirty="0"/>
              </a:p>
            </p:txBody>
          </p:sp>
          <p:sp>
            <p:nvSpPr>
              <p:cNvPr id="3" name="ZoneTexte 2">
                <a:extLst>
                  <a:ext uri="{FF2B5EF4-FFF2-40B4-BE49-F238E27FC236}">
                    <a16:creationId xmlns:a16="http://schemas.microsoft.com/office/drawing/2014/main" id="{4C615109-55A5-4601-9BA4-6F600E1A816E}"/>
                  </a:ext>
                </a:extLst>
              </p:cNvPr>
              <p:cNvSpPr txBox="1"/>
              <p:nvPr/>
            </p:nvSpPr>
            <p:spPr>
              <a:xfrm>
                <a:off x="6870920" y="5962858"/>
                <a:ext cx="4561962" cy="326693"/>
              </a:xfrm>
              <a:prstGeom prst="rect">
                <a:avLst/>
              </a:prstGeom>
              <a:noFill/>
            </p:spPr>
            <p:txBody>
              <a:bodyPr wrap="square" rtlCol="0">
                <a:spAutoFit/>
              </a:bodyPr>
              <a:lstStyle/>
              <a:p>
                <a:r>
                  <a:rPr lang="en-GB" sz="2000" dirty="0" err="1">
                    <a:solidFill>
                      <a:srgbClr val="0A0AEC"/>
                    </a:solidFill>
                    <a:latin typeface="Arial" panose="020B0604020202020204" pitchFamily="34" charset="0"/>
                    <a:cs typeface="Arial" panose="020B0604020202020204" pitchFamily="34" charset="0"/>
                  </a:rPr>
                  <a:t>Cesium</a:t>
                </a:r>
                <a:r>
                  <a:rPr lang="en-GB" sz="2000" dirty="0">
                    <a:solidFill>
                      <a:srgbClr val="0A0AEC"/>
                    </a:solidFill>
                    <a:latin typeface="Arial" panose="020B0604020202020204" pitchFamily="34" charset="0"/>
                    <a:cs typeface="Arial" panose="020B0604020202020204" pitchFamily="34" charset="0"/>
                  </a:rPr>
                  <a:t> atoms fall with very little expansion !</a:t>
                </a:r>
              </a:p>
            </p:txBody>
          </p:sp>
        </p:grpSp>
        <p:sp>
          <p:nvSpPr>
            <p:cNvPr id="10" name="ZoneTexte 9"/>
            <p:cNvSpPr txBox="1"/>
            <p:nvPr/>
          </p:nvSpPr>
          <p:spPr>
            <a:xfrm>
              <a:off x="10584009" y="2164720"/>
              <a:ext cx="978153" cy="430887"/>
            </a:xfrm>
            <a:prstGeom prst="rect">
              <a:avLst/>
            </a:prstGeom>
            <a:noFill/>
          </p:spPr>
          <p:txBody>
            <a:bodyPr wrap="none" rtlCol="0">
              <a:spAutoFit/>
            </a:bodyPr>
            <a:lstStyle/>
            <a:p>
              <a:r>
                <a:rPr lang="en-US" sz="2200" dirty="0">
                  <a:cs typeface="Arial" panose="020B0604020202020204" pitchFamily="34" charset="0"/>
                </a:rPr>
                <a:t>T=2 </a:t>
              </a:r>
              <a:r>
                <a:rPr lang="en-US" sz="2200" dirty="0" err="1">
                  <a:latin typeface="Symbol" panose="05050102010706020507" pitchFamily="18" charset="2"/>
                  <a:cs typeface="Arial" panose="020B0604020202020204" pitchFamily="34" charset="0"/>
                </a:rPr>
                <a:t>m</a:t>
              </a:r>
              <a:r>
                <a:rPr lang="en-US" sz="2200" dirty="0" err="1">
                  <a:cs typeface="Arial" panose="020B0604020202020204" pitchFamily="34" charset="0"/>
                </a:rPr>
                <a:t>K</a:t>
              </a:r>
              <a:endParaRPr lang="en-US" sz="2200" dirty="0">
                <a:cs typeface="Arial" panose="020B0604020202020204" pitchFamily="34" charset="0"/>
              </a:endParaRPr>
            </a:p>
          </p:txBody>
        </p:sp>
      </p:grpSp>
    </p:spTree>
    <p:extLst>
      <p:ext uri="{BB962C8B-B14F-4D97-AF65-F5344CB8AC3E}">
        <p14:creationId xmlns:p14="http://schemas.microsoft.com/office/powerpoint/2010/main" val="3827223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9" name="Rectangle 3"/>
          <p:cNvSpPr>
            <a:spLocks noGrp="1" noChangeArrowheads="1"/>
          </p:cNvSpPr>
          <p:nvPr>
            <p:ph type="title" idx="4294967295"/>
          </p:nvPr>
        </p:nvSpPr>
        <p:spPr>
          <a:xfrm>
            <a:off x="619974" y="84140"/>
            <a:ext cx="10377377" cy="940312"/>
          </a:xfrm>
          <a:solidFill>
            <a:srgbClr val="CCECFF"/>
          </a:solidFill>
          <a:ln>
            <a:solidFill>
              <a:schemeClr val="tx1"/>
            </a:solidFill>
          </a:ln>
          <a:effectLst/>
        </p:spPr>
        <p:txBody>
          <a:bodyPr/>
          <a:lstStyle/>
          <a:p>
            <a:pPr eaLnBrk="1" hangingPunct="1">
              <a:defRPr/>
            </a:pP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Current</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definition</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 of the second: </a:t>
            </a: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cesium</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atomic</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fountain</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 </a:t>
            </a:r>
          </a:p>
        </p:txBody>
      </p:sp>
      <p:sp>
        <p:nvSpPr>
          <p:cNvPr id="28679" name="Oval 1043"/>
          <p:cNvSpPr>
            <a:spLocks noChangeArrowheads="1"/>
          </p:cNvSpPr>
          <p:nvPr/>
        </p:nvSpPr>
        <p:spPr bwMode="auto">
          <a:xfrm>
            <a:off x="7254875" y="3279775"/>
            <a:ext cx="152400" cy="1524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1800"/>
          </a:p>
        </p:txBody>
      </p:sp>
      <p:grpSp>
        <p:nvGrpSpPr>
          <p:cNvPr id="6" name="Groupe 5">
            <a:extLst>
              <a:ext uri="{FF2B5EF4-FFF2-40B4-BE49-F238E27FC236}">
                <a16:creationId xmlns:a16="http://schemas.microsoft.com/office/drawing/2014/main" id="{416FB4AD-44EE-4FB3-936D-356EDF7CFB5A}"/>
              </a:ext>
            </a:extLst>
          </p:cNvPr>
          <p:cNvGrpSpPr/>
          <p:nvPr/>
        </p:nvGrpSpPr>
        <p:grpSpPr>
          <a:xfrm>
            <a:off x="4175120" y="1263416"/>
            <a:ext cx="6331510" cy="4185118"/>
            <a:chOff x="4819878" y="1410213"/>
            <a:chExt cx="6331510" cy="4185118"/>
          </a:xfrm>
        </p:grpSpPr>
        <p:graphicFrame>
          <p:nvGraphicFramePr>
            <p:cNvPr id="28683" name="Objet 27"/>
            <p:cNvGraphicFramePr>
              <a:graphicFrameLocks noChangeAspect="1"/>
            </p:cNvGraphicFramePr>
            <p:nvPr>
              <p:extLst/>
            </p:nvPr>
          </p:nvGraphicFramePr>
          <p:xfrm>
            <a:off x="8710244" y="2317750"/>
            <a:ext cx="2049462" cy="565150"/>
          </p:xfrm>
          <a:graphic>
            <a:graphicData uri="http://schemas.openxmlformats.org/presentationml/2006/ole">
              <mc:AlternateContent xmlns:mc="http://schemas.openxmlformats.org/markup-compatibility/2006">
                <mc:Choice xmlns:v="urn:schemas-microsoft-com:vml" Requires="v">
                  <p:oleObj spid="_x0000_s33801" name="Equation" r:id="rId4" imgW="876300" imgH="241300" progId="Equation.DSMT4">
                    <p:embed/>
                  </p:oleObj>
                </mc:Choice>
                <mc:Fallback>
                  <p:oleObj name="Equation" r:id="rId4" imgW="876300" imgH="241300" progId="Equation.DSMT4">
                    <p:embed/>
                    <p:pic>
                      <p:nvPicPr>
                        <p:cNvPr id="28683" name="Objet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0244" y="2317750"/>
                          <a:ext cx="2049462" cy="5651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84" name="ZoneTexte 1"/>
            <p:cNvSpPr txBox="1">
              <a:spLocks noChangeArrowheads="1"/>
            </p:cNvSpPr>
            <p:nvPr/>
          </p:nvSpPr>
          <p:spPr bwMode="auto">
            <a:xfrm>
              <a:off x="8318561" y="2903985"/>
              <a:ext cx="28328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600" dirty="0"/>
                <a:t> </a:t>
              </a:r>
              <a:r>
                <a:rPr lang="fr-FR" altLang="fr-FR" sz="1800" dirty="0"/>
                <a:t>Planck – Einstein relation</a:t>
              </a:r>
            </a:p>
          </p:txBody>
        </p:sp>
        <p:grpSp>
          <p:nvGrpSpPr>
            <p:cNvPr id="5" name="Groupe 4">
              <a:extLst>
                <a:ext uri="{FF2B5EF4-FFF2-40B4-BE49-F238E27FC236}">
                  <a16:creationId xmlns:a16="http://schemas.microsoft.com/office/drawing/2014/main" id="{476CD3DD-C838-41A5-93F9-8E1D9374CAD8}"/>
                </a:ext>
              </a:extLst>
            </p:cNvPr>
            <p:cNvGrpSpPr/>
            <p:nvPr/>
          </p:nvGrpSpPr>
          <p:grpSpPr>
            <a:xfrm>
              <a:off x="6262390" y="1410213"/>
              <a:ext cx="1614487" cy="1967944"/>
              <a:chOff x="6326188" y="1527176"/>
              <a:chExt cx="1614487" cy="1967944"/>
            </a:xfrm>
          </p:grpSpPr>
          <p:sp>
            <p:nvSpPr>
              <p:cNvPr id="28681" name="Text Box 1051"/>
              <p:cNvSpPr txBox="1">
                <a:spLocks noChangeArrowheads="1"/>
              </p:cNvSpPr>
              <p:nvPr/>
            </p:nvSpPr>
            <p:spPr bwMode="auto">
              <a:xfrm>
                <a:off x="6402388" y="3125788"/>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t>f</a:t>
                </a:r>
              </a:p>
            </p:txBody>
          </p:sp>
          <p:grpSp>
            <p:nvGrpSpPr>
              <p:cNvPr id="4" name="Groupe 3">
                <a:extLst>
                  <a:ext uri="{FF2B5EF4-FFF2-40B4-BE49-F238E27FC236}">
                    <a16:creationId xmlns:a16="http://schemas.microsoft.com/office/drawing/2014/main" id="{070A1413-BA8C-4BAF-89DE-DAAF61B02BB3}"/>
                  </a:ext>
                </a:extLst>
              </p:cNvPr>
              <p:cNvGrpSpPr/>
              <p:nvPr/>
            </p:nvGrpSpPr>
            <p:grpSpPr>
              <a:xfrm>
                <a:off x="6326188" y="1527176"/>
                <a:ext cx="1614487" cy="1828799"/>
                <a:chOff x="6326188" y="1527176"/>
                <a:chExt cx="1614487" cy="1828799"/>
              </a:xfrm>
            </p:grpSpPr>
            <p:grpSp>
              <p:nvGrpSpPr>
                <p:cNvPr id="28678" name="Group 1038"/>
                <p:cNvGrpSpPr>
                  <a:grpSpLocks/>
                </p:cNvGrpSpPr>
                <p:nvPr/>
              </p:nvGrpSpPr>
              <p:grpSpPr bwMode="auto">
                <a:xfrm>
                  <a:off x="6646863" y="2060575"/>
                  <a:ext cx="1293812" cy="1295400"/>
                  <a:chOff x="624" y="3072"/>
                  <a:chExt cx="816" cy="816"/>
                </a:xfrm>
              </p:grpSpPr>
              <p:sp>
                <p:nvSpPr>
                  <p:cNvPr id="28689" name="Line 1036"/>
                  <p:cNvSpPr>
                    <a:spLocks noChangeShapeType="1"/>
                  </p:cNvSpPr>
                  <p:nvPr/>
                </p:nvSpPr>
                <p:spPr bwMode="auto">
                  <a:xfrm>
                    <a:off x="624" y="3072"/>
                    <a:ext cx="81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90" name="Line 1037"/>
                  <p:cNvSpPr>
                    <a:spLocks noChangeShapeType="1"/>
                  </p:cNvSpPr>
                  <p:nvPr/>
                </p:nvSpPr>
                <p:spPr bwMode="auto">
                  <a:xfrm>
                    <a:off x="624" y="3888"/>
                    <a:ext cx="81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8680" name="Text Box 1050"/>
                <p:cNvSpPr txBox="1">
                  <a:spLocks noChangeArrowheads="1"/>
                </p:cNvSpPr>
                <p:nvPr/>
              </p:nvSpPr>
              <p:spPr bwMode="auto">
                <a:xfrm>
                  <a:off x="6326188" y="1830388"/>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a:t>e</a:t>
                  </a:r>
                </a:p>
              </p:txBody>
            </p:sp>
            <p:sp>
              <p:nvSpPr>
                <p:cNvPr id="28682" name="ZoneTexte 20"/>
                <p:cNvSpPr txBox="1">
                  <a:spLocks noChangeArrowheads="1"/>
                </p:cNvSpPr>
                <p:nvPr/>
              </p:nvSpPr>
              <p:spPr bwMode="auto">
                <a:xfrm>
                  <a:off x="6770689" y="1527176"/>
                  <a:ext cx="9032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400" dirty="0"/>
                    <a:t>Atom</a:t>
                  </a:r>
                </a:p>
              </p:txBody>
            </p:sp>
          </p:grpSp>
          <p:grpSp>
            <p:nvGrpSpPr>
              <p:cNvPr id="28685" name="Groupe 24"/>
              <p:cNvGrpSpPr>
                <a:grpSpLocks/>
              </p:cNvGrpSpPr>
              <p:nvPr/>
            </p:nvGrpSpPr>
            <p:grpSpPr bwMode="auto">
              <a:xfrm>
                <a:off x="7085013" y="2093913"/>
                <a:ext cx="379412" cy="1223962"/>
                <a:chOff x="5417741" y="3941148"/>
                <a:chExt cx="378395" cy="1224136"/>
              </a:xfrm>
            </p:grpSpPr>
            <p:sp>
              <p:nvSpPr>
                <p:cNvPr id="18" name="Ellipse 17"/>
                <p:cNvSpPr/>
                <p:nvPr/>
              </p:nvSpPr>
              <p:spPr>
                <a:xfrm>
                  <a:off x="5417741" y="3941148"/>
                  <a:ext cx="378395" cy="1224136"/>
                </a:xfrm>
                <a:prstGeom prst="ellipse">
                  <a:avLst/>
                </a:prstGeom>
                <a:noFill/>
                <a:ln w="444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9" name="Connecteur droit avec flèche 18"/>
                <p:cNvCxnSpPr/>
                <p:nvPr/>
              </p:nvCxnSpPr>
              <p:spPr>
                <a:xfrm flipH="1" flipV="1">
                  <a:off x="5419324" y="4293623"/>
                  <a:ext cx="0" cy="365177"/>
                </a:xfrm>
                <a:prstGeom prst="straightConnector1">
                  <a:avLst/>
                </a:prstGeom>
                <a:ln w="53975">
                  <a:tailEnd type="triangle"/>
                </a:ln>
              </p:spPr>
              <p:style>
                <a:lnRef idx="3">
                  <a:schemeClr val="accent2"/>
                </a:lnRef>
                <a:fillRef idx="0">
                  <a:schemeClr val="accent2"/>
                </a:fillRef>
                <a:effectRef idx="2">
                  <a:schemeClr val="accent2"/>
                </a:effectRef>
                <a:fontRef idx="minor">
                  <a:schemeClr val="tx1"/>
                </a:fontRef>
              </p:style>
            </p:cxnSp>
            <p:cxnSp>
              <p:nvCxnSpPr>
                <p:cNvPr id="20" name="Connecteur droit avec flèche 19"/>
                <p:cNvCxnSpPr/>
                <p:nvPr/>
              </p:nvCxnSpPr>
              <p:spPr>
                <a:xfrm>
                  <a:off x="5788220" y="4365070"/>
                  <a:ext cx="0" cy="350888"/>
                </a:xfrm>
                <a:prstGeom prst="straightConnector1">
                  <a:avLst/>
                </a:prstGeom>
                <a:ln w="53975">
                  <a:tailEnd type="triangle"/>
                </a:ln>
              </p:spPr>
              <p:style>
                <a:lnRef idx="3">
                  <a:schemeClr val="accent2"/>
                </a:lnRef>
                <a:fillRef idx="0">
                  <a:schemeClr val="accent2"/>
                </a:fillRef>
                <a:effectRef idx="2">
                  <a:schemeClr val="accent2"/>
                </a:effectRef>
                <a:fontRef idx="minor">
                  <a:schemeClr val="tx1"/>
                </a:fontRef>
              </p:style>
            </p:cxnSp>
          </p:grpSp>
        </p:grpSp>
        <p:grpSp>
          <p:nvGrpSpPr>
            <p:cNvPr id="21" name="Groupe 20">
              <a:extLst>
                <a:ext uri="{FF2B5EF4-FFF2-40B4-BE49-F238E27FC236}">
                  <a16:creationId xmlns:a16="http://schemas.microsoft.com/office/drawing/2014/main" id="{C9EC7B60-47E3-474B-9726-F89C7C286B27}"/>
                </a:ext>
              </a:extLst>
            </p:cNvPr>
            <p:cNvGrpSpPr/>
            <p:nvPr/>
          </p:nvGrpSpPr>
          <p:grpSpPr>
            <a:xfrm>
              <a:off x="4819878" y="3414879"/>
              <a:ext cx="5858347" cy="2180452"/>
              <a:chOff x="3137563" y="2407194"/>
              <a:chExt cx="5858347" cy="2180452"/>
            </a:xfrm>
          </p:grpSpPr>
          <p:pic>
            <p:nvPicPr>
              <p:cNvPr id="22" name="Image 21">
                <a:extLst>
                  <a:ext uri="{FF2B5EF4-FFF2-40B4-BE49-F238E27FC236}">
                    <a16:creationId xmlns:a16="http://schemas.microsoft.com/office/drawing/2014/main" id="{98A9743C-C64E-4F38-A3DF-DB4B4E0821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37051" y="2852510"/>
                <a:ext cx="2779175" cy="1226006"/>
              </a:xfrm>
              <a:prstGeom prst="rect">
                <a:avLst/>
              </a:prstGeom>
            </p:spPr>
          </p:pic>
          <p:sp>
            <p:nvSpPr>
              <p:cNvPr id="23" name="ZoneTexte 22">
                <a:extLst>
                  <a:ext uri="{FF2B5EF4-FFF2-40B4-BE49-F238E27FC236}">
                    <a16:creationId xmlns:a16="http://schemas.microsoft.com/office/drawing/2014/main" id="{ABBED3AF-8CC6-41CC-9D2C-A5875E88B260}"/>
                  </a:ext>
                </a:extLst>
              </p:cNvPr>
              <p:cNvSpPr txBox="1"/>
              <p:nvPr/>
            </p:nvSpPr>
            <p:spPr>
              <a:xfrm>
                <a:off x="3137563" y="4187536"/>
                <a:ext cx="5858347" cy="400110"/>
              </a:xfrm>
              <a:prstGeom prst="rect">
                <a:avLst/>
              </a:prstGeom>
              <a:noFill/>
            </p:spPr>
            <p:txBody>
              <a:bodyPr wrap="square" rtlCol="0">
                <a:spAutoFit/>
              </a:bodyPr>
              <a:lstStyle/>
              <a:p>
                <a:pPr algn="ctr"/>
                <a:r>
                  <a:rPr lang="fr-FR" altLang="fr-FR" sz="2000" dirty="0">
                    <a:latin typeface="Arial" panose="020B0604020202020204" pitchFamily="34" charset="0"/>
                    <a:cs typeface="Arial" panose="020B0604020202020204" pitchFamily="34" charset="0"/>
                  </a:rPr>
                  <a:t>1 second= 9 192 631 770 </a:t>
                </a:r>
                <a:r>
                  <a:rPr lang="fr-FR" altLang="fr-FR" sz="2000" dirty="0" err="1">
                    <a:latin typeface="Arial" panose="020B0604020202020204" pitchFamily="34" charset="0"/>
                    <a:cs typeface="Arial" panose="020B0604020202020204" pitchFamily="34" charset="0"/>
                  </a:rPr>
                  <a:t>periods</a:t>
                </a:r>
                <a:r>
                  <a:rPr lang="fr-FR" altLang="fr-FR" sz="2000" dirty="0">
                    <a:latin typeface="Arial" panose="020B0604020202020204" pitchFamily="34" charset="0"/>
                    <a:cs typeface="Arial" panose="020B0604020202020204" pitchFamily="34" charset="0"/>
                  </a:rPr>
                  <a:t>, </a:t>
                </a:r>
                <a:r>
                  <a:rPr lang="fr-FR" sz="2000" dirty="0" err="1">
                    <a:latin typeface="Arial" panose="020B0604020202020204" pitchFamily="34" charset="0"/>
                    <a:cs typeface="Arial" panose="020B0604020202020204" pitchFamily="34" charset="0"/>
                  </a:rPr>
                  <a:t>exactly</a:t>
                </a:r>
                <a:endParaRPr lang="en-GB" sz="2000" dirty="0">
                  <a:latin typeface="Arial" panose="020B0604020202020204" pitchFamily="34" charset="0"/>
                  <a:cs typeface="Arial" panose="020B0604020202020204" pitchFamily="34" charset="0"/>
                </a:endParaRPr>
              </a:p>
            </p:txBody>
          </p:sp>
          <p:sp>
            <p:nvSpPr>
              <p:cNvPr id="24" name="ZoneTexte 23">
                <a:extLst>
                  <a:ext uri="{FF2B5EF4-FFF2-40B4-BE49-F238E27FC236}">
                    <a16:creationId xmlns:a16="http://schemas.microsoft.com/office/drawing/2014/main" id="{7E0AE1A6-E559-4C83-B90C-BF7E876BFCA6}"/>
                  </a:ext>
                </a:extLst>
              </p:cNvPr>
              <p:cNvSpPr txBox="1"/>
              <p:nvPr/>
            </p:nvSpPr>
            <p:spPr>
              <a:xfrm>
                <a:off x="4789490" y="2407194"/>
                <a:ext cx="1694695" cy="400110"/>
              </a:xfrm>
              <a:prstGeom prst="rect">
                <a:avLst/>
              </a:prstGeom>
              <a:noFill/>
            </p:spPr>
            <p:txBody>
              <a:bodyPr wrap="none" rtlCol="0">
                <a:spAutoFit/>
              </a:bodyPr>
              <a:lstStyle/>
              <a:p>
                <a:r>
                  <a:rPr lang="en-GB" sz="2000" dirty="0" err="1">
                    <a:latin typeface="Arial" panose="020B0604020202020204" pitchFamily="34" charset="0"/>
                    <a:cs typeface="Arial" panose="020B0604020202020204" pitchFamily="34" charset="0"/>
                  </a:rPr>
                  <a:t>Cesium</a:t>
                </a:r>
                <a:r>
                  <a:rPr lang="en-GB" sz="2000" dirty="0">
                    <a:latin typeface="Arial" panose="020B0604020202020204" pitchFamily="34" charset="0"/>
                    <a:cs typeface="Arial" panose="020B0604020202020204" pitchFamily="34" charset="0"/>
                  </a:rPr>
                  <a:t> atom</a:t>
                </a:r>
              </a:p>
            </p:txBody>
          </p:sp>
        </p:grpSp>
      </p:grpSp>
      <p:grpSp>
        <p:nvGrpSpPr>
          <p:cNvPr id="7" name="Groupe 6">
            <a:extLst>
              <a:ext uri="{FF2B5EF4-FFF2-40B4-BE49-F238E27FC236}">
                <a16:creationId xmlns:a16="http://schemas.microsoft.com/office/drawing/2014/main" id="{49779E37-B050-4804-886E-C60958F8B66F}"/>
              </a:ext>
            </a:extLst>
          </p:cNvPr>
          <p:cNvGrpSpPr/>
          <p:nvPr/>
        </p:nvGrpSpPr>
        <p:grpSpPr>
          <a:xfrm>
            <a:off x="713285" y="1068189"/>
            <a:ext cx="11791942" cy="5678487"/>
            <a:chOff x="713285" y="1068189"/>
            <a:chExt cx="11791942" cy="5678487"/>
          </a:xfrm>
        </p:grpSpPr>
        <p:pic>
          <p:nvPicPr>
            <p:cNvPr id="28674" name="Picture 2" descr="figure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3285" y="1068189"/>
              <a:ext cx="3789362" cy="567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p:nvPr/>
          </p:nvSpPr>
          <p:spPr>
            <a:xfrm>
              <a:off x="2992518" y="6377344"/>
              <a:ext cx="7293152" cy="369332"/>
            </a:xfrm>
            <a:prstGeom prst="rect">
              <a:avLst/>
            </a:prstGeom>
            <a:noFill/>
          </p:spPr>
          <p:txBody>
            <a:bodyPr wrap="square">
              <a:spAutoFit/>
            </a:bodyPr>
            <a:lstStyle/>
            <a:p>
              <a:pPr marL="342900" indent="-342900">
                <a:buFontTx/>
                <a:buAutoNum type="alphaUcPeriod"/>
                <a:defRPr/>
              </a:pPr>
              <a:r>
                <a:rPr lang="fr-FR" dirty="0"/>
                <a:t>Clairon, C. Salomon, S. </a:t>
              </a:r>
              <a:r>
                <a:rPr lang="fr-FR" dirty="0" err="1"/>
                <a:t>Guellati</a:t>
              </a:r>
              <a:r>
                <a:rPr lang="fr-FR" dirty="0"/>
                <a:t>, W. Phillips, </a:t>
              </a:r>
              <a:r>
                <a:rPr lang="fr-FR" dirty="0" err="1"/>
                <a:t>Europhys</a:t>
              </a:r>
              <a:r>
                <a:rPr lang="fr-FR" dirty="0"/>
                <a:t>. </a:t>
              </a:r>
              <a:r>
                <a:rPr lang="en-GB" dirty="0" err="1"/>
                <a:t>Lett</a:t>
              </a:r>
              <a:r>
                <a:rPr lang="en-GB" dirty="0"/>
                <a:t>., </a:t>
              </a:r>
              <a:r>
                <a:rPr lang="en-GB" b="1" dirty="0"/>
                <a:t>16 </a:t>
              </a:r>
              <a:r>
                <a:rPr lang="en-GB" dirty="0"/>
                <a:t>(1991) </a:t>
              </a:r>
              <a:endParaRPr lang="en-US" dirty="0"/>
            </a:p>
          </p:txBody>
        </p:sp>
        <p:grpSp>
          <p:nvGrpSpPr>
            <p:cNvPr id="26" name="Groupe 25">
              <a:extLst>
                <a:ext uri="{FF2B5EF4-FFF2-40B4-BE49-F238E27FC236}">
                  <a16:creationId xmlns:a16="http://schemas.microsoft.com/office/drawing/2014/main" id="{67E9ECF8-5FE5-4DFF-A620-B0A6429951EE}"/>
                </a:ext>
              </a:extLst>
            </p:cNvPr>
            <p:cNvGrpSpPr>
              <a:grpSpLocks/>
            </p:cNvGrpSpPr>
            <p:nvPr/>
          </p:nvGrpSpPr>
          <p:grpSpPr bwMode="auto">
            <a:xfrm>
              <a:off x="9726052" y="4521193"/>
              <a:ext cx="2779175" cy="2225483"/>
              <a:chOff x="6672085" y="3604344"/>
              <a:chExt cx="3610639" cy="2977080"/>
            </a:xfrm>
          </p:grpSpPr>
          <p:pic>
            <p:nvPicPr>
              <p:cNvPr id="27" name="Image 1">
                <a:extLst>
                  <a:ext uri="{FF2B5EF4-FFF2-40B4-BE49-F238E27FC236}">
                    <a16:creationId xmlns:a16="http://schemas.microsoft.com/office/drawing/2014/main" id="{F17221F4-FC0D-408E-B7D3-361A7391EA6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964020" y="4133152"/>
                <a:ext cx="2713529"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ZoneTexte 2">
                <a:extLst>
                  <a:ext uri="{FF2B5EF4-FFF2-40B4-BE49-F238E27FC236}">
                    <a16:creationId xmlns:a16="http://schemas.microsoft.com/office/drawing/2014/main" id="{C8DF2C65-DAB4-4168-B51E-A91B37EBCF82}"/>
                  </a:ext>
                </a:extLst>
              </p:cNvPr>
              <p:cNvSpPr txBox="1">
                <a:spLocks noChangeArrowheads="1"/>
              </p:cNvSpPr>
              <p:nvPr/>
            </p:nvSpPr>
            <p:spPr bwMode="auto">
              <a:xfrm>
                <a:off x="6672085" y="3604344"/>
                <a:ext cx="3610639" cy="58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t>A. Clairon (1947-2015</a:t>
                </a:r>
                <a:r>
                  <a:rPr lang="fr-FR" altLang="fr-FR" sz="2000" dirty="0"/>
                  <a:t>)</a:t>
                </a:r>
              </a:p>
            </p:txBody>
          </p:sp>
        </p:grpSp>
      </p:grpSp>
      <p:grpSp>
        <p:nvGrpSpPr>
          <p:cNvPr id="8" name="Groupe 7">
            <a:extLst>
              <a:ext uri="{FF2B5EF4-FFF2-40B4-BE49-F238E27FC236}">
                <a16:creationId xmlns:a16="http://schemas.microsoft.com/office/drawing/2014/main" id="{7C62180F-F3AA-4996-BDCD-848825106603}"/>
              </a:ext>
            </a:extLst>
          </p:cNvPr>
          <p:cNvGrpSpPr/>
          <p:nvPr/>
        </p:nvGrpSpPr>
        <p:grpSpPr>
          <a:xfrm>
            <a:off x="2790379" y="2365140"/>
            <a:ext cx="6029793" cy="3709319"/>
            <a:chOff x="2790379" y="2365140"/>
            <a:chExt cx="6029793" cy="3709319"/>
          </a:xfrm>
        </p:grpSpPr>
        <p:sp>
          <p:nvSpPr>
            <p:cNvPr id="32" name="ZoneTexte 31">
              <a:extLst>
                <a:ext uri="{FF2B5EF4-FFF2-40B4-BE49-F238E27FC236}">
                  <a16:creationId xmlns:a16="http://schemas.microsoft.com/office/drawing/2014/main" id="{9C027CAE-9AF7-4039-848D-C0E425101EA1}"/>
                </a:ext>
              </a:extLst>
            </p:cNvPr>
            <p:cNvSpPr txBox="1"/>
            <p:nvPr/>
          </p:nvSpPr>
          <p:spPr>
            <a:xfrm>
              <a:off x="4458016" y="5551239"/>
              <a:ext cx="4362156" cy="523220"/>
            </a:xfrm>
            <a:prstGeom prst="rect">
              <a:avLst/>
            </a:prstGeom>
            <a:noFill/>
          </p:spPr>
          <p:txBody>
            <a:bodyPr wrap="none" rtlCol="0">
              <a:spAutoFit/>
            </a:bodyPr>
            <a:lstStyle/>
            <a:p>
              <a:r>
                <a:rPr lang="en-GB" sz="2800" dirty="0">
                  <a:solidFill>
                    <a:srgbClr val="0A0AEC"/>
                  </a:solidFill>
                </a:rPr>
                <a:t>resonance width: </a:t>
              </a:r>
              <a:r>
                <a:rPr lang="en-GB" sz="2800" dirty="0" err="1">
                  <a:solidFill>
                    <a:srgbClr val="0A0AEC"/>
                  </a:solidFill>
                  <a:latin typeface="Symbol" panose="05050102010706020507" pitchFamily="18" charset="2"/>
                  <a:cs typeface="Times New Roman" panose="02020603050405020304" pitchFamily="18" charset="0"/>
                </a:rPr>
                <a:t>dn</a:t>
              </a:r>
              <a:r>
                <a:rPr lang="en-GB" sz="2800" dirty="0">
                  <a:solidFill>
                    <a:srgbClr val="0A0AEC"/>
                  </a:solidFill>
                  <a:latin typeface="Symbol" panose="05050102010706020507" pitchFamily="18" charset="2"/>
                  <a:cs typeface="Times New Roman" panose="02020603050405020304" pitchFamily="18" charset="0"/>
                </a:rPr>
                <a:t> </a:t>
              </a:r>
              <a:r>
                <a:rPr lang="en-GB" sz="2800" dirty="0">
                  <a:solidFill>
                    <a:srgbClr val="0A0AEC"/>
                  </a:solidFill>
                </a:rPr>
                <a:t>= 1/2</a:t>
              </a:r>
              <a:r>
                <a:rPr lang="en-GB" sz="2800" i="1" dirty="0">
                  <a:solidFill>
                    <a:srgbClr val="0A0AEC"/>
                  </a:solidFill>
                  <a:latin typeface="Times New Roman" panose="02020603050405020304" pitchFamily="18" charset="0"/>
                  <a:cs typeface="Times New Roman" panose="02020603050405020304" pitchFamily="18" charset="0"/>
                </a:rPr>
                <a:t>T</a:t>
              </a:r>
            </a:p>
          </p:txBody>
        </p:sp>
        <p:sp>
          <p:nvSpPr>
            <p:cNvPr id="34" name="ZoneTexte 33">
              <a:extLst>
                <a:ext uri="{FF2B5EF4-FFF2-40B4-BE49-F238E27FC236}">
                  <a16:creationId xmlns:a16="http://schemas.microsoft.com/office/drawing/2014/main" id="{3B52A885-112A-4F4B-A743-6A5215EBECB0}"/>
                </a:ext>
              </a:extLst>
            </p:cNvPr>
            <p:cNvSpPr txBox="1"/>
            <p:nvPr/>
          </p:nvSpPr>
          <p:spPr>
            <a:xfrm>
              <a:off x="2790379" y="2365140"/>
              <a:ext cx="404278" cy="523220"/>
            </a:xfrm>
            <a:prstGeom prst="rect">
              <a:avLst/>
            </a:prstGeom>
            <a:noFill/>
          </p:spPr>
          <p:txBody>
            <a:bodyPr wrap="none" rtlCol="0">
              <a:spAutoFit/>
            </a:bodyPr>
            <a:lstStyle/>
            <a:p>
              <a:r>
                <a:rPr lang="en-GB" sz="2800" i="1" dirty="0">
                  <a:solidFill>
                    <a:srgbClr val="0A0AEC"/>
                  </a:solidFill>
                  <a:latin typeface="Symbol" panose="05050102010706020507" pitchFamily="18" charset="2"/>
                </a:rPr>
                <a:t>T</a:t>
              </a:r>
            </a:p>
          </p:txBody>
        </p:sp>
      </p:grpSp>
    </p:spTree>
    <p:extLst>
      <p:ext uri="{BB962C8B-B14F-4D97-AF65-F5344CB8AC3E}">
        <p14:creationId xmlns:p14="http://schemas.microsoft.com/office/powerpoint/2010/main" val="166457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ChangeArrowheads="1"/>
          </p:cNvSpPr>
          <p:nvPr/>
        </p:nvSpPr>
        <p:spPr bwMode="auto">
          <a:xfrm>
            <a:off x="3665063" y="47370"/>
            <a:ext cx="4369308" cy="687387"/>
          </a:xfrm>
          <a:prstGeom prst="rect">
            <a:avLst/>
          </a:prstGeom>
          <a:solidFill>
            <a:srgbClr val="B7E6F5"/>
          </a:solidFill>
          <a:ln/>
          <a:extLst/>
        </p:spPr>
        <p:style>
          <a:lnRef idx="2">
            <a:schemeClr val="dk1"/>
          </a:lnRef>
          <a:fillRef idx="1">
            <a:schemeClr val="lt1"/>
          </a:fillRef>
          <a:effectRef idx="0">
            <a:schemeClr val="dk1"/>
          </a:effectRef>
          <a:fontRef idx="minor">
            <a:schemeClr val="dk1"/>
          </a:fontRef>
        </p:style>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3000" dirty="0">
                <a:solidFill>
                  <a:schemeClr val="tx1"/>
                </a:solidFill>
                <a:effectLst>
                  <a:outerShdw blurRad="38100" dist="38100" dir="2700000" algn="tl">
                    <a:srgbClr val="FFFFFF"/>
                  </a:outerShdw>
                </a:effectLst>
              </a:rPr>
              <a:t>Ramsey </a:t>
            </a:r>
            <a:r>
              <a:rPr lang="fr-FR" altLang="fr-FR" sz="3000" dirty="0" err="1">
                <a:solidFill>
                  <a:schemeClr val="tx1"/>
                </a:solidFill>
                <a:effectLst>
                  <a:outerShdw blurRad="38100" dist="38100" dir="2700000" algn="tl">
                    <a:srgbClr val="FFFFFF"/>
                  </a:outerShdw>
                </a:effectLst>
              </a:rPr>
              <a:t>interference</a:t>
            </a:r>
            <a:endParaRPr lang="fr-FR" altLang="fr-FR" sz="3000" dirty="0">
              <a:solidFill>
                <a:schemeClr val="tx1"/>
              </a:solidFill>
              <a:effectLst>
                <a:outerShdw blurRad="38100" dist="38100" dir="2700000" algn="tl">
                  <a:srgbClr val="FFFFFF"/>
                </a:outerShdw>
              </a:effectLst>
            </a:endParaRPr>
          </a:p>
        </p:txBody>
      </p:sp>
      <p:sp>
        <p:nvSpPr>
          <p:cNvPr id="30724" name="Line 5"/>
          <p:cNvSpPr>
            <a:spLocks noChangeShapeType="1"/>
          </p:cNvSpPr>
          <p:nvPr/>
        </p:nvSpPr>
        <p:spPr bwMode="auto">
          <a:xfrm>
            <a:off x="7656514" y="1884363"/>
            <a:ext cx="287337" cy="0"/>
          </a:xfrm>
          <a:prstGeom prst="line">
            <a:avLst/>
          </a:prstGeom>
          <a:noFill/>
          <a:ln w="127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 name="Groupe 2">
            <a:extLst>
              <a:ext uri="{FF2B5EF4-FFF2-40B4-BE49-F238E27FC236}">
                <a16:creationId xmlns:a16="http://schemas.microsoft.com/office/drawing/2014/main" id="{68D7F796-D252-4E03-A1E6-064F74852A6C}"/>
              </a:ext>
            </a:extLst>
          </p:cNvPr>
          <p:cNvGrpSpPr/>
          <p:nvPr/>
        </p:nvGrpSpPr>
        <p:grpSpPr>
          <a:xfrm>
            <a:off x="4863983" y="867049"/>
            <a:ext cx="7211314" cy="5324287"/>
            <a:chOff x="7993698" y="736942"/>
            <a:chExt cx="7211314" cy="5324287"/>
          </a:xfrm>
        </p:grpSpPr>
        <p:pic>
          <p:nvPicPr>
            <p:cNvPr id="30727" name="Picture 6" descr="frangesC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3698" y="736942"/>
              <a:ext cx="7211314" cy="53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4"/>
            <p:cNvSpPr txBox="1">
              <a:spLocks noChangeArrowheads="1"/>
            </p:cNvSpPr>
            <p:nvPr/>
          </p:nvSpPr>
          <p:spPr bwMode="auto">
            <a:xfrm>
              <a:off x="9209120" y="1327954"/>
              <a:ext cx="1648208" cy="830997"/>
            </a:xfrm>
            <a:prstGeom prst="rect">
              <a:avLst/>
            </a:prstGeom>
            <a:solidFill>
              <a:schemeClr val="bg1">
                <a:lumMod val="95000"/>
              </a:schemeClr>
            </a:solidFill>
            <a:ln>
              <a:noFill/>
            </a:ln>
            <a:effectLs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dirty="0">
                  <a:solidFill>
                    <a:srgbClr val="00CC00"/>
                  </a:solidFill>
                </a:rPr>
                <a:t>S/N= 5000</a:t>
              </a:r>
            </a:p>
            <a:p>
              <a:pPr eaLnBrk="1" hangingPunct="1">
                <a:spcBef>
                  <a:spcPct val="0"/>
                </a:spcBef>
                <a:buFontTx/>
                <a:buNone/>
              </a:pPr>
              <a:r>
                <a:rPr lang="fr-FR" altLang="fr-FR" sz="2400" dirty="0">
                  <a:solidFill>
                    <a:srgbClr val="00CC00"/>
                  </a:solidFill>
                </a:rPr>
                <a:t>per point</a:t>
              </a:r>
            </a:p>
          </p:txBody>
        </p:sp>
      </p:grpSp>
      <p:pic>
        <p:nvPicPr>
          <p:cNvPr id="30725" name="Imag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072" y="77342"/>
            <a:ext cx="1555081" cy="194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ZoneTexte 1"/>
          <p:cNvSpPr txBox="1">
            <a:spLocks noChangeArrowheads="1"/>
          </p:cNvSpPr>
          <p:nvPr/>
        </p:nvSpPr>
        <p:spPr bwMode="auto">
          <a:xfrm>
            <a:off x="37184" y="2068755"/>
            <a:ext cx="15361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000" dirty="0"/>
              <a:t>Nobel </a:t>
            </a:r>
            <a:r>
              <a:rPr lang="fr-FR" altLang="fr-FR" sz="2000" dirty="0" err="1"/>
              <a:t>prize</a:t>
            </a:r>
            <a:r>
              <a:rPr lang="fr-FR" altLang="fr-FR" sz="2000" dirty="0"/>
              <a:t> </a:t>
            </a:r>
          </a:p>
          <a:p>
            <a:pPr algn="ctr">
              <a:spcBef>
                <a:spcPct val="0"/>
              </a:spcBef>
              <a:buFontTx/>
              <a:buNone/>
            </a:pPr>
            <a:r>
              <a:rPr lang="fr-FR" altLang="fr-FR" sz="2000" dirty="0"/>
              <a:t>1989</a:t>
            </a:r>
          </a:p>
        </p:txBody>
      </p:sp>
      <p:sp>
        <p:nvSpPr>
          <p:cNvPr id="30729" name="ZoneTexte 1"/>
          <p:cNvSpPr txBox="1">
            <a:spLocks noChangeArrowheads="1"/>
          </p:cNvSpPr>
          <p:nvPr/>
        </p:nvSpPr>
        <p:spPr bwMode="auto">
          <a:xfrm>
            <a:off x="4105276" y="6283173"/>
            <a:ext cx="4198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err="1"/>
              <a:t>Current</a:t>
            </a:r>
            <a:r>
              <a:rPr lang="fr-FR" altLang="fr-FR" sz="1800" dirty="0"/>
              <a:t> </a:t>
            </a:r>
            <a:r>
              <a:rPr lang="fr-FR" altLang="fr-FR" sz="1800" dirty="0" err="1"/>
              <a:t>limit</a:t>
            </a:r>
            <a:r>
              <a:rPr lang="fr-FR" altLang="fr-FR" sz="1800" dirty="0"/>
              <a:t>: quantum projection noise:</a:t>
            </a:r>
          </a:p>
        </p:txBody>
      </p:sp>
      <p:graphicFrame>
        <p:nvGraphicFramePr>
          <p:cNvPr id="30730" name="Objet 2"/>
          <p:cNvGraphicFramePr>
            <a:graphicFrameLocks noChangeAspect="1"/>
          </p:cNvGraphicFramePr>
          <p:nvPr>
            <p:extLst>
              <p:ext uri="{D42A27DB-BD31-4B8C-83A1-F6EECF244321}">
                <p14:modId xmlns:p14="http://schemas.microsoft.com/office/powerpoint/2010/main" val="2589991723"/>
              </p:ext>
            </p:extLst>
          </p:nvPr>
        </p:nvGraphicFramePr>
        <p:xfrm>
          <a:off x="8239952" y="6197447"/>
          <a:ext cx="1938337" cy="541338"/>
        </p:xfrm>
        <a:graphic>
          <a:graphicData uri="http://schemas.openxmlformats.org/presentationml/2006/ole">
            <mc:AlternateContent xmlns:mc="http://schemas.openxmlformats.org/markup-compatibility/2006">
              <mc:Choice xmlns:v="urn:schemas-microsoft-com:vml" Requires="v">
                <p:oleObj spid="_x0000_s18651" name="Equation" r:id="rId6" imgW="952087" imgH="266584" progId="Equation.DSMT4">
                  <p:embed/>
                </p:oleObj>
              </mc:Choice>
              <mc:Fallback>
                <p:oleObj name="Equation" r:id="rId6" imgW="952087" imgH="266584" progId="Equation.DSMT4">
                  <p:embed/>
                  <p:pic>
                    <p:nvPicPr>
                      <p:cNvPr id="30730" name="Obje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39952" y="6197447"/>
                        <a:ext cx="1938337"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ZoneTexte 1"/>
          <p:cNvSpPr txBox="1"/>
          <p:nvPr/>
        </p:nvSpPr>
        <p:spPr>
          <a:xfrm>
            <a:off x="9035480" y="77342"/>
            <a:ext cx="2804422" cy="646331"/>
          </a:xfrm>
          <a:prstGeom prst="rect">
            <a:avLst/>
          </a:prstGeom>
          <a:noFill/>
        </p:spPr>
        <p:txBody>
          <a:bodyPr wrap="none" rtlCol="0">
            <a:spAutoFit/>
          </a:bodyPr>
          <a:lstStyle/>
          <a:p>
            <a:r>
              <a:rPr lang="en-US" dirty="0">
                <a:solidFill>
                  <a:srgbClr val="3333CC"/>
                </a:solidFill>
              </a:rPr>
              <a:t>G. </a:t>
            </a:r>
            <a:r>
              <a:rPr lang="en-US" dirty="0" err="1">
                <a:solidFill>
                  <a:srgbClr val="3333CC"/>
                </a:solidFill>
              </a:rPr>
              <a:t>Santarelli</a:t>
            </a:r>
            <a:r>
              <a:rPr lang="en-US" dirty="0">
                <a:solidFill>
                  <a:srgbClr val="3333CC"/>
                </a:solidFill>
              </a:rPr>
              <a:t> et al. PRL ‘1999</a:t>
            </a:r>
          </a:p>
          <a:p>
            <a:r>
              <a:rPr lang="en-US" dirty="0">
                <a:solidFill>
                  <a:srgbClr val="3333CC"/>
                </a:solidFill>
              </a:rPr>
              <a:t>S. </a:t>
            </a:r>
            <a:r>
              <a:rPr lang="en-US" dirty="0" err="1">
                <a:solidFill>
                  <a:srgbClr val="3333CC"/>
                </a:solidFill>
              </a:rPr>
              <a:t>Bize</a:t>
            </a:r>
            <a:r>
              <a:rPr lang="en-US" dirty="0">
                <a:solidFill>
                  <a:srgbClr val="3333CC"/>
                </a:solidFill>
              </a:rPr>
              <a:t> et al., 2005</a:t>
            </a:r>
          </a:p>
        </p:txBody>
      </p:sp>
      <p:pic>
        <p:nvPicPr>
          <p:cNvPr id="13" name="Picture 4" descr="Ensemble chambre à vide1">
            <a:extLst>
              <a:ext uri="{FF2B5EF4-FFF2-40B4-BE49-F238E27FC236}">
                <a16:creationId xmlns:a16="http://schemas.microsoft.com/office/drawing/2014/main" id="{90A804BB-D8A3-4155-AB8E-55EFB3090C3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38100" y="957198"/>
            <a:ext cx="2896195" cy="4291457"/>
          </a:xfrm>
          <a:prstGeom prst="rect">
            <a:avLst/>
          </a:prstGeom>
          <a:noFill/>
          <a:ln w="762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15" name="Groupe 14">
            <a:extLst>
              <a:ext uri="{FF2B5EF4-FFF2-40B4-BE49-F238E27FC236}">
                <a16:creationId xmlns:a16="http://schemas.microsoft.com/office/drawing/2014/main" id="{85CA9001-F8AC-46DE-BE19-748FFA85286C}"/>
              </a:ext>
            </a:extLst>
          </p:cNvPr>
          <p:cNvGrpSpPr/>
          <p:nvPr/>
        </p:nvGrpSpPr>
        <p:grpSpPr>
          <a:xfrm>
            <a:off x="1573376" y="5347925"/>
            <a:ext cx="3466311" cy="1065852"/>
            <a:chOff x="273585" y="4036500"/>
            <a:chExt cx="3800585" cy="1077517"/>
          </a:xfrm>
        </p:grpSpPr>
        <p:pic>
          <p:nvPicPr>
            <p:cNvPr id="16" name="Image 15">
              <a:extLst>
                <a:ext uri="{FF2B5EF4-FFF2-40B4-BE49-F238E27FC236}">
                  <a16:creationId xmlns:a16="http://schemas.microsoft.com/office/drawing/2014/main" id="{42866363-9339-43B3-8826-48F02663ED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3585" y="4036500"/>
              <a:ext cx="1072361" cy="1077517"/>
            </a:xfrm>
            <a:prstGeom prst="rect">
              <a:avLst/>
            </a:prstGeom>
          </p:spPr>
        </p:pic>
        <p:pic>
          <p:nvPicPr>
            <p:cNvPr id="17" name="Image 16">
              <a:extLst>
                <a:ext uri="{FF2B5EF4-FFF2-40B4-BE49-F238E27FC236}">
                  <a16:creationId xmlns:a16="http://schemas.microsoft.com/office/drawing/2014/main" id="{0A1860BC-0709-482D-BD2C-FF12E723BB9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72706" y="4231624"/>
              <a:ext cx="2601464" cy="816417"/>
            </a:xfrm>
            <a:prstGeom prst="rect">
              <a:avLst/>
            </a:prstGeom>
          </p:spPr>
        </p:pic>
      </p:grpSp>
    </p:spTree>
    <p:extLst>
      <p:ext uri="{BB962C8B-B14F-4D97-AF65-F5344CB8AC3E}">
        <p14:creationId xmlns:p14="http://schemas.microsoft.com/office/powerpoint/2010/main" val="237366570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2568576" y="-22225"/>
            <a:ext cx="7127875" cy="946150"/>
          </a:xfrm>
          <a:prstGeom prst="rect">
            <a:avLst/>
          </a:prstGeom>
          <a:solidFill>
            <a:srgbClr val="CCECFF"/>
          </a:solidFill>
          <a:ln>
            <a:solidFill>
              <a:schemeClr val="accent5">
                <a:lumMod val="75000"/>
              </a:schemeClr>
            </a:solidFill>
          </a:ln>
          <a:effectLst>
            <a:outerShdw dist="107763" dir="2700000" algn="ctr" rotWithShape="0">
              <a:schemeClr val="bg2"/>
            </a:outerShdw>
          </a:effec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fr-FR" altLang="fr-FR" sz="2800" dirty="0" err="1">
                <a:cs typeface="Arial" panose="020B0604020202020204" pitchFamily="34" charset="0"/>
              </a:rPr>
              <a:t>Comparison</a:t>
            </a:r>
            <a:r>
              <a:rPr lang="fr-FR" altLang="fr-FR" sz="2800" dirty="0">
                <a:cs typeface="Arial" panose="020B0604020202020204" pitchFamily="34" charset="0"/>
              </a:rPr>
              <a:t> </a:t>
            </a:r>
            <a:r>
              <a:rPr lang="fr-FR" altLang="fr-FR" sz="2800" dirty="0" err="1">
                <a:cs typeface="Arial" panose="020B0604020202020204" pitchFamily="34" charset="0"/>
              </a:rPr>
              <a:t>between</a:t>
            </a:r>
            <a:r>
              <a:rPr lang="fr-FR" altLang="fr-FR" sz="2800" dirty="0">
                <a:cs typeface="Arial" panose="020B0604020202020204" pitchFamily="34" charset="0"/>
              </a:rPr>
              <a:t> </a:t>
            </a:r>
            <a:r>
              <a:rPr lang="fr-FR" altLang="fr-FR" sz="2800" dirty="0" err="1">
                <a:cs typeface="Arial" panose="020B0604020202020204" pitchFamily="34" charset="0"/>
              </a:rPr>
              <a:t>two</a:t>
            </a:r>
            <a:r>
              <a:rPr lang="fr-FR" altLang="fr-FR" sz="2800" dirty="0">
                <a:cs typeface="Arial" panose="020B0604020202020204" pitchFamily="34" charset="0"/>
              </a:rPr>
              <a:t> </a:t>
            </a:r>
            <a:r>
              <a:rPr lang="fr-FR" altLang="fr-FR" sz="2800" dirty="0" err="1">
                <a:cs typeface="Arial" panose="020B0604020202020204" pitchFamily="34" charset="0"/>
              </a:rPr>
              <a:t>fountains</a:t>
            </a:r>
            <a:r>
              <a:rPr lang="fr-FR" altLang="fr-FR" sz="2800" dirty="0">
                <a:cs typeface="Arial" panose="020B0604020202020204" pitchFamily="34" charset="0"/>
              </a:rPr>
              <a:t> </a:t>
            </a:r>
          </a:p>
          <a:p>
            <a:pPr algn="ctr" eaLnBrk="1" hangingPunct="1">
              <a:spcBef>
                <a:spcPct val="0"/>
              </a:spcBef>
              <a:buFontTx/>
              <a:buNone/>
              <a:defRPr/>
            </a:pPr>
            <a:r>
              <a:rPr lang="fr-FR" altLang="fr-FR" sz="2800" dirty="0">
                <a:cs typeface="Arial" panose="020B0604020202020204" pitchFamily="34" charset="0"/>
              </a:rPr>
              <a:t> SYRTE, </a:t>
            </a:r>
            <a:r>
              <a:rPr lang="fr-FR" altLang="fr-FR" sz="2800" dirty="0" err="1">
                <a:cs typeface="Arial" panose="020B0604020202020204" pitchFamily="34" charset="0"/>
              </a:rPr>
              <a:t>now</a:t>
            </a:r>
            <a:r>
              <a:rPr lang="fr-FR" altLang="fr-FR" sz="2800" dirty="0">
                <a:cs typeface="Arial" panose="020B0604020202020204" pitchFamily="34" charset="0"/>
              </a:rPr>
              <a:t> LTE, Paris </a:t>
            </a:r>
            <a:r>
              <a:rPr lang="fr-FR" altLang="fr-FR" sz="2800" dirty="0" err="1">
                <a:cs typeface="Arial" panose="020B0604020202020204" pitchFamily="34" charset="0"/>
              </a:rPr>
              <a:t>Observatory</a:t>
            </a:r>
            <a:endParaRPr lang="fr-FR" altLang="fr-FR" sz="2800" dirty="0">
              <a:cs typeface="Arial" panose="020B0604020202020204" pitchFamily="34" charset="0"/>
            </a:endParaRPr>
          </a:p>
        </p:txBody>
      </p:sp>
      <p:pic>
        <p:nvPicPr>
          <p:cNvPr id="327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4114" y="996951"/>
            <a:ext cx="6213475" cy="509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2" name="Text Box 4"/>
          <p:cNvSpPr txBox="1">
            <a:spLocks noChangeArrowheads="1"/>
          </p:cNvSpPr>
          <p:nvPr/>
        </p:nvSpPr>
        <p:spPr bwMode="auto">
          <a:xfrm>
            <a:off x="8543926" y="2852738"/>
            <a:ext cx="3169538" cy="646331"/>
          </a:xfrm>
          <a:prstGeom prst="rect">
            <a:avLst/>
          </a:prstGeom>
          <a:noFill/>
          <a:ln>
            <a:noFill/>
          </a:ln>
          <a:effectLs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1800" dirty="0"/>
              <a:t>S. Bize et al., EFTF’08</a:t>
            </a:r>
          </a:p>
          <a:p>
            <a:pPr eaLnBrk="1" hangingPunct="1">
              <a:spcBef>
                <a:spcPct val="0"/>
              </a:spcBef>
              <a:buFontTx/>
              <a:buNone/>
            </a:pPr>
            <a:r>
              <a:rPr lang="fr-FR" altLang="fr-FR" sz="1800" dirty="0"/>
              <a:t>J. Phys. B, 2005</a:t>
            </a:r>
          </a:p>
        </p:txBody>
      </p:sp>
      <p:sp>
        <p:nvSpPr>
          <p:cNvPr id="32773" name="Text Box 5"/>
          <p:cNvSpPr txBox="1">
            <a:spLocks noChangeArrowheads="1"/>
          </p:cNvSpPr>
          <p:nvPr/>
        </p:nvSpPr>
        <p:spPr bwMode="auto">
          <a:xfrm>
            <a:off x="2470147" y="6032777"/>
            <a:ext cx="638143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a:solidFill>
                  <a:schemeClr val="accent2"/>
                </a:solidFill>
              </a:rPr>
              <a:t> </a:t>
            </a:r>
            <a:r>
              <a:rPr lang="fr-FR" altLang="fr-FR" sz="2000" dirty="0">
                <a:solidFill>
                  <a:srgbClr val="0A0AEC"/>
                </a:solidFill>
              </a:rPr>
              <a:t>Frequency </a:t>
            </a:r>
            <a:r>
              <a:rPr lang="fr-FR" altLang="fr-FR" sz="2000" dirty="0" err="1">
                <a:solidFill>
                  <a:srgbClr val="0A0AEC"/>
                </a:solidFill>
              </a:rPr>
              <a:t>stability</a:t>
            </a:r>
            <a:r>
              <a:rPr lang="fr-FR" altLang="fr-FR" sz="2000" dirty="0">
                <a:solidFill>
                  <a:srgbClr val="0A0AEC"/>
                </a:solidFill>
              </a:rPr>
              <a:t> at 10</a:t>
            </a:r>
            <a:r>
              <a:rPr lang="fr-FR" altLang="fr-FR" sz="2000" baseline="30000" dirty="0">
                <a:solidFill>
                  <a:srgbClr val="0A0AEC"/>
                </a:solidFill>
              </a:rPr>
              <a:t>-16</a:t>
            </a:r>
            <a:r>
              <a:rPr lang="fr-FR" altLang="fr-FR" sz="2000" dirty="0">
                <a:solidFill>
                  <a:srgbClr val="0A0AEC"/>
                </a:solidFill>
              </a:rPr>
              <a:t> </a:t>
            </a:r>
            <a:r>
              <a:rPr lang="fr-FR" altLang="fr-FR" sz="2000" dirty="0" err="1">
                <a:solidFill>
                  <a:srgbClr val="0A0AEC"/>
                </a:solidFill>
              </a:rPr>
              <a:t>after</a:t>
            </a:r>
            <a:r>
              <a:rPr lang="fr-FR" altLang="fr-FR" sz="2000" dirty="0">
                <a:solidFill>
                  <a:srgbClr val="0A0AEC"/>
                </a:solidFill>
              </a:rPr>
              <a:t> 10 </a:t>
            </a:r>
            <a:r>
              <a:rPr lang="fr-FR" altLang="fr-FR" sz="2000" dirty="0" err="1">
                <a:solidFill>
                  <a:srgbClr val="0A0AEC"/>
                </a:solidFill>
              </a:rPr>
              <a:t>days</a:t>
            </a:r>
            <a:r>
              <a:rPr lang="fr-FR" altLang="fr-FR" sz="2000" dirty="0">
                <a:solidFill>
                  <a:srgbClr val="0A0AEC"/>
                </a:solidFill>
              </a:rPr>
              <a:t> of </a:t>
            </a:r>
            <a:r>
              <a:rPr lang="fr-FR" altLang="fr-FR" sz="2000" dirty="0" err="1">
                <a:solidFill>
                  <a:srgbClr val="0A0AEC"/>
                </a:solidFill>
              </a:rPr>
              <a:t>averaging</a:t>
            </a:r>
            <a:endParaRPr lang="fr-FR" altLang="fr-FR" sz="2000" dirty="0">
              <a:solidFill>
                <a:srgbClr val="0A0AEC"/>
              </a:solidFill>
            </a:endParaRPr>
          </a:p>
          <a:p>
            <a:pPr algn="ctr" eaLnBrk="1" hangingPunct="1">
              <a:spcBef>
                <a:spcPct val="0"/>
              </a:spcBef>
              <a:buFontTx/>
              <a:buNone/>
            </a:pPr>
            <a:r>
              <a:rPr lang="fr-FR" altLang="fr-FR" sz="2000" dirty="0">
                <a:solidFill>
                  <a:srgbClr val="0A0AEC"/>
                </a:solidFill>
              </a:rPr>
              <a:t>2 </a:t>
            </a:r>
            <a:r>
              <a:rPr lang="fr-FR" altLang="fr-FR" sz="2000" dirty="0" err="1">
                <a:solidFill>
                  <a:srgbClr val="0A0AEC"/>
                </a:solidFill>
              </a:rPr>
              <a:t>orders</a:t>
            </a:r>
            <a:r>
              <a:rPr lang="fr-FR" altLang="fr-FR" sz="2000" dirty="0">
                <a:solidFill>
                  <a:srgbClr val="0A0AEC"/>
                </a:solidFill>
              </a:rPr>
              <a:t> of magnitude </a:t>
            </a:r>
            <a:r>
              <a:rPr lang="fr-FR" altLang="fr-FR" sz="2000" dirty="0" err="1">
                <a:solidFill>
                  <a:srgbClr val="0A0AEC"/>
                </a:solidFill>
              </a:rPr>
              <a:t>below</a:t>
            </a:r>
            <a:r>
              <a:rPr lang="fr-FR" altLang="fr-FR" sz="2000" dirty="0">
                <a:solidFill>
                  <a:srgbClr val="0A0AEC"/>
                </a:solidFill>
              </a:rPr>
              <a:t> thermal </a:t>
            </a:r>
            <a:r>
              <a:rPr lang="fr-FR" altLang="fr-FR" sz="2000" dirty="0" err="1">
                <a:solidFill>
                  <a:srgbClr val="0A0AEC"/>
                </a:solidFill>
              </a:rPr>
              <a:t>beam</a:t>
            </a:r>
            <a:r>
              <a:rPr lang="fr-FR" altLang="fr-FR" sz="2000" dirty="0">
                <a:solidFill>
                  <a:srgbClr val="0A0AEC"/>
                </a:solidFill>
              </a:rPr>
              <a:t> </a:t>
            </a:r>
            <a:r>
              <a:rPr lang="fr-FR" altLang="fr-FR" sz="2000" dirty="0" err="1">
                <a:solidFill>
                  <a:srgbClr val="0A0AEC"/>
                </a:solidFill>
              </a:rPr>
              <a:t>clocks</a:t>
            </a:r>
            <a:endParaRPr lang="fr-FR" altLang="fr-FR" sz="2000" dirty="0">
              <a:solidFill>
                <a:srgbClr val="0A0AEC"/>
              </a:solidFill>
            </a:endParaRPr>
          </a:p>
        </p:txBody>
      </p:sp>
      <p:sp>
        <p:nvSpPr>
          <p:cNvPr id="5" name="ZoneTexte 4">
            <a:extLst>
              <a:ext uri="{FF2B5EF4-FFF2-40B4-BE49-F238E27FC236}">
                <a16:creationId xmlns:a16="http://schemas.microsoft.com/office/drawing/2014/main" id="{C7CB2C5E-D375-45C2-8984-E104F6E33FB1}"/>
              </a:ext>
            </a:extLst>
          </p:cNvPr>
          <p:cNvSpPr txBox="1"/>
          <p:nvPr/>
        </p:nvSpPr>
        <p:spPr>
          <a:xfrm>
            <a:off x="8637589" y="1626721"/>
            <a:ext cx="3065263" cy="523220"/>
          </a:xfrm>
          <a:prstGeom prst="rect">
            <a:avLst/>
          </a:prstGeom>
          <a:solidFill>
            <a:schemeClr val="bg2"/>
          </a:solidFill>
        </p:spPr>
        <p:txBody>
          <a:bodyPr wrap="none" rtlCol="0">
            <a:spAutoFit/>
          </a:bodyPr>
          <a:lstStyle/>
          <a:p>
            <a:r>
              <a:rPr lang="en-GB" sz="2800" dirty="0" err="1">
                <a:latin typeface="Symbol" panose="05050102010706020507" pitchFamily="18" charset="2"/>
              </a:rPr>
              <a:t>s</a:t>
            </a:r>
            <a:r>
              <a:rPr lang="en-GB" sz="2800" baseline="-25000" dirty="0" err="1"/>
              <a:t>y</a:t>
            </a:r>
            <a:r>
              <a:rPr lang="en-GB" sz="2800" dirty="0"/>
              <a:t>(</a:t>
            </a:r>
            <a:r>
              <a:rPr lang="en-GB" sz="2800" dirty="0">
                <a:latin typeface="Symbol" panose="05050102010706020507" pitchFamily="18" charset="2"/>
              </a:rPr>
              <a:t>t</a:t>
            </a:r>
            <a:r>
              <a:rPr lang="en-GB" sz="2800" dirty="0"/>
              <a:t>)=1.2 10</a:t>
            </a:r>
            <a:r>
              <a:rPr lang="en-GB" sz="2800" baseline="30000" dirty="0"/>
              <a:t>-13</a:t>
            </a:r>
            <a:r>
              <a:rPr lang="en-GB" sz="2800" dirty="0"/>
              <a:t> </a:t>
            </a:r>
            <a:r>
              <a:rPr lang="en-GB" sz="2800" dirty="0">
                <a:latin typeface="Symbol" panose="05050102010706020507" pitchFamily="18" charset="2"/>
              </a:rPr>
              <a:t>t</a:t>
            </a:r>
            <a:r>
              <a:rPr lang="en-GB" sz="2800" baseline="30000" dirty="0">
                <a:latin typeface="Symbol" panose="05050102010706020507" pitchFamily="18" charset="2"/>
              </a:rPr>
              <a:t>-</a:t>
            </a:r>
            <a:r>
              <a:rPr lang="en-GB" sz="2800" baseline="30000" dirty="0"/>
              <a:t>1/2</a:t>
            </a:r>
          </a:p>
        </p:txBody>
      </p:sp>
      <p:cxnSp>
        <p:nvCxnSpPr>
          <p:cNvPr id="7" name="Connecteur droit avec flèche 6">
            <a:extLst>
              <a:ext uri="{FF2B5EF4-FFF2-40B4-BE49-F238E27FC236}">
                <a16:creationId xmlns:a16="http://schemas.microsoft.com/office/drawing/2014/main" id="{CFC77653-7110-4391-A2DF-31AE3111EDE2}"/>
              </a:ext>
            </a:extLst>
          </p:cNvPr>
          <p:cNvCxnSpPr>
            <a:cxnSpLocks/>
          </p:cNvCxnSpPr>
          <p:nvPr/>
        </p:nvCxnSpPr>
        <p:spPr>
          <a:xfrm flipH="1">
            <a:off x="6132513" y="1996476"/>
            <a:ext cx="2411414" cy="1336428"/>
          </a:xfrm>
          <a:prstGeom prst="straightConnector1">
            <a:avLst/>
          </a:prstGeom>
          <a:ln w="19050">
            <a:solidFill>
              <a:srgbClr val="0A0AEC"/>
            </a:solidFill>
            <a:tailEnd type="triangle"/>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id="{4CAF554C-F992-4030-BC50-E380A7E6DB05}"/>
              </a:ext>
            </a:extLst>
          </p:cNvPr>
          <p:cNvGrpSpPr/>
          <p:nvPr/>
        </p:nvGrpSpPr>
        <p:grpSpPr>
          <a:xfrm>
            <a:off x="8544273" y="4437112"/>
            <a:ext cx="3647727" cy="2060432"/>
            <a:chOff x="8544273" y="4437112"/>
            <a:chExt cx="3647727" cy="2060432"/>
          </a:xfrm>
        </p:grpSpPr>
        <p:grpSp>
          <p:nvGrpSpPr>
            <p:cNvPr id="4" name="Groupe 3"/>
            <p:cNvGrpSpPr/>
            <p:nvPr/>
          </p:nvGrpSpPr>
          <p:grpSpPr>
            <a:xfrm>
              <a:off x="8544273" y="4437112"/>
              <a:ext cx="3647727" cy="369332"/>
              <a:chOff x="7020273" y="4437112"/>
              <a:chExt cx="3647727" cy="369332"/>
            </a:xfrm>
          </p:grpSpPr>
          <p:sp>
            <p:nvSpPr>
              <p:cNvPr id="2" name="ZoneTexte 1"/>
              <p:cNvSpPr txBox="1"/>
              <p:nvPr/>
            </p:nvSpPr>
            <p:spPr>
              <a:xfrm>
                <a:off x="7679298" y="4437112"/>
                <a:ext cx="2988702" cy="369332"/>
              </a:xfrm>
              <a:prstGeom prst="rect">
                <a:avLst/>
              </a:prstGeom>
              <a:noFill/>
            </p:spPr>
            <p:txBody>
              <a:bodyPr wrap="square" rtlCol="0">
                <a:spAutoFit/>
              </a:bodyPr>
              <a:lstStyle/>
              <a:p>
                <a:r>
                  <a:rPr lang="en-US" dirty="0"/>
                  <a:t>1 m of gravitational shift</a:t>
                </a:r>
              </a:p>
            </p:txBody>
          </p:sp>
          <p:sp>
            <p:nvSpPr>
              <p:cNvPr id="3" name="Flèche droite 2"/>
              <p:cNvSpPr/>
              <p:nvPr/>
            </p:nvSpPr>
            <p:spPr>
              <a:xfrm rot="10800000">
                <a:off x="7020273" y="4571620"/>
                <a:ext cx="492224" cy="2255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3" name="Object 2">
              <a:extLst>
                <a:ext uri="{FF2B5EF4-FFF2-40B4-BE49-F238E27FC236}">
                  <a16:creationId xmlns:a16="http://schemas.microsoft.com/office/drawing/2014/main" id="{2F7838C2-ECCD-4947-B05F-EF0A5D950A9C}"/>
                </a:ext>
              </a:extLst>
            </p:cNvPr>
            <p:cNvGraphicFramePr>
              <a:graphicFrameLocks noChangeAspect="1"/>
            </p:cNvGraphicFramePr>
            <p:nvPr>
              <p:extLst>
                <p:ext uri="{D42A27DB-BD31-4B8C-83A1-F6EECF244321}">
                  <p14:modId xmlns:p14="http://schemas.microsoft.com/office/powerpoint/2010/main" val="2155108517"/>
                </p:ext>
              </p:extLst>
            </p:nvPr>
          </p:nvGraphicFramePr>
          <p:xfrm>
            <a:off x="10193157" y="4806444"/>
            <a:ext cx="1300846" cy="1691100"/>
          </p:xfrm>
          <a:graphic>
            <a:graphicData uri="http://schemas.openxmlformats.org/presentationml/2006/ole">
              <mc:AlternateContent xmlns:mc="http://schemas.openxmlformats.org/markup-compatibility/2006">
                <mc:Choice xmlns:v="urn:schemas-microsoft-com:vml" Requires="v">
                  <p:oleObj spid="_x0000_s20677" name="Photo Editor Photo" r:id="rId5" imgW="952633" imgH="1238423" progId="MSPhotoEd.3">
                    <p:embed/>
                  </p:oleObj>
                </mc:Choice>
                <mc:Fallback>
                  <p:oleObj name="Photo Editor Photo" r:id="rId5" imgW="952633" imgH="1238423" progId="MSPhotoEd.3">
                    <p:embed/>
                    <p:pic>
                      <p:nvPicPr>
                        <p:cNvPr id="9"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93157" y="4806444"/>
                          <a:ext cx="1300846" cy="1691100"/>
                        </a:xfrm>
                        <a:prstGeom prst="rect">
                          <a:avLst/>
                        </a:prstGeom>
                        <a:noFill/>
                        <a:ln>
                          <a:noFill/>
                        </a:ln>
                        <a:extLst/>
                      </p:spPr>
                    </p:pic>
                  </p:oleObj>
                </mc:Fallback>
              </mc:AlternateContent>
            </a:graphicData>
          </a:graphic>
        </p:graphicFrame>
      </p:grpSp>
      <p:sp>
        <p:nvSpPr>
          <p:cNvPr id="6" name="ZoneTexte 5">
            <a:extLst>
              <a:ext uri="{FF2B5EF4-FFF2-40B4-BE49-F238E27FC236}">
                <a16:creationId xmlns:a16="http://schemas.microsoft.com/office/drawing/2014/main" id="{832C090D-4B7F-4927-8C14-96317293B764}"/>
              </a:ext>
            </a:extLst>
          </p:cNvPr>
          <p:cNvSpPr txBox="1"/>
          <p:nvPr/>
        </p:nvSpPr>
        <p:spPr>
          <a:xfrm>
            <a:off x="8110728" y="5317593"/>
            <a:ext cx="341758" cy="523220"/>
          </a:xfrm>
          <a:prstGeom prst="rect">
            <a:avLst/>
          </a:prstGeom>
          <a:noFill/>
        </p:spPr>
        <p:txBody>
          <a:bodyPr wrap="square" rtlCol="0">
            <a:spAutoFit/>
          </a:bodyPr>
          <a:lstStyle/>
          <a:p>
            <a:r>
              <a:rPr lang="en-GB" sz="2800" dirty="0">
                <a:latin typeface="Symbol" panose="05050102010706020507" pitchFamily="18" charset="2"/>
              </a:rPr>
              <a:t>t</a:t>
            </a:r>
          </a:p>
        </p:txBody>
      </p:sp>
      <p:sp>
        <p:nvSpPr>
          <p:cNvPr id="8" name="ZoneTexte 7">
            <a:extLst>
              <a:ext uri="{FF2B5EF4-FFF2-40B4-BE49-F238E27FC236}">
                <a16:creationId xmlns:a16="http://schemas.microsoft.com/office/drawing/2014/main" id="{A96C7784-4B0C-448F-B2AD-4D7BD03436E2}"/>
              </a:ext>
            </a:extLst>
          </p:cNvPr>
          <p:cNvSpPr txBox="1"/>
          <p:nvPr/>
        </p:nvSpPr>
        <p:spPr>
          <a:xfrm>
            <a:off x="6378302" y="5555366"/>
            <a:ext cx="707758" cy="369332"/>
          </a:xfrm>
          <a:prstGeom prst="rect">
            <a:avLst/>
          </a:prstGeom>
          <a:noFill/>
        </p:spPr>
        <p:txBody>
          <a:bodyPr wrap="none" rtlCol="0">
            <a:spAutoFit/>
          </a:bodyPr>
          <a:lstStyle/>
          <a:p>
            <a:r>
              <a:rPr lang="en-GB" dirty="0"/>
              <a:t>1 Day</a:t>
            </a:r>
          </a:p>
        </p:txBody>
      </p:sp>
      <p:grpSp>
        <p:nvGrpSpPr>
          <p:cNvPr id="16" name="Groupe 15">
            <a:extLst>
              <a:ext uri="{FF2B5EF4-FFF2-40B4-BE49-F238E27FC236}">
                <a16:creationId xmlns:a16="http://schemas.microsoft.com/office/drawing/2014/main" id="{77B9F391-60B2-4783-9DFB-B38786C7F7CA}"/>
              </a:ext>
            </a:extLst>
          </p:cNvPr>
          <p:cNvGrpSpPr/>
          <p:nvPr/>
        </p:nvGrpSpPr>
        <p:grpSpPr>
          <a:xfrm>
            <a:off x="127399" y="3787361"/>
            <a:ext cx="2714440" cy="977510"/>
            <a:chOff x="273585" y="4036500"/>
            <a:chExt cx="3800585" cy="1077517"/>
          </a:xfrm>
        </p:grpSpPr>
        <p:pic>
          <p:nvPicPr>
            <p:cNvPr id="17" name="Image 16">
              <a:extLst>
                <a:ext uri="{FF2B5EF4-FFF2-40B4-BE49-F238E27FC236}">
                  <a16:creationId xmlns:a16="http://schemas.microsoft.com/office/drawing/2014/main" id="{5E1849DA-5BDA-4C0D-8087-42A23CB6FD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3585" y="4036500"/>
              <a:ext cx="1072361" cy="1077517"/>
            </a:xfrm>
            <a:prstGeom prst="rect">
              <a:avLst/>
            </a:prstGeom>
          </p:spPr>
        </p:pic>
        <p:pic>
          <p:nvPicPr>
            <p:cNvPr id="18" name="Image 17">
              <a:extLst>
                <a:ext uri="{FF2B5EF4-FFF2-40B4-BE49-F238E27FC236}">
                  <a16:creationId xmlns:a16="http://schemas.microsoft.com/office/drawing/2014/main" id="{1E93CA18-C721-4B15-84ED-5A3A86FB1B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72706" y="4231624"/>
              <a:ext cx="2601464" cy="816417"/>
            </a:xfrm>
            <a:prstGeom prst="rect">
              <a:avLst/>
            </a:prstGeom>
          </p:spPr>
        </p:pic>
      </p:grpSp>
    </p:spTree>
    <p:extLst>
      <p:ext uri="{BB962C8B-B14F-4D97-AF65-F5344CB8AC3E}">
        <p14:creationId xmlns:p14="http://schemas.microsoft.com/office/powerpoint/2010/main" val="34657127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847851" y="44450"/>
            <a:ext cx="8569325" cy="838200"/>
          </a:xfrm>
          <a:solidFill>
            <a:srgbClr val="CCECFF"/>
          </a:solidFill>
          <a:ln>
            <a:solidFill>
              <a:srgbClr val="04045C"/>
            </a:solidFill>
          </a:ln>
          <a:effectLst/>
        </p:spPr>
        <p:txBody>
          <a:bodyPr/>
          <a:lstStyle/>
          <a:p>
            <a:pPr eaLnBrk="1" hangingPunct="1"/>
            <a:r>
              <a:rPr lang="fr-FR" altLang="fr-FR" sz="3200" dirty="0" err="1">
                <a:latin typeface="Arial" panose="020B0604020202020204" pitchFamily="34" charset="0"/>
                <a:cs typeface="Arial" panose="020B0604020202020204" pitchFamily="34" charset="0"/>
              </a:rPr>
              <a:t>Fountains</a:t>
            </a:r>
            <a:r>
              <a:rPr lang="fr-FR" altLang="fr-FR" sz="3200" dirty="0">
                <a:latin typeface="Arial" panose="020B0604020202020204" pitchFamily="34" charset="0"/>
                <a:cs typeface="Arial" panose="020B0604020202020204" pitchFamily="34" charset="0"/>
              </a:rPr>
              <a:t> and Temps Atomique International</a:t>
            </a:r>
          </a:p>
        </p:txBody>
      </p:sp>
      <p:sp>
        <p:nvSpPr>
          <p:cNvPr id="34821" name="Text Box 6"/>
          <p:cNvSpPr txBox="1">
            <a:spLocks noChangeArrowheads="1"/>
          </p:cNvSpPr>
          <p:nvPr/>
        </p:nvSpPr>
        <p:spPr bwMode="auto">
          <a:xfrm>
            <a:off x="7469824" y="6184329"/>
            <a:ext cx="13858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a:latin typeface="Times New Roman" panose="02020603050405020304" pitchFamily="18" charset="0"/>
              </a:rPr>
              <a:t>NIST, USA</a:t>
            </a:r>
          </a:p>
        </p:txBody>
      </p:sp>
      <p:sp>
        <p:nvSpPr>
          <p:cNvPr id="34823" name="Text Box 9"/>
          <p:cNvSpPr txBox="1">
            <a:spLocks noChangeArrowheads="1"/>
          </p:cNvSpPr>
          <p:nvPr/>
        </p:nvSpPr>
        <p:spPr bwMode="auto">
          <a:xfrm>
            <a:off x="4327890" y="6184329"/>
            <a:ext cx="11272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a:latin typeface="Times New Roman" panose="02020603050405020304" pitchFamily="18" charset="0"/>
                <a:cs typeface="Times New Roman" panose="02020603050405020304" pitchFamily="18" charset="0"/>
              </a:rPr>
              <a:t>PTB, DE</a:t>
            </a:r>
          </a:p>
        </p:txBody>
      </p:sp>
      <p:sp>
        <p:nvSpPr>
          <p:cNvPr id="34825" name="Text Box 9"/>
          <p:cNvSpPr txBox="1">
            <a:spLocks noChangeArrowheads="1"/>
          </p:cNvSpPr>
          <p:nvPr/>
        </p:nvSpPr>
        <p:spPr bwMode="auto">
          <a:xfrm>
            <a:off x="10131756" y="6154193"/>
            <a:ext cx="1311275"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dirty="0">
                <a:latin typeface="Times New Roman" panose="02020603050405020304" pitchFamily="18" charset="0"/>
                <a:cs typeface="Times New Roman" panose="02020603050405020304" pitchFamily="18" charset="0"/>
              </a:rPr>
              <a:t>INRIM, IT</a:t>
            </a:r>
          </a:p>
        </p:txBody>
      </p:sp>
      <p:grpSp>
        <p:nvGrpSpPr>
          <p:cNvPr id="2" name="Groupe 1">
            <a:extLst>
              <a:ext uri="{FF2B5EF4-FFF2-40B4-BE49-F238E27FC236}">
                <a16:creationId xmlns:a16="http://schemas.microsoft.com/office/drawing/2014/main" id="{6DDECDCE-1E65-4814-A573-C4912D65CF5D}"/>
              </a:ext>
            </a:extLst>
          </p:cNvPr>
          <p:cNvGrpSpPr/>
          <p:nvPr/>
        </p:nvGrpSpPr>
        <p:grpSpPr>
          <a:xfrm>
            <a:off x="224947" y="1988747"/>
            <a:ext cx="11840871" cy="3870349"/>
            <a:chOff x="230981" y="2313453"/>
            <a:chExt cx="11840871" cy="3870349"/>
          </a:xfrm>
        </p:grpSpPr>
        <p:pic>
          <p:nvPicPr>
            <p:cNvPr id="34819" name="Picture 4" descr="Ensemble chambre à vid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981" y="2376875"/>
              <a:ext cx="2549216" cy="3777318"/>
            </a:xfrm>
            <a:prstGeom prst="rect">
              <a:avLst/>
            </a:prstGeom>
            <a:noFill/>
            <a:ln w="762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4822" name="Picture 8" descr="csf1w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3858" y="2322240"/>
              <a:ext cx="3737744" cy="386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Imag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502936" y="2313453"/>
              <a:ext cx="2568916" cy="3852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3" descr="slide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5099" y="2322240"/>
              <a:ext cx="2683360" cy="386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27" name="Text Box 7"/>
          <p:cNvSpPr txBox="1">
            <a:spLocks noChangeArrowheads="1"/>
          </p:cNvSpPr>
          <p:nvPr/>
        </p:nvSpPr>
        <p:spPr bwMode="auto">
          <a:xfrm>
            <a:off x="907479" y="1020200"/>
            <a:ext cx="980236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dirty="0">
                <a:solidFill>
                  <a:srgbClr val="0A0AEC"/>
                </a:solidFill>
              </a:rPr>
              <a:t>~ 15 </a:t>
            </a:r>
            <a:r>
              <a:rPr lang="fr-FR" altLang="fr-FR" sz="2400" dirty="0" err="1">
                <a:solidFill>
                  <a:srgbClr val="0A0AEC"/>
                </a:solidFill>
              </a:rPr>
              <a:t>fountains</a:t>
            </a:r>
            <a:r>
              <a:rPr lang="fr-FR" altLang="fr-FR" sz="2400" dirty="0">
                <a:solidFill>
                  <a:srgbClr val="0A0AEC"/>
                </a:solidFill>
              </a:rPr>
              <a:t> in the world are </a:t>
            </a:r>
            <a:r>
              <a:rPr lang="fr-FR" altLang="fr-FR" sz="2400" dirty="0" err="1">
                <a:solidFill>
                  <a:srgbClr val="0A0AEC"/>
                </a:solidFill>
              </a:rPr>
              <a:t>compared</a:t>
            </a:r>
            <a:r>
              <a:rPr lang="fr-FR" altLang="fr-FR" sz="2400" dirty="0">
                <a:solidFill>
                  <a:srgbClr val="0A0AEC"/>
                </a:solidFill>
              </a:rPr>
              <a:t> by GPS /GALILEO satellites</a:t>
            </a:r>
          </a:p>
          <a:p>
            <a:pPr eaLnBrk="1" hangingPunct="1">
              <a:spcBef>
                <a:spcPct val="0"/>
              </a:spcBef>
              <a:buFontTx/>
              <a:buNone/>
            </a:pPr>
            <a:r>
              <a:rPr lang="fr-FR" altLang="fr-FR" sz="2400" dirty="0">
                <a:solidFill>
                  <a:srgbClr val="0A0AEC"/>
                </a:solidFill>
              </a:rPr>
              <a:t> and </a:t>
            </a:r>
            <a:r>
              <a:rPr lang="fr-FR" altLang="fr-FR" sz="2400" dirty="0" err="1">
                <a:solidFill>
                  <a:srgbClr val="0A0AEC"/>
                </a:solidFill>
              </a:rPr>
              <a:t>steer</a:t>
            </a:r>
            <a:r>
              <a:rPr lang="fr-FR" altLang="fr-FR" sz="2400" dirty="0">
                <a:solidFill>
                  <a:srgbClr val="0A0AEC"/>
                </a:solidFill>
              </a:rPr>
              <a:t> the TAI </a:t>
            </a:r>
            <a:r>
              <a:rPr lang="fr-FR" altLang="fr-FR" sz="2400" dirty="0" err="1">
                <a:solidFill>
                  <a:srgbClr val="0A0AEC"/>
                </a:solidFill>
              </a:rPr>
              <a:t>computed</a:t>
            </a:r>
            <a:r>
              <a:rPr lang="fr-FR" altLang="fr-FR" sz="2400" dirty="0">
                <a:solidFill>
                  <a:srgbClr val="0A0AEC"/>
                </a:solidFill>
              </a:rPr>
              <a:t> by BIPM </a:t>
            </a:r>
            <a:r>
              <a:rPr lang="fr-FR" altLang="fr-FR" sz="2400" dirty="0" err="1">
                <a:solidFill>
                  <a:srgbClr val="0A0AEC"/>
                </a:solidFill>
              </a:rPr>
              <a:t>with</a:t>
            </a:r>
            <a:r>
              <a:rPr lang="fr-FR" altLang="fr-FR" sz="2400" dirty="0">
                <a:solidFill>
                  <a:srgbClr val="0A0AEC"/>
                </a:solidFill>
              </a:rPr>
              <a:t> an </a:t>
            </a:r>
            <a:r>
              <a:rPr lang="fr-FR" altLang="fr-FR" sz="2400" dirty="0" err="1">
                <a:solidFill>
                  <a:srgbClr val="0A0AEC"/>
                </a:solidFill>
              </a:rPr>
              <a:t>accuracy</a:t>
            </a:r>
            <a:r>
              <a:rPr lang="fr-FR" altLang="fr-FR" sz="2400" dirty="0">
                <a:solidFill>
                  <a:srgbClr val="0A0AEC"/>
                </a:solidFill>
              </a:rPr>
              <a:t> of 1-2</a:t>
            </a:r>
            <a:r>
              <a:rPr lang="fr-FR" altLang="fr-FR" sz="2400" dirty="0">
                <a:solidFill>
                  <a:srgbClr val="0A0AEC"/>
                </a:solidFill>
                <a:cs typeface="Times New Roman" panose="02020603050405020304" pitchFamily="18" charset="0"/>
              </a:rPr>
              <a:t> 10</a:t>
            </a:r>
            <a:r>
              <a:rPr lang="fr-FR" altLang="fr-FR" sz="2400" baseline="30000" dirty="0">
                <a:solidFill>
                  <a:srgbClr val="0A0AEC"/>
                </a:solidFill>
                <a:cs typeface="Times New Roman" panose="02020603050405020304" pitchFamily="18" charset="0"/>
              </a:rPr>
              <a:t>-16</a:t>
            </a:r>
            <a:r>
              <a:rPr lang="fr-FR" altLang="fr-FR" sz="2400" dirty="0">
                <a:solidFill>
                  <a:srgbClr val="0A0AEC"/>
                </a:solidFill>
              </a:rPr>
              <a:t> </a:t>
            </a:r>
          </a:p>
        </p:txBody>
      </p:sp>
      <p:grpSp>
        <p:nvGrpSpPr>
          <p:cNvPr id="12" name="Groupe 11">
            <a:extLst>
              <a:ext uri="{FF2B5EF4-FFF2-40B4-BE49-F238E27FC236}">
                <a16:creationId xmlns:a16="http://schemas.microsoft.com/office/drawing/2014/main" id="{695E792B-BDA2-40F8-94B0-CE7B2EB9DCDA}"/>
              </a:ext>
            </a:extLst>
          </p:cNvPr>
          <p:cNvGrpSpPr/>
          <p:nvPr/>
        </p:nvGrpSpPr>
        <p:grpSpPr>
          <a:xfrm>
            <a:off x="224947" y="5964357"/>
            <a:ext cx="2267285" cy="883010"/>
            <a:chOff x="273585" y="4036500"/>
            <a:chExt cx="3800585" cy="1077517"/>
          </a:xfrm>
        </p:grpSpPr>
        <p:pic>
          <p:nvPicPr>
            <p:cNvPr id="13" name="Image 12">
              <a:extLst>
                <a:ext uri="{FF2B5EF4-FFF2-40B4-BE49-F238E27FC236}">
                  <a16:creationId xmlns:a16="http://schemas.microsoft.com/office/drawing/2014/main" id="{1ED8D956-65AA-4614-9B42-29C7C3BF22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3585" y="4036500"/>
              <a:ext cx="1072361" cy="1077517"/>
            </a:xfrm>
            <a:prstGeom prst="rect">
              <a:avLst/>
            </a:prstGeom>
          </p:spPr>
        </p:pic>
        <p:pic>
          <p:nvPicPr>
            <p:cNvPr id="14" name="Image 13">
              <a:extLst>
                <a:ext uri="{FF2B5EF4-FFF2-40B4-BE49-F238E27FC236}">
                  <a16:creationId xmlns:a16="http://schemas.microsoft.com/office/drawing/2014/main" id="{793FCDEE-4CD3-4E1D-9E70-9E8A118E67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72706" y="4231624"/>
              <a:ext cx="2601464" cy="816417"/>
            </a:xfrm>
            <a:prstGeom prst="rect">
              <a:avLst/>
            </a:prstGeom>
          </p:spPr>
        </p:pic>
      </p:grpSp>
    </p:spTree>
    <p:extLst>
      <p:ext uri="{BB962C8B-B14F-4D97-AF65-F5344CB8AC3E}">
        <p14:creationId xmlns:p14="http://schemas.microsoft.com/office/powerpoint/2010/main" val="5446852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1" name="Rectangle 3"/>
          <p:cNvSpPr>
            <a:spLocks noGrp="1" noChangeArrowheads="1"/>
          </p:cNvSpPr>
          <p:nvPr>
            <p:ph type="title"/>
          </p:nvPr>
        </p:nvSpPr>
        <p:spPr>
          <a:xfrm>
            <a:off x="3614039" y="82861"/>
            <a:ext cx="4600990" cy="533808"/>
          </a:xfrm>
          <a:solidFill>
            <a:srgbClr val="B3F4F9"/>
          </a:solidFill>
        </p:spPr>
        <p:style>
          <a:lnRef idx="2">
            <a:schemeClr val="dk1"/>
          </a:lnRef>
          <a:fillRef idx="1">
            <a:schemeClr val="lt1"/>
          </a:fillRef>
          <a:effectRef idx="0">
            <a:schemeClr val="dk1"/>
          </a:effectRef>
          <a:fontRef idx="minor">
            <a:schemeClr val="dk1"/>
          </a:fontRef>
        </p:style>
        <p:txBody>
          <a:bodyPr>
            <a:normAutofit/>
          </a:bodyPr>
          <a:lstStyle/>
          <a:p>
            <a:pPr eaLnBrk="1" hangingPunct="1">
              <a:defRPr/>
            </a:pPr>
            <a:r>
              <a:rPr lang="fr-FR" altLang="fr-FR" sz="2700" dirty="0">
                <a:solidFill>
                  <a:schemeClr val="accent2"/>
                </a:solidFill>
                <a:effectLst>
                  <a:outerShdw blurRad="38100" dist="38100" dir="2700000" algn="tl">
                    <a:srgbClr val="000000"/>
                  </a:outerShdw>
                </a:effectLst>
              </a:rPr>
              <a:t> </a:t>
            </a: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Clock</a:t>
            </a:r>
            <a:r>
              <a:rPr lang="fr-FR" altLang="fr-FR" sz="3200" dirty="0">
                <a:effectLst>
                  <a:outerShdw blurRad="38100" dist="38100" dir="2700000" algn="tl">
                    <a:srgbClr val="FFFFFF"/>
                  </a:outerShdw>
                </a:effectLst>
                <a:latin typeface="Arial" panose="020B0604020202020204" pitchFamily="34" charset="0"/>
                <a:cs typeface="Arial" panose="020B0604020202020204" pitchFamily="34" charset="0"/>
              </a:rPr>
              <a:t> Figure of </a:t>
            </a:r>
            <a:r>
              <a:rPr lang="fr-FR" altLang="fr-FR" sz="3200" dirty="0" err="1">
                <a:effectLst>
                  <a:outerShdw blurRad="38100" dist="38100" dir="2700000" algn="tl">
                    <a:srgbClr val="FFFFFF"/>
                  </a:outerShdw>
                </a:effectLst>
                <a:latin typeface="Arial" panose="020B0604020202020204" pitchFamily="34" charset="0"/>
                <a:cs typeface="Arial" panose="020B0604020202020204" pitchFamily="34" charset="0"/>
              </a:rPr>
              <a:t>Merit</a:t>
            </a:r>
            <a:endParaRPr lang="fr-FR" altLang="fr-FR" sz="3200" dirty="0">
              <a:solidFill>
                <a:schemeClr val="accent2"/>
              </a:solidFill>
              <a:latin typeface="Arial" panose="020B0604020202020204" pitchFamily="34" charset="0"/>
              <a:cs typeface="Arial" panose="020B0604020202020204" pitchFamily="34" charset="0"/>
            </a:endParaRPr>
          </a:p>
        </p:txBody>
      </p:sp>
      <p:sp>
        <p:nvSpPr>
          <p:cNvPr id="18436" name="Rectangle 4"/>
          <p:cNvSpPr>
            <a:spLocks noChangeArrowheads="1"/>
          </p:cNvSpPr>
          <p:nvPr/>
        </p:nvSpPr>
        <p:spPr bwMode="auto">
          <a:xfrm>
            <a:off x="1506362" y="666975"/>
            <a:ext cx="10088230" cy="131920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74650" indent="-374650">
              <a:spcBef>
                <a:spcPct val="20000"/>
              </a:spcBef>
              <a:buChar char="•"/>
              <a:defRPr sz="3200">
                <a:solidFill>
                  <a:schemeClr val="tx1"/>
                </a:solidFill>
                <a:latin typeface="Arial" panose="020B0604020202020204" pitchFamily="34" charset="0"/>
              </a:defRPr>
            </a:lvl1pPr>
            <a:lvl2pPr marL="850900" indent="-285750">
              <a:spcBef>
                <a:spcPct val="20000"/>
              </a:spcBef>
              <a:buChar char="–"/>
              <a:defRPr sz="2800">
                <a:solidFill>
                  <a:schemeClr val="tx1"/>
                </a:solidFill>
                <a:latin typeface="Arial" panose="020B0604020202020204" pitchFamily="34" charset="0"/>
              </a:defRPr>
            </a:lvl2pPr>
            <a:lvl3pPr marL="1270000" indent="-228600">
              <a:spcBef>
                <a:spcPct val="20000"/>
              </a:spcBef>
              <a:buChar char="•"/>
              <a:defRPr sz="2400">
                <a:solidFill>
                  <a:schemeClr val="tx1"/>
                </a:solidFill>
                <a:latin typeface="Arial" panose="020B0604020202020204" pitchFamily="34" charset="0"/>
              </a:defRPr>
            </a:lvl3pPr>
            <a:lvl4pPr marL="1689100" indent="-228600">
              <a:spcBef>
                <a:spcPct val="20000"/>
              </a:spcBef>
              <a:buChar char="–"/>
              <a:defRPr sz="2000">
                <a:solidFill>
                  <a:schemeClr val="tx1"/>
                </a:solidFill>
                <a:latin typeface="Arial" panose="020B0604020202020204" pitchFamily="34" charset="0"/>
              </a:defRPr>
            </a:lvl4pPr>
            <a:lvl5pPr marL="2108200" indent="-228600">
              <a:spcBef>
                <a:spcPct val="20000"/>
              </a:spcBef>
              <a:buChar char="»"/>
              <a:defRPr sz="2000">
                <a:solidFill>
                  <a:schemeClr val="tx1"/>
                </a:solidFill>
                <a:latin typeface="Arial" panose="020B0604020202020204" pitchFamily="34" charset="0"/>
              </a:defRPr>
            </a:lvl5pPr>
            <a:lvl6pPr marL="25654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30226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798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9370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defRPr/>
            </a:pPr>
            <a:r>
              <a:rPr lang="fr-FR" altLang="fr-FR" sz="2400" dirty="0">
                <a:solidFill>
                  <a:srgbClr val="0A0AEC"/>
                </a:solidFill>
              </a:rPr>
              <a:t>Frequency: </a:t>
            </a:r>
            <a:r>
              <a:rPr lang="fr-FR" altLang="fr-FR" sz="2400" dirty="0">
                <a:solidFill>
                  <a:srgbClr val="0A0AEC"/>
                </a:solidFill>
                <a:latin typeface="Symbol" panose="05050102010706020507" pitchFamily="18" charset="2"/>
              </a:rPr>
              <a:t>n,   </a:t>
            </a:r>
            <a:r>
              <a:rPr lang="fr-FR" altLang="fr-FR" sz="2400" dirty="0" err="1">
                <a:solidFill>
                  <a:srgbClr val="0A0AEC"/>
                </a:solidFill>
                <a:cs typeface="Arial" panose="020B0604020202020204" pitchFamily="34" charset="0"/>
              </a:rPr>
              <a:t>resonance</a:t>
            </a:r>
            <a:r>
              <a:rPr lang="fr-FR" altLang="fr-FR" sz="2400" dirty="0">
                <a:solidFill>
                  <a:srgbClr val="0A0AEC"/>
                </a:solidFill>
                <a:cs typeface="Arial" panose="020B0604020202020204" pitchFamily="34" charset="0"/>
              </a:rPr>
              <a:t> </a:t>
            </a:r>
            <a:r>
              <a:rPr lang="fr-FR" altLang="fr-FR" sz="2400" dirty="0" err="1">
                <a:solidFill>
                  <a:srgbClr val="0A0AEC"/>
                </a:solidFill>
                <a:cs typeface="Arial" panose="020B0604020202020204" pitchFamily="34" charset="0"/>
              </a:rPr>
              <a:t>width</a:t>
            </a:r>
            <a:r>
              <a:rPr lang="fr-FR" altLang="fr-FR" sz="2400" dirty="0">
                <a:solidFill>
                  <a:srgbClr val="0A0AEC"/>
                </a:solidFill>
                <a:cs typeface="Arial" panose="020B0604020202020204" pitchFamily="34" charset="0"/>
              </a:rPr>
              <a:t> </a:t>
            </a:r>
            <a:r>
              <a:rPr lang="fr-FR" altLang="fr-FR" sz="2400" dirty="0" err="1">
                <a:solidFill>
                  <a:srgbClr val="0A0AEC"/>
                </a:solidFill>
                <a:latin typeface="Symbol" panose="05050102010706020507" pitchFamily="18" charset="2"/>
              </a:rPr>
              <a:t>Dn</a:t>
            </a:r>
            <a:r>
              <a:rPr lang="fr-FR" altLang="fr-FR" sz="2400" dirty="0">
                <a:solidFill>
                  <a:srgbClr val="0A0AEC"/>
                </a:solidFill>
                <a:latin typeface="Symbol" panose="05050102010706020507" pitchFamily="18" charset="2"/>
              </a:rPr>
              <a:t> </a:t>
            </a:r>
            <a:r>
              <a:rPr lang="fr-FR" altLang="fr-FR" sz="2400" dirty="0">
                <a:solidFill>
                  <a:srgbClr val="0A0AEC"/>
                </a:solidFill>
                <a:cs typeface="Arial" panose="020B0604020202020204" pitchFamily="34" charset="0"/>
              </a:rPr>
              <a:t>and interaction time </a:t>
            </a:r>
            <a:r>
              <a:rPr lang="fr-FR" altLang="fr-FR" sz="2400" dirty="0">
                <a:solidFill>
                  <a:srgbClr val="0A0AEC"/>
                </a:solidFill>
                <a:latin typeface="+mj-lt"/>
                <a:cs typeface="Arial" panose="020B0604020202020204" pitchFamily="34" charset="0"/>
              </a:rPr>
              <a:t>T, </a:t>
            </a:r>
            <a:r>
              <a:rPr lang="fr-FR" altLang="fr-FR" sz="2400" dirty="0">
                <a:solidFill>
                  <a:srgbClr val="0A0AEC"/>
                </a:solidFill>
                <a:cs typeface="Arial" panose="020B0604020202020204" pitchFamily="34" charset="0"/>
              </a:rPr>
              <a:t> </a:t>
            </a:r>
            <a:r>
              <a:rPr lang="fr-FR" altLang="fr-FR" sz="2400" dirty="0" err="1">
                <a:solidFill>
                  <a:srgbClr val="0A0AEC"/>
                </a:solidFill>
                <a:latin typeface="Symbol" panose="05050102010706020507" pitchFamily="18" charset="2"/>
              </a:rPr>
              <a:t>Dn</a:t>
            </a:r>
            <a:r>
              <a:rPr lang="fr-FR" altLang="fr-FR" sz="2400" dirty="0">
                <a:solidFill>
                  <a:srgbClr val="0A0AEC"/>
                </a:solidFill>
                <a:latin typeface="Symbol" panose="05050102010706020507" pitchFamily="18" charset="2"/>
              </a:rPr>
              <a:t>=1/2</a:t>
            </a:r>
            <a:r>
              <a:rPr lang="fr-FR" altLang="fr-FR" sz="2400" dirty="0">
                <a:solidFill>
                  <a:srgbClr val="0A0AEC"/>
                </a:solidFill>
                <a:latin typeface="+mj-lt"/>
              </a:rPr>
              <a:t>T</a:t>
            </a:r>
            <a:endParaRPr lang="fr-FR" altLang="fr-FR" sz="2400" dirty="0">
              <a:solidFill>
                <a:srgbClr val="0A0AEC"/>
              </a:solidFill>
              <a:latin typeface="+mj-lt"/>
              <a:cs typeface="Arial" panose="020B0604020202020204" pitchFamily="34" charset="0"/>
            </a:endParaRPr>
          </a:p>
          <a:p>
            <a:pPr eaLnBrk="1" hangingPunct="1">
              <a:lnSpc>
                <a:spcPct val="90000"/>
              </a:lnSpc>
              <a:defRPr/>
            </a:pPr>
            <a:r>
              <a:rPr lang="fr-FR" altLang="fr-FR" sz="2400" dirty="0">
                <a:solidFill>
                  <a:srgbClr val="0A0AEC"/>
                </a:solidFill>
                <a:cs typeface="Arial" panose="020B0604020202020204" pitchFamily="34" charset="0"/>
              </a:rPr>
              <a:t>Signal to Noise ratio:    S/N </a:t>
            </a:r>
            <a:r>
              <a:rPr lang="fr-FR" altLang="fr-FR" sz="2400" b="1" dirty="0">
                <a:solidFill>
                  <a:srgbClr val="0A0AEC"/>
                </a:solidFill>
                <a:latin typeface="Script MT Bold" panose="03040602040607080904" pitchFamily="66" charset="0"/>
              </a:rPr>
              <a:t>    </a:t>
            </a:r>
          </a:p>
          <a:p>
            <a:pPr marL="0" indent="0">
              <a:lnSpc>
                <a:spcPct val="90000"/>
              </a:lnSpc>
              <a:buNone/>
              <a:defRPr/>
            </a:pPr>
            <a:r>
              <a:rPr lang="fr-FR" altLang="fr-FR" sz="2400" b="1" dirty="0">
                <a:solidFill>
                  <a:srgbClr val="0A0AEC"/>
                </a:solidFill>
                <a:latin typeface="Script MT Bold" panose="03040602040607080904" pitchFamily="66" charset="0"/>
              </a:rPr>
              <a:t>                              F </a:t>
            </a:r>
            <a:r>
              <a:rPr lang="fr-FR" altLang="fr-FR" sz="2400" dirty="0">
                <a:solidFill>
                  <a:srgbClr val="0A0AEC"/>
                </a:solidFill>
                <a:latin typeface="Times New Roman" panose="02020603050405020304" pitchFamily="18" charset="0"/>
              </a:rPr>
              <a:t>= </a:t>
            </a:r>
            <a:r>
              <a:rPr lang="fr-FR" altLang="fr-FR" sz="2400" dirty="0">
                <a:solidFill>
                  <a:srgbClr val="0A0AEC"/>
                </a:solidFill>
                <a:latin typeface="Symbol" panose="05050102010706020507" pitchFamily="18" charset="2"/>
              </a:rPr>
              <a:t>n /</a:t>
            </a:r>
            <a:r>
              <a:rPr lang="fr-FR" altLang="fr-FR" sz="2400" dirty="0" err="1">
                <a:solidFill>
                  <a:srgbClr val="0A0AEC"/>
                </a:solidFill>
                <a:latin typeface="Symbol" panose="05050102010706020507" pitchFamily="18" charset="2"/>
              </a:rPr>
              <a:t>Dn</a:t>
            </a:r>
            <a:r>
              <a:rPr lang="fr-FR" altLang="fr-FR" sz="2400" dirty="0">
                <a:solidFill>
                  <a:srgbClr val="0A0AEC"/>
                </a:solidFill>
                <a:latin typeface="Symbol" panose="05050102010706020507" pitchFamily="18" charset="2"/>
              </a:rPr>
              <a:t> </a:t>
            </a:r>
            <a:r>
              <a:rPr lang="fr-FR" altLang="fr-FR" sz="2400" dirty="0">
                <a:solidFill>
                  <a:srgbClr val="0A0AEC"/>
                </a:solidFill>
                <a:latin typeface="Times New Roman" panose="02020603050405020304" pitchFamily="18" charset="0"/>
              </a:rPr>
              <a:t>x </a:t>
            </a:r>
            <a:r>
              <a:rPr lang="fr-FR" altLang="fr-FR" sz="2400" dirty="0">
                <a:solidFill>
                  <a:srgbClr val="0A0AEC"/>
                </a:solidFill>
              </a:rPr>
              <a:t>S/N = 2 </a:t>
            </a:r>
            <a:r>
              <a:rPr lang="fr-FR" altLang="fr-FR" sz="2400" dirty="0">
                <a:solidFill>
                  <a:srgbClr val="0A0AEC"/>
                </a:solidFill>
                <a:latin typeface="Symbol" panose="05050102010706020507" pitchFamily="18" charset="2"/>
              </a:rPr>
              <a:t>n</a:t>
            </a:r>
            <a:r>
              <a:rPr lang="fr-FR" altLang="fr-FR" sz="2400" dirty="0">
                <a:solidFill>
                  <a:srgbClr val="0A0AEC"/>
                </a:solidFill>
              </a:rPr>
              <a:t> T</a:t>
            </a:r>
            <a:r>
              <a:rPr lang="fr-FR" altLang="fr-FR" sz="2400" dirty="0">
                <a:solidFill>
                  <a:srgbClr val="0A0AEC"/>
                </a:solidFill>
                <a:latin typeface="Times New Roman" panose="02020603050405020304" pitchFamily="18" charset="0"/>
              </a:rPr>
              <a:t> </a:t>
            </a:r>
            <a:r>
              <a:rPr lang="fr-FR" altLang="fr-FR" sz="2400" dirty="0">
                <a:solidFill>
                  <a:srgbClr val="0A0AEC"/>
                </a:solidFill>
              </a:rPr>
              <a:t>S/N</a:t>
            </a:r>
            <a:endParaRPr lang="fr-FR" altLang="fr-FR" sz="1800" dirty="0">
              <a:solidFill>
                <a:srgbClr val="0A0AEC"/>
              </a:solidFill>
            </a:endParaRPr>
          </a:p>
        </p:txBody>
      </p:sp>
      <p:sp>
        <p:nvSpPr>
          <p:cNvPr id="22533" name="ZoneTexte 1"/>
          <p:cNvSpPr txBox="1">
            <a:spLocks noChangeArrowheads="1"/>
          </p:cNvSpPr>
          <p:nvPr/>
        </p:nvSpPr>
        <p:spPr bwMode="auto">
          <a:xfrm>
            <a:off x="6584158" y="7634288"/>
            <a:ext cx="4756559" cy="2336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spcBef>
                <a:spcPct val="0"/>
              </a:spcBef>
              <a:buFontTx/>
              <a:buNone/>
            </a:pPr>
            <a:r>
              <a:rPr lang="fr-FR" altLang="fr-FR" sz="1350">
                <a:solidFill>
                  <a:srgbClr val="FF0000"/>
                </a:solidFill>
              </a:rPr>
              <a:t>Microwave cesium fountain: ~2 10</a:t>
            </a:r>
            <a:r>
              <a:rPr lang="fr-FR" altLang="fr-FR" sz="1350" baseline="30000">
                <a:solidFill>
                  <a:srgbClr val="FF0000"/>
                </a:solidFill>
              </a:rPr>
              <a:t>10 </a:t>
            </a:r>
            <a:r>
              <a:rPr lang="fr-FR" altLang="fr-FR" sz="1350">
                <a:solidFill>
                  <a:srgbClr val="FF0000"/>
                </a:solidFill>
              </a:rPr>
              <a:t>x 0.5 x 5000 =5 10</a:t>
            </a:r>
            <a:r>
              <a:rPr lang="fr-FR" altLang="fr-FR" sz="1350" baseline="30000">
                <a:solidFill>
                  <a:srgbClr val="FF0000"/>
                </a:solidFill>
              </a:rPr>
              <a:t>13</a:t>
            </a:r>
          </a:p>
          <a:p>
            <a:pPr eaLnBrk="1" hangingPunct="1">
              <a:lnSpc>
                <a:spcPct val="90000"/>
              </a:lnSpc>
              <a:spcBef>
                <a:spcPct val="0"/>
              </a:spcBef>
              <a:buFontTx/>
              <a:buNone/>
            </a:pPr>
            <a:r>
              <a:rPr lang="fr-FR" altLang="fr-FR" sz="1350"/>
              <a:t>Optical clocks : </a:t>
            </a:r>
            <a:r>
              <a:rPr lang="fr-FR" altLang="fr-FR" sz="1350">
                <a:solidFill>
                  <a:srgbClr val="FF0000"/>
                </a:solidFill>
              </a:rPr>
              <a:t>~2 10</a:t>
            </a:r>
            <a:r>
              <a:rPr lang="fr-FR" altLang="fr-FR" sz="1350" baseline="30000">
                <a:solidFill>
                  <a:srgbClr val="FF0000"/>
                </a:solidFill>
              </a:rPr>
              <a:t>15</a:t>
            </a:r>
            <a:r>
              <a:rPr lang="fr-FR" altLang="fr-FR" sz="1350">
                <a:solidFill>
                  <a:srgbClr val="FF0000"/>
                </a:solidFill>
              </a:rPr>
              <a:t> x 0.5 x 100= 10</a:t>
            </a:r>
            <a:r>
              <a:rPr lang="fr-FR" altLang="fr-FR" sz="1350" baseline="30000">
                <a:solidFill>
                  <a:srgbClr val="FF0000"/>
                </a:solidFill>
              </a:rPr>
              <a:t>17</a:t>
            </a:r>
            <a:endParaRPr lang="fr-FR" altLang="fr-FR" sz="1350" baseline="30000"/>
          </a:p>
          <a:p>
            <a:pPr eaLnBrk="1" hangingPunct="1">
              <a:lnSpc>
                <a:spcPct val="90000"/>
              </a:lnSpc>
              <a:spcBef>
                <a:spcPct val="0"/>
              </a:spcBef>
              <a:buFontTx/>
              <a:buNone/>
            </a:pPr>
            <a:r>
              <a:rPr lang="fr-FR" altLang="fr-FR" sz="1350" u="sng">
                <a:solidFill>
                  <a:schemeClr val="accent2"/>
                </a:solidFill>
              </a:rPr>
              <a:t>Trapped ions :</a:t>
            </a:r>
            <a:r>
              <a:rPr lang="fr-FR" altLang="fr-FR" sz="1350">
                <a:solidFill>
                  <a:schemeClr val="accent2"/>
                </a:solidFill>
              </a:rPr>
              <a:t>  T very long but only one ion in the trap.</a:t>
            </a:r>
          </a:p>
          <a:p>
            <a:pPr eaLnBrk="1" hangingPunct="1">
              <a:lnSpc>
                <a:spcPct val="90000"/>
              </a:lnSpc>
              <a:spcBef>
                <a:spcPct val="0"/>
              </a:spcBef>
              <a:buFontTx/>
              <a:buNone/>
            </a:pPr>
            <a:r>
              <a:rPr lang="fr-FR" altLang="fr-FR" sz="1350" u="sng">
                <a:solidFill>
                  <a:schemeClr val="accent2"/>
                </a:solidFill>
              </a:rPr>
              <a:t>Neutral atoms:</a:t>
            </a:r>
            <a:r>
              <a:rPr lang="fr-FR" altLang="fr-FR" sz="1350">
                <a:solidFill>
                  <a:schemeClr val="accent2"/>
                </a:solidFill>
              </a:rPr>
              <a:t> T long and large numbers: improved stability</a:t>
            </a:r>
          </a:p>
          <a:p>
            <a:pPr eaLnBrk="1" hangingPunct="1">
              <a:lnSpc>
                <a:spcPct val="90000"/>
              </a:lnSpc>
              <a:spcBef>
                <a:spcPct val="0"/>
              </a:spcBef>
              <a:buFontTx/>
              <a:buNone/>
            </a:pPr>
            <a:r>
              <a:rPr lang="fr-FR" altLang="fr-FR" sz="1350">
                <a:solidFill>
                  <a:srgbClr val="00CC00"/>
                </a:solidFill>
              </a:rPr>
              <a:t>Hg</a:t>
            </a:r>
            <a:r>
              <a:rPr lang="fr-FR" altLang="fr-FR" sz="1350" baseline="30000">
                <a:solidFill>
                  <a:srgbClr val="00CC00"/>
                </a:solidFill>
              </a:rPr>
              <a:t>+</a:t>
            </a:r>
            <a:r>
              <a:rPr lang="fr-FR" altLang="fr-FR" sz="1350">
                <a:solidFill>
                  <a:srgbClr val="00CC00"/>
                </a:solidFill>
              </a:rPr>
              <a:t>:optical transition</a:t>
            </a:r>
          </a:p>
          <a:p>
            <a:pPr eaLnBrk="1" hangingPunct="1">
              <a:lnSpc>
                <a:spcPct val="90000"/>
              </a:lnSpc>
              <a:spcBef>
                <a:spcPct val="0"/>
              </a:spcBef>
              <a:buFontTx/>
              <a:buNone/>
            </a:pPr>
            <a:r>
              <a:rPr lang="fr-FR" altLang="fr-FR" sz="1350">
                <a:solidFill>
                  <a:srgbClr val="00CC00"/>
                </a:solidFill>
              </a:rPr>
              <a:t>stability: 4 10</a:t>
            </a:r>
            <a:r>
              <a:rPr lang="fr-FR" altLang="fr-FR" sz="1350" baseline="30000">
                <a:solidFill>
                  <a:srgbClr val="00CC00"/>
                </a:solidFill>
              </a:rPr>
              <a:t>-15</a:t>
            </a:r>
            <a:r>
              <a:rPr lang="fr-FR" altLang="fr-FR" sz="1350">
                <a:solidFill>
                  <a:srgbClr val="00CC00"/>
                </a:solidFill>
              </a:rPr>
              <a:t> </a:t>
            </a:r>
            <a:r>
              <a:rPr lang="fr-FR" altLang="fr-FR" sz="1350">
                <a:solidFill>
                  <a:srgbClr val="00CC00"/>
                </a:solidFill>
                <a:latin typeface="Symbol" panose="05050102010706020507" pitchFamily="18" charset="2"/>
              </a:rPr>
              <a:t>t</a:t>
            </a:r>
            <a:r>
              <a:rPr lang="fr-FR" altLang="fr-FR" sz="1350" baseline="30000">
                <a:solidFill>
                  <a:srgbClr val="00CC00"/>
                </a:solidFill>
              </a:rPr>
              <a:t>-1/2</a:t>
            </a:r>
            <a:r>
              <a:rPr lang="fr-FR" altLang="fr-FR" sz="1350">
                <a:solidFill>
                  <a:srgbClr val="00CC00"/>
                </a:solidFill>
              </a:rPr>
              <a:t> </a:t>
            </a:r>
          </a:p>
          <a:p>
            <a:pPr eaLnBrk="1" hangingPunct="1">
              <a:lnSpc>
                <a:spcPct val="90000"/>
              </a:lnSpc>
              <a:spcBef>
                <a:spcPct val="0"/>
              </a:spcBef>
              <a:buFontTx/>
              <a:buNone/>
            </a:pPr>
            <a:r>
              <a:rPr lang="fr-FR" altLang="fr-FR" sz="1350">
                <a:solidFill>
                  <a:srgbClr val="00CC00"/>
                </a:solidFill>
              </a:rPr>
              <a:t>Accuracy: 1.9 10</a:t>
            </a:r>
            <a:r>
              <a:rPr lang="fr-FR" altLang="fr-FR" sz="1350" baseline="30000">
                <a:solidFill>
                  <a:srgbClr val="00CC00"/>
                </a:solidFill>
              </a:rPr>
              <a:t>-17 </a:t>
            </a:r>
          </a:p>
          <a:p>
            <a:pPr eaLnBrk="1" hangingPunct="1">
              <a:lnSpc>
                <a:spcPct val="90000"/>
              </a:lnSpc>
              <a:spcBef>
                <a:spcPct val="0"/>
              </a:spcBef>
              <a:buFontTx/>
              <a:buNone/>
            </a:pPr>
            <a:r>
              <a:rPr lang="fr-FR" altLang="fr-FR" sz="1350">
                <a:solidFill>
                  <a:srgbClr val="FF0000"/>
                </a:solidFill>
              </a:rPr>
              <a:t>Al</a:t>
            </a:r>
            <a:r>
              <a:rPr lang="fr-FR" altLang="fr-FR" sz="1350" baseline="30000">
                <a:solidFill>
                  <a:srgbClr val="FF0000"/>
                </a:solidFill>
              </a:rPr>
              <a:t>+</a:t>
            </a:r>
            <a:r>
              <a:rPr lang="fr-FR" altLang="fr-FR" sz="1350">
                <a:solidFill>
                  <a:srgbClr val="FF0000"/>
                </a:solidFill>
              </a:rPr>
              <a:t>: 8.6 10</a:t>
            </a:r>
            <a:r>
              <a:rPr lang="fr-FR" altLang="fr-FR" sz="1350" baseline="30000">
                <a:solidFill>
                  <a:srgbClr val="FF0000"/>
                </a:solidFill>
              </a:rPr>
              <a:t>-18</a:t>
            </a:r>
            <a:r>
              <a:rPr lang="fr-FR" altLang="fr-FR" sz="1350"/>
              <a:t> , Yb</a:t>
            </a:r>
            <a:r>
              <a:rPr lang="fr-FR" altLang="fr-FR" sz="1350" baseline="30000"/>
              <a:t>+</a:t>
            </a:r>
            <a:r>
              <a:rPr lang="fr-FR" altLang="fr-FR" sz="1350">
                <a:solidFill>
                  <a:srgbClr val="FF0000"/>
                </a:solidFill>
              </a:rPr>
              <a:t> : 4 10</a:t>
            </a:r>
            <a:r>
              <a:rPr lang="fr-FR" altLang="fr-FR" sz="1350" baseline="30000">
                <a:solidFill>
                  <a:srgbClr val="FF0000"/>
                </a:solidFill>
              </a:rPr>
              <a:t>-18</a:t>
            </a:r>
            <a:r>
              <a:rPr lang="fr-FR" altLang="fr-FR" sz="1350"/>
              <a:t> </a:t>
            </a:r>
            <a:endParaRPr lang="fr-FR" altLang="fr-FR" sz="1350">
              <a:solidFill>
                <a:srgbClr val="00CC00"/>
              </a:solidFill>
            </a:endParaRPr>
          </a:p>
          <a:p>
            <a:pPr eaLnBrk="1" hangingPunct="1">
              <a:lnSpc>
                <a:spcPct val="90000"/>
              </a:lnSpc>
              <a:spcBef>
                <a:spcPct val="0"/>
              </a:spcBef>
              <a:buFontTx/>
              <a:buNone/>
            </a:pPr>
            <a:r>
              <a:rPr lang="fr-FR" altLang="fr-FR" sz="1350">
                <a:solidFill>
                  <a:schemeClr val="accent2"/>
                </a:solidFill>
              </a:rPr>
              <a:t>Neutral Sr,Yb, Hg lattice clocks</a:t>
            </a:r>
          </a:p>
          <a:p>
            <a:pPr eaLnBrk="1" hangingPunct="1">
              <a:lnSpc>
                <a:spcPct val="90000"/>
              </a:lnSpc>
              <a:spcBef>
                <a:spcPct val="0"/>
              </a:spcBef>
              <a:buFontTx/>
              <a:buNone/>
            </a:pPr>
            <a:r>
              <a:rPr lang="fr-FR" altLang="fr-FR" sz="1350">
                <a:solidFill>
                  <a:srgbClr val="FF0000"/>
                </a:solidFill>
              </a:rPr>
              <a:t>3 10</a:t>
            </a:r>
            <a:r>
              <a:rPr lang="fr-FR" altLang="fr-FR" sz="1350" baseline="30000">
                <a:solidFill>
                  <a:srgbClr val="FF0000"/>
                </a:solidFill>
              </a:rPr>
              <a:t>-18</a:t>
            </a:r>
            <a:r>
              <a:rPr lang="fr-FR" altLang="fr-FR" sz="1050"/>
              <a:t> </a:t>
            </a:r>
            <a:r>
              <a:rPr lang="fr-FR" altLang="fr-FR" sz="1350">
                <a:solidFill>
                  <a:schemeClr val="accent2"/>
                </a:solidFill>
              </a:rPr>
              <a:t>accuracy, J. Ye et al.</a:t>
            </a:r>
          </a:p>
          <a:p>
            <a:pPr eaLnBrk="1" hangingPunct="1">
              <a:lnSpc>
                <a:spcPct val="90000"/>
              </a:lnSpc>
              <a:spcBef>
                <a:spcPct val="0"/>
              </a:spcBef>
              <a:buFontTx/>
              <a:buNone/>
            </a:pPr>
            <a:r>
              <a:rPr lang="fr-FR" altLang="fr-FR" sz="1200">
                <a:solidFill>
                  <a:schemeClr val="accent2"/>
                </a:solidFill>
              </a:rPr>
              <a:t>TOKYO, JILA, SYRTE, PTB, NIST, LENS, DUESSELDORF ….</a:t>
            </a:r>
          </a:p>
          <a:p>
            <a:pPr>
              <a:spcBef>
                <a:spcPct val="0"/>
              </a:spcBef>
              <a:buFontTx/>
              <a:buNone/>
            </a:pPr>
            <a:endParaRPr lang="fr-FR" altLang="fr-FR" sz="1350"/>
          </a:p>
        </p:txBody>
      </p:sp>
      <p:grpSp>
        <p:nvGrpSpPr>
          <p:cNvPr id="6" name="Groupe 5">
            <a:extLst>
              <a:ext uri="{FF2B5EF4-FFF2-40B4-BE49-F238E27FC236}">
                <a16:creationId xmlns:a16="http://schemas.microsoft.com/office/drawing/2014/main" id="{C84497E3-D780-4FB5-9472-38068FC3ED5E}"/>
              </a:ext>
            </a:extLst>
          </p:cNvPr>
          <p:cNvGrpSpPr/>
          <p:nvPr/>
        </p:nvGrpSpPr>
        <p:grpSpPr>
          <a:xfrm>
            <a:off x="2192067" y="3130938"/>
            <a:ext cx="8957565" cy="874181"/>
            <a:chOff x="2192067" y="3130938"/>
            <a:chExt cx="8957565" cy="874181"/>
          </a:xfrm>
        </p:grpSpPr>
        <p:sp>
          <p:nvSpPr>
            <p:cNvPr id="22534" name="ZoneTexte 2"/>
            <p:cNvSpPr txBox="1">
              <a:spLocks noChangeArrowheads="1"/>
            </p:cNvSpPr>
            <p:nvPr/>
          </p:nvSpPr>
          <p:spPr bwMode="auto">
            <a:xfrm>
              <a:off x="2192067" y="3130938"/>
              <a:ext cx="39957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200" dirty="0" err="1"/>
                <a:t>Microwave</a:t>
              </a:r>
              <a:r>
                <a:rPr lang="fr-FR" altLang="fr-FR" sz="2200" dirty="0"/>
                <a:t> </a:t>
              </a:r>
              <a:r>
                <a:rPr lang="fr-FR" altLang="fr-FR" sz="2200" dirty="0" err="1"/>
                <a:t>cesium</a:t>
              </a:r>
              <a:r>
                <a:rPr lang="fr-FR" altLang="fr-FR" sz="2200" dirty="0"/>
                <a:t> </a:t>
              </a:r>
              <a:r>
                <a:rPr lang="fr-FR" altLang="fr-FR" sz="2200" dirty="0" err="1"/>
                <a:t>fountain</a:t>
              </a:r>
              <a:r>
                <a:rPr lang="fr-FR" altLang="fr-FR" sz="2200" dirty="0"/>
                <a:t>: </a:t>
              </a:r>
            </a:p>
          </p:txBody>
        </p:sp>
        <p:sp>
          <p:nvSpPr>
            <p:cNvPr id="22535" name="ZoneTexte 3"/>
            <p:cNvSpPr txBox="1">
              <a:spLocks noChangeArrowheads="1"/>
            </p:cNvSpPr>
            <p:nvPr/>
          </p:nvSpPr>
          <p:spPr bwMode="auto">
            <a:xfrm>
              <a:off x="5832931" y="3146879"/>
              <a:ext cx="531670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200" b="1" dirty="0">
                  <a:latin typeface="Script MT Bold" panose="03040602040607080904" pitchFamily="66" charset="0"/>
                </a:rPr>
                <a:t>F=</a:t>
              </a:r>
              <a:r>
                <a:rPr lang="fr-FR" altLang="fr-FR" sz="2200" dirty="0"/>
                <a:t> 2 10</a:t>
              </a:r>
              <a:r>
                <a:rPr lang="fr-FR" altLang="fr-FR" sz="2200" baseline="30000" dirty="0"/>
                <a:t>10 </a:t>
              </a:r>
              <a:r>
                <a:rPr lang="fr-FR" altLang="fr-FR" sz="2200" dirty="0"/>
                <a:t>x 0.5 x 5000 = 5 10</a:t>
              </a:r>
              <a:r>
                <a:rPr lang="fr-FR" altLang="fr-FR" sz="2200" baseline="30000" dirty="0"/>
                <a:t>13 </a:t>
              </a:r>
              <a:endParaRPr lang="fr-FR" altLang="fr-FR" sz="2200" dirty="0"/>
            </a:p>
          </p:txBody>
        </p:sp>
        <p:sp>
          <p:nvSpPr>
            <p:cNvPr id="22537" name="ZoneTexte 8"/>
            <p:cNvSpPr txBox="1">
              <a:spLocks noChangeArrowheads="1"/>
            </p:cNvSpPr>
            <p:nvPr/>
          </p:nvSpPr>
          <p:spPr bwMode="auto">
            <a:xfrm>
              <a:off x="5851335" y="3574232"/>
              <a:ext cx="452722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200" b="1" dirty="0">
                  <a:solidFill>
                    <a:srgbClr val="FF0000"/>
                  </a:solidFill>
                  <a:latin typeface="Script MT Bold" panose="03040602040607080904" pitchFamily="66" charset="0"/>
                </a:rPr>
                <a:t>F=</a:t>
              </a:r>
              <a:r>
                <a:rPr lang="fr-FR" altLang="fr-FR" sz="2200" dirty="0">
                  <a:solidFill>
                    <a:srgbClr val="FF0000"/>
                  </a:solidFill>
                </a:rPr>
                <a:t> 5 10</a:t>
              </a:r>
              <a:r>
                <a:rPr lang="fr-FR" altLang="fr-FR" sz="2200" baseline="30000" dirty="0">
                  <a:solidFill>
                    <a:srgbClr val="FF0000"/>
                  </a:solidFill>
                </a:rPr>
                <a:t>14  </a:t>
              </a:r>
              <a:r>
                <a:rPr lang="fr-FR" altLang="fr-FR" sz="2200" dirty="0">
                  <a:solidFill>
                    <a:srgbClr val="FF0000"/>
                  </a:solidFill>
                </a:rPr>
                <a:t>x 1   x 100   = 5 10</a:t>
              </a:r>
              <a:r>
                <a:rPr lang="fr-FR" altLang="fr-FR" sz="2200" baseline="30000" dirty="0">
                  <a:solidFill>
                    <a:srgbClr val="FF0000"/>
                  </a:solidFill>
                </a:rPr>
                <a:t>17 </a:t>
              </a:r>
              <a:endParaRPr lang="fr-FR" altLang="fr-FR" sz="2200" dirty="0">
                <a:solidFill>
                  <a:srgbClr val="FF0000"/>
                </a:solidFill>
              </a:endParaRPr>
            </a:p>
          </p:txBody>
        </p:sp>
        <p:sp>
          <p:nvSpPr>
            <p:cNvPr id="21" name="ZoneTexte 2"/>
            <p:cNvSpPr txBox="1">
              <a:spLocks noChangeArrowheads="1"/>
            </p:cNvSpPr>
            <p:nvPr/>
          </p:nvSpPr>
          <p:spPr bwMode="auto">
            <a:xfrm>
              <a:off x="2206684" y="3496024"/>
              <a:ext cx="257562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200" dirty="0">
                  <a:solidFill>
                    <a:srgbClr val="FF0000"/>
                  </a:solidFill>
                </a:rPr>
                <a:t>Optical </a:t>
              </a:r>
              <a:r>
                <a:rPr lang="fr-FR" altLang="fr-FR" sz="2200" dirty="0" err="1">
                  <a:solidFill>
                    <a:srgbClr val="FF0000"/>
                  </a:solidFill>
                </a:rPr>
                <a:t>clocks</a:t>
              </a:r>
              <a:r>
                <a:rPr lang="fr-FR" altLang="fr-FR" sz="2200" dirty="0">
                  <a:solidFill>
                    <a:srgbClr val="FF0000"/>
                  </a:solidFill>
                </a:rPr>
                <a:t>: </a:t>
              </a:r>
            </a:p>
          </p:txBody>
        </p:sp>
      </p:grpSp>
      <p:grpSp>
        <p:nvGrpSpPr>
          <p:cNvPr id="8" name="Groupe 7">
            <a:extLst>
              <a:ext uri="{FF2B5EF4-FFF2-40B4-BE49-F238E27FC236}">
                <a16:creationId xmlns:a16="http://schemas.microsoft.com/office/drawing/2014/main" id="{2A8330F2-B3D0-43C2-BDDD-D0C607746821}"/>
              </a:ext>
            </a:extLst>
          </p:cNvPr>
          <p:cNvGrpSpPr/>
          <p:nvPr/>
        </p:nvGrpSpPr>
        <p:grpSpPr>
          <a:xfrm>
            <a:off x="223329" y="3880314"/>
            <a:ext cx="11621242" cy="2937069"/>
            <a:chOff x="223329" y="3880314"/>
            <a:chExt cx="11621242" cy="2937069"/>
          </a:xfrm>
        </p:grpSpPr>
        <p:grpSp>
          <p:nvGrpSpPr>
            <p:cNvPr id="7" name="Groupe 6">
              <a:extLst>
                <a:ext uri="{FF2B5EF4-FFF2-40B4-BE49-F238E27FC236}">
                  <a16:creationId xmlns:a16="http://schemas.microsoft.com/office/drawing/2014/main" id="{C0237300-700A-4870-94B4-E34B214DBB83}"/>
                </a:ext>
              </a:extLst>
            </p:cNvPr>
            <p:cNvGrpSpPr/>
            <p:nvPr/>
          </p:nvGrpSpPr>
          <p:grpSpPr>
            <a:xfrm>
              <a:off x="223329" y="3880314"/>
              <a:ext cx="11621242" cy="2779788"/>
              <a:chOff x="223329" y="3880314"/>
              <a:chExt cx="11621242" cy="2779788"/>
            </a:xfrm>
          </p:grpSpPr>
          <p:pic>
            <p:nvPicPr>
              <p:cNvPr id="22530" name="Picture 2" descr="clock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329" y="4300182"/>
                <a:ext cx="3094890" cy="210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ZoneTexte 7"/>
              <p:cNvSpPr txBox="1">
                <a:spLocks noChangeArrowheads="1"/>
              </p:cNvSpPr>
              <p:nvPr/>
            </p:nvSpPr>
            <p:spPr bwMode="auto">
              <a:xfrm>
                <a:off x="634620" y="3880314"/>
                <a:ext cx="15483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000" dirty="0" err="1">
                    <a:solidFill>
                      <a:srgbClr val="00B050"/>
                    </a:solidFill>
                  </a:rPr>
                  <a:t>Trapped</a:t>
                </a:r>
                <a:r>
                  <a:rPr lang="fr-FR" altLang="fr-FR" sz="2000" dirty="0">
                    <a:solidFill>
                      <a:srgbClr val="00B050"/>
                    </a:solidFill>
                  </a:rPr>
                  <a:t> ion </a:t>
                </a:r>
              </a:p>
            </p:txBody>
          </p:sp>
          <p:grpSp>
            <p:nvGrpSpPr>
              <p:cNvPr id="22538" name="Groupe 10"/>
              <p:cNvGrpSpPr>
                <a:grpSpLocks/>
              </p:cNvGrpSpPr>
              <p:nvPr/>
            </p:nvGrpSpPr>
            <p:grpSpPr bwMode="auto">
              <a:xfrm>
                <a:off x="9828843" y="4926297"/>
                <a:ext cx="2015728" cy="1464469"/>
                <a:chOff x="6624638" y="4905375"/>
                <a:chExt cx="2362200" cy="1735138"/>
              </a:xfrm>
            </p:grpSpPr>
            <p:pic>
              <p:nvPicPr>
                <p:cNvPr id="22540" name="Picture 19" descr="lattic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24638" y="4905375"/>
                  <a:ext cx="2362200"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2541" name="Groupe 12"/>
                <p:cNvGrpSpPr>
                  <a:grpSpLocks/>
                </p:cNvGrpSpPr>
                <p:nvPr/>
              </p:nvGrpSpPr>
              <p:grpSpPr bwMode="auto">
                <a:xfrm>
                  <a:off x="7162800" y="5086250"/>
                  <a:ext cx="1370013" cy="935038"/>
                  <a:chOff x="7162800" y="5086250"/>
                  <a:chExt cx="1370013" cy="935038"/>
                </a:xfrm>
              </p:grpSpPr>
              <p:sp>
                <p:nvSpPr>
                  <p:cNvPr id="22542" name="Oval 42"/>
                  <p:cNvSpPr>
                    <a:spLocks noChangeArrowheads="1"/>
                  </p:cNvSpPr>
                  <p:nvPr/>
                </p:nvSpPr>
                <p:spPr bwMode="auto">
                  <a:xfrm>
                    <a:off x="7162800" y="5518050"/>
                    <a:ext cx="288925" cy="2873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22543" name="Oval 43"/>
                  <p:cNvSpPr>
                    <a:spLocks noChangeArrowheads="1"/>
                  </p:cNvSpPr>
                  <p:nvPr/>
                </p:nvSpPr>
                <p:spPr bwMode="auto">
                  <a:xfrm>
                    <a:off x="7883525" y="5733950"/>
                    <a:ext cx="288925" cy="2873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22544" name="Oval 44"/>
                  <p:cNvSpPr>
                    <a:spLocks noChangeArrowheads="1"/>
                  </p:cNvSpPr>
                  <p:nvPr/>
                </p:nvSpPr>
                <p:spPr bwMode="auto">
                  <a:xfrm>
                    <a:off x="7596188" y="5086250"/>
                    <a:ext cx="288925" cy="2873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22545" name="Oval 45"/>
                  <p:cNvSpPr>
                    <a:spLocks noChangeArrowheads="1"/>
                  </p:cNvSpPr>
                  <p:nvPr/>
                </p:nvSpPr>
                <p:spPr bwMode="auto">
                  <a:xfrm>
                    <a:off x="8243888" y="5302150"/>
                    <a:ext cx="288925" cy="2873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grpSp>
          </p:grpSp>
          <p:pic>
            <p:nvPicPr>
              <p:cNvPr id="2" name="Image 1"/>
              <p:cNvPicPr>
                <a:picLocks noChangeAspect="1"/>
              </p:cNvPicPr>
              <p:nvPr/>
            </p:nvPicPr>
            <p:blipFill>
              <a:blip r:embed="rId5"/>
              <a:stretch>
                <a:fillRect/>
              </a:stretch>
            </p:blipFill>
            <p:spPr>
              <a:xfrm rot="5400000">
                <a:off x="6758970" y="4411836"/>
                <a:ext cx="2610839" cy="1885694"/>
              </a:xfrm>
              <a:prstGeom prst="rect">
                <a:avLst/>
              </a:prstGeom>
            </p:spPr>
          </p:pic>
          <p:sp>
            <p:nvSpPr>
              <p:cNvPr id="4" name="ZoneTexte 3"/>
              <p:cNvSpPr txBox="1"/>
              <p:nvPr/>
            </p:nvSpPr>
            <p:spPr>
              <a:xfrm>
                <a:off x="3453934" y="4950646"/>
                <a:ext cx="2078838" cy="707886"/>
              </a:xfrm>
              <a:prstGeom prst="rect">
                <a:avLst/>
              </a:prstGeom>
              <a:noFill/>
            </p:spPr>
            <p:txBody>
              <a:bodyPr wrap="square" rtlCol="0">
                <a:spAutoFit/>
              </a:bodyPr>
              <a:lstStyle/>
              <a:p>
                <a:r>
                  <a:rPr lang="en-US" sz="2000" dirty="0">
                    <a:cs typeface="Arial" panose="020B0604020202020204" pitchFamily="34" charset="0"/>
                  </a:rPr>
                  <a:t>Al</a:t>
                </a:r>
                <a:r>
                  <a:rPr lang="en-US" sz="2000" baseline="30000" dirty="0">
                    <a:cs typeface="Arial" panose="020B0604020202020204" pitchFamily="34" charset="0"/>
                  </a:rPr>
                  <a:t>+</a:t>
                </a:r>
                <a:r>
                  <a:rPr lang="en-US" sz="2000" dirty="0">
                    <a:cs typeface="Arial" panose="020B0604020202020204" pitchFamily="34" charset="0"/>
                  </a:rPr>
                  <a:t>, </a:t>
                </a:r>
                <a:r>
                  <a:rPr lang="en-US" sz="2000" dirty="0" err="1">
                    <a:cs typeface="Arial" panose="020B0604020202020204" pitchFamily="34" charset="0"/>
                  </a:rPr>
                  <a:t>Yb</a:t>
                </a:r>
                <a:r>
                  <a:rPr lang="en-US" sz="2000" baseline="30000" dirty="0">
                    <a:cs typeface="Arial" panose="020B0604020202020204" pitchFamily="34" charset="0"/>
                  </a:rPr>
                  <a:t>+</a:t>
                </a:r>
                <a:r>
                  <a:rPr lang="en-US" sz="2000" dirty="0">
                    <a:cs typeface="Arial" panose="020B0604020202020204" pitchFamily="34" charset="0"/>
                  </a:rPr>
                  <a:t>,Hg</a:t>
                </a:r>
                <a:r>
                  <a:rPr lang="en-US" sz="2000" baseline="30000" dirty="0">
                    <a:cs typeface="Arial" panose="020B0604020202020204" pitchFamily="34" charset="0"/>
                  </a:rPr>
                  <a:t>+</a:t>
                </a:r>
                <a:r>
                  <a:rPr lang="en-US" sz="2000" dirty="0">
                    <a:cs typeface="Arial" panose="020B0604020202020204" pitchFamily="34" charset="0"/>
                  </a:rPr>
                  <a:t>, Ca</a:t>
                </a:r>
                <a:r>
                  <a:rPr lang="en-US" sz="2000" baseline="30000" dirty="0">
                    <a:cs typeface="Arial" panose="020B0604020202020204" pitchFamily="34" charset="0"/>
                  </a:rPr>
                  <a:t>+</a:t>
                </a:r>
                <a:r>
                  <a:rPr lang="en-US" sz="2000" dirty="0">
                    <a:cs typeface="Arial" panose="020B0604020202020204" pitchFamily="34" charset="0"/>
                  </a:rPr>
                  <a:t>, Lu</a:t>
                </a:r>
                <a:r>
                  <a:rPr lang="en-US" sz="2000" baseline="30000" dirty="0">
                    <a:cs typeface="Arial" panose="020B0604020202020204" pitchFamily="34" charset="0"/>
                  </a:rPr>
                  <a:t>+</a:t>
                </a:r>
                <a:r>
                  <a:rPr lang="en-US" sz="2000" dirty="0">
                    <a:cs typeface="Arial" panose="020B0604020202020204" pitchFamily="34" charset="0"/>
                  </a:rPr>
                  <a:t>,…..</a:t>
                </a:r>
              </a:p>
            </p:txBody>
          </p:sp>
          <p:sp>
            <p:nvSpPr>
              <p:cNvPr id="22" name="ZoneTexte 7"/>
              <p:cNvSpPr txBox="1">
                <a:spLocks noChangeArrowheads="1"/>
              </p:cNvSpPr>
              <p:nvPr/>
            </p:nvSpPr>
            <p:spPr bwMode="auto">
              <a:xfrm>
                <a:off x="9220230" y="4037002"/>
                <a:ext cx="20575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000" dirty="0" err="1">
                    <a:solidFill>
                      <a:srgbClr val="00B050"/>
                    </a:solidFill>
                  </a:rPr>
                  <a:t>Neutral</a:t>
                </a:r>
                <a:r>
                  <a:rPr lang="fr-FR" altLang="fr-FR" sz="2000" dirty="0">
                    <a:solidFill>
                      <a:srgbClr val="00B050"/>
                    </a:solidFill>
                  </a:rPr>
                  <a:t> </a:t>
                </a:r>
                <a:r>
                  <a:rPr lang="fr-FR" altLang="fr-FR" sz="2000" dirty="0" err="1">
                    <a:solidFill>
                      <a:srgbClr val="00B050"/>
                    </a:solidFill>
                  </a:rPr>
                  <a:t>atoms</a:t>
                </a:r>
                <a:endParaRPr lang="fr-FR" altLang="fr-FR" sz="2000" dirty="0">
                  <a:solidFill>
                    <a:srgbClr val="00B050"/>
                  </a:solidFill>
                </a:endParaRPr>
              </a:p>
            </p:txBody>
          </p:sp>
          <p:sp>
            <p:nvSpPr>
              <p:cNvPr id="23" name="ZoneTexte 22"/>
              <p:cNvSpPr txBox="1"/>
              <p:nvPr/>
            </p:nvSpPr>
            <p:spPr>
              <a:xfrm>
                <a:off x="9321877" y="4408290"/>
                <a:ext cx="1539268" cy="400110"/>
              </a:xfrm>
              <a:prstGeom prst="rect">
                <a:avLst/>
              </a:prstGeom>
              <a:noFill/>
            </p:spPr>
            <p:txBody>
              <a:bodyPr wrap="none" rtlCol="0">
                <a:spAutoFit/>
              </a:bodyPr>
              <a:lstStyle/>
              <a:p>
                <a:r>
                  <a:rPr lang="en-US" sz="2000" dirty="0" err="1">
                    <a:cs typeface="Arial" panose="020B0604020202020204" pitchFamily="34" charset="0"/>
                  </a:rPr>
                  <a:t>Sr</a:t>
                </a:r>
                <a:r>
                  <a:rPr lang="en-US" sz="2000" dirty="0">
                    <a:cs typeface="Arial" panose="020B0604020202020204" pitchFamily="34" charset="0"/>
                  </a:rPr>
                  <a:t>, </a:t>
                </a:r>
                <a:r>
                  <a:rPr lang="en-US" sz="2000" dirty="0" err="1">
                    <a:cs typeface="Arial" panose="020B0604020202020204" pitchFamily="34" charset="0"/>
                  </a:rPr>
                  <a:t>Yb</a:t>
                </a:r>
                <a:r>
                  <a:rPr lang="en-US" sz="2000" dirty="0">
                    <a:cs typeface="Arial" panose="020B0604020202020204" pitchFamily="34" charset="0"/>
                  </a:rPr>
                  <a:t>, Hg, Ca</a:t>
                </a:r>
                <a:endParaRPr lang="en-US" sz="2000" baseline="30000" dirty="0">
                  <a:cs typeface="Arial" panose="020B0604020202020204" pitchFamily="34" charset="0"/>
                </a:endParaRPr>
              </a:p>
            </p:txBody>
          </p:sp>
        </p:grpSp>
        <p:sp>
          <p:nvSpPr>
            <p:cNvPr id="3" name="ZoneTexte 2"/>
            <p:cNvSpPr txBox="1"/>
            <p:nvPr/>
          </p:nvSpPr>
          <p:spPr>
            <a:xfrm>
              <a:off x="2780462" y="6448051"/>
              <a:ext cx="6814686" cy="369332"/>
            </a:xfrm>
            <a:prstGeom prst="rect">
              <a:avLst/>
            </a:prstGeom>
            <a:noFill/>
          </p:spPr>
          <p:txBody>
            <a:bodyPr wrap="none" rtlCol="0">
              <a:spAutoFit/>
            </a:bodyPr>
            <a:lstStyle/>
            <a:p>
              <a:r>
                <a:rPr lang="en-US" dirty="0"/>
                <a:t>NIST, PTB, NPL, Paris </a:t>
              </a:r>
              <a:r>
                <a:rPr lang="en-US" dirty="0" err="1"/>
                <a:t>Obs</a:t>
              </a:r>
              <a:r>
                <a:rPr lang="en-US" dirty="0"/>
                <a:t>, Tokyo, Torino, Innsbruck, Seoul, Singapore,….</a:t>
              </a:r>
            </a:p>
          </p:txBody>
        </p:sp>
      </p:grpSp>
      <p:sp>
        <p:nvSpPr>
          <p:cNvPr id="5" name="ZoneTexte 4">
            <a:extLst>
              <a:ext uri="{FF2B5EF4-FFF2-40B4-BE49-F238E27FC236}">
                <a16:creationId xmlns:a16="http://schemas.microsoft.com/office/drawing/2014/main" id="{67796C6C-223C-4976-B88C-2C289E78F3F2}"/>
              </a:ext>
            </a:extLst>
          </p:cNvPr>
          <p:cNvSpPr txBox="1"/>
          <p:nvPr/>
        </p:nvSpPr>
        <p:spPr>
          <a:xfrm>
            <a:off x="2742341" y="1973138"/>
            <a:ext cx="6132644" cy="1089529"/>
          </a:xfrm>
          <a:prstGeom prst="rect">
            <a:avLst/>
          </a:prstGeom>
          <a:noFill/>
        </p:spPr>
        <p:txBody>
          <a:bodyPr wrap="square" rtlCol="0">
            <a:spAutoFit/>
          </a:bodyPr>
          <a:lstStyle/>
          <a:p>
            <a:pPr>
              <a:lnSpc>
                <a:spcPct val="90000"/>
              </a:lnSpc>
              <a:defRPr/>
            </a:pPr>
            <a:r>
              <a:rPr lang="fr-FR" altLang="fr-FR" sz="2400" dirty="0" err="1">
                <a:solidFill>
                  <a:srgbClr val="00B050"/>
                </a:solidFill>
                <a:latin typeface="Arial" panose="020B0604020202020204" pitchFamily="34" charset="0"/>
                <a:cs typeface="Arial" panose="020B0604020202020204" pitchFamily="34" charset="0"/>
              </a:rPr>
              <a:t>Increase</a:t>
            </a:r>
            <a:r>
              <a:rPr lang="fr-FR" altLang="fr-FR" sz="2400" dirty="0">
                <a:solidFill>
                  <a:srgbClr val="00B050"/>
                </a:solidFill>
                <a:latin typeface="Arial" panose="020B0604020202020204" pitchFamily="34" charset="0"/>
                <a:cs typeface="Arial" panose="020B0604020202020204" pitchFamily="34" charset="0"/>
              </a:rPr>
              <a:t> T: </a:t>
            </a:r>
            <a:r>
              <a:rPr lang="fr-FR" altLang="fr-FR" sz="2400" dirty="0" err="1">
                <a:solidFill>
                  <a:srgbClr val="00B050"/>
                </a:solidFill>
                <a:latin typeface="Arial" panose="020B0604020202020204" pitchFamily="34" charset="0"/>
                <a:cs typeface="Arial" panose="020B0604020202020204" pitchFamily="34" charset="0"/>
              </a:rPr>
              <a:t>microgravity</a:t>
            </a:r>
            <a:r>
              <a:rPr lang="fr-FR" altLang="fr-FR" sz="2400" dirty="0">
                <a:solidFill>
                  <a:srgbClr val="00B050"/>
                </a:solidFill>
                <a:latin typeface="Arial" panose="020B0604020202020204" pitchFamily="34" charset="0"/>
                <a:cs typeface="Arial" panose="020B0604020202020204" pitchFamily="34" charset="0"/>
              </a:rPr>
              <a:t> or </a:t>
            </a:r>
            <a:r>
              <a:rPr lang="fr-FR" altLang="fr-FR" sz="2400" dirty="0" err="1">
                <a:solidFill>
                  <a:srgbClr val="00B050"/>
                </a:solidFill>
                <a:latin typeface="Arial" panose="020B0604020202020204" pitchFamily="34" charset="0"/>
                <a:cs typeface="Arial" panose="020B0604020202020204" pitchFamily="34" charset="0"/>
              </a:rPr>
              <a:t>trapping</a:t>
            </a:r>
            <a:r>
              <a:rPr lang="fr-FR" altLang="fr-FR" sz="2400" dirty="0">
                <a:solidFill>
                  <a:srgbClr val="00B050"/>
                </a:solidFill>
                <a:latin typeface="Arial" panose="020B0604020202020204" pitchFamily="34" charset="0"/>
                <a:cs typeface="Arial" panose="020B0604020202020204" pitchFamily="34" charset="0"/>
              </a:rPr>
              <a:t> </a:t>
            </a:r>
            <a:r>
              <a:rPr lang="fr-FR" altLang="fr-FR" sz="2400" dirty="0" err="1">
                <a:solidFill>
                  <a:srgbClr val="00B050"/>
                </a:solidFill>
                <a:latin typeface="Arial" panose="020B0604020202020204" pitchFamily="34" charset="0"/>
                <a:cs typeface="Arial" panose="020B0604020202020204" pitchFamily="34" charset="0"/>
              </a:rPr>
              <a:t>atoms</a:t>
            </a:r>
            <a:endParaRPr lang="fr-FR" altLang="fr-FR" sz="2400" dirty="0">
              <a:solidFill>
                <a:srgbClr val="00B050"/>
              </a:solidFill>
              <a:latin typeface="Arial" panose="020B0604020202020204" pitchFamily="34" charset="0"/>
              <a:cs typeface="Arial" panose="020B0604020202020204" pitchFamily="34" charset="0"/>
            </a:endParaRPr>
          </a:p>
          <a:p>
            <a:pPr>
              <a:lnSpc>
                <a:spcPct val="90000"/>
              </a:lnSpc>
              <a:defRPr/>
            </a:pPr>
            <a:r>
              <a:rPr lang="fr-FR" altLang="fr-FR" sz="2400" dirty="0" err="1">
                <a:solidFill>
                  <a:srgbClr val="00B050"/>
                </a:solidFill>
                <a:latin typeface="Arial" panose="020B0604020202020204" pitchFamily="34" charset="0"/>
                <a:cs typeface="Arial" panose="020B0604020202020204" pitchFamily="34" charset="0"/>
              </a:rPr>
              <a:t>Increase</a:t>
            </a:r>
            <a:r>
              <a:rPr lang="fr-FR" altLang="fr-FR" sz="2400" dirty="0">
                <a:solidFill>
                  <a:srgbClr val="00B050"/>
                </a:solidFill>
                <a:latin typeface="Arial" panose="020B0604020202020204" pitchFamily="34" charset="0"/>
                <a:cs typeface="Arial" panose="020B0604020202020204" pitchFamily="34" charset="0"/>
              </a:rPr>
              <a:t> </a:t>
            </a:r>
            <a:r>
              <a:rPr lang="fr-FR" altLang="fr-FR" sz="2400" dirty="0">
                <a:solidFill>
                  <a:srgbClr val="00B050"/>
                </a:solidFill>
                <a:latin typeface="Symbol" panose="05050102010706020507" pitchFamily="18" charset="2"/>
                <a:cs typeface="Arial" panose="020B0604020202020204" pitchFamily="34" charset="0"/>
              </a:rPr>
              <a:t>n</a:t>
            </a:r>
            <a:r>
              <a:rPr lang="fr-FR" altLang="fr-FR" sz="2400" dirty="0">
                <a:solidFill>
                  <a:srgbClr val="00B050"/>
                </a:solidFill>
                <a:latin typeface="Arial" panose="020B0604020202020204" pitchFamily="34" charset="0"/>
                <a:cs typeface="Arial" panose="020B0604020202020204" pitchFamily="34" charset="0"/>
              </a:rPr>
              <a:t>: </a:t>
            </a:r>
            <a:r>
              <a:rPr lang="fr-FR" altLang="fr-FR" sz="2400" dirty="0" err="1">
                <a:solidFill>
                  <a:srgbClr val="00B050"/>
                </a:solidFill>
                <a:latin typeface="Arial" panose="020B0604020202020204" pitchFamily="34" charset="0"/>
                <a:cs typeface="Arial" panose="020B0604020202020204" pitchFamily="34" charset="0"/>
              </a:rPr>
              <a:t>optical</a:t>
            </a:r>
            <a:r>
              <a:rPr lang="fr-FR" altLang="fr-FR" sz="2400" dirty="0">
                <a:solidFill>
                  <a:srgbClr val="00B050"/>
                </a:solidFill>
                <a:latin typeface="Arial" panose="020B0604020202020204" pitchFamily="34" charset="0"/>
                <a:cs typeface="Arial" panose="020B0604020202020204" pitchFamily="34" charset="0"/>
              </a:rPr>
              <a:t> </a:t>
            </a:r>
            <a:r>
              <a:rPr lang="fr-FR" altLang="fr-FR" sz="2400" dirty="0" err="1">
                <a:solidFill>
                  <a:srgbClr val="00B050"/>
                </a:solidFill>
                <a:latin typeface="Arial" panose="020B0604020202020204" pitchFamily="34" charset="0"/>
                <a:cs typeface="Arial" panose="020B0604020202020204" pitchFamily="34" charset="0"/>
              </a:rPr>
              <a:t>clocks</a:t>
            </a:r>
            <a:endParaRPr lang="fr-FR" altLang="fr-FR" sz="2400" dirty="0">
              <a:solidFill>
                <a:srgbClr val="00B050"/>
              </a:solidFill>
              <a:latin typeface="Arial" panose="020B0604020202020204" pitchFamily="34" charset="0"/>
              <a:cs typeface="Arial" panose="020B0604020202020204" pitchFamily="34" charset="0"/>
            </a:endParaRPr>
          </a:p>
          <a:p>
            <a:pPr>
              <a:lnSpc>
                <a:spcPct val="90000"/>
              </a:lnSpc>
              <a:defRPr/>
            </a:pPr>
            <a:r>
              <a:rPr lang="fr-FR" altLang="fr-FR" sz="2400" dirty="0" err="1">
                <a:solidFill>
                  <a:srgbClr val="00B050"/>
                </a:solidFill>
                <a:latin typeface="Arial" panose="020B0604020202020204" pitchFamily="34" charset="0"/>
                <a:cs typeface="Arial" panose="020B0604020202020204" pitchFamily="34" charset="0"/>
              </a:rPr>
              <a:t>Increase</a:t>
            </a:r>
            <a:r>
              <a:rPr lang="fr-FR" altLang="fr-FR" sz="2400" dirty="0">
                <a:solidFill>
                  <a:srgbClr val="00B050"/>
                </a:solidFill>
                <a:latin typeface="Arial" panose="020B0604020202020204" pitchFamily="34" charset="0"/>
                <a:cs typeface="Arial" panose="020B0604020202020204" pitchFamily="34" charset="0"/>
              </a:rPr>
              <a:t> S/N, </a:t>
            </a:r>
            <a:r>
              <a:rPr lang="fr-FR" altLang="fr-FR" sz="2400" dirty="0" err="1">
                <a:solidFill>
                  <a:srgbClr val="00B050"/>
                </a:solidFill>
                <a:latin typeface="Arial" panose="020B0604020202020204" pitchFamily="34" charset="0"/>
                <a:cs typeface="Arial" panose="020B0604020202020204" pitchFamily="34" charset="0"/>
              </a:rPr>
              <a:t>number</a:t>
            </a:r>
            <a:r>
              <a:rPr lang="fr-FR" altLang="fr-FR" sz="2400" dirty="0">
                <a:solidFill>
                  <a:srgbClr val="00B050"/>
                </a:solidFill>
                <a:latin typeface="Arial" panose="020B0604020202020204" pitchFamily="34" charset="0"/>
                <a:cs typeface="Arial" panose="020B0604020202020204" pitchFamily="34" charset="0"/>
              </a:rPr>
              <a:t> of </a:t>
            </a:r>
            <a:r>
              <a:rPr lang="fr-FR" altLang="fr-FR" sz="2400" dirty="0" err="1">
                <a:solidFill>
                  <a:srgbClr val="00B050"/>
                </a:solidFill>
                <a:latin typeface="Arial" panose="020B0604020202020204" pitchFamily="34" charset="0"/>
                <a:cs typeface="Arial" panose="020B0604020202020204" pitchFamily="34" charset="0"/>
              </a:rPr>
              <a:t>atoms</a:t>
            </a:r>
            <a:endParaRPr lang="fr-FR" altLang="fr-FR" sz="2400"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10800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2"/>
          <p:cNvGrpSpPr>
            <a:grpSpLocks/>
          </p:cNvGrpSpPr>
          <p:nvPr/>
        </p:nvGrpSpPr>
        <p:grpSpPr bwMode="auto">
          <a:xfrm>
            <a:off x="2449433" y="64692"/>
            <a:ext cx="8333196" cy="5501357"/>
            <a:chOff x="249" y="754"/>
            <a:chExt cx="5197" cy="3458"/>
          </a:xfrm>
        </p:grpSpPr>
        <p:sp>
          <p:nvSpPr>
            <p:cNvPr id="10266" name="Rectangle 3"/>
            <p:cNvSpPr>
              <a:spLocks noChangeArrowheads="1"/>
            </p:cNvSpPr>
            <p:nvPr/>
          </p:nvSpPr>
          <p:spPr bwMode="auto">
            <a:xfrm>
              <a:off x="249" y="754"/>
              <a:ext cx="5133" cy="3458"/>
            </a:xfrm>
            <a:prstGeom prst="rect">
              <a:avLst/>
            </a:prstGeom>
            <a:gradFill rotWithShape="0">
              <a:gsLst>
                <a:gs pos="0">
                  <a:srgbClr val="7575FF"/>
                </a:gs>
                <a:gs pos="100000">
                  <a:srgbClr val="CCECFF"/>
                </a:gs>
              </a:gsLst>
              <a:lin ang="5400000" scaled="1"/>
            </a:gra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pic>
          <p:nvPicPr>
            <p:cNvPr id="10268" name="Picture 5" descr="terre-europe3"/>
            <p:cNvPicPr>
              <a:picLocks noChangeAspect="1" noChangeArrowheads="1"/>
            </p:cNvPicPr>
            <p:nvPr/>
          </p:nvPicPr>
          <p:blipFill>
            <a:blip r:embed="rId3">
              <a:clrChange>
                <a:clrFrom>
                  <a:srgbClr val="FFFFFF"/>
                </a:clrFrom>
                <a:clrTo>
                  <a:srgbClr val="FFFFFF">
                    <a:alpha val="0"/>
                  </a:srgbClr>
                </a:clrTo>
              </a:clrChange>
              <a:lum bright="-12000" contrast="-32000"/>
              <a:extLst>
                <a:ext uri="{28A0092B-C50C-407E-A947-70E740481C1C}">
                  <a14:useLocalDpi xmlns:a14="http://schemas.microsoft.com/office/drawing/2010/main" val="0"/>
                </a:ext>
              </a:extLst>
            </a:blip>
            <a:srcRect/>
            <a:stretch>
              <a:fillRect/>
            </a:stretch>
          </p:blipFill>
          <p:spPr bwMode="auto">
            <a:xfrm>
              <a:off x="249" y="2337"/>
              <a:ext cx="5197" cy="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9" name="Picture 6" descr="ISS_NB"/>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17" y="754"/>
              <a:ext cx="2104" cy="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70" name="Group 7"/>
            <p:cNvGrpSpPr>
              <a:grpSpLocks/>
            </p:cNvGrpSpPr>
            <p:nvPr/>
          </p:nvGrpSpPr>
          <p:grpSpPr bwMode="auto">
            <a:xfrm rot="-452314">
              <a:off x="933" y="1715"/>
              <a:ext cx="1604" cy="1170"/>
              <a:chOff x="2138" y="4073"/>
              <a:chExt cx="3476" cy="3655"/>
            </a:xfrm>
          </p:grpSpPr>
          <p:sp>
            <p:nvSpPr>
              <p:cNvPr id="10322" name="Arc 8"/>
              <p:cNvSpPr>
                <a:spLocks/>
              </p:cNvSpPr>
              <p:nvPr/>
            </p:nvSpPr>
            <p:spPr bwMode="auto">
              <a:xfrm rot="831656" flipH="1" flipV="1">
                <a:off x="5207" y="4073"/>
                <a:ext cx="407" cy="395"/>
              </a:xfrm>
              <a:custGeom>
                <a:avLst/>
                <a:gdLst>
                  <a:gd name="T0" fmla="*/ 0 w 20937"/>
                  <a:gd name="T1" fmla="*/ 0 h 21600"/>
                  <a:gd name="T2" fmla="*/ 0 w 20937"/>
                  <a:gd name="T3" fmla="*/ 0 h 21600"/>
                  <a:gd name="T4" fmla="*/ 0 w 20937"/>
                  <a:gd name="T5" fmla="*/ 0 h 21600"/>
                  <a:gd name="T6" fmla="*/ 0 60000 65536"/>
                  <a:gd name="T7" fmla="*/ 0 60000 65536"/>
                  <a:gd name="T8" fmla="*/ 0 60000 65536"/>
                </a:gdLst>
                <a:ahLst/>
                <a:cxnLst>
                  <a:cxn ang="T6">
                    <a:pos x="T0" y="T1"/>
                  </a:cxn>
                  <a:cxn ang="T7">
                    <a:pos x="T2" y="T3"/>
                  </a:cxn>
                  <a:cxn ang="T8">
                    <a:pos x="T4" y="T5"/>
                  </a:cxn>
                </a:cxnLst>
                <a:rect l="0" t="0" r="r" b="b"/>
                <a:pathLst>
                  <a:path w="20937" h="21600" fill="none" extrusionOk="0">
                    <a:moveTo>
                      <a:pt x="-1" y="145"/>
                    </a:moveTo>
                    <a:cubicBezTo>
                      <a:pt x="831" y="48"/>
                      <a:pt x="1667" y="0"/>
                      <a:pt x="2504" y="0"/>
                    </a:cubicBezTo>
                    <a:cubicBezTo>
                      <a:pt x="10030" y="0"/>
                      <a:pt x="17014" y="3917"/>
                      <a:pt x="20937" y="10340"/>
                    </a:cubicBezTo>
                  </a:path>
                  <a:path w="20937" h="21600" stroke="0" extrusionOk="0">
                    <a:moveTo>
                      <a:pt x="-1" y="145"/>
                    </a:moveTo>
                    <a:cubicBezTo>
                      <a:pt x="831" y="48"/>
                      <a:pt x="1667" y="0"/>
                      <a:pt x="2504" y="0"/>
                    </a:cubicBezTo>
                    <a:cubicBezTo>
                      <a:pt x="10030" y="0"/>
                      <a:pt x="17014" y="3917"/>
                      <a:pt x="20937" y="10340"/>
                    </a:cubicBezTo>
                    <a:lnTo>
                      <a:pt x="2504" y="21600"/>
                    </a:lnTo>
                    <a:lnTo>
                      <a:pt x="-1" y="145"/>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3" name="Arc 9"/>
              <p:cNvSpPr>
                <a:spLocks/>
              </p:cNvSpPr>
              <p:nvPr/>
            </p:nvSpPr>
            <p:spPr bwMode="auto">
              <a:xfrm rot="420910" flipH="1" flipV="1">
                <a:off x="4960" y="4335"/>
                <a:ext cx="507" cy="394"/>
              </a:xfrm>
              <a:custGeom>
                <a:avLst/>
                <a:gdLst>
                  <a:gd name="T0" fmla="*/ 0 w 20024"/>
                  <a:gd name="T1" fmla="*/ 0 h 21413"/>
                  <a:gd name="T2" fmla="*/ 0 w 20024"/>
                  <a:gd name="T3" fmla="*/ 0 h 21413"/>
                  <a:gd name="T4" fmla="*/ 0 w 20024"/>
                  <a:gd name="T5" fmla="*/ 0 h 21413"/>
                  <a:gd name="T6" fmla="*/ 0 60000 65536"/>
                  <a:gd name="T7" fmla="*/ 0 60000 65536"/>
                  <a:gd name="T8" fmla="*/ 0 60000 65536"/>
                </a:gdLst>
                <a:ahLst/>
                <a:cxnLst>
                  <a:cxn ang="T6">
                    <a:pos x="T0" y="T1"/>
                  </a:cxn>
                  <a:cxn ang="T7">
                    <a:pos x="T2" y="T3"/>
                  </a:cxn>
                  <a:cxn ang="T8">
                    <a:pos x="T4" y="T5"/>
                  </a:cxn>
                </a:cxnLst>
                <a:rect l="0" t="0" r="r" b="b"/>
                <a:pathLst>
                  <a:path w="20024" h="21413" fill="none" extrusionOk="0">
                    <a:moveTo>
                      <a:pt x="2833" y="-1"/>
                    </a:moveTo>
                    <a:cubicBezTo>
                      <a:pt x="10542" y="1019"/>
                      <a:pt x="17108" y="6104"/>
                      <a:pt x="20024" y="13313"/>
                    </a:cubicBezTo>
                  </a:path>
                  <a:path w="20024" h="21413" stroke="0" extrusionOk="0">
                    <a:moveTo>
                      <a:pt x="2833" y="-1"/>
                    </a:moveTo>
                    <a:cubicBezTo>
                      <a:pt x="10542" y="1019"/>
                      <a:pt x="17108" y="6104"/>
                      <a:pt x="20024" y="13313"/>
                    </a:cubicBezTo>
                    <a:lnTo>
                      <a:pt x="0" y="21413"/>
                    </a:lnTo>
                    <a:lnTo>
                      <a:pt x="2833" y="-1"/>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4" name="Arc 10"/>
              <p:cNvSpPr>
                <a:spLocks/>
              </p:cNvSpPr>
              <p:nvPr/>
            </p:nvSpPr>
            <p:spPr bwMode="auto">
              <a:xfrm rot="420910" flipH="1" flipV="1">
                <a:off x="4651" y="4476"/>
                <a:ext cx="558" cy="540"/>
              </a:xfrm>
              <a:custGeom>
                <a:avLst/>
                <a:gdLst>
                  <a:gd name="T0" fmla="*/ 0 w 21998"/>
                  <a:gd name="T1" fmla="*/ 0 h 21600"/>
                  <a:gd name="T2" fmla="*/ 0 w 21998"/>
                  <a:gd name="T3" fmla="*/ 0 h 21600"/>
                  <a:gd name="T4" fmla="*/ 0 w 21998"/>
                  <a:gd name="T5" fmla="*/ 0 h 21600"/>
                  <a:gd name="T6" fmla="*/ 0 60000 65536"/>
                  <a:gd name="T7" fmla="*/ 0 60000 65536"/>
                  <a:gd name="T8" fmla="*/ 0 60000 65536"/>
                </a:gdLst>
                <a:ahLst/>
                <a:cxnLst>
                  <a:cxn ang="T6">
                    <a:pos x="T0" y="T1"/>
                  </a:cxn>
                  <a:cxn ang="T7">
                    <a:pos x="T2" y="T3"/>
                  </a:cxn>
                  <a:cxn ang="T8">
                    <a:pos x="T4" y="T5"/>
                  </a:cxn>
                </a:cxnLst>
                <a:rect l="0" t="0" r="r" b="b"/>
                <a:pathLst>
                  <a:path w="21998" h="21600" fill="none" extrusionOk="0">
                    <a:moveTo>
                      <a:pt x="0" y="73"/>
                    </a:moveTo>
                    <a:cubicBezTo>
                      <a:pt x="591" y="24"/>
                      <a:pt x="1185" y="0"/>
                      <a:pt x="1779" y="0"/>
                    </a:cubicBezTo>
                    <a:cubicBezTo>
                      <a:pt x="10777" y="0"/>
                      <a:pt x="18832" y="5578"/>
                      <a:pt x="21998" y="14000"/>
                    </a:cubicBezTo>
                  </a:path>
                  <a:path w="21998" h="21600" stroke="0" extrusionOk="0">
                    <a:moveTo>
                      <a:pt x="0" y="73"/>
                    </a:moveTo>
                    <a:cubicBezTo>
                      <a:pt x="591" y="24"/>
                      <a:pt x="1185" y="0"/>
                      <a:pt x="1779" y="0"/>
                    </a:cubicBezTo>
                    <a:cubicBezTo>
                      <a:pt x="10777" y="0"/>
                      <a:pt x="18832" y="5578"/>
                      <a:pt x="21998" y="14000"/>
                    </a:cubicBezTo>
                    <a:lnTo>
                      <a:pt x="1779" y="21600"/>
                    </a:lnTo>
                    <a:lnTo>
                      <a:pt x="0" y="73"/>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5" name="Arc 11"/>
              <p:cNvSpPr>
                <a:spLocks/>
              </p:cNvSpPr>
              <p:nvPr/>
            </p:nvSpPr>
            <p:spPr bwMode="auto">
              <a:xfrm rot="420910" flipH="1" flipV="1">
                <a:off x="4390" y="4796"/>
                <a:ext cx="711" cy="536"/>
              </a:xfrm>
              <a:custGeom>
                <a:avLst/>
                <a:gdLst>
                  <a:gd name="T0" fmla="*/ 0 w 21333"/>
                  <a:gd name="T1" fmla="*/ 0 h 21439"/>
                  <a:gd name="T2" fmla="*/ 0 w 21333"/>
                  <a:gd name="T3" fmla="*/ 0 h 21439"/>
                  <a:gd name="T4" fmla="*/ 0 w 21333"/>
                  <a:gd name="T5" fmla="*/ 0 h 21439"/>
                  <a:gd name="T6" fmla="*/ 0 60000 65536"/>
                  <a:gd name="T7" fmla="*/ 0 60000 65536"/>
                  <a:gd name="T8" fmla="*/ 0 60000 65536"/>
                </a:gdLst>
                <a:ahLst/>
                <a:cxnLst>
                  <a:cxn ang="T6">
                    <a:pos x="T0" y="T1"/>
                  </a:cxn>
                  <a:cxn ang="T7">
                    <a:pos x="T2" y="T3"/>
                  </a:cxn>
                  <a:cxn ang="T8">
                    <a:pos x="T4" y="T5"/>
                  </a:cxn>
                </a:cxnLst>
                <a:rect l="0" t="0" r="r" b="b"/>
                <a:pathLst>
                  <a:path w="21333" h="21439" fill="none" extrusionOk="0">
                    <a:moveTo>
                      <a:pt x="2633" y="0"/>
                    </a:moveTo>
                    <a:cubicBezTo>
                      <a:pt x="12195" y="1174"/>
                      <a:pt x="19823" y="8540"/>
                      <a:pt x="21333" y="18054"/>
                    </a:cubicBezTo>
                  </a:path>
                  <a:path w="21333" h="21439" stroke="0" extrusionOk="0">
                    <a:moveTo>
                      <a:pt x="2633" y="0"/>
                    </a:moveTo>
                    <a:cubicBezTo>
                      <a:pt x="12195" y="1174"/>
                      <a:pt x="19823" y="8540"/>
                      <a:pt x="21333" y="18054"/>
                    </a:cubicBezTo>
                    <a:lnTo>
                      <a:pt x="0" y="21439"/>
                    </a:lnTo>
                    <a:lnTo>
                      <a:pt x="2633" y="0"/>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10326" name="Group 12"/>
              <p:cNvGrpSpPr>
                <a:grpSpLocks/>
              </p:cNvGrpSpPr>
              <p:nvPr/>
            </p:nvGrpSpPr>
            <p:grpSpPr bwMode="auto">
              <a:xfrm>
                <a:off x="2138" y="5039"/>
                <a:ext cx="2682" cy="2689"/>
                <a:chOff x="2138" y="556"/>
                <a:chExt cx="2682" cy="2689"/>
              </a:xfrm>
            </p:grpSpPr>
            <p:sp>
              <p:nvSpPr>
                <p:cNvPr id="10327" name="Arc 13"/>
                <p:cNvSpPr>
                  <a:spLocks/>
                </p:cNvSpPr>
                <p:nvPr/>
              </p:nvSpPr>
              <p:spPr bwMode="auto">
                <a:xfrm rot="366372" flipH="1" flipV="1">
                  <a:off x="3550" y="949"/>
                  <a:ext cx="846" cy="747"/>
                </a:xfrm>
                <a:custGeom>
                  <a:avLst/>
                  <a:gdLst>
                    <a:gd name="T0" fmla="*/ 0 w 32280"/>
                    <a:gd name="T1" fmla="*/ 0 h 28708"/>
                    <a:gd name="T2" fmla="*/ 0 w 32280"/>
                    <a:gd name="T3" fmla="*/ 0 h 28708"/>
                    <a:gd name="T4" fmla="*/ 0 w 32280"/>
                    <a:gd name="T5" fmla="*/ 0 h 28708"/>
                    <a:gd name="T6" fmla="*/ 0 60000 65536"/>
                    <a:gd name="T7" fmla="*/ 0 60000 65536"/>
                    <a:gd name="T8" fmla="*/ 0 60000 65536"/>
                  </a:gdLst>
                  <a:ahLst/>
                  <a:cxnLst>
                    <a:cxn ang="T6">
                      <a:pos x="T0" y="T1"/>
                    </a:cxn>
                    <a:cxn ang="T7">
                      <a:pos x="T2" y="T3"/>
                    </a:cxn>
                    <a:cxn ang="T8">
                      <a:pos x="T4" y="T5"/>
                    </a:cxn>
                  </a:cxnLst>
                  <a:rect l="0" t="0" r="r" b="b"/>
                  <a:pathLst>
                    <a:path w="32280" h="28708" fill="none" extrusionOk="0">
                      <a:moveTo>
                        <a:pt x="0" y="2825"/>
                      </a:moveTo>
                      <a:cubicBezTo>
                        <a:pt x="3254" y="973"/>
                        <a:pt x="6935" y="0"/>
                        <a:pt x="10680" y="0"/>
                      </a:cubicBezTo>
                      <a:cubicBezTo>
                        <a:pt x="22609" y="0"/>
                        <a:pt x="32280" y="9670"/>
                        <a:pt x="32280" y="21600"/>
                      </a:cubicBezTo>
                      <a:cubicBezTo>
                        <a:pt x="32280" y="24019"/>
                        <a:pt x="31873" y="26422"/>
                        <a:pt x="31076" y="28707"/>
                      </a:cubicBezTo>
                    </a:path>
                    <a:path w="32280" h="28708" stroke="0" extrusionOk="0">
                      <a:moveTo>
                        <a:pt x="0" y="2825"/>
                      </a:moveTo>
                      <a:cubicBezTo>
                        <a:pt x="3254" y="973"/>
                        <a:pt x="6935" y="0"/>
                        <a:pt x="10680" y="0"/>
                      </a:cubicBezTo>
                      <a:cubicBezTo>
                        <a:pt x="22609" y="0"/>
                        <a:pt x="32280" y="9670"/>
                        <a:pt x="32280" y="21600"/>
                      </a:cubicBezTo>
                      <a:cubicBezTo>
                        <a:pt x="32280" y="24019"/>
                        <a:pt x="31873" y="26422"/>
                        <a:pt x="31076" y="28707"/>
                      </a:cubicBezTo>
                      <a:lnTo>
                        <a:pt x="10680" y="21600"/>
                      </a:lnTo>
                      <a:lnTo>
                        <a:pt x="0" y="2825"/>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8" name="Arc 14"/>
                <p:cNvSpPr>
                  <a:spLocks/>
                </p:cNvSpPr>
                <p:nvPr/>
              </p:nvSpPr>
              <p:spPr bwMode="auto">
                <a:xfrm rot="82778" flipH="1" flipV="1">
                  <a:off x="3218" y="1277"/>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9" name="Arc 15"/>
                <p:cNvSpPr>
                  <a:spLocks/>
                </p:cNvSpPr>
                <p:nvPr/>
              </p:nvSpPr>
              <p:spPr bwMode="auto">
                <a:xfrm rot="420910" flipH="1" flipV="1">
                  <a:off x="3820" y="798"/>
                  <a:ext cx="733" cy="586"/>
                </a:xfrm>
                <a:custGeom>
                  <a:avLst/>
                  <a:gdLst>
                    <a:gd name="T0" fmla="*/ 0 w 21995"/>
                    <a:gd name="T1" fmla="*/ 0 h 23431"/>
                    <a:gd name="T2" fmla="*/ 0 w 21995"/>
                    <a:gd name="T3" fmla="*/ 0 h 23431"/>
                    <a:gd name="T4" fmla="*/ 0 w 21995"/>
                    <a:gd name="T5" fmla="*/ 0 h 23431"/>
                    <a:gd name="T6" fmla="*/ 0 60000 65536"/>
                    <a:gd name="T7" fmla="*/ 0 60000 65536"/>
                    <a:gd name="T8" fmla="*/ 0 60000 65536"/>
                  </a:gdLst>
                  <a:ahLst/>
                  <a:cxnLst>
                    <a:cxn ang="T6">
                      <a:pos x="T0" y="T1"/>
                    </a:cxn>
                    <a:cxn ang="T7">
                      <a:pos x="T2" y="T3"/>
                    </a:cxn>
                    <a:cxn ang="T8">
                      <a:pos x="T4" y="T5"/>
                    </a:cxn>
                  </a:cxnLst>
                  <a:rect l="0" t="0" r="r" b="b"/>
                  <a:pathLst>
                    <a:path w="21995" h="23431" fill="none" extrusionOk="0">
                      <a:moveTo>
                        <a:pt x="-1" y="3"/>
                      </a:moveTo>
                      <a:cubicBezTo>
                        <a:pt x="131" y="1"/>
                        <a:pt x="263" y="0"/>
                        <a:pt x="395" y="0"/>
                      </a:cubicBezTo>
                      <a:cubicBezTo>
                        <a:pt x="12324" y="0"/>
                        <a:pt x="21995" y="9670"/>
                        <a:pt x="21995" y="21600"/>
                      </a:cubicBezTo>
                      <a:cubicBezTo>
                        <a:pt x="21995" y="22211"/>
                        <a:pt x="21969" y="22822"/>
                        <a:pt x="21917" y="23431"/>
                      </a:cubicBezTo>
                    </a:path>
                    <a:path w="21995" h="23431" stroke="0" extrusionOk="0">
                      <a:moveTo>
                        <a:pt x="-1" y="3"/>
                      </a:moveTo>
                      <a:cubicBezTo>
                        <a:pt x="131" y="1"/>
                        <a:pt x="263" y="0"/>
                        <a:pt x="395" y="0"/>
                      </a:cubicBezTo>
                      <a:cubicBezTo>
                        <a:pt x="12324" y="0"/>
                        <a:pt x="21995" y="9670"/>
                        <a:pt x="21995" y="21600"/>
                      </a:cubicBezTo>
                      <a:cubicBezTo>
                        <a:pt x="21995" y="22211"/>
                        <a:pt x="21969" y="22822"/>
                        <a:pt x="21917" y="23431"/>
                      </a:cubicBezTo>
                      <a:lnTo>
                        <a:pt x="395" y="21600"/>
                      </a:lnTo>
                      <a:lnTo>
                        <a:pt x="-1" y="3"/>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0" name="Arc 16"/>
                <p:cNvSpPr>
                  <a:spLocks/>
                </p:cNvSpPr>
                <p:nvPr/>
              </p:nvSpPr>
              <p:spPr bwMode="auto">
                <a:xfrm rot="420910" flipH="1" flipV="1">
                  <a:off x="4100" y="556"/>
                  <a:ext cx="720" cy="54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1" name="Arc 17"/>
                <p:cNvSpPr>
                  <a:spLocks/>
                </p:cNvSpPr>
                <p:nvPr/>
              </p:nvSpPr>
              <p:spPr bwMode="auto">
                <a:xfrm rot="82778" flipH="1" flipV="1">
                  <a:off x="2858" y="1637"/>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2" name="Arc 18"/>
                <p:cNvSpPr>
                  <a:spLocks/>
                </p:cNvSpPr>
                <p:nvPr/>
              </p:nvSpPr>
              <p:spPr bwMode="auto">
                <a:xfrm rot="82778" flipH="1" flipV="1">
                  <a:off x="2498" y="1979"/>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3" name="Arc 19"/>
                <p:cNvSpPr>
                  <a:spLocks/>
                </p:cNvSpPr>
                <p:nvPr/>
              </p:nvSpPr>
              <p:spPr bwMode="auto">
                <a:xfrm rot="82778" flipH="1" flipV="1">
                  <a:off x="2138" y="2351"/>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10272" name="Group 21"/>
            <p:cNvGrpSpPr>
              <a:grpSpLocks/>
            </p:cNvGrpSpPr>
            <p:nvPr/>
          </p:nvGrpSpPr>
          <p:grpSpPr bwMode="auto">
            <a:xfrm rot="8799305">
              <a:off x="2901" y="1599"/>
              <a:ext cx="701" cy="814"/>
              <a:chOff x="2081" y="9338"/>
              <a:chExt cx="1687" cy="2868"/>
            </a:xfrm>
          </p:grpSpPr>
          <p:sp>
            <p:nvSpPr>
              <p:cNvPr id="10314" name="Arc 22"/>
              <p:cNvSpPr>
                <a:spLocks/>
              </p:cNvSpPr>
              <p:nvPr/>
            </p:nvSpPr>
            <p:spPr bwMode="auto">
              <a:xfrm rot="10558250" flipH="1" flipV="1">
                <a:off x="2081" y="11811"/>
                <a:ext cx="407" cy="395"/>
              </a:xfrm>
              <a:custGeom>
                <a:avLst/>
                <a:gdLst>
                  <a:gd name="T0" fmla="*/ 0 w 20937"/>
                  <a:gd name="T1" fmla="*/ 0 h 21600"/>
                  <a:gd name="T2" fmla="*/ 0 w 20937"/>
                  <a:gd name="T3" fmla="*/ 0 h 21600"/>
                  <a:gd name="T4" fmla="*/ 0 w 20937"/>
                  <a:gd name="T5" fmla="*/ 0 h 21600"/>
                  <a:gd name="T6" fmla="*/ 0 60000 65536"/>
                  <a:gd name="T7" fmla="*/ 0 60000 65536"/>
                  <a:gd name="T8" fmla="*/ 0 60000 65536"/>
                </a:gdLst>
                <a:ahLst/>
                <a:cxnLst>
                  <a:cxn ang="T6">
                    <a:pos x="T0" y="T1"/>
                  </a:cxn>
                  <a:cxn ang="T7">
                    <a:pos x="T2" y="T3"/>
                  </a:cxn>
                  <a:cxn ang="T8">
                    <a:pos x="T4" y="T5"/>
                  </a:cxn>
                </a:cxnLst>
                <a:rect l="0" t="0" r="r" b="b"/>
                <a:pathLst>
                  <a:path w="20937" h="21600" fill="none" extrusionOk="0">
                    <a:moveTo>
                      <a:pt x="-1" y="145"/>
                    </a:moveTo>
                    <a:cubicBezTo>
                      <a:pt x="831" y="48"/>
                      <a:pt x="1667" y="0"/>
                      <a:pt x="2504" y="0"/>
                    </a:cubicBezTo>
                    <a:cubicBezTo>
                      <a:pt x="10030" y="0"/>
                      <a:pt x="17014" y="3917"/>
                      <a:pt x="20937" y="10340"/>
                    </a:cubicBezTo>
                  </a:path>
                  <a:path w="20937" h="21600" stroke="0" extrusionOk="0">
                    <a:moveTo>
                      <a:pt x="-1" y="145"/>
                    </a:moveTo>
                    <a:cubicBezTo>
                      <a:pt x="831" y="48"/>
                      <a:pt x="1667" y="0"/>
                      <a:pt x="2504" y="0"/>
                    </a:cubicBezTo>
                    <a:cubicBezTo>
                      <a:pt x="10030" y="0"/>
                      <a:pt x="17014" y="3917"/>
                      <a:pt x="20937" y="10340"/>
                    </a:cubicBezTo>
                    <a:lnTo>
                      <a:pt x="2504" y="21600"/>
                    </a:lnTo>
                    <a:lnTo>
                      <a:pt x="-1" y="145"/>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15" name="Arc 23"/>
              <p:cNvSpPr>
                <a:spLocks/>
              </p:cNvSpPr>
              <p:nvPr/>
            </p:nvSpPr>
            <p:spPr bwMode="auto">
              <a:xfrm rot="10147504" flipH="1" flipV="1">
                <a:off x="2138" y="11503"/>
                <a:ext cx="507" cy="394"/>
              </a:xfrm>
              <a:custGeom>
                <a:avLst/>
                <a:gdLst>
                  <a:gd name="T0" fmla="*/ 0 w 20024"/>
                  <a:gd name="T1" fmla="*/ 0 h 21413"/>
                  <a:gd name="T2" fmla="*/ 0 w 20024"/>
                  <a:gd name="T3" fmla="*/ 0 h 21413"/>
                  <a:gd name="T4" fmla="*/ 0 w 20024"/>
                  <a:gd name="T5" fmla="*/ 0 h 21413"/>
                  <a:gd name="T6" fmla="*/ 0 60000 65536"/>
                  <a:gd name="T7" fmla="*/ 0 60000 65536"/>
                  <a:gd name="T8" fmla="*/ 0 60000 65536"/>
                </a:gdLst>
                <a:ahLst/>
                <a:cxnLst>
                  <a:cxn ang="T6">
                    <a:pos x="T0" y="T1"/>
                  </a:cxn>
                  <a:cxn ang="T7">
                    <a:pos x="T2" y="T3"/>
                  </a:cxn>
                  <a:cxn ang="T8">
                    <a:pos x="T4" y="T5"/>
                  </a:cxn>
                </a:cxnLst>
                <a:rect l="0" t="0" r="r" b="b"/>
                <a:pathLst>
                  <a:path w="20024" h="21413" fill="none" extrusionOk="0">
                    <a:moveTo>
                      <a:pt x="2833" y="-1"/>
                    </a:moveTo>
                    <a:cubicBezTo>
                      <a:pt x="10542" y="1019"/>
                      <a:pt x="17108" y="6104"/>
                      <a:pt x="20024" y="13313"/>
                    </a:cubicBezTo>
                  </a:path>
                  <a:path w="20024" h="21413" stroke="0" extrusionOk="0">
                    <a:moveTo>
                      <a:pt x="2833" y="-1"/>
                    </a:moveTo>
                    <a:cubicBezTo>
                      <a:pt x="10542" y="1019"/>
                      <a:pt x="17108" y="6104"/>
                      <a:pt x="20024" y="13313"/>
                    </a:cubicBezTo>
                    <a:lnTo>
                      <a:pt x="0" y="21413"/>
                    </a:lnTo>
                    <a:lnTo>
                      <a:pt x="2833" y="-1"/>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16" name="Arc 24"/>
              <p:cNvSpPr>
                <a:spLocks/>
              </p:cNvSpPr>
              <p:nvPr/>
            </p:nvSpPr>
            <p:spPr bwMode="auto">
              <a:xfrm rot="10147504" flipH="1" flipV="1">
                <a:off x="2317" y="11139"/>
                <a:ext cx="558" cy="540"/>
              </a:xfrm>
              <a:custGeom>
                <a:avLst/>
                <a:gdLst>
                  <a:gd name="T0" fmla="*/ 0 w 21998"/>
                  <a:gd name="T1" fmla="*/ 0 h 21600"/>
                  <a:gd name="T2" fmla="*/ 0 w 21998"/>
                  <a:gd name="T3" fmla="*/ 0 h 21600"/>
                  <a:gd name="T4" fmla="*/ 0 w 21998"/>
                  <a:gd name="T5" fmla="*/ 0 h 21600"/>
                  <a:gd name="T6" fmla="*/ 0 60000 65536"/>
                  <a:gd name="T7" fmla="*/ 0 60000 65536"/>
                  <a:gd name="T8" fmla="*/ 0 60000 65536"/>
                </a:gdLst>
                <a:ahLst/>
                <a:cxnLst>
                  <a:cxn ang="T6">
                    <a:pos x="T0" y="T1"/>
                  </a:cxn>
                  <a:cxn ang="T7">
                    <a:pos x="T2" y="T3"/>
                  </a:cxn>
                  <a:cxn ang="T8">
                    <a:pos x="T4" y="T5"/>
                  </a:cxn>
                </a:cxnLst>
                <a:rect l="0" t="0" r="r" b="b"/>
                <a:pathLst>
                  <a:path w="21998" h="21600" fill="none" extrusionOk="0">
                    <a:moveTo>
                      <a:pt x="0" y="73"/>
                    </a:moveTo>
                    <a:cubicBezTo>
                      <a:pt x="591" y="24"/>
                      <a:pt x="1185" y="0"/>
                      <a:pt x="1779" y="0"/>
                    </a:cubicBezTo>
                    <a:cubicBezTo>
                      <a:pt x="10777" y="0"/>
                      <a:pt x="18832" y="5578"/>
                      <a:pt x="21998" y="14000"/>
                    </a:cubicBezTo>
                  </a:path>
                  <a:path w="21998" h="21600" stroke="0" extrusionOk="0">
                    <a:moveTo>
                      <a:pt x="0" y="73"/>
                    </a:moveTo>
                    <a:cubicBezTo>
                      <a:pt x="591" y="24"/>
                      <a:pt x="1185" y="0"/>
                      <a:pt x="1779" y="0"/>
                    </a:cubicBezTo>
                    <a:cubicBezTo>
                      <a:pt x="10777" y="0"/>
                      <a:pt x="18832" y="5578"/>
                      <a:pt x="21998" y="14000"/>
                    </a:cubicBezTo>
                    <a:lnTo>
                      <a:pt x="1779" y="21600"/>
                    </a:lnTo>
                    <a:lnTo>
                      <a:pt x="0" y="73"/>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17" name="Arc 25"/>
              <p:cNvSpPr>
                <a:spLocks/>
              </p:cNvSpPr>
              <p:nvPr/>
            </p:nvSpPr>
            <p:spPr bwMode="auto">
              <a:xfrm rot="10147504" flipH="1" flipV="1">
                <a:off x="2318" y="10782"/>
                <a:ext cx="711" cy="536"/>
              </a:xfrm>
              <a:custGeom>
                <a:avLst/>
                <a:gdLst>
                  <a:gd name="T0" fmla="*/ 0 w 21333"/>
                  <a:gd name="T1" fmla="*/ 0 h 21439"/>
                  <a:gd name="T2" fmla="*/ 0 w 21333"/>
                  <a:gd name="T3" fmla="*/ 0 h 21439"/>
                  <a:gd name="T4" fmla="*/ 0 w 21333"/>
                  <a:gd name="T5" fmla="*/ 0 h 21439"/>
                  <a:gd name="T6" fmla="*/ 0 60000 65536"/>
                  <a:gd name="T7" fmla="*/ 0 60000 65536"/>
                  <a:gd name="T8" fmla="*/ 0 60000 65536"/>
                </a:gdLst>
                <a:ahLst/>
                <a:cxnLst>
                  <a:cxn ang="T6">
                    <a:pos x="T0" y="T1"/>
                  </a:cxn>
                  <a:cxn ang="T7">
                    <a:pos x="T2" y="T3"/>
                  </a:cxn>
                  <a:cxn ang="T8">
                    <a:pos x="T4" y="T5"/>
                  </a:cxn>
                </a:cxnLst>
                <a:rect l="0" t="0" r="r" b="b"/>
                <a:pathLst>
                  <a:path w="21333" h="21439" fill="none" extrusionOk="0">
                    <a:moveTo>
                      <a:pt x="2633" y="0"/>
                    </a:moveTo>
                    <a:cubicBezTo>
                      <a:pt x="12195" y="1174"/>
                      <a:pt x="19823" y="8540"/>
                      <a:pt x="21333" y="18054"/>
                    </a:cubicBezTo>
                  </a:path>
                  <a:path w="21333" h="21439" stroke="0" extrusionOk="0">
                    <a:moveTo>
                      <a:pt x="2633" y="0"/>
                    </a:moveTo>
                    <a:cubicBezTo>
                      <a:pt x="12195" y="1174"/>
                      <a:pt x="19823" y="8540"/>
                      <a:pt x="21333" y="18054"/>
                    </a:cubicBezTo>
                    <a:lnTo>
                      <a:pt x="0" y="21439"/>
                    </a:lnTo>
                    <a:lnTo>
                      <a:pt x="2633" y="0"/>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18" name="Arc 26"/>
              <p:cNvSpPr>
                <a:spLocks/>
              </p:cNvSpPr>
              <p:nvPr/>
            </p:nvSpPr>
            <p:spPr bwMode="auto">
              <a:xfrm rot="10092967" flipH="1" flipV="1">
                <a:off x="2745" y="9691"/>
                <a:ext cx="846" cy="747"/>
              </a:xfrm>
              <a:custGeom>
                <a:avLst/>
                <a:gdLst>
                  <a:gd name="T0" fmla="*/ 0 w 32280"/>
                  <a:gd name="T1" fmla="*/ 0 h 28708"/>
                  <a:gd name="T2" fmla="*/ 0 w 32280"/>
                  <a:gd name="T3" fmla="*/ 0 h 28708"/>
                  <a:gd name="T4" fmla="*/ 0 w 32280"/>
                  <a:gd name="T5" fmla="*/ 0 h 28708"/>
                  <a:gd name="T6" fmla="*/ 0 60000 65536"/>
                  <a:gd name="T7" fmla="*/ 0 60000 65536"/>
                  <a:gd name="T8" fmla="*/ 0 60000 65536"/>
                </a:gdLst>
                <a:ahLst/>
                <a:cxnLst>
                  <a:cxn ang="T6">
                    <a:pos x="T0" y="T1"/>
                  </a:cxn>
                  <a:cxn ang="T7">
                    <a:pos x="T2" y="T3"/>
                  </a:cxn>
                  <a:cxn ang="T8">
                    <a:pos x="T4" y="T5"/>
                  </a:cxn>
                </a:cxnLst>
                <a:rect l="0" t="0" r="r" b="b"/>
                <a:pathLst>
                  <a:path w="32280" h="28708" fill="none" extrusionOk="0">
                    <a:moveTo>
                      <a:pt x="0" y="2825"/>
                    </a:moveTo>
                    <a:cubicBezTo>
                      <a:pt x="3254" y="973"/>
                      <a:pt x="6935" y="0"/>
                      <a:pt x="10680" y="0"/>
                    </a:cubicBezTo>
                    <a:cubicBezTo>
                      <a:pt x="22609" y="0"/>
                      <a:pt x="32280" y="9670"/>
                      <a:pt x="32280" y="21600"/>
                    </a:cubicBezTo>
                    <a:cubicBezTo>
                      <a:pt x="32280" y="24019"/>
                      <a:pt x="31873" y="26422"/>
                      <a:pt x="31076" y="28707"/>
                    </a:cubicBezTo>
                  </a:path>
                  <a:path w="32280" h="28708" stroke="0" extrusionOk="0">
                    <a:moveTo>
                      <a:pt x="0" y="2825"/>
                    </a:moveTo>
                    <a:cubicBezTo>
                      <a:pt x="3254" y="973"/>
                      <a:pt x="6935" y="0"/>
                      <a:pt x="10680" y="0"/>
                    </a:cubicBezTo>
                    <a:cubicBezTo>
                      <a:pt x="22609" y="0"/>
                      <a:pt x="32280" y="9670"/>
                      <a:pt x="32280" y="21600"/>
                    </a:cubicBezTo>
                    <a:cubicBezTo>
                      <a:pt x="32280" y="24019"/>
                      <a:pt x="31873" y="26422"/>
                      <a:pt x="31076" y="28707"/>
                    </a:cubicBezTo>
                    <a:lnTo>
                      <a:pt x="10680" y="21600"/>
                    </a:lnTo>
                    <a:lnTo>
                      <a:pt x="0" y="2825"/>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19" name="Arc 27"/>
              <p:cNvSpPr>
                <a:spLocks/>
              </p:cNvSpPr>
              <p:nvPr/>
            </p:nvSpPr>
            <p:spPr bwMode="auto">
              <a:xfrm rot="9809371" flipH="1" flipV="1">
                <a:off x="2858" y="9338"/>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0" name="Arc 28"/>
              <p:cNvSpPr>
                <a:spLocks/>
              </p:cNvSpPr>
              <p:nvPr/>
            </p:nvSpPr>
            <p:spPr bwMode="auto">
              <a:xfrm rot="10147504" flipH="1" flipV="1">
                <a:off x="2668" y="10058"/>
                <a:ext cx="733" cy="586"/>
              </a:xfrm>
              <a:custGeom>
                <a:avLst/>
                <a:gdLst>
                  <a:gd name="T0" fmla="*/ 0 w 21995"/>
                  <a:gd name="T1" fmla="*/ 0 h 23431"/>
                  <a:gd name="T2" fmla="*/ 0 w 21995"/>
                  <a:gd name="T3" fmla="*/ 0 h 23431"/>
                  <a:gd name="T4" fmla="*/ 0 w 21995"/>
                  <a:gd name="T5" fmla="*/ 0 h 23431"/>
                  <a:gd name="T6" fmla="*/ 0 60000 65536"/>
                  <a:gd name="T7" fmla="*/ 0 60000 65536"/>
                  <a:gd name="T8" fmla="*/ 0 60000 65536"/>
                </a:gdLst>
                <a:ahLst/>
                <a:cxnLst>
                  <a:cxn ang="T6">
                    <a:pos x="T0" y="T1"/>
                  </a:cxn>
                  <a:cxn ang="T7">
                    <a:pos x="T2" y="T3"/>
                  </a:cxn>
                  <a:cxn ang="T8">
                    <a:pos x="T4" y="T5"/>
                  </a:cxn>
                </a:cxnLst>
                <a:rect l="0" t="0" r="r" b="b"/>
                <a:pathLst>
                  <a:path w="21995" h="23431" fill="none" extrusionOk="0">
                    <a:moveTo>
                      <a:pt x="-1" y="3"/>
                    </a:moveTo>
                    <a:cubicBezTo>
                      <a:pt x="131" y="1"/>
                      <a:pt x="263" y="0"/>
                      <a:pt x="395" y="0"/>
                    </a:cubicBezTo>
                    <a:cubicBezTo>
                      <a:pt x="12324" y="0"/>
                      <a:pt x="21995" y="9670"/>
                      <a:pt x="21995" y="21600"/>
                    </a:cubicBezTo>
                    <a:cubicBezTo>
                      <a:pt x="21995" y="22211"/>
                      <a:pt x="21969" y="22822"/>
                      <a:pt x="21917" y="23431"/>
                    </a:cubicBezTo>
                  </a:path>
                  <a:path w="21995" h="23431" stroke="0" extrusionOk="0">
                    <a:moveTo>
                      <a:pt x="-1" y="3"/>
                    </a:moveTo>
                    <a:cubicBezTo>
                      <a:pt x="131" y="1"/>
                      <a:pt x="263" y="0"/>
                      <a:pt x="395" y="0"/>
                    </a:cubicBezTo>
                    <a:cubicBezTo>
                      <a:pt x="12324" y="0"/>
                      <a:pt x="21995" y="9670"/>
                      <a:pt x="21995" y="21600"/>
                    </a:cubicBezTo>
                    <a:cubicBezTo>
                      <a:pt x="21995" y="22211"/>
                      <a:pt x="21969" y="22822"/>
                      <a:pt x="21917" y="23431"/>
                    </a:cubicBezTo>
                    <a:lnTo>
                      <a:pt x="395" y="21600"/>
                    </a:lnTo>
                    <a:lnTo>
                      <a:pt x="-1" y="3"/>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1" name="Arc 29"/>
              <p:cNvSpPr>
                <a:spLocks/>
              </p:cNvSpPr>
              <p:nvPr/>
            </p:nvSpPr>
            <p:spPr bwMode="auto">
              <a:xfrm rot="10147504" flipH="1" flipV="1">
                <a:off x="2497" y="10417"/>
                <a:ext cx="720" cy="54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0273" name="Group 30"/>
            <p:cNvGrpSpPr>
              <a:grpSpLocks/>
            </p:cNvGrpSpPr>
            <p:nvPr/>
          </p:nvGrpSpPr>
          <p:grpSpPr bwMode="auto">
            <a:xfrm rot="7005753">
              <a:off x="3957" y="1779"/>
              <a:ext cx="635" cy="1037"/>
              <a:chOff x="2081" y="9338"/>
              <a:chExt cx="1687" cy="2868"/>
            </a:xfrm>
          </p:grpSpPr>
          <p:sp>
            <p:nvSpPr>
              <p:cNvPr id="10306" name="Arc 31"/>
              <p:cNvSpPr>
                <a:spLocks/>
              </p:cNvSpPr>
              <p:nvPr/>
            </p:nvSpPr>
            <p:spPr bwMode="auto">
              <a:xfrm rot="10558250" flipH="1" flipV="1">
                <a:off x="2081" y="11811"/>
                <a:ext cx="407" cy="395"/>
              </a:xfrm>
              <a:custGeom>
                <a:avLst/>
                <a:gdLst>
                  <a:gd name="T0" fmla="*/ 0 w 20937"/>
                  <a:gd name="T1" fmla="*/ 0 h 21600"/>
                  <a:gd name="T2" fmla="*/ 0 w 20937"/>
                  <a:gd name="T3" fmla="*/ 0 h 21600"/>
                  <a:gd name="T4" fmla="*/ 0 w 20937"/>
                  <a:gd name="T5" fmla="*/ 0 h 21600"/>
                  <a:gd name="T6" fmla="*/ 0 60000 65536"/>
                  <a:gd name="T7" fmla="*/ 0 60000 65536"/>
                  <a:gd name="T8" fmla="*/ 0 60000 65536"/>
                </a:gdLst>
                <a:ahLst/>
                <a:cxnLst>
                  <a:cxn ang="T6">
                    <a:pos x="T0" y="T1"/>
                  </a:cxn>
                  <a:cxn ang="T7">
                    <a:pos x="T2" y="T3"/>
                  </a:cxn>
                  <a:cxn ang="T8">
                    <a:pos x="T4" y="T5"/>
                  </a:cxn>
                </a:cxnLst>
                <a:rect l="0" t="0" r="r" b="b"/>
                <a:pathLst>
                  <a:path w="20937" h="21600" fill="none" extrusionOk="0">
                    <a:moveTo>
                      <a:pt x="-1" y="145"/>
                    </a:moveTo>
                    <a:cubicBezTo>
                      <a:pt x="831" y="48"/>
                      <a:pt x="1667" y="0"/>
                      <a:pt x="2504" y="0"/>
                    </a:cubicBezTo>
                    <a:cubicBezTo>
                      <a:pt x="10030" y="0"/>
                      <a:pt x="17014" y="3917"/>
                      <a:pt x="20937" y="10340"/>
                    </a:cubicBezTo>
                  </a:path>
                  <a:path w="20937" h="21600" stroke="0" extrusionOk="0">
                    <a:moveTo>
                      <a:pt x="-1" y="145"/>
                    </a:moveTo>
                    <a:cubicBezTo>
                      <a:pt x="831" y="48"/>
                      <a:pt x="1667" y="0"/>
                      <a:pt x="2504" y="0"/>
                    </a:cubicBezTo>
                    <a:cubicBezTo>
                      <a:pt x="10030" y="0"/>
                      <a:pt x="17014" y="3917"/>
                      <a:pt x="20937" y="10340"/>
                    </a:cubicBezTo>
                    <a:lnTo>
                      <a:pt x="2504" y="21600"/>
                    </a:lnTo>
                    <a:lnTo>
                      <a:pt x="-1" y="145"/>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07" name="Arc 32"/>
              <p:cNvSpPr>
                <a:spLocks/>
              </p:cNvSpPr>
              <p:nvPr/>
            </p:nvSpPr>
            <p:spPr bwMode="auto">
              <a:xfrm rot="10147504" flipH="1" flipV="1">
                <a:off x="2138" y="11503"/>
                <a:ext cx="507" cy="394"/>
              </a:xfrm>
              <a:custGeom>
                <a:avLst/>
                <a:gdLst>
                  <a:gd name="T0" fmla="*/ 0 w 20024"/>
                  <a:gd name="T1" fmla="*/ 0 h 21413"/>
                  <a:gd name="T2" fmla="*/ 0 w 20024"/>
                  <a:gd name="T3" fmla="*/ 0 h 21413"/>
                  <a:gd name="T4" fmla="*/ 0 w 20024"/>
                  <a:gd name="T5" fmla="*/ 0 h 21413"/>
                  <a:gd name="T6" fmla="*/ 0 60000 65536"/>
                  <a:gd name="T7" fmla="*/ 0 60000 65536"/>
                  <a:gd name="T8" fmla="*/ 0 60000 65536"/>
                </a:gdLst>
                <a:ahLst/>
                <a:cxnLst>
                  <a:cxn ang="T6">
                    <a:pos x="T0" y="T1"/>
                  </a:cxn>
                  <a:cxn ang="T7">
                    <a:pos x="T2" y="T3"/>
                  </a:cxn>
                  <a:cxn ang="T8">
                    <a:pos x="T4" y="T5"/>
                  </a:cxn>
                </a:cxnLst>
                <a:rect l="0" t="0" r="r" b="b"/>
                <a:pathLst>
                  <a:path w="20024" h="21413" fill="none" extrusionOk="0">
                    <a:moveTo>
                      <a:pt x="2833" y="-1"/>
                    </a:moveTo>
                    <a:cubicBezTo>
                      <a:pt x="10542" y="1019"/>
                      <a:pt x="17108" y="6104"/>
                      <a:pt x="20024" y="13313"/>
                    </a:cubicBezTo>
                  </a:path>
                  <a:path w="20024" h="21413" stroke="0" extrusionOk="0">
                    <a:moveTo>
                      <a:pt x="2833" y="-1"/>
                    </a:moveTo>
                    <a:cubicBezTo>
                      <a:pt x="10542" y="1019"/>
                      <a:pt x="17108" y="6104"/>
                      <a:pt x="20024" y="13313"/>
                    </a:cubicBezTo>
                    <a:lnTo>
                      <a:pt x="0" y="21413"/>
                    </a:lnTo>
                    <a:lnTo>
                      <a:pt x="2833" y="-1"/>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08" name="Arc 33"/>
              <p:cNvSpPr>
                <a:spLocks/>
              </p:cNvSpPr>
              <p:nvPr/>
            </p:nvSpPr>
            <p:spPr bwMode="auto">
              <a:xfrm rot="10147504" flipH="1" flipV="1">
                <a:off x="2317" y="11139"/>
                <a:ext cx="558" cy="540"/>
              </a:xfrm>
              <a:custGeom>
                <a:avLst/>
                <a:gdLst>
                  <a:gd name="T0" fmla="*/ 0 w 21998"/>
                  <a:gd name="T1" fmla="*/ 0 h 21600"/>
                  <a:gd name="T2" fmla="*/ 0 w 21998"/>
                  <a:gd name="T3" fmla="*/ 0 h 21600"/>
                  <a:gd name="T4" fmla="*/ 0 w 21998"/>
                  <a:gd name="T5" fmla="*/ 0 h 21600"/>
                  <a:gd name="T6" fmla="*/ 0 60000 65536"/>
                  <a:gd name="T7" fmla="*/ 0 60000 65536"/>
                  <a:gd name="T8" fmla="*/ 0 60000 65536"/>
                </a:gdLst>
                <a:ahLst/>
                <a:cxnLst>
                  <a:cxn ang="T6">
                    <a:pos x="T0" y="T1"/>
                  </a:cxn>
                  <a:cxn ang="T7">
                    <a:pos x="T2" y="T3"/>
                  </a:cxn>
                  <a:cxn ang="T8">
                    <a:pos x="T4" y="T5"/>
                  </a:cxn>
                </a:cxnLst>
                <a:rect l="0" t="0" r="r" b="b"/>
                <a:pathLst>
                  <a:path w="21998" h="21600" fill="none" extrusionOk="0">
                    <a:moveTo>
                      <a:pt x="0" y="73"/>
                    </a:moveTo>
                    <a:cubicBezTo>
                      <a:pt x="591" y="24"/>
                      <a:pt x="1185" y="0"/>
                      <a:pt x="1779" y="0"/>
                    </a:cubicBezTo>
                    <a:cubicBezTo>
                      <a:pt x="10777" y="0"/>
                      <a:pt x="18832" y="5578"/>
                      <a:pt x="21998" y="14000"/>
                    </a:cubicBezTo>
                  </a:path>
                  <a:path w="21998" h="21600" stroke="0" extrusionOk="0">
                    <a:moveTo>
                      <a:pt x="0" y="73"/>
                    </a:moveTo>
                    <a:cubicBezTo>
                      <a:pt x="591" y="24"/>
                      <a:pt x="1185" y="0"/>
                      <a:pt x="1779" y="0"/>
                    </a:cubicBezTo>
                    <a:cubicBezTo>
                      <a:pt x="10777" y="0"/>
                      <a:pt x="18832" y="5578"/>
                      <a:pt x="21998" y="14000"/>
                    </a:cubicBezTo>
                    <a:lnTo>
                      <a:pt x="1779" y="21600"/>
                    </a:lnTo>
                    <a:lnTo>
                      <a:pt x="0" y="73"/>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09" name="Arc 34"/>
              <p:cNvSpPr>
                <a:spLocks/>
              </p:cNvSpPr>
              <p:nvPr/>
            </p:nvSpPr>
            <p:spPr bwMode="auto">
              <a:xfrm rot="10147504" flipH="1" flipV="1">
                <a:off x="2318" y="10782"/>
                <a:ext cx="711" cy="536"/>
              </a:xfrm>
              <a:custGeom>
                <a:avLst/>
                <a:gdLst>
                  <a:gd name="T0" fmla="*/ 0 w 21333"/>
                  <a:gd name="T1" fmla="*/ 0 h 21439"/>
                  <a:gd name="T2" fmla="*/ 0 w 21333"/>
                  <a:gd name="T3" fmla="*/ 0 h 21439"/>
                  <a:gd name="T4" fmla="*/ 0 w 21333"/>
                  <a:gd name="T5" fmla="*/ 0 h 21439"/>
                  <a:gd name="T6" fmla="*/ 0 60000 65536"/>
                  <a:gd name="T7" fmla="*/ 0 60000 65536"/>
                  <a:gd name="T8" fmla="*/ 0 60000 65536"/>
                </a:gdLst>
                <a:ahLst/>
                <a:cxnLst>
                  <a:cxn ang="T6">
                    <a:pos x="T0" y="T1"/>
                  </a:cxn>
                  <a:cxn ang="T7">
                    <a:pos x="T2" y="T3"/>
                  </a:cxn>
                  <a:cxn ang="T8">
                    <a:pos x="T4" y="T5"/>
                  </a:cxn>
                </a:cxnLst>
                <a:rect l="0" t="0" r="r" b="b"/>
                <a:pathLst>
                  <a:path w="21333" h="21439" fill="none" extrusionOk="0">
                    <a:moveTo>
                      <a:pt x="2633" y="0"/>
                    </a:moveTo>
                    <a:cubicBezTo>
                      <a:pt x="12195" y="1174"/>
                      <a:pt x="19823" y="8540"/>
                      <a:pt x="21333" y="18054"/>
                    </a:cubicBezTo>
                  </a:path>
                  <a:path w="21333" h="21439" stroke="0" extrusionOk="0">
                    <a:moveTo>
                      <a:pt x="2633" y="0"/>
                    </a:moveTo>
                    <a:cubicBezTo>
                      <a:pt x="12195" y="1174"/>
                      <a:pt x="19823" y="8540"/>
                      <a:pt x="21333" y="18054"/>
                    </a:cubicBezTo>
                    <a:lnTo>
                      <a:pt x="0" y="21439"/>
                    </a:lnTo>
                    <a:lnTo>
                      <a:pt x="2633" y="0"/>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10" name="Arc 35"/>
              <p:cNvSpPr>
                <a:spLocks/>
              </p:cNvSpPr>
              <p:nvPr/>
            </p:nvSpPr>
            <p:spPr bwMode="auto">
              <a:xfrm rot="10092967" flipH="1" flipV="1">
                <a:off x="2745" y="9691"/>
                <a:ext cx="846" cy="747"/>
              </a:xfrm>
              <a:custGeom>
                <a:avLst/>
                <a:gdLst>
                  <a:gd name="T0" fmla="*/ 0 w 32280"/>
                  <a:gd name="T1" fmla="*/ 0 h 28708"/>
                  <a:gd name="T2" fmla="*/ 0 w 32280"/>
                  <a:gd name="T3" fmla="*/ 0 h 28708"/>
                  <a:gd name="T4" fmla="*/ 0 w 32280"/>
                  <a:gd name="T5" fmla="*/ 0 h 28708"/>
                  <a:gd name="T6" fmla="*/ 0 60000 65536"/>
                  <a:gd name="T7" fmla="*/ 0 60000 65536"/>
                  <a:gd name="T8" fmla="*/ 0 60000 65536"/>
                </a:gdLst>
                <a:ahLst/>
                <a:cxnLst>
                  <a:cxn ang="T6">
                    <a:pos x="T0" y="T1"/>
                  </a:cxn>
                  <a:cxn ang="T7">
                    <a:pos x="T2" y="T3"/>
                  </a:cxn>
                  <a:cxn ang="T8">
                    <a:pos x="T4" y="T5"/>
                  </a:cxn>
                </a:cxnLst>
                <a:rect l="0" t="0" r="r" b="b"/>
                <a:pathLst>
                  <a:path w="32280" h="28708" fill="none" extrusionOk="0">
                    <a:moveTo>
                      <a:pt x="0" y="2825"/>
                    </a:moveTo>
                    <a:cubicBezTo>
                      <a:pt x="3254" y="973"/>
                      <a:pt x="6935" y="0"/>
                      <a:pt x="10680" y="0"/>
                    </a:cubicBezTo>
                    <a:cubicBezTo>
                      <a:pt x="22609" y="0"/>
                      <a:pt x="32280" y="9670"/>
                      <a:pt x="32280" y="21600"/>
                    </a:cubicBezTo>
                    <a:cubicBezTo>
                      <a:pt x="32280" y="24019"/>
                      <a:pt x="31873" y="26422"/>
                      <a:pt x="31076" y="28707"/>
                    </a:cubicBezTo>
                  </a:path>
                  <a:path w="32280" h="28708" stroke="0" extrusionOk="0">
                    <a:moveTo>
                      <a:pt x="0" y="2825"/>
                    </a:moveTo>
                    <a:cubicBezTo>
                      <a:pt x="3254" y="973"/>
                      <a:pt x="6935" y="0"/>
                      <a:pt x="10680" y="0"/>
                    </a:cubicBezTo>
                    <a:cubicBezTo>
                      <a:pt x="22609" y="0"/>
                      <a:pt x="32280" y="9670"/>
                      <a:pt x="32280" y="21600"/>
                    </a:cubicBezTo>
                    <a:cubicBezTo>
                      <a:pt x="32280" y="24019"/>
                      <a:pt x="31873" y="26422"/>
                      <a:pt x="31076" y="28707"/>
                    </a:cubicBezTo>
                    <a:lnTo>
                      <a:pt x="10680" y="21600"/>
                    </a:lnTo>
                    <a:lnTo>
                      <a:pt x="0" y="2825"/>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11" name="Arc 36"/>
              <p:cNvSpPr>
                <a:spLocks/>
              </p:cNvSpPr>
              <p:nvPr/>
            </p:nvSpPr>
            <p:spPr bwMode="auto">
              <a:xfrm rot="9809371" flipH="1" flipV="1">
                <a:off x="2858" y="9338"/>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12" name="Arc 37"/>
              <p:cNvSpPr>
                <a:spLocks/>
              </p:cNvSpPr>
              <p:nvPr/>
            </p:nvSpPr>
            <p:spPr bwMode="auto">
              <a:xfrm rot="10147504" flipH="1" flipV="1">
                <a:off x="2668" y="10058"/>
                <a:ext cx="733" cy="586"/>
              </a:xfrm>
              <a:custGeom>
                <a:avLst/>
                <a:gdLst>
                  <a:gd name="T0" fmla="*/ 0 w 21995"/>
                  <a:gd name="T1" fmla="*/ 0 h 23431"/>
                  <a:gd name="T2" fmla="*/ 0 w 21995"/>
                  <a:gd name="T3" fmla="*/ 0 h 23431"/>
                  <a:gd name="T4" fmla="*/ 0 w 21995"/>
                  <a:gd name="T5" fmla="*/ 0 h 23431"/>
                  <a:gd name="T6" fmla="*/ 0 60000 65536"/>
                  <a:gd name="T7" fmla="*/ 0 60000 65536"/>
                  <a:gd name="T8" fmla="*/ 0 60000 65536"/>
                </a:gdLst>
                <a:ahLst/>
                <a:cxnLst>
                  <a:cxn ang="T6">
                    <a:pos x="T0" y="T1"/>
                  </a:cxn>
                  <a:cxn ang="T7">
                    <a:pos x="T2" y="T3"/>
                  </a:cxn>
                  <a:cxn ang="T8">
                    <a:pos x="T4" y="T5"/>
                  </a:cxn>
                </a:cxnLst>
                <a:rect l="0" t="0" r="r" b="b"/>
                <a:pathLst>
                  <a:path w="21995" h="23431" fill="none" extrusionOk="0">
                    <a:moveTo>
                      <a:pt x="-1" y="3"/>
                    </a:moveTo>
                    <a:cubicBezTo>
                      <a:pt x="131" y="1"/>
                      <a:pt x="263" y="0"/>
                      <a:pt x="395" y="0"/>
                    </a:cubicBezTo>
                    <a:cubicBezTo>
                      <a:pt x="12324" y="0"/>
                      <a:pt x="21995" y="9670"/>
                      <a:pt x="21995" y="21600"/>
                    </a:cubicBezTo>
                    <a:cubicBezTo>
                      <a:pt x="21995" y="22211"/>
                      <a:pt x="21969" y="22822"/>
                      <a:pt x="21917" y="23431"/>
                    </a:cubicBezTo>
                  </a:path>
                  <a:path w="21995" h="23431" stroke="0" extrusionOk="0">
                    <a:moveTo>
                      <a:pt x="-1" y="3"/>
                    </a:moveTo>
                    <a:cubicBezTo>
                      <a:pt x="131" y="1"/>
                      <a:pt x="263" y="0"/>
                      <a:pt x="395" y="0"/>
                    </a:cubicBezTo>
                    <a:cubicBezTo>
                      <a:pt x="12324" y="0"/>
                      <a:pt x="21995" y="9670"/>
                      <a:pt x="21995" y="21600"/>
                    </a:cubicBezTo>
                    <a:cubicBezTo>
                      <a:pt x="21995" y="22211"/>
                      <a:pt x="21969" y="22822"/>
                      <a:pt x="21917" y="23431"/>
                    </a:cubicBezTo>
                    <a:lnTo>
                      <a:pt x="395" y="21600"/>
                    </a:lnTo>
                    <a:lnTo>
                      <a:pt x="-1" y="3"/>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13" name="Arc 38"/>
              <p:cNvSpPr>
                <a:spLocks/>
              </p:cNvSpPr>
              <p:nvPr/>
            </p:nvSpPr>
            <p:spPr bwMode="auto">
              <a:xfrm rot="10147504" flipH="1" flipV="1">
                <a:off x="2497" y="10417"/>
                <a:ext cx="720" cy="54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0274" name="Group 39"/>
            <p:cNvGrpSpPr>
              <a:grpSpLocks/>
            </p:cNvGrpSpPr>
            <p:nvPr/>
          </p:nvGrpSpPr>
          <p:grpSpPr bwMode="auto">
            <a:xfrm rot="9800440">
              <a:off x="2430" y="1627"/>
              <a:ext cx="630" cy="1051"/>
              <a:chOff x="2081" y="9338"/>
              <a:chExt cx="1687" cy="2868"/>
            </a:xfrm>
          </p:grpSpPr>
          <p:sp>
            <p:nvSpPr>
              <p:cNvPr id="10298" name="Arc 40"/>
              <p:cNvSpPr>
                <a:spLocks/>
              </p:cNvSpPr>
              <p:nvPr/>
            </p:nvSpPr>
            <p:spPr bwMode="auto">
              <a:xfrm rot="10558250" flipH="1" flipV="1">
                <a:off x="2081" y="11811"/>
                <a:ext cx="407" cy="395"/>
              </a:xfrm>
              <a:custGeom>
                <a:avLst/>
                <a:gdLst>
                  <a:gd name="T0" fmla="*/ 0 w 20937"/>
                  <a:gd name="T1" fmla="*/ 0 h 21600"/>
                  <a:gd name="T2" fmla="*/ 0 w 20937"/>
                  <a:gd name="T3" fmla="*/ 0 h 21600"/>
                  <a:gd name="T4" fmla="*/ 0 w 20937"/>
                  <a:gd name="T5" fmla="*/ 0 h 21600"/>
                  <a:gd name="T6" fmla="*/ 0 60000 65536"/>
                  <a:gd name="T7" fmla="*/ 0 60000 65536"/>
                  <a:gd name="T8" fmla="*/ 0 60000 65536"/>
                </a:gdLst>
                <a:ahLst/>
                <a:cxnLst>
                  <a:cxn ang="T6">
                    <a:pos x="T0" y="T1"/>
                  </a:cxn>
                  <a:cxn ang="T7">
                    <a:pos x="T2" y="T3"/>
                  </a:cxn>
                  <a:cxn ang="T8">
                    <a:pos x="T4" y="T5"/>
                  </a:cxn>
                </a:cxnLst>
                <a:rect l="0" t="0" r="r" b="b"/>
                <a:pathLst>
                  <a:path w="20937" h="21600" fill="none" extrusionOk="0">
                    <a:moveTo>
                      <a:pt x="-1" y="145"/>
                    </a:moveTo>
                    <a:cubicBezTo>
                      <a:pt x="831" y="48"/>
                      <a:pt x="1667" y="0"/>
                      <a:pt x="2504" y="0"/>
                    </a:cubicBezTo>
                    <a:cubicBezTo>
                      <a:pt x="10030" y="0"/>
                      <a:pt x="17014" y="3917"/>
                      <a:pt x="20937" y="10340"/>
                    </a:cubicBezTo>
                  </a:path>
                  <a:path w="20937" h="21600" stroke="0" extrusionOk="0">
                    <a:moveTo>
                      <a:pt x="-1" y="145"/>
                    </a:moveTo>
                    <a:cubicBezTo>
                      <a:pt x="831" y="48"/>
                      <a:pt x="1667" y="0"/>
                      <a:pt x="2504" y="0"/>
                    </a:cubicBezTo>
                    <a:cubicBezTo>
                      <a:pt x="10030" y="0"/>
                      <a:pt x="17014" y="3917"/>
                      <a:pt x="20937" y="10340"/>
                    </a:cubicBezTo>
                    <a:lnTo>
                      <a:pt x="2504" y="21600"/>
                    </a:lnTo>
                    <a:lnTo>
                      <a:pt x="-1" y="145"/>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99" name="Arc 41"/>
              <p:cNvSpPr>
                <a:spLocks/>
              </p:cNvSpPr>
              <p:nvPr/>
            </p:nvSpPr>
            <p:spPr bwMode="auto">
              <a:xfrm rot="10147504" flipH="1" flipV="1">
                <a:off x="2138" y="11503"/>
                <a:ext cx="507" cy="394"/>
              </a:xfrm>
              <a:custGeom>
                <a:avLst/>
                <a:gdLst>
                  <a:gd name="T0" fmla="*/ 0 w 20024"/>
                  <a:gd name="T1" fmla="*/ 0 h 21413"/>
                  <a:gd name="T2" fmla="*/ 0 w 20024"/>
                  <a:gd name="T3" fmla="*/ 0 h 21413"/>
                  <a:gd name="T4" fmla="*/ 0 w 20024"/>
                  <a:gd name="T5" fmla="*/ 0 h 21413"/>
                  <a:gd name="T6" fmla="*/ 0 60000 65536"/>
                  <a:gd name="T7" fmla="*/ 0 60000 65536"/>
                  <a:gd name="T8" fmla="*/ 0 60000 65536"/>
                </a:gdLst>
                <a:ahLst/>
                <a:cxnLst>
                  <a:cxn ang="T6">
                    <a:pos x="T0" y="T1"/>
                  </a:cxn>
                  <a:cxn ang="T7">
                    <a:pos x="T2" y="T3"/>
                  </a:cxn>
                  <a:cxn ang="T8">
                    <a:pos x="T4" y="T5"/>
                  </a:cxn>
                </a:cxnLst>
                <a:rect l="0" t="0" r="r" b="b"/>
                <a:pathLst>
                  <a:path w="20024" h="21413" fill="none" extrusionOk="0">
                    <a:moveTo>
                      <a:pt x="2833" y="-1"/>
                    </a:moveTo>
                    <a:cubicBezTo>
                      <a:pt x="10542" y="1019"/>
                      <a:pt x="17108" y="6104"/>
                      <a:pt x="20024" y="13313"/>
                    </a:cubicBezTo>
                  </a:path>
                  <a:path w="20024" h="21413" stroke="0" extrusionOk="0">
                    <a:moveTo>
                      <a:pt x="2833" y="-1"/>
                    </a:moveTo>
                    <a:cubicBezTo>
                      <a:pt x="10542" y="1019"/>
                      <a:pt x="17108" y="6104"/>
                      <a:pt x="20024" y="13313"/>
                    </a:cubicBezTo>
                    <a:lnTo>
                      <a:pt x="0" y="21413"/>
                    </a:lnTo>
                    <a:lnTo>
                      <a:pt x="2833" y="-1"/>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00" name="Arc 42"/>
              <p:cNvSpPr>
                <a:spLocks/>
              </p:cNvSpPr>
              <p:nvPr/>
            </p:nvSpPr>
            <p:spPr bwMode="auto">
              <a:xfrm rot="10147504" flipH="1" flipV="1">
                <a:off x="2317" y="11139"/>
                <a:ext cx="558" cy="540"/>
              </a:xfrm>
              <a:custGeom>
                <a:avLst/>
                <a:gdLst>
                  <a:gd name="T0" fmla="*/ 0 w 21998"/>
                  <a:gd name="T1" fmla="*/ 0 h 21600"/>
                  <a:gd name="T2" fmla="*/ 0 w 21998"/>
                  <a:gd name="T3" fmla="*/ 0 h 21600"/>
                  <a:gd name="T4" fmla="*/ 0 w 21998"/>
                  <a:gd name="T5" fmla="*/ 0 h 21600"/>
                  <a:gd name="T6" fmla="*/ 0 60000 65536"/>
                  <a:gd name="T7" fmla="*/ 0 60000 65536"/>
                  <a:gd name="T8" fmla="*/ 0 60000 65536"/>
                </a:gdLst>
                <a:ahLst/>
                <a:cxnLst>
                  <a:cxn ang="T6">
                    <a:pos x="T0" y="T1"/>
                  </a:cxn>
                  <a:cxn ang="T7">
                    <a:pos x="T2" y="T3"/>
                  </a:cxn>
                  <a:cxn ang="T8">
                    <a:pos x="T4" y="T5"/>
                  </a:cxn>
                </a:cxnLst>
                <a:rect l="0" t="0" r="r" b="b"/>
                <a:pathLst>
                  <a:path w="21998" h="21600" fill="none" extrusionOk="0">
                    <a:moveTo>
                      <a:pt x="0" y="73"/>
                    </a:moveTo>
                    <a:cubicBezTo>
                      <a:pt x="591" y="24"/>
                      <a:pt x="1185" y="0"/>
                      <a:pt x="1779" y="0"/>
                    </a:cubicBezTo>
                    <a:cubicBezTo>
                      <a:pt x="10777" y="0"/>
                      <a:pt x="18832" y="5578"/>
                      <a:pt x="21998" y="14000"/>
                    </a:cubicBezTo>
                  </a:path>
                  <a:path w="21998" h="21600" stroke="0" extrusionOk="0">
                    <a:moveTo>
                      <a:pt x="0" y="73"/>
                    </a:moveTo>
                    <a:cubicBezTo>
                      <a:pt x="591" y="24"/>
                      <a:pt x="1185" y="0"/>
                      <a:pt x="1779" y="0"/>
                    </a:cubicBezTo>
                    <a:cubicBezTo>
                      <a:pt x="10777" y="0"/>
                      <a:pt x="18832" y="5578"/>
                      <a:pt x="21998" y="14000"/>
                    </a:cubicBezTo>
                    <a:lnTo>
                      <a:pt x="1779" y="21600"/>
                    </a:lnTo>
                    <a:lnTo>
                      <a:pt x="0" y="73"/>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01" name="Arc 43"/>
              <p:cNvSpPr>
                <a:spLocks/>
              </p:cNvSpPr>
              <p:nvPr/>
            </p:nvSpPr>
            <p:spPr bwMode="auto">
              <a:xfrm rot="10147504" flipH="1" flipV="1">
                <a:off x="2318" y="10782"/>
                <a:ext cx="711" cy="536"/>
              </a:xfrm>
              <a:custGeom>
                <a:avLst/>
                <a:gdLst>
                  <a:gd name="T0" fmla="*/ 0 w 21333"/>
                  <a:gd name="T1" fmla="*/ 0 h 21439"/>
                  <a:gd name="T2" fmla="*/ 0 w 21333"/>
                  <a:gd name="T3" fmla="*/ 0 h 21439"/>
                  <a:gd name="T4" fmla="*/ 0 w 21333"/>
                  <a:gd name="T5" fmla="*/ 0 h 21439"/>
                  <a:gd name="T6" fmla="*/ 0 60000 65536"/>
                  <a:gd name="T7" fmla="*/ 0 60000 65536"/>
                  <a:gd name="T8" fmla="*/ 0 60000 65536"/>
                </a:gdLst>
                <a:ahLst/>
                <a:cxnLst>
                  <a:cxn ang="T6">
                    <a:pos x="T0" y="T1"/>
                  </a:cxn>
                  <a:cxn ang="T7">
                    <a:pos x="T2" y="T3"/>
                  </a:cxn>
                  <a:cxn ang="T8">
                    <a:pos x="T4" y="T5"/>
                  </a:cxn>
                </a:cxnLst>
                <a:rect l="0" t="0" r="r" b="b"/>
                <a:pathLst>
                  <a:path w="21333" h="21439" fill="none" extrusionOk="0">
                    <a:moveTo>
                      <a:pt x="2633" y="0"/>
                    </a:moveTo>
                    <a:cubicBezTo>
                      <a:pt x="12195" y="1174"/>
                      <a:pt x="19823" y="8540"/>
                      <a:pt x="21333" y="18054"/>
                    </a:cubicBezTo>
                  </a:path>
                  <a:path w="21333" h="21439" stroke="0" extrusionOk="0">
                    <a:moveTo>
                      <a:pt x="2633" y="0"/>
                    </a:moveTo>
                    <a:cubicBezTo>
                      <a:pt x="12195" y="1174"/>
                      <a:pt x="19823" y="8540"/>
                      <a:pt x="21333" y="18054"/>
                    </a:cubicBezTo>
                    <a:lnTo>
                      <a:pt x="0" y="21439"/>
                    </a:lnTo>
                    <a:lnTo>
                      <a:pt x="2633" y="0"/>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02" name="Arc 44"/>
              <p:cNvSpPr>
                <a:spLocks/>
              </p:cNvSpPr>
              <p:nvPr/>
            </p:nvSpPr>
            <p:spPr bwMode="auto">
              <a:xfrm rot="10092967" flipH="1" flipV="1">
                <a:off x="2745" y="9691"/>
                <a:ext cx="846" cy="747"/>
              </a:xfrm>
              <a:custGeom>
                <a:avLst/>
                <a:gdLst>
                  <a:gd name="T0" fmla="*/ 0 w 32280"/>
                  <a:gd name="T1" fmla="*/ 0 h 28708"/>
                  <a:gd name="T2" fmla="*/ 0 w 32280"/>
                  <a:gd name="T3" fmla="*/ 0 h 28708"/>
                  <a:gd name="T4" fmla="*/ 0 w 32280"/>
                  <a:gd name="T5" fmla="*/ 0 h 28708"/>
                  <a:gd name="T6" fmla="*/ 0 60000 65536"/>
                  <a:gd name="T7" fmla="*/ 0 60000 65536"/>
                  <a:gd name="T8" fmla="*/ 0 60000 65536"/>
                </a:gdLst>
                <a:ahLst/>
                <a:cxnLst>
                  <a:cxn ang="T6">
                    <a:pos x="T0" y="T1"/>
                  </a:cxn>
                  <a:cxn ang="T7">
                    <a:pos x="T2" y="T3"/>
                  </a:cxn>
                  <a:cxn ang="T8">
                    <a:pos x="T4" y="T5"/>
                  </a:cxn>
                </a:cxnLst>
                <a:rect l="0" t="0" r="r" b="b"/>
                <a:pathLst>
                  <a:path w="32280" h="28708" fill="none" extrusionOk="0">
                    <a:moveTo>
                      <a:pt x="0" y="2825"/>
                    </a:moveTo>
                    <a:cubicBezTo>
                      <a:pt x="3254" y="973"/>
                      <a:pt x="6935" y="0"/>
                      <a:pt x="10680" y="0"/>
                    </a:cubicBezTo>
                    <a:cubicBezTo>
                      <a:pt x="22609" y="0"/>
                      <a:pt x="32280" y="9670"/>
                      <a:pt x="32280" y="21600"/>
                    </a:cubicBezTo>
                    <a:cubicBezTo>
                      <a:pt x="32280" y="24019"/>
                      <a:pt x="31873" y="26422"/>
                      <a:pt x="31076" y="28707"/>
                    </a:cubicBezTo>
                  </a:path>
                  <a:path w="32280" h="28708" stroke="0" extrusionOk="0">
                    <a:moveTo>
                      <a:pt x="0" y="2825"/>
                    </a:moveTo>
                    <a:cubicBezTo>
                      <a:pt x="3254" y="973"/>
                      <a:pt x="6935" y="0"/>
                      <a:pt x="10680" y="0"/>
                    </a:cubicBezTo>
                    <a:cubicBezTo>
                      <a:pt x="22609" y="0"/>
                      <a:pt x="32280" y="9670"/>
                      <a:pt x="32280" y="21600"/>
                    </a:cubicBezTo>
                    <a:cubicBezTo>
                      <a:pt x="32280" y="24019"/>
                      <a:pt x="31873" y="26422"/>
                      <a:pt x="31076" y="28707"/>
                    </a:cubicBezTo>
                    <a:lnTo>
                      <a:pt x="10680" y="21600"/>
                    </a:lnTo>
                    <a:lnTo>
                      <a:pt x="0" y="2825"/>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03" name="Arc 45"/>
              <p:cNvSpPr>
                <a:spLocks/>
              </p:cNvSpPr>
              <p:nvPr/>
            </p:nvSpPr>
            <p:spPr bwMode="auto">
              <a:xfrm rot="9809371" flipH="1" flipV="1">
                <a:off x="2858" y="9338"/>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04" name="Arc 46"/>
              <p:cNvSpPr>
                <a:spLocks/>
              </p:cNvSpPr>
              <p:nvPr/>
            </p:nvSpPr>
            <p:spPr bwMode="auto">
              <a:xfrm rot="10147504" flipH="1" flipV="1">
                <a:off x="2668" y="10058"/>
                <a:ext cx="733" cy="586"/>
              </a:xfrm>
              <a:custGeom>
                <a:avLst/>
                <a:gdLst>
                  <a:gd name="T0" fmla="*/ 0 w 21995"/>
                  <a:gd name="T1" fmla="*/ 0 h 23431"/>
                  <a:gd name="T2" fmla="*/ 0 w 21995"/>
                  <a:gd name="T3" fmla="*/ 0 h 23431"/>
                  <a:gd name="T4" fmla="*/ 0 w 21995"/>
                  <a:gd name="T5" fmla="*/ 0 h 23431"/>
                  <a:gd name="T6" fmla="*/ 0 60000 65536"/>
                  <a:gd name="T7" fmla="*/ 0 60000 65536"/>
                  <a:gd name="T8" fmla="*/ 0 60000 65536"/>
                </a:gdLst>
                <a:ahLst/>
                <a:cxnLst>
                  <a:cxn ang="T6">
                    <a:pos x="T0" y="T1"/>
                  </a:cxn>
                  <a:cxn ang="T7">
                    <a:pos x="T2" y="T3"/>
                  </a:cxn>
                  <a:cxn ang="T8">
                    <a:pos x="T4" y="T5"/>
                  </a:cxn>
                </a:cxnLst>
                <a:rect l="0" t="0" r="r" b="b"/>
                <a:pathLst>
                  <a:path w="21995" h="23431" fill="none" extrusionOk="0">
                    <a:moveTo>
                      <a:pt x="-1" y="3"/>
                    </a:moveTo>
                    <a:cubicBezTo>
                      <a:pt x="131" y="1"/>
                      <a:pt x="263" y="0"/>
                      <a:pt x="395" y="0"/>
                    </a:cubicBezTo>
                    <a:cubicBezTo>
                      <a:pt x="12324" y="0"/>
                      <a:pt x="21995" y="9670"/>
                      <a:pt x="21995" y="21600"/>
                    </a:cubicBezTo>
                    <a:cubicBezTo>
                      <a:pt x="21995" y="22211"/>
                      <a:pt x="21969" y="22822"/>
                      <a:pt x="21917" y="23431"/>
                    </a:cubicBezTo>
                  </a:path>
                  <a:path w="21995" h="23431" stroke="0" extrusionOk="0">
                    <a:moveTo>
                      <a:pt x="-1" y="3"/>
                    </a:moveTo>
                    <a:cubicBezTo>
                      <a:pt x="131" y="1"/>
                      <a:pt x="263" y="0"/>
                      <a:pt x="395" y="0"/>
                    </a:cubicBezTo>
                    <a:cubicBezTo>
                      <a:pt x="12324" y="0"/>
                      <a:pt x="21995" y="9670"/>
                      <a:pt x="21995" y="21600"/>
                    </a:cubicBezTo>
                    <a:cubicBezTo>
                      <a:pt x="21995" y="22211"/>
                      <a:pt x="21969" y="22822"/>
                      <a:pt x="21917" y="23431"/>
                    </a:cubicBezTo>
                    <a:lnTo>
                      <a:pt x="395" y="21600"/>
                    </a:lnTo>
                    <a:lnTo>
                      <a:pt x="-1" y="3"/>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05" name="Arc 47"/>
              <p:cNvSpPr>
                <a:spLocks/>
              </p:cNvSpPr>
              <p:nvPr/>
            </p:nvSpPr>
            <p:spPr bwMode="auto">
              <a:xfrm rot="10147504" flipH="1" flipV="1">
                <a:off x="2497" y="10417"/>
                <a:ext cx="720" cy="54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pic>
          <p:nvPicPr>
            <p:cNvPr id="10275" name="Picture 48" descr="6_15"/>
            <p:cNvPicPr>
              <a:picLocks noChangeAspect="1" noChangeArrowheads="1"/>
            </p:cNvPicPr>
            <p:nvPr/>
          </p:nvPicPr>
          <p:blipFill>
            <a:blip r:embed="rId5">
              <a:clrChange>
                <a:clrFrom>
                  <a:srgbClr val="E1EEF0"/>
                </a:clrFrom>
                <a:clrTo>
                  <a:srgbClr val="E1EEF0">
                    <a:alpha val="0"/>
                  </a:srgbClr>
                </a:clrTo>
              </a:clrChange>
              <a:extLst>
                <a:ext uri="{28A0092B-C50C-407E-A947-70E740481C1C}">
                  <a14:useLocalDpi xmlns:a14="http://schemas.microsoft.com/office/drawing/2010/main" val="0"/>
                </a:ext>
              </a:extLst>
            </a:blip>
            <a:srcRect/>
            <a:stretch>
              <a:fillRect/>
            </a:stretch>
          </p:blipFill>
          <p:spPr bwMode="auto">
            <a:xfrm>
              <a:off x="3115" y="2829"/>
              <a:ext cx="321" cy="284"/>
            </a:xfrm>
            <a:prstGeom prst="rect">
              <a:avLst/>
            </a:prstGeom>
            <a:solidFill>
              <a:srgbClr val="FFFFFF"/>
            </a:solidFill>
            <a:ln w="9525">
              <a:solidFill>
                <a:srgbClr val="0000FF"/>
              </a:solidFill>
              <a:miter lim="800000"/>
              <a:headEnd/>
              <a:tailEnd/>
            </a:ln>
          </p:spPr>
        </p:pic>
        <p:pic>
          <p:nvPicPr>
            <p:cNvPr id="10276" name="Picture 49" descr="4_31"/>
            <p:cNvPicPr>
              <a:picLocks noChangeAspect="1" noChangeArrowheads="1"/>
            </p:cNvPicPr>
            <p:nvPr/>
          </p:nvPicPr>
          <p:blipFill>
            <a:blip r:embed="rId6">
              <a:clrChange>
                <a:clrFrom>
                  <a:srgbClr val="E1EEF0"/>
                </a:clrFrom>
                <a:clrTo>
                  <a:srgbClr val="E1EEF0">
                    <a:alpha val="0"/>
                  </a:srgbClr>
                </a:clrTo>
              </a:clrChange>
              <a:extLst>
                <a:ext uri="{28A0092B-C50C-407E-A947-70E740481C1C}">
                  <a14:useLocalDpi xmlns:a14="http://schemas.microsoft.com/office/drawing/2010/main" val="0"/>
                </a:ext>
              </a:extLst>
            </a:blip>
            <a:srcRect/>
            <a:stretch>
              <a:fillRect/>
            </a:stretch>
          </p:blipFill>
          <p:spPr bwMode="auto">
            <a:xfrm>
              <a:off x="4163" y="3251"/>
              <a:ext cx="326" cy="288"/>
            </a:xfrm>
            <a:prstGeom prst="rect">
              <a:avLst/>
            </a:prstGeom>
            <a:solidFill>
              <a:srgbClr val="FFFFFF"/>
            </a:solidFill>
            <a:ln w="9525">
              <a:solidFill>
                <a:srgbClr val="0000FF"/>
              </a:solidFill>
              <a:miter lim="800000"/>
              <a:headEnd/>
              <a:tailEnd/>
            </a:ln>
          </p:spPr>
        </p:pic>
        <p:pic>
          <p:nvPicPr>
            <p:cNvPr id="10277" name="Picture 50" descr="3_00"/>
            <p:cNvPicPr>
              <a:picLocks noChangeAspect="1" noChangeArrowheads="1"/>
            </p:cNvPicPr>
            <p:nvPr/>
          </p:nvPicPr>
          <p:blipFill>
            <a:blip r:embed="rId7">
              <a:clrChange>
                <a:clrFrom>
                  <a:srgbClr val="E1EEF0"/>
                </a:clrFrom>
                <a:clrTo>
                  <a:srgbClr val="E1EEF0">
                    <a:alpha val="0"/>
                  </a:srgbClr>
                </a:clrTo>
              </a:clrChange>
              <a:extLst>
                <a:ext uri="{28A0092B-C50C-407E-A947-70E740481C1C}">
                  <a14:useLocalDpi xmlns:a14="http://schemas.microsoft.com/office/drawing/2010/main" val="0"/>
                </a:ext>
              </a:extLst>
            </a:blip>
            <a:srcRect/>
            <a:stretch>
              <a:fillRect/>
            </a:stretch>
          </p:blipFill>
          <p:spPr bwMode="auto">
            <a:xfrm>
              <a:off x="2217" y="2790"/>
              <a:ext cx="316" cy="289"/>
            </a:xfrm>
            <a:prstGeom prst="rect">
              <a:avLst/>
            </a:prstGeom>
            <a:solidFill>
              <a:srgbClr val="FFFFFF"/>
            </a:solidFill>
            <a:ln w="9525">
              <a:solidFill>
                <a:srgbClr val="0000FF"/>
              </a:solidFill>
              <a:miter lim="800000"/>
              <a:headEnd/>
              <a:tailEnd/>
            </a:ln>
          </p:spPr>
        </p:pic>
        <p:pic>
          <p:nvPicPr>
            <p:cNvPr id="10278" name="Picture 51" descr="1_16"/>
            <p:cNvPicPr>
              <a:picLocks noChangeAspect="1" noChangeArrowheads="1"/>
            </p:cNvPicPr>
            <p:nvPr/>
          </p:nvPicPr>
          <p:blipFill>
            <a:blip r:embed="rId8">
              <a:clrChange>
                <a:clrFrom>
                  <a:srgbClr val="E1EEF0"/>
                </a:clrFrom>
                <a:clrTo>
                  <a:srgbClr val="E1EEF0">
                    <a:alpha val="0"/>
                  </a:srgbClr>
                </a:clrTo>
              </a:clrChange>
              <a:extLst>
                <a:ext uri="{28A0092B-C50C-407E-A947-70E740481C1C}">
                  <a14:useLocalDpi xmlns:a14="http://schemas.microsoft.com/office/drawing/2010/main" val="0"/>
                </a:ext>
              </a:extLst>
            </a:blip>
            <a:srcRect/>
            <a:stretch>
              <a:fillRect/>
            </a:stretch>
          </p:blipFill>
          <p:spPr bwMode="auto">
            <a:xfrm>
              <a:off x="720" y="3463"/>
              <a:ext cx="304" cy="288"/>
            </a:xfrm>
            <a:prstGeom prst="rect">
              <a:avLst/>
            </a:prstGeom>
            <a:solidFill>
              <a:srgbClr val="FFFFFF"/>
            </a:solidFill>
            <a:ln w="9525">
              <a:solidFill>
                <a:srgbClr val="0000FF"/>
              </a:solidFill>
              <a:miter lim="800000"/>
              <a:headEnd/>
              <a:tailEnd/>
            </a:ln>
          </p:spPr>
        </p:pic>
        <p:pic>
          <p:nvPicPr>
            <p:cNvPr id="10279" name="Picture 52" descr="armor3"/>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1" y="3049"/>
              <a:ext cx="663"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0" name="Picture 53" descr="savoie2"/>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29" y="2521"/>
              <a:ext cx="460"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1" name="Picture 54" descr="armor2"/>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73" y="2829"/>
              <a:ext cx="449"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2" name="Picture 55" descr="savoie1"/>
            <p:cNvPicPr>
              <a:picLocks noChangeAspect="1" noChangeArrowheads="1"/>
            </p:cNvPicPr>
            <p:nvPr/>
          </p:nvPicPr>
          <p:blipFill>
            <a:blip r:embed="rId12" cstate="print">
              <a:clrChange>
                <a:clrFrom>
                  <a:srgbClr val="FCFCFC"/>
                </a:clrFrom>
                <a:clrTo>
                  <a:srgbClr val="FCFCFC">
                    <a:alpha val="0"/>
                  </a:srgbClr>
                </a:clrTo>
              </a:clrChange>
              <a:lum contrast="-12000"/>
              <a:extLst>
                <a:ext uri="{28A0092B-C50C-407E-A947-70E740481C1C}">
                  <a14:useLocalDpi xmlns:a14="http://schemas.microsoft.com/office/drawing/2010/main" val="0"/>
                </a:ext>
              </a:extLst>
            </a:blip>
            <a:srcRect/>
            <a:stretch>
              <a:fillRect/>
            </a:stretch>
          </p:blipFill>
          <p:spPr bwMode="auto">
            <a:xfrm>
              <a:off x="4441" y="2790"/>
              <a:ext cx="449"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83" name="Group 56"/>
            <p:cNvGrpSpPr>
              <a:grpSpLocks/>
            </p:cNvGrpSpPr>
            <p:nvPr/>
          </p:nvGrpSpPr>
          <p:grpSpPr bwMode="auto">
            <a:xfrm rot="-2915488">
              <a:off x="2875" y="2091"/>
              <a:ext cx="1441" cy="1303"/>
              <a:chOff x="2138" y="4073"/>
              <a:chExt cx="3476" cy="3655"/>
            </a:xfrm>
          </p:grpSpPr>
          <p:sp>
            <p:nvSpPr>
              <p:cNvPr id="10286" name="Arc 57"/>
              <p:cNvSpPr>
                <a:spLocks/>
              </p:cNvSpPr>
              <p:nvPr/>
            </p:nvSpPr>
            <p:spPr bwMode="auto">
              <a:xfrm rot="831656" flipH="1" flipV="1">
                <a:off x="5207" y="4073"/>
                <a:ext cx="407" cy="395"/>
              </a:xfrm>
              <a:custGeom>
                <a:avLst/>
                <a:gdLst>
                  <a:gd name="T0" fmla="*/ 0 w 20937"/>
                  <a:gd name="T1" fmla="*/ 0 h 21600"/>
                  <a:gd name="T2" fmla="*/ 0 w 20937"/>
                  <a:gd name="T3" fmla="*/ 0 h 21600"/>
                  <a:gd name="T4" fmla="*/ 0 w 20937"/>
                  <a:gd name="T5" fmla="*/ 0 h 21600"/>
                  <a:gd name="T6" fmla="*/ 0 60000 65536"/>
                  <a:gd name="T7" fmla="*/ 0 60000 65536"/>
                  <a:gd name="T8" fmla="*/ 0 60000 65536"/>
                </a:gdLst>
                <a:ahLst/>
                <a:cxnLst>
                  <a:cxn ang="T6">
                    <a:pos x="T0" y="T1"/>
                  </a:cxn>
                  <a:cxn ang="T7">
                    <a:pos x="T2" y="T3"/>
                  </a:cxn>
                  <a:cxn ang="T8">
                    <a:pos x="T4" y="T5"/>
                  </a:cxn>
                </a:cxnLst>
                <a:rect l="0" t="0" r="r" b="b"/>
                <a:pathLst>
                  <a:path w="20937" h="21600" fill="none" extrusionOk="0">
                    <a:moveTo>
                      <a:pt x="-1" y="145"/>
                    </a:moveTo>
                    <a:cubicBezTo>
                      <a:pt x="831" y="48"/>
                      <a:pt x="1667" y="0"/>
                      <a:pt x="2504" y="0"/>
                    </a:cubicBezTo>
                    <a:cubicBezTo>
                      <a:pt x="10030" y="0"/>
                      <a:pt x="17014" y="3917"/>
                      <a:pt x="20937" y="10340"/>
                    </a:cubicBezTo>
                  </a:path>
                  <a:path w="20937" h="21600" stroke="0" extrusionOk="0">
                    <a:moveTo>
                      <a:pt x="-1" y="145"/>
                    </a:moveTo>
                    <a:cubicBezTo>
                      <a:pt x="831" y="48"/>
                      <a:pt x="1667" y="0"/>
                      <a:pt x="2504" y="0"/>
                    </a:cubicBezTo>
                    <a:cubicBezTo>
                      <a:pt x="10030" y="0"/>
                      <a:pt x="17014" y="3917"/>
                      <a:pt x="20937" y="10340"/>
                    </a:cubicBezTo>
                    <a:lnTo>
                      <a:pt x="2504" y="21600"/>
                    </a:lnTo>
                    <a:lnTo>
                      <a:pt x="-1" y="145"/>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87" name="Arc 58"/>
              <p:cNvSpPr>
                <a:spLocks/>
              </p:cNvSpPr>
              <p:nvPr/>
            </p:nvSpPr>
            <p:spPr bwMode="auto">
              <a:xfrm rot="420910" flipH="1" flipV="1">
                <a:off x="4960" y="4335"/>
                <a:ext cx="507" cy="394"/>
              </a:xfrm>
              <a:custGeom>
                <a:avLst/>
                <a:gdLst>
                  <a:gd name="T0" fmla="*/ 0 w 20024"/>
                  <a:gd name="T1" fmla="*/ 0 h 21413"/>
                  <a:gd name="T2" fmla="*/ 0 w 20024"/>
                  <a:gd name="T3" fmla="*/ 0 h 21413"/>
                  <a:gd name="T4" fmla="*/ 0 w 20024"/>
                  <a:gd name="T5" fmla="*/ 0 h 21413"/>
                  <a:gd name="T6" fmla="*/ 0 60000 65536"/>
                  <a:gd name="T7" fmla="*/ 0 60000 65536"/>
                  <a:gd name="T8" fmla="*/ 0 60000 65536"/>
                </a:gdLst>
                <a:ahLst/>
                <a:cxnLst>
                  <a:cxn ang="T6">
                    <a:pos x="T0" y="T1"/>
                  </a:cxn>
                  <a:cxn ang="T7">
                    <a:pos x="T2" y="T3"/>
                  </a:cxn>
                  <a:cxn ang="T8">
                    <a:pos x="T4" y="T5"/>
                  </a:cxn>
                </a:cxnLst>
                <a:rect l="0" t="0" r="r" b="b"/>
                <a:pathLst>
                  <a:path w="20024" h="21413" fill="none" extrusionOk="0">
                    <a:moveTo>
                      <a:pt x="2833" y="-1"/>
                    </a:moveTo>
                    <a:cubicBezTo>
                      <a:pt x="10542" y="1019"/>
                      <a:pt x="17108" y="6104"/>
                      <a:pt x="20024" y="13313"/>
                    </a:cubicBezTo>
                  </a:path>
                  <a:path w="20024" h="21413" stroke="0" extrusionOk="0">
                    <a:moveTo>
                      <a:pt x="2833" y="-1"/>
                    </a:moveTo>
                    <a:cubicBezTo>
                      <a:pt x="10542" y="1019"/>
                      <a:pt x="17108" y="6104"/>
                      <a:pt x="20024" y="13313"/>
                    </a:cubicBezTo>
                    <a:lnTo>
                      <a:pt x="0" y="21413"/>
                    </a:lnTo>
                    <a:lnTo>
                      <a:pt x="2833" y="-1"/>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88" name="Arc 59"/>
              <p:cNvSpPr>
                <a:spLocks/>
              </p:cNvSpPr>
              <p:nvPr/>
            </p:nvSpPr>
            <p:spPr bwMode="auto">
              <a:xfrm rot="420910" flipH="1" flipV="1">
                <a:off x="4651" y="4476"/>
                <a:ext cx="558" cy="540"/>
              </a:xfrm>
              <a:custGeom>
                <a:avLst/>
                <a:gdLst>
                  <a:gd name="T0" fmla="*/ 0 w 21998"/>
                  <a:gd name="T1" fmla="*/ 0 h 21600"/>
                  <a:gd name="T2" fmla="*/ 0 w 21998"/>
                  <a:gd name="T3" fmla="*/ 0 h 21600"/>
                  <a:gd name="T4" fmla="*/ 0 w 21998"/>
                  <a:gd name="T5" fmla="*/ 0 h 21600"/>
                  <a:gd name="T6" fmla="*/ 0 60000 65536"/>
                  <a:gd name="T7" fmla="*/ 0 60000 65536"/>
                  <a:gd name="T8" fmla="*/ 0 60000 65536"/>
                </a:gdLst>
                <a:ahLst/>
                <a:cxnLst>
                  <a:cxn ang="T6">
                    <a:pos x="T0" y="T1"/>
                  </a:cxn>
                  <a:cxn ang="T7">
                    <a:pos x="T2" y="T3"/>
                  </a:cxn>
                  <a:cxn ang="T8">
                    <a:pos x="T4" y="T5"/>
                  </a:cxn>
                </a:cxnLst>
                <a:rect l="0" t="0" r="r" b="b"/>
                <a:pathLst>
                  <a:path w="21998" h="21600" fill="none" extrusionOk="0">
                    <a:moveTo>
                      <a:pt x="0" y="73"/>
                    </a:moveTo>
                    <a:cubicBezTo>
                      <a:pt x="591" y="24"/>
                      <a:pt x="1185" y="0"/>
                      <a:pt x="1779" y="0"/>
                    </a:cubicBezTo>
                    <a:cubicBezTo>
                      <a:pt x="10777" y="0"/>
                      <a:pt x="18832" y="5578"/>
                      <a:pt x="21998" y="14000"/>
                    </a:cubicBezTo>
                  </a:path>
                  <a:path w="21998" h="21600" stroke="0" extrusionOk="0">
                    <a:moveTo>
                      <a:pt x="0" y="73"/>
                    </a:moveTo>
                    <a:cubicBezTo>
                      <a:pt x="591" y="24"/>
                      <a:pt x="1185" y="0"/>
                      <a:pt x="1779" y="0"/>
                    </a:cubicBezTo>
                    <a:cubicBezTo>
                      <a:pt x="10777" y="0"/>
                      <a:pt x="18832" y="5578"/>
                      <a:pt x="21998" y="14000"/>
                    </a:cubicBezTo>
                    <a:lnTo>
                      <a:pt x="1779" y="21600"/>
                    </a:lnTo>
                    <a:lnTo>
                      <a:pt x="0" y="73"/>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89" name="Arc 60"/>
              <p:cNvSpPr>
                <a:spLocks/>
              </p:cNvSpPr>
              <p:nvPr/>
            </p:nvSpPr>
            <p:spPr bwMode="auto">
              <a:xfrm rot="420910" flipH="1" flipV="1">
                <a:off x="4390" y="4796"/>
                <a:ext cx="711" cy="536"/>
              </a:xfrm>
              <a:custGeom>
                <a:avLst/>
                <a:gdLst>
                  <a:gd name="T0" fmla="*/ 0 w 21333"/>
                  <a:gd name="T1" fmla="*/ 0 h 21439"/>
                  <a:gd name="T2" fmla="*/ 0 w 21333"/>
                  <a:gd name="T3" fmla="*/ 0 h 21439"/>
                  <a:gd name="T4" fmla="*/ 0 w 21333"/>
                  <a:gd name="T5" fmla="*/ 0 h 21439"/>
                  <a:gd name="T6" fmla="*/ 0 60000 65536"/>
                  <a:gd name="T7" fmla="*/ 0 60000 65536"/>
                  <a:gd name="T8" fmla="*/ 0 60000 65536"/>
                </a:gdLst>
                <a:ahLst/>
                <a:cxnLst>
                  <a:cxn ang="T6">
                    <a:pos x="T0" y="T1"/>
                  </a:cxn>
                  <a:cxn ang="T7">
                    <a:pos x="T2" y="T3"/>
                  </a:cxn>
                  <a:cxn ang="T8">
                    <a:pos x="T4" y="T5"/>
                  </a:cxn>
                </a:cxnLst>
                <a:rect l="0" t="0" r="r" b="b"/>
                <a:pathLst>
                  <a:path w="21333" h="21439" fill="none" extrusionOk="0">
                    <a:moveTo>
                      <a:pt x="2633" y="0"/>
                    </a:moveTo>
                    <a:cubicBezTo>
                      <a:pt x="12195" y="1174"/>
                      <a:pt x="19823" y="8540"/>
                      <a:pt x="21333" y="18054"/>
                    </a:cubicBezTo>
                  </a:path>
                  <a:path w="21333" h="21439" stroke="0" extrusionOk="0">
                    <a:moveTo>
                      <a:pt x="2633" y="0"/>
                    </a:moveTo>
                    <a:cubicBezTo>
                      <a:pt x="12195" y="1174"/>
                      <a:pt x="19823" y="8540"/>
                      <a:pt x="21333" y="18054"/>
                    </a:cubicBezTo>
                    <a:lnTo>
                      <a:pt x="0" y="21439"/>
                    </a:lnTo>
                    <a:lnTo>
                      <a:pt x="2633" y="0"/>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10290" name="Group 61"/>
              <p:cNvGrpSpPr>
                <a:grpSpLocks/>
              </p:cNvGrpSpPr>
              <p:nvPr/>
            </p:nvGrpSpPr>
            <p:grpSpPr bwMode="auto">
              <a:xfrm>
                <a:off x="2138" y="5039"/>
                <a:ext cx="2682" cy="2689"/>
                <a:chOff x="2138" y="556"/>
                <a:chExt cx="2682" cy="2689"/>
              </a:xfrm>
            </p:grpSpPr>
            <p:sp>
              <p:nvSpPr>
                <p:cNvPr id="10291" name="Arc 62"/>
                <p:cNvSpPr>
                  <a:spLocks/>
                </p:cNvSpPr>
                <p:nvPr/>
              </p:nvSpPr>
              <p:spPr bwMode="auto">
                <a:xfrm rot="366372" flipH="1" flipV="1">
                  <a:off x="3550" y="949"/>
                  <a:ext cx="846" cy="747"/>
                </a:xfrm>
                <a:custGeom>
                  <a:avLst/>
                  <a:gdLst>
                    <a:gd name="T0" fmla="*/ 0 w 32280"/>
                    <a:gd name="T1" fmla="*/ 0 h 28708"/>
                    <a:gd name="T2" fmla="*/ 0 w 32280"/>
                    <a:gd name="T3" fmla="*/ 0 h 28708"/>
                    <a:gd name="T4" fmla="*/ 0 w 32280"/>
                    <a:gd name="T5" fmla="*/ 0 h 28708"/>
                    <a:gd name="T6" fmla="*/ 0 60000 65536"/>
                    <a:gd name="T7" fmla="*/ 0 60000 65536"/>
                    <a:gd name="T8" fmla="*/ 0 60000 65536"/>
                  </a:gdLst>
                  <a:ahLst/>
                  <a:cxnLst>
                    <a:cxn ang="T6">
                      <a:pos x="T0" y="T1"/>
                    </a:cxn>
                    <a:cxn ang="T7">
                      <a:pos x="T2" y="T3"/>
                    </a:cxn>
                    <a:cxn ang="T8">
                      <a:pos x="T4" y="T5"/>
                    </a:cxn>
                  </a:cxnLst>
                  <a:rect l="0" t="0" r="r" b="b"/>
                  <a:pathLst>
                    <a:path w="32280" h="28708" fill="none" extrusionOk="0">
                      <a:moveTo>
                        <a:pt x="0" y="2825"/>
                      </a:moveTo>
                      <a:cubicBezTo>
                        <a:pt x="3254" y="973"/>
                        <a:pt x="6935" y="0"/>
                        <a:pt x="10680" y="0"/>
                      </a:cubicBezTo>
                      <a:cubicBezTo>
                        <a:pt x="22609" y="0"/>
                        <a:pt x="32280" y="9670"/>
                        <a:pt x="32280" y="21600"/>
                      </a:cubicBezTo>
                      <a:cubicBezTo>
                        <a:pt x="32280" y="24019"/>
                        <a:pt x="31873" y="26422"/>
                        <a:pt x="31076" y="28707"/>
                      </a:cubicBezTo>
                    </a:path>
                    <a:path w="32280" h="28708" stroke="0" extrusionOk="0">
                      <a:moveTo>
                        <a:pt x="0" y="2825"/>
                      </a:moveTo>
                      <a:cubicBezTo>
                        <a:pt x="3254" y="973"/>
                        <a:pt x="6935" y="0"/>
                        <a:pt x="10680" y="0"/>
                      </a:cubicBezTo>
                      <a:cubicBezTo>
                        <a:pt x="22609" y="0"/>
                        <a:pt x="32280" y="9670"/>
                        <a:pt x="32280" y="21600"/>
                      </a:cubicBezTo>
                      <a:cubicBezTo>
                        <a:pt x="32280" y="24019"/>
                        <a:pt x="31873" y="26422"/>
                        <a:pt x="31076" y="28707"/>
                      </a:cubicBezTo>
                      <a:lnTo>
                        <a:pt x="10680" y="21600"/>
                      </a:lnTo>
                      <a:lnTo>
                        <a:pt x="0" y="2825"/>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92" name="Arc 63"/>
                <p:cNvSpPr>
                  <a:spLocks/>
                </p:cNvSpPr>
                <p:nvPr/>
              </p:nvSpPr>
              <p:spPr bwMode="auto">
                <a:xfrm rot="82778" flipH="1" flipV="1">
                  <a:off x="3218" y="1277"/>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93" name="Arc 64"/>
                <p:cNvSpPr>
                  <a:spLocks/>
                </p:cNvSpPr>
                <p:nvPr/>
              </p:nvSpPr>
              <p:spPr bwMode="auto">
                <a:xfrm rot="420910" flipH="1" flipV="1">
                  <a:off x="3820" y="798"/>
                  <a:ext cx="733" cy="586"/>
                </a:xfrm>
                <a:custGeom>
                  <a:avLst/>
                  <a:gdLst>
                    <a:gd name="T0" fmla="*/ 0 w 21995"/>
                    <a:gd name="T1" fmla="*/ 0 h 23431"/>
                    <a:gd name="T2" fmla="*/ 0 w 21995"/>
                    <a:gd name="T3" fmla="*/ 0 h 23431"/>
                    <a:gd name="T4" fmla="*/ 0 w 21995"/>
                    <a:gd name="T5" fmla="*/ 0 h 23431"/>
                    <a:gd name="T6" fmla="*/ 0 60000 65536"/>
                    <a:gd name="T7" fmla="*/ 0 60000 65536"/>
                    <a:gd name="T8" fmla="*/ 0 60000 65536"/>
                  </a:gdLst>
                  <a:ahLst/>
                  <a:cxnLst>
                    <a:cxn ang="T6">
                      <a:pos x="T0" y="T1"/>
                    </a:cxn>
                    <a:cxn ang="T7">
                      <a:pos x="T2" y="T3"/>
                    </a:cxn>
                    <a:cxn ang="T8">
                      <a:pos x="T4" y="T5"/>
                    </a:cxn>
                  </a:cxnLst>
                  <a:rect l="0" t="0" r="r" b="b"/>
                  <a:pathLst>
                    <a:path w="21995" h="23431" fill="none" extrusionOk="0">
                      <a:moveTo>
                        <a:pt x="-1" y="3"/>
                      </a:moveTo>
                      <a:cubicBezTo>
                        <a:pt x="131" y="1"/>
                        <a:pt x="263" y="0"/>
                        <a:pt x="395" y="0"/>
                      </a:cubicBezTo>
                      <a:cubicBezTo>
                        <a:pt x="12324" y="0"/>
                        <a:pt x="21995" y="9670"/>
                        <a:pt x="21995" y="21600"/>
                      </a:cubicBezTo>
                      <a:cubicBezTo>
                        <a:pt x="21995" y="22211"/>
                        <a:pt x="21969" y="22822"/>
                        <a:pt x="21917" y="23431"/>
                      </a:cubicBezTo>
                    </a:path>
                    <a:path w="21995" h="23431" stroke="0" extrusionOk="0">
                      <a:moveTo>
                        <a:pt x="-1" y="3"/>
                      </a:moveTo>
                      <a:cubicBezTo>
                        <a:pt x="131" y="1"/>
                        <a:pt x="263" y="0"/>
                        <a:pt x="395" y="0"/>
                      </a:cubicBezTo>
                      <a:cubicBezTo>
                        <a:pt x="12324" y="0"/>
                        <a:pt x="21995" y="9670"/>
                        <a:pt x="21995" y="21600"/>
                      </a:cubicBezTo>
                      <a:cubicBezTo>
                        <a:pt x="21995" y="22211"/>
                        <a:pt x="21969" y="22822"/>
                        <a:pt x="21917" y="23431"/>
                      </a:cubicBezTo>
                      <a:lnTo>
                        <a:pt x="395" y="21600"/>
                      </a:lnTo>
                      <a:lnTo>
                        <a:pt x="-1" y="3"/>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94" name="Arc 65"/>
                <p:cNvSpPr>
                  <a:spLocks/>
                </p:cNvSpPr>
                <p:nvPr/>
              </p:nvSpPr>
              <p:spPr bwMode="auto">
                <a:xfrm rot="420910" flipH="1" flipV="1">
                  <a:off x="4100" y="556"/>
                  <a:ext cx="720" cy="54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95" name="Arc 66"/>
                <p:cNvSpPr>
                  <a:spLocks/>
                </p:cNvSpPr>
                <p:nvPr/>
              </p:nvSpPr>
              <p:spPr bwMode="auto">
                <a:xfrm rot="82778" flipH="1" flipV="1">
                  <a:off x="2858" y="1637"/>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96" name="Arc 67"/>
                <p:cNvSpPr>
                  <a:spLocks/>
                </p:cNvSpPr>
                <p:nvPr/>
              </p:nvSpPr>
              <p:spPr bwMode="auto">
                <a:xfrm rot="82778" flipH="1" flipV="1">
                  <a:off x="2498" y="1979"/>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97" name="Arc 68"/>
                <p:cNvSpPr>
                  <a:spLocks/>
                </p:cNvSpPr>
                <p:nvPr/>
              </p:nvSpPr>
              <p:spPr bwMode="auto">
                <a:xfrm rot="82778" flipH="1" flipV="1">
                  <a:off x="2138" y="2351"/>
                  <a:ext cx="910" cy="894"/>
                </a:xfrm>
                <a:custGeom>
                  <a:avLst/>
                  <a:gdLst>
                    <a:gd name="T0" fmla="*/ 0 w 33253"/>
                    <a:gd name="T1" fmla="*/ 0 h 29977"/>
                    <a:gd name="T2" fmla="*/ 0 w 33253"/>
                    <a:gd name="T3" fmla="*/ 0 h 29977"/>
                    <a:gd name="T4" fmla="*/ 0 w 33253"/>
                    <a:gd name="T5" fmla="*/ 0 h 29977"/>
                    <a:gd name="T6" fmla="*/ 0 60000 65536"/>
                    <a:gd name="T7" fmla="*/ 0 60000 65536"/>
                    <a:gd name="T8" fmla="*/ 0 60000 65536"/>
                  </a:gdLst>
                  <a:ahLst/>
                  <a:cxnLst>
                    <a:cxn ang="T6">
                      <a:pos x="T0" y="T1"/>
                    </a:cxn>
                    <a:cxn ang="T7">
                      <a:pos x="T2" y="T3"/>
                    </a:cxn>
                    <a:cxn ang="T8">
                      <a:pos x="T4" y="T5"/>
                    </a:cxn>
                  </a:cxnLst>
                  <a:rect l="0" t="0" r="r" b="b"/>
                  <a:pathLst>
                    <a:path w="33253" h="29977" fill="none" extrusionOk="0">
                      <a:moveTo>
                        <a:pt x="-1" y="3412"/>
                      </a:moveTo>
                      <a:cubicBezTo>
                        <a:pt x="3478" y="1184"/>
                        <a:pt x="7522" y="0"/>
                        <a:pt x="11653" y="0"/>
                      </a:cubicBezTo>
                      <a:cubicBezTo>
                        <a:pt x="23582" y="0"/>
                        <a:pt x="33253" y="9670"/>
                        <a:pt x="33253" y="21600"/>
                      </a:cubicBezTo>
                      <a:cubicBezTo>
                        <a:pt x="33253" y="24477"/>
                        <a:pt x="32678" y="27325"/>
                        <a:pt x="31562" y="29977"/>
                      </a:cubicBezTo>
                    </a:path>
                    <a:path w="33253" h="29977" stroke="0" extrusionOk="0">
                      <a:moveTo>
                        <a:pt x="-1" y="3412"/>
                      </a:moveTo>
                      <a:cubicBezTo>
                        <a:pt x="3478" y="1184"/>
                        <a:pt x="7522" y="0"/>
                        <a:pt x="11653" y="0"/>
                      </a:cubicBezTo>
                      <a:cubicBezTo>
                        <a:pt x="23582" y="0"/>
                        <a:pt x="33253" y="9670"/>
                        <a:pt x="33253" y="21600"/>
                      </a:cubicBezTo>
                      <a:cubicBezTo>
                        <a:pt x="33253" y="24477"/>
                        <a:pt x="32678" y="27325"/>
                        <a:pt x="31562" y="29977"/>
                      </a:cubicBezTo>
                      <a:lnTo>
                        <a:pt x="11653" y="21600"/>
                      </a:lnTo>
                      <a:lnTo>
                        <a:pt x="-1" y="3412"/>
                      </a:lnTo>
                      <a:close/>
                    </a:path>
                  </a:pathLst>
                </a:cu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pic>
          <p:nvPicPr>
            <p:cNvPr id="10284" name="Picture 69" descr="6_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5" y="3751"/>
              <a:ext cx="299"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5" name="Picture 70" descr="savoie1"/>
            <p:cNvPicPr>
              <a:picLocks noChangeAspect="1" noChangeArrowheads="1"/>
            </p:cNvPicPr>
            <p:nvPr/>
          </p:nvPicPr>
          <p:blipFill>
            <a:blip r:embed="rId13" cstate="print">
              <a:clrChange>
                <a:clrFrom>
                  <a:srgbClr val="FCFCFC"/>
                </a:clrFrom>
                <a:clrTo>
                  <a:srgbClr val="FCFCFC">
                    <a:alpha val="0"/>
                  </a:srgbClr>
                </a:clrTo>
              </a:clrChange>
              <a:lum contrast="-12000"/>
              <a:extLst>
                <a:ext uri="{28A0092B-C50C-407E-A947-70E740481C1C}">
                  <a14:useLocalDpi xmlns:a14="http://schemas.microsoft.com/office/drawing/2010/main" val="0"/>
                </a:ext>
              </a:extLst>
            </a:blip>
            <a:srcRect/>
            <a:stretch>
              <a:fillRect/>
            </a:stretch>
          </p:blipFill>
          <p:spPr bwMode="auto">
            <a:xfrm>
              <a:off x="3371" y="3636"/>
              <a:ext cx="450"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243" name="Group 71"/>
          <p:cNvGrpSpPr>
            <a:grpSpLocks/>
          </p:cNvGrpSpPr>
          <p:nvPr/>
        </p:nvGrpSpPr>
        <p:grpSpPr bwMode="auto">
          <a:xfrm>
            <a:off x="19132154" y="20616863"/>
            <a:ext cx="3563540" cy="2590800"/>
            <a:chOff x="1202" y="890"/>
            <a:chExt cx="2993" cy="2176"/>
          </a:xfrm>
        </p:grpSpPr>
        <p:pic>
          <p:nvPicPr>
            <p:cNvPr id="10248" name="Picture 72" descr="Prestag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02" y="890"/>
              <a:ext cx="2993" cy="2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9" name="Oval 73"/>
            <p:cNvSpPr>
              <a:spLocks noChangeArrowheads="1"/>
            </p:cNvSpPr>
            <p:nvPr/>
          </p:nvSpPr>
          <p:spPr bwMode="auto">
            <a:xfrm>
              <a:off x="2957" y="2359"/>
              <a:ext cx="71" cy="71"/>
            </a:xfrm>
            <a:prstGeom prst="ellipse">
              <a:avLst/>
            </a:prstGeom>
            <a:solidFill>
              <a:schemeClr val="accent2"/>
            </a:solidFill>
            <a:ln w="9525">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10250" name="Oval 74"/>
            <p:cNvSpPr>
              <a:spLocks noChangeArrowheads="1"/>
            </p:cNvSpPr>
            <p:nvPr/>
          </p:nvSpPr>
          <p:spPr bwMode="auto">
            <a:xfrm>
              <a:off x="2657" y="2511"/>
              <a:ext cx="71" cy="71"/>
            </a:xfrm>
            <a:prstGeom prst="ellipse">
              <a:avLst/>
            </a:prstGeom>
            <a:solidFill>
              <a:srgbClr val="4D4D4D"/>
            </a:solidFill>
            <a:ln w="9525">
              <a:solidFill>
                <a:srgbClr val="4D4D4D"/>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10251" name="Oval 75"/>
            <p:cNvSpPr>
              <a:spLocks noChangeArrowheads="1"/>
            </p:cNvSpPr>
            <p:nvPr/>
          </p:nvSpPr>
          <p:spPr bwMode="auto">
            <a:xfrm>
              <a:off x="3113" y="2263"/>
              <a:ext cx="71" cy="7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10252" name="Text Box 76"/>
            <p:cNvSpPr txBox="1">
              <a:spLocks noChangeArrowheads="1"/>
            </p:cNvSpPr>
            <p:nvPr/>
          </p:nvSpPr>
          <p:spPr bwMode="auto">
            <a:xfrm>
              <a:off x="3003" y="2349"/>
              <a:ext cx="363" cy="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fr-FR" altLang="fr-FR" sz="1500" b="1">
                  <a:solidFill>
                    <a:schemeClr val="accent2"/>
                  </a:solidFill>
                  <a:latin typeface="Times New Roman" panose="02020603050405020304" pitchFamily="18" charset="0"/>
                  <a:cs typeface="Times New Roman" panose="02020603050405020304" pitchFamily="18" charset="0"/>
                </a:rPr>
                <a:t>In</a:t>
              </a:r>
              <a:r>
                <a:rPr lang="fr-FR" altLang="fr-FR" sz="1500" b="1" baseline="30000">
                  <a:solidFill>
                    <a:schemeClr val="accent2"/>
                  </a:solidFill>
                  <a:latin typeface="Times New Roman" panose="02020603050405020304" pitchFamily="18" charset="0"/>
                  <a:cs typeface="Times New Roman" panose="02020603050405020304" pitchFamily="18" charset="0"/>
                </a:rPr>
                <a:t>+</a:t>
              </a:r>
            </a:p>
          </p:txBody>
        </p:sp>
        <p:sp>
          <p:nvSpPr>
            <p:cNvPr id="10253" name="Oval 77"/>
            <p:cNvSpPr>
              <a:spLocks noChangeArrowheads="1"/>
            </p:cNvSpPr>
            <p:nvPr/>
          </p:nvSpPr>
          <p:spPr bwMode="auto">
            <a:xfrm>
              <a:off x="2682" y="2500"/>
              <a:ext cx="71" cy="71"/>
            </a:xfrm>
            <a:prstGeom prst="ellipse">
              <a:avLst/>
            </a:prstGeom>
            <a:solidFill>
              <a:srgbClr val="A50021"/>
            </a:solidFill>
            <a:ln w="9525">
              <a:solidFill>
                <a:srgbClr val="A500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10254" name="Text Box 78"/>
            <p:cNvSpPr txBox="1">
              <a:spLocks noChangeArrowheads="1"/>
            </p:cNvSpPr>
            <p:nvPr/>
          </p:nvSpPr>
          <p:spPr bwMode="auto">
            <a:xfrm>
              <a:off x="2699" y="2478"/>
              <a:ext cx="363" cy="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fr-FR" altLang="fr-FR" sz="1500" b="1">
                  <a:solidFill>
                    <a:srgbClr val="A50021"/>
                  </a:solidFill>
                  <a:latin typeface="Times New Roman" panose="02020603050405020304" pitchFamily="18" charset="0"/>
                  <a:cs typeface="Times New Roman" panose="02020603050405020304" pitchFamily="18" charset="0"/>
                </a:rPr>
                <a:t>Sr</a:t>
              </a:r>
              <a:r>
                <a:rPr lang="fr-FR" altLang="fr-FR" sz="1500" b="1" baseline="30000">
                  <a:solidFill>
                    <a:srgbClr val="A50021"/>
                  </a:solidFill>
                  <a:latin typeface="Times New Roman" panose="02020603050405020304" pitchFamily="18" charset="0"/>
                  <a:cs typeface="Times New Roman" panose="02020603050405020304" pitchFamily="18" charset="0"/>
                </a:rPr>
                <a:t>+</a:t>
              </a:r>
            </a:p>
          </p:txBody>
        </p:sp>
        <p:sp>
          <p:nvSpPr>
            <p:cNvPr id="10255" name="Rectangle 79"/>
            <p:cNvSpPr>
              <a:spLocks noChangeArrowheads="1"/>
            </p:cNvSpPr>
            <p:nvPr/>
          </p:nvSpPr>
          <p:spPr bwMode="auto">
            <a:xfrm>
              <a:off x="2426" y="2296"/>
              <a:ext cx="273" cy="18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10256" name="Rectangle 80"/>
            <p:cNvSpPr>
              <a:spLocks noChangeArrowheads="1"/>
            </p:cNvSpPr>
            <p:nvPr/>
          </p:nvSpPr>
          <p:spPr bwMode="auto">
            <a:xfrm>
              <a:off x="2835" y="2069"/>
              <a:ext cx="273" cy="18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10257" name="Text Box 81"/>
            <p:cNvSpPr txBox="1">
              <a:spLocks noChangeArrowheads="1"/>
            </p:cNvSpPr>
            <p:nvPr/>
          </p:nvSpPr>
          <p:spPr bwMode="auto">
            <a:xfrm>
              <a:off x="2426" y="2296"/>
              <a:ext cx="363"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fr-FR" altLang="fr-FR" sz="1500" b="1">
                  <a:solidFill>
                    <a:srgbClr val="4D4D4D"/>
                  </a:solidFill>
                  <a:latin typeface="Times New Roman" panose="02020603050405020304" pitchFamily="18" charset="0"/>
                  <a:cs typeface="Times New Roman" panose="02020603050405020304" pitchFamily="18" charset="0"/>
                </a:rPr>
                <a:t>Rb</a:t>
              </a:r>
              <a:endParaRPr lang="fr-FR" altLang="fr-FR" sz="1500" b="1" baseline="30000">
                <a:solidFill>
                  <a:srgbClr val="4D4D4D"/>
                </a:solidFill>
                <a:latin typeface="Times New Roman" panose="02020603050405020304" pitchFamily="18" charset="0"/>
                <a:cs typeface="Times New Roman" panose="02020603050405020304" pitchFamily="18" charset="0"/>
              </a:endParaRPr>
            </a:p>
          </p:txBody>
        </p:sp>
        <p:sp>
          <p:nvSpPr>
            <p:cNvPr id="10258" name="Text Box 82"/>
            <p:cNvSpPr txBox="1">
              <a:spLocks noChangeArrowheads="1"/>
            </p:cNvSpPr>
            <p:nvPr/>
          </p:nvSpPr>
          <p:spPr bwMode="auto">
            <a:xfrm>
              <a:off x="2871" y="2061"/>
              <a:ext cx="363"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fr-FR" altLang="fr-FR" sz="1500" b="1">
                  <a:latin typeface="Times New Roman" panose="02020603050405020304" pitchFamily="18" charset="0"/>
                  <a:cs typeface="Times New Roman" panose="02020603050405020304" pitchFamily="18" charset="0"/>
                </a:rPr>
                <a:t>Cs</a:t>
              </a:r>
              <a:endParaRPr lang="fr-FR" altLang="fr-FR" sz="1500" b="1" baseline="30000">
                <a:latin typeface="Times New Roman" panose="02020603050405020304" pitchFamily="18" charset="0"/>
                <a:cs typeface="Times New Roman" panose="02020603050405020304" pitchFamily="18" charset="0"/>
              </a:endParaRPr>
            </a:p>
          </p:txBody>
        </p:sp>
        <p:sp>
          <p:nvSpPr>
            <p:cNvPr id="10259" name="Oval 83"/>
            <p:cNvSpPr>
              <a:spLocks noChangeArrowheads="1"/>
            </p:cNvSpPr>
            <p:nvPr/>
          </p:nvSpPr>
          <p:spPr bwMode="auto">
            <a:xfrm>
              <a:off x="2204" y="2616"/>
              <a:ext cx="71" cy="71"/>
            </a:xfrm>
            <a:prstGeom prst="ellipse">
              <a:avLst/>
            </a:prstGeom>
            <a:solidFill>
              <a:srgbClr val="008000"/>
            </a:solidFill>
            <a:ln w="9525">
              <a:solidFill>
                <a:srgbClr val="008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10260" name="Text Box 84"/>
            <p:cNvSpPr txBox="1">
              <a:spLocks noChangeArrowheads="1"/>
            </p:cNvSpPr>
            <p:nvPr/>
          </p:nvSpPr>
          <p:spPr bwMode="auto">
            <a:xfrm>
              <a:off x="2064" y="2387"/>
              <a:ext cx="408" cy="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fr-FR" altLang="fr-FR" sz="1500" b="1">
                  <a:solidFill>
                    <a:srgbClr val="008000"/>
                  </a:solidFill>
                  <a:latin typeface="Times New Roman" panose="02020603050405020304" pitchFamily="18" charset="0"/>
                  <a:cs typeface="Times New Roman" panose="02020603050405020304" pitchFamily="18" charset="0"/>
                </a:rPr>
                <a:t>Ca</a:t>
              </a:r>
              <a:r>
                <a:rPr lang="fr-FR" altLang="fr-FR" sz="1500" b="1" baseline="30000">
                  <a:solidFill>
                    <a:srgbClr val="008000"/>
                  </a:solidFill>
                  <a:latin typeface="Times New Roman" panose="02020603050405020304" pitchFamily="18" charset="0"/>
                  <a:cs typeface="Times New Roman" panose="02020603050405020304" pitchFamily="18" charset="0"/>
                </a:rPr>
                <a:t>+</a:t>
              </a:r>
            </a:p>
          </p:txBody>
        </p:sp>
        <p:sp>
          <p:nvSpPr>
            <p:cNvPr id="10261" name="Rectangle 85"/>
            <p:cNvSpPr>
              <a:spLocks noChangeArrowheads="1"/>
            </p:cNvSpPr>
            <p:nvPr/>
          </p:nvSpPr>
          <p:spPr bwMode="auto">
            <a:xfrm>
              <a:off x="3438" y="1193"/>
              <a:ext cx="363" cy="31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10262" name="Text Box 86"/>
            <p:cNvSpPr txBox="1">
              <a:spLocks noChangeArrowheads="1"/>
            </p:cNvSpPr>
            <p:nvPr/>
          </p:nvSpPr>
          <p:spPr bwMode="auto">
            <a:xfrm>
              <a:off x="3469" y="1253"/>
              <a:ext cx="409" cy="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fr-FR" altLang="fr-FR" sz="1500" b="1">
                  <a:solidFill>
                    <a:srgbClr val="663300"/>
                  </a:solidFill>
                  <a:latin typeface="Times New Roman" panose="02020603050405020304" pitchFamily="18" charset="0"/>
                  <a:cs typeface="Times New Roman" panose="02020603050405020304" pitchFamily="18" charset="0"/>
                </a:rPr>
                <a:t>Hg</a:t>
              </a:r>
              <a:r>
                <a:rPr lang="fr-FR" altLang="fr-FR" sz="1500" b="1" baseline="30000">
                  <a:solidFill>
                    <a:srgbClr val="663300"/>
                  </a:solidFill>
                  <a:latin typeface="Times New Roman" panose="02020603050405020304" pitchFamily="18" charset="0"/>
                  <a:cs typeface="Times New Roman" panose="02020603050405020304" pitchFamily="18" charset="0"/>
                </a:rPr>
                <a:t>+</a:t>
              </a:r>
            </a:p>
          </p:txBody>
        </p:sp>
        <p:sp>
          <p:nvSpPr>
            <p:cNvPr id="10263" name="Oval 87"/>
            <p:cNvSpPr>
              <a:spLocks noChangeArrowheads="1"/>
            </p:cNvSpPr>
            <p:nvPr/>
          </p:nvSpPr>
          <p:spPr bwMode="auto">
            <a:xfrm>
              <a:off x="3777" y="1459"/>
              <a:ext cx="71" cy="71"/>
            </a:xfrm>
            <a:prstGeom prst="ellipse">
              <a:avLst/>
            </a:prstGeom>
            <a:solidFill>
              <a:srgbClr val="663300"/>
            </a:solidFill>
            <a:ln w="9525">
              <a:solidFill>
                <a:srgbClr val="6633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10264" name="Text Box 88"/>
            <p:cNvSpPr txBox="1">
              <a:spLocks noChangeArrowheads="1"/>
            </p:cNvSpPr>
            <p:nvPr/>
          </p:nvSpPr>
          <p:spPr bwMode="auto">
            <a:xfrm>
              <a:off x="3227" y="1678"/>
              <a:ext cx="409" cy="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fr-FR" altLang="fr-FR" sz="1500" b="1">
                  <a:solidFill>
                    <a:srgbClr val="800080"/>
                  </a:solidFill>
                  <a:latin typeface="Times New Roman" panose="02020603050405020304" pitchFamily="18" charset="0"/>
                  <a:cs typeface="Times New Roman" panose="02020603050405020304" pitchFamily="18" charset="0"/>
                </a:rPr>
                <a:t>Yb</a:t>
              </a:r>
              <a:r>
                <a:rPr lang="fr-FR" altLang="fr-FR" sz="1500" b="1" baseline="30000">
                  <a:solidFill>
                    <a:srgbClr val="800080"/>
                  </a:solidFill>
                  <a:latin typeface="Times New Roman" panose="02020603050405020304" pitchFamily="18" charset="0"/>
                  <a:cs typeface="Times New Roman" panose="02020603050405020304" pitchFamily="18" charset="0"/>
                </a:rPr>
                <a:t>+</a:t>
              </a:r>
            </a:p>
          </p:txBody>
        </p:sp>
        <p:sp>
          <p:nvSpPr>
            <p:cNvPr id="10265" name="Oval 89"/>
            <p:cNvSpPr>
              <a:spLocks noChangeArrowheads="1"/>
            </p:cNvSpPr>
            <p:nvPr/>
          </p:nvSpPr>
          <p:spPr bwMode="auto">
            <a:xfrm>
              <a:off x="3506" y="1871"/>
              <a:ext cx="71" cy="71"/>
            </a:xfrm>
            <a:prstGeom prst="ellipse">
              <a:avLst/>
            </a:prstGeom>
            <a:solidFill>
              <a:srgbClr val="800080"/>
            </a:solidFill>
            <a:ln w="9525">
              <a:solidFill>
                <a:srgbClr val="800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grpSp>
      <p:sp>
        <p:nvSpPr>
          <p:cNvPr id="10244" name="Text Box 90"/>
          <p:cNvSpPr txBox="1">
            <a:spLocks noChangeArrowheads="1"/>
          </p:cNvSpPr>
          <p:nvPr/>
        </p:nvSpPr>
        <p:spPr bwMode="auto">
          <a:xfrm>
            <a:off x="4625065" y="5566049"/>
            <a:ext cx="553358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fr-FR" altLang="fr-FR" sz="2400" dirty="0">
                <a:solidFill>
                  <a:srgbClr val="0A0AEC"/>
                </a:solidFill>
              </a:rPr>
              <a:t> A cold </a:t>
            </a:r>
            <a:r>
              <a:rPr lang="fr-FR" altLang="fr-FR" sz="2400" dirty="0" err="1">
                <a:solidFill>
                  <a:srgbClr val="0A0AEC"/>
                </a:solidFill>
              </a:rPr>
              <a:t>atom</a:t>
            </a:r>
            <a:r>
              <a:rPr lang="fr-FR" altLang="fr-FR" sz="2400" dirty="0">
                <a:solidFill>
                  <a:srgbClr val="0A0AEC"/>
                </a:solidFill>
              </a:rPr>
              <a:t> </a:t>
            </a:r>
            <a:r>
              <a:rPr lang="fr-FR" altLang="fr-FR" sz="2400" dirty="0" err="1">
                <a:solidFill>
                  <a:srgbClr val="0A0AEC"/>
                </a:solidFill>
              </a:rPr>
              <a:t>cesium</a:t>
            </a:r>
            <a:r>
              <a:rPr lang="fr-FR" altLang="fr-FR" sz="2400" dirty="0">
                <a:solidFill>
                  <a:srgbClr val="0A0AEC"/>
                </a:solidFill>
              </a:rPr>
              <a:t> </a:t>
            </a:r>
            <a:r>
              <a:rPr lang="fr-FR" altLang="fr-FR" sz="2400" dirty="0" err="1">
                <a:solidFill>
                  <a:srgbClr val="0A0AEC"/>
                </a:solidFill>
              </a:rPr>
              <a:t>clock</a:t>
            </a:r>
            <a:r>
              <a:rPr lang="fr-FR" altLang="fr-FR" sz="2400" dirty="0">
                <a:solidFill>
                  <a:srgbClr val="0A0AEC"/>
                </a:solidFill>
              </a:rPr>
              <a:t> in </a:t>
            </a:r>
            <a:r>
              <a:rPr lang="fr-FR" altLang="fr-FR" sz="2400" dirty="0" err="1">
                <a:solidFill>
                  <a:srgbClr val="0A0AEC"/>
                </a:solidFill>
              </a:rPr>
              <a:t>space</a:t>
            </a:r>
            <a:endParaRPr lang="fr-FR" altLang="fr-FR" sz="2400" dirty="0">
              <a:solidFill>
                <a:srgbClr val="0A0AEC"/>
              </a:solidFill>
            </a:endParaRPr>
          </a:p>
          <a:p>
            <a:pPr eaLnBrk="1" hangingPunct="1">
              <a:spcBef>
                <a:spcPct val="0"/>
              </a:spcBef>
            </a:pPr>
            <a:r>
              <a:rPr lang="fr-FR" altLang="fr-FR" sz="2400" dirty="0">
                <a:solidFill>
                  <a:srgbClr val="0A0AEC"/>
                </a:solidFill>
              </a:rPr>
              <a:t> Fundamental </a:t>
            </a:r>
            <a:r>
              <a:rPr lang="fr-FR" altLang="fr-FR" sz="2400" dirty="0" err="1">
                <a:solidFill>
                  <a:srgbClr val="0A0AEC"/>
                </a:solidFill>
              </a:rPr>
              <a:t>physics</a:t>
            </a:r>
            <a:r>
              <a:rPr lang="fr-FR" altLang="fr-FR" sz="2400" dirty="0">
                <a:solidFill>
                  <a:srgbClr val="0A0AEC"/>
                </a:solidFill>
              </a:rPr>
              <a:t> tests</a:t>
            </a:r>
          </a:p>
          <a:p>
            <a:pPr eaLnBrk="1" hangingPunct="1">
              <a:spcBef>
                <a:spcPct val="0"/>
              </a:spcBef>
            </a:pPr>
            <a:r>
              <a:rPr lang="fr-FR" altLang="fr-FR" sz="2400" dirty="0">
                <a:solidFill>
                  <a:srgbClr val="0A0AEC"/>
                </a:solidFill>
                <a:cs typeface="Arial" panose="020B0604020202020204" pitchFamily="34" charset="0"/>
              </a:rPr>
              <a:t> Worldwide </a:t>
            </a:r>
            <a:r>
              <a:rPr lang="fr-FR" altLang="fr-FR" sz="2400" dirty="0" err="1">
                <a:solidFill>
                  <a:srgbClr val="0A0AEC"/>
                </a:solidFill>
                <a:cs typeface="Arial" panose="020B0604020202020204" pitchFamily="34" charset="0"/>
              </a:rPr>
              <a:t>access</a:t>
            </a:r>
            <a:endParaRPr lang="fr-FR" altLang="fr-FR" sz="2400" dirty="0">
              <a:solidFill>
                <a:srgbClr val="0A0AEC"/>
              </a:solidFill>
              <a:cs typeface="Arial" panose="020B0604020202020204" pitchFamily="34" charset="0"/>
            </a:endParaRPr>
          </a:p>
        </p:txBody>
      </p:sp>
      <p:pic>
        <p:nvPicPr>
          <p:cNvPr id="10246" name="Picture 92" descr="esa"/>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2028" y="59712"/>
            <a:ext cx="2169315" cy="8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93" descr="logo_cnes"/>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782629" y="45296"/>
            <a:ext cx="132018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Image 93">
            <a:extLst>
              <a:ext uri="{FF2B5EF4-FFF2-40B4-BE49-F238E27FC236}">
                <a16:creationId xmlns:a16="http://schemas.microsoft.com/office/drawing/2014/main" id="{EA95AE43-53F7-41EC-920A-F62C5F93AA4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3829066" y="2921331"/>
            <a:ext cx="1175279" cy="1185449"/>
          </a:xfrm>
          <a:prstGeom prst="rect">
            <a:avLst/>
          </a:prstGeom>
        </p:spPr>
      </p:pic>
      <p:sp>
        <p:nvSpPr>
          <p:cNvPr id="2" name="ZoneTexte 1">
            <a:extLst>
              <a:ext uri="{FF2B5EF4-FFF2-40B4-BE49-F238E27FC236}">
                <a16:creationId xmlns:a16="http://schemas.microsoft.com/office/drawing/2014/main" id="{8127A214-415D-4DE7-983C-AAE98F4D8BCA}"/>
              </a:ext>
            </a:extLst>
          </p:cNvPr>
          <p:cNvSpPr txBox="1"/>
          <p:nvPr/>
        </p:nvSpPr>
        <p:spPr>
          <a:xfrm>
            <a:off x="45840" y="3625767"/>
            <a:ext cx="2239652" cy="1200329"/>
          </a:xfrm>
          <a:prstGeom prst="rect">
            <a:avLst/>
          </a:prstGeom>
          <a:noFill/>
        </p:spPr>
        <p:txBody>
          <a:bodyPr wrap="none" rtlCol="0">
            <a:spAutoFit/>
          </a:bodyPr>
          <a:lstStyle/>
          <a:p>
            <a:r>
              <a:rPr lang="en-GB" sz="2400" dirty="0"/>
              <a:t>ACES Proposal</a:t>
            </a:r>
          </a:p>
          <a:p>
            <a:r>
              <a:rPr lang="en-GB" sz="2400" dirty="0"/>
              <a:t>to ESA and CNES</a:t>
            </a:r>
          </a:p>
          <a:p>
            <a:r>
              <a:rPr lang="en-GB" sz="2400" dirty="0"/>
              <a:t>in 1997</a:t>
            </a:r>
          </a:p>
        </p:txBody>
      </p:sp>
      <p:pic>
        <p:nvPicPr>
          <p:cNvPr id="96" name="Picture 8" descr="C:\Program Files\Qualcomm\Eudora Mail\Attach\pic30517.jpg">
            <a:extLst>
              <a:ext uri="{FF2B5EF4-FFF2-40B4-BE49-F238E27FC236}">
                <a16:creationId xmlns:a16="http://schemas.microsoft.com/office/drawing/2014/main" id="{62364F09-010D-47EC-97DF-502FB84DB3DB}"/>
              </a:ext>
            </a:extLst>
          </p:cNvPr>
          <p:cNvPicPr>
            <a:picLocks noChangeAspect="1" noChangeArrowheads="1"/>
          </p:cNvPicPr>
          <p:nvPr/>
        </p:nvPicPr>
        <p:blipFill>
          <a:blip r:embed="rId18" r:link="rId19">
            <a:extLst>
              <a:ext uri="{28A0092B-C50C-407E-A947-70E740481C1C}">
                <a14:useLocalDpi xmlns:a14="http://schemas.microsoft.com/office/drawing/2010/main" val="0"/>
              </a:ext>
            </a:extLst>
          </a:blip>
          <a:srcRect/>
          <a:stretch>
            <a:fillRect/>
          </a:stretch>
        </p:blipFill>
        <p:spPr bwMode="auto">
          <a:xfrm>
            <a:off x="10697633" y="2946573"/>
            <a:ext cx="1531310" cy="74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7" name="Groupe 96">
            <a:extLst>
              <a:ext uri="{FF2B5EF4-FFF2-40B4-BE49-F238E27FC236}">
                <a16:creationId xmlns:a16="http://schemas.microsoft.com/office/drawing/2014/main" id="{9F93B065-10EB-46BA-A022-FCB208CC7E42}"/>
              </a:ext>
            </a:extLst>
          </p:cNvPr>
          <p:cNvGrpSpPr/>
          <p:nvPr/>
        </p:nvGrpSpPr>
        <p:grpSpPr>
          <a:xfrm>
            <a:off x="86680" y="1641192"/>
            <a:ext cx="2267285" cy="883010"/>
            <a:chOff x="273585" y="4036500"/>
            <a:chExt cx="3800585" cy="1077517"/>
          </a:xfrm>
        </p:grpSpPr>
        <p:pic>
          <p:nvPicPr>
            <p:cNvPr id="98" name="Image 97">
              <a:extLst>
                <a:ext uri="{FF2B5EF4-FFF2-40B4-BE49-F238E27FC236}">
                  <a16:creationId xmlns:a16="http://schemas.microsoft.com/office/drawing/2014/main" id="{CE4BF364-664D-4C34-A72A-07328F9393C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73585" y="4036500"/>
              <a:ext cx="1072361" cy="1077517"/>
            </a:xfrm>
            <a:prstGeom prst="rect">
              <a:avLst/>
            </a:prstGeom>
          </p:spPr>
        </p:pic>
        <p:pic>
          <p:nvPicPr>
            <p:cNvPr id="99" name="Image 98">
              <a:extLst>
                <a:ext uri="{FF2B5EF4-FFF2-40B4-BE49-F238E27FC236}">
                  <a16:creationId xmlns:a16="http://schemas.microsoft.com/office/drawing/2014/main" id="{0D708FB1-2E19-450A-8A0C-E71E680C6AA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472706" y="4231624"/>
              <a:ext cx="2601464" cy="816417"/>
            </a:xfrm>
            <a:prstGeom prst="rect">
              <a:avLst/>
            </a:prstGeom>
          </p:spPr>
        </p:pic>
      </p:grpSp>
      <p:pic>
        <p:nvPicPr>
          <p:cNvPr id="100" name="Picture 4">
            <a:extLst>
              <a:ext uri="{FF2B5EF4-FFF2-40B4-BE49-F238E27FC236}">
                <a16:creationId xmlns:a16="http://schemas.microsoft.com/office/drawing/2014/main" id="{ACCB3412-790E-40E6-9DDC-94336CE90E2D}"/>
              </a:ext>
            </a:extLst>
          </p:cNvPr>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4664" y="2798150"/>
            <a:ext cx="2337508" cy="527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66687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7DFD542-D39B-46A7-BEA5-CA29136DCA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69143" cy="6858000"/>
          </a:xfrm>
          <a:prstGeom prst="rect">
            <a:avLst/>
          </a:prstGeom>
        </p:spPr>
      </p:pic>
      <p:pic>
        <p:nvPicPr>
          <p:cNvPr id="5" name="Image 4">
            <a:extLst>
              <a:ext uri="{FF2B5EF4-FFF2-40B4-BE49-F238E27FC236}">
                <a16:creationId xmlns:a16="http://schemas.microsoft.com/office/drawing/2014/main" id="{96F81DE1-3402-4D4B-AEB8-91C3C99980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2969" y="-40195"/>
            <a:ext cx="4429030" cy="3321773"/>
          </a:xfrm>
          <a:prstGeom prst="rect">
            <a:avLst/>
          </a:prstGeom>
        </p:spPr>
      </p:pic>
      <p:pic>
        <p:nvPicPr>
          <p:cNvPr id="11" name="Image 10">
            <a:extLst>
              <a:ext uri="{FF2B5EF4-FFF2-40B4-BE49-F238E27FC236}">
                <a16:creationId xmlns:a16="http://schemas.microsoft.com/office/drawing/2014/main" id="{83723390-30F5-4CDF-940F-94DAEB8478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62969" y="3554483"/>
            <a:ext cx="4429031" cy="3321773"/>
          </a:xfrm>
          <a:prstGeom prst="rect">
            <a:avLst/>
          </a:prstGeom>
        </p:spPr>
      </p:pic>
      <p:sp>
        <p:nvSpPr>
          <p:cNvPr id="12" name="Text Box 9">
            <a:extLst>
              <a:ext uri="{FF2B5EF4-FFF2-40B4-BE49-F238E27FC236}">
                <a16:creationId xmlns:a16="http://schemas.microsoft.com/office/drawing/2014/main" id="{48866B5B-118C-452D-9A94-5B75C521345C}"/>
              </a:ext>
            </a:extLst>
          </p:cNvPr>
          <p:cNvSpPr txBox="1">
            <a:spLocks noChangeArrowheads="1"/>
          </p:cNvSpPr>
          <p:nvPr/>
        </p:nvSpPr>
        <p:spPr bwMode="auto">
          <a:xfrm>
            <a:off x="4569143" y="0"/>
            <a:ext cx="3193826" cy="2303824"/>
          </a:xfrm>
          <a:prstGeom prst="rect">
            <a:avLst/>
          </a:prstGeom>
          <a:solidFill>
            <a:srgbClr val="CCFFFF"/>
          </a:solidFill>
          <a:ln w="3175">
            <a:solidFill>
              <a:schemeClr val="tx1"/>
            </a:solidFill>
            <a:miter lim="800000"/>
            <a:headEnd/>
            <a:tailEnd/>
          </a:ln>
          <a:effectLst/>
        </p:spPr>
        <p:txBody>
          <a:bodyPr/>
          <a:lstStyle>
            <a:lvl1pPr>
              <a:spcBef>
                <a:spcPct val="20000"/>
              </a:spcBef>
              <a:buChar char="•"/>
              <a:defRPr sz="3200">
                <a:solidFill>
                  <a:schemeClr val="tx1"/>
                </a:solidFill>
                <a:latin typeface="Arial" panose="020B0604020202020204" pitchFamily="34" charset="0"/>
              </a:defRPr>
            </a:lvl1pPr>
            <a:lvl2pPr>
              <a:spcBef>
                <a:spcPct val="20000"/>
              </a:spcBef>
              <a:buChar char="–"/>
              <a:defRPr sz="2800">
                <a:solidFill>
                  <a:schemeClr val="tx1"/>
                </a:solidFill>
                <a:latin typeface="Arial" panose="020B0604020202020204" pitchFamily="34" charset="0"/>
              </a:defRPr>
            </a:lvl2pPr>
            <a:lvl3pPr>
              <a:spcBef>
                <a:spcPct val="20000"/>
              </a:spcBef>
              <a:buChar char="•"/>
              <a:defRPr sz="2400">
                <a:solidFill>
                  <a:schemeClr val="tx1"/>
                </a:solidFill>
                <a:latin typeface="Arial" panose="020B0604020202020204" pitchFamily="34" charset="0"/>
              </a:defRPr>
            </a:lvl3pPr>
            <a:lvl4pPr>
              <a:spcBef>
                <a:spcPct val="20000"/>
              </a:spcBef>
              <a:buChar char="–"/>
              <a:defRPr sz="2000">
                <a:solidFill>
                  <a:schemeClr val="tx1"/>
                </a:solidFill>
                <a:latin typeface="Arial" panose="020B0604020202020204" pitchFamily="34" charset="0"/>
              </a:defRPr>
            </a:lvl4pPr>
            <a:lvl5pPr>
              <a:spcBef>
                <a:spcPct val="20000"/>
              </a:spcBef>
              <a:buChar char="»"/>
              <a:defRPr sz="2000">
                <a:solidFill>
                  <a:schemeClr val="tx1"/>
                </a:solidFill>
                <a:latin typeface="Arial" panose="020B0604020202020204" pitchFamily="34" charset="0"/>
              </a:defRPr>
            </a:lvl5pPr>
            <a:lvl6pPr fontAlgn="base">
              <a:spcBef>
                <a:spcPct val="20000"/>
              </a:spcBef>
              <a:spcAft>
                <a:spcPct val="0"/>
              </a:spcAft>
              <a:buChar char="»"/>
              <a:defRPr sz="2000">
                <a:solidFill>
                  <a:schemeClr val="tx1"/>
                </a:solidFill>
                <a:latin typeface="Arial" panose="020B0604020202020204" pitchFamily="34" charset="0"/>
              </a:defRPr>
            </a:lvl6pPr>
            <a:lvl7pPr fontAlgn="base">
              <a:spcBef>
                <a:spcPct val="20000"/>
              </a:spcBef>
              <a:spcAft>
                <a:spcPct val="0"/>
              </a:spcAft>
              <a:buChar char="»"/>
              <a:defRPr sz="2000">
                <a:solidFill>
                  <a:schemeClr val="tx1"/>
                </a:solidFill>
                <a:latin typeface="Arial" panose="020B0604020202020204" pitchFamily="34" charset="0"/>
              </a:defRPr>
            </a:lvl7pPr>
            <a:lvl8pPr fontAlgn="base">
              <a:spcBef>
                <a:spcPct val="20000"/>
              </a:spcBef>
              <a:spcAft>
                <a:spcPct val="0"/>
              </a:spcAft>
              <a:buChar char="»"/>
              <a:defRPr sz="2000">
                <a:solidFill>
                  <a:schemeClr val="tx1"/>
                </a:solidFill>
                <a:latin typeface="Arial" panose="020B0604020202020204" pitchFamily="34" charset="0"/>
              </a:defRPr>
            </a:lvl8pPr>
            <a:lvl9pPr fontAlgn="base">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sz="2800" dirty="0"/>
              <a:t>April 21, 2025</a:t>
            </a:r>
          </a:p>
          <a:p>
            <a:pPr algn="ctr">
              <a:spcBef>
                <a:spcPct val="0"/>
              </a:spcBef>
              <a:buFontTx/>
              <a:buNone/>
            </a:pPr>
            <a:r>
              <a:rPr lang="fr-FR" altLang="fr-FR" sz="2800" dirty="0"/>
              <a:t>ACES launch </a:t>
            </a:r>
          </a:p>
          <a:p>
            <a:pPr algn="ctr">
              <a:spcBef>
                <a:spcPct val="0"/>
              </a:spcBef>
              <a:buFontTx/>
              <a:buNone/>
            </a:pPr>
            <a:r>
              <a:rPr lang="fr-FR" altLang="fr-FR" sz="2800" dirty="0"/>
              <a:t>and installation </a:t>
            </a:r>
          </a:p>
          <a:p>
            <a:pPr algn="ctr">
              <a:spcBef>
                <a:spcPct val="0"/>
              </a:spcBef>
              <a:buFontTx/>
              <a:buNone/>
            </a:pPr>
            <a:r>
              <a:rPr lang="fr-FR" altLang="fr-FR" sz="2800" dirty="0"/>
              <a:t>on Columbus module of the ISS</a:t>
            </a:r>
          </a:p>
        </p:txBody>
      </p:sp>
      <p:sp>
        <p:nvSpPr>
          <p:cNvPr id="13" name="Text Box 9">
            <a:extLst>
              <a:ext uri="{FF2B5EF4-FFF2-40B4-BE49-F238E27FC236}">
                <a16:creationId xmlns:a16="http://schemas.microsoft.com/office/drawing/2014/main" id="{8CA18A52-D6EA-4F03-A533-8843DA7DE99A}"/>
              </a:ext>
            </a:extLst>
          </p:cNvPr>
          <p:cNvSpPr txBox="1">
            <a:spLocks noChangeArrowheads="1"/>
          </p:cNvSpPr>
          <p:nvPr/>
        </p:nvSpPr>
        <p:spPr bwMode="auto">
          <a:xfrm>
            <a:off x="5295900" y="2576729"/>
            <a:ext cx="1600200" cy="626198"/>
          </a:xfrm>
          <a:prstGeom prst="rect">
            <a:avLst/>
          </a:prstGeom>
          <a:solidFill>
            <a:srgbClr val="CCFFFF"/>
          </a:solidFill>
          <a:ln w="3175">
            <a:solidFill>
              <a:schemeClr val="tx1"/>
            </a:solidFill>
            <a:miter lim="800000"/>
            <a:headEnd/>
            <a:tailEnd/>
          </a:ln>
          <a:effectLst/>
        </p:spPr>
        <p:txBody>
          <a:bodyPr/>
          <a:lstStyle>
            <a:lvl1pPr>
              <a:spcBef>
                <a:spcPct val="20000"/>
              </a:spcBef>
              <a:buChar char="•"/>
              <a:defRPr sz="3200">
                <a:solidFill>
                  <a:schemeClr val="tx1"/>
                </a:solidFill>
                <a:latin typeface="Arial" panose="020B0604020202020204" pitchFamily="34" charset="0"/>
              </a:defRPr>
            </a:lvl1pPr>
            <a:lvl2pPr>
              <a:spcBef>
                <a:spcPct val="20000"/>
              </a:spcBef>
              <a:buChar char="–"/>
              <a:defRPr sz="2800">
                <a:solidFill>
                  <a:schemeClr val="tx1"/>
                </a:solidFill>
                <a:latin typeface="Arial" panose="020B0604020202020204" pitchFamily="34" charset="0"/>
              </a:defRPr>
            </a:lvl2pPr>
            <a:lvl3pPr>
              <a:spcBef>
                <a:spcPct val="20000"/>
              </a:spcBef>
              <a:buChar char="•"/>
              <a:defRPr sz="2400">
                <a:solidFill>
                  <a:schemeClr val="tx1"/>
                </a:solidFill>
                <a:latin typeface="Arial" panose="020B0604020202020204" pitchFamily="34" charset="0"/>
              </a:defRPr>
            </a:lvl3pPr>
            <a:lvl4pPr>
              <a:spcBef>
                <a:spcPct val="20000"/>
              </a:spcBef>
              <a:buChar char="–"/>
              <a:defRPr sz="2000">
                <a:solidFill>
                  <a:schemeClr val="tx1"/>
                </a:solidFill>
                <a:latin typeface="Arial" panose="020B0604020202020204" pitchFamily="34" charset="0"/>
              </a:defRPr>
            </a:lvl4pPr>
            <a:lvl5pPr>
              <a:spcBef>
                <a:spcPct val="20000"/>
              </a:spcBef>
              <a:buChar char="»"/>
              <a:defRPr sz="2000">
                <a:solidFill>
                  <a:schemeClr val="tx1"/>
                </a:solidFill>
                <a:latin typeface="Arial" panose="020B0604020202020204" pitchFamily="34" charset="0"/>
              </a:defRPr>
            </a:lvl5pPr>
            <a:lvl6pPr fontAlgn="base">
              <a:spcBef>
                <a:spcPct val="20000"/>
              </a:spcBef>
              <a:spcAft>
                <a:spcPct val="0"/>
              </a:spcAft>
              <a:buChar char="»"/>
              <a:defRPr sz="2000">
                <a:solidFill>
                  <a:schemeClr val="tx1"/>
                </a:solidFill>
                <a:latin typeface="Arial" panose="020B0604020202020204" pitchFamily="34" charset="0"/>
              </a:defRPr>
            </a:lvl6pPr>
            <a:lvl7pPr fontAlgn="base">
              <a:spcBef>
                <a:spcPct val="20000"/>
              </a:spcBef>
              <a:spcAft>
                <a:spcPct val="0"/>
              </a:spcAft>
              <a:buChar char="»"/>
              <a:defRPr sz="2000">
                <a:solidFill>
                  <a:schemeClr val="tx1"/>
                </a:solidFill>
                <a:latin typeface="Arial" panose="020B0604020202020204" pitchFamily="34" charset="0"/>
              </a:defRPr>
            </a:lvl7pPr>
            <a:lvl8pPr fontAlgn="base">
              <a:spcBef>
                <a:spcPct val="20000"/>
              </a:spcBef>
              <a:spcAft>
                <a:spcPct val="0"/>
              </a:spcAft>
              <a:buChar char="»"/>
              <a:defRPr sz="2000">
                <a:solidFill>
                  <a:schemeClr val="tx1"/>
                </a:solidFill>
                <a:latin typeface="Arial" panose="020B0604020202020204" pitchFamily="34" charset="0"/>
              </a:defRPr>
            </a:lvl8pPr>
            <a:lvl9pPr fontAlgn="base">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dirty="0"/>
              <a:t>ACES</a:t>
            </a:r>
          </a:p>
        </p:txBody>
      </p:sp>
      <p:cxnSp>
        <p:nvCxnSpPr>
          <p:cNvPr id="15" name="Connecteur droit avec flèche 14">
            <a:extLst>
              <a:ext uri="{FF2B5EF4-FFF2-40B4-BE49-F238E27FC236}">
                <a16:creationId xmlns:a16="http://schemas.microsoft.com/office/drawing/2014/main" id="{C3FE6973-238D-40AF-ADDE-8637C8702FB2}"/>
              </a:ext>
            </a:extLst>
          </p:cNvPr>
          <p:cNvCxnSpPr>
            <a:cxnSpLocks/>
            <a:stCxn id="13" idx="3"/>
          </p:cNvCxnSpPr>
          <p:nvPr/>
        </p:nvCxnSpPr>
        <p:spPr>
          <a:xfrm flipV="1">
            <a:off x="6896100" y="2527265"/>
            <a:ext cx="3849148" cy="362563"/>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1F20B570-D442-4D2B-B8AA-5C3857E2AE27}"/>
              </a:ext>
            </a:extLst>
          </p:cNvPr>
          <p:cNvCxnSpPr>
            <a:cxnSpLocks/>
          </p:cNvCxnSpPr>
          <p:nvPr/>
        </p:nvCxnSpPr>
        <p:spPr>
          <a:xfrm>
            <a:off x="6896100" y="2889828"/>
            <a:ext cx="3989067" cy="229262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1">
            <a:extLst>
              <a:ext uri="{FF2B5EF4-FFF2-40B4-BE49-F238E27FC236}">
                <a16:creationId xmlns:a16="http://schemas.microsoft.com/office/drawing/2014/main" id="{4E0AC312-9F89-4598-87EF-1091CFF87177}"/>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4569143" y="3572740"/>
            <a:ext cx="3193826" cy="3285260"/>
          </a:xfrm>
          <a:prstGeom prst="rect">
            <a:avLst/>
          </a:prstGeom>
        </p:spPr>
      </p:pic>
    </p:spTree>
    <p:extLst>
      <p:ext uri="{BB962C8B-B14F-4D97-AF65-F5344CB8AC3E}">
        <p14:creationId xmlns:p14="http://schemas.microsoft.com/office/powerpoint/2010/main" val="2672722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e 1"/>
          <p:cNvGrpSpPr>
            <a:grpSpLocks/>
          </p:cNvGrpSpPr>
          <p:nvPr/>
        </p:nvGrpSpPr>
        <p:grpSpPr bwMode="auto">
          <a:xfrm>
            <a:off x="1327926" y="1082122"/>
            <a:ext cx="10533888" cy="5587238"/>
            <a:chOff x="0" y="584200"/>
            <a:chExt cx="9180513" cy="5259388"/>
          </a:xfrm>
        </p:grpSpPr>
        <p:pic>
          <p:nvPicPr>
            <p:cNvPr id="16392" name="Picture 2" descr="Coupe_PHARAO_tub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13" y="692150"/>
              <a:ext cx="9144000" cy="515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3" name="Text Box 3"/>
            <p:cNvSpPr txBox="1">
              <a:spLocks noChangeArrowheads="1"/>
            </p:cNvSpPr>
            <p:nvPr/>
          </p:nvSpPr>
          <p:spPr bwMode="auto">
            <a:xfrm>
              <a:off x="0" y="2895601"/>
              <a:ext cx="1352694" cy="79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b="1" dirty="0" err="1">
                  <a:latin typeface="Times New Roman" panose="02020603050405020304" pitchFamily="18" charset="0"/>
                </a:rPr>
                <a:t>Cesium</a:t>
              </a:r>
              <a:r>
                <a:rPr lang="fr-FR" altLang="fr-FR" sz="1800" b="1" dirty="0">
                  <a:latin typeface="Times New Roman" panose="02020603050405020304" pitchFamily="18" charset="0"/>
                </a:rPr>
                <a:t> </a:t>
              </a:r>
            </a:p>
            <a:p>
              <a:pPr>
                <a:spcBef>
                  <a:spcPct val="0"/>
                </a:spcBef>
                <a:buFontTx/>
                <a:buNone/>
              </a:pPr>
              <a:r>
                <a:rPr lang="fr-FR" altLang="fr-FR" sz="1800" b="1" dirty="0" err="1">
                  <a:latin typeface="Times New Roman" panose="02020603050405020304" pitchFamily="18" charset="0"/>
                </a:rPr>
                <a:t>reservoir</a:t>
              </a:r>
              <a:endParaRPr lang="fr-FR" altLang="fr-FR" sz="1800" b="1" dirty="0">
                <a:latin typeface="Times New Roman" panose="02020603050405020304" pitchFamily="18" charset="0"/>
              </a:endParaRPr>
            </a:p>
          </p:txBody>
        </p:sp>
        <p:sp>
          <p:nvSpPr>
            <p:cNvPr id="16394" name="Text Box 4"/>
            <p:cNvSpPr txBox="1">
              <a:spLocks noChangeArrowheads="1"/>
            </p:cNvSpPr>
            <p:nvPr/>
          </p:nvSpPr>
          <p:spPr bwMode="auto">
            <a:xfrm>
              <a:off x="1116013" y="584200"/>
              <a:ext cx="1921042" cy="45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err="1">
                  <a:solidFill>
                    <a:schemeClr val="accent2"/>
                  </a:solidFill>
                  <a:cs typeface="Arial" panose="020B0604020202020204" pitchFamily="34" charset="0"/>
                </a:rPr>
                <a:t>Cooling</a:t>
              </a:r>
              <a:r>
                <a:rPr lang="fr-FR" altLang="fr-FR" sz="1800" dirty="0">
                  <a:solidFill>
                    <a:schemeClr val="accent2"/>
                  </a:solidFill>
                  <a:cs typeface="Arial" panose="020B0604020202020204" pitchFamily="34" charset="0"/>
                </a:rPr>
                <a:t> zone</a:t>
              </a:r>
            </a:p>
          </p:txBody>
        </p:sp>
        <p:sp>
          <p:nvSpPr>
            <p:cNvPr id="16395" name="Text Box 5"/>
            <p:cNvSpPr txBox="1">
              <a:spLocks noChangeArrowheads="1"/>
            </p:cNvSpPr>
            <p:nvPr/>
          </p:nvSpPr>
          <p:spPr bwMode="auto">
            <a:xfrm>
              <a:off x="4429125" y="927100"/>
              <a:ext cx="2519364" cy="79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solidFill>
                    <a:schemeClr val="accent2"/>
                  </a:solidFill>
                  <a:cs typeface="Arial" panose="020B0604020202020204" pitchFamily="34" charset="0"/>
                </a:rPr>
                <a:t>Ramsey Interrogation</a:t>
              </a:r>
            </a:p>
          </p:txBody>
        </p:sp>
        <p:sp>
          <p:nvSpPr>
            <p:cNvPr id="16396" name="Text Box 6"/>
            <p:cNvSpPr txBox="1">
              <a:spLocks noChangeArrowheads="1"/>
            </p:cNvSpPr>
            <p:nvPr/>
          </p:nvSpPr>
          <p:spPr bwMode="auto">
            <a:xfrm>
              <a:off x="6465888" y="1570038"/>
              <a:ext cx="2162380" cy="45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solidFill>
                    <a:schemeClr val="accent2"/>
                  </a:solidFill>
                  <a:cs typeface="Arial" panose="020B0604020202020204" pitchFamily="34" charset="0"/>
                </a:rPr>
                <a:t>State </a:t>
              </a:r>
              <a:r>
                <a:rPr lang="fr-FR" altLang="fr-FR" sz="1800" dirty="0" err="1">
                  <a:solidFill>
                    <a:schemeClr val="accent2"/>
                  </a:solidFill>
                  <a:cs typeface="Arial" panose="020B0604020202020204" pitchFamily="34" charset="0"/>
                </a:rPr>
                <a:t>detection</a:t>
              </a:r>
              <a:endParaRPr lang="fr-FR" altLang="fr-FR" sz="1800" dirty="0">
                <a:solidFill>
                  <a:schemeClr val="accent2"/>
                </a:solidFill>
                <a:cs typeface="Arial" panose="020B0604020202020204" pitchFamily="34" charset="0"/>
              </a:endParaRPr>
            </a:p>
          </p:txBody>
        </p:sp>
        <p:sp>
          <p:nvSpPr>
            <p:cNvPr id="16397" name="Text Box 7"/>
            <p:cNvSpPr txBox="1">
              <a:spLocks noChangeArrowheads="1"/>
            </p:cNvSpPr>
            <p:nvPr/>
          </p:nvSpPr>
          <p:spPr bwMode="auto">
            <a:xfrm>
              <a:off x="2627313" y="930275"/>
              <a:ext cx="1422280" cy="45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err="1">
                  <a:solidFill>
                    <a:schemeClr val="accent2"/>
                  </a:solidFill>
                  <a:cs typeface="Arial" panose="020B0604020202020204" pitchFamily="34" charset="0"/>
                </a:rPr>
                <a:t>Selection</a:t>
              </a:r>
              <a:endParaRPr lang="fr-FR" altLang="fr-FR" sz="1800" dirty="0">
                <a:solidFill>
                  <a:schemeClr val="accent2"/>
                </a:solidFill>
                <a:cs typeface="Arial" panose="020B0604020202020204" pitchFamily="34" charset="0"/>
              </a:endParaRPr>
            </a:p>
          </p:txBody>
        </p:sp>
        <p:sp>
          <p:nvSpPr>
            <p:cNvPr id="16398" name="Text Box 8"/>
            <p:cNvSpPr txBox="1">
              <a:spLocks noChangeArrowheads="1"/>
            </p:cNvSpPr>
            <p:nvPr/>
          </p:nvSpPr>
          <p:spPr bwMode="auto">
            <a:xfrm>
              <a:off x="3032077" y="3783013"/>
              <a:ext cx="2422622" cy="742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sz="1800" b="1" dirty="0" err="1">
                  <a:latin typeface="Times New Roman" panose="02020603050405020304" pitchFamily="18" charset="0"/>
                </a:rPr>
                <a:t>Microwave</a:t>
              </a:r>
              <a:r>
                <a:rPr lang="fr-FR" altLang="fr-FR" sz="1800" b="1" dirty="0">
                  <a:latin typeface="Times New Roman" panose="02020603050405020304" pitchFamily="18" charset="0"/>
                </a:rPr>
                <a:t> </a:t>
              </a:r>
              <a:r>
                <a:rPr lang="fr-FR" altLang="fr-FR" sz="1800" b="1" dirty="0" err="1">
                  <a:latin typeface="Times New Roman" panose="02020603050405020304" pitchFamily="18" charset="0"/>
                </a:rPr>
                <a:t>cavity</a:t>
              </a:r>
              <a:endParaRPr lang="fr-FR" altLang="fr-FR" sz="1800" b="1" dirty="0">
                <a:latin typeface="Times New Roman" panose="02020603050405020304" pitchFamily="18" charset="0"/>
              </a:endParaRPr>
            </a:p>
            <a:p>
              <a:pPr algn="ctr">
                <a:spcBef>
                  <a:spcPct val="0"/>
                </a:spcBef>
                <a:buFontTx/>
                <a:buNone/>
              </a:pPr>
              <a:endParaRPr lang="fr-FR" altLang="fr-FR" sz="1500" b="1" dirty="0">
                <a:latin typeface="Times New Roman" panose="02020603050405020304" pitchFamily="18" charset="0"/>
              </a:endParaRPr>
            </a:p>
          </p:txBody>
        </p:sp>
        <p:sp>
          <p:nvSpPr>
            <p:cNvPr id="16399" name="Text Box 9"/>
            <p:cNvSpPr txBox="1">
              <a:spLocks noChangeArrowheads="1"/>
            </p:cNvSpPr>
            <p:nvPr/>
          </p:nvSpPr>
          <p:spPr bwMode="auto">
            <a:xfrm>
              <a:off x="6172200" y="4419600"/>
              <a:ext cx="1446413" cy="45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b="1" dirty="0">
                  <a:latin typeface="Times New Roman" panose="02020603050405020304" pitchFamily="18" charset="0"/>
                </a:rPr>
                <a:t>Ion </a:t>
              </a:r>
              <a:r>
                <a:rPr lang="fr-FR" altLang="fr-FR" sz="1800" b="1" dirty="0" err="1">
                  <a:latin typeface="Times New Roman" panose="02020603050405020304" pitchFamily="18" charset="0"/>
                </a:rPr>
                <a:t>pump</a:t>
              </a:r>
              <a:endParaRPr lang="fr-FR" altLang="fr-FR" sz="1800" b="1" dirty="0">
                <a:latin typeface="Times New Roman" panose="02020603050405020304" pitchFamily="18" charset="0"/>
              </a:endParaRPr>
            </a:p>
          </p:txBody>
        </p:sp>
        <p:sp>
          <p:nvSpPr>
            <p:cNvPr id="16400" name="Text Box 10"/>
            <p:cNvSpPr txBox="1">
              <a:spLocks noChangeArrowheads="1"/>
            </p:cNvSpPr>
            <p:nvPr/>
          </p:nvSpPr>
          <p:spPr bwMode="auto">
            <a:xfrm>
              <a:off x="0" y="4267200"/>
              <a:ext cx="4253967" cy="45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b="1" dirty="0">
                  <a:latin typeface="Times New Roman" panose="02020603050405020304" pitchFamily="18" charset="0"/>
                </a:rPr>
                <a:t>3 Magnetic </a:t>
              </a:r>
              <a:r>
                <a:rPr lang="fr-FR" altLang="fr-FR" sz="1800" b="1" dirty="0" err="1">
                  <a:latin typeface="Times New Roman" panose="02020603050405020304" pitchFamily="18" charset="0"/>
                </a:rPr>
                <a:t>shields</a:t>
              </a:r>
              <a:r>
                <a:rPr lang="fr-FR" altLang="fr-FR" sz="1800" b="1" dirty="0">
                  <a:latin typeface="Times New Roman" panose="02020603050405020304" pitchFamily="18" charset="0"/>
                </a:rPr>
                <a:t> and </a:t>
              </a:r>
              <a:r>
                <a:rPr lang="fr-FR" altLang="fr-FR" sz="1800" b="1" dirty="0" err="1">
                  <a:latin typeface="Times New Roman" panose="02020603050405020304" pitchFamily="18" charset="0"/>
                </a:rPr>
                <a:t>solenoids</a:t>
              </a:r>
              <a:endParaRPr lang="fr-FR" altLang="fr-FR" sz="1800" b="1" dirty="0">
                <a:latin typeface="Times New Roman" panose="02020603050405020304" pitchFamily="18" charset="0"/>
              </a:endParaRPr>
            </a:p>
          </p:txBody>
        </p:sp>
        <p:sp>
          <p:nvSpPr>
            <p:cNvPr id="16401" name="Line 11"/>
            <p:cNvSpPr>
              <a:spLocks noChangeShapeType="1"/>
            </p:cNvSpPr>
            <p:nvPr/>
          </p:nvSpPr>
          <p:spPr bwMode="auto">
            <a:xfrm flipV="1">
              <a:off x="2133600" y="3276600"/>
              <a:ext cx="10668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2" name="Line 12"/>
            <p:cNvSpPr>
              <a:spLocks noChangeShapeType="1"/>
            </p:cNvSpPr>
            <p:nvPr/>
          </p:nvSpPr>
          <p:spPr bwMode="auto">
            <a:xfrm flipV="1">
              <a:off x="304800" y="2133600"/>
              <a:ext cx="609600" cy="9144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3" name="Line 13"/>
            <p:cNvSpPr>
              <a:spLocks noChangeShapeType="1"/>
            </p:cNvSpPr>
            <p:nvPr/>
          </p:nvSpPr>
          <p:spPr bwMode="auto">
            <a:xfrm flipV="1">
              <a:off x="4038600" y="2895600"/>
              <a:ext cx="5334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75118" name="Rectangle 14"/>
          <p:cNvSpPr>
            <a:spLocks noChangeArrowheads="1"/>
          </p:cNvSpPr>
          <p:nvPr/>
        </p:nvSpPr>
        <p:spPr bwMode="auto">
          <a:xfrm>
            <a:off x="2112264" y="56275"/>
            <a:ext cx="7786149" cy="977154"/>
          </a:xfrm>
          <a:prstGeom prst="rect">
            <a:avLst/>
          </a:prstGeom>
          <a:solidFill>
            <a:srgbClr val="CCECFF"/>
          </a:solidFill>
          <a:ln>
            <a:solidFill>
              <a:schemeClr val="tx1"/>
            </a:solidFill>
          </a:ln>
          <a:effectLs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a:defRPr/>
            </a:pPr>
            <a:r>
              <a:rPr lang="en-GB" altLang="fr-FR" sz="3200" dirty="0">
                <a:solidFill>
                  <a:schemeClr val="tx1"/>
                </a:solidFill>
                <a:effectLst>
                  <a:outerShdw blurRad="38100" dist="38100" dir="2700000" algn="tl">
                    <a:srgbClr val="FFFFFF"/>
                  </a:outerShdw>
                </a:effectLst>
              </a:rPr>
              <a:t>PHARAO: a cold atom </a:t>
            </a:r>
            <a:r>
              <a:rPr lang="en-GB" altLang="fr-FR" sz="3200" dirty="0" err="1">
                <a:solidFill>
                  <a:schemeClr val="tx1"/>
                </a:solidFill>
                <a:effectLst>
                  <a:outerShdw blurRad="38100" dist="38100" dir="2700000" algn="tl">
                    <a:srgbClr val="FFFFFF"/>
                  </a:outerShdw>
                </a:effectLst>
              </a:rPr>
              <a:t>cesium</a:t>
            </a:r>
            <a:r>
              <a:rPr lang="en-GB" altLang="fr-FR" sz="3200" dirty="0">
                <a:solidFill>
                  <a:schemeClr val="tx1"/>
                </a:solidFill>
                <a:effectLst>
                  <a:outerShdw blurRad="38100" dist="38100" dir="2700000" algn="tl">
                    <a:srgbClr val="FFFFFF"/>
                  </a:outerShdw>
                </a:effectLst>
              </a:rPr>
              <a:t> clock on the International Space Station</a:t>
            </a:r>
            <a:endParaRPr lang="fr-FR" altLang="fr-FR" sz="3200" dirty="0">
              <a:solidFill>
                <a:schemeClr val="tx1"/>
              </a:solidFill>
              <a:effectLst>
                <a:outerShdw blurRad="38100" dist="38100" dir="2700000" algn="tl">
                  <a:srgbClr val="FFFFFF"/>
                </a:outerShdw>
              </a:effectLst>
            </a:endParaRPr>
          </a:p>
        </p:txBody>
      </p:sp>
      <p:graphicFrame>
        <p:nvGraphicFramePr>
          <p:cNvPr id="16389" name="Object 16"/>
          <p:cNvGraphicFramePr>
            <a:graphicFrameLocks noChangeAspect="1"/>
          </p:cNvGraphicFramePr>
          <p:nvPr>
            <p:extLst>
              <p:ext uri="{D42A27DB-BD31-4B8C-83A1-F6EECF244321}">
                <p14:modId xmlns:p14="http://schemas.microsoft.com/office/powerpoint/2010/main" val="2158755356"/>
              </p:ext>
            </p:extLst>
          </p:nvPr>
        </p:nvGraphicFramePr>
        <p:xfrm>
          <a:off x="10656234" y="1385295"/>
          <a:ext cx="1143848" cy="847673"/>
        </p:xfrm>
        <a:graphic>
          <a:graphicData uri="http://schemas.openxmlformats.org/presentationml/2006/ole">
            <mc:AlternateContent xmlns:mc="http://schemas.openxmlformats.org/markup-compatibility/2006">
              <mc:Choice xmlns:v="urn:schemas-microsoft-com:vml" Requires="v">
                <p:oleObj spid="_x0000_s15663" name="Document" r:id="rId5" imgW="1408176" imgH="1045464" progId="Word.Document.8">
                  <p:embed/>
                </p:oleObj>
              </mc:Choice>
              <mc:Fallback>
                <p:oleObj name="Document" r:id="rId5" imgW="1408176" imgH="1045464" progId="Word.Document.8">
                  <p:embed/>
                  <p:pic>
                    <p:nvPicPr>
                      <p:cNvPr id="16389"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6234" y="1385295"/>
                        <a:ext cx="1143848" cy="847673"/>
                      </a:xfrm>
                      <a:prstGeom prst="rect">
                        <a:avLst/>
                      </a:prstGeom>
                      <a:noFill/>
                      <a:ln>
                        <a:noFill/>
                      </a:ln>
                      <a:effectLst/>
                      <a:extLst/>
                    </p:spPr>
                  </p:pic>
                </p:oleObj>
              </mc:Fallback>
            </mc:AlternateContent>
          </a:graphicData>
        </a:graphic>
      </p:graphicFrame>
      <p:pic>
        <p:nvPicPr>
          <p:cNvPr id="16390" name="Picture 17" descr="logo_cn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97440" y="78682"/>
            <a:ext cx="1564374" cy="1139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 19">
            <a:extLst>
              <a:ext uri="{FF2B5EF4-FFF2-40B4-BE49-F238E27FC236}">
                <a16:creationId xmlns:a16="http://schemas.microsoft.com/office/drawing/2014/main" id="{07856A87-D821-4A9C-941A-0DD5E09F1F8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131" y="56275"/>
            <a:ext cx="1285434" cy="1296555"/>
          </a:xfrm>
          <a:prstGeom prst="rect">
            <a:avLst/>
          </a:prstGeom>
        </p:spPr>
      </p:pic>
      <p:sp>
        <p:nvSpPr>
          <p:cNvPr id="2" name="ZoneTexte 1">
            <a:extLst>
              <a:ext uri="{FF2B5EF4-FFF2-40B4-BE49-F238E27FC236}">
                <a16:creationId xmlns:a16="http://schemas.microsoft.com/office/drawing/2014/main" id="{4A106A29-50E3-41C3-8E06-2E4AC6C807A6}"/>
              </a:ext>
            </a:extLst>
          </p:cNvPr>
          <p:cNvSpPr txBox="1"/>
          <p:nvPr/>
        </p:nvSpPr>
        <p:spPr>
          <a:xfrm>
            <a:off x="1804714" y="6020037"/>
            <a:ext cx="10098996" cy="707886"/>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Launched April 21, 2025 by Space X</a:t>
            </a:r>
          </a:p>
          <a:p>
            <a:r>
              <a:rPr lang="en-GB" sz="2000" dirty="0">
                <a:latin typeface="Arial" panose="020B0604020202020204" pitchFamily="34" charset="0"/>
                <a:cs typeface="Arial" panose="020B0604020202020204" pitchFamily="34" charset="0"/>
              </a:rPr>
              <a:t>Design by LTE, LKB, built by SODERN, assembled and tested by CNES, LTE, LKB </a:t>
            </a:r>
          </a:p>
        </p:txBody>
      </p:sp>
    </p:spTree>
    <p:extLst>
      <p:ext uri="{BB962C8B-B14F-4D97-AF65-F5344CB8AC3E}">
        <p14:creationId xmlns:p14="http://schemas.microsoft.com/office/powerpoint/2010/main" val="361291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SL ouverte">
            <a:extLst>
              <a:ext uri="{FF2B5EF4-FFF2-40B4-BE49-F238E27FC236}">
                <a16:creationId xmlns:a16="http://schemas.microsoft.com/office/drawing/2014/main" id="{090A92CF-7609-4180-941E-9E61249634B6}"/>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524000" y="1628775"/>
            <a:ext cx="7092950" cy="5081588"/>
          </a:xfrm>
          <a:noFill/>
          <a:extLst>
            <a:ext uri="{909E8E84-426E-40DD-AFC4-6F175D3DCCD1}">
              <a14:hiddenFill xmlns:a14="http://schemas.microsoft.com/office/drawing/2010/main">
                <a:solidFill>
                  <a:schemeClr val="bg1">
                    <a:alpha val="12157"/>
                  </a:scheme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2467" name="Text Box 3">
            <a:extLst>
              <a:ext uri="{FF2B5EF4-FFF2-40B4-BE49-F238E27FC236}">
                <a16:creationId xmlns:a16="http://schemas.microsoft.com/office/drawing/2014/main" id="{2603552A-EFAC-451F-A428-F31D539F6A74}"/>
              </a:ext>
            </a:extLst>
          </p:cNvPr>
          <p:cNvSpPr txBox="1">
            <a:spLocks noChangeArrowheads="1"/>
          </p:cNvSpPr>
          <p:nvPr/>
        </p:nvSpPr>
        <p:spPr bwMode="auto">
          <a:xfrm>
            <a:off x="8616951" y="3817938"/>
            <a:ext cx="2035175" cy="256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fr-FR" b="1">
                <a:latin typeface="Tahoma" panose="020B0604030504040204" pitchFamily="34" charset="0"/>
              </a:rPr>
              <a:t>Main active </a:t>
            </a:r>
          </a:p>
          <a:p>
            <a:pPr eaLnBrk="1" hangingPunct="1"/>
            <a:r>
              <a:rPr lang="en-US" altLang="fr-FR" b="1">
                <a:latin typeface="Tahoma" panose="020B0604030504040204" pitchFamily="34" charset="0"/>
              </a:rPr>
              <a:t>components:</a:t>
            </a:r>
          </a:p>
          <a:p>
            <a:pPr eaLnBrk="1" hangingPunct="1"/>
            <a:r>
              <a:rPr lang="en-US" altLang="fr-FR" b="1">
                <a:latin typeface="Tahoma" panose="020B0604030504040204" pitchFamily="34" charset="0"/>
              </a:rPr>
              <a:t>4 ECDL</a:t>
            </a:r>
          </a:p>
          <a:p>
            <a:pPr eaLnBrk="1" hangingPunct="1"/>
            <a:r>
              <a:rPr lang="en-US" altLang="fr-FR" b="1">
                <a:latin typeface="Tahoma" panose="020B0604030504040204" pitchFamily="34" charset="0"/>
              </a:rPr>
              <a:t>4 DL</a:t>
            </a:r>
          </a:p>
          <a:p>
            <a:pPr eaLnBrk="1" hangingPunct="1"/>
            <a:r>
              <a:rPr lang="en-US" altLang="fr-FR" b="1">
                <a:latin typeface="Tahoma" panose="020B0604030504040204" pitchFamily="34" charset="0"/>
              </a:rPr>
              <a:t>6 AOM</a:t>
            </a:r>
          </a:p>
          <a:p>
            <a:pPr eaLnBrk="1" hangingPunct="1"/>
            <a:r>
              <a:rPr lang="en-US" altLang="fr-FR" b="1">
                <a:latin typeface="Tahoma" panose="020B0604030504040204" pitchFamily="34" charset="0"/>
              </a:rPr>
              <a:t>30 PZT</a:t>
            </a:r>
          </a:p>
          <a:p>
            <a:pPr eaLnBrk="1" hangingPunct="1"/>
            <a:r>
              <a:rPr lang="en-US" altLang="fr-FR" b="1">
                <a:latin typeface="Tahoma" panose="020B0604030504040204" pitchFamily="34" charset="0"/>
              </a:rPr>
              <a:t>11 motors</a:t>
            </a:r>
          </a:p>
          <a:p>
            <a:pPr eaLnBrk="1" hangingPunct="1"/>
            <a:r>
              <a:rPr lang="en-US" altLang="fr-FR" b="1">
                <a:latin typeface="Tahoma" panose="020B0604030504040204" pitchFamily="34" charset="0"/>
              </a:rPr>
              <a:t>6 photodiodes</a:t>
            </a:r>
          </a:p>
          <a:p>
            <a:pPr eaLnBrk="1" hangingPunct="1"/>
            <a:r>
              <a:rPr lang="en-US" altLang="fr-FR" b="1">
                <a:latin typeface="Tahoma" panose="020B0604030504040204" pitchFamily="34" charset="0"/>
              </a:rPr>
              <a:t>8 peltier coolers</a:t>
            </a:r>
          </a:p>
        </p:txBody>
      </p:sp>
      <p:sp>
        <p:nvSpPr>
          <p:cNvPr id="62468" name="Rectangle 4">
            <a:extLst>
              <a:ext uri="{FF2B5EF4-FFF2-40B4-BE49-F238E27FC236}">
                <a16:creationId xmlns:a16="http://schemas.microsoft.com/office/drawing/2014/main" id="{58DBD586-3111-4C57-BA93-C5946EE18472}"/>
              </a:ext>
            </a:extLst>
          </p:cNvPr>
          <p:cNvSpPr>
            <a:spLocks noChangeArrowheads="1"/>
          </p:cNvSpPr>
          <p:nvPr/>
        </p:nvSpPr>
        <p:spPr bwMode="auto">
          <a:xfrm>
            <a:off x="1919288" y="1600201"/>
            <a:ext cx="4100512"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buFontTx/>
              <a:buNone/>
            </a:pPr>
            <a:endParaRPr lang="fr-FR" altLang="fr-FR" sz="1800" b="1"/>
          </a:p>
        </p:txBody>
      </p:sp>
      <p:sp>
        <p:nvSpPr>
          <p:cNvPr id="187397" name="Rectangle 5">
            <a:extLst>
              <a:ext uri="{FF2B5EF4-FFF2-40B4-BE49-F238E27FC236}">
                <a16:creationId xmlns:a16="http://schemas.microsoft.com/office/drawing/2014/main" id="{28FE6BA5-3BA6-4E6D-B032-BA449763D883}"/>
              </a:ext>
            </a:extLst>
          </p:cNvPr>
          <p:cNvSpPr>
            <a:spLocks noChangeArrowheads="1"/>
          </p:cNvSpPr>
          <p:nvPr/>
        </p:nvSpPr>
        <p:spPr bwMode="auto">
          <a:xfrm>
            <a:off x="2487645" y="92901"/>
            <a:ext cx="7216710" cy="457200"/>
          </a:xfrm>
          <a:prstGeom prst="rect">
            <a:avLst/>
          </a:prstGeom>
          <a:solidFill>
            <a:srgbClr val="CCFFFF"/>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3600" dirty="0">
                <a:solidFill>
                  <a:schemeClr val="tx1"/>
                </a:solidFill>
                <a:effectLst>
                  <a:outerShdw blurRad="38100" dist="38100" dir="2700000" algn="tl">
                    <a:srgbClr val="FFFFFF"/>
                  </a:outerShdw>
                </a:effectLst>
              </a:rPr>
              <a:t>Laser sources and </a:t>
            </a:r>
            <a:r>
              <a:rPr lang="fr-FR" altLang="fr-FR" sz="3600" dirty="0" err="1">
                <a:solidFill>
                  <a:schemeClr val="tx1"/>
                </a:solidFill>
                <a:effectLst>
                  <a:outerShdw blurRad="38100" dist="38100" dir="2700000" algn="tl">
                    <a:srgbClr val="FFFFFF"/>
                  </a:outerShdw>
                </a:effectLst>
              </a:rPr>
              <a:t>optical</a:t>
            </a:r>
            <a:r>
              <a:rPr lang="fr-FR" altLang="fr-FR" sz="3600" dirty="0">
                <a:solidFill>
                  <a:schemeClr val="tx1"/>
                </a:solidFill>
                <a:effectLst>
                  <a:outerShdw blurRad="38100" dist="38100" dir="2700000" algn="tl">
                    <a:srgbClr val="FFFFFF"/>
                  </a:outerShdw>
                </a:effectLst>
              </a:rPr>
              <a:t> </a:t>
            </a:r>
            <a:r>
              <a:rPr lang="fr-FR" altLang="fr-FR" sz="3600" dirty="0" err="1">
                <a:solidFill>
                  <a:schemeClr val="tx1"/>
                </a:solidFill>
                <a:effectLst>
                  <a:outerShdw blurRad="38100" dist="38100" dir="2700000" algn="tl">
                    <a:srgbClr val="FFFFFF"/>
                  </a:outerShdw>
                </a:effectLst>
              </a:rPr>
              <a:t>bench</a:t>
            </a:r>
            <a:endParaRPr lang="fr-FR" altLang="fr-FR" sz="3600" dirty="0">
              <a:solidFill>
                <a:schemeClr val="tx1"/>
              </a:solidFill>
              <a:effectLst>
                <a:outerShdw blurRad="38100" dist="38100" dir="2700000" algn="tl">
                  <a:srgbClr val="FFFFFF"/>
                </a:outerShdw>
              </a:effectLst>
            </a:endParaRPr>
          </a:p>
        </p:txBody>
      </p:sp>
      <p:sp>
        <p:nvSpPr>
          <p:cNvPr id="62470" name="Text Box 6">
            <a:extLst>
              <a:ext uri="{FF2B5EF4-FFF2-40B4-BE49-F238E27FC236}">
                <a16:creationId xmlns:a16="http://schemas.microsoft.com/office/drawing/2014/main" id="{A630606A-E77C-4A3A-BD40-C7DABDE54B84}"/>
              </a:ext>
            </a:extLst>
          </p:cNvPr>
          <p:cNvSpPr txBox="1">
            <a:spLocks noChangeArrowheads="1"/>
          </p:cNvSpPr>
          <p:nvPr/>
        </p:nvSpPr>
        <p:spPr bwMode="auto">
          <a:xfrm>
            <a:off x="1588295" y="719139"/>
            <a:ext cx="3527425" cy="4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20000"/>
              </a:spcBef>
            </a:pPr>
            <a:r>
              <a:rPr lang="fr-FR" altLang="fr-FR" sz="2400" b="1" dirty="0">
                <a:latin typeface="Times New Roman" panose="02020603050405020304" pitchFamily="18" charset="0"/>
              </a:rPr>
              <a:t>20.054 kg, 36W, 30 </a:t>
            </a:r>
            <a:r>
              <a:rPr lang="fr-FR" altLang="fr-FR" sz="2400" b="1" dirty="0" err="1">
                <a:latin typeface="Times New Roman" panose="02020603050405020304" pitchFamily="18" charset="0"/>
              </a:rPr>
              <a:t>liters</a:t>
            </a:r>
            <a:r>
              <a:rPr lang="fr-FR" altLang="fr-FR" sz="2400" b="1" dirty="0">
                <a:latin typeface="Times New Roman" panose="02020603050405020304" pitchFamily="18" charset="0"/>
              </a:rPr>
              <a:t>, </a:t>
            </a:r>
            <a:endParaRPr lang="fr-FR" altLang="fr-FR" sz="2400" dirty="0">
              <a:latin typeface="Times New Roman" panose="02020603050405020304" pitchFamily="18" charset="0"/>
            </a:endParaRPr>
          </a:p>
        </p:txBody>
      </p:sp>
      <p:pic>
        <p:nvPicPr>
          <p:cNvPr id="62472" name="Picture 8" descr="logo_cnes">
            <a:extLst>
              <a:ext uri="{FF2B5EF4-FFF2-40B4-BE49-F238E27FC236}">
                <a16:creationId xmlns:a16="http://schemas.microsoft.com/office/drawing/2014/main" id="{F05AE6DA-B830-4622-A1E1-F59E6C9595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0189" y="2349500"/>
            <a:ext cx="1368425"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3" name="Text Box 9">
            <a:extLst>
              <a:ext uri="{FF2B5EF4-FFF2-40B4-BE49-F238E27FC236}">
                <a16:creationId xmlns:a16="http://schemas.microsoft.com/office/drawing/2014/main" id="{9452B02A-5B62-460C-BD8C-73480BDC87B1}"/>
              </a:ext>
            </a:extLst>
          </p:cNvPr>
          <p:cNvSpPr txBox="1">
            <a:spLocks noChangeArrowheads="1"/>
          </p:cNvSpPr>
          <p:nvPr/>
        </p:nvSpPr>
        <p:spPr bwMode="auto">
          <a:xfrm>
            <a:off x="1676401" y="1154114"/>
            <a:ext cx="827341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2000" dirty="0">
                <a:solidFill>
                  <a:schemeClr val="accent5"/>
                </a:solidFill>
              </a:rPr>
              <a:t>15 </a:t>
            </a:r>
            <a:r>
              <a:rPr lang="fr-FR" altLang="fr-FR" sz="2000" dirty="0" err="1">
                <a:solidFill>
                  <a:schemeClr val="accent5"/>
                </a:solidFill>
              </a:rPr>
              <a:t>years</a:t>
            </a:r>
            <a:r>
              <a:rPr lang="fr-FR" altLang="fr-FR" sz="2000" dirty="0">
                <a:solidFill>
                  <a:schemeClr val="accent5"/>
                </a:solidFill>
              </a:rPr>
              <a:t> of </a:t>
            </a:r>
            <a:r>
              <a:rPr lang="fr-FR" altLang="fr-FR" sz="2000" dirty="0" err="1">
                <a:solidFill>
                  <a:schemeClr val="accent5"/>
                </a:solidFill>
              </a:rPr>
              <a:t>operation</a:t>
            </a:r>
            <a:r>
              <a:rPr lang="fr-FR" altLang="fr-FR" sz="2000" dirty="0">
                <a:solidFill>
                  <a:schemeClr val="accent5"/>
                </a:solidFill>
              </a:rPr>
              <a:t> </a:t>
            </a:r>
            <a:r>
              <a:rPr lang="fr-FR" altLang="fr-FR" sz="2000" dirty="0" err="1">
                <a:solidFill>
                  <a:schemeClr val="accent5"/>
                </a:solidFill>
              </a:rPr>
              <a:t>without</a:t>
            </a:r>
            <a:r>
              <a:rPr lang="fr-FR" altLang="fr-FR" sz="2000" dirty="0">
                <a:solidFill>
                  <a:schemeClr val="accent5"/>
                </a:solidFill>
              </a:rPr>
              <a:t> </a:t>
            </a:r>
            <a:r>
              <a:rPr lang="fr-FR" altLang="fr-FR" sz="2000" dirty="0" err="1">
                <a:solidFill>
                  <a:schemeClr val="accent5"/>
                </a:solidFill>
              </a:rPr>
              <a:t>manual</a:t>
            </a:r>
            <a:r>
              <a:rPr lang="fr-FR" altLang="fr-FR" sz="2000" dirty="0">
                <a:solidFill>
                  <a:schemeClr val="accent5"/>
                </a:solidFill>
              </a:rPr>
              <a:t> </a:t>
            </a:r>
            <a:r>
              <a:rPr lang="fr-FR" altLang="fr-FR" sz="2000" dirty="0" err="1">
                <a:solidFill>
                  <a:schemeClr val="accent5"/>
                </a:solidFill>
              </a:rPr>
              <a:t>adjustment</a:t>
            </a:r>
            <a:r>
              <a:rPr lang="fr-FR" altLang="fr-FR" sz="2000" dirty="0">
                <a:solidFill>
                  <a:schemeClr val="accent5"/>
                </a:solidFill>
              </a:rPr>
              <a:t> on </a:t>
            </a:r>
            <a:r>
              <a:rPr lang="fr-FR" altLang="fr-FR" sz="2000" dirty="0" err="1">
                <a:solidFill>
                  <a:schemeClr val="accent5"/>
                </a:solidFill>
              </a:rPr>
              <a:t>Earth</a:t>
            </a:r>
            <a:r>
              <a:rPr lang="fr-FR" altLang="fr-FR" sz="2000" dirty="0">
                <a:solidFill>
                  <a:schemeClr val="accent5"/>
                </a:solidFill>
              </a:rPr>
              <a:t> and in </a:t>
            </a:r>
            <a:r>
              <a:rPr lang="fr-FR" altLang="fr-FR" sz="2000">
                <a:solidFill>
                  <a:schemeClr val="accent5"/>
                </a:solidFill>
              </a:rPr>
              <a:t>space</a:t>
            </a:r>
            <a:endParaRPr lang="fr-FR" altLang="fr-FR" sz="2000" dirty="0">
              <a:solidFill>
                <a:schemeClr val="accent5"/>
              </a:solidFill>
            </a:endParaRPr>
          </a:p>
        </p:txBody>
      </p:sp>
    </p:spTree>
    <p:extLst>
      <p:ext uri="{BB962C8B-B14F-4D97-AF65-F5344CB8AC3E}">
        <p14:creationId xmlns:p14="http://schemas.microsoft.com/office/powerpoint/2010/main" val="3742410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tube2">
            <a:extLst>
              <a:ext uri="{FF2B5EF4-FFF2-40B4-BE49-F238E27FC236}">
                <a16:creationId xmlns:a16="http://schemas.microsoft.com/office/drawing/2014/main" id="{33D79DD7-A56E-4546-9EB7-816E14FC4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9" y="1097280"/>
            <a:ext cx="8650870" cy="55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 Box 3">
            <a:extLst>
              <a:ext uri="{FF2B5EF4-FFF2-40B4-BE49-F238E27FC236}">
                <a16:creationId xmlns:a16="http://schemas.microsoft.com/office/drawing/2014/main" id="{75FBFEDB-9E2E-4F3F-B665-C87D5EDE4296}"/>
              </a:ext>
            </a:extLst>
          </p:cNvPr>
          <p:cNvSpPr txBox="1">
            <a:spLocks noChangeArrowheads="1"/>
          </p:cNvSpPr>
          <p:nvPr/>
        </p:nvSpPr>
        <p:spPr bwMode="auto">
          <a:xfrm>
            <a:off x="7680325" y="1963738"/>
            <a:ext cx="1079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sz="2400">
                <a:latin typeface="Times New Roman" panose="02020603050405020304" pitchFamily="18" charset="0"/>
              </a:rPr>
              <a:t>capture</a:t>
            </a:r>
          </a:p>
        </p:txBody>
      </p:sp>
      <p:sp>
        <p:nvSpPr>
          <p:cNvPr id="57348" name="Text Box 4">
            <a:extLst>
              <a:ext uri="{FF2B5EF4-FFF2-40B4-BE49-F238E27FC236}">
                <a16:creationId xmlns:a16="http://schemas.microsoft.com/office/drawing/2014/main" id="{E3CDC80F-DD2E-4428-BA3D-2317FEE86A96}"/>
              </a:ext>
            </a:extLst>
          </p:cNvPr>
          <p:cNvSpPr txBox="1">
            <a:spLocks noChangeArrowheads="1"/>
          </p:cNvSpPr>
          <p:nvPr/>
        </p:nvSpPr>
        <p:spPr bwMode="auto">
          <a:xfrm>
            <a:off x="5348289" y="2108200"/>
            <a:ext cx="1755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sz="2400">
                <a:latin typeface="Times New Roman" panose="02020603050405020304" pitchFamily="18" charset="0"/>
              </a:rPr>
              <a:t>interrogation</a:t>
            </a:r>
          </a:p>
        </p:txBody>
      </p:sp>
      <p:sp>
        <p:nvSpPr>
          <p:cNvPr id="57349" name="Text Box 5">
            <a:extLst>
              <a:ext uri="{FF2B5EF4-FFF2-40B4-BE49-F238E27FC236}">
                <a16:creationId xmlns:a16="http://schemas.microsoft.com/office/drawing/2014/main" id="{76F282DA-AE75-42A5-8A58-050E0A10E12A}"/>
              </a:ext>
            </a:extLst>
          </p:cNvPr>
          <p:cNvSpPr txBox="1">
            <a:spLocks noChangeArrowheads="1"/>
          </p:cNvSpPr>
          <p:nvPr/>
        </p:nvSpPr>
        <p:spPr bwMode="auto">
          <a:xfrm>
            <a:off x="3576639" y="2108200"/>
            <a:ext cx="1366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sz="2400">
                <a:latin typeface="Times New Roman" panose="02020603050405020304" pitchFamily="18" charset="0"/>
              </a:rPr>
              <a:t>Detection</a:t>
            </a:r>
          </a:p>
        </p:txBody>
      </p:sp>
      <p:sp>
        <p:nvSpPr>
          <p:cNvPr id="189446" name="Rectangle 6">
            <a:extLst>
              <a:ext uri="{FF2B5EF4-FFF2-40B4-BE49-F238E27FC236}">
                <a16:creationId xmlns:a16="http://schemas.microsoft.com/office/drawing/2014/main" id="{F5486878-E888-448C-90DF-5239E819F2D5}"/>
              </a:ext>
            </a:extLst>
          </p:cNvPr>
          <p:cNvSpPr>
            <a:spLocks noChangeArrowheads="1"/>
          </p:cNvSpPr>
          <p:nvPr/>
        </p:nvSpPr>
        <p:spPr bwMode="auto">
          <a:xfrm>
            <a:off x="4008439" y="115888"/>
            <a:ext cx="4103687" cy="457200"/>
          </a:xfrm>
          <a:prstGeom prst="rect">
            <a:avLst/>
          </a:prstGeom>
          <a:solidFill>
            <a:srgbClr val="CCFFFF"/>
          </a:solidFill>
          <a:ln>
            <a:noFill/>
          </a:ln>
          <a:effectLst>
            <a:outerShdw dist="107763"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3600" dirty="0" err="1">
                <a:solidFill>
                  <a:schemeClr val="tx1"/>
                </a:solidFill>
                <a:effectLst>
                  <a:outerShdw blurRad="38100" dist="38100" dir="2700000" algn="tl">
                    <a:srgbClr val="000000"/>
                  </a:outerShdw>
                </a:effectLst>
              </a:rPr>
              <a:t>Cesium</a:t>
            </a:r>
            <a:r>
              <a:rPr lang="fr-FR" altLang="fr-FR" sz="3600" dirty="0">
                <a:solidFill>
                  <a:schemeClr val="tx1"/>
                </a:solidFill>
                <a:effectLst>
                  <a:outerShdw blurRad="38100" dist="38100" dir="2700000" algn="tl">
                    <a:srgbClr val="000000"/>
                  </a:outerShdw>
                </a:effectLst>
              </a:rPr>
              <a:t> Tube</a:t>
            </a:r>
          </a:p>
        </p:txBody>
      </p:sp>
      <p:grpSp>
        <p:nvGrpSpPr>
          <p:cNvPr id="189447" name="Group 7">
            <a:extLst>
              <a:ext uri="{FF2B5EF4-FFF2-40B4-BE49-F238E27FC236}">
                <a16:creationId xmlns:a16="http://schemas.microsoft.com/office/drawing/2014/main" id="{4C3D396E-2FD8-40DD-BF5C-5C8B6C37BB41}"/>
              </a:ext>
            </a:extLst>
          </p:cNvPr>
          <p:cNvGrpSpPr>
            <a:grpSpLocks/>
          </p:cNvGrpSpPr>
          <p:nvPr/>
        </p:nvGrpSpPr>
        <p:grpSpPr bwMode="auto">
          <a:xfrm>
            <a:off x="3935414" y="2060575"/>
            <a:ext cx="4465637" cy="3189288"/>
            <a:chOff x="-3141" y="833"/>
            <a:chExt cx="2903" cy="2202"/>
          </a:xfrm>
        </p:grpSpPr>
        <p:pic>
          <p:nvPicPr>
            <p:cNvPr id="57354" name="Picture 8" descr="Cavité 03w">
              <a:extLst>
                <a:ext uri="{FF2B5EF4-FFF2-40B4-BE49-F238E27FC236}">
                  <a16:creationId xmlns:a16="http://schemas.microsoft.com/office/drawing/2014/main" id="{BD323DFD-A703-4263-A37D-66937A8AB1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2790" y="482"/>
              <a:ext cx="2202" cy="2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5" name="Text Box 9">
              <a:extLst>
                <a:ext uri="{FF2B5EF4-FFF2-40B4-BE49-F238E27FC236}">
                  <a16:creationId xmlns:a16="http://schemas.microsoft.com/office/drawing/2014/main" id="{62360866-1F3C-448C-B5CF-563BC1CAE892}"/>
                </a:ext>
              </a:extLst>
            </p:cNvPr>
            <p:cNvSpPr txBox="1">
              <a:spLocks noChangeArrowheads="1"/>
            </p:cNvSpPr>
            <p:nvPr/>
          </p:nvSpPr>
          <p:spPr bwMode="auto">
            <a:xfrm>
              <a:off x="-2587" y="981"/>
              <a:ext cx="1560" cy="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sz="2400">
                  <a:solidFill>
                    <a:schemeClr val="bg1"/>
                  </a:solidFill>
                  <a:latin typeface="Times New Roman" panose="02020603050405020304" pitchFamily="18" charset="0"/>
                </a:rPr>
                <a:t>Ramsey cavity</a:t>
              </a:r>
            </a:p>
            <a:p>
              <a:pPr algn="ctr" eaLnBrk="1" hangingPunct="1"/>
              <a:r>
                <a:rPr lang="fr-FR" altLang="fr-FR" sz="2400">
                  <a:solidFill>
                    <a:schemeClr val="bg1"/>
                  </a:solidFill>
                  <a:latin typeface="Times New Roman" panose="02020603050405020304" pitchFamily="18" charset="0"/>
                </a:rPr>
                <a:t>Tested in fountain</a:t>
              </a:r>
            </a:p>
          </p:txBody>
        </p:sp>
      </p:grpSp>
      <p:sp>
        <p:nvSpPr>
          <p:cNvPr id="57352" name="Text Box 10">
            <a:extLst>
              <a:ext uri="{FF2B5EF4-FFF2-40B4-BE49-F238E27FC236}">
                <a16:creationId xmlns:a16="http://schemas.microsoft.com/office/drawing/2014/main" id="{AC2A9887-09F2-48E2-AA4E-9A989AE571F5}"/>
              </a:ext>
            </a:extLst>
          </p:cNvPr>
          <p:cNvSpPr txBox="1">
            <a:spLocks noChangeArrowheads="1"/>
          </p:cNvSpPr>
          <p:nvPr/>
        </p:nvSpPr>
        <p:spPr bwMode="auto">
          <a:xfrm>
            <a:off x="4042660" y="661989"/>
            <a:ext cx="407175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sz="2400" dirty="0">
                <a:latin typeface="Times New Roman" panose="02020603050405020304" pitchFamily="18" charset="0"/>
              </a:rPr>
              <a:t>L=900 mm, M= 45 kg, P= 5 W</a:t>
            </a:r>
          </a:p>
          <a:p>
            <a:pPr algn="ctr" eaLnBrk="1" hangingPunct="1"/>
            <a:endParaRPr lang="fr-FR" altLang="fr-FR" sz="2400" dirty="0">
              <a:latin typeface="Times New Roman" panose="02020603050405020304" pitchFamily="18" charset="0"/>
            </a:endParaRPr>
          </a:p>
        </p:txBody>
      </p:sp>
      <p:pic>
        <p:nvPicPr>
          <p:cNvPr id="57353" name="Picture 11" descr="logo_cnes">
            <a:extLst>
              <a:ext uri="{FF2B5EF4-FFF2-40B4-BE49-F238E27FC236}">
                <a16:creationId xmlns:a16="http://schemas.microsoft.com/office/drawing/2014/main" id="{24876E2E-B370-4803-9BD4-324004F258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121" y="3031871"/>
            <a:ext cx="1439863"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4415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94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a:extLst>
              <a:ext uri="{FF2B5EF4-FFF2-40B4-BE49-F238E27FC236}">
                <a16:creationId xmlns:a16="http://schemas.microsoft.com/office/drawing/2014/main" id="{4852F6B9-886A-49E9-8B21-CCF09D4F2499}"/>
              </a:ext>
            </a:extLst>
          </p:cNvPr>
          <p:cNvSpPr txBox="1">
            <a:spLocks noChangeArrowheads="1"/>
          </p:cNvSpPr>
          <p:nvPr/>
        </p:nvSpPr>
        <p:spPr bwMode="auto">
          <a:xfrm>
            <a:off x="773126" y="227107"/>
            <a:ext cx="10617080" cy="721627"/>
          </a:xfrm>
          <a:prstGeom prst="rect">
            <a:avLst/>
          </a:prstGeom>
          <a:solidFill>
            <a:srgbClr val="CCFFFF"/>
          </a:solidFill>
          <a:ln w="9525">
            <a:solidFill>
              <a:schemeClr val="tx1"/>
            </a:solidFill>
            <a:miter lim="800000"/>
            <a:headEnd/>
            <a:tailEnd/>
          </a:ln>
          <a:effectLst>
            <a:outerShdw dist="107763" dir="2700000" algn="ctr" rotWithShape="0">
              <a:schemeClr val="bg2"/>
            </a:outerShdw>
          </a:effectLst>
        </p:spPr>
        <p:txBody>
          <a:bodyPr/>
          <a:lstStyle>
            <a:lvl1pPr>
              <a:spcBef>
                <a:spcPct val="20000"/>
              </a:spcBef>
              <a:buChar char="•"/>
              <a:defRPr sz="3200">
                <a:solidFill>
                  <a:schemeClr val="tx1"/>
                </a:solidFill>
                <a:latin typeface="Arial" panose="020B0604020202020204" pitchFamily="34" charset="0"/>
              </a:defRPr>
            </a:lvl1pPr>
            <a:lvl2pPr>
              <a:spcBef>
                <a:spcPct val="20000"/>
              </a:spcBef>
              <a:buChar char="–"/>
              <a:defRPr sz="2800">
                <a:solidFill>
                  <a:schemeClr val="tx1"/>
                </a:solidFill>
                <a:latin typeface="Arial" panose="020B0604020202020204" pitchFamily="34" charset="0"/>
              </a:defRPr>
            </a:lvl2pPr>
            <a:lvl3pPr>
              <a:spcBef>
                <a:spcPct val="20000"/>
              </a:spcBef>
              <a:buChar char="•"/>
              <a:defRPr sz="2400">
                <a:solidFill>
                  <a:schemeClr val="tx1"/>
                </a:solidFill>
                <a:latin typeface="Arial" panose="020B0604020202020204" pitchFamily="34" charset="0"/>
              </a:defRPr>
            </a:lvl3pPr>
            <a:lvl4pPr>
              <a:spcBef>
                <a:spcPct val="20000"/>
              </a:spcBef>
              <a:buChar char="–"/>
              <a:defRPr sz="2000">
                <a:solidFill>
                  <a:schemeClr val="tx1"/>
                </a:solidFill>
                <a:latin typeface="Arial" panose="020B0604020202020204" pitchFamily="34" charset="0"/>
              </a:defRPr>
            </a:lvl4pPr>
            <a:lvl5pPr>
              <a:spcBef>
                <a:spcPct val="20000"/>
              </a:spcBef>
              <a:buChar char="»"/>
              <a:defRPr sz="2000">
                <a:solidFill>
                  <a:schemeClr val="tx1"/>
                </a:solidFill>
                <a:latin typeface="Arial" panose="020B0604020202020204" pitchFamily="34" charset="0"/>
              </a:defRPr>
            </a:lvl5pPr>
            <a:lvl6pPr fontAlgn="base">
              <a:spcBef>
                <a:spcPct val="20000"/>
              </a:spcBef>
              <a:spcAft>
                <a:spcPct val="0"/>
              </a:spcAft>
              <a:buChar char="»"/>
              <a:defRPr sz="2000">
                <a:solidFill>
                  <a:schemeClr val="tx1"/>
                </a:solidFill>
                <a:latin typeface="Arial" panose="020B0604020202020204" pitchFamily="34" charset="0"/>
              </a:defRPr>
            </a:lvl6pPr>
            <a:lvl7pPr fontAlgn="base">
              <a:spcBef>
                <a:spcPct val="20000"/>
              </a:spcBef>
              <a:spcAft>
                <a:spcPct val="0"/>
              </a:spcAft>
              <a:buChar char="»"/>
              <a:defRPr sz="2000">
                <a:solidFill>
                  <a:schemeClr val="tx1"/>
                </a:solidFill>
                <a:latin typeface="Arial" panose="020B0604020202020204" pitchFamily="34" charset="0"/>
              </a:defRPr>
            </a:lvl7pPr>
            <a:lvl8pPr fontAlgn="base">
              <a:spcBef>
                <a:spcPct val="20000"/>
              </a:spcBef>
              <a:spcAft>
                <a:spcPct val="0"/>
              </a:spcAft>
              <a:buChar char="»"/>
              <a:defRPr sz="2000">
                <a:solidFill>
                  <a:schemeClr val="tx1"/>
                </a:solidFill>
                <a:latin typeface="Arial" panose="020B0604020202020204" pitchFamily="34" charset="0"/>
              </a:defRPr>
            </a:lvl8pPr>
            <a:lvl9pPr fontAlgn="base">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sz="3600" dirty="0"/>
              <a:t>Quantum technologies in </a:t>
            </a:r>
            <a:r>
              <a:rPr lang="fr-FR" altLang="fr-FR" sz="3600" dirty="0" err="1"/>
              <a:t>space</a:t>
            </a:r>
            <a:r>
              <a:rPr lang="fr-FR" altLang="fr-FR" sz="3600" dirty="0"/>
              <a:t>: PHARAO/ACES</a:t>
            </a:r>
          </a:p>
        </p:txBody>
      </p:sp>
      <p:pic>
        <p:nvPicPr>
          <p:cNvPr id="7" name="Picture 17" descr="logo_cnes">
            <a:extLst>
              <a:ext uri="{FF2B5EF4-FFF2-40B4-BE49-F238E27FC236}">
                <a16:creationId xmlns:a16="http://schemas.microsoft.com/office/drawing/2014/main" id="{AEFEE992-4C46-4997-B209-E056985405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872" y="4021274"/>
            <a:ext cx="1564374" cy="1139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7">
            <a:extLst>
              <a:ext uri="{FF2B5EF4-FFF2-40B4-BE49-F238E27FC236}">
                <a16:creationId xmlns:a16="http://schemas.microsoft.com/office/drawing/2014/main" id="{36CC4CB4-FC23-4FED-B7E1-397935C74976}"/>
              </a:ext>
            </a:extLst>
          </p:cNvPr>
          <p:cNvSpPr txBox="1"/>
          <p:nvPr/>
        </p:nvSpPr>
        <p:spPr>
          <a:xfrm>
            <a:off x="30277" y="3032641"/>
            <a:ext cx="1798186" cy="923330"/>
          </a:xfrm>
          <a:prstGeom prst="rect">
            <a:avLst/>
          </a:prstGeom>
          <a:noFill/>
        </p:spPr>
        <p:txBody>
          <a:bodyPr wrap="square" rtlCol="0">
            <a:spAutoFit/>
          </a:bodyPr>
          <a:lstStyle/>
          <a:p>
            <a:r>
              <a:rPr lang="en-GB" dirty="0"/>
              <a:t>P.  Laurent et al.</a:t>
            </a:r>
          </a:p>
          <a:p>
            <a:r>
              <a:rPr lang="en-GB" dirty="0"/>
              <a:t>LTE, Obs. Paris,</a:t>
            </a:r>
          </a:p>
          <a:p>
            <a:r>
              <a:rPr lang="en-GB" dirty="0"/>
              <a:t>LKB</a:t>
            </a:r>
          </a:p>
        </p:txBody>
      </p:sp>
      <p:pic>
        <p:nvPicPr>
          <p:cNvPr id="4" name="Image 3">
            <a:extLst>
              <a:ext uri="{FF2B5EF4-FFF2-40B4-BE49-F238E27FC236}">
                <a16:creationId xmlns:a16="http://schemas.microsoft.com/office/drawing/2014/main" id="{F91DE6D2-AE0A-47B7-9BEC-C4A2F298E5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1926" y="1310334"/>
            <a:ext cx="9098280" cy="4724400"/>
          </a:xfrm>
          <a:prstGeom prst="rect">
            <a:avLst/>
          </a:prstGeom>
        </p:spPr>
      </p:pic>
      <p:sp>
        <p:nvSpPr>
          <p:cNvPr id="3" name="ZoneTexte 2">
            <a:extLst>
              <a:ext uri="{FF2B5EF4-FFF2-40B4-BE49-F238E27FC236}">
                <a16:creationId xmlns:a16="http://schemas.microsoft.com/office/drawing/2014/main" id="{4AE01099-065F-46F3-868A-E2DDC462434F}"/>
              </a:ext>
            </a:extLst>
          </p:cNvPr>
          <p:cNvSpPr txBox="1"/>
          <p:nvPr/>
        </p:nvSpPr>
        <p:spPr>
          <a:xfrm>
            <a:off x="0" y="1953085"/>
            <a:ext cx="2227982" cy="369332"/>
          </a:xfrm>
          <a:prstGeom prst="rect">
            <a:avLst/>
          </a:prstGeom>
          <a:noFill/>
        </p:spPr>
        <p:txBody>
          <a:bodyPr wrap="none" rtlCol="0">
            <a:spAutoFit/>
          </a:bodyPr>
          <a:lstStyle/>
          <a:p>
            <a:r>
              <a:rPr lang="en-GB" b="1" dirty="0"/>
              <a:t>Transition probability</a:t>
            </a:r>
          </a:p>
        </p:txBody>
      </p:sp>
      <p:sp>
        <p:nvSpPr>
          <p:cNvPr id="5" name="ZoneTexte 4">
            <a:extLst>
              <a:ext uri="{FF2B5EF4-FFF2-40B4-BE49-F238E27FC236}">
                <a16:creationId xmlns:a16="http://schemas.microsoft.com/office/drawing/2014/main" id="{2BBDD7E0-24B5-49DD-A9A7-4692BDA848B6}"/>
              </a:ext>
            </a:extLst>
          </p:cNvPr>
          <p:cNvSpPr txBox="1"/>
          <p:nvPr/>
        </p:nvSpPr>
        <p:spPr>
          <a:xfrm>
            <a:off x="9317736" y="6126001"/>
            <a:ext cx="1301895" cy="461665"/>
          </a:xfrm>
          <a:prstGeom prst="rect">
            <a:avLst/>
          </a:prstGeom>
          <a:noFill/>
        </p:spPr>
        <p:txBody>
          <a:bodyPr wrap="none" rtlCol="0">
            <a:spAutoFit/>
          </a:bodyPr>
          <a:lstStyle/>
          <a:p>
            <a:r>
              <a:rPr lang="en-GB" sz="2400" dirty="0"/>
              <a:t>detuning</a:t>
            </a:r>
          </a:p>
        </p:txBody>
      </p:sp>
      <p:sp>
        <p:nvSpPr>
          <p:cNvPr id="6" name="ZoneTexte 5">
            <a:extLst>
              <a:ext uri="{FF2B5EF4-FFF2-40B4-BE49-F238E27FC236}">
                <a16:creationId xmlns:a16="http://schemas.microsoft.com/office/drawing/2014/main" id="{F60FED4E-2C94-49A6-9773-303AA31A46AA}"/>
              </a:ext>
            </a:extLst>
          </p:cNvPr>
          <p:cNvSpPr txBox="1"/>
          <p:nvPr/>
        </p:nvSpPr>
        <p:spPr>
          <a:xfrm>
            <a:off x="6731338" y="6115931"/>
            <a:ext cx="449162" cy="461665"/>
          </a:xfrm>
          <a:prstGeom prst="rect">
            <a:avLst/>
          </a:prstGeom>
          <a:noFill/>
        </p:spPr>
        <p:txBody>
          <a:bodyPr wrap="none" rtlCol="0">
            <a:spAutoFit/>
          </a:bodyPr>
          <a:lstStyle/>
          <a:p>
            <a:r>
              <a:rPr lang="en-GB" sz="2400" dirty="0">
                <a:latin typeface="Symbol" panose="05050102010706020507" pitchFamily="18" charset="2"/>
              </a:rPr>
              <a:t>n</a:t>
            </a:r>
            <a:r>
              <a:rPr lang="en-GB" sz="2400" baseline="-25000" dirty="0"/>
              <a:t>0</a:t>
            </a:r>
            <a:endParaRPr lang="en-GB" sz="2400" dirty="0"/>
          </a:p>
        </p:txBody>
      </p:sp>
      <p:sp>
        <p:nvSpPr>
          <p:cNvPr id="9" name="ZoneTexte 8">
            <a:extLst>
              <a:ext uri="{FF2B5EF4-FFF2-40B4-BE49-F238E27FC236}">
                <a16:creationId xmlns:a16="http://schemas.microsoft.com/office/drawing/2014/main" id="{8B1E7E04-EDC8-4503-A5CE-3A62C5E0BCB0}"/>
              </a:ext>
            </a:extLst>
          </p:cNvPr>
          <p:cNvSpPr txBox="1"/>
          <p:nvPr/>
        </p:nvSpPr>
        <p:spPr>
          <a:xfrm>
            <a:off x="10619631" y="6121535"/>
            <a:ext cx="1136593" cy="461665"/>
          </a:xfrm>
          <a:prstGeom prst="rect">
            <a:avLst/>
          </a:prstGeom>
          <a:noFill/>
        </p:spPr>
        <p:txBody>
          <a:bodyPr wrap="square" rtlCol="0">
            <a:spAutoFit/>
          </a:bodyPr>
          <a:lstStyle/>
          <a:p>
            <a:r>
              <a:rPr lang="en-GB" sz="2400" dirty="0">
                <a:latin typeface="Symbol" panose="05050102010706020507" pitchFamily="18" charset="2"/>
              </a:rPr>
              <a:t>n</a:t>
            </a:r>
            <a:r>
              <a:rPr lang="en-GB" sz="2400" dirty="0"/>
              <a:t>-</a:t>
            </a:r>
            <a:r>
              <a:rPr lang="en-GB" sz="2400" dirty="0">
                <a:latin typeface="Symbol" panose="05050102010706020507" pitchFamily="18" charset="2"/>
              </a:rPr>
              <a:t>n</a:t>
            </a:r>
            <a:r>
              <a:rPr lang="en-GB" sz="2400" baseline="-25000" dirty="0"/>
              <a:t>0</a:t>
            </a:r>
            <a:endParaRPr lang="en-GB" sz="2400" dirty="0"/>
          </a:p>
        </p:txBody>
      </p:sp>
      <p:sp>
        <p:nvSpPr>
          <p:cNvPr id="10" name="ZoneTexte 9">
            <a:extLst>
              <a:ext uri="{FF2B5EF4-FFF2-40B4-BE49-F238E27FC236}">
                <a16:creationId xmlns:a16="http://schemas.microsoft.com/office/drawing/2014/main" id="{F1091335-BEDA-4404-8304-E4BEDAC5823A}"/>
              </a:ext>
            </a:extLst>
          </p:cNvPr>
          <p:cNvSpPr txBox="1"/>
          <p:nvPr/>
        </p:nvSpPr>
        <p:spPr>
          <a:xfrm>
            <a:off x="2039176" y="5746293"/>
            <a:ext cx="188806" cy="461665"/>
          </a:xfrm>
          <a:prstGeom prst="rect">
            <a:avLst/>
          </a:prstGeom>
          <a:noFill/>
        </p:spPr>
        <p:txBody>
          <a:bodyPr wrap="square" rtlCol="0">
            <a:spAutoFit/>
          </a:bodyPr>
          <a:lstStyle/>
          <a:p>
            <a:r>
              <a:rPr lang="en-GB" sz="2400" dirty="0"/>
              <a:t>0</a:t>
            </a:r>
          </a:p>
        </p:txBody>
      </p:sp>
      <p:sp>
        <p:nvSpPr>
          <p:cNvPr id="11" name="ZoneTexte 10">
            <a:extLst>
              <a:ext uri="{FF2B5EF4-FFF2-40B4-BE49-F238E27FC236}">
                <a16:creationId xmlns:a16="http://schemas.microsoft.com/office/drawing/2014/main" id="{31A0A879-344C-46F8-8733-1DBE41DE0432}"/>
              </a:ext>
            </a:extLst>
          </p:cNvPr>
          <p:cNvSpPr txBox="1"/>
          <p:nvPr/>
        </p:nvSpPr>
        <p:spPr>
          <a:xfrm>
            <a:off x="2008498" y="1244621"/>
            <a:ext cx="502912" cy="461665"/>
          </a:xfrm>
          <a:prstGeom prst="rect">
            <a:avLst/>
          </a:prstGeom>
          <a:noFill/>
        </p:spPr>
        <p:txBody>
          <a:bodyPr wrap="square" rtlCol="0">
            <a:spAutoFit/>
          </a:bodyPr>
          <a:lstStyle/>
          <a:p>
            <a:r>
              <a:rPr lang="en-GB" sz="2400" dirty="0"/>
              <a:t>1</a:t>
            </a:r>
          </a:p>
        </p:txBody>
      </p:sp>
      <p:grpSp>
        <p:nvGrpSpPr>
          <p:cNvPr id="13" name="Groupe 12">
            <a:extLst>
              <a:ext uri="{FF2B5EF4-FFF2-40B4-BE49-F238E27FC236}">
                <a16:creationId xmlns:a16="http://schemas.microsoft.com/office/drawing/2014/main" id="{314F5597-00FA-4811-AF4F-776C967CF07E}"/>
              </a:ext>
            </a:extLst>
          </p:cNvPr>
          <p:cNvGrpSpPr/>
          <p:nvPr/>
        </p:nvGrpSpPr>
        <p:grpSpPr>
          <a:xfrm>
            <a:off x="63943" y="2373571"/>
            <a:ext cx="2227983" cy="674131"/>
            <a:chOff x="273585" y="4036500"/>
            <a:chExt cx="3800585" cy="1077517"/>
          </a:xfrm>
        </p:grpSpPr>
        <p:pic>
          <p:nvPicPr>
            <p:cNvPr id="14" name="Image 13">
              <a:extLst>
                <a:ext uri="{FF2B5EF4-FFF2-40B4-BE49-F238E27FC236}">
                  <a16:creationId xmlns:a16="http://schemas.microsoft.com/office/drawing/2014/main" id="{FFFC3DB5-33B6-42DA-BDCB-C32283C8EA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3585" y="4036500"/>
              <a:ext cx="1072361" cy="1077517"/>
            </a:xfrm>
            <a:prstGeom prst="rect">
              <a:avLst/>
            </a:prstGeom>
          </p:spPr>
        </p:pic>
        <p:pic>
          <p:nvPicPr>
            <p:cNvPr id="15" name="Image 14">
              <a:extLst>
                <a:ext uri="{FF2B5EF4-FFF2-40B4-BE49-F238E27FC236}">
                  <a16:creationId xmlns:a16="http://schemas.microsoft.com/office/drawing/2014/main" id="{6C6F1897-AD80-4132-ABA0-149871CCAF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72706" y="4231624"/>
              <a:ext cx="2601464" cy="816417"/>
            </a:xfrm>
            <a:prstGeom prst="rect">
              <a:avLst/>
            </a:prstGeom>
          </p:spPr>
        </p:pic>
      </p:grpSp>
    </p:spTree>
    <p:extLst>
      <p:ext uri="{BB962C8B-B14F-4D97-AF65-F5344CB8AC3E}">
        <p14:creationId xmlns:p14="http://schemas.microsoft.com/office/powerpoint/2010/main" val="773374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a:extLst>
              <a:ext uri="{FF2B5EF4-FFF2-40B4-BE49-F238E27FC236}">
                <a16:creationId xmlns:a16="http://schemas.microsoft.com/office/drawing/2014/main" id="{7A0270E6-EA03-45A0-9ECB-E436BDFDA695}"/>
              </a:ext>
            </a:extLst>
          </p:cNvPr>
          <p:cNvSpPr txBox="1">
            <a:spLocks noChangeArrowheads="1"/>
          </p:cNvSpPr>
          <p:nvPr/>
        </p:nvSpPr>
        <p:spPr bwMode="auto">
          <a:xfrm>
            <a:off x="91440" y="67054"/>
            <a:ext cx="12009120" cy="624871"/>
          </a:xfrm>
          <a:prstGeom prst="rect">
            <a:avLst/>
          </a:prstGeom>
          <a:solidFill>
            <a:srgbClr val="CCFFFF"/>
          </a:solidFill>
          <a:ln w="9525">
            <a:solidFill>
              <a:schemeClr val="tx1"/>
            </a:solidFill>
            <a:miter lim="800000"/>
            <a:headEnd/>
            <a:tailEnd/>
          </a:ln>
          <a:effectLst>
            <a:outerShdw dist="107763" dir="2700000" algn="ctr" rotWithShape="0">
              <a:schemeClr val="bg2"/>
            </a:outerShdw>
          </a:effectLst>
        </p:spPr>
        <p:txBody>
          <a:bodyPr/>
          <a:lstStyle>
            <a:lvl1pPr>
              <a:spcBef>
                <a:spcPct val="20000"/>
              </a:spcBef>
              <a:buChar char="•"/>
              <a:defRPr sz="3200">
                <a:solidFill>
                  <a:schemeClr val="tx1"/>
                </a:solidFill>
                <a:latin typeface="Arial" panose="020B0604020202020204" pitchFamily="34" charset="0"/>
              </a:defRPr>
            </a:lvl1pPr>
            <a:lvl2pPr>
              <a:spcBef>
                <a:spcPct val="20000"/>
              </a:spcBef>
              <a:buChar char="–"/>
              <a:defRPr sz="2800">
                <a:solidFill>
                  <a:schemeClr val="tx1"/>
                </a:solidFill>
                <a:latin typeface="Arial" panose="020B0604020202020204" pitchFamily="34" charset="0"/>
              </a:defRPr>
            </a:lvl2pPr>
            <a:lvl3pPr>
              <a:spcBef>
                <a:spcPct val="20000"/>
              </a:spcBef>
              <a:buChar char="•"/>
              <a:defRPr sz="2400">
                <a:solidFill>
                  <a:schemeClr val="tx1"/>
                </a:solidFill>
                <a:latin typeface="Arial" panose="020B0604020202020204" pitchFamily="34" charset="0"/>
              </a:defRPr>
            </a:lvl3pPr>
            <a:lvl4pPr>
              <a:spcBef>
                <a:spcPct val="20000"/>
              </a:spcBef>
              <a:buChar char="–"/>
              <a:defRPr sz="2000">
                <a:solidFill>
                  <a:schemeClr val="tx1"/>
                </a:solidFill>
                <a:latin typeface="Arial" panose="020B0604020202020204" pitchFamily="34" charset="0"/>
              </a:defRPr>
            </a:lvl4pPr>
            <a:lvl5pPr>
              <a:spcBef>
                <a:spcPct val="20000"/>
              </a:spcBef>
              <a:buChar char="»"/>
              <a:defRPr sz="2000">
                <a:solidFill>
                  <a:schemeClr val="tx1"/>
                </a:solidFill>
                <a:latin typeface="Arial" panose="020B0604020202020204" pitchFamily="34" charset="0"/>
              </a:defRPr>
            </a:lvl5pPr>
            <a:lvl6pPr fontAlgn="base">
              <a:spcBef>
                <a:spcPct val="20000"/>
              </a:spcBef>
              <a:spcAft>
                <a:spcPct val="0"/>
              </a:spcAft>
              <a:buChar char="»"/>
              <a:defRPr sz="2000">
                <a:solidFill>
                  <a:schemeClr val="tx1"/>
                </a:solidFill>
                <a:latin typeface="Arial" panose="020B0604020202020204" pitchFamily="34" charset="0"/>
              </a:defRPr>
            </a:lvl6pPr>
            <a:lvl7pPr fontAlgn="base">
              <a:spcBef>
                <a:spcPct val="20000"/>
              </a:spcBef>
              <a:spcAft>
                <a:spcPct val="0"/>
              </a:spcAft>
              <a:buChar char="»"/>
              <a:defRPr sz="2000">
                <a:solidFill>
                  <a:schemeClr val="tx1"/>
                </a:solidFill>
                <a:latin typeface="Arial" panose="020B0604020202020204" pitchFamily="34" charset="0"/>
              </a:defRPr>
            </a:lvl7pPr>
            <a:lvl8pPr fontAlgn="base">
              <a:spcBef>
                <a:spcPct val="20000"/>
              </a:spcBef>
              <a:spcAft>
                <a:spcPct val="0"/>
              </a:spcAft>
              <a:buChar char="»"/>
              <a:defRPr sz="2000">
                <a:solidFill>
                  <a:schemeClr val="tx1"/>
                </a:solidFill>
                <a:latin typeface="Arial" panose="020B0604020202020204" pitchFamily="34" charset="0"/>
              </a:defRPr>
            </a:lvl8pPr>
            <a:lvl9pPr fontAlgn="base">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dirty="0"/>
              <a:t>1.5 second </a:t>
            </a:r>
            <a:r>
              <a:rPr lang="fr-FR" altLang="fr-FR" dirty="0" err="1"/>
              <a:t>coherence</a:t>
            </a:r>
            <a:r>
              <a:rPr lang="fr-FR" altLang="fr-FR" dirty="0"/>
              <a:t> time for </a:t>
            </a:r>
            <a:r>
              <a:rPr lang="fr-FR" altLang="fr-FR" dirty="0" err="1"/>
              <a:t>freely</a:t>
            </a:r>
            <a:r>
              <a:rPr lang="fr-FR" altLang="fr-FR" dirty="0"/>
              <a:t> </a:t>
            </a:r>
            <a:r>
              <a:rPr lang="fr-FR" altLang="fr-FR" dirty="0" err="1"/>
              <a:t>propagating</a:t>
            </a:r>
            <a:r>
              <a:rPr lang="fr-FR" altLang="fr-FR" dirty="0"/>
              <a:t> </a:t>
            </a:r>
            <a:r>
              <a:rPr lang="fr-FR" altLang="fr-FR" dirty="0" err="1"/>
              <a:t>atoms</a:t>
            </a:r>
            <a:r>
              <a:rPr lang="fr-FR" altLang="fr-FR" dirty="0"/>
              <a:t> in </a:t>
            </a:r>
            <a:r>
              <a:rPr lang="fr-FR" altLang="fr-FR" dirty="0" err="1"/>
              <a:t>space</a:t>
            </a:r>
            <a:endParaRPr lang="fr-FR" altLang="fr-FR" dirty="0"/>
          </a:p>
        </p:txBody>
      </p:sp>
      <p:grpSp>
        <p:nvGrpSpPr>
          <p:cNvPr id="4" name="Groupe 3">
            <a:extLst>
              <a:ext uri="{FF2B5EF4-FFF2-40B4-BE49-F238E27FC236}">
                <a16:creationId xmlns:a16="http://schemas.microsoft.com/office/drawing/2014/main" id="{390B9B65-BB52-43B0-8672-AD182DC1E76B}"/>
              </a:ext>
            </a:extLst>
          </p:cNvPr>
          <p:cNvGrpSpPr/>
          <p:nvPr/>
        </p:nvGrpSpPr>
        <p:grpSpPr>
          <a:xfrm>
            <a:off x="1061168" y="1168346"/>
            <a:ext cx="9969183" cy="5705856"/>
            <a:chOff x="1061168" y="1168346"/>
            <a:chExt cx="9969183" cy="5705856"/>
          </a:xfrm>
        </p:grpSpPr>
        <p:pic>
          <p:nvPicPr>
            <p:cNvPr id="2" name="Image 1">
              <a:extLst>
                <a:ext uri="{FF2B5EF4-FFF2-40B4-BE49-F238E27FC236}">
                  <a16:creationId xmlns:a16="http://schemas.microsoft.com/office/drawing/2014/main" id="{6DDA0DEE-4080-4C50-A2B3-961D91A4FB5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61168" y="1168346"/>
              <a:ext cx="9969183" cy="5705856"/>
            </a:xfrm>
            <a:prstGeom prst="rect">
              <a:avLst/>
            </a:prstGeom>
            <a:noFill/>
            <a:ln>
              <a:noFill/>
            </a:ln>
          </p:spPr>
        </p:pic>
        <p:cxnSp>
          <p:nvCxnSpPr>
            <p:cNvPr id="5" name="Connecteur droit avec flèche 4">
              <a:extLst>
                <a:ext uri="{FF2B5EF4-FFF2-40B4-BE49-F238E27FC236}">
                  <a16:creationId xmlns:a16="http://schemas.microsoft.com/office/drawing/2014/main" id="{A4AAB3EC-677A-4C38-842F-E6C2A87804C5}"/>
                </a:ext>
              </a:extLst>
            </p:cNvPr>
            <p:cNvCxnSpPr>
              <a:cxnSpLocks/>
            </p:cNvCxnSpPr>
            <p:nvPr/>
          </p:nvCxnSpPr>
          <p:spPr>
            <a:xfrm>
              <a:off x="8425737" y="2295144"/>
              <a:ext cx="1225296" cy="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A4D8477C-AE19-439E-9C65-02D2F412681E}"/>
                </a:ext>
              </a:extLst>
            </p:cNvPr>
            <p:cNvSpPr txBox="1"/>
            <p:nvPr/>
          </p:nvSpPr>
          <p:spPr>
            <a:xfrm>
              <a:off x="8629321" y="2295144"/>
              <a:ext cx="998991" cy="369332"/>
            </a:xfrm>
            <a:prstGeom prst="rect">
              <a:avLst/>
            </a:prstGeom>
            <a:noFill/>
          </p:spPr>
          <p:txBody>
            <a:bodyPr wrap="none" rtlCol="0">
              <a:spAutoFit/>
            </a:bodyPr>
            <a:lstStyle/>
            <a:p>
              <a:r>
                <a:rPr lang="en-GB" dirty="0"/>
                <a:t>0.332 Hz</a:t>
              </a:r>
            </a:p>
          </p:txBody>
        </p:sp>
      </p:grpSp>
      <p:sp>
        <p:nvSpPr>
          <p:cNvPr id="11" name="ZoneTexte 10">
            <a:extLst>
              <a:ext uri="{FF2B5EF4-FFF2-40B4-BE49-F238E27FC236}">
                <a16:creationId xmlns:a16="http://schemas.microsoft.com/office/drawing/2014/main" id="{A290007B-7AA1-4453-9212-2A8D61EF0FC0}"/>
              </a:ext>
            </a:extLst>
          </p:cNvPr>
          <p:cNvSpPr txBox="1"/>
          <p:nvPr/>
        </p:nvSpPr>
        <p:spPr>
          <a:xfrm>
            <a:off x="7526769" y="3538758"/>
            <a:ext cx="4665231" cy="707886"/>
          </a:xfrm>
          <a:prstGeom prst="rect">
            <a:avLst/>
          </a:prstGeom>
          <a:noFill/>
        </p:spPr>
        <p:txBody>
          <a:bodyPr wrap="square" rtlCol="0">
            <a:spAutoFit/>
          </a:bodyPr>
          <a:lstStyle/>
          <a:p>
            <a:r>
              <a:rPr lang="en-GB" sz="2000" dirty="0">
                <a:solidFill>
                  <a:srgbClr val="0A0AEC"/>
                </a:solidFill>
                <a:highlight>
                  <a:srgbClr val="B7E6F5"/>
                </a:highlight>
                <a:latin typeface="Arial" panose="020B0604020202020204" pitchFamily="34" charset="0"/>
                <a:cs typeface="Arial" panose="020B0604020202020204" pitchFamily="34" charset="0"/>
              </a:rPr>
              <a:t>For v=147 mm/s the resonance is</a:t>
            </a:r>
          </a:p>
          <a:p>
            <a:r>
              <a:rPr lang="en-GB" sz="2000" dirty="0">
                <a:solidFill>
                  <a:srgbClr val="0A0AEC"/>
                </a:solidFill>
                <a:highlight>
                  <a:srgbClr val="B7E6F5"/>
                </a:highlight>
                <a:latin typeface="Arial" panose="020B0604020202020204" pitchFamily="34" charset="0"/>
                <a:cs typeface="Arial" panose="020B0604020202020204" pitchFamily="34" charset="0"/>
              </a:rPr>
              <a:t>three times narrower than in fountains</a:t>
            </a:r>
          </a:p>
        </p:txBody>
      </p:sp>
      <p:pic>
        <p:nvPicPr>
          <p:cNvPr id="8" name="Picture 17" descr="logo_cnes">
            <a:extLst>
              <a:ext uri="{FF2B5EF4-FFF2-40B4-BE49-F238E27FC236}">
                <a16:creationId xmlns:a16="http://schemas.microsoft.com/office/drawing/2014/main" id="{BED6B566-EBF7-474F-AF48-C853869EF0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 y="3660989"/>
            <a:ext cx="1564374" cy="1139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11D8C309-1ED7-4EAD-B7F9-C3F6273D91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84" y="2913887"/>
            <a:ext cx="1463983" cy="624871"/>
          </a:xfrm>
          <a:prstGeom prst="rect">
            <a:avLst/>
          </a:prstGeom>
        </p:spPr>
      </p:pic>
      <p:pic>
        <p:nvPicPr>
          <p:cNvPr id="12" name="Image 11">
            <a:extLst>
              <a:ext uri="{FF2B5EF4-FFF2-40B4-BE49-F238E27FC236}">
                <a16:creationId xmlns:a16="http://schemas.microsoft.com/office/drawing/2014/main" id="{C3751052-82F4-491A-AFD4-E3E6B24261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584" y="1279015"/>
            <a:ext cx="1463982" cy="1476648"/>
          </a:xfrm>
          <a:prstGeom prst="rect">
            <a:avLst/>
          </a:prstGeom>
        </p:spPr>
      </p:pic>
    </p:spTree>
    <p:extLst>
      <p:ext uri="{BB962C8B-B14F-4D97-AF65-F5344CB8AC3E}">
        <p14:creationId xmlns:p14="http://schemas.microsoft.com/office/powerpoint/2010/main" val="4088182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01059F8A-7110-411F-B319-36E06E1CB97D}"/>
              </a:ext>
            </a:extLst>
          </p:cNvPr>
          <p:cNvSpPr>
            <a:spLocks noGrp="1" noChangeArrowheads="1"/>
          </p:cNvSpPr>
          <p:nvPr>
            <p:ph type="title"/>
          </p:nvPr>
        </p:nvSpPr>
        <p:spPr>
          <a:xfrm>
            <a:off x="2193302" y="141065"/>
            <a:ext cx="7416824" cy="762000"/>
          </a:xfrm>
          <a:solidFill>
            <a:srgbClr val="CCECFF"/>
          </a:solidFill>
        </p:spPr>
        <p:style>
          <a:lnRef idx="2">
            <a:schemeClr val="dk1"/>
          </a:lnRef>
          <a:fillRef idx="1">
            <a:schemeClr val="lt1"/>
          </a:fillRef>
          <a:effectRef idx="0">
            <a:schemeClr val="dk1"/>
          </a:effectRef>
          <a:fontRef idx="minor">
            <a:schemeClr val="dk1"/>
          </a:fontRef>
        </p:style>
        <p:txBody>
          <a:bodyPr>
            <a:normAutofit fontScale="90000"/>
          </a:bodyPr>
          <a:lstStyle/>
          <a:p>
            <a:pPr algn="ctr">
              <a:defRPr/>
            </a:pPr>
            <a:br>
              <a:rPr lang="fr-FR" altLang="fr-FR" dirty="0">
                <a:effectLst>
                  <a:outerShdw blurRad="38100" dist="38100" dir="2700000" algn="tl">
                    <a:srgbClr val="FFFFFF"/>
                  </a:outerShdw>
                </a:effectLst>
                <a:cs typeface="Arial" panose="020B0604020202020204" pitchFamily="34" charset="0"/>
              </a:rPr>
            </a:br>
            <a:r>
              <a:rPr lang="fr-FR" altLang="fr-FR" dirty="0">
                <a:effectLst>
                  <a:outerShdw blurRad="38100" dist="38100" dir="2700000" algn="tl">
                    <a:srgbClr val="FFFFFF"/>
                  </a:outerShdw>
                </a:effectLst>
                <a:latin typeface="Arial" panose="020B0604020202020204" pitchFamily="34" charset="0"/>
                <a:cs typeface="Arial" panose="020B0604020202020204" pitchFamily="34" charset="0"/>
              </a:rPr>
              <a:t>Einstein </a:t>
            </a:r>
            <a:r>
              <a:rPr lang="fr-FR" altLang="fr-FR" dirty="0" err="1">
                <a:effectLst>
                  <a:outerShdw blurRad="38100" dist="38100" dir="2700000" algn="tl">
                    <a:srgbClr val="FFFFFF"/>
                  </a:outerShdw>
                </a:effectLst>
                <a:latin typeface="Arial" panose="020B0604020202020204" pitchFamily="34" charset="0"/>
                <a:cs typeface="Arial" panose="020B0604020202020204" pitchFamily="34" charset="0"/>
              </a:rPr>
              <a:t>gravitational</a:t>
            </a:r>
            <a:r>
              <a:rPr lang="fr-FR" altLang="fr-FR"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dirty="0" err="1">
                <a:effectLst>
                  <a:outerShdw blurRad="38100" dist="38100" dir="2700000" algn="tl">
                    <a:srgbClr val="FFFFFF"/>
                  </a:outerShdw>
                </a:effectLst>
                <a:latin typeface="Arial" panose="020B0604020202020204" pitchFamily="34" charset="0"/>
                <a:cs typeface="Arial" panose="020B0604020202020204" pitchFamily="34" charset="0"/>
              </a:rPr>
              <a:t>clock</a:t>
            </a:r>
            <a:r>
              <a:rPr lang="fr-FR" altLang="fr-FR" dirty="0">
                <a:effectLst>
                  <a:outerShdw blurRad="38100" dist="38100" dir="2700000" algn="tl">
                    <a:srgbClr val="FFFFFF"/>
                  </a:outerShdw>
                </a:effectLst>
                <a:latin typeface="Arial" panose="020B0604020202020204" pitchFamily="34" charset="0"/>
                <a:cs typeface="Arial" panose="020B0604020202020204" pitchFamily="34" charset="0"/>
              </a:rPr>
              <a:t> shift</a:t>
            </a:r>
            <a:br>
              <a:rPr lang="fr-FR" altLang="fr-FR" dirty="0">
                <a:effectLst>
                  <a:outerShdw blurRad="38100" dist="38100" dir="2700000" algn="tl">
                    <a:srgbClr val="FFFFFF"/>
                  </a:outerShdw>
                </a:effectLst>
                <a:latin typeface="Arial" panose="020B0604020202020204" pitchFamily="34" charset="0"/>
                <a:cs typeface="Arial" panose="020B0604020202020204" pitchFamily="34" charset="0"/>
              </a:rPr>
            </a:br>
            <a:endParaRPr lang="fr-FR" altLang="fr-FR" dirty="0">
              <a:effectLst>
                <a:outerShdw blurRad="38100" dist="38100" dir="2700000" algn="tl">
                  <a:srgbClr val="FFFFFF"/>
                </a:outerShdw>
              </a:effectLst>
              <a:latin typeface="Arial" panose="020B0604020202020204" pitchFamily="34" charset="0"/>
              <a:cs typeface="Arial" panose="020B0604020202020204" pitchFamily="34" charset="0"/>
            </a:endParaRPr>
          </a:p>
        </p:txBody>
      </p:sp>
      <p:sp>
        <p:nvSpPr>
          <p:cNvPr id="65539" name="ZoneTexte 2">
            <a:extLst>
              <a:ext uri="{FF2B5EF4-FFF2-40B4-BE49-F238E27FC236}">
                <a16:creationId xmlns:a16="http://schemas.microsoft.com/office/drawing/2014/main" id="{5A4F7D2D-A0E5-4699-9255-4D04F68CBCA6}"/>
              </a:ext>
            </a:extLst>
          </p:cNvPr>
          <p:cNvSpPr txBox="1">
            <a:spLocks noChangeArrowheads="1"/>
          </p:cNvSpPr>
          <p:nvPr/>
        </p:nvSpPr>
        <p:spPr bwMode="auto">
          <a:xfrm>
            <a:off x="2219578" y="3549103"/>
            <a:ext cx="90009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dirty="0">
                <a:solidFill>
                  <a:srgbClr val="0A0AEC"/>
                </a:solidFill>
              </a:rPr>
              <a:t>Galileo satellites on elliptical orbits</a:t>
            </a:r>
          </a:p>
          <a:p>
            <a:pPr>
              <a:spcBef>
                <a:spcPct val="0"/>
              </a:spcBef>
              <a:buFontTx/>
              <a:buNone/>
            </a:pPr>
            <a:r>
              <a:rPr lang="en-US" altLang="en-US" sz="2000" dirty="0">
                <a:solidFill>
                  <a:srgbClr val="0A0AEC"/>
                </a:solidFill>
              </a:rPr>
              <a:t>P. </a:t>
            </a:r>
            <a:r>
              <a:rPr lang="en-US" altLang="en-US" sz="2000" dirty="0" err="1">
                <a:solidFill>
                  <a:srgbClr val="0A0AEC"/>
                </a:solidFill>
              </a:rPr>
              <a:t>Delva</a:t>
            </a:r>
            <a:r>
              <a:rPr lang="en-US" altLang="en-US" sz="2000" dirty="0">
                <a:solidFill>
                  <a:srgbClr val="0A0AEC"/>
                </a:solidFill>
              </a:rPr>
              <a:t> et al.  PRL 2018,  S. Hermann et al., PRL 2018, Test @ 2.5 10</a:t>
            </a:r>
            <a:r>
              <a:rPr lang="en-US" altLang="en-US" sz="2000" baseline="30000" dirty="0">
                <a:solidFill>
                  <a:srgbClr val="0A0AEC"/>
                </a:solidFill>
              </a:rPr>
              <a:t>-5</a:t>
            </a:r>
            <a:r>
              <a:rPr lang="en-US" altLang="en-US" sz="2000" dirty="0">
                <a:solidFill>
                  <a:srgbClr val="0A0AEC"/>
                </a:solidFill>
              </a:rPr>
              <a:t> </a:t>
            </a:r>
          </a:p>
        </p:txBody>
      </p:sp>
      <p:sp>
        <p:nvSpPr>
          <p:cNvPr id="65540" name="ZoneTexte 1">
            <a:extLst>
              <a:ext uri="{FF2B5EF4-FFF2-40B4-BE49-F238E27FC236}">
                <a16:creationId xmlns:a16="http://schemas.microsoft.com/office/drawing/2014/main" id="{B3D3D701-DC03-43B6-98A5-462FECE70F14}"/>
              </a:ext>
            </a:extLst>
          </p:cNvPr>
          <p:cNvSpPr txBox="1">
            <a:spLocks noChangeArrowheads="1"/>
          </p:cNvSpPr>
          <p:nvPr/>
        </p:nvSpPr>
        <p:spPr bwMode="auto">
          <a:xfrm>
            <a:off x="2219578" y="2121860"/>
            <a:ext cx="87007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fr-FR" sz="2000" dirty="0">
                <a:solidFill>
                  <a:srgbClr val="0A0AEC"/>
                </a:solidFill>
              </a:rPr>
              <a:t>Gravity probe A: R. </a:t>
            </a:r>
            <a:r>
              <a:rPr lang="en-GB" altLang="fr-FR" sz="2000" dirty="0" err="1">
                <a:solidFill>
                  <a:srgbClr val="0A0AEC"/>
                </a:solidFill>
              </a:rPr>
              <a:t>Vessot</a:t>
            </a:r>
            <a:r>
              <a:rPr lang="en-GB" altLang="fr-FR" sz="2000" dirty="0">
                <a:solidFill>
                  <a:srgbClr val="0A0AEC"/>
                </a:solidFill>
              </a:rPr>
              <a:t> et al. PRL 1980, Test  @ 1.4 10</a:t>
            </a:r>
            <a:r>
              <a:rPr lang="en-GB" altLang="fr-FR" sz="2000" baseline="30000" dirty="0">
                <a:solidFill>
                  <a:srgbClr val="0A0AEC"/>
                </a:solidFill>
              </a:rPr>
              <a:t>-4</a:t>
            </a:r>
          </a:p>
        </p:txBody>
      </p:sp>
      <p:sp>
        <p:nvSpPr>
          <p:cNvPr id="65542" name="ZoneTexte 1">
            <a:extLst>
              <a:ext uri="{FF2B5EF4-FFF2-40B4-BE49-F238E27FC236}">
                <a16:creationId xmlns:a16="http://schemas.microsoft.com/office/drawing/2014/main" id="{B4DE09F4-5AB1-4AF6-819C-A406C870BB88}"/>
              </a:ext>
            </a:extLst>
          </p:cNvPr>
          <p:cNvSpPr txBox="1">
            <a:spLocks noChangeArrowheads="1"/>
          </p:cNvSpPr>
          <p:nvPr/>
        </p:nvSpPr>
        <p:spPr bwMode="auto">
          <a:xfrm>
            <a:off x="2219578" y="1589298"/>
            <a:ext cx="99724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fr-FR" sz="2000" dirty="0"/>
              <a:t>Pound-</a:t>
            </a:r>
            <a:r>
              <a:rPr lang="en-GB" altLang="fr-FR" sz="2000" dirty="0" err="1"/>
              <a:t>Rebka</a:t>
            </a:r>
            <a:r>
              <a:rPr lang="en-GB" altLang="fr-FR" sz="2000" dirty="0"/>
              <a:t> experiment, Harvard 1964, Test  @ 10% and 1% later</a:t>
            </a:r>
          </a:p>
        </p:txBody>
      </p:sp>
      <p:pic>
        <p:nvPicPr>
          <p:cNvPr id="8" name="Image 7">
            <a:extLst>
              <a:ext uri="{FF2B5EF4-FFF2-40B4-BE49-F238E27FC236}">
                <a16:creationId xmlns:a16="http://schemas.microsoft.com/office/drawing/2014/main" id="{97A32EC1-BB42-45EE-889B-4C79439403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152128" cy="1162096"/>
          </a:xfrm>
          <a:prstGeom prst="rect">
            <a:avLst/>
          </a:prstGeom>
        </p:spPr>
      </p:pic>
      <p:sp>
        <p:nvSpPr>
          <p:cNvPr id="3" name="ZoneTexte 2">
            <a:extLst>
              <a:ext uri="{FF2B5EF4-FFF2-40B4-BE49-F238E27FC236}">
                <a16:creationId xmlns:a16="http://schemas.microsoft.com/office/drawing/2014/main" id="{9245DE6D-7BCE-4C83-989B-88B1FFDB93CB}"/>
              </a:ext>
            </a:extLst>
          </p:cNvPr>
          <p:cNvSpPr txBox="1"/>
          <p:nvPr/>
        </p:nvSpPr>
        <p:spPr>
          <a:xfrm>
            <a:off x="2193302" y="2816703"/>
            <a:ext cx="9972421"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With Al+ ion optical clocks, C. W. Chou D. </a:t>
            </a:r>
            <a:r>
              <a:rPr lang="en-GB" sz="2000" dirty="0" err="1">
                <a:latin typeface="Arial" panose="020B0604020202020204" pitchFamily="34" charset="0"/>
                <a:cs typeface="Arial" panose="020B0604020202020204" pitchFamily="34" charset="0"/>
              </a:rPr>
              <a:t>Wineland</a:t>
            </a:r>
            <a:r>
              <a:rPr lang="en-GB" sz="2000" dirty="0">
                <a:latin typeface="Arial" panose="020B0604020202020204" pitchFamily="34" charset="0"/>
                <a:cs typeface="Arial" panose="020B0604020202020204" pitchFamily="34" charset="0"/>
              </a:rPr>
              <a:t> et al., Science, 2010, Test @30% </a:t>
            </a:r>
          </a:p>
        </p:txBody>
      </p:sp>
      <p:pic>
        <p:nvPicPr>
          <p:cNvPr id="10" name="Image 4">
            <a:extLst>
              <a:ext uri="{FF2B5EF4-FFF2-40B4-BE49-F238E27FC236}">
                <a16:creationId xmlns:a16="http://schemas.microsoft.com/office/drawing/2014/main" id="{61515D92-DE9F-40A0-BA9C-87077AEC66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51300" y="0"/>
            <a:ext cx="1484859" cy="192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e 5">
            <a:extLst>
              <a:ext uri="{FF2B5EF4-FFF2-40B4-BE49-F238E27FC236}">
                <a16:creationId xmlns:a16="http://schemas.microsoft.com/office/drawing/2014/main" id="{40097949-7335-4F0A-AC37-57D116CACA85}"/>
              </a:ext>
            </a:extLst>
          </p:cNvPr>
          <p:cNvGrpSpPr/>
          <p:nvPr/>
        </p:nvGrpSpPr>
        <p:grpSpPr>
          <a:xfrm>
            <a:off x="2450896" y="3852902"/>
            <a:ext cx="9330668" cy="2834640"/>
            <a:chOff x="2450896" y="3852902"/>
            <a:chExt cx="9330668" cy="2834640"/>
          </a:xfrm>
        </p:grpSpPr>
        <p:sp>
          <p:nvSpPr>
            <p:cNvPr id="7" name="ZoneTexte 6">
              <a:extLst>
                <a:ext uri="{FF2B5EF4-FFF2-40B4-BE49-F238E27FC236}">
                  <a16:creationId xmlns:a16="http://schemas.microsoft.com/office/drawing/2014/main" id="{F29E9A92-692A-488F-909C-12E9A09122C8}"/>
                </a:ext>
              </a:extLst>
            </p:cNvPr>
            <p:cNvSpPr txBox="1"/>
            <p:nvPr/>
          </p:nvSpPr>
          <p:spPr>
            <a:xfrm>
              <a:off x="2450896" y="5569045"/>
              <a:ext cx="8200404" cy="707886"/>
            </a:xfrm>
            <a:prstGeom prst="rect">
              <a:avLst/>
            </a:prstGeom>
            <a:noFill/>
          </p:spPr>
          <p:txBody>
            <a:bodyPr wrap="square" rtlCol="0">
              <a:spAutoFit/>
            </a:bodyPr>
            <a:lstStyle/>
            <a:p>
              <a:r>
                <a:rPr lang="fr-FR" sz="2000" dirty="0">
                  <a:latin typeface="Arial" panose="020B0604020202020204" pitchFamily="34" charset="0"/>
                  <a:cs typeface="Arial" panose="020B0604020202020204" pitchFamily="34" charset="0"/>
                </a:rPr>
                <a:t>On a single 1 mm high </a:t>
              </a:r>
              <a:r>
                <a:rPr lang="fr-FR" sz="2000" dirty="0" err="1">
                  <a:latin typeface="Arial" panose="020B0604020202020204" pitchFamily="34" charset="0"/>
                  <a:cs typeface="Arial" panose="020B0604020202020204" pitchFamily="34" charset="0"/>
                </a:rPr>
                <a:t>atomic</a:t>
              </a:r>
              <a:r>
                <a:rPr lang="fr-FR" sz="2000" dirty="0">
                  <a:latin typeface="Arial" panose="020B0604020202020204" pitchFamily="34" charset="0"/>
                  <a:cs typeface="Arial" panose="020B0604020202020204" pitchFamily="34" charset="0"/>
                </a:rPr>
                <a:t> cloud, </a:t>
              </a:r>
            </a:p>
            <a:p>
              <a:r>
                <a:rPr lang="fr-FR" sz="2000" dirty="0">
                  <a:latin typeface="Arial" panose="020B0604020202020204" pitchFamily="34" charset="0"/>
                  <a:cs typeface="Arial" panose="020B0604020202020204" pitchFamily="34" charset="0"/>
                </a:rPr>
                <a:t>T. Bothwell, J. </a:t>
              </a:r>
              <a:r>
                <a:rPr lang="fr-FR" sz="2000" dirty="0" err="1">
                  <a:latin typeface="Arial" panose="020B0604020202020204" pitchFamily="34" charset="0"/>
                  <a:cs typeface="Arial" panose="020B0604020202020204" pitchFamily="34" charset="0"/>
                </a:rPr>
                <a:t>Ye</a:t>
              </a:r>
              <a:r>
                <a:rPr lang="fr-FR" sz="2000" dirty="0">
                  <a:latin typeface="Arial" panose="020B0604020202020204" pitchFamily="34" charset="0"/>
                  <a:cs typeface="Arial" panose="020B0604020202020204" pitchFamily="34" charset="0"/>
                </a:rPr>
                <a:t>, JILA, Nature, 602, 2022, </a:t>
              </a:r>
              <a:r>
                <a:rPr lang="en-GB" altLang="fr-FR" sz="2000" dirty="0">
                  <a:latin typeface="Arial" panose="020B0604020202020204" pitchFamily="34" charset="0"/>
                  <a:cs typeface="Arial" panose="020B0604020202020204" pitchFamily="34" charset="0"/>
                </a:rPr>
                <a:t>Test @ 10%</a:t>
              </a:r>
              <a:r>
                <a:rPr lang="en-GB" altLang="fr-FR" sz="2000" baseline="30000" dirty="0">
                  <a:latin typeface="Arial" panose="020B0604020202020204" pitchFamily="34" charset="0"/>
                  <a:cs typeface="Arial" panose="020B0604020202020204" pitchFamily="34" charset="0"/>
                </a:rPr>
                <a:t> </a:t>
              </a:r>
              <a:endParaRPr lang="fr-FR" sz="2000" dirty="0">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9938C332-517B-4AE6-8179-564D271179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69984" y="3852902"/>
              <a:ext cx="1211580" cy="2834640"/>
            </a:xfrm>
            <a:prstGeom prst="rect">
              <a:avLst/>
            </a:prstGeom>
          </p:spPr>
        </p:pic>
      </p:grpSp>
      <p:grpSp>
        <p:nvGrpSpPr>
          <p:cNvPr id="9" name="Groupe 8">
            <a:extLst>
              <a:ext uri="{FF2B5EF4-FFF2-40B4-BE49-F238E27FC236}">
                <a16:creationId xmlns:a16="http://schemas.microsoft.com/office/drawing/2014/main" id="{078621FA-D4FF-4472-8ADE-0170CE734487}"/>
              </a:ext>
            </a:extLst>
          </p:cNvPr>
          <p:cNvGrpSpPr/>
          <p:nvPr/>
        </p:nvGrpSpPr>
        <p:grpSpPr>
          <a:xfrm>
            <a:off x="-127882" y="2387825"/>
            <a:ext cx="10412356" cy="4198620"/>
            <a:chOff x="-127882" y="2387825"/>
            <a:chExt cx="10412356" cy="4198620"/>
          </a:xfrm>
        </p:grpSpPr>
        <p:sp>
          <p:nvSpPr>
            <p:cNvPr id="65541" name="ZoneTexte 3">
              <a:extLst>
                <a:ext uri="{FF2B5EF4-FFF2-40B4-BE49-F238E27FC236}">
                  <a16:creationId xmlns:a16="http://schemas.microsoft.com/office/drawing/2014/main" id="{02DDD3AE-215F-4E20-87B2-50F5DFD9BD57}"/>
                </a:ext>
              </a:extLst>
            </p:cNvPr>
            <p:cNvSpPr txBox="1">
              <a:spLocks noChangeArrowheads="1"/>
            </p:cNvSpPr>
            <p:nvPr/>
          </p:nvSpPr>
          <p:spPr bwMode="auto">
            <a:xfrm>
              <a:off x="2219578" y="4422565"/>
              <a:ext cx="806489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fr-FR" sz="2000" dirty="0"/>
                <a:t>Near Earth ground wit transportable optical clocks, Tokyo tower, </a:t>
              </a:r>
            </a:p>
            <a:p>
              <a:pPr>
                <a:spcBef>
                  <a:spcPct val="0"/>
                </a:spcBef>
                <a:buFontTx/>
                <a:buNone/>
              </a:pPr>
              <a:r>
                <a:rPr lang="en-GB" altLang="fr-FR" sz="2000" dirty="0" err="1"/>
                <a:t>Takamoto</a:t>
              </a:r>
              <a:r>
                <a:rPr lang="en-GB" altLang="fr-FR" sz="2000" dirty="0"/>
                <a:t>, </a:t>
              </a:r>
              <a:r>
                <a:rPr lang="en-GB" altLang="fr-FR" sz="2000" dirty="0" err="1"/>
                <a:t>Katori</a:t>
              </a:r>
              <a:r>
                <a:rPr lang="en-GB" altLang="fr-FR" sz="2000" dirty="0"/>
                <a:t>, Nature Photonics, 2020, Test @ 10</a:t>
              </a:r>
              <a:r>
                <a:rPr lang="en-GB" altLang="fr-FR" sz="2000" baseline="30000" dirty="0"/>
                <a:t>-4</a:t>
              </a:r>
              <a:r>
                <a:rPr lang="en-GB" altLang="fr-FR" sz="2000" dirty="0"/>
                <a:t> </a:t>
              </a:r>
            </a:p>
          </p:txBody>
        </p:sp>
        <p:pic>
          <p:nvPicPr>
            <p:cNvPr id="5" name="Image 4">
              <a:extLst>
                <a:ext uri="{FF2B5EF4-FFF2-40B4-BE49-F238E27FC236}">
                  <a16:creationId xmlns:a16="http://schemas.microsoft.com/office/drawing/2014/main" id="{0B55DE3F-4A8C-488E-B027-9E943741D8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882" y="2387825"/>
              <a:ext cx="2171700" cy="4198620"/>
            </a:xfrm>
            <a:prstGeom prst="rect">
              <a:avLst/>
            </a:prstGeom>
          </p:spPr>
        </p:pic>
      </p:grpSp>
    </p:spTree>
    <p:extLst>
      <p:ext uri="{BB962C8B-B14F-4D97-AF65-F5344CB8AC3E}">
        <p14:creationId xmlns:p14="http://schemas.microsoft.com/office/powerpoint/2010/main" val="41526800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2FCA6AA-1C34-46EA-B92E-99434706B8CC}"/>
              </a:ext>
            </a:extLst>
          </p:cNvPr>
          <p:cNvPicPr>
            <a:picLocks noChangeAspect="1"/>
          </p:cNvPicPr>
          <p:nvPr/>
        </p:nvPicPr>
        <p:blipFill>
          <a:blip r:embed="rId3"/>
          <a:stretch>
            <a:fillRect/>
          </a:stretch>
        </p:blipFill>
        <p:spPr>
          <a:xfrm>
            <a:off x="626367" y="85060"/>
            <a:ext cx="11626262" cy="6559944"/>
          </a:xfrm>
          <a:prstGeom prst="rect">
            <a:avLst/>
          </a:prstGeom>
        </p:spPr>
      </p:pic>
      <p:sp>
        <p:nvSpPr>
          <p:cNvPr id="3" name="ZoneTexte 2">
            <a:extLst>
              <a:ext uri="{FF2B5EF4-FFF2-40B4-BE49-F238E27FC236}">
                <a16:creationId xmlns:a16="http://schemas.microsoft.com/office/drawing/2014/main" id="{EE61D13A-573B-4A43-9546-CFEAFA63FF5F}"/>
              </a:ext>
            </a:extLst>
          </p:cNvPr>
          <p:cNvSpPr txBox="1"/>
          <p:nvPr/>
        </p:nvSpPr>
        <p:spPr>
          <a:xfrm>
            <a:off x="0" y="2624328"/>
            <a:ext cx="1998111" cy="2554545"/>
          </a:xfrm>
          <a:prstGeom prst="rect">
            <a:avLst/>
          </a:prstGeom>
          <a:noFill/>
        </p:spPr>
        <p:txBody>
          <a:bodyPr wrap="none" rtlCol="0">
            <a:spAutoFit/>
          </a:bodyPr>
          <a:lstStyle/>
          <a:p>
            <a:r>
              <a:rPr lang="en-GB" sz="2000" dirty="0">
                <a:solidFill>
                  <a:srgbClr val="0A0AEC"/>
                </a:solidFill>
                <a:latin typeface="Arial" panose="020B0604020202020204" pitchFamily="34" charset="0"/>
                <a:cs typeface="Arial" panose="020B0604020202020204" pitchFamily="34" charset="0"/>
              </a:rPr>
              <a:t>ACES Goal:</a:t>
            </a:r>
          </a:p>
          <a:p>
            <a:r>
              <a:rPr lang="en-GB" sz="2000" dirty="0">
                <a:solidFill>
                  <a:srgbClr val="0A0AEC"/>
                </a:solidFill>
                <a:latin typeface="Arial" panose="020B0604020202020204" pitchFamily="34" charset="0"/>
                <a:cs typeface="Arial" panose="020B0604020202020204" pitchFamily="34" charset="0"/>
              </a:rPr>
              <a:t>Test with 1 10</a:t>
            </a:r>
            <a:r>
              <a:rPr lang="en-GB" sz="2000" baseline="30000" dirty="0">
                <a:solidFill>
                  <a:srgbClr val="0A0AEC"/>
                </a:solidFill>
                <a:latin typeface="Arial" panose="020B0604020202020204" pitchFamily="34" charset="0"/>
                <a:cs typeface="Arial" panose="020B0604020202020204" pitchFamily="34" charset="0"/>
              </a:rPr>
              <a:t>-16</a:t>
            </a:r>
            <a:endParaRPr lang="en-GB" sz="2000" dirty="0">
              <a:solidFill>
                <a:srgbClr val="0A0AEC"/>
              </a:solidFill>
              <a:latin typeface="Arial" panose="020B0604020202020204" pitchFamily="34" charset="0"/>
              <a:cs typeface="Arial" panose="020B0604020202020204" pitchFamily="34" charset="0"/>
            </a:endParaRPr>
          </a:p>
          <a:p>
            <a:r>
              <a:rPr lang="en-GB" sz="2000" dirty="0">
                <a:solidFill>
                  <a:srgbClr val="0A0AEC"/>
                </a:solidFill>
                <a:latin typeface="Arial" panose="020B0604020202020204" pitchFamily="34" charset="0"/>
                <a:cs typeface="Arial" panose="020B0604020202020204" pitchFamily="34" charset="0"/>
              </a:rPr>
              <a:t>Clocks</a:t>
            </a:r>
          </a:p>
          <a:p>
            <a:endParaRPr lang="en-GB" sz="2000" dirty="0">
              <a:solidFill>
                <a:srgbClr val="0A0AEC"/>
              </a:solidFill>
            </a:endParaRPr>
          </a:p>
          <a:p>
            <a:r>
              <a:rPr lang="en-GB" sz="2000" dirty="0">
                <a:solidFill>
                  <a:srgbClr val="0A0AEC"/>
                </a:solidFill>
                <a:latin typeface="Arial" panose="020B0604020202020204" pitchFamily="34" charset="0"/>
                <a:cs typeface="Arial" panose="020B0604020202020204" pitchFamily="34" charset="0"/>
              </a:rPr>
              <a:t>Redshift </a:t>
            </a:r>
          </a:p>
          <a:p>
            <a:r>
              <a:rPr lang="en-GB" sz="2000" dirty="0">
                <a:solidFill>
                  <a:srgbClr val="0A0AEC"/>
                </a:solidFill>
                <a:latin typeface="Arial" panose="020B0604020202020204" pitchFamily="34" charset="0"/>
                <a:cs typeface="Arial" panose="020B0604020202020204" pitchFamily="34" charset="0"/>
              </a:rPr>
              <a:t>at  3 ppm</a:t>
            </a:r>
          </a:p>
          <a:p>
            <a:r>
              <a:rPr lang="en-GB" sz="2000" dirty="0">
                <a:solidFill>
                  <a:srgbClr val="0A0AEC"/>
                </a:solidFill>
                <a:latin typeface="Arial" panose="020B0604020202020204" pitchFamily="34" charset="0"/>
                <a:cs typeface="Arial" panose="020B0604020202020204" pitchFamily="34" charset="0"/>
              </a:rPr>
              <a:t>Gain x10</a:t>
            </a:r>
          </a:p>
          <a:p>
            <a:r>
              <a:rPr lang="en-GB" sz="2000" dirty="0">
                <a:solidFill>
                  <a:srgbClr val="0A0AEC"/>
                </a:solidFill>
                <a:latin typeface="Arial" panose="020B0604020202020204" pitchFamily="34" charset="0"/>
                <a:cs typeface="Arial" panose="020B0604020202020204" pitchFamily="34" charset="0"/>
              </a:rPr>
              <a:t>vs existing tests</a:t>
            </a:r>
          </a:p>
        </p:txBody>
      </p:sp>
    </p:spTree>
    <p:extLst>
      <p:ext uri="{BB962C8B-B14F-4D97-AF65-F5344CB8AC3E}">
        <p14:creationId xmlns:p14="http://schemas.microsoft.com/office/powerpoint/2010/main" val="1594209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6AC08B2-F90B-41D0-89A0-FCA34A177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 y="37889"/>
            <a:ext cx="10881360" cy="6855248"/>
          </a:xfrm>
          <a:prstGeom prst="rect">
            <a:avLst/>
          </a:prstGeom>
        </p:spPr>
      </p:pic>
      <p:sp>
        <p:nvSpPr>
          <p:cNvPr id="2" name="ZoneTexte 1">
            <a:extLst>
              <a:ext uri="{FF2B5EF4-FFF2-40B4-BE49-F238E27FC236}">
                <a16:creationId xmlns:a16="http://schemas.microsoft.com/office/drawing/2014/main" id="{D6E5B679-507B-480D-8B73-B0E8EE4A4C19}"/>
              </a:ext>
            </a:extLst>
          </p:cNvPr>
          <p:cNvSpPr txBox="1"/>
          <p:nvPr/>
        </p:nvSpPr>
        <p:spPr>
          <a:xfrm>
            <a:off x="1930877" y="4459033"/>
            <a:ext cx="9161482" cy="830997"/>
          </a:xfrm>
          <a:prstGeom prst="rect">
            <a:avLst/>
          </a:prstGeom>
          <a:solidFill>
            <a:srgbClr val="B7E6F5"/>
          </a:solidFill>
        </p:spPr>
        <p:txBody>
          <a:bodyPr wrap="none" rtlCol="0">
            <a:spAutoFit/>
          </a:bodyPr>
          <a:lstStyle/>
          <a:p>
            <a:r>
              <a:rPr lang="en-GB" sz="2400" dirty="0">
                <a:latin typeface="Arial" panose="020B0604020202020204" pitchFamily="34" charset="0"/>
                <a:cs typeface="Arial" panose="020B0604020202020204" pitchFamily="34" charset="0"/>
              </a:rPr>
              <a:t>With PHARAO and  its advanced time transfer system, ACES </a:t>
            </a:r>
          </a:p>
          <a:p>
            <a:r>
              <a:rPr lang="en-GB" sz="2400" dirty="0">
                <a:latin typeface="Arial" panose="020B0604020202020204" pitchFamily="34" charset="0"/>
                <a:cs typeface="Arial" panose="020B0604020202020204" pitchFamily="34" charset="0"/>
              </a:rPr>
              <a:t>is connecting the best clocks around the world at 10</a:t>
            </a:r>
            <a:r>
              <a:rPr lang="en-GB" sz="2400" baseline="30000" dirty="0">
                <a:latin typeface="Arial" panose="020B0604020202020204" pitchFamily="34" charset="0"/>
                <a:cs typeface="Arial" panose="020B0604020202020204" pitchFamily="34" charset="0"/>
              </a:rPr>
              <a:t>-16 </a:t>
            </a:r>
            <a:r>
              <a:rPr lang="en-GB" sz="2400" dirty="0">
                <a:latin typeface="Arial" panose="020B0604020202020204" pitchFamily="34" charset="0"/>
                <a:cs typeface="Arial" panose="020B0604020202020204" pitchFamily="34" charset="0"/>
              </a:rPr>
              <a:t>- 10</a:t>
            </a:r>
            <a:r>
              <a:rPr lang="en-GB" sz="2400" baseline="30000" dirty="0">
                <a:latin typeface="Arial" panose="020B0604020202020204" pitchFamily="34" charset="0"/>
                <a:cs typeface="Arial" panose="020B0604020202020204" pitchFamily="34" charset="0"/>
              </a:rPr>
              <a:t>-17</a:t>
            </a:r>
            <a:r>
              <a:rPr lang="en-GB" sz="2400" dirty="0">
                <a:latin typeface="Arial" panose="020B0604020202020204" pitchFamily="34" charset="0"/>
                <a:cs typeface="Arial" panose="020B0604020202020204" pitchFamily="34" charset="0"/>
              </a:rPr>
              <a:t> level</a:t>
            </a:r>
          </a:p>
        </p:txBody>
      </p:sp>
      <p:sp>
        <p:nvSpPr>
          <p:cNvPr id="5" name="ZoneTexte 4">
            <a:extLst>
              <a:ext uri="{FF2B5EF4-FFF2-40B4-BE49-F238E27FC236}">
                <a16:creationId xmlns:a16="http://schemas.microsoft.com/office/drawing/2014/main" id="{CB517F78-5726-4A9B-A22A-B2233461ED29}"/>
              </a:ext>
            </a:extLst>
          </p:cNvPr>
          <p:cNvSpPr txBox="1"/>
          <p:nvPr/>
        </p:nvSpPr>
        <p:spPr>
          <a:xfrm>
            <a:off x="829056" y="544472"/>
            <a:ext cx="8791189" cy="461665"/>
          </a:xfrm>
          <a:prstGeom prst="rect">
            <a:avLst/>
          </a:prstGeom>
          <a:solidFill>
            <a:srgbClr val="B7E6F5"/>
          </a:solidFill>
        </p:spPr>
        <p:txBody>
          <a:bodyPr wrap="none" rtlCol="0">
            <a:spAutoFit/>
          </a:bodyPr>
          <a:lstStyle/>
          <a:p>
            <a:r>
              <a:rPr lang="en-GB" sz="2400" dirty="0">
                <a:latin typeface="Arial" panose="020B0604020202020204" pitchFamily="34" charset="0"/>
                <a:cs typeface="Arial" panose="020B0604020202020204" pitchFamily="34" charset="0"/>
              </a:rPr>
              <a:t>ACES time transfer and distant clock comparisons: 8 terminals </a:t>
            </a:r>
          </a:p>
        </p:txBody>
      </p:sp>
      <p:pic>
        <p:nvPicPr>
          <p:cNvPr id="7" name="Image 6">
            <a:extLst>
              <a:ext uri="{FF2B5EF4-FFF2-40B4-BE49-F238E27FC236}">
                <a16:creationId xmlns:a16="http://schemas.microsoft.com/office/drawing/2014/main" id="{97D94DDD-9380-483B-9014-16C6A7B18E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02368" y="2239720"/>
            <a:ext cx="2376680" cy="2191881"/>
          </a:xfrm>
          <a:prstGeom prst="rect">
            <a:avLst/>
          </a:prstGeom>
        </p:spPr>
      </p:pic>
      <p:pic>
        <p:nvPicPr>
          <p:cNvPr id="8" name="Picture 7" descr="A white object on a hill  AI-generated content may be incorrect.">
            <a:extLst>
              <a:ext uri="{FF2B5EF4-FFF2-40B4-BE49-F238E27FC236}">
                <a16:creationId xmlns:a16="http://schemas.microsoft.com/office/drawing/2014/main" id="{D7E68ED7-F764-4C64-9AB2-0DA6249366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95" y="1549474"/>
            <a:ext cx="4287017" cy="2761995"/>
          </a:xfrm>
          <a:prstGeom prst="rect">
            <a:avLst/>
          </a:prstGeom>
        </p:spPr>
      </p:pic>
    </p:spTree>
    <p:extLst>
      <p:ext uri="{BB962C8B-B14F-4D97-AF65-F5344CB8AC3E}">
        <p14:creationId xmlns:p14="http://schemas.microsoft.com/office/powerpoint/2010/main" val="306601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F2369B1-818C-486E-85A0-18F29FC72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319" y="745718"/>
            <a:ext cx="11190160" cy="5914924"/>
          </a:xfrm>
          <a:prstGeom prst="rect">
            <a:avLst/>
          </a:prstGeom>
        </p:spPr>
      </p:pic>
      <p:sp>
        <p:nvSpPr>
          <p:cNvPr id="4" name="Rectangle 3">
            <a:extLst>
              <a:ext uri="{FF2B5EF4-FFF2-40B4-BE49-F238E27FC236}">
                <a16:creationId xmlns:a16="http://schemas.microsoft.com/office/drawing/2014/main" id="{09BA6328-4A9E-41FA-8D43-55662E43355A}"/>
              </a:ext>
            </a:extLst>
          </p:cNvPr>
          <p:cNvSpPr txBox="1">
            <a:spLocks noChangeArrowheads="1"/>
          </p:cNvSpPr>
          <p:nvPr/>
        </p:nvSpPr>
        <p:spPr>
          <a:xfrm>
            <a:off x="1380744" y="47512"/>
            <a:ext cx="9637776" cy="919103"/>
          </a:xfrm>
          <a:prstGeom prst="rect">
            <a:avLst/>
          </a:prstGeom>
          <a:solidFill>
            <a:srgbClr val="B3F4F9"/>
          </a:solidFill>
        </p:spPr>
        <p:style>
          <a:lnRef idx="2">
            <a:schemeClr val="dk1"/>
          </a:lnRef>
          <a:fillRef idx="1">
            <a:schemeClr val="lt1"/>
          </a:fillRef>
          <a:effectRef idx="0">
            <a:schemeClr val="dk1"/>
          </a:effectRef>
          <a:fontRef idx="minor">
            <a:schemeClr val="dk1"/>
          </a:fontRef>
        </p:style>
        <p:txBody>
          <a:bodyPr>
            <a:normAutofit fontScale="25000" lnSpcReduction="200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defRPr/>
            </a:pPr>
            <a:r>
              <a:rPr lang="fr-FR" altLang="fr-FR" sz="2700" dirty="0">
                <a:solidFill>
                  <a:schemeClr val="accent2"/>
                </a:solidFill>
                <a:effectLst>
                  <a:outerShdw blurRad="38100" dist="38100" dir="2700000" algn="tl">
                    <a:srgbClr val="000000"/>
                  </a:outerShdw>
                </a:effectLst>
              </a:rPr>
              <a:t> </a:t>
            </a:r>
          </a:p>
          <a:p>
            <a:pPr algn="ctr">
              <a:defRPr/>
            </a:pPr>
            <a:endParaRPr lang="fr-FR" altLang="fr-FR" sz="2700" dirty="0">
              <a:solidFill>
                <a:schemeClr val="accent2"/>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a:defRPr/>
            </a:pPr>
            <a:r>
              <a:rPr lang="fr-FR" altLang="fr-FR" sz="12800" dirty="0">
                <a:effectLst>
                  <a:outerShdw blurRad="38100" dist="38100" dir="2700000" algn="tl">
                    <a:srgbClr val="FFFFFF"/>
                  </a:outerShdw>
                </a:effectLst>
                <a:latin typeface="Arial" panose="020B0604020202020204" pitchFamily="34" charset="0"/>
                <a:cs typeface="Arial" panose="020B0604020202020204" pitchFamily="34" charset="0"/>
              </a:rPr>
              <a:t>Phase drift PHARAO - UTC (OP) over 14 </a:t>
            </a:r>
            <a:r>
              <a:rPr lang="fr-FR" altLang="fr-FR" sz="12800" dirty="0" err="1">
                <a:effectLst>
                  <a:outerShdw blurRad="38100" dist="38100" dir="2700000" algn="tl">
                    <a:srgbClr val="FFFFFF"/>
                  </a:outerShdw>
                </a:effectLst>
                <a:latin typeface="Arial" panose="020B0604020202020204" pitchFamily="34" charset="0"/>
                <a:cs typeface="Arial" panose="020B0604020202020204" pitchFamily="34" charset="0"/>
              </a:rPr>
              <a:t>days</a:t>
            </a:r>
            <a:r>
              <a:rPr lang="fr-FR" altLang="fr-FR" sz="12800"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12800" dirty="0" err="1">
                <a:effectLst>
                  <a:outerShdw blurRad="38100" dist="38100" dir="2700000" algn="tl">
                    <a:srgbClr val="FFFFFF"/>
                  </a:outerShdw>
                </a:effectLst>
                <a:latin typeface="Arial" panose="020B0604020202020204" pitchFamily="34" charset="0"/>
                <a:cs typeface="Arial" panose="020B0604020202020204" pitchFamily="34" charset="0"/>
              </a:rPr>
              <a:t>including</a:t>
            </a:r>
            <a:r>
              <a:rPr lang="fr-FR" altLang="fr-FR" sz="12800" dirty="0">
                <a:effectLst>
                  <a:outerShdw blurRad="38100" dist="38100" dir="2700000" algn="tl">
                    <a:srgbClr val="FFFFFF"/>
                  </a:outerShdw>
                </a:effectLst>
                <a:latin typeface="Arial" panose="020B0604020202020204" pitchFamily="34" charset="0"/>
                <a:cs typeface="Arial" panose="020B0604020202020204" pitchFamily="34" charset="0"/>
              </a:rPr>
              <a:t> </a:t>
            </a:r>
            <a:r>
              <a:rPr lang="fr-FR" altLang="fr-FR" sz="12800" dirty="0" err="1">
                <a:effectLst>
                  <a:outerShdw blurRad="38100" dist="38100" dir="2700000" algn="tl">
                    <a:srgbClr val="FFFFFF"/>
                  </a:outerShdw>
                </a:effectLst>
                <a:latin typeface="Arial" panose="020B0604020202020204" pitchFamily="34" charset="0"/>
                <a:cs typeface="Arial" panose="020B0604020202020204" pitchFamily="34" charset="0"/>
              </a:rPr>
              <a:t>relativity</a:t>
            </a:r>
            <a:endParaRPr lang="fr-FR" altLang="fr-FR" sz="12800" dirty="0">
              <a:solidFill>
                <a:schemeClr val="accent2"/>
              </a:solidFill>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A437B2D7-6500-4FCB-AD14-14B05502283F}"/>
              </a:ext>
            </a:extLst>
          </p:cNvPr>
          <p:cNvSpPr txBox="1"/>
          <p:nvPr/>
        </p:nvSpPr>
        <p:spPr>
          <a:xfrm>
            <a:off x="726398" y="1024128"/>
            <a:ext cx="654346" cy="369332"/>
          </a:xfrm>
          <a:prstGeom prst="rect">
            <a:avLst/>
          </a:prstGeom>
          <a:noFill/>
        </p:spPr>
        <p:txBody>
          <a:bodyPr wrap="none" rtlCol="0">
            <a:spAutoFit/>
          </a:bodyPr>
          <a:lstStyle/>
          <a:p>
            <a:r>
              <a:rPr lang="en-GB" dirty="0"/>
              <a:t>3 E-8</a:t>
            </a:r>
          </a:p>
        </p:txBody>
      </p:sp>
      <p:sp>
        <p:nvSpPr>
          <p:cNvPr id="6" name="ZoneTexte 5">
            <a:extLst>
              <a:ext uri="{FF2B5EF4-FFF2-40B4-BE49-F238E27FC236}">
                <a16:creationId xmlns:a16="http://schemas.microsoft.com/office/drawing/2014/main" id="{A83A8ACC-420D-408E-A72E-D64CE4484391}"/>
              </a:ext>
            </a:extLst>
          </p:cNvPr>
          <p:cNvSpPr txBox="1"/>
          <p:nvPr/>
        </p:nvSpPr>
        <p:spPr>
          <a:xfrm>
            <a:off x="1079058" y="5649206"/>
            <a:ext cx="301686" cy="369332"/>
          </a:xfrm>
          <a:prstGeom prst="rect">
            <a:avLst/>
          </a:prstGeom>
          <a:noFill/>
        </p:spPr>
        <p:txBody>
          <a:bodyPr wrap="none" rtlCol="0">
            <a:spAutoFit/>
          </a:bodyPr>
          <a:lstStyle/>
          <a:p>
            <a:r>
              <a:rPr lang="en-GB" dirty="0"/>
              <a:t>0</a:t>
            </a:r>
          </a:p>
        </p:txBody>
      </p:sp>
      <p:sp>
        <p:nvSpPr>
          <p:cNvPr id="7" name="ZoneTexte 6">
            <a:extLst>
              <a:ext uri="{FF2B5EF4-FFF2-40B4-BE49-F238E27FC236}">
                <a16:creationId xmlns:a16="http://schemas.microsoft.com/office/drawing/2014/main" id="{9D203EFC-7BFE-4373-87FE-C0683E16E1AB}"/>
              </a:ext>
            </a:extLst>
          </p:cNvPr>
          <p:cNvSpPr txBox="1"/>
          <p:nvPr/>
        </p:nvSpPr>
        <p:spPr>
          <a:xfrm rot="16200000">
            <a:off x="331648" y="2828835"/>
            <a:ext cx="1769010" cy="461665"/>
          </a:xfrm>
          <a:prstGeom prst="rect">
            <a:avLst/>
          </a:prstGeom>
          <a:solidFill>
            <a:srgbClr val="B7E6F5"/>
          </a:solidFill>
        </p:spPr>
        <p:txBody>
          <a:bodyPr wrap="none" rtlCol="0">
            <a:spAutoFit/>
          </a:bodyPr>
          <a:lstStyle/>
          <a:p>
            <a:r>
              <a:rPr lang="en-GB" sz="2400" dirty="0" err="1"/>
              <a:t>phasedrift</a:t>
            </a:r>
            <a:r>
              <a:rPr lang="en-GB" sz="2400" dirty="0"/>
              <a:t> /s</a:t>
            </a:r>
          </a:p>
        </p:txBody>
      </p:sp>
      <p:sp>
        <p:nvSpPr>
          <p:cNvPr id="8" name="ZoneTexte 7">
            <a:extLst>
              <a:ext uri="{FF2B5EF4-FFF2-40B4-BE49-F238E27FC236}">
                <a16:creationId xmlns:a16="http://schemas.microsoft.com/office/drawing/2014/main" id="{E02A714B-CCCA-4CAB-993F-15E6E419911B}"/>
              </a:ext>
            </a:extLst>
          </p:cNvPr>
          <p:cNvSpPr txBox="1"/>
          <p:nvPr/>
        </p:nvSpPr>
        <p:spPr>
          <a:xfrm>
            <a:off x="9236510" y="6348823"/>
            <a:ext cx="2540504" cy="461665"/>
          </a:xfrm>
          <a:prstGeom prst="rect">
            <a:avLst/>
          </a:prstGeom>
          <a:solidFill>
            <a:srgbClr val="B7E6F5"/>
          </a:solidFill>
        </p:spPr>
        <p:txBody>
          <a:bodyPr wrap="none" rtlCol="0">
            <a:spAutoFit/>
          </a:bodyPr>
          <a:lstStyle/>
          <a:p>
            <a:r>
              <a:rPr lang="en-GB" sz="2400" dirty="0"/>
              <a:t>Time in days (MJD)</a:t>
            </a:r>
          </a:p>
        </p:txBody>
      </p:sp>
      <p:sp>
        <p:nvSpPr>
          <p:cNvPr id="9" name="ZoneTexte 8">
            <a:extLst>
              <a:ext uri="{FF2B5EF4-FFF2-40B4-BE49-F238E27FC236}">
                <a16:creationId xmlns:a16="http://schemas.microsoft.com/office/drawing/2014/main" id="{75F7B053-6DEF-4FB4-AAAC-70745B7F5C70}"/>
              </a:ext>
            </a:extLst>
          </p:cNvPr>
          <p:cNvSpPr txBox="1"/>
          <p:nvPr/>
        </p:nvSpPr>
        <p:spPr>
          <a:xfrm>
            <a:off x="2350008" y="6348823"/>
            <a:ext cx="1300356" cy="369332"/>
          </a:xfrm>
          <a:prstGeom prst="rect">
            <a:avLst/>
          </a:prstGeom>
          <a:noFill/>
        </p:spPr>
        <p:txBody>
          <a:bodyPr wrap="none" rtlCol="0">
            <a:spAutoFit/>
          </a:bodyPr>
          <a:lstStyle/>
          <a:p>
            <a:r>
              <a:rPr lang="en-GB" dirty="0"/>
              <a:t>31/10/2025</a:t>
            </a:r>
          </a:p>
        </p:txBody>
      </p:sp>
      <p:sp>
        <p:nvSpPr>
          <p:cNvPr id="2" name="Rectangle 1">
            <a:extLst>
              <a:ext uri="{FF2B5EF4-FFF2-40B4-BE49-F238E27FC236}">
                <a16:creationId xmlns:a16="http://schemas.microsoft.com/office/drawing/2014/main" id="{9D60437D-76CD-4279-BCE0-340F81AD4D2C}"/>
              </a:ext>
            </a:extLst>
          </p:cNvPr>
          <p:cNvSpPr/>
          <p:nvPr/>
        </p:nvSpPr>
        <p:spPr>
          <a:xfrm>
            <a:off x="4662382" y="4934635"/>
            <a:ext cx="6849913" cy="707886"/>
          </a:xfrm>
          <a:prstGeom prst="rect">
            <a:avLst/>
          </a:prstGeom>
          <a:solidFill>
            <a:srgbClr val="B7E6F5"/>
          </a:solidFill>
          <a:ln>
            <a:solidFill>
              <a:srgbClr val="FF0000"/>
            </a:solidFill>
          </a:ln>
        </p:spPr>
        <p:txBody>
          <a:bodyPr wrap="square">
            <a:spAutoFit/>
          </a:bodyPr>
          <a:lstStyle/>
          <a:p>
            <a:r>
              <a:rPr lang="en-GB" sz="2000" dirty="0">
                <a:latin typeface="Arial" panose="020B0604020202020204" pitchFamily="34" charset="0"/>
                <a:cs typeface="Arial" panose="020B0604020202020204" pitchFamily="34" charset="0"/>
              </a:rPr>
              <a:t>Slope: frequency difference PHARAO- UTC (OP):  </a:t>
            </a:r>
          </a:p>
          <a:p>
            <a:r>
              <a:rPr lang="en-GB" sz="2000" dirty="0">
                <a:latin typeface="Arial" panose="020B0604020202020204" pitchFamily="34" charset="0"/>
                <a:cs typeface="Arial" panose="020B0604020202020204" pitchFamily="34" charset="0"/>
              </a:rPr>
              <a:t>2.314 E-14 +- 6.3 E-16</a:t>
            </a:r>
          </a:p>
        </p:txBody>
      </p:sp>
      <p:cxnSp>
        <p:nvCxnSpPr>
          <p:cNvPr id="11" name="Connecteur droit avec flèche 10">
            <a:extLst>
              <a:ext uri="{FF2B5EF4-FFF2-40B4-BE49-F238E27FC236}">
                <a16:creationId xmlns:a16="http://schemas.microsoft.com/office/drawing/2014/main" id="{6800A59D-33DC-4183-9438-242EB888CA2C}"/>
              </a:ext>
            </a:extLst>
          </p:cNvPr>
          <p:cNvCxnSpPr/>
          <p:nvPr/>
        </p:nvCxnSpPr>
        <p:spPr>
          <a:xfrm flipH="1" flipV="1">
            <a:off x="4104598" y="5078266"/>
            <a:ext cx="557784" cy="21031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3AC9B18F-E2A6-42A2-BDA4-3AF9C5A4DE6D}"/>
              </a:ext>
            </a:extLst>
          </p:cNvPr>
          <p:cNvSpPr txBox="1"/>
          <p:nvPr/>
        </p:nvSpPr>
        <p:spPr>
          <a:xfrm>
            <a:off x="9467686" y="2676935"/>
            <a:ext cx="1973810" cy="1631216"/>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Data analysis:</a:t>
            </a:r>
          </a:p>
          <a:p>
            <a:r>
              <a:rPr lang="en-GB" sz="2000" dirty="0">
                <a:latin typeface="Arial" panose="020B0604020202020204" pitchFamily="34" charset="0"/>
                <a:cs typeface="Arial" panose="020B0604020202020204" pitchFamily="34" charset="0"/>
              </a:rPr>
              <a:t>P. Wolf</a:t>
            </a:r>
          </a:p>
          <a:p>
            <a:r>
              <a:rPr lang="en-GB" sz="2000" dirty="0">
                <a:latin typeface="Arial" panose="020B0604020202020204" pitchFamily="34" charset="0"/>
                <a:cs typeface="Arial" panose="020B0604020202020204" pitchFamily="34" charset="0"/>
              </a:rPr>
              <a:t>M. Lilley</a:t>
            </a:r>
          </a:p>
          <a:p>
            <a:r>
              <a:rPr lang="en-GB" sz="2000" dirty="0">
                <a:latin typeface="Arial" panose="020B0604020202020204" pitchFamily="34" charset="0"/>
                <a:cs typeface="Arial" panose="020B0604020202020204" pitchFamily="34" charset="0"/>
              </a:rPr>
              <a:t>J. </a:t>
            </a:r>
            <a:r>
              <a:rPr lang="en-GB" sz="2000" dirty="0" err="1">
                <a:latin typeface="Arial" panose="020B0604020202020204" pitchFamily="34" charset="0"/>
                <a:cs typeface="Arial" panose="020B0604020202020204" pitchFamily="34" charset="0"/>
              </a:rPr>
              <a:t>Rozé</a:t>
            </a:r>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LTE, Paris Obs.</a:t>
            </a:r>
          </a:p>
        </p:txBody>
      </p:sp>
      <p:pic>
        <p:nvPicPr>
          <p:cNvPr id="13" name="Image 12">
            <a:extLst>
              <a:ext uri="{FF2B5EF4-FFF2-40B4-BE49-F238E27FC236}">
                <a16:creationId xmlns:a16="http://schemas.microsoft.com/office/drawing/2014/main" id="{6352A1D3-DF00-4D83-AA9A-6C8A4CB172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0857" y="3543876"/>
            <a:ext cx="1072361" cy="1077517"/>
          </a:xfrm>
          <a:prstGeom prst="rect">
            <a:avLst/>
          </a:prstGeom>
        </p:spPr>
      </p:pic>
    </p:spTree>
    <p:extLst>
      <p:ext uri="{BB962C8B-B14F-4D97-AF65-F5344CB8AC3E}">
        <p14:creationId xmlns:p14="http://schemas.microsoft.com/office/powerpoint/2010/main" val="994120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79A5AC0-F75D-4340-B824-DC6D5BC46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0375" y="1163677"/>
            <a:ext cx="9115517" cy="4781009"/>
          </a:xfrm>
          <a:prstGeom prst="rect">
            <a:avLst/>
          </a:prstGeom>
        </p:spPr>
      </p:pic>
      <p:sp>
        <p:nvSpPr>
          <p:cNvPr id="4" name="Rectangle 34">
            <a:extLst>
              <a:ext uri="{FF2B5EF4-FFF2-40B4-BE49-F238E27FC236}">
                <a16:creationId xmlns:a16="http://schemas.microsoft.com/office/drawing/2014/main" id="{87E6E6A8-2F28-4DEB-A0E6-8AA0C83C464B}"/>
              </a:ext>
            </a:extLst>
          </p:cNvPr>
          <p:cNvSpPr>
            <a:spLocks noChangeArrowheads="1"/>
          </p:cNvSpPr>
          <p:nvPr/>
        </p:nvSpPr>
        <p:spPr bwMode="auto">
          <a:xfrm>
            <a:off x="268141" y="119281"/>
            <a:ext cx="11391939" cy="762427"/>
          </a:xfrm>
          <a:prstGeom prst="rect">
            <a:avLst/>
          </a:prstGeom>
          <a:solidFill>
            <a:srgbClr val="B7E6F5"/>
          </a:solidFill>
          <a:ln/>
          <a:extLst/>
        </p:spPr>
        <p:style>
          <a:lnRef idx="2">
            <a:schemeClr val="dk1"/>
          </a:lnRef>
          <a:fillRef idx="1">
            <a:schemeClr val="lt1"/>
          </a:fillRef>
          <a:effectRef idx="0">
            <a:schemeClr val="dk1"/>
          </a:effectRef>
          <a:fontRef idx="minor">
            <a:schemeClr val="dk1"/>
          </a:fontRef>
        </p:style>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n-GB" altLang="en-US" sz="3200" dirty="0">
                <a:solidFill>
                  <a:schemeClr val="tx1"/>
                </a:solidFill>
              </a:rPr>
              <a:t>Towards a redshift test: ACES/ PHARAO-FO2 </a:t>
            </a:r>
            <a:r>
              <a:rPr lang="en-GB" altLang="en-US" sz="3200" dirty="0" err="1">
                <a:solidFill>
                  <a:schemeClr val="tx1"/>
                </a:solidFill>
              </a:rPr>
              <a:t>Cesium</a:t>
            </a:r>
            <a:r>
              <a:rPr lang="en-GB" altLang="en-US" sz="3200" dirty="0">
                <a:solidFill>
                  <a:schemeClr val="tx1"/>
                </a:solidFill>
              </a:rPr>
              <a:t> at LTE </a:t>
            </a:r>
            <a:endParaRPr lang="fr-FR" altLang="en-US" sz="3200" dirty="0">
              <a:solidFill>
                <a:schemeClr val="tx1"/>
              </a:solidFill>
            </a:endParaRPr>
          </a:p>
        </p:txBody>
      </p:sp>
      <p:sp>
        <p:nvSpPr>
          <p:cNvPr id="2" name="ZoneTexte 1">
            <a:extLst>
              <a:ext uri="{FF2B5EF4-FFF2-40B4-BE49-F238E27FC236}">
                <a16:creationId xmlns:a16="http://schemas.microsoft.com/office/drawing/2014/main" id="{25363488-A197-407E-99BB-05E8245F3E69}"/>
              </a:ext>
            </a:extLst>
          </p:cNvPr>
          <p:cNvSpPr txBox="1"/>
          <p:nvPr/>
        </p:nvSpPr>
        <p:spPr>
          <a:xfrm>
            <a:off x="0" y="1621175"/>
            <a:ext cx="3183885" cy="1015663"/>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ISS </a:t>
            </a:r>
            <a:r>
              <a:rPr lang="en-GB" sz="2000" dirty="0" err="1">
                <a:latin typeface="Arial" panose="020B0604020202020204" pitchFamily="34" charset="0"/>
                <a:cs typeface="Arial" panose="020B0604020202020204" pitchFamily="34" charset="0"/>
              </a:rPr>
              <a:t>Orbitography</a:t>
            </a:r>
            <a:r>
              <a:rPr lang="en-GB" sz="2000" dirty="0">
                <a:latin typeface="Arial" panose="020B0604020202020204" pitchFamily="34" charset="0"/>
                <a:cs typeface="Arial" panose="020B0604020202020204" pitchFamily="34" charset="0"/>
              </a:rPr>
              <a:t> by DLR</a:t>
            </a:r>
          </a:p>
          <a:p>
            <a:r>
              <a:rPr lang="en-GB" sz="2000" dirty="0">
                <a:latin typeface="Arial" panose="020B0604020202020204" pitchFamily="34" charset="0"/>
                <a:cs typeface="Arial" panose="020B0604020202020204" pitchFamily="34" charset="0"/>
              </a:rPr>
              <a:t>+Earth geopotential model</a:t>
            </a:r>
          </a:p>
          <a:p>
            <a:r>
              <a:rPr lang="en-GB" sz="2000" dirty="0">
                <a:solidFill>
                  <a:srgbClr val="00B050"/>
                </a:solidFill>
                <a:latin typeface="Arial" panose="020B0604020202020204" pitchFamily="34" charset="0"/>
                <a:cs typeface="Arial" panose="020B0604020202020204" pitchFamily="34" charset="0"/>
              </a:rPr>
              <a:t>GR prediction in green</a:t>
            </a:r>
          </a:p>
        </p:txBody>
      </p:sp>
      <p:sp>
        <p:nvSpPr>
          <p:cNvPr id="6" name="ZoneTexte 5">
            <a:extLst>
              <a:ext uri="{FF2B5EF4-FFF2-40B4-BE49-F238E27FC236}">
                <a16:creationId xmlns:a16="http://schemas.microsoft.com/office/drawing/2014/main" id="{7EC4DF98-2E56-462A-B22D-4370082B2ADB}"/>
              </a:ext>
            </a:extLst>
          </p:cNvPr>
          <p:cNvSpPr txBox="1"/>
          <p:nvPr/>
        </p:nvSpPr>
        <p:spPr>
          <a:xfrm rot="16200000">
            <a:off x="2068047" y="3379994"/>
            <a:ext cx="1769010" cy="461665"/>
          </a:xfrm>
          <a:prstGeom prst="rect">
            <a:avLst/>
          </a:prstGeom>
          <a:solidFill>
            <a:srgbClr val="B7E6F5"/>
          </a:solidFill>
        </p:spPr>
        <p:txBody>
          <a:bodyPr wrap="none" rtlCol="0">
            <a:spAutoFit/>
          </a:bodyPr>
          <a:lstStyle/>
          <a:p>
            <a:r>
              <a:rPr lang="en-GB" sz="2400" dirty="0" err="1"/>
              <a:t>phasedrift</a:t>
            </a:r>
            <a:r>
              <a:rPr lang="en-GB" sz="2400" dirty="0"/>
              <a:t> /s</a:t>
            </a:r>
          </a:p>
        </p:txBody>
      </p:sp>
      <p:sp>
        <p:nvSpPr>
          <p:cNvPr id="7" name="ZoneTexte 6">
            <a:extLst>
              <a:ext uri="{FF2B5EF4-FFF2-40B4-BE49-F238E27FC236}">
                <a16:creationId xmlns:a16="http://schemas.microsoft.com/office/drawing/2014/main" id="{7E4555A2-A6F4-452B-BB38-94C5EDE8B4AC}"/>
              </a:ext>
            </a:extLst>
          </p:cNvPr>
          <p:cNvSpPr txBox="1"/>
          <p:nvPr/>
        </p:nvSpPr>
        <p:spPr>
          <a:xfrm>
            <a:off x="9185592" y="6053328"/>
            <a:ext cx="3006408" cy="461665"/>
          </a:xfrm>
          <a:prstGeom prst="rect">
            <a:avLst/>
          </a:prstGeom>
          <a:solidFill>
            <a:srgbClr val="B7E6F5"/>
          </a:solidFill>
        </p:spPr>
        <p:txBody>
          <a:bodyPr wrap="square" rtlCol="0">
            <a:spAutoFit/>
          </a:bodyPr>
          <a:lstStyle/>
          <a:p>
            <a:r>
              <a:rPr lang="en-GB" sz="2400" dirty="0"/>
              <a:t>Time in days (MJD)</a:t>
            </a:r>
          </a:p>
        </p:txBody>
      </p:sp>
      <p:sp>
        <p:nvSpPr>
          <p:cNvPr id="8" name="ZoneTexte 7">
            <a:extLst>
              <a:ext uri="{FF2B5EF4-FFF2-40B4-BE49-F238E27FC236}">
                <a16:creationId xmlns:a16="http://schemas.microsoft.com/office/drawing/2014/main" id="{E3D14CA6-021D-4506-A5FE-E3D864EB6659}"/>
              </a:ext>
            </a:extLst>
          </p:cNvPr>
          <p:cNvSpPr txBox="1"/>
          <p:nvPr/>
        </p:nvSpPr>
        <p:spPr>
          <a:xfrm>
            <a:off x="3777429" y="5722669"/>
            <a:ext cx="1300356" cy="369332"/>
          </a:xfrm>
          <a:prstGeom prst="rect">
            <a:avLst/>
          </a:prstGeom>
          <a:noFill/>
        </p:spPr>
        <p:txBody>
          <a:bodyPr wrap="none" rtlCol="0">
            <a:spAutoFit/>
          </a:bodyPr>
          <a:lstStyle/>
          <a:p>
            <a:r>
              <a:rPr lang="fr-FR" dirty="0"/>
              <a:t>07/11/2025</a:t>
            </a:r>
            <a:endParaRPr lang="en-GB" dirty="0"/>
          </a:p>
        </p:txBody>
      </p:sp>
      <p:sp>
        <p:nvSpPr>
          <p:cNvPr id="9" name="ZoneTexte 8">
            <a:extLst>
              <a:ext uri="{FF2B5EF4-FFF2-40B4-BE49-F238E27FC236}">
                <a16:creationId xmlns:a16="http://schemas.microsoft.com/office/drawing/2014/main" id="{1D9821BE-F4A0-4C25-9230-EFDFBC026C90}"/>
              </a:ext>
            </a:extLst>
          </p:cNvPr>
          <p:cNvSpPr txBox="1"/>
          <p:nvPr/>
        </p:nvSpPr>
        <p:spPr>
          <a:xfrm>
            <a:off x="10814701" y="5722669"/>
            <a:ext cx="1300356" cy="369332"/>
          </a:xfrm>
          <a:prstGeom prst="rect">
            <a:avLst/>
          </a:prstGeom>
          <a:noFill/>
        </p:spPr>
        <p:txBody>
          <a:bodyPr wrap="none" rtlCol="0">
            <a:spAutoFit/>
          </a:bodyPr>
          <a:lstStyle/>
          <a:p>
            <a:r>
              <a:rPr lang="fr-FR" dirty="0"/>
              <a:t>25/11/2025</a:t>
            </a:r>
            <a:endParaRPr lang="en-GB" dirty="0"/>
          </a:p>
        </p:txBody>
      </p:sp>
      <p:sp>
        <p:nvSpPr>
          <p:cNvPr id="10" name="ZoneTexte 9">
            <a:extLst>
              <a:ext uri="{FF2B5EF4-FFF2-40B4-BE49-F238E27FC236}">
                <a16:creationId xmlns:a16="http://schemas.microsoft.com/office/drawing/2014/main" id="{9FEC105C-39F2-4B14-BCE5-3F4EBC0F8914}"/>
              </a:ext>
            </a:extLst>
          </p:cNvPr>
          <p:cNvSpPr txBox="1"/>
          <p:nvPr/>
        </p:nvSpPr>
        <p:spPr>
          <a:xfrm>
            <a:off x="7494844" y="920527"/>
            <a:ext cx="4608826" cy="369332"/>
          </a:xfrm>
          <a:prstGeom prst="rect">
            <a:avLst/>
          </a:prstGeom>
          <a:noFill/>
        </p:spPr>
        <p:txBody>
          <a:bodyPr wrap="none" rtlCol="0">
            <a:spAutoFit/>
          </a:bodyPr>
          <a:lstStyle/>
          <a:p>
            <a:r>
              <a:rPr lang="en-GB" dirty="0"/>
              <a:t>Overall slope of -2.82E-10/s removed for clarity</a:t>
            </a:r>
          </a:p>
        </p:txBody>
      </p:sp>
      <p:sp>
        <p:nvSpPr>
          <p:cNvPr id="11" name="ZoneTexte 10">
            <a:extLst>
              <a:ext uri="{FF2B5EF4-FFF2-40B4-BE49-F238E27FC236}">
                <a16:creationId xmlns:a16="http://schemas.microsoft.com/office/drawing/2014/main" id="{BC9CDA52-252B-4B63-BE0B-782E46D6EDAB}"/>
              </a:ext>
            </a:extLst>
          </p:cNvPr>
          <p:cNvSpPr txBox="1"/>
          <p:nvPr/>
        </p:nvSpPr>
        <p:spPr>
          <a:xfrm>
            <a:off x="2670053" y="1114106"/>
            <a:ext cx="601447" cy="369332"/>
          </a:xfrm>
          <a:prstGeom prst="rect">
            <a:avLst/>
          </a:prstGeom>
          <a:solidFill>
            <a:schemeClr val="accent1">
              <a:lumMod val="40000"/>
              <a:lumOff val="60000"/>
            </a:schemeClr>
          </a:solidFill>
        </p:spPr>
        <p:txBody>
          <a:bodyPr wrap="none" rtlCol="0">
            <a:spAutoFit/>
          </a:bodyPr>
          <a:lstStyle/>
          <a:p>
            <a:r>
              <a:rPr lang="en-GB" dirty="0"/>
              <a:t>1E-8</a:t>
            </a:r>
          </a:p>
        </p:txBody>
      </p:sp>
      <p:sp>
        <p:nvSpPr>
          <p:cNvPr id="12" name="ZoneTexte 11">
            <a:extLst>
              <a:ext uri="{FF2B5EF4-FFF2-40B4-BE49-F238E27FC236}">
                <a16:creationId xmlns:a16="http://schemas.microsoft.com/office/drawing/2014/main" id="{8A8A3B3E-EAAA-447C-A6DB-64F5112C2BBB}"/>
              </a:ext>
            </a:extLst>
          </p:cNvPr>
          <p:cNvSpPr txBox="1"/>
          <p:nvPr/>
        </p:nvSpPr>
        <p:spPr>
          <a:xfrm>
            <a:off x="2952552" y="2309257"/>
            <a:ext cx="301686" cy="369332"/>
          </a:xfrm>
          <a:prstGeom prst="rect">
            <a:avLst/>
          </a:prstGeom>
          <a:solidFill>
            <a:schemeClr val="accent1">
              <a:lumMod val="40000"/>
              <a:lumOff val="60000"/>
            </a:schemeClr>
          </a:solidFill>
        </p:spPr>
        <p:txBody>
          <a:bodyPr wrap="none" rtlCol="0">
            <a:spAutoFit/>
          </a:bodyPr>
          <a:lstStyle/>
          <a:p>
            <a:r>
              <a:rPr lang="en-GB" dirty="0"/>
              <a:t>0</a:t>
            </a:r>
          </a:p>
        </p:txBody>
      </p:sp>
      <p:grpSp>
        <p:nvGrpSpPr>
          <p:cNvPr id="21" name="Groupe 20">
            <a:extLst>
              <a:ext uri="{FF2B5EF4-FFF2-40B4-BE49-F238E27FC236}">
                <a16:creationId xmlns:a16="http://schemas.microsoft.com/office/drawing/2014/main" id="{8C2B08CE-533D-427A-95F8-58CDEDF74122}"/>
              </a:ext>
            </a:extLst>
          </p:cNvPr>
          <p:cNvGrpSpPr/>
          <p:nvPr/>
        </p:nvGrpSpPr>
        <p:grpSpPr>
          <a:xfrm>
            <a:off x="76943" y="3525836"/>
            <a:ext cx="9147886" cy="3189212"/>
            <a:chOff x="76943" y="3525836"/>
            <a:chExt cx="9147886" cy="3189212"/>
          </a:xfrm>
        </p:grpSpPr>
        <p:sp>
          <p:nvSpPr>
            <p:cNvPr id="5" name="ZoneTexte 4">
              <a:extLst>
                <a:ext uri="{FF2B5EF4-FFF2-40B4-BE49-F238E27FC236}">
                  <a16:creationId xmlns:a16="http://schemas.microsoft.com/office/drawing/2014/main" id="{1CE483E7-B36B-4D9F-82C2-E1C352B37C07}"/>
                </a:ext>
              </a:extLst>
            </p:cNvPr>
            <p:cNvSpPr txBox="1"/>
            <p:nvPr/>
          </p:nvSpPr>
          <p:spPr>
            <a:xfrm>
              <a:off x="76943" y="3525836"/>
              <a:ext cx="2893741" cy="2246769"/>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PHARAO frequency</a:t>
              </a:r>
            </a:p>
            <a:p>
              <a:r>
                <a:rPr lang="en-GB" sz="2000" dirty="0">
                  <a:latin typeface="Arial" panose="020B0604020202020204" pitchFamily="34" charset="0"/>
                  <a:cs typeface="Arial" panose="020B0604020202020204" pitchFamily="34" charset="0"/>
                </a:rPr>
                <a:t>corrected from</a:t>
              </a:r>
            </a:p>
            <a:p>
              <a:r>
                <a:rPr lang="en-GB" sz="2000" dirty="0">
                  <a:latin typeface="Arial" panose="020B0604020202020204" pitchFamily="34" charset="0"/>
                  <a:cs typeface="Arial" panose="020B0604020202020204" pitchFamily="34" charset="0"/>
                </a:rPr>
                <a:t> Zeeman, collision</a:t>
              </a:r>
            </a:p>
            <a:p>
              <a:r>
                <a:rPr lang="en-GB" sz="2000" dirty="0">
                  <a:latin typeface="Arial" panose="020B0604020202020204" pitchFamily="34" charset="0"/>
                  <a:cs typeface="Arial" panose="020B0604020202020204" pitchFamily="34" charset="0"/>
                </a:rPr>
                <a:t>and blackbody radiation</a:t>
              </a:r>
            </a:p>
            <a:p>
              <a:r>
                <a:rPr lang="en-GB" sz="2000" dirty="0">
                  <a:latin typeface="Arial" panose="020B0604020202020204" pitchFamily="34" charset="0"/>
                  <a:cs typeface="Arial" panose="020B0604020202020204" pitchFamily="34" charset="0"/>
                </a:rPr>
                <a:t>shifts.</a:t>
              </a:r>
            </a:p>
            <a:p>
              <a:r>
                <a:rPr lang="en-GB" sz="2000" dirty="0">
                  <a:latin typeface="Arial" panose="020B0604020202020204" pitchFamily="34" charset="0"/>
                  <a:cs typeface="Arial" panose="020B0604020202020204" pitchFamily="34" charset="0"/>
                </a:rPr>
                <a:t>640 mm/s low density</a:t>
              </a:r>
            </a:p>
            <a:p>
              <a:r>
                <a:rPr lang="en-GB" sz="2000" dirty="0">
                  <a:solidFill>
                    <a:srgbClr val="FF0000"/>
                  </a:solidFill>
                  <a:latin typeface="Arial" panose="020B0604020202020204" pitchFamily="34" charset="0"/>
                  <a:cs typeface="Arial" panose="020B0604020202020204" pitchFamily="34" charset="0"/>
                </a:rPr>
                <a:t>points in red</a:t>
              </a:r>
            </a:p>
          </p:txBody>
        </p:sp>
        <p:sp>
          <p:nvSpPr>
            <p:cNvPr id="13" name="ZoneTexte 12">
              <a:extLst>
                <a:ext uri="{FF2B5EF4-FFF2-40B4-BE49-F238E27FC236}">
                  <a16:creationId xmlns:a16="http://schemas.microsoft.com/office/drawing/2014/main" id="{23FBB429-FA77-4112-8A27-2631E6E4A3BA}"/>
                </a:ext>
              </a:extLst>
            </p:cNvPr>
            <p:cNvSpPr txBox="1"/>
            <p:nvPr/>
          </p:nvSpPr>
          <p:spPr>
            <a:xfrm>
              <a:off x="107781" y="6314938"/>
              <a:ext cx="9117048" cy="400110"/>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Single fit parameter: overall phase offset such that ACES=GR on Day 60994.85</a:t>
              </a:r>
            </a:p>
          </p:txBody>
        </p:sp>
      </p:grpSp>
      <p:pic>
        <p:nvPicPr>
          <p:cNvPr id="14" name="Image 13">
            <a:extLst>
              <a:ext uri="{FF2B5EF4-FFF2-40B4-BE49-F238E27FC236}">
                <a16:creationId xmlns:a16="http://schemas.microsoft.com/office/drawing/2014/main" id="{9404EA1B-29D1-4C1B-B78C-53835242D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734" y="3429000"/>
            <a:ext cx="960064" cy="964680"/>
          </a:xfrm>
          <a:prstGeom prst="rect">
            <a:avLst/>
          </a:prstGeom>
        </p:spPr>
      </p:pic>
      <p:cxnSp>
        <p:nvCxnSpPr>
          <p:cNvPr id="16" name="Connecteur droit avec flèche 15">
            <a:extLst>
              <a:ext uri="{FF2B5EF4-FFF2-40B4-BE49-F238E27FC236}">
                <a16:creationId xmlns:a16="http://schemas.microsoft.com/office/drawing/2014/main" id="{C1CD0B30-5299-47E6-ADFC-1A2971B6AA9E}"/>
              </a:ext>
            </a:extLst>
          </p:cNvPr>
          <p:cNvCxnSpPr/>
          <p:nvPr/>
        </p:nvCxnSpPr>
        <p:spPr>
          <a:xfrm>
            <a:off x="4398264" y="2112264"/>
            <a:ext cx="0" cy="850392"/>
          </a:xfrm>
          <a:prstGeom prst="straightConnector1">
            <a:avLst/>
          </a:prstGeom>
          <a:ln w="28575">
            <a:solidFill>
              <a:srgbClr val="0A0AEC"/>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4817A6AD-9334-4354-8E2D-B36305A4B860}"/>
              </a:ext>
            </a:extLst>
          </p:cNvPr>
          <p:cNvCxnSpPr/>
          <p:nvPr/>
        </p:nvCxnSpPr>
        <p:spPr>
          <a:xfrm>
            <a:off x="8857488" y="4281972"/>
            <a:ext cx="0" cy="850392"/>
          </a:xfrm>
          <a:prstGeom prst="straightConnector1">
            <a:avLst/>
          </a:prstGeom>
          <a:ln w="28575">
            <a:solidFill>
              <a:srgbClr val="0A0AEC"/>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E8230116-1A64-475D-90A6-DD13AF9D1805}"/>
              </a:ext>
            </a:extLst>
          </p:cNvPr>
          <p:cNvSpPr txBox="1"/>
          <p:nvPr/>
        </p:nvSpPr>
        <p:spPr>
          <a:xfrm>
            <a:off x="4051778" y="1780283"/>
            <a:ext cx="1229054" cy="369332"/>
          </a:xfrm>
          <a:prstGeom prst="rect">
            <a:avLst/>
          </a:prstGeom>
          <a:noFill/>
        </p:spPr>
        <p:txBody>
          <a:bodyPr wrap="none" rtlCol="0">
            <a:spAutoFit/>
          </a:bodyPr>
          <a:lstStyle/>
          <a:p>
            <a:r>
              <a:rPr lang="en-GB" dirty="0">
                <a:solidFill>
                  <a:srgbClr val="0A0AEC"/>
                </a:solidFill>
              </a:rPr>
              <a:t>ISS </a:t>
            </a:r>
            <a:r>
              <a:rPr lang="en-GB" dirty="0" err="1">
                <a:solidFill>
                  <a:srgbClr val="0A0AEC"/>
                </a:solidFill>
              </a:rPr>
              <a:t>reboost</a:t>
            </a:r>
            <a:endParaRPr lang="en-GB" dirty="0">
              <a:solidFill>
                <a:srgbClr val="0A0AEC"/>
              </a:solidFill>
            </a:endParaRPr>
          </a:p>
        </p:txBody>
      </p:sp>
      <p:sp>
        <p:nvSpPr>
          <p:cNvPr id="18" name="ZoneTexte 17">
            <a:extLst>
              <a:ext uri="{FF2B5EF4-FFF2-40B4-BE49-F238E27FC236}">
                <a16:creationId xmlns:a16="http://schemas.microsoft.com/office/drawing/2014/main" id="{7352B5BD-31A2-45A4-B3F7-E45F954B3EC8}"/>
              </a:ext>
            </a:extLst>
          </p:cNvPr>
          <p:cNvSpPr txBox="1"/>
          <p:nvPr/>
        </p:nvSpPr>
        <p:spPr>
          <a:xfrm>
            <a:off x="8277996" y="3873821"/>
            <a:ext cx="1229054" cy="646331"/>
          </a:xfrm>
          <a:prstGeom prst="rect">
            <a:avLst/>
          </a:prstGeom>
          <a:noFill/>
        </p:spPr>
        <p:txBody>
          <a:bodyPr wrap="none" rtlCol="0">
            <a:spAutoFit/>
          </a:bodyPr>
          <a:lstStyle/>
          <a:p>
            <a:r>
              <a:rPr lang="en-GB" dirty="0">
                <a:solidFill>
                  <a:srgbClr val="0A0AEC"/>
                </a:solidFill>
              </a:rPr>
              <a:t>ISS </a:t>
            </a:r>
            <a:r>
              <a:rPr lang="en-GB" dirty="0" err="1">
                <a:solidFill>
                  <a:srgbClr val="0A0AEC"/>
                </a:solidFill>
              </a:rPr>
              <a:t>reboost</a:t>
            </a:r>
            <a:endParaRPr lang="en-GB" dirty="0">
              <a:solidFill>
                <a:srgbClr val="0A0AEC"/>
              </a:solidFill>
            </a:endParaRPr>
          </a:p>
          <a:p>
            <a:endParaRPr lang="en-GB" dirty="0"/>
          </a:p>
        </p:txBody>
      </p:sp>
      <p:cxnSp>
        <p:nvCxnSpPr>
          <p:cNvPr id="20" name="Connecteur droit avec flèche 19">
            <a:extLst>
              <a:ext uri="{FF2B5EF4-FFF2-40B4-BE49-F238E27FC236}">
                <a16:creationId xmlns:a16="http://schemas.microsoft.com/office/drawing/2014/main" id="{FFE43B4A-017E-4D15-99A8-3F172F69FFCB}"/>
              </a:ext>
            </a:extLst>
          </p:cNvPr>
          <p:cNvCxnSpPr/>
          <p:nvPr/>
        </p:nvCxnSpPr>
        <p:spPr>
          <a:xfrm>
            <a:off x="7471316" y="4281972"/>
            <a:ext cx="0" cy="49075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562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DE41433-72F5-4C25-8122-95A48A51F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04984"/>
            <a:ext cx="12109704" cy="6271888"/>
          </a:xfrm>
          <a:prstGeom prst="rect">
            <a:avLst/>
          </a:prstGeom>
        </p:spPr>
      </p:pic>
      <p:sp>
        <p:nvSpPr>
          <p:cNvPr id="4" name="Rectangle 34">
            <a:extLst>
              <a:ext uri="{FF2B5EF4-FFF2-40B4-BE49-F238E27FC236}">
                <a16:creationId xmlns:a16="http://schemas.microsoft.com/office/drawing/2014/main" id="{683A17F0-E2D6-4FD5-BDC0-A5C67615BA5A}"/>
              </a:ext>
            </a:extLst>
          </p:cNvPr>
          <p:cNvSpPr>
            <a:spLocks noChangeArrowheads="1"/>
          </p:cNvSpPr>
          <p:nvPr/>
        </p:nvSpPr>
        <p:spPr bwMode="auto">
          <a:xfrm>
            <a:off x="486117" y="0"/>
            <a:ext cx="11419371" cy="762427"/>
          </a:xfrm>
          <a:prstGeom prst="rect">
            <a:avLst/>
          </a:prstGeom>
          <a:solidFill>
            <a:srgbClr val="B7E6F5"/>
          </a:solidFill>
          <a:ln/>
          <a:extLst/>
        </p:spPr>
        <p:style>
          <a:lnRef idx="2">
            <a:schemeClr val="dk1"/>
          </a:lnRef>
          <a:fillRef idx="1">
            <a:schemeClr val="lt1"/>
          </a:fillRef>
          <a:effectRef idx="0">
            <a:schemeClr val="dk1"/>
          </a:effectRef>
          <a:fontRef idx="minor">
            <a:schemeClr val="dk1"/>
          </a:fontRef>
        </p:style>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n-GB" altLang="en-US" sz="3200" dirty="0">
                <a:solidFill>
                  <a:schemeClr val="tx1"/>
                </a:solidFill>
              </a:rPr>
              <a:t>Towards a redshift test: ACES/PHARAO-FO2 </a:t>
            </a:r>
            <a:r>
              <a:rPr lang="en-GB" altLang="en-US" sz="3200" dirty="0" err="1">
                <a:solidFill>
                  <a:schemeClr val="tx1"/>
                </a:solidFill>
              </a:rPr>
              <a:t>Cesium</a:t>
            </a:r>
            <a:r>
              <a:rPr lang="en-GB" altLang="en-US" sz="3200" dirty="0">
                <a:solidFill>
                  <a:schemeClr val="tx1"/>
                </a:solidFill>
              </a:rPr>
              <a:t> at LTE </a:t>
            </a:r>
            <a:endParaRPr lang="fr-FR" altLang="en-US" sz="3200" dirty="0">
              <a:solidFill>
                <a:schemeClr val="tx1"/>
              </a:solidFill>
            </a:endParaRPr>
          </a:p>
        </p:txBody>
      </p:sp>
      <p:sp>
        <p:nvSpPr>
          <p:cNvPr id="5" name="ZoneTexte 4">
            <a:extLst>
              <a:ext uri="{FF2B5EF4-FFF2-40B4-BE49-F238E27FC236}">
                <a16:creationId xmlns:a16="http://schemas.microsoft.com/office/drawing/2014/main" id="{D1668AC8-8372-48C9-81AF-83E6C7613C21}"/>
              </a:ext>
            </a:extLst>
          </p:cNvPr>
          <p:cNvSpPr txBox="1"/>
          <p:nvPr/>
        </p:nvSpPr>
        <p:spPr>
          <a:xfrm>
            <a:off x="996696" y="3941064"/>
            <a:ext cx="5016117" cy="1323439"/>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Zoom after ISS first </a:t>
            </a:r>
            <a:r>
              <a:rPr lang="en-GB" sz="2000" dirty="0" err="1">
                <a:latin typeface="Arial" panose="020B0604020202020204" pitchFamily="34" charset="0"/>
                <a:cs typeface="Arial" panose="020B0604020202020204" pitchFamily="34" charset="0"/>
              </a:rPr>
              <a:t>reboost</a:t>
            </a:r>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 ~ 0.3 % orbit modulation of GR prediction </a:t>
            </a:r>
          </a:p>
          <a:p>
            <a:r>
              <a:rPr lang="en-GB" sz="2000" dirty="0">
                <a:latin typeface="Arial" panose="020B0604020202020204" pitchFamily="34" charset="0"/>
                <a:cs typeface="Arial" panose="020B0604020202020204" pitchFamily="34" charset="0"/>
              </a:rPr>
              <a:t>at ISS period 5400 s</a:t>
            </a:r>
          </a:p>
          <a:p>
            <a:r>
              <a:rPr lang="en-GB" sz="2000" dirty="0">
                <a:latin typeface="Arial" panose="020B0604020202020204" pitchFamily="34" charset="0"/>
                <a:cs typeface="Arial" panose="020B0604020202020204" pitchFamily="34" charset="0"/>
              </a:rPr>
              <a:t>Second order Doppler and redshift </a:t>
            </a:r>
          </a:p>
        </p:txBody>
      </p:sp>
      <p:sp>
        <p:nvSpPr>
          <p:cNvPr id="6" name="ZoneTexte 5">
            <a:extLst>
              <a:ext uri="{FF2B5EF4-FFF2-40B4-BE49-F238E27FC236}">
                <a16:creationId xmlns:a16="http://schemas.microsoft.com/office/drawing/2014/main" id="{3AF4D9DC-3814-4DCB-B5BE-F993D841D3D1}"/>
              </a:ext>
            </a:extLst>
          </p:cNvPr>
          <p:cNvSpPr txBox="1"/>
          <p:nvPr/>
        </p:nvSpPr>
        <p:spPr>
          <a:xfrm>
            <a:off x="5129784" y="146304"/>
            <a:ext cx="184731" cy="369332"/>
          </a:xfrm>
          <a:prstGeom prst="rect">
            <a:avLst/>
          </a:prstGeom>
          <a:noFill/>
        </p:spPr>
        <p:txBody>
          <a:bodyPr wrap="none" rtlCol="0">
            <a:spAutoFit/>
          </a:bodyPr>
          <a:lstStyle/>
          <a:p>
            <a:endParaRPr lang="en-GB" dirty="0"/>
          </a:p>
        </p:txBody>
      </p:sp>
      <p:sp>
        <p:nvSpPr>
          <p:cNvPr id="7" name="ZoneTexte 6">
            <a:extLst>
              <a:ext uri="{FF2B5EF4-FFF2-40B4-BE49-F238E27FC236}">
                <a16:creationId xmlns:a16="http://schemas.microsoft.com/office/drawing/2014/main" id="{D42092E7-7FE7-416C-A5E6-F1D6FDC4AB25}"/>
              </a:ext>
            </a:extLst>
          </p:cNvPr>
          <p:cNvSpPr txBox="1"/>
          <p:nvPr/>
        </p:nvSpPr>
        <p:spPr>
          <a:xfrm>
            <a:off x="1428194" y="5606602"/>
            <a:ext cx="7279750" cy="707886"/>
          </a:xfrm>
          <a:prstGeom prst="rect">
            <a:avLst/>
          </a:prstGeom>
          <a:noFill/>
        </p:spPr>
        <p:txBody>
          <a:bodyPr wrap="none" rtlCol="0">
            <a:spAutoFit/>
          </a:bodyPr>
          <a:lstStyle/>
          <a:p>
            <a:r>
              <a:rPr lang="en-GB" sz="2000" dirty="0">
                <a:solidFill>
                  <a:srgbClr val="FF0000"/>
                </a:solidFill>
                <a:latin typeface="Arial" panose="020B0604020202020204" pitchFamily="34" charset="0"/>
                <a:cs typeface="Arial" panose="020B0604020202020204" pitchFamily="34" charset="0"/>
              </a:rPr>
              <a:t>Work in progress: PHARAO accuracy evaluation in 10</a:t>
            </a:r>
            <a:r>
              <a:rPr lang="en-GB" sz="2000" baseline="30000" dirty="0">
                <a:solidFill>
                  <a:srgbClr val="FF0000"/>
                </a:solidFill>
                <a:latin typeface="Arial" panose="020B0604020202020204" pitchFamily="34" charset="0"/>
                <a:cs typeface="Arial" panose="020B0604020202020204" pitchFamily="34" charset="0"/>
              </a:rPr>
              <a:t>-16</a:t>
            </a:r>
            <a:r>
              <a:rPr lang="en-GB" sz="2000" dirty="0">
                <a:solidFill>
                  <a:srgbClr val="FF0000"/>
                </a:solidFill>
                <a:latin typeface="Arial" panose="020B0604020202020204" pitchFamily="34" charset="0"/>
                <a:cs typeface="Arial" panose="020B0604020202020204" pitchFamily="34" charset="0"/>
              </a:rPr>
              <a:t> range</a:t>
            </a:r>
          </a:p>
          <a:p>
            <a:r>
              <a:rPr lang="en-GB" sz="2000" dirty="0">
                <a:solidFill>
                  <a:srgbClr val="FF0000"/>
                </a:solidFill>
                <a:latin typeface="Arial" panose="020B0604020202020204" pitchFamily="34" charset="0"/>
                <a:cs typeface="Arial" panose="020B0604020202020204" pitchFamily="34" charset="0"/>
              </a:rPr>
              <a:t>for high precision redshift test: collisions, cavity phase gradient</a:t>
            </a:r>
          </a:p>
        </p:txBody>
      </p:sp>
    </p:spTree>
    <p:extLst>
      <p:ext uri="{BB962C8B-B14F-4D97-AF65-F5344CB8AC3E}">
        <p14:creationId xmlns:p14="http://schemas.microsoft.com/office/powerpoint/2010/main" val="2491792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2351584" y="144219"/>
            <a:ext cx="7291474" cy="540544"/>
          </a:xfrm>
          <a:prstGeom prst="rect">
            <a:avLst/>
          </a:prstGeom>
          <a:solidFill>
            <a:srgbClr val="CCECFF"/>
          </a:solidFill>
          <a:ln>
            <a:solidFill>
              <a:schemeClr val="tx1"/>
            </a:solidFill>
          </a:ln>
          <a:effectLst/>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fr-FR" altLang="fr-FR" sz="3300" dirty="0"/>
              <a:t> </a:t>
            </a:r>
            <a:r>
              <a:rPr lang="fr-FR" altLang="fr-FR" sz="2700" dirty="0" err="1">
                <a:latin typeface="Arial" panose="020B0604020202020204" pitchFamily="34" charset="0"/>
                <a:cs typeface="Arial" panose="020B0604020202020204" pitchFamily="34" charset="0"/>
              </a:rPr>
              <a:t>Frequency</a:t>
            </a:r>
            <a:r>
              <a:rPr lang="fr-FR" altLang="fr-FR" sz="2700" dirty="0">
                <a:latin typeface="Arial" panose="020B0604020202020204" pitchFamily="34" charset="0"/>
                <a:cs typeface="Arial" panose="020B0604020202020204" pitchFamily="34" charset="0"/>
              </a:rPr>
              <a:t> </a:t>
            </a:r>
            <a:r>
              <a:rPr lang="fr-FR" altLang="fr-FR" sz="2700" dirty="0" err="1">
                <a:latin typeface="Arial" panose="020B0604020202020204" pitchFamily="34" charset="0"/>
                <a:cs typeface="Arial" panose="020B0604020202020204" pitchFamily="34" charset="0"/>
              </a:rPr>
              <a:t>Stability</a:t>
            </a:r>
            <a:r>
              <a:rPr lang="fr-FR" altLang="fr-FR" sz="2700" dirty="0">
                <a:latin typeface="Arial" panose="020B0604020202020204" pitchFamily="34" charset="0"/>
                <a:cs typeface="Arial" panose="020B0604020202020204" pitchFamily="34" charset="0"/>
              </a:rPr>
              <a:t> of Optical </a:t>
            </a:r>
            <a:r>
              <a:rPr lang="fr-FR" altLang="fr-FR" sz="2700" dirty="0" err="1">
                <a:latin typeface="Arial" panose="020B0604020202020204" pitchFamily="34" charset="0"/>
                <a:cs typeface="Arial" panose="020B0604020202020204" pitchFamily="34" charset="0"/>
              </a:rPr>
              <a:t>Atomic</a:t>
            </a:r>
            <a:r>
              <a:rPr lang="fr-FR" altLang="fr-FR" sz="2700" dirty="0">
                <a:latin typeface="Arial" panose="020B0604020202020204" pitchFamily="34" charset="0"/>
                <a:cs typeface="Arial" panose="020B0604020202020204" pitchFamily="34" charset="0"/>
              </a:rPr>
              <a:t> </a:t>
            </a:r>
            <a:r>
              <a:rPr lang="fr-FR" altLang="fr-FR" sz="2700" dirty="0" err="1">
                <a:latin typeface="Arial" panose="020B0604020202020204" pitchFamily="34" charset="0"/>
                <a:cs typeface="Arial" panose="020B0604020202020204" pitchFamily="34" charset="0"/>
              </a:rPr>
              <a:t>Clocks</a:t>
            </a:r>
            <a:endParaRPr lang="fr-FR" altLang="fr-FR" sz="2700" dirty="0">
              <a:effectLst>
                <a:outerShdw blurRad="38100" dist="38100" dir="2700000" algn="tl">
                  <a:srgbClr val="FFFFFF"/>
                </a:outerShdw>
              </a:effectLst>
              <a:latin typeface="Arial" panose="020B0604020202020204" pitchFamily="34" charset="0"/>
              <a:cs typeface="Arial" panose="020B0604020202020204" pitchFamily="34" charset="0"/>
            </a:endParaRPr>
          </a:p>
        </p:txBody>
      </p:sp>
      <p:sp>
        <p:nvSpPr>
          <p:cNvPr id="4" name="ZoneTexte 3"/>
          <p:cNvSpPr txBox="1"/>
          <p:nvPr/>
        </p:nvSpPr>
        <p:spPr>
          <a:xfrm>
            <a:off x="8354546" y="4185955"/>
            <a:ext cx="2313454"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1 cm of gravitational </a:t>
            </a:r>
          </a:p>
          <a:p>
            <a:r>
              <a:rPr lang="en-US" dirty="0">
                <a:latin typeface="Arial" panose="020B0604020202020204" pitchFamily="34" charset="0"/>
                <a:cs typeface="Arial" panose="020B0604020202020204" pitchFamily="34" charset="0"/>
              </a:rPr>
              <a:t>red shift</a:t>
            </a:r>
          </a:p>
        </p:txBody>
      </p:sp>
      <p:sp>
        <p:nvSpPr>
          <p:cNvPr id="8" name="ZoneTexte 7"/>
          <p:cNvSpPr txBox="1"/>
          <p:nvPr/>
        </p:nvSpPr>
        <p:spPr>
          <a:xfrm>
            <a:off x="114061" y="6344449"/>
            <a:ext cx="3964675" cy="369332"/>
          </a:xfrm>
          <a:prstGeom prst="rect">
            <a:avLst/>
          </a:prstGeom>
          <a:noFill/>
        </p:spPr>
        <p:txBody>
          <a:bodyPr wrap="none" rtlCol="0">
            <a:spAutoFit/>
          </a:bodyPr>
          <a:lstStyle/>
          <a:p>
            <a:r>
              <a:rPr lang="en-US" dirty="0"/>
              <a:t>Initial Graph from C. Oates, NIST, Oct ‘19</a:t>
            </a:r>
          </a:p>
        </p:txBody>
      </p:sp>
      <p:graphicFrame>
        <p:nvGraphicFramePr>
          <p:cNvPr id="9" name="Object 2"/>
          <p:cNvGraphicFramePr>
            <a:graphicFrameLocks noChangeAspect="1"/>
          </p:cNvGraphicFramePr>
          <p:nvPr>
            <p:extLst/>
          </p:nvPr>
        </p:nvGraphicFramePr>
        <p:xfrm>
          <a:off x="8671289" y="2479049"/>
          <a:ext cx="1300846" cy="1691100"/>
        </p:xfrm>
        <a:graphic>
          <a:graphicData uri="http://schemas.openxmlformats.org/presentationml/2006/ole">
            <mc:AlternateContent xmlns:mc="http://schemas.openxmlformats.org/markup-compatibility/2006">
              <mc:Choice xmlns:v="urn:schemas-microsoft-com:vml" Requires="v">
                <p:oleObj spid="_x0000_s30737" name="Photo Editor Photo" r:id="rId3" imgW="952633" imgH="1238423" progId="MSPhotoEd.3">
                  <p:embed/>
                </p:oleObj>
              </mc:Choice>
              <mc:Fallback>
                <p:oleObj name="Photo Editor Photo" r:id="rId3" imgW="952633" imgH="1238423" progId="MSPhotoEd.3">
                  <p:embed/>
                  <p:pic>
                    <p:nvPicPr>
                      <p:cNvPr id="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289" y="2479049"/>
                        <a:ext cx="1300846" cy="1691100"/>
                      </a:xfrm>
                      <a:prstGeom prst="rect">
                        <a:avLst/>
                      </a:prstGeom>
                      <a:noFill/>
                      <a:ln>
                        <a:noFill/>
                      </a:ln>
                      <a:extLst/>
                    </p:spPr>
                  </p:pic>
                </p:oleObj>
              </mc:Fallback>
            </mc:AlternateContent>
          </a:graphicData>
        </a:graphic>
      </p:graphicFrame>
      <p:grpSp>
        <p:nvGrpSpPr>
          <p:cNvPr id="7" name="Groupe 6"/>
          <p:cNvGrpSpPr/>
          <p:nvPr/>
        </p:nvGrpSpPr>
        <p:grpSpPr>
          <a:xfrm>
            <a:off x="1628844" y="1124744"/>
            <a:ext cx="6483381" cy="4513420"/>
            <a:chOff x="-84851" y="1873133"/>
            <a:chExt cx="5345309" cy="3765031"/>
          </a:xfrm>
        </p:grpSpPr>
        <p:pic>
          <p:nvPicPr>
            <p:cNvPr id="2" name="Image 1"/>
            <p:cNvPicPr>
              <a:picLocks noChangeAspect="1"/>
            </p:cNvPicPr>
            <p:nvPr/>
          </p:nvPicPr>
          <p:blipFill>
            <a:blip r:embed="rId5"/>
            <a:stretch>
              <a:fillRect/>
            </a:stretch>
          </p:blipFill>
          <p:spPr>
            <a:xfrm>
              <a:off x="-84851" y="1873133"/>
              <a:ext cx="5345309" cy="3765031"/>
            </a:xfrm>
            <a:prstGeom prst="rect">
              <a:avLst/>
            </a:prstGeom>
          </p:spPr>
        </p:pic>
        <p:sp>
          <p:nvSpPr>
            <p:cNvPr id="5" name="ZoneTexte 4"/>
            <p:cNvSpPr txBox="1"/>
            <p:nvPr/>
          </p:nvSpPr>
          <p:spPr>
            <a:xfrm>
              <a:off x="2351255" y="2484829"/>
              <a:ext cx="852813" cy="269580"/>
            </a:xfrm>
            <a:prstGeom prst="rect">
              <a:avLst/>
            </a:prstGeom>
            <a:noFill/>
          </p:spPr>
          <p:txBody>
            <a:bodyPr wrap="none" rtlCol="0">
              <a:spAutoFit/>
            </a:bodyPr>
            <a:lstStyle/>
            <a:p>
              <a:r>
                <a:rPr lang="en-US" sz="1500" dirty="0">
                  <a:solidFill>
                    <a:srgbClr val="0A0AEC"/>
                  </a:solidFill>
                  <a:cs typeface="Arial" panose="020B0604020202020204" pitchFamily="34" charset="0"/>
                </a:rPr>
                <a:t>microwave</a:t>
              </a:r>
            </a:p>
          </p:txBody>
        </p:sp>
        <p:sp>
          <p:nvSpPr>
            <p:cNvPr id="10" name="ZoneTexte 9"/>
            <p:cNvSpPr txBox="1"/>
            <p:nvPr/>
          </p:nvSpPr>
          <p:spPr>
            <a:xfrm>
              <a:off x="2715137" y="3385056"/>
              <a:ext cx="586375" cy="269580"/>
            </a:xfrm>
            <a:prstGeom prst="rect">
              <a:avLst/>
            </a:prstGeom>
            <a:noFill/>
          </p:spPr>
          <p:txBody>
            <a:bodyPr wrap="none" rtlCol="0">
              <a:spAutoFit/>
            </a:bodyPr>
            <a:lstStyle/>
            <a:p>
              <a:r>
                <a:rPr lang="en-US" sz="1500" dirty="0">
                  <a:solidFill>
                    <a:srgbClr val="FF0000"/>
                  </a:solidFill>
                  <a:cs typeface="Arial" panose="020B0604020202020204" pitchFamily="34" charset="0"/>
                </a:rPr>
                <a:t>optical</a:t>
              </a:r>
            </a:p>
          </p:txBody>
        </p:sp>
      </p:grpSp>
      <p:cxnSp>
        <p:nvCxnSpPr>
          <p:cNvPr id="6" name="Connecteur droit avec flèche 5"/>
          <p:cNvCxnSpPr/>
          <p:nvPr/>
        </p:nvCxnSpPr>
        <p:spPr>
          <a:xfrm flipH="1">
            <a:off x="8044824" y="4509120"/>
            <a:ext cx="361526" cy="1"/>
          </a:xfrm>
          <a:prstGeom prst="straightConnector1">
            <a:avLst/>
          </a:prstGeom>
          <a:ln w="28575">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11" name="ZoneTexte 10"/>
          <p:cNvSpPr txBox="1"/>
          <p:nvPr/>
        </p:nvSpPr>
        <p:spPr>
          <a:xfrm>
            <a:off x="8062096" y="5270812"/>
            <a:ext cx="4015843" cy="1323439"/>
          </a:xfrm>
          <a:prstGeom prst="rect">
            <a:avLst/>
          </a:prstGeom>
          <a:noFill/>
        </p:spPr>
        <p:txBody>
          <a:bodyPr wrap="none" rtlCol="0">
            <a:spAutoFit/>
          </a:bodyPr>
          <a:lstStyle/>
          <a:p>
            <a:r>
              <a:rPr lang="en-US" sz="2000" dirty="0">
                <a:solidFill>
                  <a:srgbClr val="0A0AEC"/>
                </a:solidFill>
                <a:latin typeface="Arial" panose="020B0604020202020204" pitchFamily="34" charset="0"/>
                <a:cs typeface="Arial" panose="020B0604020202020204" pitchFamily="34" charset="0"/>
              </a:rPr>
              <a:t>Test of the gravitational shift </a:t>
            </a:r>
          </a:p>
          <a:p>
            <a:r>
              <a:rPr lang="en-US" sz="2000" dirty="0">
                <a:solidFill>
                  <a:srgbClr val="0A0AEC"/>
                </a:solidFill>
                <a:latin typeface="Arial" panose="020B0604020202020204" pitchFamily="34" charset="0"/>
                <a:cs typeface="Arial" panose="020B0604020202020204" pitchFamily="34" charset="0"/>
              </a:rPr>
              <a:t> &amp; Applications in Earth geodesy</a:t>
            </a:r>
          </a:p>
          <a:p>
            <a:r>
              <a:rPr lang="en-US" sz="2000" dirty="0">
                <a:solidFill>
                  <a:srgbClr val="0A0AEC"/>
                </a:solidFill>
                <a:latin typeface="Arial" panose="020B0604020202020204" pitchFamily="34" charset="0"/>
                <a:cs typeface="Arial" panose="020B0604020202020204" pitchFamily="34" charset="0"/>
              </a:rPr>
              <a:t>Search for dark matter</a:t>
            </a:r>
          </a:p>
          <a:p>
            <a:r>
              <a:rPr lang="en-US" sz="2000" dirty="0">
                <a:solidFill>
                  <a:srgbClr val="0A0AEC"/>
                </a:solidFill>
                <a:latin typeface="Arial" panose="020B0604020202020204" pitchFamily="34" charset="0"/>
                <a:cs typeface="Arial" panose="020B0604020202020204" pitchFamily="34" charset="0"/>
              </a:rPr>
              <a:t>Stability of fundamental constants</a:t>
            </a:r>
          </a:p>
        </p:txBody>
      </p:sp>
      <p:cxnSp>
        <p:nvCxnSpPr>
          <p:cNvPr id="13" name="Connecteur droit 12">
            <a:extLst>
              <a:ext uri="{FF2B5EF4-FFF2-40B4-BE49-F238E27FC236}">
                <a16:creationId xmlns:a16="http://schemas.microsoft.com/office/drawing/2014/main" id="{F9014B10-9D1C-445A-A9F4-F2BE9DA1EDDD}"/>
              </a:ext>
            </a:extLst>
          </p:cNvPr>
          <p:cNvCxnSpPr>
            <a:cxnSpLocks/>
          </p:cNvCxnSpPr>
          <p:nvPr/>
        </p:nvCxnSpPr>
        <p:spPr>
          <a:xfrm>
            <a:off x="2614823" y="4365104"/>
            <a:ext cx="3121376" cy="746392"/>
          </a:xfrm>
          <a:prstGeom prst="line">
            <a:avLst/>
          </a:prstGeom>
          <a:ln w="38100">
            <a:solidFill>
              <a:srgbClr val="04045C"/>
            </a:solidFill>
          </a:ln>
        </p:spPr>
        <p:style>
          <a:lnRef idx="1">
            <a:schemeClr val="dk1"/>
          </a:lnRef>
          <a:fillRef idx="0">
            <a:schemeClr val="dk1"/>
          </a:fillRef>
          <a:effectRef idx="0">
            <a:schemeClr val="dk1"/>
          </a:effectRef>
          <a:fontRef idx="minor">
            <a:schemeClr val="tx1"/>
          </a:fontRef>
        </p:style>
      </p:cxnSp>
      <p:cxnSp>
        <p:nvCxnSpPr>
          <p:cNvPr id="15" name="Connecteur droit 14">
            <a:extLst>
              <a:ext uri="{FF2B5EF4-FFF2-40B4-BE49-F238E27FC236}">
                <a16:creationId xmlns:a16="http://schemas.microsoft.com/office/drawing/2014/main" id="{78992D87-9435-4FFB-BD04-5B338C5875A8}"/>
              </a:ext>
            </a:extLst>
          </p:cNvPr>
          <p:cNvCxnSpPr/>
          <p:nvPr/>
        </p:nvCxnSpPr>
        <p:spPr>
          <a:xfrm>
            <a:off x="2614822" y="3212977"/>
            <a:ext cx="4705314" cy="129614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80B9875C-AD28-42C1-A040-FA60E9284F80}"/>
              </a:ext>
            </a:extLst>
          </p:cNvPr>
          <p:cNvSpPr txBox="1"/>
          <p:nvPr/>
        </p:nvSpPr>
        <p:spPr>
          <a:xfrm>
            <a:off x="2838331" y="2976910"/>
            <a:ext cx="486030" cy="369332"/>
          </a:xfrm>
          <a:prstGeom prst="rect">
            <a:avLst/>
          </a:prstGeom>
          <a:noFill/>
        </p:spPr>
        <p:txBody>
          <a:bodyPr wrap="none" rtlCol="0">
            <a:spAutoFit/>
          </a:bodyPr>
          <a:lstStyle/>
          <a:p>
            <a:r>
              <a:rPr lang="en-GB" dirty="0">
                <a:solidFill>
                  <a:schemeClr val="accent1"/>
                </a:solidFill>
              </a:rPr>
              <a:t>Al+</a:t>
            </a:r>
          </a:p>
        </p:txBody>
      </p:sp>
      <p:cxnSp>
        <p:nvCxnSpPr>
          <p:cNvPr id="18" name="Connecteur droit avec flèche 17">
            <a:extLst>
              <a:ext uri="{FF2B5EF4-FFF2-40B4-BE49-F238E27FC236}">
                <a16:creationId xmlns:a16="http://schemas.microsoft.com/office/drawing/2014/main" id="{49C45AB5-BBD9-4C0A-B0FB-EA2BBE777577}"/>
              </a:ext>
            </a:extLst>
          </p:cNvPr>
          <p:cNvCxnSpPr/>
          <p:nvPr/>
        </p:nvCxnSpPr>
        <p:spPr>
          <a:xfrm>
            <a:off x="4151784" y="4365104"/>
            <a:ext cx="0" cy="32403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2079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4">
            <a:extLst>
              <a:ext uri="{FF2B5EF4-FFF2-40B4-BE49-F238E27FC236}">
                <a16:creationId xmlns:a16="http://schemas.microsoft.com/office/drawing/2014/main" id="{D8A6543A-C52A-4660-A574-45D6BC131CE1}"/>
              </a:ext>
            </a:extLst>
          </p:cNvPr>
          <p:cNvSpPr>
            <a:spLocks noChangeArrowheads="1"/>
          </p:cNvSpPr>
          <p:nvPr/>
        </p:nvSpPr>
        <p:spPr bwMode="auto">
          <a:xfrm>
            <a:off x="0" y="113548"/>
            <a:ext cx="11683282" cy="762427"/>
          </a:xfrm>
          <a:prstGeom prst="rect">
            <a:avLst/>
          </a:prstGeom>
          <a:solidFill>
            <a:srgbClr val="B7E6F5"/>
          </a:solidFill>
          <a:ln/>
          <a:extLst/>
        </p:spPr>
        <p:style>
          <a:lnRef idx="2">
            <a:schemeClr val="dk1"/>
          </a:lnRef>
          <a:fillRef idx="1">
            <a:schemeClr val="lt1"/>
          </a:fillRef>
          <a:effectRef idx="0">
            <a:schemeClr val="dk1"/>
          </a:effectRef>
          <a:fontRef idx="minor">
            <a:schemeClr val="dk1"/>
          </a:fontRef>
        </p:style>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n-GB" altLang="en-US" sz="3200" dirty="0">
                <a:solidFill>
                  <a:schemeClr val="tx1"/>
                </a:solidFill>
              </a:rPr>
              <a:t> Optical Clocks, ACES, and the future redefinition of the second</a:t>
            </a:r>
            <a:endParaRPr lang="fr-FR" altLang="en-US" sz="3200" dirty="0">
              <a:solidFill>
                <a:schemeClr val="tx1"/>
              </a:solidFill>
            </a:endParaRPr>
          </a:p>
        </p:txBody>
      </p:sp>
      <p:grpSp>
        <p:nvGrpSpPr>
          <p:cNvPr id="9" name="Groupe 8">
            <a:extLst>
              <a:ext uri="{FF2B5EF4-FFF2-40B4-BE49-F238E27FC236}">
                <a16:creationId xmlns:a16="http://schemas.microsoft.com/office/drawing/2014/main" id="{01D735FD-FBF4-4924-97E4-0C235EDB1426}"/>
              </a:ext>
            </a:extLst>
          </p:cNvPr>
          <p:cNvGrpSpPr/>
          <p:nvPr/>
        </p:nvGrpSpPr>
        <p:grpSpPr>
          <a:xfrm>
            <a:off x="3914397" y="1353535"/>
            <a:ext cx="8188873" cy="5475875"/>
            <a:chOff x="4883661" y="981765"/>
            <a:chExt cx="8188873" cy="5475875"/>
          </a:xfrm>
        </p:grpSpPr>
        <p:grpSp>
          <p:nvGrpSpPr>
            <p:cNvPr id="2" name="Groupe 1">
              <a:extLst>
                <a:ext uri="{FF2B5EF4-FFF2-40B4-BE49-F238E27FC236}">
                  <a16:creationId xmlns:a16="http://schemas.microsoft.com/office/drawing/2014/main" id="{8FBBFF35-D973-4EAF-ABD0-80FFD7CC4F2B}"/>
                </a:ext>
              </a:extLst>
            </p:cNvPr>
            <p:cNvGrpSpPr/>
            <p:nvPr/>
          </p:nvGrpSpPr>
          <p:grpSpPr>
            <a:xfrm>
              <a:off x="4883661" y="981765"/>
              <a:ext cx="7632848" cy="5475875"/>
              <a:chOff x="4788799" y="1118266"/>
              <a:chExt cx="7000301" cy="4903078"/>
            </a:xfrm>
          </p:grpSpPr>
          <p:pic>
            <p:nvPicPr>
              <p:cNvPr id="3" name="Image 2">
                <a:extLst>
                  <a:ext uri="{FF2B5EF4-FFF2-40B4-BE49-F238E27FC236}">
                    <a16:creationId xmlns:a16="http://schemas.microsoft.com/office/drawing/2014/main" id="{EB31003B-A059-48C7-9843-D4915D7A8263}"/>
                  </a:ext>
                </a:extLst>
              </p:cNvPr>
              <p:cNvPicPr/>
              <p:nvPr/>
            </p:nvPicPr>
            <p:blipFill>
              <a:blip r:embed="rId3"/>
              <a:stretch>
                <a:fillRect/>
              </a:stretch>
            </p:blipFill>
            <p:spPr>
              <a:xfrm>
                <a:off x="4788799" y="1118266"/>
                <a:ext cx="7000301" cy="4903078"/>
              </a:xfrm>
              <a:prstGeom prst="rect">
                <a:avLst/>
              </a:prstGeom>
            </p:spPr>
          </p:pic>
          <p:pic>
            <p:nvPicPr>
              <p:cNvPr id="4" name="Image 3">
                <a:extLst>
                  <a:ext uri="{FF2B5EF4-FFF2-40B4-BE49-F238E27FC236}">
                    <a16:creationId xmlns:a16="http://schemas.microsoft.com/office/drawing/2014/main" id="{43F6851D-420F-4A0A-87AE-8D7A3E8B2A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00788" y="3920588"/>
                <a:ext cx="164559" cy="164559"/>
              </a:xfrm>
              <a:prstGeom prst="rect">
                <a:avLst/>
              </a:prstGeom>
            </p:spPr>
          </p:pic>
          <p:pic>
            <p:nvPicPr>
              <p:cNvPr id="5" name="Image 4">
                <a:extLst>
                  <a:ext uri="{FF2B5EF4-FFF2-40B4-BE49-F238E27FC236}">
                    <a16:creationId xmlns:a16="http://schemas.microsoft.com/office/drawing/2014/main" id="{1ED67317-BD02-4610-967D-2909AEAFFD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2981" y="3822338"/>
                <a:ext cx="164559" cy="164559"/>
              </a:xfrm>
              <a:prstGeom prst="rect">
                <a:avLst/>
              </a:prstGeom>
            </p:spPr>
          </p:pic>
        </p:grpSp>
        <p:sp>
          <p:nvSpPr>
            <p:cNvPr id="7" name="ZoneTexte 6">
              <a:extLst>
                <a:ext uri="{FF2B5EF4-FFF2-40B4-BE49-F238E27FC236}">
                  <a16:creationId xmlns:a16="http://schemas.microsoft.com/office/drawing/2014/main" id="{B4CCF751-261E-4E48-8E91-FF7D2DBC3508}"/>
                </a:ext>
              </a:extLst>
            </p:cNvPr>
            <p:cNvSpPr txBox="1"/>
            <p:nvPr/>
          </p:nvSpPr>
          <p:spPr>
            <a:xfrm>
              <a:off x="12305977" y="3961599"/>
              <a:ext cx="766557" cy="461665"/>
            </a:xfrm>
            <a:prstGeom prst="rect">
              <a:avLst/>
            </a:prstGeom>
            <a:noFill/>
          </p:spPr>
          <p:txBody>
            <a:bodyPr wrap="none" rtlCol="0">
              <a:spAutoFit/>
            </a:bodyPr>
            <a:lstStyle/>
            <a:p>
              <a:r>
                <a:rPr lang="fr-FR" sz="2400" dirty="0"/>
                <a:t>10</a:t>
              </a:r>
              <a:r>
                <a:rPr lang="fr-FR" sz="2400" baseline="30000" dirty="0"/>
                <a:t>-16</a:t>
              </a:r>
            </a:p>
          </p:txBody>
        </p:sp>
        <p:sp>
          <p:nvSpPr>
            <p:cNvPr id="8" name="ZoneTexte 7">
              <a:extLst>
                <a:ext uri="{FF2B5EF4-FFF2-40B4-BE49-F238E27FC236}">
                  <a16:creationId xmlns:a16="http://schemas.microsoft.com/office/drawing/2014/main" id="{4BCE233C-6D09-460E-B217-08AF12A7F968}"/>
                </a:ext>
              </a:extLst>
            </p:cNvPr>
            <p:cNvSpPr txBox="1"/>
            <p:nvPr/>
          </p:nvSpPr>
          <p:spPr>
            <a:xfrm>
              <a:off x="12305976" y="5002142"/>
              <a:ext cx="766557" cy="461665"/>
            </a:xfrm>
            <a:prstGeom prst="rect">
              <a:avLst/>
            </a:prstGeom>
            <a:noFill/>
          </p:spPr>
          <p:txBody>
            <a:bodyPr wrap="none" rtlCol="0">
              <a:spAutoFit/>
            </a:bodyPr>
            <a:lstStyle/>
            <a:p>
              <a:r>
                <a:rPr lang="fr-FR" sz="2400" dirty="0">
                  <a:solidFill>
                    <a:srgbClr val="FF0000"/>
                  </a:solidFill>
                </a:rPr>
                <a:t>10</a:t>
              </a:r>
              <a:r>
                <a:rPr lang="fr-FR" sz="2400" baseline="30000" dirty="0">
                  <a:solidFill>
                    <a:srgbClr val="FF0000"/>
                  </a:solidFill>
                </a:rPr>
                <a:t>-18</a:t>
              </a:r>
            </a:p>
          </p:txBody>
        </p:sp>
      </p:grpSp>
      <p:cxnSp>
        <p:nvCxnSpPr>
          <p:cNvPr id="12" name="Connecteur droit avec flèche 11">
            <a:extLst>
              <a:ext uri="{FF2B5EF4-FFF2-40B4-BE49-F238E27FC236}">
                <a16:creationId xmlns:a16="http://schemas.microsoft.com/office/drawing/2014/main" id="{65F6839D-0AB0-47D9-A15E-FA674C16EAB6}"/>
              </a:ext>
            </a:extLst>
          </p:cNvPr>
          <p:cNvCxnSpPr/>
          <p:nvPr/>
        </p:nvCxnSpPr>
        <p:spPr>
          <a:xfrm>
            <a:off x="10249326" y="3011894"/>
            <a:ext cx="0" cy="64807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3" name="ZoneTexte 12">
            <a:extLst>
              <a:ext uri="{FF2B5EF4-FFF2-40B4-BE49-F238E27FC236}">
                <a16:creationId xmlns:a16="http://schemas.microsoft.com/office/drawing/2014/main" id="{7A18F89B-FE7F-479F-B408-5DCB1FA58B10}"/>
              </a:ext>
            </a:extLst>
          </p:cNvPr>
          <p:cNvSpPr txBox="1"/>
          <p:nvPr/>
        </p:nvSpPr>
        <p:spPr>
          <a:xfrm>
            <a:off x="9607323" y="2596342"/>
            <a:ext cx="1284006" cy="338554"/>
          </a:xfrm>
          <a:prstGeom prst="rect">
            <a:avLst/>
          </a:prstGeom>
          <a:noFill/>
        </p:spPr>
        <p:txBody>
          <a:bodyPr wrap="none" rtlCol="0">
            <a:spAutoFit/>
          </a:bodyPr>
          <a:lstStyle/>
          <a:p>
            <a:r>
              <a:rPr lang="fr-FR" sz="1600" dirty="0" err="1">
                <a:solidFill>
                  <a:srgbClr val="FF0000"/>
                </a:solidFill>
              </a:rPr>
              <a:t>Lattice</a:t>
            </a:r>
            <a:r>
              <a:rPr lang="fr-FR" sz="1600" dirty="0">
                <a:solidFill>
                  <a:srgbClr val="FF0000"/>
                </a:solidFill>
              </a:rPr>
              <a:t> </a:t>
            </a:r>
            <a:r>
              <a:rPr lang="fr-FR" sz="1600" dirty="0" err="1">
                <a:solidFill>
                  <a:srgbClr val="FF0000"/>
                </a:solidFill>
              </a:rPr>
              <a:t>clocks</a:t>
            </a:r>
            <a:endParaRPr lang="fr-FR" sz="1600" dirty="0">
              <a:solidFill>
                <a:srgbClr val="FF0000"/>
              </a:solidFill>
            </a:endParaRPr>
          </a:p>
        </p:txBody>
      </p:sp>
      <p:pic>
        <p:nvPicPr>
          <p:cNvPr id="14" name="Image 13">
            <a:extLst>
              <a:ext uri="{FF2B5EF4-FFF2-40B4-BE49-F238E27FC236}">
                <a16:creationId xmlns:a16="http://schemas.microsoft.com/office/drawing/2014/main" id="{AB10489A-3321-4D1B-AD7E-94BC3079D7A3}"/>
              </a:ext>
            </a:extLst>
          </p:cNvPr>
          <p:cNvPicPr>
            <a:picLocks noChangeAspect="1"/>
          </p:cNvPicPr>
          <p:nvPr/>
        </p:nvPicPr>
        <p:blipFill>
          <a:blip r:embed="rId5"/>
          <a:stretch>
            <a:fillRect/>
          </a:stretch>
        </p:blipFill>
        <p:spPr>
          <a:xfrm rot="16200000">
            <a:off x="280372" y="1493610"/>
            <a:ext cx="2012949" cy="1453864"/>
          </a:xfrm>
          <a:prstGeom prst="rect">
            <a:avLst/>
          </a:prstGeom>
        </p:spPr>
      </p:pic>
      <p:grpSp>
        <p:nvGrpSpPr>
          <p:cNvPr id="15" name="Groupe 10">
            <a:extLst>
              <a:ext uri="{FF2B5EF4-FFF2-40B4-BE49-F238E27FC236}">
                <a16:creationId xmlns:a16="http://schemas.microsoft.com/office/drawing/2014/main" id="{8982FC41-013C-4D25-9862-D07B3BD15C97}"/>
              </a:ext>
            </a:extLst>
          </p:cNvPr>
          <p:cNvGrpSpPr>
            <a:grpSpLocks/>
          </p:cNvGrpSpPr>
          <p:nvPr/>
        </p:nvGrpSpPr>
        <p:grpSpPr bwMode="auto">
          <a:xfrm>
            <a:off x="382877" y="3227017"/>
            <a:ext cx="1913142" cy="1265546"/>
            <a:chOff x="6624638" y="4905375"/>
            <a:chExt cx="2362200" cy="1735138"/>
          </a:xfrm>
        </p:grpSpPr>
        <p:pic>
          <p:nvPicPr>
            <p:cNvPr id="16" name="Picture 19" descr="lattice2">
              <a:extLst>
                <a:ext uri="{FF2B5EF4-FFF2-40B4-BE49-F238E27FC236}">
                  <a16:creationId xmlns:a16="http://schemas.microsoft.com/office/drawing/2014/main" id="{BF02CA64-C8CA-4080-BCA8-0E53D3D6A8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24638" y="4905375"/>
              <a:ext cx="2362200"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Groupe 12">
              <a:extLst>
                <a:ext uri="{FF2B5EF4-FFF2-40B4-BE49-F238E27FC236}">
                  <a16:creationId xmlns:a16="http://schemas.microsoft.com/office/drawing/2014/main" id="{73A64DBC-E0F0-484E-905B-E0EBACF4E65C}"/>
                </a:ext>
              </a:extLst>
            </p:cNvPr>
            <p:cNvGrpSpPr>
              <a:grpSpLocks/>
            </p:cNvGrpSpPr>
            <p:nvPr/>
          </p:nvGrpSpPr>
          <p:grpSpPr bwMode="auto">
            <a:xfrm>
              <a:off x="7162800" y="5086250"/>
              <a:ext cx="1370013" cy="935038"/>
              <a:chOff x="7162800" y="5086250"/>
              <a:chExt cx="1370013" cy="935038"/>
            </a:xfrm>
          </p:grpSpPr>
          <p:sp>
            <p:nvSpPr>
              <p:cNvPr id="18" name="Oval 42">
                <a:extLst>
                  <a:ext uri="{FF2B5EF4-FFF2-40B4-BE49-F238E27FC236}">
                    <a16:creationId xmlns:a16="http://schemas.microsoft.com/office/drawing/2014/main" id="{A0251174-2540-4204-91E3-D4B365C0E634}"/>
                  </a:ext>
                </a:extLst>
              </p:cNvPr>
              <p:cNvSpPr>
                <a:spLocks noChangeArrowheads="1"/>
              </p:cNvSpPr>
              <p:nvPr/>
            </p:nvSpPr>
            <p:spPr bwMode="auto">
              <a:xfrm>
                <a:off x="7162800" y="5518050"/>
                <a:ext cx="288925" cy="2873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19" name="Oval 43">
                <a:extLst>
                  <a:ext uri="{FF2B5EF4-FFF2-40B4-BE49-F238E27FC236}">
                    <a16:creationId xmlns:a16="http://schemas.microsoft.com/office/drawing/2014/main" id="{4D999242-AB2E-4F89-ACEE-6721E82D7257}"/>
                  </a:ext>
                </a:extLst>
              </p:cNvPr>
              <p:cNvSpPr>
                <a:spLocks noChangeArrowheads="1"/>
              </p:cNvSpPr>
              <p:nvPr/>
            </p:nvSpPr>
            <p:spPr bwMode="auto">
              <a:xfrm>
                <a:off x="7883525" y="5733950"/>
                <a:ext cx="288925" cy="2873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20" name="Oval 44">
                <a:extLst>
                  <a:ext uri="{FF2B5EF4-FFF2-40B4-BE49-F238E27FC236}">
                    <a16:creationId xmlns:a16="http://schemas.microsoft.com/office/drawing/2014/main" id="{CF470CC7-FEB9-4E89-988E-C36EA3C147B6}"/>
                  </a:ext>
                </a:extLst>
              </p:cNvPr>
              <p:cNvSpPr>
                <a:spLocks noChangeArrowheads="1"/>
              </p:cNvSpPr>
              <p:nvPr/>
            </p:nvSpPr>
            <p:spPr bwMode="auto">
              <a:xfrm>
                <a:off x="7596188" y="5086250"/>
                <a:ext cx="288925" cy="2873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sp>
            <p:nvSpPr>
              <p:cNvPr id="21" name="Oval 45">
                <a:extLst>
                  <a:ext uri="{FF2B5EF4-FFF2-40B4-BE49-F238E27FC236}">
                    <a16:creationId xmlns:a16="http://schemas.microsoft.com/office/drawing/2014/main" id="{4EA3621B-0F98-4E2B-AEFC-77D909CDE8A0}"/>
                  </a:ext>
                </a:extLst>
              </p:cNvPr>
              <p:cNvSpPr>
                <a:spLocks noChangeArrowheads="1"/>
              </p:cNvSpPr>
              <p:nvPr/>
            </p:nvSpPr>
            <p:spPr bwMode="auto">
              <a:xfrm>
                <a:off x="8243888" y="5302150"/>
                <a:ext cx="288925" cy="28733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350"/>
              </a:p>
            </p:txBody>
          </p:sp>
        </p:grpSp>
      </p:grpSp>
      <p:sp>
        <p:nvSpPr>
          <p:cNvPr id="23" name="ZoneTexte 22">
            <a:extLst>
              <a:ext uri="{FF2B5EF4-FFF2-40B4-BE49-F238E27FC236}">
                <a16:creationId xmlns:a16="http://schemas.microsoft.com/office/drawing/2014/main" id="{03411A9D-1A58-4D86-8239-A29C72271F33}"/>
              </a:ext>
            </a:extLst>
          </p:cNvPr>
          <p:cNvSpPr txBox="1"/>
          <p:nvPr/>
        </p:nvSpPr>
        <p:spPr>
          <a:xfrm>
            <a:off x="2350450" y="4808735"/>
            <a:ext cx="1521250" cy="1015663"/>
          </a:xfrm>
          <a:prstGeom prst="rect">
            <a:avLst/>
          </a:prstGeom>
          <a:noFill/>
        </p:spPr>
        <p:txBody>
          <a:bodyPr wrap="none" rtlCol="0">
            <a:spAutoFit/>
          </a:bodyPr>
          <a:lstStyle/>
          <a:p>
            <a:r>
              <a:rPr lang="en-US" sz="2000" dirty="0">
                <a:solidFill>
                  <a:srgbClr val="0A0AEC"/>
                </a:solidFill>
              </a:rPr>
              <a:t>Trapped ions</a:t>
            </a:r>
          </a:p>
          <a:p>
            <a:r>
              <a:rPr lang="en-US" sz="2000" dirty="0">
                <a:cs typeface="Arial" panose="020B0604020202020204" pitchFamily="34" charset="0"/>
              </a:rPr>
              <a:t>Al</a:t>
            </a:r>
            <a:r>
              <a:rPr lang="en-US" sz="2000" baseline="30000" dirty="0">
                <a:cs typeface="Arial" panose="020B0604020202020204" pitchFamily="34" charset="0"/>
              </a:rPr>
              <a:t>+</a:t>
            </a:r>
            <a:r>
              <a:rPr lang="en-US" sz="2000" dirty="0">
                <a:cs typeface="Arial" panose="020B0604020202020204" pitchFamily="34" charset="0"/>
              </a:rPr>
              <a:t>, </a:t>
            </a:r>
            <a:r>
              <a:rPr lang="en-US" sz="2000" dirty="0" err="1">
                <a:cs typeface="Arial" panose="020B0604020202020204" pitchFamily="34" charset="0"/>
              </a:rPr>
              <a:t>Yb</a:t>
            </a:r>
            <a:r>
              <a:rPr lang="en-US" sz="2000" baseline="30000" dirty="0">
                <a:cs typeface="Arial" panose="020B0604020202020204" pitchFamily="34" charset="0"/>
              </a:rPr>
              <a:t>+</a:t>
            </a:r>
            <a:r>
              <a:rPr lang="en-US" sz="2000" dirty="0">
                <a:cs typeface="Arial" panose="020B0604020202020204" pitchFamily="34" charset="0"/>
              </a:rPr>
              <a:t>,Hg</a:t>
            </a:r>
            <a:r>
              <a:rPr lang="en-US" sz="2000" baseline="30000" dirty="0">
                <a:cs typeface="Arial" panose="020B0604020202020204" pitchFamily="34" charset="0"/>
              </a:rPr>
              <a:t>+</a:t>
            </a:r>
            <a:r>
              <a:rPr lang="en-US" sz="2000" dirty="0">
                <a:cs typeface="Arial" panose="020B0604020202020204" pitchFamily="34" charset="0"/>
              </a:rPr>
              <a:t>,</a:t>
            </a:r>
          </a:p>
          <a:p>
            <a:r>
              <a:rPr lang="en-US" sz="2000" dirty="0">
                <a:cs typeface="Arial" panose="020B0604020202020204" pitchFamily="34" charset="0"/>
              </a:rPr>
              <a:t> Ca</a:t>
            </a:r>
            <a:r>
              <a:rPr lang="en-US" sz="2000" baseline="30000" dirty="0">
                <a:cs typeface="Arial" panose="020B0604020202020204" pitchFamily="34" charset="0"/>
              </a:rPr>
              <a:t>+</a:t>
            </a:r>
            <a:r>
              <a:rPr lang="en-US" sz="2000" dirty="0">
                <a:cs typeface="Arial" panose="020B0604020202020204" pitchFamily="34" charset="0"/>
              </a:rPr>
              <a:t>, Lu</a:t>
            </a:r>
            <a:r>
              <a:rPr lang="en-US" sz="2000" baseline="30000" dirty="0">
                <a:cs typeface="Arial" panose="020B0604020202020204" pitchFamily="34" charset="0"/>
              </a:rPr>
              <a:t>+</a:t>
            </a:r>
            <a:r>
              <a:rPr lang="en-US" sz="2000" dirty="0">
                <a:cs typeface="Arial" panose="020B0604020202020204" pitchFamily="34" charset="0"/>
              </a:rPr>
              <a:t>,…..</a:t>
            </a:r>
          </a:p>
        </p:txBody>
      </p:sp>
      <p:sp>
        <p:nvSpPr>
          <p:cNvPr id="10" name="ZoneTexte 9">
            <a:extLst>
              <a:ext uri="{FF2B5EF4-FFF2-40B4-BE49-F238E27FC236}">
                <a16:creationId xmlns:a16="http://schemas.microsoft.com/office/drawing/2014/main" id="{47A14114-1BA8-4AFA-AB9E-33A2E1F605F0}"/>
              </a:ext>
            </a:extLst>
          </p:cNvPr>
          <p:cNvSpPr txBox="1"/>
          <p:nvPr/>
        </p:nvSpPr>
        <p:spPr>
          <a:xfrm>
            <a:off x="1952767" y="2035876"/>
            <a:ext cx="1611162" cy="1015663"/>
          </a:xfrm>
          <a:prstGeom prst="rect">
            <a:avLst/>
          </a:prstGeom>
          <a:noFill/>
        </p:spPr>
        <p:txBody>
          <a:bodyPr wrap="square" rtlCol="0">
            <a:spAutoFit/>
          </a:bodyPr>
          <a:lstStyle/>
          <a:p>
            <a:r>
              <a:rPr lang="en-GB" sz="2000" dirty="0">
                <a:solidFill>
                  <a:srgbClr val="0A0AEC"/>
                </a:solidFill>
              </a:rPr>
              <a:t>Neutral atoms</a:t>
            </a:r>
          </a:p>
          <a:p>
            <a:r>
              <a:rPr lang="en-US" sz="2000" dirty="0">
                <a:cs typeface="Arial" panose="020B0604020202020204" pitchFamily="34" charset="0"/>
              </a:rPr>
              <a:t>Sr, </a:t>
            </a:r>
            <a:r>
              <a:rPr lang="en-US" sz="2000" dirty="0" err="1">
                <a:cs typeface="Arial" panose="020B0604020202020204" pitchFamily="34" charset="0"/>
              </a:rPr>
              <a:t>Yb</a:t>
            </a:r>
            <a:r>
              <a:rPr lang="en-US" sz="2000" dirty="0">
                <a:cs typeface="Arial" panose="020B0604020202020204" pitchFamily="34" charset="0"/>
              </a:rPr>
              <a:t>, Hg, Ca</a:t>
            </a:r>
            <a:endParaRPr lang="en-US" sz="2000" baseline="30000" dirty="0">
              <a:cs typeface="Arial" panose="020B0604020202020204" pitchFamily="34" charset="0"/>
            </a:endParaRPr>
          </a:p>
        </p:txBody>
      </p:sp>
      <p:pic>
        <p:nvPicPr>
          <p:cNvPr id="24" name="Picture 2" descr="clock4">
            <a:extLst>
              <a:ext uri="{FF2B5EF4-FFF2-40B4-BE49-F238E27FC236}">
                <a16:creationId xmlns:a16="http://schemas.microsoft.com/office/drawing/2014/main" id="{7C6E00C6-B22D-49B5-9FA4-42FF96F587D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6954" y="4593754"/>
            <a:ext cx="1984988" cy="135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llipse 10">
            <a:extLst>
              <a:ext uri="{FF2B5EF4-FFF2-40B4-BE49-F238E27FC236}">
                <a16:creationId xmlns:a16="http://schemas.microsoft.com/office/drawing/2014/main" id="{DC9D87E3-A226-48B5-BF30-748A2E3D3860}"/>
              </a:ext>
            </a:extLst>
          </p:cNvPr>
          <p:cNvSpPr/>
          <p:nvPr/>
        </p:nvSpPr>
        <p:spPr>
          <a:xfrm>
            <a:off x="11290533" y="5591139"/>
            <a:ext cx="121179" cy="12386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220243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4">
            <a:extLst>
              <a:ext uri="{FF2B5EF4-FFF2-40B4-BE49-F238E27FC236}">
                <a16:creationId xmlns:a16="http://schemas.microsoft.com/office/drawing/2014/main" id="{7FF1B549-A515-465B-B23E-68CFD7FD8840}"/>
              </a:ext>
            </a:extLst>
          </p:cNvPr>
          <p:cNvSpPr>
            <a:spLocks noChangeArrowheads="1"/>
          </p:cNvSpPr>
          <p:nvPr/>
        </p:nvSpPr>
        <p:spPr bwMode="auto">
          <a:xfrm>
            <a:off x="4345623" y="91440"/>
            <a:ext cx="3657734" cy="658368"/>
          </a:xfrm>
          <a:prstGeom prst="rect">
            <a:avLst/>
          </a:prstGeom>
          <a:solidFill>
            <a:srgbClr val="B7E6F5"/>
          </a:solidFill>
          <a:ln/>
          <a:extLst/>
        </p:spPr>
        <p:style>
          <a:lnRef idx="2">
            <a:schemeClr val="dk1"/>
          </a:lnRef>
          <a:fillRef idx="1">
            <a:schemeClr val="lt1"/>
          </a:fillRef>
          <a:effectRef idx="0">
            <a:schemeClr val="dk1"/>
          </a:effectRef>
          <a:fontRef idx="minor">
            <a:schemeClr val="dk1"/>
          </a:fontRef>
        </p:style>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fr-FR" altLang="en-US" dirty="0">
                <a:solidFill>
                  <a:schemeClr val="tx1"/>
                </a:solidFill>
              </a:rPr>
              <a:t> Perspectives</a:t>
            </a:r>
            <a:endParaRPr lang="fr-FR" altLang="en-US" sz="3200" dirty="0">
              <a:solidFill>
                <a:schemeClr val="tx1"/>
              </a:solidFill>
            </a:endParaRPr>
          </a:p>
        </p:txBody>
      </p:sp>
      <p:sp>
        <p:nvSpPr>
          <p:cNvPr id="3" name="ZoneTexte 2">
            <a:extLst>
              <a:ext uri="{FF2B5EF4-FFF2-40B4-BE49-F238E27FC236}">
                <a16:creationId xmlns:a16="http://schemas.microsoft.com/office/drawing/2014/main" id="{5D583429-C60A-4306-8806-CFCDBEFC4C25}"/>
              </a:ext>
            </a:extLst>
          </p:cNvPr>
          <p:cNvSpPr txBox="1"/>
          <p:nvPr/>
        </p:nvSpPr>
        <p:spPr>
          <a:xfrm>
            <a:off x="256032" y="793384"/>
            <a:ext cx="8972328" cy="1107996"/>
          </a:xfrm>
          <a:prstGeom prst="rect">
            <a:avLst/>
          </a:prstGeom>
          <a:noFill/>
        </p:spPr>
        <p:txBody>
          <a:bodyPr wrap="none" rtlCol="0">
            <a:spAutoFit/>
          </a:bodyPr>
          <a:lstStyle/>
          <a:p>
            <a:r>
              <a:rPr lang="en-GB" sz="2200" dirty="0">
                <a:solidFill>
                  <a:srgbClr val="0A0AEC"/>
                </a:solidFill>
                <a:latin typeface="Arial" panose="020B0604020202020204" pitchFamily="34" charset="0"/>
                <a:cs typeface="Arial" panose="020B0604020202020204" pitchFamily="34" charset="0"/>
              </a:rPr>
              <a:t>ACES commissioning is near completion: Science phase for two years</a:t>
            </a:r>
          </a:p>
          <a:p>
            <a:r>
              <a:rPr lang="en-GB" sz="2200" dirty="0">
                <a:latin typeface="Arial" panose="020B0604020202020204" pitchFamily="34" charset="0"/>
                <a:cs typeface="Arial" panose="020B0604020202020204" pitchFamily="34" charset="0"/>
              </a:rPr>
              <a:t>First photons detected onboard by ELT, the Maser finally works </a:t>
            </a:r>
          </a:p>
          <a:p>
            <a:r>
              <a:rPr lang="en-GB" sz="2200" dirty="0">
                <a:latin typeface="Arial" panose="020B0604020202020204" pitchFamily="34" charset="0"/>
                <a:cs typeface="Arial" panose="020B0604020202020204" pitchFamily="34" charset="0"/>
              </a:rPr>
              <a:t>Redshift test, intercontinental optical clock comparisons</a:t>
            </a:r>
          </a:p>
        </p:txBody>
      </p:sp>
      <p:grpSp>
        <p:nvGrpSpPr>
          <p:cNvPr id="6" name="Groupe 5">
            <a:extLst>
              <a:ext uri="{FF2B5EF4-FFF2-40B4-BE49-F238E27FC236}">
                <a16:creationId xmlns:a16="http://schemas.microsoft.com/office/drawing/2014/main" id="{1DF1A80D-B05A-471F-AB4C-21F1CB8CCE6D}"/>
              </a:ext>
            </a:extLst>
          </p:cNvPr>
          <p:cNvGrpSpPr/>
          <p:nvPr/>
        </p:nvGrpSpPr>
        <p:grpSpPr>
          <a:xfrm>
            <a:off x="256032" y="5581768"/>
            <a:ext cx="11293629" cy="987933"/>
            <a:chOff x="256032" y="4710141"/>
            <a:chExt cx="11293629" cy="987933"/>
          </a:xfrm>
        </p:grpSpPr>
        <p:sp>
          <p:nvSpPr>
            <p:cNvPr id="4" name="ZoneTexte 3">
              <a:extLst>
                <a:ext uri="{FF2B5EF4-FFF2-40B4-BE49-F238E27FC236}">
                  <a16:creationId xmlns:a16="http://schemas.microsoft.com/office/drawing/2014/main" id="{6CC14241-A71D-4FE9-9EB7-2899BD123FE6}"/>
                </a:ext>
              </a:extLst>
            </p:cNvPr>
            <p:cNvSpPr txBox="1"/>
            <p:nvPr/>
          </p:nvSpPr>
          <p:spPr>
            <a:xfrm>
              <a:off x="1076153" y="4988663"/>
              <a:ext cx="10473508" cy="430887"/>
            </a:xfrm>
            <a:prstGeom prst="rect">
              <a:avLst/>
            </a:prstGeom>
            <a:noFill/>
          </p:spPr>
          <p:txBody>
            <a:bodyPr wrap="none" rtlCol="0">
              <a:spAutoFit/>
            </a:bodyPr>
            <a:lstStyle/>
            <a:p>
              <a:r>
                <a:rPr lang="en-GB" sz="2200" dirty="0">
                  <a:solidFill>
                    <a:srgbClr val="0A0AEC"/>
                  </a:solidFill>
                  <a:latin typeface="Arial" panose="020B0604020202020204" pitchFamily="34" charset="0"/>
                  <a:cs typeface="Arial" panose="020B0604020202020204" pitchFamily="34" charset="0"/>
                </a:rPr>
                <a:t>Two post-doc positions available at LTE on ACES, optical clocks and data analysis</a:t>
              </a:r>
            </a:p>
          </p:txBody>
        </p:sp>
        <p:pic>
          <p:nvPicPr>
            <p:cNvPr id="5" name="Image 4">
              <a:extLst>
                <a:ext uri="{FF2B5EF4-FFF2-40B4-BE49-F238E27FC236}">
                  <a16:creationId xmlns:a16="http://schemas.microsoft.com/office/drawing/2014/main" id="{A794843E-FB71-42D0-A486-5F97E01E24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032" y="4710141"/>
              <a:ext cx="820121" cy="987933"/>
            </a:xfrm>
            <a:prstGeom prst="rect">
              <a:avLst/>
            </a:prstGeom>
          </p:spPr>
        </p:pic>
      </p:grpSp>
      <p:grpSp>
        <p:nvGrpSpPr>
          <p:cNvPr id="9" name="Groupe 8">
            <a:extLst>
              <a:ext uri="{FF2B5EF4-FFF2-40B4-BE49-F238E27FC236}">
                <a16:creationId xmlns:a16="http://schemas.microsoft.com/office/drawing/2014/main" id="{59F8C40A-6CF4-408E-8C79-73B630F32B15}"/>
              </a:ext>
            </a:extLst>
          </p:cNvPr>
          <p:cNvGrpSpPr/>
          <p:nvPr/>
        </p:nvGrpSpPr>
        <p:grpSpPr>
          <a:xfrm>
            <a:off x="256032" y="3105885"/>
            <a:ext cx="11679936" cy="2771513"/>
            <a:chOff x="256032" y="2810254"/>
            <a:chExt cx="11679936" cy="2771513"/>
          </a:xfrm>
        </p:grpSpPr>
        <p:sp>
          <p:nvSpPr>
            <p:cNvPr id="7" name="ZoneTexte 6">
              <a:extLst>
                <a:ext uri="{FF2B5EF4-FFF2-40B4-BE49-F238E27FC236}">
                  <a16:creationId xmlns:a16="http://schemas.microsoft.com/office/drawing/2014/main" id="{80EA3924-8CEF-49C8-BAE3-B0FAAAF2ABFE}"/>
                </a:ext>
              </a:extLst>
            </p:cNvPr>
            <p:cNvSpPr txBox="1"/>
            <p:nvPr/>
          </p:nvSpPr>
          <p:spPr>
            <a:xfrm>
              <a:off x="256032" y="2810254"/>
              <a:ext cx="7973658" cy="2492990"/>
            </a:xfrm>
            <a:prstGeom prst="rect">
              <a:avLst/>
            </a:prstGeom>
            <a:noFill/>
          </p:spPr>
          <p:txBody>
            <a:bodyPr wrap="none" rtlCol="0">
              <a:spAutoFit/>
            </a:bodyPr>
            <a:lstStyle/>
            <a:p>
              <a:r>
                <a:rPr lang="en-GB" sz="2200" dirty="0">
                  <a:solidFill>
                    <a:srgbClr val="0A0AEC"/>
                  </a:solidFill>
                  <a:latin typeface="Arial" panose="020B0604020202020204" pitchFamily="34" charset="0"/>
                  <a:cs typeface="Arial" panose="020B0604020202020204" pitchFamily="34" charset="0"/>
                </a:rPr>
                <a:t>General relativity is a classical theory </a:t>
              </a:r>
            </a:p>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Hard to unify with quantum mechanics and standard model </a:t>
              </a:r>
            </a:p>
            <a:p>
              <a:r>
                <a:rPr lang="en-GB" sz="2200" dirty="0">
                  <a:latin typeface="Arial" panose="020B0604020202020204" pitchFamily="34" charset="0"/>
                  <a:cs typeface="Arial" panose="020B0604020202020204" pitchFamily="34" charset="0"/>
                </a:rPr>
                <a:t>    of particle physics. </a:t>
              </a:r>
            </a:p>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Motivation to perform experiments at this boundary, </a:t>
              </a:r>
            </a:p>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search for variation of fundamental constants, </a:t>
              </a:r>
              <a:r>
                <a:rPr lang="en-GB" sz="2400" dirty="0">
                  <a:latin typeface="Symbol" panose="05050102010706020507" pitchFamily="18" charset="2"/>
                  <a:cs typeface="Arial" panose="020B0604020202020204" pitchFamily="34" charset="0"/>
                </a:rPr>
                <a:t>a</a:t>
              </a:r>
              <a:r>
                <a:rPr lang="en-GB" sz="2400" dirty="0">
                  <a:latin typeface="Arial" panose="020B0604020202020204" pitchFamily="34" charset="0"/>
                  <a:cs typeface="Arial" panose="020B0604020202020204" pitchFamily="34" charset="0"/>
                </a:rPr>
                <a:t>, or m</a:t>
              </a:r>
              <a:r>
                <a:rPr lang="en-GB" sz="2400" baseline="-25000" dirty="0">
                  <a:latin typeface="Arial" panose="020B0604020202020204" pitchFamily="34" charset="0"/>
                  <a:cs typeface="Arial" panose="020B0604020202020204" pitchFamily="34" charset="0"/>
                </a:rPr>
                <a:t>e</a:t>
              </a:r>
              <a:r>
                <a:rPr lang="en-GB" sz="2400" dirty="0">
                  <a:latin typeface="Arial" panose="020B0604020202020204" pitchFamily="34" charset="0"/>
                  <a:cs typeface="Arial" panose="020B0604020202020204" pitchFamily="34" charset="0"/>
                </a:rPr>
                <a:t>/</a:t>
              </a:r>
              <a:r>
                <a:rPr lang="en-GB" sz="2400" dirty="0" err="1">
                  <a:latin typeface="Arial" panose="020B0604020202020204" pitchFamily="34" charset="0"/>
                  <a:cs typeface="Arial" panose="020B0604020202020204" pitchFamily="34" charset="0"/>
                </a:rPr>
                <a:t>m</a:t>
              </a:r>
              <a:r>
                <a:rPr lang="en-GB" sz="2400" baseline="-25000" dirty="0" err="1">
                  <a:latin typeface="Arial" panose="020B0604020202020204" pitchFamily="34" charset="0"/>
                  <a:cs typeface="Arial" panose="020B0604020202020204" pitchFamily="34" charset="0"/>
                </a:rPr>
                <a:t>p</a:t>
              </a:r>
              <a:endParaRPr lang="en-GB" sz="2400" baseline="-25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search for new particles or dark matter </a:t>
              </a:r>
            </a:p>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Search for violation of Einstein Equivalence Principle</a:t>
              </a:r>
            </a:p>
          </p:txBody>
        </p:sp>
        <p:graphicFrame>
          <p:nvGraphicFramePr>
            <p:cNvPr id="8" name="Object 2">
              <a:extLst>
                <a:ext uri="{FF2B5EF4-FFF2-40B4-BE49-F238E27FC236}">
                  <a16:creationId xmlns:a16="http://schemas.microsoft.com/office/drawing/2014/main" id="{70EB9F5E-B57B-4992-A06D-BCC0892075CB}"/>
                </a:ext>
              </a:extLst>
            </p:cNvPr>
            <p:cNvGraphicFramePr>
              <a:graphicFrameLocks noChangeAspect="1"/>
            </p:cNvGraphicFramePr>
            <p:nvPr>
              <p:extLst>
                <p:ext uri="{D42A27DB-BD31-4B8C-83A1-F6EECF244321}">
                  <p14:modId xmlns:p14="http://schemas.microsoft.com/office/powerpoint/2010/main" val="717747331"/>
                </p:ext>
              </p:extLst>
            </p:nvPr>
          </p:nvGraphicFramePr>
          <p:xfrm>
            <a:off x="9397872" y="3008206"/>
            <a:ext cx="2538096" cy="2573561"/>
          </p:xfrm>
          <a:graphic>
            <a:graphicData uri="http://schemas.openxmlformats.org/presentationml/2006/ole">
              <mc:AlternateContent xmlns:mc="http://schemas.openxmlformats.org/markup-compatibility/2006">
                <mc:Choice xmlns:v="urn:schemas-microsoft-com:vml" Requires="v">
                  <p:oleObj spid="_x0000_s26679" name="Image" r:id="rId4" imgW="12999647" imgH="9759266" progId="Photoshop.Image.5">
                    <p:embed/>
                  </p:oleObj>
                </mc:Choice>
                <mc:Fallback>
                  <p:oleObj name="Image" r:id="rId4" imgW="12999647" imgH="9759266" progId="Photoshop.Image.5">
                    <p:embed/>
                    <p:pic>
                      <p:nvPicPr>
                        <p:cNvPr id="2" name="Object 2">
                          <a:extLst>
                            <a:ext uri="{FF2B5EF4-FFF2-40B4-BE49-F238E27FC236}">
                              <a16:creationId xmlns:a16="http://schemas.microsoft.com/office/drawing/2014/main" id="{A2043B55-15C2-451C-880C-1B5A8AB048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7872" y="3008206"/>
                          <a:ext cx="2538096" cy="2573561"/>
                        </a:xfrm>
                        <a:prstGeom prst="rect">
                          <a:avLst/>
                        </a:prstGeom>
                        <a:noFill/>
                        <a:ln>
                          <a:noFill/>
                        </a:ln>
                        <a:effectLst/>
                      </p:spPr>
                    </p:pic>
                  </p:oleObj>
                </mc:Fallback>
              </mc:AlternateContent>
            </a:graphicData>
          </a:graphic>
        </p:graphicFrame>
      </p:grpSp>
      <p:grpSp>
        <p:nvGrpSpPr>
          <p:cNvPr id="12" name="Groupe 11">
            <a:extLst>
              <a:ext uri="{FF2B5EF4-FFF2-40B4-BE49-F238E27FC236}">
                <a16:creationId xmlns:a16="http://schemas.microsoft.com/office/drawing/2014/main" id="{F9BE75B1-CD4A-47EA-B56B-2FB4355AD673}"/>
              </a:ext>
            </a:extLst>
          </p:cNvPr>
          <p:cNvGrpSpPr/>
          <p:nvPr/>
        </p:nvGrpSpPr>
        <p:grpSpPr>
          <a:xfrm>
            <a:off x="256032" y="-8737"/>
            <a:ext cx="11679936" cy="3598602"/>
            <a:chOff x="256032" y="-8737"/>
            <a:chExt cx="11679936" cy="3598602"/>
          </a:xfrm>
        </p:grpSpPr>
        <p:sp>
          <p:nvSpPr>
            <p:cNvPr id="10" name="ZoneTexte 9">
              <a:extLst>
                <a:ext uri="{FF2B5EF4-FFF2-40B4-BE49-F238E27FC236}">
                  <a16:creationId xmlns:a16="http://schemas.microsoft.com/office/drawing/2014/main" id="{FA6C6000-616E-464B-ADB4-350BB812578B}"/>
                </a:ext>
              </a:extLst>
            </p:cNvPr>
            <p:cNvSpPr txBox="1"/>
            <p:nvPr/>
          </p:nvSpPr>
          <p:spPr>
            <a:xfrm>
              <a:off x="256032" y="1927406"/>
              <a:ext cx="9390495" cy="769441"/>
            </a:xfrm>
            <a:prstGeom prst="rect">
              <a:avLst/>
            </a:prstGeom>
            <a:noFill/>
          </p:spPr>
          <p:txBody>
            <a:bodyPr wrap="square" rtlCol="0">
              <a:spAutoFit/>
            </a:bodyPr>
            <a:lstStyle/>
            <a:p>
              <a:r>
                <a:rPr lang="en-GB" sz="2200" dirty="0">
                  <a:solidFill>
                    <a:srgbClr val="00B050"/>
                  </a:solidFill>
                  <a:latin typeface="Arial" panose="020B0604020202020204" pitchFamily="34" charset="0"/>
                  <a:cs typeface="Arial" panose="020B0604020202020204" pitchFamily="34" charset="0"/>
                </a:rPr>
                <a:t>The field of precision time measurements with optical and nuclear clocks 18 digit spectroscopy  ! Quantum metrology</a:t>
              </a:r>
            </a:p>
          </p:txBody>
        </p:sp>
        <p:pic>
          <p:nvPicPr>
            <p:cNvPr id="11" name="Image 7">
              <a:extLst>
                <a:ext uri="{FF2B5EF4-FFF2-40B4-BE49-F238E27FC236}">
                  <a16:creationId xmlns:a16="http://schemas.microsoft.com/office/drawing/2014/main" id="{C64BABA2-BFD8-4A56-8C01-438F7F7C657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397873" y="-8737"/>
              <a:ext cx="2538095" cy="359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500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8F419DF-97C2-4F49-84A0-CB10C28A769A}"/>
              </a:ext>
            </a:extLst>
          </p:cNvPr>
          <p:cNvSpPr txBox="1"/>
          <p:nvPr/>
        </p:nvSpPr>
        <p:spPr>
          <a:xfrm>
            <a:off x="357727" y="1120676"/>
            <a:ext cx="11043729" cy="2308324"/>
          </a:xfrm>
          <a:prstGeom prst="rect">
            <a:avLst/>
          </a:prstGeom>
          <a:noFill/>
        </p:spPr>
        <p:txBody>
          <a:bodyPr wrap="none" rtlCol="0">
            <a:spAutoFit/>
          </a:bodyPr>
          <a:lstStyle/>
          <a:p>
            <a:r>
              <a:rPr lang="en-US" dirty="0" err="1">
                <a:highlight>
                  <a:srgbClr val="FFFF00"/>
                </a:highlight>
              </a:rPr>
              <a:t>Cacciapuoti</a:t>
            </a:r>
            <a:r>
              <a:rPr lang="en-US" dirty="0">
                <a:highlight>
                  <a:srgbClr val="FFFF00"/>
                </a:highlight>
              </a:rPr>
              <a:t> L</a:t>
            </a:r>
            <a:r>
              <a:rPr lang="en-US" baseline="30000" dirty="0">
                <a:highlight>
                  <a:srgbClr val="FFFF00"/>
                </a:highlight>
              </a:rPr>
              <a:t>1</a:t>
            </a:r>
            <a:r>
              <a:rPr lang="en-US" dirty="0"/>
              <a:t>, </a:t>
            </a:r>
            <a:r>
              <a:rPr lang="en-US" dirty="0" err="1">
                <a:highlight>
                  <a:srgbClr val="FFFF00"/>
                </a:highlight>
              </a:rPr>
              <a:t>Abgrall</a:t>
            </a:r>
            <a:r>
              <a:rPr lang="en-US" dirty="0">
                <a:highlight>
                  <a:srgbClr val="FFFF00"/>
                </a:highlight>
              </a:rPr>
              <a:t> M</a:t>
            </a:r>
            <a:r>
              <a:rPr lang="en-US" baseline="30000" dirty="0"/>
              <a:t>2</a:t>
            </a:r>
            <a:r>
              <a:rPr lang="en-US" dirty="0"/>
              <a:t>, </a:t>
            </a:r>
            <a:r>
              <a:rPr lang="en-US" dirty="0" err="1"/>
              <a:t>Allart</a:t>
            </a:r>
            <a:r>
              <a:rPr lang="en-US" dirty="0"/>
              <a:t> E</a:t>
            </a:r>
            <a:r>
              <a:rPr lang="en-US" baseline="30000" dirty="0"/>
              <a:t>3</a:t>
            </a:r>
            <a:r>
              <a:rPr lang="en-US" dirty="0"/>
              <a:t>, </a:t>
            </a:r>
            <a:r>
              <a:rPr lang="en-US" dirty="0" err="1"/>
              <a:t>Bauch</a:t>
            </a:r>
            <a:r>
              <a:rPr lang="en-US" dirty="0"/>
              <a:t> A</a:t>
            </a:r>
            <a:r>
              <a:rPr lang="en-US" baseline="30000" dirty="0"/>
              <a:t>4</a:t>
            </a:r>
            <a:r>
              <a:rPr lang="en-US" dirty="0"/>
              <a:t>, </a:t>
            </a:r>
            <a:r>
              <a:rPr lang="en-US" dirty="0" err="1">
                <a:highlight>
                  <a:srgbClr val="FFFF00"/>
                </a:highlight>
              </a:rPr>
              <a:t>Bize</a:t>
            </a:r>
            <a:r>
              <a:rPr lang="en-US" dirty="0">
                <a:highlight>
                  <a:srgbClr val="FFFF00"/>
                </a:highlight>
              </a:rPr>
              <a:t> S</a:t>
            </a:r>
            <a:r>
              <a:rPr lang="en-US" baseline="30000" dirty="0"/>
              <a:t>2</a:t>
            </a:r>
            <a:r>
              <a:rPr lang="en-US" dirty="0"/>
              <a:t>, </a:t>
            </a:r>
            <a:r>
              <a:rPr lang="en-US" dirty="0" err="1"/>
              <a:t>Clairon</a:t>
            </a:r>
            <a:r>
              <a:rPr lang="en-US" dirty="0"/>
              <a:t> A</a:t>
            </a:r>
            <a:r>
              <a:rPr lang="en-US" baseline="30000" dirty="0"/>
              <a:t>2</a:t>
            </a:r>
            <a:r>
              <a:rPr lang="en-US" dirty="0"/>
              <a:t>, </a:t>
            </a:r>
            <a:r>
              <a:rPr lang="en-US" dirty="0" err="1"/>
              <a:t>Crescence</a:t>
            </a:r>
            <a:r>
              <a:rPr lang="en-US" dirty="0"/>
              <a:t> P</a:t>
            </a:r>
            <a:r>
              <a:rPr lang="en-US" baseline="30000" dirty="0"/>
              <a:t>3</a:t>
            </a:r>
            <a:r>
              <a:rPr lang="en-US" dirty="0"/>
              <a:t>, </a:t>
            </a:r>
            <a:r>
              <a:rPr lang="en-US" dirty="0" err="1"/>
              <a:t>Delva</a:t>
            </a:r>
            <a:r>
              <a:rPr lang="en-US" dirty="0"/>
              <a:t> P</a:t>
            </a:r>
            <a:r>
              <a:rPr lang="en-US" baseline="30000" dirty="0"/>
              <a:t>2</a:t>
            </a:r>
            <a:r>
              <a:rPr lang="en-US" dirty="0"/>
              <a:t>, Diener WA</a:t>
            </a:r>
            <a:r>
              <a:rPr lang="en-US" baseline="30000" dirty="0"/>
              <a:t>5</a:t>
            </a:r>
            <a:r>
              <a:rPr lang="en-US" dirty="0"/>
              <a:t>, </a:t>
            </a:r>
            <a:r>
              <a:rPr lang="en-US" dirty="0" err="1"/>
              <a:t>Eckl</a:t>
            </a:r>
            <a:r>
              <a:rPr lang="en-US" dirty="0"/>
              <a:t> J</a:t>
            </a:r>
            <a:r>
              <a:rPr lang="en-US" baseline="30000" dirty="0"/>
              <a:t>6</a:t>
            </a:r>
            <a:r>
              <a:rPr lang="en-US" dirty="0"/>
              <a:t>, </a:t>
            </a:r>
          </a:p>
          <a:p>
            <a:r>
              <a:rPr lang="en-US" dirty="0" err="1"/>
              <a:t>Enzer</a:t>
            </a:r>
            <a:r>
              <a:rPr lang="en-US" dirty="0"/>
              <a:t> DG</a:t>
            </a:r>
            <a:r>
              <a:rPr lang="en-US" baseline="30000" dirty="0"/>
              <a:t>5</a:t>
            </a:r>
            <a:r>
              <a:rPr lang="en-US" dirty="0"/>
              <a:t>, </a:t>
            </a:r>
            <a:r>
              <a:rPr lang="en-US" dirty="0" err="1">
                <a:highlight>
                  <a:srgbClr val="FFFF00"/>
                </a:highlight>
              </a:rPr>
              <a:t>Esnault</a:t>
            </a:r>
            <a:r>
              <a:rPr lang="en-US" dirty="0">
                <a:highlight>
                  <a:srgbClr val="FFFF00"/>
                </a:highlight>
              </a:rPr>
              <a:t> FX</a:t>
            </a:r>
            <a:r>
              <a:rPr lang="en-US" baseline="30000" dirty="0">
                <a:highlight>
                  <a:srgbClr val="FFFF00"/>
                </a:highlight>
              </a:rPr>
              <a:t>7</a:t>
            </a:r>
            <a:r>
              <a:rPr lang="en-US" dirty="0"/>
              <a:t>, </a:t>
            </a:r>
            <a:r>
              <a:rPr lang="en-US" dirty="0" err="1"/>
              <a:t>Fuijeda</a:t>
            </a:r>
            <a:r>
              <a:rPr lang="en-US" dirty="0"/>
              <a:t> M</a:t>
            </a:r>
            <a:r>
              <a:rPr lang="en-US" baseline="30000" dirty="0"/>
              <a:t>8</a:t>
            </a:r>
            <a:r>
              <a:rPr lang="en-US" dirty="0"/>
              <a:t>, </a:t>
            </a:r>
            <a:r>
              <a:rPr lang="en-US" dirty="0" err="1">
                <a:highlight>
                  <a:srgbClr val="FFFF00"/>
                </a:highlight>
              </a:rPr>
              <a:t>Gibble</a:t>
            </a:r>
            <a:r>
              <a:rPr lang="en-US" dirty="0">
                <a:highlight>
                  <a:srgbClr val="FFFF00"/>
                </a:highlight>
              </a:rPr>
              <a:t> K</a:t>
            </a:r>
            <a:r>
              <a:rPr lang="en-US" baseline="30000" dirty="0">
                <a:highlight>
                  <a:srgbClr val="FFFF00"/>
                </a:highlight>
              </a:rPr>
              <a:t>9</a:t>
            </a:r>
            <a:r>
              <a:rPr lang="en-US" dirty="0"/>
              <a:t>, Goujon D</a:t>
            </a:r>
            <a:r>
              <a:rPr lang="en-US" baseline="30000" dirty="0"/>
              <a:t>10</a:t>
            </a:r>
            <a:r>
              <a:rPr lang="en-US" dirty="0"/>
              <a:t>, </a:t>
            </a:r>
            <a:r>
              <a:rPr lang="en-US" dirty="0" err="1"/>
              <a:t>Guerlin</a:t>
            </a:r>
            <a:r>
              <a:rPr lang="en-US" dirty="0"/>
              <a:t> C</a:t>
            </a:r>
            <a:r>
              <a:rPr lang="en-US" baseline="30000" dirty="0"/>
              <a:t>11</a:t>
            </a:r>
            <a:r>
              <a:rPr lang="en-US" dirty="0"/>
              <a:t>, </a:t>
            </a:r>
            <a:r>
              <a:rPr lang="en-US" dirty="0" err="1"/>
              <a:t>Heimbach</a:t>
            </a:r>
            <a:r>
              <a:rPr lang="en-US" dirty="0"/>
              <a:t> F</a:t>
            </a:r>
            <a:r>
              <a:rPr lang="en-US" baseline="30000" dirty="0"/>
              <a:t>4</a:t>
            </a:r>
            <a:r>
              <a:rPr lang="en-US" dirty="0"/>
              <a:t>, Helm A</a:t>
            </a:r>
            <a:r>
              <a:rPr lang="en-US" baseline="30000" dirty="0"/>
              <a:t>3</a:t>
            </a:r>
            <a:r>
              <a:rPr lang="en-US" dirty="0"/>
              <a:t>, Ichikawa R.</a:t>
            </a:r>
            <a:r>
              <a:rPr lang="en-US" baseline="30000" dirty="0"/>
              <a:t>8</a:t>
            </a:r>
            <a:r>
              <a:rPr lang="en-US" dirty="0"/>
              <a:t>, </a:t>
            </a:r>
          </a:p>
          <a:p>
            <a:r>
              <a:rPr lang="en-US" dirty="0" err="1"/>
              <a:t>Kannanthara</a:t>
            </a:r>
            <a:r>
              <a:rPr lang="en-US" dirty="0"/>
              <a:t> J</a:t>
            </a:r>
            <a:r>
              <a:rPr lang="en-US" baseline="30000" dirty="0"/>
              <a:t>12</a:t>
            </a:r>
            <a:r>
              <a:rPr lang="en-US" dirty="0"/>
              <a:t>, </a:t>
            </a:r>
            <a:r>
              <a:rPr lang="en-US" dirty="0" err="1"/>
              <a:t>Kehrer</a:t>
            </a:r>
            <a:r>
              <a:rPr lang="en-US" dirty="0"/>
              <a:t> J</a:t>
            </a:r>
            <a:r>
              <a:rPr lang="en-US" baseline="30000" dirty="0"/>
              <a:t>3</a:t>
            </a:r>
            <a:r>
              <a:rPr lang="en-US" dirty="0"/>
              <a:t>, </a:t>
            </a:r>
            <a:r>
              <a:rPr lang="en-US" dirty="0" err="1"/>
              <a:t>Kodet</a:t>
            </a:r>
            <a:r>
              <a:rPr lang="en-US" dirty="0"/>
              <a:t> J</a:t>
            </a:r>
            <a:r>
              <a:rPr lang="en-US" baseline="30000" dirty="0"/>
              <a:t>13</a:t>
            </a:r>
            <a:r>
              <a:rPr lang="en-US" dirty="0"/>
              <a:t>, </a:t>
            </a:r>
            <a:r>
              <a:rPr lang="en-US" dirty="0" err="1"/>
              <a:t>Lachaud</a:t>
            </a:r>
            <a:r>
              <a:rPr lang="en-US" dirty="0"/>
              <a:t> R</a:t>
            </a:r>
            <a:r>
              <a:rPr lang="en-US" baseline="30000" dirty="0"/>
              <a:t>3</a:t>
            </a:r>
            <a:r>
              <a:rPr lang="en-US" dirty="0"/>
              <a:t>, </a:t>
            </a:r>
            <a:r>
              <a:rPr lang="en-US" dirty="0">
                <a:highlight>
                  <a:srgbClr val="FFFF00"/>
                </a:highlight>
              </a:rPr>
              <a:t>Laurent P</a:t>
            </a:r>
            <a:r>
              <a:rPr lang="en-US" baseline="30000" dirty="0">
                <a:highlight>
                  <a:srgbClr val="FFFF00"/>
                </a:highlight>
              </a:rPr>
              <a:t>2</a:t>
            </a:r>
            <a:r>
              <a:rPr lang="en-US" dirty="0"/>
              <a:t>, Léger B</a:t>
            </a:r>
            <a:r>
              <a:rPr lang="en-US" baseline="30000" dirty="0"/>
              <a:t>7</a:t>
            </a:r>
            <a:r>
              <a:rPr lang="en-US" dirty="0"/>
              <a:t>, Le </a:t>
            </a:r>
            <a:r>
              <a:rPr lang="en-US" dirty="0" err="1"/>
              <a:t>Poncin</a:t>
            </a:r>
            <a:r>
              <a:rPr lang="en-US" dirty="0"/>
              <a:t>-Lafitte C</a:t>
            </a:r>
            <a:r>
              <a:rPr lang="en-US" baseline="30000" dirty="0"/>
              <a:t>2</a:t>
            </a:r>
            <a:r>
              <a:rPr lang="en-US" dirty="0"/>
              <a:t>, </a:t>
            </a:r>
            <a:r>
              <a:rPr lang="en-US" dirty="0">
                <a:highlight>
                  <a:srgbClr val="FFFF00"/>
                </a:highlight>
              </a:rPr>
              <a:t>Lilley M</a:t>
            </a:r>
            <a:r>
              <a:rPr lang="en-US" baseline="30000" dirty="0"/>
              <a:t>2</a:t>
            </a:r>
            <a:r>
              <a:rPr lang="en-US" dirty="0"/>
              <a:t>, Liu S</a:t>
            </a:r>
            <a:r>
              <a:rPr lang="en-US" baseline="30000" dirty="0"/>
              <a:t>14</a:t>
            </a:r>
            <a:r>
              <a:rPr lang="en-US" dirty="0"/>
              <a:t>, </a:t>
            </a:r>
          </a:p>
          <a:p>
            <a:r>
              <a:rPr lang="en-US" dirty="0" err="1">
                <a:highlight>
                  <a:srgbClr val="FFFF00"/>
                </a:highlight>
              </a:rPr>
              <a:t>Lorini</a:t>
            </a:r>
            <a:r>
              <a:rPr lang="en-US" dirty="0">
                <a:highlight>
                  <a:srgbClr val="FFFF00"/>
                </a:highlight>
              </a:rPr>
              <a:t> L</a:t>
            </a:r>
            <a:r>
              <a:rPr lang="en-US" baseline="30000" dirty="0"/>
              <a:t>2</a:t>
            </a:r>
            <a:r>
              <a:rPr lang="en-US" dirty="0"/>
              <a:t>, Mamoru S</a:t>
            </a:r>
            <a:r>
              <a:rPr lang="en-US" baseline="30000" dirty="0"/>
              <a:t>8</a:t>
            </a:r>
            <a:r>
              <a:rPr lang="en-US" dirty="0"/>
              <a:t>, </a:t>
            </a:r>
            <a:r>
              <a:rPr lang="en-US" dirty="0" err="1"/>
              <a:t>Marz</a:t>
            </a:r>
            <a:r>
              <a:rPr lang="en-US" dirty="0"/>
              <a:t> S</a:t>
            </a:r>
            <a:r>
              <a:rPr lang="en-US" baseline="30000" dirty="0"/>
              <a:t>13</a:t>
            </a:r>
            <a:r>
              <a:rPr lang="en-US" dirty="0"/>
              <a:t>, </a:t>
            </a:r>
            <a:r>
              <a:rPr lang="en-US" dirty="0" err="1"/>
              <a:t>Massonnet</a:t>
            </a:r>
            <a:r>
              <a:rPr lang="en-US" dirty="0"/>
              <a:t> D</a:t>
            </a:r>
            <a:r>
              <a:rPr lang="en-US" baseline="30000" dirty="0"/>
              <a:t>7</a:t>
            </a:r>
            <a:r>
              <a:rPr lang="en-US" dirty="0"/>
              <a:t>, </a:t>
            </a:r>
            <a:r>
              <a:rPr lang="en-US" dirty="0" err="1"/>
              <a:t>McKelvy</a:t>
            </a:r>
            <a:r>
              <a:rPr lang="en-US" dirty="0"/>
              <a:t> J</a:t>
            </a:r>
            <a:r>
              <a:rPr lang="en-US" baseline="30000" dirty="0"/>
              <a:t>5</a:t>
            </a:r>
            <a:r>
              <a:rPr lang="en-US" dirty="0"/>
              <a:t>, </a:t>
            </a:r>
            <a:r>
              <a:rPr lang="en-US" dirty="0" err="1"/>
              <a:t>Montenbruck</a:t>
            </a:r>
            <a:r>
              <a:rPr lang="en-US" dirty="0"/>
              <a:t> O</a:t>
            </a:r>
            <a:r>
              <a:rPr lang="en-US" baseline="30000" dirty="0"/>
              <a:t>15</a:t>
            </a:r>
            <a:r>
              <a:rPr lang="en-US" dirty="0"/>
              <a:t>, </a:t>
            </a:r>
            <a:r>
              <a:rPr lang="en-US" dirty="0" err="1"/>
              <a:t>Niedermaier</a:t>
            </a:r>
            <a:r>
              <a:rPr lang="en-US" dirty="0"/>
              <a:t> T</a:t>
            </a:r>
            <a:r>
              <a:rPr lang="en-GB" baseline="30000" dirty="0"/>
              <a:t>3</a:t>
            </a:r>
            <a:r>
              <a:rPr lang="en-US" dirty="0"/>
              <a:t>, </a:t>
            </a:r>
            <a:r>
              <a:rPr lang="en-US" dirty="0" err="1"/>
              <a:t>Pataraia</a:t>
            </a:r>
            <a:r>
              <a:rPr lang="en-US" dirty="0"/>
              <a:t> S</a:t>
            </a:r>
            <a:r>
              <a:rPr lang="en-US" baseline="30000" dirty="0"/>
              <a:t>1</a:t>
            </a:r>
            <a:r>
              <a:rPr lang="en-US" dirty="0"/>
              <a:t>, </a:t>
            </a:r>
            <a:r>
              <a:rPr lang="en-US" dirty="0" err="1"/>
              <a:t>Patla</a:t>
            </a:r>
            <a:r>
              <a:rPr lang="en-US" dirty="0"/>
              <a:t> B</a:t>
            </a:r>
            <a:r>
              <a:rPr lang="en-GB" baseline="30000" dirty="0"/>
              <a:t>16</a:t>
            </a:r>
            <a:r>
              <a:rPr lang="en-US" dirty="0"/>
              <a:t>, </a:t>
            </a:r>
          </a:p>
          <a:p>
            <a:r>
              <a:rPr lang="en-US" dirty="0" err="1"/>
              <a:t>Peignier</a:t>
            </a:r>
            <a:r>
              <a:rPr lang="en-US" dirty="0"/>
              <a:t> T</a:t>
            </a:r>
            <a:r>
              <a:rPr lang="en-US" baseline="30000" dirty="0"/>
              <a:t>1</a:t>
            </a:r>
            <a:r>
              <a:rPr lang="en-US" dirty="0"/>
              <a:t>, </a:t>
            </a:r>
            <a:r>
              <a:rPr lang="en-US" dirty="0" err="1"/>
              <a:t>Peik</a:t>
            </a:r>
            <a:r>
              <a:rPr lang="en-US" dirty="0"/>
              <a:t> E</a:t>
            </a:r>
            <a:r>
              <a:rPr lang="en-US" baseline="30000" dirty="0"/>
              <a:t>4</a:t>
            </a:r>
            <a:r>
              <a:rPr lang="en-US" dirty="0"/>
              <a:t>, Perri A</a:t>
            </a:r>
            <a:r>
              <a:rPr lang="en-US" baseline="30000" dirty="0"/>
              <a:t>10</a:t>
            </a:r>
            <a:r>
              <a:rPr lang="en-US" dirty="0"/>
              <a:t>, </a:t>
            </a:r>
            <a:r>
              <a:rPr lang="en-US" dirty="0" err="1"/>
              <a:t>Piester</a:t>
            </a:r>
            <a:r>
              <a:rPr lang="en-US" dirty="0"/>
              <a:t> D</a:t>
            </a:r>
            <a:r>
              <a:rPr lang="en-US" baseline="30000" dirty="0"/>
              <a:t>4</a:t>
            </a:r>
            <a:r>
              <a:rPr lang="en-US" dirty="0"/>
              <a:t>, </a:t>
            </a:r>
            <a:r>
              <a:rPr lang="en-US" dirty="0" err="1"/>
              <a:t>Pittet</a:t>
            </a:r>
            <a:r>
              <a:rPr lang="en-US" dirty="0"/>
              <a:t> J</a:t>
            </a:r>
            <a:r>
              <a:rPr lang="en-US" baseline="30000" dirty="0"/>
              <a:t>10</a:t>
            </a:r>
            <a:r>
              <a:rPr lang="en-US" dirty="0"/>
              <a:t>, </a:t>
            </a:r>
            <a:r>
              <a:rPr lang="en-US" dirty="0" err="1">
                <a:highlight>
                  <a:srgbClr val="FFFF00"/>
                </a:highlight>
              </a:rPr>
              <a:t>Plumaris</a:t>
            </a:r>
            <a:r>
              <a:rPr lang="en-US" dirty="0">
                <a:highlight>
                  <a:srgbClr val="FFFF00"/>
                </a:highlight>
              </a:rPr>
              <a:t> M</a:t>
            </a:r>
            <a:r>
              <a:rPr lang="en-US" baseline="30000" dirty="0"/>
              <a:t>1</a:t>
            </a:r>
            <a:r>
              <a:rPr lang="en-US" dirty="0"/>
              <a:t>, </a:t>
            </a:r>
            <a:r>
              <a:rPr lang="en-US" dirty="0" err="1"/>
              <a:t>Prochazka</a:t>
            </a:r>
            <a:r>
              <a:rPr lang="en-US" dirty="0"/>
              <a:t> I</a:t>
            </a:r>
            <a:r>
              <a:rPr lang="en-US" baseline="30000" dirty="0"/>
              <a:t>17</a:t>
            </a:r>
            <a:r>
              <a:rPr lang="en-US" dirty="0"/>
              <a:t>, Rahm J</a:t>
            </a:r>
            <a:r>
              <a:rPr lang="en-US" baseline="30000" dirty="0"/>
              <a:t>4</a:t>
            </a:r>
            <a:r>
              <a:rPr lang="en-US" dirty="0"/>
              <a:t>, </a:t>
            </a:r>
            <a:r>
              <a:rPr lang="en-US" dirty="0" err="1">
                <a:highlight>
                  <a:srgbClr val="FFFF00"/>
                </a:highlight>
              </a:rPr>
              <a:t>Roze</a:t>
            </a:r>
            <a:r>
              <a:rPr lang="en-US" dirty="0">
                <a:highlight>
                  <a:srgbClr val="FFFF00"/>
                </a:highlight>
              </a:rPr>
              <a:t> J</a:t>
            </a:r>
            <a:r>
              <a:rPr lang="en-US" baseline="30000" dirty="0">
                <a:highlight>
                  <a:srgbClr val="FFFF00"/>
                </a:highlight>
              </a:rPr>
              <a:t>2</a:t>
            </a:r>
            <a:r>
              <a:rPr lang="en-US" dirty="0"/>
              <a:t>, </a:t>
            </a:r>
            <a:r>
              <a:rPr lang="en-US" dirty="0">
                <a:highlight>
                  <a:srgbClr val="FFFF00"/>
                </a:highlight>
              </a:rPr>
              <a:t>Salomon C</a:t>
            </a:r>
            <a:r>
              <a:rPr lang="en-US" baseline="30000" dirty="0"/>
              <a:t>11</a:t>
            </a:r>
            <a:r>
              <a:rPr lang="en-US" dirty="0"/>
              <a:t>, </a:t>
            </a:r>
          </a:p>
          <a:p>
            <a:r>
              <a:rPr lang="en-US" dirty="0" err="1"/>
              <a:t>Savalle</a:t>
            </a:r>
            <a:r>
              <a:rPr lang="en-US" dirty="0"/>
              <a:t> E</a:t>
            </a:r>
            <a:r>
              <a:rPr lang="en-US" baseline="30000" dirty="0"/>
              <a:t>18</a:t>
            </a:r>
            <a:r>
              <a:rPr lang="en-US" dirty="0"/>
              <a:t>, Schaefer W</a:t>
            </a:r>
            <a:r>
              <a:rPr lang="en-US" baseline="30000" dirty="0"/>
              <a:t>14</a:t>
            </a:r>
            <a:r>
              <a:rPr lang="en-US" dirty="0"/>
              <a:t>, </a:t>
            </a:r>
            <a:r>
              <a:rPr lang="en-US" dirty="0" err="1"/>
              <a:t>Schlicht</a:t>
            </a:r>
            <a:r>
              <a:rPr lang="en-US" dirty="0"/>
              <a:t> A</a:t>
            </a:r>
            <a:r>
              <a:rPr lang="en-US" baseline="30000" dirty="0"/>
              <a:t>13</a:t>
            </a:r>
            <a:r>
              <a:rPr lang="en-US" dirty="0"/>
              <a:t>, Schreiber U</a:t>
            </a:r>
            <a:r>
              <a:rPr lang="en-US" baseline="30000" dirty="0"/>
              <a:t>13</a:t>
            </a:r>
            <a:r>
              <a:rPr lang="en-US" dirty="0"/>
              <a:t>, </a:t>
            </a:r>
            <a:r>
              <a:rPr lang="en-US" dirty="0" err="1"/>
              <a:t>Schwall</a:t>
            </a:r>
            <a:r>
              <a:rPr lang="en-US" dirty="0"/>
              <a:t> T</a:t>
            </a:r>
            <a:r>
              <a:rPr lang="en-US" baseline="30000" dirty="0"/>
              <a:t>14</a:t>
            </a:r>
            <a:r>
              <a:rPr lang="en-US" dirty="0"/>
              <a:t>, </a:t>
            </a:r>
            <a:r>
              <a:rPr lang="en-US" dirty="0" err="1"/>
              <a:t>Schwatke</a:t>
            </a:r>
            <a:r>
              <a:rPr lang="en-US" dirty="0"/>
              <a:t> C</a:t>
            </a:r>
            <a:r>
              <a:rPr lang="en-US" baseline="30000" dirty="0"/>
              <a:t>13</a:t>
            </a:r>
            <a:r>
              <a:rPr lang="en-US" dirty="0"/>
              <a:t>, Shemar S</a:t>
            </a:r>
            <a:r>
              <a:rPr lang="en-GB" baseline="30000" dirty="0"/>
              <a:t>12</a:t>
            </a:r>
            <a:r>
              <a:rPr lang="en-US" dirty="0"/>
              <a:t>, </a:t>
            </a:r>
            <a:r>
              <a:rPr lang="en-US" dirty="0" err="1"/>
              <a:t>Thulliez</a:t>
            </a:r>
            <a:r>
              <a:rPr lang="en-US" dirty="0"/>
              <a:t> E</a:t>
            </a:r>
            <a:r>
              <a:rPr lang="en-US" baseline="30000" dirty="0"/>
              <a:t>7</a:t>
            </a:r>
            <a:r>
              <a:rPr lang="en-US" dirty="0"/>
              <a:t>, </a:t>
            </a:r>
            <a:r>
              <a:rPr lang="en-US" dirty="0" err="1"/>
              <a:t>Tjoelker</a:t>
            </a:r>
            <a:r>
              <a:rPr lang="en-US" dirty="0"/>
              <a:t> R</a:t>
            </a:r>
            <a:r>
              <a:rPr lang="en-US" baseline="30000" dirty="0"/>
              <a:t>5</a:t>
            </a:r>
            <a:r>
              <a:rPr lang="en-US" dirty="0"/>
              <a:t>, T</a:t>
            </a:r>
          </a:p>
          <a:p>
            <a:r>
              <a:rPr lang="en-US" dirty="0" err="1"/>
              <a:t>unesi</a:t>
            </a:r>
            <a:r>
              <a:rPr lang="en-US" dirty="0"/>
              <a:t> J</a:t>
            </a:r>
            <a:r>
              <a:rPr lang="en-GB" baseline="30000" dirty="0"/>
              <a:t>12</a:t>
            </a:r>
            <a:r>
              <a:rPr lang="en-US" dirty="0"/>
              <a:t>, </a:t>
            </a:r>
            <a:r>
              <a:rPr lang="en-US" dirty="0" err="1"/>
              <a:t>Vollmair</a:t>
            </a:r>
            <a:r>
              <a:rPr lang="en-US" dirty="0"/>
              <a:t> P</a:t>
            </a:r>
            <a:r>
              <a:rPr lang="en-US" baseline="30000" dirty="0"/>
              <a:t>13</a:t>
            </a:r>
            <a:r>
              <a:rPr lang="en-US" dirty="0"/>
              <a:t>, Wang Q</a:t>
            </a:r>
            <a:r>
              <a:rPr lang="en-US" baseline="30000" dirty="0"/>
              <a:t>10</a:t>
            </a:r>
            <a:r>
              <a:rPr lang="en-US" dirty="0"/>
              <a:t>, Weinberg S</a:t>
            </a:r>
            <a:r>
              <a:rPr lang="en-US" baseline="30000" dirty="0"/>
              <a:t>1</a:t>
            </a:r>
            <a:r>
              <a:rPr lang="en-US" dirty="0"/>
              <a:t>, </a:t>
            </a:r>
            <a:r>
              <a:rPr lang="en-US" dirty="0" err="1">
                <a:highlight>
                  <a:srgbClr val="FFFF00"/>
                </a:highlight>
              </a:rPr>
              <a:t>Wermuth</a:t>
            </a:r>
            <a:r>
              <a:rPr lang="en-US" dirty="0">
                <a:highlight>
                  <a:srgbClr val="FFFF00"/>
                </a:highlight>
              </a:rPr>
              <a:t> M</a:t>
            </a:r>
            <a:r>
              <a:rPr lang="en-US" baseline="30000" dirty="0"/>
              <a:t>15</a:t>
            </a:r>
            <a:r>
              <a:rPr lang="en-US" dirty="0"/>
              <a:t>, Weyers S</a:t>
            </a:r>
            <a:r>
              <a:rPr lang="en-US" baseline="30000" dirty="0"/>
              <a:t>4</a:t>
            </a:r>
            <a:r>
              <a:rPr lang="en-US" dirty="0"/>
              <a:t>, </a:t>
            </a:r>
            <a:r>
              <a:rPr lang="en-US" dirty="0">
                <a:highlight>
                  <a:srgbClr val="FFFF00"/>
                </a:highlight>
              </a:rPr>
              <a:t>Wolf P</a:t>
            </a:r>
            <a:r>
              <a:rPr lang="en-US" baseline="30000" dirty="0"/>
              <a:t>2</a:t>
            </a:r>
            <a:r>
              <a:rPr lang="en-US" dirty="0"/>
              <a:t>,</a:t>
            </a:r>
            <a:r>
              <a:rPr lang="en-US" baseline="-25000" dirty="0"/>
              <a:t> </a:t>
            </a:r>
            <a:r>
              <a:rPr lang="en-US" dirty="0"/>
              <a:t>Yu N</a:t>
            </a:r>
            <a:r>
              <a:rPr lang="en-US" baseline="30000" dirty="0"/>
              <a:t>5</a:t>
            </a:r>
            <a:endParaRPr lang="fr-FR" dirty="0"/>
          </a:p>
          <a:p>
            <a:endParaRPr lang="en-GB" dirty="0"/>
          </a:p>
        </p:txBody>
      </p:sp>
      <p:sp>
        <p:nvSpPr>
          <p:cNvPr id="3" name="Rectangle 34">
            <a:extLst>
              <a:ext uri="{FF2B5EF4-FFF2-40B4-BE49-F238E27FC236}">
                <a16:creationId xmlns:a16="http://schemas.microsoft.com/office/drawing/2014/main" id="{C63DBD24-CDED-4DF6-AAF6-60A00FBA8191}"/>
              </a:ext>
            </a:extLst>
          </p:cNvPr>
          <p:cNvSpPr>
            <a:spLocks noChangeArrowheads="1"/>
          </p:cNvSpPr>
          <p:nvPr/>
        </p:nvSpPr>
        <p:spPr bwMode="auto">
          <a:xfrm>
            <a:off x="4809744" y="82296"/>
            <a:ext cx="2395728" cy="786384"/>
          </a:xfrm>
          <a:prstGeom prst="rect">
            <a:avLst/>
          </a:prstGeom>
          <a:solidFill>
            <a:srgbClr val="B7E6F5"/>
          </a:solidFill>
          <a:ln/>
          <a:extLst/>
        </p:spPr>
        <p:style>
          <a:lnRef idx="2">
            <a:schemeClr val="dk1"/>
          </a:lnRef>
          <a:fillRef idx="1">
            <a:schemeClr val="lt1"/>
          </a:fillRef>
          <a:effectRef idx="0">
            <a:schemeClr val="dk1"/>
          </a:effectRef>
          <a:fontRef idx="minor">
            <a:schemeClr val="dk1"/>
          </a:fontRef>
        </p:style>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fr-FR" altLang="en-US" dirty="0">
                <a:solidFill>
                  <a:schemeClr val="tx1"/>
                </a:solidFill>
              </a:rPr>
              <a:t> </a:t>
            </a:r>
            <a:r>
              <a:rPr lang="fr-FR" altLang="en-US" sz="3200" dirty="0" err="1">
                <a:solidFill>
                  <a:schemeClr val="tx1"/>
                </a:solidFill>
              </a:rPr>
              <a:t>Thanks</a:t>
            </a:r>
            <a:r>
              <a:rPr lang="fr-FR" altLang="en-US" sz="3200" dirty="0">
                <a:solidFill>
                  <a:schemeClr val="tx1"/>
                </a:solidFill>
              </a:rPr>
              <a:t> !</a:t>
            </a:r>
          </a:p>
        </p:txBody>
      </p:sp>
      <p:sp>
        <p:nvSpPr>
          <p:cNvPr id="4" name="ZoneTexte 3">
            <a:extLst>
              <a:ext uri="{FF2B5EF4-FFF2-40B4-BE49-F238E27FC236}">
                <a16:creationId xmlns:a16="http://schemas.microsoft.com/office/drawing/2014/main" id="{BA2CA4F3-B77E-4014-BFBD-D381FDB6072C}"/>
              </a:ext>
            </a:extLst>
          </p:cNvPr>
          <p:cNvSpPr txBox="1"/>
          <p:nvPr/>
        </p:nvSpPr>
        <p:spPr>
          <a:xfrm>
            <a:off x="357727" y="3627239"/>
            <a:ext cx="11726544" cy="3139321"/>
          </a:xfrm>
          <a:prstGeom prst="rect">
            <a:avLst/>
          </a:prstGeom>
          <a:noFill/>
        </p:spPr>
        <p:txBody>
          <a:bodyPr wrap="none" rtlCol="0">
            <a:spAutoFit/>
          </a:bodyPr>
          <a:lstStyle/>
          <a:p>
            <a:r>
              <a:rPr lang="en-US" baseline="30000" dirty="0"/>
              <a:t>1</a:t>
            </a:r>
            <a:r>
              <a:rPr lang="en-US" dirty="0"/>
              <a:t>European Space Agency, ESTEC, </a:t>
            </a:r>
            <a:r>
              <a:rPr lang="en-US" dirty="0" err="1"/>
              <a:t>Noordwijk</a:t>
            </a:r>
            <a:r>
              <a:rPr lang="en-US" dirty="0"/>
              <a:t>, The Netherlands, </a:t>
            </a:r>
          </a:p>
          <a:p>
            <a:r>
              <a:rPr lang="it-IT" baseline="30000" dirty="0"/>
              <a:t>2</a:t>
            </a:r>
            <a:r>
              <a:rPr lang="it-IT" dirty="0"/>
              <a:t>LTE, Observatoire de Paris-PSL, CNRS, LNE, Sorbonne Université, Université de Lille, Paris, France</a:t>
            </a:r>
            <a:endParaRPr lang="fr-FR" dirty="0"/>
          </a:p>
          <a:p>
            <a:r>
              <a:rPr lang="en-GB" baseline="30000" dirty="0"/>
              <a:t>3</a:t>
            </a:r>
            <a:r>
              <a:rPr lang="en-US" dirty="0"/>
              <a:t>Airbus </a:t>
            </a:r>
            <a:r>
              <a:rPr lang="en-US" dirty="0" err="1"/>
              <a:t>Defence</a:t>
            </a:r>
            <a:r>
              <a:rPr lang="en-US" dirty="0"/>
              <a:t> and Space, Friedrichshafen, Germany, </a:t>
            </a:r>
            <a:r>
              <a:rPr lang="de-DE" baseline="30000" dirty="0"/>
              <a:t>4</a:t>
            </a:r>
            <a:r>
              <a:rPr lang="de-DE" dirty="0"/>
              <a:t>Physikalisch-Technische Bundesanstalt, Braunschweig, Germany</a:t>
            </a:r>
            <a:endParaRPr lang="fr-FR" dirty="0"/>
          </a:p>
          <a:p>
            <a:r>
              <a:rPr lang="en-US" baseline="30000" dirty="0"/>
              <a:t>5</a:t>
            </a:r>
            <a:r>
              <a:rPr lang="en-GB" dirty="0"/>
              <a:t>Jet Propulsion Laboratory, California Institute of Technology, USA, </a:t>
            </a:r>
          </a:p>
          <a:p>
            <a:r>
              <a:rPr lang="de-DE" baseline="30000" dirty="0"/>
              <a:t>6</a:t>
            </a:r>
            <a:r>
              <a:rPr lang="de-DE" dirty="0"/>
              <a:t>Bundesamt für Kartographie und Geodäsie, </a:t>
            </a:r>
            <a:r>
              <a:rPr lang="de-DE" dirty="0" err="1"/>
              <a:t>Geodetic</a:t>
            </a:r>
            <a:r>
              <a:rPr lang="de-DE" dirty="0"/>
              <a:t> Observatory </a:t>
            </a:r>
            <a:r>
              <a:rPr lang="de-DE" dirty="0" err="1"/>
              <a:t>Wettzell</a:t>
            </a:r>
            <a:r>
              <a:rPr lang="de-DE" dirty="0"/>
              <a:t>, Bad Kötzting, Germany</a:t>
            </a:r>
            <a:endParaRPr lang="fr-FR" dirty="0"/>
          </a:p>
          <a:p>
            <a:r>
              <a:rPr lang="en-US" baseline="30000" dirty="0"/>
              <a:t>7</a:t>
            </a:r>
            <a:r>
              <a:rPr lang="en-US" dirty="0"/>
              <a:t>CNES, Toulouse, France, </a:t>
            </a:r>
            <a:r>
              <a:rPr lang="en-US" baseline="30000" dirty="0"/>
              <a:t>8</a:t>
            </a:r>
            <a:r>
              <a:rPr lang="en-GB" dirty="0"/>
              <a:t>National Institute of Information and Communications Technology, Koganei, Tokyo, Japan</a:t>
            </a:r>
            <a:endParaRPr lang="fr-FR" dirty="0"/>
          </a:p>
          <a:p>
            <a:r>
              <a:rPr lang="en-US" baseline="30000" dirty="0"/>
              <a:t>9</a:t>
            </a:r>
            <a:r>
              <a:rPr lang="en-US" dirty="0"/>
              <a:t>The Pennsylvania State University, University Park, USA, </a:t>
            </a:r>
            <a:r>
              <a:rPr lang="en-US" baseline="30000" dirty="0"/>
              <a:t>10</a:t>
            </a:r>
            <a:r>
              <a:rPr lang="en-US" dirty="0"/>
              <a:t>Safran Timing Technologies SA, Neuchâtel, Switzerland</a:t>
            </a:r>
            <a:endParaRPr lang="fr-FR" dirty="0"/>
          </a:p>
          <a:p>
            <a:r>
              <a:rPr lang="en-US" baseline="30000" dirty="0"/>
              <a:t>11</a:t>
            </a:r>
            <a:r>
              <a:rPr lang="en-US" dirty="0"/>
              <a:t>Laboratoire Kastler </a:t>
            </a:r>
            <a:r>
              <a:rPr lang="en-US" dirty="0" err="1"/>
              <a:t>Brossel</a:t>
            </a:r>
            <a:r>
              <a:rPr lang="en-US" dirty="0"/>
              <a:t>, ENS-PSL, Paris, France, </a:t>
            </a:r>
            <a:r>
              <a:rPr lang="en-GB" baseline="30000" dirty="0"/>
              <a:t>12</a:t>
            </a:r>
            <a:r>
              <a:rPr lang="en-GB" dirty="0"/>
              <a:t>National Physical Laboratory, Teddington, United Kingdom</a:t>
            </a:r>
            <a:endParaRPr lang="fr-FR" dirty="0"/>
          </a:p>
          <a:p>
            <a:r>
              <a:rPr lang="en-US" baseline="30000" dirty="0"/>
              <a:t>13</a:t>
            </a:r>
            <a:r>
              <a:rPr lang="en-US" dirty="0"/>
              <a:t>Technical University of Munich, Munich, Germany, </a:t>
            </a:r>
            <a:r>
              <a:rPr lang="en-US" baseline="30000" dirty="0"/>
              <a:t>14</a:t>
            </a:r>
            <a:r>
              <a:rPr lang="en-US" dirty="0"/>
              <a:t>Timetech, Stuttgart, Germany</a:t>
            </a:r>
            <a:endParaRPr lang="fr-FR" dirty="0"/>
          </a:p>
          <a:p>
            <a:r>
              <a:rPr lang="en-US" baseline="30000" dirty="0"/>
              <a:t>15</a:t>
            </a:r>
            <a:r>
              <a:rPr lang="en-GB" dirty="0"/>
              <a:t>German Space Operations </a:t>
            </a:r>
            <a:r>
              <a:rPr lang="en-GB" dirty="0" err="1"/>
              <a:t>Center</a:t>
            </a:r>
            <a:r>
              <a:rPr lang="en-GB" dirty="0"/>
              <a:t>, DLR, </a:t>
            </a:r>
            <a:r>
              <a:rPr lang="en-GB" dirty="0" err="1"/>
              <a:t>Weßling</a:t>
            </a:r>
            <a:r>
              <a:rPr lang="en-GB" dirty="0"/>
              <a:t>, Germany, </a:t>
            </a:r>
            <a:r>
              <a:rPr lang="en-GB" baseline="30000" dirty="0"/>
              <a:t>16</a:t>
            </a:r>
            <a:r>
              <a:rPr lang="en-GB" dirty="0"/>
              <a:t>National Institute of Standards and Technology, Boulder, USA</a:t>
            </a:r>
            <a:endParaRPr lang="fr-FR" dirty="0"/>
          </a:p>
          <a:p>
            <a:r>
              <a:rPr lang="en-GB" baseline="30000" dirty="0"/>
              <a:t>17</a:t>
            </a:r>
            <a:r>
              <a:rPr lang="en-GB" dirty="0"/>
              <a:t>Czech Technical University in Prague, Prague, Czech Republic, </a:t>
            </a:r>
            <a:r>
              <a:rPr lang="en-US" baseline="30000" dirty="0"/>
              <a:t>18</a:t>
            </a:r>
            <a:r>
              <a:rPr lang="en-GB" dirty="0"/>
              <a:t>IRFU, CEA, </a:t>
            </a:r>
            <a:r>
              <a:rPr lang="en-GB" dirty="0" err="1"/>
              <a:t>Université</a:t>
            </a:r>
            <a:r>
              <a:rPr lang="en-GB" dirty="0"/>
              <a:t> Paris-</a:t>
            </a:r>
            <a:r>
              <a:rPr lang="en-GB" dirty="0" err="1"/>
              <a:t>Saclay</a:t>
            </a:r>
            <a:r>
              <a:rPr lang="en-GB" dirty="0"/>
              <a:t>, Gif-sur-Yvette, France</a:t>
            </a:r>
            <a:endParaRPr lang="fr-FR" dirty="0"/>
          </a:p>
        </p:txBody>
      </p:sp>
    </p:spTree>
    <p:extLst>
      <p:ext uri="{BB962C8B-B14F-4D97-AF65-F5344CB8AC3E}">
        <p14:creationId xmlns:p14="http://schemas.microsoft.com/office/powerpoint/2010/main" val="24146884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4">
            <a:extLst>
              <a:ext uri="{FF2B5EF4-FFF2-40B4-BE49-F238E27FC236}">
                <a16:creationId xmlns:a16="http://schemas.microsoft.com/office/drawing/2014/main" id="{6F54093F-20F9-46D0-9940-6321B435C088}"/>
              </a:ext>
            </a:extLst>
          </p:cNvPr>
          <p:cNvSpPr>
            <a:spLocks noChangeArrowheads="1"/>
          </p:cNvSpPr>
          <p:nvPr/>
        </p:nvSpPr>
        <p:spPr bwMode="auto">
          <a:xfrm>
            <a:off x="1721221" y="2281569"/>
            <a:ext cx="8282179" cy="762427"/>
          </a:xfrm>
          <a:prstGeom prst="rect">
            <a:avLst/>
          </a:prstGeom>
          <a:solidFill>
            <a:srgbClr val="B7E6F5"/>
          </a:solidFill>
          <a:ln/>
          <a:extLst/>
        </p:spPr>
        <p:style>
          <a:lnRef idx="2">
            <a:schemeClr val="dk1"/>
          </a:lnRef>
          <a:fillRef idx="1">
            <a:schemeClr val="lt1"/>
          </a:fillRef>
          <a:effectRef idx="0">
            <a:schemeClr val="dk1"/>
          </a:effectRef>
          <a:fontRef idx="minor">
            <a:schemeClr val="dk1"/>
          </a:fontRef>
        </p:style>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n-GB" altLang="en-US" sz="3200" dirty="0">
                <a:solidFill>
                  <a:schemeClr val="tx1"/>
                </a:solidFill>
              </a:rPr>
              <a:t>Thank you for </a:t>
            </a:r>
            <a:r>
              <a:rPr lang="en-GB" altLang="en-US" sz="3200">
                <a:solidFill>
                  <a:schemeClr val="tx1"/>
                </a:solidFill>
              </a:rPr>
              <a:t>your attention ! </a:t>
            </a:r>
            <a:endParaRPr lang="fr-FR" altLang="en-US" sz="3200" dirty="0">
              <a:solidFill>
                <a:schemeClr val="tx1"/>
              </a:solidFill>
            </a:endParaRPr>
          </a:p>
        </p:txBody>
      </p:sp>
    </p:spTree>
    <p:extLst>
      <p:ext uri="{BB962C8B-B14F-4D97-AF65-F5344CB8AC3E}">
        <p14:creationId xmlns:p14="http://schemas.microsoft.com/office/powerpoint/2010/main" val="502675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98089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992314" y="44450"/>
            <a:ext cx="8135937" cy="1143000"/>
          </a:xfrm>
          <a:prstGeom prst="rect">
            <a:avLst/>
          </a:prstGeom>
          <a:solidFill>
            <a:srgbClr val="CCECFF"/>
          </a:solidFill>
          <a:effectLst>
            <a:outerShdw dist="107763" dir="2700000" algn="ctr" rotWithShape="0">
              <a:schemeClr val="bg2"/>
            </a:outerShdw>
          </a:effectLst>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3600"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Variabilité des constantes fondamentales: limites actuelles </a:t>
            </a:r>
          </a:p>
        </p:txBody>
      </p:sp>
      <p:sp>
        <p:nvSpPr>
          <p:cNvPr id="80900" name="ZoneTexte 2"/>
          <p:cNvSpPr txBox="1">
            <a:spLocks noChangeArrowheads="1"/>
          </p:cNvSpPr>
          <p:nvPr/>
        </p:nvSpPr>
        <p:spPr bwMode="auto">
          <a:xfrm>
            <a:off x="3526783" y="4207504"/>
            <a:ext cx="60474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000" dirty="0"/>
              <a:t>M. </a:t>
            </a:r>
            <a:r>
              <a:rPr lang="fr-FR" altLang="fr-FR" sz="2000" dirty="0" err="1"/>
              <a:t>Filzinger</a:t>
            </a:r>
            <a:r>
              <a:rPr lang="fr-FR" altLang="fr-FR" sz="2000" dirty="0"/>
              <a:t> et al. PRL </a:t>
            </a:r>
            <a:r>
              <a:rPr lang="en-GB" sz="2000" dirty="0"/>
              <a:t>130, 253001 (2023) </a:t>
            </a:r>
          </a:p>
          <a:p>
            <a:pPr>
              <a:spcBef>
                <a:spcPct val="0"/>
              </a:spcBef>
              <a:buFontTx/>
              <a:buNone/>
            </a:pPr>
            <a:r>
              <a:rPr lang="en-GB" sz="2000" dirty="0"/>
              <a:t> </a:t>
            </a:r>
            <a:r>
              <a:rPr lang="fr-FR" altLang="fr-FR" sz="2000" dirty="0"/>
              <a:t>R. Lange et al. Phys. </a:t>
            </a:r>
            <a:r>
              <a:rPr lang="fr-FR" altLang="fr-FR" sz="2000" dirty="0" err="1"/>
              <a:t>Rev</a:t>
            </a:r>
            <a:r>
              <a:rPr lang="fr-FR" altLang="fr-FR" sz="2000" dirty="0"/>
              <a:t>. </a:t>
            </a:r>
            <a:r>
              <a:rPr lang="fr-FR" altLang="fr-FR" sz="2000" dirty="0" err="1"/>
              <a:t>Lett</a:t>
            </a:r>
            <a:r>
              <a:rPr lang="fr-FR" altLang="fr-FR" sz="2000" dirty="0"/>
              <a:t>. </a:t>
            </a:r>
            <a:r>
              <a:rPr lang="en-GB" sz="2000" dirty="0"/>
              <a:t>126, 011102 (2021)</a:t>
            </a:r>
            <a:endParaRPr lang="fr-FR" altLang="fr-FR" sz="2000" dirty="0"/>
          </a:p>
        </p:txBody>
      </p:sp>
      <p:sp>
        <p:nvSpPr>
          <p:cNvPr id="80901" name="ZoneTexte 4"/>
          <p:cNvSpPr txBox="1">
            <a:spLocks noChangeArrowheads="1"/>
          </p:cNvSpPr>
          <p:nvPr/>
        </p:nvSpPr>
        <p:spPr bwMode="auto">
          <a:xfrm>
            <a:off x="2277593" y="3368442"/>
            <a:ext cx="10080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400" dirty="0"/>
              <a:t>m</a:t>
            </a:r>
            <a:r>
              <a:rPr lang="fr-FR" altLang="fr-FR" sz="2400" baseline="-25000" dirty="0"/>
              <a:t>e</a:t>
            </a:r>
            <a:r>
              <a:rPr lang="fr-FR" altLang="fr-FR" sz="2400" dirty="0"/>
              <a:t>/</a:t>
            </a:r>
            <a:r>
              <a:rPr lang="fr-FR" altLang="fr-FR" sz="2400" dirty="0" err="1"/>
              <a:t>m</a:t>
            </a:r>
            <a:r>
              <a:rPr lang="fr-FR" altLang="fr-FR" sz="2400" baseline="-25000" dirty="0" err="1"/>
              <a:t>p</a:t>
            </a:r>
            <a:endParaRPr lang="fr-FR" altLang="fr-FR" sz="2400" baseline="-25000" dirty="0"/>
          </a:p>
        </p:txBody>
      </p:sp>
      <p:pic>
        <p:nvPicPr>
          <p:cNvPr id="6" name="Image 5">
            <a:extLst>
              <a:ext uri="{FF2B5EF4-FFF2-40B4-BE49-F238E27FC236}">
                <a16:creationId xmlns:a16="http://schemas.microsoft.com/office/drawing/2014/main" id="{AAFBEAAA-D615-4633-B19D-396E8483F4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9736" y="3403256"/>
            <a:ext cx="5661518" cy="517034"/>
          </a:xfrm>
          <a:prstGeom prst="rect">
            <a:avLst/>
          </a:prstGeom>
        </p:spPr>
      </p:pic>
      <p:pic>
        <p:nvPicPr>
          <p:cNvPr id="8" name="Image 7">
            <a:extLst>
              <a:ext uri="{FF2B5EF4-FFF2-40B4-BE49-F238E27FC236}">
                <a16:creationId xmlns:a16="http://schemas.microsoft.com/office/drawing/2014/main" id="{398C6EAC-A038-4B39-94D0-8E330668D7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9340" y="2034836"/>
            <a:ext cx="5742310" cy="528139"/>
          </a:xfrm>
          <a:prstGeom prst="rect">
            <a:avLst/>
          </a:prstGeom>
        </p:spPr>
      </p:pic>
      <p:sp>
        <p:nvSpPr>
          <p:cNvPr id="2" name="ZoneTexte 1">
            <a:extLst>
              <a:ext uri="{FF2B5EF4-FFF2-40B4-BE49-F238E27FC236}">
                <a16:creationId xmlns:a16="http://schemas.microsoft.com/office/drawing/2014/main" id="{E4676D8B-177A-48D1-BCFA-FB7756840071}"/>
              </a:ext>
            </a:extLst>
          </p:cNvPr>
          <p:cNvSpPr txBox="1"/>
          <p:nvPr/>
        </p:nvSpPr>
        <p:spPr>
          <a:xfrm>
            <a:off x="1984037" y="5459250"/>
            <a:ext cx="8382679" cy="830997"/>
          </a:xfrm>
          <a:prstGeom prst="rect">
            <a:avLst/>
          </a:prstGeom>
          <a:noFill/>
        </p:spPr>
        <p:txBody>
          <a:bodyPr wrap="none" rtlCol="0">
            <a:spAutoFit/>
          </a:bodyPr>
          <a:lstStyle/>
          <a:p>
            <a:pPr algn="ctr"/>
            <a:r>
              <a:rPr lang="en-GB" sz="2400" dirty="0" err="1">
                <a:solidFill>
                  <a:srgbClr val="3333CC"/>
                </a:solidFill>
              </a:rPr>
              <a:t>En</a:t>
            </a:r>
            <a:r>
              <a:rPr lang="en-GB" sz="2400" dirty="0">
                <a:solidFill>
                  <a:srgbClr val="3333CC"/>
                </a:solidFill>
              </a:rPr>
              <a:t> </a:t>
            </a:r>
            <a:r>
              <a:rPr lang="en-GB" sz="2400" dirty="0" err="1">
                <a:solidFill>
                  <a:srgbClr val="3333CC"/>
                </a:solidFill>
              </a:rPr>
              <a:t>connectant</a:t>
            </a:r>
            <a:r>
              <a:rPr lang="en-GB" sz="2400" dirty="0">
                <a:solidFill>
                  <a:srgbClr val="3333CC"/>
                </a:solidFill>
              </a:rPr>
              <a:t> de </a:t>
            </a:r>
            <a:r>
              <a:rPr lang="en-GB" sz="2400" dirty="0" err="1">
                <a:solidFill>
                  <a:srgbClr val="3333CC"/>
                </a:solidFill>
              </a:rPr>
              <a:t>nombreuses</a:t>
            </a:r>
            <a:r>
              <a:rPr lang="en-GB" sz="2400" dirty="0">
                <a:solidFill>
                  <a:srgbClr val="3333CC"/>
                </a:solidFill>
              </a:rPr>
              <a:t> </a:t>
            </a:r>
            <a:r>
              <a:rPr lang="en-GB" sz="2400" dirty="0" err="1">
                <a:solidFill>
                  <a:srgbClr val="3333CC"/>
                </a:solidFill>
              </a:rPr>
              <a:t>horloges</a:t>
            </a:r>
            <a:r>
              <a:rPr lang="en-GB" sz="2400" dirty="0">
                <a:solidFill>
                  <a:srgbClr val="3333CC"/>
                </a:solidFill>
              </a:rPr>
              <a:t> micro-</a:t>
            </a:r>
            <a:r>
              <a:rPr lang="en-GB" sz="2400" dirty="0" err="1">
                <a:solidFill>
                  <a:srgbClr val="3333CC"/>
                </a:solidFill>
              </a:rPr>
              <a:t>ondes</a:t>
            </a:r>
            <a:r>
              <a:rPr lang="en-GB" sz="2400" dirty="0">
                <a:solidFill>
                  <a:srgbClr val="3333CC"/>
                </a:solidFill>
              </a:rPr>
              <a:t> et </a:t>
            </a:r>
            <a:r>
              <a:rPr lang="en-GB" sz="2400" dirty="0" err="1">
                <a:solidFill>
                  <a:srgbClr val="3333CC"/>
                </a:solidFill>
              </a:rPr>
              <a:t>optiques</a:t>
            </a:r>
            <a:r>
              <a:rPr lang="en-GB" sz="2400" dirty="0">
                <a:solidFill>
                  <a:srgbClr val="3333CC"/>
                </a:solidFill>
              </a:rPr>
              <a:t>, </a:t>
            </a:r>
          </a:p>
          <a:p>
            <a:pPr algn="ctr"/>
            <a:r>
              <a:rPr lang="en-GB" sz="2400" dirty="0">
                <a:solidFill>
                  <a:srgbClr val="3333CC"/>
                </a:solidFill>
              </a:rPr>
              <a:t>ACES </a:t>
            </a:r>
            <a:r>
              <a:rPr lang="en-GB" sz="2400" dirty="0" err="1">
                <a:solidFill>
                  <a:srgbClr val="3333CC"/>
                </a:solidFill>
              </a:rPr>
              <a:t>contribuera</a:t>
            </a:r>
            <a:r>
              <a:rPr lang="en-GB" sz="2400" dirty="0">
                <a:solidFill>
                  <a:srgbClr val="3333CC"/>
                </a:solidFill>
              </a:rPr>
              <a:t> à </a:t>
            </a:r>
            <a:r>
              <a:rPr lang="en-GB" sz="2400" dirty="0" err="1">
                <a:solidFill>
                  <a:srgbClr val="3333CC"/>
                </a:solidFill>
              </a:rPr>
              <a:t>améliorer</a:t>
            </a:r>
            <a:r>
              <a:rPr lang="en-GB" sz="2400" dirty="0">
                <a:solidFill>
                  <a:srgbClr val="3333CC"/>
                </a:solidFill>
              </a:rPr>
              <a:t> </a:t>
            </a:r>
            <a:r>
              <a:rPr lang="en-GB" sz="2400" dirty="0" err="1">
                <a:solidFill>
                  <a:srgbClr val="3333CC"/>
                </a:solidFill>
              </a:rPr>
              <a:t>ces</a:t>
            </a:r>
            <a:r>
              <a:rPr lang="en-GB" sz="2400" dirty="0">
                <a:solidFill>
                  <a:srgbClr val="3333CC"/>
                </a:solidFill>
              </a:rPr>
              <a:t> </a:t>
            </a:r>
            <a:r>
              <a:rPr lang="en-GB" sz="2400" dirty="0" err="1">
                <a:solidFill>
                  <a:srgbClr val="3333CC"/>
                </a:solidFill>
              </a:rPr>
              <a:t>limites</a:t>
            </a:r>
            <a:endParaRPr lang="en-GB" sz="2400" dirty="0">
              <a:solidFill>
                <a:srgbClr val="3333CC"/>
              </a:solidFill>
            </a:endParaRPr>
          </a:p>
        </p:txBody>
      </p:sp>
    </p:spTree>
    <p:extLst>
      <p:ext uri="{BB962C8B-B14F-4D97-AF65-F5344CB8AC3E}">
        <p14:creationId xmlns:p14="http://schemas.microsoft.com/office/powerpoint/2010/main" val="735596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3A9EE45-4C71-431E-A820-A5AE82115CA3}"/>
              </a:ext>
            </a:extLst>
          </p:cNvPr>
          <p:cNvSpPr>
            <a:spLocks noGrp="1"/>
          </p:cNvSpPr>
          <p:nvPr>
            <p:ph idx="1"/>
          </p:nvPr>
        </p:nvSpPr>
        <p:spPr>
          <a:xfrm>
            <a:off x="1608486" y="905955"/>
            <a:ext cx="9228787" cy="1257474"/>
          </a:xfrm>
        </p:spPr>
        <p:txBody>
          <a:bodyPr>
            <a:normAutofit/>
          </a:bodyPr>
          <a:lstStyle/>
          <a:p>
            <a:pPr marL="0" indent="0">
              <a:buNone/>
            </a:pPr>
            <a:r>
              <a:rPr lang="en-GB" sz="2200" dirty="0">
                <a:latin typeface="Arial" panose="020B0604020202020204" pitchFamily="34" charset="0"/>
                <a:cs typeface="Arial" panose="020B0604020202020204" pitchFamily="34" charset="0"/>
              </a:rPr>
              <a:t>1938 I. Rabi molecular beam resonance spectroscopy </a:t>
            </a:r>
          </a:p>
          <a:p>
            <a:pPr marL="0" indent="0">
              <a:buNone/>
            </a:pPr>
            <a:r>
              <a:rPr lang="en-GB" sz="2200" dirty="0">
                <a:latin typeface="Arial" panose="020B0604020202020204" pitchFamily="34" charset="0"/>
                <a:cs typeface="Arial" panose="020B0604020202020204" pitchFamily="34" charset="0"/>
              </a:rPr>
              <a:t>1940-1949 </a:t>
            </a:r>
            <a:r>
              <a:rPr lang="en-GB" sz="2200" dirty="0" err="1">
                <a:latin typeface="Arial" panose="020B0604020202020204" pitchFamily="34" charset="0"/>
                <a:cs typeface="Arial" panose="020B0604020202020204" pitchFamily="34" charset="0"/>
              </a:rPr>
              <a:t>Cesium</a:t>
            </a:r>
            <a:r>
              <a:rPr lang="en-GB" sz="2200" dirty="0">
                <a:latin typeface="Arial" panose="020B0604020202020204" pitchFamily="34" charset="0"/>
                <a:cs typeface="Arial" panose="020B0604020202020204" pitchFamily="34" charset="0"/>
              </a:rPr>
              <a:t> atomic clocks, Rabi, Ramsey, Essen &amp; Parry,1955 </a:t>
            </a:r>
          </a:p>
          <a:p>
            <a:pPr marL="0" indent="0">
              <a:buNone/>
            </a:pPr>
            <a:r>
              <a:rPr lang="en-GB" sz="2200" dirty="0">
                <a:latin typeface="Arial" panose="020B0604020202020204" pitchFamily="34" charset="0"/>
                <a:cs typeface="Arial" panose="020B0604020202020204" pitchFamily="34" charset="0"/>
              </a:rPr>
              <a:t>1973 Atomic Clocks onboard satellite navigation system, GPS </a:t>
            </a:r>
          </a:p>
        </p:txBody>
      </p:sp>
      <p:pic>
        <p:nvPicPr>
          <p:cNvPr id="4" name="Image 1">
            <a:extLst>
              <a:ext uri="{FF2B5EF4-FFF2-40B4-BE49-F238E27FC236}">
                <a16:creationId xmlns:a16="http://schemas.microsoft.com/office/drawing/2014/main" id="{E98C882C-E1B0-463B-A360-B91495B777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05971" y="91184"/>
            <a:ext cx="1671638"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5">
            <a:extLst>
              <a:ext uri="{FF2B5EF4-FFF2-40B4-BE49-F238E27FC236}">
                <a16:creationId xmlns:a16="http://schemas.microsoft.com/office/drawing/2014/main" id="{5F6C44ED-4525-4A0F-B61B-D58BF31BAF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25" y="180513"/>
            <a:ext cx="1528778" cy="2006890"/>
          </a:xfrm>
          <a:prstGeom prst="rect">
            <a:avLst/>
          </a:prstGeom>
        </p:spPr>
      </p:pic>
      <p:sp>
        <p:nvSpPr>
          <p:cNvPr id="17" name="Titre 1">
            <a:extLst>
              <a:ext uri="{FF2B5EF4-FFF2-40B4-BE49-F238E27FC236}">
                <a16:creationId xmlns:a16="http://schemas.microsoft.com/office/drawing/2014/main" id="{207E8B78-9D75-45C1-9C5F-0D41BA95F96F}"/>
              </a:ext>
            </a:extLst>
          </p:cNvPr>
          <p:cNvSpPr>
            <a:spLocks noGrp="1"/>
          </p:cNvSpPr>
          <p:nvPr>
            <p:ph type="title"/>
          </p:nvPr>
        </p:nvSpPr>
        <p:spPr>
          <a:xfrm>
            <a:off x="1793943" y="91183"/>
            <a:ext cx="8157925" cy="734439"/>
          </a:xfrm>
          <a:solidFill>
            <a:srgbClr val="B7E6F5"/>
          </a:solidFill>
          <a:ln>
            <a:solidFill>
              <a:schemeClr val="tx1"/>
            </a:solidFill>
          </a:ln>
        </p:spPr>
        <p:txBody>
          <a:bodyPr>
            <a:normAutofit fontScale="90000"/>
          </a:bodyPr>
          <a:lstStyle/>
          <a:p>
            <a:pPr algn="ctr"/>
            <a:r>
              <a:rPr lang="en-GB" sz="2600" dirty="0">
                <a:latin typeface="Arial" panose="020B0604020202020204" pitchFamily="34" charset="0"/>
                <a:cs typeface="Arial" panose="020B0604020202020204" pitchFamily="34" charset="0"/>
              </a:rPr>
              <a:t>The measurement of Time</a:t>
            </a:r>
            <a:br>
              <a:rPr lang="en-GB" sz="2600" dirty="0">
                <a:latin typeface="Arial" panose="020B0604020202020204" pitchFamily="34" charset="0"/>
                <a:cs typeface="Arial" panose="020B0604020202020204" pitchFamily="34" charset="0"/>
              </a:rPr>
            </a:br>
            <a:r>
              <a:rPr lang="en-GB" sz="2600" dirty="0">
                <a:latin typeface="Arial" panose="020B0604020202020204" pitchFamily="34" charset="0"/>
                <a:cs typeface="Arial" panose="020B0604020202020204" pitchFamily="34" charset="0"/>
              </a:rPr>
              <a:t>From spectroscopy to atomic clocks and navigation</a:t>
            </a:r>
          </a:p>
        </p:txBody>
      </p:sp>
      <p:grpSp>
        <p:nvGrpSpPr>
          <p:cNvPr id="5" name="Groupe 4">
            <a:extLst>
              <a:ext uri="{FF2B5EF4-FFF2-40B4-BE49-F238E27FC236}">
                <a16:creationId xmlns:a16="http://schemas.microsoft.com/office/drawing/2014/main" id="{F0B4F331-A827-42D3-88EC-73874F8FB5CF}"/>
              </a:ext>
            </a:extLst>
          </p:cNvPr>
          <p:cNvGrpSpPr/>
          <p:nvPr/>
        </p:nvGrpSpPr>
        <p:grpSpPr>
          <a:xfrm>
            <a:off x="359230" y="2536018"/>
            <a:ext cx="11832770" cy="4141469"/>
            <a:chOff x="359230" y="2536018"/>
            <a:chExt cx="11832770" cy="4141469"/>
          </a:xfrm>
        </p:grpSpPr>
        <p:grpSp>
          <p:nvGrpSpPr>
            <p:cNvPr id="27" name="Groupe 26">
              <a:extLst>
                <a:ext uri="{FF2B5EF4-FFF2-40B4-BE49-F238E27FC236}">
                  <a16:creationId xmlns:a16="http://schemas.microsoft.com/office/drawing/2014/main" id="{31E84EBF-069F-4DB4-A143-59B98D42F6B2}"/>
                </a:ext>
              </a:extLst>
            </p:cNvPr>
            <p:cNvGrpSpPr/>
            <p:nvPr/>
          </p:nvGrpSpPr>
          <p:grpSpPr>
            <a:xfrm>
              <a:off x="359230" y="2536018"/>
              <a:ext cx="11832770" cy="4141469"/>
              <a:chOff x="359230" y="2536018"/>
              <a:chExt cx="11832770" cy="4141469"/>
            </a:xfrm>
          </p:grpSpPr>
          <p:grpSp>
            <p:nvGrpSpPr>
              <p:cNvPr id="20" name="Groupe 19">
                <a:extLst>
                  <a:ext uri="{FF2B5EF4-FFF2-40B4-BE49-F238E27FC236}">
                    <a16:creationId xmlns:a16="http://schemas.microsoft.com/office/drawing/2014/main" id="{66613412-5ECE-433A-9286-4052BDA02FCB}"/>
                  </a:ext>
                </a:extLst>
              </p:cNvPr>
              <p:cNvGrpSpPr/>
              <p:nvPr/>
            </p:nvGrpSpPr>
            <p:grpSpPr>
              <a:xfrm>
                <a:off x="359230" y="3678048"/>
                <a:ext cx="11832770" cy="2999439"/>
                <a:chOff x="359231" y="3678048"/>
                <a:chExt cx="10346738" cy="2219823"/>
              </a:xfrm>
            </p:grpSpPr>
            <p:grpSp>
              <p:nvGrpSpPr>
                <p:cNvPr id="19" name="Groupe 18">
                  <a:extLst>
                    <a:ext uri="{FF2B5EF4-FFF2-40B4-BE49-F238E27FC236}">
                      <a16:creationId xmlns:a16="http://schemas.microsoft.com/office/drawing/2014/main" id="{116345DF-8CF7-4E47-9662-83E8A797C822}"/>
                    </a:ext>
                  </a:extLst>
                </p:cNvPr>
                <p:cNvGrpSpPr/>
                <p:nvPr/>
              </p:nvGrpSpPr>
              <p:grpSpPr>
                <a:xfrm>
                  <a:off x="359231" y="3678048"/>
                  <a:ext cx="10346738" cy="2219823"/>
                  <a:chOff x="359231" y="3678048"/>
                  <a:chExt cx="10346738" cy="2219823"/>
                </a:xfrm>
              </p:grpSpPr>
              <p:pic>
                <p:nvPicPr>
                  <p:cNvPr id="13" name="Image 1">
                    <a:extLst>
                      <a:ext uri="{FF2B5EF4-FFF2-40B4-BE49-F238E27FC236}">
                        <a16:creationId xmlns:a16="http://schemas.microsoft.com/office/drawing/2014/main" id="{99715F29-7E56-4E48-9811-74C715E8164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69302" y="3678048"/>
                    <a:ext cx="3836667" cy="2219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3">
                    <a:extLst>
                      <a:ext uri="{FF2B5EF4-FFF2-40B4-BE49-F238E27FC236}">
                        <a16:creationId xmlns:a16="http://schemas.microsoft.com/office/drawing/2014/main" id="{E23A0898-43AB-47D9-B8D7-2983F82CA2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9231" y="3900116"/>
                    <a:ext cx="3331996" cy="199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ZoneTexte 17">
                  <a:extLst>
                    <a:ext uri="{FF2B5EF4-FFF2-40B4-BE49-F238E27FC236}">
                      <a16:creationId xmlns:a16="http://schemas.microsoft.com/office/drawing/2014/main" id="{9DEDF673-D8A4-403B-8188-3048C9FD6D46}"/>
                    </a:ext>
                  </a:extLst>
                </p:cNvPr>
                <p:cNvSpPr txBox="1"/>
                <p:nvPr/>
              </p:nvSpPr>
              <p:spPr>
                <a:xfrm>
                  <a:off x="3997737" y="4437328"/>
                  <a:ext cx="2766372" cy="615004"/>
                </a:xfrm>
                <a:prstGeom prst="rect">
                  <a:avLst/>
                </a:prstGeom>
                <a:noFill/>
              </p:spPr>
              <p:txBody>
                <a:bodyPr wrap="none" rtlCol="0">
                  <a:spAutoFit/>
                </a:bodyPr>
                <a:lstStyle/>
                <a:p>
                  <a:pPr algn="ctr"/>
                  <a:r>
                    <a:rPr lang="en-GB" sz="2400" dirty="0">
                      <a:solidFill>
                        <a:srgbClr val="FF0000"/>
                      </a:solidFill>
                      <a:latin typeface="Arial" panose="020B0604020202020204" pitchFamily="34" charset="0"/>
                      <a:cs typeface="Arial" panose="020B0604020202020204" pitchFamily="34" charset="0"/>
                    </a:rPr>
                    <a:t>A revolution in society</a:t>
                  </a:r>
                </a:p>
                <a:p>
                  <a:pPr algn="ctr"/>
                  <a:r>
                    <a:rPr lang="en-GB" sz="2400" dirty="0">
                      <a:solidFill>
                        <a:srgbClr val="FF0000"/>
                      </a:solidFill>
                      <a:latin typeface="Arial" panose="020B0604020202020204" pitchFamily="34" charset="0"/>
                      <a:cs typeface="Arial" panose="020B0604020202020204" pitchFamily="34" charset="0"/>
                    </a:rPr>
                    <a:t>and science</a:t>
                  </a:r>
                </a:p>
              </p:txBody>
            </p:sp>
          </p:grpSp>
          <p:sp>
            <p:nvSpPr>
              <p:cNvPr id="26" name="ZoneTexte 25">
                <a:extLst>
                  <a:ext uri="{FF2B5EF4-FFF2-40B4-BE49-F238E27FC236}">
                    <a16:creationId xmlns:a16="http://schemas.microsoft.com/office/drawing/2014/main" id="{C8BEFDCB-1B83-44F5-857D-555F86CFCF72}"/>
                  </a:ext>
                </a:extLst>
              </p:cNvPr>
              <p:cNvSpPr txBox="1"/>
              <p:nvPr/>
            </p:nvSpPr>
            <p:spPr>
              <a:xfrm>
                <a:off x="1395835" y="2536018"/>
                <a:ext cx="10692351" cy="769441"/>
              </a:xfrm>
              <a:prstGeom prst="rect">
                <a:avLst/>
              </a:prstGeom>
              <a:noFill/>
            </p:spPr>
            <p:txBody>
              <a:bodyPr wrap="none" rtlCol="0">
                <a:spAutoFit/>
              </a:bodyPr>
              <a:lstStyle/>
              <a:p>
                <a:pPr marL="285750" indent="-285750">
                  <a:buFont typeface="Arial" panose="020B0604020202020204" pitchFamily="34" charset="0"/>
                  <a:buChar char="•"/>
                </a:pPr>
                <a:r>
                  <a:rPr lang="fr-FR" altLang="fr-FR" sz="2200" dirty="0">
                    <a:latin typeface="Arial" panose="020B0604020202020204" pitchFamily="34" charset="0"/>
                    <a:cs typeface="Arial" panose="020B0604020202020204" pitchFamily="34" charset="0"/>
                  </a:rPr>
                  <a:t>Wide range of </a:t>
                </a:r>
                <a:r>
                  <a:rPr lang="fr-FR" altLang="fr-FR" sz="2200" dirty="0" err="1">
                    <a:latin typeface="Arial" panose="020B0604020202020204" pitchFamily="34" charset="0"/>
                    <a:cs typeface="Arial" panose="020B0604020202020204" pitchFamily="34" charset="0"/>
                  </a:rPr>
                  <a:t>industrial</a:t>
                </a:r>
                <a:r>
                  <a:rPr lang="fr-FR" altLang="fr-FR" sz="2200" dirty="0">
                    <a:latin typeface="Arial" panose="020B0604020202020204" pitchFamily="34" charset="0"/>
                    <a:cs typeface="Arial" panose="020B0604020202020204" pitchFamily="34" charset="0"/>
                  </a:rPr>
                  <a:t> applications, </a:t>
                </a:r>
                <a:r>
                  <a:rPr lang="fr-FR" altLang="fr-FR" sz="2200" dirty="0" err="1">
                    <a:latin typeface="Arial" panose="020B0604020202020204" pitchFamily="34" charset="0"/>
                    <a:cs typeface="Arial" panose="020B0604020202020204" pitchFamily="34" charset="0"/>
                  </a:rPr>
                  <a:t>telecommunications</a:t>
                </a:r>
                <a:r>
                  <a:rPr lang="fr-FR" altLang="fr-FR" sz="2200" dirty="0">
                    <a:latin typeface="Arial" panose="020B0604020202020204" pitchFamily="34" charset="0"/>
                    <a:cs typeface="Arial" panose="020B0604020202020204" pitchFamily="34" charset="0"/>
                  </a:rPr>
                  <a:t>, navigation, </a:t>
                </a:r>
                <a:r>
                  <a:rPr lang="fr-FR" altLang="fr-FR" sz="2200" dirty="0" err="1">
                    <a:latin typeface="Arial" panose="020B0604020202020204" pitchFamily="34" charset="0"/>
                    <a:cs typeface="Arial" panose="020B0604020202020204" pitchFamily="34" charset="0"/>
                  </a:rPr>
                  <a:t>banking</a:t>
                </a:r>
                <a:r>
                  <a:rPr lang="fr-FR" altLang="fr-FR" sz="22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fr-FR" altLang="fr-FR" sz="2200" dirty="0">
                    <a:latin typeface="Arial" panose="020B0604020202020204" pitchFamily="34" charset="0"/>
                    <a:cs typeface="Arial" panose="020B0604020202020204" pitchFamily="34" charset="0"/>
                  </a:rPr>
                  <a:t>Fundamental science</a:t>
                </a:r>
              </a:p>
            </p:txBody>
          </p:sp>
        </p:grpSp>
        <p:sp>
          <p:nvSpPr>
            <p:cNvPr id="2" name="ZoneTexte 1">
              <a:extLst>
                <a:ext uri="{FF2B5EF4-FFF2-40B4-BE49-F238E27FC236}">
                  <a16:creationId xmlns:a16="http://schemas.microsoft.com/office/drawing/2014/main" id="{99934775-66DA-41ED-B54C-07F7F5F9116F}"/>
                </a:ext>
              </a:extLst>
            </p:cNvPr>
            <p:cNvSpPr txBox="1"/>
            <p:nvPr/>
          </p:nvSpPr>
          <p:spPr>
            <a:xfrm>
              <a:off x="8063659" y="3280847"/>
              <a:ext cx="3776418" cy="369332"/>
            </a:xfrm>
            <a:prstGeom prst="rect">
              <a:avLst/>
            </a:prstGeom>
            <a:noFill/>
          </p:spPr>
          <p:txBody>
            <a:bodyPr wrap="none" rtlCol="0">
              <a:spAutoFit/>
            </a:bodyPr>
            <a:lstStyle/>
            <a:p>
              <a:r>
                <a:rPr lang="en-GB" dirty="0"/>
                <a:t>Satellite constellation, GPS or GALILEO</a:t>
              </a:r>
            </a:p>
          </p:txBody>
        </p:sp>
      </p:grpSp>
    </p:spTree>
    <p:extLst>
      <p:ext uri="{BB962C8B-B14F-4D97-AF65-F5344CB8AC3E}">
        <p14:creationId xmlns:p14="http://schemas.microsoft.com/office/powerpoint/2010/main" val="296755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 1">
            <a:extLst>
              <a:ext uri="{FF2B5EF4-FFF2-40B4-BE49-F238E27FC236}">
                <a16:creationId xmlns:a16="http://schemas.microsoft.com/office/drawing/2014/main" id="{2F51D0D9-815F-494A-9447-05007A2DF5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37914" y="1"/>
            <a:ext cx="95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a:extLst>
              <a:ext uri="{FF2B5EF4-FFF2-40B4-BE49-F238E27FC236}">
                <a16:creationId xmlns:a16="http://schemas.microsoft.com/office/drawing/2014/main" id="{00D2F77C-128C-4A24-B639-66BA958DC1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98" y="5514105"/>
            <a:ext cx="1115616" cy="1343894"/>
          </a:xfrm>
          <a:prstGeom prst="rect">
            <a:avLst/>
          </a:prstGeom>
        </p:spPr>
      </p:pic>
    </p:spTree>
    <p:extLst>
      <p:ext uri="{BB962C8B-B14F-4D97-AF65-F5344CB8AC3E}">
        <p14:creationId xmlns:p14="http://schemas.microsoft.com/office/powerpoint/2010/main" val="1604898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BB715D0-8A28-F970-5AFD-B3F5E2290C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96756" y="1002378"/>
            <a:ext cx="10595297" cy="53359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97B560F-4EE2-9A4A-3B2F-B29D4734F2F6}"/>
              </a:ext>
            </a:extLst>
          </p:cNvPr>
          <p:cNvSpPr>
            <a:spLocks noGrp="1"/>
          </p:cNvSpPr>
          <p:nvPr>
            <p:ph type="title"/>
          </p:nvPr>
        </p:nvSpPr>
        <p:spPr>
          <a:xfrm>
            <a:off x="836603" y="-24044"/>
            <a:ext cx="10515600" cy="1325563"/>
          </a:xfrm>
        </p:spPr>
        <p:txBody>
          <a:bodyPr/>
          <a:lstStyle/>
          <a:p>
            <a:r>
              <a:rPr lang="en-US" dirty="0"/>
              <a:t>MWL GTs network</a:t>
            </a:r>
            <a:endParaRPr lang="en-GB" dirty="0"/>
          </a:p>
        </p:txBody>
      </p:sp>
      <p:pic>
        <p:nvPicPr>
          <p:cNvPr id="5" name="Picture 4" descr="A large white machine with black pipes  AI-generated content may be incorrect.">
            <a:extLst>
              <a:ext uri="{FF2B5EF4-FFF2-40B4-BE49-F238E27FC236}">
                <a16:creationId xmlns:a16="http://schemas.microsoft.com/office/drawing/2014/main" id="{96385A73-CA9F-5BC3-DF3F-8E712FE1B4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4545" y="1002378"/>
            <a:ext cx="9466758" cy="5329674"/>
          </a:xfrm>
          <a:prstGeom prst="rect">
            <a:avLst/>
          </a:prstGeom>
        </p:spPr>
      </p:pic>
      <p:pic>
        <p:nvPicPr>
          <p:cNvPr id="6" name="Picture 5" descr="Several white boxes on a rooftop  AI-generated content may be incorrect.">
            <a:extLst>
              <a:ext uri="{FF2B5EF4-FFF2-40B4-BE49-F238E27FC236}">
                <a16:creationId xmlns:a16="http://schemas.microsoft.com/office/drawing/2014/main" id="{C07F39D0-E20F-7EF3-5390-B8F6DFAD5D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156" y="996115"/>
            <a:ext cx="9466757" cy="5329674"/>
          </a:xfrm>
          <a:prstGeom prst="rect">
            <a:avLst/>
          </a:prstGeom>
        </p:spPr>
      </p:pic>
      <p:pic>
        <p:nvPicPr>
          <p:cNvPr id="7" name="Picture 6" descr="A person standing on a roof  AI-generated content may be incorrect.">
            <a:extLst>
              <a:ext uri="{FF2B5EF4-FFF2-40B4-BE49-F238E27FC236}">
                <a16:creationId xmlns:a16="http://schemas.microsoft.com/office/drawing/2014/main" id="{BA1099E6-ED99-D96F-BA3F-2DE0280340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69359" y="1002378"/>
            <a:ext cx="7072600" cy="5325252"/>
          </a:xfrm>
          <a:prstGeom prst="rect">
            <a:avLst/>
          </a:prstGeom>
        </p:spPr>
      </p:pic>
      <p:pic>
        <p:nvPicPr>
          <p:cNvPr id="8" name="Picture 7" descr="A white object on a hill  AI-generated content may be incorrect.">
            <a:extLst>
              <a:ext uri="{FF2B5EF4-FFF2-40B4-BE49-F238E27FC236}">
                <a16:creationId xmlns:a16="http://schemas.microsoft.com/office/drawing/2014/main" id="{3E90C416-4310-441D-56E3-558525E613C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61377" y="997140"/>
            <a:ext cx="8269240" cy="5327621"/>
          </a:xfrm>
          <a:prstGeom prst="rect">
            <a:avLst/>
          </a:prstGeom>
        </p:spPr>
      </p:pic>
      <p:pic>
        <p:nvPicPr>
          <p:cNvPr id="9" name="Picture 8" descr="A white boxes on a roof  AI-generated content may be incorrect.">
            <a:extLst>
              <a:ext uri="{FF2B5EF4-FFF2-40B4-BE49-F238E27FC236}">
                <a16:creationId xmlns:a16="http://schemas.microsoft.com/office/drawing/2014/main" id="{0D7D3A8A-7D1A-7E77-CF74-04422841E2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50042" y="997141"/>
            <a:ext cx="7088726" cy="5327620"/>
          </a:xfrm>
          <a:prstGeom prst="rect">
            <a:avLst/>
          </a:prstGeom>
        </p:spPr>
      </p:pic>
      <p:sp>
        <p:nvSpPr>
          <p:cNvPr id="11" name="TextBox 10">
            <a:extLst>
              <a:ext uri="{FF2B5EF4-FFF2-40B4-BE49-F238E27FC236}">
                <a16:creationId xmlns:a16="http://schemas.microsoft.com/office/drawing/2014/main" id="{74C0E622-CEA9-1D4D-72CD-96E114E7D068}"/>
              </a:ext>
            </a:extLst>
          </p:cNvPr>
          <p:cNvSpPr txBox="1"/>
          <p:nvPr/>
        </p:nvSpPr>
        <p:spPr>
          <a:xfrm>
            <a:off x="8082384" y="3097642"/>
            <a:ext cx="371232" cy="368325"/>
          </a:xfrm>
          <a:prstGeom prst="rect">
            <a:avLst/>
          </a:prstGeom>
          <a:noFill/>
        </p:spPr>
        <p:txBody>
          <a:bodyPr wrap="square">
            <a:spAutoFit/>
          </a:bodyPr>
          <a:lstStyle/>
          <a:p>
            <a:r>
              <a:rPr lang="en-GB" sz="1795" kern="0" dirty="0">
                <a:solidFill>
                  <a:srgbClr val="00B050"/>
                </a:solidFill>
                <a:sym typeface="Wingdings" panose="05000000000000000000" pitchFamily="2" charset="2"/>
              </a:rPr>
              <a:t></a:t>
            </a:r>
            <a:endParaRPr lang="en-GB" sz="1795" kern="0" dirty="0">
              <a:solidFill>
                <a:srgbClr val="00B050"/>
              </a:solidFill>
            </a:endParaRPr>
          </a:p>
        </p:txBody>
      </p:sp>
      <p:sp>
        <p:nvSpPr>
          <p:cNvPr id="13" name="TextBox 12">
            <a:extLst>
              <a:ext uri="{FF2B5EF4-FFF2-40B4-BE49-F238E27FC236}">
                <a16:creationId xmlns:a16="http://schemas.microsoft.com/office/drawing/2014/main" id="{332596C1-0333-6C0F-5FB9-738954CB3BC2}"/>
              </a:ext>
            </a:extLst>
          </p:cNvPr>
          <p:cNvSpPr txBox="1"/>
          <p:nvPr/>
        </p:nvSpPr>
        <p:spPr>
          <a:xfrm>
            <a:off x="4254235" y="3091481"/>
            <a:ext cx="371232" cy="368325"/>
          </a:xfrm>
          <a:prstGeom prst="rect">
            <a:avLst/>
          </a:prstGeom>
          <a:noFill/>
        </p:spPr>
        <p:txBody>
          <a:bodyPr wrap="square">
            <a:spAutoFit/>
          </a:bodyPr>
          <a:lstStyle/>
          <a:p>
            <a:r>
              <a:rPr lang="en-GB" sz="1795" kern="0" dirty="0">
                <a:solidFill>
                  <a:srgbClr val="00B050"/>
                </a:solidFill>
                <a:sym typeface="Wingdings" panose="05000000000000000000" pitchFamily="2" charset="2"/>
              </a:rPr>
              <a:t></a:t>
            </a:r>
            <a:endParaRPr lang="en-GB" sz="1795" kern="0" dirty="0">
              <a:solidFill>
                <a:srgbClr val="00B050"/>
              </a:solidFill>
            </a:endParaRPr>
          </a:p>
        </p:txBody>
      </p:sp>
      <p:sp>
        <p:nvSpPr>
          <p:cNvPr id="17" name="TextBox 16">
            <a:extLst>
              <a:ext uri="{FF2B5EF4-FFF2-40B4-BE49-F238E27FC236}">
                <a16:creationId xmlns:a16="http://schemas.microsoft.com/office/drawing/2014/main" id="{8A909B4C-E97A-946D-B144-D1BBDAAEEFE6}"/>
              </a:ext>
            </a:extLst>
          </p:cNvPr>
          <p:cNvSpPr txBox="1"/>
          <p:nvPr/>
        </p:nvSpPr>
        <p:spPr>
          <a:xfrm>
            <a:off x="6971267" y="3101753"/>
            <a:ext cx="371232" cy="368325"/>
          </a:xfrm>
          <a:prstGeom prst="rect">
            <a:avLst/>
          </a:prstGeom>
          <a:noFill/>
        </p:spPr>
        <p:txBody>
          <a:bodyPr wrap="square">
            <a:spAutoFit/>
          </a:bodyPr>
          <a:lstStyle/>
          <a:p>
            <a:r>
              <a:rPr lang="en-GB" sz="1795" kern="0" dirty="0">
                <a:solidFill>
                  <a:srgbClr val="00B050"/>
                </a:solidFill>
                <a:sym typeface="Wingdings" panose="05000000000000000000" pitchFamily="2" charset="2"/>
              </a:rPr>
              <a:t></a:t>
            </a:r>
            <a:endParaRPr lang="en-GB" sz="1795" kern="0" dirty="0">
              <a:solidFill>
                <a:srgbClr val="00B050"/>
              </a:solidFill>
            </a:endParaRPr>
          </a:p>
        </p:txBody>
      </p:sp>
      <p:sp>
        <p:nvSpPr>
          <p:cNvPr id="18" name="TextBox 17">
            <a:extLst>
              <a:ext uri="{FF2B5EF4-FFF2-40B4-BE49-F238E27FC236}">
                <a16:creationId xmlns:a16="http://schemas.microsoft.com/office/drawing/2014/main" id="{2654EBB6-D936-4168-F505-9CE9E561E5F2}"/>
              </a:ext>
            </a:extLst>
          </p:cNvPr>
          <p:cNvSpPr txBox="1"/>
          <p:nvPr/>
        </p:nvSpPr>
        <p:spPr>
          <a:xfrm>
            <a:off x="1469008" y="3097998"/>
            <a:ext cx="365071" cy="368325"/>
          </a:xfrm>
          <a:prstGeom prst="rect">
            <a:avLst/>
          </a:prstGeom>
          <a:noFill/>
        </p:spPr>
        <p:txBody>
          <a:bodyPr wrap="square">
            <a:spAutoFit/>
          </a:bodyPr>
          <a:lstStyle/>
          <a:p>
            <a:r>
              <a:rPr lang="en-GB" sz="1795" kern="0" dirty="0">
                <a:solidFill>
                  <a:srgbClr val="C00000"/>
                </a:solidFill>
                <a:sym typeface="Wingdings" panose="05000000000000000000" pitchFamily="2" charset="2"/>
              </a:rPr>
              <a:t></a:t>
            </a:r>
            <a:endParaRPr lang="en-GB" sz="1795" kern="0" dirty="0">
              <a:solidFill>
                <a:srgbClr val="C00000"/>
              </a:solidFill>
            </a:endParaRPr>
          </a:p>
        </p:txBody>
      </p:sp>
      <p:sp>
        <p:nvSpPr>
          <p:cNvPr id="3" name="TextBox 2">
            <a:extLst>
              <a:ext uri="{FF2B5EF4-FFF2-40B4-BE49-F238E27FC236}">
                <a16:creationId xmlns:a16="http://schemas.microsoft.com/office/drawing/2014/main" id="{36547F82-1F8A-A81D-2572-B4A0B5F2077D}"/>
              </a:ext>
            </a:extLst>
          </p:cNvPr>
          <p:cNvSpPr txBox="1"/>
          <p:nvPr/>
        </p:nvSpPr>
        <p:spPr>
          <a:xfrm>
            <a:off x="5354608" y="3096627"/>
            <a:ext cx="371232" cy="368325"/>
          </a:xfrm>
          <a:prstGeom prst="rect">
            <a:avLst/>
          </a:prstGeom>
          <a:noFill/>
        </p:spPr>
        <p:txBody>
          <a:bodyPr wrap="square">
            <a:spAutoFit/>
          </a:bodyPr>
          <a:lstStyle/>
          <a:p>
            <a:r>
              <a:rPr lang="en-GB" sz="1795" kern="0" dirty="0">
                <a:solidFill>
                  <a:srgbClr val="00B050"/>
                </a:solidFill>
                <a:sym typeface="Wingdings" panose="05000000000000000000" pitchFamily="2" charset="2"/>
              </a:rPr>
              <a:t></a:t>
            </a:r>
            <a:endParaRPr lang="en-GB" sz="1795" kern="0" dirty="0">
              <a:solidFill>
                <a:srgbClr val="00B050"/>
              </a:solidFill>
            </a:endParaRPr>
          </a:p>
        </p:txBody>
      </p:sp>
      <p:pic>
        <p:nvPicPr>
          <p:cNvPr id="15" name="Picture 14">
            <a:extLst>
              <a:ext uri="{FF2B5EF4-FFF2-40B4-BE49-F238E27FC236}">
                <a16:creationId xmlns:a16="http://schemas.microsoft.com/office/drawing/2014/main" id="{E3BA2AA0-2CF7-5523-3E5A-638A43D956BC}"/>
              </a:ext>
            </a:extLst>
          </p:cNvPr>
          <p:cNvPicPr>
            <a:picLocks noChangeAspect="1"/>
          </p:cNvPicPr>
          <p:nvPr/>
        </p:nvPicPr>
        <p:blipFill>
          <a:blip r:embed="rId9" cstate="print">
            <a:extLst>
              <a:ext uri="{28A0092B-C50C-407E-A947-70E740481C1C}">
                <a14:useLocalDpi xmlns:a14="http://schemas.microsoft.com/office/drawing/2010/main" val="0"/>
              </a:ext>
            </a:extLst>
          </a:blip>
          <a:srcRect l="-3273" t="3646" r="6802" b="3359"/>
          <a:stretch>
            <a:fillRect/>
          </a:stretch>
        </p:blipFill>
        <p:spPr>
          <a:xfrm>
            <a:off x="3273917" y="2090923"/>
            <a:ext cx="5640972" cy="3158845"/>
          </a:xfrm>
          <a:prstGeom prst="rect">
            <a:avLst/>
          </a:prstGeom>
        </p:spPr>
      </p:pic>
      <p:sp>
        <p:nvSpPr>
          <p:cNvPr id="16" name="TextBox 15">
            <a:extLst>
              <a:ext uri="{FF2B5EF4-FFF2-40B4-BE49-F238E27FC236}">
                <a16:creationId xmlns:a16="http://schemas.microsoft.com/office/drawing/2014/main" id="{33370254-709C-4748-8825-B66BE4FA4EBF}"/>
              </a:ext>
            </a:extLst>
          </p:cNvPr>
          <p:cNvSpPr txBox="1"/>
          <p:nvPr/>
        </p:nvSpPr>
        <p:spPr>
          <a:xfrm>
            <a:off x="9183265" y="3091832"/>
            <a:ext cx="365071" cy="368325"/>
          </a:xfrm>
          <a:prstGeom prst="rect">
            <a:avLst/>
          </a:prstGeom>
          <a:noFill/>
        </p:spPr>
        <p:txBody>
          <a:bodyPr wrap="square">
            <a:spAutoFit/>
          </a:bodyPr>
          <a:lstStyle/>
          <a:p>
            <a:r>
              <a:rPr lang="en-GB" sz="1795" kern="0" dirty="0">
                <a:solidFill>
                  <a:srgbClr val="00B050"/>
                </a:solidFill>
                <a:sym typeface="Wingdings" panose="05000000000000000000" pitchFamily="2" charset="2"/>
              </a:rPr>
              <a:t></a:t>
            </a:r>
            <a:endParaRPr lang="en-GB" sz="1795" kern="0" dirty="0">
              <a:solidFill>
                <a:srgbClr val="C00000"/>
              </a:solidFill>
            </a:endParaRPr>
          </a:p>
        </p:txBody>
      </p:sp>
    </p:spTree>
    <p:extLst>
      <p:ext uri="{BB962C8B-B14F-4D97-AF65-F5344CB8AC3E}">
        <p14:creationId xmlns:p14="http://schemas.microsoft.com/office/powerpoint/2010/main" val="1125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1000" fill="hold"/>
                                        <p:tgtEl>
                                          <p:spTgt spid="6"/>
                                        </p:tgtEl>
                                      </p:cBhvr>
                                      <p:by x="15000" y="15000"/>
                                    </p:animScale>
                                  </p:childTnLst>
                                </p:cTn>
                              </p:par>
                            </p:childTnLst>
                          </p:cTn>
                        </p:par>
                        <p:par>
                          <p:cTn id="11" fill="hold">
                            <p:stCondLst>
                              <p:cond delay="1000"/>
                            </p:stCondLst>
                            <p:childTnLst>
                              <p:par>
                                <p:cTn id="12" presetID="50" presetClass="path" presetSubtype="0" accel="50000" decel="50000" fill="hold" nodeType="afterEffect">
                                  <p:stCondLst>
                                    <p:cond delay="0"/>
                                  </p:stCondLst>
                                  <p:childTnLst>
                                    <p:animMotion origin="layout" path="M -4.3397E-6 3.7037E-6 L 0.08389 3.7037E-6 C 0.12155 3.7037E-6 0.16881 -0.0051 0.16881 -0.00903 L 0.16881 -0.01621 " pathEditMode="relative" rAng="0" ptsTypes="AAAA">
                                      <p:cBhvr>
                                        <p:cTn id="13" dur="500" fill="hold"/>
                                        <p:tgtEl>
                                          <p:spTgt spid="6"/>
                                        </p:tgtEl>
                                        <p:attrNameLst>
                                          <p:attrName>ppt_x</p:attrName>
                                          <p:attrName>ppt_y</p:attrName>
                                        </p:attrNameLst>
                                      </p:cBhvr>
                                      <p:rCtr x="8440" y="-810"/>
                                    </p:animMotion>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6" presetClass="emph" presetSubtype="0" fill="hold" nodeType="clickEffect">
                                  <p:stCondLst>
                                    <p:cond delay="0"/>
                                  </p:stCondLst>
                                  <p:childTnLst>
                                    <p:animScale>
                                      <p:cBhvr>
                                        <p:cTn id="21" dur="1000" fill="hold"/>
                                        <p:tgtEl>
                                          <p:spTgt spid="7"/>
                                        </p:tgtEl>
                                      </p:cBhvr>
                                      <p:by x="15000" y="15000"/>
                                    </p:animScale>
                                  </p:childTnLst>
                                </p:cTn>
                              </p:par>
                            </p:childTnLst>
                          </p:cTn>
                        </p:par>
                        <p:par>
                          <p:cTn id="22" fill="hold">
                            <p:stCondLst>
                              <p:cond delay="1000"/>
                            </p:stCondLst>
                            <p:childTnLst>
                              <p:par>
                                <p:cTn id="23" presetID="50" presetClass="path" presetSubtype="0" accel="50000" decel="50000" fill="hold" nodeType="afterEffect">
                                  <p:stCondLst>
                                    <p:cond delay="0"/>
                                  </p:stCondLst>
                                  <p:childTnLst>
                                    <p:animMotion origin="layout" path="M -4.19296E-6 -7.40741E-7 L 0.04273 -7.40741E-7 C 0.06207 -7.40741E-7 0.08649 -0.00532 0.08649 -0.00903 L 0.08649 -0.0169 " pathEditMode="relative" rAng="0" ptsTypes="AAAA">
                                      <p:cBhvr>
                                        <p:cTn id="24" dur="500" fill="hold"/>
                                        <p:tgtEl>
                                          <p:spTgt spid="7"/>
                                        </p:tgtEl>
                                        <p:attrNameLst>
                                          <p:attrName>ppt_x</p:attrName>
                                          <p:attrName>ppt_y</p:attrName>
                                        </p:attrNameLst>
                                      </p:cBhvr>
                                      <p:rCtr x="4324" y="-856"/>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6" presetClass="emph" presetSubtype="0" fill="hold" nodeType="clickEffect">
                                  <p:stCondLst>
                                    <p:cond delay="0"/>
                                  </p:stCondLst>
                                  <p:childTnLst>
                                    <p:animScale>
                                      <p:cBhvr>
                                        <p:cTn id="32" dur="1000" fill="hold"/>
                                        <p:tgtEl>
                                          <p:spTgt spid="8"/>
                                        </p:tgtEl>
                                      </p:cBhvr>
                                      <p:by x="15000" y="15000"/>
                                    </p:animScale>
                                  </p:childTnLst>
                                </p:cTn>
                              </p:par>
                            </p:childTnLst>
                          </p:cTn>
                        </p:par>
                        <p:par>
                          <p:cTn id="33" fill="hold">
                            <p:stCondLst>
                              <p:cond delay="1000"/>
                            </p:stCondLst>
                            <p:childTnLst>
                              <p:par>
                                <p:cTn id="34" presetID="50" presetClass="path" presetSubtype="0" accel="50000" decel="50000" fill="hold" nodeType="afterEffect">
                                  <p:stCondLst>
                                    <p:cond delay="0"/>
                                  </p:stCondLst>
                                  <p:childTnLst>
                                    <p:animMotion origin="layout" path="M 4.92663E-6 3.7037E-6 L -0.06649 3.7037E-6 C -0.09597 3.7037E-6 -0.13155 -0.00579 -0.13155 -0.00949 L -0.13155 -0.01713 " pathEditMode="relative" rAng="0" ptsTypes="AAAA">
                                      <p:cBhvr>
                                        <p:cTn id="35" dur="500" fill="hold"/>
                                        <p:tgtEl>
                                          <p:spTgt spid="8"/>
                                        </p:tgtEl>
                                        <p:attrNameLst>
                                          <p:attrName>ppt_x</p:attrName>
                                          <p:attrName>ppt_y</p:attrName>
                                        </p:attrNameLst>
                                      </p:cBhvr>
                                      <p:rCtr x="-6584" y="-856"/>
                                    </p:animMotion>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6" presetClass="emph" presetSubtype="0" fill="hold" nodeType="clickEffect">
                                  <p:stCondLst>
                                    <p:cond delay="0"/>
                                  </p:stCondLst>
                                  <p:childTnLst>
                                    <p:animScale>
                                      <p:cBhvr>
                                        <p:cTn id="43" dur="1000" fill="hold"/>
                                        <p:tgtEl>
                                          <p:spTgt spid="9"/>
                                        </p:tgtEl>
                                      </p:cBhvr>
                                      <p:by x="15000" y="15000"/>
                                    </p:animScale>
                                  </p:childTnLst>
                                </p:cTn>
                              </p:par>
                            </p:childTnLst>
                          </p:cTn>
                        </p:par>
                        <p:par>
                          <p:cTn id="44" fill="hold">
                            <p:stCondLst>
                              <p:cond delay="1000"/>
                            </p:stCondLst>
                            <p:childTnLst>
                              <p:par>
                                <p:cTn id="45" presetID="50" presetClass="path" presetSubtype="0" accel="50000" decel="50000" fill="hold" nodeType="afterEffect">
                                  <p:stCondLst>
                                    <p:cond delay="0"/>
                                  </p:stCondLst>
                                  <p:childTnLst>
                                    <p:animMotion origin="layout" path="M 4.7799E-6 3.7037E-6 L -0.02299 3.7037E-6 C -0.03299 3.7037E-6 -0.04545 -0.00486 -0.04545 -0.00857 L -0.04545 -0.01713 " pathEditMode="relative" rAng="0" ptsTypes="AAAA">
                                      <p:cBhvr>
                                        <p:cTn id="46" dur="500" fill="hold"/>
                                        <p:tgtEl>
                                          <p:spTgt spid="9"/>
                                        </p:tgtEl>
                                        <p:attrNameLst>
                                          <p:attrName>ppt_x</p:attrName>
                                          <p:attrName>ppt_y</p:attrName>
                                        </p:attrNameLst>
                                      </p:cBhvr>
                                      <p:rCtr x="-2272" y="-856"/>
                                    </p:animMotion>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6" presetClass="emph" presetSubtype="0" fill="hold" nodeType="clickEffect">
                                  <p:stCondLst>
                                    <p:cond delay="0"/>
                                  </p:stCondLst>
                                  <p:childTnLst>
                                    <p:animScale>
                                      <p:cBhvr>
                                        <p:cTn id="54" dur="1000" fill="hold"/>
                                        <p:tgtEl>
                                          <p:spTgt spid="5"/>
                                        </p:tgtEl>
                                      </p:cBhvr>
                                      <p:by x="15000" y="15000"/>
                                    </p:animScale>
                                  </p:childTnLst>
                                </p:cTn>
                              </p:par>
                            </p:childTnLst>
                          </p:cTn>
                        </p:par>
                        <p:par>
                          <p:cTn id="55" fill="hold">
                            <p:stCondLst>
                              <p:cond delay="1000"/>
                            </p:stCondLst>
                            <p:childTnLst>
                              <p:par>
                                <p:cTn id="56" presetID="50" presetClass="path" presetSubtype="0" accel="50000" decel="50000" fill="hold" nodeType="afterEffect">
                                  <p:stCondLst>
                                    <p:cond delay="0"/>
                                  </p:stCondLst>
                                  <p:childTnLst>
                                    <p:animMotion origin="layout" path="M -3.89949E-6 -2.22222E-6 L -0.18309 -2.22222E-6 C -0.2649 -2.22222E-6 -0.36553 -0.00532 -0.36553 -0.00903 L -0.36553 -0.01736 " pathEditMode="relative" rAng="0" ptsTypes="AAAA">
                                      <p:cBhvr>
                                        <p:cTn id="57" dur="500" fill="hold"/>
                                        <p:tgtEl>
                                          <p:spTgt spid="5"/>
                                        </p:tgtEl>
                                        <p:attrNameLst>
                                          <p:attrName>ppt_x</p:attrName>
                                          <p:attrName>ppt_y</p:attrName>
                                        </p:attrNameLst>
                                      </p:cBhvr>
                                      <p:rCtr x="-18283" y="-880"/>
                                    </p:animMotion>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15"/>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6" presetClass="emph" presetSubtype="0" fill="hold" nodeType="clickEffect">
                                  <p:stCondLst>
                                    <p:cond delay="0"/>
                                  </p:stCondLst>
                                  <p:childTnLst>
                                    <p:animScale>
                                      <p:cBhvr>
                                        <p:cTn id="65" dur="1000" fill="hold"/>
                                        <p:tgtEl>
                                          <p:spTgt spid="15"/>
                                        </p:tgtEl>
                                      </p:cBhvr>
                                      <p:by x="25000" y="25000"/>
                                    </p:animScale>
                                  </p:childTnLst>
                                </p:cTn>
                              </p:par>
                              <p:par>
                                <p:cTn id="66" presetID="43" presetClass="path" presetSubtype="0" accel="50000" decel="50000" fill="hold" nodeType="withEffect">
                                  <p:stCondLst>
                                    <p:cond delay="0"/>
                                  </p:stCondLst>
                                  <p:childTnLst>
                                    <p:animMotion origin="layout" path="M 4.7799E-6 4.81481E-6 L 0.14102 4.81481E-6 C 0.20438 4.81481E-6 0.28334 -0.00649 0.28334 -0.01065 L 0.28334 -0.01783 " pathEditMode="relative" rAng="0" ptsTypes="AAAA">
                                      <p:cBhvr>
                                        <p:cTn id="67" dur="2000" fill="hold"/>
                                        <p:tgtEl>
                                          <p:spTgt spid="15"/>
                                        </p:tgtEl>
                                        <p:attrNameLst>
                                          <p:attrName>ppt_x</p:attrName>
                                          <p:attrName>ppt_y</p:attrName>
                                        </p:attrNameLst>
                                      </p:cBhvr>
                                      <p:rCtr x="14167" y="-903"/>
                                    </p:animMotion>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1"/>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6"/>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7" grpId="0"/>
      <p:bldP spid="18" grpId="0"/>
      <p:bldP spid="3" grpId="0"/>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46" name="Group 15"/>
          <p:cNvGrpSpPr>
            <a:grpSpLocks/>
          </p:cNvGrpSpPr>
          <p:nvPr/>
        </p:nvGrpSpPr>
        <p:grpSpPr bwMode="auto">
          <a:xfrm>
            <a:off x="367883" y="3722283"/>
            <a:ext cx="4291013" cy="2027237"/>
            <a:chOff x="-4" y="2289"/>
            <a:chExt cx="2703" cy="1277"/>
          </a:xfrm>
        </p:grpSpPr>
        <p:grpSp>
          <p:nvGrpSpPr>
            <p:cNvPr id="14347" name="Group 16"/>
            <p:cNvGrpSpPr>
              <a:grpSpLocks/>
            </p:cNvGrpSpPr>
            <p:nvPr/>
          </p:nvGrpSpPr>
          <p:grpSpPr bwMode="auto">
            <a:xfrm>
              <a:off x="-4" y="2289"/>
              <a:ext cx="2675" cy="1271"/>
              <a:chOff x="3126" y="3220"/>
              <a:chExt cx="2675" cy="1271"/>
            </a:xfrm>
          </p:grpSpPr>
          <p:pic>
            <p:nvPicPr>
              <p:cNvPr id="14349"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6" y="3249"/>
                <a:ext cx="979" cy="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50" name="Picture 18" descr="Portrait_T_Hansc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1" y="3220"/>
                <a:ext cx="916" cy="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1" name="Picture 19" descr="Roy J. Glaub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5" y="3223"/>
                <a:ext cx="896" cy="1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48" name="Rectangle 20"/>
            <p:cNvSpPr>
              <a:spLocks noChangeArrowheads="1"/>
            </p:cNvSpPr>
            <p:nvPr/>
          </p:nvSpPr>
          <p:spPr bwMode="auto">
            <a:xfrm>
              <a:off x="1746" y="3385"/>
              <a:ext cx="953" cy="18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grpSp>
      <p:sp>
        <p:nvSpPr>
          <p:cNvPr id="14339" name="Rectangle 5"/>
          <p:cNvSpPr>
            <a:spLocks noChangeArrowheads="1"/>
          </p:cNvSpPr>
          <p:nvPr/>
        </p:nvSpPr>
        <p:spPr bwMode="auto">
          <a:xfrm>
            <a:off x="295881" y="2151367"/>
            <a:ext cx="4273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800" b="1" dirty="0"/>
              <a:t>  </a:t>
            </a:r>
          </a:p>
          <a:p>
            <a:pPr algn="ctr" eaLnBrk="1" hangingPunct="1">
              <a:spcBef>
                <a:spcPct val="0"/>
              </a:spcBef>
              <a:buFontTx/>
              <a:buNone/>
            </a:pPr>
            <a:r>
              <a:rPr lang="fr-FR" altLang="fr-FR" sz="1800" b="1" dirty="0"/>
              <a:t>1989: N. Ramsey, W. Paul, H. </a:t>
            </a:r>
            <a:r>
              <a:rPr lang="fr-FR" altLang="fr-FR" sz="1800" b="1" dirty="0" err="1"/>
              <a:t>Dehmelt</a:t>
            </a:r>
            <a:endParaRPr lang="fr-FR" altLang="fr-FR" sz="1800" dirty="0"/>
          </a:p>
        </p:txBody>
      </p:sp>
      <p:grpSp>
        <p:nvGrpSpPr>
          <p:cNvPr id="14340" name="Group 6"/>
          <p:cNvGrpSpPr>
            <a:grpSpLocks/>
          </p:cNvGrpSpPr>
          <p:nvPr/>
        </p:nvGrpSpPr>
        <p:grpSpPr bwMode="auto">
          <a:xfrm>
            <a:off x="367883" y="235747"/>
            <a:ext cx="4608513" cy="2205038"/>
            <a:chOff x="2789" y="0"/>
            <a:chExt cx="2903" cy="1389"/>
          </a:xfrm>
        </p:grpSpPr>
        <p:pic>
          <p:nvPicPr>
            <p:cNvPr id="14352" name="Picture 7" descr="Norman F. Ramse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9" y="0"/>
              <a:ext cx="972" cy="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3" name="Picture 8" descr="Wolfgang Pau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8" y="0"/>
              <a:ext cx="962" cy="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4" name="Picture 9" descr="Hans G. Dehmel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0" y="0"/>
              <a:ext cx="982" cy="1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41" name="Text Box 10"/>
          <p:cNvSpPr txBox="1">
            <a:spLocks noChangeArrowheads="1"/>
          </p:cNvSpPr>
          <p:nvPr/>
        </p:nvSpPr>
        <p:spPr bwMode="auto">
          <a:xfrm>
            <a:off x="6931976" y="2443356"/>
            <a:ext cx="540373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1800" b="1" dirty="0">
                <a:solidFill>
                  <a:schemeClr val="tx2"/>
                </a:solidFill>
              </a:rPr>
              <a:t>1997: S. Chu, C. Cohen-</a:t>
            </a:r>
            <a:r>
              <a:rPr lang="fr-FR" altLang="fr-FR" sz="1800" b="1" dirty="0" err="1">
                <a:solidFill>
                  <a:schemeClr val="tx2"/>
                </a:solidFill>
              </a:rPr>
              <a:t>Tannoudji</a:t>
            </a:r>
            <a:r>
              <a:rPr lang="fr-FR" altLang="fr-FR" sz="1800" b="1" dirty="0">
                <a:solidFill>
                  <a:schemeClr val="tx2"/>
                </a:solidFill>
              </a:rPr>
              <a:t>, W. Phillips</a:t>
            </a:r>
          </a:p>
          <a:p>
            <a:pPr eaLnBrk="1" hangingPunct="1">
              <a:spcBef>
                <a:spcPct val="0"/>
              </a:spcBef>
              <a:buFontTx/>
              <a:buNone/>
            </a:pPr>
            <a:r>
              <a:rPr lang="fr-FR" altLang="fr-FR" sz="1800" b="1" dirty="0"/>
              <a:t>   </a:t>
            </a:r>
            <a:r>
              <a:rPr lang="fr-FR" altLang="fr-FR" sz="1800" b="1" dirty="0">
                <a:solidFill>
                  <a:srgbClr val="0A0AEC"/>
                </a:solidFill>
              </a:rPr>
              <a:t>Laser manipulation of </a:t>
            </a:r>
            <a:r>
              <a:rPr lang="fr-FR" altLang="fr-FR" sz="1800" b="1" dirty="0" err="1">
                <a:solidFill>
                  <a:srgbClr val="0A0AEC"/>
                </a:solidFill>
              </a:rPr>
              <a:t>atoms</a:t>
            </a:r>
            <a:endParaRPr lang="fr-FR" altLang="fr-FR" sz="1800" b="1" dirty="0">
              <a:solidFill>
                <a:srgbClr val="0A0AEC"/>
              </a:solidFill>
            </a:endParaRPr>
          </a:p>
        </p:txBody>
      </p:sp>
      <p:sp>
        <p:nvSpPr>
          <p:cNvPr id="14342" name="Text Box 11"/>
          <p:cNvSpPr txBox="1">
            <a:spLocks noChangeArrowheads="1"/>
          </p:cNvSpPr>
          <p:nvPr/>
        </p:nvSpPr>
        <p:spPr bwMode="auto">
          <a:xfrm>
            <a:off x="520283" y="2710790"/>
            <a:ext cx="4362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1800" b="1" dirty="0" err="1">
                <a:solidFill>
                  <a:srgbClr val="0A0AEC"/>
                </a:solidFill>
              </a:rPr>
              <a:t>Separated</a:t>
            </a:r>
            <a:r>
              <a:rPr lang="fr-FR" altLang="fr-FR" sz="1800" b="1" dirty="0">
                <a:solidFill>
                  <a:srgbClr val="0A0AEC"/>
                </a:solidFill>
              </a:rPr>
              <a:t> </a:t>
            </a:r>
            <a:r>
              <a:rPr lang="fr-FR" altLang="fr-FR" sz="1800" b="1" dirty="0" err="1">
                <a:solidFill>
                  <a:srgbClr val="0A0AEC"/>
                </a:solidFill>
              </a:rPr>
              <a:t>oscillatory</a:t>
            </a:r>
            <a:r>
              <a:rPr lang="fr-FR" altLang="fr-FR" sz="1800" b="1" dirty="0">
                <a:solidFill>
                  <a:srgbClr val="0A0AEC"/>
                </a:solidFill>
              </a:rPr>
              <a:t> </a:t>
            </a:r>
            <a:r>
              <a:rPr lang="fr-FR" altLang="fr-FR" sz="1800" b="1" dirty="0" err="1">
                <a:solidFill>
                  <a:srgbClr val="0A0AEC"/>
                </a:solidFill>
              </a:rPr>
              <a:t>fields</a:t>
            </a:r>
            <a:r>
              <a:rPr lang="fr-FR" altLang="fr-FR" sz="1800" b="1" dirty="0">
                <a:solidFill>
                  <a:srgbClr val="0A0AEC"/>
                </a:solidFill>
              </a:rPr>
              <a:t> </a:t>
            </a:r>
            <a:r>
              <a:rPr lang="fr-FR" altLang="fr-FR" sz="1800" b="1" dirty="0" err="1">
                <a:solidFill>
                  <a:srgbClr val="0A0AEC"/>
                </a:solidFill>
              </a:rPr>
              <a:t>method</a:t>
            </a:r>
            <a:r>
              <a:rPr lang="fr-FR" altLang="fr-FR" sz="1800" b="1" dirty="0">
                <a:solidFill>
                  <a:srgbClr val="0A0AEC"/>
                </a:solidFill>
              </a:rPr>
              <a:t> </a:t>
            </a:r>
          </a:p>
          <a:p>
            <a:pPr eaLnBrk="1" hangingPunct="1">
              <a:spcBef>
                <a:spcPct val="0"/>
              </a:spcBef>
              <a:buFontTx/>
              <a:buNone/>
            </a:pPr>
            <a:r>
              <a:rPr lang="fr-FR" altLang="fr-FR" sz="1800" b="1" dirty="0">
                <a:solidFill>
                  <a:srgbClr val="0A0AEC"/>
                </a:solidFill>
              </a:rPr>
              <a:t>for </a:t>
            </a:r>
            <a:r>
              <a:rPr lang="fr-FR" altLang="fr-FR" sz="1800" b="1" dirty="0" err="1">
                <a:solidFill>
                  <a:srgbClr val="0A0AEC"/>
                </a:solidFill>
              </a:rPr>
              <a:t>atomic</a:t>
            </a:r>
            <a:r>
              <a:rPr lang="fr-FR" altLang="fr-FR" sz="1800" b="1" dirty="0">
                <a:solidFill>
                  <a:srgbClr val="0A0AEC"/>
                </a:solidFill>
              </a:rPr>
              <a:t> </a:t>
            </a:r>
            <a:r>
              <a:rPr lang="fr-FR" altLang="fr-FR" sz="1800" b="1" dirty="0" err="1">
                <a:solidFill>
                  <a:srgbClr val="0A0AEC"/>
                </a:solidFill>
              </a:rPr>
              <a:t>clocks</a:t>
            </a:r>
            <a:r>
              <a:rPr lang="fr-FR" altLang="fr-FR" sz="1800" b="1" dirty="0">
                <a:solidFill>
                  <a:srgbClr val="0A0AEC"/>
                </a:solidFill>
              </a:rPr>
              <a:t>, ion trap techniques </a:t>
            </a:r>
          </a:p>
        </p:txBody>
      </p:sp>
      <p:sp>
        <p:nvSpPr>
          <p:cNvPr id="14343" name="Text Box 12"/>
          <p:cNvSpPr txBox="1">
            <a:spLocks noChangeArrowheads="1"/>
          </p:cNvSpPr>
          <p:nvPr/>
        </p:nvSpPr>
        <p:spPr bwMode="auto">
          <a:xfrm>
            <a:off x="295881" y="5568545"/>
            <a:ext cx="4826962" cy="92333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1800" b="1" dirty="0">
                <a:solidFill>
                  <a:schemeClr val="tx2"/>
                </a:solidFill>
              </a:rPr>
              <a:t>2005: J. Hall, T. </a:t>
            </a:r>
            <a:r>
              <a:rPr lang="fr-FR" altLang="fr-FR" sz="1800" b="1" dirty="0" err="1">
                <a:solidFill>
                  <a:schemeClr val="tx2"/>
                </a:solidFill>
              </a:rPr>
              <a:t>Haensch</a:t>
            </a:r>
            <a:r>
              <a:rPr lang="fr-FR" altLang="fr-FR" sz="1800" b="1" dirty="0">
                <a:solidFill>
                  <a:schemeClr val="tx2"/>
                </a:solidFill>
              </a:rPr>
              <a:t>, R. Glauber</a:t>
            </a:r>
          </a:p>
          <a:p>
            <a:pPr algn="ctr" eaLnBrk="1" hangingPunct="1">
              <a:spcBef>
                <a:spcPct val="0"/>
              </a:spcBef>
              <a:buFontTx/>
              <a:buNone/>
            </a:pPr>
            <a:r>
              <a:rPr lang="fr-FR" altLang="fr-FR" sz="1800" b="1" dirty="0">
                <a:solidFill>
                  <a:srgbClr val="0A0AEC"/>
                </a:solidFill>
              </a:rPr>
              <a:t>Laser </a:t>
            </a:r>
            <a:r>
              <a:rPr lang="fr-FR" altLang="fr-FR" sz="1800" b="1" dirty="0" err="1">
                <a:solidFill>
                  <a:srgbClr val="0A0AEC"/>
                </a:solidFill>
              </a:rPr>
              <a:t>precision</a:t>
            </a:r>
            <a:r>
              <a:rPr lang="fr-FR" altLang="fr-FR" sz="1800" b="1" dirty="0">
                <a:solidFill>
                  <a:srgbClr val="0A0AEC"/>
                </a:solidFill>
              </a:rPr>
              <a:t> </a:t>
            </a:r>
            <a:r>
              <a:rPr lang="fr-FR" altLang="fr-FR" sz="1800" b="1" dirty="0" err="1">
                <a:solidFill>
                  <a:srgbClr val="0A0AEC"/>
                </a:solidFill>
              </a:rPr>
              <a:t>spectroscopy</a:t>
            </a:r>
            <a:endParaRPr lang="fr-FR" altLang="fr-FR" sz="1800" b="1" dirty="0">
              <a:solidFill>
                <a:srgbClr val="0A0AEC"/>
              </a:solidFill>
            </a:endParaRPr>
          </a:p>
          <a:p>
            <a:pPr algn="ctr" eaLnBrk="1" hangingPunct="1">
              <a:spcBef>
                <a:spcPct val="0"/>
              </a:spcBef>
              <a:buFontTx/>
              <a:buNone/>
            </a:pPr>
            <a:r>
              <a:rPr lang="fr-FR" altLang="fr-FR" sz="1800" b="1" dirty="0">
                <a:solidFill>
                  <a:srgbClr val="0A0AEC"/>
                </a:solidFill>
              </a:rPr>
              <a:t>Optical </a:t>
            </a:r>
            <a:r>
              <a:rPr lang="fr-FR" altLang="fr-FR" sz="1800" b="1" dirty="0" err="1">
                <a:solidFill>
                  <a:srgbClr val="0A0AEC"/>
                </a:solidFill>
              </a:rPr>
              <a:t>frequency</a:t>
            </a:r>
            <a:r>
              <a:rPr lang="fr-FR" altLang="fr-FR" sz="1800" b="1" dirty="0">
                <a:solidFill>
                  <a:srgbClr val="0A0AEC"/>
                </a:solidFill>
              </a:rPr>
              <a:t> </a:t>
            </a:r>
            <a:r>
              <a:rPr lang="fr-FR" altLang="fr-FR" sz="1800" b="1" dirty="0" err="1">
                <a:solidFill>
                  <a:srgbClr val="0A0AEC"/>
                </a:solidFill>
              </a:rPr>
              <a:t>combs</a:t>
            </a:r>
            <a:r>
              <a:rPr lang="fr-FR" altLang="fr-FR" sz="1800" b="1" dirty="0">
                <a:solidFill>
                  <a:srgbClr val="0A0AEC"/>
                </a:solidFill>
              </a:rPr>
              <a:t>, Quantum </a:t>
            </a:r>
            <a:r>
              <a:rPr lang="fr-FR" altLang="fr-FR" sz="1800" b="1" dirty="0" err="1">
                <a:solidFill>
                  <a:srgbClr val="0A0AEC"/>
                </a:solidFill>
              </a:rPr>
              <a:t>optics</a:t>
            </a:r>
            <a:endParaRPr lang="fr-FR" altLang="fr-FR" sz="1800" b="1" dirty="0">
              <a:solidFill>
                <a:srgbClr val="0A0AEC"/>
              </a:solidFill>
            </a:endParaRPr>
          </a:p>
        </p:txBody>
      </p:sp>
      <p:pic>
        <p:nvPicPr>
          <p:cNvPr id="14344" name="Picture 13" descr="haroche_wineland_nobelphys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93939" y="3723540"/>
            <a:ext cx="3240087"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Text Box 14"/>
          <p:cNvSpPr txBox="1">
            <a:spLocks noChangeArrowheads="1"/>
          </p:cNvSpPr>
          <p:nvPr/>
        </p:nvSpPr>
        <p:spPr bwMode="auto">
          <a:xfrm>
            <a:off x="7009506" y="5715535"/>
            <a:ext cx="4608954" cy="92333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800" b="1" dirty="0">
                <a:solidFill>
                  <a:schemeClr val="tx2"/>
                </a:solidFill>
              </a:rPr>
              <a:t>2012: S. </a:t>
            </a:r>
            <a:r>
              <a:rPr lang="fr-FR" altLang="fr-FR" sz="1800" b="1" dirty="0" err="1">
                <a:solidFill>
                  <a:schemeClr val="tx2"/>
                </a:solidFill>
              </a:rPr>
              <a:t>Haroche</a:t>
            </a:r>
            <a:r>
              <a:rPr lang="fr-FR" altLang="fr-FR" sz="1800" b="1" dirty="0">
                <a:solidFill>
                  <a:schemeClr val="tx2"/>
                </a:solidFill>
              </a:rPr>
              <a:t>, D. </a:t>
            </a:r>
            <a:r>
              <a:rPr lang="fr-FR" altLang="fr-FR" sz="1800" b="1" dirty="0" err="1">
                <a:solidFill>
                  <a:schemeClr val="tx2"/>
                </a:solidFill>
              </a:rPr>
              <a:t>Wineland</a:t>
            </a:r>
            <a:endParaRPr lang="fr-FR" altLang="fr-FR" sz="1800" b="1" dirty="0">
              <a:solidFill>
                <a:schemeClr val="tx2"/>
              </a:solidFill>
            </a:endParaRPr>
          </a:p>
          <a:p>
            <a:pPr algn="ctr" eaLnBrk="1" hangingPunct="1">
              <a:spcBef>
                <a:spcPct val="0"/>
              </a:spcBef>
              <a:buFontTx/>
              <a:buNone/>
            </a:pPr>
            <a:r>
              <a:rPr lang="fr-FR" altLang="fr-FR" sz="1800" b="1" dirty="0">
                <a:solidFill>
                  <a:srgbClr val="0A0AEC"/>
                </a:solidFill>
              </a:rPr>
              <a:t>Control of </a:t>
            </a:r>
            <a:r>
              <a:rPr lang="fr-FR" altLang="fr-FR" sz="1800" b="1" dirty="0" err="1">
                <a:solidFill>
                  <a:srgbClr val="0A0AEC"/>
                </a:solidFill>
              </a:rPr>
              <a:t>individual</a:t>
            </a:r>
            <a:r>
              <a:rPr lang="fr-FR" altLang="fr-FR" sz="1800" b="1" dirty="0">
                <a:solidFill>
                  <a:srgbClr val="0A0AEC"/>
                </a:solidFill>
              </a:rPr>
              <a:t> quantum </a:t>
            </a:r>
            <a:r>
              <a:rPr lang="fr-FR" altLang="fr-FR" sz="1800" b="1" dirty="0" err="1">
                <a:solidFill>
                  <a:srgbClr val="0A0AEC"/>
                </a:solidFill>
              </a:rPr>
              <a:t>objects</a:t>
            </a:r>
            <a:endParaRPr lang="fr-FR" altLang="fr-FR" sz="1800" b="1" dirty="0">
              <a:solidFill>
                <a:srgbClr val="0A0AEC"/>
              </a:solidFill>
            </a:endParaRPr>
          </a:p>
          <a:p>
            <a:pPr algn="ctr" eaLnBrk="1" hangingPunct="1">
              <a:spcBef>
                <a:spcPct val="0"/>
              </a:spcBef>
              <a:buFontTx/>
              <a:buNone/>
            </a:pPr>
            <a:r>
              <a:rPr lang="fr-FR" altLang="fr-FR" sz="1800" b="1" dirty="0">
                <a:solidFill>
                  <a:srgbClr val="0A0AEC"/>
                </a:solidFill>
              </a:rPr>
              <a:t>Photons and </a:t>
            </a:r>
            <a:r>
              <a:rPr lang="fr-FR" altLang="fr-FR" sz="1800" b="1" dirty="0" err="1">
                <a:solidFill>
                  <a:srgbClr val="0A0AEC"/>
                </a:solidFill>
              </a:rPr>
              <a:t>atoms</a:t>
            </a:r>
            <a:r>
              <a:rPr lang="fr-FR" altLang="fr-FR" sz="1800" b="1" dirty="0">
                <a:solidFill>
                  <a:srgbClr val="0A0AEC"/>
                </a:solidFill>
              </a:rPr>
              <a:t>, quantum </a:t>
            </a:r>
            <a:r>
              <a:rPr lang="fr-FR" altLang="fr-FR" sz="1800" b="1" dirty="0" err="1">
                <a:solidFill>
                  <a:srgbClr val="0A0AEC"/>
                </a:solidFill>
              </a:rPr>
              <a:t>metrology</a:t>
            </a:r>
            <a:endParaRPr lang="fr-FR" altLang="fr-FR" sz="1800" b="1" dirty="0">
              <a:solidFill>
                <a:srgbClr val="0A0AEC"/>
              </a:solidFill>
            </a:endParaRPr>
          </a:p>
        </p:txBody>
      </p:sp>
      <p:pic>
        <p:nvPicPr>
          <p:cNvPr id="22" name="Image 1">
            <a:extLst>
              <a:ext uri="{FF2B5EF4-FFF2-40B4-BE49-F238E27FC236}">
                <a16:creationId xmlns:a16="http://schemas.microsoft.com/office/drawing/2014/main" id="{F8DD8CE4-7B10-4D1E-87B7-49AF06F3FA8D}"/>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009506" y="115779"/>
            <a:ext cx="4851524" cy="2278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e 1">
            <a:extLst>
              <a:ext uri="{FF2B5EF4-FFF2-40B4-BE49-F238E27FC236}">
                <a16:creationId xmlns:a16="http://schemas.microsoft.com/office/drawing/2014/main" id="{26CB3C4E-C20C-49ED-B283-109CA6ECB311}"/>
              </a:ext>
            </a:extLst>
          </p:cNvPr>
          <p:cNvGrpSpPr/>
          <p:nvPr/>
        </p:nvGrpSpPr>
        <p:grpSpPr>
          <a:xfrm>
            <a:off x="6557965" y="54533"/>
            <a:ext cx="5362519" cy="3876754"/>
            <a:chOff x="6557965" y="54533"/>
            <a:chExt cx="5362519" cy="3876754"/>
          </a:xfrm>
        </p:grpSpPr>
        <p:pic>
          <p:nvPicPr>
            <p:cNvPr id="14355"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557965" y="54533"/>
              <a:ext cx="5362519" cy="387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9FE7F648-1436-4665-99E8-8A9519685C0E}"/>
                </a:ext>
              </a:extLst>
            </p:cNvPr>
            <p:cNvSpPr txBox="1"/>
            <p:nvPr/>
          </p:nvSpPr>
          <p:spPr>
            <a:xfrm>
              <a:off x="8499904" y="3442647"/>
              <a:ext cx="2441694" cy="369332"/>
            </a:xfrm>
            <a:prstGeom prst="rect">
              <a:avLst/>
            </a:prstGeom>
            <a:noFill/>
          </p:spPr>
          <p:txBody>
            <a:bodyPr wrap="none" rtlCol="0">
              <a:spAutoFit/>
            </a:bodyPr>
            <a:lstStyle/>
            <a:p>
              <a:r>
                <a:rPr lang="en-GB" dirty="0" err="1">
                  <a:latin typeface="Arial" panose="020B0604020202020204" pitchFamily="34" charset="0"/>
                  <a:cs typeface="Arial" panose="020B0604020202020204" pitchFamily="34" charset="0"/>
                </a:rPr>
                <a:t>Haloween</a:t>
              </a:r>
              <a:r>
                <a:rPr lang="en-GB" dirty="0">
                  <a:latin typeface="Arial" panose="020B0604020202020204" pitchFamily="34" charset="0"/>
                  <a:cs typeface="Arial" panose="020B0604020202020204" pitchFamily="34" charset="0"/>
                </a:rPr>
                <a:t> 1990, Paris</a:t>
              </a:r>
            </a:p>
          </p:txBody>
        </p:sp>
      </p:grpSp>
      <p:sp>
        <p:nvSpPr>
          <p:cNvPr id="6" name="ZoneTexte 5">
            <a:extLst>
              <a:ext uri="{FF2B5EF4-FFF2-40B4-BE49-F238E27FC236}">
                <a16:creationId xmlns:a16="http://schemas.microsoft.com/office/drawing/2014/main" id="{6EC83BA7-3318-4F4A-8921-FEF7C6B4776D}"/>
              </a:ext>
            </a:extLst>
          </p:cNvPr>
          <p:cNvSpPr txBox="1"/>
          <p:nvPr/>
        </p:nvSpPr>
        <p:spPr>
          <a:xfrm>
            <a:off x="5131959" y="235747"/>
            <a:ext cx="1665841" cy="954107"/>
          </a:xfrm>
          <a:prstGeom prst="rect">
            <a:avLst/>
          </a:prstGeom>
          <a:solidFill>
            <a:srgbClr val="CCECFF"/>
          </a:solidFill>
          <a:ln>
            <a:solidFill>
              <a:schemeClr val="tx1"/>
            </a:solidFill>
          </a:ln>
        </p:spPr>
        <p:txBody>
          <a:bodyPr wrap="none" rtlCol="0">
            <a:spAutoFit/>
          </a:bodyPr>
          <a:lstStyle/>
          <a:p>
            <a:pPr algn="ctr"/>
            <a:r>
              <a:rPr lang="en-GB" sz="2800" dirty="0">
                <a:latin typeface="Arial" panose="020B0604020202020204" pitchFamily="34" charset="0"/>
                <a:cs typeface="Arial" panose="020B0604020202020204" pitchFamily="34" charset="0"/>
              </a:rPr>
              <a:t>Nobel </a:t>
            </a:r>
          </a:p>
          <a:p>
            <a:pPr algn="ctr"/>
            <a:r>
              <a:rPr lang="en-GB" sz="2800" dirty="0">
                <a:latin typeface="Arial" panose="020B0604020202020204" pitchFamily="34" charset="0"/>
                <a:cs typeface="Arial" panose="020B0604020202020204" pitchFamily="34" charset="0"/>
              </a:rPr>
              <a:t>laureates</a:t>
            </a:r>
          </a:p>
        </p:txBody>
      </p:sp>
    </p:spTree>
    <p:extLst>
      <p:ext uri="{BB962C8B-B14F-4D97-AF65-F5344CB8AC3E}">
        <p14:creationId xmlns:p14="http://schemas.microsoft.com/office/powerpoint/2010/main" val="5306682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age 1">
            <a:extLst>
              <a:ext uri="{FF2B5EF4-FFF2-40B4-BE49-F238E27FC236}">
                <a16:creationId xmlns:a16="http://schemas.microsoft.com/office/drawing/2014/main" id="{D71D1B95-3AC5-4450-AAD1-8B68FDEA5C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6050" y="944563"/>
            <a:ext cx="4679950" cy="311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ZoneTexte 2">
            <a:extLst>
              <a:ext uri="{FF2B5EF4-FFF2-40B4-BE49-F238E27FC236}">
                <a16:creationId xmlns:a16="http://schemas.microsoft.com/office/drawing/2014/main" id="{9BC6E86A-FD36-45F2-B327-38B94A9B2424}"/>
              </a:ext>
            </a:extLst>
          </p:cNvPr>
          <p:cNvSpPr txBox="1">
            <a:spLocks noChangeArrowheads="1"/>
          </p:cNvSpPr>
          <p:nvPr/>
        </p:nvSpPr>
        <p:spPr bwMode="auto">
          <a:xfrm>
            <a:off x="2611437" y="5705721"/>
            <a:ext cx="69691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sz="2000" dirty="0">
                <a:solidFill>
                  <a:srgbClr val="0A0AEC"/>
                </a:solidFill>
              </a:rPr>
              <a:t>GPS: débuté en 1973 par US </a:t>
            </a:r>
            <a:r>
              <a:rPr lang="fr-FR" altLang="fr-FR" sz="2000" dirty="0" err="1">
                <a:solidFill>
                  <a:srgbClr val="0A0AEC"/>
                </a:solidFill>
              </a:rPr>
              <a:t>army</a:t>
            </a:r>
            <a:endParaRPr lang="fr-FR" altLang="fr-FR" sz="2000" dirty="0">
              <a:solidFill>
                <a:srgbClr val="0A0AEC"/>
              </a:solidFill>
            </a:endParaRPr>
          </a:p>
          <a:p>
            <a:pPr algn="ctr">
              <a:spcBef>
                <a:spcPct val="0"/>
              </a:spcBef>
              <a:buFontTx/>
              <a:buNone/>
            </a:pPr>
            <a:r>
              <a:rPr lang="fr-FR" altLang="fr-FR" sz="2000" dirty="0">
                <a:solidFill>
                  <a:srgbClr val="0A0AEC"/>
                </a:solidFill>
              </a:rPr>
              <a:t>est devenu un service ouvert global  spectaculaire </a:t>
            </a:r>
          </a:p>
          <a:p>
            <a:pPr algn="ctr">
              <a:spcBef>
                <a:spcPct val="0"/>
              </a:spcBef>
              <a:buFontTx/>
              <a:buNone/>
            </a:pPr>
            <a:r>
              <a:rPr lang="fr-FR" altLang="fr-FR" sz="2000" dirty="0">
                <a:solidFill>
                  <a:srgbClr val="00B050"/>
                </a:solidFill>
              </a:rPr>
              <a:t>GALILEO, GLONASS, BEIDOU,…</a:t>
            </a:r>
          </a:p>
        </p:txBody>
      </p:sp>
      <p:sp>
        <p:nvSpPr>
          <p:cNvPr id="33796" name="Rectangle 3">
            <a:extLst>
              <a:ext uri="{FF2B5EF4-FFF2-40B4-BE49-F238E27FC236}">
                <a16:creationId xmlns:a16="http://schemas.microsoft.com/office/drawing/2014/main" id="{EA389F39-38FC-4A4C-8D1B-266FE1020445}"/>
              </a:ext>
            </a:extLst>
          </p:cNvPr>
          <p:cNvSpPr>
            <a:spLocks noChangeArrowheads="1"/>
          </p:cNvSpPr>
          <p:nvPr/>
        </p:nvSpPr>
        <p:spPr bwMode="auto">
          <a:xfrm>
            <a:off x="2397126" y="74614"/>
            <a:ext cx="7288213" cy="720725"/>
          </a:xfrm>
          <a:prstGeom prst="rect">
            <a:avLst/>
          </a:prstGeom>
          <a:solidFill>
            <a:srgbClr val="B4E1EA"/>
          </a:solidFill>
          <a:ln w="12700">
            <a:solidFill>
              <a:schemeClr val="tx1"/>
            </a:solidFill>
            <a:miter lim="800000"/>
            <a:headEnd/>
            <a:tailEnd/>
          </a:ln>
          <a:effec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fr-FR" dirty="0"/>
              <a:t>Relativity and satellite positioning</a:t>
            </a:r>
          </a:p>
        </p:txBody>
      </p:sp>
      <p:sp>
        <p:nvSpPr>
          <p:cNvPr id="33797" name="ZoneTexte 4">
            <a:extLst>
              <a:ext uri="{FF2B5EF4-FFF2-40B4-BE49-F238E27FC236}">
                <a16:creationId xmlns:a16="http://schemas.microsoft.com/office/drawing/2014/main" id="{05CDB11B-C5DD-441D-A854-226A0B628D34}"/>
              </a:ext>
            </a:extLst>
          </p:cNvPr>
          <p:cNvSpPr txBox="1">
            <a:spLocks noChangeArrowheads="1"/>
          </p:cNvSpPr>
          <p:nvPr/>
        </p:nvSpPr>
        <p:spPr bwMode="auto">
          <a:xfrm>
            <a:off x="1584326" y="4227758"/>
            <a:ext cx="92265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t>Chaque satellite transmets un message avec:</a:t>
            </a:r>
          </a:p>
          <a:p>
            <a:pPr>
              <a:spcBef>
                <a:spcPct val="0"/>
              </a:spcBef>
              <a:buFontTx/>
              <a:buNone/>
            </a:pPr>
            <a:r>
              <a:rPr lang="fr-FR" altLang="fr-FR" sz="1800" dirty="0"/>
              <a:t>instant d’émission et la position du satellite à l’instant d’émission</a:t>
            </a:r>
          </a:p>
          <a:p>
            <a:pPr>
              <a:spcBef>
                <a:spcPct val="0"/>
              </a:spcBef>
              <a:buFontTx/>
              <a:buNone/>
            </a:pPr>
            <a:r>
              <a:rPr lang="fr-FR" altLang="fr-FR" sz="1800" dirty="0"/>
              <a:t>Propagation des signaux en provenance de 4 satellites à la vitesse c:         distances.</a:t>
            </a:r>
          </a:p>
          <a:p>
            <a:pPr>
              <a:spcBef>
                <a:spcPct val="0"/>
              </a:spcBef>
              <a:buFontTx/>
              <a:buNone/>
            </a:pPr>
            <a:r>
              <a:rPr lang="fr-FR" altLang="fr-FR" sz="1800" dirty="0"/>
              <a:t>Le récepteur calcule sa position 3D par l’intersection de 4 sphères (et son décalage de t)</a:t>
            </a:r>
          </a:p>
          <a:p>
            <a:pPr>
              <a:spcBef>
                <a:spcPct val="0"/>
              </a:spcBef>
              <a:buFontTx/>
              <a:buNone/>
            </a:pPr>
            <a:r>
              <a:rPr lang="fr-FR" altLang="fr-FR" sz="1800" dirty="0">
                <a:solidFill>
                  <a:srgbClr val="0A0AEC"/>
                </a:solidFill>
              </a:rPr>
              <a:t>Précision: qqs mètres et même centimètres avec systèmes additionnels</a:t>
            </a:r>
          </a:p>
        </p:txBody>
      </p:sp>
      <p:sp>
        <p:nvSpPr>
          <p:cNvPr id="33798" name="ZoneTexte 5">
            <a:extLst>
              <a:ext uri="{FF2B5EF4-FFF2-40B4-BE49-F238E27FC236}">
                <a16:creationId xmlns:a16="http://schemas.microsoft.com/office/drawing/2014/main" id="{EA1738F8-1A05-4E48-8FFB-C1DD1624CB72}"/>
              </a:ext>
            </a:extLst>
          </p:cNvPr>
          <p:cNvSpPr txBox="1">
            <a:spLocks noChangeArrowheads="1"/>
          </p:cNvSpPr>
          <p:nvPr/>
        </p:nvSpPr>
        <p:spPr bwMode="auto">
          <a:xfrm>
            <a:off x="9134475" y="1971775"/>
            <a:ext cx="172354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t>24 satellites</a:t>
            </a:r>
          </a:p>
          <a:p>
            <a:pPr>
              <a:spcBef>
                <a:spcPct val="0"/>
              </a:spcBef>
              <a:buFontTx/>
              <a:buNone/>
            </a:pPr>
            <a:r>
              <a:rPr lang="fr-FR" altLang="fr-FR" sz="1800" dirty="0"/>
              <a:t>at 20 000 kms </a:t>
            </a:r>
          </a:p>
          <a:p>
            <a:pPr>
              <a:spcBef>
                <a:spcPct val="0"/>
              </a:spcBef>
              <a:buFontTx/>
              <a:buNone/>
            </a:pPr>
            <a:r>
              <a:rPr lang="fr-FR" altLang="fr-FR" sz="1800" dirty="0"/>
              <a:t>périod12 </a:t>
            </a:r>
            <a:r>
              <a:rPr lang="fr-FR" altLang="fr-FR" sz="1800" dirty="0" err="1"/>
              <a:t>hours</a:t>
            </a:r>
            <a:endParaRPr lang="fr-FR" altLang="fr-FR" sz="1800" dirty="0"/>
          </a:p>
        </p:txBody>
      </p:sp>
      <p:sp>
        <p:nvSpPr>
          <p:cNvPr id="2" name="Flèche droite 1">
            <a:extLst>
              <a:ext uri="{FF2B5EF4-FFF2-40B4-BE49-F238E27FC236}">
                <a16:creationId xmlns:a16="http://schemas.microsoft.com/office/drawing/2014/main" id="{CE0EDCEB-F33C-4A95-9F99-0DF911B0ED22}"/>
              </a:ext>
            </a:extLst>
          </p:cNvPr>
          <p:cNvSpPr/>
          <p:nvPr/>
        </p:nvSpPr>
        <p:spPr>
          <a:xfrm>
            <a:off x="8774113" y="4797425"/>
            <a:ext cx="360362" cy="6985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33800" name="Image 3">
            <a:extLst>
              <a:ext uri="{FF2B5EF4-FFF2-40B4-BE49-F238E27FC236}">
                <a16:creationId xmlns:a16="http://schemas.microsoft.com/office/drawing/2014/main" id="{339962C3-036F-4ADB-920D-EAAA4E8162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4326" y="1779588"/>
            <a:ext cx="2200275" cy="131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B6AD12C2-51CC-4343-9FAB-877A4EDE7C1D}"/>
              </a:ext>
            </a:extLst>
          </p:cNvPr>
          <p:cNvSpPr>
            <a:spLocks noChangeArrowheads="1"/>
          </p:cNvSpPr>
          <p:nvPr/>
        </p:nvSpPr>
        <p:spPr bwMode="auto">
          <a:xfrm>
            <a:off x="3276601" y="76200"/>
            <a:ext cx="6348413" cy="762000"/>
          </a:xfrm>
          <a:prstGeom prst="rect">
            <a:avLst/>
          </a:prstGeom>
          <a:solidFill>
            <a:srgbClr val="B7E6F5"/>
          </a:solidFill>
          <a:ln>
            <a:solidFill>
              <a:schemeClr val="tx1"/>
            </a:solidFill>
          </a:ln>
          <a:effectLs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3200" dirty="0" err="1">
                <a:effectLst>
                  <a:outerShdw blurRad="38100" dist="38100" dir="2700000" algn="tl">
                    <a:srgbClr val="FFFFFF"/>
                  </a:outerShdw>
                </a:effectLst>
                <a:cs typeface="Arial" panose="020B0604020202020204" pitchFamily="34" charset="0"/>
              </a:rPr>
              <a:t>Towards</a:t>
            </a:r>
            <a:r>
              <a:rPr lang="fr-FR" altLang="fr-FR" sz="3200" dirty="0">
                <a:effectLst>
                  <a:outerShdw blurRad="38100" dist="38100" dir="2700000" algn="tl">
                    <a:srgbClr val="FFFFFF"/>
                  </a:outerShdw>
                </a:effectLst>
                <a:cs typeface="Arial" panose="020B0604020202020204" pitchFamily="34" charset="0"/>
              </a:rPr>
              <a:t> Heisenberg </a:t>
            </a:r>
            <a:r>
              <a:rPr lang="fr-FR" altLang="fr-FR" sz="3200" dirty="0" err="1">
                <a:effectLst>
                  <a:outerShdw blurRad="38100" dist="38100" dir="2700000" algn="tl">
                    <a:srgbClr val="FFFFFF"/>
                  </a:outerShdw>
                </a:effectLst>
                <a:cs typeface="Arial" panose="020B0604020202020204" pitchFamily="34" charset="0"/>
              </a:rPr>
              <a:t>limit</a:t>
            </a:r>
            <a:endParaRPr lang="fr-FR" altLang="fr-FR" sz="3200" dirty="0">
              <a:effectLst>
                <a:outerShdw blurRad="38100" dist="38100" dir="2700000" algn="tl">
                  <a:srgbClr val="FFFFFF"/>
                </a:outerShdw>
              </a:effectLst>
              <a:cs typeface="Arial" panose="020B0604020202020204" pitchFamily="34" charset="0"/>
            </a:endParaRPr>
          </a:p>
        </p:txBody>
      </p:sp>
      <p:sp>
        <p:nvSpPr>
          <p:cNvPr id="51203" name="ZoneTexte 1">
            <a:extLst>
              <a:ext uri="{FF2B5EF4-FFF2-40B4-BE49-F238E27FC236}">
                <a16:creationId xmlns:a16="http://schemas.microsoft.com/office/drawing/2014/main" id="{85D6DCF1-D3B4-4013-9B44-6223E7C187D9}"/>
              </a:ext>
            </a:extLst>
          </p:cNvPr>
          <p:cNvSpPr txBox="1">
            <a:spLocks noChangeArrowheads="1"/>
          </p:cNvSpPr>
          <p:nvPr/>
        </p:nvSpPr>
        <p:spPr bwMode="auto">
          <a:xfrm>
            <a:off x="45922" y="918802"/>
            <a:ext cx="119431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fr-FR" altLang="fr-FR" sz="2000" dirty="0"/>
              <a:t> Atomic </a:t>
            </a:r>
            <a:r>
              <a:rPr lang="fr-FR" altLang="fr-FR" sz="2000" dirty="0" err="1"/>
              <a:t>clocks</a:t>
            </a:r>
            <a:r>
              <a:rPr lang="fr-FR" altLang="fr-FR" sz="2000" dirty="0"/>
              <a:t> </a:t>
            </a:r>
            <a:r>
              <a:rPr lang="fr-FR" altLang="fr-FR" sz="2000" dirty="0" err="1"/>
              <a:t>operate</a:t>
            </a:r>
            <a:r>
              <a:rPr lang="fr-FR" altLang="fr-FR" sz="2000" dirty="0"/>
              <a:t> at the quantum projection noise: standard quantum </a:t>
            </a:r>
            <a:r>
              <a:rPr lang="fr-FR" altLang="fr-FR" sz="2000" dirty="0" err="1"/>
              <a:t>limit</a:t>
            </a:r>
            <a:r>
              <a:rPr lang="fr-FR" altLang="fr-FR" sz="2000" dirty="0"/>
              <a:t> for </a:t>
            </a:r>
            <a:r>
              <a:rPr lang="fr-FR" altLang="fr-FR" sz="2000" dirty="0" err="1"/>
              <a:t>uncorrelated</a:t>
            </a:r>
            <a:r>
              <a:rPr lang="fr-FR" altLang="fr-FR" sz="2000" dirty="0"/>
              <a:t> </a:t>
            </a:r>
            <a:r>
              <a:rPr lang="fr-FR" altLang="fr-FR" sz="2000" dirty="0" err="1"/>
              <a:t>atoms</a:t>
            </a:r>
            <a:r>
              <a:rPr lang="fr-FR" altLang="fr-FR" sz="2000" dirty="0"/>
              <a:t>: the </a:t>
            </a:r>
            <a:r>
              <a:rPr lang="fr-FR" altLang="fr-FR" sz="2000" dirty="0" err="1"/>
              <a:t>frequency</a:t>
            </a:r>
            <a:r>
              <a:rPr lang="fr-FR" altLang="fr-FR" sz="2000" dirty="0"/>
              <a:t> </a:t>
            </a:r>
            <a:r>
              <a:rPr lang="fr-FR" altLang="fr-FR" sz="2000" dirty="0" err="1"/>
              <a:t>stability</a:t>
            </a:r>
            <a:r>
              <a:rPr lang="fr-FR" altLang="fr-FR" sz="2000" dirty="0"/>
              <a:t> </a:t>
            </a:r>
            <a:r>
              <a:rPr lang="fr-FR" altLang="fr-FR" sz="2000" dirty="0" err="1"/>
              <a:t>scales</a:t>
            </a:r>
            <a:r>
              <a:rPr lang="fr-FR" altLang="fr-FR" sz="2000" dirty="0"/>
              <a:t> as </a:t>
            </a:r>
            <a:r>
              <a:rPr lang="fr-FR" altLang="fr-FR" sz="2000" i="1" dirty="0">
                <a:latin typeface="Times New Roman" panose="02020603050405020304" pitchFamily="18" charset="0"/>
                <a:cs typeface="Times New Roman" panose="02020603050405020304" pitchFamily="18" charset="0"/>
              </a:rPr>
              <a:t>1/N</a:t>
            </a:r>
            <a:r>
              <a:rPr lang="fr-FR" altLang="fr-FR" sz="2000" i="1" baseline="30000" dirty="0">
                <a:latin typeface="Times New Roman" panose="02020603050405020304" pitchFamily="18" charset="0"/>
                <a:cs typeface="Times New Roman" panose="02020603050405020304" pitchFamily="18" charset="0"/>
              </a:rPr>
              <a:t>1/2  </a:t>
            </a:r>
            <a:r>
              <a:rPr lang="fr-FR" altLang="fr-FR" sz="2000" dirty="0">
                <a:cs typeface="Arial" panose="020B0604020202020204" pitchFamily="34" charset="0"/>
              </a:rPr>
              <a:t>for </a:t>
            </a:r>
            <a:r>
              <a:rPr lang="fr-FR" altLang="fr-FR" sz="2000" i="1" dirty="0">
                <a:latin typeface="Times New Roman" panose="02020603050405020304" pitchFamily="18" charset="0"/>
                <a:cs typeface="Times New Roman" panose="02020603050405020304" pitchFamily="18" charset="0"/>
              </a:rPr>
              <a:t>N</a:t>
            </a:r>
            <a:r>
              <a:rPr lang="fr-FR" altLang="fr-FR" sz="2000" dirty="0">
                <a:cs typeface="Arial" panose="020B0604020202020204" pitchFamily="34" charset="0"/>
              </a:rPr>
              <a:t> </a:t>
            </a:r>
            <a:r>
              <a:rPr lang="fr-FR" altLang="fr-FR" sz="2000" dirty="0" err="1">
                <a:cs typeface="Arial" panose="020B0604020202020204" pitchFamily="34" charset="0"/>
              </a:rPr>
              <a:t>atoms</a:t>
            </a:r>
            <a:endParaRPr lang="fr-FR" altLang="fr-FR" sz="2000" dirty="0">
              <a:cs typeface="Arial" panose="020B0604020202020204" pitchFamily="34" charset="0"/>
            </a:endParaRPr>
          </a:p>
        </p:txBody>
      </p:sp>
      <p:sp>
        <p:nvSpPr>
          <p:cNvPr id="51204" name="ZoneTexte 2">
            <a:extLst>
              <a:ext uri="{FF2B5EF4-FFF2-40B4-BE49-F238E27FC236}">
                <a16:creationId xmlns:a16="http://schemas.microsoft.com/office/drawing/2014/main" id="{50C68492-F68C-4F07-9B5A-3CC0541BB646}"/>
              </a:ext>
            </a:extLst>
          </p:cNvPr>
          <p:cNvSpPr txBox="1">
            <a:spLocks noChangeArrowheads="1"/>
          </p:cNvSpPr>
          <p:nvPr/>
        </p:nvSpPr>
        <p:spPr bwMode="auto">
          <a:xfrm>
            <a:off x="1101013" y="2289821"/>
            <a:ext cx="1058091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solidFill>
                  <a:srgbClr val="0A0AEC"/>
                </a:solidFill>
              </a:rPr>
              <a:t>Spin </a:t>
            </a:r>
            <a:r>
              <a:rPr lang="fr-FR" altLang="fr-FR" sz="1800" dirty="0" err="1">
                <a:solidFill>
                  <a:srgbClr val="0A0AEC"/>
                </a:solidFill>
              </a:rPr>
              <a:t>squeezing</a:t>
            </a:r>
            <a:r>
              <a:rPr lang="fr-FR" altLang="fr-FR" sz="1800" dirty="0">
                <a:solidFill>
                  <a:srgbClr val="0A0AEC"/>
                </a:solidFill>
              </a:rPr>
              <a:t>: </a:t>
            </a:r>
            <a:r>
              <a:rPr lang="fr-FR" altLang="fr-FR" sz="1800" dirty="0" err="1">
                <a:solidFill>
                  <a:srgbClr val="0A0AEC"/>
                </a:solidFill>
              </a:rPr>
              <a:t>reduce</a:t>
            </a:r>
            <a:r>
              <a:rPr lang="fr-FR" altLang="fr-FR" sz="1800" dirty="0">
                <a:solidFill>
                  <a:srgbClr val="0A0AEC"/>
                </a:solidFill>
              </a:rPr>
              <a:t> variance in one direction, the </a:t>
            </a:r>
            <a:r>
              <a:rPr lang="fr-FR" altLang="fr-FR" sz="1800" dirty="0" err="1">
                <a:solidFill>
                  <a:srgbClr val="0A0AEC"/>
                </a:solidFill>
              </a:rPr>
              <a:t>measurement</a:t>
            </a:r>
            <a:r>
              <a:rPr lang="fr-FR" altLang="fr-FR" sz="1800" dirty="0">
                <a:solidFill>
                  <a:srgbClr val="0A0AEC"/>
                </a:solidFill>
              </a:rPr>
              <a:t> </a:t>
            </a:r>
            <a:r>
              <a:rPr lang="fr-FR" altLang="fr-FR" sz="1800" dirty="0" err="1">
                <a:solidFill>
                  <a:srgbClr val="0A0AEC"/>
                </a:solidFill>
              </a:rPr>
              <a:t>useful</a:t>
            </a:r>
            <a:r>
              <a:rPr lang="fr-FR" altLang="fr-FR" sz="1800" dirty="0">
                <a:solidFill>
                  <a:srgbClr val="0A0AEC"/>
                </a:solidFill>
              </a:rPr>
              <a:t> direction to </a:t>
            </a:r>
            <a:r>
              <a:rPr lang="fr-FR" altLang="fr-FR" sz="1800" dirty="0"/>
              <a:t> </a:t>
            </a:r>
            <a:r>
              <a:rPr lang="fr-FR" altLang="fr-FR" sz="1800" dirty="0" err="1">
                <a:solidFill>
                  <a:srgbClr val="0A0AEC"/>
                </a:solidFill>
              </a:rPr>
              <a:t>approach</a:t>
            </a:r>
            <a:r>
              <a:rPr lang="fr-FR" altLang="fr-FR" sz="1800" dirty="0">
                <a:solidFill>
                  <a:srgbClr val="0A0AEC"/>
                </a:solidFill>
              </a:rPr>
              <a:t> </a:t>
            </a:r>
            <a:r>
              <a:rPr lang="fr-FR" altLang="fr-FR" sz="2000" i="1" dirty="0">
                <a:solidFill>
                  <a:srgbClr val="0A0AEC"/>
                </a:solidFill>
                <a:latin typeface="Times New Roman" panose="02020603050405020304" pitchFamily="18" charset="0"/>
                <a:cs typeface="Times New Roman" panose="02020603050405020304" pitchFamily="18" charset="0"/>
              </a:rPr>
              <a:t>1/N</a:t>
            </a:r>
            <a:endParaRPr lang="fr-FR" altLang="fr-FR" sz="1800" dirty="0">
              <a:solidFill>
                <a:srgbClr val="0A0AEC"/>
              </a:solidFill>
            </a:endParaRPr>
          </a:p>
          <a:p>
            <a:pPr algn="ctr">
              <a:spcBef>
                <a:spcPct val="0"/>
              </a:spcBef>
              <a:buFontTx/>
              <a:buNone/>
            </a:pPr>
            <a:r>
              <a:rPr lang="fr-FR" altLang="fr-FR" sz="1800" dirty="0" err="1"/>
              <a:t>Kitagawa</a:t>
            </a:r>
            <a:r>
              <a:rPr lang="fr-FR" altLang="fr-FR" sz="1800" dirty="0"/>
              <a:t> et Ueda, 1993,  </a:t>
            </a:r>
            <a:r>
              <a:rPr lang="fr-FR" altLang="fr-FR" sz="1800" dirty="0" err="1"/>
              <a:t>Wineland</a:t>
            </a:r>
            <a:r>
              <a:rPr lang="fr-FR" altLang="fr-FR" sz="1800" dirty="0"/>
              <a:t> et al. 1994</a:t>
            </a:r>
            <a:endParaRPr lang="fr-FR" altLang="fr-FR" sz="2000" dirty="0">
              <a:solidFill>
                <a:srgbClr val="0A0AEC"/>
              </a:solidFill>
            </a:endParaRPr>
          </a:p>
        </p:txBody>
      </p:sp>
      <p:sp>
        <p:nvSpPr>
          <p:cNvPr id="51205" name="ZoneTexte 4">
            <a:extLst>
              <a:ext uri="{FF2B5EF4-FFF2-40B4-BE49-F238E27FC236}">
                <a16:creationId xmlns:a16="http://schemas.microsoft.com/office/drawing/2014/main" id="{ABA477D5-7488-470F-A46C-58037D134B34}"/>
              </a:ext>
            </a:extLst>
          </p:cNvPr>
          <p:cNvSpPr txBox="1">
            <a:spLocks noChangeArrowheads="1"/>
          </p:cNvSpPr>
          <p:nvPr/>
        </p:nvSpPr>
        <p:spPr bwMode="auto">
          <a:xfrm>
            <a:off x="238023" y="1740165"/>
            <a:ext cx="90717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000" i="1" dirty="0">
                <a:latin typeface="Times New Roman" panose="02020603050405020304" pitchFamily="18" charset="0"/>
                <a:cs typeface="Times New Roman" panose="02020603050405020304" pitchFamily="18" charset="0"/>
              </a:rPr>
              <a:t>N</a:t>
            </a:r>
            <a:r>
              <a:rPr lang="fr-FR" altLang="fr-FR" sz="2000" dirty="0"/>
              <a:t> </a:t>
            </a:r>
            <a:r>
              <a:rPr lang="fr-FR" altLang="fr-FR" sz="2000" dirty="0" err="1"/>
              <a:t>two</a:t>
            </a:r>
            <a:r>
              <a:rPr lang="fr-FR" altLang="fr-FR" sz="2000" dirty="0"/>
              <a:t> </a:t>
            </a:r>
            <a:r>
              <a:rPr lang="fr-FR" altLang="fr-FR" sz="2000" dirty="0" err="1"/>
              <a:t>level</a:t>
            </a:r>
            <a:r>
              <a:rPr lang="fr-FR" altLang="fr-FR" sz="2000" dirty="0"/>
              <a:t> </a:t>
            </a:r>
            <a:r>
              <a:rPr lang="fr-FR" altLang="fr-FR" sz="2000" dirty="0" err="1"/>
              <a:t>atoms</a:t>
            </a:r>
            <a:r>
              <a:rPr lang="fr-FR" altLang="fr-FR" sz="2000" dirty="0"/>
              <a:t> </a:t>
            </a:r>
            <a:r>
              <a:rPr lang="fr-FR" altLang="fr-FR" sz="2000" dirty="0" err="1"/>
              <a:t>form</a:t>
            </a:r>
            <a:r>
              <a:rPr lang="fr-FR" altLang="fr-FR" sz="2000" dirty="0"/>
              <a:t> an ensemble of spin ½, a collective  spin |</a:t>
            </a:r>
            <a:r>
              <a:rPr lang="fr-FR" altLang="fr-FR" sz="2000" i="1" dirty="0">
                <a:latin typeface="Times New Roman" panose="02020603050405020304" pitchFamily="18" charset="0"/>
                <a:cs typeface="Times New Roman" panose="02020603050405020304" pitchFamily="18" charset="0"/>
              </a:rPr>
              <a:t>J|= N/2  </a:t>
            </a:r>
            <a:r>
              <a:rPr lang="fr-FR" altLang="fr-FR" sz="2000" dirty="0">
                <a:cs typeface="Arial" panose="020B0604020202020204" pitchFamily="34" charset="0"/>
              </a:rPr>
              <a:t>and</a:t>
            </a:r>
            <a:r>
              <a:rPr lang="fr-FR" altLang="fr-FR" sz="2000" i="1" dirty="0">
                <a:latin typeface="Times New Roman" panose="02020603050405020304" pitchFamily="18" charset="0"/>
                <a:cs typeface="Times New Roman" panose="02020603050405020304" pitchFamily="18" charset="0"/>
              </a:rPr>
              <a:t> </a:t>
            </a:r>
          </a:p>
        </p:txBody>
      </p:sp>
      <p:graphicFrame>
        <p:nvGraphicFramePr>
          <p:cNvPr id="51206" name="Objet 5">
            <a:extLst>
              <a:ext uri="{FF2B5EF4-FFF2-40B4-BE49-F238E27FC236}">
                <a16:creationId xmlns:a16="http://schemas.microsoft.com/office/drawing/2014/main" id="{F59CB4F5-6A3C-4C0F-B063-CD5A5547BA02}"/>
              </a:ext>
            </a:extLst>
          </p:cNvPr>
          <p:cNvGraphicFramePr>
            <a:graphicFrameLocks noChangeAspect="1"/>
          </p:cNvGraphicFramePr>
          <p:nvPr>
            <p:extLst/>
          </p:nvPr>
        </p:nvGraphicFramePr>
        <p:xfrm>
          <a:off x="9309738" y="1729876"/>
          <a:ext cx="1812925" cy="420688"/>
        </p:xfrm>
        <a:graphic>
          <a:graphicData uri="http://schemas.openxmlformats.org/presentationml/2006/ole">
            <mc:AlternateContent xmlns:mc="http://schemas.openxmlformats.org/markup-compatibility/2006">
              <mc:Choice xmlns:v="urn:schemas-microsoft-com:vml" Requires="v">
                <p:oleObj spid="_x0000_s22716" name="Equation" r:id="rId3" imgW="1091726" imgH="253890" progId="Equation.DSMT4">
                  <p:embed/>
                </p:oleObj>
              </mc:Choice>
              <mc:Fallback>
                <p:oleObj name="Equation" r:id="rId3" imgW="1091726" imgH="253890" progId="Equation.DSMT4">
                  <p:embed/>
                  <p:pic>
                    <p:nvPicPr>
                      <p:cNvPr id="51206" name="Objet 5">
                        <a:extLst>
                          <a:ext uri="{FF2B5EF4-FFF2-40B4-BE49-F238E27FC236}">
                            <a16:creationId xmlns:a16="http://schemas.microsoft.com/office/drawing/2014/main" id="{F59CB4F5-6A3C-4C0F-B063-CD5A5547BA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9738" y="1729876"/>
                        <a:ext cx="181292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8" name="Groupe 7">
            <a:extLst>
              <a:ext uri="{FF2B5EF4-FFF2-40B4-BE49-F238E27FC236}">
                <a16:creationId xmlns:a16="http://schemas.microsoft.com/office/drawing/2014/main" id="{803A55ED-3B36-41A2-AE16-5E0F339EF843}"/>
              </a:ext>
            </a:extLst>
          </p:cNvPr>
          <p:cNvGrpSpPr>
            <a:grpSpLocks/>
          </p:cNvGrpSpPr>
          <p:nvPr/>
        </p:nvGrpSpPr>
        <p:grpSpPr bwMode="auto">
          <a:xfrm>
            <a:off x="1703388" y="3014772"/>
            <a:ext cx="6380162" cy="1752600"/>
            <a:chOff x="179512" y="2972023"/>
            <a:chExt cx="6379335" cy="1753121"/>
          </a:xfrm>
        </p:grpSpPr>
        <p:pic>
          <p:nvPicPr>
            <p:cNvPr id="51210" name="Image 1">
              <a:extLst>
                <a:ext uri="{FF2B5EF4-FFF2-40B4-BE49-F238E27FC236}">
                  <a16:creationId xmlns:a16="http://schemas.microsoft.com/office/drawing/2014/main" id="{29649651-4E7E-43EC-86CE-58FB8366816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9512" y="2972023"/>
              <a:ext cx="6379335" cy="175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1" name="ZoneTexte 6">
              <a:extLst>
                <a:ext uri="{FF2B5EF4-FFF2-40B4-BE49-F238E27FC236}">
                  <a16:creationId xmlns:a16="http://schemas.microsoft.com/office/drawing/2014/main" id="{710C7A66-D75B-427C-B1C8-1B3CBDEE7494}"/>
                </a:ext>
              </a:extLst>
            </p:cNvPr>
            <p:cNvSpPr txBox="1">
              <a:spLocks noChangeArrowheads="1"/>
            </p:cNvSpPr>
            <p:nvPr/>
          </p:nvSpPr>
          <p:spPr bwMode="auto">
            <a:xfrm>
              <a:off x="3020365" y="3067487"/>
              <a:ext cx="1454056" cy="36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a:t>Nature 2016</a:t>
              </a:r>
            </a:p>
          </p:txBody>
        </p:sp>
      </p:grpSp>
      <p:pic>
        <p:nvPicPr>
          <p:cNvPr id="53251" name="Image 2">
            <a:extLst>
              <a:ext uri="{FF2B5EF4-FFF2-40B4-BE49-F238E27FC236}">
                <a16:creationId xmlns:a16="http://schemas.microsoft.com/office/drawing/2014/main" id="{2DA20F02-0464-443B-99E9-07DF10ED9F4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47849" y="3581031"/>
            <a:ext cx="8919677"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a:extLst>
              <a:ext uri="{FF2B5EF4-FFF2-40B4-BE49-F238E27FC236}">
                <a16:creationId xmlns:a16="http://schemas.microsoft.com/office/drawing/2014/main" id="{AF4017B3-5898-4558-BE89-650A9A31A022}"/>
              </a:ext>
            </a:extLst>
          </p:cNvPr>
          <p:cNvSpPr txBox="1">
            <a:spLocks noChangeArrowheads="1"/>
          </p:cNvSpPr>
          <p:nvPr/>
        </p:nvSpPr>
        <p:spPr bwMode="auto">
          <a:xfrm>
            <a:off x="2185314" y="6381690"/>
            <a:ext cx="78213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dirty="0"/>
              <a:t>Non destructive </a:t>
            </a:r>
            <a:r>
              <a:rPr lang="fr-FR" altLang="fr-FR" sz="1800" dirty="0" err="1"/>
              <a:t>measurement</a:t>
            </a:r>
            <a:r>
              <a:rPr lang="fr-FR" altLang="fr-FR" sz="1800" dirty="0"/>
              <a:t> of </a:t>
            </a:r>
            <a:r>
              <a:rPr lang="fr-FR" altLang="fr-FR" sz="1800" dirty="0" err="1"/>
              <a:t>refraction</a:t>
            </a:r>
            <a:r>
              <a:rPr lang="fr-FR" altLang="fr-FR" sz="1800" dirty="0"/>
              <a:t> index of </a:t>
            </a:r>
            <a:r>
              <a:rPr lang="fr-FR" altLang="fr-FR" sz="1800" dirty="0" err="1"/>
              <a:t>atoms</a:t>
            </a:r>
            <a:r>
              <a:rPr lang="fr-FR" altLang="fr-FR" sz="1800" dirty="0"/>
              <a:t> in the </a:t>
            </a:r>
            <a:r>
              <a:rPr lang="fr-FR" altLang="fr-FR" sz="1800" dirty="0" err="1"/>
              <a:t>cavity</a:t>
            </a:r>
            <a:r>
              <a:rPr lang="fr-FR" altLang="fr-FR" sz="1800" dirty="0"/>
              <a:t>: </a:t>
            </a:r>
            <a:r>
              <a:rPr lang="fr-FR" altLang="fr-FR" sz="2000" i="1" dirty="0" err="1">
                <a:latin typeface="Times New Roman" panose="02020603050405020304" pitchFamily="18" charset="0"/>
                <a:cs typeface="Times New Roman" panose="02020603050405020304" pitchFamily="18" charset="0"/>
              </a:rPr>
              <a:t>J</a:t>
            </a:r>
            <a:r>
              <a:rPr lang="fr-FR" altLang="fr-FR" sz="1800" i="1" baseline="-25000" dirty="0" err="1">
                <a:latin typeface="Times New Roman" panose="02020603050405020304" pitchFamily="18" charset="0"/>
                <a:cs typeface="Times New Roman" panose="02020603050405020304" pitchFamily="18" charset="0"/>
              </a:rPr>
              <a:t>z</a:t>
            </a:r>
            <a:endParaRPr lang="fr-FR" altLang="fr-FR" sz="1800" i="1" baseline="-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2759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32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9" name="Image 7">
            <a:extLst>
              <a:ext uri="{FF2B5EF4-FFF2-40B4-BE49-F238E27FC236}">
                <a16:creationId xmlns:a16="http://schemas.microsoft.com/office/drawing/2014/main" id="{48EEA2DB-D657-4783-B1C0-F26CB1FDC5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68985" y="525500"/>
            <a:ext cx="3684754" cy="522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4">
            <a:extLst>
              <a:ext uri="{FF2B5EF4-FFF2-40B4-BE49-F238E27FC236}">
                <a16:creationId xmlns:a16="http://schemas.microsoft.com/office/drawing/2014/main" id="{A9E4673F-04BE-40E4-B358-14C6A851BC7E}"/>
              </a:ext>
            </a:extLst>
          </p:cNvPr>
          <p:cNvSpPr>
            <a:spLocks noChangeArrowheads="1"/>
          </p:cNvSpPr>
          <p:nvPr/>
        </p:nvSpPr>
        <p:spPr bwMode="auto">
          <a:xfrm>
            <a:off x="3863975" y="76200"/>
            <a:ext cx="4464050" cy="762000"/>
          </a:xfrm>
          <a:prstGeom prst="rect">
            <a:avLst/>
          </a:prstGeom>
          <a:solidFill>
            <a:srgbClr val="CCECFF"/>
          </a:solidFill>
          <a:ln w="9525">
            <a:solidFill>
              <a:schemeClr val="tx1"/>
            </a:solidFill>
            <a:miter lim="800000"/>
            <a:headEnd/>
            <a:tailEnd/>
          </a:ln>
          <a:effectLs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3200" dirty="0">
                <a:effectLst>
                  <a:outerShdw blurRad="38100" dist="38100" dir="2700000" algn="tl">
                    <a:srgbClr val="FFFFFF"/>
                  </a:outerShdw>
                </a:effectLst>
                <a:cs typeface="Arial" panose="020B0604020202020204" pitchFamily="34" charset="0"/>
              </a:rPr>
              <a:t>Quantum </a:t>
            </a:r>
            <a:r>
              <a:rPr lang="fr-FR" altLang="fr-FR" sz="3200" dirty="0" err="1">
                <a:effectLst>
                  <a:outerShdw blurRad="38100" dist="38100" dir="2700000" algn="tl">
                    <a:srgbClr val="FFFFFF"/>
                  </a:outerShdw>
                </a:effectLst>
                <a:cs typeface="Arial" panose="020B0604020202020204" pitchFamily="34" charset="0"/>
              </a:rPr>
              <a:t>metrology</a:t>
            </a:r>
            <a:endParaRPr lang="fr-FR" altLang="fr-FR" sz="3200" dirty="0">
              <a:effectLst>
                <a:outerShdw blurRad="38100" dist="38100" dir="2700000" algn="tl">
                  <a:srgbClr val="FFFFFF"/>
                </a:outerShdw>
              </a:effectLst>
              <a:cs typeface="Arial" panose="020B0604020202020204" pitchFamily="34" charset="0"/>
            </a:endParaRPr>
          </a:p>
        </p:txBody>
      </p:sp>
      <p:sp>
        <p:nvSpPr>
          <p:cNvPr id="52227" name="ZoneTexte 4">
            <a:extLst>
              <a:ext uri="{FF2B5EF4-FFF2-40B4-BE49-F238E27FC236}">
                <a16:creationId xmlns:a16="http://schemas.microsoft.com/office/drawing/2014/main" id="{7FA04643-18D7-4AA4-87FD-9B9D514DFC58}"/>
              </a:ext>
            </a:extLst>
          </p:cNvPr>
          <p:cNvSpPr txBox="1">
            <a:spLocks noChangeArrowheads="1"/>
          </p:cNvSpPr>
          <p:nvPr/>
        </p:nvSpPr>
        <p:spPr bwMode="auto">
          <a:xfrm>
            <a:off x="1962778" y="5581471"/>
            <a:ext cx="838402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400" dirty="0"/>
              <a:t>Signal to Noise ratio: gain of x10 for  5 10</a:t>
            </a:r>
            <a:r>
              <a:rPr lang="fr-FR" altLang="fr-FR" sz="2400" baseline="30000" dirty="0"/>
              <a:t>5</a:t>
            </a:r>
            <a:r>
              <a:rPr lang="fr-FR" altLang="fr-FR" sz="2400" dirty="0"/>
              <a:t> </a:t>
            </a:r>
            <a:r>
              <a:rPr lang="fr-FR" altLang="fr-FR" sz="2400" dirty="0" err="1"/>
              <a:t>atoms</a:t>
            </a:r>
            <a:endParaRPr lang="fr-FR" altLang="fr-FR" sz="2400" dirty="0"/>
          </a:p>
          <a:p>
            <a:pPr algn="ctr">
              <a:spcBef>
                <a:spcPct val="0"/>
              </a:spcBef>
              <a:buFontTx/>
              <a:buNone/>
            </a:pPr>
            <a:r>
              <a:rPr lang="fr-FR" altLang="fr-FR" sz="2400" dirty="0"/>
              <a:t>Phase </a:t>
            </a:r>
            <a:r>
              <a:rPr lang="fr-FR" altLang="fr-FR" sz="2400" dirty="0" err="1"/>
              <a:t>sensitivity</a:t>
            </a:r>
            <a:r>
              <a:rPr lang="fr-FR" altLang="fr-FR" sz="2400" dirty="0"/>
              <a:t>: 147 microradians per cycle</a:t>
            </a:r>
          </a:p>
          <a:p>
            <a:pPr algn="ctr">
              <a:spcBef>
                <a:spcPct val="0"/>
              </a:spcBef>
              <a:buFontTx/>
              <a:buNone/>
            </a:pPr>
            <a:r>
              <a:rPr lang="fr-FR" altLang="fr-FR" sz="2400" dirty="0">
                <a:solidFill>
                  <a:srgbClr val="0A0AEC"/>
                </a:solidFill>
              </a:rPr>
              <a:t>This </a:t>
            </a:r>
            <a:r>
              <a:rPr lang="fr-FR" altLang="fr-FR" sz="2400" dirty="0" err="1">
                <a:solidFill>
                  <a:srgbClr val="0A0AEC"/>
                </a:solidFill>
              </a:rPr>
              <a:t>implies</a:t>
            </a:r>
            <a:r>
              <a:rPr lang="fr-FR" altLang="fr-FR" sz="2400" dirty="0">
                <a:solidFill>
                  <a:srgbClr val="0A0AEC"/>
                </a:solidFill>
              </a:rPr>
              <a:t> quantum </a:t>
            </a:r>
            <a:r>
              <a:rPr lang="fr-FR" altLang="fr-FR" sz="2400" dirty="0" err="1">
                <a:solidFill>
                  <a:srgbClr val="0A0AEC"/>
                </a:solidFill>
              </a:rPr>
              <a:t>entanglement</a:t>
            </a:r>
            <a:r>
              <a:rPr lang="fr-FR" altLang="fr-FR" sz="2400" dirty="0">
                <a:solidFill>
                  <a:srgbClr val="0A0AEC"/>
                </a:solidFill>
              </a:rPr>
              <a:t> of more </a:t>
            </a:r>
            <a:r>
              <a:rPr lang="fr-FR" altLang="fr-FR" sz="2400" dirty="0" err="1">
                <a:solidFill>
                  <a:srgbClr val="0A0AEC"/>
                </a:solidFill>
              </a:rPr>
              <a:t>than</a:t>
            </a:r>
            <a:r>
              <a:rPr lang="fr-FR" altLang="fr-FR" sz="2400" dirty="0">
                <a:solidFill>
                  <a:srgbClr val="0A0AEC"/>
                </a:solidFill>
              </a:rPr>
              <a:t> 680 </a:t>
            </a:r>
            <a:r>
              <a:rPr lang="fr-FR" altLang="fr-FR" sz="2400" dirty="0" err="1">
                <a:solidFill>
                  <a:srgbClr val="0A0AEC"/>
                </a:solidFill>
              </a:rPr>
              <a:t>atoms</a:t>
            </a:r>
            <a:endParaRPr lang="fr-FR" altLang="fr-FR" sz="2400" dirty="0">
              <a:solidFill>
                <a:srgbClr val="0A0AEC"/>
              </a:solidFill>
            </a:endParaRPr>
          </a:p>
        </p:txBody>
      </p:sp>
      <p:pic>
        <p:nvPicPr>
          <p:cNvPr id="52228" name="Image 5">
            <a:extLst>
              <a:ext uri="{FF2B5EF4-FFF2-40B4-BE49-F238E27FC236}">
                <a16:creationId xmlns:a16="http://schemas.microsoft.com/office/drawing/2014/main" id="{B9CF9DC2-682E-4572-B760-2E130F4CDD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1204" y="525499"/>
            <a:ext cx="1894903" cy="1915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ZoneTexte 8">
            <a:extLst>
              <a:ext uri="{FF2B5EF4-FFF2-40B4-BE49-F238E27FC236}">
                <a16:creationId xmlns:a16="http://schemas.microsoft.com/office/drawing/2014/main" id="{D26036C0-B299-4FDE-8490-949CDFAA497E}"/>
              </a:ext>
            </a:extLst>
          </p:cNvPr>
          <p:cNvSpPr txBox="1">
            <a:spLocks noChangeArrowheads="1"/>
          </p:cNvSpPr>
          <p:nvPr/>
        </p:nvSpPr>
        <p:spPr bwMode="auto">
          <a:xfrm>
            <a:off x="8123016" y="3123466"/>
            <a:ext cx="2510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000" dirty="0"/>
              <a:t>Rotation of 660 </a:t>
            </a:r>
            <a:r>
              <a:rPr lang="fr-FR" altLang="fr-FR" sz="2000" dirty="0" err="1">
                <a:latin typeface="Symbol" panose="05050102010706020507" pitchFamily="18" charset="2"/>
              </a:rPr>
              <a:t>m</a:t>
            </a:r>
            <a:r>
              <a:rPr lang="fr-FR" altLang="fr-FR" sz="2000" dirty="0" err="1"/>
              <a:t>rad</a:t>
            </a:r>
            <a:endParaRPr lang="fr-FR" altLang="fr-FR" sz="2000" dirty="0"/>
          </a:p>
        </p:txBody>
      </p:sp>
    </p:spTree>
    <p:extLst>
      <p:ext uri="{BB962C8B-B14F-4D97-AF65-F5344CB8AC3E}">
        <p14:creationId xmlns:p14="http://schemas.microsoft.com/office/powerpoint/2010/main" val="18580634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6B959A7-6BDA-47B9-AB48-31A8F2ACE1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173"/>
            <a:ext cx="12226277" cy="6838827"/>
          </a:xfrm>
          <a:prstGeom prst="rect">
            <a:avLst/>
          </a:prstGeom>
        </p:spPr>
      </p:pic>
    </p:spTree>
    <p:extLst>
      <p:ext uri="{BB962C8B-B14F-4D97-AF65-F5344CB8AC3E}">
        <p14:creationId xmlns:p14="http://schemas.microsoft.com/office/powerpoint/2010/main" val="30324292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58DBD12-C1EC-4BF0-9628-832B9CB232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79342" y="123684"/>
            <a:ext cx="2312658" cy="3236464"/>
          </a:xfrm>
          <a:prstGeom prst="rect">
            <a:avLst/>
          </a:prstGeom>
        </p:spPr>
      </p:pic>
      <p:sp>
        <p:nvSpPr>
          <p:cNvPr id="2" name="ZoneTexte 1">
            <a:extLst>
              <a:ext uri="{FF2B5EF4-FFF2-40B4-BE49-F238E27FC236}">
                <a16:creationId xmlns:a16="http://schemas.microsoft.com/office/drawing/2014/main" id="{EF573DF6-3F88-447B-98DE-03FE0E01E935}"/>
              </a:ext>
            </a:extLst>
          </p:cNvPr>
          <p:cNvSpPr txBox="1"/>
          <p:nvPr/>
        </p:nvSpPr>
        <p:spPr>
          <a:xfrm>
            <a:off x="2044801" y="5719888"/>
            <a:ext cx="7935186" cy="830997"/>
          </a:xfrm>
          <a:prstGeom prst="rect">
            <a:avLst/>
          </a:prstGeom>
          <a:noFill/>
        </p:spPr>
        <p:txBody>
          <a:bodyPr wrap="none" rtlCol="0">
            <a:spAutoFit/>
          </a:bodyPr>
          <a:lstStyle/>
          <a:p>
            <a:pPr algn="ctr"/>
            <a:r>
              <a:rPr lang="en-GB" sz="2400" dirty="0">
                <a:solidFill>
                  <a:srgbClr val="00B050"/>
                </a:solidFill>
                <a:latin typeface="Arial" panose="020B0604020202020204" pitchFamily="34" charset="0"/>
                <a:cs typeface="Arial" panose="020B0604020202020204" pitchFamily="34" charset="0"/>
              </a:rPr>
              <a:t>This progress of time measurements in the last 70 years </a:t>
            </a:r>
          </a:p>
          <a:p>
            <a:pPr algn="ctr"/>
            <a:r>
              <a:rPr lang="en-GB" sz="2400" dirty="0">
                <a:solidFill>
                  <a:srgbClr val="00B050"/>
                </a:solidFill>
                <a:latin typeface="Arial" panose="020B0604020202020204" pitchFamily="34" charset="0"/>
                <a:cs typeface="Arial" panose="020B0604020202020204" pitchFamily="34" charset="0"/>
              </a:rPr>
              <a:t>was made possible by several breakthroughs </a:t>
            </a:r>
          </a:p>
        </p:txBody>
      </p:sp>
      <p:sp>
        <p:nvSpPr>
          <p:cNvPr id="3" name="ZoneTexte 2">
            <a:extLst>
              <a:ext uri="{FF2B5EF4-FFF2-40B4-BE49-F238E27FC236}">
                <a16:creationId xmlns:a16="http://schemas.microsoft.com/office/drawing/2014/main" id="{B952A9FD-5AF7-44DC-B8AF-A49A8442025B}"/>
              </a:ext>
            </a:extLst>
          </p:cNvPr>
          <p:cNvSpPr txBox="1"/>
          <p:nvPr/>
        </p:nvSpPr>
        <p:spPr>
          <a:xfrm>
            <a:off x="2103503" y="970072"/>
            <a:ext cx="8177567" cy="1200329"/>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Quantum mechanics describes the microscopic world made of elementary particles,</a:t>
            </a:r>
          </a:p>
          <a:p>
            <a:r>
              <a:rPr lang="en-GB" sz="2400" dirty="0">
                <a:latin typeface="Arial" panose="020B0604020202020204" pitchFamily="34" charset="0"/>
                <a:cs typeface="Arial" panose="020B0604020202020204" pitchFamily="34" charset="0"/>
              </a:rPr>
              <a:t>electrons, protons, neutrons, atoms, molecules, … </a:t>
            </a:r>
          </a:p>
        </p:txBody>
      </p:sp>
      <p:sp>
        <p:nvSpPr>
          <p:cNvPr id="5" name="Rectangle 2">
            <a:extLst>
              <a:ext uri="{FF2B5EF4-FFF2-40B4-BE49-F238E27FC236}">
                <a16:creationId xmlns:a16="http://schemas.microsoft.com/office/drawing/2014/main" id="{7374AAD4-8BE4-4AC6-BEDF-448B81DEAFB8}"/>
              </a:ext>
            </a:extLst>
          </p:cNvPr>
          <p:cNvSpPr txBox="1">
            <a:spLocks noChangeArrowheads="1"/>
          </p:cNvSpPr>
          <p:nvPr/>
        </p:nvSpPr>
        <p:spPr>
          <a:xfrm>
            <a:off x="1801350" y="153499"/>
            <a:ext cx="8589300" cy="646332"/>
          </a:xfrm>
          <a:prstGeom prst="rect">
            <a:avLst/>
          </a:prstGeom>
          <a:solidFill>
            <a:srgbClr val="B7E6F5"/>
          </a:solidFill>
          <a:ln w="12700">
            <a:solidFill>
              <a:schemeClr val="folHlink"/>
            </a:solidFill>
            <a:miter lim="800000"/>
            <a:headEnd/>
            <a:tailEnd/>
          </a:ln>
          <a:effectLst/>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dirty="0">
                <a:solidFill>
                  <a:srgbClr val="04045C"/>
                </a:solidFill>
                <a:latin typeface="Arial" panose="020B0604020202020204" pitchFamily="34" charset="0"/>
                <a:cs typeface="Arial" panose="020B0604020202020204" pitchFamily="34" charset="0"/>
              </a:rPr>
              <a:t>2025: 100 years of Quantum Mechanics</a:t>
            </a:r>
            <a:endParaRPr lang="fr-FR" altLang="fr-FR" sz="3600" dirty="0">
              <a:effectLst>
                <a:outerShdw blurRad="38100" dist="38100" dir="2700000" algn="tl">
                  <a:srgbClr val="FFFFFF"/>
                </a:outerShdw>
              </a:effectLst>
              <a:latin typeface="Arial" panose="020B0604020202020204" pitchFamily="34" charset="0"/>
            </a:endParaRPr>
          </a:p>
        </p:txBody>
      </p:sp>
      <p:pic>
        <p:nvPicPr>
          <p:cNvPr id="9" name="Picture 6">
            <a:extLst>
              <a:ext uri="{FF2B5EF4-FFF2-40B4-BE49-F238E27FC236}">
                <a16:creationId xmlns:a16="http://schemas.microsoft.com/office/drawing/2014/main" id="{B9724C1A-DEB6-4AEA-B94F-4E86F4586FD1}"/>
              </a:ext>
            </a:extLst>
          </p:cNvPr>
          <p:cNvPicPr>
            <a:picLocks noChangeAspect="1"/>
          </p:cNvPicPr>
          <p:nvPr/>
        </p:nvPicPr>
        <p:blipFill>
          <a:blip r:embed="rId5"/>
          <a:stretch>
            <a:fillRect/>
          </a:stretch>
        </p:blipFill>
        <p:spPr>
          <a:xfrm>
            <a:off x="-33218" y="0"/>
            <a:ext cx="1820994" cy="2157229"/>
          </a:xfrm>
          <a:prstGeom prst="rect">
            <a:avLst/>
          </a:prstGeom>
        </p:spPr>
      </p:pic>
      <p:sp>
        <p:nvSpPr>
          <p:cNvPr id="10" name="ZoneTexte 9">
            <a:extLst>
              <a:ext uri="{FF2B5EF4-FFF2-40B4-BE49-F238E27FC236}">
                <a16:creationId xmlns:a16="http://schemas.microsoft.com/office/drawing/2014/main" id="{20D43BC1-C1FD-4C1E-90C6-B88F54005587}"/>
              </a:ext>
            </a:extLst>
          </p:cNvPr>
          <p:cNvSpPr txBox="1"/>
          <p:nvPr/>
        </p:nvSpPr>
        <p:spPr>
          <a:xfrm>
            <a:off x="1060423" y="4226427"/>
            <a:ext cx="10071154" cy="1569660"/>
          </a:xfrm>
          <a:prstGeom prst="rect">
            <a:avLst/>
          </a:prstGeom>
          <a:noFill/>
        </p:spPr>
        <p:txBody>
          <a:bodyPr wrap="none" rtlCol="0">
            <a:spAutoFit/>
          </a:bodyPr>
          <a:lstStyle/>
          <a:p>
            <a:pPr algn="ctr"/>
            <a:r>
              <a:rPr lang="en-GB" sz="2400" dirty="0">
                <a:solidFill>
                  <a:srgbClr val="0A0AEC"/>
                </a:solidFill>
                <a:latin typeface="Arial" panose="020B0604020202020204" pitchFamily="34" charset="0"/>
                <a:cs typeface="Arial" panose="020B0604020202020204" pitchFamily="34" charset="0"/>
              </a:rPr>
              <a:t>relative frequency stability of optical clocks: 10</a:t>
            </a:r>
            <a:r>
              <a:rPr lang="en-GB" sz="2400" baseline="30000" dirty="0">
                <a:solidFill>
                  <a:srgbClr val="0A0AEC"/>
                </a:solidFill>
                <a:latin typeface="Arial" panose="020B0604020202020204" pitchFamily="34" charset="0"/>
                <a:cs typeface="Arial" panose="020B0604020202020204" pitchFamily="34" charset="0"/>
              </a:rPr>
              <a:t>-19</a:t>
            </a:r>
          </a:p>
          <a:p>
            <a:pPr algn="ctr"/>
            <a:r>
              <a:rPr lang="en-GB" sz="2400" dirty="0">
                <a:solidFill>
                  <a:srgbClr val="0A0AEC"/>
                </a:solidFill>
                <a:latin typeface="Arial" panose="020B0604020202020204" pitchFamily="34" charset="0"/>
                <a:cs typeface="Arial" panose="020B0604020202020204" pitchFamily="34" charset="0"/>
              </a:rPr>
              <a:t>The time error is &lt; 0.01 s over the age of the Universe 13.7 billion years</a:t>
            </a:r>
          </a:p>
          <a:p>
            <a:pPr algn="ctr"/>
            <a:r>
              <a:rPr lang="en-GB" sz="2400" dirty="0">
                <a:solidFill>
                  <a:srgbClr val="0A0AEC"/>
                </a:solidFill>
                <a:latin typeface="Arial" panose="020B0604020202020204" pitchFamily="34" charset="0"/>
                <a:cs typeface="Arial" panose="020B0604020202020204" pitchFamily="34" charset="0"/>
              </a:rPr>
              <a:t>Today, frequency and time intervals are the best measured quantity</a:t>
            </a:r>
          </a:p>
          <a:p>
            <a:pPr algn="ctr"/>
            <a:endParaRPr lang="en-GB" sz="2400" dirty="0">
              <a:solidFill>
                <a:srgbClr val="0A0AEC"/>
              </a:solidFill>
              <a:latin typeface="Arial" panose="020B0604020202020204" pitchFamily="34" charset="0"/>
              <a:cs typeface="Arial" panose="020B0604020202020204" pitchFamily="34" charset="0"/>
            </a:endParaRPr>
          </a:p>
        </p:txBody>
      </p:sp>
      <p:grpSp>
        <p:nvGrpSpPr>
          <p:cNvPr id="8" name="Groupe 7">
            <a:extLst>
              <a:ext uri="{FF2B5EF4-FFF2-40B4-BE49-F238E27FC236}">
                <a16:creationId xmlns:a16="http://schemas.microsoft.com/office/drawing/2014/main" id="{497931B2-DBFD-4805-B320-0C763DA5A57B}"/>
              </a:ext>
            </a:extLst>
          </p:cNvPr>
          <p:cNvGrpSpPr/>
          <p:nvPr/>
        </p:nvGrpSpPr>
        <p:grpSpPr>
          <a:xfrm>
            <a:off x="314696" y="2207794"/>
            <a:ext cx="11786191" cy="1938992"/>
            <a:chOff x="314696" y="2207794"/>
            <a:chExt cx="11786191" cy="1938992"/>
          </a:xfrm>
        </p:grpSpPr>
        <p:sp>
          <p:nvSpPr>
            <p:cNvPr id="4" name="ZoneTexte 3">
              <a:extLst>
                <a:ext uri="{FF2B5EF4-FFF2-40B4-BE49-F238E27FC236}">
                  <a16:creationId xmlns:a16="http://schemas.microsoft.com/office/drawing/2014/main" id="{D823CB6B-1C06-4AC7-A57F-50FA193DA796}"/>
                </a:ext>
              </a:extLst>
            </p:cNvPr>
            <p:cNvSpPr txBox="1"/>
            <p:nvPr/>
          </p:nvSpPr>
          <p:spPr>
            <a:xfrm>
              <a:off x="314696" y="2207794"/>
              <a:ext cx="8658139" cy="1938992"/>
            </a:xfrm>
            <a:prstGeom prst="rect">
              <a:avLst/>
            </a:prstGeom>
            <a:noFill/>
          </p:spPr>
          <p:txBody>
            <a:bodyPr wrap="none" rtlCol="0">
              <a:spAutoFit/>
            </a:bodyPr>
            <a:lstStyle/>
            <a:p>
              <a:r>
                <a:rPr lang="en-GB" sz="2400" dirty="0">
                  <a:latin typeface="Arial" panose="020B0604020202020204" pitchFamily="34" charset="0"/>
                  <a:cs typeface="Arial" panose="020B0604020202020204" pitchFamily="34" charset="0"/>
                </a:rPr>
                <a:t>An atom can be excited by light, when the radiation is tuned </a:t>
              </a:r>
            </a:p>
            <a:p>
              <a:r>
                <a:rPr lang="en-GB" sz="2400" dirty="0">
                  <a:latin typeface="Arial" panose="020B0604020202020204" pitchFamily="34" charset="0"/>
                  <a:cs typeface="Arial" panose="020B0604020202020204" pitchFamily="34" charset="0"/>
                </a:rPr>
                <a:t>into resonance with a transition between two energy levels. </a:t>
              </a:r>
            </a:p>
            <a:p>
              <a:r>
                <a:rPr lang="en-GB" sz="2400" dirty="0">
                  <a:solidFill>
                    <a:srgbClr val="0A0AEC"/>
                  </a:solidFill>
                  <a:latin typeface="Arial" panose="020B0604020202020204" pitchFamily="34" charset="0"/>
                  <a:cs typeface="Arial" panose="020B0604020202020204" pitchFamily="34" charset="0"/>
                </a:rPr>
                <a:t>Invention of the laser in 1960: an intense, tunable light source.</a:t>
              </a:r>
            </a:p>
            <a:p>
              <a:r>
                <a:rPr lang="en-GB" sz="2400" dirty="0">
                  <a:latin typeface="Arial" panose="020B0604020202020204" pitchFamily="34" charset="0"/>
                  <a:cs typeface="Arial" panose="020B0604020202020204" pitchFamily="34" charset="0"/>
                </a:rPr>
                <a:t>Lasers and atoms are used to make atomic clocks </a:t>
              </a:r>
            </a:p>
            <a:p>
              <a:r>
                <a:rPr lang="en-GB" sz="2400" dirty="0">
                  <a:latin typeface="Arial" panose="020B0604020202020204" pitchFamily="34" charset="0"/>
                  <a:cs typeface="Arial" panose="020B0604020202020204" pitchFamily="34" charset="0"/>
                </a:rPr>
                <a:t>with exquisite precision:</a:t>
              </a:r>
            </a:p>
          </p:txBody>
        </p:sp>
        <p:grpSp>
          <p:nvGrpSpPr>
            <p:cNvPr id="11" name="Groupe 10">
              <a:extLst>
                <a:ext uri="{FF2B5EF4-FFF2-40B4-BE49-F238E27FC236}">
                  <a16:creationId xmlns:a16="http://schemas.microsoft.com/office/drawing/2014/main" id="{0B373D60-73FE-4610-BDCD-AD140ECE3CE9}"/>
                </a:ext>
              </a:extLst>
            </p:cNvPr>
            <p:cNvGrpSpPr/>
            <p:nvPr/>
          </p:nvGrpSpPr>
          <p:grpSpPr>
            <a:xfrm>
              <a:off x="8959226" y="2243373"/>
              <a:ext cx="3141661" cy="1903413"/>
              <a:chOff x="2195514" y="765176"/>
              <a:chExt cx="3141661" cy="1903413"/>
            </a:xfrm>
          </p:grpSpPr>
          <p:grpSp>
            <p:nvGrpSpPr>
              <p:cNvPr id="12" name="Group 1054">
                <a:extLst>
                  <a:ext uri="{FF2B5EF4-FFF2-40B4-BE49-F238E27FC236}">
                    <a16:creationId xmlns:a16="http://schemas.microsoft.com/office/drawing/2014/main" id="{77F09F45-D4C3-400D-9A98-AD4DAE4C47B5}"/>
                  </a:ext>
                </a:extLst>
              </p:cNvPr>
              <p:cNvGrpSpPr>
                <a:grpSpLocks/>
              </p:cNvGrpSpPr>
              <p:nvPr/>
            </p:nvGrpSpPr>
            <p:grpSpPr bwMode="auto">
              <a:xfrm>
                <a:off x="2195514" y="981076"/>
                <a:ext cx="1614487" cy="1687513"/>
                <a:chOff x="422" y="2873"/>
                <a:chExt cx="1018" cy="1063"/>
              </a:xfrm>
            </p:grpSpPr>
            <p:grpSp>
              <p:nvGrpSpPr>
                <p:cNvPr id="19" name="Group 1045">
                  <a:extLst>
                    <a:ext uri="{FF2B5EF4-FFF2-40B4-BE49-F238E27FC236}">
                      <a16:creationId xmlns:a16="http://schemas.microsoft.com/office/drawing/2014/main" id="{F1D3EDA0-8C89-400F-9656-B447DD2BDE09}"/>
                    </a:ext>
                  </a:extLst>
                </p:cNvPr>
                <p:cNvGrpSpPr>
                  <a:grpSpLocks/>
                </p:cNvGrpSpPr>
                <p:nvPr/>
              </p:nvGrpSpPr>
              <p:grpSpPr bwMode="auto">
                <a:xfrm>
                  <a:off x="624" y="3072"/>
                  <a:ext cx="816" cy="864"/>
                  <a:chOff x="624" y="3072"/>
                  <a:chExt cx="816" cy="864"/>
                </a:xfrm>
              </p:grpSpPr>
              <p:grpSp>
                <p:nvGrpSpPr>
                  <p:cNvPr id="22" name="Group 1044">
                    <a:extLst>
                      <a:ext uri="{FF2B5EF4-FFF2-40B4-BE49-F238E27FC236}">
                        <a16:creationId xmlns:a16="http://schemas.microsoft.com/office/drawing/2014/main" id="{56FCCA87-0465-43AC-A145-9804C0B89301}"/>
                      </a:ext>
                    </a:extLst>
                  </p:cNvPr>
                  <p:cNvGrpSpPr>
                    <a:grpSpLocks/>
                  </p:cNvGrpSpPr>
                  <p:nvPr/>
                </p:nvGrpSpPr>
                <p:grpSpPr bwMode="auto">
                  <a:xfrm>
                    <a:off x="624" y="3072"/>
                    <a:ext cx="816" cy="816"/>
                    <a:chOff x="624" y="3072"/>
                    <a:chExt cx="816" cy="816"/>
                  </a:xfrm>
                </p:grpSpPr>
                <p:grpSp>
                  <p:nvGrpSpPr>
                    <p:cNvPr id="24" name="Group 1038">
                      <a:extLst>
                        <a:ext uri="{FF2B5EF4-FFF2-40B4-BE49-F238E27FC236}">
                          <a16:creationId xmlns:a16="http://schemas.microsoft.com/office/drawing/2014/main" id="{84C52119-B1CC-4FD7-8168-9728EF6C3C98}"/>
                        </a:ext>
                      </a:extLst>
                    </p:cNvPr>
                    <p:cNvGrpSpPr>
                      <a:grpSpLocks/>
                    </p:cNvGrpSpPr>
                    <p:nvPr/>
                  </p:nvGrpSpPr>
                  <p:grpSpPr bwMode="auto">
                    <a:xfrm>
                      <a:off x="624" y="3072"/>
                      <a:ext cx="816" cy="816"/>
                      <a:chOff x="624" y="3072"/>
                      <a:chExt cx="816" cy="816"/>
                    </a:xfrm>
                  </p:grpSpPr>
                  <p:sp>
                    <p:nvSpPr>
                      <p:cNvPr id="26" name="Line 1036">
                        <a:extLst>
                          <a:ext uri="{FF2B5EF4-FFF2-40B4-BE49-F238E27FC236}">
                            <a16:creationId xmlns:a16="http://schemas.microsoft.com/office/drawing/2014/main" id="{34E3EC80-7EA6-425B-9C92-A39E372DE50F}"/>
                          </a:ext>
                        </a:extLst>
                      </p:cNvPr>
                      <p:cNvSpPr>
                        <a:spLocks noChangeShapeType="1"/>
                      </p:cNvSpPr>
                      <p:nvPr/>
                    </p:nvSpPr>
                    <p:spPr bwMode="auto">
                      <a:xfrm>
                        <a:off x="624" y="3072"/>
                        <a:ext cx="81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7" name="Line 1037">
                        <a:extLst>
                          <a:ext uri="{FF2B5EF4-FFF2-40B4-BE49-F238E27FC236}">
                            <a16:creationId xmlns:a16="http://schemas.microsoft.com/office/drawing/2014/main" id="{C7FF7B9F-105A-4C64-9309-1BB44B7BFDE5}"/>
                          </a:ext>
                        </a:extLst>
                      </p:cNvPr>
                      <p:cNvSpPr>
                        <a:spLocks noChangeShapeType="1"/>
                      </p:cNvSpPr>
                      <p:nvPr/>
                    </p:nvSpPr>
                    <p:spPr bwMode="auto">
                      <a:xfrm>
                        <a:off x="624" y="3888"/>
                        <a:ext cx="81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5" name="Line 1042">
                      <a:extLst>
                        <a:ext uri="{FF2B5EF4-FFF2-40B4-BE49-F238E27FC236}">
                          <a16:creationId xmlns:a16="http://schemas.microsoft.com/office/drawing/2014/main" id="{B9F5337C-FBD3-4403-82D9-D2E390202907}"/>
                        </a:ext>
                      </a:extLst>
                    </p:cNvPr>
                    <p:cNvSpPr>
                      <a:spLocks noChangeShapeType="1"/>
                    </p:cNvSpPr>
                    <p:nvPr/>
                  </p:nvSpPr>
                  <p:spPr bwMode="auto">
                    <a:xfrm flipV="1">
                      <a:off x="1056" y="3072"/>
                      <a:ext cx="0" cy="816"/>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3" name="Oval 1043">
                    <a:extLst>
                      <a:ext uri="{FF2B5EF4-FFF2-40B4-BE49-F238E27FC236}">
                        <a16:creationId xmlns:a16="http://schemas.microsoft.com/office/drawing/2014/main" id="{BF0338A8-864A-4375-9858-A683D28C9740}"/>
                      </a:ext>
                    </a:extLst>
                  </p:cNvPr>
                  <p:cNvSpPr>
                    <a:spLocks noChangeArrowheads="1"/>
                  </p:cNvSpPr>
                  <p:nvPr/>
                </p:nvSpPr>
                <p:spPr bwMode="auto">
                  <a:xfrm>
                    <a:off x="1008" y="3840"/>
                    <a:ext cx="96" cy="9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1800"/>
                  </a:p>
                </p:txBody>
              </p:sp>
            </p:grpSp>
            <p:sp>
              <p:nvSpPr>
                <p:cNvPr id="20" name="Text Box 1050">
                  <a:extLst>
                    <a:ext uri="{FF2B5EF4-FFF2-40B4-BE49-F238E27FC236}">
                      <a16:creationId xmlns:a16="http://schemas.microsoft.com/office/drawing/2014/main" id="{BAA62316-7F12-49FE-ACA7-A2168C29DF54}"/>
                    </a:ext>
                  </a:extLst>
                </p:cNvPr>
                <p:cNvSpPr txBox="1">
                  <a:spLocks noChangeArrowheads="1"/>
                </p:cNvSpPr>
                <p:nvPr/>
              </p:nvSpPr>
              <p:spPr bwMode="auto">
                <a:xfrm>
                  <a:off x="422" y="2873"/>
                  <a:ext cx="19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a:t>e</a:t>
                  </a:r>
                </a:p>
              </p:txBody>
            </p:sp>
            <p:sp>
              <p:nvSpPr>
                <p:cNvPr id="21" name="Text Box 1051">
                  <a:extLst>
                    <a:ext uri="{FF2B5EF4-FFF2-40B4-BE49-F238E27FC236}">
                      <a16:creationId xmlns:a16="http://schemas.microsoft.com/office/drawing/2014/main" id="{0A8F66F4-0CE3-4C12-AA9B-F83BEA1355D7}"/>
                    </a:ext>
                  </a:extLst>
                </p:cNvPr>
                <p:cNvSpPr txBox="1">
                  <a:spLocks noChangeArrowheads="1"/>
                </p:cNvSpPr>
                <p:nvPr/>
              </p:nvSpPr>
              <p:spPr bwMode="auto">
                <a:xfrm>
                  <a:off x="470" y="3689"/>
                  <a:ext cx="15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800"/>
                    <a:t>f</a:t>
                  </a:r>
                </a:p>
              </p:txBody>
            </p:sp>
          </p:grpSp>
          <p:sp>
            <p:nvSpPr>
              <p:cNvPr id="13" name="ZoneTexte 20">
                <a:extLst>
                  <a:ext uri="{FF2B5EF4-FFF2-40B4-BE49-F238E27FC236}">
                    <a16:creationId xmlns:a16="http://schemas.microsoft.com/office/drawing/2014/main" id="{A563E9EF-FFE4-409F-A5D6-1B0B9B99A978}"/>
                  </a:ext>
                </a:extLst>
              </p:cNvPr>
              <p:cNvSpPr txBox="1">
                <a:spLocks noChangeArrowheads="1"/>
              </p:cNvSpPr>
              <p:nvPr/>
            </p:nvSpPr>
            <p:spPr bwMode="auto">
              <a:xfrm>
                <a:off x="2640013" y="765176"/>
                <a:ext cx="9028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2400" dirty="0"/>
                  <a:t>Atom</a:t>
                </a:r>
              </a:p>
            </p:txBody>
          </p:sp>
          <p:graphicFrame>
            <p:nvGraphicFramePr>
              <p:cNvPr id="14" name="Objet 27">
                <a:extLst>
                  <a:ext uri="{FF2B5EF4-FFF2-40B4-BE49-F238E27FC236}">
                    <a16:creationId xmlns:a16="http://schemas.microsoft.com/office/drawing/2014/main" id="{5FE47950-2646-42A5-8670-1825CED22D54}"/>
                  </a:ext>
                </a:extLst>
              </p:cNvPr>
              <p:cNvGraphicFramePr>
                <a:graphicFrameLocks noChangeAspect="1"/>
              </p:cNvGraphicFramePr>
              <p:nvPr>
                <p:extLst/>
              </p:nvPr>
            </p:nvGraphicFramePr>
            <p:xfrm>
              <a:off x="3287713" y="1628775"/>
              <a:ext cx="2049462" cy="565150"/>
            </p:xfrm>
            <a:graphic>
              <a:graphicData uri="http://schemas.openxmlformats.org/presentationml/2006/ole">
                <mc:AlternateContent xmlns:mc="http://schemas.openxmlformats.org/markup-compatibility/2006">
                  <mc:Choice xmlns:v="urn:schemas-microsoft-com:vml" Requires="v">
                    <p:oleObj spid="_x0000_s28695" name="Equation" r:id="rId6" imgW="876300" imgH="241300" progId="Equation.DSMT4">
                      <p:embed/>
                    </p:oleObj>
                  </mc:Choice>
                  <mc:Fallback>
                    <p:oleObj name="Equation" r:id="rId6" imgW="876300" imgH="241300" progId="Equation.DSMT4">
                      <p:embed/>
                      <p:pic>
                        <p:nvPicPr>
                          <p:cNvPr id="14" name="Objet 27">
                            <a:extLst>
                              <a:ext uri="{FF2B5EF4-FFF2-40B4-BE49-F238E27FC236}">
                                <a16:creationId xmlns:a16="http://schemas.microsoft.com/office/drawing/2014/main" id="{5FE47950-2646-42A5-8670-1825CED22D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7713" y="1628775"/>
                            <a:ext cx="2049462" cy="5651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ZoneTexte 1">
                <a:extLst>
                  <a:ext uri="{FF2B5EF4-FFF2-40B4-BE49-F238E27FC236}">
                    <a16:creationId xmlns:a16="http://schemas.microsoft.com/office/drawing/2014/main" id="{F00BE7DD-90ED-48C1-98FD-8F4FC223517A}"/>
                  </a:ext>
                </a:extLst>
              </p:cNvPr>
              <p:cNvSpPr txBox="1">
                <a:spLocks noChangeArrowheads="1"/>
              </p:cNvSpPr>
              <p:nvPr/>
            </p:nvSpPr>
            <p:spPr bwMode="auto">
              <a:xfrm>
                <a:off x="3216275" y="2205039"/>
                <a:ext cx="14718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fr-FR" altLang="fr-FR" sz="1600" dirty="0"/>
                  <a:t>Bohr -Einstein</a:t>
                </a:r>
              </a:p>
            </p:txBody>
          </p:sp>
          <p:sp>
            <p:nvSpPr>
              <p:cNvPr id="16" name="Ellipse 15">
                <a:extLst>
                  <a:ext uri="{FF2B5EF4-FFF2-40B4-BE49-F238E27FC236}">
                    <a16:creationId xmlns:a16="http://schemas.microsoft.com/office/drawing/2014/main" id="{8D5E5903-6749-46A9-B1BE-013C101AC199}"/>
                  </a:ext>
                </a:extLst>
              </p:cNvPr>
              <p:cNvSpPr/>
              <p:nvPr/>
            </p:nvSpPr>
            <p:spPr>
              <a:xfrm>
                <a:off x="2355851" y="1350963"/>
                <a:ext cx="619125" cy="11874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7" name="Flèche : droite 16">
                <a:extLst>
                  <a:ext uri="{FF2B5EF4-FFF2-40B4-BE49-F238E27FC236}">
                    <a16:creationId xmlns:a16="http://schemas.microsoft.com/office/drawing/2014/main" id="{C46C37BC-BB1F-469C-BD38-A94161758B08}"/>
                  </a:ext>
                </a:extLst>
              </p:cNvPr>
              <p:cNvSpPr/>
              <p:nvPr/>
            </p:nvSpPr>
            <p:spPr>
              <a:xfrm rot="5400000">
                <a:off x="2909888" y="1814513"/>
                <a:ext cx="114300" cy="24447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8" name="Flèche : droite 17">
                <a:extLst>
                  <a:ext uri="{FF2B5EF4-FFF2-40B4-BE49-F238E27FC236}">
                    <a16:creationId xmlns:a16="http://schemas.microsoft.com/office/drawing/2014/main" id="{D24FDA30-A47E-41A5-B771-2FBAC8A20FE8}"/>
                  </a:ext>
                </a:extLst>
              </p:cNvPr>
              <p:cNvSpPr/>
              <p:nvPr/>
            </p:nvSpPr>
            <p:spPr>
              <a:xfrm rot="15991940">
                <a:off x="2309813" y="1792288"/>
                <a:ext cx="100012" cy="23971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pic>
        <p:nvPicPr>
          <p:cNvPr id="28" name="Image 27">
            <a:extLst>
              <a:ext uri="{FF2B5EF4-FFF2-40B4-BE49-F238E27FC236}">
                <a16:creationId xmlns:a16="http://schemas.microsoft.com/office/drawing/2014/main" id="{FC8AB200-EA5F-40A4-BF3F-98B5936D400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952" y="5649899"/>
            <a:ext cx="996438" cy="1200330"/>
          </a:xfrm>
          <a:prstGeom prst="rect">
            <a:avLst/>
          </a:prstGeom>
        </p:spPr>
      </p:pic>
    </p:spTree>
    <p:extLst>
      <p:ext uri="{BB962C8B-B14F-4D97-AF65-F5344CB8AC3E}">
        <p14:creationId xmlns:p14="http://schemas.microsoft.com/office/powerpoint/2010/main" val="297534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4026</TotalTime>
  <Words>5980</Words>
  <Application>Microsoft Office PowerPoint</Application>
  <PresentationFormat>Grand écran</PresentationFormat>
  <Paragraphs>553</Paragraphs>
  <Slides>47</Slides>
  <Notes>37</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5</vt:i4>
      </vt:variant>
      <vt:variant>
        <vt:lpstr>Titres des diapositives</vt:lpstr>
      </vt:variant>
      <vt:variant>
        <vt:i4>47</vt:i4>
      </vt:variant>
    </vt:vector>
  </HeadingPairs>
  <TitlesOfParts>
    <vt:vector size="61" baseType="lpstr">
      <vt:lpstr>Arial</vt:lpstr>
      <vt:lpstr>Calibri</vt:lpstr>
      <vt:lpstr>Calibri Light</vt:lpstr>
      <vt:lpstr>Script MT Bold</vt:lpstr>
      <vt:lpstr>Symbol</vt:lpstr>
      <vt:lpstr>Tahoma</vt:lpstr>
      <vt:lpstr>Times New Roman</vt:lpstr>
      <vt:lpstr>Wingdings</vt:lpstr>
      <vt:lpstr>Thème Office</vt:lpstr>
      <vt:lpstr>Image</vt:lpstr>
      <vt:lpstr>Equation</vt:lpstr>
      <vt:lpstr>Drawing</vt:lpstr>
      <vt:lpstr>Photo Editor Photo</vt:lpstr>
      <vt:lpstr>Document</vt:lpstr>
      <vt:lpstr>Atomes froids et mesure precise du temps</vt:lpstr>
      <vt:lpstr>Présentation PowerPoint</vt:lpstr>
      <vt:lpstr>Présentation PowerPoint</vt:lpstr>
      <vt:lpstr> A clock is a local realization of proper time</vt:lpstr>
      <vt:lpstr> Precision of time measurements</vt:lpstr>
      <vt:lpstr>Clock concept</vt:lpstr>
      <vt:lpstr>Présentation PowerPoint</vt:lpstr>
      <vt:lpstr> Principle of an atomic Clock</vt:lpstr>
      <vt:lpstr>Présentation PowerPoint</vt:lpstr>
      <vt:lpstr>Présentation PowerPoint</vt:lpstr>
      <vt:lpstr>Laser cooled atoms</vt:lpstr>
      <vt:lpstr>Présentation PowerPoint</vt:lpstr>
      <vt:lpstr>Présentation PowerPoint</vt:lpstr>
      <vt:lpstr>Current definition of the second: cesium atomic fountain </vt:lpstr>
      <vt:lpstr>Présentation PowerPoint</vt:lpstr>
      <vt:lpstr>Présentation PowerPoint</vt:lpstr>
      <vt:lpstr>Fountains and Temps Atomique International</vt:lpstr>
      <vt:lpstr> Clock Figure of Merit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Einstein gravitational clock shift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The measurement of Time From spectroscopy to atomic clocks and navigation</vt:lpstr>
      <vt:lpstr>Présentation PowerPoint</vt:lpstr>
      <vt:lpstr>MWL GTs network</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christophe</dc:creator>
  <cp:lastModifiedBy>Christophe Salomon</cp:lastModifiedBy>
  <cp:revision>419</cp:revision>
  <dcterms:created xsi:type="dcterms:W3CDTF">2017-09-13T12:13:19Z</dcterms:created>
  <dcterms:modified xsi:type="dcterms:W3CDTF">2026-10-15T10:10:06Z</dcterms:modified>
</cp:coreProperties>
</file>