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0" r:id="rId16"/>
    <p:sldId id="271" r:id="rId17"/>
  </p:sldIdLst>
  <p:sldSz cx="9144000" cy="6858000" type="screen4x3"/>
  <p:notesSz cx="7099300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 snapToGrid="0">
      <p:cViewPr varScale="1">
        <p:scale>
          <a:sx n="119" d="100"/>
          <a:sy n="119" d="100"/>
        </p:scale>
        <p:origin x="188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D65CC94D-F706-4E4A-9F79-4EE176F78CE5}" type="slidenum">
              <a:t>‹N°›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8BBA3050-740A-4C55-98B6-41C964CCF4DA}" type="slidenum">
              <a:t>‹N°›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9145AF9E-E522-40D9-B575-60F2DE9488F5}" type="slidenum">
              <a:t>‹N°›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D32C09ED-2646-42F0-BEF2-6961E5E45F60}" type="slidenum">
              <a:t>‹N°›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4F205EA3-16F8-4EA8-853C-37627793F9EE}" type="slidenum">
              <a:t>‹N°›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B013ED28-F7BD-4B0F-BF38-6BD1F6D129FA}" type="slidenum">
              <a:t>‹N°›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16BAB80A-3433-40C6-818F-1FA5D271A36B}" type="slidenum">
              <a:t>‹N°›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82DCC14D-2B9A-4E0A-BC7A-DC6A1A56DF16}" type="slidenum">
              <a:t>‹N°›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3A78F0D2-7F43-4789-8CEF-19E8BD8EF516}" type="slidenum">
              <a:t>‹N°›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685800" y="609480"/>
            <a:ext cx="7772040" cy="5297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32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6E12A616-FE2B-43B0-8FB8-32ADE2B8B368}" type="slidenum">
              <a:t>‹N°›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5933896E-F181-4B72-B7A2-36A89D22E78E}" type="slidenum">
              <a:t>‹N°›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2" name="PlaceHolder 4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CC6DB340-0A1A-4CB9-881F-6CC50EFA0481}" type="slidenum">
              <a:t>‹N°›</a:t>
            </a:fld>
            <a:endParaRPr/>
          </a:p>
        </p:txBody>
      </p:sp>
      <p:sp>
        <p:nvSpPr>
          <p:cNvPr id="3" name="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B86AB019-0CBF-455D-B637-DF79EE43DF54}" type="slidenum">
              <a:t>‹N°›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FD1EBA87-342B-43CE-BCBF-131B8769A93F}" type="slidenum">
              <a:t>‹N°›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C38096CE-8033-4EF3-A29F-42B229CE3C3F}" type="slidenum">
              <a:t>‹N°›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3BB7D808-049E-44EF-A06F-519A209F908B}" type="slidenum">
              <a:t>‹N°›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25F4E90A-F47A-4C79-BD33-B17B48DA138C}" type="slidenum">
              <a:t>‹N°›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FE536350-916F-4A55-BEFA-3CDF0EE3DBC6}" type="slidenum">
              <a:t>‹N°›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EBB1BC79-912C-4284-AC38-66FD2F80C8E7}" type="slidenum">
              <a:t>‹N°›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F71E911F-ED14-4473-9920-1A340A9694A1}" type="slidenum">
              <a:t>‹N°›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685800" y="609480"/>
            <a:ext cx="7772040" cy="5297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32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3F9E9A2C-2B6A-4CCC-B85E-9CD7CF73A232}" type="slidenum">
              <a:t>‹N°›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C1F7712D-E5FF-46D6-B87B-E49F0E15051F}" type="slidenum">
              <a:t>‹N°›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E0F25F4C-D19E-4906-BF16-4049BFB6FBE5}" type="slidenum">
              <a:t>‹N°›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0131EB40-7571-492B-9C4C-557847FD344D}" type="slidenum">
              <a:t>‹N°›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ctr">
            <a:noAutofit/>
          </a:bodyPr>
          <a:lstStyle/>
          <a:p>
            <a:r>
              <a:rPr lang="en-US" sz="4400" b="0" strike="noStrike" spc="-1">
                <a:solidFill>
                  <a:srgbClr val="000000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dt" idx="1"/>
          </p:nvPr>
        </p:nvSpPr>
        <p:spPr>
          <a:xfrm>
            <a:off x="685800" y="6248520"/>
            <a:ext cx="1904760" cy="45684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t">
            <a:noAutofit/>
          </a:bodyPr>
          <a:lstStyle>
            <a:lvl1pPr>
              <a:defRPr lang="en-US" sz="1400" b="0" strike="noStrike" spc="-1">
                <a:latin typeface="Times New Roman"/>
              </a:defRPr>
            </a:lvl1pPr>
          </a:lstStyle>
          <a:p>
            <a:r>
              <a:rPr lang="en-US" sz="1400" b="0" strike="noStrike" spc="-1">
                <a:latin typeface="Times New Roman"/>
              </a:rPr>
              <a:t>&lt;date/time&gt;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ftr" idx="2"/>
          </p:nvPr>
        </p:nvSpPr>
        <p:spPr>
          <a:xfrm>
            <a:off x="3124080" y="6248520"/>
            <a:ext cx="2895120" cy="45684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t">
            <a:noAutofit/>
          </a:bodyPr>
          <a:lstStyle>
            <a:lvl1pPr algn="ctr">
              <a:buNone/>
              <a:defRPr lang="en-US" sz="1400" b="0" strike="noStrike" spc="-1">
                <a:latin typeface="Times New Roman"/>
              </a:defRPr>
            </a:lvl1pPr>
          </a:lstStyle>
          <a:p>
            <a:pPr algn="ctr">
              <a:buNone/>
            </a:pPr>
            <a:r>
              <a:rPr lang="en-US" sz="1400" b="0" strike="noStrike" spc="-1">
                <a:latin typeface="Times New Roman"/>
              </a:rPr>
              <a:t>&lt;footer&gt;</a:t>
            </a:r>
          </a:p>
        </p:txBody>
      </p:sp>
      <p:sp>
        <p:nvSpPr>
          <p:cNvPr id="3" name="PlaceHolder 4"/>
          <p:cNvSpPr>
            <a:spLocks noGrp="1"/>
          </p:cNvSpPr>
          <p:nvPr>
            <p:ph type="sldNum" idx="3"/>
          </p:nvPr>
        </p:nvSpPr>
        <p:spPr>
          <a:xfrm>
            <a:off x="6553080" y="6248520"/>
            <a:ext cx="1904760" cy="4568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>
            <a:lvl1pPr algn="r">
              <a:lnSpc>
                <a:spcPct val="100000"/>
              </a:lnSpc>
              <a:buNone/>
              <a:tabLst>
                <a:tab pos="0" algn="l"/>
              </a:tabLst>
              <a:defRPr lang="en-US" sz="1400" b="0" strike="noStrike" spc="-1">
                <a:solidFill>
                  <a:srgbClr val="000000"/>
                </a:solidFill>
                <a:latin typeface="Times New Roman"/>
                <a:ea typeface="Times New Roman"/>
              </a:defRPr>
            </a:lvl1pPr>
          </a:lstStyle>
          <a:p>
            <a:pPr algn="r">
              <a:lnSpc>
                <a:spcPct val="100000"/>
              </a:lnSpc>
              <a:buNone/>
              <a:tabLst>
                <a:tab pos="0" algn="l"/>
              </a:tabLst>
            </a:pPr>
            <a:fld id="{4569904B-3910-48DE-B8CA-C0229082AA65}" type="slidenum">
              <a:rPr lang="en-US" sz="1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‹N°›</a:t>
            </a:fld>
            <a:endParaRPr lang="en-US" sz="1400" b="0" strike="noStrike" spc="-1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4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4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4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4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ctr">
            <a:noAutofit/>
          </a:bodyPr>
          <a:lstStyle/>
          <a:p>
            <a:r>
              <a:rPr lang="en-US" sz="4400" b="0" strike="noStrike" spc="-1">
                <a:solidFill>
                  <a:srgbClr val="000000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42" name="PlaceHolder 2"/>
          <p:cNvSpPr>
            <a:spLocks noGrp="1"/>
          </p:cNvSpPr>
          <p:nvPr>
            <p:ph type="dt" idx="4"/>
          </p:nvPr>
        </p:nvSpPr>
        <p:spPr>
          <a:xfrm>
            <a:off x="685800" y="6248520"/>
            <a:ext cx="1904760" cy="45684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t">
            <a:noAutofit/>
          </a:bodyPr>
          <a:lstStyle>
            <a:lvl1pPr>
              <a:defRPr lang="en-US" sz="1400" b="0" strike="noStrike" spc="-1">
                <a:latin typeface="Times New Roman"/>
              </a:defRPr>
            </a:lvl1pPr>
          </a:lstStyle>
          <a:p>
            <a:r>
              <a:rPr lang="en-US" sz="1400" b="0" strike="noStrike" spc="-1">
                <a:latin typeface="Times New Roman"/>
              </a:rPr>
              <a:t>&lt;date/time&gt;</a:t>
            </a:r>
          </a:p>
        </p:txBody>
      </p:sp>
      <p:sp>
        <p:nvSpPr>
          <p:cNvPr id="43" name="PlaceHolder 3"/>
          <p:cNvSpPr>
            <a:spLocks noGrp="1"/>
          </p:cNvSpPr>
          <p:nvPr>
            <p:ph type="ftr" idx="5"/>
          </p:nvPr>
        </p:nvSpPr>
        <p:spPr>
          <a:xfrm>
            <a:off x="3124080" y="6248520"/>
            <a:ext cx="2895120" cy="45684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t">
            <a:noAutofit/>
          </a:bodyPr>
          <a:lstStyle>
            <a:lvl1pPr algn="ctr">
              <a:buNone/>
              <a:defRPr lang="en-US" sz="1400" b="0" strike="noStrike" spc="-1">
                <a:latin typeface="Times New Roman"/>
              </a:defRPr>
            </a:lvl1pPr>
          </a:lstStyle>
          <a:p>
            <a:pPr algn="ctr">
              <a:buNone/>
            </a:pPr>
            <a:r>
              <a:rPr lang="en-US" sz="1400" b="0" strike="noStrike" spc="-1">
                <a:latin typeface="Times New Roman"/>
              </a:rPr>
              <a:t>&lt;footer&gt;</a:t>
            </a:r>
          </a:p>
        </p:txBody>
      </p:sp>
      <p:sp>
        <p:nvSpPr>
          <p:cNvPr id="44" name="PlaceHolder 4"/>
          <p:cNvSpPr>
            <a:spLocks noGrp="1"/>
          </p:cNvSpPr>
          <p:nvPr>
            <p:ph type="sldNum" idx="6"/>
          </p:nvPr>
        </p:nvSpPr>
        <p:spPr>
          <a:xfrm>
            <a:off x="6553080" y="6248520"/>
            <a:ext cx="1904760" cy="4568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>
            <a:lvl1pPr algn="r">
              <a:lnSpc>
                <a:spcPct val="100000"/>
              </a:lnSpc>
              <a:buNone/>
              <a:tabLst>
                <a:tab pos="0" algn="l"/>
              </a:tabLst>
              <a:defRPr lang="en-US" sz="1400" b="0" strike="noStrike" spc="-1">
                <a:solidFill>
                  <a:srgbClr val="000000"/>
                </a:solidFill>
                <a:latin typeface="Times New Roman"/>
                <a:ea typeface="Times New Roman"/>
              </a:defRPr>
            </a:lvl1pPr>
          </a:lstStyle>
          <a:p>
            <a:pPr algn="r">
              <a:lnSpc>
                <a:spcPct val="100000"/>
              </a:lnSpc>
              <a:buNone/>
              <a:tabLst>
                <a:tab pos="0" algn="l"/>
              </a:tabLst>
            </a:pPr>
            <a:fld id="{24FC8B78-F4F5-4F4B-8C03-4D9522180CFA}" type="slidenum">
              <a:rPr lang="en-US" sz="1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‹N°›</a:t>
            </a:fld>
            <a:endParaRPr lang="en-US" sz="1400" b="0" strike="noStrike" spc="-1">
              <a:latin typeface="Times New Roman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4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4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4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4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hyperlink" Target="mailto:rousseau@lal.in2p3.fr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hyperlink" Target="http://www.physicsmasterclasses.org/" TargetMode="External"/><Relationship Id="rId7" Type="http://schemas.openxmlformats.org/officeDocument/2006/relationships/image" Target="../media/image24.png"/><Relationship Id="rId2" Type="http://schemas.openxmlformats.org/officeDocument/2006/relationships/hyperlink" Target="https://indico.ijclab.in2p3.fr/event/7746/" TargetMode="External"/><Relationship Id="rId1" Type="http://schemas.openxmlformats.org/officeDocument/2006/relationships/slideLayout" Target="../slideLayouts/slideLayout17.xml"/><Relationship Id="rId6" Type="http://schemas.openxmlformats.org/officeDocument/2006/relationships/hyperlink" Target="http://www.passeport2i.fr/" TargetMode="External"/><Relationship Id="rId5" Type="http://schemas.openxmlformats.org/officeDocument/2006/relationships/hyperlink" Target="http://elementaire.web.lal.in2p3.fr/" TargetMode="External"/><Relationship Id="rId4" Type="http://schemas.openxmlformats.org/officeDocument/2006/relationships/hyperlink" Target="http://www.in2p3.fr/physique_pour_tous/aulycee/introduction.htm" TargetMode="External"/><Relationship Id="rId9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69840" y="1076040"/>
            <a:ext cx="9002520" cy="25891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4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Présentation</a:t>
            </a:r>
            <a:r>
              <a:rPr lang="en-US" sz="24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de </a:t>
            </a:r>
            <a:r>
              <a:rPr lang="en-US" sz="2400" b="1" strike="noStrike" spc="-1" dirty="0" err="1">
                <a:solidFill>
                  <a:srgbClr val="2A3781"/>
                </a:solidFill>
                <a:latin typeface="Times New Roman"/>
                <a:ea typeface="Times New Roman"/>
              </a:rPr>
              <a:t>votre</a:t>
            </a:r>
            <a:r>
              <a:rPr lang="en-US" sz="24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400" b="1" strike="noStrike" spc="-1" dirty="0" err="1">
                <a:solidFill>
                  <a:srgbClr val="C00000"/>
                </a:solidFill>
                <a:latin typeface="Times New Roman"/>
                <a:ea typeface="Times New Roman"/>
              </a:rPr>
              <a:t>journée</a:t>
            </a:r>
            <a:br>
              <a:rPr sz="2400" dirty="0"/>
            </a:br>
            <a:r>
              <a:rPr lang="en-US" sz="2400" b="1" strike="noStrike" spc="-1" dirty="0">
                <a:solidFill>
                  <a:srgbClr val="C00000"/>
                </a:solidFill>
                <a:latin typeface="Times New Roman"/>
                <a:ea typeface="Times New Roman"/>
              </a:rPr>
              <a:t>« </a:t>
            </a:r>
            <a:r>
              <a:rPr lang="en-US" sz="2400" b="1" strike="noStrike" spc="-1" dirty="0" err="1">
                <a:solidFill>
                  <a:srgbClr val="C00000"/>
                </a:solidFill>
                <a:latin typeface="Times New Roman"/>
                <a:ea typeface="Times New Roman"/>
              </a:rPr>
              <a:t>Masterclasse</a:t>
            </a:r>
            <a:r>
              <a:rPr lang="en-US" sz="2400" b="1" strike="noStrike" spc="-1" dirty="0">
                <a:solidFill>
                  <a:srgbClr val="C00000"/>
                </a:solidFill>
                <a:latin typeface="Times New Roman"/>
                <a:ea typeface="Times New Roman"/>
              </a:rPr>
              <a:t> </a:t>
            </a:r>
            <a:r>
              <a:rPr lang="en-US" sz="2400" b="1" strike="noStrike" spc="-1" dirty="0" err="1">
                <a:solidFill>
                  <a:srgbClr val="C00000"/>
                </a:solidFill>
                <a:latin typeface="Times New Roman"/>
                <a:ea typeface="Times New Roman"/>
              </a:rPr>
              <a:t>internationale</a:t>
            </a:r>
            <a:r>
              <a:rPr lang="en-US" sz="2400" b="1" strike="noStrike" spc="-1" dirty="0">
                <a:solidFill>
                  <a:srgbClr val="C00000"/>
                </a:solidFill>
                <a:latin typeface="Times New Roman"/>
                <a:ea typeface="Times New Roman"/>
              </a:rPr>
              <a:t> »</a:t>
            </a:r>
            <a:r>
              <a:rPr lang="en-US" sz="24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au</a:t>
            </a:r>
            <a:br>
              <a:rPr sz="2400" dirty="0"/>
            </a:br>
            <a:r>
              <a:rPr lang="en-US" sz="2400" b="1" strike="noStrike" spc="-1" dirty="0" err="1">
                <a:solidFill>
                  <a:srgbClr val="C00000"/>
                </a:solidFill>
                <a:latin typeface="Times New Roman"/>
                <a:ea typeface="Times New Roman"/>
              </a:rPr>
              <a:t>L</a:t>
            </a:r>
            <a:r>
              <a:rPr lang="en-US" sz="2400" b="1" strike="noStrike" spc="-1" dirty="0" err="1">
                <a:solidFill>
                  <a:srgbClr val="2A3781"/>
                </a:solidFill>
                <a:latin typeface="Times New Roman"/>
                <a:ea typeface="Times New Roman"/>
              </a:rPr>
              <a:t>aboratoire</a:t>
            </a:r>
            <a:r>
              <a:rPr lang="en-US" sz="2400" b="1" strike="noStrike" spc="-1" dirty="0">
                <a:solidFill>
                  <a:srgbClr val="2A3781"/>
                </a:solidFill>
                <a:latin typeface="Times New Roman"/>
                <a:ea typeface="Times New Roman"/>
              </a:rPr>
              <a:t> de Physiques des 2 </a:t>
            </a:r>
            <a:r>
              <a:rPr lang="en-US" sz="2400" b="1" strike="noStrike" spc="-1" dirty="0" err="1">
                <a:solidFill>
                  <a:srgbClr val="2A3781"/>
                </a:solidFill>
                <a:latin typeface="Times New Roman"/>
                <a:ea typeface="Times New Roman"/>
              </a:rPr>
              <a:t>Infinis</a:t>
            </a:r>
            <a:r>
              <a:rPr lang="en-US" sz="2400" b="1" strike="noStrike" spc="-1" dirty="0">
                <a:solidFill>
                  <a:srgbClr val="2A3781"/>
                </a:solidFill>
                <a:latin typeface="Times New Roman"/>
                <a:ea typeface="Times New Roman"/>
              </a:rPr>
              <a:t> Irène Joliot Curie</a:t>
            </a:r>
            <a:r>
              <a:rPr lang="en-US" sz="24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(</a:t>
            </a:r>
            <a:r>
              <a:rPr lang="en-US" sz="2400" b="1" strike="noStrike" spc="-1" dirty="0">
                <a:solidFill>
                  <a:srgbClr val="C00000"/>
                </a:solidFill>
                <a:latin typeface="Times New Roman"/>
                <a:ea typeface="Times New Roman"/>
              </a:rPr>
              <a:t>IJCLab</a:t>
            </a:r>
            <a:r>
              <a:rPr lang="en-US" sz="24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)</a:t>
            </a:r>
            <a:br>
              <a:rPr sz="2400" dirty="0"/>
            </a:br>
            <a:br>
              <a:rPr sz="1800" dirty="0"/>
            </a:br>
            <a:r>
              <a:rPr lang="en-US" sz="1800" b="1" strike="noStrike" spc="-1" dirty="0">
                <a:solidFill>
                  <a:srgbClr val="BB0C06"/>
                </a:solidFill>
                <a:latin typeface="Times New Roman"/>
                <a:ea typeface="Times New Roman"/>
              </a:rPr>
              <a:t>David ROUSSEAU</a:t>
            </a:r>
            <a:r>
              <a:rPr lang="en-US" sz="18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(</a:t>
            </a:r>
            <a:r>
              <a:rPr lang="en-US" sz="1800" b="1" u="sng" strike="noStrike" spc="-1" dirty="0">
                <a:solidFill>
                  <a:srgbClr val="0033CC"/>
                </a:solidFill>
                <a:uFillTx/>
                <a:latin typeface="Times New Roman"/>
                <a:ea typeface="Times New Roman"/>
                <a:hlinkClick r:id="rId2"/>
              </a:rPr>
              <a:t>rousseau@</a:t>
            </a:r>
            <a:r>
              <a:rPr lang="en-US" sz="1800" b="1" u="sng" spc="-1" dirty="0">
                <a:solidFill>
                  <a:srgbClr val="0033CC"/>
                </a:solidFill>
                <a:latin typeface="Times New Roman"/>
                <a:ea typeface="Times New Roman"/>
                <a:hlinkClick r:id="rId2"/>
              </a:rPr>
              <a:t>ijclab</a:t>
            </a:r>
            <a:r>
              <a:rPr lang="en-US" sz="1800" b="1" u="sng" strike="noStrike" spc="-1" dirty="0">
                <a:solidFill>
                  <a:srgbClr val="0033CC"/>
                </a:solidFill>
                <a:uFillTx/>
                <a:latin typeface="Times New Roman"/>
                <a:ea typeface="Times New Roman"/>
                <a:hlinkClick r:id="rId2"/>
              </a:rPr>
              <a:t>.in2p3.fr</a:t>
            </a:r>
            <a:r>
              <a:rPr lang="en-US" sz="1800" b="1" u="sng" strike="noStrike" spc="-1" dirty="0">
                <a:solidFill>
                  <a:srgbClr val="0033CC"/>
                </a:solidFill>
                <a:uFillTx/>
                <a:latin typeface="Times New Roman"/>
                <a:ea typeface="Times New Roman"/>
              </a:rPr>
              <a:t> </a:t>
            </a:r>
            <a:r>
              <a:rPr lang="en-US" sz="18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)</a:t>
            </a:r>
            <a:endParaRPr lang="en-US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83" name="Shape 90"/>
          <p:cNvSpPr/>
          <p:nvPr/>
        </p:nvSpPr>
        <p:spPr>
          <a:xfrm>
            <a:off x="88920" y="4192560"/>
            <a:ext cx="5532120" cy="2246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t">
            <a:noAutofit/>
          </a:bodyPr>
          <a:lstStyle/>
          <a:p>
            <a:pPr algn="just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8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• </a:t>
            </a:r>
            <a:r>
              <a:rPr lang="en-US" sz="2800" b="1" strike="noStrike" spc="-1" dirty="0" err="1">
                <a:solidFill>
                  <a:srgbClr val="2A3781"/>
                </a:solidFill>
                <a:latin typeface="Times New Roman"/>
                <a:ea typeface="Times New Roman"/>
              </a:rPr>
              <a:t>Objectifs</a:t>
            </a:r>
            <a:r>
              <a:rPr lang="en-US" sz="2800" b="1" strike="noStrike" spc="-1" dirty="0">
                <a:solidFill>
                  <a:srgbClr val="2A3781"/>
                </a:solidFill>
                <a:latin typeface="Times New Roman"/>
                <a:ea typeface="Times New Roman"/>
              </a:rPr>
              <a:t> &amp; Questions</a:t>
            </a:r>
            <a:endParaRPr lang="en-US" sz="28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  <a:buNone/>
              <a:tabLst>
                <a:tab pos="0" algn="l"/>
              </a:tabLst>
            </a:pPr>
            <a:endParaRPr lang="en-US" sz="14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8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• Les </a:t>
            </a:r>
            <a:r>
              <a:rPr lang="en-US" sz="2800" b="1" strike="noStrike" spc="-1" dirty="0" err="1">
                <a:solidFill>
                  <a:srgbClr val="C00000"/>
                </a:solidFill>
                <a:latin typeface="Times New Roman"/>
                <a:ea typeface="Times New Roman"/>
              </a:rPr>
              <a:t>MasterClasses</a:t>
            </a:r>
            <a:r>
              <a:rPr lang="en-US" sz="2800" b="1" strike="noStrike" spc="-1" dirty="0">
                <a:solidFill>
                  <a:srgbClr val="C00000"/>
                </a:solidFill>
                <a:latin typeface="Times New Roman"/>
                <a:ea typeface="Times New Roman"/>
              </a:rPr>
              <a:t> 2026</a:t>
            </a:r>
            <a:endParaRPr lang="en-US" sz="28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8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• </a:t>
            </a:r>
            <a:r>
              <a:rPr lang="en-US" sz="2800" b="1" strike="noStrike" spc="-1" dirty="0">
                <a:solidFill>
                  <a:srgbClr val="2A3781"/>
                </a:solidFill>
                <a:latin typeface="Times New Roman"/>
                <a:ea typeface="Times New Roman"/>
              </a:rPr>
              <a:t>Agenda de la </a:t>
            </a:r>
            <a:r>
              <a:rPr lang="en-US" sz="2800" b="1" strike="noStrike" spc="-1" dirty="0" err="1">
                <a:solidFill>
                  <a:srgbClr val="2A3781"/>
                </a:solidFill>
                <a:latin typeface="Times New Roman"/>
                <a:ea typeface="Times New Roman"/>
              </a:rPr>
              <a:t>journée</a:t>
            </a:r>
            <a:endParaRPr lang="en-US" sz="28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  <a:buNone/>
              <a:tabLst>
                <a:tab pos="0" algn="l"/>
              </a:tabLst>
            </a:pPr>
            <a:endParaRPr lang="en-US" sz="14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8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• </a:t>
            </a:r>
            <a:r>
              <a:rPr lang="en-US" sz="28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Où</a:t>
            </a:r>
            <a:r>
              <a:rPr lang="en-US" sz="28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8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trouver</a:t>
            </a:r>
            <a:r>
              <a:rPr lang="en-US" sz="28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800" b="1" strike="noStrike" spc="-1" dirty="0">
                <a:solidFill>
                  <a:srgbClr val="C00000"/>
                </a:solidFill>
                <a:latin typeface="Times New Roman"/>
                <a:ea typeface="Times New Roman"/>
              </a:rPr>
              <a:t>plus </a:t>
            </a:r>
            <a:r>
              <a:rPr lang="en-US" sz="2800" b="1" strike="noStrike" spc="-1" dirty="0" err="1">
                <a:solidFill>
                  <a:srgbClr val="C00000"/>
                </a:solidFill>
                <a:latin typeface="Times New Roman"/>
                <a:ea typeface="Times New Roman"/>
              </a:rPr>
              <a:t>d’informations</a:t>
            </a:r>
            <a:r>
              <a:rPr lang="en-US" sz="2800" b="1" strike="noStrike" spc="-1" dirty="0">
                <a:solidFill>
                  <a:srgbClr val="C00000"/>
                </a:solidFill>
                <a:latin typeface="Times New Roman"/>
                <a:ea typeface="Times New Roman"/>
              </a:rPr>
              <a:t> </a:t>
            </a:r>
            <a:r>
              <a:rPr lang="en-US" sz="28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?</a:t>
            </a:r>
            <a:endParaRPr lang="en-US" sz="2800" b="0" strike="noStrike" spc="-1" dirty="0">
              <a:latin typeface="Arial"/>
            </a:endParaRPr>
          </a:p>
        </p:txBody>
      </p:sp>
      <p:pic>
        <p:nvPicPr>
          <p:cNvPr id="84" name="Shape 91"/>
          <p:cNvPicPr/>
          <p:nvPr/>
        </p:nvPicPr>
        <p:blipFill>
          <a:blip r:embed="rId3"/>
          <a:stretch/>
        </p:blipFill>
        <p:spPr>
          <a:xfrm>
            <a:off x="4230720" y="3665520"/>
            <a:ext cx="3924000" cy="1566360"/>
          </a:xfrm>
          <a:prstGeom prst="rect">
            <a:avLst/>
          </a:prstGeom>
          <a:ln w="0">
            <a:noFill/>
          </a:ln>
        </p:spPr>
      </p:pic>
      <p:pic>
        <p:nvPicPr>
          <p:cNvPr id="85" name="Shape 92"/>
          <p:cNvPicPr/>
          <p:nvPr/>
        </p:nvPicPr>
        <p:blipFill>
          <a:blip r:embed="rId4"/>
          <a:stretch/>
        </p:blipFill>
        <p:spPr>
          <a:xfrm>
            <a:off x="7459560" y="5257800"/>
            <a:ext cx="1666440" cy="1599840"/>
          </a:xfrm>
          <a:prstGeom prst="rect">
            <a:avLst/>
          </a:prstGeom>
          <a:ln w="0">
            <a:noFill/>
          </a:ln>
        </p:spPr>
      </p:pic>
      <p:sp>
        <p:nvSpPr>
          <p:cNvPr id="86" name="Shape 93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7" name="Shape 94"/>
          <p:cNvSpPr/>
          <p:nvPr/>
        </p:nvSpPr>
        <p:spPr>
          <a:xfrm>
            <a:off x="307800" y="7920"/>
            <a:ext cx="30456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8" name="Shape 95"/>
          <p:cNvSpPr/>
          <p:nvPr/>
        </p:nvSpPr>
        <p:spPr>
          <a:xfrm>
            <a:off x="460440" y="160200"/>
            <a:ext cx="30456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89" name="Shape 96"/>
          <p:cNvPicPr/>
          <p:nvPr/>
        </p:nvPicPr>
        <p:blipFill>
          <a:blip r:embed="rId5"/>
          <a:stretch/>
        </p:blipFill>
        <p:spPr>
          <a:xfrm>
            <a:off x="333360" y="4680"/>
            <a:ext cx="1260000" cy="1258560"/>
          </a:xfrm>
          <a:prstGeom prst="rect">
            <a:avLst/>
          </a:prstGeom>
          <a:ln w="0">
            <a:noFill/>
          </a:ln>
        </p:spPr>
      </p:pic>
      <p:pic>
        <p:nvPicPr>
          <p:cNvPr id="90" name="Image 2"/>
          <p:cNvPicPr/>
          <p:nvPr/>
        </p:nvPicPr>
        <p:blipFill>
          <a:blip r:embed="rId6"/>
          <a:stretch/>
        </p:blipFill>
        <p:spPr>
          <a:xfrm>
            <a:off x="1771560" y="43560"/>
            <a:ext cx="1726920" cy="1301400"/>
          </a:xfrm>
          <a:prstGeom prst="rect">
            <a:avLst/>
          </a:prstGeom>
          <a:ln w="0">
            <a:noFill/>
          </a:ln>
        </p:spPr>
      </p:pic>
      <p:pic>
        <p:nvPicPr>
          <p:cNvPr id="91" name="Image 4"/>
          <p:cNvPicPr/>
          <p:nvPr/>
        </p:nvPicPr>
        <p:blipFill>
          <a:blip r:embed="rId7"/>
          <a:stretch/>
        </p:blipFill>
        <p:spPr>
          <a:xfrm>
            <a:off x="3782160" y="219960"/>
            <a:ext cx="2404800" cy="8078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71280" y="49320"/>
            <a:ext cx="8964360" cy="5853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32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Agenda de la journée</a:t>
            </a: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2" name="Shape 182"/>
          <p:cNvSpPr/>
          <p:nvPr/>
        </p:nvSpPr>
        <p:spPr>
          <a:xfrm>
            <a:off x="103320" y="552600"/>
            <a:ext cx="8713440" cy="6094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t">
            <a:noAutofit/>
          </a:bodyPr>
          <a:lstStyle/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>
                <a:solidFill>
                  <a:srgbClr val="7F7F7F"/>
                </a:solidFill>
                <a:latin typeface="Times New Roman"/>
                <a:ea typeface="Times New Roman"/>
              </a:rPr>
              <a:t>• Introduction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endParaRPr lang="en-US" sz="1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>
                <a:solidFill>
                  <a:srgbClr val="7F7F7F"/>
                </a:solidFill>
                <a:latin typeface="Times New Roman"/>
                <a:ea typeface="Times New Roman"/>
              </a:rPr>
              <a:t>• Mini-conférences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>
                <a:solidFill>
                  <a:srgbClr val="7F7F7F"/>
                </a:solidFill>
                <a:latin typeface="Times New Roman"/>
                <a:ea typeface="Times New Roman"/>
              </a:rPr>
              <a:t>   ▪ Particules et interactions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>
                <a:solidFill>
                  <a:srgbClr val="7F7F7F"/>
                </a:solidFill>
                <a:latin typeface="Times New Roman"/>
                <a:ea typeface="Times New Roman"/>
              </a:rPr>
              <a:t>   ▪ Le CERN et le LHC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endParaRPr lang="en-US" sz="1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>
                <a:solidFill>
                  <a:srgbClr val="7F7F7F"/>
                </a:solidFill>
                <a:latin typeface="Times New Roman"/>
                <a:ea typeface="Times New Roman"/>
              </a:rPr>
              <a:t>• Discussion sur les métiers du LAL avec des membres du personnel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endParaRPr lang="en-US" sz="1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>
                <a:solidFill>
                  <a:srgbClr val="7F7F7F"/>
                </a:solidFill>
                <a:latin typeface="Times New Roman"/>
                <a:ea typeface="Times New Roman"/>
              </a:rPr>
              <a:t>• Visite de l’Anneau de Collisions d’Orsay (ACO)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endParaRPr lang="en-US" sz="1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>
                <a:solidFill>
                  <a:srgbClr val="7F7F7F"/>
                </a:solidFill>
                <a:latin typeface="Times New Roman"/>
                <a:ea typeface="Times New Roman"/>
              </a:rPr>
              <a:t>• Déjeuner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endParaRPr lang="en-US" sz="1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• </a:t>
            </a:r>
            <a:r>
              <a:rPr lang="en-US" sz="2000" b="1" strike="noStrike" spc="-1">
                <a:solidFill>
                  <a:srgbClr val="C00000"/>
                </a:solidFill>
                <a:latin typeface="Times New Roman"/>
                <a:ea typeface="Times New Roman"/>
              </a:rPr>
              <a:t>Présentation d’un détecteur du LHC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• </a:t>
            </a:r>
            <a:r>
              <a:rPr lang="en-US" sz="2000" b="1" strike="noStrike" spc="-1">
                <a:solidFill>
                  <a:srgbClr val="C00000"/>
                </a:solidFill>
                <a:latin typeface="Times New Roman"/>
                <a:ea typeface="Times New Roman"/>
              </a:rPr>
              <a:t>Exercice en salle informatique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   ▪ </a:t>
            </a:r>
            <a:r>
              <a:rPr lang="en-US" sz="2000" b="1" strike="noStrike" spc="-1">
                <a:solidFill>
                  <a:srgbClr val="22228B"/>
                </a:solidFill>
                <a:latin typeface="Times New Roman"/>
                <a:ea typeface="Times New Roman"/>
              </a:rPr>
              <a:t>Utilisation de vraies données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1" strike="noStrike" spc="-1">
                <a:solidFill>
                  <a:srgbClr val="22228B"/>
                </a:solidFill>
                <a:latin typeface="Times New Roman"/>
                <a:ea typeface="Times New Roman"/>
              </a:rPr>
              <a:t>       enregistrées au LHC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   ▪ </a:t>
            </a:r>
            <a:r>
              <a:rPr lang="en-US" sz="2000" b="1" strike="noStrike" spc="-1">
                <a:solidFill>
                  <a:srgbClr val="22228B"/>
                </a:solidFill>
                <a:latin typeface="Times New Roman"/>
                <a:ea typeface="Times New Roman"/>
              </a:rPr>
              <a:t>Réalisation d’une mesure physique,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1" strike="noStrike" spc="-1">
                <a:solidFill>
                  <a:srgbClr val="22228B"/>
                </a:solidFill>
                <a:latin typeface="Times New Roman"/>
                <a:ea typeface="Times New Roman"/>
              </a:rPr>
              <a:t>      transmission des résultats au CERN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      </a:t>
            </a:r>
            <a:r>
              <a:rPr lang="en-US" sz="20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→ </a:t>
            </a:r>
            <a:r>
              <a:rPr lang="en-US" sz="2000" b="0" strike="noStrike" spc="-1">
                <a:solidFill>
                  <a:srgbClr val="2A3781"/>
                </a:solidFill>
                <a:latin typeface="Times New Roman"/>
                <a:ea typeface="Times New Roman"/>
              </a:rPr>
              <a:t>Analyser des vraies données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>
                <a:solidFill>
                  <a:srgbClr val="2A3781"/>
                </a:solidFill>
                <a:latin typeface="Times New Roman"/>
                <a:ea typeface="Times New Roman"/>
              </a:rPr>
              <a:t>           du </a:t>
            </a:r>
            <a:r>
              <a:rPr lang="en-US" sz="2000" b="0" strike="noStrike" spc="-1">
                <a:solidFill>
                  <a:srgbClr val="C00000"/>
                </a:solidFill>
                <a:latin typeface="Times New Roman"/>
                <a:ea typeface="Times New Roman"/>
              </a:rPr>
              <a:t>LHC </a:t>
            </a:r>
            <a:r>
              <a:rPr lang="en-US" sz="20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est un </a:t>
            </a:r>
            <a:r>
              <a:rPr lang="en-US" sz="2000" b="0" strike="noStrike" spc="-1">
                <a:solidFill>
                  <a:srgbClr val="C00000"/>
                </a:solidFill>
                <a:latin typeface="Times New Roman"/>
                <a:ea typeface="Times New Roman"/>
              </a:rPr>
              <a:t>privilège rare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      → </a:t>
            </a:r>
            <a:r>
              <a:rPr lang="en-US" sz="2000" b="0" strike="noStrike" spc="-1">
                <a:solidFill>
                  <a:srgbClr val="C00000"/>
                </a:solidFill>
                <a:latin typeface="Times New Roman"/>
                <a:ea typeface="Times New Roman"/>
              </a:rPr>
              <a:t>Une </a:t>
            </a:r>
            <a:r>
              <a:rPr lang="en-US" sz="2000" b="0" strike="noStrike" spc="-1">
                <a:solidFill>
                  <a:srgbClr val="2A3781"/>
                </a:solidFill>
                <a:latin typeface="Times New Roman"/>
                <a:ea typeface="Times New Roman"/>
              </a:rPr>
              <a:t>vraie mesure scientifique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>
                <a:solidFill>
                  <a:srgbClr val="C00000"/>
                </a:solidFill>
                <a:latin typeface="Times New Roman"/>
                <a:ea typeface="Times New Roman"/>
              </a:rPr>
              <a:t>…</a:t>
            </a:r>
            <a:endParaRPr lang="en-US" sz="2000" b="0" strike="noStrike" spc="-1">
              <a:latin typeface="Arial"/>
            </a:endParaRPr>
          </a:p>
        </p:txBody>
      </p:sp>
      <p:sp>
        <p:nvSpPr>
          <p:cNvPr id="133" name="Shape 183"/>
          <p:cNvSpPr/>
          <p:nvPr/>
        </p:nvSpPr>
        <p:spPr>
          <a:xfrm>
            <a:off x="8805960" y="6391440"/>
            <a:ext cx="337680" cy="461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t">
            <a:noAutofit/>
          </a:bodyPr>
          <a:lstStyle/>
          <a:p>
            <a:pPr algn="ctr">
              <a:lnSpc>
                <a:spcPct val="100000"/>
              </a:lnSpc>
              <a:buNone/>
              <a:tabLst>
                <a:tab pos="0" algn="l"/>
              </a:tabLst>
            </a:pPr>
            <a:fld id="{EEACCDE2-7275-4FEB-AFCE-05279166DE23}" type="slidenum">
              <a:rPr lang="en-US" sz="24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10</a:t>
            </a:fld>
            <a:endParaRPr lang="en-US" sz="2400" b="0" strike="noStrike" spc="-1">
              <a:latin typeface="Arial"/>
            </a:endParaRPr>
          </a:p>
        </p:txBody>
      </p:sp>
      <p:pic>
        <p:nvPicPr>
          <p:cNvPr id="134" name="Shape 184" descr="C:\Users\narnaud\Documents\Communication\Master classe\2012\2012-MasterclassesPhoto\DSC_0526.JPG"/>
          <p:cNvPicPr/>
          <p:nvPr/>
        </p:nvPicPr>
        <p:blipFill>
          <a:blip r:embed="rId2"/>
          <a:srcRect t="26611"/>
          <a:stretch/>
        </p:blipFill>
        <p:spPr>
          <a:xfrm>
            <a:off x="4278240" y="819000"/>
            <a:ext cx="4889160" cy="2391840"/>
          </a:xfrm>
          <a:prstGeom prst="rect">
            <a:avLst/>
          </a:prstGeom>
          <a:ln w="0">
            <a:noFill/>
          </a:ln>
        </p:spPr>
      </p:pic>
      <p:pic>
        <p:nvPicPr>
          <p:cNvPr id="135" name="Shape 185"/>
          <p:cNvPicPr/>
          <p:nvPr/>
        </p:nvPicPr>
        <p:blipFill>
          <a:blip r:embed="rId3"/>
          <a:stretch/>
        </p:blipFill>
        <p:spPr>
          <a:xfrm>
            <a:off x="103320" y="631800"/>
            <a:ext cx="4157280" cy="2827080"/>
          </a:xfrm>
          <a:prstGeom prst="rect">
            <a:avLst/>
          </a:prstGeom>
          <a:ln w="25400">
            <a:solidFill>
              <a:srgbClr val="000000"/>
            </a:solidFill>
            <a:miter/>
          </a:ln>
        </p:spPr>
      </p:pic>
      <p:pic>
        <p:nvPicPr>
          <p:cNvPr id="136" name="Shape 186"/>
          <p:cNvPicPr/>
          <p:nvPr/>
        </p:nvPicPr>
        <p:blipFill>
          <a:blip r:embed="rId4"/>
          <a:stretch/>
        </p:blipFill>
        <p:spPr>
          <a:xfrm>
            <a:off x="4594320" y="3595680"/>
            <a:ext cx="4266720" cy="27158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71280" y="49320"/>
            <a:ext cx="8964360" cy="5853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32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Agenda de la journée</a:t>
            </a: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8" name="Shape 192"/>
          <p:cNvSpPr/>
          <p:nvPr/>
        </p:nvSpPr>
        <p:spPr>
          <a:xfrm>
            <a:off x="103320" y="552600"/>
            <a:ext cx="8713440" cy="6401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t">
            <a:noAutofit/>
          </a:bodyPr>
          <a:lstStyle/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• Introduction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endParaRPr lang="en-US" sz="1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• Mini-conférences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   ▪ Particules et interactions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   ▪ Le CERN et le LHC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endParaRPr lang="en-US" sz="1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>
                <a:solidFill>
                  <a:srgbClr val="7F7F7F"/>
                </a:solidFill>
                <a:latin typeface="Times New Roman"/>
                <a:ea typeface="Times New Roman"/>
              </a:rPr>
              <a:t>• Discussion sur les métiers d’IJCLab avec des membres du personnel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endParaRPr lang="en-US" sz="1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>
                <a:solidFill>
                  <a:srgbClr val="7F7F7F"/>
                </a:solidFill>
                <a:latin typeface="Times New Roman"/>
                <a:ea typeface="Times New Roman"/>
              </a:rPr>
              <a:t>• Visite de l’Anneau de Collisions d’Orsay (ACO)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endParaRPr lang="en-US" sz="1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• Déjeuner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endParaRPr lang="en-US" sz="1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>
                <a:solidFill>
                  <a:srgbClr val="7F7F7F"/>
                </a:solidFill>
                <a:latin typeface="Times New Roman"/>
                <a:ea typeface="Times New Roman"/>
              </a:rPr>
              <a:t>• Présentation d’un détecteur du LHC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>
                <a:solidFill>
                  <a:srgbClr val="7F7F7F"/>
                </a:solidFill>
                <a:latin typeface="Times New Roman"/>
                <a:ea typeface="Times New Roman"/>
              </a:rPr>
              <a:t>• Exercice en salle informatique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>
                <a:solidFill>
                  <a:srgbClr val="7F7F7F"/>
                </a:solidFill>
                <a:latin typeface="Times New Roman"/>
                <a:ea typeface="Times New Roman"/>
              </a:rPr>
              <a:t>   ▪ Utilisation de vraies données enregistrées au LHC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>
                <a:solidFill>
                  <a:srgbClr val="7F7F7F"/>
                </a:solidFill>
                <a:latin typeface="Times New Roman"/>
                <a:ea typeface="Times New Roman"/>
              </a:rPr>
              <a:t>   ▪ Réalisation d’une mesure physique, transmission des résultats au CERN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endParaRPr lang="en-US" sz="1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• Vidéoconférence en duplex avec le CERN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   ▪ Rassemble toutes les classes qui ont participé à une Masterclasse aujourd’hui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   ▪ En anglais !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      → Besoin de volontaires pour discuter de nos résultats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   ▪ Quiz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endParaRPr lang="en-US" sz="1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• </a:t>
            </a:r>
            <a:r>
              <a:rPr lang="en-US" sz="20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Bilan de la journée</a:t>
            </a:r>
            <a:endParaRPr lang="en-US" sz="2000" b="0" strike="noStrike" spc="-1">
              <a:latin typeface="Arial"/>
            </a:endParaRPr>
          </a:p>
        </p:txBody>
      </p:sp>
      <p:sp>
        <p:nvSpPr>
          <p:cNvPr id="139" name="Shape 193"/>
          <p:cNvSpPr/>
          <p:nvPr/>
        </p:nvSpPr>
        <p:spPr>
          <a:xfrm>
            <a:off x="8805960" y="6391440"/>
            <a:ext cx="337680" cy="461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t">
            <a:noAutofit/>
          </a:bodyPr>
          <a:lstStyle/>
          <a:p>
            <a:pPr algn="ctr">
              <a:lnSpc>
                <a:spcPct val="100000"/>
              </a:lnSpc>
              <a:buNone/>
              <a:tabLst>
                <a:tab pos="0" algn="l"/>
              </a:tabLst>
            </a:pPr>
            <a:fld id="{E065B60C-F2C5-41FB-9429-5BEC9E7F7147}" type="slidenum">
              <a:rPr lang="en-US" sz="24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11</a:t>
            </a:fld>
            <a:endParaRPr lang="en-US" sz="2400" b="0" strike="noStrike" spc="-1">
              <a:latin typeface="Arial"/>
            </a:endParaRPr>
          </a:p>
        </p:txBody>
      </p:sp>
      <p:sp>
        <p:nvSpPr>
          <p:cNvPr id="140" name="Shape 194"/>
          <p:cNvSpPr/>
          <p:nvPr/>
        </p:nvSpPr>
        <p:spPr>
          <a:xfrm>
            <a:off x="185760" y="552600"/>
            <a:ext cx="3018960" cy="1444320"/>
          </a:xfrm>
          <a:prstGeom prst="rect">
            <a:avLst/>
          </a:prstGeom>
          <a:noFill/>
          <a:ln w="38100">
            <a:solidFill>
              <a:srgbClr val="0000CC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1" name="Shape 195"/>
          <p:cNvSpPr/>
          <p:nvPr/>
        </p:nvSpPr>
        <p:spPr>
          <a:xfrm>
            <a:off x="103320" y="2965320"/>
            <a:ext cx="1334880" cy="425160"/>
          </a:xfrm>
          <a:prstGeom prst="rect">
            <a:avLst/>
          </a:prstGeom>
          <a:noFill/>
          <a:ln w="38100">
            <a:solidFill>
              <a:srgbClr val="0000CC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2" name="Shape 196"/>
          <p:cNvSpPr/>
          <p:nvPr/>
        </p:nvSpPr>
        <p:spPr>
          <a:xfrm>
            <a:off x="103320" y="4802040"/>
            <a:ext cx="8365680" cy="2050560"/>
          </a:xfrm>
          <a:prstGeom prst="rect">
            <a:avLst/>
          </a:prstGeom>
          <a:noFill/>
          <a:ln w="38100">
            <a:solidFill>
              <a:srgbClr val="0000CC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3" name="Shape 197"/>
          <p:cNvSpPr/>
          <p:nvPr/>
        </p:nvSpPr>
        <p:spPr>
          <a:xfrm rot="20040000">
            <a:off x="1720800" y="2155680"/>
            <a:ext cx="7502040" cy="767880"/>
          </a:xfrm>
          <a:prstGeom prst="rect">
            <a:avLst/>
          </a:prstGeom>
          <a:solidFill>
            <a:schemeClr val="lt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t">
            <a:noAutofit/>
          </a:bodyPr>
          <a:lstStyle/>
          <a:p>
            <a:pPr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4400" b="1" strike="noStrike" spc="-1">
                <a:solidFill>
                  <a:srgbClr val="0000CC"/>
                </a:solidFill>
                <a:latin typeface="Times New Roman"/>
                <a:ea typeface="Times New Roman"/>
              </a:rPr>
              <a:t>Parties de l’agenda communes</a:t>
            </a:r>
            <a:endParaRPr lang="en-US" sz="44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PlaceHolder 1"/>
          <p:cNvSpPr>
            <a:spLocks noGrp="1"/>
          </p:cNvSpPr>
          <p:nvPr>
            <p:ph type="title"/>
          </p:nvPr>
        </p:nvSpPr>
        <p:spPr>
          <a:xfrm>
            <a:off x="71280" y="49320"/>
            <a:ext cx="8964360" cy="5853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32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Agenda de la journée</a:t>
            </a: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5" name="Shape 203"/>
          <p:cNvSpPr/>
          <p:nvPr/>
        </p:nvSpPr>
        <p:spPr>
          <a:xfrm>
            <a:off x="103320" y="552600"/>
            <a:ext cx="8713440" cy="6401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t">
            <a:noAutofit/>
          </a:bodyPr>
          <a:lstStyle/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>
                <a:solidFill>
                  <a:srgbClr val="7F7F7F"/>
                </a:solidFill>
                <a:latin typeface="Times New Roman"/>
                <a:ea typeface="Times New Roman"/>
              </a:rPr>
              <a:t>• Introduction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endParaRPr lang="en-US" sz="1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>
                <a:solidFill>
                  <a:srgbClr val="7F7F7F"/>
                </a:solidFill>
                <a:latin typeface="Times New Roman"/>
                <a:ea typeface="Times New Roman"/>
              </a:rPr>
              <a:t>• Mini-conférences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>
                <a:solidFill>
                  <a:srgbClr val="7F7F7F"/>
                </a:solidFill>
                <a:latin typeface="Times New Roman"/>
                <a:ea typeface="Times New Roman"/>
              </a:rPr>
              <a:t>   ▪ Particules et interactions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>
                <a:solidFill>
                  <a:srgbClr val="7F7F7F"/>
                </a:solidFill>
                <a:latin typeface="Times New Roman"/>
                <a:ea typeface="Times New Roman"/>
              </a:rPr>
              <a:t>   ▪ Le CERN et le LHC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endParaRPr lang="en-US" sz="1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• Discussion sur les métiers d’IJCLab avec des membres du personnel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endParaRPr lang="en-US" sz="1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• Visite de l’Anneau de Collisions d’Orsay (ACO)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endParaRPr lang="en-US" sz="1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• Déjeuner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endParaRPr lang="en-US" sz="1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• Présentation d’un détecteur du LHC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• Exercice en salle informatique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   ▪ Utilisation de vraies données enregistrées au LHC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   ▪ Réalisation d’une mesure physique, transmission des résultats au CERN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endParaRPr lang="en-US" sz="1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>
                <a:solidFill>
                  <a:srgbClr val="7F7F7F"/>
                </a:solidFill>
                <a:latin typeface="Times New Roman"/>
                <a:ea typeface="Times New Roman"/>
              </a:rPr>
              <a:t>• Vidéoconférence en duplex avec le CERN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>
                <a:solidFill>
                  <a:srgbClr val="7F7F7F"/>
                </a:solidFill>
                <a:latin typeface="Times New Roman"/>
                <a:ea typeface="Times New Roman"/>
              </a:rPr>
              <a:t>   ▪ Rassemble toutes les classes qui ont participé à une Masterclasse aujourd’hui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>
                <a:solidFill>
                  <a:srgbClr val="7F7F7F"/>
                </a:solidFill>
                <a:latin typeface="Times New Roman"/>
                <a:ea typeface="Times New Roman"/>
              </a:rPr>
              <a:t>   ▪ En anglais !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>
                <a:solidFill>
                  <a:srgbClr val="7F7F7F"/>
                </a:solidFill>
                <a:latin typeface="Times New Roman"/>
                <a:ea typeface="Times New Roman"/>
              </a:rPr>
              <a:t>      → Besoin de volontaires pour discuter de nos résultats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>
                <a:solidFill>
                  <a:srgbClr val="7F7F7F"/>
                </a:solidFill>
                <a:latin typeface="Times New Roman"/>
                <a:ea typeface="Times New Roman"/>
              </a:rPr>
              <a:t>   ▪ Quiz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endParaRPr lang="en-US" sz="1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1" strike="noStrike" spc="-1">
                <a:solidFill>
                  <a:srgbClr val="7F7F7F"/>
                </a:solidFill>
                <a:latin typeface="Times New Roman"/>
                <a:ea typeface="Times New Roman"/>
              </a:rPr>
              <a:t>• </a:t>
            </a:r>
            <a:r>
              <a:rPr lang="en-US" sz="2000" b="0" strike="noStrike" spc="-1">
                <a:solidFill>
                  <a:srgbClr val="7F7F7F"/>
                </a:solidFill>
                <a:latin typeface="Times New Roman"/>
                <a:ea typeface="Times New Roman"/>
              </a:rPr>
              <a:t>Bilan de la journée</a:t>
            </a:r>
            <a:endParaRPr lang="en-US" sz="2000" b="0" strike="noStrike" spc="-1">
              <a:latin typeface="Arial"/>
            </a:endParaRPr>
          </a:p>
        </p:txBody>
      </p:sp>
      <p:sp>
        <p:nvSpPr>
          <p:cNvPr id="146" name="Shape 204"/>
          <p:cNvSpPr/>
          <p:nvPr/>
        </p:nvSpPr>
        <p:spPr>
          <a:xfrm>
            <a:off x="8805960" y="6391440"/>
            <a:ext cx="337680" cy="461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t">
            <a:noAutofit/>
          </a:bodyPr>
          <a:lstStyle/>
          <a:p>
            <a:pPr algn="ctr">
              <a:lnSpc>
                <a:spcPct val="100000"/>
              </a:lnSpc>
              <a:buNone/>
              <a:tabLst>
                <a:tab pos="0" algn="l"/>
              </a:tabLst>
            </a:pPr>
            <a:fld id="{38039649-7CD4-49DD-9A83-573030E65675}" type="slidenum">
              <a:rPr lang="en-US" sz="24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12</a:t>
            </a:fld>
            <a:endParaRPr lang="en-US" sz="2400" b="0" strike="noStrike" spc="-1">
              <a:latin typeface="Arial"/>
            </a:endParaRPr>
          </a:p>
        </p:txBody>
      </p:sp>
      <p:sp>
        <p:nvSpPr>
          <p:cNvPr id="147" name="Shape 205"/>
          <p:cNvSpPr/>
          <p:nvPr/>
        </p:nvSpPr>
        <p:spPr>
          <a:xfrm>
            <a:off x="209520" y="880920"/>
            <a:ext cx="7554600" cy="1076040"/>
          </a:xfrm>
          <a:prstGeom prst="rect">
            <a:avLst/>
          </a:prstGeom>
          <a:solidFill>
            <a:schemeClr val="lt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t">
            <a:noAutofit/>
          </a:bodyPr>
          <a:lstStyle/>
          <a:p>
            <a:pPr algn="ctr">
              <a:lnSpc>
                <a:spcPct val="100000"/>
              </a:lnSpc>
              <a:buNone/>
              <a:tabLst>
                <a:tab pos="0" algn="l"/>
              </a:tabLst>
            </a:pPr>
            <a:endParaRPr lang="en-US" sz="10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4400" b="1" strike="noStrike" spc="-1">
                <a:solidFill>
                  <a:srgbClr val="C00000"/>
                </a:solidFill>
                <a:latin typeface="Times New Roman"/>
                <a:ea typeface="Times New Roman"/>
              </a:rPr>
              <a:t>Activités en deux sous-groupes</a:t>
            </a:r>
            <a:endParaRPr lang="en-US" sz="44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  <a:tabLst>
                <a:tab pos="0" algn="l"/>
              </a:tabLst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148" name="Shape 206"/>
          <p:cNvSpPr/>
          <p:nvPr/>
        </p:nvSpPr>
        <p:spPr>
          <a:xfrm>
            <a:off x="-9360" y="2130480"/>
            <a:ext cx="275760" cy="1207800"/>
          </a:xfrm>
          <a:prstGeom prst="leftBrace">
            <a:avLst>
              <a:gd name="adj1" fmla="val 410"/>
              <a:gd name="adj2" fmla="val 50000"/>
            </a:avLst>
          </a:prstGeom>
          <a:noFill/>
          <a:ln w="38100">
            <a:solidFill>
              <a:srgbClr val="C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9" name="Shape 207"/>
          <p:cNvSpPr/>
          <p:nvPr/>
        </p:nvSpPr>
        <p:spPr>
          <a:xfrm>
            <a:off x="27000" y="3516480"/>
            <a:ext cx="256680" cy="1206000"/>
          </a:xfrm>
          <a:prstGeom prst="leftBrace">
            <a:avLst>
              <a:gd name="adj1" fmla="val 384"/>
              <a:gd name="adj2" fmla="val 50000"/>
            </a:avLst>
          </a:prstGeom>
          <a:noFill/>
          <a:ln w="38100">
            <a:solidFill>
              <a:srgbClr val="C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212"/>
          <p:cNvSpPr/>
          <p:nvPr/>
        </p:nvSpPr>
        <p:spPr>
          <a:xfrm>
            <a:off x="103320" y="552600"/>
            <a:ext cx="9040320" cy="6401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t">
            <a:noAutofit/>
          </a:bodyPr>
          <a:lstStyle/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>
                <a:solidFill>
                  <a:srgbClr val="7F7F7F"/>
                </a:solidFill>
                <a:latin typeface="Times New Roman"/>
                <a:ea typeface="Times New Roman"/>
              </a:rPr>
              <a:t>• Introduction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endParaRPr lang="en-US" sz="1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>
                <a:solidFill>
                  <a:srgbClr val="7F7F7F"/>
                </a:solidFill>
                <a:latin typeface="Times New Roman"/>
                <a:ea typeface="Times New Roman"/>
              </a:rPr>
              <a:t>• Mini-conférences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>
                <a:solidFill>
                  <a:srgbClr val="7F7F7F"/>
                </a:solidFill>
                <a:latin typeface="Times New Roman"/>
                <a:ea typeface="Times New Roman"/>
              </a:rPr>
              <a:t>   ▪ Particules et interactions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>
                <a:solidFill>
                  <a:srgbClr val="7F7F7F"/>
                </a:solidFill>
                <a:latin typeface="Times New Roman"/>
                <a:ea typeface="Times New Roman"/>
              </a:rPr>
              <a:t>   ▪ Le CERN et le LHC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endParaRPr lang="en-US" sz="1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>
                <a:solidFill>
                  <a:srgbClr val="7F7F7F"/>
                </a:solidFill>
                <a:latin typeface="Times New Roman"/>
                <a:ea typeface="Times New Roman"/>
              </a:rPr>
              <a:t>• Discussion sur les métiers </a:t>
            </a:r>
            <a:r>
              <a:rPr lang="en-US" sz="2000" b="0" strike="noStrike" spc="-1">
                <a:solidFill>
                  <a:srgbClr val="FFFFFF"/>
                </a:solidFill>
                <a:latin typeface="Times New Roman"/>
                <a:ea typeface="Times New Roman"/>
              </a:rPr>
              <a:t>du LAL avec des membres du personnel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endParaRPr lang="en-US" sz="1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>
                <a:solidFill>
                  <a:srgbClr val="FFFFFF"/>
                </a:solidFill>
                <a:latin typeface="Times New Roman"/>
                <a:ea typeface="Times New Roman"/>
              </a:rPr>
              <a:t>• Visite de l’Anneau de Collisions d’Orsay (ACO)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endParaRPr lang="en-US" sz="1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>
                <a:solidFill>
                  <a:srgbClr val="7F7F7F"/>
                </a:solidFill>
                <a:latin typeface="Times New Roman"/>
                <a:ea typeface="Times New Roman"/>
              </a:rPr>
              <a:t>• Déjeuner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endParaRPr lang="en-US" sz="1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>
                <a:solidFill>
                  <a:srgbClr val="7F7F7F"/>
                </a:solidFill>
                <a:latin typeface="Times New Roman"/>
                <a:ea typeface="Times New Roman"/>
              </a:rPr>
              <a:t>• Présentation du détecteur ATLAS du LHC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>
                <a:solidFill>
                  <a:srgbClr val="7F7F7F"/>
                </a:solidFill>
                <a:latin typeface="Times New Roman"/>
                <a:ea typeface="Times New Roman"/>
              </a:rPr>
              <a:t>• Exercice « ATLAS W » sur ordinateur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>
                <a:solidFill>
                  <a:srgbClr val="7F7F7F"/>
                </a:solidFill>
                <a:latin typeface="Times New Roman"/>
                <a:ea typeface="Times New Roman"/>
              </a:rPr>
              <a:t>   ▪ Utilisation de vraies données enregistrées au LHC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>
                <a:solidFill>
                  <a:srgbClr val="7F7F7F"/>
                </a:solidFill>
                <a:latin typeface="Times New Roman"/>
                <a:ea typeface="Times New Roman"/>
              </a:rPr>
              <a:t>   ▪ Réalisation d’une mesure physique, transmission des résultats au CERN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endParaRPr lang="en-US" sz="1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• </a:t>
            </a:r>
            <a:r>
              <a:rPr lang="en-US" sz="2000" b="1" strike="noStrike" spc="-1">
                <a:solidFill>
                  <a:srgbClr val="C00000"/>
                </a:solidFill>
                <a:latin typeface="Times New Roman"/>
                <a:ea typeface="Times New Roman"/>
              </a:rPr>
              <a:t>Vidéoconférence en duplex avec le CERN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   ▪ Rassemble toutes les classes qui ont participé à une Masterclasse aujourd’hui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   ▪ </a:t>
            </a:r>
            <a:r>
              <a:rPr lang="en-US" sz="2000" b="1" strike="noStrike" spc="-1">
                <a:solidFill>
                  <a:srgbClr val="22228B"/>
                </a:solidFill>
                <a:latin typeface="Times New Roman"/>
                <a:ea typeface="Times New Roman"/>
              </a:rPr>
              <a:t>En anglais !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      → Besoin de </a:t>
            </a:r>
            <a:r>
              <a:rPr lang="en-US" sz="2000" b="1" strike="noStrike" spc="-1">
                <a:solidFill>
                  <a:srgbClr val="C00000"/>
                </a:solidFill>
                <a:latin typeface="Times New Roman"/>
                <a:ea typeface="Times New Roman"/>
              </a:rPr>
              <a:t>volontaires </a:t>
            </a:r>
            <a:r>
              <a:rPr lang="en-US" sz="20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pour discuter de nos résultats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   ▪ </a:t>
            </a:r>
            <a:r>
              <a:rPr lang="en-US" sz="2000" b="1" strike="noStrike" spc="-1">
                <a:solidFill>
                  <a:srgbClr val="C00000"/>
                </a:solidFill>
                <a:latin typeface="Times New Roman"/>
                <a:ea typeface="Times New Roman"/>
              </a:rPr>
              <a:t>Quiz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>
                <a:solidFill>
                  <a:srgbClr val="7F7F7F"/>
                </a:solidFill>
                <a:latin typeface="Times New Roman"/>
                <a:ea typeface="Times New Roman"/>
              </a:rPr>
              <a:t>• Bilan de la journée</a:t>
            </a:r>
            <a:endParaRPr lang="en-US" sz="2000" b="0" strike="noStrike" spc="-1">
              <a:latin typeface="Arial"/>
            </a:endParaRPr>
          </a:p>
        </p:txBody>
      </p:sp>
      <p:sp>
        <p:nvSpPr>
          <p:cNvPr id="151" name="PlaceHolder 1"/>
          <p:cNvSpPr>
            <a:spLocks noGrp="1"/>
          </p:cNvSpPr>
          <p:nvPr>
            <p:ph type="title"/>
          </p:nvPr>
        </p:nvSpPr>
        <p:spPr>
          <a:xfrm>
            <a:off x="71280" y="49320"/>
            <a:ext cx="8964360" cy="5853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32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Agenda de la journée</a:t>
            </a: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2" name="Shape 214"/>
          <p:cNvSpPr/>
          <p:nvPr/>
        </p:nvSpPr>
        <p:spPr>
          <a:xfrm>
            <a:off x="8805960" y="6391440"/>
            <a:ext cx="337680" cy="461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t">
            <a:noAutofit/>
          </a:bodyPr>
          <a:lstStyle/>
          <a:p>
            <a:pPr algn="ctr">
              <a:lnSpc>
                <a:spcPct val="100000"/>
              </a:lnSpc>
              <a:buNone/>
              <a:tabLst>
                <a:tab pos="0" algn="l"/>
              </a:tabLst>
            </a:pPr>
            <a:fld id="{15916B84-60A8-4D77-A237-C81A78B55B5A}" type="slidenum">
              <a:rPr lang="en-US" sz="24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13</a:t>
            </a:fld>
            <a:endParaRPr lang="en-US" sz="2400" b="0" strike="noStrike" spc="-1">
              <a:latin typeface="Arial"/>
            </a:endParaRPr>
          </a:p>
        </p:txBody>
      </p:sp>
      <p:sp>
        <p:nvSpPr>
          <p:cNvPr id="153" name="Shape 215"/>
          <p:cNvSpPr/>
          <p:nvPr/>
        </p:nvSpPr>
        <p:spPr>
          <a:xfrm>
            <a:off x="96840" y="2793960"/>
            <a:ext cx="8383320" cy="1937880"/>
          </a:xfrm>
          <a:prstGeom prst="rect">
            <a:avLst/>
          </a:prstGeom>
          <a:solidFill>
            <a:schemeClr val="lt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t">
            <a:noAutofit/>
          </a:bodyPr>
          <a:lstStyle/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>
                <a:solidFill>
                  <a:srgbClr val="2A3781"/>
                </a:solidFill>
                <a:latin typeface="Times New Roman"/>
                <a:ea typeface="Times New Roman"/>
              </a:rPr>
              <a:t>Echanges directs entre vous et les modérateurs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>
                <a:solidFill>
                  <a:srgbClr val="C00000"/>
                </a:solidFill>
                <a:latin typeface="Times New Roman"/>
                <a:ea typeface="Times New Roman"/>
              </a:rPr>
              <a:t>→ Ils vous poseront des questions et vous pourrez le faire également !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endParaRPr lang="en-US" sz="1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>
                <a:solidFill>
                  <a:srgbClr val="2A3781"/>
                </a:solidFill>
                <a:latin typeface="Times New Roman"/>
                <a:ea typeface="Times New Roman"/>
              </a:rPr>
              <a:t>L’accent « frenchy » est très apprécié des anglophones ☺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endParaRPr lang="en-US" sz="1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>
                <a:solidFill>
                  <a:srgbClr val="2A3781"/>
                </a:solidFill>
                <a:latin typeface="Times New Roman"/>
                <a:ea typeface="Times New Roman"/>
              </a:rPr>
              <a:t>Vous parlez le « même anglais » que vos camarades étrangers !</a:t>
            </a:r>
            <a:endParaRPr lang="en-US" sz="2000" b="0" strike="noStrike" spc="-1">
              <a:latin typeface="Arial"/>
            </a:endParaRPr>
          </a:p>
        </p:txBody>
      </p:sp>
      <p:pic>
        <p:nvPicPr>
          <p:cNvPr id="154" name="Shape 216" descr="C:\Users\narnaud\Documents\Communication\Master classe\2012\2012-MasterclassesPhoto\DSC_0569.JPG"/>
          <p:cNvPicPr/>
          <p:nvPr/>
        </p:nvPicPr>
        <p:blipFill>
          <a:blip r:embed="rId2"/>
          <a:srcRect t="11659"/>
          <a:stretch/>
        </p:blipFill>
        <p:spPr>
          <a:xfrm>
            <a:off x="4659480" y="593640"/>
            <a:ext cx="4212720" cy="2480760"/>
          </a:xfrm>
          <a:prstGeom prst="rect">
            <a:avLst/>
          </a:prstGeom>
          <a:ln w="0">
            <a:noFill/>
          </a:ln>
        </p:spPr>
      </p:pic>
      <p:pic>
        <p:nvPicPr>
          <p:cNvPr id="155" name="Shape 217" descr="C:\Users\narnaud\Documents\Communication\Master classe\2012\2012-MasterclassesPhotos23Mars\DSC_0719.JPG"/>
          <p:cNvPicPr/>
          <p:nvPr/>
        </p:nvPicPr>
        <p:blipFill>
          <a:blip r:embed="rId3"/>
          <a:stretch/>
        </p:blipFill>
        <p:spPr>
          <a:xfrm>
            <a:off x="96840" y="663480"/>
            <a:ext cx="3509640" cy="23410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PlaceHolder 1"/>
          <p:cNvSpPr>
            <a:spLocks noGrp="1"/>
          </p:cNvSpPr>
          <p:nvPr>
            <p:ph type="title"/>
          </p:nvPr>
        </p:nvSpPr>
        <p:spPr>
          <a:xfrm>
            <a:off x="71280" y="28440"/>
            <a:ext cx="8964360" cy="5853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32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Pour en savoir plus</a:t>
            </a: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2" name="Shape 233"/>
          <p:cNvSpPr/>
          <p:nvPr/>
        </p:nvSpPr>
        <p:spPr>
          <a:xfrm>
            <a:off x="96840" y="549360"/>
            <a:ext cx="8049960" cy="4708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t">
            <a:noAutofit/>
          </a:bodyPr>
          <a:lstStyle/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• Les </a:t>
            </a:r>
            <a:r>
              <a:rPr lang="en-US" sz="2000" b="0" strike="noStrike" spc="-1">
                <a:solidFill>
                  <a:srgbClr val="C00000"/>
                </a:solidFill>
                <a:latin typeface="Times New Roman"/>
                <a:ea typeface="Times New Roman"/>
              </a:rPr>
              <a:t>transparents présentés aujourd’hui </a:t>
            </a:r>
            <a:r>
              <a:rPr lang="en-US" sz="20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sont disponibles sur internet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   ▪ Trouvez votre session sur la page </a:t>
            </a:r>
            <a:r>
              <a:rPr lang="en-US" sz="1800" b="0" u="sng" strike="noStrike" spc="-1">
                <a:solidFill>
                  <a:srgbClr val="0033CC"/>
                </a:solidFill>
                <a:uFillTx/>
                <a:latin typeface="Times New Roman"/>
                <a:ea typeface="Times New Roman"/>
                <a:hlinkClick r:id="rId2"/>
              </a:rPr>
              <a:t>https://indico.ijclab.in2p3.fr/event/7746/</a:t>
            </a:r>
            <a:r>
              <a:rPr lang="en-US" sz="18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• </a:t>
            </a:r>
            <a:r>
              <a:rPr lang="en-US" sz="2000" b="0" strike="noStrike" spc="-1">
                <a:solidFill>
                  <a:srgbClr val="C00000"/>
                </a:solidFill>
                <a:latin typeface="Times New Roman"/>
                <a:ea typeface="Times New Roman"/>
              </a:rPr>
              <a:t>Site web des MasterClasses du CERN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   </a:t>
            </a:r>
            <a:r>
              <a:rPr lang="en-US" sz="2000" b="0" u="sng" strike="noStrike" spc="-1">
                <a:solidFill>
                  <a:srgbClr val="0033CC"/>
                </a:solidFill>
                <a:uFillTx/>
                <a:latin typeface="Times New Roman"/>
                <a:ea typeface="Times New Roman"/>
                <a:hlinkClick r:id="rId3"/>
              </a:rPr>
              <a:t>http://www.physicsmasterclasses.org</a:t>
            </a:r>
            <a:r>
              <a:rPr lang="en-US" sz="20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  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• </a:t>
            </a:r>
            <a:r>
              <a:rPr lang="en-US" sz="2000" b="0" strike="noStrike" spc="-1">
                <a:solidFill>
                  <a:srgbClr val="2A3781"/>
                </a:solidFill>
                <a:latin typeface="Times New Roman"/>
                <a:ea typeface="Times New Roman"/>
              </a:rPr>
              <a:t>L’Ecole des deux Infinis</a:t>
            </a:r>
            <a:r>
              <a:rPr lang="en-US" sz="20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 du </a:t>
            </a:r>
            <a:r>
              <a:rPr lang="en-US" sz="2000" b="0" strike="noStrike" spc="-1">
                <a:solidFill>
                  <a:srgbClr val="C00000"/>
                </a:solidFill>
                <a:latin typeface="Times New Roman"/>
                <a:ea typeface="Times New Roman"/>
              </a:rPr>
              <a:t>CNRS/IN2P3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   </a:t>
            </a:r>
            <a:r>
              <a:rPr lang="en-US" sz="2000" b="0" u="sng" strike="noStrike" spc="-1">
                <a:solidFill>
                  <a:srgbClr val="0033CC"/>
                </a:solidFill>
                <a:uFillTx/>
                <a:latin typeface="Times New Roman"/>
                <a:ea typeface="Times New Roman"/>
                <a:hlinkClick r:id="rId4"/>
              </a:rPr>
              <a:t>http://www.in2p3.fr/physique_pour_tous/aulycee/introduction.htm</a:t>
            </a:r>
            <a:r>
              <a:rPr lang="en-US" sz="20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   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• La revue de vulgarisation </a:t>
            </a:r>
            <a:r>
              <a:rPr lang="en-US" sz="2000" b="0" strike="noStrike" spc="-1">
                <a:solidFill>
                  <a:srgbClr val="C00000"/>
                </a:solidFill>
                <a:latin typeface="Times New Roman"/>
                <a:ea typeface="Times New Roman"/>
              </a:rPr>
              <a:t>Élémentaire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   </a:t>
            </a:r>
            <a:r>
              <a:rPr lang="en-US" sz="2000" b="0" u="sng" strike="noStrike" spc="-1">
                <a:solidFill>
                  <a:srgbClr val="0033CC"/>
                </a:solidFill>
                <a:uFillTx/>
                <a:latin typeface="Times New Roman"/>
                <a:ea typeface="Times New Roman"/>
                <a:hlinkClick r:id="rId5"/>
              </a:rPr>
              <a:t>http://elementaire.web.lal.in2p3.fr</a:t>
            </a:r>
            <a:r>
              <a:rPr lang="en-US" sz="20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  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• Le </a:t>
            </a:r>
            <a:r>
              <a:rPr lang="en-US" sz="2000" b="0" strike="noStrike" spc="-1">
                <a:solidFill>
                  <a:srgbClr val="C00000"/>
                </a:solidFill>
                <a:latin typeface="Times New Roman"/>
                <a:ea typeface="Times New Roman"/>
              </a:rPr>
              <a:t>Passeport pour les 2 Infinis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   </a:t>
            </a:r>
            <a:r>
              <a:rPr lang="en-US" sz="2000" b="0" u="sng" strike="noStrike" spc="-1">
                <a:solidFill>
                  <a:srgbClr val="0033CC"/>
                </a:solidFill>
                <a:uFillTx/>
                <a:latin typeface="Times New Roman"/>
                <a:ea typeface="Times New Roman"/>
                <a:hlinkClick r:id="rId6"/>
              </a:rPr>
              <a:t>http://www.passeport2i.fr</a:t>
            </a:r>
            <a:r>
              <a:rPr lang="en-US" sz="20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  </a:t>
            </a:r>
            <a:endParaRPr lang="en-US" sz="20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  <a:tabLst>
                <a:tab pos="0" algn="l"/>
              </a:tabLst>
            </a:pPr>
            <a:endParaRPr lang="en-US" sz="2000" b="0" strike="noStrike" spc="-1">
              <a:latin typeface="Arial"/>
            </a:endParaRPr>
          </a:p>
        </p:txBody>
      </p:sp>
      <p:pic>
        <p:nvPicPr>
          <p:cNvPr id="163" name="Shape 234"/>
          <p:cNvPicPr/>
          <p:nvPr/>
        </p:nvPicPr>
        <p:blipFill>
          <a:blip r:embed="rId7"/>
          <a:stretch/>
        </p:blipFill>
        <p:spPr>
          <a:xfrm>
            <a:off x="4203720" y="3898800"/>
            <a:ext cx="2084040" cy="2901600"/>
          </a:xfrm>
          <a:prstGeom prst="rect">
            <a:avLst/>
          </a:prstGeom>
          <a:ln w="0">
            <a:noFill/>
          </a:ln>
        </p:spPr>
      </p:pic>
      <p:pic>
        <p:nvPicPr>
          <p:cNvPr id="164" name="Shape 235"/>
          <p:cNvPicPr/>
          <p:nvPr/>
        </p:nvPicPr>
        <p:blipFill>
          <a:blip r:embed="rId8"/>
          <a:stretch/>
        </p:blipFill>
        <p:spPr>
          <a:xfrm>
            <a:off x="6426360" y="3497400"/>
            <a:ext cx="2630160" cy="3269880"/>
          </a:xfrm>
          <a:prstGeom prst="rect">
            <a:avLst/>
          </a:prstGeom>
          <a:ln w="0">
            <a:noFill/>
          </a:ln>
        </p:spPr>
      </p:pic>
      <p:sp>
        <p:nvSpPr>
          <p:cNvPr id="165" name="Shape 236"/>
          <p:cNvSpPr/>
          <p:nvPr/>
        </p:nvSpPr>
        <p:spPr>
          <a:xfrm>
            <a:off x="8379000" y="6673680"/>
            <a:ext cx="696600" cy="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63500">
            <a:solidFill>
              <a:srgbClr val="C00000"/>
            </a:solidFill>
            <a:miter/>
            <a:tailEnd type="stealth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66" name="Shape 237" descr="C:\Users\narnaud\Documents\Communication\Passeport pour les 2 Infinis\Réédition\Couverture_Passeport_2_light.jpg"/>
          <p:cNvPicPr/>
          <p:nvPr/>
        </p:nvPicPr>
        <p:blipFill>
          <a:blip r:embed="rId9"/>
          <a:stretch/>
        </p:blipFill>
        <p:spPr>
          <a:xfrm>
            <a:off x="523800" y="5021280"/>
            <a:ext cx="2725200" cy="17362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PlaceHolder 1"/>
          <p:cNvSpPr>
            <a:spLocks noGrp="1"/>
          </p:cNvSpPr>
          <p:nvPr>
            <p:ph type="title"/>
          </p:nvPr>
        </p:nvSpPr>
        <p:spPr>
          <a:xfrm>
            <a:off x="90360" y="19080"/>
            <a:ext cx="8964360" cy="5853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32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En coulisses …</a:t>
            </a: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8" name="Shape 243"/>
          <p:cNvSpPr/>
          <p:nvPr/>
        </p:nvSpPr>
        <p:spPr>
          <a:xfrm>
            <a:off x="96840" y="542880"/>
            <a:ext cx="8007120" cy="6248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t">
            <a:noAutofit/>
          </a:bodyPr>
          <a:lstStyle/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•</a:t>
            </a:r>
            <a:r>
              <a:rPr lang="en-US" sz="2000" b="0" strike="noStrike" spc="-1" dirty="0">
                <a:solidFill>
                  <a:srgbClr val="C00000"/>
                </a:solidFill>
                <a:latin typeface="Times New Roman"/>
                <a:ea typeface="Times New Roman"/>
              </a:rPr>
              <a:t> Les Masterclasses </a:t>
            </a:r>
            <a:r>
              <a:rPr lang="en-US" sz="2000" b="0" strike="noStrike" spc="-1" dirty="0" err="1">
                <a:solidFill>
                  <a:srgbClr val="C00000"/>
                </a:solidFill>
                <a:latin typeface="Times New Roman"/>
                <a:ea typeface="Times New Roman"/>
              </a:rPr>
              <a:t>demandent</a:t>
            </a:r>
            <a:r>
              <a:rPr lang="en-US" sz="2000" b="0" strike="noStrike" spc="-1" dirty="0">
                <a:solidFill>
                  <a:srgbClr val="C00000"/>
                </a:solidFill>
                <a:latin typeface="Times New Roman"/>
                <a:ea typeface="Times New Roman"/>
              </a:rPr>
              <a:t> </a:t>
            </a:r>
            <a:r>
              <a:rPr lang="en-US" sz="2000" b="0" strike="noStrike" spc="-1" dirty="0" err="1">
                <a:solidFill>
                  <a:srgbClr val="C00000"/>
                </a:solidFill>
                <a:latin typeface="Times New Roman"/>
                <a:ea typeface="Times New Roman"/>
              </a:rPr>
              <a:t>une</a:t>
            </a:r>
            <a:r>
              <a:rPr lang="en-US" sz="2000" b="0" strike="noStrike" spc="-1" dirty="0">
                <a:solidFill>
                  <a:srgbClr val="C00000"/>
                </a:solidFill>
                <a:latin typeface="Times New Roman"/>
                <a:ea typeface="Times New Roman"/>
              </a:rPr>
              <a:t> longue </a:t>
            </a:r>
            <a:r>
              <a:rPr lang="en-US" sz="2000" b="0" strike="noStrike" spc="-1" dirty="0" err="1">
                <a:solidFill>
                  <a:srgbClr val="C00000"/>
                </a:solidFill>
                <a:latin typeface="Times New Roman"/>
                <a:ea typeface="Times New Roman"/>
              </a:rPr>
              <a:t>organisation</a:t>
            </a:r>
            <a:r>
              <a:rPr lang="en-US" sz="2000" b="0" strike="noStrike" spc="-1" dirty="0">
                <a:solidFill>
                  <a:srgbClr val="C00000"/>
                </a:solidFill>
                <a:latin typeface="Times New Roman"/>
                <a:ea typeface="Times New Roman"/>
              </a:rPr>
              <a:t> </a:t>
            </a:r>
            <a:r>
              <a:rPr lang="en-US" sz="2000" b="0" strike="noStrike" spc="-1" dirty="0" err="1">
                <a:solidFill>
                  <a:srgbClr val="C00000"/>
                </a:solidFill>
                <a:latin typeface="Times New Roman"/>
                <a:ea typeface="Times New Roman"/>
              </a:rPr>
              <a:t>en</a:t>
            </a:r>
            <a:r>
              <a:rPr lang="en-US" sz="2000" b="0" strike="noStrike" spc="-1" dirty="0">
                <a:solidFill>
                  <a:srgbClr val="C00000"/>
                </a:solidFill>
                <a:latin typeface="Times New Roman"/>
                <a:ea typeface="Times New Roman"/>
              </a:rPr>
              <a:t> </a:t>
            </a:r>
            <a:r>
              <a:rPr lang="en-US" sz="2000" b="0" strike="noStrike" spc="-1" dirty="0" err="1">
                <a:solidFill>
                  <a:srgbClr val="C00000"/>
                </a:solidFill>
                <a:latin typeface="Times New Roman"/>
                <a:ea typeface="Times New Roman"/>
              </a:rPr>
              <a:t>amont</a:t>
            </a:r>
            <a:endParaRPr lang="en-US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 dirty="0">
                <a:solidFill>
                  <a:srgbClr val="C00000"/>
                </a:solidFill>
                <a:latin typeface="Times New Roman"/>
                <a:ea typeface="Times New Roman"/>
              </a:rPr>
              <a:t>   </a:t>
            </a:r>
            <a:r>
              <a:rPr lang="en-US" sz="2000" b="0" i="1" strike="noStrike" spc="-1" dirty="0">
                <a:solidFill>
                  <a:srgbClr val="2A3781"/>
                </a:solidFill>
                <a:latin typeface="Times New Roman"/>
                <a:ea typeface="Times New Roman"/>
              </a:rPr>
              <a:t>→</a:t>
            </a:r>
            <a:r>
              <a:rPr lang="en-US" sz="2000" b="0" i="1" strike="noStrike" spc="-1" dirty="0">
                <a:solidFill>
                  <a:srgbClr val="C00000"/>
                </a:solidFill>
                <a:latin typeface="Times New Roman"/>
                <a:ea typeface="Times New Roman"/>
              </a:rPr>
              <a:t> </a:t>
            </a:r>
            <a:r>
              <a:rPr lang="en-US" sz="2000" b="0" i="1" strike="noStrike" spc="-1" dirty="0" err="1">
                <a:solidFill>
                  <a:srgbClr val="2A3781"/>
                </a:solidFill>
                <a:latin typeface="Times New Roman"/>
                <a:ea typeface="Times New Roman"/>
              </a:rPr>
              <a:t>Normalement</a:t>
            </a:r>
            <a:r>
              <a:rPr lang="en-US" sz="2000" b="0" i="1" strike="noStrike" spc="-1" dirty="0">
                <a:solidFill>
                  <a:srgbClr val="2A3781"/>
                </a:solidFill>
                <a:latin typeface="Times New Roman"/>
                <a:ea typeface="Times New Roman"/>
              </a:rPr>
              <a:t> </a:t>
            </a:r>
            <a:r>
              <a:rPr lang="en-US" sz="2000" b="0" i="1" strike="noStrike" spc="-1" dirty="0" err="1">
                <a:solidFill>
                  <a:srgbClr val="2A3781"/>
                </a:solidFill>
                <a:latin typeface="Times New Roman"/>
                <a:ea typeface="Times New Roman"/>
              </a:rPr>
              <a:t>vous</a:t>
            </a:r>
            <a:r>
              <a:rPr lang="en-US" sz="2000" b="0" i="1" strike="noStrike" spc="-1" dirty="0">
                <a:solidFill>
                  <a:srgbClr val="2A3781"/>
                </a:solidFill>
                <a:latin typeface="Times New Roman"/>
                <a:ea typeface="Times New Roman"/>
              </a:rPr>
              <a:t> ne </a:t>
            </a:r>
            <a:r>
              <a:rPr lang="en-US" sz="2000" b="0" i="1" strike="noStrike" spc="-1" dirty="0" err="1">
                <a:solidFill>
                  <a:srgbClr val="2A3781"/>
                </a:solidFill>
                <a:latin typeface="Times New Roman"/>
                <a:ea typeface="Times New Roman"/>
              </a:rPr>
              <a:t>devriez</a:t>
            </a:r>
            <a:r>
              <a:rPr lang="en-US" sz="2000" b="0" i="1" strike="noStrike" spc="-1" dirty="0">
                <a:solidFill>
                  <a:srgbClr val="2A3781"/>
                </a:solidFill>
                <a:latin typeface="Times New Roman"/>
                <a:ea typeface="Times New Roman"/>
              </a:rPr>
              <a:t> pas </a:t>
            </a:r>
            <a:r>
              <a:rPr lang="en-US" sz="2000" b="0" i="1" strike="noStrike" spc="-1" dirty="0" err="1">
                <a:solidFill>
                  <a:srgbClr val="2A3781"/>
                </a:solidFill>
                <a:latin typeface="Times New Roman"/>
                <a:ea typeface="Times New Roman"/>
              </a:rPr>
              <a:t>vous</a:t>
            </a:r>
            <a:r>
              <a:rPr lang="en-US" sz="2000" b="0" i="1" strike="noStrike" spc="-1" dirty="0">
                <a:solidFill>
                  <a:srgbClr val="2A3781"/>
                </a:solidFill>
                <a:latin typeface="Times New Roman"/>
                <a:ea typeface="Times New Roman"/>
              </a:rPr>
              <a:t> </a:t>
            </a:r>
            <a:r>
              <a:rPr lang="en-US" sz="2000" b="0" i="1" strike="noStrike" spc="-1" dirty="0" err="1">
                <a:solidFill>
                  <a:srgbClr val="2A3781"/>
                </a:solidFill>
                <a:latin typeface="Times New Roman"/>
                <a:ea typeface="Times New Roman"/>
              </a:rPr>
              <a:t>en</a:t>
            </a:r>
            <a:r>
              <a:rPr lang="en-US" sz="2000" b="0" i="1" strike="noStrike" spc="-1" dirty="0">
                <a:solidFill>
                  <a:srgbClr val="2A3781"/>
                </a:solidFill>
                <a:latin typeface="Times New Roman"/>
                <a:ea typeface="Times New Roman"/>
              </a:rPr>
              <a:t> </a:t>
            </a:r>
            <a:r>
              <a:rPr lang="en-US" sz="2000" b="0" i="1" strike="noStrike" spc="-1" dirty="0" err="1">
                <a:solidFill>
                  <a:srgbClr val="2A3781"/>
                </a:solidFill>
                <a:latin typeface="Times New Roman"/>
                <a:ea typeface="Times New Roman"/>
              </a:rPr>
              <a:t>rendre</a:t>
            </a:r>
            <a:r>
              <a:rPr lang="en-US" sz="2000" b="0" i="1" strike="noStrike" spc="-1" dirty="0">
                <a:solidFill>
                  <a:srgbClr val="2A3781"/>
                </a:solidFill>
                <a:latin typeface="Times New Roman"/>
                <a:ea typeface="Times New Roman"/>
              </a:rPr>
              <a:t> </a:t>
            </a:r>
            <a:r>
              <a:rPr lang="en-US" sz="2000" b="0" i="1" strike="noStrike" spc="-1" dirty="0" err="1">
                <a:solidFill>
                  <a:srgbClr val="2A3781"/>
                </a:solidFill>
                <a:latin typeface="Times New Roman"/>
                <a:ea typeface="Times New Roman"/>
              </a:rPr>
              <a:t>compte</a:t>
            </a:r>
            <a:endParaRPr lang="en-US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endParaRPr lang="en-US" sz="10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•</a:t>
            </a:r>
            <a:r>
              <a:rPr lang="en-US" sz="2000" b="0" strike="noStrike" spc="-1" dirty="0">
                <a:solidFill>
                  <a:srgbClr val="C00000"/>
                </a:solidFill>
                <a:latin typeface="Times New Roman"/>
                <a:ea typeface="Times New Roman"/>
              </a:rPr>
              <a:t> </a:t>
            </a:r>
            <a:r>
              <a:rPr lang="en-US" sz="2000" b="1" strike="noStrike" spc="-1" dirty="0">
                <a:solidFill>
                  <a:srgbClr val="2A3781"/>
                </a:solidFill>
                <a:latin typeface="Times New Roman"/>
                <a:ea typeface="Times New Roman"/>
              </a:rPr>
              <a:t>Merci </a:t>
            </a:r>
            <a:r>
              <a:rPr lang="en-US" sz="2000" b="1" strike="noStrike" spc="-1" dirty="0" err="1">
                <a:solidFill>
                  <a:srgbClr val="2A3781"/>
                </a:solidFill>
                <a:latin typeface="Times New Roman"/>
                <a:ea typeface="Times New Roman"/>
              </a:rPr>
              <a:t>à</a:t>
            </a:r>
            <a:r>
              <a:rPr lang="en-US" sz="2000" b="1" strike="noStrike" spc="-1" dirty="0">
                <a:solidFill>
                  <a:srgbClr val="2A3781"/>
                </a:solidFill>
                <a:latin typeface="Times New Roman"/>
                <a:ea typeface="Times New Roman"/>
              </a:rPr>
              <a:t> </a:t>
            </a:r>
            <a:r>
              <a:rPr lang="en-US" sz="2000" b="1" strike="noStrike" spc="-1" dirty="0" err="1">
                <a:solidFill>
                  <a:srgbClr val="2A3781"/>
                </a:solidFill>
                <a:latin typeface="Times New Roman"/>
                <a:ea typeface="Times New Roman"/>
              </a:rPr>
              <a:t>tous</a:t>
            </a:r>
            <a:r>
              <a:rPr lang="en-US" sz="2000" b="1" strike="noStrike" spc="-1" dirty="0">
                <a:solidFill>
                  <a:srgbClr val="2A3781"/>
                </a:solidFill>
                <a:latin typeface="Times New Roman"/>
                <a:ea typeface="Times New Roman"/>
              </a:rPr>
              <a:t> </a:t>
            </a:r>
            <a:r>
              <a:rPr lang="en-US" sz="2000" b="1" strike="noStrike" spc="-1" dirty="0" err="1">
                <a:solidFill>
                  <a:srgbClr val="2A3781"/>
                </a:solidFill>
                <a:latin typeface="Times New Roman"/>
                <a:ea typeface="Times New Roman"/>
              </a:rPr>
              <a:t>ceux</a:t>
            </a:r>
            <a:r>
              <a:rPr lang="en-US" sz="2000" b="1" strike="noStrike" spc="-1" dirty="0">
                <a:solidFill>
                  <a:srgbClr val="2A3781"/>
                </a:solidFill>
                <a:latin typeface="Times New Roman"/>
                <a:ea typeface="Times New Roman"/>
              </a:rPr>
              <a:t> qui </a:t>
            </a:r>
            <a:r>
              <a:rPr lang="en-US" sz="2000" b="1" strike="noStrike" spc="-1" dirty="0" err="1">
                <a:solidFill>
                  <a:srgbClr val="2A3781"/>
                </a:solidFill>
                <a:latin typeface="Times New Roman"/>
                <a:ea typeface="Times New Roman"/>
              </a:rPr>
              <a:t>participent</a:t>
            </a:r>
            <a:r>
              <a:rPr lang="en-US" sz="2000" b="1" strike="noStrike" spc="-1" dirty="0">
                <a:solidFill>
                  <a:srgbClr val="2A3781"/>
                </a:solidFill>
                <a:latin typeface="Times New Roman"/>
                <a:ea typeface="Times New Roman"/>
              </a:rPr>
              <a:t> </a:t>
            </a:r>
            <a:r>
              <a:rPr lang="en-US" sz="2000" b="1" strike="noStrike" spc="-1" dirty="0" err="1">
                <a:solidFill>
                  <a:srgbClr val="2A3781"/>
                </a:solidFill>
                <a:latin typeface="Times New Roman"/>
                <a:ea typeface="Times New Roman"/>
              </a:rPr>
              <a:t>cette</a:t>
            </a:r>
            <a:r>
              <a:rPr lang="en-US" sz="2000" b="1" strike="noStrike" spc="-1" dirty="0">
                <a:solidFill>
                  <a:srgbClr val="2A3781"/>
                </a:solidFill>
                <a:latin typeface="Times New Roman"/>
                <a:ea typeface="Times New Roman"/>
              </a:rPr>
              <a:t> </a:t>
            </a:r>
            <a:r>
              <a:rPr lang="en-US" sz="2000" b="1" strike="noStrike" spc="-1" dirty="0" err="1">
                <a:solidFill>
                  <a:srgbClr val="2A3781"/>
                </a:solidFill>
                <a:latin typeface="Times New Roman"/>
                <a:ea typeface="Times New Roman"/>
              </a:rPr>
              <a:t>année</a:t>
            </a:r>
            <a:r>
              <a:rPr lang="en-US" sz="2000" b="1" strike="noStrike" spc="-1" dirty="0">
                <a:solidFill>
                  <a:srgbClr val="2A3781"/>
                </a:solidFill>
                <a:latin typeface="Times New Roman"/>
                <a:ea typeface="Times New Roman"/>
              </a:rPr>
              <a:t> !</a:t>
            </a:r>
            <a:endParaRPr lang="en-US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endParaRPr lang="en-US" sz="10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•</a:t>
            </a:r>
            <a:r>
              <a:rPr lang="en-US" sz="2000" b="0" strike="noStrike" spc="-1" dirty="0">
                <a:solidFill>
                  <a:srgbClr val="C00000"/>
                </a:solidFill>
                <a:latin typeface="Times New Roman"/>
                <a:ea typeface="Times New Roman"/>
              </a:rPr>
              <a:t> Les </a:t>
            </a:r>
            <a:r>
              <a:rPr lang="en-US" sz="2000" b="0" strike="noStrike" spc="-1" dirty="0" err="1">
                <a:solidFill>
                  <a:srgbClr val="2A3781"/>
                </a:solidFill>
                <a:latin typeface="Times New Roman"/>
                <a:ea typeface="Times New Roman"/>
              </a:rPr>
              <a:t>orateurs</a:t>
            </a:r>
            <a:r>
              <a:rPr lang="en-US" sz="2000" b="0" strike="noStrike" spc="-1" dirty="0">
                <a:solidFill>
                  <a:srgbClr val="C00000"/>
                </a:solidFill>
                <a:latin typeface="Times New Roman"/>
                <a:ea typeface="Times New Roman"/>
              </a:rPr>
              <a:t>, </a:t>
            </a:r>
            <a:r>
              <a:rPr lang="en-US" sz="2000" b="0" strike="noStrike" spc="-1" dirty="0">
                <a:solidFill>
                  <a:srgbClr val="2A3781"/>
                </a:solidFill>
                <a:latin typeface="Times New Roman"/>
                <a:ea typeface="Times New Roman"/>
              </a:rPr>
              <a:t>auteurs</a:t>
            </a:r>
            <a:r>
              <a:rPr lang="en-US" sz="2000" b="0" strike="noStrike" spc="-1" dirty="0">
                <a:solidFill>
                  <a:srgbClr val="C00000"/>
                </a:solidFill>
                <a:latin typeface="Times New Roman"/>
                <a:ea typeface="Times New Roman"/>
              </a:rPr>
              <a:t> des </a:t>
            </a:r>
            <a:r>
              <a:rPr lang="en-US" sz="2000" b="0" strike="noStrike" spc="-1" dirty="0" err="1">
                <a:solidFill>
                  <a:srgbClr val="C00000"/>
                </a:solidFill>
                <a:latin typeface="Times New Roman"/>
                <a:ea typeface="Times New Roman"/>
              </a:rPr>
              <a:t>transparents</a:t>
            </a:r>
            <a:r>
              <a:rPr lang="en-US" sz="2000" b="0" strike="noStrike" spc="-1" dirty="0">
                <a:solidFill>
                  <a:srgbClr val="C00000"/>
                </a:solidFill>
                <a:latin typeface="Times New Roman"/>
                <a:ea typeface="Times New Roman"/>
              </a:rPr>
              <a:t> </a:t>
            </a:r>
            <a:r>
              <a:rPr lang="en-US" sz="20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et</a:t>
            </a:r>
            <a:r>
              <a:rPr lang="en-US" sz="2000" b="0" strike="noStrike" spc="-1" dirty="0">
                <a:solidFill>
                  <a:srgbClr val="C00000"/>
                </a:solidFill>
                <a:latin typeface="Times New Roman"/>
                <a:ea typeface="Times New Roman"/>
              </a:rPr>
              <a:t> </a:t>
            </a:r>
            <a:r>
              <a:rPr lang="en-US" sz="2000" b="0" strike="noStrike" spc="-1" dirty="0">
                <a:solidFill>
                  <a:srgbClr val="2A3781"/>
                </a:solidFill>
                <a:latin typeface="Times New Roman"/>
                <a:ea typeface="Times New Roman"/>
              </a:rPr>
              <a:t>guides du </a:t>
            </a:r>
            <a:r>
              <a:rPr lang="en-US" sz="2000" b="0" strike="noStrike" spc="-1" dirty="0" err="1">
                <a:solidFill>
                  <a:srgbClr val="2A3781"/>
                </a:solidFill>
                <a:latin typeface="Times New Roman"/>
                <a:ea typeface="Times New Roman"/>
              </a:rPr>
              <a:t>musée</a:t>
            </a:r>
            <a:r>
              <a:rPr lang="en-US" sz="2000" b="0" strike="noStrike" spc="-1" dirty="0">
                <a:solidFill>
                  <a:srgbClr val="2A3781"/>
                </a:solidFill>
                <a:latin typeface="Times New Roman"/>
                <a:ea typeface="Times New Roman"/>
              </a:rPr>
              <a:t> Sciences ACO</a:t>
            </a:r>
            <a:endParaRPr lang="en-US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endParaRPr lang="en-US" sz="10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•</a:t>
            </a:r>
            <a:r>
              <a:rPr lang="en-US" sz="2000" b="0" strike="noStrike" spc="-1" dirty="0">
                <a:solidFill>
                  <a:srgbClr val="C00000"/>
                </a:solidFill>
                <a:latin typeface="Times New Roman"/>
                <a:ea typeface="Times New Roman"/>
              </a:rPr>
              <a:t> Les </a:t>
            </a:r>
            <a:r>
              <a:rPr lang="en-US" sz="2000" b="0" strike="noStrike" spc="-1" dirty="0" err="1">
                <a:solidFill>
                  <a:srgbClr val="2A3781"/>
                </a:solidFill>
                <a:latin typeface="Times New Roman"/>
                <a:ea typeface="Times New Roman"/>
              </a:rPr>
              <a:t>encadrants</a:t>
            </a:r>
            <a:r>
              <a:rPr lang="en-US" sz="2000" b="0" strike="noStrike" spc="-1" dirty="0">
                <a:solidFill>
                  <a:srgbClr val="C00000"/>
                </a:solidFill>
                <a:latin typeface="Times New Roman"/>
                <a:ea typeface="Times New Roman"/>
              </a:rPr>
              <a:t> de la séance de TP sur </a:t>
            </a:r>
            <a:r>
              <a:rPr lang="en-US" sz="2000" b="0" strike="noStrike" spc="-1" dirty="0" err="1">
                <a:solidFill>
                  <a:srgbClr val="C00000"/>
                </a:solidFill>
                <a:latin typeface="Times New Roman"/>
                <a:ea typeface="Times New Roman"/>
              </a:rPr>
              <a:t>informatique</a:t>
            </a:r>
            <a:endParaRPr lang="en-US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endParaRPr lang="en-US" sz="10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•</a:t>
            </a:r>
            <a:r>
              <a:rPr lang="en-US" sz="2000" b="0" strike="noStrike" spc="-1" dirty="0">
                <a:solidFill>
                  <a:srgbClr val="C00000"/>
                </a:solidFill>
                <a:latin typeface="Times New Roman"/>
                <a:ea typeface="Times New Roman"/>
              </a:rPr>
              <a:t> Les </a:t>
            </a:r>
            <a:r>
              <a:rPr lang="en-US" sz="2000" b="0" strike="noStrike" spc="-1" dirty="0">
                <a:solidFill>
                  <a:srgbClr val="2A3781"/>
                </a:solidFill>
                <a:latin typeface="Times New Roman"/>
                <a:ea typeface="Times New Roman"/>
              </a:rPr>
              <a:t>participants</a:t>
            </a:r>
            <a:r>
              <a:rPr lang="en-US" sz="2000" b="0" strike="noStrike" spc="-1" dirty="0">
                <a:solidFill>
                  <a:srgbClr val="C00000"/>
                </a:solidFill>
                <a:latin typeface="Times New Roman"/>
                <a:ea typeface="Times New Roman"/>
              </a:rPr>
              <a:t> </a:t>
            </a:r>
            <a:r>
              <a:rPr lang="en-US" sz="2000" b="0" strike="noStrike" spc="-1" dirty="0" err="1">
                <a:solidFill>
                  <a:srgbClr val="C00000"/>
                </a:solidFill>
                <a:latin typeface="Times New Roman"/>
                <a:ea typeface="Times New Roman"/>
              </a:rPr>
              <a:t>à</a:t>
            </a:r>
            <a:r>
              <a:rPr lang="en-US" sz="2000" b="0" strike="noStrike" spc="-1" dirty="0">
                <a:solidFill>
                  <a:srgbClr val="C00000"/>
                </a:solidFill>
                <a:latin typeface="Times New Roman"/>
                <a:ea typeface="Times New Roman"/>
              </a:rPr>
              <a:t> la discussion sur les métiers</a:t>
            </a: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endParaRPr lang="en-US" sz="10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•</a:t>
            </a:r>
            <a:r>
              <a:rPr lang="en-US" sz="2000" b="0" strike="noStrike" spc="-1" dirty="0">
                <a:solidFill>
                  <a:srgbClr val="C00000"/>
                </a:solidFill>
                <a:latin typeface="Times New Roman"/>
                <a:ea typeface="Times New Roman"/>
              </a:rPr>
              <a:t> </a:t>
            </a:r>
            <a:r>
              <a:rPr lang="en-US" sz="2000" b="0" strike="noStrike" spc="-1" dirty="0">
                <a:solidFill>
                  <a:srgbClr val="2A3781"/>
                </a:solidFill>
                <a:latin typeface="Times New Roman"/>
                <a:ea typeface="Times New Roman"/>
              </a:rPr>
              <a:t>Sabine </a:t>
            </a:r>
            <a:r>
              <a:rPr lang="en-US" sz="2000" b="0" strike="noStrike" spc="-1" dirty="0" err="1">
                <a:solidFill>
                  <a:srgbClr val="2A3781"/>
                </a:solidFill>
                <a:latin typeface="Times New Roman"/>
                <a:ea typeface="Times New Roman"/>
              </a:rPr>
              <a:t>Starita</a:t>
            </a:r>
            <a:r>
              <a:rPr lang="en-US" sz="2000" spc="-1" dirty="0">
                <a:solidFill>
                  <a:srgbClr val="2A3781"/>
                </a:solidFill>
                <a:latin typeface="Times New Roman"/>
                <a:ea typeface="Times New Roman"/>
              </a:rPr>
              <a:t> </a:t>
            </a:r>
            <a:r>
              <a:rPr lang="en-US" sz="2000" spc="-1" dirty="0">
                <a:solidFill>
                  <a:srgbClr val="C00000"/>
                </a:solidFill>
                <a:latin typeface="Times New Roman"/>
                <a:ea typeface="Times New Roman"/>
              </a:rPr>
              <a:t>resp. communication</a:t>
            </a:r>
            <a:r>
              <a:rPr lang="en-US" sz="2000" b="0" strike="noStrike" spc="-1" dirty="0">
                <a:solidFill>
                  <a:srgbClr val="2A3781"/>
                </a:solidFill>
                <a:latin typeface="Times New Roman"/>
                <a:ea typeface="Times New Roman"/>
              </a:rPr>
              <a:t> Maria-Belen </a:t>
            </a:r>
            <a:r>
              <a:rPr lang="en-US" sz="2000" b="0" strike="noStrike" spc="-1" dirty="0" err="1">
                <a:solidFill>
                  <a:srgbClr val="2A3781"/>
                </a:solidFill>
                <a:latin typeface="Times New Roman"/>
                <a:ea typeface="Times New Roman"/>
              </a:rPr>
              <a:t>Lovino</a:t>
            </a:r>
            <a:r>
              <a:rPr lang="en-US" sz="2000" b="0" strike="noStrike" spc="-1" dirty="0">
                <a:solidFill>
                  <a:srgbClr val="C00000"/>
                </a:solidFill>
                <a:latin typeface="Times New Roman"/>
                <a:ea typeface="Times New Roman"/>
              </a:rPr>
              <a:t>, </a:t>
            </a:r>
            <a:r>
              <a:rPr lang="en-US" sz="2000" b="0" strike="noStrike" spc="-1" dirty="0" err="1">
                <a:solidFill>
                  <a:srgbClr val="C00000"/>
                </a:solidFill>
                <a:latin typeface="Times New Roman"/>
                <a:ea typeface="Times New Roman"/>
              </a:rPr>
              <a:t>chargée</a:t>
            </a:r>
            <a:r>
              <a:rPr lang="en-US" sz="2000" b="0" strike="noStrike" spc="-1" dirty="0">
                <a:solidFill>
                  <a:srgbClr val="C00000"/>
                </a:solidFill>
                <a:latin typeface="Times New Roman"/>
                <a:ea typeface="Times New Roman"/>
              </a:rPr>
              <a:t> de mediation </a:t>
            </a:r>
            <a:r>
              <a:rPr lang="en-US" sz="2000" b="0" strike="noStrike" spc="-1" dirty="0" err="1">
                <a:solidFill>
                  <a:srgbClr val="C00000"/>
                </a:solidFill>
                <a:latin typeface="Times New Roman"/>
                <a:ea typeface="Times New Roman"/>
              </a:rPr>
              <a:t>scientifique</a:t>
            </a:r>
            <a:r>
              <a:rPr lang="en-US" sz="2000" b="0" strike="noStrike" spc="-1" dirty="0">
                <a:solidFill>
                  <a:srgbClr val="C00000"/>
                </a:solidFill>
                <a:latin typeface="Times New Roman"/>
                <a:ea typeface="Times New Roman"/>
              </a:rPr>
              <a:t> </a:t>
            </a:r>
            <a:r>
              <a:rPr lang="en-US" sz="2000" b="0" strike="noStrike" spc="-1" dirty="0" err="1">
                <a:solidFill>
                  <a:srgbClr val="C00000"/>
                </a:solidFill>
                <a:latin typeface="Times New Roman"/>
                <a:ea typeface="Times New Roman"/>
              </a:rPr>
              <a:t>à</a:t>
            </a:r>
            <a:r>
              <a:rPr lang="en-US" sz="2000" b="0" strike="noStrike" spc="-1" dirty="0">
                <a:solidFill>
                  <a:srgbClr val="C00000"/>
                </a:solidFill>
                <a:latin typeface="Times New Roman"/>
                <a:ea typeface="Times New Roman"/>
              </a:rPr>
              <a:t> IJCLab</a:t>
            </a:r>
            <a:endParaRPr lang="en-US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endParaRPr lang="en-US" sz="10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•</a:t>
            </a:r>
            <a:r>
              <a:rPr lang="en-US" sz="2000" b="0" strike="noStrike" spc="-1" dirty="0">
                <a:solidFill>
                  <a:srgbClr val="C00000"/>
                </a:solidFill>
                <a:latin typeface="Times New Roman"/>
                <a:ea typeface="Times New Roman"/>
              </a:rPr>
              <a:t> Le </a:t>
            </a:r>
            <a:r>
              <a:rPr lang="en-US" sz="2000" b="0" strike="noStrike" spc="-1" dirty="0">
                <a:solidFill>
                  <a:srgbClr val="2A3781"/>
                </a:solidFill>
                <a:latin typeface="Times New Roman"/>
                <a:ea typeface="Times New Roman"/>
              </a:rPr>
              <a:t>service </a:t>
            </a:r>
            <a:r>
              <a:rPr lang="en-US" sz="2000" b="0" strike="noStrike" spc="-1" dirty="0" err="1">
                <a:solidFill>
                  <a:srgbClr val="2A3781"/>
                </a:solidFill>
                <a:latin typeface="Times New Roman"/>
                <a:ea typeface="Times New Roman"/>
              </a:rPr>
              <a:t>informatique</a:t>
            </a:r>
            <a:endParaRPr lang="en-US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 dirty="0">
                <a:solidFill>
                  <a:srgbClr val="C00000"/>
                </a:solidFill>
                <a:latin typeface="Times New Roman"/>
                <a:ea typeface="Times New Roman"/>
              </a:rPr>
              <a:t>   G. Perrin, T. </a:t>
            </a:r>
            <a:r>
              <a:rPr lang="en-US" sz="2000" b="0" strike="noStrike" spc="-1" dirty="0" err="1">
                <a:solidFill>
                  <a:srgbClr val="C00000"/>
                </a:solidFill>
                <a:latin typeface="Times New Roman"/>
                <a:ea typeface="Times New Roman"/>
              </a:rPr>
              <a:t>Roulet</a:t>
            </a:r>
            <a:endParaRPr lang="en-US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endParaRPr lang="en-US" sz="10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•</a:t>
            </a:r>
            <a:r>
              <a:rPr lang="en-US" sz="2000" b="0" strike="noStrike" spc="-1" dirty="0">
                <a:solidFill>
                  <a:srgbClr val="C00000"/>
                </a:solidFill>
                <a:latin typeface="Times New Roman"/>
                <a:ea typeface="Times New Roman"/>
              </a:rPr>
              <a:t> Le </a:t>
            </a:r>
            <a:r>
              <a:rPr lang="en-US" sz="2000" b="0" strike="noStrike" spc="-1" dirty="0">
                <a:solidFill>
                  <a:srgbClr val="2A3781"/>
                </a:solidFill>
                <a:latin typeface="Times New Roman"/>
                <a:ea typeface="Times New Roman"/>
              </a:rPr>
              <a:t>service infra &amp; </a:t>
            </a:r>
            <a:r>
              <a:rPr lang="en-US" sz="2000" b="0" strike="noStrike" spc="-1" dirty="0" err="1">
                <a:solidFill>
                  <a:srgbClr val="2A3781"/>
                </a:solidFill>
                <a:latin typeface="Times New Roman"/>
                <a:ea typeface="Times New Roman"/>
              </a:rPr>
              <a:t>logistique</a:t>
            </a:r>
            <a:endParaRPr lang="en-US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endParaRPr lang="en-US" sz="10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•</a:t>
            </a:r>
            <a:r>
              <a:rPr lang="en-US" sz="2000" b="0" strike="noStrike" spc="-1" dirty="0">
                <a:solidFill>
                  <a:srgbClr val="C00000"/>
                </a:solidFill>
                <a:latin typeface="Times New Roman"/>
                <a:ea typeface="Times New Roman"/>
              </a:rPr>
              <a:t> Et </a:t>
            </a:r>
            <a:r>
              <a:rPr lang="en-US" sz="2000" b="0" strike="noStrike" spc="-1" dirty="0" err="1">
                <a:solidFill>
                  <a:srgbClr val="C00000"/>
                </a:solidFill>
                <a:latin typeface="Times New Roman"/>
                <a:ea typeface="Times New Roman"/>
              </a:rPr>
              <a:t>tous</a:t>
            </a:r>
            <a:r>
              <a:rPr lang="en-US" sz="2000" b="0" strike="noStrike" spc="-1" dirty="0">
                <a:solidFill>
                  <a:srgbClr val="C00000"/>
                </a:solidFill>
                <a:latin typeface="Times New Roman"/>
                <a:ea typeface="Times New Roman"/>
              </a:rPr>
              <a:t> </a:t>
            </a:r>
            <a:r>
              <a:rPr lang="en-US" sz="2000" b="0" strike="noStrike" spc="-1" dirty="0" err="1">
                <a:solidFill>
                  <a:srgbClr val="C00000"/>
                </a:solidFill>
                <a:latin typeface="Times New Roman"/>
                <a:ea typeface="Times New Roman"/>
              </a:rPr>
              <a:t>ceux</a:t>
            </a:r>
            <a:r>
              <a:rPr lang="en-US" sz="2000" b="0" strike="noStrike" spc="-1" dirty="0">
                <a:solidFill>
                  <a:srgbClr val="C00000"/>
                </a:solidFill>
                <a:latin typeface="Times New Roman"/>
                <a:ea typeface="Times New Roman"/>
              </a:rPr>
              <a:t>/</a:t>
            </a:r>
            <a:r>
              <a:rPr lang="en-US" sz="2000" b="0" strike="noStrike" spc="-1" dirty="0" err="1">
                <a:solidFill>
                  <a:srgbClr val="C00000"/>
                </a:solidFill>
                <a:latin typeface="Times New Roman"/>
                <a:ea typeface="Times New Roman"/>
              </a:rPr>
              <a:t>toutes</a:t>
            </a:r>
            <a:r>
              <a:rPr lang="en-US" sz="2000" b="0" strike="noStrike" spc="-1" dirty="0">
                <a:solidFill>
                  <a:srgbClr val="C00000"/>
                </a:solidFill>
                <a:latin typeface="Times New Roman"/>
                <a:ea typeface="Times New Roman"/>
              </a:rPr>
              <a:t> </a:t>
            </a:r>
            <a:r>
              <a:rPr lang="en-US" sz="2000" b="0" strike="noStrike" spc="-1" dirty="0" err="1">
                <a:solidFill>
                  <a:srgbClr val="C00000"/>
                </a:solidFill>
                <a:latin typeface="Times New Roman"/>
                <a:ea typeface="Times New Roman"/>
              </a:rPr>
              <a:t>celles</a:t>
            </a:r>
            <a:r>
              <a:rPr lang="en-US" sz="2000" b="0" strike="noStrike" spc="-1" dirty="0">
                <a:solidFill>
                  <a:srgbClr val="C00000"/>
                </a:solidFill>
                <a:latin typeface="Times New Roman"/>
                <a:ea typeface="Times New Roman"/>
              </a:rPr>
              <a:t> que </a:t>
            </a:r>
            <a:r>
              <a:rPr lang="en-US" sz="2000" b="0" strike="noStrike" spc="-1" dirty="0" err="1">
                <a:solidFill>
                  <a:srgbClr val="C00000"/>
                </a:solidFill>
                <a:latin typeface="Times New Roman"/>
                <a:ea typeface="Times New Roman"/>
              </a:rPr>
              <a:t>j’ai</a:t>
            </a:r>
            <a:r>
              <a:rPr lang="en-US" sz="2000" b="0" strike="noStrike" spc="-1" dirty="0">
                <a:solidFill>
                  <a:srgbClr val="C00000"/>
                </a:solidFill>
                <a:latin typeface="Times New Roman"/>
                <a:ea typeface="Times New Roman"/>
              </a:rPr>
              <a:t> </a:t>
            </a:r>
            <a:r>
              <a:rPr lang="en-US" sz="2000" b="0" strike="noStrike" spc="-1" dirty="0" err="1">
                <a:solidFill>
                  <a:srgbClr val="C00000"/>
                </a:solidFill>
                <a:latin typeface="Times New Roman"/>
                <a:ea typeface="Times New Roman"/>
              </a:rPr>
              <a:t>oublié</a:t>
            </a:r>
            <a:r>
              <a:rPr lang="en-US" sz="2000" b="0" strike="noStrike" spc="-1" dirty="0">
                <a:solidFill>
                  <a:srgbClr val="C00000"/>
                </a:solidFill>
                <a:latin typeface="Times New Roman"/>
                <a:ea typeface="Times New Roman"/>
              </a:rPr>
              <a:t>(e)s bien </a:t>
            </a:r>
            <a:r>
              <a:rPr lang="en-US" sz="2000" b="0" strike="noStrike" spc="-1" dirty="0" err="1">
                <a:solidFill>
                  <a:srgbClr val="C00000"/>
                </a:solidFill>
                <a:latin typeface="Times New Roman"/>
                <a:ea typeface="Times New Roman"/>
              </a:rPr>
              <a:t>involontairement</a:t>
            </a:r>
            <a:r>
              <a:rPr lang="en-US" sz="2000" b="0" strike="noStrike" spc="-1" dirty="0">
                <a:solidFill>
                  <a:srgbClr val="C00000"/>
                </a:solidFill>
                <a:latin typeface="Times New Roman"/>
                <a:ea typeface="Times New Roman"/>
              </a:rPr>
              <a:t> …</a:t>
            </a:r>
            <a:endParaRPr lang="en-US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endParaRPr lang="en-US" sz="10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•</a:t>
            </a:r>
            <a:r>
              <a:rPr lang="en-US" sz="2000" b="0" strike="noStrike" spc="-1" dirty="0">
                <a:solidFill>
                  <a:srgbClr val="C00000"/>
                </a:solidFill>
                <a:latin typeface="Times New Roman"/>
                <a:ea typeface="Times New Roman"/>
              </a:rPr>
              <a:t> </a:t>
            </a:r>
            <a:r>
              <a:rPr lang="en-US" sz="2000" b="0" strike="noStrike" spc="-1" dirty="0" err="1">
                <a:solidFill>
                  <a:srgbClr val="C00000"/>
                </a:solidFill>
                <a:latin typeface="Times New Roman"/>
                <a:ea typeface="Times New Roman"/>
              </a:rPr>
              <a:t>L’</a:t>
            </a:r>
            <a:r>
              <a:rPr lang="en-US" sz="2000" b="0" strike="noStrike" spc="-1" dirty="0" err="1">
                <a:solidFill>
                  <a:srgbClr val="2A3781"/>
                </a:solidFill>
                <a:latin typeface="Times New Roman"/>
                <a:ea typeface="Times New Roman"/>
              </a:rPr>
              <a:t>I</a:t>
            </a:r>
            <a:r>
              <a:rPr lang="en-US" sz="2000" b="0" strike="noStrike" spc="-1" dirty="0" err="1">
                <a:solidFill>
                  <a:srgbClr val="C00000"/>
                </a:solidFill>
                <a:latin typeface="Times New Roman"/>
                <a:ea typeface="Times New Roman"/>
              </a:rPr>
              <a:t>nternational</a:t>
            </a:r>
            <a:r>
              <a:rPr lang="en-US" sz="2000" b="0" strike="noStrike" spc="-1" dirty="0">
                <a:solidFill>
                  <a:srgbClr val="C00000"/>
                </a:solidFill>
                <a:latin typeface="Times New Roman"/>
                <a:ea typeface="Times New Roman"/>
              </a:rPr>
              <a:t> </a:t>
            </a:r>
            <a:r>
              <a:rPr lang="en-US" sz="2000" b="0" strike="noStrike" spc="-1" dirty="0">
                <a:solidFill>
                  <a:srgbClr val="2A3781"/>
                </a:solidFill>
                <a:latin typeface="Times New Roman"/>
                <a:ea typeface="Times New Roman"/>
              </a:rPr>
              <a:t>P</a:t>
            </a:r>
            <a:r>
              <a:rPr lang="en-US" sz="2000" b="0" strike="noStrike" spc="-1" dirty="0">
                <a:solidFill>
                  <a:srgbClr val="C00000"/>
                </a:solidFill>
                <a:latin typeface="Times New Roman"/>
                <a:ea typeface="Times New Roman"/>
              </a:rPr>
              <a:t>article </a:t>
            </a:r>
            <a:r>
              <a:rPr lang="en-US" sz="2000" b="0" strike="noStrike" spc="-1" dirty="0">
                <a:solidFill>
                  <a:srgbClr val="2A3781"/>
                </a:solidFill>
                <a:latin typeface="Times New Roman"/>
                <a:ea typeface="Times New Roman"/>
              </a:rPr>
              <a:t>P</a:t>
            </a:r>
            <a:r>
              <a:rPr lang="en-US" sz="2000" b="0" strike="noStrike" spc="-1" dirty="0">
                <a:solidFill>
                  <a:srgbClr val="C00000"/>
                </a:solidFill>
                <a:latin typeface="Times New Roman"/>
                <a:ea typeface="Times New Roman"/>
              </a:rPr>
              <a:t>hysics </a:t>
            </a:r>
            <a:r>
              <a:rPr lang="en-US" sz="2000" b="0" strike="noStrike" spc="-1" dirty="0">
                <a:solidFill>
                  <a:srgbClr val="2A3781"/>
                </a:solidFill>
                <a:latin typeface="Times New Roman"/>
                <a:ea typeface="Times New Roman"/>
              </a:rPr>
              <a:t>O</a:t>
            </a:r>
            <a:r>
              <a:rPr lang="en-US" sz="2000" b="0" strike="noStrike" spc="-1" dirty="0">
                <a:solidFill>
                  <a:srgbClr val="C00000"/>
                </a:solidFill>
                <a:latin typeface="Times New Roman"/>
                <a:ea typeface="Times New Roman"/>
              </a:rPr>
              <a:t>utreach </a:t>
            </a:r>
            <a:r>
              <a:rPr lang="en-US" sz="2000" b="0" strike="noStrike" spc="-1" dirty="0">
                <a:solidFill>
                  <a:srgbClr val="2A3781"/>
                </a:solidFill>
                <a:latin typeface="Times New Roman"/>
                <a:ea typeface="Times New Roman"/>
              </a:rPr>
              <a:t>G</a:t>
            </a:r>
            <a:r>
              <a:rPr lang="en-US" sz="2000" b="0" strike="noStrike" spc="-1" dirty="0">
                <a:solidFill>
                  <a:srgbClr val="C00000"/>
                </a:solidFill>
                <a:latin typeface="Times New Roman"/>
                <a:ea typeface="Times New Roman"/>
              </a:rPr>
              <a:t>roup </a:t>
            </a:r>
            <a:r>
              <a:rPr lang="en-US" sz="20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(</a:t>
            </a:r>
            <a:r>
              <a:rPr lang="en-US" sz="2000" b="0" strike="noStrike" spc="-1" dirty="0">
                <a:solidFill>
                  <a:srgbClr val="2A3781"/>
                </a:solidFill>
                <a:latin typeface="Times New Roman"/>
                <a:ea typeface="Times New Roman"/>
              </a:rPr>
              <a:t>IPPOG)</a:t>
            </a:r>
            <a:endParaRPr lang="en-US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 dirty="0">
                <a:solidFill>
                  <a:srgbClr val="C00000"/>
                </a:solidFill>
                <a:latin typeface="Times New Roman"/>
                <a:ea typeface="Times New Roman"/>
              </a:rPr>
              <a:t>   </a:t>
            </a:r>
            <a:r>
              <a:rPr lang="en-US" sz="2000" b="0" strike="noStrike" spc="-1" dirty="0">
                <a:solidFill>
                  <a:srgbClr val="2A3781"/>
                </a:solidFill>
                <a:latin typeface="Times New Roman"/>
                <a:ea typeface="Times New Roman"/>
              </a:rPr>
              <a:t>→</a:t>
            </a:r>
            <a:r>
              <a:rPr lang="en-US" sz="2000" b="0" strike="noStrike" spc="-1" dirty="0">
                <a:solidFill>
                  <a:srgbClr val="C00000"/>
                </a:solidFill>
                <a:latin typeface="Times New Roman"/>
                <a:ea typeface="Times New Roman"/>
              </a:rPr>
              <a:t> </a:t>
            </a:r>
            <a:r>
              <a:rPr lang="en-US" sz="2000" b="0" i="1" strike="noStrike" spc="-1" dirty="0">
                <a:solidFill>
                  <a:srgbClr val="2A3781"/>
                </a:solidFill>
                <a:latin typeface="Times New Roman"/>
                <a:ea typeface="Times New Roman"/>
              </a:rPr>
              <a:t>Sans </a:t>
            </a:r>
            <a:r>
              <a:rPr lang="en-US" sz="2000" b="0" i="1" strike="noStrike" spc="-1" dirty="0" err="1">
                <a:solidFill>
                  <a:srgbClr val="2A3781"/>
                </a:solidFill>
                <a:latin typeface="Times New Roman"/>
                <a:ea typeface="Times New Roman"/>
              </a:rPr>
              <a:t>lequel</a:t>
            </a:r>
            <a:r>
              <a:rPr lang="en-US" sz="2000" b="0" i="1" strike="noStrike" spc="-1" dirty="0">
                <a:solidFill>
                  <a:srgbClr val="2A3781"/>
                </a:solidFill>
                <a:latin typeface="Times New Roman"/>
                <a:ea typeface="Times New Roman"/>
              </a:rPr>
              <a:t> les Masterclasses </a:t>
            </a:r>
            <a:r>
              <a:rPr lang="en-US" sz="2000" b="0" i="1" strike="noStrike" spc="-1" dirty="0" err="1">
                <a:solidFill>
                  <a:srgbClr val="2A3781"/>
                </a:solidFill>
                <a:latin typeface="Times New Roman"/>
                <a:ea typeface="Times New Roman"/>
              </a:rPr>
              <a:t>n’existeraient</a:t>
            </a:r>
            <a:r>
              <a:rPr lang="en-US" sz="2000" b="0" i="1" strike="noStrike" spc="-1" dirty="0">
                <a:solidFill>
                  <a:srgbClr val="2A3781"/>
                </a:solidFill>
                <a:latin typeface="Times New Roman"/>
                <a:ea typeface="Times New Roman"/>
              </a:rPr>
              <a:t> pas</a:t>
            </a:r>
            <a:endParaRPr lang="en-US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endParaRPr lang="en-US" sz="10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•</a:t>
            </a:r>
            <a:r>
              <a:rPr lang="en-US" sz="2000" b="0" strike="noStrike" spc="-1" dirty="0">
                <a:solidFill>
                  <a:srgbClr val="C00000"/>
                </a:solidFill>
                <a:latin typeface="Times New Roman"/>
                <a:ea typeface="Times New Roman"/>
              </a:rPr>
              <a:t> </a:t>
            </a:r>
            <a:r>
              <a:rPr lang="en-US" sz="2000" b="0" strike="noStrike" spc="-1" dirty="0" err="1">
                <a:solidFill>
                  <a:srgbClr val="C00000"/>
                </a:solidFill>
                <a:latin typeface="Times New Roman"/>
                <a:ea typeface="Times New Roman"/>
              </a:rPr>
              <a:t>Enfin</a:t>
            </a:r>
            <a:r>
              <a:rPr lang="en-US" sz="2000" b="0" strike="noStrike" spc="-1" dirty="0">
                <a:solidFill>
                  <a:srgbClr val="C00000"/>
                </a:solidFill>
                <a:latin typeface="Times New Roman"/>
                <a:ea typeface="Times New Roman"/>
              </a:rPr>
              <a:t> le </a:t>
            </a:r>
            <a:r>
              <a:rPr lang="en-US" sz="2000" b="0" strike="noStrike" spc="-1" dirty="0">
                <a:solidFill>
                  <a:srgbClr val="2A3781"/>
                </a:solidFill>
                <a:latin typeface="Times New Roman"/>
                <a:ea typeface="Times New Roman"/>
              </a:rPr>
              <a:t>CNRS/IN2P3</a:t>
            </a:r>
            <a:r>
              <a:rPr lang="en-US" sz="2000" b="0" strike="noStrike" spc="-1" dirty="0">
                <a:solidFill>
                  <a:srgbClr val="C00000"/>
                </a:solidFill>
                <a:latin typeface="Times New Roman"/>
                <a:ea typeface="Times New Roman"/>
              </a:rPr>
              <a:t> pour </a:t>
            </a:r>
            <a:r>
              <a:rPr lang="en-US" sz="2000" b="0" strike="noStrike" spc="-1" dirty="0" err="1">
                <a:solidFill>
                  <a:srgbClr val="C00000"/>
                </a:solidFill>
                <a:latin typeface="Times New Roman"/>
                <a:ea typeface="Times New Roman"/>
              </a:rPr>
              <a:t>sa</a:t>
            </a:r>
            <a:r>
              <a:rPr lang="en-US" sz="2000" b="0" strike="noStrike" spc="-1" dirty="0">
                <a:solidFill>
                  <a:srgbClr val="C00000"/>
                </a:solidFill>
                <a:latin typeface="Times New Roman"/>
                <a:ea typeface="Times New Roman"/>
              </a:rPr>
              <a:t> participation financière</a:t>
            </a:r>
            <a:endParaRPr lang="en-US" sz="2000" b="0" strike="noStrike" spc="-1" dirty="0">
              <a:latin typeface="Arial"/>
            </a:endParaRPr>
          </a:p>
        </p:txBody>
      </p:sp>
      <p:sp>
        <p:nvSpPr>
          <p:cNvPr id="169" name="Shape 244"/>
          <p:cNvSpPr/>
          <p:nvPr/>
        </p:nvSpPr>
        <p:spPr>
          <a:xfrm>
            <a:off x="8805960" y="6391440"/>
            <a:ext cx="337680" cy="461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t">
            <a:noAutofit/>
          </a:bodyPr>
          <a:lstStyle/>
          <a:p>
            <a:pPr algn="ctr">
              <a:lnSpc>
                <a:spcPct val="100000"/>
              </a:lnSpc>
              <a:buNone/>
              <a:tabLst>
                <a:tab pos="0" algn="l"/>
              </a:tabLst>
            </a:pPr>
            <a:fld id="{A56F1A28-690E-493C-B9C1-FB57A3DFA71D}" type="slidenum">
              <a:rPr lang="en-US" sz="24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15</a:t>
            </a:fld>
            <a:endParaRPr lang="en-US" sz="24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81000" y="9360"/>
            <a:ext cx="8964360" cy="5853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32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Objectifs &amp; Questions</a:t>
            </a: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4" name="Shape 104"/>
          <p:cNvSpPr/>
          <p:nvPr/>
        </p:nvSpPr>
        <p:spPr>
          <a:xfrm>
            <a:off x="103320" y="552600"/>
            <a:ext cx="8713440" cy="6401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t">
            <a:noAutofit/>
          </a:bodyPr>
          <a:lstStyle/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• </a:t>
            </a:r>
            <a:r>
              <a:rPr lang="en-US" sz="2000" b="0" strike="noStrike" spc="-1" dirty="0" err="1">
                <a:solidFill>
                  <a:srgbClr val="C00000"/>
                </a:solidFill>
                <a:latin typeface="Times New Roman"/>
                <a:ea typeface="Times New Roman"/>
              </a:rPr>
              <a:t>Découvrir</a:t>
            </a:r>
            <a:r>
              <a:rPr lang="en-US" sz="2000" b="0" strike="noStrike" spc="-1" dirty="0">
                <a:solidFill>
                  <a:srgbClr val="C00000"/>
                </a:solidFill>
                <a:latin typeface="Times New Roman"/>
                <a:ea typeface="Times New Roman"/>
              </a:rPr>
              <a:t> le monde des </a:t>
            </a:r>
            <a:r>
              <a:rPr lang="en-US" sz="2000" b="0" strike="noStrike" spc="-1" dirty="0" err="1">
                <a:solidFill>
                  <a:srgbClr val="C00000"/>
                </a:solidFill>
                <a:latin typeface="Times New Roman"/>
                <a:ea typeface="Times New Roman"/>
              </a:rPr>
              <a:t>particules</a:t>
            </a:r>
            <a:r>
              <a:rPr lang="en-US" sz="2000" b="0" strike="noStrike" spc="-1" dirty="0">
                <a:solidFill>
                  <a:srgbClr val="C00000"/>
                </a:solidFill>
                <a:latin typeface="Times New Roman"/>
                <a:ea typeface="Times New Roman"/>
              </a:rPr>
              <a:t> </a:t>
            </a:r>
            <a:r>
              <a:rPr lang="en-US" sz="2000" b="0" strike="noStrike" spc="-1" dirty="0" err="1">
                <a:solidFill>
                  <a:srgbClr val="C00000"/>
                </a:solidFill>
                <a:latin typeface="Times New Roman"/>
                <a:ea typeface="Times New Roman"/>
              </a:rPr>
              <a:t>élémentaires</a:t>
            </a:r>
            <a:r>
              <a:rPr lang="en-US" sz="2000" b="0" strike="noStrike" spc="-1" dirty="0">
                <a:solidFill>
                  <a:srgbClr val="C00000"/>
                </a:solidFill>
                <a:latin typeface="Times New Roman"/>
                <a:ea typeface="Times New Roman"/>
              </a:rPr>
              <a:t> et </a:t>
            </a:r>
            <a:r>
              <a:rPr lang="en-US" sz="2000" b="0" strike="noStrike" spc="-1" dirty="0" err="1">
                <a:solidFill>
                  <a:srgbClr val="C00000"/>
                </a:solidFill>
                <a:latin typeface="Times New Roman"/>
                <a:ea typeface="Times New Roman"/>
              </a:rPr>
              <a:t>l’intérêt</a:t>
            </a:r>
            <a:r>
              <a:rPr lang="en-US" sz="2000" b="0" strike="noStrike" spc="-1" dirty="0">
                <a:solidFill>
                  <a:srgbClr val="C00000"/>
                </a:solidFill>
                <a:latin typeface="Times New Roman"/>
                <a:ea typeface="Times New Roman"/>
              </a:rPr>
              <a:t> de </a:t>
            </a:r>
            <a:r>
              <a:rPr lang="en-US" sz="2000" b="0" strike="noStrike" spc="-1" dirty="0" err="1">
                <a:solidFill>
                  <a:srgbClr val="C00000"/>
                </a:solidFill>
                <a:latin typeface="Times New Roman"/>
                <a:ea typeface="Times New Roman"/>
              </a:rPr>
              <a:t>leur</a:t>
            </a:r>
            <a:r>
              <a:rPr lang="en-US" sz="2000" b="0" strike="noStrike" spc="-1" dirty="0">
                <a:solidFill>
                  <a:srgbClr val="C00000"/>
                </a:solidFill>
                <a:latin typeface="Times New Roman"/>
                <a:ea typeface="Times New Roman"/>
              </a:rPr>
              <a:t> étude</a:t>
            </a:r>
            <a:endParaRPr lang="en-US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endParaRPr lang="en-US" sz="10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• </a:t>
            </a:r>
            <a:r>
              <a:rPr lang="en-US" sz="2000" b="0" strike="noStrike" spc="-1" dirty="0" err="1">
                <a:solidFill>
                  <a:srgbClr val="C00000"/>
                </a:solidFill>
                <a:latin typeface="Times New Roman"/>
                <a:ea typeface="Times New Roman"/>
              </a:rPr>
              <a:t>Utiliser</a:t>
            </a:r>
            <a:r>
              <a:rPr lang="en-US" sz="2000" b="0" strike="noStrike" spc="-1" dirty="0">
                <a:solidFill>
                  <a:srgbClr val="C00000"/>
                </a:solidFill>
                <a:latin typeface="Times New Roman"/>
                <a:ea typeface="Times New Roman"/>
              </a:rPr>
              <a:t> de </a:t>
            </a:r>
            <a:r>
              <a:rPr lang="en-US" sz="2000" b="0" strike="noStrike" spc="-1" dirty="0" err="1">
                <a:solidFill>
                  <a:srgbClr val="C00000"/>
                </a:solidFill>
                <a:latin typeface="Times New Roman"/>
                <a:ea typeface="Times New Roman"/>
              </a:rPr>
              <a:t>vraies</a:t>
            </a:r>
            <a:r>
              <a:rPr lang="en-US" sz="2000" b="0" strike="noStrike" spc="-1" dirty="0">
                <a:solidFill>
                  <a:srgbClr val="C00000"/>
                </a:solidFill>
                <a:latin typeface="Times New Roman"/>
                <a:ea typeface="Times New Roman"/>
              </a:rPr>
              <a:t> </a:t>
            </a:r>
            <a:r>
              <a:rPr lang="en-US" sz="2000" b="0" strike="noStrike" spc="-1" dirty="0" err="1">
                <a:solidFill>
                  <a:srgbClr val="C00000"/>
                </a:solidFill>
                <a:latin typeface="Times New Roman"/>
                <a:ea typeface="Times New Roman"/>
              </a:rPr>
              <a:t>données</a:t>
            </a:r>
            <a:r>
              <a:rPr lang="en-US" sz="2000" b="0" strike="noStrike" spc="-1" dirty="0">
                <a:solidFill>
                  <a:srgbClr val="C00000"/>
                </a:solidFill>
                <a:latin typeface="Times New Roman"/>
                <a:ea typeface="Times New Roman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enregistrées</a:t>
            </a:r>
            <a:r>
              <a:rPr lang="en-US" sz="20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000" b="0" strike="noStrike" spc="-1" dirty="0">
                <a:solidFill>
                  <a:srgbClr val="2A3781"/>
                </a:solidFill>
                <a:latin typeface="Times New Roman"/>
                <a:ea typeface="Times New Roman"/>
              </a:rPr>
              <a:t>entre 2010 et 2012</a:t>
            </a:r>
            <a:endParaRPr lang="en-US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  par les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expérience</a:t>
            </a:r>
            <a:r>
              <a:rPr lang="en-US" sz="20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000" b="0" strike="noStrike" spc="-1" dirty="0">
                <a:solidFill>
                  <a:srgbClr val="C00000"/>
                </a:solidFill>
                <a:latin typeface="Times New Roman"/>
                <a:ea typeface="Times New Roman"/>
              </a:rPr>
              <a:t>ATLAS</a:t>
            </a:r>
            <a:r>
              <a:rPr lang="en-US" sz="20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ou</a:t>
            </a:r>
            <a:r>
              <a:rPr lang="en-US" sz="20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000" b="0" strike="noStrike" spc="-1" dirty="0" err="1">
                <a:solidFill>
                  <a:srgbClr val="C00000"/>
                </a:solidFill>
                <a:latin typeface="Times New Roman"/>
                <a:ea typeface="Times New Roman"/>
              </a:rPr>
              <a:t>LHCb</a:t>
            </a:r>
            <a:endParaRPr lang="en-US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  sur le </a:t>
            </a:r>
            <a:r>
              <a:rPr lang="en-US" sz="2000" b="0" strike="noStrike" spc="-1" dirty="0">
                <a:solidFill>
                  <a:srgbClr val="C00000"/>
                </a:solidFill>
                <a:latin typeface="Times New Roman"/>
                <a:ea typeface="Times New Roman"/>
              </a:rPr>
              <a:t>LHC</a:t>
            </a:r>
            <a:r>
              <a:rPr lang="en-US" sz="20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, le grand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collisionneur</a:t>
            </a:r>
            <a:r>
              <a:rPr lang="en-US" sz="20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du </a:t>
            </a:r>
            <a:r>
              <a:rPr lang="en-US" sz="2000" b="0" strike="noStrike" spc="-1" dirty="0">
                <a:solidFill>
                  <a:srgbClr val="2A3781"/>
                </a:solidFill>
                <a:latin typeface="Times New Roman"/>
                <a:ea typeface="Times New Roman"/>
              </a:rPr>
              <a:t>CERN</a:t>
            </a:r>
            <a:endParaRPr lang="en-US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endParaRPr lang="en-US" sz="10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• </a:t>
            </a:r>
            <a:r>
              <a:rPr lang="en-US" sz="2000" b="0" strike="noStrike" spc="-1" dirty="0" err="1">
                <a:solidFill>
                  <a:srgbClr val="C00000"/>
                </a:solidFill>
                <a:latin typeface="Times New Roman"/>
                <a:ea typeface="Times New Roman"/>
              </a:rPr>
              <a:t>Participer</a:t>
            </a:r>
            <a:r>
              <a:rPr lang="en-US" sz="2000" b="0" strike="noStrike" spc="-1" dirty="0">
                <a:solidFill>
                  <a:srgbClr val="C00000"/>
                </a:solidFill>
                <a:latin typeface="Times New Roman"/>
                <a:ea typeface="Times New Roman"/>
              </a:rPr>
              <a:t> </a:t>
            </a:r>
            <a:r>
              <a:rPr lang="en-US" sz="2000" b="0" strike="noStrike" spc="-1" dirty="0" err="1">
                <a:solidFill>
                  <a:srgbClr val="C00000"/>
                </a:solidFill>
                <a:latin typeface="Times New Roman"/>
                <a:ea typeface="Times New Roman"/>
              </a:rPr>
              <a:t>à</a:t>
            </a:r>
            <a:r>
              <a:rPr lang="en-US" sz="2000" b="0" strike="noStrike" spc="-1" dirty="0">
                <a:solidFill>
                  <a:srgbClr val="C00000"/>
                </a:solidFill>
                <a:latin typeface="Times New Roman"/>
                <a:ea typeface="Times New Roman"/>
              </a:rPr>
              <a:t> </a:t>
            </a:r>
            <a:r>
              <a:rPr lang="en-US" sz="2000" b="0" strike="noStrike" spc="-1" dirty="0" err="1">
                <a:solidFill>
                  <a:srgbClr val="C00000"/>
                </a:solidFill>
                <a:latin typeface="Times New Roman"/>
                <a:ea typeface="Times New Roman"/>
              </a:rPr>
              <a:t>une</a:t>
            </a:r>
            <a:r>
              <a:rPr lang="en-US" sz="2000" b="0" strike="noStrike" spc="-1" dirty="0">
                <a:solidFill>
                  <a:srgbClr val="C00000"/>
                </a:solidFill>
                <a:latin typeface="Times New Roman"/>
                <a:ea typeface="Times New Roman"/>
              </a:rPr>
              <a:t> </a:t>
            </a:r>
            <a:r>
              <a:rPr lang="en-US" sz="2000" b="0" strike="noStrike" spc="-1" dirty="0" err="1">
                <a:solidFill>
                  <a:srgbClr val="C00000"/>
                </a:solidFill>
                <a:latin typeface="Times New Roman"/>
                <a:ea typeface="Times New Roman"/>
              </a:rPr>
              <a:t>vidéoconférence</a:t>
            </a:r>
            <a:r>
              <a:rPr lang="en-US" sz="2000" b="0" strike="noStrike" spc="-1" dirty="0">
                <a:solidFill>
                  <a:srgbClr val="C00000"/>
                </a:solidFill>
                <a:latin typeface="Times New Roman"/>
                <a:ea typeface="Times New Roman"/>
              </a:rPr>
              <a:t> </a:t>
            </a:r>
            <a:r>
              <a:rPr lang="en-US" sz="2000" b="0" strike="noStrike" spc="-1" dirty="0" err="1">
                <a:solidFill>
                  <a:srgbClr val="C00000"/>
                </a:solidFill>
                <a:latin typeface="Times New Roman"/>
                <a:ea typeface="Times New Roman"/>
              </a:rPr>
              <a:t>en</a:t>
            </a:r>
            <a:r>
              <a:rPr lang="en-US" sz="2000" b="0" strike="noStrike" spc="-1" dirty="0">
                <a:solidFill>
                  <a:srgbClr val="C00000"/>
                </a:solidFill>
                <a:latin typeface="Times New Roman"/>
                <a:ea typeface="Times New Roman"/>
              </a:rPr>
              <a:t> </a:t>
            </a:r>
            <a:r>
              <a:rPr lang="en-US" sz="2000" b="0" strike="noStrike" spc="-1" dirty="0" err="1">
                <a:solidFill>
                  <a:srgbClr val="C00000"/>
                </a:solidFill>
                <a:latin typeface="Times New Roman"/>
                <a:ea typeface="Times New Roman"/>
              </a:rPr>
              <a:t>anglais</a:t>
            </a:r>
            <a:endParaRPr lang="en-US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 dirty="0">
                <a:solidFill>
                  <a:srgbClr val="C00000"/>
                </a:solidFill>
                <a:latin typeface="Times New Roman"/>
                <a:ea typeface="Times New Roman"/>
              </a:rPr>
              <a:t>   </a:t>
            </a:r>
            <a:r>
              <a:rPr lang="en-US" sz="20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qui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rassemble</a:t>
            </a:r>
            <a:r>
              <a:rPr lang="en-US" sz="20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des </a:t>
            </a:r>
            <a:r>
              <a:rPr lang="en-US" sz="2000" b="0" strike="noStrike" spc="-1" dirty="0" err="1">
                <a:solidFill>
                  <a:srgbClr val="2A3781"/>
                </a:solidFill>
                <a:latin typeface="Times New Roman"/>
                <a:ea typeface="Times New Roman"/>
              </a:rPr>
              <a:t>chercheurs</a:t>
            </a:r>
            <a:r>
              <a:rPr lang="en-US" sz="2000" b="0" strike="noStrike" spc="-1" dirty="0">
                <a:solidFill>
                  <a:srgbClr val="2A3781"/>
                </a:solidFill>
                <a:latin typeface="Times New Roman"/>
                <a:ea typeface="Times New Roman"/>
              </a:rPr>
              <a:t> du CERN</a:t>
            </a:r>
            <a:endParaRPr lang="en-US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 dirty="0">
                <a:solidFill>
                  <a:srgbClr val="2A3781"/>
                </a:solidFill>
                <a:latin typeface="Times New Roman"/>
                <a:ea typeface="Times New Roman"/>
              </a:rPr>
              <a:t>   </a:t>
            </a:r>
            <a:r>
              <a:rPr lang="en-US" sz="20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et des </a:t>
            </a:r>
            <a:r>
              <a:rPr lang="en-US" sz="2000" b="0" strike="noStrike" spc="-1" dirty="0" err="1">
                <a:solidFill>
                  <a:srgbClr val="2A3781"/>
                </a:solidFill>
                <a:latin typeface="Times New Roman"/>
                <a:ea typeface="Times New Roman"/>
              </a:rPr>
              <a:t>lycéens</a:t>
            </a:r>
            <a:r>
              <a:rPr lang="en-US" sz="2000" b="0" strike="noStrike" spc="-1" dirty="0">
                <a:solidFill>
                  <a:srgbClr val="2A3781"/>
                </a:solidFill>
                <a:latin typeface="Times New Roman"/>
                <a:ea typeface="Times New Roman"/>
              </a:rPr>
              <a:t> </a:t>
            </a:r>
            <a:r>
              <a:rPr lang="en-US" sz="2000" b="0" strike="noStrike" spc="-1" dirty="0" err="1">
                <a:solidFill>
                  <a:srgbClr val="2A3781"/>
                </a:solidFill>
                <a:latin typeface="Times New Roman"/>
                <a:ea typeface="Times New Roman"/>
              </a:rPr>
              <a:t>d’autres</a:t>
            </a:r>
            <a:r>
              <a:rPr lang="en-US" sz="2000" b="0" strike="noStrike" spc="-1" dirty="0">
                <a:solidFill>
                  <a:srgbClr val="2A3781"/>
                </a:solidFill>
                <a:latin typeface="Times New Roman"/>
                <a:ea typeface="Times New Roman"/>
              </a:rPr>
              <a:t> pays </a:t>
            </a:r>
            <a:r>
              <a:rPr lang="en-US" sz="2000" b="0" strike="noStrike" spc="-1" dirty="0" err="1">
                <a:solidFill>
                  <a:srgbClr val="2A3781"/>
                </a:solidFill>
                <a:latin typeface="Times New Roman"/>
                <a:ea typeface="Times New Roman"/>
              </a:rPr>
              <a:t>européens</a:t>
            </a:r>
            <a:r>
              <a:rPr lang="en-US" sz="20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endParaRPr lang="en-US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endParaRPr lang="en-US" sz="10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endParaRPr lang="en-US" sz="10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endParaRPr lang="en-US" sz="10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endParaRPr lang="en-US" sz="10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endParaRPr lang="en-US" sz="10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endParaRPr lang="en-US" sz="10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endParaRPr lang="en-US" sz="10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•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Quels</a:t>
            </a:r>
            <a:r>
              <a:rPr lang="en-US" sz="20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sont</a:t>
            </a:r>
            <a:r>
              <a:rPr lang="en-US" sz="20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les </a:t>
            </a:r>
            <a:r>
              <a:rPr lang="en-US" sz="2000" b="0" strike="noStrike" spc="-1" dirty="0" err="1">
                <a:solidFill>
                  <a:srgbClr val="C00000"/>
                </a:solidFill>
                <a:latin typeface="Times New Roman"/>
                <a:ea typeface="Times New Roman"/>
              </a:rPr>
              <a:t>constituants</a:t>
            </a:r>
            <a:r>
              <a:rPr lang="en-US" sz="2000" b="0" strike="noStrike" spc="-1" dirty="0">
                <a:solidFill>
                  <a:srgbClr val="C00000"/>
                </a:solidFill>
                <a:latin typeface="Times New Roman"/>
                <a:ea typeface="Times New Roman"/>
              </a:rPr>
              <a:t> </a:t>
            </a:r>
            <a:r>
              <a:rPr lang="en-US" sz="2000" b="0" strike="noStrike" spc="-1" dirty="0" err="1">
                <a:solidFill>
                  <a:srgbClr val="C00000"/>
                </a:solidFill>
                <a:latin typeface="Times New Roman"/>
                <a:ea typeface="Times New Roman"/>
              </a:rPr>
              <a:t>fondamentaux</a:t>
            </a:r>
            <a:r>
              <a:rPr lang="en-US" sz="2000" b="0" strike="noStrike" spc="-1" dirty="0">
                <a:solidFill>
                  <a:srgbClr val="C00000"/>
                </a:solidFill>
                <a:latin typeface="Times New Roman"/>
                <a:ea typeface="Times New Roman"/>
              </a:rPr>
              <a:t> de la matière </a:t>
            </a:r>
            <a:r>
              <a:rPr lang="en-US" sz="20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?</a:t>
            </a:r>
            <a:endParaRPr lang="en-US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  → Les </a:t>
            </a:r>
            <a:r>
              <a:rPr lang="en-US" sz="2000" b="0" strike="noStrike" spc="-1" dirty="0" err="1">
                <a:solidFill>
                  <a:srgbClr val="2A3781"/>
                </a:solidFill>
                <a:latin typeface="Times New Roman"/>
                <a:ea typeface="Times New Roman"/>
              </a:rPr>
              <a:t>particules</a:t>
            </a:r>
            <a:r>
              <a:rPr lang="en-US" sz="2000" b="0" strike="noStrike" spc="-1" dirty="0">
                <a:solidFill>
                  <a:srgbClr val="2A3781"/>
                </a:solidFill>
                <a:latin typeface="Times New Roman"/>
                <a:ea typeface="Times New Roman"/>
              </a:rPr>
              <a:t> </a:t>
            </a:r>
            <a:r>
              <a:rPr lang="en-US" sz="2000" b="0" strike="noStrike" spc="-1" dirty="0" err="1">
                <a:solidFill>
                  <a:srgbClr val="2A3781"/>
                </a:solidFill>
                <a:latin typeface="Times New Roman"/>
                <a:ea typeface="Times New Roman"/>
              </a:rPr>
              <a:t>élémentaires</a:t>
            </a:r>
            <a:endParaRPr lang="en-US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• Comment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peut</a:t>
            </a:r>
            <a:r>
              <a:rPr lang="en-US" sz="20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-on les </a:t>
            </a:r>
            <a:r>
              <a:rPr lang="en-US" sz="2000" b="0" strike="noStrike" spc="-1" dirty="0">
                <a:solidFill>
                  <a:srgbClr val="2A3781"/>
                </a:solidFill>
                <a:latin typeface="Times New Roman"/>
                <a:ea typeface="Times New Roman"/>
              </a:rPr>
              <a:t>identifier</a:t>
            </a:r>
            <a:endParaRPr lang="en-US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  pour </a:t>
            </a:r>
            <a:r>
              <a:rPr lang="en-US" sz="2000" b="0" strike="noStrike" spc="-1" dirty="0" err="1">
                <a:solidFill>
                  <a:srgbClr val="C00000"/>
                </a:solidFill>
                <a:latin typeface="Times New Roman"/>
                <a:ea typeface="Times New Roman"/>
              </a:rPr>
              <a:t>étudier</a:t>
            </a:r>
            <a:r>
              <a:rPr lang="en-US" sz="2000" b="0" strike="noStrike" spc="-1" dirty="0">
                <a:solidFill>
                  <a:srgbClr val="C00000"/>
                </a:solidFill>
                <a:latin typeface="Times New Roman"/>
                <a:ea typeface="Times New Roman"/>
              </a:rPr>
              <a:t> </a:t>
            </a:r>
            <a:r>
              <a:rPr lang="en-US" sz="2000" b="0" strike="noStrike" spc="-1" dirty="0" err="1">
                <a:solidFill>
                  <a:srgbClr val="C00000"/>
                </a:solidFill>
                <a:latin typeface="Times New Roman"/>
                <a:ea typeface="Times New Roman"/>
              </a:rPr>
              <a:t>leurs</a:t>
            </a:r>
            <a:r>
              <a:rPr lang="en-US" sz="2000" b="0" strike="noStrike" spc="-1" dirty="0">
                <a:solidFill>
                  <a:srgbClr val="C00000"/>
                </a:solidFill>
                <a:latin typeface="Times New Roman"/>
                <a:ea typeface="Times New Roman"/>
              </a:rPr>
              <a:t> </a:t>
            </a:r>
            <a:r>
              <a:rPr lang="en-US" sz="2000" b="0" strike="noStrike" spc="-1" dirty="0" err="1">
                <a:solidFill>
                  <a:srgbClr val="C00000"/>
                </a:solidFill>
                <a:latin typeface="Times New Roman"/>
                <a:ea typeface="Times New Roman"/>
              </a:rPr>
              <a:t>propriétés</a:t>
            </a:r>
            <a:r>
              <a:rPr lang="en-US" sz="2000" b="0" strike="noStrike" spc="-1" dirty="0">
                <a:solidFill>
                  <a:srgbClr val="C00000"/>
                </a:solidFill>
                <a:latin typeface="Times New Roman"/>
                <a:ea typeface="Times New Roman"/>
              </a:rPr>
              <a:t> </a:t>
            </a:r>
            <a:r>
              <a:rPr lang="en-US" sz="20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?</a:t>
            </a:r>
            <a:endParaRPr lang="en-US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•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Quelles</a:t>
            </a:r>
            <a:r>
              <a:rPr lang="en-US" sz="20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sont</a:t>
            </a:r>
            <a:r>
              <a:rPr lang="en-US" sz="20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les </a:t>
            </a:r>
            <a:r>
              <a:rPr lang="en-US" sz="2000" b="0" strike="noStrike" spc="-1" dirty="0">
                <a:solidFill>
                  <a:srgbClr val="C00000"/>
                </a:solidFill>
                <a:latin typeface="Times New Roman"/>
                <a:ea typeface="Times New Roman"/>
              </a:rPr>
              <a:t>forces</a:t>
            </a:r>
            <a:r>
              <a:rPr lang="en-US" sz="20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qui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gouvernent</a:t>
            </a:r>
            <a:r>
              <a:rPr lang="en-US" sz="20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ces</a:t>
            </a:r>
            <a:r>
              <a:rPr lang="en-US" sz="20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particules</a:t>
            </a:r>
            <a:r>
              <a:rPr lang="en-US" sz="20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?</a:t>
            </a:r>
            <a:endParaRPr lang="en-US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endParaRPr lang="en-US" sz="10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• Que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sait</a:t>
            </a:r>
            <a:r>
              <a:rPr lang="en-US" sz="20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-on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en</a:t>
            </a:r>
            <a:r>
              <a:rPr lang="en-US" sz="20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000" b="0" strike="noStrike" spc="-1" dirty="0">
                <a:solidFill>
                  <a:srgbClr val="C00000"/>
                </a:solidFill>
                <a:latin typeface="Times New Roman"/>
                <a:ea typeface="Times New Roman"/>
              </a:rPr>
              <a:t>2026</a:t>
            </a:r>
            <a:r>
              <a:rPr lang="en-US" sz="20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?</a:t>
            </a:r>
            <a:endParaRPr lang="en-US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•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Quelles</a:t>
            </a:r>
            <a:r>
              <a:rPr lang="en-US" sz="20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sont</a:t>
            </a:r>
            <a:r>
              <a:rPr lang="en-US" sz="20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les </a:t>
            </a:r>
            <a:r>
              <a:rPr lang="en-US" sz="2000" b="0" strike="noStrike" spc="-1" dirty="0" err="1">
                <a:solidFill>
                  <a:srgbClr val="C00000"/>
                </a:solidFill>
                <a:latin typeface="Times New Roman"/>
                <a:ea typeface="Times New Roman"/>
              </a:rPr>
              <a:t>grandes</a:t>
            </a:r>
            <a:r>
              <a:rPr lang="en-US" sz="2000" b="0" strike="noStrike" spc="-1" dirty="0">
                <a:solidFill>
                  <a:srgbClr val="C00000"/>
                </a:solidFill>
                <a:latin typeface="Times New Roman"/>
                <a:ea typeface="Times New Roman"/>
              </a:rPr>
              <a:t> questions ouvertes </a:t>
            </a:r>
            <a:r>
              <a:rPr lang="en-US" sz="20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?</a:t>
            </a:r>
            <a:endParaRPr lang="en-US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endParaRPr lang="en-US" sz="10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• </a:t>
            </a:r>
            <a:r>
              <a:rPr lang="en-US" sz="2000" b="0" strike="noStrike" spc="-1" dirty="0">
                <a:solidFill>
                  <a:srgbClr val="C00000"/>
                </a:solidFill>
                <a:latin typeface="Times New Roman"/>
                <a:ea typeface="Times New Roman"/>
              </a:rPr>
              <a:t>Que </a:t>
            </a:r>
            <a:r>
              <a:rPr lang="en-US" sz="2000" b="0" strike="noStrike" spc="-1" dirty="0" err="1">
                <a:solidFill>
                  <a:srgbClr val="C00000"/>
                </a:solidFill>
                <a:latin typeface="Times New Roman"/>
                <a:ea typeface="Times New Roman"/>
              </a:rPr>
              <a:t>va</a:t>
            </a:r>
            <a:r>
              <a:rPr lang="en-US" sz="2000" b="0" strike="noStrike" spc="-1" dirty="0">
                <a:solidFill>
                  <a:srgbClr val="C00000"/>
                </a:solidFill>
                <a:latin typeface="Times New Roman"/>
                <a:ea typeface="Times New Roman"/>
              </a:rPr>
              <a:t>-t-on </a:t>
            </a:r>
            <a:r>
              <a:rPr lang="en-US" sz="2000" b="0" strike="noStrike" spc="-1" dirty="0" err="1">
                <a:solidFill>
                  <a:srgbClr val="C00000"/>
                </a:solidFill>
                <a:latin typeface="Times New Roman"/>
                <a:ea typeface="Times New Roman"/>
              </a:rPr>
              <a:t>apprendre</a:t>
            </a:r>
            <a:r>
              <a:rPr lang="en-US" sz="2000" b="0" strike="noStrike" spc="-1" dirty="0">
                <a:solidFill>
                  <a:srgbClr val="C00000"/>
                </a:solidFill>
                <a:latin typeface="Times New Roman"/>
                <a:ea typeface="Times New Roman"/>
              </a:rPr>
              <a:t> avec les </a:t>
            </a:r>
            <a:r>
              <a:rPr lang="en-US" sz="2000" b="0" strike="noStrike" spc="-1" dirty="0" err="1">
                <a:solidFill>
                  <a:srgbClr val="C00000"/>
                </a:solidFill>
                <a:latin typeface="Times New Roman"/>
                <a:ea typeface="Times New Roman"/>
              </a:rPr>
              <a:t>résultats</a:t>
            </a:r>
            <a:r>
              <a:rPr lang="en-US" sz="2000" b="0" strike="noStrike" spc="-1" dirty="0">
                <a:solidFill>
                  <a:srgbClr val="C00000"/>
                </a:solidFill>
                <a:latin typeface="Times New Roman"/>
                <a:ea typeface="Times New Roman"/>
              </a:rPr>
              <a:t> du LHC au CERN </a:t>
            </a:r>
            <a:r>
              <a:rPr lang="en-US" sz="20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?</a:t>
            </a:r>
            <a:endParaRPr lang="en-US" sz="2000" b="0" strike="noStrike" spc="-1" dirty="0">
              <a:latin typeface="Arial"/>
            </a:endParaRPr>
          </a:p>
        </p:txBody>
      </p:sp>
      <p:sp>
        <p:nvSpPr>
          <p:cNvPr id="95" name="Shape 105"/>
          <p:cNvSpPr/>
          <p:nvPr/>
        </p:nvSpPr>
        <p:spPr>
          <a:xfrm>
            <a:off x="8805960" y="6391440"/>
            <a:ext cx="337680" cy="461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t">
            <a:noAutofit/>
          </a:bodyPr>
          <a:lstStyle/>
          <a:p>
            <a:pPr algn="ctr">
              <a:lnSpc>
                <a:spcPct val="100000"/>
              </a:lnSpc>
              <a:buNone/>
              <a:tabLst>
                <a:tab pos="0" algn="l"/>
              </a:tabLst>
            </a:pPr>
            <a:fld id="{0A5873F6-ADA5-4AF9-81EA-FA3C6B46EE57}" type="slidenum">
              <a:rPr lang="en-US" sz="24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2</a:t>
            </a:fld>
            <a:endParaRPr lang="en-US" sz="2400" b="0" strike="noStrike" spc="-1">
              <a:latin typeface="Arial"/>
            </a:endParaRPr>
          </a:p>
        </p:txBody>
      </p:sp>
      <p:pic>
        <p:nvPicPr>
          <p:cNvPr id="96" name="Shape 106" descr="http://lhcb-public.web.cern.ch/lhcb-public/Images2013/BsMuMu2013.png"/>
          <p:cNvPicPr/>
          <p:nvPr/>
        </p:nvPicPr>
        <p:blipFill>
          <a:blip r:embed="rId2"/>
          <a:stretch/>
        </p:blipFill>
        <p:spPr>
          <a:xfrm>
            <a:off x="5051520" y="1341360"/>
            <a:ext cx="3239640" cy="2327040"/>
          </a:xfrm>
          <a:prstGeom prst="rect">
            <a:avLst/>
          </a:prstGeom>
          <a:ln w="0">
            <a:noFill/>
          </a:ln>
        </p:spPr>
      </p:pic>
      <p:pic>
        <p:nvPicPr>
          <p:cNvPr id="97" name="Shape 107" descr="https://atlas.web.cern.ch/Atlas/GROUPS/PHYSICS/CONFNOTES/ATLAS-CONF-2011-161/fig_13.png"/>
          <p:cNvPicPr/>
          <p:nvPr/>
        </p:nvPicPr>
        <p:blipFill>
          <a:blip r:embed="rId3"/>
          <a:stretch/>
        </p:blipFill>
        <p:spPr>
          <a:xfrm>
            <a:off x="6205680" y="3686040"/>
            <a:ext cx="2771280" cy="27712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81000" y="0"/>
            <a:ext cx="8964360" cy="5853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32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Les Masterclasses du CERN</a:t>
            </a: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9" name="Shape 113"/>
          <p:cNvSpPr/>
          <p:nvPr/>
        </p:nvSpPr>
        <p:spPr>
          <a:xfrm>
            <a:off x="92160" y="552600"/>
            <a:ext cx="9051480" cy="5940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t">
            <a:noAutofit/>
          </a:bodyPr>
          <a:lstStyle/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• </a:t>
            </a:r>
            <a:r>
              <a:rPr lang="en-US" sz="2000" b="0" strike="noStrike" spc="-1" dirty="0">
                <a:solidFill>
                  <a:srgbClr val="C00000"/>
                </a:solidFill>
                <a:latin typeface="Times New Roman"/>
                <a:ea typeface="Times New Roman"/>
              </a:rPr>
              <a:t>Les Masterclasses existent </a:t>
            </a:r>
            <a:r>
              <a:rPr lang="en-US" sz="2000" b="0" strike="noStrike" spc="-1" dirty="0" err="1">
                <a:solidFill>
                  <a:srgbClr val="C00000"/>
                </a:solidFill>
                <a:latin typeface="Times New Roman"/>
                <a:ea typeface="Times New Roman"/>
              </a:rPr>
              <a:t>depuis</a:t>
            </a:r>
            <a:r>
              <a:rPr lang="en-US" sz="2000" b="0" strike="noStrike" spc="-1" dirty="0">
                <a:solidFill>
                  <a:srgbClr val="C00000"/>
                </a:solidFill>
                <a:latin typeface="Times New Roman"/>
                <a:ea typeface="Times New Roman"/>
              </a:rPr>
              <a:t> 2005 </a:t>
            </a:r>
            <a:r>
              <a:rPr lang="en-US" sz="2000" b="0" strike="noStrike" spc="-1" dirty="0" err="1">
                <a:solidFill>
                  <a:srgbClr val="C00000"/>
                </a:solidFill>
                <a:latin typeface="Times New Roman"/>
                <a:ea typeface="Times New Roman"/>
              </a:rPr>
              <a:t>en</a:t>
            </a:r>
            <a:r>
              <a:rPr lang="en-US" sz="2000" b="0" strike="noStrike" spc="-1" dirty="0">
                <a:solidFill>
                  <a:srgbClr val="C00000"/>
                </a:solidFill>
                <a:latin typeface="Times New Roman"/>
                <a:ea typeface="Times New Roman"/>
              </a:rPr>
              <a:t> </a:t>
            </a:r>
            <a:r>
              <a:rPr lang="en-US" sz="2000" b="0" strike="noStrike" spc="-1" dirty="0" err="1">
                <a:solidFill>
                  <a:srgbClr val="C00000"/>
                </a:solidFill>
                <a:latin typeface="Times New Roman"/>
                <a:ea typeface="Times New Roman"/>
              </a:rPr>
              <a:t>partenariat</a:t>
            </a:r>
            <a:r>
              <a:rPr lang="en-US" sz="2000" b="0" strike="noStrike" spc="-1" dirty="0">
                <a:solidFill>
                  <a:srgbClr val="C00000"/>
                </a:solidFill>
                <a:latin typeface="Times New Roman"/>
                <a:ea typeface="Times New Roman"/>
              </a:rPr>
              <a:t> avec le CERN</a:t>
            </a:r>
            <a:r>
              <a:rPr lang="en-US" sz="20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,</a:t>
            </a:r>
            <a:endParaRPr lang="en-US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  </a:t>
            </a:r>
            <a:r>
              <a:rPr lang="en-US" sz="2000" b="0" strike="noStrike" spc="-1" dirty="0">
                <a:solidFill>
                  <a:srgbClr val="2A3781"/>
                </a:solidFill>
                <a:latin typeface="Times New Roman"/>
                <a:ea typeface="Times New Roman"/>
              </a:rPr>
              <a:t>le plus grand </a:t>
            </a:r>
            <a:r>
              <a:rPr lang="en-US" sz="2000" b="0" strike="noStrike" spc="-1" dirty="0" err="1">
                <a:solidFill>
                  <a:srgbClr val="2A3781"/>
                </a:solidFill>
                <a:latin typeface="Times New Roman"/>
                <a:ea typeface="Times New Roman"/>
              </a:rPr>
              <a:t>laboratoire</a:t>
            </a:r>
            <a:r>
              <a:rPr lang="en-US" sz="2000" b="0" strike="noStrike" spc="-1" dirty="0">
                <a:solidFill>
                  <a:srgbClr val="2A3781"/>
                </a:solidFill>
                <a:latin typeface="Times New Roman"/>
                <a:ea typeface="Times New Roman"/>
              </a:rPr>
              <a:t> de physique des </a:t>
            </a:r>
            <a:r>
              <a:rPr lang="en-US" sz="2000" b="0" strike="noStrike" spc="-1" dirty="0" err="1">
                <a:solidFill>
                  <a:srgbClr val="2A3781"/>
                </a:solidFill>
                <a:latin typeface="Times New Roman"/>
                <a:ea typeface="Times New Roman"/>
              </a:rPr>
              <a:t>particules</a:t>
            </a:r>
            <a:r>
              <a:rPr lang="en-US" sz="2000" b="0" strike="noStrike" spc="-1" dirty="0">
                <a:solidFill>
                  <a:srgbClr val="2A3781"/>
                </a:solidFill>
                <a:latin typeface="Times New Roman"/>
                <a:ea typeface="Times New Roman"/>
              </a:rPr>
              <a:t> du monde</a:t>
            </a:r>
            <a:endParaRPr lang="en-US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endParaRPr lang="en-US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•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En</a:t>
            </a:r>
            <a:r>
              <a:rPr lang="en-US" sz="20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2026, plus de </a:t>
            </a:r>
            <a:r>
              <a:rPr lang="en-US" sz="2000" b="0" strike="noStrike" spc="-1" dirty="0">
                <a:solidFill>
                  <a:srgbClr val="C00000"/>
                </a:solidFill>
                <a:latin typeface="Times New Roman"/>
                <a:ea typeface="Times New Roman"/>
              </a:rPr>
              <a:t>13 000 </a:t>
            </a:r>
            <a:r>
              <a:rPr lang="en-US" sz="2000" b="0" strike="noStrike" spc="-1" dirty="0" err="1">
                <a:solidFill>
                  <a:srgbClr val="C00000"/>
                </a:solidFill>
                <a:latin typeface="Times New Roman"/>
                <a:ea typeface="Times New Roman"/>
              </a:rPr>
              <a:t>lycéens</a:t>
            </a:r>
            <a:r>
              <a:rPr lang="en-US" sz="20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de </a:t>
            </a:r>
            <a:r>
              <a:rPr lang="en-US" sz="2000" b="0" strike="noStrike" spc="-1" dirty="0">
                <a:solidFill>
                  <a:srgbClr val="C00000"/>
                </a:solidFill>
                <a:latin typeface="Times New Roman"/>
                <a:ea typeface="Times New Roman"/>
              </a:rPr>
              <a:t>60 pays </a:t>
            </a:r>
            <a:r>
              <a:rPr lang="en-US" sz="20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sur </a:t>
            </a:r>
            <a:r>
              <a:rPr lang="en-US" sz="2000" b="0" strike="noStrike" spc="-1" dirty="0" err="1">
                <a:solidFill>
                  <a:srgbClr val="C00000"/>
                </a:solidFill>
                <a:latin typeface="Times New Roman"/>
                <a:ea typeface="Times New Roman"/>
              </a:rPr>
              <a:t>tous</a:t>
            </a:r>
            <a:r>
              <a:rPr lang="en-US" sz="2000" b="0" strike="noStrike" spc="-1" dirty="0">
                <a:solidFill>
                  <a:srgbClr val="C00000"/>
                </a:solidFill>
                <a:latin typeface="Times New Roman"/>
                <a:ea typeface="Times New Roman"/>
              </a:rPr>
              <a:t> les continents</a:t>
            </a:r>
            <a:endParaRPr lang="en-US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 dirty="0">
                <a:solidFill>
                  <a:srgbClr val="C00000"/>
                </a:solidFill>
                <a:latin typeface="Times New Roman"/>
                <a:ea typeface="Times New Roman"/>
              </a:rPr>
              <a:t>   </a:t>
            </a:r>
            <a:r>
              <a:rPr lang="en-US" sz="20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(</a:t>
            </a:r>
            <a:r>
              <a:rPr lang="en-US" sz="2000" b="0" strike="noStrike" spc="-1" dirty="0">
                <a:solidFill>
                  <a:srgbClr val="C00000"/>
                </a:solidFill>
                <a:latin typeface="Times New Roman"/>
                <a:ea typeface="Times New Roman"/>
              </a:rPr>
              <a:t>Europe</a:t>
            </a:r>
            <a:r>
              <a:rPr lang="en-US" sz="20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,</a:t>
            </a:r>
            <a:r>
              <a:rPr lang="en-US" sz="2000" b="0" strike="noStrike" spc="-1" dirty="0">
                <a:solidFill>
                  <a:srgbClr val="C00000"/>
                </a:solidFill>
                <a:latin typeface="Times New Roman"/>
                <a:ea typeface="Times New Roman"/>
              </a:rPr>
              <a:t> les </a:t>
            </a:r>
            <a:r>
              <a:rPr lang="en-US" sz="2000" b="0" strike="noStrike" spc="-1" dirty="0" err="1">
                <a:solidFill>
                  <a:srgbClr val="C00000"/>
                </a:solidFill>
                <a:latin typeface="Times New Roman"/>
                <a:ea typeface="Times New Roman"/>
              </a:rPr>
              <a:t>Amériques</a:t>
            </a:r>
            <a:r>
              <a:rPr lang="en-US" sz="20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,</a:t>
            </a:r>
            <a:r>
              <a:rPr lang="en-US" sz="2000" b="0" strike="noStrike" spc="-1" dirty="0">
                <a:solidFill>
                  <a:srgbClr val="C00000"/>
                </a:solidFill>
                <a:latin typeface="Times New Roman"/>
                <a:ea typeface="Times New Roman"/>
              </a:rPr>
              <a:t> Afrique</a:t>
            </a:r>
            <a:r>
              <a:rPr lang="en-US" sz="20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,</a:t>
            </a:r>
            <a:r>
              <a:rPr lang="en-US" sz="2000" b="0" strike="noStrike" spc="-1" dirty="0">
                <a:solidFill>
                  <a:srgbClr val="C00000"/>
                </a:solidFill>
                <a:latin typeface="Times New Roman"/>
                <a:ea typeface="Times New Roman"/>
              </a:rPr>
              <a:t> </a:t>
            </a:r>
            <a:r>
              <a:rPr lang="en-US" sz="2000" b="0" strike="noStrike" spc="-1" dirty="0" err="1">
                <a:solidFill>
                  <a:srgbClr val="C00000"/>
                </a:solidFill>
                <a:latin typeface="Times New Roman"/>
                <a:ea typeface="Times New Roman"/>
              </a:rPr>
              <a:t>Asie-Pacifique</a:t>
            </a:r>
            <a:r>
              <a:rPr lang="en-US" sz="20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)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passeront</a:t>
            </a:r>
            <a:r>
              <a:rPr lang="en-US" sz="20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,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comme</a:t>
            </a:r>
            <a:r>
              <a:rPr lang="en-US" sz="20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vous</a:t>
            </a:r>
            <a:r>
              <a:rPr lang="en-US" sz="20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,</a:t>
            </a:r>
            <a:endParaRPr lang="en-US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 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une</a:t>
            </a:r>
            <a:r>
              <a:rPr lang="en-US" sz="20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journée</a:t>
            </a:r>
            <a:r>
              <a:rPr lang="en-US" sz="20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dans environ</a:t>
            </a:r>
            <a:r>
              <a:rPr lang="en-US" sz="2000" b="0" strike="noStrike" spc="-1" dirty="0">
                <a:solidFill>
                  <a:srgbClr val="C00000"/>
                </a:solidFill>
                <a:latin typeface="Times New Roman"/>
                <a:ea typeface="Times New Roman"/>
              </a:rPr>
              <a:t> 225 </a:t>
            </a:r>
            <a:r>
              <a:rPr lang="en-US" sz="2000" b="0" strike="noStrike" spc="-1" dirty="0" err="1">
                <a:solidFill>
                  <a:srgbClr val="C00000"/>
                </a:solidFill>
                <a:latin typeface="Times New Roman"/>
                <a:ea typeface="Times New Roman"/>
              </a:rPr>
              <a:t>laboratoires</a:t>
            </a:r>
            <a:r>
              <a:rPr lang="en-US" sz="2000" b="0" strike="noStrike" spc="-1" dirty="0">
                <a:solidFill>
                  <a:srgbClr val="C00000"/>
                </a:solidFill>
                <a:latin typeface="Times New Roman"/>
                <a:ea typeface="Times New Roman"/>
              </a:rPr>
              <a:t> et </a:t>
            </a:r>
            <a:r>
              <a:rPr lang="en-US" sz="2000" b="0" strike="noStrike" spc="-1" dirty="0" err="1">
                <a:solidFill>
                  <a:srgbClr val="C00000"/>
                </a:solidFill>
                <a:latin typeface="Times New Roman"/>
                <a:ea typeface="Times New Roman"/>
              </a:rPr>
              <a:t>universités</a:t>
            </a:r>
            <a:endParaRPr lang="en-US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endParaRPr lang="en-US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endParaRPr lang="en-US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• </a:t>
            </a:r>
            <a:r>
              <a:rPr lang="en-US" sz="2000" b="0" strike="noStrike" spc="-1" dirty="0" err="1">
                <a:solidFill>
                  <a:srgbClr val="2A3781"/>
                </a:solidFill>
                <a:latin typeface="Times New Roman"/>
                <a:ea typeface="Times New Roman"/>
              </a:rPr>
              <a:t>Programme</a:t>
            </a:r>
            <a:r>
              <a:rPr lang="en-US" sz="2000" b="0" strike="noStrike" spc="-1" dirty="0">
                <a:solidFill>
                  <a:srgbClr val="2A3781"/>
                </a:solidFill>
                <a:latin typeface="Times New Roman"/>
                <a:ea typeface="Times New Roman"/>
              </a:rPr>
              <a:t> </a:t>
            </a:r>
            <a:r>
              <a:rPr lang="en-US" sz="2000" b="0" strike="noStrike" spc="-1" dirty="0" err="1">
                <a:solidFill>
                  <a:srgbClr val="2A3781"/>
                </a:solidFill>
                <a:latin typeface="Times New Roman"/>
                <a:ea typeface="Times New Roman"/>
              </a:rPr>
              <a:t>similaire</a:t>
            </a:r>
            <a:r>
              <a:rPr lang="en-US" sz="2000" b="0" strike="noStrike" spc="-1" dirty="0">
                <a:solidFill>
                  <a:srgbClr val="2A3781"/>
                </a:solidFill>
                <a:latin typeface="Times New Roman"/>
                <a:ea typeface="Times New Roman"/>
              </a:rPr>
              <a:t> pour </a:t>
            </a:r>
            <a:r>
              <a:rPr lang="en-US" sz="2000" b="0" strike="noStrike" spc="-1" dirty="0" err="1">
                <a:solidFill>
                  <a:srgbClr val="2A3781"/>
                </a:solidFill>
                <a:latin typeface="Times New Roman"/>
                <a:ea typeface="Times New Roman"/>
              </a:rPr>
              <a:t>toutes</a:t>
            </a:r>
            <a:r>
              <a:rPr lang="en-US" sz="2000" b="0" strike="noStrike" spc="-1" dirty="0">
                <a:solidFill>
                  <a:srgbClr val="2A3781"/>
                </a:solidFill>
                <a:latin typeface="Times New Roman"/>
                <a:ea typeface="Times New Roman"/>
              </a:rPr>
              <a:t> les sessions Masterclasses</a:t>
            </a:r>
            <a:endParaRPr lang="en-US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 ▪ </a:t>
            </a:r>
            <a:r>
              <a:rPr lang="en-US" sz="2000" b="0" strike="noStrike" spc="-1" dirty="0">
                <a:solidFill>
                  <a:srgbClr val="C00000"/>
                </a:solidFill>
                <a:latin typeface="Times New Roman"/>
                <a:ea typeface="Times New Roman"/>
              </a:rPr>
              <a:t>Mini-</a:t>
            </a:r>
            <a:r>
              <a:rPr lang="en-US" sz="2000" b="0" strike="noStrike" spc="-1" dirty="0" err="1">
                <a:solidFill>
                  <a:srgbClr val="C00000"/>
                </a:solidFill>
                <a:latin typeface="Times New Roman"/>
                <a:ea typeface="Times New Roman"/>
              </a:rPr>
              <a:t>conférences</a:t>
            </a:r>
            <a:r>
              <a:rPr lang="en-US" sz="20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pour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présenter</a:t>
            </a:r>
            <a:r>
              <a:rPr lang="en-US" sz="20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notre</a:t>
            </a:r>
            <a:r>
              <a:rPr lang="en-US" sz="20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discipline et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ses</a:t>
            </a:r>
            <a:r>
              <a:rPr lang="en-US" sz="20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problématiques</a:t>
            </a:r>
            <a:endParaRPr lang="en-US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 ▪ </a:t>
            </a:r>
            <a:r>
              <a:rPr lang="en-US" sz="2000" b="0" strike="noStrike" spc="-1" dirty="0">
                <a:solidFill>
                  <a:srgbClr val="C00000"/>
                </a:solidFill>
                <a:latin typeface="Times New Roman"/>
                <a:ea typeface="Times New Roman"/>
              </a:rPr>
              <a:t>Travaux pratiques sur </a:t>
            </a:r>
            <a:r>
              <a:rPr lang="en-US" sz="2000" b="0" strike="noStrike" spc="-1" dirty="0" err="1">
                <a:solidFill>
                  <a:srgbClr val="C00000"/>
                </a:solidFill>
                <a:latin typeface="Times New Roman"/>
                <a:ea typeface="Times New Roman"/>
              </a:rPr>
              <a:t>ordinateurs</a:t>
            </a:r>
            <a:r>
              <a:rPr lang="en-US" sz="2000" b="0" strike="noStrike" spc="-1" dirty="0">
                <a:solidFill>
                  <a:srgbClr val="C00000"/>
                </a:solidFill>
                <a:latin typeface="Times New Roman"/>
                <a:ea typeface="Times New Roman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utilisant</a:t>
            </a:r>
            <a:r>
              <a:rPr lang="en-US" sz="20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de </a:t>
            </a:r>
            <a:r>
              <a:rPr lang="en-US" sz="2000" b="0" strike="noStrike" spc="-1" dirty="0" err="1">
                <a:solidFill>
                  <a:srgbClr val="22228B"/>
                </a:solidFill>
                <a:latin typeface="Times New Roman"/>
                <a:ea typeface="Times New Roman"/>
              </a:rPr>
              <a:t>vraies</a:t>
            </a:r>
            <a:r>
              <a:rPr lang="en-US" sz="2000" b="0" strike="noStrike" spc="-1" dirty="0">
                <a:solidFill>
                  <a:srgbClr val="22228B"/>
                </a:solidFill>
                <a:latin typeface="Times New Roman"/>
                <a:ea typeface="Times New Roman"/>
              </a:rPr>
              <a:t> </a:t>
            </a:r>
            <a:r>
              <a:rPr lang="en-US" sz="2000" b="0" strike="noStrike" spc="-1" dirty="0" err="1">
                <a:solidFill>
                  <a:srgbClr val="22228B"/>
                </a:solidFill>
                <a:latin typeface="Times New Roman"/>
                <a:ea typeface="Times New Roman"/>
              </a:rPr>
              <a:t>données</a:t>
            </a:r>
            <a:r>
              <a:rPr lang="en-US" sz="2000" b="0" strike="noStrike" spc="-1" dirty="0">
                <a:solidFill>
                  <a:srgbClr val="22228B"/>
                </a:solidFill>
                <a:latin typeface="Times New Roman"/>
                <a:ea typeface="Times New Roman"/>
              </a:rPr>
              <a:t> du LHC</a:t>
            </a:r>
            <a:endParaRPr lang="en-US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 ▪ </a:t>
            </a:r>
            <a:r>
              <a:rPr lang="en-US" sz="2000" b="0" strike="noStrike" spc="-1" dirty="0" err="1">
                <a:solidFill>
                  <a:srgbClr val="C00000"/>
                </a:solidFill>
                <a:latin typeface="Times New Roman"/>
                <a:ea typeface="Times New Roman"/>
              </a:rPr>
              <a:t>Conférence</a:t>
            </a:r>
            <a:r>
              <a:rPr lang="en-US" sz="2000" b="0" strike="noStrike" spc="-1" dirty="0">
                <a:solidFill>
                  <a:srgbClr val="C00000"/>
                </a:solidFill>
                <a:latin typeface="Times New Roman"/>
                <a:ea typeface="Times New Roman"/>
              </a:rPr>
              <a:t> </a:t>
            </a:r>
            <a:r>
              <a:rPr lang="en-US" sz="2000" b="0" strike="noStrike" spc="-1" dirty="0" err="1">
                <a:solidFill>
                  <a:srgbClr val="C00000"/>
                </a:solidFill>
                <a:latin typeface="Times New Roman"/>
                <a:ea typeface="Times New Roman"/>
              </a:rPr>
              <a:t>vidéo</a:t>
            </a:r>
            <a:r>
              <a:rPr lang="en-US" sz="20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(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en</a:t>
            </a:r>
            <a:r>
              <a:rPr lang="en-US" sz="20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000" b="0" strike="noStrike" spc="-1" dirty="0" err="1">
                <a:solidFill>
                  <a:srgbClr val="C00000"/>
                </a:solidFill>
                <a:latin typeface="Times New Roman"/>
                <a:ea typeface="Times New Roman"/>
              </a:rPr>
              <a:t>anglais</a:t>
            </a:r>
            <a:r>
              <a:rPr lang="en-US" sz="20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) avec le CERN pour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terminer</a:t>
            </a:r>
            <a:r>
              <a:rPr lang="en-US" sz="20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la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journée</a:t>
            </a:r>
            <a:endParaRPr lang="en-US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endParaRPr lang="en-US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• Le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Laboratoire</a:t>
            </a:r>
            <a:r>
              <a:rPr lang="en-US" sz="20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de Physique des 2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Infinis</a:t>
            </a:r>
            <a:r>
              <a:rPr lang="en-US" sz="20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 Irène Joliot-Curie (IJCLab)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participe</a:t>
            </a:r>
            <a:endParaRPr lang="en-US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  aux Masterclasses pour la 16</a:t>
            </a:r>
            <a:r>
              <a:rPr lang="en-US" sz="2000" b="0" strike="noStrike" spc="-1" baseline="30000" dirty="0">
                <a:solidFill>
                  <a:srgbClr val="000000"/>
                </a:solidFill>
                <a:latin typeface="Times New Roman"/>
                <a:ea typeface="Times New Roman"/>
              </a:rPr>
              <a:t>ème</a:t>
            </a:r>
            <a:r>
              <a:rPr lang="en-US" sz="20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année</a:t>
            </a:r>
            <a:r>
              <a:rPr lang="en-US" sz="20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 (2009-2026)</a:t>
            </a:r>
            <a:endParaRPr lang="en-US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endParaRPr lang="en-US" sz="20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4000" b="1" strike="noStrike" spc="-1" dirty="0" err="1">
                <a:solidFill>
                  <a:srgbClr val="C00000"/>
                </a:solidFill>
                <a:latin typeface="Times New Roman"/>
                <a:ea typeface="Times New Roman"/>
              </a:rPr>
              <a:t>Bienvenue</a:t>
            </a:r>
            <a:r>
              <a:rPr lang="en-US" sz="4000" b="1" strike="noStrike" spc="-1" dirty="0">
                <a:solidFill>
                  <a:srgbClr val="C00000"/>
                </a:solidFill>
                <a:latin typeface="Times New Roman"/>
                <a:ea typeface="Times New Roman"/>
              </a:rPr>
              <a:t> !</a:t>
            </a:r>
            <a:endParaRPr lang="en-US" sz="4000" b="0" strike="noStrike" spc="-1" dirty="0">
              <a:latin typeface="Arial"/>
            </a:endParaRPr>
          </a:p>
        </p:txBody>
      </p:sp>
      <p:sp>
        <p:nvSpPr>
          <p:cNvPr id="100" name="Shape 114"/>
          <p:cNvSpPr/>
          <p:nvPr/>
        </p:nvSpPr>
        <p:spPr>
          <a:xfrm>
            <a:off x="8805960" y="6391440"/>
            <a:ext cx="337680" cy="461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t">
            <a:noAutofit/>
          </a:bodyPr>
          <a:lstStyle/>
          <a:p>
            <a:pPr algn="ctr">
              <a:lnSpc>
                <a:spcPct val="100000"/>
              </a:lnSpc>
              <a:buNone/>
              <a:tabLst>
                <a:tab pos="0" algn="l"/>
              </a:tabLst>
            </a:pPr>
            <a:fld id="{AD492330-0656-4E1E-967A-E1458419B251}" type="slidenum">
              <a:rPr lang="en-US" sz="24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3</a:t>
            </a:fld>
            <a:endParaRPr lang="en-US" sz="24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71280" y="49320"/>
            <a:ext cx="8964360" cy="5853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32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Agenda de la journée</a:t>
            </a: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2" name="Shape 120"/>
          <p:cNvSpPr/>
          <p:nvPr/>
        </p:nvSpPr>
        <p:spPr>
          <a:xfrm>
            <a:off x="103320" y="552600"/>
            <a:ext cx="8713440" cy="6401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t">
            <a:noAutofit/>
          </a:bodyPr>
          <a:lstStyle/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• Introduction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endParaRPr lang="en-US" sz="1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• Mini-conférences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   ▪ Particules et interactions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   ▪ Le CERN et le LHC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endParaRPr lang="en-US" sz="1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• Discussion sur les métiers d’IJCLab avec des membres du personnel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endParaRPr lang="en-US" sz="1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• Visite de l’Anneau de Collisions d’Orsay (ACO)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endParaRPr lang="en-US" sz="1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• Déjeuner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endParaRPr lang="en-US" sz="1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• Présentation d’un détecteur du LHC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• Exercice en salle informatique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   ▪ Utilisation de vraies données enregistrées au LHC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   ▪ Réalisation d’une mesure physique, transmission des résultats au CERN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endParaRPr lang="en-US" sz="1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• Vidéoconférence en duplex avec le CERN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   ▪ Rassemble toutes les classes qui ont participé à une Masterclasse aujourd’hui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   ▪ En anglais !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      → Besoin de volontaires pour discuter de vos résultats …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   ▪ Quiz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endParaRPr lang="en-US" sz="1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• Bilan de la journée</a:t>
            </a:r>
            <a:endParaRPr lang="en-US" sz="2000" b="0" strike="noStrike" spc="-1">
              <a:latin typeface="Arial"/>
            </a:endParaRPr>
          </a:p>
        </p:txBody>
      </p:sp>
      <p:sp>
        <p:nvSpPr>
          <p:cNvPr id="103" name="Shape 121"/>
          <p:cNvSpPr/>
          <p:nvPr/>
        </p:nvSpPr>
        <p:spPr>
          <a:xfrm>
            <a:off x="8805960" y="6391440"/>
            <a:ext cx="337680" cy="461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t">
            <a:noAutofit/>
          </a:bodyPr>
          <a:lstStyle/>
          <a:p>
            <a:pPr algn="ctr">
              <a:lnSpc>
                <a:spcPct val="100000"/>
              </a:lnSpc>
              <a:buNone/>
              <a:tabLst>
                <a:tab pos="0" algn="l"/>
              </a:tabLst>
            </a:pPr>
            <a:fld id="{9A6191F2-B733-4A55-B175-FD6DE288E7FE}" type="slidenum">
              <a:rPr lang="en-US" sz="24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4</a:t>
            </a:fld>
            <a:endParaRPr lang="en-US" sz="24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71280" y="49320"/>
            <a:ext cx="8964360" cy="5853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32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Agenda de la journée</a:t>
            </a: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5" name="Shape 127"/>
          <p:cNvSpPr/>
          <p:nvPr/>
        </p:nvSpPr>
        <p:spPr>
          <a:xfrm>
            <a:off x="103320" y="552600"/>
            <a:ext cx="8713440" cy="6401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t">
            <a:noAutofit/>
          </a:bodyPr>
          <a:lstStyle/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• </a:t>
            </a:r>
            <a:r>
              <a:rPr lang="en-US" sz="2000" b="1" strike="noStrike" spc="-1">
                <a:solidFill>
                  <a:srgbClr val="C00000"/>
                </a:solidFill>
                <a:latin typeface="Times New Roman"/>
                <a:ea typeface="Times New Roman"/>
              </a:rPr>
              <a:t>Introduction </a:t>
            </a:r>
            <a:r>
              <a:rPr lang="en-US" sz="2000" b="1" strike="noStrike" spc="-1">
                <a:solidFill>
                  <a:srgbClr val="0000CC"/>
                </a:solidFill>
                <a:latin typeface="Times New Roman"/>
                <a:ea typeface="Times New Roman"/>
              </a:rPr>
              <a:t>– c’est maintenant …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endParaRPr lang="en-US" sz="1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>
                <a:solidFill>
                  <a:srgbClr val="7F7F7F"/>
                </a:solidFill>
                <a:latin typeface="Times New Roman"/>
                <a:ea typeface="Times New Roman"/>
              </a:rPr>
              <a:t>• Mini-conférences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>
                <a:solidFill>
                  <a:srgbClr val="7F7F7F"/>
                </a:solidFill>
                <a:latin typeface="Times New Roman"/>
                <a:ea typeface="Times New Roman"/>
              </a:rPr>
              <a:t>   ▪ Particules et interactions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>
                <a:solidFill>
                  <a:srgbClr val="7F7F7F"/>
                </a:solidFill>
                <a:latin typeface="Times New Roman"/>
                <a:ea typeface="Times New Roman"/>
              </a:rPr>
              <a:t>   ▪ Le CERN et le LHC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endParaRPr lang="en-US" sz="1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>
                <a:solidFill>
                  <a:srgbClr val="7F7F7F"/>
                </a:solidFill>
                <a:latin typeface="Times New Roman"/>
                <a:ea typeface="Times New Roman"/>
              </a:rPr>
              <a:t>• Discussion sur les métiers du LAL avec des membres du personnel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endParaRPr lang="en-US" sz="1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>
                <a:solidFill>
                  <a:srgbClr val="7F7F7F"/>
                </a:solidFill>
                <a:latin typeface="Times New Roman"/>
                <a:ea typeface="Times New Roman"/>
              </a:rPr>
              <a:t>• Visite de l’Anneau de Collisions d’Orsay (ACO)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endParaRPr lang="en-US" sz="1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>
                <a:solidFill>
                  <a:srgbClr val="7F7F7F"/>
                </a:solidFill>
                <a:latin typeface="Times New Roman"/>
                <a:ea typeface="Times New Roman"/>
              </a:rPr>
              <a:t>• Déjeuner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endParaRPr lang="en-US" sz="1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>
                <a:solidFill>
                  <a:srgbClr val="7F7F7F"/>
                </a:solidFill>
                <a:latin typeface="Times New Roman"/>
                <a:ea typeface="Times New Roman"/>
              </a:rPr>
              <a:t>• Présentation d’un détecteur du LHC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>
                <a:solidFill>
                  <a:srgbClr val="7F7F7F"/>
                </a:solidFill>
                <a:latin typeface="Times New Roman"/>
                <a:ea typeface="Times New Roman"/>
              </a:rPr>
              <a:t>• Exercice en salle informatique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>
                <a:solidFill>
                  <a:srgbClr val="7F7F7F"/>
                </a:solidFill>
                <a:latin typeface="Times New Roman"/>
                <a:ea typeface="Times New Roman"/>
              </a:rPr>
              <a:t>   ▪ Utilisation de vraies données enregistrées au LHC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>
                <a:solidFill>
                  <a:srgbClr val="7F7F7F"/>
                </a:solidFill>
                <a:latin typeface="Times New Roman"/>
                <a:ea typeface="Times New Roman"/>
              </a:rPr>
              <a:t>   ▪ Réalisation d’une mesure physique, transmission des résultats au CERN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endParaRPr lang="en-US" sz="1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>
                <a:solidFill>
                  <a:srgbClr val="7F7F7F"/>
                </a:solidFill>
                <a:latin typeface="Times New Roman"/>
                <a:ea typeface="Times New Roman"/>
              </a:rPr>
              <a:t>• Vidéoconférence en duplex avec le CERN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>
                <a:solidFill>
                  <a:srgbClr val="7F7F7F"/>
                </a:solidFill>
                <a:latin typeface="Times New Roman"/>
                <a:ea typeface="Times New Roman"/>
              </a:rPr>
              <a:t>   ▪ Rassemble toutes les classes qui ont participé à une Masterclasse aujourd’hui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>
                <a:solidFill>
                  <a:srgbClr val="7F7F7F"/>
                </a:solidFill>
                <a:latin typeface="Times New Roman"/>
                <a:ea typeface="Times New Roman"/>
              </a:rPr>
              <a:t>   ▪ En anglais !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>
                <a:solidFill>
                  <a:srgbClr val="7F7F7F"/>
                </a:solidFill>
                <a:latin typeface="Times New Roman"/>
                <a:ea typeface="Times New Roman"/>
              </a:rPr>
              <a:t>      → Besoin de deux volontaires pour présenter nos résultats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>
                <a:solidFill>
                  <a:srgbClr val="7F7F7F"/>
                </a:solidFill>
                <a:latin typeface="Times New Roman"/>
                <a:ea typeface="Times New Roman"/>
              </a:rPr>
              <a:t>   ▪ Quiz sur kahoot.it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endParaRPr lang="en-US" sz="1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>
                <a:solidFill>
                  <a:srgbClr val="7F7F7F"/>
                </a:solidFill>
                <a:latin typeface="Times New Roman"/>
                <a:ea typeface="Times New Roman"/>
              </a:rPr>
              <a:t>• Bilan de la journée</a:t>
            </a:r>
            <a:endParaRPr lang="en-US" sz="2000" b="0" strike="noStrike" spc="-1">
              <a:latin typeface="Arial"/>
            </a:endParaRPr>
          </a:p>
        </p:txBody>
      </p:sp>
      <p:sp>
        <p:nvSpPr>
          <p:cNvPr id="106" name="Shape 128"/>
          <p:cNvSpPr/>
          <p:nvPr/>
        </p:nvSpPr>
        <p:spPr>
          <a:xfrm>
            <a:off x="8805960" y="6391440"/>
            <a:ext cx="337680" cy="461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t">
            <a:noAutofit/>
          </a:bodyPr>
          <a:lstStyle/>
          <a:p>
            <a:pPr algn="ctr">
              <a:lnSpc>
                <a:spcPct val="100000"/>
              </a:lnSpc>
              <a:buNone/>
              <a:tabLst>
                <a:tab pos="0" algn="l"/>
              </a:tabLst>
            </a:pPr>
            <a:fld id="{19DF755E-8C38-448A-90C7-D084B6EADC42}" type="slidenum">
              <a:rPr lang="en-US" sz="24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5</a:t>
            </a:fld>
            <a:endParaRPr lang="en-US" sz="24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33"/>
          <p:cNvSpPr/>
          <p:nvPr/>
        </p:nvSpPr>
        <p:spPr>
          <a:xfrm>
            <a:off x="103320" y="552600"/>
            <a:ext cx="8713440" cy="6401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t">
            <a:noAutofit/>
          </a:bodyPr>
          <a:lstStyle/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>
                <a:solidFill>
                  <a:srgbClr val="7F7F7F"/>
                </a:solidFill>
                <a:latin typeface="Times New Roman"/>
                <a:ea typeface="Times New Roman"/>
              </a:rPr>
              <a:t>• Introduction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endParaRPr lang="en-US" sz="1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• </a:t>
            </a:r>
            <a:r>
              <a:rPr lang="en-US" sz="2000" b="1" strike="noStrike" spc="-1">
                <a:solidFill>
                  <a:srgbClr val="C00000"/>
                </a:solidFill>
                <a:latin typeface="Times New Roman"/>
                <a:ea typeface="Times New Roman"/>
              </a:rPr>
              <a:t>Mini-conférences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   ▪ </a:t>
            </a:r>
            <a:r>
              <a:rPr lang="en-US" sz="2000" b="1" strike="noStrike" spc="-1">
                <a:solidFill>
                  <a:srgbClr val="22228B"/>
                </a:solidFill>
                <a:latin typeface="Times New Roman"/>
                <a:ea typeface="Times New Roman"/>
              </a:rPr>
              <a:t>Particules et interactions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   ▪ </a:t>
            </a:r>
            <a:r>
              <a:rPr lang="en-US" sz="2000" b="1" strike="noStrike" spc="-1">
                <a:solidFill>
                  <a:srgbClr val="22228B"/>
                </a:solidFill>
                <a:latin typeface="Times New Roman"/>
                <a:ea typeface="Times New Roman"/>
              </a:rPr>
              <a:t>Le CERN et le LHC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endParaRPr lang="en-US" sz="1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>
                <a:solidFill>
                  <a:srgbClr val="7F7F7F"/>
                </a:solidFill>
                <a:latin typeface="Times New Roman"/>
                <a:ea typeface="Times New Roman"/>
              </a:rPr>
              <a:t>• Discussion sur les métiers </a:t>
            </a:r>
            <a:r>
              <a:rPr lang="en-US" sz="2000" b="0" strike="noStrike" spc="-1">
                <a:solidFill>
                  <a:srgbClr val="FFFFFF"/>
                </a:solidFill>
                <a:latin typeface="Times New Roman"/>
                <a:ea typeface="Times New Roman"/>
              </a:rPr>
              <a:t>du LAL </a:t>
            </a:r>
            <a:r>
              <a:rPr lang="en-US" sz="2000" b="0" strike="noStrike" spc="-1">
                <a:solidFill>
                  <a:srgbClr val="7F7F7F"/>
                </a:solidFill>
                <a:latin typeface="Times New Roman"/>
                <a:ea typeface="Times New Roman"/>
              </a:rPr>
              <a:t>avec des membres du personnel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endParaRPr lang="en-US" sz="1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>
                <a:solidFill>
                  <a:srgbClr val="7F7F7F"/>
                </a:solidFill>
                <a:latin typeface="Times New Roman"/>
                <a:ea typeface="Times New Roman"/>
              </a:rPr>
              <a:t>• Visite d’ACO </a:t>
            </a:r>
            <a:r>
              <a:rPr lang="en-US" sz="2000" b="0" strike="noStrike" spc="-1">
                <a:solidFill>
                  <a:srgbClr val="FFFFFF"/>
                </a:solidFill>
                <a:latin typeface="Times New Roman"/>
                <a:ea typeface="Times New Roman"/>
              </a:rPr>
              <a:t>de l’Anneau de Collisions </a:t>
            </a:r>
            <a:r>
              <a:rPr lang="en-US" sz="2000" b="0" strike="noStrike" spc="-1">
                <a:solidFill>
                  <a:srgbClr val="7F7F7F"/>
                </a:solidFill>
                <a:latin typeface="Times New Roman"/>
                <a:ea typeface="Times New Roman"/>
              </a:rPr>
              <a:t>d’Orsay (ACO)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endParaRPr lang="en-US" sz="1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>
                <a:solidFill>
                  <a:srgbClr val="7F7F7F"/>
                </a:solidFill>
                <a:latin typeface="Times New Roman"/>
                <a:ea typeface="Times New Roman"/>
              </a:rPr>
              <a:t>• Déjeuner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endParaRPr lang="en-US" sz="1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>
                <a:solidFill>
                  <a:srgbClr val="7F7F7F"/>
                </a:solidFill>
                <a:latin typeface="Times New Roman"/>
                <a:ea typeface="Times New Roman"/>
              </a:rPr>
              <a:t>• Présentation d’un détecteur LHC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>
                <a:solidFill>
                  <a:srgbClr val="7F7F7F"/>
                </a:solidFill>
                <a:latin typeface="Times New Roman"/>
                <a:ea typeface="Times New Roman"/>
              </a:rPr>
              <a:t>• Exercice en salle informatique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>
                <a:solidFill>
                  <a:srgbClr val="7F7F7F"/>
                </a:solidFill>
                <a:latin typeface="Times New Roman"/>
                <a:ea typeface="Times New Roman"/>
              </a:rPr>
              <a:t>   ▪ Utilisation de vraies données enregistrées au LHC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>
                <a:solidFill>
                  <a:srgbClr val="7F7F7F"/>
                </a:solidFill>
                <a:latin typeface="Times New Roman"/>
                <a:ea typeface="Times New Roman"/>
              </a:rPr>
              <a:t>   ▪ Réalisation d’une mesure physique, transmission des résultats au CERN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endParaRPr lang="en-US" sz="1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>
                <a:solidFill>
                  <a:srgbClr val="7F7F7F"/>
                </a:solidFill>
                <a:latin typeface="Times New Roman"/>
                <a:ea typeface="Times New Roman"/>
              </a:rPr>
              <a:t>• Vidéoconférence en duplex avec le CERN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>
                <a:solidFill>
                  <a:srgbClr val="7F7F7F"/>
                </a:solidFill>
                <a:latin typeface="Times New Roman"/>
                <a:ea typeface="Times New Roman"/>
              </a:rPr>
              <a:t>   ▪ Rassemble toutes les classes qui ont participé à une Masterclasse aujourd’hui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>
                <a:solidFill>
                  <a:srgbClr val="7F7F7F"/>
                </a:solidFill>
                <a:latin typeface="Times New Roman"/>
                <a:ea typeface="Times New Roman"/>
              </a:rPr>
              <a:t>   ▪ En anglais !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>
                <a:solidFill>
                  <a:srgbClr val="7F7F7F"/>
                </a:solidFill>
                <a:latin typeface="Times New Roman"/>
                <a:ea typeface="Times New Roman"/>
              </a:rPr>
              <a:t>      → Besoin de deux volontaires pour présenter nos résultats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>
                <a:solidFill>
                  <a:srgbClr val="7F7F7F"/>
                </a:solidFill>
                <a:latin typeface="Times New Roman"/>
                <a:ea typeface="Times New Roman"/>
              </a:rPr>
              <a:t>   ▪ Quiz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endParaRPr lang="en-US" sz="1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>
                <a:solidFill>
                  <a:srgbClr val="7F7F7F"/>
                </a:solidFill>
                <a:latin typeface="Times New Roman"/>
                <a:ea typeface="Times New Roman"/>
              </a:rPr>
              <a:t>• Bilan de la journée</a:t>
            </a:r>
            <a:endParaRPr lang="en-US" sz="2000" b="0" strike="noStrike" spc="-1">
              <a:latin typeface="Arial"/>
            </a:endParaRPr>
          </a:p>
        </p:txBody>
      </p:sp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71280" y="49320"/>
            <a:ext cx="8964360" cy="5853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32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Agenda de la journée</a:t>
            </a: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9" name="Shape 135"/>
          <p:cNvSpPr/>
          <p:nvPr/>
        </p:nvSpPr>
        <p:spPr>
          <a:xfrm>
            <a:off x="8805960" y="6391440"/>
            <a:ext cx="337680" cy="461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t">
            <a:noAutofit/>
          </a:bodyPr>
          <a:lstStyle/>
          <a:p>
            <a:pPr algn="ctr">
              <a:lnSpc>
                <a:spcPct val="100000"/>
              </a:lnSpc>
              <a:buNone/>
              <a:tabLst>
                <a:tab pos="0" algn="l"/>
              </a:tabLst>
            </a:pPr>
            <a:fld id="{7FF9927F-D48D-4167-869A-3E049C5D3A6D}" type="slidenum">
              <a:rPr lang="en-US" sz="24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6</a:t>
            </a:fld>
            <a:endParaRPr lang="en-US" sz="2400" b="0" strike="noStrike" spc="-1">
              <a:latin typeface="Arial"/>
            </a:endParaRPr>
          </a:p>
        </p:txBody>
      </p:sp>
      <p:pic>
        <p:nvPicPr>
          <p:cNvPr id="110" name="Shape 136" descr="https://atlas.web.cern.ch/Atlas/GROUPS/PHYSICS/PAPERS/HIGG-2012-27/fig_004.png"/>
          <p:cNvPicPr/>
          <p:nvPr/>
        </p:nvPicPr>
        <p:blipFill>
          <a:blip r:embed="rId2"/>
          <a:srcRect b="52415"/>
          <a:stretch/>
        </p:blipFill>
        <p:spPr>
          <a:xfrm>
            <a:off x="4397400" y="3753000"/>
            <a:ext cx="4447800" cy="3004920"/>
          </a:xfrm>
          <a:prstGeom prst="rect">
            <a:avLst/>
          </a:prstGeom>
          <a:ln w="0">
            <a:noFill/>
          </a:ln>
        </p:spPr>
      </p:pic>
      <p:pic>
        <p:nvPicPr>
          <p:cNvPr id="111" name="Shape 137"/>
          <p:cNvPicPr/>
          <p:nvPr/>
        </p:nvPicPr>
        <p:blipFill>
          <a:blip r:embed="rId3"/>
          <a:stretch/>
        </p:blipFill>
        <p:spPr>
          <a:xfrm>
            <a:off x="98280" y="3014640"/>
            <a:ext cx="4316040" cy="3843000"/>
          </a:xfrm>
          <a:prstGeom prst="rect">
            <a:avLst/>
          </a:prstGeom>
          <a:ln w="0">
            <a:noFill/>
          </a:ln>
        </p:spPr>
      </p:pic>
      <p:pic>
        <p:nvPicPr>
          <p:cNvPr id="112" name="Shape 138" descr="CERN"/>
          <p:cNvPicPr/>
          <p:nvPr/>
        </p:nvPicPr>
        <p:blipFill>
          <a:blip r:embed="rId4"/>
          <a:srcRect t="5081" b="14057"/>
          <a:stretch/>
        </p:blipFill>
        <p:spPr>
          <a:xfrm>
            <a:off x="3419640" y="654120"/>
            <a:ext cx="4928760" cy="27237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71280" y="49320"/>
            <a:ext cx="8964360" cy="5853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32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Agenda de la journée</a:t>
            </a: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4" name="Shape 144"/>
          <p:cNvSpPr/>
          <p:nvPr/>
        </p:nvSpPr>
        <p:spPr>
          <a:xfrm>
            <a:off x="103320" y="552600"/>
            <a:ext cx="8713440" cy="8556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t">
            <a:noAutofit/>
          </a:bodyPr>
          <a:lstStyle/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>
                <a:solidFill>
                  <a:srgbClr val="7F7F7F"/>
                </a:solidFill>
                <a:latin typeface="Times New Roman"/>
                <a:ea typeface="Times New Roman"/>
              </a:rPr>
              <a:t>• Introduction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endParaRPr lang="en-US" sz="1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>
                <a:solidFill>
                  <a:srgbClr val="7F7F7F"/>
                </a:solidFill>
                <a:latin typeface="Times New Roman"/>
                <a:ea typeface="Times New Roman"/>
              </a:rPr>
              <a:t>• Mini-conférences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>
                <a:solidFill>
                  <a:srgbClr val="7F7F7F"/>
                </a:solidFill>
                <a:latin typeface="Times New Roman"/>
                <a:ea typeface="Times New Roman"/>
              </a:rPr>
              <a:t>   ▪ Particules et interactio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>
                <a:solidFill>
                  <a:srgbClr val="7F7F7F"/>
                </a:solidFill>
                <a:latin typeface="Times New Roman"/>
                <a:ea typeface="Times New Roman"/>
              </a:rPr>
              <a:t>   ▪ Le CERN et le LHC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endParaRPr lang="en-US" sz="1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• </a:t>
            </a:r>
            <a:r>
              <a:rPr lang="en-US" sz="2000" b="1" strike="noStrike" spc="-1">
                <a:solidFill>
                  <a:srgbClr val="C00000"/>
                </a:solidFill>
                <a:latin typeface="Times New Roman"/>
                <a:ea typeface="Times New Roman"/>
              </a:rPr>
              <a:t>Discussion sur les métiers d’IJCLab avec des membres du personnel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endParaRPr lang="en-US" sz="1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>
                <a:solidFill>
                  <a:srgbClr val="7F7F7F"/>
                </a:solidFill>
                <a:latin typeface="Times New Roman"/>
                <a:ea typeface="Times New Roman"/>
              </a:rPr>
              <a:t>• Visite de l’Anneau de Collisions d’Orsay (ACO)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endParaRPr lang="en-US" sz="1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>
                <a:solidFill>
                  <a:srgbClr val="7F7F7F"/>
                </a:solidFill>
                <a:latin typeface="Times New Roman"/>
                <a:ea typeface="Times New Roman"/>
              </a:rPr>
              <a:t>• Déjeuner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endParaRPr lang="en-US" sz="1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>
                <a:solidFill>
                  <a:srgbClr val="7F7F7F"/>
                </a:solidFill>
                <a:latin typeface="Times New Roman"/>
                <a:ea typeface="Times New Roman"/>
              </a:rPr>
              <a:t>• Présentation du détecteur ATLAS du LHC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>
                <a:solidFill>
                  <a:srgbClr val="7F7F7F"/>
                </a:solidFill>
                <a:latin typeface="Times New Roman"/>
                <a:ea typeface="Times New Roman"/>
              </a:rPr>
              <a:t>• Exercice « ATLAS W » sur ordinateur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>
                <a:solidFill>
                  <a:srgbClr val="7F7F7F"/>
                </a:solidFill>
                <a:latin typeface="Times New Roman"/>
                <a:ea typeface="Times New Roman"/>
              </a:rPr>
              <a:t>   ▪ Utilisation de vraies données enregistrées au LHC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>
                <a:solidFill>
                  <a:srgbClr val="7F7F7F"/>
                </a:solidFill>
                <a:latin typeface="Times New Roman"/>
                <a:ea typeface="Times New Roman"/>
              </a:rPr>
              <a:t>   ▪ Réalisation d’une mesure physique, transmission des résultats au CERN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endParaRPr lang="en-US" sz="1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>
                <a:solidFill>
                  <a:srgbClr val="7F7F7F"/>
                </a:solidFill>
                <a:latin typeface="Times New Roman"/>
                <a:ea typeface="Times New Roman"/>
              </a:rPr>
              <a:t>• Vidéoconférence en duplex avec le CERN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>
                <a:solidFill>
                  <a:srgbClr val="7F7F7F"/>
                </a:solidFill>
                <a:latin typeface="Times New Roman"/>
                <a:ea typeface="Times New Roman"/>
              </a:rPr>
              <a:t>   ▪ Rassemble toutes les classes qui ont participé à une Masterclasse aujourd’hui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>
                <a:solidFill>
                  <a:srgbClr val="7F7F7F"/>
                </a:solidFill>
                <a:latin typeface="Times New Roman"/>
                <a:ea typeface="Times New Roman"/>
              </a:rPr>
              <a:t>   ▪ En anglais !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>
                <a:solidFill>
                  <a:srgbClr val="7F7F7F"/>
                </a:solidFill>
                <a:latin typeface="Times New Roman"/>
                <a:ea typeface="Times New Roman"/>
              </a:rPr>
              <a:t>      → Besoin de deux volontaires pour présenter nos résultats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>
                <a:solidFill>
                  <a:srgbClr val="7F7F7F"/>
                </a:solidFill>
                <a:latin typeface="Times New Roman"/>
                <a:ea typeface="Times New Roman"/>
              </a:rPr>
              <a:t>   ▪ Quiz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endParaRPr lang="en-US" sz="1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>
                <a:solidFill>
                  <a:srgbClr val="7F7F7F"/>
                </a:solidFill>
                <a:latin typeface="Times New Roman"/>
                <a:ea typeface="Times New Roman"/>
              </a:rPr>
              <a:t>• Bilan de la journée</a:t>
            </a:r>
            <a:endParaRPr lang="en-US" sz="2000" b="0" strike="noStrike" spc="-1">
              <a:latin typeface="Arial"/>
            </a:endParaRPr>
          </a:p>
        </p:txBody>
      </p:sp>
      <p:sp>
        <p:nvSpPr>
          <p:cNvPr id="115" name="Shape 145"/>
          <p:cNvSpPr/>
          <p:nvPr/>
        </p:nvSpPr>
        <p:spPr>
          <a:xfrm>
            <a:off x="8805960" y="6391440"/>
            <a:ext cx="337680" cy="461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t">
            <a:noAutofit/>
          </a:bodyPr>
          <a:lstStyle/>
          <a:p>
            <a:pPr algn="ctr">
              <a:lnSpc>
                <a:spcPct val="100000"/>
              </a:lnSpc>
              <a:buNone/>
              <a:tabLst>
                <a:tab pos="0" algn="l"/>
              </a:tabLst>
            </a:pPr>
            <a:fld id="{9F9372D0-06C8-46F8-A053-75E30112C056}" type="slidenum">
              <a:rPr lang="en-US" sz="24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7</a:t>
            </a:fld>
            <a:endParaRPr lang="en-US" sz="2400" b="0" strike="noStrike" spc="-1">
              <a:latin typeface="Arial"/>
            </a:endParaRPr>
          </a:p>
        </p:txBody>
      </p:sp>
      <p:sp>
        <p:nvSpPr>
          <p:cNvPr id="116" name="Shape 146"/>
          <p:cNvSpPr/>
          <p:nvPr/>
        </p:nvSpPr>
        <p:spPr>
          <a:xfrm>
            <a:off x="0" y="2541600"/>
            <a:ext cx="8727840" cy="2400120"/>
          </a:xfrm>
          <a:prstGeom prst="rect">
            <a:avLst/>
          </a:prstGeom>
          <a:solidFill>
            <a:schemeClr val="lt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t">
            <a:noAutofit/>
          </a:bodyPr>
          <a:lstStyle/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1" strike="noStrike" spc="-1" dirty="0">
                <a:solidFill>
                  <a:srgbClr val="C00000"/>
                </a:solidFill>
                <a:latin typeface="Times New Roman"/>
                <a:ea typeface="Times New Roman"/>
              </a:rPr>
              <a:t>	</a:t>
            </a:r>
            <a:r>
              <a:rPr lang="en-US" sz="2000" b="0" strike="noStrike" spc="-1" dirty="0">
                <a:solidFill>
                  <a:srgbClr val="C00000"/>
                </a:solidFill>
                <a:latin typeface="Times New Roman"/>
                <a:ea typeface="Times New Roman"/>
              </a:rPr>
              <a:t>IJCLab </a:t>
            </a:r>
            <a:r>
              <a:rPr lang="en-US" sz="2000" b="0" strike="noStrike" spc="-1" dirty="0" err="1">
                <a:solidFill>
                  <a:srgbClr val="C00000"/>
                </a:solidFill>
                <a:latin typeface="Times New Roman"/>
                <a:ea typeface="Times New Roman"/>
              </a:rPr>
              <a:t>est</a:t>
            </a:r>
            <a:r>
              <a:rPr lang="en-US" sz="2000" b="0" strike="noStrike" spc="-1" dirty="0">
                <a:solidFill>
                  <a:srgbClr val="C00000"/>
                </a:solidFill>
                <a:latin typeface="Times New Roman"/>
                <a:ea typeface="Times New Roman"/>
              </a:rPr>
              <a:t> un </a:t>
            </a:r>
            <a:r>
              <a:rPr lang="en-US" sz="2000" b="0" strike="noStrike" spc="-1" dirty="0">
                <a:solidFill>
                  <a:srgbClr val="2A3781"/>
                </a:solidFill>
                <a:latin typeface="Times New Roman"/>
                <a:ea typeface="Times New Roman"/>
              </a:rPr>
              <a:t>très très </a:t>
            </a:r>
            <a:r>
              <a:rPr lang="en-US" sz="2000" b="0" strike="noStrike" spc="-1" dirty="0" err="1">
                <a:solidFill>
                  <a:srgbClr val="2A3781"/>
                </a:solidFill>
                <a:latin typeface="Times New Roman"/>
                <a:ea typeface="Times New Roman"/>
              </a:rPr>
              <a:t>gros</a:t>
            </a:r>
            <a:r>
              <a:rPr lang="en-US" sz="2000" b="0" strike="noStrike" spc="-1" dirty="0">
                <a:solidFill>
                  <a:srgbClr val="2A3781"/>
                </a:solidFill>
                <a:latin typeface="Times New Roman"/>
                <a:ea typeface="Times New Roman"/>
              </a:rPr>
              <a:t> </a:t>
            </a:r>
            <a:r>
              <a:rPr lang="en-US" sz="2000" b="0" strike="noStrike" spc="-1" dirty="0" err="1">
                <a:solidFill>
                  <a:srgbClr val="2A3781"/>
                </a:solidFill>
                <a:latin typeface="Times New Roman"/>
                <a:ea typeface="Times New Roman"/>
              </a:rPr>
              <a:t>laboratoire</a:t>
            </a:r>
            <a:r>
              <a:rPr lang="en-US" sz="2000" b="0" strike="noStrike" spc="-1" dirty="0">
                <a:solidFill>
                  <a:srgbClr val="2A3781"/>
                </a:solidFill>
                <a:latin typeface="Times New Roman"/>
                <a:ea typeface="Times New Roman"/>
              </a:rPr>
              <a:t> du CNRS </a:t>
            </a:r>
            <a:r>
              <a:rPr lang="en-US" sz="2000" b="0" strike="noStrike" spc="-1" dirty="0">
                <a:solidFill>
                  <a:srgbClr val="C00000"/>
                </a:solidFill>
                <a:latin typeface="Times New Roman"/>
                <a:ea typeface="Times New Roman"/>
              </a:rPr>
              <a:t>:</a:t>
            </a:r>
            <a:endParaRPr lang="en-US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 dirty="0">
                <a:solidFill>
                  <a:srgbClr val="C00000"/>
                </a:solidFill>
                <a:latin typeface="Times New Roman"/>
                <a:ea typeface="Times New Roman"/>
              </a:rPr>
              <a:t>   	   </a:t>
            </a:r>
            <a:r>
              <a:rPr lang="en-US" sz="2000" b="0" strike="noStrike" spc="-1" dirty="0">
                <a:solidFill>
                  <a:srgbClr val="2A3781"/>
                </a:solidFill>
                <a:latin typeface="Times New Roman"/>
                <a:ea typeface="Times New Roman"/>
              </a:rPr>
              <a:t>▪</a:t>
            </a:r>
            <a:r>
              <a:rPr lang="en-US" sz="2000" b="0" strike="noStrike" spc="-1" dirty="0">
                <a:solidFill>
                  <a:srgbClr val="C00000"/>
                </a:solidFill>
                <a:latin typeface="Times New Roman"/>
                <a:ea typeface="Times New Roman"/>
              </a:rPr>
              <a:t> ~270 </a:t>
            </a:r>
            <a:r>
              <a:rPr lang="en-US" sz="2000" b="0" strike="noStrike" spc="-1" dirty="0" err="1">
                <a:solidFill>
                  <a:srgbClr val="C00000"/>
                </a:solidFill>
                <a:latin typeface="Times New Roman"/>
                <a:ea typeface="Times New Roman"/>
              </a:rPr>
              <a:t>chercheurs</a:t>
            </a:r>
            <a:endParaRPr lang="en-US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 dirty="0">
                <a:solidFill>
                  <a:srgbClr val="C00000"/>
                </a:solidFill>
                <a:latin typeface="Times New Roman"/>
                <a:ea typeface="Times New Roman"/>
              </a:rPr>
              <a:t>   	   </a:t>
            </a:r>
            <a:r>
              <a:rPr lang="en-US" sz="2000" b="0" strike="noStrike" spc="-1" dirty="0">
                <a:solidFill>
                  <a:srgbClr val="2A3781"/>
                </a:solidFill>
                <a:latin typeface="Times New Roman"/>
                <a:ea typeface="Times New Roman"/>
              </a:rPr>
              <a:t>▪</a:t>
            </a:r>
            <a:r>
              <a:rPr lang="en-US" sz="2000" b="0" strike="noStrike" spc="-1" dirty="0">
                <a:solidFill>
                  <a:srgbClr val="C00000"/>
                </a:solidFill>
                <a:latin typeface="Times New Roman"/>
                <a:ea typeface="Times New Roman"/>
              </a:rPr>
              <a:t> ~500 </a:t>
            </a:r>
            <a:r>
              <a:rPr lang="en-US" sz="2000" b="0" strike="noStrike" spc="-1" dirty="0" err="1">
                <a:solidFill>
                  <a:srgbClr val="C00000"/>
                </a:solidFill>
                <a:latin typeface="Times New Roman"/>
                <a:ea typeface="Times New Roman"/>
              </a:rPr>
              <a:t>ingénieurs</a:t>
            </a:r>
            <a:r>
              <a:rPr lang="en-US" sz="2000" b="0" strike="noStrike" spc="-1" dirty="0">
                <a:solidFill>
                  <a:srgbClr val="C00000"/>
                </a:solidFill>
                <a:latin typeface="Times New Roman"/>
                <a:ea typeface="Times New Roman"/>
              </a:rPr>
              <a:t>, </a:t>
            </a:r>
            <a:r>
              <a:rPr lang="en-US" sz="2000" b="0" strike="noStrike" spc="-1" dirty="0" err="1">
                <a:solidFill>
                  <a:srgbClr val="C00000"/>
                </a:solidFill>
                <a:latin typeface="Times New Roman"/>
                <a:ea typeface="Times New Roman"/>
              </a:rPr>
              <a:t>techniciens</a:t>
            </a:r>
            <a:r>
              <a:rPr lang="en-US" sz="2000" b="0" strike="noStrike" spc="-1" dirty="0">
                <a:solidFill>
                  <a:srgbClr val="C00000"/>
                </a:solidFill>
                <a:latin typeface="Times New Roman"/>
                <a:ea typeface="Times New Roman"/>
              </a:rPr>
              <a:t> et </a:t>
            </a:r>
            <a:r>
              <a:rPr lang="en-US" sz="2000" b="0" strike="noStrike" spc="-1" dirty="0" err="1">
                <a:solidFill>
                  <a:srgbClr val="C00000"/>
                </a:solidFill>
                <a:latin typeface="Times New Roman"/>
                <a:ea typeface="Times New Roman"/>
              </a:rPr>
              <a:t>administratifs</a:t>
            </a:r>
            <a:endParaRPr lang="en-US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endParaRPr lang="en-US" sz="10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 dirty="0">
                <a:solidFill>
                  <a:srgbClr val="C00000"/>
                </a:solidFill>
                <a:latin typeface="Times New Roman"/>
                <a:ea typeface="Times New Roman"/>
              </a:rPr>
              <a:t>	   → </a:t>
            </a:r>
            <a:r>
              <a:rPr lang="en-US" sz="2000" b="0" strike="noStrike" spc="-1" dirty="0">
                <a:solidFill>
                  <a:srgbClr val="2A3781"/>
                </a:solidFill>
                <a:latin typeface="Times New Roman"/>
                <a:ea typeface="Times New Roman"/>
              </a:rPr>
              <a:t>Une très grand </a:t>
            </a:r>
            <a:r>
              <a:rPr lang="en-US" sz="2000" b="0" strike="noStrike" spc="-1" dirty="0" err="1">
                <a:solidFill>
                  <a:srgbClr val="2A3781"/>
                </a:solidFill>
                <a:latin typeface="Times New Roman"/>
                <a:ea typeface="Times New Roman"/>
              </a:rPr>
              <a:t>variété</a:t>
            </a:r>
            <a:r>
              <a:rPr lang="en-US" sz="2000" b="0" strike="noStrike" spc="-1" dirty="0">
                <a:solidFill>
                  <a:srgbClr val="2A3781"/>
                </a:solidFill>
                <a:latin typeface="Times New Roman"/>
                <a:ea typeface="Times New Roman"/>
              </a:rPr>
              <a:t> de métiers </a:t>
            </a:r>
            <a:r>
              <a:rPr lang="en-US" sz="2000" b="0" strike="noStrike" spc="-1" dirty="0">
                <a:solidFill>
                  <a:srgbClr val="C00000"/>
                </a:solidFill>
                <a:latin typeface="Times New Roman"/>
                <a:ea typeface="Times New Roman"/>
              </a:rPr>
              <a:t>:</a:t>
            </a:r>
            <a:endParaRPr lang="en-US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 dirty="0">
                <a:solidFill>
                  <a:srgbClr val="C00000"/>
                </a:solidFill>
                <a:latin typeface="Times New Roman"/>
                <a:ea typeface="Times New Roman"/>
              </a:rPr>
              <a:t>   	         </a:t>
            </a:r>
            <a:r>
              <a:rPr lang="en-US" sz="2000" b="0" strike="noStrike" spc="-1" dirty="0">
                <a:solidFill>
                  <a:srgbClr val="2A3781"/>
                </a:solidFill>
                <a:latin typeface="Times New Roman"/>
                <a:ea typeface="Times New Roman"/>
              </a:rPr>
              <a:t>▪</a:t>
            </a:r>
            <a:r>
              <a:rPr lang="en-US" sz="2000" b="0" strike="noStrike" spc="-1" dirty="0">
                <a:solidFill>
                  <a:srgbClr val="C00000"/>
                </a:solidFill>
                <a:latin typeface="Times New Roman"/>
                <a:ea typeface="Times New Roman"/>
              </a:rPr>
              <a:t> Informatique, </a:t>
            </a:r>
            <a:r>
              <a:rPr lang="en-US" sz="2000" b="0" strike="noStrike" spc="-1" dirty="0" err="1">
                <a:solidFill>
                  <a:srgbClr val="C00000"/>
                </a:solidFill>
                <a:latin typeface="Times New Roman"/>
                <a:ea typeface="Times New Roman"/>
              </a:rPr>
              <a:t>électronique</a:t>
            </a:r>
            <a:r>
              <a:rPr lang="en-US" sz="2000" b="0" strike="noStrike" spc="-1" dirty="0">
                <a:solidFill>
                  <a:srgbClr val="C00000"/>
                </a:solidFill>
                <a:latin typeface="Times New Roman"/>
                <a:ea typeface="Times New Roman"/>
              </a:rPr>
              <a:t>, </a:t>
            </a:r>
            <a:r>
              <a:rPr lang="en-US" sz="2000" b="0" strike="noStrike" spc="-1" dirty="0" err="1">
                <a:solidFill>
                  <a:srgbClr val="C00000"/>
                </a:solidFill>
                <a:latin typeface="Times New Roman"/>
                <a:ea typeface="Times New Roman"/>
              </a:rPr>
              <a:t>mécanique</a:t>
            </a:r>
            <a:r>
              <a:rPr lang="en-US" sz="2000" b="0" strike="noStrike" spc="-1" dirty="0">
                <a:solidFill>
                  <a:srgbClr val="C00000"/>
                </a:solidFill>
                <a:latin typeface="Times New Roman"/>
                <a:ea typeface="Times New Roman"/>
              </a:rPr>
              <a:t> …</a:t>
            </a:r>
            <a:endParaRPr lang="en-US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 dirty="0">
                <a:solidFill>
                  <a:srgbClr val="C00000"/>
                </a:solidFill>
                <a:latin typeface="Times New Roman"/>
                <a:ea typeface="Times New Roman"/>
              </a:rPr>
              <a:t>   	         </a:t>
            </a:r>
            <a:r>
              <a:rPr lang="en-US" sz="2000" b="0" strike="noStrike" spc="-1" dirty="0">
                <a:solidFill>
                  <a:srgbClr val="2A3781"/>
                </a:solidFill>
                <a:latin typeface="Times New Roman"/>
                <a:ea typeface="Times New Roman"/>
              </a:rPr>
              <a:t>▪</a:t>
            </a:r>
            <a:r>
              <a:rPr lang="en-US" sz="2000" b="0" strike="noStrike" spc="-1" dirty="0">
                <a:solidFill>
                  <a:srgbClr val="C00000"/>
                </a:solidFill>
                <a:latin typeface="Times New Roman"/>
                <a:ea typeface="Times New Roman"/>
              </a:rPr>
              <a:t> Services financier, personnel, missions …</a:t>
            </a:r>
            <a:endParaRPr lang="en-US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 dirty="0">
                <a:solidFill>
                  <a:srgbClr val="C00000"/>
                </a:solidFill>
                <a:latin typeface="Times New Roman"/>
                <a:ea typeface="Times New Roman"/>
              </a:rPr>
              <a:t>   	         </a:t>
            </a:r>
            <a:r>
              <a:rPr lang="en-US" sz="2000" b="0" strike="noStrike" spc="-1" dirty="0">
                <a:solidFill>
                  <a:srgbClr val="2A3781"/>
                </a:solidFill>
                <a:latin typeface="Times New Roman"/>
                <a:ea typeface="Times New Roman"/>
              </a:rPr>
              <a:t>▪</a:t>
            </a:r>
            <a:r>
              <a:rPr lang="en-US" sz="2000" b="0" strike="noStrike" spc="-1" dirty="0">
                <a:solidFill>
                  <a:srgbClr val="C00000"/>
                </a:solidFill>
                <a:latin typeface="Times New Roman"/>
                <a:ea typeface="Times New Roman"/>
              </a:rPr>
              <a:t> Infrastructures, </a:t>
            </a:r>
            <a:r>
              <a:rPr lang="en-US" sz="2000" b="0" strike="noStrike" spc="-1" dirty="0" err="1">
                <a:solidFill>
                  <a:srgbClr val="C00000"/>
                </a:solidFill>
                <a:latin typeface="Times New Roman"/>
                <a:ea typeface="Times New Roman"/>
              </a:rPr>
              <a:t>logistique</a:t>
            </a:r>
            <a:r>
              <a:rPr lang="en-US" sz="2000" b="0" strike="noStrike" spc="-1" dirty="0">
                <a:solidFill>
                  <a:srgbClr val="C00000"/>
                </a:solidFill>
                <a:latin typeface="Times New Roman"/>
                <a:ea typeface="Times New Roman"/>
              </a:rPr>
              <a:t>, </a:t>
            </a:r>
            <a:r>
              <a:rPr lang="en-US" sz="2000" b="0" strike="noStrike" spc="-1" dirty="0" err="1">
                <a:solidFill>
                  <a:srgbClr val="C00000"/>
                </a:solidFill>
                <a:latin typeface="Times New Roman"/>
                <a:ea typeface="Times New Roman"/>
              </a:rPr>
              <a:t>organisation</a:t>
            </a:r>
            <a:r>
              <a:rPr lang="en-US" sz="2000" b="0" strike="noStrike" spc="-1" dirty="0">
                <a:solidFill>
                  <a:srgbClr val="C00000"/>
                </a:solidFill>
                <a:latin typeface="Times New Roman"/>
                <a:ea typeface="Times New Roman"/>
              </a:rPr>
              <a:t> de </a:t>
            </a:r>
            <a:r>
              <a:rPr lang="en-US" sz="2000" b="0" strike="noStrike" spc="-1" dirty="0" err="1">
                <a:solidFill>
                  <a:srgbClr val="C00000"/>
                </a:solidFill>
                <a:latin typeface="Times New Roman"/>
                <a:ea typeface="Times New Roman"/>
              </a:rPr>
              <a:t>conférences</a:t>
            </a:r>
            <a:r>
              <a:rPr lang="en-US" sz="2000" b="0" strike="noStrike" spc="-1" dirty="0">
                <a:solidFill>
                  <a:srgbClr val="C00000"/>
                </a:solidFill>
                <a:latin typeface="Times New Roman"/>
                <a:ea typeface="Times New Roman"/>
              </a:rPr>
              <a:t> …</a:t>
            </a:r>
            <a:endParaRPr lang="en-US" sz="2000" b="0" strike="noStrike" spc="-1" dirty="0">
              <a:latin typeface="Arial"/>
            </a:endParaRPr>
          </a:p>
        </p:txBody>
      </p:sp>
      <p:pic>
        <p:nvPicPr>
          <p:cNvPr id="117" name="Shape 147" descr="fig12-Planck-HFI"/>
          <p:cNvPicPr/>
          <p:nvPr/>
        </p:nvPicPr>
        <p:blipFill>
          <a:blip r:embed="rId2"/>
          <a:stretch/>
        </p:blipFill>
        <p:spPr>
          <a:xfrm>
            <a:off x="6740640" y="304920"/>
            <a:ext cx="2233080" cy="1672920"/>
          </a:xfrm>
          <a:prstGeom prst="rect">
            <a:avLst/>
          </a:prstGeom>
          <a:ln w="0">
            <a:noFill/>
          </a:ln>
        </p:spPr>
      </p:pic>
      <p:pic>
        <p:nvPicPr>
          <p:cNvPr id="118" name="Shape 148" descr="cold parts assembly"/>
          <p:cNvPicPr/>
          <p:nvPr/>
        </p:nvPicPr>
        <p:blipFill>
          <a:blip r:embed="rId3"/>
          <a:stretch/>
        </p:blipFill>
        <p:spPr>
          <a:xfrm>
            <a:off x="6518160" y="2701800"/>
            <a:ext cx="2161800" cy="1618920"/>
          </a:xfrm>
          <a:prstGeom prst="rect">
            <a:avLst/>
          </a:prstGeom>
          <a:ln w="9525">
            <a:solidFill>
              <a:srgbClr val="000000"/>
            </a:solidFill>
            <a:miter/>
          </a:ln>
        </p:spPr>
      </p:pic>
      <p:pic>
        <p:nvPicPr>
          <p:cNvPr id="119" name="Shape 149" descr="C:\Users\narnaud\Documents\Communication\Master classe\2012\2012-MasterclassesPhotos23Mars\CSC_0636.JPG"/>
          <p:cNvPicPr/>
          <p:nvPr/>
        </p:nvPicPr>
        <p:blipFill>
          <a:blip r:embed="rId4"/>
          <a:stretch/>
        </p:blipFill>
        <p:spPr>
          <a:xfrm>
            <a:off x="3228840" y="4941720"/>
            <a:ext cx="2808000" cy="1872720"/>
          </a:xfrm>
          <a:prstGeom prst="rect">
            <a:avLst/>
          </a:prstGeom>
          <a:ln w="0">
            <a:noFill/>
          </a:ln>
        </p:spPr>
      </p:pic>
      <p:pic>
        <p:nvPicPr>
          <p:cNvPr id="120" name="Shape 150" descr="C:\Users\narnaud\Documents\Communication\LAL\P2IO\Lettre P2IO\IMAG0170.jpg"/>
          <p:cNvPicPr/>
          <p:nvPr/>
        </p:nvPicPr>
        <p:blipFill>
          <a:blip r:embed="rId5"/>
          <a:stretch/>
        </p:blipFill>
        <p:spPr>
          <a:xfrm>
            <a:off x="103320" y="552600"/>
            <a:ext cx="2730240" cy="15444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PlaceHolder 1"/>
          <p:cNvSpPr>
            <a:spLocks noGrp="1"/>
          </p:cNvSpPr>
          <p:nvPr>
            <p:ph type="title"/>
          </p:nvPr>
        </p:nvSpPr>
        <p:spPr>
          <a:xfrm>
            <a:off x="71280" y="49320"/>
            <a:ext cx="8964360" cy="5853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32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Agenda de la journée</a:t>
            </a: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2" name="Shape 156"/>
          <p:cNvSpPr/>
          <p:nvPr/>
        </p:nvSpPr>
        <p:spPr>
          <a:xfrm>
            <a:off x="103320" y="552600"/>
            <a:ext cx="8713440" cy="6401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t">
            <a:noAutofit/>
          </a:bodyPr>
          <a:lstStyle/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>
                <a:solidFill>
                  <a:srgbClr val="7F7F7F"/>
                </a:solidFill>
                <a:latin typeface="Times New Roman"/>
                <a:ea typeface="Times New Roman"/>
              </a:rPr>
              <a:t>• Introduction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endParaRPr lang="en-US" sz="1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>
                <a:solidFill>
                  <a:srgbClr val="7F7F7F"/>
                </a:solidFill>
                <a:latin typeface="Times New Roman"/>
                <a:ea typeface="Times New Roman"/>
              </a:rPr>
              <a:t>• Mini-conférences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>
                <a:solidFill>
                  <a:srgbClr val="7F7F7F"/>
                </a:solidFill>
                <a:latin typeface="Times New Roman"/>
                <a:ea typeface="Times New Roman"/>
              </a:rPr>
              <a:t>   ▪ Particules et interactions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>
                <a:solidFill>
                  <a:srgbClr val="7F7F7F"/>
                </a:solidFill>
                <a:latin typeface="Times New Roman"/>
                <a:ea typeface="Times New Roman"/>
              </a:rPr>
              <a:t>   ▪ Le CERN et le LHC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endParaRPr lang="en-US" sz="1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>
                <a:solidFill>
                  <a:srgbClr val="7F7F7F"/>
                </a:solidFill>
                <a:latin typeface="Times New Roman"/>
                <a:ea typeface="Times New Roman"/>
              </a:rPr>
              <a:t>• Discussion sur les métiers du </a:t>
            </a:r>
            <a:r>
              <a:rPr lang="en-US" sz="2000" b="0" strike="noStrike" spc="-1">
                <a:solidFill>
                  <a:srgbClr val="FFFFFF"/>
                </a:solidFill>
                <a:latin typeface="Times New Roman"/>
                <a:ea typeface="Times New Roman"/>
              </a:rPr>
              <a:t>LAL avec des membres du </a:t>
            </a:r>
            <a:r>
              <a:rPr lang="en-US" sz="2000" b="0" strike="noStrike" spc="-1">
                <a:solidFill>
                  <a:srgbClr val="7F7F7F"/>
                </a:solidFill>
                <a:latin typeface="Times New Roman"/>
                <a:ea typeface="Times New Roman"/>
              </a:rPr>
              <a:t>personnel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endParaRPr lang="en-US" sz="1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• </a:t>
            </a:r>
            <a:r>
              <a:rPr lang="en-US" sz="2000" b="1" strike="noStrike" spc="-1">
                <a:solidFill>
                  <a:srgbClr val="C00000"/>
                </a:solidFill>
                <a:latin typeface="Times New Roman"/>
                <a:ea typeface="Times New Roman"/>
              </a:rPr>
              <a:t>Visite de l’Anneau de Collisions d’Orsay (ACO)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endParaRPr lang="en-US" sz="1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>
                <a:solidFill>
                  <a:srgbClr val="7F7F7F"/>
                </a:solidFill>
                <a:latin typeface="Times New Roman"/>
                <a:ea typeface="Times New Roman"/>
              </a:rPr>
              <a:t>• Déjeuner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endParaRPr lang="en-US" sz="1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>
                <a:solidFill>
                  <a:srgbClr val="7F7F7F"/>
                </a:solidFill>
                <a:latin typeface="Times New Roman"/>
                <a:ea typeface="Times New Roman"/>
              </a:rPr>
              <a:t>• Présentation du détecteur ATLAS du LHC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>
                <a:solidFill>
                  <a:srgbClr val="7F7F7F"/>
                </a:solidFill>
                <a:latin typeface="Times New Roman"/>
                <a:ea typeface="Times New Roman"/>
              </a:rPr>
              <a:t>• Exercice « ATLAS W » sur ordinateur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>
                <a:solidFill>
                  <a:srgbClr val="7F7F7F"/>
                </a:solidFill>
                <a:latin typeface="Times New Roman"/>
                <a:ea typeface="Times New Roman"/>
              </a:rPr>
              <a:t>   ▪ Utilisation de vraies données enregistrées au LHC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>
                <a:solidFill>
                  <a:srgbClr val="7F7F7F"/>
                </a:solidFill>
                <a:latin typeface="Times New Roman"/>
                <a:ea typeface="Times New Roman"/>
              </a:rPr>
              <a:t>   ▪ Réalisation d’une mesure physique, transmission des résultats au CERN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endParaRPr lang="en-US" sz="1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>
                <a:solidFill>
                  <a:srgbClr val="7F7F7F"/>
                </a:solidFill>
                <a:latin typeface="Times New Roman"/>
                <a:ea typeface="Times New Roman"/>
              </a:rPr>
              <a:t>• Vidéoconférence en duplex avec le CERN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>
                <a:solidFill>
                  <a:srgbClr val="7F7F7F"/>
                </a:solidFill>
                <a:latin typeface="Times New Roman"/>
                <a:ea typeface="Times New Roman"/>
              </a:rPr>
              <a:t>   ▪ Rassemble toutes les classes qui ont participé à une Masterclasse aujourd’hui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>
                <a:solidFill>
                  <a:srgbClr val="7F7F7F"/>
                </a:solidFill>
                <a:latin typeface="Times New Roman"/>
                <a:ea typeface="Times New Roman"/>
              </a:rPr>
              <a:t>   ▪ En anglais !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>
                <a:solidFill>
                  <a:srgbClr val="7F7F7F"/>
                </a:solidFill>
                <a:latin typeface="Times New Roman"/>
                <a:ea typeface="Times New Roman"/>
              </a:rPr>
              <a:t>      → Besoin de deux volontaires pour présenter nos résultats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>
                <a:solidFill>
                  <a:srgbClr val="7F7F7F"/>
                </a:solidFill>
                <a:latin typeface="Times New Roman"/>
                <a:ea typeface="Times New Roman"/>
              </a:rPr>
              <a:t>   ▪ Quiz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endParaRPr lang="en-US" sz="1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>
                <a:solidFill>
                  <a:srgbClr val="7F7F7F"/>
                </a:solidFill>
                <a:latin typeface="Times New Roman"/>
                <a:ea typeface="Times New Roman"/>
              </a:rPr>
              <a:t>• Bilan de la journée</a:t>
            </a:r>
            <a:endParaRPr lang="en-US" sz="2000" b="0" strike="noStrike" spc="-1">
              <a:latin typeface="Arial"/>
            </a:endParaRPr>
          </a:p>
        </p:txBody>
      </p:sp>
      <p:sp>
        <p:nvSpPr>
          <p:cNvPr id="123" name="Shape 157"/>
          <p:cNvSpPr/>
          <p:nvPr/>
        </p:nvSpPr>
        <p:spPr>
          <a:xfrm>
            <a:off x="8805960" y="6391440"/>
            <a:ext cx="337680" cy="461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t">
            <a:noAutofit/>
          </a:bodyPr>
          <a:lstStyle/>
          <a:p>
            <a:pPr algn="ctr">
              <a:lnSpc>
                <a:spcPct val="100000"/>
              </a:lnSpc>
              <a:buNone/>
              <a:tabLst>
                <a:tab pos="0" algn="l"/>
              </a:tabLst>
            </a:pPr>
            <a:fld id="{94296421-D07A-4E35-AA00-45712A009CF8}" type="slidenum">
              <a:rPr lang="en-US" sz="24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8</a:t>
            </a:fld>
            <a:endParaRPr lang="en-US" sz="2400" b="0" strike="noStrike" spc="-1">
              <a:latin typeface="Arial"/>
            </a:endParaRPr>
          </a:p>
        </p:txBody>
      </p:sp>
      <p:sp>
        <p:nvSpPr>
          <p:cNvPr id="124" name="Shape 158"/>
          <p:cNvSpPr/>
          <p:nvPr/>
        </p:nvSpPr>
        <p:spPr>
          <a:xfrm>
            <a:off x="33480" y="3084120"/>
            <a:ext cx="9077040" cy="4093920"/>
          </a:xfrm>
          <a:prstGeom prst="rect">
            <a:avLst/>
          </a:prstGeom>
          <a:solidFill>
            <a:schemeClr val="lt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t">
            <a:noAutofit/>
          </a:bodyPr>
          <a:lstStyle/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1" strike="noStrike" spc="-1" dirty="0">
                <a:solidFill>
                  <a:srgbClr val="C00000"/>
                </a:solidFill>
                <a:latin typeface="Times New Roman"/>
                <a:ea typeface="Times New Roman"/>
              </a:rPr>
              <a:t>	</a:t>
            </a:r>
            <a:r>
              <a:rPr lang="en-US" sz="2000" b="0" strike="noStrike" spc="-1" dirty="0" err="1">
                <a:solidFill>
                  <a:srgbClr val="C00000"/>
                </a:solidFill>
                <a:latin typeface="Times New Roman"/>
                <a:ea typeface="Times New Roman"/>
              </a:rPr>
              <a:t>L’</a:t>
            </a:r>
            <a:r>
              <a:rPr lang="en-US" sz="2000" b="0" strike="noStrike" spc="-1" dirty="0" err="1">
                <a:solidFill>
                  <a:srgbClr val="2A3781"/>
                </a:solidFill>
                <a:latin typeface="Times New Roman"/>
                <a:ea typeface="Times New Roman"/>
              </a:rPr>
              <a:t>A</a:t>
            </a:r>
            <a:r>
              <a:rPr lang="en-US" sz="2000" b="0" strike="noStrike" spc="-1" dirty="0" err="1">
                <a:solidFill>
                  <a:srgbClr val="C00000"/>
                </a:solidFill>
                <a:latin typeface="Times New Roman"/>
                <a:ea typeface="Times New Roman"/>
              </a:rPr>
              <a:t>nneau</a:t>
            </a:r>
            <a:r>
              <a:rPr lang="en-US" sz="2000" b="0" strike="noStrike" spc="-1" dirty="0">
                <a:solidFill>
                  <a:srgbClr val="C00000"/>
                </a:solidFill>
                <a:latin typeface="Times New Roman"/>
                <a:ea typeface="Times New Roman"/>
              </a:rPr>
              <a:t> de </a:t>
            </a:r>
            <a:r>
              <a:rPr lang="en-US" sz="2000" b="0" strike="noStrike" spc="-1" dirty="0">
                <a:solidFill>
                  <a:srgbClr val="2A3781"/>
                </a:solidFill>
                <a:latin typeface="Times New Roman"/>
                <a:ea typeface="Times New Roman"/>
              </a:rPr>
              <a:t>C</a:t>
            </a:r>
            <a:r>
              <a:rPr lang="en-US" sz="2000" b="0" strike="noStrike" spc="-1" dirty="0">
                <a:solidFill>
                  <a:srgbClr val="C00000"/>
                </a:solidFill>
                <a:latin typeface="Times New Roman"/>
                <a:ea typeface="Times New Roman"/>
              </a:rPr>
              <a:t>ollisions d’</a:t>
            </a:r>
            <a:r>
              <a:rPr lang="en-US" sz="2000" b="0" strike="noStrike" spc="-1" dirty="0">
                <a:solidFill>
                  <a:srgbClr val="2A3781"/>
                </a:solidFill>
                <a:latin typeface="Times New Roman"/>
                <a:ea typeface="Times New Roman"/>
              </a:rPr>
              <a:t>O</a:t>
            </a:r>
            <a:r>
              <a:rPr lang="en-US" sz="2000" b="0" strike="noStrike" spc="-1" dirty="0">
                <a:solidFill>
                  <a:srgbClr val="C00000"/>
                </a:solidFill>
                <a:latin typeface="Times New Roman"/>
                <a:ea typeface="Times New Roman"/>
              </a:rPr>
              <a:t>rsay</a:t>
            </a:r>
            <a:endParaRPr lang="en-US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 dirty="0">
                <a:solidFill>
                  <a:srgbClr val="C00000"/>
                </a:solidFill>
                <a:latin typeface="Times New Roman"/>
                <a:ea typeface="Times New Roman"/>
              </a:rPr>
              <a:t>   	   </a:t>
            </a:r>
            <a:r>
              <a:rPr lang="en-US" sz="2000" b="0" strike="noStrike" spc="-1" dirty="0">
                <a:solidFill>
                  <a:srgbClr val="2A3781"/>
                </a:solidFill>
                <a:latin typeface="Times New Roman"/>
                <a:ea typeface="Times New Roman"/>
              </a:rPr>
              <a:t>▪</a:t>
            </a:r>
            <a:r>
              <a:rPr lang="en-US" sz="2000" b="0" strike="noStrike" spc="-1" dirty="0">
                <a:solidFill>
                  <a:srgbClr val="C00000"/>
                </a:solidFill>
                <a:latin typeface="Times New Roman"/>
                <a:ea typeface="Times New Roman"/>
              </a:rPr>
              <a:t> Un </a:t>
            </a:r>
            <a:r>
              <a:rPr lang="en-US" sz="2000" b="0" strike="noStrike" spc="-1" dirty="0" err="1">
                <a:solidFill>
                  <a:srgbClr val="2A3781"/>
                </a:solidFill>
                <a:latin typeface="Times New Roman"/>
                <a:ea typeface="Times New Roman"/>
              </a:rPr>
              <a:t>collisionneur</a:t>
            </a:r>
            <a:r>
              <a:rPr lang="en-US" sz="2000" b="0" strike="noStrike" spc="-1" dirty="0">
                <a:solidFill>
                  <a:srgbClr val="C00000"/>
                </a:solidFill>
                <a:latin typeface="Times New Roman"/>
                <a:ea typeface="Times New Roman"/>
              </a:rPr>
              <a:t> avec </a:t>
            </a:r>
            <a:r>
              <a:rPr lang="en-US" sz="2000" b="0" strike="noStrike" spc="-1" dirty="0" err="1">
                <a:solidFill>
                  <a:srgbClr val="C00000"/>
                </a:solidFill>
                <a:latin typeface="Times New Roman"/>
                <a:ea typeface="Times New Roman"/>
              </a:rPr>
              <a:t>une</a:t>
            </a:r>
            <a:r>
              <a:rPr lang="en-US" sz="2000" b="0" strike="noStrike" spc="-1" dirty="0">
                <a:solidFill>
                  <a:srgbClr val="C00000"/>
                </a:solidFill>
                <a:latin typeface="Times New Roman"/>
                <a:ea typeface="Times New Roman"/>
              </a:rPr>
              <a:t> très riche </a:t>
            </a:r>
            <a:r>
              <a:rPr lang="en-US" sz="2000" b="0" strike="noStrike" spc="-1" dirty="0" err="1">
                <a:solidFill>
                  <a:srgbClr val="C00000"/>
                </a:solidFill>
                <a:latin typeface="Times New Roman"/>
                <a:ea typeface="Times New Roman"/>
              </a:rPr>
              <a:t>histoire</a:t>
            </a:r>
            <a:r>
              <a:rPr lang="en-US" sz="2000" b="0" strike="noStrike" spc="-1" dirty="0">
                <a:solidFill>
                  <a:srgbClr val="C00000"/>
                </a:solidFill>
                <a:latin typeface="Times New Roman"/>
                <a:ea typeface="Times New Roman"/>
              </a:rPr>
              <a:t> </a:t>
            </a:r>
            <a:r>
              <a:rPr lang="en-US" sz="2000" b="0" strike="noStrike" spc="-1" dirty="0" err="1">
                <a:solidFill>
                  <a:srgbClr val="C00000"/>
                </a:solidFill>
                <a:latin typeface="Times New Roman"/>
                <a:ea typeface="Times New Roman"/>
              </a:rPr>
              <a:t>scientifique</a:t>
            </a:r>
            <a:endParaRPr lang="en-US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 dirty="0">
                <a:solidFill>
                  <a:srgbClr val="C00000"/>
                </a:solidFill>
                <a:latin typeface="Times New Roman"/>
                <a:ea typeface="Times New Roman"/>
              </a:rPr>
              <a:t>   	   </a:t>
            </a:r>
            <a:r>
              <a:rPr lang="en-US" sz="2000" b="0" strike="noStrike" spc="-1" dirty="0">
                <a:solidFill>
                  <a:srgbClr val="2A3781"/>
                </a:solidFill>
                <a:latin typeface="Times New Roman"/>
                <a:ea typeface="Times New Roman"/>
              </a:rPr>
              <a:t>▪</a:t>
            </a:r>
            <a:r>
              <a:rPr lang="en-US" sz="2000" b="0" strike="noStrike" spc="-1" dirty="0">
                <a:solidFill>
                  <a:srgbClr val="C00000"/>
                </a:solidFill>
                <a:latin typeface="Times New Roman"/>
                <a:ea typeface="Times New Roman"/>
              </a:rPr>
              <a:t> </a:t>
            </a:r>
            <a:r>
              <a:rPr lang="en-US" sz="2000" b="0" strike="noStrike" spc="-1" dirty="0" err="1">
                <a:solidFill>
                  <a:srgbClr val="C00000"/>
                </a:solidFill>
                <a:latin typeface="Times New Roman"/>
                <a:ea typeface="Times New Roman"/>
              </a:rPr>
              <a:t>En</a:t>
            </a:r>
            <a:r>
              <a:rPr lang="en-US" sz="2000" b="0" strike="noStrike" spc="-1" dirty="0">
                <a:solidFill>
                  <a:srgbClr val="C00000"/>
                </a:solidFill>
                <a:latin typeface="Times New Roman"/>
                <a:ea typeface="Times New Roman"/>
              </a:rPr>
              <a:t> </a:t>
            </a:r>
            <a:r>
              <a:rPr lang="en-US" sz="2000" b="0" strike="noStrike" spc="-1" dirty="0" err="1">
                <a:solidFill>
                  <a:srgbClr val="C00000"/>
                </a:solidFill>
                <a:latin typeface="Times New Roman"/>
                <a:ea typeface="Times New Roman"/>
              </a:rPr>
              <a:t>fonctionnement</a:t>
            </a:r>
            <a:r>
              <a:rPr lang="en-US" sz="2000" b="0" strike="noStrike" spc="-1" dirty="0">
                <a:solidFill>
                  <a:srgbClr val="C00000"/>
                </a:solidFill>
                <a:latin typeface="Times New Roman"/>
                <a:ea typeface="Times New Roman"/>
              </a:rPr>
              <a:t> de 1962 </a:t>
            </a:r>
            <a:r>
              <a:rPr lang="en-US" sz="2000" b="0" strike="noStrike" spc="-1" dirty="0" err="1">
                <a:solidFill>
                  <a:srgbClr val="C00000"/>
                </a:solidFill>
                <a:latin typeface="Times New Roman"/>
                <a:ea typeface="Times New Roman"/>
              </a:rPr>
              <a:t>à</a:t>
            </a:r>
            <a:r>
              <a:rPr lang="en-US" sz="2000" b="0" strike="noStrike" spc="-1" dirty="0">
                <a:solidFill>
                  <a:srgbClr val="C00000"/>
                </a:solidFill>
                <a:latin typeface="Times New Roman"/>
                <a:ea typeface="Times New Roman"/>
              </a:rPr>
              <a:t> 1988</a:t>
            </a:r>
            <a:endParaRPr lang="en-US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 dirty="0">
                <a:solidFill>
                  <a:srgbClr val="C00000"/>
                </a:solidFill>
                <a:latin typeface="Times New Roman"/>
                <a:ea typeface="Times New Roman"/>
              </a:rPr>
              <a:t>   	   </a:t>
            </a:r>
            <a:r>
              <a:rPr lang="en-US" sz="2000" b="0" strike="noStrike" spc="-1" dirty="0">
                <a:solidFill>
                  <a:srgbClr val="2A3781"/>
                </a:solidFill>
                <a:latin typeface="Times New Roman"/>
                <a:ea typeface="Times New Roman"/>
              </a:rPr>
              <a:t>▪</a:t>
            </a:r>
            <a:r>
              <a:rPr lang="en-US" sz="2000" b="0" strike="noStrike" spc="-1" dirty="0">
                <a:solidFill>
                  <a:srgbClr val="C00000"/>
                </a:solidFill>
                <a:latin typeface="Times New Roman"/>
                <a:ea typeface="Times New Roman"/>
              </a:rPr>
              <a:t> </a:t>
            </a:r>
            <a:r>
              <a:rPr lang="en-US" sz="2000" b="0" strike="noStrike" spc="-1" dirty="0" err="1">
                <a:solidFill>
                  <a:srgbClr val="C00000"/>
                </a:solidFill>
                <a:latin typeface="Times New Roman"/>
                <a:ea typeface="Times New Roman"/>
              </a:rPr>
              <a:t>Parfaitement</a:t>
            </a:r>
            <a:r>
              <a:rPr lang="en-US" sz="2000" b="0" strike="noStrike" spc="-1" dirty="0">
                <a:solidFill>
                  <a:srgbClr val="C00000"/>
                </a:solidFill>
                <a:latin typeface="Times New Roman"/>
                <a:ea typeface="Times New Roman"/>
              </a:rPr>
              <a:t> </a:t>
            </a:r>
            <a:r>
              <a:rPr lang="en-US" sz="2000" b="0" strike="noStrike" spc="-1" dirty="0" err="1">
                <a:solidFill>
                  <a:srgbClr val="C00000"/>
                </a:solidFill>
                <a:latin typeface="Times New Roman"/>
                <a:ea typeface="Times New Roman"/>
              </a:rPr>
              <a:t>préservé</a:t>
            </a:r>
            <a:r>
              <a:rPr lang="en-US" sz="2000" b="0" strike="noStrike" spc="-1" dirty="0">
                <a:solidFill>
                  <a:srgbClr val="C00000"/>
                </a:solidFill>
                <a:latin typeface="Times New Roman"/>
                <a:ea typeface="Times New Roman"/>
              </a:rPr>
              <a:t> par </a:t>
            </a:r>
            <a:r>
              <a:rPr lang="en-US" sz="2000" b="0" strike="noStrike" spc="-1" dirty="0" err="1">
                <a:solidFill>
                  <a:srgbClr val="C00000"/>
                </a:solidFill>
                <a:latin typeface="Times New Roman"/>
                <a:ea typeface="Times New Roman"/>
              </a:rPr>
              <a:t>une</a:t>
            </a:r>
            <a:r>
              <a:rPr lang="en-US" sz="2000" b="0" strike="noStrike" spc="-1" dirty="0">
                <a:solidFill>
                  <a:srgbClr val="C00000"/>
                </a:solidFill>
                <a:latin typeface="Times New Roman"/>
                <a:ea typeface="Times New Roman"/>
              </a:rPr>
              <a:t> </a:t>
            </a:r>
            <a:r>
              <a:rPr lang="en-US" sz="2000" b="0" strike="noStrike" spc="-1" dirty="0" err="1">
                <a:solidFill>
                  <a:srgbClr val="C00000"/>
                </a:solidFill>
                <a:latin typeface="Times New Roman"/>
                <a:ea typeface="Times New Roman"/>
              </a:rPr>
              <a:t>équipe</a:t>
            </a:r>
            <a:r>
              <a:rPr lang="en-US" sz="2000" b="0" strike="noStrike" spc="-1" dirty="0">
                <a:solidFill>
                  <a:srgbClr val="C00000"/>
                </a:solidFill>
                <a:latin typeface="Times New Roman"/>
                <a:ea typeface="Times New Roman"/>
              </a:rPr>
              <a:t> de </a:t>
            </a:r>
            <a:r>
              <a:rPr lang="en-US" sz="2000" b="0" strike="noStrike" spc="-1" dirty="0" err="1">
                <a:solidFill>
                  <a:srgbClr val="C00000"/>
                </a:solidFill>
                <a:latin typeface="Times New Roman"/>
                <a:ea typeface="Times New Roman"/>
              </a:rPr>
              <a:t>passionnés</a:t>
            </a:r>
            <a:endParaRPr lang="en-US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 dirty="0">
                <a:solidFill>
                  <a:srgbClr val="C00000"/>
                </a:solidFill>
                <a:latin typeface="Times New Roman"/>
                <a:ea typeface="Times New Roman"/>
              </a:rPr>
              <a:t>   	   </a:t>
            </a:r>
            <a:r>
              <a:rPr lang="en-US" sz="2000" b="0" strike="noStrike" spc="-1" dirty="0">
                <a:solidFill>
                  <a:srgbClr val="2A3781"/>
                </a:solidFill>
                <a:latin typeface="Times New Roman"/>
                <a:ea typeface="Times New Roman"/>
              </a:rPr>
              <a:t>▪</a:t>
            </a:r>
            <a:r>
              <a:rPr lang="en-US" sz="2000" b="0" strike="noStrike" spc="-1" dirty="0">
                <a:solidFill>
                  <a:srgbClr val="C00000"/>
                </a:solidFill>
                <a:latin typeface="Times New Roman"/>
                <a:ea typeface="Times New Roman"/>
              </a:rPr>
              <a:t> </a:t>
            </a:r>
            <a:r>
              <a:rPr lang="en-US" sz="2000" b="0" strike="noStrike" spc="-1" dirty="0" err="1">
                <a:solidFill>
                  <a:srgbClr val="C00000"/>
                </a:solidFill>
                <a:latin typeface="Times New Roman"/>
                <a:ea typeface="Times New Roman"/>
              </a:rPr>
              <a:t>Inscrit</a:t>
            </a:r>
            <a:r>
              <a:rPr lang="en-US" sz="2000" b="0" strike="noStrike" spc="-1" dirty="0">
                <a:solidFill>
                  <a:srgbClr val="C00000"/>
                </a:solidFill>
                <a:latin typeface="Times New Roman"/>
                <a:ea typeface="Times New Roman"/>
              </a:rPr>
              <a:t> </a:t>
            </a:r>
            <a:r>
              <a:rPr lang="en-US" sz="2000" b="0" strike="noStrike" spc="-1" dirty="0" err="1">
                <a:solidFill>
                  <a:srgbClr val="C00000"/>
                </a:solidFill>
                <a:latin typeface="Times New Roman"/>
                <a:ea typeface="Times New Roman"/>
              </a:rPr>
              <a:t>à</a:t>
            </a:r>
            <a:r>
              <a:rPr lang="en-US" sz="2000" b="0" strike="noStrike" spc="-1" dirty="0">
                <a:solidFill>
                  <a:srgbClr val="C00000"/>
                </a:solidFill>
                <a:latin typeface="Times New Roman"/>
                <a:ea typeface="Times New Roman"/>
              </a:rPr>
              <a:t> </a:t>
            </a:r>
            <a:r>
              <a:rPr lang="en-US" sz="2000" b="0" strike="noStrike" spc="-1" dirty="0" err="1">
                <a:solidFill>
                  <a:srgbClr val="C00000"/>
                </a:solidFill>
                <a:latin typeface="Times New Roman"/>
                <a:ea typeface="Times New Roman"/>
              </a:rPr>
              <a:t>l’inventaire</a:t>
            </a:r>
            <a:r>
              <a:rPr lang="en-US" sz="2000" b="0" strike="noStrike" spc="-1" dirty="0">
                <a:solidFill>
                  <a:srgbClr val="C00000"/>
                </a:solidFill>
                <a:latin typeface="Times New Roman"/>
                <a:ea typeface="Times New Roman"/>
              </a:rPr>
              <a:t> </a:t>
            </a:r>
            <a:r>
              <a:rPr lang="en-US" sz="2000" b="0" strike="noStrike" spc="-1" dirty="0" err="1">
                <a:solidFill>
                  <a:srgbClr val="C00000"/>
                </a:solidFill>
                <a:latin typeface="Times New Roman"/>
                <a:ea typeface="Times New Roman"/>
              </a:rPr>
              <a:t>supplémentaire</a:t>
            </a:r>
            <a:r>
              <a:rPr lang="en-US" sz="2000" b="0" strike="noStrike" spc="-1" dirty="0">
                <a:solidFill>
                  <a:srgbClr val="C00000"/>
                </a:solidFill>
                <a:latin typeface="Times New Roman"/>
                <a:ea typeface="Times New Roman"/>
              </a:rPr>
              <a:t> des </a:t>
            </a:r>
            <a:r>
              <a:rPr lang="en-US" sz="2000" b="0" strike="noStrike" spc="-1" dirty="0">
                <a:solidFill>
                  <a:srgbClr val="2A3781"/>
                </a:solidFill>
                <a:latin typeface="Times New Roman"/>
                <a:ea typeface="Times New Roman"/>
              </a:rPr>
              <a:t>Monuments </a:t>
            </a:r>
            <a:r>
              <a:rPr lang="en-US" sz="2000" b="0" strike="noStrike" spc="-1" dirty="0" err="1">
                <a:solidFill>
                  <a:srgbClr val="2A3781"/>
                </a:solidFill>
                <a:latin typeface="Times New Roman"/>
                <a:ea typeface="Times New Roman"/>
              </a:rPr>
              <a:t>Historiques</a:t>
            </a:r>
            <a:endParaRPr lang="en-US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 dirty="0">
                <a:solidFill>
                  <a:srgbClr val="C00000"/>
                </a:solidFill>
                <a:latin typeface="Times New Roman"/>
                <a:ea typeface="Times New Roman"/>
              </a:rPr>
              <a:t>   	   </a:t>
            </a:r>
            <a:r>
              <a:rPr lang="en-US" sz="2000" b="0" strike="noStrike" spc="-1" dirty="0">
                <a:solidFill>
                  <a:srgbClr val="2A3781"/>
                </a:solidFill>
                <a:latin typeface="Times New Roman"/>
                <a:ea typeface="Times New Roman"/>
              </a:rPr>
              <a:t>▪</a:t>
            </a:r>
            <a:r>
              <a:rPr lang="en-US" sz="2000" b="0" strike="noStrike" spc="-1" dirty="0">
                <a:solidFill>
                  <a:srgbClr val="C00000"/>
                </a:solidFill>
                <a:latin typeface="Times New Roman"/>
                <a:ea typeface="Times New Roman"/>
              </a:rPr>
              <a:t> Un </a:t>
            </a:r>
            <a:r>
              <a:rPr lang="en-US" sz="2000" b="0" strike="noStrike" spc="-1" dirty="0" err="1">
                <a:solidFill>
                  <a:srgbClr val="2A3781"/>
                </a:solidFill>
                <a:latin typeface="Times New Roman"/>
                <a:ea typeface="Times New Roman"/>
              </a:rPr>
              <a:t>musée</a:t>
            </a:r>
            <a:r>
              <a:rPr lang="en-US" sz="2000" b="0" strike="noStrike" spc="-1" dirty="0">
                <a:solidFill>
                  <a:srgbClr val="2A3781"/>
                </a:solidFill>
                <a:latin typeface="Times New Roman"/>
                <a:ea typeface="Times New Roman"/>
              </a:rPr>
              <a:t> de la Matière et de la Lumière</a:t>
            </a:r>
            <a:endParaRPr lang="en-US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 dirty="0">
                <a:solidFill>
                  <a:srgbClr val="C00000"/>
                </a:solidFill>
                <a:latin typeface="Times New Roman"/>
                <a:ea typeface="Times New Roman"/>
              </a:rPr>
              <a:t>	→ </a:t>
            </a:r>
            <a:r>
              <a:rPr lang="en-US" sz="2000" b="0" strike="noStrike" spc="-1" dirty="0">
                <a:solidFill>
                  <a:srgbClr val="2A3781"/>
                </a:solidFill>
                <a:latin typeface="Times New Roman"/>
                <a:ea typeface="Times New Roman"/>
              </a:rPr>
              <a:t>Pas/</a:t>
            </a:r>
            <a:r>
              <a:rPr lang="en-US" sz="2000" b="0" strike="noStrike" spc="-1" dirty="0" err="1">
                <a:solidFill>
                  <a:srgbClr val="2A3781"/>
                </a:solidFill>
                <a:latin typeface="Times New Roman"/>
                <a:ea typeface="Times New Roman"/>
              </a:rPr>
              <a:t>peu</a:t>
            </a:r>
            <a:r>
              <a:rPr lang="en-US" sz="2000" b="0" strike="noStrike" spc="-1" dirty="0">
                <a:solidFill>
                  <a:srgbClr val="2A3781"/>
                </a:solidFill>
                <a:latin typeface="Times New Roman"/>
                <a:ea typeface="Times New Roman"/>
              </a:rPr>
              <a:t> </a:t>
            </a:r>
            <a:r>
              <a:rPr lang="en-US" sz="2000" b="0" strike="noStrike" spc="-1" dirty="0" err="1">
                <a:solidFill>
                  <a:srgbClr val="2A3781"/>
                </a:solidFill>
                <a:latin typeface="Times New Roman"/>
                <a:ea typeface="Times New Roman"/>
              </a:rPr>
              <a:t>d’équivalents</a:t>
            </a:r>
            <a:r>
              <a:rPr lang="en-US" sz="2000" b="0" strike="noStrike" spc="-1" dirty="0">
                <a:solidFill>
                  <a:srgbClr val="2A3781"/>
                </a:solidFill>
                <a:latin typeface="Times New Roman"/>
                <a:ea typeface="Times New Roman"/>
              </a:rPr>
              <a:t> au monde </a:t>
            </a:r>
            <a:r>
              <a:rPr lang="en-US" sz="2000" b="0" strike="noStrike" spc="-1" dirty="0">
                <a:solidFill>
                  <a:srgbClr val="C00000"/>
                </a:solidFill>
                <a:latin typeface="Times New Roman"/>
                <a:ea typeface="Times New Roman"/>
              </a:rPr>
              <a:t>[</a:t>
            </a:r>
            <a:r>
              <a:rPr lang="en-US" sz="2000" b="0" strike="noStrike" spc="-1" dirty="0" err="1">
                <a:solidFill>
                  <a:srgbClr val="C00000"/>
                </a:solidFill>
                <a:latin typeface="Times New Roman"/>
                <a:ea typeface="Times New Roman"/>
              </a:rPr>
              <a:t>à</a:t>
            </a:r>
            <a:r>
              <a:rPr lang="en-US" sz="2000" b="0" strike="noStrike" spc="-1" dirty="0">
                <a:solidFill>
                  <a:srgbClr val="C00000"/>
                </a:solidFill>
                <a:latin typeface="Times New Roman"/>
                <a:ea typeface="Times New Roman"/>
              </a:rPr>
              <a:t> ma </a:t>
            </a:r>
            <a:r>
              <a:rPr lang="en-US" sz="2000" b="0" strike="noStrike" spc="-1" dirty="0" err="1">
                <a:solidFill>
                  <a:srgbClr val="C00000"/>
                </a:solidFill>
                <a:latin typeface="Times New Roman"/>
                <a:ea typeface="Times New Roman"/>
              </a:rPr>
              <a:t>connaissance</a:t>
            </a:r>
            <a:r>
              <a:rPr lang="en-US" sz="2000" b="0" strike="noStrike" spc="-1" dirty="0">
                <a:solidFill>
                  <a:srgbClr val="C00000"/>
                </a:solidFill>
                <a:latin typeface="Times New Roman"/>
                <a:ea typeface="Times New Roman"/>
              </a:rPr>
              <a:t>] !</a:t>
            </a:r>
            <a:endParaRPr lang="en-US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 dirty="0">
                <a:solidFill>
                  <a:srgbClr val="C00000"/>
                </a:solidFill>
                <a:latin typeface="Times New Roman"/>
                <a:ea typeface="Times New Roman"/>
              </a:rPr>
              <a:t>	→ </a:t>
            </a:r>
            <a:r>
              <a:rPr lang="en-US" sz="2000" b="0" strike="noStrike" spc="-1" dirty="0">
                <a:solidFill>
                  <a:srgbClr val="2A3781"/>
                </a:solidFill>
                <a:latin typeface="Times New Roman"/>
                <a:ea typeface="Times New Roman"/>
              </a:rPr>
              <a:t>Une occasion unique de </a:t>
            </a:r>
            <a:r>
              <a:rPr lang="en-US" sz="2000" b="0" strike="noStrike" spc="-1" dirty="0" err="1">
                <a:solidFill>
                  <a:srgbClr val="2A3781"/>
                </a:solidFill>
                <a:latin typeface="Times New Roman"/>
                <a:ea typeface="Times New Roman"/>
              </a:rPr>
              <a:t>visiter</a:t>
            </a:r>
            <a:r>
              <a:rPr lang="en-US" sz="2000" b="0" strike="noStrike" spc="-1" dirty="0">
                <a:solidFill>
                  <a:srgbClr val="2A3781"/>
                </a:solidFill>
                <a:latin typeface="Times New Roman"/>
                <a:ea typeface="Times New Roman"/>
              </a:rPr>
              <a:t> un « mini-LHC »</a:t>
            </a:r>
            <a:endParaRPr lang="en-US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endParaRPr lang="en-US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endParaRPr lang="en-US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endParaRPr lang="en-US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endParaRPr lang="en-US" sz="20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  <a:tabLst>
                <a:tab pos="0" algn="l"/>
              </a:tabLst>
            </a:pPr>
            <a:endParaRPr lang="en-US" sz="2000" b="0" strike="noStrike" spc="-1" dirty="0">
              <a:latin typeface="Arial"/>
            </a:endParaRPr>
          </a:p>
        </p:txBody>
      </p:sp>
      <p:pic>
        <p:nvPicPr>
          <p:cNvPr id="125" name="Shape 159"/>
          <p:cNvPicPr/>
          <p:nvPr/>
        </p:nvPicPr>
        <p:blipFill>
          <a:blip r:embed="rId2"/>
          <a:stretch/>
        </p:blipFill>
        <p:spPr>
          <a:xfrm>
            <a:off x="7189920" y="5275440"/>
            <a:ext cx="1195200" cy="1347480"/>
          </a:xfrm>
          <a:prstGeom prst="rect">
            <a:avLst/>
          </a:prstGeom>
          <a:ln w="0">
            <a:noFill/>
          </a:ln>
        </p:spPr>
      </p:pic>
      <p:pic>
        <p:nvPicPr>
          <p:cNvPr id="126" name="Shape 160"/>
          <p:cNvPicPr/>
          <p:nvPr/>
        </p:nvPicPr>
        <p:blipFill>
          <a:blip r:embed="rId3"/>
          <a:stretch/>
        </p:blipFill>
        <p:spPr>
          <a:xfrm>
            <a:off x="5765760" y="644400"/>
            <a:ext cx="3238200" cy="2430000"/>
          </a:xfrm>
          <a:prstGeom prst="rect">
            <a:avLst/>
          </a:prstGeom>
          <a:ln w="0">
            <a:noFill/>
          </a:ln>
        </p:spPr>
      </p:pic>
      <p:pic>
        <p:nvPicPr>
          <p:cNvPr id="127" name="Shape 161" descr="C:\Users\narnaud\Documents\Communication\Master classe\2012\2012-MasterclassesPhoto\DSC_0547.JPG"/>
          <p:cNvPicPr/>
          <p:nvPr/>
        </p:nvPicPr>
        <p:blipFill>
          <a:blip r:embed="rId4"/>
          <a:srcRect t="22446"/>
          <a:stretch/>
        </p:blipFill>
        <p:spPr>
          <a:xfrm>
            <a:off x="79200" y="644400"/>
            <a:ext cx="3511080" cy="1815840"/>
          </a:xfrm>
          <a:prstGeom prst="rect">
            <a:avLst/>
          </a:prstGeom>
          <a:ln w="0">
            <a:noFill/>
          </a:ln>
        </p:spPr>
      </p:pic>
      <p:pic>
        <p:nvPicPr>
          <p:cNvPr id="128" name="Shape 162" descr="C:\Users\narnaud\Documents\Communication\LAL\LNF\BTML 2013\Photos BTML 2013\Photos LAL\DSC_0301.JPG"/>
          <p:cNvPicPr/>
          <p:nvPr/>
        </p:nvPicPr>
        <p:blipFill>
          <a:blip r:embed="rId5"/>
          <a:srcRect t="31107" b="25457"/>
          <a:stretch/>
        </p:blipFill>
        <p:spPr>
          <a:xfrm>
            <a:off x="2319480" y="5581800"/>
            <a:ext cx="4212720" cy="12189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685800" y="2857680"/>
            <a:ext cx="7772040" cy="114264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fr-FR" sz="4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Déjeuner</a:t>
            </a: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0" name="PlaceHolder 2"/>
          <p:cNvSpPr>
            <a:spLocks noGrp="1"/>
          </p:cNvSpPr>
          <p:nvPr>
            <p:ph type="sldNum" idx="7"/>
          </p:nvPr>
        </p:nvSpPr>
        <p:spPr>
          <a:xfrm>
            <a:off x="6553080" y="6248520"/>
            <a:ext cx="1904760" cy="4568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>
            <a:lvl1pPr algn="r">
              <a:lnSpc>
                <a:spcPct val="100000"/>
              </a:lnSpc>
              <a:buNone/>
              <a:tabLst>
                <a:tab pos="0" algn="l"/>
              </a:tabLst>
              <a:defRPr lang="en-US" sz="1400" b="0" strike="noStrike" spc="-1">
                <a:solidFill>
                  <a:srgbClr val="000000"/>
                </a:solidFill>
                <a:latin typeface="Times New Roman"/>
                <a:ea typeface="Times New Roman"/>
              </a:defRPr>
            </a:lvl1pPr>
          </a:lstStyle>
          <a:p>
            <a:pPr algn="r">
              <a:lnSpc>
                <a:spcPct val="100000"/>
              </a:lnSpc>
              <a:buNone/>
              <a:tabLst>
                <a:tab pos="0" algn="l"/>
              </a:tabLst>
            </a:pPr>
            <a:fld id="{A50DE2AF-6D43-44D9-BCEC-00D816C8BB35}" type="slidenum">
              <a:rPr lang="en-US" sz="1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9</a:t>
            </a:fld>
            <a:endParaRPr lang="en-US" sz="1400" b="0" strike="noStrike" spc="-1">
              <a:latin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33CC"/>
      </a:hlink>
      <a:folHlink>
        <a:srgbClr val="CC0099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33CC"/>
      </a:hlink>
      <a:folHlink>
        <a:srgbClr val="CC0099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</TotalTime>
  <Words>1864</Words>
  <Application>Microsoft Macintosh PowerPoint</Application>
  <PresentationFormat>Affichage à l'écran (4:3)</PresentationFormat>
  <Paragraphs>364</Paragraphs>
  <Slides>15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15</vt:i4>
      </vt:variant>
    </vt:vector>
  </HeadingPairs>
  <TitlesOfParts>
    <vt:vector size="21" baseType="lpstr">
      <vt:lpstr>Arial</vt:lpstr>
      <vt:lpstr>Symbol</vt:lpstr>
      <vt:lpstr>Times New Roman</vt:lpstr>
      <vt:lpstr>Wingdings</vt:lpstr>
      <vt:lpstr>Office Theme</vt:lpstr>
      <vt:lpstr>Office Theme</vt:lpstr>
      <vt:lpstr>Présentation de votre journée « Masterclasse internationale » au Laboratoire de Physiques des 2 Infinis Irène Joliot Curie (IJCLab)  David ROUSSEAU (rousseau@ijclab.in2p3.fr )</vt:lpstr>
      <vt:lpstr>Objectifs &amp; Questions</vt:lpstr>
      <vt:lpstr>Les Masterclasses du CERN</vt:lpstr>
      <vt:lpstr>Agenda de la journée</vt:lpstr>
      <vt:lpstr>Agenda de la journée</vt:lpstr>
      <vt:lpstr>Agenda de la journée</vt:lpstr>
      <vt:lpstr>Agenda de la journée</vt:lpstr>
      <vt:lpstr>Agenda de la journée</vt:lpstr>
      <vt:lpstr>Déjeuner</vt:lpstr>
      <vt:lpstr>Agenda de la journée</vt:lpstr>
      <vt:lpstr>Agenda de la journée</vt:lpstr>
      <vt:lpstr>Agenda de la journée</vt:lpstr>
      <vt:lpstr>Agenda de la journée</vt:lpstr>
      <vt:lpstr>Pour en savoir plus</vt:lpstr>
      <vt:lpstr>En coulisses 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de votre journée « Masterclasse internationale » au Laboratoire de l’Accélérateur Linéaire (LAL) Nicolas ARNAUD(narnaud@lal.in2p3.fr) Nicolas MORANGE (morange@lal.in2p3.fr) David ROUSSEAU (rousseau@lal.in2p3.fr )</dc:title>
  <dc:subject/>
  <dc:creator/>
  <dc:description/>
  <cp:lastModifiedBy>David Rousseau</cp:lastModifiedBy>
  <cp:revision>19</cp:revision>
  <cp:lastPrinted>2019-03-26T07:44:30Z</cp:lastPrinted>
  <dcterms:modified xsi:type="dcterms:W3CDTF">2026-03-13T08:11:59Z</dcterms:modified>
  <dc:language>en-US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15</vt:i4>
  </property>
  <property fmtid="{D5CDD505-2E9C-101B-9397-08002B2CF9AE}" pid="3" name="PresentationFormat">
    <vt:lpwstr>Affichage à l'écran (4:3)</vt:lpwstr>
  </property>
  <property fmtid="{D5CDD505-2E9C-101B-9397-08002B2CF9AE}" pid="4" name="Slides">
    <vt:i4>16</vt:i4>
  </property>
</Properties>
</file>