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37"/>
  </p:notesMasterIdLst>
  <p:handoutMasterIdLst>
    <p:handoutMasterId r:id="rId38"/>
  </p:handoutMasterIdLst>
  <p:sldIdLst>
    <p:sldId id="256" r:id="rId2"/>
    <p:sldId id="278" r:id="rId3"/>
    <p:sldId id="331" r:id="rId4"/>
    <p:sldId id="321" r:id="rId5"/>
    <p:sldId id="340" r:id="rId6"/>
    <p:sldId id="298" r:id="rId7"/>
    <p:sldId id="299" r:id="rId8"/>
    <p:sldId id="300" r:id="rId9"/>
    <p:sldId id="324" r:id="rId10"/>
    <p:sldId id="341" r:id="rId11"/>
    <p:sldId id="303" r:id="rId12"/>
    <p:sldId id="332" r:id="rId13"/>
    <p:sldId id="293" r:id="rId14"/>
    <p:sldId id="330" r:id="rId15"/>
    <p:sldId id="333" r:id="rId16"/>
    <p:sldId id="325" r:id="rId17"/>
    <p:sldId id="305" r:id="rId18"/>
    <p:sldId id="306" r:id="rId19"/>
    <p:sldId id="307" r:id="rId20"/>
    <p:sldId id="310" r:id="rId21"/>
    <p:sldId id="312" r:id="rId22"/>
    <p:sldId id="314" r:id="rId23"/>
    <p:sldId id="337" r:id="rId24"/>
    <p:sldId id="334" r:id="rId25"/>
    <p:sldId id="322" r:id="rId26"/>
    <p:sldId id="270" r:id="rId27"/>
    <p:sldId id="328" r:id="rId28"/>
    <p:sldId id="338" r:id="rId29"/>
    <p:sldId id="339" r:id="rId30"/>
    <p:sldId id="274" r:id="rId31"/>
    <p:sldId id="329" r:id="rId32"/>
    <p:sldId id="335" r:id="rId33"/>
    <p:sldId id="320" r:id="rId34"/>
    <p:sldId id="318" r:id="rId35"/>
    <p:sldId id="319" r:id="rId36"/>
  </p:sldIdLst>
  <p:sldSz cx="9144000" cy="6858000" type="screen4x3"/>
  <p:notesSz cx="6781800" cy="99187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L Orsay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/>
    <p:restoredTop sz="94740"/>
  </p:normalViewPr>
  <p:slideViewPr>
    <p:cSldViewPr>
      <p:cViewPr varScale="1">
        <p:scale>
          <a:sx n="119" d="100"/>
          <a:sy n="119" d="100"/>
        </p:scale>
        <p:origin x="1920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220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8443DC4C-C32D-3543-AB5C-39D01DC04276}" type="datetimeFigureOut">
              <a:rPr lang="fr-FR"/>
              <a:pPr>
                <a:defRPr/>
              </a:pPr>
              <a:t>13/03/2026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1750" y="9421813"/>
            <a:ext cx="293846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970E2818-69C3-1540-8C26-B5D9498DB9B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834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7" name="AutoShape 4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8" name="AutoShape 5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2" name="AutoShape 9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3" name="AutoShape 10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4" name="AutoShape 11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5" name="AutoShape 12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7" name="Text Box 14"/>
          <p:cNvSpPr txBox="1">
            <a:spLocks noChangeArrowheads="1"/>
          </p:cNvSpPr>
          <p:nvPr/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8" name="Rectangle 1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1225" y="744538"/>
            <a:ext cx="4940300" cy="3700462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12" name="Rectangle 16"/>
          <p:cNvSpPr>
            <a:spLocks noGrp="1" noChangeArrowheads="1"/>
          </p:cNvSpPr>
          <p:nvPr>
            <p:ph type="body"/>
          </p:nvPr>
        </p:nvSpPr>
        <p:spPr bwMode="auto">
          <a:xfrm>
            <a:off x="677863" y="4711700"/>
            <a:ext cx="5407025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  <p:sp>
        <p:nvSpPr>
          <p:cNvPr id="13330" name="Text Box 17"/>
          <p:cNvSpPr txBox="1">
            <a:spLocks noChangeArrowheads="1"/>
          </p:cNvSpPr>
          <p:nvPr/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sldNum"/>
          </p:nvPr>
        </p:nvSpPr>
        <p:spPr bwMode="auto">
          <a:xfrm>
            <a:off x="3841750" y="9421813"/>
            <a:ext cx="29194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 smtClean="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41FA8809-BD45-6343-974E-0A497FA820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8415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F7BDEF99-C01B-D948-BC6A-DD6BF1A287F3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1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1E6124B-8DFF-CB4D-AE73-1BB7D086FD7D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1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6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4538"/>
            <a:ext cx="4959350" cy="3719512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387DFAA5-7E86-C203-491C-2ED6072FD2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FAE0645C-728B-FD46-8B3B-8A6BF423A84C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29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4D535A60-C6A7-1F44-8C26-62622B81D71B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29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51204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1BDE407-D054-5A4F-88B6-19AB9AE594E5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29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198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6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756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64DF8236-2F42-0E47-8639-7692A62E89A1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30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401ADB4-A45A-8F4B-977F-2D80A2ABD8F3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30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53252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CA85046A-0CD3-594B-8AFD-C9C4307F9AB6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30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40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4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 l’UV aux IR en seconde, le spectre complet en terminale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635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 l’UV aux IR en seconde, le spectre complet en terminale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201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075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1952 ou 1954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782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511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Prix pour </a:t>
            </a:r>
            <a:r>
              <a:rPr lang="fr-FR" dirty="0" err="1"/>
              <a:t>Berners</a:t>
            </a:r>
            <a:r>
              <a:rPr lang="fr-FR" dirty="0"/>
              <a:t>-Lee ????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505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C4B6C39B-9BE6-224A-A89A-7DFEFF6822DD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26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88B695DE-708A-E049-BC42-9D574D33D867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26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6293112E-ACBC-B846-818E-81CCF8FF6853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26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3584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2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1EA8CC34-A685-C94B-9F1A-84FCE4A60FAD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28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E8919A4B-E9B4-E84C-87F2-B964E5EA210D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28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C7658A9B-B0E3-0849-8878-A27747148164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28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3994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8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9159" name="Espace réservé des commentaires 1"/>
          <p:cNvSpPr>
            <a:spLocks noGrp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fr-FR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15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52459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9709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4975" y="0"/>
            <a:ext cx="2217738" cy="64611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0175" y="0"/>
            <a:ext cx="6502400" cy="64611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146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0105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4948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27025" y="652463"/>
            <a:ext cx="4164013" cy="580866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3438" y="652463"/>
            <a:ext cx="4165600" cy="580866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4271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6707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F4845C-2050-7542-B56B-C47BC5A1F9F5}" type="slidenum">
              <a:rPr lang="fr-FR"/>
              <a:pPr>
                <a:defRPr/>
              </a:pPr>
              <a:t>‹N°›</a:t>
            </a:fld>
            <a:r>
              <a:rPr lang="en-GB">
                <a:latin typeface="Ubuntu Condensed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498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66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52981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2308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solidFill>
            <a:srgbClr val="999999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6596063"/>
            <a:ext cx="9144000" cy="261937"/>
          </a:xfrm>
          <a:prstGeom prst="rect">
            <a:avLst/>
          </a:prstGeom>
          <a:solidFill>
            <a:srgbClr val="FF3300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0175" y="72008"/>
            <a:ext cx="8872538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Cliquez</a:t>
            </a:r>
            <a:r>
              <a:rPr lang="en-GB" dirty="0"/>
              <a:t> pour </a:t>
            </a:r>
            <a:r>
              <a:rPr lang="en-GB" dirty="0" err="1"/>
              <a:t>éditer</a:t>
            </a:r>
            <a:r>
              <a:rPr lang="en-GB" dirty="0"/>
              <a:t> le format du </a:t>
            </a:r>
            <a:r>
              <a:rPr lang="en-GB" dirty="0" err="1"/>
              <a:t>texte</a:t>
            </a:r>
            <a:r>
              <a:rPr lang="en-GB" dirty="0"/>
              <a:t>-titre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052736"/>
            <a:ext cx="8482013" cy="529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604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Cliquez</a:t>
            </a:r>
            <a:r>
              <a:rPr lang="en-GB" dirty="0"/>
              <a:t> pour </a:t>
            </a:r>
            <a:r>
              <a:rPr lang="en-GB" dirty="0" err="1"/>
              <a:t>éditer</a:t>
            </a:r>
            <a:r>
              <a:rPr lang="en-GB" dirty="0"/>
              <a:t> le format du plan de </a:t>
            </a:r>
            <a:r>
              <a:rPr lang="en-GB" dirty="0" err="1"/>
              <a:t>texte</a:t>
            </a:r>
            <a:endParaRPr lang="en-GB" dirty="0"/>
          </a:p>
          <a:p>
            <a:pPr lvl="1"/>
            <a:r>
              <a:rPr lang="en-GB" dirty="0"/>
              <a:t>Second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Sixième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Septième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5088" y="6626225"/>
            <a:ext cx="213042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lnSpc>
                <a:spcPct val="94000"/>
              </a:lnSpc>
              <a:buSzPct val="100000"/>
              <a:defRPr/>
            </a:pPr>
            <a:endParaRPr lang="en-GB" altLang="fr-FR" sz="1200">
              <a:latin typeface="Ubuntu Condensed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127375" y="6651625"/>
            <a:ext cx="289877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lnSpc>
                <a:spcPct val="94000"/>
              </a:lnSpc>
              <a:buSzPct val="100000"/>
              <a:defRPr/>
            </a:pPr>
            <a:endParaRPr lang="en-GB" altLang="fr-FR" sz="1200">
              <a:latin typeface="Ubuntu Condensed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185025" y="6629400"/>
            <a:ext cx="182880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r" eaLnBrk="1" hangingPunct="1">
              <a:lnSpc>
                <a:spcPct val="94000"/>
              </a:lnSpc>
              <a:buSzPct val="100000"/>
              <a:defRPr/>
            </a:pPr>
            <a:endParaRPr lang="en-GB" altLang="fr-FR" sz="1200" dirty="0">
              <a:latin typeface="Ubuntu Condensed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01600" y="6596063"/>
            <a:ext cx="2598192" cy="261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2940050" y="6591300"/>
            <a:ext cx="308610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7031038" y="6586538"/>
            <a:ext cx="2057400" cy="2698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94E37427-930A-5240-B532-8FA3D42A598F}" type="slidenum">
              <a:rPr lang="fr-FR"/>
              <a:pPr>
                <a:defRPr/>
              </a:pPr>
              <a:t>‹N°›</a:t>
            </a:fld>
            <a:r>
              <a:rPr lang="en-GB">
                <a:latin typeface="Ubuntu Condensed" charset="0"/>
              </a:rPr>
              <a:t>/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/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 kern="1200">
          <a:solidFill>
            <a:srgbClr val="FFFFFF"/>
          </a:solidFill>
          <a:latin typeface="+mj-lt"/>
          <a:ea typeface="ＭＳ Ｐゴシック" charset="0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5pPr>
      <a:lvl6pPr marL="25146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6pPr>
      <a:lvl7pPr marL="29718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7pPr>
      <a:lvl8pPr marL="34290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8pPr>
      <a:lvl9pPr marL="38862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FF420E"/>
          </a:solidFill>
          <a:latin typeface="Arial"/>
          <a:ea typeface="ＭＳ Ｐゴシック" charset="0"/>
          <a:cs typeface="Arial"/>
        </a:defRPr>
      </a:lvl1pPr>
      <a:lvl2pPr marL="742950" indent="-28575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tif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-107950" y="6453188"/>
            <a:ext cx="57626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grpSp>
        <p:nvGrpSpPr>
          <p:cNvPr id="5123" name="Group 2"/>
          <p:cNvGrpSpPr>
            <a:grpSpLocks/>
          </p:cNvGrpSpPr>
          <p:nvPr/>
        </p:nvGrpSpPr>
        <p:grpSpPr bwMode="auto">
          <a:xfrm>
            <a:off x="935038" y="657225"/>
            <a:ext cx="7397750" cy="5526088"/>
            <a:chOff x="589" y="414"/>
            <a:chExt cx="4660" cy="3481"/>
          </a:xfrm>
        </p:grpSpPr>
        <p:pic>
          <p:nvPicPr>
            <p:cNvPr id="15367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414"/>
              <a:ext cx="4660" cy="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68" name="AutoShape 4"/>
            <p:cNvSpPr>
              <a:spLocks noChangeArrowheads="1"/>
            </p:cNvSpPr>
            <p:nvPr/>
          </p:nvSpPr>
          <p:spPr bwMode="auto">
            <a:xfrm>
              <a:off x="637" y="462"/>
              <a:ext cx="793" cy="1167"/>
            </a:xfrm>
            <a:prstGeom prst="downArrowCallout">
              <a:avLst>
                <a:gd name="adj1" fmla="val 10102"/>
                <a:gd name="adj2" fmla="val 12565"/>
                <a:gd name="adj3" fmla="val 35448"/>
                <a:gd name="adj4" fmla="val 17727"/>
              </a:avLst>
            </a:prstGeom>
            <a:solidFill>
              <a:srgbClr val="FFCCFF">
                <a:alpha val="38823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Lac </a:t>
              </a:r>
              <a:r>
                <a:rPr lang="en-US" dirty="0" err="1">
                  <a:solidFill>
                    <a:srgbClr val="FFFFFF"/>
                  </a:solidFill>
                  <a:cs typeface="Arial Unicode MS" charset="0"/>
                </a:rPr>
                <a:t>Léman</a:t>
              </a:r>
              <a:endParaRPr lang="en-US" dirty="0">
                <a:solidFill>
                  <a:srgbClr val="FFFFFF"/>
                </a:solidFill>
                <a:cs typeface="Arial Unicode MS" charset="0"/>
              </a:endParaRPr>
            </a:p>
          </p:txBody>
        </p:sp>
        <p:sp>
          <p:nvSpPr>
            <p:cNvPr id="15369" name="AutoShape 5"/>
            <p:cNvSpPr>
              <a:spLocks noChangeArrowheads="1"/>
            </p:cNvSpPr>
            <p:nvPr/>
          </p:nvSpPr>
          <p:spPr bwMode="auto">
            <a:xfrm>
              <a:off x="3237" y="556"/>
              <a:ext cx="793" cy="836"/>
            </a:xfrm>
            <a:prstGeom prst="downArrowCallout">
              <a:avLst>
                <a:gd name="adj1" fmla="val 8028"/>
                <a:gd name="adj2" fmla="val 12565"/>
                <a:gd name="adj3" fmla="val 22402"/>
                <a:gd name="adj4" fmla="val 27574"/>
              </a:avLst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>
                  <a:solidFill>
                    <a:srgbClr val="FFFFFF"/>
                  </a:solidFill>
                  <a:cs typeface="Arial Unicode MS" charset="0"/>
                </a:rPr>
                <a:t>Genève</a:t>
              </a:r>
            </a:p>
          </p:txBody>
        </p:sp>
        <p:sp>
          <p:nvSpPr>
            <p:cNvPr id="15370" name="AutoShape 6"/>
            <p:cNvSpPr>
              <a:spLocks noChangeArrowheads="1"/>
            </p:cNvSpPr>
            <p:nvPr/>
          </p:nvSpPr>
          <p:spPr bwMode="auto">
            <a:xfrm>
              <a:off x="2197" y="462"/>
              <a:ext cx="793" cy="412"/>
            </a:xfrm>
            <a:prstGeom prst="downArrowCallout">
              <a:avLst>
                <a:gd name="adj1" fmla="val 15452"/>
                <a:gd name="adj2" fmla="val 20192"/>
                <a:gd name="adj3" fmla="val 21250"/>
                <a:gd name="adj4" fmla="val 57106"/>
              </a:avLst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Les </a:t>
              </a:r>
              <a:r>
                <a:rPr lang="en-US" dirty="0" err="1">
                  <a:solidFill>
                    <a:srgbClr val="FFFFFF"/>
                  </a:solidFill>
                  <a:cs typeface="Arial Unicode MS" charset="0"/>
                </a:rPr>
                <a:t>Alpes</a:t>
              </a:r>
              <a:endParaRPr lang="en-US" dirty="0">
                <a:solidFill>
                  <a:srgbClr val="FFFFFF"/>
                </a:solidFill>
                <a:cs typeface="Arial Unicode MS" charset="0"/>
              </a:endParaRPr>
            </a:p>
          </p:txBody>
        </p:sp>
        <p:sp>
          <p:nvSpPr>
            <p:cNvPr id="15371" name="Rectangle 7"/>
            <p:cNvSpPr>
              <a:spLocks noChangeArrowheads="1"/>
            </p:cNvSpPr>
            <p:nvPr/>
          </p:nvSpPr>
          <p:spPr bwMode="auto">
            <a:xfrm>
              <a:off x="3189" y="3574"/>
              <a:ext cx="588" cy="209"/>
            </a:xfrm>
            <a:prstGeom prst="rect">
              <a:avLst/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Le Jura</a:t>
              </a:r>
            </a:p>
          </p:txBody>
        </p:sp>
      </p:grp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2084388" y="3584575"/>
            <a:ext cx="5167312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GB" sz="4000" b="1">
                <a:solidFill>
                  <a:srgbClr val="FFFFFF"/>
                </a:solidFill>
                <a:latin typeface="Arial" charset="0"/>
              </a:rPr>
              <a:t>LE CERN ET LE LHC</a:t>
            </a:r>
          </a:p>
        </p:txBody>
      </p:sp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1506538" y="5130800"/>
            <a:ext cx="61309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MasterClasses</a:t>
            </a:r>
            <a:r>
              <a:rPr lang="en-GB" sz="1800" dirty="0">
                <a:solidFill>
                  <a:schemeClr val="bg1"/>
                </a:solidFill>
                <a:latin typeface="Arial" charset="0"/>
              </a:rPr>
              <a:t> 2026 au </a:t>
            </a: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Laboratoire</a:t>
            </a:r>
            <a:r>
              <a:rPr lang="en-GB" sz="1800" dirty="0">
                <a:solidFill>
                  <a:schemeClr val="bg1"/>
                </a:solidFill>
                <a:latin typeface="Arial" charset="0"/>
              </a:rPr>
              <a:t> de </a:t>
            </a: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l'Accélérateur</a:t>
            </a:r>
            <a:r>
              <a:rPr lang="en-GB" sz="18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Linéaire</a:t>
            </a:r>
            <a:endParaRPr lang="en-GB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6" name="ZoneTexte 1"/>
          <p:cNvSpPr txBox="1">
            <a:spLocks noChangeArrowheads="1"/>
          </p:cNvSpPr>
          <p:nvPr/>
        </p:nvSpPr>
        <p:spPr bwMode="auto">
          <a:xfrm>
            <a:off x="1475656" y="6230938"/>
            <a:ext cx="699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fr-FR" dirty="0">
                <a:solidFill>
                  <a:schemeClr val="tx1"/>
                </a:solidFill>
              </a:rPr>
              <a:t>N. Arnaud, F. </a:t>
            </a:r>
            <a:r>
              <a:rPr lang="fr-FR" dirty="0" err="1">
                <a:solidFill>
                  <a:schemeClr val="tx1"/>
                </a:solidFill>
              </a:rPr>
              <a:t>Machefert</a:t>
            </a:r>
            <a:r>
              <a:rPr lang="fr-FR" dirty="0">
                <a:solidFill>
                  <a:schemeClr val="tx1"/>
                </a:solidFill>
              </a:rPr>
              <a:t>, P. </a:t>
            </a:r>
            <a:r>
              <a:rPr lang="fr-FR" dirty="0" err="1">
                <a:solidFill>
                  <a:schemeClr val="tx1"/>
                </a:solidFill>
              </a:rPr>
              <a:t>Roudeau</a:t>
            </a:r>
            <a:r>
              <a:rPr lang="fr-FR" dirty="0">
                <a:solidFill>
                  <a:schemeClr val="tx1"/>
                </a:solidFill>
              </a:rPr>
              <a:t>, P. Puzo et B. Viaud, </a:t>
            </a:r>
            <a:r>
              <a:rPr lang="fr-FR" b="1" dirty="0">
                <a:solidFill>
                  <a:schemeClr val="tx1"/>
                </a:solidFill>
              </a:rPr>
              <a:t>L. Serin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fait-on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10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960D1D-0298-407D-9C59-4EF982AE5F61}"/>
              </a:ext>
            </a:extLst>
          </p:cNvPr>
          <p:cNvSpPr/>
          <p:nvPr/>
        </p:nvSpPr>
        <p:spPr bwMode="auto">
          <a:xfrm>
            <a:off x="1259632" y="2708920"/>
            <a:ext cx="1224136" cy="2016224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2EB7EE-5A2A-4A50-A83F-669861607C65}"/>
              </a:ext>
            </a:extLst>
          </p:cNvPr>
          <p:cNvSpPr/>
          <p:nvPr/>
        </p:nvSpPr>
        <p:spPr bwMode="auto">
          <a:xfrm>
            <a:off x="4572000" y="4581127"/>
            <a:ext cx="1224136" cy="144017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837B00-0588-431B-ACE4-435966144F2B}"/>
              </a:ext>
            </a:extLst>
          </p:cNvPr>
          <p:cNvSpPr/>
          <p:nvPr/>
        </p:nvSpPr>
        <p:spPr bwMode="auto">
          <a:xfrm>
            <a:off x="1259632" y="2564904"/>
            <a:ext cx="1224136" cy="204991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4E2573-8E58-4C1D-AEC8-9FB2DF4AFB49}"/>
              </a:ext>
            </a:extLst>
          </p:cNvPr>
          <p:cNvSpPr/>
          <p:nvPr/>
        </p:nvSpPr>
        <p:spPr bwMode="auto">
          <a:xfrm>
            <a:off x="4572000" y="2564905"/>
            <a:ext cx="1224136" cy="2016223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C372259-0708-4524-93F2-29DAD55D8319}"/>
              </a:ext>
            </a:extLst>
          </p:cNvPr>
          <p:cNvCxnSpPr>
            <a:cxnSpLocks/>
          </p:cNvCxnSpPr>
          <p:nvPr/>
        </p:nvCxnSpPr>
        <p:spPr bwMode="auto">
          <a:xfrm>
            <a:off x="2627784" y="3573016"/>
            <a:ext cx="1656184" cy="0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2B3A1879-DB98-44DA-B2F4-14B4A92029B8}"/>
              </a:ext>
            </a:extLst>
          </p:cNvPr>
          <p:cNvSpPr txBox="1"/>
          <p:nvPr/>
        </p:nvSpPr>
        <p:spPr>
          <a:xfrm>
            <a:off x="2810996" y="363573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Collision</a:t>
            </a:r>
            <a:r>
              <a:rPr lang="en-GB" dirty="0"/>
              <a:t>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258E694-DD0B-4A49-8B29-C2510694A18F}"/>
              </a:ext>
            </a:extLst>
          </p:cNvPr>
          <p:cNvSpPr txBox="1"/>
          <p:nvPr/>
        </p:nvSpPr>
        <p:spPr>
          <a:xfrm>
            <a:off x="1547664" y="3440033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solidFill>
                  <a:schemeClr val="tx1"/>
                </a:solidFill>
              </a:rPr>
              <a:t>Energie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E4786C-752C-4B87-9A55-D1D9C968C511}"/>
              </a:ext>
            </a:extLst>
          </p:cNvPr>
          <p:cNvSpPr txBox="1"/>
          <p:nvPr/>
        </p:nvSpPr>
        <p:spPr>
          <a:xfrm>
            <a:off x="1579470" y="2503929"/>
            <a:ext cx="74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1"/>
                </a:solidFill>
              </a:rPr>
              <a:t>Masses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3A570FD-2F92-45BC-ADE9-248E351E19CD}"/>
              </a:ext>
            </a:extLst>
          </p:cNvPr>
          <p:cNvSpPr txBox="1"/>
          <p:nvPr/>
        </p:nvSpPr>
        <p:spPr>
          <a:xfrm>
            <a:off x="4927369" y="2564904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tx1"/>
                </a:solidFill>
              </a:rPr>
              <a:t>Masse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CC3FFB0-1246-4C6D-B079-E2A5829C5512}"/>
              </a:ext>
            </a:extLst>
          </p:cNvPr>
          <p:cNvSpPr txBox="1"/>
          <p:nvPr/>
        </p:nvSpPr>
        <p:spPr>
          <a:xfrm>
            <a:off x="4788024" y="4509120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solidFill>
                  <a:schemeClr val="tx1"/>
                </a:solidFill>
              </a:rPr>
              <a:t>Energie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25DB7B9-D298-4170-BE9B-99F23FB60BC5}"/>
              </a:ext>
            </a:extLst>
          </p:cNvPr>
          <p:cNvSpPr txBox="1"/>
          <p:nvPr/>
        </p:nvSpPr>
        <p:spPr>
          <a:xfrm>
            <a:off x="101600" y="980728"/>
            <a:ext cx="375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Etat initial :</a:t>
            </a:r>
          </a:p>
          <a:p>
            <a:r>
              <a:rPr lang="fr-FR" dirty="0">
                <a:solidFill>
                  <a:schemeClr val="tx1"/>
                </a:solidFill>
              </a:rPr>
              <a:t>Particules que l’on accélère</a:t>
            </a:r>
          </a:p>
          <a:p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Particule relativiste  grande énergie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  <a:p>
            <a:r>
              <a:rPr lang="fr-FR" dirty="0">
                <a:solidFill>
                  <a:schemeClr val="tx1"/>
                </a:solidFill>
              </a:rPr>
              <a:t>                m</a:t>
            </a:r>
            <a:r>
              <a:rPr lang="fr-FR" baseline="-25000" dirty="0">
                <a:solidFill>
                  <a:schemeClr val="tx1"/>
                </a:solidFill>
              </a:rPr>
              <a:t>0</a:t>
            </a:r>
            <a:r>
              <a:rPr lang="fr-FR" dirty="0">
                <a:solidFill>
                  <a:schemeClr val="tx1"/>
                </a:solidFill>
              </a:rPr>
              <a:t>c</a:t>
            </a:r>
            <a:r>
              <a:rPr lang="fr-FR" baseline="30000" dirty="0">
                <a:solidFill>
                  <a:schemeClr val="tx1"/>
                </a:solidFill>
              </a:rPr>
              <a:t>2</a:t>
            </a:r>
            <a:r>
              <a:rPr lang="fr-FR" dirty="0">
                <a:solidFill>
                  <a:schemeClr val="tx1"/>
                </a:solidFill>
              </a:rPr>
              <a:t> + E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06B853C-DB65-4673-99D6-B5B460CAAAD7}"/>
              </a:ext>
            </a:extLst>
          </p:cNvPr>
          <p:cNvSpPr txBox="1"/>
          <p:nvPr/>
        </p:nvSpPr>
        <p:spPr>
          <a:xfrm>
            <a:off x="4566096" y="886360"/>
            <a:ext cx="375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Etat Final :</a:t>
            </a:r>
          </a:p>
          <a:p>
            <a:r>
              <a:rPr lang="fr-FR" dirty="0">
                <a:solidFill>
                  <a:schemeClr val="tx1"/>
                </a:solidFill>
              </a:rPr>
              <a:t>Particule de grande masse avec peu d’énergie 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       Mc</a:t>
            </a:r>
            <a:r>
              <a:rPr lang="fr-FR" baseline="30000" dirty="0">
                <a:solidFill>
                  <a:schemeClr val="tx1"/>
                </a:solidFill>
              </a:rPr>
              <a:t>2</a:t>
            </a:r>
            <a:r>
              <a:rPr lang="fr-FR" dirty="0">
                <a:solidFill>
                  <a:schemeClr val="tx1"/>
                </a:solidFill>
              </a:rPr>
              <a:t> + E’  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B08F3EE-E8B2-4337-8F80-58453CB44FC1}"/>
              </a:ext>
            </a:extLst>
          </p:cNvPr>
          <p:cNvSpPr txBox="1"/>
          <p:nvPr/>
        </p:nvSpPr>
        <p:spPr>
          <a:xfrm>
            <a:off x="2587035" y="2854677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Conservation de </a:t>
            </a:r>
          </a:p>
          <a:p>
            <a:r>
              <a:rPr lang="fr-FR" b="1" dirty="0">
                <a:solidFill>
                  <a:schemeClr val="tx1"/>
                </a:solidFill>
              </a:rPr>
              <a:t>l’énergie total </a:t>
            </a:r>
            <a:r>
              <a:rPr lang="en-GB" dirty="0"/>
              <a:t>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0118614-AAA0-4D10-BCA1-2C3C57F3D64A}"/>
              </a:ext>
            </a:extLst>
          </p:cNvPr>
          <p:cNvSpPr txBox="1"/>
          <p:nvPr/>
        </p:nvSpPr>
        <p:spPr>
          <a:xfrm>
            <a:off x="323528" y="5085184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LEP</a:t>
            </a:r>
            <a:r>
              <a:rPr lang="fr-FR" dirty="0">
                <a:solidFill>
                  <a:schemeClr val="tx1"/>
                </a:solidFill>
              </a:rPr>
              <a:t> :  électrons et positron de 45.5 </a:t>
            </a:r>
            <a:r>
              <a:rPr lang="fr-FR" dirty="0" err="1">
                <a:solidFill>
                  <a:schemeClr val="tx1"/>
                </a:solidFill>
              </a:rPr>
              <a:t>GeV</a:t>
            </a:r>
            <a:r>
              <a:rPr lang="fr-FR" dirty="0">
                <a:solidFill>
                  <a:schemeClr val="tx1"/>
                </a:solidFill>
              </a:rPr>
              <a:t> en collisions</a:t>
            </a:r>
          </a:p>
          <a:p>
            <a:r>
              <a:rPr lang="fr-FR" dirty="0">
                <a:solidFill>
                  <a:schemeClr val="tx1"/>
                </a:solidFill>
              </a:rPr>
              <a:t>         </a:t>
            </a:r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 production au repos de la particule Z (91 </a:t>
            </a:r>
            <a:r>
              <a:rPr lang="fr-FR" dirty="0" err="1">
                <a:solidFill>
                  <a:schemeClr val="tx1"/>
                </a:solidFill>
                <a:sym typeface="Wingdings" panose="05000000000000000000" pitchFamily="2" charset="2"/>
              </a:rPr>
              <a:t>GeV</a:t>
            </a:r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) 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340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/>
      <p:bldP spid="14" grpId="0"/>
      <p:bldP spid="17" grpId="0"/>
      <p:bldP spid="18" grpId="0"/>
      <p:bldP spid="19" grpId="0"/>
      <p:bldP spid="8" grpId="0"/>
      <p:bldP spid="20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faire des collisions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11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017345" y="1052736"/>
            <a:ext cx="2592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dirty="0">
                <a:solidFill>
                  <a:schemeClr val="tx1"/>
                </a:solidFill>
              </a:rPr>
              <a:t>« Cible fixe »</a:t>
            </a: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72816"/>
            <a:ext cx="3259841" cy="18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119" y="1772816"/>
            <a:ext cx="2806298" cy="18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5688125" y="1052736"/>
            <a:ext cx="2592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dirty="0">
                <a:solidFill>
                  <a:schemeClr val="tx1"/>
                </a:solidFill>
              </a:rPr>
              <a:t>« Collisionneur »</a:t>
            </a:r>
          </a:p>
        </p:txBody>
      </p:sp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693308" y="3933056"/>
            <a:ext cx="324036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>
                <a:solidFill>
                  <a:schemeClr val="tx1"/>
                </a:solidFill>
              </a:rPr>
              <a:t>La plupart de l’énergie est perdue dans la cible</a:t>
            </a:r>
          </a:p>
        </p:txBody>
      </p:sp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5580112" y="3933056"/>
            <a:ext cx="2808312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>
                <a:solidFill>
                  <a:schemeClr val="tx1"/>
                </a:solidFill>
              </a:rPr>
              <a:t>Toute l’énergie est disponible pour la collision</a:t>
            </a:r>
          </a:p>
        </p:txBody>
      </p:sp>
      <p:sp>
        <p:nvSpPr>
          <p:cNvPr id="15" name="ZoneTexte 1"/>
          <p:cNvSpPr txBox="1">
            <a:spLocks noChangeArrowheads="1"/>
          </p:cNvSpPr>
          <p:nvPr/>
        </p:nvSpPr>
        <p:spPr bwMode="auto">
          <a:xfrm>
            <a:off x="611560" y="5877272"/>
            <a:ext cx="7992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>
                <a:solidFill>
                  <a:schemeClr val="tx1"/>
                </a:solidFill>
              </a:rPr>
              <a:t>C’est pourquoi on utilise maintenant des collisionneurs !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6635C4B-2B0F-7D51-93E1-70E296215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38" y="5229200"/>
            <a:ext cx="2882900" cy="381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7355613-2041-9F15-4EBF-4CE8426C6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2668" y="5267300"/>
            <a:ext cx="2743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2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2796201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35496" y="955749"/>
            <a:ext cx="9052942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CERN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: Existe depuis 1954 :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onseil (puis Organisation)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uropéen(ne) pour la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echerche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ucléaire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Installé à Genève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Pas de recherche sur la bombe nucléaire ou les centrales nucléaires mais sur les processus physiques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résultats sont publics</a:t>
            </a:r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Missions : </a:t>
            </a:r>
            <a:endParaRPr lang="fr-FR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Recherche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repousser les frontières des connaissances. Les secrets du big bang, à quoi ressemble la matière dans les premiers instants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 accélérateurs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fr-FR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Technologie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faire reculer les limites (Web et grille, médecine…)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Collaborations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rassembler des personnes de différentes  nations et culture autour de la science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Education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formation les futurs scientifique/ingénieurs</a:t>
            </a:r>
          </a:p>
          <a:p>
            <a:pPr>
              <a:buFont typeface="Arial"/>
              <a:buChar char="•"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50CB55-1F6E-442B-BEDE-4C970856E91A}"/>
              </a:ext>
            </a:extLst>
          </p:cNvPr>
          <p:cNvSpPr/>
          <p:nvPr/>
        </p:nvSpPr>
        <p:spPr bwMode="auto">
          <a:xfrm>
            <a:off x="7596336" y="-5680"/>
            <a:ext cx="1584176" cy="1296144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oup 29">
            <a:extLst>
              <a:ext uri="{FF2B5EF4-FFF2-40B4-BE49-F238E27FC236}">
                <a16:creationId xmlns:a16="http://schemas.microsoft.com/office/drawing/2014/main" id="{5986FF33-9DF1-42E5-8FCD-78B3CCE406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52320" y="44624"/>
            <a:ext cx="1685205" cy="1296144"/>
            <a:chOff x="-1" y="0"/>
            <a:chExt cx="1585213" cy="1219200"/>
          </a:xfrm>
        </p:grpSpPr>
        <p:sp>
          <p:nvSpPr>
            <p:cNvPr id="9" name="Rectangle 30">
              <a:extLst>
                <a:ext uri="{FF2B5EF4-FFF2-40B4-BE49-F238E27FC236}">
                  <a16:creationId xmlns:a16="http://schemas.microsoft.com/office/drawing/2014/main" id="{361E1A58-9527-4FE7-A7D8-2603DC7DA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457200"/>
              <a:ext cx="457200" cy="38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fr-FR" altLang="fr-FR" sz="2400" b="0"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pic>
          <p:nvPicPr>
            <p:cNvPr id="10" name="Picture 31" descr="Picture 3.png">
              <a:extLst>
                <a:ext uri="{FF2B5EF4-FFF2-40B4-BE49-F238E27FC236}">
                  <a16:creationId xmlns:a16="http://schemas.microsoft.com/office/drawing/2014/main" id="{3A4044FF-48CD-4969-901E-9B31E271B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15852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1330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7"/>
          <a:stretch>
            <a:fillRect/>
          </a:stretch>
        </p:blipFill>
        <p:spPr bwMode="auto">
          <a:xfrm>
            <a:off x="4788024" y="908720"/>
            <a:ext cx="4290535" cy="431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r="161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 travaille au CERN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340768"/>
            <a:ext cx="8568952" cy="59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</a:rPr>
              <a:t>Le Directeur Général (actuellement Mme Fabiola </a:t>
            </a:r>
            <a:r>
              <a:rPr lang="fr-FR" dirty="0" err="1">
                <a:solidFill>
                  <a:srgbClr val="000000"/>
                </a:solidFill>
              </a:rPr>
              <a:t>Gianotti</a:t>
            </a:r>
            <a:r>
              <a:rPr lang="fr-FR" dirty="0">
                <a:solidFill>
                  <a:srgbClr val="000000"/>
                </a:solidFill>
              </a:rPr>
              <a:t>) nommé pour 5 ans par le Conseil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2400 personnes, 1 milliard d’euros de budget annuel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23 états membres (votent au Conseil)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Allemagne, Autriche, Belgique, Bulgarie, Danemark, Espagne, Finlande, France, 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Grèce, Hongrie, Israël, Italie, Norvège, Pays-Bas, Pologne, Portugal, République slovaque, 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République tchèque, Royaume-Uni, Roumanie, Serbie, Suède, Suisse</a:t>
            </a: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Les observateurs (assistent au Conseil)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Commission européenne, Inde, Japon, Fédération de Russie, 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Turquie, UNESCO, États‑Unis d’Amérique </a:t>
            </a:r>
          </a:p>
          <a:p>
            <a:pPr eaLnBrk="1" hangingPunct="1">
              <a:buSzPct val="100000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Les autres 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3059832" y="5589240"/>
            <a:ext cx="4787900" cy="899999"/>
          </a:xfrm>
          <a:prstGeom prst="irregularSeal2">
            <a:avLst/>
          </a:prstGeom>
          <a:solidFill>
            <a:srgbClr val="FFFF00">
              <a:alpha val="34901"/>
            </a:srgb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1400" dirty="0">
                <a:solidFill>
                  <a:srgbClr val="000000"/>
                </a:solidFill>
                <a:cs typeface="Arial Unicode MS" charset="0"/>
              </a:rPr>
              <a:t>10 000 utilisateurs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1400" dirty="0">
                <a:solidFill>
                  <a:srgbClr val="000000"/>
                </a:solidFill>
                <a:cs typeface="Arial Unicode MS" charset="0"/>
              </a:rPr>
              <a:t>608 instituts, 113 nationalités</a:t>
            </a:r>
          </a:p>
        </p:txBody>
      </p:sp>
    </p:spTree>
    <p:extLst>
      <p:ext uri="{BB962C8B-B14F-4D97-AF65-F5344CB8AC3E}">
        <p14:creationId xmlns:p14="http://schemas.microsoft.com/office/powerpoint/2010/main" val="3670027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15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3166624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fil conducteur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16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23528" y="1340768"/>
            <a:ext cx="864096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Découvrir des nouvelles particules (souvent plus lourdes) 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Etudier des interactions toujours plus rares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Pour cela il faut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Construire </a:t>
            </a:r>
            <a:r>
              <a:rPr lang="fr-FR" dirty="0">
                <a:solidFill>
                  <a:schemeClr val="tx1"/>
                </a:solidFill>
              </a:rPr>
              <a:t>des accélérateurs toujours plus </a:t>
            </a:r>
            <a:r>
              <a:rPr lang="fr-FR" u="sng" dirty="0">
                <a:solidFill>
                  <a:srgbClr val="FF0000"/>
                </a:solidFill>
              </a:rPr>
              <a:t>puissants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(augmenter l’énergie) et toujours plus </a:t>
            </a:r>
            <a:r>
              <a:rPr lang="fr-FR" u="sng" dirty="0">
                <a:solidFill>
                  <a:srgbClr val="FF0000"/>
                </a:solidFill>
              </a:rPr>
              <a:t>intenses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(augmenter le nombre de collisions par seconde)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endParaRPr lang="fr-FR" dirty="0">
              <a:solidFill>
                <a:srgbClr val="000000"/>
              </a:solidFill>
            </a:endParaRP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</a:rPr>
              <a:t>Construire des détecteurs de plus en plus sophistiqués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endParaRPr lang="fr-FR" dirty="0">
              <a:solidFill>
                <a:srgbClr val="000000"/>
              </a:solidFill>
            </a:endParaRP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</a:rPr>
              <a:t>Acquérir et analyser toujours plus de données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469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17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4213" y="100173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1954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38325" y="1146200"/>
            <a:ext cx="209333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Création du CERN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84213" y="2924175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1959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84213" y="196935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1957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843088" y="1988400"/>
            <a:ext cx="342623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1</a:t>
            </a:r>
            <a:r>
              <a:rPr lang="fr-FR" sz="1800" baseline="30000" dirty="0">
                <a:solidFill>
                  <a:srgbClr val="000000"/>
                </a:solidFill>
                <a:latin typeface="Arial" charset="0"/>
              </a:rPr>
              <a:t>er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 accélérateur (SC) à 0,6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GeV</a:t>
            </a: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fonctionne jusqu’en 1990 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3" t="8153" r="3860" b="6786"/>
          <a:stretch>
            <a:fillRect/>
          </a:stretch>
        </p:blipFill>
        <p:spPr bwMode="auto">
          <a:xfrm>
            <a:off x="5813299" y="981008"/>
            <a:ext cx="307918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5393" t="8153" r="3860" b="67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827213" y="2924944"/>
            <a:ext cx="3320851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Démarrage du PS (protons à 28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GeV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10863"/>
          <a:stretch>
            <a:fillRect/>
          </a:stretch>
        </p:blipFill>
        <p:spPr bwMode="auto">
          <a:xfrm>
            <a:off x="684214" y="3789363"/>
            <a:ext cx="282286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6816" t="108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6249" b="20296"/>
          <a:stretch>
            <a:fillRect/>
          </a:stretch>
        </p:blipFill>
        <p:spPr bwMode="auto">
          <a:xfrm>
            <a:off x="4240532" y="4076700"/>
            <a:ext cx="4651948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7404" t="16249" b="202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517332" y="3573463"/>
            <a:ext cx="1943100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Le Synchrocyclotron (SC)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107504" y="3711376"/>
            <a:ext cx="1800225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Vue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du CERN en 1964 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140200" y="6165304"/>
            <a:ext cx="2447925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Le Proton Synchrotron (PS) </a:t>
            </a:r>
          </a:p>
        </p:txBody>
      </p:sp>
    </p:spTree>
    <p:extLst>
      <p:ext uri="{BB962C8B-B14F-4D97-AF65-F5344CB8AC3E}">
        <p14:creationId xmlns:p14="http://schemas.microsoft.com/office/powerpoint/2010/main" val="2237547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18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/>
          <a:stretch>
            <a:fillRect/>
          </a:stretch>
        </p:blipFill>
        <p:spPr bwMode="auto">
          <a:xfrm>
            <a:off x="611188" y="2905150"/>
            <a:ext cx="3311525" cy="333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20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11188" y="5943625"/>
            <a:ext cx="28797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La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chambre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bulles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i="1" dirty="0" err="1">
                <a:solidFill>
                  <a:srgbClr val="FFFFFF"/>
                </a:solidFill>
                <a:cs typeface="Arial Unicode MS" charset="0"/>
              </a:rPr>
              <a:t>Gargamelle</a:t>
            </a:r>
            <a:endParaRPr lang="en-US" sz="1200" b="1" i="1" dirty="0">
              <a:solidFill>
                <a:srgbClr val="FFFFFF"/>
              </a:solidFill>
              <a:cs typeface="Arial Unicode MS" charset="0"/>
            </a:endParaRP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4140274" y="4142382"/>
            <a:ext cx="2357438" cy="274638"/>
            <a:chOff x="2472" y="2020"/>
            <a:chExt cx="1485" cy="173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2472" y="2020"/>
              <a:ext cx="1485" cy="173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Photo de la </a:t>
              </a:r>
              <a:r>
                <a:rPr lang="en-US" sz="1200" b="1" dirty="0" err="1">
                  <a:solidFill>
                    <a:srgbClr val="FFFFFF"/>
                  </a:solidFill>
                  <a:cs typeface="Arial Unicode MS" charset="0"/>
                </a:rPr>
                <a:t>réaction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</a:t>
              </a:r>
              <a:r>
                <a:rPr lang="en-US" sz="1200" b="1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</a:t>
              </a:r>
              <a:r>
                <a:rPr lang="en-US" sz="1200" b="1" baseline="-25000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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e </a:t>
              </a:r>
              <a:r>
                <a:rPr lang="en-US" sz="1200" b="1" dirty="0">
                  <a:solidFill>
                    <a:srgbClr val="FFFFFF"/>
                  </a:solidFill>
                  <a:ea typeface="DejaVu Sans" charset="0"/>
                  <a:cs typeface="Arial" charset="0"/>
                </a:rPr>
                <a:t>→</a:t>
              </a:r>
              <a:r>
                <a:rPr lang="en-US" sz="1200" b="1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</a:t>
              </a:r>
              <a:r>
                <a:rPr lang="en-US" sz="1200" b="1" baseline="-25000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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e</a:t>
              </a:r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3470" y="2065"/>
              <a:ext cx="79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Arial Unicode MS" charset="0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3742" y="2065"/>
              <a:ext cx="79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Arial Unicode MS" charset="0"/>
              </a:endParaRPr>
            </a:p>
          </p:txBody>
        </p:sp>
      </p:grp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4" t="43591" r="30637" b="28949"/>
          <a:stretch>
            <a:fillRect/>
          </a:stretch>
        </p:blipFill>
        <p:spPr bwMode="auto">
          <a:xfrm>
            <a:off x="4140274" y="4436070"/>
            <a:ext cx="4176713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9024" t="43591" r="30637" b="289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211712" y="5806082"/>
            <a:ext cx="417671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23850" eaLnBrk="1" hangingPunct="1">
              <a:lnSpc>
                <a:spcPct val="120000"/>
              </a:lnSpc>
              <a:spcBef>
                <a:spcPts val="5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fr-FR" sz="2000" b="1">
                <a:solidFill>
                  <a:srgbClr val="FFFFFF"/>
                </a:solidFill>
                <a:latin typeface="GeosansLight" charset="0"/>
                <a:cs typeface="Arial Unicode MS" charset="0"/>
              </a:rPr>
              <a:t>Expérience Gargamelle (</a:t>
            </a:r>
            <a:r>
              <a:rPr lang="fr-FR" sz="2000" b="1">
                <a:solidFill>
                  <a:srgbClr val="FF3300"/>
                </a:solidFill>
                <a:latin typeface="GeosansLight" charset="0"/>
                <a:cs typeface="Arial Unicode MS" charset="0"/>
              </a:rPr>
              <a:t>1973</a:t>
            </a:r>
            <a:r>
              <a:rPr lang="fr-FR" sz="2000" b="1">
                <a:solidFill>
                  <a:srgbClr val="FFFFFF"/>
                </a:solidFill>
                <a:latin typeface="GeosansLight" charset="0"/>
                <a:cs typeface="Arial Unicode MS" charset="0"/>
              </a:rPr>
              <a:t>)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2" t="37909" r="15050" b="41252"/>
          <a:stretch>
            <a:fillRect/>
          </a:stretch>
        </p:blipFill>
        <p:spPr bwMode="auto">
          <a:xfrm>
            <a:off x="4211712" y="5083770"/>
            <a:ext cx="1512887" cy="792162"/>
          </a:xfrm>
          <a:prstGeom prst="rect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57452" t="37909" r="15050" b="4125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33413" y="1052736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1971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742687" y="1119411"/>
            <a:ext cx="549360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ISR : premier collisionneur proton-proton au monde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33413" y="1938561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1973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729987" y="1916832"/>
            <a:ext cx="497522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Découverte des “courants neutres” : unification 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de l’électromagnétisme et de la force faible</a:t>
            </a:r>
          </a:p>
        </p:txBody>
      </p:sp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738" y="1340768"/>
            <a:ext cx="14287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7019925" y="3541043"/>
            <a:ext cx="1943100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A. Lagarrigue (1924-1975)</a:t>
            </a:r>
          </a:p>
        </p:txBody>
      </p:sp>
    </p:spTree>
    <p:extLst>
      <p:ext uri="{BB962C8B-B14F-4D97-AF65-F5344CB8AC3E}">
        <p14:creationId xmlns:p14="http://schemas.microsoft.com/office/powerpoint/2010/main" val="1236054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4"/>
          <a:stretch>
            <a:fillRect/>
          </a:stretch>
        </p:blipFill>
        <p:spPr bwMode="auto">
          <a:xfrm>
            <a:off x="771159" y="3753336"/>
            <a:ext cx="3426063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r="154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19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8313" y="196287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1983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83155" y="1916832"/>
            <a:ext cx="514991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Les expériences UA1 et UA2 y découvrent les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particules médiatrices de la force faible: W</a:t>
            </a:r>
            <a:r>
              <a:rPr lang="fr-FR" sz="1800" baseline="300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±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et Z</a:t>
            </a:r>
            <a:r>
              <a:rPr lang="fr-FR" sz="1800" baseline="300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0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r="6807" b="6784"/>
          <a:stretch>
            <a:fillRect/>
          </a:stretch>
        </p:blipFill>
        <p:spPr bwMode="auto">
          <a:xfrm>
            <a:off x="5308233" y="3723173"/>
            <a:ext cx="344023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7693" r="6807" b="67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53803" y="3861048"/>
            <a:ext cx="935038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UA1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589291" y="3861048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UA2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8"/>
          <a:stretch>
            <a:fillRect/>
          </a:stretch>
        </p:blipFill>
        <p:spPr bwMode="auto">
          <a:xfrm>
            <a:off x="6800850" y="1004763"/>
            <a:ext cx="2343150" cy="22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337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68313" y="1061417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1976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619666" y="836712"/>
            <a:ext cx="4896550" cy="100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Démarrage du SPS : collisionneur de protons (450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GeV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) reconverti à partir de 1979 en collisionneur proton-antiproton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68313" y="2868122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1985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619672" y="2852496"/>
            <a:ext cx="338437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C. Rubbia et S. Van der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Meer</a:t>
            </a:r>
            <a:endParaRPr lang="fr-FR" sz="1800" dirty="0">
              <a:solidFill>
                <a:srgbClr val="000000"/>
              </a:solidFill>
              <a:latin typeface="Arial" charset="0"/>
              <a:ea typeface="DejaVu Sans" charset="0"/>
              <a:cs typeface="Arial" charset="0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8172450" y="2018804"/>
            <a:ext cx="431800" cy="28733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440" cap="sq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8172450" y="1658442"/>
            <a:ext cx="863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b="1" dirty="0">
                <a:solidFill>
                  <a:srgbClr val="FFFF00"/>
                </a:solidFill>
                <a:latin typeface="Arial" charset="0"/>
              </a:rPr>
              <a:t>7 km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876256" y="112474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SPS</a:t>
            </a:r>
          </a:p>
        </p:txBody>
      </p:sp>
    </p:spTree>
    <p:extLst>
      <p:ext uri="{BB962C8B-B14F-4D97-AF65-F5344CB8AC3E}">
        <p14:creationId xmlns:p14="http://schemas.microsoft.com/office/powerpoint/2010/main" val="182166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611560" y="5805264"/>
            <a:ext cx="8136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>
              <a:defRPr sz="4800" b="0">
                <a:solidFill>
                  <a:srgbClr val="1B5290"/>
                </a:solidFill>
              </a:defRPr>
            </a:pPr>
            <a:r>
              <a:rPr lang="fr-FR" sz="1400" dirty="0">
                <a:solidFill>
                  <a:schemeClr val="tx1"/>
                </a:solidFill>
              </a:rPr>
              <a:t>Certains de ces transparents ont trouvé leur inspiration dans une présentation du Prof. Dr Christoph Schäfer (CERN International Relations Office)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1070980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20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23528" y="136177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1970’s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75657" y="1340768"/>
            <a:ext cx="3528391" cy="69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Saut technologique : G. Charpak invente la chambre à fils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9"/>
          <a:stretch>
            <a:fillRect/>
          </a:stretch>
        </p:blipFill>
        <p:spPr bwMode="auto">
          <a:xfrm>
            <a:off x="7102923" y="985863"/>
            <a:ext cx="171754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b="163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t="19542" r="33333" b="34833"/>
          <a:stretch>
            <a:fillRect/>
          </a:stretch>
        </p:blipFill>
        <p:spPr bwMode="auto">
          <a:xfrm>
            <a:off x="5174116" y="980728"/>
            <a:ext cx="1284662" cy="1800000"/>
          </a:xfrm>
          <a:prstGeom prst="rect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5864" t="19542" r="33333" b="34833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AutoShape 7"/>
          <p:cNvSpPr>
            <a:spLocks noChangeArrowheads="1"/>
          </p:cNvSpPr>
          <p:nvPr/>
        </p:nvSpPr>
        <p:spPr bwMode="auto">
          <a:xfrm rot="11460000">
            <a:off x="6450829" y="1691498"/>
            <a:ext cx="896523" cy="4318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rot="10800000"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zoom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t="29762" b="23004"/>
          <a:stretch>
            <a:fillRect/>
          </a:stretch>
        </p:blipFill>
        <p:spPr bwMode="auto">
          <a:xfrm>
            <a:off x="1068576" y="4005064"/>
            <a:ext cx="25426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9011" t="29762" b="230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51520" y="5229201"/>
            <a:ext cx="4320480" cy="288032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Interactions de protons du PS avec de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l’hydrogène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(1960) 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95536" y="3173809"/>
            <a:ext cx="366247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u="sng" dirty="0">
                <a:solidFill>
                  <a:srgbClr val="000000"/>
                </a:solidFill>
                <a:latin typeface="Arial" charset="0"/>
              </a:rPr>
              <a:t>Avant</a:t>
            </a:r>
            <a:r>
              <a:rPr lang="fr-FR" sz="2400" dirty="0">
                <a:solidFill>
                  <a:srgbClr val="000000"/>
                </a:solidFill>
                <a:latin typeface="Arial" charset="0"/>
              </a:rPr>
              <a:t>: Analyse de photos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5" b="21648"/>
          <a:stretch/>
        </p:blipFill>
        <p:spPr bwMode="auto">
          <a:xfrm>
            <a:off x="5708408" y="4005064"/>
            <a:ext cx="2191235" cy="107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860032" y="3162594"/>
            <a:ext cx="4320158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u="sng" dirty="0">
                <a:solidFill>
                  <a:srgbClr val="000000"/>
                </a:solidFill>
                <a:latin typeface="Arial" charset="0"/>
              </a:rPr>
              <a:t>Après</a:t>
            </a:r>
            <a:r>
              <a:rPr lang="fr-FR" sz="2400" dirty="0">
                <a:solidFill>
                  <a:srgbClr val="000000"/>
                </a:solidFill>
                <a:latin typeface="Arial" charset="0"/>
              </a:rPr>
              <a:t>: reconstruction électronique et informatique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5652059" y="5157192"/>
            <a:ext cx="2303933" cy="360039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Boson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vecteur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dans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UA1 (80s) 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755650" y="5878568"/>
            <a:ext cx="25209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dirty="0">
                <a:solidFill>
                  <a:srgbClr val="000000"/>
                </a:solidFill>
                <a:latin typeface="Arial" charset="0"/>
              </a:rPr>
              <a:t>Ère manuelle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003800" y="5692166"/>
            <a:ext cx="388868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dirty="0">
                <a:solidFill>
                  <a:srgbClr val="000000"/>
                </a:solidFill>
                <a:latin typeface="Arial" charset="0"/>
              </a:rPr>
              <a:t>Ère électronique (au moins 1000 fois plus rapide)</a:t>
            </a: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3667696" y="5865868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323528" y="2292498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1992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474887" y="2276872"/>
            <a:ext cx="338437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G. Charpak</a:t>
            </a:r>
          </a:p>
        </p:txBody>
      </p:sp>
    </p:spTree>
    <p:extLst>
      <p:ext uri="{BB962C8B-B14F-4D97-AF65-F5344CB8AC3E}">
        <p14:creationId xmlns:p14="http://schemas.microsoft.com/office/powerpoint/2010/main" val="992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/>
      <p:bldP spid="17" grpId="0" animBg="1"/>
      <p:bldP spid="18" grpId="0"/>
      <p:bldP spid="19" grpId="0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21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4213" y="100173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1985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74838" y="980288"/>
            <a:ext cx="6585594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Début du creusement d’un tunnel de 27 km pour un nouveau collisionneur électron-positron : le LEP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r="5327"/>
          <a:stretch>
            <a:fillRect/>
          </a:stretch>
        </p:blipFill>
        <p:spPr bwMode="auto">
          <a:xfrm>
            <a:off x="640503" y="2996952"/>
            <a:ext cx="2799559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7718" r="53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95275" y="6093296"/>
            <a:ext cx="3671888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2001 : collaboration Delphi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devant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le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détecteur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355976" y="2801937"/>
            <a:ext cx="102069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1990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507235" y="2562547"/>
            <a:ext cx="3457253" cy="108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2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La gestion des données prend un nouvel essor : invention du Web par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Berners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-Lee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t="6769" r="8704" b="7507"/>
          <a:stretch>
            <a:fillRect/>
          </a:stretch>
        </p:blipFill>
        <p:spPr bwMode="auto">
          <a:xfrm>
            <a:off x="5796137" y="4941328"/>
            <a:ext cx="176812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2280" t="6769" r="8704" b="75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39552" y="1876426"/>
            <a:ext cx="122413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1989-2000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874193" y="1844384"/>
            <a:ext cx="673025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Fonctionnement du LEP (50 puis 100 </a:t>
            </a:r>
            <a:r>
              <a:rPr lang="fr-FR" sz="1800" dirty="0" err="1">
                <a:solidFill>
                  <a:srgbClr val="000000"/>
                </a:solidFill>
              </a:rPr>
              <a:t>GeV</a:t>
            </a:r>
            <a:r>
              <a:rPr lang="fr-FR" sz="1800" dirty="0">
                <a:solidFill>
                  <a:srgbClr val="000000"/>
                </a:solidFill>
              </a:rPr>
              <a:t>) : 4 expériences étudient les propriétés du Z</a:t>
            </a:r>
            <a:r>
              <a:rPr lang="fr-FR" sz="1800" baseline="30000" dirty="0">
                <a:solidFill>
                  <a:srgbClr val="000000"/>
                </a:solidFill>
              </a:rPr>
              <a:t>0</a:t>
            </a:r>
            <a:r>
              <a:rPr lang="fr-FR" sz="1800" dirty="0">
                <a:solidFill>
                  <a:srgbClr val="000000"/>
                </a:solidFill>
              </a:rPr>
              <a:t> et des W</a:t>
            </a:r>
            <a:r>
              <a:rPr lang="fr-FR" sz="1800" baseline="30000" dirty="0">
                <a:solidFill>
                  <a:srgbClr val="000000"/>
                </a:solidFill>
              </a:rPr>
              <a:t>+</a:t>
            </a:r>
            <a:r>
              <a:rPr lang="fr-FR" sz="1800" dirty="0">
                <a:solidFill>
                  <a:srgbClr val="000000"/>
                </a:solidFill>
              </a:rPr>
              <a:t>/W</a:t>
            </a:r>
            <a:r>
              <a:rPr lang="fr-FR" sz="1800" baseline="30000" dirty="0">
                <a:solidFill>
                  <a:srgbClr val="000000"/>
                </a:solidFill>
              </a:rPr>
              <a:t>-</a:t>
            </a:r>
            <a:r>
              <a:rPr lang="fr-FR" sz="1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355976" y="3810049"/>
            <a:ext cx="102069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2017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507235" y="3875417"/>
            <a:ext cx="3636765" cy="4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2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Prix Alan Turing à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Berners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-Lee</a:t>
            </a:r>
          </a:p>
        </p:txBody>
      </p:sp>
    </p:spTree>
    <p:extLst>
      <p:ext uri="{BB962C8B-B14F-4D97-AF65-F5344CB8AC3E}">
        <p14:creationId xmlns:p14="http://schemas.microsoft.com/office/powerpoint/2010/main" val="253991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292725" y="3105150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1995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372200" y="3111500"/>
            <a:ext cx="2272549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Premiers atomes (9)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d’anti-hydrogène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292080" y="4221088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2002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375400" y="4220648"/>
            <a:ext cx="2375229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Des milliers d’atomes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d’anti-hydrogène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4"/>
          <a:stretch>
            <a:fillRect/>
          </a:stretch>
        </p:blipFill>
        <p:spPr bwMode="auto">
          <a:xfrm>
            <a:off x="468314" y="2277232"/>
            <a:ext cx="4240807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17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83568" y="5661248"/>
            <a:ext cx="367188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L’anneau LEAR d’antiprotons à basse énergie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195513" y="1145529"/>
            <a:ext cx="6697662" cy="69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Des technologies de mieux en mieux maîtrisées pour </a:t>
            </a:r>
          </a:p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contrôler aussi des particules de basse énergie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042988" y="1160463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1990’s</a:t>
            </a:r>
          </a:p>
        </p:txBody>
      </p:sp>
    </p:spTree>
    <p:extLst>
      <p:ext uri="{BB962C8B-B14F-4D97-AF65-F5344CB8AC3E}">
        <p14:creationId xmlns:p14="http://schemas.microsoft.com/office/powerpoint/2010/main" val="2018068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8313" y="196287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2012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83155" y="2121383"/>
            <a:ext cx="680526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Les expériences ATLAS et CMS y découvrent le boson de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Higgs</a:t>
            </a:r>
            <a:endParaRPr lang="fr-FR" sz="1800" baseline="30000" dirty="0">
              <a:solidFill>
                <a:srgbClr val="000000"/>
              </a:solidFill>
              <a:latin typeface="Arial" charset="0"/>
              <a:ea typeface="DejaVu Sans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475656" y="3645024"/>
            <a:ext cx="2302174" cy="43204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ATLAS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(</a:t>
            </a:r>
            <a:r>
              <a:rPr lang="fr-FR" sz="1200" dirty="0"/>
              <a:t>L x l = 44 m x 22 m – 7000 </a:t>
            </a:r>
            <a:r>
              <a:rPr lang="fr-FR" sz="1200" dirty="0" err="1"/>
              <a:t>t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)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724127" y="3645024"/>
            <a:ext cx="2232249" cy="43204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CMS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(</a:t>
            </a:r>
            <a:r>
              <a:rPr lang="fr-FR" sz="1200" dirty="0"/>
              <a:t>L x l = 22 m x 15 m </a:t>
            </a:r>
            <a:r>
              <a:rPr lang="mr-IN" sz="1200" dirty="0"/>
              <a:t>–</a:t>
            </a:r>
            <a:r>
              <a:rPr lang="fr-FR" sz="1200" dirty="0"/>
              <a:t> 14500 </a:t>
            </a:r>
            <a:r>
              <a:rPr lang="fr-FR" sz="1200" dirty="0" err="1"/>
              <a:t>t</a:t>
            </a:r>
            <a:r>
              <a:rPr lang="fr-FR" sz="1200" dirty="0"/>
              <a:t>)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68313" y="1061417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2008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619666" y="1162196"/>
            <a:ext cx="4896550" cy="39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Démarrage du LHC : collisionneur de protons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68313" y="2868122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2013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619672" y="2985479"/>
            <a:ext cx="612068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 P.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Higgs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et F.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Englert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</a:t>
            </a:r>
          </a:p>
        </p:txBody>
      </p:sp>
      <p:pic>
        <p:nvPicPr>
          <p:cNvPr id="17" name="Picture 4" descr="ATL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390" y="4005344"/>
            <a:ext cx="326155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 descr="CMScollaborationPos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321" y="4365344"/>
            <a:ext cx="413016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09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4155612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 : le LHC en 2008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25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348665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77031" y="5803677"/>
            <a:ext cx="970633" cy="505643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ALICE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275856" y="5301208"/>
            <a:ext cx="1042541" cy="936104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ATLAS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489006" y="5660803"/>
            <a:ext cx="1115442" cy="504502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 err="1">
                <a:solidFill>
                  <a:srgbClr val="000000"/>
                </a:solidFill>
                <a:cs typeface="Arial Unicode MS" charset="0"/>
              </a:rPr>
              <a:t>LHCb</a:t>
            </a:r>
            <a:endParaRPr lang="fr-FR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292080" y="1628800"/>
            <a:ext cx="719237" cy="864096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CMS</a:t>
            </a:r>
          </a:p>
        </p:txBody>
      </p:sp>
    </p:spTree>
    <p:extLst>
      <p:ext uri="{BB962C8B-B14F-4D97-AF65-F5344CB8AC3E}">
        <p14:creationId xmlns:p14="http://schemas.microsoft.com/office/powerpoint/2010/main" val="3518098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9" b="20326"/>
          <a:stretch>
            <a:fillRect/>
          </a:stretch>
        </p:blipFill>
        <p:spPr bwMode="auto">
          <a:xfrm>
            <a:off x="250825" y="1480546"/>
            <a:ext cx="4356512" cy="353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36029" b="203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246063" y="908398"/>
            <a:ext cx="5893918" cy="36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Construit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dans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un tunnel de 27 km, ~5 Milliards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d’Euros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. </a:t>
            </a:r>
          </a:p>
        </p:txBody>
      </p:sp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4692650" y="1244600"/>
            <a:ext cx="45339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Conçu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dans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les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années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80,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approuvé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en 1994,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buSzPct val="100000"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construction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débute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en 1998.</a:t>
            </a:r>
          </a:p>
          <a:p>
            <a:pPr algn="ctr" eaLnBrk="1" hangingPunct="1">
              <a:buSzPct val="100000"/>
              <a:defRPr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Collisionneur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proton-proton de 7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TeV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,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supraconducteur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ctr" eaLnBrk="1" hangingPunct="1">
              <a:buSzPct val="100000"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(-271,3°C,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plus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froid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que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le vide spatial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très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intense </a:t>
            </a:r>
          </a:p>
          <a:p>
            <a:pPr algn="ctr" eaLnBrk="1" hangingPunct="1">
              <a:buSzPct val="100000"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(600 millions de collisions par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seconde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eaLnBrk="1" hangingPunct="1">
              <a:buSzPct val="100000"/>
              <a:defRPr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4040188"/>
            <a:ext cx="3394075" cy="25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8" name="Text Box 5"/>
          <p:cNvSpPr txBox="1">
            <a:spLocks noChangeArrowheads="1"/>
          </p:cNvSpPr>
          <p:nvPr/>
        </p:nvSpPr>
        <p:spPr bwMode="auto">
          <a:xfrm>
            <a:off x="400050" y="5445125"/>
            <a:ext cx="5183188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Consommation électrique: 120 MW</a:t>
            </a:r>
            <a:br>
              <a:rPr lang="en-US" sz="1800">
                <a:solidFill>
                  <a:srgbClr val="000000"/>
                </a:solidFill>
                <a:latin typeface="Arial" charset="0"/>
              </a:rPr>
            </a:br>
            <a:r>
              <a:rPr lang="en-US" sz="1800">
                <a:solidFill>
                  <a:srgbClr val="000000"/>
                </a:solidFill>
                <a:latin typeface="Arial" charset="0"/>
              </a:rPr>
              <a:t>(équivalente à celle d’une ville de 150 000 hab.)   </a:t>
            </a:r>
          </a:p>
        </p:txBody>
      </p:sp>
      <p:sp>
        <p:nvSpPr>
          <p:cNvPr id="44039" name="Rectangle 6"/>
          <p:cNvSpPr>
            <a:spLocks noGrp="1" noChangeArrowheads="1"/>
          </p:cNvSpPr>
          <p:nvPr>
            <p:ph type="title"/>
          </p:nvPr>
        </p:nvSpPr>
        <p:spPr>
          <a:xfrm>
            <a:off x="130175" y="230163"/>
            <a:ext cx="8880475" cy="390525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La conception du LHC</a:t>
            </a:r>
          </a:p>
        </p:txBody>
      </p:sp>
      <p:sp>
        <p:nvSpPr>
          <p:cNvPr id="44040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2026 - IJCLab</a:t>
            </a:r>
          </a:p>
        </p:txBody>
      </p:sp>
      <p:sp>
        <p:nvSpPr>
          <p:cNvPr id="44041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34826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45A897C-702F-FF41-92BF-6B8D761ABA61}" type="slidenum">
              <a:rPr lang="fr-FR">
                <a:cs typeface="ＭＳ Ｐゴシック" charset="0"/>
              </a:rPr>
              <a:pPr/>
              <a:t>26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Fonctionnement du LHC : la chaîne d’accélération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27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717032"/>
            <a:ext cx="3532770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734" y="980728"/>
            <a:ext cx="1317074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764755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Booster</a:t>
            </a:r>
          </a:p>
        </p:txBody>
      </p:sp>
      <p:pic>
        <p:nvPicPr>
          <p:cNvPr id="2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927" y="980728"/>
            <a:ext cx="1916129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384" y="980728"/>
            <a:ext cx="1432872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288" y="980728"/>
            <a:ext cx="1663784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7459920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LHC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3663983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PS</a:t>
            </a: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5659408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SPS</a:t>
            </a:r>
          </a:p>
        </p:txBody>
      </p:sp>
      <p:pic>
        <p:nvPicPr>
          <p:cNvPr id="1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040" y="3212976"/>
            <a:ext cx="3845815" cy="1800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ZoneTexte 5"/>
          <p:cNvSpPr txBox="1"/>
          <p:nvPr/>
        </p:nvSpPr>
        <p:spPr>
          <a:xfrm>
            <a:off x="4644008" y="2780928"/>
            <a:ext cx="782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Vitesse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244408" y="5013176"/>
            <a:ext cx="803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Energie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5076056" y="4431456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Booster</a:t>
            </a: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8029451" y="3212976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SPS, LHC</a:t>
            </a: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6300192" y="3999408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PS</a:t>
            </a:r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5004048" y="3645024"/>
            <a:ext cx="367240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ZoneTexte 28"/>
          <p:cNvSpPr txBox="1"/>
          <p:nvPr/>
        </p:nvSpPr>
        <p:spPr>
          <a:xfrm>
            <a:off x="3995936" y="321297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Vitesse de la lumière</a:t>
            </a:r>
          </a:p>
        </p:txBody>
      </p:sp>
      <p:pic>
        <p:nvPicPr>
          <p:cNvPr id="3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1960" y="4437112"/>
            <a:ext cx="600000" cy="36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048" y="5373216"/>
            <a:ext cx="646364" cy="9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6" name="ZoneTexte 35"/>
          <p:cNvSpPr txBox="1"/>
          <p:nvPr/>
        </p:nvSpPr>
        <p:spPr>
          <a:xfrm>
            <a:off x="4932040" y="630932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Newton</a:t>
            </a:r>
          </a:p>
        </p:txBody>
      </p:sp>
      <p:pic>
        <p:nvPicPr>
          <p:cNvPr id="37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8424" y="3861048"/>
            <a:ext cx="588461" cy="1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8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2400" y="5445224"/>
            <a:ext cx="628235" cy="72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9" name="ZoneTexte 38"/>
          <p:cNvSpPr txBox="1"/>
          <p:nvPr/>
        </p:nvSpPr>
        <p:spPr>
          <a:xfrm>
            <a:off x="8028384" y="6237312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Einstein</a:t>
            </a:r>
          </a:p>
        </p:txBody>
      </p:sp>
      <p:cxnSp>
        <p:nvCxnSpPr>
          <p:cNvPr id="10" name="Connecteur droit avec flèche 9"/>
          <p:cNvCxnSpPr/>
          <p:nvPr/>
        </p:nvCxnSpPr>
        <p:spPr bwMode="auto">
          <a:xfrm>
            <a:off x="6228184" y="5877272"/>
            <a:ext cx="1584176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72" b="14492"/>
          <a:stretch/>
        </p:blipFill>
        <p:spPr bwMode="auto">
          <a:xfrm>
            <a:off x="107504" y="980728"/>
            <a:ext cx="776366" cy="123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35496" y="2348880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Tout démarre de là ..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971600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6804248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5076056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2771800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6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 animBg="1"/>
      <p:bldP spid="26" grpId="0" animBg="1"/>
      <p:bldP spid="27" grpId="0" animBg="1"/>
      <p:bldP spid="29" grpId="0"/>
      <p:bldP spid="36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ChangeArrowheads="1"/>
          </p:cNvSpPr>
          <p:nvPr/>
        </p:nvSpPr>
        <p:spPr bwMode="auto">
          <a:xfrm>
            <a:off x="179388" y="3422650"/>
            <a:ext cx="8870950" cy="3103563"/>
          </a:xfrm>
          <a:prstGeom prst="rect">
            <a:avLst/>
          </a:prstGeom>
          <a:solidFill>
            <a:srgbClr val="FFFFFF"/>
          </a:solidFill>
          <a:ln w="36000" cap="sq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179388" y="549275"/>
            <a:ext cx="8870950" cy="2808288"/>
          </a:xfrm>
          <a:prstGeom prst="rect">
            <a:avLst/>
          </a:prstGeom>
          <a:solidFill>
            <a:srgbClr val="FFFFFF"/>
          </a:solidFill>
          <a:ln w="36000" cap="sq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grpSp>
        <p:nvGrpSpPr>
          <p:cNvPr id="38916" name="Group 3"/>
          <p:cNvGrpSpPr>
            <a:grpSpLocks/>
          </p:cNvGrpSpPr>
          <p:nvPr/>
        </p:nvGrpSpPr>
        <p:grpSpPr bwMode="auto">
          <a:xfrm>
            <a:off x="935038" y="641350"/>
            <a:ext cx="2030536" cy="1995563"/>
            <a:chOff x="589" y="540"/>
            <a:chExt cx="1238" cy="1374"/>
          </a:xfrm>
        </p:grpSpPr>
        <p:pic>
          <p:nvPicPr>
            <p:cNvPr id="48149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540"/>
              <a:ext cx="1238" cy="1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38934" name="Group 5"/>
            <p:cNvGrpSpPr>
              <a:grpSpLocks/>
            </p:cNvGrpSpPr>
            <p:nvPr/>
          </p:nvGrpSpPr>
          <p:grpSpPr bwMode="auto">
            <a:xfrm>
              <a:off x="611" y="972"/>
              <a:ext cx="168" cy="293"/>
              <a:chOff x="611" y="972"/>
              <a:chExt cx="168" cy="293"/>
            </a:xfrm>
          </p:grpSpPr>
          <p:sp>
            <p:nvSpPr>
              <p:cNvPr id="48155" name="Text Box 6"/>
              <p:cNvSpPr txBox="1">
                <a:spLocks noChangeArrowheads="1"/>
              </p:cNvSpPr>
              <p:nvPr/>
            </p:nvSpPr>
            <p:spPr bwMode="auto">
              <a:xfrm>
                <a:off x="611" y="972"/>
                <a:ext cx="105" cy="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1720" tIns="42480" rIns="81720" bIns="42480">
                <a:spAutoFit/>
              </a:bodyPr>
              <a:lstStyle>
                <a:lvl1pPr marL="195263" indent="-176213"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FF420E"/>
                    </a:solidFill>
                    <a:latin typeface="Calibri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2pPr>
                <a:lvl3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3pPr>
                <a:lvl4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4pPr>
                <a:lvl5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5pPr>
                <a:lvl6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6pPr>
                <a:lvl7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7pPr>
                <a:lvl8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8pPr>
                <a:lvl9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9pPr>
              </a:lstStyle>
              <a:p>
                <a:pPr eaLnBrk="1" hangingPunct="1">
                  <a:buSzPct val="100000"/>
                  <a:defRPr/>
                </a:pPr>
                <a:r>
                  <a:rPr lang="en-GB" sz="2500" b="1" dirty="0">
                    <a:solidFill>
                      <a:srgbClr val="000000"/>
                    </a:solidFill>
                    <a:latin typeface="Arial" charset="0"/>
                  </a:rPr>
                  <a:t>v</a:t>
                </a:r>
              </a:p>
            </p:txBody>
          </p:sp>
          <p:sp>
            <p:nvSpPr>
              <p:cNvPr id="48156" name="Line 7"/>
              <p:cNvSpPr>
                <a:spLocks noChangeShapeType="1"/>
              </p:cNvSpPr>
              <p:nvPr/>
            </p:nvSpPr>
            <p:spPr bwMode="auto">
              <a:xfrm>
                <a:off x="699" y="1022"/>
                <a:ext cx="80" cy="0"/>
              </a:xfrm>
              <a:prstGeom prst="line">
                <a:avLst/>
              </a:prstGeom>
              <a:noFill/>
              <a:ln w="255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Arial Unicode MS" charset="0"/>
                </a:endParaRPr>
              </a:p>
            </p:txBody>
          </p:sp>
        </p:grpSp>
        <p:sp>
          <p:nvSpPr>
            <p:cNvPr id="48151" name="AutoShape 8"/>
            <p:cNvSpPr>
              <a:spLocks noChangeArrowheads="1"/>
            </p:cNvSpPr>
            <p:nvPr/>
          </p:nvSpPr>
          <p:spPr bwMode="auto">
            <a:xfrm rot="19920000">
              <a:off x="817" y="1234"/>
              <a:ext cx="437" cy="51"/>
            </a:xfrm>
            <a:prstGeom prst="rightArrow">
              <a:avLst>
                <a:gd name="adj1" fmla="val 50000"/>
                <a:gd name="adj2" fmla="val 214216"/>
              </a:avLst>
            </a:prstGeom>
            <a:solidFill>
              <a:srgbClr val="0000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fr-FR">
                <a:cs typeface="Arial Unicode MS" charset="0"/>
              </a:endParaRPr>
            </a:p>
          </p:txBody>
        </p:sp>
        <p:grpSp>
          <p:nvGrpSpPr>
            <p:cNvPr id="38936" name="Group 9"/>
            <p:cNvGrpSpPr>
              <a:grpSpLocks/>
            </p:cNvGrpSpPr>
            <p:nvPr/>
          </p:nvGrpSpPr>
          <p:grpSpPr bwMode="auto">
            <a:xfrm>
              <a:off x="926" y="1423"/>
              <a:ext cx="168" cy="293"/>
              <a:chOff x="926" y="1423"/>
              <a:chExt cx="168" cy="293"/>
            </a:xfrm>
          </p:grpSpPr>
          <p:sp>
            <p:nvSpPr>
              <p:cNvPr id="48153" name="Text Box 10"/>
              <p:cNvSpPr txBox="1">
                <a:spLocks noChangeArrowheads="1"/>
              </p:cNvSpPr>
              <p:nvPr/>
            </p:nvSpPr>
            <p:spPr bwMode="auto">
              <a:xfrm>
                <a:off x="926" y="1423"/>
                <a:ext cx="127" cy="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1720" tIns="42480" rIns="81720" bIns="42480">
                <a:spAutoFit/>
              </a:bodyPr>
              <a:lstStyle>
                <a:lvl1pPr marL="195263" indent="-176213"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FF420E"/>
                    </a:solidFill>
                    <a:latin typeface="Calibri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2pPr>
                <a:lvl3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3pPr>
                <a:lvl4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4pPr>
                <a:lvl5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5pPr>
                <a:lvl6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6pPr>
                <a:lvl7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7pPr>
                <a:lvl8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8pPr>
                <a:lvl9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9pPr>
              </a:lstStyle>
              <a:p>
                <a:pPr eaLnBrk="1" hangingPunct="1">
                  <a:buSzPct val="100000"/>
                  <a:defRPr/>
                </a:pPr>
                <a:r>
                  <a:rPr lang="en-GB" sz="2500" b="1" dirty="0">
                    <a:solidFill>
                      <a:srgbClr val="000000"/>
                    </a:solidFill>
                    <a:latin typeface="Arial" charset="0"/>
                  </a:rPr>
                  <a:t>F</a:t>
                </a:r>
              </a:p>
            </p:txBody>
          </p:sp>
          <p:sp>
            <p:nvSpPr>
              <p:cNvPr id="48154" name="Line 11"/>
              <p:cNvSpPr>
                <a:spLocks noChangeShapeType="1"/>
              </p:cNvSpPr>
              <p:nvPr/>
            </p:nvSpPr>
            <p:spPr bwMode="auto">
              <a:xfrm>
                <a:off x="1006" y="1468"/>
                <a:ext cx="88" cy="0"/>
              </a:xfrm>
              <a:prstGeom prst="line">
                <a:avLst/>
              </a:prstGeom>
              <a:noFill/>
              <a:ln w="255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Arial Unicode MS" charset="0"/>
                </a:endParaRPr>
              </a:p>
            </p:txBody>
          </p:sp>
        </p:grpSp>
      </p:grpSp>
      <p:pic>
        <p:nvPicPr>
          <p:cNvPr id="48133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r="8595"/>
          <a:stretch>
            <a:fillRect/>
          </a:stretch>
        </p:blipFill>
        <p:spPr bwMode="auto">
          <a:xfrm>
            <a:off x="5845175" y="731838"/>
            <a:ext cx="2615257" cy="1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6807" r="85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4" name="Text Box 13"/>
          <p:cNvSpPr txBox="1">
            <a:spLocks noChangeArrowheads="1"/>
          </p:cNvSpPr>
          <p:nvPr/>
        </p:nvSpPr>
        <p:spPr bwMode="auto">
          <a:xfrm>
            <a:off x="514350" y="1335088"/>
            <a:ext cx="312738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eaVert"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Guidage</a:t>
            </a:r>
          </a:p>
        </p:txBody>
      </p:sp>
      <p:pic>
        <p:nvPicPr>
          <p:cNvPr id="48135" name="Pictur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7592" r="3679" b="12204"/>
          <a:stretch>
            <a:fillRect/>
          </a:stretch>
        </p:blipFill>
        <p:spPr bwMode="auto">
          <a:xfrm>
            <a:off x="5965825" y="3973513"/>
            <a:ext cx="297180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3293" t="17592" r="3679" b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6" name="Text Box 15"/>
          <p:cNvSpPr txBox="1">
            <a:spLocks noChangeArrowheads="1"/>
          </p:cNvSpPr>
          <p:nvPr/>
        </p:nvSpPr>
        <p:spPr bwMode="auto">
          <a:xfrm>
            <a:off x="966788" y="2708920"/>
            <a:ext cx="6953250" cy="59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Dans un champ B, les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particules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suivent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une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orbite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circulaire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mais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ne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gagnent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pas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d'énergie</a:t>
            </a:r>
            <a:endParaRPr lang="en-GB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37" name="Line 16"/>
          <p:cNvSpPr>
            <a:spLocks noChangeShapeType="1"/>
          </p:cNvSpPr>
          <p:nvPr/>
        </p:nvSpPr>
        <p:spPr bwMode="auto">
          <a:xfrm>
            <a:off x="6883400" y="1587500"/>
            <a:ext cx="1588" cy="863600"/>
          </a:xfrm>
          <a:prstGeom prst="line">
            <a:avLst/>
          </a:prstGeom>
          <a:noFill/>
          <a:ln w="36000" cap="sq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8138" name="Text Box 17"/>
          <p:cNvSpPr txBox="1">
            <a:spLocks noChangeArrowheads="1"/>
          </p:cNvSpPr>
          <p:nvPr/>
        </p:nvSpPr>
        <p:spPr bwMode="auto">
          <a:xfrm>
            <a:off x="6908800" y="1638300"/>
            <a:ext cx="3016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>
                <a:solidFill>
                  <a:srgbClr val="FFFFFF"/>
                </a:solidFill>
                <a:latin typeface="Arial" charset="0"/>
              </a:rPr>
              <a:t>B</a:t>
            </a:r>
          </a:p>
        </p:txBody>
      </p:sp>
      <p:sp>
        <p:nvSpPr>
          <p:cNvPr id="48139" name="Text Box 18"/>
          <p:cNvSpPr txBox="1">
            <a:spLocks noChangeArrowheads="1"/>
          </p:cNvSpPr>
          <p:nvPr/>
        </p:nvSpPr>
        <p:spPr bwMode="auto">
          <a:xfrm>
            <a:off x="971550" y="6200775"/>
            <a:ext cx="6999288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Les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particules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gagnent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16 MeV par passage (11000 passages par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seconde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48140" name="Text Box 19"/>
          <p:cNvSpPr txBox="1">
            <a:spLocks noChangeArrowheads="1"/>
          </p:cNvSpPr>
          <p:nvPr/>
        </p:nvSpPr>
        <p:spPr bwMode="auto">
          <a:xfrm>
            <a:off x="320675" y="4117975"/>
            <a:ext cx="314325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eaVert"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Accélération</a:t>
            </a:r>
          </a:p>
        </p:txBody>
      </p:sp>
      <p:pic>
        <p:nvPicPr>
          <p:cNvPr id="48141" name="Picture 2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6" b="562"/>
          <a:stretch>
            <a:fillRect/>
          </a:stretch>
        </p:blipFill>
        <p:spPr bwMode="auto">
          <a:xfrm>
            <a:off x="971550" y="3429000"/>
            <a:ext cx="3798888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-1196" b="5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42" name="Text Box 21"/>
          <p:cNvSpPr txBox="1">
            <a:spLocks noChangeArrowheads="1"/>
          </p:cNvSpPr>
          <p:nvPr/>
        </p:nvSpPr>
        <p:spPr bwMode="auto">
          <a:xfrm>
            <a:off x="285750" y="585788"/>
            <a:ext cx="13716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u="sng">
                <a:solidFill>
                  <a:srgbClr val="FF0000"/>
                </a:solidFill>
                <a:latin typeface="Arial" charset="0"/>
              </a:rPr>
              <a:t>Champ</a:t>
            </a:r>
          </a:p>
          <a:p>
            <a:pPr eaLnBrk="1" hangingPunct="1">
              <a:buSzPct val="100000"/>
              <a:defRPr/>
            </a:pPr>
            <a:r>
              <a:rPr lang="en-US" sz="1800" u="sng">
                <a:solidFill>
                  <a:srgbClr val="FF0000"/>
                </a:solidFill>
                <a:latin typeface="Arial" charset="0"/>
              </a:rPr>
              <a:t>magnétique</a:t>
            </a:r>
          </a:p>
        </p:txBody>
      </p:sp>
      <p:sp>
        <p:nvSpPr>
          <p:cNvPr id="48143" name="Text Box 22"/>
          <p:cNvSpPr txBox="1">
            <a:spLocks noChangeArrowheads="1"/>
          </p:cNvSpPr>
          <p:nvPr/>
        </p:nvSpPr>
        <p:spPr bwMode="auto">
          <a:xfrm>
            <a:off x="5256213" y="3465513"/>
            <a:ext cx="21621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u="sng">
                <a:solidFill>
                  <a:srgbClr val="FF0000"/>
                </a:solidFill>
                <a:latin typeface="Arial" charset="0"/>
              </a:rPr>
              <a:t>Champ électrique</a:t>
            </a:r>
          </a:p>
        </p:txBody>
      </p:sp>
      <p:sp>
        <p:nvSpPr>
          <p:cNvPr id="48144" name="Rectangle 23"/>
          <p:cNvSpPr>
            <a:spLocks noGrp="1" noChangeArrowheads="1"/>
          </p:cNvSpPr>
          <p:nvPr>
            <p:ph type="title"/>
          </p:nvPr>
        </p:nvSpPr>
        <p:spPr>
          <a:xfrm>
            <a:off x="130175" y="87734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Il faut guider et </a:t>
            </a:r>
            <a:r>
              <a:rPr lang="en-GB" dirty="0" err="1">
                <a:latin typeface="Calibri" charset="0"/>
                <a:cs typeface="Arial Unicode MS" charset="0"/>
              </a:rPr>
              <a:t>accélérer</a:t>
            </a:r>
            <a:r>
              <a:rPr lang="en-GB" dirty="0">
                <a:latin typeface="Calibri" charset="0"/>
                <a:cs typeface="Arial Unicode MS" charset="0"/>
              </a:rPr>
              <a:t> les protons</a:t>
            </a:r>
          </a:p>
        </p:txBody>
      </p:sp>
      <p:pic>
        <p:nvPicPr>
          <p:cNvPr id="48145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679451"/>
            <a:ext cx="1886073" cy="19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46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2026 - IJCLab</a:t>
            </a:r>
          </a:p>
        </p:txBody>
      </p:sp>
      <p:sp>
        <p:nvSpPr>
          <p:cNvPr id="48147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3893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9881769-3EDE-5D43-A3E1-747C2D2F6D57}" type="slidenum">
              <a:rPr lang="fr-FR">
                <a:cs typeface="ＭＳ Ｐゴシック" charset="0"/>
              </a:rPr>
              <a:pPr/>
              <a:t>28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0664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549275" y="836712"/>
            <a:ext cx="74422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2600 paquets contenant chacun 100 milliards de protons.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Chaque paquet est séparé de ses voisins immédiats par au moins 7 m </a:t>
            </a: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204247" y="1692250"/>
            <a:ext cx="4235991" cy="451777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chemeClr val="tx1"/>
                </a:solidFill>
              </a:rPr>
              <a:t>A notre échelle, l’énergie d’une particule est très faible :</a:t>
            </a: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</a:endParaRP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FF0000"/>
                </a:solidFill>
              </a:rPr>
              <a:t>Exemple d’une abeille </a:t>
            </a:r>
            <a:r>
              <a:rPr lang="fr-FR" sz="1800" dirty="0">
                <a:solidFill>
                  <a:srgbClr val="000000"/>
                </a:solidFill>
              </a:rPr>
              <a:t>lancée à pleine vitesse (1 g à 1 m/s) : </a:t>
            </a:r>
          </a:p>
          <a:p>
            <a:pPr eaLnBrk="1" hangingPunct="1">
              <a:buSzPct val="100000"/>
            </a:pPr>
            <a:r>
              <a:rPr lang="fr-FR" sz="1800" dirty="0" err="1">
                <a:solidFill>
                  <a:srgbClr val="000000"/>
                </a:solidFill>
              </a:rPr>
              <a:t>E</a:t>
            </a:r>
            <a:r>
              <a:rPr lang="fr-FR" sz="1800" baseline="-25000" dirty="0" err="1">
                <a:solidFill>
                  <a:srgbClr val="000000"/>
                </a:solidFill>
              </a:rPr>
              <a:t>Abeille</a:t>
            </a:r>
            <a:r>
              <a:rPr lang="fr-FR" sz="1800" dirty="0">
                <a:solidFill>
                  <a:srgbClr val="000000"/>
                </a:solidFill>
              </a:rPr>
              <a:t> ~ 10</a:t>
            </a:r>
            <a:r>
              <a:rPr lang="fr-FR" sz="1800" baseline="30000" dirty="0">
                <a:solidFill>
                  <a:srgbClr val="000000"/>
                </a:solidFill>
              </a:rPr>
              <a:t>-3</a:t>
            </a:r>
            <a:r>
              <a:rPr lang="fr-FR" sz="1800" dirty="0">
                <a:solidFill>
                  <a:srgbClr val="000000"/>
                </a:solidFill>
              </a:rPr>
              <a:t> J</a:t>
            </a: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</a:endParaRP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FF0000"/>
                </a:solidFill>
              </a:rPr>
              <a:t>Exemple du LHC </a:t>
            </a:r>
            <a:r>
              <a:rPr lang="fr-FR" sz="1800" dirty="0">
                <a:solidFill>
                  <a:srgbClr val="000000"/>
                </a:solidFill>
              </a:rPr>
              <a:t>: l’énergie d’une 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collision est :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E</a:t>
            </a:r>
            <a:r>
              <a:rPr lang="fr-FR" sz="1800" baseline="-25000" dirty="0">
                <a:solidFill>
                  <a:srgbClr val="000000"/>
                </a:solidFill>
              </a:rPr>
              <a:t>LHC</a:t>
            </a:r>
            <a:r>
              <a:rPr lang="fr-FR" sz="1800" dirty="0">
                <a:solidFill>
                  <a:srgbClr val="000000"/>
                </a:solidFill>
              </a:rPr>
              <a:t> = 6,5 </a:t>
            </a:r>
            <a:r>
              <a:rPr lang="fr-FR" sz="1800" dirty="0" err="1">
                <a:solidFill>
                  <a:srgbClr val="000000"/>
                </a:solidFill>
              </a:rPr>
              <a:t>TeV</a:t>
            </a:r>
            <a:r>
              <a:rPr lang="fr-FR" sz="1800" dirty="0">
                <a:solidFill>
                  <a:srgbClr val="000000"/>
                </a:solidFill>
              </a:rPr>
              <a:t> + 6,5 </a:t>
            </a:r>
            <a:r>
              <a:rPr lang="fr-FR" sz="1800" dirty="0" err="1">
                <a:solidFill>
                  <a:srgbClr val="000000"/>
                </a:solidFill>
              </a:rPr>
              <a:t>TeV</a:t>
            </a:r>
            <a:r>
              <a:rPr lang="fr-FR" sz="1800" dirty="0">
                <a:solidFill>
                  <a:srgbClr val="000000"/>
                </a:solidFill>
              </a:rPr>
              <a:t> ~ 2.1x10</a:t>
            </a:r>
            <a:r>
              <a:rPr lang="fr-FR" sz="1800" baseline="30000" dirty="0">
                <a:solidFill>
                  <a:srgbClr val="000000"/>
                </a:solidFill>
              </a:rPr>
              <a:t>-6</a:t>
            </a:r>
            <a:r>
              <a:rPr lang="fr-FR" sz="1800" dirty="0">
                <a:solidFill>
                  <a:srgbClr val="000000"/>
                </a:solidFill>
              </a:rPr>
              <a:t> J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sur une surface infime 10</a:t>
            </a:r>
            <a:r>
              <a:rPr lang="fr-FR" sz="1800" baseline="30000" dirty="0">
                <a:solidFill>
                  <a:srgbClr val="000000"/>
                </a:solidFill>
              </a:rPr>
              <a:t>-30</a:t>
            </a:r>
            <a:r>
              <a:rPr lang="fr-FR" sz="1800" dirty="0">
                <a:solidFill>
                  <a:srgbClr val="000000"/>
                </a:solidFill>
              </a:rPr>
              <a:t> m</a:t>
            </a:r>
            <a:r>
              <a:rPr lang="fr-FR" sz="1800" baseline="30000" dirty="0">
                <a:solidFill>
                  <a:srgbClr val="000000"/>
                </a:solidFill>
              </a:rPr>
              <a:t>2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   </a:t>
            </a:r>
            <a:r>
              <a:rPr lang="fr-FR" sz="1800" dirty="0">
                <a:solidFill>
                  <a:srgbClr val="FF0000"/>
                </a:solidFill>
              </a:rPr>
              <a:t>~ 10</a:t>
            </a:r>
            <a:r>
              <a:rPr lang="fr-FR" sz="1800" baseline="30000" dirty="0">
                <a:solidFill>
                  <a:srgbClr val="FF0000"/>
                </a:solidFill>
              </a:rPr>
              <a:t>24</a:t>
            </a:r>
            <a:r>
              <a:rPr lang="fr-FR" sz="1800" dirty="0">
                <a:solidFill>
                  <a:srgbClr val="FF0000"/>
                </a:solidFill>
              </a:rPr>
              <a:t> J/m</a:t>
            </a:r>
            <a:r>
              <a:rPr lang="fr-FR" sz="1800" baseline="30000" dirty="0">
                <a:solidFill>
                  <a:srgbClr val="FF0000"/>
                </a:solidFill>
              </a:rPr>
              <a:t>2</a:t>
            </a:r>
            <a:r>
              <a:rPr lang="fr-FR" sz="1800" dirty="0">
                <a:solidFill>
                  <a:srgbClr val="FF0000"/>
                </a:solidFill>
              </a:rPr>
              <a:t> : considérable</a:t>
            </a: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  <a:ea typeface="DejaVu Sans" charset="0"/>
            </a:endParaRP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  <a:ea typeface="DejaVu Sans" charset="0"/>
              </a:rPr>
              <a:t>É</a:t>
            </a:r>
            <a:r>
              <a:rPr lang="fr-FR" sz="1800" dirty="0">
                <a:solidFill>
                  <a:srgbClr val="000000"/>
                </a:solidFill>
              </a:rPr>
              <a:t>nergie totale des faisceaux :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  6,5 </a:t>
            </a:r>
            <a:r>
              <a:rPr lang="fr-FR" sz="1800" dirty="0" err="1">
                <a:solidFill>
                  <a:srgbClr val="000000"/>
                </a:solidFill>
              </a:rPr>
              <a:t>TeV</a:t>
            </a:r>
            <a:r>
              <a:rPr lang="fr-FR" sz="1800" dirty="0">
                <a:solidFill>
                  <a:srgbClr val="000000"/>
                </a:solidFill>
              </a:rPr>
              <a:t> x </a:t>
            </a:r>
            <a:r>
              <a:rPr lang="fr-FR" sz="1800" dirty="0" err="1">
                <a:solidFill>
                  <a:srgbClr val="000000"/>
                </a:solidFill>
              </a:rPr>
              <a:t>Np</a:t>
            </a:r>
            <a:r>
              <a:rPr lang="fr-FR" sz="1800" dirty="0">
                <a:solidFill>
                  <a:srgbClr val="000000"/>
                </a:solidFill>
              </a:rPr>
              <a:t> ~ 650 millions de Joules ~ 1 TGV à 160 km/h</a:t>
            </a:r>
          </a:p>
        </p:txBody>
      </p:sp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4932363" y="5661025"/>
            <a:ext cx="3816350" cy="360363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>
                <a:solidFill>
                  <a:srgbClr val="FFFFFF"/>
                </a:solidFill>
                <a:cs typeface="Arial Unicode MS" charset="0"/>
              </a:rPr>
              <a:t>Croisement des faisceaux à un point de collisions </a:t>
            </a:r>
          </a:p>
        </p:txBody>
      </p:sp>
      <p:pic>
        <p:nvPicPr>
          <p:cNvPr id="50184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" t="5411" r="5287" b="3394"/>
          <a:stretch>
            <a:fillRect/>
          </a:stretch>
        </p:blipFill>
        <p:spPr bwMode="auto">
          <a:xfrm>
            <a:off x="5114388" y="3647212"/>
            <a:ext cx="3540645" cy="178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4277" t="5411" r="5287" b="33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85" name="Rectangle 8"/>
          <p:cNvSpPr>
            <a:spLocks noGrp="1" noChangeArrowheads="1"/>
          </p:cNvSpPr>
          <p:nvPr>
            <p:ph type="title"/>
          </p:nvPr>
        </p:nvSpPr>
        <p:spPr>
          <a:xfrm>
            <a:off x="130175" y="231750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Le </a:t>
            </a:r>
            <a:r>
              <a:rPr lang="en-GB" dirty="0" err="1">
                <a:latin typeface="Calibri" charset="0"/>
                <a:cs typeface="Arial Unicode MS" charset="0"/>
              </a:rPr>
              <a:t>faisceau</a:t>
            </a:r>
            <a:r>
              <a:rPr lang="en-GB" dirty="0">
                <a:latin typeface="Calibri" charset="0"/>
                <a:cs typeface="Arial Unicode MS" charset="0"/>
              </a:rPr>
              <a:t> du LHC</a:t>
            </a:r>
          </a:p>
        </p:txBody>
      </p:sp>
      <p:sp>
        <p:nvSpPr>
          <p:cNvPr id="50186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2026 - IJCLab</a:t>
            </a:r>
          </a:p>
        </p:txBody>
      </p:sp>
      <p:sp>
        <p:nvSpPr>
          <p:cNvPr id="50187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4097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28D0EEA-0AA8-CE43-8951-521627D59611}" type="slidenum">
              <a:rPr lang="fr-FR">
                <a:cs typeface="ＭＳ Ｐゴシック" charset="0"/>
              </a:rPr>
              <a:pPr/>
              <a:t>29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2054A4C3-B07D-C87D-F4ED-DA8B375D5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3764" y="1687187"/>
            <a:ext cx="4235991" cy="451777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chemeClr val="tx1"/>
                </a:solidFill>
              </a:rPr>
              <a:t>P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aquets : quelques cm de long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transversalement ~ mm</a:t>
            </a:r>
          </a:p>
          <a:p>
            <a:pPr eaLnBrk="1" hangingPunct="1">
              <a:buSzPct val="100000"/>
              <a:defRPr/>
            </a:pP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Taille transverse au point de collision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(expériences) : 16 </a:t>
            </a:r>
            <a:r>
              <a:rPr lang="fr-FR" sz="1800" dirty="0">
                <a:solidFill>
                  <a:srgbClr val="000000"/>
                </a:solidFill>
                <a:latin typeface="Symbol" charset="0"/>
              </a:rPr>
              <a:t>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m x 50 </a:t>
            </a:r>
            <a:r>
              <a:rPr lang="fr-FR" sz="1800" dirty="0">
                <a:solidFill>
                  <a:srgbClr val="000000"/>
                </a:solidFill>
                <a:latin typeface="Symbol" charset="0"/>
              </a:rPr>
              <a:t>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m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~ </a:t>
            </a:r>
            <a:r>
              <a:rPr lang="fr-FR" sz="1800" dirty="0">
                <a:solidFill>
                  <a:srgbClr val="FF0000"/>
                </a:solidFill>
                <a:latin typeface="Arial" charset="0"/>
              </a:rPr>
              <a:t>diamètre d’un cheveu</a:t>
            </a: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14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nimBg="1"/>
      <p:bldP spid="50182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1289149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 r="36461" b="27055"/>
          <a:stretch>
            <a:fillRect/>
          </a:stretch>
        </p:blipFill>
        <p:spPr bwMode="auto">
          <a:xfrm>
            <a:off x="1158043" y="4221288"/>
            <a:ext cx="269387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9491" r="36461" b="270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587375" y="6159500"/>
            <a:ext cx="3671888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Ligne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cryogénique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avant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la pose des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aimants</a:t>
            </a:r>
            <a:endParaRPr lang="en-US" sz="1100" b="1" dirty="0">
              <a:solidFill>
                <a:srgbClr val="FFFFFF"/>
              </a:solidFill>
              <a:cs typeface="Arial Unicode MS" charset="0"/>
            </a:endParaRPr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7" r="-467" b="9496"/>
          <a:stretch>
            <a:fillRect/>
          </a:stretch>
        </p:blipFill>
        <p:spPr bwMode="auto">
          <a:xfrm>
            <a:off x="6084168" y="4221088"/>
            <a:ext cx="184534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24347" r="-467" b="94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5449888" y="6165304"/>
            <a:ext cx="2663825" cy="295275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Chambre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vide du LHC (en coupe)</a:t>
            </a:r>
          </a:p>
        </p:txBody>
      </p:sp>
      <p:sp>
        <p:nvSpPr>
          <p:cNvPr id="52230" name="Text Box 5"/>
          <p:cNvSpPr txBox="1">
            <a:spLocks noChangeArrowheads="1"/>
          </p:cNvSpPr>
          <p:nvPr/>
        </p:nvSpPr>
        <p:spPr bwMode="auto">
          <a:xfrm>
            <a:off x="498475" y="1052736"/>
            <a:ext cx="832199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 marL="176213" indent="-176213"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La plus grande machine du monde (9300 aimants, 10000 </a:t>
            </a:r>
            <a:r>
              <a:rPr lang="fr-CA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d'azote,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	120 </a:t>
            </a:r>
            <a:r>
              <a:rPr lang="fr-CA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d'</a:t>
            </a:r>
            <a:r>
              <a:rPr lang="fr-CA" sz="1800" dirty="0" err="1">
                <a:solidFill>
                  <a:srgbClr val="000000"/>
                </a:solidFill>
                <a:latin typeface="Arial" charset="0"/>
              </a:rPr>
              <a:t>Helium</a:t>
            </a:r>
            <a:r>
              <a:rPr lang="fr-CA" sz="1800" dirty="0">
                <a:solidFill>
                  <a:srgbClr val="000000"/>
                </a:solidFill>
                <a:latin typeface="Arial" charset="0"/>
              </a:rPr>
              <a:t>) → le plus grand frigo de la planète</a:t>
            </a:r>
          </a:p>
          <a:p>
            <a:pPr eaLnBrk="1" hangingPunct="1">
              <a:lnSpc>
                <a:spcPct val="63000"/>
              </a:lnSpc>
              <a:buSzPct val="100000"/>
              <a:defRPr/>
            </a:pPr>
            <a:endParaRPr lang="fr-CA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Les protons effectuent 11245 tours de la machine par seconde 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   (vitesse ~ 99.999993% c)</a:t>
            </a:r>
          </a:p>
          <a:p>
            <a:pPr eaLnBrk="1" hangingPunct="1">
              <a:lnSpc>
                <a:spcPct val="43000"/>
              </a:lnSpc>
              <a:buSzPct val="100000"/>
              <a:defRPr/>
            </a:pPr>
            <a:endParaRPr lang="fr-CA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Vide très poussé à l'intérieur de la chambre à vide (1/10 de la pression sur la lune)</a:t>
            </a:r>
          </a:p>
          <a:p>
            <a:pPr eaLnBrk="1" hangingPunct="1">
              <a:lnSpc>
                <a:spcPct val="63000"/>
              </a:lnSpc>
              <a:buSzPct val="100000"/>
              <a:defRPr/>
            </a:pPr>
            <a:endParaRPr lang="fr-CA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On y trouve les points les plus “chauds” (100000 fois la température interne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  du soleil) dans un espace minuscule et dans un anneau plus froid que le vide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  sidéral (-271.3°C)</a:t>
            </a:r>
          </a:p>
        </p:txBody>
      </p:sp>
      <p:sp>
        <p:nvSpPr>
          <p:cNvPr id="52231" name="Rectangle 6"/>
          <p:cNvSpPr>
            <a:spLocks noGrp="1" noChangeArrowheads="1"/>
          </p:cNvSpPr>
          <p:nvPr>
            <p:ph type="title"/>
          </p:nvPr>
        </p:nvSpPr>
        <p:spPr>
          <a:xfrm>
            <a:off x="130175" y="231750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Le LHC </a:t>
            </a:r>
            <a:r>
              <a:rPr lang="en-GB" dirty="0" err="1">
                <a:latin typeface="Calibri" charset="0"/>
                <a:cs typeface="Arial Unicode MS" charset="0"/>
              </a:rPr>
              <a:t>en</a:t>
            </a:r>
            <a:r>
              <a:rPr lang="en-GB" dirty="0">
                <a:latin typeface="Calibri" charset="0"/>
                <a:cs typeface="Arial Unicode MS" charset="0"/>
              </a:rPr>
              <a:t> chiffres</a:t>
            </a:r>
          </a:p>
        </p:txBody>
      </p:sp>
      <p:sp>
        <p:nvSpPr>
          <p:cNvPr id="52232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2026 - IJCLab</a:t>
            </a:r>
          </a:p>
        </p:txBody>
      </p:sp>
      <p:sp>
        <p:nvSpPr>
          <p:cNvPr id="52233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43018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AAC47FD-D177-2447-A099-C842B1346F94}" type="slidenum">
              <a:rPr lang="fr-FR">
                <a:cs typeface="ＭＳ Ｐゴシック" charset="0"/>
              </a:rPr>
              <a:pPr/>
              <a:t>30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libri" charset="0"/>
                <a:cs typeface="Arial Unicode MS" charset="0"/>
              </a:rPr>
              <a:t>La découverte du boson de </a:t>
            </a:r>
            <a:r>
              <a:rPr lang="fr-FR" dirty="0" err="1">
                <a:latin typeface="Calibri" charset="0"/>
                <a:cs typeface="Arial Unicode MS" charset="0"/>
              </a:rPr>
              <a:t>Higgs</a:t>
            </a:r>
            <a:r>
              <a:rPr lang="fr-FR" dirty="0">
                <a:latin typeface="Calibri" charset="0"/>
                <a:cs typeface="Arial Unicode MS" charset="0"/>
              </a:rPr>
              <a:t> au LHC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31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338" y="1161090"/>
            <a:ext cx="3640110" cy="287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24" y="1030288"/>
            <a:ext cx="3851728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395536" y="4221088"/>
            <a:ext cx="856895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La découverte d’une nouvelle particule est un moment très important dans l’histoire du CERN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Ingrédient fondamental dans la compréhension de l’Univers</a:t>
            </a:r>
          </a:p>
          <a:p>
            <a:pPr lvl="1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Etude détaillée des propriétés du </a:t>
            </a:r>
            <a:r>
              <a:rPr lang="fr-FR" dirty="0" err="1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Higgs</a:t>
            </a: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 (permet d’expliquer pourquoi les particules ont une masse)</a:t>
            </a: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1115616" y="2924423"/>
            <a:ext cx="936625" cy="936625"/>
          </a:xfrm>
          <a:prstGeom prst="ellips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6300117" y="1771898"/>
            <a:ext cx="792163" cy="503237"/>
          </a:xfrm>
          <a:prstGeom prst="ellips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6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1843692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apports pour la société : les retombées directes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196752"/>
            <a:ext cx="828092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découvertes en science fondamentale permettent les grandes avancées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transistors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ont été inventés car on avait découvert la physique quantique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GPS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utilise la relativité générale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La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protonthérapie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permet de soigner des cancers à l’aide d’un accélérateur de protons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17313"/>
            <a:ext cx="2624445" cy="161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17313"/>
            <a:ext cx="1180158" cy="161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395536" y="3740840"/>
            <a:ext cx="828092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L’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imagerie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médicale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utilise les technologies de détection de la physique des particules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483768" y="5295553"/>
            <a:ext cx="35020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Système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de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tomographie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émission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de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positons</a:t>
            </a:r>
            <a:endParaRPr lang="en-US" sz="1100" b="1" dirty="0">
              <a:solidFill>
                <a:srgbClr val="FFFFFF"/>
              </a:solidFill>
              <a:cs typeface="Arial Unicode MS" charset="0"/>
            </a:endParaRPr>
          </a:p>
        </p:txBody>
      </p:sp>
      <p:pic>
        <p:nvPicPr>
          <p:cNvPr id="12" name="Picture 2" descr="John Bardeen: the greatest physicist you (probably) never heard of ...">
            <a:extLst>
              <a:ext uri="{FF2B5EF4-FFF2-40B4-BE49-F238E27FC236}">
                <a16:creationId xmlns:a16="http://schemas.microsoft.com/office/drawing/2014/main" id="{0773FE3A-CF75-4F57-B3F3-040FBFC5B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88840"/>
            <a:ext cx="1549743" cy="99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44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apports pour la société : les retombées indirectes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196752"/>
            <a:ext cx="82809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La recherche à des besoins spécifiques. Elle développe de nouvelles technologies qui servent ensuite à tout le monde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premiers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écrans tactiles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ont été conçus au CERN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Web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a été inventé au CERN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40"/>
          <a:stretch>
            <a:fillRect/>
          </a:stretch>
        </p:blipFill>
        <p:spPr bwMode="auto">
          <a:xfrm>
            <a:off x="7092280" y="2780928"/>
            <a:ext cx="157797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b="2164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660579" y="6159649"/>
            <a:ext cx="24479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“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Ferme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” de PC au CERN (2006)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425984" y="3568948"/>
            <a:ext cx="82809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données du LHC occuperaient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chaque année une pile de DVD de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20 km. De nouveaux moyens de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stockage et de calculs ont été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développés : la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grille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ou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cloud</a:t>
            </a:r>
            <a:endParaRPr lang="fr-FR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CDDA75B3-D4FA-4446-9B00-9CDF63FEA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936" y="5373216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400050" lvl="1" indent="0" eaLnBrk="1" hangingPunct="1">
              <a:buSzPct val="100000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61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35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467544" y="2924944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SzPct val="10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Je vous remercie de votre attention ! </a:t>
            </a:r>
          </a:p>
        </p:txBody>
      </p:sp>
    </p:spTree>
    <p:extLst>
      <p:ext uri="{BB962C8B-B14F-4D97-AF65-F5344CB8AC3E}">
        <p14:creationId xmlns:p14="http://schemas.microsoft.com/office/powerpoint/2010/main" val="3504439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a-t-on besoin d’accélérateurs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611560" y="1124744"/>
            <a:ext cx="78488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veut sonder la matière à très petite échelle  pour accéder aux  particules élémentaires (&lt; 10</a:t>
            </a:r>
            <a:r>
              <a:rPr lang="fr-FR" baseline="30000" dirty="0">
                <a:solidFill>
                  <a:schemeClr val="tx1"/>
                </a:solidFill>
              </a:rPr>
              <a:t>-18</a:t>
            </a:r>
            <a:r>
              <a:rPr lang="fr-FR" dirty="0">
                <a:solidFill>
                  <a:schemeClr val="tx1"/>
                </a:solidFill>
              </a:rPr>
              <a:t> m)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a besoin d’un microscope de très bonne résolution</a:t>
            </a:r>
          </a:p>
        </p:txBody>
      </p:sp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611560" y="2886035"/>
            <a:ext cx="78488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La résolution dépend de la longueur d’onde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3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Spectre électromagnétique 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5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1030" name="Picture 6" descr="WAVE INTERACTIONS. - ppt download">
            <a:extLst>
              <a:ext uri="{FF2B5EF4-FFF2-40B4-BE49-F238E27FC236}">
                <a16:creationId xmlns:a16="http://schemas.microsoft.com/office/drawing/2014/main" id="{BEB5EF83-5B2D-4972-9ADD-B42D6644C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855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des petites dimensions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6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67544" y="227861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Longueur d’onde de la lumière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707904" y="169151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Constante de Planck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588224" y="234888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Vitesse de la lumière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588224" y="3212976"/>
            <a:ext cx="255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Energie du photon (photon = « particule » de lumière)</a:t>
            </a:r>
          </a:p>
        </p:txBody>
      </p:sp>
      <p:sp>
        <p:nvSpPr>
          <p:cNvPr id="12" name="ZoneTexte 1"/>
          <p:cNvSpPr txBox="1">
            <a:spLocks noChangeArrowheads="1"/>
          </p:cNvSpPr>
          <p:nvPr/>
        </p:nvSpPr>
        <p:spPr bwMode="auto">
          <a:xfrm>
            <a:off x="827584" y="1111384"/>
            <a:ext cx="763284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La physique quantique nous dit que :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En augmentant l’énergie on va diminuer la longueur d’onde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La lumière visible correspond à une énergie de l’ordre de 1 eV</a:t>
            </a:r>
          </a:p>
        </p:txBody>
      </p:sp>
      <p:cxnSp>
        <p:nvCxnSpPr>
          <p:cNvPr id="13" name="Connecteur droit avec flèche 12"/>
          <p:cNvCxnSpPr/>
          <p:nvPr/>
        </p:nvCxnSpPr>
        <p:spPr bwMode="auto">
          <a:xfrm>
            <a:off x="2555776" y="2924944"/>
            <a:ext cx="936104" cy="36004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cteur droit avec flèche 14"/>
          <p:cNvCxnSpPr/>
          <p:nvPr/>
        </p:nvCxnSpPr>
        <p:spPr bwMode="auto">
          <a:xfrm flipH="1">
            <a:off x="4860032" y="2132856"/>
            <a:ext cx="72008" cy="64807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necteur droit avec flèche 16"/>
          <p:cNvCxnSpPr/>
          <p:nvPr/>
        </p:nvCxnSpPr>
        <p:spPr bwMode="auto">
          <a:xfrm flipH="1">
            <a:off x="5580112" y="2636912"/>
            <a:ext cx="864096" cy="36004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Connecteur droit avec flèche 18"/>
          <p:cNvCxnSpPr/>
          <p:nvPr/>
        </p:nvCxnSpPr>
        <p:spPr bwMode="auto">
          <a:xfrm flipH="1" flipV="1">
            <a:off x="5508104" y="3645025"/>
            <a:ext cx="792088" cy="2961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AA8C98F0-42D7-64D6-E45F-7D1BC1828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062" y="3032976"/>
            <a:ext cx="11684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Nos unités de mesure de l’énergie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7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611560" y="1340768"/>
            <a:ext cx="7632848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Par définition: l’énergie acquise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par un électron qui voit une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différence de potentiel de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1 V est 1 eV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Donc 1 eV = 1,6 x 10</a:t>
            </a:r>
            <a:r>
              <a:rPr lang="fr-FR" baseline="30000" dirty="0">
                <a:solidFill>
                  <a:schemeClr val="tx1"/>
                </a:solidFill>
              </a:rPr>
              <a:t>-19 </a:t>
            </a:r>
            <a:r>
              <a:rPr lang="fr-FR" dirty="0">
                <a:solidFill>
                  <a:schemeClr val="tx1"/>
                </a:solidFill>
              </a:rPr>
              <a:t>J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L’eV est trop petit pour être utilisé,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donc on en utilise des multiples : 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1 </a:t>
            </a:r>
            <a:r>
              <a:rPr lang="fr-FR" dirty="0" err="1">
                <a:solidFill>
                  <a:schemeClr val="tx1"/>
                </a:solidFill>
              </a:rPr>
              <a:t>keV</a:t>
            </a:r>
            <a:r>
              <a:rPr lang="fr-FR" dirty="0">
                <a:solidFill>
                  <a:schemeClr val="tx1"/>
                </a:solidFill>
              </a:rPr>
              <a:t> = 10</a:t>
            </a:r>
            <a:r>
              <a:rPr lang="fr-FR" baseline="30000" dirty="0">
                <a:solidFill>
                  <a:schemeClr val="tx1"/>
                </a:solidFill>
              </a:rPr>
              <a:t>3</a:t>
            </a:r>
            <a:r>
              <a:rPr lang="fr-FR" dirty="0">
                <a:solidFill>
                  <a:schemeClr val="tx1"/>
                </a:solidFill>
              </a:rPr>
              <a:t> eV, 1 MeV = 10</a:t>
            </a:r>
            <a:r>
              <a:rPr lang="fr-FR" baseline="30000" dirty="0">
                <a:solidFill>
                  <a:schemeClr val="tx1"/>
                </a:solidFill>
              </a:rPr>
              <a:t>6</a:t>
            </a:r>
            <a:r>
              <a:rPr lang="fr-FR" dirty="0">
                <a:solidFill>
                  <a:schemeClr val="tx1"/>
                </a:solidFill>
              </a:rPr>
              <a:t> eV, 1 </a:t>
            </a:r>
            <a:r>
              <a:rPr lang="fr-FR" dirty="0" err="1">
                <a:solidFill>
                  <a:schemeClr val="tx1"/>
                </a:solidFill>
              </a:rPr>
              <a:t>GeV</a:t>
            </a:r>
            <a:r>
              <a:rPr lang="fr-FR" dirty="0">
                <a:solidFill>
                  <a:schemeClr val="tx1"/>
                </a:solidFill>
              </a:rPr>
              <a:t> = 10</a:t>
            </a:r>
            <a:r>
              <a:rPr lang="fr-FR" baseline="30000" dirty="0">
                <a:solidFill>
                  <a:schemeClr val="tx1"/>
                </a:solidFill>
              </a:rPr>
              <a:t>9</a:t>
            </a:r>
            <a:r>
              <a:rPr lang="fr-FR" dirty="0">
                <a:solidFill>
                  <a:schemeClr val="tx1"/>
                </a:solidFill>
              </a:rPr>
              <a:t> eV, 1 </a:t>
            </a:r>
            <a:r>
              <a:rPr lang="fr-FR" dirty="0" err="1">
                <a:solidFill>
                  <a:schemeClr val="tx1"/>
                </a:solidFill>
              </a:rPr>
              <a:t>TeV</a:t>
            </a:r>
            <a:r>
              <a:rPr lang="fr-FR" dirty="0">
                <a:solidFill>
                  <a:schemeClr val="tx1"/>
                </a:solidFill>
              </a:rPr>
              <a:t> = 10</a:t>
            </a:r>
            <a:r>
              <a:rPr lang="fr-FR" baseline="30000" dirty="0">
                <a:solidFill>
                  <a:schemeClr val="tx1"/>
                </a:solidFill>
              </a:rPr>
              <a:t>12</a:t>
            </a:r>
            <a:r>
              <a:rPr lang="fr-FR" dirty="0">
                <a:solidFill>
                  <a:schemeClr val="tx1"/>
                </a:solidFill>
              </a:rPr>
              <a:t> eV</a:t>
            </a: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124744"/>
            <a:ext cx="2647742" cy="216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90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taille des constituants de la matière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8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118" y="1196752"/>
            <a:ext cx="5022154" cy="50430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882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 combien d’énergie a-t-on besoin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2026 -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9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755576" y="1124744"/>
            <a:ext cx="770485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Pour regarder des objets de 10</a:t>
            </a:r>
            <a:r>
              <a:rPr lang="fr-FR" baseline="30000" dirty="0">
                <a:solidFill>
                  <a:schemeClr val="tx1"/>
                </a:solidFill>
              </a:rPr>
              <a:t>-18 </a:t>
            </a:r>
            <a:r>
              <a:rPr lang="fr-FR" dirty="0">
                <a:solidFill>
                  <a:schemeClr val="tx1"/>
                </a:solidFill>
              </a:rPr>
              <a:t>m, il faut environ une énergie de 1 </a:t>
            </a:r>
            <a:r>
              <a:rPr lang="fr-FR" dirty="0" err="1">
                <a:solidFill>
                  <a:schemeClr val="tx1"/>
                </a:solidFill>
              </a:rPr>
              <a:t>TeV</a:t>
            </a: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Comment faire ? 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C’est pour cela qu’on dit qu’un proton correspond à une énergie de 1 </a:t>
            </a:r>
            <a:r>
              <a:rPr lang="fr-FR" dirty="0" err="1">
                <a:solidFill>
                  <a:schemeClr val="tx1"/>
                </a:solidFill>
              </a:rPr>
              <a:t>GeV</a:t>
            </a: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Mais on a besoin de x 1000 plus d’énergie..</a:t>
            </a:r>
          </a:p>
        </p:txBody>
      </p:sp>
      <p:pic>
        <p:nvPicPr>
          <p:cNvPr id="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2924944"/>
            <a:ext cx="1440000" cy="144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755576" y="2924944"/>
            <a:ext cx="77048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utilise la formule d’Einstein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 lvl="1"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convertit la matière en énergie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9EDCAB5-EF9C-4375-AD4A-4490E13D7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812" y="3438268"/>
            <a:ext cx="2108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9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"/>
        <a:cs typeface="Arial Unicode MS"/>
      </a:majorFont>
      <a:minorFont>
        <a:latin typeface="Calibri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48590</TotalTime>
  <Words>2285</Words>
  <Application>Microsoft Macintosh PowerPoint</Application>
  <PresentationFormat>Affichage à l'écran (4:3)</PresentationFormat>
  <Paragraphs>503</Paragraphs>
  <Slides>35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3" baseType="lpstr">
      <vt:lpstr>Arial</vt:lpstr>
      <vt:lpstr>Calibri</vt:lpstr>
      <vt:lpstr>GeosansLight</vt:lpstr>
      <vt:lpstr>Symbol</vt:lpstr>
      <vt:lpstr>Times New Roman</vt:lpstr>
      <vt:lpstr>Ubuntu Condensed</vt:lpstr>
      <vt:lpstr>Wingdings</vt:lpstr>
      <vt:lpstr>Thème Office</vt:lpstr>
      <vt:lpstr>Présentation PowerPoint</vt:lpstr>
      <vt:lpstr>Plan</vt:lpstr>
      <vt:lpstr>Plan</vt:lpstr>
      <vt:lpstr>Pourquoi a-t-on besoin d’accélérateurs ?</vt:lpstr>
      <vt:lpstr>Spectre électromagnétique </vt:lpstr>
      <vt:lpstr>Pour des petites dimensions</vt:lpstr>
      <vt:lpstr>Nos unités de mesure de l’énergie</vt:lpstr>
      <vt:lpstr>La taille des constituants de la matière</vt:lpstr>
      <vt:lpstr>De combien d’énergie a-t-on besoin ?</vt:lpstr>
      <vt:lpstr>Comment fait-on ?</vt:lpstr>
      <vt:lpstr>Comment faire des collisions ?</vt:lpstr>
      <vt:lpstr>Plan</vt:lpstr>
      <vt:lpstr>Le CERN</vt:lpstr>
      <vt:lpstr>Qui travaille au CERN ?</vt:lpstr>
      <vt:lpstr>Plan</vt:lpstr>
      <vt:lpstr>Le fil conducteur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Plan</vt:lpstr>
      <vt:lpstr>Les grandes dates du CERN : le LHC en 2008</vt:lpstr>
      <vt:lpstr>La conception du LHC</vt:lpstr>
      <vt:lpstr>Fonctionnement du LHC : la chaîne d’accélération</vt:lpstr>
      <vt:lpstr>Il faut guider et accélérer les protons</vt:lpstr>
      <vt:lpstr>Le faisceau du LHC</vt:lpstr>
      <vt:lpstr>Le LHC en chiffres</vt:lpstr>
      <vt:lpstr>La découverte du boson de Higgs au LHC</vt:lpstr>
      <vt:lpstr>Plan</vt:lpstr>
      <vt:lpstr>Les apports pour la société : les retombées directes</vt:lpstr>
      <vt:lpstr>Les apports pour la société : les retombées indirectes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subject/>
  <dc:creator>serrano</dc:creator>
  <cp:keywords/>
  <dc:description/>
  <cp:lastModifiedBy>David Rousseau</cp:lastModifiedBy>
  <cp:revision>1570</cp:revision>
  <cp:lastPrinted>2016-03-10T20:09:48Z</cp:lastPrinted>
  <dcterms:created xsi:type="dcterms:W3CDTF">2008-03-26T13:13:01Z</dcterms:created>
  <dcterms:modified xsi:type="dcterms:W3CDTF">2026-03-13T08:40:14Z</dcterms:modified>
</cp:coreProperties>
</file>