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>
      <p:cViewPr varScale="1">
        <p:scale>
          <a:sx n="119" d="100"/>
          <a:sy n="119" d="100"/>
        </p:scale>
        <p:origin x="188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5CC94D-F706-4E4A-9F79-4EE176F78CE5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BA3050-740A-4C55-98B6-41C964CCF4DA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145AF9E-E522-40D9-B575-60F2DE9488F5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32C09ED-2646-42F0-BEF2-6961E5E45F60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4F205EA3-16F8-4EA8-853C-37627793F9EE}" type="slidenum">
              <a:t>‹N°›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013ED28-F7BD-4B0F-BF38-6BD1F6D129FA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6BAB80A-3433-40C6-818F-1FA5D271A36B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2DCC14D-2B9A-4E0A-BC7A-DC6A1A56DF16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A78F0D2-7F43-4789-8CEF-19E8BD8EF516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6E12A616-FE2B-43B0-8FB8-32ADE2B8B368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933896E-F181-4B72-B7A2-36A89D22E78E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C6DB340-0A1A-4CB9-881F-6CC50EFA0481}" type="slidenum">
              <a:t>‹N°›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86AB019-0CBF-455D-B637-DF79EE43DF54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D1EBA87-342B-43CE-BCBF-131B8769A93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C38096CE-8033-4EF3-A29F-42B229CE3C3F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3BB7D808-049E-44EF-A06F-519A209F908B}" type="slidenum">
              <a:t>‹N°›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25F4E90A-F47A-4C79-BD33-B17B48DA138C}" type="slidenum">
              <a:t>‹N°›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E536350-916F-4A55-BEFA-3CDF0EE3DBC6}" type="slidenum">
              <a:t>‹N°›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BB1BC79-912C-4284-AC38-66FD2F80C8E7}" type="slidenum">
              <a:t>‹N°›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71E911F-ED14-4473-9920-1A340A9694A1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609480"/>
            <a:ext cx="7772040" cy="52977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en-US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3F9E9A2C-2B6A-4CCC-B85E-9CD7CF73A232}" type="slidenum">
              <a:t>‹N°›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1F7712D-E5FF-46D6-B87B-E49F0E15051F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0F25F4C-D19E-4906-BF16-4049BFB6FBE5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n-US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131EB40-7571-492B-9C4C-557847FD344D}" type="slidenum">
              <a:t>‹N°›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4569904B-3910-48DE-B8CA-C0229082AA6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685800" y="6094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r>
              <a:rPr lang="en-US" sz="44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>
              <a:defRPr lang="en-US" sz="1400" b="0" strike="noStrike" spc="-1">
                <a:latin typeface="Times New Roman"/>
              </a:defRPr>
            </a:lvl1pPr>
          </a:lstStyle>
          <a:p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ftr" idx="5"/>
          </p:nvPr>
        </p:nvSpPr>
        <p:spPr>
          <a:xfrm>
            <a:off x="3124080" y="6248520"/>
            <a:ext cx="2895120" cy="4568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t">
            <a:noAutofit/>
          </a:bodyPr>
          <a:lstStyle>
            <a:lvl1pPr algn="ctr">
              <a:buNone/>
              <a:defRPr lang="en-US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sldNum" idx="6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24FC8B78-F4F5-4F4B-8C03-4D9522180CFA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mailto:rousseau@lal.in2p3.fr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hyperlink" Target="http://www.physicsmasterclasses.org/" TargetMode="External"/><Relationship Id="rId7" Type="http://schemas.openxmlformats.org/officeDocument/2006/relationships/image" Target="../media/image24.png"/><Relationship Id="rId2" Type="http://schemas.openxmlformats.org/officeDocument/2006/relationships/hyperlink" Target="https://indico.ijclab.in2p3.fr/event/7746/" TargetMode="External"/><Relationship Id="rId1" Type="http://schemas.openxmlformats.org/officeDocument/2006/relationships/slideLayout" Target="../slideLayouts/slideLayout17.xml"/><Relationship Id="rId6" Type="http://schemas.openxmlformats.org/officeDocument/2006/relationships/hyperlink" Target="http://www.passeport2i.fr/" TargetMode="External"/><Relationship Id="rId5" Type="http://schemas.openxmlformats.org/officeDocument/2006/relationships/hyperlink" Target="http://elementaire.web.lal.in2p3.fr/" TargetMode="External"/><Relationship Id="rId4" Type="http://schemas.openxmlformats.org/officeDocument/2006/relationships/hyperlink" Target="http://www.in2p3.fr/physique_pour_tous/aulycee/introduction.htm" TargetMode="External"/><Relationship Id="rId9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69840" y="1076040"/>
            <a:ext cx="9002520" cy="258912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4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Présentation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votre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journée</a:t>
            </a:r>
            <a:br>
              <a:rPr sz="2400" dirty="0"/>
            </a:b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« 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Masterclasse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internationale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 »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au</a:t>
            </a:r>
            <a:br>
              <a:rPr sz="2400" dirty="0"/>
            </a:br>
            <a:r>
              <a:rPr lang="en-US" sz="24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aboratoire</a:t>
            </a:r>
            <a:r>
              <a:rPr lang="en-US" sz="24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Physiques des 2 </a:t>
            </a:r>
            <a:r>
              <a:rPr lang="en-US" sz="24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Infinis</a:t>
            </a:r>
            <a:r>
              <a:rPr lang="en-US" sz="24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Irène Joliot Curie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4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IJCLab</a:t>
            </a:r>
            <a:r>
              <a:rPr lang="en-US" sz="24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br>
              <a:rPr sz="2400" dirty="0"/>
            </a:br>
            <a:br>
              <a:rPr sz="1800" dirty="0"/>
            </a:br>
            <a:r>
              <a:rPr lang="en-US" sz="1800" b="1" strike="noStrike" spc="-1" dirty="0">
                <a:solidFill>
                  <a:srgbClr val="BB0C06"/>
                </a:solidFill>
                <a:latin typeface="Times New Roman"/>
                <a:ea typeface="Times New Roman"/>
              </a:rPr>
              <a:t>David ROUSSEAU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rousseau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@</a:t>
            </a:r>
            <a:r>
              <a:rPr lang="en-US" sz="1800" b="1" u="sng" spc="-1" dirty="0">
                <a:solidFill>
                  <a:srgbClr val="0033CC"/>
                </a:solidFill>
                <a:latin typeface="Times New Roman"/>
                <a:ea typeface="Times New Roman"/>
                <a:hlinkClick r:id="rId2"/>
              </a:rPr>
              <a:t>ijclab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.in2p3.fr</a:t>
            </a:r>
            <a:r>
              <a:rPr lang="en-US" sz="1800" b="1" u="sng" strike="noStrike" spc="-1" dirty="0">
                <a:solidFill>
                  <a:srgbClr val="0033CC"/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  <a:endParaRPr lang="en-US" sz="18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Shape 90"/>
          <p:cNvSpPr/>
          <p:nvPr/>
        </p:nvSpPr>
        <p:spPr>
          <a:xfrm>
            <a:off x="88920" y="4192560"/>
            <a:ext cx="5532120" cy="2246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Objectifs</a:t>
            </a:r>
            <a:r>
              <a:rPr lang="en-US" sz="28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&amp; Questions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Les </a:t>
            </a:r>
            <a:r>
              <a:rPr lang="en-US" sz="28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MasterClasses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2025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Agenda de la </a:t>
            </a:r>
            <a:r>
              <a:rPr lang="en-US" sz="2800" b="1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journée</a:t>
            </a:r>
            <a:endParaRPr lang="en-US" sz="2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endParaRPr lang="en-US" sz="14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Où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trouver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plus </a:t>
            </a:r>
            <a:r>
              <a:rPr lang="en-US" sz="28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d’informations</a:t>
            </a:r>
            <a:r>
              <a:rPr lang="en-US" sz="28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800" b="1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800" b="0" strike="noStrike" spc="-1" dirty="0">
              <a:latin typeface="Arial"/>
            </a:endParaRPr>
          </a:p>
        </p:txBody>
      </p:sp>
      <p:pic>
        <p:nvPicPr>
          <p:cNvPr id="84" name="Shape 91"/>
          <p:cNvPicPr/>
          <p:nvPr/>
        </p:nvPicPr>
        <p:blipFill>
          <a:blip r:embed="rId3"/>
          <a:stretch/>
        </p:blipFill>
        <p:spPr>
          <a:xfrm>
            <a:off x="4230720" y="3665520"/>
            <a:ext cx="3924000" cy="1566360"/>
          </a:xfrm>
          <a:prstGeom prst="rect">
            <a:avLst/>
          </a:prstGeom>
          <a:ln w="0">
            <a:noFill/>
          </a:ln>
        </p:spPr>
      </p:pic>
      <p:pic>
        <p:nvPicPr>
          <p:cNvPr id="85" name="Shape 92"/>
          <p:cNvPicPr/>
          <p:nvPr/>
        </p:nvPicPr>
        <p:blipFill>
          <a:blip r:embed="rId4"/>
          <a:stretch/>
        </p:blipFill>
        <p:spPr>
          <a:xfrm>
            <a:off x="7459560" y="5257800"/>
            <a:ext cx="1666440" cy="1599840"/>
          </a:xfrm>
          <a:prstGeom prst="rect">
            <a:avLst/>
          </a:prstGeom>
          <a:ln w="0">
            <a:noFill/>
          </a:ln>
        </p:spPr>
      </p:pic>
      <p:sp>
        <p:nvSpPr>
          <p:cNvPr id="86" name="Shape 93"/>
          <p:cNvSpPr/>
          <p:nvPr/>
        </p:nvSpPr>
        <p:spPr>
          <a:xfrm>
            <a:off x="155520" y="-14436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Shape 94"/>
          <p:cNvSpPr/>
          <p:nvPr/>
        </p:nvSpPr>
        <p:spPr>
          <a:xfrm>
            <a:off x="307800" y="792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Shape 95"/>
          <p:cNvSpPr/>
          <p:nvPr/>
        </p:nvSpPr>
        <p:spPr>
          <a:xfrm>
            <a:off x="460440" y="160200"/>
            <a:ext cx="30456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9" name="Shape 96"/>
          <p:cNvPicPr/>
          <p:nvPr/>
        </p:nvPicPr>
        <p:blipFill>
          <a:blip r:embed="rId5"/>
          <a:stretch/>
        </p:blipFill>
        <p:spPr>
          <a:xfrm>
            <a:off x="333360" y="4680"/>
            <a:ext cx="1260000" cy="1258560"/>
          </a:xfrm>
          <a:prstGeom prst="rect">
            <a:avLst/>
          </a:prstGeom>
          <a:ln w="0">
            <a:noFill/>
          </a:ln>
        </p:spPr>
      </p:pic>
      <p:pic>
        <p:nvPicPr>
          <p:cNvPr id="90" name="Image 2"/>
          <p:cNvPicPr/>
          <p:nvPr/>
        </p:nvPicPr>
        <p:blipFill>
          <a:blip r:embed="rId6"/>
          <a:stretch/>
        </p:blipFill>
        <p:spPr>
          <a:xfrm>
            <a:off x="1771560" y="43560"/>
            <a:ext cx="1726920" cy="1301400"/>
          </a:xfrm>
          <a:prstGeom prst="rect">
            <a:avLst/>
          </a:prstGeom>
          <a:ln w="0">
            <a:noFill/>
          </a:ln>
        </p:spPr>
      </p:pic>
      <p:pic>
        <p:nvPicPr>
          <p:cNvPr id="91" name="Image 4"/>
          <p:cNvPicPr/>
          <p:nvPr/>
        </p:nvPicPr>
        <p:blipFill>
          <a:blip r:embed="rId7"/>
          <a:stretch/>
        </p:blipFill>
        <p:spPr>
          <a:xfrm>
            <a:off x="3782160" y="219960"/>
            <a:ext cx="2404800" cy="807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Shape 182"/>
          <p:cNvSpPr/>
          <p:nvPr/>
        </p:nvSpPr>
        <p:spPr>
          <a:xfrm>
            <a:off x="103320" y="552600"/>
            <a:ext cx="8713440" cy="6094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Utilisation de vraies données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      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Réalisation d’une mesure physique,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     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→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Analyser des vraies données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           du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LHC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est un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privilège rare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Une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vraie mesure scientifique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…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3" name="Shape 18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EACCDE2-7275-4FEB-AFCE-05279166DE23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10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134" name="Shape 184" descr="C:\Users\narnaud\Documents\Communication\Master classe\2012\2012-MasterclassesPhoto\DSC_0526.JPG"/>
          <p:cNvPicPr/>
          <p:nvPr/>
        </p:nvPicPr>
        <p:blipFill>
          <a:blip r:embed="rId2"/>
          <a:srcRect t="26611"/>
          <a:stretch/>
        </p:blipFill>
        <p:spPr>
          <a:xfrm>
            <a:off x="4278240" y="819000"/>
            <a:ext cx="4889160" cy="2391840"/>
          </a:xfrm>
          <a:prstGeom prst="rect">
            <a:avLst/>
          </a:prstGeom>
          <a:ln w="0">
            <a:noFill/>
          </a:ln>
        </p:spPr>
      </p:pic>
      <p:pic>
        <p:nvPicPr>
          <p:cNvPr id="135" name="Shape 185"/>
          <p:cNvPicPr/>
          <p:nvPr/>
        </p:nvPicPr>
        <p:blipFill>
          <a:blip r:embed="rId3"/>
          <a:stretch/>
        </p:blipFill>
        <p:spPr>
          <a:xfrm>
            <a:off x="103320" y="631800"/>
            <a:ext cx="4157280" cy="2827080"/>
          </a:xfrm>
          <a:prstGeom prst="rect">
            <a:avLst/>
          </a:prstGeom>
          <a:ln w="25400">
            <a:solidFill>
              <a:srgbClr val="000000"/>
            </a:solidFill>
            <a:miter/>
          </a:ln>
        </p:spPr>
      </p:pic>
      <p:pic>
        <p:nvPicPr>
          <p:cNvPr id="136" name="Shape 186"/>
          <p:cNvPicPr/>
          <p:nvPr/>
        </p:nvPicPr>
        <p:blipFill>
          <a:blip r:embed="rId4"/>
          <a:stretch/>
        </p:blipFill>
        <p:spPr>
          <a:xfrm>
            <a:off x="4594320" y="3595680"/>
            <a:ext cx="4266720" cy="2715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Shape 192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volontaires 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39" name="Shape 193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E065B60C-F2C5-41FB-9429-5BEC9E7F7147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11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0" name="Shape 194"/>
          <p:cNvSpPr/>
          <p:nvPr/>
        </p:nvSpPr>
        <p:spPr>
          <a:xfrm>
            <a:off x="185760" y="552600"/>
            <a:ext cx="3018960" cy="144432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1" name="Shape 195"/>
          <p:cNvSpPr/>
          <p:nvPr/>
        </p:nvSpPr>
        <p:spPr>
          <a:xfrm>
            <a:off x="103320" y="2965320"/>
            <a:ext cx="1334880" cy="4251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2" name="Shape 196"/>
          <p:cNvSpPr/>
          <p:nvPr/>
        </p:nvSpPr>
        <p:spPr>
          <a:xfrm>
            <a:off x="103320" y="4802040"/>
            <a:ext cx="8365680" cy="2050560"/>
          </a:xfrm>
          <a:prstGeom prst="rect">
            <a:avLst/>
          </a:prstGeom>
          <a:noFill/>
          <a:ln w="38100">
            <a:solidFill>
              <a:srgbClr val="0000CC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3" name="Shape 197"/>
          <p:cNvSpPr/>
          <p:nvPr/>
        </p:nvSpPr>
        <p:spPr>
          <a:xfrm rot="20040000">
            <a:off x="1720800" y="2155680"/>
            <a:ext cx="7502040" cy="76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Parties de l’agenda communes</a:t>
            </a:r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Shape 20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volontaires 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46" name="Shape 20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38039649-7CD4-49DD-9A83-573030E65675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12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47" name="Shape 205"/>
          <p:cNvSpPr/>
          <p:nvPr/>
        </p:nvSpPr>
        <p:spPr>
          <a:xfrm>
            <a:off x="209520" y="880920"/>
            <a:ext cx="7554600" cy="107604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4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Activités en deux sous-groupes</a:t>
            </a:r>
            <a:endParaRPr lang="en-US" sz="4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4400" b="0" strike="noStrike" spc="-1">
              <a:latin typeface="Arial"/>
            </a:endParaRPr>
          </a:p>
        </p:txBody>
      </p:sp>
      <p:sp>
        <p:nvSpPr>
          <p:cNvPr id="148" name="Shape 206"/>
          <p:cNvSpPr/>
          <p:nvPr/>
        </p:nvSpPr>
        <p:spPr>
          <a:xfrm>
            <a:off x="-9360" y="2130480"/>
            <a:ext cx="275760" cy="1207800"/>
          </a:xfrm>
          <a:prstGeom prst="leftBrace">
            <a:avLst>
              <a:gd name="adj1" fmla="val 410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49" name="Shape 207"/>
          <p:cNvSpPr/>
          <p:nvPr/>
        </p:nvSpPr>
        <p:spPr>
          <a:xfrm>
            <a:off x="27000" y="3516480"/>
            <a:ext cx="256680" cy="1206000"/>
          </a:xfrm>
          <a:prstGeom prst="leftBrace">
            <a:avLst>
              <a:gd name="adj1" fmla="val 384"/>
              <a:gd name="adj2" fmla="val 50000"/>
            </a:avLst>
          </a:prstGeom>
          <a:noFill/>
          <a:ln w="38100">
            <a:solidFill>
              <a:srgbClr val="C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212"/>
          <p:cNvSpPr/>
          <p:nvPr/>
        </p:nvSpPr>
        <p:spPr>
          <a:xfrm>
            <a:off x="103320" y="552600"/>
            <a:ext cx="904032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volontaires </a:t>
            </a: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pour discuter de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Shape 2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15916B84-60A8-4D77-A237-C81A78B55B5A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13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53" name="Shape 215"/>
          <p:cNvSpPr/>
          <p:nvPr/>
        </p:nvSpPr>
        <p:spPr>
          <a:xfrm>
            <a:off x="96840" y="2793960"/>
            <a:ext cx="8383320" cy="193788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Echanges directs entre vous et les modérateurs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→ Ils vous poseront des questions et vous pourrez le faire également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L’accent « frenchy » est très apprécié des anglophones ☺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Vous parlez le « même anglais » que vos camarades étrangers !</a:t>
            </a:r>
            <a:endParaRPr lang="en-US" sz="2000" b="0" strike="noStrike" spc="-1">
              <a:latin typeface="Arial"/>
            </a:endParaRPr>
          </a:p>
        </p:txBody>
      </p:sp>
      <p:pic>
        <p:nvPicPr>
          <p:cNvPr id="154" name="Shape 216" descr="C:\Users\narnaud\Documents\Communication\Master classe\2012\2012-MasterclassesPhoto\DSC_0569.JPG"/>
          <p:cNvPicPr/>
          <p:nvPr/>
        </p:nvPicPr>
        <p:blipFill>
          <a:blip r:embed="rId2"/>
          <a:srcRect t="11659"/>
          <a:stretch/>
        </p:blipFill>
        <p:spPr>
          <a:xfrm>
            <a:off x="4659480" y="593640"/>
            <a:ext cx="4212720" cy="2480760"/>
          </a:xfrm>
          <a:prstGeom prst="rect">
            <a:avLst/>
          </a:prstGeom>
          <a:ln w="0">
            <a:noFill/>
          </a:ln>
        </p:spPr>
      </p:pic>
      <p:pic>
        <p:nvPicPr>
          <p:cNvPr id="155" name="Shape 217" descr="C:\Users\narnaud\Documents\Communication\Master classe\2012\2012-MasterclassesPhotos23Mars\DSC_0719.JPG"/>
          <p:cNvPicPr/>
          <p:nvPr/>
        </p:nvPicPr>
        <p:blipFill>
          <a:blip r:embed="rId3"/>
          <a:stretch/>
        </p:blipFill>
        <p:spPr>
          <a:xfrm>
            <a:off x="96840" y="663480"/>
            <a:ext cx="3509640" cy="23410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71280" y="2844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Pour en savoir plus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Shape 233"/>
          <p:cNvSpPr/>
          <p:nvPr/>
        </p:nvSpPr>
        <p:spPr>
          <a:xfrm>
            <a:off x="96840" y="549360"/>
            <a:ext cx="8049960" cy="4708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Les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transparents présentés aujourd’hui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sont disponibles sur internet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Trouvez votre session sur la page </a:t>
            </a:r>
            <a:r>
              <a:rPr lang="en-US" sz="18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2"/>
              </a:rPr>
              <a:t>https://indico.ijclab.in2p3.fr/event/7746/</a:t>
            </a:r>
            <a:r>
              <a:rPr lang="en-US" sz="18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Site web des MasterClasses du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3"/>
              </a:rPr>
              <a:t>http://www.physicsmasterclasses.org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L’Ecole des deux Infinis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CNRS/IN2P3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4"/>
              </a:rPr>
              <a:t>http://www.in2p3.fr/physique_pour_tous/aulycee/introduction.htm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La revue de vulgarisation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Élémentaire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5"/>
              </a:rPr>
              <a:t>http://elementaire.web.lal.in2p3.fr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Le 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Passeport pour les 2 Infinis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u="sng" strike="noStrike" spc="-1">
                <a:solidFill>
                  <a:srgbClr val="0033CC"/>
                </a:solidFill>
                <a:uFillTx/>
                <a:latin typeface="Times New Roman"/>
                <a:ea typeface="Times New Roman"/>
                <a:hlinkClick r:id="rId6"/>
              </a:rPr>
              <a:t>http://www.passeport2i.fr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</a:t>
            </a:r>
            <a:endParaRPr lang="en-US" sz="20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pic>
        <p:nvPicPr>
          <p:cNvPr id="163" name="Shape 234"/>
          <p:cNvPicPr/>
          <p:nvPr/>
        </p:nvPicPr>
        <p:blipFill>
          <a:blip r:embed="rId7"/>
          <a:stretch/>
        </p:blipFill>
        <p:spPr>
          <a:xfrm>
            <a:off x="4203720" y="3898800"/>
            <a:ext cx="2084040" cy="2901600"/>
          </a:xfrm>
          <a:prstGeom prst="rect">
            <a:avLst/>
          </a:prstGeom>
          <a:ln w="0">
            <a:noFill/>
          </a:ln>
        </p:spPr>
      </p:pic>
      <p:pic>
        <p:nvPicPr>
          <p:cNvPr id="164" name="Shape 235"/>
          <p:cNvPicPr/>
          <p:nvPr/>
        </p:nvPicPr>
        <p:blipFill>
          <a:blip r:embed="rId8"/>
          <a:stretch/>
        </p:blipFill>
        <p:spPr>
          <a:xfrm>
            <a:off x="6426360" y="3497400"/>
            <a:ext cx="2630160" cy="3269880"/>
          </a:xfrm>
          <a:prstGeom prst="rect">
            <a:avLst/>
          </a:prstGeom>
          <a:ln w="0">
            <a:noFill/>
          </a:ln>
        </p:spPr>
      </p:pic>
      <p:sp>
        <p:nvSpPr>
          <p:cNvPr id="165" name="Shape 236"/>
          <p:cNvSpPr/>
          <p:nvPr/>
        </p:nvSpPr>
        <p:spPr>
          <a:xfrm>
            <a:off x="8379000" y="6673680"/>
            <a:ext cx="696600" cy="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63500">
            <a:solidFill>
              <a:srgbClr val="C00000"/>
            </a:solidFill>
            <a:miter/>
            <a:tailEnd type="stealth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6" name="Shape 237" descr="C:\Users\narnaud\Documents\Communication\Passeport pour les 2 Infinis\Réédition\Couverture_Passeport_2_light.jpg"/>
          <p:cNvPicPr/>
          <p:nvPr/>
        </p:nvPicPr>
        <p:blipFill>
          <a:blip r:embed="rId9"/>
          <a:stretch/>
        </p:blipFill>
        <p:spPr>
          <a:xfrm>
            <a:off x="523800" y="5021280"/>
            <a:ext cx="2725200" cy="1736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90360" y="1908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En coulisses …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Shape 243"/>
          <p:cNvSpPr/>
          <p:nvPr/>
        </p:nvSpPr>
        <p:spPr>
          <a:xfrm>
            <a:off x="96840" y="542880"/>
            <a:ext cx="8007120" cy="6248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Les Masterclasses demandent une longue organisation en amont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i="1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lang="en-US" sz="2000" b="0" i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Normalement vous ne devriez pas vous en rendre compte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1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Merci à tous ceux qui participent cette année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orateurs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auteurs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des transparents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et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guides du musée Sciences ACO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encadrants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de la séance de TP sur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participants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à la discussion sur les métiers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service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  G. Perrin, T. Roulet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service infra &amp; logistique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Dominique Bony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, chargée de mediation scientifique à IJCLab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Et tous ceux/toutes celles que j’ai oublié(e)s bien involontairement …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L’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I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nternational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article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P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hysics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utreach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G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roup </a:t>
            </a: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IPPOG)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→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i="1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Sans lequel les Masterclasses n’existeraient pas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Enfin le </a:t>
            </a:r>
            <a:r>
              <a:rPr lang="en-US" sz="2000" b="0" strike="noStrike" spc="-1">
                <a:solidFill>
                  <a:srgbClr val="2A3781"/>
                </a:solidFill>
                <a:latin typeface="Times New Roman"/>
                <a:ea typeface="Times New Roman"/>
              </a:rPr>
              <a:t>CNRS/IN2P3</a:t>
            </a:r>
            <a:r>
              <a:rPr lang="en-US" sz="2000" b="0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 pour sa participation financière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69" name="Shape 24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56F1A28-690E-493C-B9C1-FB57A3DFA71D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15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81000" y="936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Objectifs &amp; Questions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Shape 104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Découvrir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 monde des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élémentaires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l’intérêt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leur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étude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Utiliser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enregistrées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entre 2010 et 2012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par les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expérience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ATLAS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ou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LHCb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sur le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LHC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le grand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collisionneur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du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Participer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vidéoconférence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rassemble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chercheurs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CERN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et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lycéens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d’autres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pays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européens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constituants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fondamentaux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la matière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→ Les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élémentaires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Comment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peut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-on les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identifier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pour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étudier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propriétés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forces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qui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gouvernent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Que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sait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-on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2025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Quelles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grandes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questions ouvertes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Que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va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-t-on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apprendre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résultats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du LHC au CERN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sz="2000" b="0" strike="noStrike" spc="-1" dirty="0">
              <a:latin typeface="Arial"/>
            </a:endParaRPr>
          </a:p>
        </p:txBody>
      </p:sp>
      <p:sp>
        <p:nvSpPr>
          <p:cNvPr id="95" name="Shape 10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0A5873F6-ADA5-4AF9-81EA-FA3C6B46EE57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2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96" name="Shape 106" descr="http://lhcb-public.web.cern.ch/lhcb-public/Images2013/BsMuMu2013.png"/>
          <p:cNvPicPr/>
          <p:nvPr/>
        </p:nvPicPr>
        <p:blipFill>
          <a:blip r:embed="rId2"/>
          <a:stretch/>
        </p:blipFill>
        <p:spPr>
          <a:xfrm>
            <a:off x="5051520" y="1341360"/>
            <a:ext cx="3239640" cy="2327040"/>
          </a:xfrm>
          <a:prstGeom prst="rect">
            <a:avLst/>
          </a:prstGeom>
          <a:ln w="0">
            <a:noFill/>
          </a:ln>
        </p:spPr>
      </p:pic>
      <p:pic>
        <p:nvPicPr>
          <p:cNvPr id="97" name="Shape 107" descr="https://atlas.web.cern.ch/Atlas/GROUPS/PHYSICS/CONFNOTES/ATLAS-CONF-2011-161/fig_13.png"/>
          <p:cNvPicPr/>
          <p:nvPr/>
        </p:nvPicPr>
        <p:blipFill>
          <a:blip r:embed="rId3"/>
          <a:stretch/>
        </p:blipFill>
        <p:spPr>
          <a:xfrm>
            <a:off x="6205680" y="3686040"/>
            <a:ext cx="2771280" cy="27712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1000" y="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Les Masterclasses du CERN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Shape 113"/>
          <p:cNvSpPr/>
          <p:nvPr/>
        </p:nvSpPr>
        <p:spPr>
          <a:xfrm>
            <a:off x="92160" y="552600"/>
            <a:ext cx="9051480" cy="594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Les Masterclasses existent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depuis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2005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partenariat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le CERN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le plus grand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physique des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particules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monde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2024, plus 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13 000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lycéens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60 pays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tous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continents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Europe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les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Amériques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Afrique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Asie-Pacifique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passeront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comme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vous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,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dans environ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225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laboratoires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universités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Programme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similaire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toutes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les sessions Masterclasses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Mini-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présenter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notre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discipline et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ses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problématiques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Travaux pratiques sur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ordinateurs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utilisant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22228B"/>
                </a:solidFill>
                <a:latin typeface="Times New Roman"/>
                <a:ea typeface="Times New Roman"/>
              </a:rPr>
              <a:t>vraies</a:t>
            </a:r>
            <a:r>
              <a:rPr lang="en-US" sz="2000" b="0" strike="noStrike" spc="-1" dirty="0">
                <a:solidFill>
                  <a:srgbClr val="22228B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2228B"/>
                </a:solidFill>
                <a:latin typeface="Times New Roman"/>
                <a:ea typeface="Times New Roman"/>
              </a:rPr>
              <a:t>données</a:t>
            </a:r>
            <a:r>
              <a:rPr lang="en-US" sz="2000" b="0" strike="noStrike" spc="-1" dirty="0">
                <a:solidFill>
                  <a:srgbClr val="22228B"/>
                </a:solidFill>
                <a:latin typeface="Times New Roman"/>
                <a:ea typeface="Times New Roman"/>
              </a:rPr>
              <a:t> du LHC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▪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vidéo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(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anglais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) avec le CERN pour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terminer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la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journée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• Le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de Physique des 2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Infinis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Irène Joliot-Curie (IJCLab)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participe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 aux Masterclasses pour la 15</a:t>
            </a:r>
            <a:r>
              <a:rPr lang="en-US" sz="2000" b="0" strike="noStrike" spc="-1" baseline="30000" dirty="0">
                <a:solidFill>
                  <a:srgbClr val="000000"/>
                </a:solidFill>
                <a:latin typeface="Times New Roman"/>
                <a:ea typeface="Times New Roman"/>
              </a:rPr>
              <a:t>ème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000000"/>
                </a:solidFill>
                <a:latin typeface="Times New Roman"/>
                <a:ea typeface="Times New Roman"/>
              </a:rPr>
              <a:t>année</a:t>
            </a:r>
            <a:r>
              <a:rPr lang="en-US" sz="2000" b="0" strike="noStrike" spc="-1" dirty="0">
                <a:solidFill>
                  <a:srgbClr val="000000"/>
                </a:solidFill>
                <a:latin typeface="Times New Roman"/>
                <a:ea typeface="Times New Roman"/>
              </a:rPr>
              <a:t>  (2009-2025)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4000" b="1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Bienvenue</a:t>
            </a:r>
            <a:r>
              <a:rPr lang="en-US" sz="4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!</a:t>
            </a:r>
            <a:endParaRPr lang="en-US" sz="4000" b="0" strike="noStrike" spc="-1" dirty="0">
              <a:latin typeface="Arial"/>
            </a:endParaRPr>
          </a:p>
        </p:txBody>
      </p:sp>
      <p:sp>
        <p:nvSpPr>
          <p:cNvPr id="100" name="Shape 114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AD492330-0656-4E1E-967A-E1458419B251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3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Shape 120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→ Besoin de volontaires pour discuter de vos résultats …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3" name="Shape 121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A6191F2-B733-4A55-B175-FD6DE288E7FE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4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Shape 127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Introduction </a:t>
            </a:r>
            <a:r>
              <a:rPr lang="en-US" sz="2000" b="1" strike="noStrike" spc="-1">
                <a:solidFill>
                  <a:srgbClr val="0000CC"/>
                </a:solidFill>
                <a:latin typeface="Times New Roman"/>
                <a:ea typeface="Times New Roman"/>
              </a:rPr>
              <a:t>– c’est maintenant …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LAL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 sur kahoot.it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6" name="Shape 128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19DF755E-8C38-448A-90C7-D084B6EADC42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5</a:t>
            </a:fld>
            <a:endParaRPr lang="en-US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33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▪ </a:t>
            </a:r>
            <a:r>
              <a:rPr lang="en-US" sz="2000" b="1" strike="noStrike" spc="-1">
                <a:solidFill>
                  <a:srgbClr val="22228B"/>
                </a:solidFill>
                <a:latin typeface="Times New Roman"/>
                <a:ea typeface="Times New Roman"/>
              </a:rPr>
              <a:t>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du LAL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d’ACO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de l’Anneau de Collisions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d’un détecteur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en salle informatique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Shape 13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7FF9927F-D48D-4167-869A-3E049C5D3A6D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6</a:t>
            </a:fld>
            <a:endParaRPr lang="en-US" sz="2400" b="0" strike="noStrike" spc="-1">
              <a:latin typeface="Arial"/>
            </a:endParaRPr>
          </a:p>
        </p:txBody>
      </p:sp>
      <p:pic>
        <p:nvPicPr>
          <p:cNvPr id="110" name="Shape 136" descr="https://atlas.web.cern.ch/Atlas/GROUPS/PHYSICS/PAPERS/HIGG-2012-27/fig_004.png"/>
          <p:cNvPicPr/>
          <p:nvPr/>
        </p:nvPicPr>
        <p:blipFill>
          <a:blip r:embed="rId2"/>
          <a:srcRect b="52415"/>
          <a:stretch/>
        </p:blipFill>
        <p:spPr>
          <a:xfrm>
            <a:off x="4397400" y="3753000"/>
            <a:ext cx="4447800" cy="3004920"/>
          </a:xfrm>
          <a:prstGeom prst="rect">
            <a:avLst/>
          </a:prstGeom>
          <a:ln w="0">
            <a:noFill/>
          </a:ln>
        </p:spPr>
      </p:pic>
      <p:pic>
        <p:nvPicPr>
          <p:cNvPr id="111" name="Shape 137"/>
          <p:cNvPicPr/>
          <p:nvPr/>
        </p:nvPicPr>
        <p:blipFill>
          <a:blip r:embed="rId3"/>
          <a:stretch/>
        </p:blipFill>
        <p:spPr>
          <a:xfrm>
            <a:off x="98280" y="3014640"/>
            <a:ext cx="4316040" cy="3843000"/>
          </a:xfrm>
          <a:prstGeom prst="rect">
            <a:avLst/>
          </a:prstGeom>
          <a:ln w="0">
            <a:noFill/>
          </a:ln>
        </p:spPr>
      </p:pic>
      <p:pic>
        <p:nvPicPr>
          <p:cNvPr id="112" name="Shape 138" descr="CERN"/>
          <p:cNvPicPr/>
          <p:nvPr/>
        </p:nvPicPr>
        <p:blipFill>
          <a:blip r:embed="rId4"/>
          <a:srcRect t="5081" b="14057"/>
          <a:stretch/>
        </p:blipFill>
        <p:spPr>
          <a:xfrm>
            <a:off x="3419640" y="654120"/>
            <a:ext cx="4928760" cy="27237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Shape 144"/>
          <p:cNvSpPr/>
          <p:nvPr/>
        </p:nvSpPr>
        <p:spPr>
          <a:xfrm>
            <a:off x="103320" y="552600"/>
            <a:ext cx="8713440" cy="8556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Discussion sur les métiers d’IJCLab avec des membres du 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15" name="Shape 145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F9372D0-06C8-46F8-A053-75E30112C056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7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16" name="Shape 146"/>
          <p:cNvSpPr/>
          <p:nvPr/>
        </p:nvSpPr>
        <p:spPr>
          <a:xfrm>
            <a:off x="0" y="2541600"/>
            <a:ext cx="8727840" cy="24001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IJCLab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est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très très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gros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laboratoire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du CNRS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~270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chercheurs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~500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ingénieurs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techniciens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et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administratifs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   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Une très grand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variété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métiers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: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Informatique,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électronique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mécanique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Services financier, personnel, missions …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   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Infrastructures,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logistique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,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organisation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conférences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…</a:t>
            </a:r>
            <a:endParaRPr lang="en-US" sz="2000" b="0" strike="noStrike" spc="-1" dirty="0">
              <a:latin typeface="Arial"/>
            </a:endParaRPr>
          </a:p>
        </p:txBody>
      </p:sp>
      <p:pic>
        <p:nvPicPr>
          <p:cNvPr id="117" name="Shape 147" descr="fig12-Planck-HFI"/>
          <p:cNvPicPr/>
          <p:nvPr/>
        </p:nvPicPr>
        <p:blipFill>
          <a:blip r:embed="rId2"/>
          <a:stretch/>
        </p:blipFill>
        <p:spPr>
          <a:xfrm>
            <a:off x="6740640" y="304920"/>
            <a:ext cx="2233080" cy="1672920"/>
          </a:xfrm>
          <a:prstGeom prst="rect">
            <a:avLst/>
          </a:prstGeom>
          <a:ln w="0">
            <a:noFill/>
          </a:ln>
        </p:spPr>
      </p:pic>
      <p:pic>
        <p:nvPicPr>
          <p:cNvPr id="118" name="Shape 148" descr="cold parts assembly"/>
          <p:cNvPicPr/>
          <p:nvPr/>
        </p:nvPicPr>
        <p:blipFill>
          <a:blip r:embed="rId3"/>
          <a:stretch/>
        </p:blipFill>
        <p:spPr>
          <a:xfrm>
            <a:off x="6518160" y="2701800"/>
            <a:ext cx="2161800" cy="1618920"/>
          </a:xfrm>
          <a:prstGeom prst="rect">
            <a:avLst/>
          </a:prstGeom>
          <a:ln w="9525">
            <a:solidFill>
              <a:srgbClr val="000000"/>
            </a:solidFill>
            <a:miter/>
          </a:ln>
        </p:spPr>
      </p:pic>
      <p:pic>
        <p:nvPicPr>
          <p:cNvPr id="119" name="Shape 149" descr="C:\Users\narnaud\Documents\Communication\Master classe\2012\2012-MasterclassesPhotos23Mars\CSC_0636.JPG"/>
          <p:cNvPicPr/>
          <p:nvPr/>
        </p:nvPicPr>
        <p:blipFill>
          <a:blip r:embed="rId4"/>
          <a:stretch/>
        </p:blipFill>
        <p:spPr>
          <a:xfrm>
            <a:off x="3228840" y="4941720"/>
            <a:ext cx="2808000" cy="1872720"/>
          </a:xfrm>
          <a:prstGeom prst="rect">
            <a:avLst/>
          </a:prstGeom>
          <a:ln w="0">
            <a:noFill/>
          </a:ln>
        </p:spPr>
      </p:pic>
      <p:pic>
        <p:nvPicPr>
          <p:cNvPr id="120" name="Shape 150" descr="C:\Users\narnaud\Documents\Communication\LAL\P2IO\Lettre P2IO\IMAG0170.jpg"/>
          <p:cNvPicPr/>
          <p:nvPr/>
        </p:nvPicPr>
        <p:blipFill>
          <a:blip r:embed="rId5"/>
          <a:stretch/>
        </p:blipFill>
        <p:spPr>
          <a:xfrm>
            <a:off x="103320" y="552600"/>
            <a:ext cx="2730240" cy="1544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1280" y="49320"/>
            <a:ext cx="8964360" cy="5853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32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Agenda de la journée</a:t>
            </a:r>
            <a:endParaRPr lang="en-US" sz="32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Shape 156"/>
          <p:cNvSpPr/>
          <p:nvPr/>
        </p:nvSpPr>
        <p:spPr>
          <a:xfrm>
            <a:off x="103320" y="552600"/>
            <a:ext cx="8713440" cy="64018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Introduction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Mini-conférences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Particules et interactions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Le CERN et le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Discussion sur les métiers du </a:t>
            </a:r>
            <a:r>
              <a:rPr lang="en-US" sz="2000" b="0" strike="noStrike" spc="-1">
                <a:solidFill>
                  <a:srgbClr val="FFFFFF"/>
                </a:solidFill>
                <a:latin typeface="Times New Roman"/>
                <a:ea typeface="Times New Roman"/>
              </a:rPr>
              <a:t>LAL avec des membres du </a:t>
            </a: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personnel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• </a:t>
            </a:r>
            <a:r>
              <a:rPr lang="en-US" sz="2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Visite de l’Anneau de Collisions d’Orsay (ACO)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Déjeuner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Présentation du détecteur ATLAS du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Exercice « ATLAS W » sur ordinateur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Utilisation de vraies données enregistrées au LHC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Réalisation d’une mesure physique, transmission des résultats au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Vidéoconférence en duplex avec le CERN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Rassemble toutes les classes qui ont participé à une Masterclasse aujourd’hui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En anglais !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   → Besoin de deux volontaires pour présenter nos résultats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   ▪ Quiz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10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>
                <a:solidFill>
                  <a:srgbClr val="7F7F7F"/>
                </a:solidFill>
                <a:latin typeface="Times New Roman"/>
                <a:ea typeface="Times New Roman"/>
              </a:rPr>
              <a:t>• Bilan de la journée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123" name="Shape 157"/>
          <p:cNvSpPr/>
          <p:nvPr/>
        </p:nvSpPr>
        <p:spPr>
          <a:xfrm>
            <a:off x="8805960" y="6391440"/>
            <a:ext cx="337680" cy="461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fld id="{94296421-D07A-4E35-AA00-45712A009CF8}" type="slidenum">
              <a:rPr lang="en-US" sz="24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8</a:t>
            </a:fld>
            <a:endParaRPr lang="en-US" sz="2400" b="0" strike="noStrike" spc="-1">
              <a:latin typeface="Arial"/>
            </a:endParaRPr>
          </a:p>
        </p:txBody>
      </p:sp>
      <p:sp>
        <p:nvSpPr>
          <p:cNvPr id="124" name="Shape 158"/>
          <p:cNvSpPr/>
          <p:nvPr/>
        </p:nvSpPr>
        <p:spPr>
          <a:xfrm>
            <a:off x="33480" y="3084120"/>
            <a:ext cx="9077040" cy="40939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noAutofit/>
          </a:bodyPr>
          <a:lstStyle/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1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A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nneau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C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ollisions d’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O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rsay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collisionneur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avec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très riche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histoire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scientifique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En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fonctionnement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1962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1988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Parfaitement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préservé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par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une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équipe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passionnés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Inscrit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l’inventaire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supplémentaire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des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Monuments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Historiques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  	  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▪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Un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musée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de la Matière et de la Lumière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Pas/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peu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d’équivalents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au monde 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[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à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 ma </a:t>
            </a:r>
            <a:r>
              <a:rPr lang="en-US" sz="2000" b="0" strike="noStrike" spc="-1" dirty="0" err="1">
                <a:solidFill>
                  <a:srgbClr val="C00000"/>
                </a:solidFill>
                <a:latin typeface="Times New Roman"/>
                <a:ea typeface="Times New Roman"/>
              </a:rPr>
              <a:t>connaissance</a:t>
            </a: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] !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000" b="0" strike="noStrike" spc="-1" dirty="0">
                <a:solidFill>
                  <a:srgbClr val="C00000"/>
                </a:solidFill>
                <a:latin typeface="Times New Roman"/>
                <a:ea typeface="Times New Roman"/>
              </a:rPr>
              <a:t>	→ 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Une occasion unique de </a:t>
            </a:r>
            <a:r>
              <a:rPr lang="en-US" sz="2000" b="0" strike="noStrike" spc="-1" dirty="0" err="1">
                <a:solidFill>
                  <a:srgbClr val="2A3781"/>
                </a:solidFill>
                <a:latin typeface="Times New Roman"/>
                <a:ea typeface="Times New Roman"/>
              </a:rPr>
              <a:t>visiter</a:t>
            </a:r>
            <a:r>
              <a:rPr lang="en-US" sz="2000" b="0" strike="noStrike" spc="-1" dirty="0">
                <a:solidFill>
                  <a:srgbClr val="2A3781"/>
                </a:solidFill>
                <a:latin typeface="Times New Roman"/>
                <a:ea typeface="Times New Roman"/>
              </a:rPr>
              <a:t> un « mini-LHC »</a:t>
            </a: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pos="0" algn="l"/>
              </a:tabLst>
            </a:pPr>
            <a:endParaRPr lang="en-US" sz="2000" b="0" strike="noStrike" spc="-1" dirty="0">
              <a:latin typeface="Arial"/>
            </a:endParaRPr>
          </a:p>
        </p:txBody>
      </p:sp>
      <p:pic>
        <p:nvPicPr>
          <p:cNvPr id="125" name="Shape 159"/>
          <p:cNvPicPr/>
          <p:nvPr/>
        </p:nvPicPr>
        <p:blipFill>
          <a:blip r:embed="rId2"/>
          <a:stretch/>
        </p:blipFill>
        <p:spPr>
          <a:xfrm>
            <a:off x="7189920" y="5275440"/>
            <a:ext cx="1195200" cy="1347480"/>
          </a:xfrm>
          <a:prstGeom prst="rect">
            <a:avLst/>
          </a:prstGeom>
          <a:ln w="0">
            <a:noFill/>
          </a:ln>
        </p:spPr>
      </p:pic>
      <p:pic>
        <p:nvPicPr>
          <p:cNvPr id="126" name="Shape 160"/>
          <p:cNvPicPr/>
          <p:nvPr/>
        </p:nvPicPr>
        <p:blipFill>
          <a:blip r:embed="rId3"/>
          <a:stretch/>
        </p:blipFill>
        <p:spPr>
          <a:xfrm>
            <a:off x="5765760" y="644400"/>
            <a:ext cx="3238200" cy="2430000"/>
          </a:xfrm>
          <a:prstGeom prst="rect">
            <a:avLst/>
          </a:prstGeom>
          <a:ln w="0">
            <a:noFill/>
          </a:ln>
        </p:spPr>
      </p:pic>
      <p:pic>
        <p:nvPicPr>
          <p:cNvPr id="127" name="Shape 161" descr="C:\Users\narnaud\Documents\Communication\Master classe\2012\2012-MasterclassesPhoto\DSC_0547.JPG"/>
          <p:cNvPicPr/>
          <p:nvPr/>
        </p:nvPicPr>
        <p:blipFill>
          <a:blip r:embed="rId4"/>
          <a:srcRect t="22446"/>
          <a:stretch/>
        </p:blipFill>
        <p:spPr>
          <a:xfrm>
            <a:off x="79200" y="644400"/>
            <a:ext cx="3511080" cy="1815840"/>
          </a:xfrm>
          <a:prstGeom prst="rect">
            <a:avLst/>
          </a:prstGeom>
          <a:ln w="0">
            <a:noFill/>
          </a:ln>
        </p:spPr>
      </p:pic>
      <p:pic>
        <p:nvPicPr>
          <p:cNvPr id="128" name="Shape 162" descr="C:\Users\narnaud\Documents\Communication\LAL\LNF\BTML 2013\Photos BTML 2013\Photos LAL\DSC_0301.JPG"/>
          <p:cNvPicPr/>
          <p:nvPr/>
        </p:nvPicPr>
        <p:blipFill>
          <a:blip r:embed="rId5"/>
          <a:srcRect t="31107" b="25457"/>
          <a:stretch/>
        </p:blipFill>
        <p:spPr>
          <a:xfrm>
            <a:off x="2319480" y="5581800"/>
            <a:ext cx="4212720" cy="12189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85800" y="2857680"/>
            <a:ext cx="7772040" cy="1142640"/>
          </a:xfrm>
          <a:prstGeom prst="rect">
            <a:avLst/>
          </a:prstGeom>
          <a:noFill/>
          <a:ln w="0">
            <a:noFill/>
          </a:ln>
        </p:spPr>
        <p:txBody>
          <a:bodyPr tIns="91440" bIns="91440" anchor="ctr">
            <a:no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fr-FR" sz="4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Déjeuner</a:t>
            </a:r>
            <a:endParaRPr lang="en-US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sldNum" idx="7"/>
          </p:nvPr>
        </p:nvSpPr>
        <p:spPr>
          <a:xfrm>
            <a:off x="6553080" y="6248520"/>
            <a:ext cx="1904760" cy="4568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buNone/>
              <a:tabLst>
                <a:tab pos="0" algn="l"/>
              </a:tabLst>
              <a:def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defRPr>
            </a:lvl1pPr>
          </a:lstStyle>
          <a:p>
            <a:pPr algn="r">
              <a:lnSpc>
                <a:spcPct val="100000"/>
              </a:lnSpc>
              <a:buNone/>
              <a:tabLst>
                <a:tab pos="0" algn="l"/>
              </a:tabLst>
            </a:pPr>
            <a:fld id="{A50DE2AF-6D43-44D9-BCEC-00D816C8BB35}" type="slidenum">
              <a:rPr lang="en-US" sz="14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9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CC"/>
      </a:hlink>
      <a:folHlink>
        <a:srgbClr val="CC009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</TotalTime>
  <Words>1859</Words>
  <Application>Microsoft Macintosh PowerPoint</Application>
  <PresentationFormat>Affichage à l'écran (4:3)</PresentationFormat>
  <Paragraphs>364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15</vt:i4>
      </vt:variant>
    </vt:vector>
  </HeadingPairs>
  <TitlesOfParts>
    <vt:vector size="21" baseType="lpstr">
      <vt:lpstr>Arial</vt:lpstr>
      <vt:lpstr>Symbol</vt:lpstr>
      <vt:lpstr>Times New Roman</vt:lpstr>
      <vt:lpstr>Wingdings</vt:lpstr>
      <vt:lpstr>Office Theme</vt:lpstr>
      <vt:lpstr>Office Theme</vt:lpstr>
      <vt:lpstr>Présentation de votre journée « Masterclasse internationale » au Laboratoire de Physiques des 2 Infinis Irène Joliot Curie (IJCLab)  David ROUSSEAU (rousseau@ijclab.in2p3.fr )</vt:lpstr>
      <vt:lpstr>Objectifs &amp; Questions</vt:lpstr>
      <vt:lpstr>Les Masterclasses du CERN</vt:lpstr>
      <vt:lpstr>Agenda de la journée</vt:lpstr>
      <vt:lpstr>Agenda de la journée</vt:lpstr>
      <vt:lpstr>Agenda de la journée</vt:lpstr>
      <vt:lpstr>Agenda de la journée</vt:lpstr>
      <vt:lpstr>Agenda de la journée</vt:lpstr>
      <vt:lpstr>Déjeuner</vt:lpstr>
      <vt:lpstr>Agenda de la journée</vt:lpstr>
      <vt:lpstr>Agenda de la journée</vt:lpstr>
      <vt:lpstr>Agenda de la journée</vt:lpstr>
      <vt:lpstr>Agenda de la journée</vt:lpstr>
      <vt:lpstr>Pour en savoir plus</vt:lpstr>
      <vt:lpstr>En coulisses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de votre journée « Masterclasse internationale » au Laboratoire de l’Accélérateur Linéaire (LAL) Nicolas ARNAUD(narnaud@lal.in2p3.fr) Nicolas MORANGE (morange@lal.in2p3.fr) David ROUSSEAU (rousseau@lal.in2p3.fr )</dc:title>
  <dc:subject/>
  <dc:creator/>
  <dc:description/>
  <cp:lastModifiedBy>David Rousseau</cp:lastModifiedBy>
  <cp:revision>16</cp:revision>
  <cp:lastPrinted>2019-03-26T07:44:30Z</cp:lastPrinted>
  <dcterms:modified xsi:type="dcterms:W3CDTF">2025-03-05T21:11:26Z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15</vt:i4>
  </property>
  <property fmtid="{D5CDD505-2E9C-101B-9397-08002B2CF9AE}" pid="3" name="PresentationFormat">
    <vt:lpwstr>Affichage à l'écran (4:3)</vt:lpwstr>
  </property>
  <property fmtid="{D5CDD505-2E9C-101B-9397-08002B2CF9AE}" pid="4" name="Slides">
    <vt:i4>16</vt:i4>
  </property>
</Properties>
</file>