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/>
      <a:tcStyle>
        <a:tcBdr/>
        <a:fill>
          <a:solidFill>
            <a:srgbClr val="E7E7F3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5"/>
  </p:normalViewPr>
  <p:slideViewPr>
    <p:cSldViewPr snapToGrid="0">
      <p:cViewPr varScale="1">
        <p:scale>
          <a:sx n="113" d="100"/>
          <a:sy n="113" d="100"/>
        </p:scale>
        <p:origin x="1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l’UV aux IR en seconde, le spectre complet en terminale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 l’UV aux IR en seconde, le spectre complet en terminale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Shape 5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1952 ou 1954 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1" name="Shape 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Prix pour Berners-Lee ????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solidFill>
              <a:schemeClr val="accent2">
                <a:lumOff val="25000"/>
              </a:schemeClr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4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chemeClr val="accent5">
              <a:satOff val="-25934"/>
              <a:lumOff val="-15529"/>
            </a:schemeClr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defRPr sz="2400"/>
            </a:lvl1pPr>
            <a:lvl2pPr marL="0" indent="457200" algn="ctr">
              <a:defRPr sz="2400"/>
            </a:lvl2pPr>
            <a:lvl3pPr marL="0" indent="914400" algn="ctr">
              <a:defRPr sz="2400"/>
            </a:lvl3pPr>
            <a:lvl4pPr marL="0" indent="1371600" algn="ctr">
              <a:defRPr sz="2400"/>
            </a:lvl4pPr>
            <a:lvl5pPr marL="0" indent="1828800" algn="ctr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130175" y="72008"/>
            <a:ext cx="8872539" cy="6926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xfrm>
            <a:off x="330200" y="1052736"/>
            <a:ext cx="8482014" cy="5292503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784975" y="0"/>
            <a:ext cx="2217739" cy="6461125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130175" y="0"/>
            <a:ext cx="6502400" cy="6461125"/>
          </a:xfrm>
          <a:prstGeom prst="rect">
            <a:avLst/>
          </a:prstGeom>
        </p:spPr>
        <p:txBody>
          <a:bodyPr vert="eaVert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-8930" y="13056"/>
            <a:ext cx="7804548" cy="924562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defTabSz="410765">
              <a:lnSpc>
                <a:spcPct val="100000"/>
              </a:lnSpc>
              <a:defRPr sz="56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3283" y="6592739"/>
            <a:ext cx="239484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" name="High Performance Computing in the search of Particles"/>
          <p:cNvSpPr txBox="1"/>
          <p:nvPr/>
        </p:nvSpPr>
        <p:spPr>
          <a:xfrm>
            <a:off x="2765079" y="6536932"/>
            <a:ext cx="3386228" cy="23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1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High Performance Computing in the search of Particles</a:t>
            </a:r>
          </a:p>
        </p:txBody>
      </p:sp>
      <p:sp>
        <p:nvSpPr>
          <p:cNvPr id="131" name="C. Agapopoulou"/>
          <p:cNvSpPr txBox="1"/>
          <p:nvPr/>
        </p:nvSpPr>
        <p:spPr>
          <a:xfrm>
            <a:off x="191770" y="6536932"/>
            <a:ext cx="1067627" cy="23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1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C. Agapopoulou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30175" y="72008"/>
            <a:ext cx="8872539" cy="6926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330200" y="1052736"/>
            <a:ext cx="8482014" cy="52925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623887" y="1709738"/>
            <a:ext cx="7886701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2"/>
            <a:ext cx="7886701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2400"/>
            </a:lvl1pPr>
            <a:lvl2pPr marL="0" indent="457200">
              <a:defRPr sz="2400"/>
            </a:lvl2pPr>
            <a:lvl3pPr marL="0" indent="914400">
              <a:defRPr sz="2400"/>
            </a:lvl3pPr>
            <a:lvl4pPr marL="0" indent="1371600">
              <a:defRPr sz="2400"/>
            </a:lvl4pPr>
            <a:lvl5pPr marL="0" indent="1828800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30175" y="72008"/>
            <a:ext cx="8872539" cy="6926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27025" y="652462"/>
            <a:ext cx="4164013" cy="58086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30237" y="365125"/>
            <a:ext cx="7886701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1681163"/>
            <a:ext cx="386873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defRPr sz="2400" b="1"/>
            </a:lvl1pPr>
            <a:lvl2pPr marL="0" indent="457200">
              <a:defRPr sz="2400" b="1"/>
            </a:lvl2pPr>
            <a:lvl3pPr marL="0" indent="914400">
              <a:defRPr sz="2400" b="1"/>
            </a:lvl3pPr>
            <a:lvl4pPr marL="0" indent="1371600">
              <a:defRPr sz="2400" b="1"/>
            </a:lvl4pPr>
            <a:lvl5pPr marL="0" indent="1828800"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7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defRPr sz="2400" b="1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30175" y="72008"/>
            <a:ext cx="8872539" cy="6926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3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1600"/>
            </a:pPr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5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30237" y="457200"/>
            <a:ext cx="2949576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97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3887787" y="987425"/>
            <a:ext cx="4629151" cy="487362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0237" y="2057400"/>
            <a:ext cx="2949576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600"/>
            </a:lvl1pPr>
            <a:lvl2pPr marL="0" indent="457200">
              <a:defRPr sz="1600"/>
            </a:lvl2pPr>
            <a:lvl3pPr marL="0" indent="914400">
              <a:defRPr sz="1600"/>
            </a:lvl3pPr>
            <a:lvl4pPr marL="0" indent="1371600">
              <a:defRPr sz="1600"/>
            </a:lvl4pPr>
            <a:lvl5pPr marL="0" indent="1828800"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836714"/>
          </a:xfrm>
          <a:prstGeom prst="rect">
            <a:avLst/>
          </a:prstGeom>
          <a:solidFill>
            <a:schemeClr val="accent2">
              <a:lumOff val="25000"/>
            </a:schemeClr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6596063"/>
            <a:ext cx="9144000" cy="261937"/>
          </a:xfrm>
          <a:prstGeom prst="rect">
            <a:avLst/>
          </a:prstGeom>
          <a:solidFill>
            <a:schemeClr val="accent5">
              <a:satOff val="-25934"/>
              <a:lumOff val="-15529"/>
            </a:schemeClr>
          </a:solidFill>
          <a:ln w="9360">
            <a:solidFill>
              <a:srgbClr val="3465A4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449262" rtl="0" latinLnBrk="0">
        <a:lnSpc>
          <a:spcPct val="8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449262" rtl="0" latinLnBrk="0">
        <a:lnSpc>
          <a:spcPct val="83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rgbClr val="FF420E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2"/>
          <p:cNvGrpSpPr/>
          <p:nvPr/>
        </p:nvGrpSpPr>
        <p:grpSpPr>
          <a:xfrm>
            <a:off x="935037" y="657224"/>
            <a:ext cx="7397751" cy="5526090"/>
            <a:chOff x="0" y="0"/>
            <a:chExt cx="7397750" cy="5526088"/>
          </a:xfrm>
        </p:grpSpPr>
        <p:pic>
          <p:nvPicPr>
            <p:cNvPr id="140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7397750" cy="5526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" name="AutoShape 4"/>
            <p:cNvGrpSpPr/>
            <p:nvPr/>
          </p:nvGrpSpPr>
          <p:grpSpPr>
            <a:xfrm>
              <a:off x="76199" y="63995"/>
              <a:ext cx="1258889" cy="1864817"/>
              <a:chOff x="0" y="0"/>
              <a:chExt cx="1258887" cy="1864816"/>
            </a:xfrm>
          </p:grpSpPr>
          <p:sp>
            <p:nvSpPr>
              <p:cNvPr id="141" name="Shape"/>
              <p:cNvSpPr/>
              <p:nvPr/>
            </p:nvSpPr>
            <p:spPr>
              <a:xfrm>
                <a:off x="0" y="12204"/>
                <a:ext cx="1258888" cy="185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829"/>
                    </a:lnTo>
                    <a:lnTo>
                      <a:pt x="11891" y="3829"/>
                    </a:lnTo>
                    <a:lnTo>
                      <a:pt x="11891" y="16397"/>
                    </a:lnTo>
                    <a:lnTo>
                      <a:pt x="13514" y="16397"/>
                    </a:lnTo>
                    <a:lnTo>
                      <a:pt x="10800" y="21600"/>
                    </a:lnTo>
                    <a:lnTo>
                      <a:pt x="8086" y="16397"/>
                    </a:lnTo>
                    <a:lnTo>
                      <a:pt x="9709" y="16397"/>
                    </a:lnTo>
                    <a:lnTo>
                      <a:pt x="9709" y="3829"/>
                    </a:lnTo>
                    <a:lnTo>
                      <a:pt x="0" y="3829"/>
                    </a:lnTo>
                    <a:close/>
                  </a:path>
                </a:pathLst>
              </a:custGeom>
              <a:solidFill>
                <a:srgbClr val="FFCCFF">
                  <a:alpha val="38823"/>
                </a:srgbClr>
              </a:solidFill>
              <a:ln w="936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2" name="Lac Léman"/>
              <p:cNvSpPr txBox="1"/>
              <p:nvPr/>
            </p:nvSpPr>
            <p:spPr>
              <a:xfrm>
                <a:off x="10765" y="-1"/>
                <a:ext cx="1237357" cy="352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6799" tIns="46799" rIns="46799" bIns="46799" numCol="1" anchor="ctr">
                <a:spAutoFit/>
              </a:bodyPr>
              <a:lstStyle>
                <a:lvl1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Lac Léman</a:t>
                </a:r>
              </a:p>
            </p:txBody>
          </p:sp>
        </p:grpSp>
        <p:grpSp>
          <p:nvGrpSpPr>
            <p:cNvPr id="146" name="AutoShape 5"/>
            <p:cNvGrpSpPr/>
            <p:nvPr/>
          </p:nvGrpSpPr>
          <p:grpSpPr>
            <a:xfrm>
              <a:off x="4203699" y="225424"/>
              <a:ext cx="1258889" cy="1327151"/>
              <a:chOff x="0" y="0"/>
              <a:chExt cx="1258887" cy="1327149"/>
            </a:xfrm>
          </p:grpSpPr>
          <p:sp>
            <p:nvSpPr>
              <p:cNvPr id="144" name="Shape"/>
              <p:cNvSpPr/>
              <p:nvPr/>
            </p:nvSpPr>
            <p:spPr>
              <a:xfrm>
                <a:off x="-1" y="0"/>
                <a:ext cx="1258889" cy="1327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5956"/>
                    </a:lnTo>
                    <a:lnTo>
                      <a:pt x="11667" y="5956"/>
                    </a:lnTo>
                    <a:lnTo>
                      <a:pt x="11667" y="17010"/>
                    </a:lnTo>
                    <a:lnTo>
                      <a:pt x="13514" y="17010"/>
                    </a:lnTo>
                    <a:lnTo>
                      <a:pt x="10800" y="21600"/>
                    </a:lnTo>
                    <a:lnTo>
                      <a:pt x="8086" y="17010"/>
                    </a:lnTo>
                    <a:lnTo>
                      <a:pt x="9933" y="17010"/>
                    </a:lnTo>
                    <a:lnTo>
                      <a:pt x="9933" y="5956"/>
                    </a:lnTo>
                    <a:lnTo>
                      <a:pt x="0" y="5956"/>
                    </a:lnTo>
                    <a:close/>
                  </a:path>
                </a:pathLst>
              </a:custGeom>
              <a:solidFill>
                <a:srgbClr val="FFCCFF">
                  <a:alpha val="39999"/>
                </a:srgbClr>
              </a:solidFill>
              <a:ln w="936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" name="Genève"/>
              <p:cNvSpPr txBox="1"/>
              <p:nvPr/>
            </p:nvSpPr>
            <p:spPr>
              <a:xfrm>
                <a:off x="175964" y="6563"/>
                <a:ext cx="906959" cy="352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6799" tIns="46799" rIns="46799" bIns="46799" numCol="1" anchor="ctr">
                <a:spAutoFit/>
              </a:bodyPr>
              <a:lstStyle>
                <a:lvl1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Genève</a:t>
                </a:r>
              </a:p>
            </p:txBody>
          </p:sp>
        </p:grpSp>
        <p:grpSp>
          <p:nvGrpSpPr>
            <p:cNvPr id="149" name="AutoShape 6"/>
            <p:cNvGrpSpPr/>
            <p:nvPr/>
          </p:nvGrpSpPr>
          <p:grpSpPr>
            <a:xfrm>
              <a:off x="2552699" y="76199"/>
              <a:ext cx="1258889" cy="654051"/>
              <a:chOff x="0" y="0"/>
              <a:chExt cx="1258887" cy="654049"/>
            </a:xfrm>
          </p:grpSpPr>
          <p:sp>
            <p:nvSpPr>
              <p:cNvPr id="147" name="Shape"/>
              <p:cNvSpPr/>
              <p:nvPr/>
            </p:nvSpPr>
            <p:spPr>
              <a:xfrm>
                <a:off x="-1" y="0"/>
                <a:ext cx="1258889" cy="654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2335"/>
                    </a:lnTo>
                    <a:lnTo>
                      <a:pt x="11667" y="12335"/>
                    </a:lnTo>
                    <a:lnTo>
                      <a:pt x="11667" y="17010"/>
                    </a:lnTo>
                    <a:lnTo>
                      <a:pt x="13066" y="17010"/>
                    </a:lnTo>
                    <a:lnTo>
                      <a:pt x="10800" y="21600"/>
                    </a:lnTo>
                    <a:lnTo>
                      <a:pt x="8534" y="17010"/>
                    </a:lnTo>
                    <a:lnTo>
                      <a:pt x="9933" y="17010"/>
                    </a:lnTo>
                    <a:lnTo>
                      <a:pt x="9933" y="12335"/>
                    </a:lnTo>
                    <a:lnTo>
                      <a:pt x="0" y="12335"/>
                    </a:lnTo>
                    <a:close/>
                  </a:path>
                </a:pathLst>
              </a:custGeom>
              <a:solidFill>
                <a:srgbClr val="FFCCFF">
                  <a:alpha val="39999"/>
                </a:srgbClr>
              </a:solidFill>
              <a:ln w="936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8" name="Les Alpes"/>
              <p:cNvSpPr txBox="1"/>
              <p:nvPr/>
            </p:nvSpPr>
            <p:spPr>
              <a:xfrm>
                <a:off x="80640" y="10340"/>
                <a:ext cx="1097607" cy="352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6799" tIns="46799" rIns="46799" bIns="46799" numCol="1" anchor="ctr">
                <a:spAutoFit/>
              </a:bodyPr>
              <a:lstStyle>
                <a:lvl1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Les Alpes</a:t>
                </a:r>
              </a:p>
            </p:txBody>
          </p:sp>
        </p:grpSp>
        <p:grpSp>
          <p:nvGrpSpPr>
            <p:cNvPr id="152" name="Rectangle 7"/>
            <p:cNvGrpSpPr/>
            <p:nvPr/>
          </p:nvGrpSpPr>
          <p:grpSpPr>
            <a:xfrm>
              <a:off x="4127500" y="5005983"/>
              <a:ext cx="933450" cy="352822"/>
              <a:chOff x="0" y="0"/>
              <a:chExt cx="933450" cy="352821"/>
            </a:xfrm>
          </p:grpSpPr>
          <p:sp>
            <p:nvSpPr>
              <p:cNvPr id="150" name="Rectangle"/>
              <p:cNvSpPr/>
              <p:nvPr/>
            </p:nvSpPr>
            <p:spPr>
              <a:xfrm>
                <a:off x="0" y="10517"/>
                <a:ext cx="933450" cy="331788"/>
              </a:xfrm>
              <a:prstGeom prst="rect">
                <a:avLst/>
              </a:prstGeom>
              <a:solidFill>
                <a:srgbClr val="FFCCFF">
                  <a:alpha val="39999"/>
                </a:srgbClr>
              </a:solidFill>
              <a:ln w="936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1" name="Le Jura"/>
              <p:cNvSpPr txBox="1"/>
              <p:nvPr/>
            </p:nvSpPr>
            <p:spPr>
              <a:xfrm>
                <a:off x="32333" y="-1"/>
                <a:ext cx="868784" cy="352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6799" tIns="46799" rIns="46799" bIns="46799" numCol="1" anchor="ctr">
                <a:spAutoFit/>
              </a:bodyPr>
              <a:lstStyle>
                <a:lvl1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Le Jura</a:t>
                </a:r>
              </a:p>
            </p:txBody>
          </p:sp>
        </p:grpSp>
      </p:grpSp>
      <p:sp>
        <p:nvSpPr>
          <p:cNvPr id="154" name="Text Box 8"/>
          <p:cNvSpPr txBox="1"/>
          <p:nvPr/>
        </p:nvSpPr>
        <p:spPr>
          <a:xfrm>
            <a:off x="2129388" y="3584575"/>
            <a:ext cx="5098117" cy="6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0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55" name="Text Box 9"/>
          <p:cNvSpPr txBox="1"/>
          <p:nvPr/>
        </p:nvSpPr>
        <p:spPr>
          <a:xfrm>
            <a:off x="1391911" y="5130800"/>
            <a:ext cx="636017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au Laboratoire de l'Accélérateur Linéaire</a:t>
            </a:r>
          </a:p>
        </p:txBody>
      </p:sp>
      <p:sp>
        <p:nvSpPr>
          <p:cNvPr id="156" name="ZoneTexte 1"/>
          <p:cNvSpPr txBox="1"/>
          <p:nvPr/>
        </p:nvSpPr>
        <p:spPr>
          <a:xfrm>
            <a:off x="331610" y="6237049"/>
            <a:ext cx="849402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C. Agapopoulou</a:t>
            </a:r>
            <a:r>
              <a:rPr b="0"/>
              <a:t>, N. Arnaud, F. Machefert, P. Roudeau, P. Puzo, B. Viaud, L.</a:t>
            </a:r>
            <a:r>
              <a:t> </a:t>
            </a:r>
            <a:r>
              <a:rPr b="0"/>
              <a:t>Serin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28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Comment fait-on ?</a:t>
            </a:r>
          </a:p>
        </p:txBody>
      </p:sp>
      <p:sp>
        <p:nvSpPr>
          <p:cNvPr id="22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30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31" name="Rectangle 6"/>
          <p:cNvSpPr/>
          <p:nvPr/>
        </p:nvSpPr>
        <p:spPr>
          <a:xfrm>
            <a:off x="2351870" y="2803996"/>
            <a:ext cx="1224138" cy="2016225"/>
          </a:xfrm>
          <a:prstGeom prst="rect">
            <a:avLst/>
          </a:prstGeom>
          <a:solidFill>
            <a:srgbClr val="00B8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2" name="Rectangle 9"/>
          <p:cNvSpPr/>
          <p:nvPr/>
        </p:nvSpPr>
        <p:spPr>
          <a:xfrm>
            <a:off x="5664238" y="4676203"/>
            <a:ext cx="1224137" cy="144018"/>
          </a:xfrm>
          <a:prstGeom prst="rect">
            <a:avLst/>
          </a:prstGeom>
          <a:solidFill>
            <a:srgbClr val="00B8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3" name="Rectangle 10"/>
          <p:cNvSpPr/>
          <p:nvPr/>
        </p:nvSpPr>
        <p:spPr>
          <a:xfrm>
            <a:off x="2351870" y="2659980"/>
            <a:ext cx="1224138" cy="20499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4" name="Rectangle 11"/>
          <p:cNvSpPr/>
          <p:nvPr/>
        </p:nvSpPr>
        <p:spPr>
          <a:xfrm>
            <a:off x="5664238" y="2659982"/>
            <a:ext cx="1224137" cy="2016224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5" name="Connecteur droit avec flèche 8"/>
          <p:cNvSpPr/>
          <p:nvPr/>
        </p:nvSpPr>
        <p:spPr>
          <a:xfrm>
            <a:off x="3720022" y="3668092"/>
            <a:ext cx="1656185" cy="1"/>
          </a:xfrm>
          <a:prstGeom prst="line">
            <a:avLst/>
          </a:prstGeom>
          <a:ln w="412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6" name="ZoneTexte 12"/>
          <p:cNvSpPr txBox="1"/>
          <p:nvPr/>
        </p:nvSpPr>
        <p:spPr>
          <a:xfrm>
            <a:off x="3948955" y="3730808"/>
            <a:ext cx="119646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Collision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n</a:t>
            </a:r>
          </a:p>
        </p:txBody>
      </p:sp>
      <p:sp>
        <p:nvSpPr>
          <p:cNvPr id="237" name="ZoneTexte 13"/>
          <p:cNvSpPr txBox="1"/>
          <p:nvPr/>
        </p:nvSpPr>
        <p:spPr>
          <a:xfrm>
            <a:off x="2685622" y="3535109"/>
            <a:ext cx="66314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Energie</a:t>
            </a:r>
          </a:p>
        </p:txBody>
      </p:sp>
      <p:sp>
        <p:nvSpPr>
          <p:cNvPr id="238" name="ZoneTexte 16"/>
          <p:cNvSpPr txBox="1"/>
          <p:nvPr/>
        </p:nvSpPr>
        <p:spPr>
          <a:xfrm>
            <a:off x="2717428" y="2599005"/>
            <a:ext cx="657484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Masses</a:t>
            </a:r>
          </a:p>
        </p:txBody>
      </p:sp>
      <p:sp>
        <p:nvSpPr>
          <p:cNvPr id="239" name="ZoneTexte 17"/>
          <p:cNvSpPr txBox="1"/>
          <p:nvPr/>
        </p:nvSpPr>
        <p:spPr>
          <a:xfrm>
            <a:off x="6065327" y="2659980"/>
            <a:ext cx="57012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Masse</a:t>
            </a:r>
          </a:p>
        </p:txBody>
      </p:sp>
      <p:sp>
        <p:nvSpPr>
          <p:cNvPr id="240" name="ZoneTexte 18"/>
          <p:cNvSpPr txBox="1"/>
          <p:nvPr/>
        </p:nvSpPr>
        <p:spPr>
          <a:xfrm>
            <a:off x="5925982" y="4604196"/>
            <a:ext cx="66314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Energie</a:t>
            </a:r>
          </a:p>
        </p:txBody>
      </p:sp>
      <p:sp>
        <p:nvSpPr>
          <p:cNvPr id="241" name="ZoneTexte 7"/>
          <p:cNvSpPr txBox="1"/>
          <p:nvPr/>
        </p:nvSpPr>
        <p:spPr>
          <a:xfrm>
            <a:off x="1134498" y="951407"/>
            <a:ext cx="3658881" cy="1460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Etat initial :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Particules que l’on accélère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Particule relativiste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grande énergie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             m</a:t>
            </a:r>
            <a:r>
              <a:rPr baseline="-25000"/>
              <a:t>0</a:t>
            </a:r>
            <a:r>
              <a:t>c</a:t>
            </a:r>
            <a:r>
              <a:rPr baseline="30000"/>
              <a:t>2</a:t>
            </a:r>
            <a:r>
              <a:t> + E </a:t>
            </a:r>
          </a:p>
        </p:txBody>
      </p:sp>
      <p:sp>
        <p:nvSpPr>
          <p:cNvPr id="242" name="ZoneTexte 19"/>
          <p:cNvSpPr txBox="1"/>
          <p:nvPr/>
        </p:nvSpPr>
        <p:spPr>
          <a:xfrm>
            <a:off x="5234539" y="930403"/>
            <a:ext cx="3658881" cy="195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Etat Final :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Particule de grande masse avec peu d’énergie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    Mc</a:t>
            </a:r>
            <a:r>
              <a:rPr baseline="30000"/>
              <a:t>2</a:t>
            </a:r>
            <a:r>
              <a:t> + E’ 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</p:txBody>
      </p:sp>
      <p:sp>
        <p:nvSpPr>
          <p:cNvPr id="243" name="ZoneTexte 23"/>
          <p:cNvSpPr txBox="1"/>
          <p:nvPr/>
        </p:nvSpPr>
        <p:spPr>
          <a:xfrm>
            <a:off x="3724993" y="2949753"/>
            <a:ext cx="1958726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Conservation de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l’énergie totale </a:t>
            </a:r>
            <a:r>
              <a:rPr b="0">
                <a:solidFill>
                  <a:schemeClr val="accent3">
                    <a:lumOff val="44000"/>
                  </a:schemeClr>
                </a:solidFill>
              </a:rPr>
              <a:t>n</a:t>
            </a:r>
          </a:p>
        </p:txBody>
      </p:sp>
      <p:sp>
        <p:nvSpPr>
          <p:cNvPr id="244" name="ZoneTexte 24"/>
          <p:cNvSpPr txBox="1"/>
          <p:nvPr/>
        </p:nvSpPr>
        <p:spPr>
          <a:xfrm>
            <a:off x="1556007" y="5211915"/>
            <a:ext cx="7181369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LEP</a:t>
            </a:r>
            <a:r>
              <a:rPr b="0"/>
              <a:t> :  électrons et positron de 45.5 GeV en collisions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     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production au repos de la particule Z (91 GeV)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2" animBg="1" advAuto="0"/>
      <p:bldP spid="232" grpId="13" animBg="1" advAuto="0"/>
      <p:bldP spid="233" grpId="4" animBg="1" advAuto="0"/>
      <p:bldP spid="234" grpId="10" animBg="1" advAuto="0"/>
      <p:bldP spid="235" grpId="6" animBg="1" advAuto="0"/>
      <p:bldP spid="236" grpId="8" animBg="1" advAuto="0"/>
      <p:bldP spid="237" grpId="5" animBg="1" advAuto="0"/>
      <p:bldP spid="238" grpId="3" animBg="1" advAuto="0"/>
      <p:bldP spid="239" grpId="12" animBg="1" advAuto="0"/>
      <p:bldP spid="240" grpId="11" animBg="1" advAuto="0"/>
      <p:bldP spid="241" grpId="1" animBg="1" advAuto="0"/>
      <p:bldP spid="242" grpId="9" animBg="1" advAuto="0"/>
      <p:bldP spid="243" grpId="7" animBg="1" advAuto="0"/>
      <p:bldP spid="244" grpId="1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47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Comment faire des collisions ?</a:t>
            </a:r>
          </a:p>
        </p:txBody>
      </p:sp>
      <p:sp>
        <p:nvSpPr>
          <p:cNvPr id="248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4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26093" y="6589348"/>
            <a:ext cx="26234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50" name="ZoneTexte 1"/>
          <p:cNvSpPr txBox="1"/>
          <p:nvPr/>
        </p:nvSpPr>
        <p:spPr>
          <a:xfrm>
            <a:off x="1063064" y="1052736"/>
            <a:ext cx="250084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« Cible fixe »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72816"/>
            <a:ext cx="3259841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119" y="1772816"/>
            <a:ext cx="2806299" cy="180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ZoneTexte 1"/>
          <p:cNvSpPr txBox="1"/>
          <p:nvPr/>
        </p:nvSpPr>
        <p:spPr>
          <a:xfrm>
            <a:off x="5733844" y="1052736"/>
            <a:ext cx="2500849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« Collisionneur »</a:t>
            </a:r>
          </a:p>
        </p:txBody>
      </p:sp>
      <p:sp>
        <p:nvSpPr>
          <p:cNvPr id="254" name="ZoneTexte 1"/>
          <p:cNvSpPr txBox="1"/>
          <p:nvPr/>
        </p:nvSpPr>
        <p:spPr>
          <a:xfrm>
            <a:off x="739028" y="3933056"/>
            <a:ext cx="3148921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plupart de l’énergie est perdue dans la cible</a:t>
            </a:r>
          </a:p>
        </p:txBody>
      </p:sp>
      <p:sp>
        <p:nvSpPr>
          <p:cNvPr id="255" name="ZoneTexte 1"/>
          <p:cNvSpPr txBox="1"/>
          <p:nvPr/>
        </p:nvSpPr>
        <p:spPr>
          <a:xfrm>
            <a:off x="5625832" y="3933056"/>
            <a:ext cx="2716873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Toute l’énergie est disponible pour la collision</a:t>
            </a:r>
          </a:p>
        </p:txBody>
      </p:sp>
      <p:sp>
        <p:nvSpPr>
          <p:cNvPr id="256" name="ZoneTexte 1"/>
          <p:cNvSpPr txBox="1"/>
          <p:nvPr/>
        </p:nvSpPr>
        <p:spPr>
          <a:xfrm>
            <a:off x="657279" y="5877271"/>
            <a:ext cx="7901449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C’est pourquoi on utilise maintenant des collisionneurs !</a:t>
            </a:r>
          </a:p>
        </p:txBody>
      </p:sp>
      <p:pic>
        <p:nvPicPr>
          <p:cNvPr id="257" name="Image 13" descr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37" y="5229199"/>
            <a:ext cx="2882901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 16" descr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667" y="5267299"/>
            <a:ext cx="2743201" cy="30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1" animBg="1" advAuto="0"/>
      <p:bldP spid="251" grpId="2" animBg="1" advAuto="0"/>
      <p:bldP spid="252" grpId="5" animBg="1" advAuto="0"/>
      <p:bldP spid="253" grpId="6" animBg="1" advAuto="0"/>
      <p:bldP spid="254" grpId="3" animBg="1" advAuto="0"/>
      <p:bldP spid="255" grpId="7" animBg="1" advAuto="0"/>
      <p:bldP spid="256" grpId="9" animBg="1" advAuto="0"/>
      <p:bldP spid="257" grpId="4" animBg="1" advAuto="0"/>
      <p:bldP spid="258" grpId="8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61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262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63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4" name="ZoneTexte 1"/>
          <p:cNvSpPr txBox="1"/>
          <p:nvPr/>
        </p:nvSpPr>
        <p:spPr>
          <a:xfrm>
            <a:off x="2306855" y="1432465"/>
            <a:ext cx="4530290" cy="328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4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experiences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67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 CERN</a:t>
            </a:r>
          </a:p>
        </p:txBody>
      </p:sp>
      <p:sp>
        <p:nvSpPr>
          <p:cNvPr id="268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6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70" name="ZoneTexte 1"/>
          <p:cNvSpPr txBox="1"/>
          <p:nvPr/>
        </p:nvSpPr>
        <p:spPr>
          <a:xfrm>
            <a:off x="91249" y="901366"/>
            <a:ext cx="8961502" cy="577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CERN</a:t>
            </a:r>
            <a:r>
              <a:rPr b="0"/>
              <a:t> </a:t>
            </a:r>
            <a:r>
              <a:rPr b="0">
                <a:solidFill>
                  <a:srgbClr val="000000"/>
                </a:solidFill>
              </a:rPr>
              <a:t>: Existe depuis 1954 : </a:t>
            </a:r>
            <a:r>
              <a:t>C</a:t>
            </a:r>
            <a:r>
              <a:rPr b="0">
                <a:solidFill>
                  <a:srgbClr val="000000"/>
                </a:solidFill>
              </a:rPr>
              <a:t>onseil (puis Organisation) </a:t>
            </a:r>
            <a:r>
              <a:t>E</a:t>
            </a:r>
            <a:r>
              <a:rPr b="0">
                <a:solidFill>
                  <a:srgbClr val="000000"/>
                </a:solidFill>
              </a:rPr>
              <a:t>uropéen(ne) pour la </a:t>
            </a:r>
            <a:r>
              <a:t>R</a:t>
            </a:r>
            <a:r>
              <a:rPr b="0">
                <a:solidFill>
                  <a:srgbClr val="000000"/>
                </a:solidFill>
              </a:rPr>
              <a:t>echerche </a:t>
            </a:r>
            <a:r>
              <a:t>N</a:t>
            </a:r>
            <a:r>
              <a:rPr b="0">
                <a:solidFill>
                  <a:srgbClr val="000000"/>
                </a:solidFill>
              </a:rPr>
              <a:t>ucléaire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80010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Installé à Genève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80010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Pas de recherche sur la bombe nucléaire ou les centrales nucléaires mais sur les processus physiques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80010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résultats sont publics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Missions : </a:t>
            </a:r>
            <a:endParaRPr b="1"/>
          </a:p>
          <a:p>
            <a:pPr marL="800100" lvl="1" indent="-342900">
              <a:buSzPct val="70000"/>
              <a:buChar char="➢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Recherche</a:t>
            </a:r>
            <a:r>
              <a:rPr>
                <a:solidFill>
                  <a:srgbClr val="000000"/>
                </a:solidFill>
              </a:rPr>
              <a:t>:</a:t>
            </a:r>
            <a:r>
              <a:rPr b="0">
                <a:solidFill>
                  <a:srgbClr val="000000"/>
                </a:solidFill>
              </a:rPr>
              <a:t> repousser les frontières des connaissances. Les secrets du big bang, à quoi ressemble la matière dans les premiers instants </a:t>
            </a:r>
            <a:r>
              <a:rPr b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b="0">
                <a:solidFill>
                  <a:srgbClr val="000000"/>
                </a:solidFill>
              </a:rPr>
              <a:t>accélérateurs  </a:t>
            </a:r>
          </a:p>
          <a:p>
            <a:pPr marL="800100" lvl="1" indent="-342900">
              <a:buSzPct val="70000"/>
              <a:buChar char="➢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Technologie</a:t>
            </a:r>
            <a:r>
              <a:rPr>
                <a:solidFill>
                  <a:srgbClr val="000000"/>
                </a:solidFill>
              </a:rPr>
              <a:t>:</a:t>
            </a:r>
            <a:r>
              <a:rPr b="0">
                <a:solidFill>
                  <a:srgbClr val="000000"/>
                </a:solidFill>
              </a:rPr>
              <a:t> faire reculer les limites (Web et grille, médecine…)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800100" lvl="1" indent="-342900">
              <a:buSzPct val="70000"/>
              <a:buChar char="➢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Collaborations</a:t>
            </a:r>
            <a:r>
              <a:rPr>
                <a:solidFill>
                  <a:srgbClr val="000000"/>
                </a:solidFill>
              </a:rPr>
              <a:t>:</a:t>
            </a:r>
            <a:r>
              <a:rPr b="0">
                <a:solidFill>
                  <a:srgbClr val="000000"/>
                </a:solidFill>
              </a:rPr>
              <a:t> rassembler des personnes de différentes  nations et culture autour de la science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800100" lvl="1" indent="-342900">
              <a:buSzPct val="70000"/>
              <a:buChar char="➢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Education</a:t>
            </a:r>
            <a:r>
              <a:rPr>
                <a:solidFill>
                  <a:srgbClr val="000000"/>
                </a:solidFill>
              </a:rPr>
              <a:t>:</a:t>
            </a:r>
            <a:r>
              <a:rPr b="0">
                <a:solidFill>
                  <a:srgbClr val="000000"/>
                </a:solidFill>
              </a:rPr>
              <a:t> formation les futurs scientifique/ingénieurs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</p:txBody>
      </p:sp>
      <p:sp>
        <p:nvSpPr>
          <p:cNvPr id="271" name="Rectangle 5"/>
          <p:cNvSpPr/>
          <p:nvPr/>
        </p:nvSpPr>
        <p:spPr>
          <a:xfrm>
            <a:off x="7596336" y="-5681"/>
            <a:ext cx="1584177" cy="1296146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74" name="Group 29"/>
          <p:cNvGrpSpPr/>
          <p:nvPr/>
        </p:nvGrpSpPr>
        <p:grpSpPr>
          <a:xfrm>
            <a:off x="7452320" y="44623"/>
            <a:ext cx="1685206" cy="1296146"/>
            <a:chOff x="0" y="0"/>
            <a:chExt cx="1685205" cy="1296144"/>
          </a:xfrm>
        </p:grpSpPr>
        <p:sp>
          <p:nvSpPr>
            <p:cNvPr id="272" name="Rectangle 30"/>
            <p:cNvSpPr/>
            <p:nvPr/>
          </p:nvSpPr>
          <p:spPr>
            <a:xfrm>
              <a:off x="567046" y="486054"/>
              <a:ext cx="486040" cy="40504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73" name="Picture 31" descr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85206" cy="1296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ERN and the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CERN and the LHC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7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235" y="932308"/>
            <a:ext cx="1645900" cy="164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618" y="2920295"/>
            <a:ext cx="5199793" cy="3573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067" y="932308"/>
            <a:ext cx="2897914" cy="2025309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CERN Construction at 1954"/>
          <p:cNvSpPr txBox="1"/>
          <p:nvPr/>
        </p:nvSpPr>
        <p:spPr>
          <a:xfrm>
            <a:off x="4558902" y="823316"/>
            <a:ext cx="2340243" cy="282181"/>
          </a:xfrm>
          <a:prstGeom prst="rect">
            <a:avLst/>
          </a:prstGeom>
          <a:solidFill>
            <a:srgbClr val="0076BA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CERN Construction at 1954</a:t>
            </a:r>
          </a:p>
        </p:txBody>
      </p:sp>
      <p:sp>
        <p:nvSpPr>
          <p:cNvPr id="282" name="Plus de 12000 personnes de 600 institutes dans 115 pays…"/>
          <p:cNvSpPr txBox="1">
            <a:spLocks noGrp="1"/>
          </p:cNvSpPr>
          <p:nvPr>
            <p:ph type="body" sz="quarter" idx="4294967295"/>
          </p:nvPr>
        </p:nvSpPr>
        <p:spPr>
          <a:xfrm>
            <a:off x="80535" y="932308"/>
            <a:ext cx="3632259" cy="2528612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/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Plus de </a:t>
            </a:r>
            <a:r>
              <a:rPr b="1"/>
              <a:t>12000</a:t>
            </a:r>
            <a:r>
              <a:t> personnes de </a:t>
            </a:r>
            <a:r>
              <a:rPr b="1"/>
              <a:t>600</a:t>
            </a:r>
            <a:r>
              <a:t> institutes dans </a:t>
            </a:r>
            <a:r>
              <a:rPr b="1"/>
              <a:t>115</a:t>
            </a:r>
            <a:r>
              <a:t> pays</a:t>
            </a:r>
          </a:p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La maison du plus grand accelerator au monde, the </a:t>
            </a:r>
            <a:r>
              <a:rPr b="1"/>
              <a:t>Large Hadron Collider (LHC)</a:t>
            </a:r>
          </a:p>
        </p:txBody>
      </p:sp>
      <p:sp>
        <p:nvSpPr>
          <p:cNvPr id="283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84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87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288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8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90" name="ZoneTexte 1"/>
          <p:cNvSpPr txBox="1"/>
          <p:nvPr/>
        </p:nvSpPr>
        <p:spPr>
          <a:xfrm>
            <a:off x="2306855" y="1432465"/>
            <a:ext cx="4530290" cy="328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4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experiences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e LH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8442">
              <a:lnSpc>
                <a:spcPct val="100000"/>
              </a:lnSpc>
              <a:defRPr sz="4656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Le LHC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9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55" y="967468"/>
            <a:ext cx="8064678" cy="516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34" y="4275357"/>
            <a:ext cx="1457605" cy="145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64" y="1498306"/>
            <a:ext cx="1882176" cy="1263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810" y="1164384"/>
            <a:ext cx="2455665" cy="1634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8185" y="3954911"/>
            <a:ext cx="2777134" cy="144661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Un accelerateur de 27km - protons sont accelerés et se collisionnent  a une vitesse 99.9999991% la vitesse de la lumière  - chaque 25 nanoseconds!"/>
          <p:cNvSpPr txBox="1">
            <a:spLocks noGrp="1"/>
          </p:cNvSpPr>
          <p:nvPr>
            <p:ph type="body" sz="quarter" idx="4294967295"/>
          </p:nvPr>
        </p:nvSpPr>
        <p:spPr>
          <a:xfrm>
            <a:off x="1460670" y="5828314"/>
            <a:ext cx="6222660" cy="590406"/>
          </a:xfrm>
          <a:prstGeom prst="rect">
            <a:avLst/>
          </a:prstGeom>
          <a:solidFill>
            <a:srgbClr val="CB297B"/>
          </a:solidFill>
          <a:ln w="3175"/>
        </p:spPr>
        <p:txBody>
          <a:bodyPr lIns="35718" tIns="35718" rIns="35718" bIns="35718">
            <a:normAutofit/>
          </a:bodyPr>
          <a:lstStyle>
            <a:lvl1pPr marL="0" indent="0" algn="ctr" defTabSz="406657">
              <a:lnSpc>
                <a:spcPct val="100000"/>
              </a:lnSpc>
              <a:spcBef>
                <a:spcPts val="0"/>
              </a:spcBef>
              <a:defRPr sz="1386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Un accelerateur de 27km - protons sont accelerés et se collisionnent  a une vitesse 99.9999991% la vitesse de la lumière  - chaque 25 nanoseconds!</a:t>
            </a:r>
          </a:p>
        </p:txBody>
      </p:sp>
      <p:sp>
        <p:nvSpPr>
          <p:cNvPr id="300" name="Espace réservé du pied de page 3"/>
          <p:cNvSpPr txBox="1"/>
          <p:nvPr/>
        </p:nvSpPr>
        <p:spPr>
          <a:xfrm>
            <a:off x="2985770" y="66020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01" name="Espace réservé de la date 2"/>
          <p:cNvSpPr txBox="1"/>
          <p:nvPr/>
        </p:nvSpPr>
        <p:spPr>
          <a:xfrm>
            <a:off x="147320" y="66076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" descr="Picture 1"/>
          <p:cNvPicPr>
            <a:picLocks noChangeAspect="1"/>
          </p:cNvPicPr>
          <p:nvPr/>
        </p:nvPicPr>
        <p:blipFill>
          <a:blip r:embed="rId2"/>
          <a:srcRect l="36029" b="20326"/>
          <a:stretch>
            <a:fillRect/>
          </a:stretch>
        </p:blipFill>
        <p:spPr>
          <a:xfrm>
            <a:off x="250825" y="1480545"/>
            <a:ext cx="4356512" cy="353263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 Box 2"/>
          <p:cNvSpPr txBox="1"/>
          <p:nvPr/>
        </p:nvSpPr>
        <p:spPr>
          <a:xfrm>
            <a:off x="285302" y="908398"/>
            <a:ext cx="5853701" cy="344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79" tIns="42479" rIns="42479" bIns="42479">
            <a:spAutoFit/>
          </a:bodyPr>
          <a:lstStyle>
            <a:lvl1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Construit dans un tunnel de 27 km, ~5 Milliards d’Euros. </a:t>
            </a:r>
          </a:p>
        </p:txBody>
      </p:sp>
      <p:sp>
        <p:nvSpPr>
          <p:cNvPr id="305" name="Text Box 3"/>
          <p:cNvSpPr txBox="1"/>
          <p:nvPr/>
        </p:nvSpPr>
        <p:spPr>
          <a:xfrm>
            <a:off x="4855174" y="1244600"/>
            <a:ext cx="4208852" cy="280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79" tIns="42479" rIns="42479" bIns="42479">
            <a:spAutoFit/>
          </a:bodyPr>
          <a:lstStyle/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Conçu dans les années 80,</a:t>
            </a: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approuvé en 1994, sa</a:t>
            </a: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construction débute en 1998.</a:t>
            </a: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Collisionneur proton-proton de 7-13 TeV,</a:t>
            </a: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supraconducteur </a:t>
            </a: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(-271,3°C, </a:t>
            </a:r>
            <a:r>
              <a:rPr>
                <a:solidFill>
                  <a:srgbClr val="FF0000"/>
                </a:solidFill>
              </a:rPr>
              <a:t>plus froid que le vide spatial</a:t>
            </a:r>
            <a:r>
              <a:t>)</a:t>
            </a: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très intense </a:t>
            </a:r>
            <a:endParaRPr sz="2200">
              <a:solidFill>
                <a:srgbClr val="FF420E"/>
              </a:solidFill>
            </a:endParaRPr>
          </a:p>
          <a:p>
            <a:pPr marL="176212" indent="-157162" algn="ctr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(600 millions de collisions par seconde)</a:t>
            </a:r>
            <a:endParaRPr sz="2200">
              <a:solidFill>
                <a:srgbClr val="FF420E"/>
              </a:solidFill>
            </a:endParaRPr>
          </a:p>
        </p:txBody>
      </p:sp>
      <p:pic>
        <p:nvPicPr>
          <p:cNvPr id="30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537" y="4040187"/>
            <a:ext cx="3394076" cy="2557463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Text Box 5"/>
          <p:cNvSpPr txBox="1"/>
          <p:nvPr/>
        </p:nvSpPr>
        <p:spPr>
          <a:xfrm>
            <a:off x="426483" y="5445125"/>
            <a:ext cx="5130322" cy="6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79" tIns="42479" rIns="42479" bIns="42479">
            <a:spAutoFit/>
          </a:bodyPr>
          <a:lstStyle/>
          <a:p>
            <a: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Consommation électrique: 120 MW</a:t>
            </a:r>
            <a:br/>
            <a:r>
              <a:t>(équivalente à celle d’une ville de 150 000 hab.)   </a:t>
            </a:r>
          </a:p>
        </p:txBody>
      </p:sp>
      <p:sp>
        <p:nvSpPr>
          <p:cNvPr id="308" name="Rectangle 6"/>
          <p:cNvSpPr txBox="1">
            <a:spLocks noGrp="1"/>
          </p:cNvSpPr>
          <p:nvPr>
            <p:ph type="title"/>
          </p:nvPr>
        </p:nvSpPr>
        <p:spPr>
          <a:xfrm>
            <a:off x="130175" y="230163"/>
            <a:ext cx="8880475" cy="390526"/>
          </a:xfrm>
          <a:prstGeom prst="rect">
            <a:avLst/>
          </a:prstGeom>
        </p:spPr>
        <p:txBody>
          <a:bodyPr/>
          <a:lstStyle>
            <a:lvl1pPr defTabSz="41781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  <a:tab pos="2501900" algn="l"/>
                <a:tab pos="2908300" algn="l"/>
                <a:tab pos="3327400" algn="l"/>
                <a:tab pos="3746500" algn="l"/>
                <a:tab pos="4165600" algn="l"/>
                <a:tab pos="4584700" algn="l"/>
                <a:tab pos="5003800" algn="l"/>
                <a:tab pos="5410200" algn="l"/>
                <a:tab pos="5842000" algn="l"/>
                <a:tab pos="6248400" algn="l"/>
                <a:tab pos="6667500" algn="l"/>
                <a:tab pos="7086600" algn="l"/>
                <a:tab pos="7505700" algn="l"/>
                <a:tab pos="7924800" algn="l"/>
                <a:tab pos="8343900" algn="l"/>
              </a:tabLst>
              <a:defRPr sz="2976"/>
            </a:lvl1pPr>
          </a:lstStyle>
          <a:p>
            <a:r>
              <a:t>La conception du LHC</a:t>
            </a:r>
          </a:p>
        </p:txBody>
      </p:sp>
      <p:sp>
        <p:nvSpPr>
          <p:cNvPr id="309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10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11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Fonctionnement du LHC : la chaîne d’accélération</a:t>
            </a:r>
          </a:p>
        </p:txBody>
      </p:sp>
      <p:sp>
        <p:nvSpPr>
          <p:cNvPr id="31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315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16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pic>
        <p:nvPicPr>
          <p:cNvPr id="317" name="CERN-VIDEO-2011-203-001-1080p.mp4" descr="CERN-VIDEO-2011-203-001-1080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5379"/>
            <a:ext cx="9144000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1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1"/>
          <p:cNvSpPr/>
          <p:nvPr/>
        </p:nvSpPr>
        <p:spPr>
          <a:xfrm>
            <a:off x="179387" y="3422650"/>
            <a:ext cx="8870951" cy="31035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6000" cap="sq">
            <a:solidFill>
              <a:srgbClr val="FF0000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0" name="Rectangle 2"/>
          <p:cNvSpPr/>
          <p:nvPr/>
        </p:nvSpPr>
        <p:spPr>
          <a:xfrm>
            <a:off x="179387" y="549274"/>
            <a:ext cx="8870951" cy="280829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6000" cap="sq">
            <a:solidFill>
              <a:srgbClr val="FF0000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329" name="Group 3"/>
          <p:cNvGrpSpPr/>
          <p:nvPr/>
        </p:nvGrpSpPr>
        <p:grpSpPr>
          <a:xfrm>
            <a:off x="935037" y="641350"/>
            <a:ext cx="2030537" cy="1995564"/>
            <a:chOff x="0" y="0"/>
            <a:chExt cx="2030535" cy="1995563"/>
          </a:xfrm>
        </p:grpSpPr>
        <p:pic>
          <p:nvPicPr>
            <p:cNvPr id="321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030536" cy="1995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4" name="Group 5"/>
            <p:cNvGrpSpPr/>
            <p:nvPr/>
          </p:nvGrpSpPr>
          <p:grpSpPr>
            <a:xfrm>
              <a:off x="75323" y="627425"/>
              <a:ext cx="236310" cy="442874"/>
              <a:chOff x="0" y="0"/>
              <a:chExt cx="236308" cy="442873"/>
            </a:xfrm>
          </p:grpSpPr>
          <p:sp>
            <p:nvSpPr>
              <p:cNvPr id="322" name="Text Box 6"/>
              <p:cNvSpPr txBox="1"/>
              <p:nvPr/>
            </p:nvSpPr>
            <p:spPr>
              <a:xfrm>
                <a:off x="0" y="0"/>
                <a:ext cx="93738" cy="4428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2479" tIns="42479" rIns="42479" bIns="42479" numCol="1" anchor="t">
                <a:spAutoFit/>
              </a:bodyPr>
              <a:lstStyle>
                <a:lvl1pPr marL="176212" indent="-157162">
                  <a:tabLst>
                    <a:tab pos="190500" algn="l"/>
                    <a:tab pos="635000" algn="l"/>
                    <a:tab pos="1092200" algn="l"/>
                    <a:tab pos="1536700" algn="l"/>
                    <a:tab pos="1981200" algn="l"/>
                    <a:tab pos="2438400" algn="l"/>
                    <a:tab pos="2882900" algn="l"/>
                    <a:tab pos="3327400" algn="l"/>
                    <a:tab pos="3784600" algn="l"/>
                    <a:tab pos="4229100" algn="l"/>
                    <a:tab pos="4686300" algn="l"/>
                    <a:tab pos="5130800" algn="l"/>
                    <a:tab pos="5575300" algn="l"/>
                    <a:tab pos="6032500" algn="l"/>
                    <a:tab pos="6477000" algn="l"/>
                    <a:tab pos="6921500" algn="l"/>
                    <a:tab pos="7378700" algn="l"/>
                    <a:tab pos="7823200" algn="l"/>
                    <a:tab pos="8280400" algn="l"/>
                    <a:tab pos="8724900" algn="l"/>
                    <a:tab pos="9169400" algn="l"/>
                  </a:tabLst>
                  <a:defRPr sz="25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v</a:t>
                </a:r>
              </a:p>
            </p:txBody>
          </p:sp>
          <p:sp>
            <p:nvSpPr>
              <p:cNvPr id="323" name="Line 7"/>
              <p:cNvSpPr/>
              <p:nvPr/>
            </p:nvSpPr>
            <p:spPr>
              <a:xfrm>
                <a:off x="105095" y="72618"/>
                <a:ext cx="131214" cy="1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25" name="AutoShape 8"/>
            <p:cNvSpPr/>
            <p:nvPr/>
          </p:nvSpPr>
          <p:spPr>
            <a:xfrm rot="19920000">
              <a:off x="373959" y="1007948"/>
              <a:ext cx="716757" cy="74072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328" name="Group 9"/>
            <p:cNvGrpSpPr/>
            <p:nvPr/>
          </p:nvGrpSpPr>
          <p:grpSpPr>
            <a:xfrm>
              <a:off x="591978" y="1282447"/>
              <a:ext cx="236310" cy="442874"/>
              <a:chOff x="0" y="0"/>
              <a:chExt cx="236308" cy="442873"/>
            </a:xfrm>
          </p:grpSpPr>
          <p:sp>
            <p:nvSpPr>
              <p:cNvPr id="326" name="Text Box 10"/>
              <p:cNvSpPr txBox="1"/>
              <p:nvPr/>
            </p:nvSpPr>
            <p:spPr>
              <a:xfrm>
                <a:off x="0" y="0"/>
                <a:ext cx="129823" cy="4428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2479" tIns="42479" rIns="42479" bIns="42479" numCol="1" anchor="t">
                <a:spAutoFit/>
              </a:bodyPr>
              <a:lstStyle>
                <a:lvl1pPr marL="176212" indent="-157162">
                  <a:tabLst>
                    <a:tab pos="190500" algn="l"/>
                    <a:tab pos="635000" algn="l"/>
                    <a:tab pos="1092200" algn="l"/>
                    <a:tab pos="1536700" algn="l"/>
                    <a:tab pos="1981200" algn="l"/>
                    <a:tab pos="2438400" algn="l"/>
                    <a:tab pos="2882900" algn="l"/>
                    <a:tab pos="3327400" algn="l"/>
                    <a:tab pos="3784600" algn="l"/>
                    <a:tab pos="4229100" algn="l"/>
                    <a:tab pos="4686300" algn="l"/>
                    <a:tab pos="5130800" algn="l"/>
                    <a:tab pos="5575300" algn="l"/>
                    <a:tab pos="6032500" algn="l"/>
                    <a:tab pos="6477000" algn="l"/>
                    <a:tab pos="6921500" algn="l"/>
                    <a:tab pos="7378700" algn="l"/>
                    <a:tab pos="7823200" algn="l"/>
                    <a:tab pos="8280400" algn="l"/>
                    <a:tab pos="8724900" algn="l"/>
                    <a:tab pos="9169400" algn="l"/>
                  </a:tabLst>
                  <a:defRPr sz="25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F</a:t>
                </a:r>
              </a:p>
            </p:txBody>
          </p:sp>
          <p:sp>
            <p:nvSpPr>
              <p:cNvPr id="327" name="Line 11"/>
              <p:cNvSpPr/>
              <p:nvPr/>
            </p:nvSpPr>
            <p:spPr>
              <a:xfrm>
                <a:off x="91973" y="65356"/>
                <a:ext cx="144336" cy="1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330" name="Picture 12" descr="Picture 12"/>
          <p:cNvPicPr>
            <a:picLocks noChangeAspect="1"/>
          </p:cNvPicPr>
          <p:nvPr/>
        </p:nvPicPr>
        <p:blipFill>
          <a:blip r:embed="rId3"/>
          <a:srcRect l="6806" r="8595"/>
          <a:stretch>
            <a:fillRect/>
          </a:stretch>
        </p:blipFill>
        <p:spPr>
          <a:xfrm>
            <a:off x="5845174" y="731837"/>
            <a:ext cx="2615258" cy="191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Text Box 13"/>
          <p:cNvSpPr txBox="1"/>
          <p:nvPr/>
        </p:nvSpPr>
        <p:spPr>
          <a:xfrm>
            <a:off x="482735" y="1349487"/>
            <a:ext cx="303314" cy="862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eaVert" wrap="none" lIns="40679" tIns="40679" rIns="40679" bIns="4067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Guidage</a:t>
            </a:r>
          </a:p>
        </p:txBody>
      </p:sp>
      <p:pic>
        <p:nvPicPr>
          <p:cNvPr id="332" name="Picture 14" descr="Picture 14"/>
          <p:cNvPicPr>
            <a:picLocks noChangeAspect="1"/>
          </p:cNvPicPr>
          <p:nvPr/>
        </p:nvPicPr>
        <p:blipFill>
          <a:blip r:embed="rId4"/>
          <a:srcRect l="13293" t="17592" r="3679" b="12203"/>
          <a:stretch>
            <a:fillRect/>
          </a:stretch>
        </p:blipFill>
        <p:spPr>
          <a:xfrm>
            <a:off x="5965824" y="3973513"/>
            <a:ext cx="2971801" cy="183197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Text Box 15"/>
          <p:cNvSpPr txBox="1"/>
          <p:nvPr/>
        </p:nvSpPr>
        <p:spPr>
          <a:xfrm>
            <a:off x="1007828" y="2723320"/>
            <a:ext cx="6891674" cy="589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79" tIns="40679" rIns="40679" bIns="40679">
            <a:spAutoFit/>
          </a:bodyPr>
          <a:lstStyle/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Dans un champ B, les particules suivent une orbite circulaire, mais </a:t>
            </a:r>
            <a:endParaRPr sz="2200">
              <a:solidFill>
                <a:srgbClr val="FF420E"/>
              </a:solidFill>
            </a:endParaRPr>
          </a:p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ne gagnent pas d'énergie</a:t>
            </a:r>
          </a:p>
        </p:txBody>
      </p:sp>
      <p:sp>
        <p:nvSpPr>
          <p:cNvPr id="334" name="Line 16"/>
          <p:cNvSpPr/>
          <p:nvPr/>
        </p:nvSpPr>
        <p:spPr>
          <a:xfrm>
            <a:off x="6883400" y="1587500"/>
            <a:ext cx="1589" cy="863600"/>
          </a:xfrm>
          <a:prstGeom prst="line">
            <a:avLst/>
          </a:prstGeom>
          <a:ln w="36000" cap="sq">
            <a:solidFill>
              <a:schemeClr val="accent3">
                <a:lumOff val="44000"/>
              </a:schemeClr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5" name="Text Box 17"/>
          <p:cNvSpPr txBox="1"/>
          <p:nvPr/>
        </p:nvSpPr>
        <p:spPr>
          <a:xfrm>
            <a:off x="6949840" y="1652700"/>
            <a:ext cx="229593" cy="3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79" tIns="40679" rIns="40679" bIns="4067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</a:t>
            </a:r>
          </a:p>
        </p:txBody>
      </p:sp>
      <p:sp>
        <p:nvSpPr>
          <p:cNvPr id="336" name="Text Box 18"/>
          <p:cNvSpPr txBox="1"/>
          <p:nvPr/>
        </p:nvSpPr>
        <p:spPr>
          <a:xfrm>
            <a:off x="1012590" y="6215174"/>
            <a:ext cx="7765667" cy="340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79" tIns="40679" rIns="40679" bIns="4067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Les particules gagnent 16 MeV par passage (11000 passages par seconde)</a:t>
            </a:r>
          </a:p>
        </p:txBody>
      </p:sp>
      <p:sp>
        <p:nvSpPr>
          <p:cNvPr id="337" name="Text Box 19"/>
          <p:cNvSpPr txBox="1"/>
          <p:nvPr/>
        </p:nvSpPr>
        <p:spPr>
          <a:xfrm>
            <a:off x="290647" y="4132374"/>
            <a:ext cx="303314" cy="121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eaVert" wrap="none" lIns="40679" tIns="40679" rIns="40679" bIns="4067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Accélération</a:t>
            </a:r>
          </a:p>
        </p:txBody>
      </p:sp>
      <p:pic>
        <p:nvPicPr>
          <p:cNvPr id="338" name="Picture 20" descr="Picture 20"/>
          <p:cNvPicPr>
            <a:picLocks noChangeAspect="1"/>
          </p:cNvPicPr>
          <p:nvPr/>
        </p:nvPicPr>
        <p:blipFill>
          <a:blip r:embed="rId5"/>
          <a:srcRect b="562"/>
          <a:stretch>
            <a:fillRect/>
          </a:stretch>
        </p:blipFill>
        <p:spPr>
          <a:xfrm>
            <a:off x="971550" y="3461753"/>
            <a:ext cx="3798888" cy="272314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ext Box 21"/>
          <p:cNvSpPr txBox="1"/>
          <p:nvPr/>
        </p:nvSpPr>
        <p:spPr>
          <a:xfrm>
            <a:off x="330749" y="585787"/>
            <a:ext cx="1297382" cy="61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Champ</a:t>
            </a:r>
            <a:endParaRPr sz="2200">
              <a:solidFill>
                <a:srgbClr val="FF420E"/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magnétique</a:t>
            </a:r>
          </a:p>
        </p:txBody>
      </p:sp>
      <p:sp>
        <p:nvSpPr>
          <p:cNvPr id="340" name="Text Box 22"/>
          <p:cNvSpPr txBox="1"/>
          <p:nvPr/>
        </p:nvSpPr>
        <p:spPr>
          <a:xfrm>
            <a:off x="5301212" y="3465512"/>
            <a:ext cx="2072176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Champ électrique</a:t>
            </a:r>
          </a:p>
        </p:txBody>
      </p:sp>
      <p:sp>
        <p:nvSpPr>
          <p:cNvPr id="341" name="Rectangle 23"/>
          <p:cNvSpPr txBox="1">
            <a:spLocks noGrp="1"/>
          </p:cNvSpPr>
          <p:nvPr>
            <p:ph type="title"/>
          </p:nvPr>
        </p:nvSpPr>
        <p:spPr>
          <a:xfrm>
            <a:off x="130174" y="87733"/>
            <a:ext cx="8878890" cy="388940"/>
          </a:xfrm>
          <a:prstGeom prst="rect">
            <a:avLst/>
          </a:prstGeom>
        </p:spPr>
        <p:txBody>
          <a:bodyPr/>
          <a:lstStyle>
            <a:lvl1pPr defTabSz="41781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  <a:tab pos="2501900" algn="l"/>
                <a:tab pos="2908300" algn="l"/>
                <a:tab pos="3327400" algn="l"/>
                <a:tab pos="3746500" algn="l"/>
                <a:tab pos="4165600" algn="l"/>
                <a:tab pos="4584700" algn="l"/>
                <a:tab pos="5003800" algn="l"/>
                <a:tab pos="5410200" algn="l"/>
                <a:tab pos="5842000" algn="l"/>
                <a:tab pos="6248400" algn="l"/>
                <a:tab pos="6667500" algn="l"/>
                <a:tab pos="7086600" algn="l"/>
                <a:tab pos="7505700" algn="l"/>
                <a:tab pos="7924800" algn="l"/>
                <a:tab pos="8343900" algn="l"/>
              </a:tabLst>
              <a:defRPr sz="2976"/>
            </a:lvl1pPr>
          </a:lstStyle>
          <a:p>
            <a:r>
              <a:t>Il faut guider et accélérer les protons</a:t>
            </a:r>
          </a:p>
        </p:txBody>
      </p:sp>
      <p:pic>
        <p:nvPicPr>
          <p:cNvPr id="342" name="Picture 24" descr="Picture 2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62337" y="679451"/>
            <a:ext cx="1886074" cy="1957462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344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45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59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160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161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62" name="ZoneTexte 1"/>
          <p:cNvSpPr txBox="1"/>
          <p:nvPr/>
        </p:nvSpPr>
        <p:spPr>
          <a:xfrm>
            <a:off x="657279" y="5805263"/>
            <a:ext cx="8045465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6858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163" name="ZoneTexte 1"/>
          <p:cNvSpPr txBox="1"/>
          <p:nvPr/>
        </p:nvSpPr>
        <p:spPr>
          <a:xfrm>
            <a:off x="2306855" y="1432465"/>
            <a:ext cx="4530290" cy="328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4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experiences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4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1" descr="Picture 1"/>
          <p:cNvPicPr>
            <a:picLocks noChangeAspect="1"/>
          </p:cNvPicPr>
          <p:nvPr/>
        </p:nvPicPr>
        <p:blipFill>
          <a:blip r:embed="rId2"/>
          <a:srcRect t="9491" r="36461" b="27054"/>
          <a:stretch>
            <a:fillRect/>
          </a:stretch>
        </p:blipFill>
        <p:spPr>
          <a:xfrm>
            <a:off x="1158043" y="4221288"/>
            <a:ext cx="2693877" cy="180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" name="Rectangle 2"/>
          <p:cNvGrpSpPr/>
          <p:nvPr/>
        </p:nvGrpSpPr>
        <p:grpSpPr>
          <a:xfrm>
            <a:off x="587375" y="6159499"/>
            <a:ext cx="3671888" cy="293690"/>
            <a:chOff x="0" y="0"/>
            <a:chExt cx="3671887" cy="293688"/>
          </a:xfrm>
        </p:grpSpPr>
        <p:sp>
          <p:nvSpPr>
            <p:cNvPr id="348" name="Rectangle"/>
            <p:cNvSpPr/>
            <p:nvPr/>
          </p:nvSpPr>
          <p:spPr>
            <a:xfrm>
              <a:off x="0" y="-1"/>
              <a:ext cx="3671888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9" name="Ligne cryogénique avant la pose des aimants"/>
            <p:cNvSpPr txBox="1"/>
            <p:nvPr/>
          </p:nvSpPr>
          <p:spPr>
            <a:xfrm>
              <a:off x="281007" y="30449"/>
              <a:ext cx="3109874" cy="2327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2479" tIns="42479" rIns="42479" bIns="4247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Ligne cryogénique avant la pose des aimants</a:t>
              </a:r>
            </a:p>
          </p:txBody>
        </p:sp>
      </p:grpSp>
      <p:pic>
        <p:nvPicPr>
          <p:cNvPr id="351" name="Picture 3" descr="Picture 3"/>
          <p:cNvPicPr>
            <a:picLocks noChangeAspect="1"/>
          </p:cNvPicPr>
          <p:nvPr/>
        </p:nvPicPr>
        <p:blipFill>
          <a:blip r:embed="rId3"/>
          <a:srcRect t="24347" b="9495"/>
          <a:stretch>
            <a:fillRect/>
          </a:stretch>
        </p:blipFill>
        <p:spPr>
          <a:xfrm>
            <a:off x="6084168" y="4221088"/>
            <a:ext cx="1836768" cy="180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" name="Rectangle 4"/>
          <p:cNvGrpSpPr/>
          <p:nvPr/>
        </p:nvGrpSpPr>
        <p:grpSpPr>
          <a:xfrm>
            <a:off x="5449887" y="6165303"/>
            <a:ext cx="2663826" cy="295276"/>
            <a:chOff x="0" y="0"/>
            <a:chExt cx="2663825" cy="295275"/>
          </a:xfrm>
        </p:grpSpPr>
        <p:sp>
          <p:nvSpPr>
            <p:cNvPr id="352" name="Rectangle"/>
            <p:cNvSpPr/>
            <p:nvPr/>
          </p:nvSpPr>
          <p:spPr>
            <a:xfrm>
              <a:off x="0" y="0"/>
              <a:ext cx="2663825" cy="295275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3" name="Chambre à vide du LHC (en coupe)"/>
            <p:cNvSpPr txBox="1"/>
            <p:nvPr/>
          </p:nvSpPr>
          <p:spPr>
            <a:xfrm>
              <a:off x="122644" y="31242"/>
              <a:ext cx="2418537" cy="232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2479" tIns="42479" rIns="42479" bIns="4247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Chambre à vide du LHC (en coupe)</a:t>
              </a:r>
            </a:p>
          </p:txBody>
        </p:sp>
      </p:grpSp>
      <p:sp>
        <p:nvSpPr>
          <p:cNvPr id="355" name="Text Box 5"/>
          <p:cNvSpPr txBox="1"/>
          <p:nvPr/>
        </p:nvSpPr>
        <p:spPr>
          <a:xfrm>
            <a:off x="539515" y="1067136"/>
            <a:ext cx="8658264" cy="254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679" tIns="40679" rIns="40679" bIns="40679">
            <a:spAutoFit/>
          </a:bodyPr>
          <a:lstStyle/>
          <a:p>
            <a:pPr marL="176212" indent="-176212">
              <a:lnSpc>
                <a:spcPct val="93000"/>
              </a:lnSpc>
              <a:buClr>
                <a:srgbClr val="000000"/>
              </a:buClr>
              <a:buSzPct val="100000"/>
              <a:buChar char="●"/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La plus grande machine du monde (9300 aimants, 10000 t d'azote, </a:t>
            </a:r>
            <a:endParaRPr sz="2200">
              <a:solidFill>
                <a:srgbClr val="FF420E"/>
              </a:solidFill>
            </a:endParaRPr>
          </a:p>
          <a:p>
            <a:pPr>
              <a:lnSpc>
                <a:spcPct val="9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	120 t d'Helium) → le plus grand frigo de la planète</a:t>
            </a:r>
            <a:endParaRPr sz="2200">
              <a:solidFill>
                <a:srgbClr val="FF420E"/>
              </a:solidFill>
            </a:endParaRPr>
          </a:p>
          <a:p>
            <a:pPr marL="176212" indent="-176212">
              <a:lnSpc>
                <a:spcPct val="6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200">
              <a:solidFill>
                <a:srgbClr val="FF420E"/>
              </a:solidFill>
            </a:endParaRPr>
          </a:p>
          <a:p>
            <a:pPr marL="176212" indent="-176212">
              <a:lnSpc>
                <a:spcPct val="93000"/>
              </a:lnSpc>
              <a:buClr>
                <a:srgbClr val="000000"/>
              </a:buClr>
              <a:buSzPct val="100000"/>
              <a:buChar char="●"/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Les protons effectuent 11245 tours de la machine par seconde  </a:t>
            </a:r>
            <a:endParaRPr sz="2200">
              <a:solidFill>
                <a:srgbClr val="FF420E"/>
              </a:solidFill>
            </a:endParaRPr>
          </a:p>
          <a:p>
            <a:pPr>
              <a:lnSpc>
                <a:spcPct val="9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 (vitesse ~ 99.999993% c)</a:t>
            </a:r>
            <a:endParaRPr sz="2200">
              <a:solidFill>
                <a:srgbClr val="FF420E"/>
              </a:solidFill>
            </a:endParaRPr>
          </a:p>
          <a:p>
            <a:pPr marL="176212" indent="-176212">
              <a:lnSpc>
                <a:spcPct val="4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200">
              <a:solidFill>
                <a:srgbClr val="FF420E"/>
              </a:solidFill>
            </a:endParaRPr>
          </a:p>
          <a:p>
            <a:pPr marL="176212" indent="-176212">
              <a:lnSpc>
                <a:spcPct val="93000"/>
              </a:lnSpc>
              <a:buClr>
                <a:srgbClr val="000000"/>
              </a:buClr>
              <a:buSzPct val="100000"/>
              <a:buChar char="●"/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Vide très poussé à l'intérieur de la chambre à vide (1/10 de la pression sur la lune)</a:t>
            </a:r>
            <a:endParaRPr sz="2200">
              <a:solidFill>
                <a:srgbClr val="FF420E"/>
              </a:solidFill>
            </a:endParaRPr>
          </a:p>
          <a:p>
            <a:pPr marL="176212" indent="-176212">
              <a:lnSpc>
                <a:spcPct val="6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200">
              <a:solidFill>
                <a:srgbClr val="FF420E"/>
              </a:solidFill>
            </a:endParaRPr>
          </a:p>
          <a:p>
            <a:pPr marL="176212" indent="-176212">
              <a:lnSpc>
                <a:spcPct val="93000"/>
              </a:lnSpc>
              <a:buClr>
                <a:srgbClr val="000000"/>
              </a:buClr>
              <a:buSzPct val="100000"/>
              <a:buChar char="●"/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On y trouve les points les plus “chauds” (100000 fois la température interne </a:t>
            </a:r>
            <a:endParaRPr sz="2200">
              <a:solidFill>
                <a:srgbClr val="FF420E"/>
              </a:solidFill>
            </a:endParaRPr>
          </a:p>
          <a:p>
            <a:pPr>
              <a:lnSpc>
                <a:spcPct val="9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du soleil) dans un espace minuscule et dans un anneau plus froid que le vide </a:t>
            </a:r>
            <a:endParaRPr sz="2200">
              <a:solidFill>
                <a:srgbClr val="FF420E"/>
              </a:solidFill>
            </a:endParaRPr>
          </a:p>
          <a:p>
            <a:pPr>
              <a:lnSpc>
                <a:spcPct val="93000"/>
              </a:lnSpc>
              <a:tabLst>
                <a:tab pos="165100" algn="l"/>
                <a:tab pos="622300" algn="l"/>
                <a:tab pos="1066800" algn="l"/>
                <a:tab pos="1511300" algn="l"/>
                <a:tab pos="1968500" algn="l"/>
                <a:tab pos="2413000" algn="l"/>
                <a:tab pos="2870200" algn="l"/>
                <a:tab pos="3314700" algn="l"/>
                <a:tab pos="3759200" algn="l"/>
                <a:tab pos="4216400" algn="l"/>
                <a:tab pos="4660900" algn="l"/>
                <a:tab pos="5105400" algn="l"/>
                <a:tab pos="5562600" algn="l"/>
                <a:tab pos="6007100" algn="l"/>
                <a:tab pos="6464300" algn="l"/>
                <a:tab pos="6908800" algn="l"/>
                <a:tab pos="7353300" algn="l"/>
                <a:tab pos="7810500" algn="l"/>
                <a:tab pos="8255000" algn="l"/>
                <a:tab pos="8699500" algn="l"/>
                <a:tab pos="91567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sidéral (-271.3°C)</a:t>
            </a:r>
          </a:p>
        </p:txBody>
      </p:sp>
      <p:sp>
        <p:nvSpPr>
          <p:cNvPr id="356" name="Rectangle 6"/>
          <p:cNvSpPr txBox="1">
            <a:spLocks noGrp="1"/>
          </p:cNvSpPr>
          <p:nvPr>
            <p:ph type="title"/>
          </p:nvPr>
        </p:nvSpPr>
        <p:spPr>
          <a:xfrm>
            <a:off x="130174" y="231750"/>
            <a:ext cx="8878890" cy="388939"/>
          </a:xfrm>
          <a:prstGeom prst="rect">
            <a:avLst/>
          </a:prstGeom>
        </p:spPr>
        <p:txBody>
          <a:bodyPr/>
          <a:lstStyle>
            <a:lvl1pPr defTabSz="41781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  <a:tab pos="2501900" algn="l"/>
                <a:tab pos="2908300" algn="l"/>
                <a:tab pos="3327400" algn="l"/>
                <a:tab pos="3746500" algn="l"/>
                <a:tab pos="4165600" algn="l"/>
                <a:tab pos="4584700" algn="l"/>
                <a:tab pos="5003800" algn="l"/>
                <a:tab pos="5410200" algn="l"/>
                <a:tab pos="5842000" algn="l"/>
                <a:tab pos="6248400" algn="l"/>
                <a:tab pos="6667500" algn="l"/>
                <a:tab pos="7086600" algn="l"/>
                <a:tab pos="7505700" algn="l"/>
                <a:tab pos="7924800" algn="l"/>
                <a:tab pos="8343900" algn="l"/>
              </a:tabLst>
              <a:defRPr sz="2976"/>
            </a:lvl1pPr>
          </a:lstStyle>
          <a:p>
            <a:r>
              <a:t>Le LHC en chiffres</a:t>
            </a:r>
          </a:p>
        </p:txBody>
      </p:sp>
      <p:sp>
        <p:nvSpPr>
          <p:cNvPr id="357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5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5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62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363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2025 - IJCLab</a:t>
            </a:r>
          </a:p>
        </p:txBody>
      </p:sp>
      <p:sp>
        <p:nvSpPr>
          <p:cNvPr id="36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365" name="ZoneTexte 1"/>
          <p:cNvSpPr txBox="1"/>
          <p:nvPr/>
        </p:nvSpPr>
        <p:spPr>
          <a:xfrm>
            <a:off x="2306855" y="1432465"/>
            <a:ext cx="4530290" cy="328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4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experiences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Une collision des prot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8442">
              <a:lnSpc>
                <a:spcPct val="100000"/>
              </a:lnSpc>
              <a:defRPr sz="4656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Une collision des protons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6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656" y="827484"/>
            <a:ext cx="2926423" cy="2980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1" y="2896303"/>
            <a:ext cx="3859737" cy="3197149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Comment trouver les particules les plus rares? Répéter l’exercise!…"/>
          <p:cNvSpPr txBox="1"/>
          <p:nvPr/>
        </p:nvSpPr>
        <p:spPr>
          <a:xfrm>
            <a:off x="4538606" y="4001404"/>
            <a:ext cx="4087457" cy="245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>
            <a:normAutofit/>
          </a:bodyPr>
          <a:lstStyle/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Comment trouver les particules les plus rares? Répéter l’exercise!</a:t>
            </a:r>
          </a:p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Pour trouver le boson de Higgs, il fallait ~</a:t>
            </a:r>
            <a:r>
              <a:rPr b="1"/>
              <a:t>8 milliard collisions de protons</a:t>
            </a:r>
          </a:p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equivalent a 7.4 PB de stockage! </a:t>
            </a:r>
          </a:p>
        </p:txBody>
      </p:sp>
      <p:pic>
        <p:nvPicPr>
          <p:cNvPr id="372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404" y="5714229"/>
            <a:ext cx="1062475" cy="820814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74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375" name="E=mc2 : Conversion de l’energie en masse, et de la masse en energie…"/>
          <p:cNvSpPr txBox="1">
            <a:spLocks noGrp="1"/>
          </p:cNvSpPr>
          <p:nvPr>
            <p:ph type="body" sz="half" idx="4294967295"/>
          </p:nvPr>
        </p:nvSpPr>
        <p:spPr>
          <a:xfrm>
            <a:off x="88647" y="1031792"/>
            <a:ext cx="4490491" cy="52925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10765">
              <a:lnSpc>
                <a:spcPct val="100000"/>
              </a:lnSpc>
              <a:spcBef>
                <a:spcPts val="1700"/>
              </a:spcBef>
              <a:defRPr sz="1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E=mc</a:t>
            </a:r>
            <a:r>
              <a:rPr baseline="31999"/>
              <a:t>2 : </a:t>
            </a:r>
            <a:r>
              <a:t>Conversion de l’energie en masse, et de la masse en energie</a:t>
            </a:r>
          </a:p>
          <a:p>
            <a:pPr marL="0" indent="0" defTabSz="410765">
              <a:lnSpc>
                <a:spcPct val="100000"/>
              </a:lnSpc>
              <a:spcBef>
                <a:spcPts val="1700"/>
              </a:spcBef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Nous créons de nouveaux particules</a:t>
            </a:r>
          </a:p>
          <a:p>
            <a:pPr marL="0" indent="0" defTabSz="410765">
              <a:lnSpc>
                <a:spcPct val="100000"/>
              </a:lnSpc>
              <a:spcBef>
                <a:spcPts val="1700"/>
              </a:spcBef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Mais pas les memes chaque fois ! Il y a de particules communs et de particules rares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esintegrations de particu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8442">
              <a:lnSpc>
                <a:spcPct val="100000"/>
              </a:lnSpc>
              <a:defRPr sz="4656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Desintegrations de particules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379" name="Screenshot 2025-04-03 at 13.47.35.png" descr="Screenshot 2025-04-03 at 13.4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7" y="2499616"/>
            <a:ext cx="5581056" cy="141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88" y="2383950"/>
            <a:ext cx="2976005" cy="1642223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Le temps de vie des particules subatomiques est extrêmement court: 10-10 - 10-25 seconds. Il y a très peu des particules qui peuvent arriver a nos experiences!…"/>
          <p:cNvSpPr txBox="1"/>
          <p:nvPr/>
        </p:nvSpPr>
        <p:spPr>
          <a:xfrm>
            <a:off x="177304" y="3944758"/>
            <a:ext cx="8789392" cy="1946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>
            <a:normAutofit/>
          </a:bodyPr>
          <a:lstStyle/>
          <a:p>
            <a:pPr defTabSz="410765">
              <a:spcBef>
                <a:spcPts val="1700"/>
              </a:spcBef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temps de vie des particules subatomiques est </a:t>
            </a:r>
            <a:r>
              <a:rPr b="1"/>
              <a:t>extrêmement court</a:t>
            </a:r>
            <a:r>
              <a:t>: 10</a:t>
            </a:r>
            <a:r>
              <a:rPr baseline="31999"/>
              <a:t>-10</a:t>
            </a:r>
            <a:r>
              <a:t> - 10</a:t>
            </a:r>
            <a:r>
              <a:rPr baseline="31999"/>
              <a:t>-25</a:t>
            </a:r>
            <a:r>
              <a:t> seconds. Il y a très peu des particules qui peuvent arriver a nos experiences!</a:t>
            </a:r>
          </a:p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>
                <a:solidFill>
                  <a:srgbClr val="CB297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Comment on peut observer les particules avec la vie la plus courte?</a:t>
            </a:r>
          </a:p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 b="1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Lois de conservation d’energie et d’impulsion + Einstein </a:t>
            </a:r>
          </a:p>
        </p:txBody>
      </p:sp>
      <p:pic>
        <p:nvPicPr>
          <p:cNvPr id="382" name="Screenshot 2025-04-03 at 13.49.54.png" descr="Screenshot 2025-04-03 at 13.49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52" y="5452291"/>
            <a:ext cx="7277696" cy="46434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Nous retrouvons le particules originaux en mesurant l’energie et l’impulsion de leur  produits de désintégration!"/>
          <p:cNvSpPr txBox="1"/>
          <p:nvPr/>
        </p:nvSpPr>
        <p:spPr>
          <a:xfrm>
            <a:off x="933152" y="6077508"/>
            <a:ext cx="7277696" cy="498081"/>
          </a:xfrm>
          <a:prstGeom prst="rect">
            <a:avLst/>
          </a:prstGeom>
          <a:solidFill>
            <a:srgbClr val="CB297B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Nous retrouvons le particules originaux en mesurant l’energie et l’impulsion de leur  produits de désintégration!</a:t>
            </a:r>
          </a:p>
        </p:txBody>
      </p:sp>
      <p:pic>
        <p:nvPicPr>
          <p:cNvPr id="384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60" y="4280963"/>
            <a:ext cx="1631219" cy="916538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Le plupart des particules subatomiques sont instables (stats excités) - ils se désintègrent dans d’autres particules (en observant les lois de conservation)…"/>
          <p:cNvSpPr txBox="1">
            <a:spLocks noGrp="1"/>
          </p:cNvSpPr>
          <p:nvPr>
            <p:ph type="body" sz="half" idx="4294967295"/>
          </p:nvPr>
        </p:nvSpPr>
        <p:spPr>
          <a:xfrm>
            <a:off x="59531" y="1114743"/>
            <a:ext cx="8789391" cy="1946135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/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plupart des particules subatomiques sont instables (stats excités) - ils se désintègrent dans d’autres particules (en observant les lois de conservation)</a:t>
            </a:r>
          </a:p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Chaine de desintegrations successifs afin d’arriver aux particules </a:t>
            </a:r>
            <a:r>
              <a:rPr b="1"/>
              <a:t>stables </a:t>
            </a:r>
            <a:r>
              <a:t>(particules qui se désintègrent pas sans une force extérieure)</a:t>
            </a:r>
          </a:p>
        </p:txBody>
      </p:sp>
      <p:sp>
        <p:nvSpPr>
          <p:cNvPr id="386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87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esintegrations de particu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8442">
              <a:lnSpc>
                <a:spcPct val="100000"/>
              </a:lnSpc>
              <a:defRPr sz="4656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Desintegrations de particules</a:t>
            </a:r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91" name="Screenshot 2025-04-03 at 13.47.35.png" descr="Screenshot 2025-04-03 at 13.47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97" y="2499616"/>
            <a:ext cx="5581056" cy="141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288" y="2383950"/>
            <a:ext cx="2976005" cy="1642223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Le temps de ice des particules subatomiques est extrement court: 10-10 - 10-25 seconds. Il y a très peu des particules qui peuvent arriver a nos experiences!…"/>
          <p:cNvSpPr txBox="1"/>
          <p:nvPr/>
        </p:nvSpPr>
        <p:spPr>
          <a:xfrm>
            <a:off x="177304" y="3944758"/>
            <a:ext cx="8789392" cy="1946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>
            <a:normAutofit/>
          </a:bodyPr>
          <a:lstStyle/>
          <a:p>
            <a:pPr defTabSz="410765">
              <a:spcBef>
                <a:spcPts val="1700"/>
              </a:spcBef>
              <a:defRPr sz="1600" i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temps de ice des particules subatomiques est </a:t>
            </a:r>
            <a:r>
              <a:rPr b="1"/>
              <a:t>extrement court</a:t>
            </a:r>
            <a:r>
              <a:t>: 10</a:t>
            </a:r>
            <a:r>
              <a:rPr baseline="31999"/>
              <a:t>-10</a:t>
            </a:r>
            <a:r>
              <a:t> - 10</a:t>
            </a:r>
            <a:r>
              <a:rPr baseline="31999"/>
              <a:t>-25</a:t>
            </a:r>
            <a:r>
              <a:t> seconds. Il y a très peu des particules qui peuvent arriver a nos experiences!</a:t>
            </a:r>
          </a:p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>
                <a:solidFill>
                  <a:srgbClr val="CB297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Does this mean we cannot observe the rest?</a:t>
            </a:r>
          </a:p>
          <a:p>
            <a:pPr marL="222249" indent="-222249" defTabSz="410765">
              <a:spcBef>
                <a:spcPts val="1700"/>
              </a:spcBef>
              <a:buSzPct val="145000"/>
              <a:buChar char="•"/>
              <a:defRPr sz="1600" b="1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NO! Lois de conservation d’energie et d’impulsion + Einstein </a:t>
            </a:r>
          </a:p>
        </p:txBody>
      </p:sp>
      <p:pic>
        <p:nvPicPr>
          <p:cNvPr id="394" name="Screenshot 2025-04-03 at 13.49.54.png" descr="Screenshot 2025-04-03 at 13.49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52" y="5452291"/>
            <a:ext cx="7277696" cy="464344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Nous retrouvons le particules originaux en mesurant l’energie et l’impulsion de leur  produits de désintégration!"/>
          <p:cNvSpPr txBox="1"/>
          <p:nvPr/>
        </p:nvSpPr>
        <p:spPr>
          <a:xfrm>
            <a:off x="933152" y="6077508"/>
            <a:ext cx="7277696" cy="498081"/>
          </a:xfrm>
          <a:prstGeom prst="rect">
            <a:avLst/>
          </a:prstGeom>
          <a:solidFill>
            <a:srgbClr val="CB297B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Nous retrouvons le particules originaux en mesurant l’energie et l’impulsion de leur  produits de désintégration!</a:t>
            </a:r>
          </a:p>
        </p:txBody>
      </p:sp>
      <p:pic>
        <p:nvPicPr>
          <p:cNvPr id="396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60" y="4280963"/>
            <a:ext cx="1631219" cy="916538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Le plupart des particules subatomiques sont instables (stats excités) - ils se désintègrent dans d’autres particules (en observant les lois de conservation)…"/>
          <p:cNvSpPr txBox="1">
            <a:spLocks noGrp="1"/>
          </p:cNvSpPr>
          <p:nvPr>
            <p:ph type="body" sz="half" idx="4294967295"/>
          </p:nvPr>
        </p:nvSpPr>
        <p:spPr>
          <a:xfrm>
            <a:off x="59531" y="1114743"/>
            <a:ext cx="8789391" cy="1946135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/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 plupart des particules subatomiques sont instables (stats excités) - ils se désintègrent dans d’autres particules (en observant les lois de conservation)</a:t>
            </a:r>
          </a:p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Chaine de desintegrations successifs afin d’arriver aux particules </a:t>
            </a:r>
            <a:r>
              <a:rPr b="1"/>
              <a:t>stables </a:t>
            </a:r>
            <a:r>
              <a:t>(particules qui se désintègrent pas sans une force extérieure)</a:t>
            </a:r>
          </a:p>
        </p:txBody>
      </p:sp>
      <p:sp>
        <p:nvSpPr>
          <p:cNvPr id="39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39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pic>
        <p:nvPicPr>
          <p:cNvPr id="400" name="Screenshot 2025-04-03 at 14.03.23.png" descr="Screenshot 2025-04-03 at 14.03.2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059" y="1493979"/>
            <a:ext cx="6727587" cy="4078274"/>
          </a:xfrm>
          <a:prstGeom prst="rect">
            <a:avLst/>
          </a:prstGeom>
          <a:ln w="38100">
            <a:solidFill>
              <a:srgbClr val="0076BA"/>
            </a:solidFill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Fonctionnement des experi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86119">
              <a:lnSpc>
                <a:spcPct val="100000"/>
              </a:lnSpc>
              <a:defRPr sz="4512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Fonctionnement des experiences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0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09" y="2957262"/>
            <a:ext cx="3904505" cy="316494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matériaux specialisés en forme “onion” pour detecter plusieurs types de particules"/>
          <p:cNvSpPr txBox="1"/>
          <p:nvPr/>
        </p:nvSpPr>
        <p:spPr>
          <a:xfrm>
            <a:off x="1217220" y="6209621"/>
            <a:ext cx="7622656" cy="294349"/>
          </a:xfrm>
          <a:prstGeom prst="rect">
            <a:avLst/>
          </a:prstGeom>
          <a:solidFill>
            <a:srgbClr val="CB297B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410765">
              <a:spcBef>
                <a:spcPts val="1700"/>
              </a:spcBef>
              <a:defRPr sz="1600">
                <a:solidFill>
                  <a:schemeClr val="accent3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 matériaux specialisés en forme “onion” pour detecter plusieurs types de particules</a:t>
            </a:r>
          </a:p>
        </p:txBody>
      </p:sp>
      <p:pic>
        <p:nvPicPr>
          <p:cNvPr id="40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954" y="3331819"/>
            <a:ext cx="3092265" cy="241583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Les particules subatomiques sont des millions de fois plus petites que ce que les microscopes les plus puissants au monde peuvent détecter... alors comment les trouver ?…"/>
          <p:cNvSpPr txBox="1">
            <a:spLocks noGrp="1"/>
          </p:cNvSpPr>
          <p:nvPr>
            <p:ph type="body" sz="half" idx="4294967295"/>
          </p:nvPr>
        </p:nvSpPr>
        <p:spPr>
          <a:xfrm>
            <a:off x="59531" y="1019493"/>
            <a:ext cx="9024938" cy="1866828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/>
          <a:p>
            <a:pPr marL="0" indent="0" defTabSz="410765">
              <a:lnSpc>
                <a:spcPct val="100000"/>
              </a:lnSpc>
              <a:spcBef>
                <a:spcPts val="1700"/>
              </a:spcBef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Les particules subatomiques sont des millions de fois plus petites que ce que les microscopes les plus puissants au monde peuvent détecter... alors comment les trouver ?</a:t>
            </a:r>
          </a:p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➡"/>
              <a:defRPr sz="1600">
                <a:solidFill>
                  <a:srgbClr val="0076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 les faisant interagir avec de la matière et en convertissant cette interaction en signaux électroniques !</a:t>
            </a:r>
          </a:p>
          <a:p>
            <a:pPr marL="222249" indent="-222249" defTabSz="410765">
              <a:lnSpc>
                <a:spcPct val="100000"/>
              </a:lnSpc>
              <a:spcBef>
                <a:spcPts val="1700"/>
              </a:spcBef>
              <a:buSzPct val="145000"/>
              <a:buChar char="•"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Différents types de particules ont différentes interactions avec la matière -</a:t>
            </a:r>
          </a:p>
        </p:txBody>
      </p:sp>
      <p:sp>
        <p:nvSpPr>
          <p:cNvPr id="40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0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32" y="4305867"/>
            <a:ext cx="2568664" cy="198557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12" name="Du détecteur a la mes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8442">
              <a:lnSpc>
                <a:spcPct val="100000"/>
              </a:lnSpc>
              <a:defRPr sz="4656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Du détecteur a la mesure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14" name="Algorithmie de reconstruction - comme fait notre cerveau avec les signaux de nos yeux"/>
          <p:cNvSpPr txBox="1"/>
          <p:nvPr/>
        </p:nvSpPr>
        <p:spPr>
          <a:xfrm>
            <a:off x="356304" y="6279949"/>
            <a:ext cx="8253592" cy="306844"/>
          </a:xfrm>
          <a:prstGeom prst="rect">
            <a:avLst/>
          </a:prstGeom>
          <a:solidFill>
            <a:srgbClr val="CB297B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Algorithmie de reconstruction - comme fait notre cerveau avec les signaux de nos yeux</a:t>
            </a:r>
          </a:p>
        </p:txBody>
      </p:sp>
      <p:pic>
        <p:nvPicPr>
          <p:cNvPr id="41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2" y="1432339"/>
            <a:ext cx="4814347" cy="177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Screenshot 2025-04-06 at 17.29.29.png" descr="Screenshot 2025-04-06 at 17.29.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507" y="1416450"/>
            <a:ext cx="2499981" cy="242892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Connection Line"/>
          <p:cNvSpPr/>
          <p:nvPr/>
        </p:nvSpPr>
        <p:spPr>
          <a:xfrm>
            <a:off x="3750186" y="3228126"/>
            <a:ext cx="2244322" cy="274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89" extrusionOk="0">
                <a:moveTo>
                  <a:pt x="21600" y="0"/>
                </a:moveTo>
                <a:cubicBezTo>
                  <a:pt x="13048" y="19507"/>
                  <a:pt x="5848" y="21600"/>
                  <a:pt x="0" y="6278"/>
                </a:cubicBezTo>
              </a:path>
            </a:pathLst>
          </a:custGeom>
          <a:ln w="76200">
            <a:solidFill>
              <a:srgbClr val="CB297B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pic>
        <p:nvPicPr>
          <p:cNvPr id="418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7" y="3878716"/>
            <a:ext cx="3225261" cy="236772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Connection Line"/>
          <p:cNvSpPr/>
          <p:nvPr/>
        </p:nvSpPr>
        <p:spPr>
          <a:xfrm>
            <a:off x="2297624" y="3096743"/>
            <a:ext cx="105663" cy="781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16" h="21600" extrusionOk="0">
                <a:moveTo>
                  <a:pt x="12666" y="21600"/>
                </a:moveTo>
                <a:cubicBezTo>
                  <a:pt x="21600" y="13734"/>
                  <a:pt x="17378" y="6534"/>
                  <a:pt x="0" y="0"/>
                </a:cubicBezTo>
              </a:path>
            </a:pathLst>
          </a:custGeom>
          <a:ln w="76200">
            <a:solidFill>
              <a:srgbClr val="0076BA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420" name="Line"/>
          <p:cNvSpPr/>
          <p:nvPr/>
        </p:nvSpPr>
        <p:spPr>
          <a:xfrm>
            <a:off x="3161109" y="5149453"/>
            <a:ext cx="1275861" cy="1"/>
          </a:xfrm>
          <a:prstGeom prst="line">
            <a:avLst/>
          </a:prstGeom>
          <a:ln w="76200">
            <a:solidFill>
              <a:srgbClr val="0076BA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Line"/>
          <p:cNvSpPr/>
          <p:nvPr/>
        </p:nvSpPr>
        <p:spPr>
          <a:xfrm flipH="1">
            <a:off x="5351455" y="3779536"/>
            <a:ext cx="1078055" cy="1078055"/>
          </a:xfrm>
          <a:prstGeom prst="line">
            <a:avLst/>
          </a:prstGeom>
          <a:ln w="76200">
            <a:solidFill>
              <a:srgbClr val="CB297B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Line"/>
          <p:cNvSpPr/>
          <p:nvPr/>
        </p:nvSpPr>
        <p:spPr>
          <a:xfrm>
            <a:off x="5761420" y="5157000"/>
            <a:ext cx="823722" cy="1"/>
          </a:xfrm>
          <a:prstGeom prst="line">
            <a:avLst/>
          </a:prstGeom>
          <a:ln w="88900">
            <a:solidFill>
              <a:srgbClr val="00A89D"/>
            </a:solidFill>
            <a:miter lim="400000"/>
            <a:tailEnd type="triangle"/>
          </a:ln>
        </p:spPr>
        <p:txBody>
          <a:bodyPr lIns="35718" tIns="35718" rIns="35718" bIns="35718" anchor="ctr"/>
          <a:lstStyle/>
          <a:p>
            <a: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3" name="Particle reconstruction"/>
          <p:cNvSpPr txBox="1"/>
          <p:nvPr/>
        </p:nvSpPr>
        <p:spPr>
          <a:xfrm>
            <a:off x="4420482" y="4881725"/>
            <a:ext cx="1408326" cy="498081"/>
          </a:xfrm>
          <a:prstGeom prst="rect">
            <a:avLst/>
          </a:prstGeom>
          <a:solidFill>
            <a:srgbClr val="00A89D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Particle reconstruction</a:t>
            </a:r>
          </a:p>
        </p:txBody>
      </p:sp>
      <p:sp>
        <p:nvSpPr>
          <p:cNvPr id="424" name="Original process!"/>
          <p:cNvSpPr txBox="1"/>
          <p:nvPr/>
        </p:nvSpPr>
        <p:spPr>
          <a:xfrm>
            <a:off x="7141801" y="4055316"/>
            <a:ext cx="1408326" cy="498081"/>
          </a:xfrm>
          <a:prstGeom prst="rect">
            <a:avLst/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14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Original process!</a:t>
            </a:r>
          </a:p>
        </p:txBody>
      </p:sp>
      <p:sp>
        <p:nvSpPr>
          <p:cNvPr id="425" name="?"/>
          <p:cNvSpPr txBox="1"/>
          <p:nvPr/>
        </p:nvSpPr>
        <p:spPr>
          <a:xfrm>
            <a:off x="770597" y="1951389"/>
            <a:ext cx="197118" cy="306844"/>
          </a:xfrm>
          <a:prstGeom prst="rect">
            <a:avLst/>
          </a:prstGeom>
          <a:solidFill>
            <a:srgbClr val="EE220C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solidFill>
                  <a:schemeClr val="accent3">
                    <a:lumOff val="44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?</a:t>
            </a:r>
          </a:p>
        </p:txBody>
      </p:sp>
      <p:sp>
        <p:nvSpPr>
          <p:cNvPr id="426" name="On collectionne des signaux électroniques - comment on arrive a “voir” les particules"/>
          <p:cNvSpPr txBox="1">
            <a:spLocks noGrp="1"/>
          </p:cNvSpPr>
          <p:nvPr>
            <p:ph type="body" sz="quarter" idx="4294967295"/>
          </p:nvPr>
        </p:nvSpPr>
        <p:spPr>
          <a:xfrm>
            <a:off x="200848" y="936467"/>
            <a:ext cx="8545851" cy="944895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indent="0" algn="ctr" defTabSz="410765">
              <a:lnSpc>
                <a:spcPct val="100000"/>
              </a:lnSpc>
              <a:spcBef>
                <a:spcPts val="1700"/>
              </a:spcBef>
              <a:defRPr sz="1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On collectionne des signaux électroniques - comment on arrive a “voir” les particules</a:t>
            </a:r>
          </a:p>
        </p:txBody>
      </p:sp>
      <p:sp>
        <p:nvSpPr>
          <p:cNvPr id="427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28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33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La découverte du boson de Higgs au LHC</a:t>
            </a:r>
          </a:p>
        </p:txBody>
      </p:sp>
      <p:sp>
        <p:nvSpPr>
          <p:cNvPr id="434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43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3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38" y="1161089"/>
            <a:ext cx="3640111" cy="2879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4" y="1030287"/>
            <a:ext cx="3851729" cy="30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ZoneTexte 1"/>
          <p:cNvSpPr txBox="1"/>
          <p:nvPr/>
        </p:nvSpPr>
        <p:spPr>
          <a:xfrm>
            <a:off x="441255" y="4221088"/>
            <a:ext cx="8477513" cy="221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découverte d’une nouvelle particule est un moment très important dans l’histoire du CERN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Ingrédient fondamental dans la compréhension de l’Univers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28575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Etude détaillée des propriétés du Higgs (permet d’expliquer pourquoi les particules ont une masse)</a:t>
            </a:r>
          </a:p>
        </p:txBody>
      </p:sp>
      <p:sp>
        <p:nvSpPr>
          <p:cNvPr id="439" name="Oval 4"/>
          <p:cNvSpPr/>
          <p:nvPr/>
        </p:nvSpPr>
        <p:spPr>
          <a:xfrm>
            <a:off x="1115616" y="2924423"/>
            <a:ext cx="936626" cy="936627"/>
          </a:xfrm>
          <a:prstGeom prst="ellipse">
            <a:avLst/>
          </a:prstGeom>
          <a:ln w="36000" cap="sq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0" name="Oval 5"/>
          <p:cNvSpPr/>
          <p:nvPr/>
        </p:nvSpPr>
        <p:spPr>
          <a:xfrm>
            <a:off x="6300116" y="1771898"/>
            <a:ext cx="792166" cy="503239"/>
          </a:xfrm>
          <a:prstGeom prst="ellipse">
            <a:avLst/>
          </a:prstGeom>
          <a:ln w="36000" cap="sq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3" animBg="1" advAuto="0"/>
      <p:bldP spid="439" grpId="2" animBg="1" advAuto="0"/>
      <p:bldP spid="440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443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444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45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446" name="ZoneTexte 1"/>
          <p:cNvSpPr txBox="1"/>
          <p:nvPr/>
        </p:nvSpPr>
        <p:spPr>
          <a:xfrm>
            <a:off x="2306855" y="1432465"/>
            <a:ext cx="4530290" cy="328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4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experiences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apports pour la société : les retombées directes</a:t>
            </a:r>
          </a:p>
        </p:txBody>
      </p:sp>
      <p:sp>
        <p:nvSpPr>
          <p:cNvPr id="44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450" name="ZoneTexte 1"/>
          <p:cNvSpPr txBox="1"/>
          <p:nvPr/>
        </p:nvSpPr>
        <p:spPr>
          <a:xfrm>
            <a:off x="441255" y="1196751"/>
            <a:ext cx="8189481" cy="292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découvertes en science fondamentale permettent les grandes avancées :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</a:t>
            </a:r>
            <a:r>
              <a:rPr b="1">
                <a:solidFill>
                  <a:srgbClr val="FF0000"/>
                </a:solidFill>
              </a:rPr>
              <a:t>transistors</a:t>
            </a:r>
            <a:r>
              <a:rPr>
                <a:solidFill>
                  <a:srgbClr val="FF0000"/>
                </a:solidFill>
              </a:rPr>
              <a:t> </a:t>
            </a:r>
            <a:r>
              <a:t>ont été inventés car on avait découvert la physique quantique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 </a:t>
            </a:r>
            <a:r>
              <a:rPr b="1">
                <a:solidFill>
                  <a:srgbClr val="FF0000"/>
                </a:solidFill>
              </a:rPr>
              <a:t>GPS</a:t>
            </a:r>
            <a:r>
              <a:t> utilise la relativité générale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</a:t>
            </a:r>
            <a:r>
              <a:rPr b="1">
                <a:solidFill>
                  <a:srgbClr val="FF0000"/>
                </a:solidFill>
              </a:rPr>
              <a:t>protonthérapie</a:t>
            </a:r>
            <a:r>
              <a:rPr>
                <a:solidFill>
                  <a:srgbClr val="FF0000"/>
                </a:solidFill>
              </a:rPr>
              <a:t> </a:t>
            </a:r>
            <a:r>
              <a:t>permet de soigner des cancers à l’aide d’un accélérateur de protons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</p:txBody>
      </p:sp>
      <p:pic>
        <p:nvPicPr>
          <p:cNvPr id="45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617313"/>
            <a:ext cx="2624446" cy="16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617313"/>
            <a:ext cx="1180159" cy="1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ZoneTexte 1"/>
          <p:cNvSpPr txBox="1"/>
          <p:nvPr/>
        </p:nvSpPr>
        <p:spPr>
          <a:xfrm>
            <a:off x="441255" y="3740839"/>
            <a:ext cx="8189481" cy="1148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L’</a:t>
            </a:r>
            <a:r>
              <a:rPr b="1">
                <a:solidFill>
                  <a:srgbClr val="FF0000"/>
                </a:solidFill>
              </a:rPr>
              <a:t>imagerie</a:t>
            </a:r>
            <a:r>
              <a:t> </a:t>
            </a:r>
            <a:r>
              <a:rPr b="1">
                <a:solidFill>
                  <a:srgbClr val="FF0000"/>
                </a:solidFill>
              </a:rPr>
              <a:t>médicale</a:t>
            </a:r>
            <a:r>
              <a:rPr>
                <a:solidFill>
                  <a:srgbClr val="FF0000"/>
                </a:solidFill>
              </a:rPr>
              <a:t> </a:t>
            </a:r>
            <a:r>
              <a:t>utilise les technologies de détection de la physique des particules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</p:txBody>
      </p:sp>
      <p:grpSp>
        <p:nvGrpSpPr>
          <p:cNvPr id="456" name="Rectangle 6"/>
          <p:cNvGrpSpPr/>
          <p:nvPr/>
        </p:nvGrpSpPr>
        <p:grpSpPr>
          <a:xfrm>
            <a:off x="2483767" y="5295553"/>
            <a:ext cx="3502026" cy="293688"/>
            <a:chOff x="0" y="0"/>
            <a:chExt cx="3502025" cy="293687"/>
          </a:xfrm>
        </p:grpSpPr>
        <p:sp>
          <p:nvSpPr>
            <p:cNvPr id="454" name="Rectangle"/>
            <p:cNvSpPr/>
            <p:nvPr/>
          </p:nvSpPr>
          <p:spPr>
            <a:xfrm>
              <a:off x="0" y="-1"/>
              <a:ext cx="3502025" cy="29368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5" name="Système de tomographie à émission de positons"/>
            <p:cNvSpPr txBox="1"/>
            <p:nvPr/>
          </p:nvSpPr>
          <p:spPr>
            <a:xfrm>
              <a:off x="79704" y="30448"/>
              <a:ext cx="3342617" cy="232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2479" tIns="42479" rIns="42479" bIns="4247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Système de tomographie à émission de positons</a:t>
              </a:r>
            </a:p>
          </p:txBody>
        </p:sp>
      </p:grpSp>
      <p:pic>
        <p:nvPicPr>
          <p:cNvPr id="45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1988840"/>
            <a:ext cx="1549744" cy="999835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5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1" build="p" bldLvl="5" animBg="1" advAuto="0"/>
      <p:bldP spid="451" grpId="5" animBg="1" advAuto="0"/>
      <p:bldP spid="452" grpId="4" animBg="1" advAuto="0"/>
      <p:bldP spid="453" grpId="3" animBg="1" advAuto="0"/>
      <p:bldP spid="456" grpId="6" animBg="1" advAuto="0"/>
      <p:bldP spid="457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66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167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168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69" name="ZoneTexte 1"/>
          <p:cNvSpPr txBox="1"/>
          <p:nvPr/>
        </p:nvSpPr>
        <p:spPr>
          <a:xfrm>
            <a:off x="2359382" y="1772816"/>
            <a:ext cx="4530289" cy="328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grandes dates du CERN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4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4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solidFill>
                  <a:srgbClr val="000000">
                    <a:alpha val="25000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62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>
            <a:lvl1pPr defTabSz="444770">
              <a:defRPr sz="3168"/>
            </a:lvl1pPr>
          </a:lstStyle>
          <a:p>
            <a:r>
              <a:t>Les apports pour la société : les retombées indirectes</a:t>
            </a:r>
          </a:p>
        </p:txBody>
      </p:sp>
      <p:sp>
        <p:nvSpPr>
          <p:cNvPr id="463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2025 - IJCLab</a:t>
            </a:r>
          </a:p>
        </p:txBody>
      </p:sp>
      <p:sp>
        <p:nvSpPr>
          <p:cNvPr id="46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465" name="ZoneTexte 1"/>
          <p:cNvSpPr txBox="1"/>
          <p:nvPr/>
        </p:nvSpPr>
        <p:spPr>
          <a:xfrm>
            <a:off x="441255" y="1196751"/>
            <a:ext cx="8189481" cy="2215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recherche à des besoins spécifiques. Elle développe de nouvelles technologies qui servent ensuite à tout le monde :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premiers </a:t>
            </a:r>
            <a:r>
              <a:rPr b="1">
                <a:solidFill>
                  <a:srgbClr val="FF0000"/>
                </a:solidFill>
              </a:rPr>
              <a:t>écrans tactiles </a:t>
            </a:r>
            <a:r>
              <a:t>ont été conçus au CERN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 </a:t>
            </a:r>
            <a:r>
              <a:rPr b="1">
                <a:solidFill>
                  <a:srgbClr val="FF0000"/>
                </a:solidFill>
              </a:rPr>
              <a:t>Web</a:t>
            </a:r>
            <a:r>
              <a:rPr>
                <a:solidFill>
                  <a:srgbClr val="FF0000"/>
                </a:solidFill>
              </a:rPr>
              <a:t> </a:t>
            </a:r>
            <a:r>
              <a:t>a été inventé au CERN</a:t>
            </a:r>
          </a:p>
        </p:txBody>
      </p:sp>
      <p:pic>
        <p:nvPicPr>
          <p:cNvPr id="466" name="Picture 1" descr="Picture 1"/>
          <p:cNvPicPr>
            <a:picLocks noChangeAspect="1"/>
          </p:cNvPicPr>
          <p:nvPr/>
        </p:nvPicPr>
        <p:blipFill>
          <a:blip r:embed="rId2"/>
          <a:srcRect b="21640"/>
          <a:stretch>
            <a:fillRect/>
          </a:stretch>
        </p:blipFill>
        <p:spPr>
          <a:xfrm>
            <a:off x="7092280" y="2780927"/>
            <a:ext cx="1577976" cy="2359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9" name="Rectangle 2"/>
          <p:cNvGrpSpPr/>
          <p:nvPr/>
        </p:nvGrpSpPr>
        <p:grpSpPr>
          <a:xfrm>
            <a:off x="6660578" y="6159648"/>
            <a:ext cx="2447926" cy="293688"/>
            <a:chOff x="0" y="0"/>
            <a:chExt cx="2447925" cy="293687"/>
          </a:xfrm>
        </p:grpSpPr>
        <p:sp>
          <p:nvSpPr>
            <p:cNvPr id="467" name="Rectangle"/>
            <p:cNvSpPr/>
            <p:nvPr/>
          </p:nvSpPr>
          <p:spPr>
            <a:xfrm>
              <a:off x="0" y="-1"/>
              <a:ext cx="2447925" cy="29368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8" name="“Ferme” de PC au CERN (2006)"/>
            <p:cNvSpPr txBox="1"/>
            <p:nvPr/>
          </p:nvSpPr>
          <p:spPr>
            <a:xfrm>
              <a:off x="138705" y="30448"/>
              <a:ext cx="2170515" cy="232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2479" tIns="42479" rIns="42479" bIns="4247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“Ferme” de PC au CERN (2006)</a:t>
              </a:r>
            </a:p>
          </p:txBody>
        </p:sp>
      </p:grpSp>
      <p:sp>
        <p:nvSpPr>
          <p:cNvPr id="470" name="ZoneTexte 1"/>
          <p:cNvSpPr txBox="1"/>
          <p:nvPr/>
        </p:nvSpPr>
        <p:spPr>
          <a:xfrm>
            <a:off x="471703" y="3568948"/>
            <a:ext cx="8189481" cy="221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données du LHC occuperaient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lvl="1" indent="40005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chaque année une pile de DVD de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lvl="1" indent="40005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20 km. De nouveaux moyens de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lvl="1" indent="40005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stockage et de calculs ont été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lvl="1" indent="40005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développés : la </a:t>
            </a:r>
            <a:r>
              <a:rPr b="1">
                <a:solidFill>
                  <a:srgbClr val="FF0000"/>
                </a:solidFill>
              </a:rPr>
              <a:t>grille</a:t>
            </a:r>
            <a:r>
              <a:rPr>
                <a:solidFill>
                  <a:srgbClr val="FF0000"/>
                </a:solidFill>
              </a:rPr>
              <a:t> </a:t>
            </a:r>
            <a:r>
              <a:t>ou </a:t>
            </a:r>
            <a:r>
              <a:rPr b="1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47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72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" grpId="1" build="p" bldLvl="5" animBg="1" advAuto="0"/>
      <p:bldP spid="466" grpId="3" animBg="1" advAuto="0"/>
      <p:bldP spid="469" grpId="4" animBg="1" advAuto="0"/>
      <p:bldP spid="470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76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477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478" name="ZoneTexte 1"/>
          <p:cNvSpPr txBox="1"/>
          <p:nvPr/>
        </p:nvSpPr>
        <p:spPr>
          <a:xfrm>
            <a:off x="513263" y="2924943"/>
            <a:ext cx="8189481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Je vous remercie de votre attention !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481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482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83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484" name="ZoneTexte 1"/>
          <p:cNvSpPr txBox="1"/>
          <p:nvPr/>
        </p:nvSpPr>
        <p:spPr>
          <a:xfrm>
            <a:off x="2306855" y="1432465"/>
            <a:ext cx="4530290" cy="399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AutoNum type="arabicParenR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Pourquoi des accélérateurs ?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2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CERN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3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 LHC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4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experiences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AutoNum type="arabicParenR" startAt="5"/>
              <a:defRPr sz="2400">
                <a:solidFill>
                  <a:schemeClr val="accent3">
                    <a:lumOff val="21999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 retombées pour la société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arenR" startAt="6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Les grandes dates du CERN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 fil conducteur</a:t>
            </a:r>
          </a:p>
        </p:txBody>
      </p:sp>
      <p:sp>
        <p:nvSpPr>
          <p:cNvPr id="487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488" name="ZoneTexte 1"/>
          <p:cNvSpPr txBox="1"/>
          <p:nvPr/>
        </p:nvSpPr>
        <p:spPr>
          <a:xfrm>
            <a:off x="369247" y="1340767"/>
            <a:ext cx="8549521" cy="4704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Découvrir des nouvelles particules (souvent plus lourdes)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Etudier des interactions toujours plus rares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Pour cela il faut :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Construire des accélérateurs toujours plus </a:t>
            </a:r>
            <a:r>
              <a:rPr u="sng">
                <a:solidFill>
                  <a:srgbClr val="FF0000"/>
                </a:solidFill>
              </a:rPr>
              <a:t>puissants</a:t>
            </a:r>
            <a:r>
              <a:rPr>
                <a:solidFill>
                  <a:srgbClr val="FF0000"/>
                </a:solidFill>
              </a:rPr>
              <a:t> </a:t>
            </a:r>
            <a:r>
              <a:t>(augmenter l’énergie) et toujours plus </a:t>
            </a:r>
            <a:r>
              <a:rPr u="sng">
                <a:solidFill>
                  <a:srgbClr val="FF0000"/>
                </a:solidFill>
              </a:rPr>
              <a:t>intenses</a:t>
            </a:r>
            <a:r>
              <a:rPr>
                <a:solidFill>
                  <a:srgbClr val="FF0000"/>
                </a:solidFill>
              </a:rPr>
              <a:t> </a:t>
            </a:r>
            <a:r>
              <a:t>(augmenter le nombre de collisions par seconde)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Construire des détecteurs de plus en plus sophistiqués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Acquérir et analyser toujours plus de données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</p:txBody>
      </p:sp>
      <p:sp>
        <p:nvSpPr>
          <p:cNvPr id="489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90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493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494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2025 - IJCLab</a:t>
            </a:r>
          </a:p>
        </p:txBody>
      </p:sp>
      <p:sp>
        <p:nvSpPr>
          <p:cNvPr id="49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pSp>
        <p:nvGrpSpPr>
          <p:cNvPr id="498" name="Rectangle 1"/>
          <p:cNvGrpSpPr/>
          <p:nvPr/>
        </p:nvGrpSpPr>
        <p:grpSpPr>
          <a:xfrm>
            <a:off x="684212" y="1001736"/>
            <a:ext cx="914401" cy="627065"/>
            <a:chOff x="0" y="0"/>
            <a:chExt cx="914400" cy="627063"/>
          </a:xfrm>
        </p:grpSpPr>
        <p:sp>
          <p:nvSpPr>
            <p:cNvPr id="496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7" name="1954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1954</a:t>
              </a:r>
            </a:p>
          </p:txBody>
        </p:sp>
      </p:grpSp>
      <p:sp>
        <p:nvSpPr>
          <p:cNvPr id="499" name="Text Box 2"/>
          <p:cNvSpPr txBox="1"/>
          <p:nvPr/>
        </p:nvSpPr>
        <p:spPr>
          <a:xfrm>
            <a:off x="1881524" y="1146199"/>
            <a:ext cx="1999395" cy="35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Création du CERN</a:t>
            </a:r>
          </a:p>
        </p:txBody>
      </p:sp>
      <p:grpSp>
        <p:nvGrpSpPr>
          <p:cNvPr id="502" name="Rectangle 3"/>
          <p:cNvGrpSpPr/>
          <p:nvPr/>
        </p:nvGrpSpPr>
        <p:grpSpPr>
          <a:xfrm>
            <a:off x="684212" y="2924174"/>
            <a:ext cx="914401" cy="627065"/>
            <a:chOff x="0" y="0"/>
            <a:chExt cx="914400" cy="627063"/>
          </a:xfrm>
        </p:grpSpPr>
        <p:sp>
          <p:nvSpPr>
            <p:cNvPr id="500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1" name="1959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1959</a:t>
              </a:r>
            </a:p>
          </p:txBody>
        </p:sp>
      </p:grpSp>
      <p:grpSp>
        <p:nvGrpSpPr>
          <p:cNvPr id="505" name="Rectangle 4"/>
          <p:cNvGrpSpPr/>
          <p:nvPr/>
        </p:nvGrpSpPr>
        <p:grpSpPr>
          <a:xfrm>
            <a:off x="684212" y="1969349"/>
            <a:ext cx="914401" cy="627063"/>
            <a:chOff x="0" y="0"/>
            <a:chExt cx="914400" cy="627062"/>
          </a:xfrm>
        </p:grpSpPr>
        <p:sp>
          <p:nvSpPr>
            <p:cNvPr id="503" name="Rectangle"/>
            <p:cNvSpPr/>
            <p:nvPr/>
          </p:nvSpPr>
          <p:spPr>
            <a:xfrm>
              <a:off x="0" y="-1"/>
              <a:ext cx="914400" cy="627064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4" name="1957"/>
            <p:cNvSpPr txBox="1"/>
            <p:nvPr/>
          </p:nvSpPr>
          <p:spPr>
            <a:xfrm>
              <a:off x="149777" y="137120"/>
              <a:ext cx="614846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1957</a:t>
              </a:r>
            </a:p>
          </p:txBody>
        </p:sp>
      </p:grpSp>
      <p:sp>
        <p:nvSpPr>
          <p:cNvPr id="506" name="Text Box 5"/>
          <p:cNvSpPr txBox="1"/>
          <p:nvPr/>
        </p:nvSpPr>
        <p:spPr>
          <a:xfrm>
            <a:off x="1886287" y="1988399"/>
            <a:ext cx="3316636" cy="61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1</a:t>
            </a:r>
            <a:r>
              <a:rPr baseline="30000"/>
              <a:t>er</a:t>
            </a:r>
            <a:r>
              <a:t> accélérateur (SC) à 0,6 GeV</a:t>
            </a: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fonctionne jusqu’en 1990 </a:t>
            </a:r>
          </a:p>
        </p:txBody>
      </p:sp>
      <p:pic>
        <p:nvPicPr>
          <p:cNvPr id="507" name="Picture 6" descr="Picture 6"/>
          <p:cNvPicPr>
            <a:picLocks noChangeAspect="1"/>
          </p:cNvPicPr>
          <p:nvPr/>
        </p:nvPicPr>
        <p:blipFill>
          <a:blip r:embed="rId3"/>
          <a:srcRect l="15392" t="8152" r="3860" b="6785"/>
          <a:stretch>
            <a:fillRect/>
          </a:stretch>
        </p:blipFill>
        <p:spPr>
          <a:xfrm>
            <a:off x="5813299" y="981008"/>
            <a:ext cx="3079182" cy="25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Text Box 7"/>
          <p:cNvSpPr txBox="1"/>
          <p:nvPr/>
        </p:nvSpPr>
        <p:spPr>
          <a:xfrm>
            <a:off x="1870412" y="2924943"/>
            <a:ext cx="3234453" cy="61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Démarrage du PS (protons à 28 GeV)</a:t>
            </a:r>
          </a:p>
        </p:txBody>
      </p:sp>
      <p:pic>
        <p:nvPicPr>
          <p:cNvPr id="509" name="Picture 8" descr="Picture 8"/>
          <p:cNvPicPr>
            <a:picLocks noChangeAspect="1"/>
          </p:cNvPicPr>
          <p:nvPr/>
        </p:nvPicPr>
        <p:blipFill>
          <a:blip r:embed="rId4"/>
          <a:srcRect l="6815" t="10863"/>
          <a:stretch>
            <a:fillRect/>
          </a:stretch>
        </p:blipFill>
        <p:spPr>
          <a:xfrm>
            <a:off x="684214" y="3789363"/>
            <a:ext cx="2822862" cy="27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icture 9" descr="Picture 9"/>
          <p:cNvPicPr>
            <a:picLocks noChangeAspect="1"/>
          </p:cNvPicPr>
          <p:nvPr/>
        </p:nvPicPr>
        <p:blipFill>
          <a:blip r:embed="rId5"/>
          <a:srcRect l="7404" t="16249" b="20295"/>
          <a:stretch>
            <a:fillRect/>
          </a:stretch>
        </p:blipFill>
        <p:spPr>
          <a:xfrm>
            <a:off x="4240531" y="4076699"/>
            <a:ext cx="4651949" cy="2340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3" name="Rectangle 10"/>
          <p:cNvGrpSpPr/>
          <p:nvPr/>
        </p:nvGrpSpPr>
        <p:grpSpPr>
          <a:xfrm>
            <a:off x="6500011" y="3573462"/>
            <a:ext cx="1977741" cy="293688"/>
            <a:chOff x="0" y="0"/>
            <a:chExt cx="1977739" cy="293687"/>
          </a:xfrm>
        </p:grpSpPr>
        <p:sp>
          <p:nvSpPr>
            <p:cNvPr id="511" name="Rectangle"/>
            <p:cNvSpPr/>
            <p:nvPr/>
          </p:nvSpPr>
          <p:spPr>
            <a:xfrm>
              <a:off x="17319" y="0"/>
              <a:ext cx="1943101" cy="293688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2" name="Le Synchrocyclotron (SC)"/>
            <p:cNvSpPr txBox="1"/>
            <p:nvPr/>
          </p:nvSpPr>
          <p:spPr>
            <a:xfrm>
              <a:off x="0" y="13636"/>
              <a:ext cx="1977740" cy="266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 Synchrocyclotron (SC)</a:t>
              </a:r>
            </a:p>
          </p:txBody>
        </p:sp>
      </p:grpSp>
      <p:grpSp>
        <p:nvGrpSpPr>
          <p:cNvPr id="516" name="Rectangle 11"/>
          <p:cNvGrpSpPr/>
          <p:nvPr/>
        </p:nvGrpSpPr>
        <p:grpSpPr>
          <a:xfrm>
            <a:off x="107504" y="3711376"/>
            <a:ext cx="1800226" cy="293689"/>
            <a:chOff x="0" y="0"/>
            <a:chExt cx="1800225" cy="293688"/>
          </a:xfrm>
        </p:grpSpPr>
        <p:sp>
          <p:nvSpPr>
            <p:cNvPr id="514" name="Rectangle"/>
            <p:cNvSpPr/>
            <p:nvPr/>
          </p:nvSpPr>
          <p:spPr>
            <a:xfrm>
              <a:off x="0" y="-1"/>
              <a:ext cx="1800225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5" name="Vue du CERN en 1964"/>
            <p:cNvSpPr txBox="1"/>
            <p:nvPr/>
          </p:nvSpPr>
          <p:spPr>
            <a:xfrm>
              <a:off x="36742" y="13636"/>
              <a:ext cx="1726741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Vue du CERN en 1964 </a:t>
              </a:r>
            </a:p>
          </p:txBody>
        </p:sp>
      </p:grpSp>
      <p:grpSp>
        <p:nvGrpSpPr>
          <p:cNvPr id="519" name="Rectangle 12"/>
          <p:cNvGrpSpPr/>
          <p:nvPr/>
        </p:nvGrpSpPr>
        <p:grpSpPr>
          <a:xfrm>
            <a:off x="4140200" y="6165303"/>
            <a:ext cx="2447925" cy="293689"/>
            <a:chOff x="0" y="0"/>
            <a:chExt cx="2447925" cy="293688"/>
          </a:xfrm>
        </p:grpSpPr>
        <p:sp>
          <p:nvSpPr>
            <p:cNvPr id="517" name="Rectangle"/>
            <p:cNvSpPr/>
            <p:nvPr/>
          </p:nvSpPr>
          <p:spPr>
            <a:xfrm>
              <a:off x="0" y="-1"/>
              <a:ext cx="2447925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8" name="Le Proton Synchrotron (PS)"/>
            <p:cNvSpPr txBox="1"/>
            <p:nvPr/>
          </p:nvSpPr>
          <p:spPr>
            <a:xfrm>
              <a:off x="146316" y="13636"/>
              <a:ext cx="2155293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 Proton Synchrotron (PS) </a:t>
              </a:r>
            </a:p>
          </p:txBody>
        </p:sp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524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525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2025 - IJCLab</a:t>
            </a:r>
          </a:p>
        </p:txBody>
      </p:sp>
      <p:sp>
        <p:nvSpPr>
          <p:cNvPr id="526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527" name="Picture 1" descr="Picture 1"/>
          <p:cNvPicPr>
            <a:picLocks noChangeAspect="1"/>
          </p:cNvPicPr>
          <p:nvPr/>
        </p:nvPicPr>
        <p:blipFill>
          <a:blip r:embed="rId2"/>
          <a:srcRect l="22047"/>
          <a:stretch>
            <a:fillRect/>
          </a:stretch>
        </p:blipFill>
        <p:spPr>
          <a:xfrm>
            <a:off x="611188" y="2905149"/>
            <a:ext cx="3311526" cy="33321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" name="Rectangle 2"/>
          <p:cNvGrpSpPr/>
          <p:nvPr/>
        </p:nvGrpSpPr>
        <p:grpSpPr>
          <a:xfrm>
            <a:off x="611187" y="5943625"/>
            <a:ext cx="2879726" cy="293688"/>
            <a:chOff x="0" y="0"/>
            <a:chExt cx="2879725" cy="293687"/>
          </a:xfrm>
        </p:grpSpPr>
        <p:sp>
          <p:nvSpPr>
            <p:cNvPr id="528" name="Rectangle"/>
            <p:cNvSpPr/>
            <p:nvPr/>
          </p:nvSpPr>
          <p:spPr>
            <a:xfrm>
              <a:off x="0" y="-1"/>
              <a:ext cx="2879725" cy="29368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 i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9" name="La chambre à bulles Gargamelle"/>
            <p:cNvSpPr txBox="1"/>
            <p:nvPr/>
          </p:nvSpPr>
          <p:spPr>
            <a:xfrm>
              <a:off x="217816" y="13636"/>
              <a:ext cx="2444093" cy="266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La chambre à bulles </a:t>
              </a:r>
              <a:r>
                <a:rPr i="1"/>
                <a:t>Gargamelle</a:t>
              </a:r>
            </a:p>
          </p:txBody>
        </p:sp>
      </p:grpSp>
      <p:grpSp>
        <p:nvGrpSpPr>
          <p:cNvPr id="536" name="Group 3"/>
          <p:cNvGrpSpPr/>
          <p:nvPr/>
        </p:nvGrpSpPr>
        <p:grpSpPr>
          <a:xfrm>
            <a:off x="4140274" y="4125393"/>
            <a:ext cx="2357439" cy="308617"/>
            <a:chOff x="0" y="0"/>
            <a:chExt cx="2357438" cy="308615"/>
          </a:xfrm>
        </p:grpSpPr>
        <p:grpSp>
          <p:nvGrpSpPr>
            <p:cNvPr id="533" name="Rectangle 4"/>
            <p:cNvGrpSpPr/>
            <p:nvPr/>
          </p:nvGrpSpPr>
          <p:grpSpPr>
            <a:xfrm>
              <a:off x="0" y="0"/>
              <a:ext cx="2357439" cy="308616"/>
              <a:chOff x="0" y="0"/>
              <a:chExt cx="2357438" cy="308615"/>
            </a:xfrm>
          </p:grpSpPr>
          <p:sp>
            <p:nvSpPr>
              <p:cNvPr id="531" name="Rectangle"/>
              <p:cNvSpPr/>
              <p:nvPr/>
            </p:nvSpPr>
            <p:spPr>
              <a:xfrm>
                <a:off x="0" y="16988"/>
                <a:ext cx="2357439" cy="274639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2" name="Photo de la réaction νμ e →νμ e"/>
              <p:cNvSpPr txBox="1"/>
              <p:nvPr/>
            </p:nvSpPr>
            <p:spPr>
              <a:xfrm>
                <a:off x="13736" y="0"/>
                <a:ext cx="2329966" cy="308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6799" tIns="46799" rIns="46799" bIns="46799" numCol="1" anchor="ctr">
                <a:spAutoFit/>
              </a:bodyPr>
              <a:lstStyle/>
              <a:p>
                <a:pPr algn="ctr">
                  <a:tabLst>
                    <a:tab pos="444500" algn="l"/>
                    <a:tab pos="889000" algn="l"/>
                    <a:tab pos="1346200" algn="l"/>
                    <a:tab pos="1790700" algn="l"/>
                    <a:tab pos="2235200" algn="l"/>
                    <a:tab pos="2692400" algn="l"/>
                    <a:tab pos="3136900" algn="l"/>
                    <a:tab pos="3581400" algn="l"/>
                    <a:tab pos="4038600" algn="l"/>
                    <a:tab pos="4483100" algn="l"/>
                    <a:tab pos="4940300" algn="l"/>
                    <a:tab pos="5384800" algn="l"/>
                    <a:tab pos="5829300" algn="l"/>
                    <a:tab pos="6286500" algn="l"/>
                    <a:tab pos="6731000" algn="l"/>
                    <a:tab pos="7175500" algn="l"/>
                    <a:tab pos="7632700" algn="l"/>
                    <a:tab pos="8077200" algn="l"/>
                    <a:tab pos="8534400" algn="l"/>
                    <a:tab pos="8978900" algn="l"/>
                  </a:tabLst>
                  <a:defRPr sz="1200" b="1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Photo de la réaction </a:t>
                </a:r>
                <a:r>
                  <a:rPr b="0">
                    <a:latin typeface="Symbol"/>
                    <a:ea typeface="Symbol"/>
                    <a:cs typeface="Symbol"/>
                    <a:sym typeface="Symbol"/>
                  </a:rPr>
                  <a:t>n</a:t>
                </a:r>
                <a:r>
                  <a:rPr b="0" baseline="-25000">
                    <a:latin typeface="Symbol"/>
                    <a:ea typeface="Symbol"/>
                    <a:cs typeface="Symbol"/>
                    <a:sym typeface="Symbol"/>
                  </a:rPr>
                  <a:t>m</a:t>
                </a:r>
                <a:r>
                  <a:t> e →</a:t>
                </a:r>
                <a:r>
                  <a:rPr b="0">
                    <a:latin typeface="Symbol"/>
                    <a:ea typeface="Symbol"/>
                    <a:cs typeface="Symbol"/>
                    <a:sym typeface="Symbol"/>
                  </a:rPr>
                  <a:t>n</a:t>
                </a:r>
                <a:r>
                  <a:rPr b="0" baseline="-25000">
                    <a:latin typeface="Symbol"/>
                    <a:ea typeface="Symbol"/>
                    <a:cs typeface="Symbol"/>
                    <a:sym typeface="Symbol"/>
                  </a:rPr>
                  <a:t>m</a:t>
                </a:r>
                <a:r>
                  <a:t> e</a:t>
                </a:r>
              </a:p>
            </p:txBody>
          </p:sp>
        </p:grpSp>
        <p:sp>
          <p:nvSpPr>
            <p:cNvPr id="534" name="Line 5"/>
            <p:cNvSpPr/>
            <p:nvPr/>
          </p:nvSpPr>
          <p:spPr>
            <a:xfrm>
              <a:off x="1584325" y="88426"/>
              <a:ext cx="125413" cy="1"/>
            </a:xfrm>
            <a:prstGeom prst="line">
              <a:avLst/>
            </a:prstGeom>
            <a:noFill/>
            <a:ln w="19080" cap="sq">
              <a:solidFill>
                <a:schemeClr val="accent3">
                  <a:lumOff val="44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35" name="Line 6"/>
            <p:cNvSpPr/>
            <p:nvPr/>
          </p:nvSpPr>
          <p:spPr>
            <a:xfrm>
              <a:off x="2016125" y="88426"/>
              <a:ext cx="125413" cy="1"/>
            </a:xfrm>
            <a:prstGeom prst="line">
              <a:avLst/>
            </a:prstGeom>
            <a:noFill/>
            <a:ln w="19080" cap="sq">
              <a:solidFill>
                <a:schemeClr val="accent3">
                  <a:lumOff val="44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537" name="Picture 7" descr="Picture 7"/>
          <p:cNvPicPr>
            <a:picLocks noChangeAspect="1"/>
          </p:cNvPicPr>
          <p:nvPr/>
        </p:nvPicPr>
        <p:blipFill>
          <a:blip r:embed="rId3"/>
          <a:srcRect l="29023" t="43591" r="30636" b="28949"/>
          <a:stretch>
            <a:fillRect/>
          </a:stretch>
        </p:blipFill>
        <p:spPr>
          <a:xfrm>
            <a:off x="4140273" y="4436069"/>
            <a:ext cx="4176714" cy="1835151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Rectangle 8"/>
          <p:cNvSpPr txBox="1"/>
          <p:nvPr/>
        </p:nvSpPr>
        <p:spPr>
          <a:xfrm>
            <a:off x="4254911" y="5806082"/>
            <a:ext cx="4090313" cy="39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 marL="323850" indent="-304800">
              <a:lnSpc>
                <a:spcPct val="120000"/>
              </a:lnSpc>
              <a:spcBef>
                <a:spcPts val="500"/>
              </a:spcBef>
              <a:tabLst>
                <a:tab pos="342900" algn="l"/>
                <a:tab pos="787400" algn="l"/>
                <a:tab pos="1231900" algn="l"/>
                <a:tab pos="1689100" algn="l"/>
                <a:tab pos="2133600" algn="l"/>
                <a:tab pos="2578100" algn="l"/>
                <a:tab pos="3035300" algn="l"/>
                <a:tab pos="3479800" algn="l"/>
                <a:tab pos="3924300" algn="l"/>
                <a:tab pos="4381500" algn="l"/>
                <a:tab pos="4826000" algn="l"/>
                <a:tab pos="5283200" algn="l"/>
                <a:tab pos="5727700" algn="l"/>
                <a:tab pos="6172200" algn="l"/>
                <a:tab pos="6629400" algn="l"/>
                <a:tab pos="7073900" algn="l"/>
                <a:tab pos="7518400" algn="l"/>
                <a:tab pos="7975600" algn="l"/>
                <a:tab pos="8420100" algn="l"/>
                <a:tab pos="8877300" algn="l"/>
                <a:tab pos="9321800" algn="l"/>
              </a:tabLst>
              <a:defRPr sz="2000" b="1">
                <a:solidFill>
                  <a:schemeClr val="accent3">
                    <a:lumOff val="44000"/>
                  </a:schemeClr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r>
              <a:t>Expérience Gargamelle (</a:t>
            </a:r>
            <a:r>
              <a:rPr>
                <a:solidFill>
                  <a:srgbClr val="FF3300"/>
                </a:solidFill>
              </a:rPr>
              <a:t>1973</a:t>
            </a:r>
            <a:r>
              <a:t>)</a:t>
            </a:r>
          </a:p>
        </p:txBody>
      </p:sp>
      <p:pic>
        <p:nvPicPr>
          <p:cNvPr id="539" name="Picture 9" descr="Picture 9"/>
          <p:cNvPicPr>
            <a:picLocks noChangeAspect="1"/>
          </p:cNvPicPr>
          <p:nvPr/>
        </p:nvPicPr>
        <p:blipFill>
          <a:blip r:embed="rId4"/>
          <a:srcRect l="57452" t="37909" r="15050" b="41252"/>
          <a:stretch>
            <a:fillRect/>
          </a:stretch>
        </p:blipFill>
        <p:spPr>
          <a:xfrm>
            <a:off x="4211711" y="5083769"/>
            <a:ext cx="1512888" cy="792163"/>
          </a:xfrm>
          <a:prstGeom prst="rect">
            <a:avLst/>
          </a:prstGeom>
          <a:ln w="9360" cap="sq">
            <a:solidFill>
              <a:schemeClr val="accent3">
                <a:lumOff val="44000"/>
              </a:schemeClr>
            </a:solidFill>
            <a:miter/>
          </a:ln>
        </p:spPr>
      </p:pic>
      <p:grpSp>
        <p:nvGrpSpPr>
          <p:cNvPr id="542" name="Rectangle 10"/>
          <p:cNvGrpSpPr/>
          <p:nvPr/>
        </p:nvGrpSpPr>
        <p:grpSpPr>
          <a:xfrm>
            <a:off x="633412" y="1052736"/>
            <a:ext cx="914401" cy="627064"/>
            <a:chOff x="0" y="0"/>
            <a:chExt cx="914400" cy="627063"/>
          </a:xfrm>
        </p:grpSpPr>
        <p:sp>
          <p:nvSpPr>
            <p:cNvPr id="540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1" name="1971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1971</a:t>
              </a:r>
            </a:p>
          </p:txBody>
        </p:sp>
      </p:grpSp>
      <p:sp>
        <p:nvSpPr>
          <p:cNvPr id="543" name="Text Box 11"/>
          <p:cNvSpPr txBox="1"/>
          <p:nvPr/>
        </p:nvSpPr>
        <p:spPr>
          <a:xfrm>
            <a:off x="1785886" y="1119411"/>
            <a:ext cx="5303268" cy="35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ISR : premier collisionneur proton-proton au monde</a:t>
            </a:r>
          </a:p>
        </p:txBody>
      </p:sp>
      <p:grpSp>
        <p:nvGrpSpPr>
          <p:cNvPr id="546" name="Rectangle 12"/>
          <p:cNvGrpSpPr/>
          <p:nvPr/>
        </p:nvGrpSpPr>
        <p:grpSpPr>
          <a:xfrm>
            <a:off x="633412" y="1938560"/>
            <a:ext cx="914401" cy="627064"/>
            <a:chOff x="0" y="0"/>
            <a:chExt cx="914400" cy="627063"/>
          </a:xfrm>
        </p:grpSpPr>
        <p:sp>
          <p:nvSpPr>
            <p:cNvPr id="544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5" name="1973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1973</a:t>
              </a:r>
            </a:p>
          </p:txBody>
        </p:sp>
      </p:grpSp>
      <p:sp>
        <p:nvSpPr>
          <p:cNvPr id="547" name="Text Box 13"/>
          <p:cNvSpPr txBox="1"/>
          <p:nvPr/>
        </p:nvSpPr>
        <p:spPr>
          <a:xfrm>
            <a:off x="1773187" y="1916832"/>
            <a:ext cx="4909356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Découverte des “courants neutres” : unification 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 l’électromagnétisme et de la force faible</a:t>
            </a:r>
          </a:p>
        </p:txBody>
      </p:sp>
      <p:pic>
        <p:nvPicPr>
          <p:cNvPr id="548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737" y="1340767"/>
            <a:ext cx="1428751" cy="2200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Rectangle 15"/>
          <p:cNvGrpSpPr/>
          <p:nvPr/>
        </p:nvGrpSpPr>
        <p:grpSpPr>
          <a:xfrm>
            <a:off x="7010827" y="3541043"/>
            <a:ext cx="1961295" cy="293689"/>
            <a:chOff x="0" y="0"/>
            <a:chExt cx="1961293" cy="293688"/>
          </a:xfrm>
        </p:grpSpPr>
        <p:sp>
          <p:nvSpPr>
            <p:cNvPr id="549" name="Rectangle"/>
            <p:cNvSpPr/>
            <p:nvPr/>
          </p:nvSpPr>
          <p:spPr>
            <a:xfrm>
              <a:off x="9096" y="0"/>
              <a:ext cx="1943101" cy="29368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0" name="A. Lagarrigue (1924-1975)"/>
            <p:cNvSpPr txBox="1"/>
            <p:nvPr/>
          </p:nvSpPr>
          <p:spPr>
            <a:xfrm>
              <a:off x="0" y="13636"/>
              <a:ext cx="1961294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A. Lagarrigue (1924-1975)</a:t>
              </a:r>
            </a:p>
          </p:txBody>
        </p:sp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12" descr="Picture 12"/>
          <p:cNvPicPr>
            <a:picLocks noChangeAspect="1"/>
          </p:cNvPicPr>
          <p:nvPr/>
        </p:nvPicPr>
        <p:blipFill>
          <a:blip r:embed="rId2"/>
          <a:srcRect r="15404"/>
          <a:stretch>
            <a:fillRect/>
          </a:stretch>
        </p:blipFill>
        <p:spPr>
          <a:xfrm>
            <a:off x="771158" y="3753336"/>
            <a:ext cx="3426064" cy="27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55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grpSp>
        <p:nvGrpSpPr>
          <p:cNvPr id="558" name="Rectangle 1"/>
          <p:cNvGrpSpPr/>
          <p:nvPr/>
        </p:nvGrpSpPr>
        <p:grpSpPr>
          <a:xfrm>
            <a:off x="468312" y="1962869"/>
            <a:ext cx="914401" cy="627063"/>
            <a:chOff x="0" y="0"/>
            <a:chExt cx="914400" cy="627062"/>
          </a:xfrm>
        </p:grpSpPr>
        <p:sp>
          <p:nvSpPr>
            <p:cNvPr id="556" name="Rectangle"/>
            <p:cNvSpPr/>
            <p:nvPr/>
          </p:nvSpPr>
          <p:spPr>
            <a:xfrm>
              <a:off x="0" y="-1"/>
              <a:ext cx="914400" cy="627064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7" name="1983"/>
            <p:cNvSpPr txBox="1"/>
            <p:nvPr/>
          </p:nvSpPr>
          <p:spPr>
            <a:xfrm>
              <a:off x="149777" y="137120"/>
              <a:ext cx="614846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1983</a:t>
              </a:r>
            </a:p>
          </p:txBody>
        </p:sp>
      </p:grpSp>
      <p:sp>
        <p:nvSpPr>
          <p:cNvPr id="559" name="Text Box 2"/>
          <p:cNvSpPr txBox="1"/>
          <p:nvPr/>
        </p:nvSpPr>
        <p:spPr>
          <a:xfrm>
            <a:off x="1626354" y="1916832"/>
            <a:ext cx="5026410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Les expériences UA1 et UA2 y découvrent les </a:t>
            </a:r>
            <a:endParaRPr sz="2200">
              <a:solidFill>
                <a:srgbClr val="FF420E"/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particules médiatrices de la force faible: W</a:t>
            </a:r>
            <a:r>
              <a:rPr baseline="30000"/>
              <a:t>±</a:t>
            </a:r>
            <a:r>
              <a:t> et Z</a:t>
            </a:r>
            <a:r>
              <a:rPr baseline="30000"/>
              <a:t>0</a:t>
            </a:r>
          </a:p>
        </p:txBody>
      </p:sp>
      <p:pic>
        <p:nvPicPr>
          <p:cNvPr id="560" name="Picture 3" descr="Picture 3"/>
          <p:cNvPicPr>
            <a:picLocks noChangeAspect="1"/>
          </p:cNvPicPr>
          <p:nvPr/>
        </p:nvPicPr>
        <p:blipFill>
          <a:blip r:embed="rId3"/>
          <a:srcRect l="7693" r="6807" b="6784"/>
          <a:stretch>
            <a:fillRect/>
          </a:stretch>
        </p:blipFill>
        <p:spPr>
          <a:xfrm>
            <a:off x="5308232" y="3723173"/>
            <a:ext cx="3440232" cy="270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3" name="Rectangle 4"/>
          <p:cNvGrpSpPr/>
          <p:nvPr/>
        </p:nvGrpSpPr>
        <p:grpSpPr>
          <a:xfrm>
            <a:off x="2053802" y="3861048"/>
            <a:ext cx="935039" cy="293689"/>
            <a:chOff x="0" y="0"/>
            <a:chExt cx="935037" cy="293688"/>
          </a:xfrm>
        </p:grpSpPr>
        <p:sp>
          <p:nvSpPr>
            <p:cNvPr id="561" name="Rectangle"/>
            <p:cNvSpPr/>
            <p:nvPr/>
          </p:nvSpPr>
          <p:spPr>
            <a:xfrm>
              <a:off x="0" y="-1"/>
              <a:ext cx="935038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2" name="UA1"/>
            <p:cNvSpPr txBox="1"/>
            <p:nvPr/>
          </p:nvSpPr>
          <p:spPr>
            <a:xfrm>
              <a:off x="261931" y="13636"/>
              <a:ext cx="411176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UA1</a:t>
              </a:r>
            </a:p>
          </p:txBody>
        </p:sp>
      </p:grpSp>
      <p:grpSp>
        <p:nvGrpSpPr>
          <p:cNvPr id="566" name="Rectangle 5"/>
          <p:cNvGrpSpPr/>
          <p:nvPr/>
        </p:nvGrpSpPr>
        <p:grpSpPr>
          <a:xfrm>
            <a:off x="6589290" y="3861048"/>
            <a:ext cx="935038" cy="293689"/>
            <a:chOff x="0" y="0"/>
            <a:chExt cx="935037" cy="293688"/>
          </a:xfrm>
        </p:grpSpPr>
        <p:sp>
          <p:nvSpPr>
            <p:cNvPr id="564" name="Rectangle"/>
            <p:cNvSpPr/>
            <p:nvPr/>
          </p:nvSpPr>
          <p:spPr>
            <a:xfrm>
              <a:off x="-1" y="-1"/>
              <a:ext cx="935039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5" name="UA2"/>
            <p:cNvSpPr txBox="1"/>
            <p:nvPr/>
          </p:nvSpPr>
          <p:spPr>
            <a:xfrm>
              <a:off x="261931" y="13636"/>
              <a:ext cx="411175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UA2</a:t>
              </a:r>
            </a:p>
          </p:txBody>
        </p:sp>
      </p:grpSp>
      <p:pic>
        <p:nvPicPr>
          <p:cNvPr id="567" name="Picture 7" descr="Picture 7"/>
          <p:cNvPicPr>
            <a:picLocks noChangeAspect="1"/>
          </p:cNvPicPr>
          <p:nvPr/>
        </p:nvPicPr>
        <p:blipFill>
          <a:blip r:embed="rId4"/>
          <a:srcRect t="33768"/>
          <a:stretch>
            <a:fillRect/>
          </a:stretch>
        </p:blipFill>
        <p:spPr>
          <a:xfrm>
            <a:off x="6800850" y="1004762"/>
            <a:ext cx="2343150" cy="22082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Rectangle 8"/>
          <p:cNvGrpSpPr/>
          <p:nvPr/>
        </p:nvGrpSpPr>
        <p:grpSpPr>
          <a:xfrm>
            <a:off x="468312" y="1061416"/>
            <a:ext cx="914401" cy="627064"/>
            <a:chOff x="0" y="0"/>
            <a:chExt cx="914400" cy="627062"/>
          </a:xfrm>
        </p:grpSpPr>
        <p:sp>
          <p:nvSpPr>
            <p:cNvPr id="568" name="Rectangle"/>
            <p:cNvSpPr/>
            <p:nvPr/>
          </p:nvSpPr>
          <p:spPr>
            <a:xfrm>
              <a:off x="0" y="-1"/>
              <a:ext cx="914400" cy="627064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9" name="1976"/>
            <p:cNvSpPr txBox="1"/>
            <p:nvPr/>
          </p:nvSpPr>
          <p:spPr>
            <a:xfrm>
              <a:off x="149777" y="137120"/>
              <a:ext cx="614846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1976</a:t>
              </a:r>
            </a:p>
          </p:txBody>
        </p:sp>
      </p:grpSp>
      <p:sp>
        <p:nvSpPr>
          <p:cNvPr id="571" name="Text Box 10"/>
          <p:cNvSpPr txBox="1"/>
          <p:nvPr/>
        </p:nvSpPr>
        <p:spPr>
          <a:xfrm>
            <a:off x="1662865" y="836712"/>
            <a:ext cx="4810151" cy="938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1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Démarrage du SPS : collisionneur de protons (450 GeV) reconverti à partir de 1979 en collisionneur proton-antiproton</a:t>
            </a:r>
          </a:p>
        </p:txBody>
      </p:sp>
      <p:grpSp>
        <p:nvGrpSpPr>
          <p:cNvPr id="574" name="Rectangle 13"/>
          <p:cNvGrpSpPr/>
          <p:nvPr/>
        </p:nvGrpSpPr>
        <p:grpSpPr>
          <a:xfrm>
            <a:off x="468312" y="2868122"/>
            <a:ext cx="914401" cy="627064"/>
            <a:chOff x="0" y="0"/>
            <a:chExt cx="914400" cy="627063"/>
          </a:xfrm>
        </p:grpSpPr>
        <p:sp>
          <p:nvSpPr>
            <p:cNvPr id="572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3" name="1985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1985</a:t>
              </a:r>
            </a:p>
          </p:txBody>
        </p:sp>
      </p:grpSp>
      <p:sp>
        <p:nvSpPr>
          <p:cNvPr id="575" name="Text Box 2"/>
          <p:cNvSpPr txBox="1"/>
          <p:nvPr/>
        </p:nvSpPr>
        <p:spPr>
          <a:xfrm>
            <a:off x="1662871" y="2852496"/>
            <a:ext cx="3297977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Prix Nobel de physique à </a:t>
            </a:r>
            <a:endParaRPr sz="2200">
              <a:solidFill>
                <a:srgbClr val="FF420E"/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C. Rubbia et S. Van der Meer</a:t>
            </a:r>
          </a:p>
        </p:txBody>
      </p:sp>
      <p:sp>
        <p:nvSpPr>
          <p:cNvPr id="576" name="Freeform 9"/>
          <p:cNvSpPr/>
          <p:nvPr/>
        </p:nvSpPr>
        <p:spPr>
          <a:xfrm>
            <a:off x="8172429" y="2018803"/>
            <a:ext cx="431821" cy="287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28440" cap="sq">
            <a:solidFill>
              <a:srgbClr val="FFFF00"/>
            </a:solidFill>
            <a:headEnd type="triangle"/>
            <a:tailEnd type="triangle"/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7" name="Text Box 11"/>
          <p:cNvSpPr txBox="1"/>
          <p:nvPr/>
        </p:nvSpPr>
        <p:spPr>
          <a:xfrm>
            <a:off x="8215649" y="1658441"/>
            <a:ext cx="777201" cy="35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1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 km</a:t>
            </a:r>
          </a:p>
        </p:txBody>
      </p:sp>
      <p:grpSp>
        <p:nvGrpSpPr>
          <p:cNvPr id="580" name="Rectangle 5"/>
          <p:cNvGrpSpPr/>
          <p:nvPr/>
        </p:nvGrpSpPr>
        <p:grpSpPr>
          <a:xfrm>
            <a:off x="6876256" y="1124744"/>
            <a:ext cx="935038" cy="293689"/>
            <a:chOff x="0" y="0"/>
            <a:chExt cx="935037" cy="293688"/>
          </a:xfrm>
        </p:grpSpPr>
        <p:sp>
          <p:nvSpPr>
            <p:cNvPr id="578" name="Rectangle"/>
            <p:cNvSpPr/>
            <p:nvPr/>
          </p:nvSpPr>
          <p:spPr>
            <a:xfrm>
              <a:off x="-1" y="-1"/>
              <a:ext cx="935039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9" name="SPS"/>
            <p:cNvSpPr txBox="1"/>
            <p:nvPr/>
          </p:nvSpPr>
          <p:spPr>
            <a:xfrm>
              <a:off x="261894" y="13636"/>
              <a:ext cx="411249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SPS</a:t>
              </a:r>
            </a:p>
          </p:txBody>
        </p:sp>
      </p:grpSp>
      <p:sp>
        <p:nvSpPr>
          <p:cNvPr id="58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582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58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pSp>
        <p:nvGrpSpPr>
          <p:cNvPr id="588" name="Rectangle 2"/>
          <p:cNvGrpSpPr/>
          <p:nvPr/>
        </p:nvGrpSpPr>
        <p:grpSpPr>
          <a:xfrm>
            <a:off x="323527" y="1361776"/>
            <a:ext cx="914401" cy="627064"/>
            <a:chOff x="0" y="0"/>
            <a:chExt cx="914400" cy="627063"/>
          </a:xfrm>
        </p:grpSpPr>
        <p:sp>
          <p:nvSpPr>
            <p:cNvPr id="586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7" name="1970’s"/>
            <p:cNvSpPr txBox="1"/>
            <p:nvPr/>
          </p:nvSpPr>
          <p:spPr>
            <a:xfrm>
              <a:off x="69298" y="137120"/>
              <a:ext cx="775804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1970’s</a:t>
              </a:r>
            </a:p>
          </p:txBody>
        </p:sp>
      </p:grpSp>
      <p:sp>
        <p:nvSpPr>
          <p:cNvPr id="589" name="Text Box 3"/>
          <p:cNvSpPr txBox="1"/>
          <p:nvPr/>
        </p:nvSpPr>
        <p:spPr>
          <a:xfrm>
            <a:off x="1518856" y="1340767"/>
            <a:ext cx="3441991" cy="645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1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Saut technologique : G. Charpak invente la chambre à fils</a:t>
            </a:r>
          </a:p>
        </p:txBody>
      </p:sp>
      <p:pic>
        <p:nvPicPr>
          <p:cNvPr id="590" name="Picture 4" descr="Picture 4"/>
          <p:cNvPicPr>
            <a:picLocks noChangeAspect="1"/>
          </p:cNvPicPr>
          <p:nvPr/>
        </p:nvPicPr>
        <p:blipFill>
          <a:blip r:embed="rId2"/>
          <a:srcRect b="16339"/>
          <a:stretch>
            <a:fillRect/>
          </a:stretch>
        </p:blipFill>
        <p:spPr>
          <a:xfrm>
            <a:off x="7102923" y="985862"/>
            <a:ext cx="1717550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Picture 6" descr="Picture 6"/>
          <p:cNvPicPr>
            <a:picLocks noChangeAspect="1"/>
          </p:cNvPicPr>
          <p:nvPr/>
        </p:nvPicPr>
        <p:blipFill>
          <a:blip r:embed="rId3"/>
          <a:srcRect l="25864" t="19542" r="33332" b="34832"/>
          <a:stretch>
            <a:fillRect/>
          </a:stretch>
        </p:blipFill>
        <p:spPr>
          <a:xfrm>
            <a:off x="5174115" y="980728"/>
            <a:ext cx="1284663" cy="1800001"/>
          </a:xfrm>
          <a:prstGeom prst="rect">
            <a:avLst/>
          </a:prstGeom>
          <a:ln w="28440" cap="sq">
            <a:solidFill>
              <a:srgbClr val="000000"/>
            </a:solidFill>
            <a:miter/>
          </a:ln>
        </p:spPr>
      </p:pic>
      <p:grpSp>
        <p:nvGrpSpPr>
          <p:cNvPr id="594" name="AutoShape 7"/>
          <p:cNvGrpSpPr/>
          <p:nvPr/>
        </p:nvGrpSpPr>
        <p:grpSpPr>
          <a:xfrm>
            <a:off x="6417869" y="1609932"/>
            <a:ext cx="962443" cy="594932"/>
            <a:chOff x="0" y="0"/>
            <a:chExt cx="962442" cy="594931"/>
          </a:xfrm>
        </p:grpSpPr>
        <p:sp>
          <p:nvSpPr>
            <p:cNvPr id="592" name="Arrow"/>
            <p:cNvSpPr/>
            <p:nvPr/>
          </p:nvSpPr>
          <p:spPr>
            <a:xfrm rot="11460000">
              <a:off x="32959" y="81565"/>
              <a:ext cx="896524" cy="431801"/>
            </a:xfrm>
            <a:prstGeom prst="rightArrow">
              <a:avLst>
                <a:gd name="adj1" fmla="val 50000"/>
                <a:gd name="adj2" fmla="val 66728"/>
              </a:avLst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3" name="zoom"/>
            <p:cNvSpPr txBox="1"/>
            <p:nvPr/>
          </p:nvSpPr>
          <p:spPr>
            <a:xfrm rot="660000">
              <a:off x="219281" y="134799"/>
              <a:ext cx="665300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zoom</a:t>
              </a:r>
            </a:p>
          </p:txBody>
        </p:sp>
      </p:grpSp>
      <p:pic>
        <p:nvPicPr>
          <p:cNvPr id="595" name="Picture 1" descr="Picture 1"/>
          <p:cNvPicPr>
            <a:picLocks noChangeAspect="1"/>
          </p:cNvPicPr>
          <p:nvPr/>
        </p:nvPicPr>
        <p:blipFill>
          <a:blip r:embed="rId4"/>
          <a:srcRect l="19011" t="29762" b="23004"/>
          <a:stretch>
            <a:fillRect/>
          </a:stretch>
        </p:blipFill>
        <p:spPr>
          <a:xfrm>
            <a:off x="1068576" y="4005064"/>
            <a:ext cx="2542600" cy="108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Rectangle 2"/>
          <p:cNvGrpSpPr/>
          <p:nvPr/>
        </p:nvGrpSpPr>
        <p:grpSpPr>
          <a:xfrm>
            <a:off x="237176" y="5229200"/>
            <a:ext cx="4349168" cy="288033"/>
            <a:chOff x="0" y="0"/>
            <a:chExt cx="4349166" cy="288032"/>
          </a:xfrm>
        </p:grpSpPr>
        <p:sp>
          <p:nvSpPr>
            <p:cNvPr id="596" name="Rectangle"/>
            <p:cNvSpPr/>
            <p:nvPr/>
          </p:nvSpPr>
          <p:spPr>
            <a:xfrm>
              <a:off x="14343" y="0"/>
              <a:ext cx="4320481" cy="28803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7" name="Interactions de protons du PS avec de l’hydrogène (1960)"/>
            <p:cNvSpPr txBox="1"/>
            <p:nvPr/>
          </p:nvSpPr>
          <p:spPr>
            <a:xfrm>
              <a:off x="0" y="10808"/>
              <a:ext cx="4349167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Interactions de protons du PS avec de l’hydrogène (1960) </a:t>
              </a:r>
            </a:p>
          </p:txBody>
        </p:sp>
      </p:grpSp>
      <p:sp>
        <p:nvSpPr>
          <p:cNvPr id="599" name="Text Box 3"/>
          <p:cNvSpPr txBox="1"/>
          <p:nvPr/>
        </p:nvSpPr>
        <p:spPr>
          <a:xfrm>
            <a:off x="438736" y="3173808"/>
            <a:ext cx="3540658" cy="4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 u="sng">
                <a:latin typeface="Arial"/>
                <a:ea typeface="Arial"/>
                <a:cs typeface="Arial"/>
                <a:sym typeface="Arial"/>
              </a:defRPr>
            </a:pPr>
            <a:r>
              <a:t>Avant</a:t>
            </a:r>
            <a:r>
              <a:rPr u="none"/>
              <a:t>: Analyse de photos</a:t>
            </a:r>
          </a:p>
        </p:txBody>
      </p:sp>
      <p:pic>
        <p:nvPicPr>
          <p:cNvPr id="600" name="Picture 4" descr="Picture 4"/>
          <p:cNvPicPr>
            <a:picLocks noChangeAspect="1"/>
          </p:cNvPicPr>
          <p:nvPr/>
        </p:nvPicPr>
        <p:blipFill>
          <a:blip r:embed="rId5"/>
          <a:srcRect t="14354" b="21648"/>
          <a:stretch>
            <a:fillRect/>
          </a:stretch>
        </p:blipFill>
        <p:spPr>
          <a:xfrm>
            <a:off x="5708408" y="4005063"/>
            <a:ext cx="2191236" cy="1079924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Text Box 5"/>
          <p:cNvSpPr txBox="1"/>
          <p:nvPr/>
        </p:nvSpPr>
        <p:spPr>
          <a:xfrm>
            <a:off x="4903232" y="3162593"/>
            <a:ext cx="4233758" cy="79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 u="sng">
                <a:latin typeface="Arial"/>
                <a:ea typeface="Arial"/>
                <a:cs typeface="Arial"/>
                <a:sym typeface="Arial"/>
              </a:defRPr>
            </a:pPr>
            <a:r>
              <a:t>Après</a:t>
            </a:r>
            <a:r>
              <a:rPr u="none"/>
              <a:t>: reconstruction électronique et informatique</a:t>
            </a:r>
          </a:p>
        </p:txBody>
      </p:sp>
      <p:grpSp>
        <p:nvGrpSpPr>
          <p:cNvPr id="604" name="Rectangle 9"/>
          <p:cNvGrpSpPr/>
          <p:nvPr/>
        </p:nvGrpSpPr>
        <p:grpSpPr>
          <a:xfrm>
            <a:off x="5607540" y="5157192"/>
            <a:ext cx="2392970" cy="360040"/>
            <a:chOff x="0" y="0"/>
            <a:chExt cx="2392969" cy="360038"/>
          </a:xfrm>
        </p:grpSpPr>
        <p:sp>
          <p:nvSpPr>
            <p:cNvPr id="602" name="Rectangle"/>
            <p:cNvSpPr/>
            <p:nvPr/>
          </p:nvSpPr>
          <p:spPr>
            <a:xfrm>
              <a:off x="44518" y="0"/>
              <a:ext cx="2303934" cy="36003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3" name="Boson vecteur dans UA1 (80s)"/>
            <p:cNvSpPr txBox="1"/>
            <p:nvPr/>
          </p:nvSpPr>
          <p:spPr>
            <a:xfrm>
              <a:off x="0" y="46812"/>
              <a:ext cx="2392970" cy="266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Boson vecteur dans UA1 (80s) </a:t>
              </a:r>
            </a:p>
          </p:txBody>
        </p:sp>
      </p:grpSp>
      <p:sp>
        <p:nvSpPr>
          <p:cNvPr id="605" name="Text Box 6"/>
          <p:cNvSpPr txBox="1"/>
          <p:nvPr/>
        </p:nvSpPr>
        <p:spPr>
          <a:xfrm>
            <a:off x="798849" y="5878567"/>
            <a:ext cx="2434552" cy="43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Ère manuelle</a:t>
            </a:r>
          </a:p>
        </p:txBody>
      </p:sp>
      <p:sp>
        <p:nvSpPr>
          <p:cNvPr id="606" name="Text Box 7"/>
          <p:cNvSpPr txBox="1"/>
          <p:nvPr/>
        </p:nvSpPr>
        <p:spPr>
          <a:xfrm>
            <a:off x="5047000" y="5692166"/>
            <a:ext cx="3802281" cy="7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Ère électronique (au moins 1000 fois plus rapide)</a:t>
            </a:r>
          </a:p>
        </p:txBody>
      </p:sp>
      <p:sp>
        <p:nvSpPr>
          <p:cNvPr id="607" name="AutoShape 8"/>
          <p:cNvSpPr/>
          <p:nvPr/>
        </p:nvSpPr>
        <p:spPr>
          <a:xfrm>
            <a:off x="3667695" y="5865867"/>
            <a:ext cx="976313" cy="485776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10" name="Rectangle 13"/>
          <p:cNvGrpSpPr/>
          <p:nvPr/>
        </p:nvGrpSpPr>
        <p:grpSpPr>
          <a:xfrm>
            <a:off x="323527" y="2292498"/>
            <a:ext cx="914401" cy="627064"/>
            <a:chOff x="0" y="0"/>
            <a:chExt cx="914400" cy="627063"/>
          </a:xfrm>
        </p:grpSpPr>
        <p:sp>
          <p:nvSpPr>
            <p:cNvPr id="608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9" name="1992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1992</a:t>
              </a:r>
            </a:p>
          </p:txBody>
        </p:sp>
      </p:grpSp>
      <p:sp>
        <p:nvSpPr>
          <p:cNvPr id="611" name="Text Box 2"/>
          <p:cNvSpPr txBox="1"/>
          <p:nvPr/>
        </p:nvSpPr>
        <p:spPr>
          <a:xfrm>
            <a:off x="1518086" y="2276872"/>
            <a:ext cx="3297977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Prix Nobel de physique à </a:t>
            </a:r>
            <a:endParaRPr sz="2200">
              <a:solidFill>
                <a:srgbClr val="FF420E"/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G. Charpak</a:t>
            </a:r>
          </a:p>
        </p:txBody>
      </p:sp>
      <p:sp>
        <p:nvSpPr>
          <p:cNvPr id="612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613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" grpId="1" animBg="1" advAuto="0"/>
      <p:bldP spid="598" grpId="2" animBg="1" advAuto="0"/>
      <p:bldP spid="599" grpId="3" animBg="1" advAuto="0"/>
      <p:bldP spid="600" grpId="5" animBg="1" advAuto="0"/>
      <p:bldP spid="601" grpId="4" animBg="1" advAuto="0"/>
      <p:bldP spid="604" grpId="6" animBg="1" advAuto="0"/>
      <p:bldP spid="605" grpId="7" animBg="1" advAuto="0"/>
      <p:bldP spid="606" grpId="9" animBg="1" advAuto="0"/>
      <p:bldP spid="607" grpId="8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616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grpSp>
        <p:nvGrpSpPr>
          <p:cNvPr id="619" name="Rectangle 1"/>
          <p:cNvGrpSpPr/>
          <p:nvPr/>
        </p:nvGrpSpPr>
        <p:grpSpPr>
          <a:xfrm>
            <a:off x="684212" y="1001736"/>
            <a:ext cx="914401" cy="627065"/>
            <a:chOff x="0" y="0"/>
            <a:chExt cx="914400" cy="627063"/>
          </a:xfrm>
        </p:grpSpPr>
        <p:sp>
          <p:nvSpPr>
            <p:cNvPr id="617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8" name="1985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1985</a:t>
              </a:r>
            </a:p>
          </p:txBody>
        </p:sp>
      </p:grpSp>
      <p:sp>
        <p:nvSpPr>
          <p:cNvPr id="620" name="Text Box 2"/>
          <p:cNvSpPr txBox="1"/>
          <p:nvPr/>
        </p:nvSpPr>
        <p:spPr>
          <a:xfrm>
            <a:off x="1918037" y="980288"/>
            <a:ext cx="6499195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Début du creusement d’un tunnel de 27 km pour un nouveau collisionneur électron-positron : le LEP</a:t>
            </a:r>
          </a:p>
        </p:txBody>
      </p:sp>
      <p:pic>
        <p:nvPicPr>
          <p:cNvPr id="621" name="Picture 3" descr="Picture 3"/>
          <p:cNvPicPr>
            <a:picLocks noChangeAspect="1"/>
          </p:cNvPicPr>
          <p:nvPr/>
        </p:nvPicPr>
        <p:blipFill>
          <a:blip r:embed="rId3"/>
          <a:srcRect l="7718" r="5327"/>
          <a:stretch>
            <a:fillRect/>
          </a:stretch>
        </p:blipFill>
        <p:spPr>
          <a:xfrm>
            <a:off x="640502" y="2996951"/>
            <a:ext cx="2799560" cy="288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4" name="Rectangle 4"/>
          <p:cNvGrpSpPr/>
          <p:nvPr/>
        </p:nvGrpSpPr>
        <p:grpSpPr>
          <a:xfrm>
            <a:off x="295275" y="6093295"/>
            <a:ext cx="3671888" cy="293688"/>
            <a:chOff x="0" y="0"/>
            <a:chExt cx="3671887" cy="293687"/>
          </a:xfrm>
        </p:grpSpPr>
        <p:sp>
          <p:nvSpPr>
            <p:cNvPr id="622" name="Rectangle"/>
            <p:cNvSpPr/>
            <p:nvPr/>
          </p:nvSpPr>
          <p:spPr>
            <a:xfrm>
              <a:off x="0" y="-1"/>
              <a:ext cx="3671888" cy="29368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3" name="2001 : collaboration Delphi devant le détecteur"/>
            <p:cNvSpPr txBox="1"/>
            <p:nvPr/>
          </p:nvSpPr>
          <p:spPr>
            <a:xfrm>
              <a:off x="97464" y="13636"/>
              <a:ext cx="3476960" cy="266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2001 : collaboration Delphi devant le détecteur</a:t>
              </a:r>
            </a:p>
          </p:txBody>
        </p:sp>
      </p:grpSp>
      <p:grpSp>
        <p:nvGrpSpPr>
          <p:cNvPr id="627" name="Rectangle 5"/>
          <p:cNvGrpSpPr/>
          <p:nvPr/>
        </p:nvGrpSpPr>
        <p:grpSpPr>
          <a:xfrm>
            <a:off x="4355975" y="2801936"/>
            <a:ext cx="1020697" cy="627064"/>
            <a:chOff x="0" y="0"/>
            <a:chExt cx="1020696" cy="627063"/>
          </a:xfrm>
        </p:grpSpPr>
        <p:sp>
          <p:nvSpPr>
            <p:cNvPr id="625" name="Rectangle"/>
            <p:cNvSpPr/>
            <p:nvPr/>
          </p:nvSpPr>
          <p:spPr>
            <a:xfrm>
              <a:off x="-1" y="-1"/>
              <a:ext cx="1020698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6" name="1990"/>
            <p:cNvSpPr txBox="1"/>
            <p:nvPr/>
          </p:nvSpPr>
          <p:spPr>
            <a:xfrm>
              <a:off x="202925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1990</a:t>
              </a:r>
            </a:p>
          </p:txBody>
        </p:sp>
      </p:grpSp>
      <p:sp>
        <p:nvSpPr>
          <p:cNvPr id="628" name="Text Box 6"/>
          <p:cNvSpPr txBox="1"/>
          <p:nvPr/>
        </p:nvSpPr>
        <p:spPr>
          <a:xfrm>
            <a:off x="5550435" y="2562547"/>
            <a:ext cx="3370854" cy="98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2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gestion des données prend un nouvel essor : invention du Web par T. Berners-Lee</a:t>
            </a:r>
          </a:p>
        </p:txBody>
      </p:sp>
      <p:pic>
        <p:nvPicPr>
          <p:cNvPr id="629" name="Picture 7" descr="Picture 7"/>
          <p:cNvPicPr>
            <a:picLocks noChangeAspect="1"/>
          </p:cNvPicPr>
          <p:nvPr/>
        </p:nvPicPr>
        <p:blipFill>
          <a:blip r:embed="rId4"/>
          <a:srcRect l="12280" t="6769" r="8704" b="7507"/>
          <a:stretch>
            <a:fillRect/>
          </a:stretch>
        </p:blipFill>
        <p:spPr>
          <a:xfrm>
            <a:off x="5796137" y="4941327"/>
            <a:ext cx="1768121" cy="144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2" name="Rectangle 1"/>
          <p:cNvGrpSpPr/>
          <p:nvPr/>
        </p:nvGrpSpPr>
        <p:grpSpPr>
          <a:xfrm>
            <a:off x="539551" y="1876425"/>
            <a:ext cx="1224138" cy="627064"/>
            <a:chOff x="0" y="0"/>
            <a:chExt cx="1224136" cy="627063"/>
          </a:xfrm>
        </p:grpSpPr>
        <p:sp>
          <p:nvSpPr>
            <p:cNvPr id="630" name="Rectangle"/>
            <p:cNvSpPr/>
            <p:nvPr/>
          </p:nvSpPr>
          <p:spPr>
            <a:xfrm>
              <a:off x="-1" y="-1"/>
              <a:ext cx="1224138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1" name="1989-2000"/>
            <p:cNvSpPr txBox="1"/>
            <p:nvPr/>
          </p:nvSpPr>
          <p:spPr>
            <a:xfrm>
              <a:off x="12309" y="137120"/>
              <a:ext cx="1199518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1989-2000</a:t>
              </a:r>
            </a:p>
          </p:txBody>
        </p:sp>
      </p:grpSp>
      <p:sp>
        <p:nvSpPr>
          <p:cNvPr id="633" name="Text Box 2"/>
          <p:cNvSpPr txBox="1"/>
          <p:nvPr/>
        </p:nvSpPr>
        <p:spPr>
          <a:xfrm>
            <a:off x="1917392" y="1844383"/>
            <a:ext cx="6643856" cy="619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Fonctionnement du LEP (50 puis 100 GeV) : 4 expériences étudient les propriétés du Z</a:t>
            </a:r>
            <a:r>
              <a:rPr baseline="30000"/>
              <a:t>0</a:t>
            </a:r>
            <a:r>
              <a:t> et des W</a:t>
            </a:r>
            <a:r>
              <a:rPr baseline="30000"/>
              <a:t>+</a:t>
            </a:r>
            <a:r>
              <a:t>/W</a:t>
            </a:r>
            <a:r>
              <a:rPr baseline="30000"/>
              <a:t>-</a:t>
            </a:r>
            <a:r>
              <a:t> </a:t>
            </a:r>
          </a:p>
        </p:txBody>
      </p:sp>
      <p:grpSp>
        <p:nvGrpSpPr>
          <p:cNvPr id="636" name="Rectangle 5"/>
          <p:cNvGrpSpPr/>
          <p:nvPr/>
        </p:nvGrpSpPr>
        <p:grpSpPr>
          <a:xfrm>
            <a:off x="4355975" y="3810048"/>
            <a:ext cx="1020697" cy="627064"/>
            <a:chOff x="0" y="0"/>
            <a:chExt cx="1020696" cy="627063"/>
          </a:xfrm>
        </p:grpSpPr>
        <p:sp>
          <p:nvSpPr>
            <p:cNvPr id="634" name="Rectangle"/>
            <p:cNvSpPr/>
            <p:nvPr/>
          </p:nvSpPr>
          <p:spPr>
            <a:xfrm>
              <a:off x="-1" y="-1"/>
              <a:ext cx="1020698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5" name="2017"/>
            <p:cNvSpPr txBox="1"/>
            <p:nvPr/>
          </p:nvSpPr>
          <p:spPr>
            <a:xfrm>
              <a:off x="202925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2017</a:t>
              </a:r>
            </a:p>
          </p:txBody>
        </p:sp>
      </p:grpSp>
      <p:sp>
        <p:nvSpPr>
          <p:cNvPr id="637" name="Text Box 6"/>
          <p:cNvSpPr txBox="1"/>
          <p:nvPr/>
        </p:nvSpPr>
        <p:spPr>
          <a:xfrm>
            <a:off x="5550435" y="3875416"/>
            <a:ext cx="3550365" cy="35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2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Prix Alan Turing à T. Berners-Lee</a:t>
            </a:r>
          </a:p>
        </p:txBody>
      </p:sp>
      <p:sp>
        <p:nvSpPr>
          <p:cNvPr id="63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63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1" animBg="1" advAuto="0"/>
      <p:bldP spid="628" grpId="2" animBg="1" advAuto="0"/>
      <p:bldP spid="629" grpId="3" animBg="1" advAuto="0"/>
      <p:bldP spid="636" grpId="4" animBg="1" advAuto="0"/>
      <p:bldP spid="637" grpId="5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64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grpSp>
        <p:nvGrpSpPr>
          <p:cNvPr id="647" name="Rectangle 1"/>
          <p:cNvGrpSpPr/>
          <p:nvPr/>
        </p:nvGrpSpPr>
        <p:grpSpPr>
          <a:xfrm>
            <a:off x="5292725" y="3105149"/>
            <a:ext cx="914400" cy="627065"/>
            <a:chOff x="0" y="0"/>
            <a:chExt cx="914400" cy="627063"/>
          </a:xfrm>
        </p:grpSpPr>
        <p:sp>
          <p:nvSpPr>
            <p:cNvPr id="645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6" name="1995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1995</a:t>
              </a:r>
            </a:p>
          </p:txBody>
        </p:sp>
      </p:grpSp>
      <p:sp>
        <p:nvSpPr>
          <p:cNvPr id="648" name="Text Box 2"/>
          <p:cNvSpPr txBox="1"/>
          <p:nvPr/>
        </p:nvSpPr>
        <p:spPr>
          <a:xfrm>
            <a:off x="6415399" y="3111500"/>
            <a:ext cx="2240385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Premiers atomes (9) </a:t>
            </a:r>
            <a:endParaRPr sz="2200">
              <a:solidFill>
                <a:srgbClr val="FF420E"/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d’anti-hydrogène</a:t>
            </a:r>
          </a:p>
        </p:txBody>
      </p:sp>
      <p:grpSp>
        <p:nvGrpSpPr>
          <p:cNvPr id="651" name="Rectangle 3"/>
          <p:cNvGrpSpPr/>
          <p:nvPr/>
        </p:nvGrpSpPr>
        <p:grpSpPr>
          <a:xfrm>
            <a:off x="5292080" y="4221088"/>
            <a:ext cx="914401" cy="627064"/>
            <a:chOff x="0" y="0"/>
            <a:chExt cx="914400" cy="627063"/>
          </a:xfrm>
        </p:grpSpPr>
        <p:sp>
          <p:nvSpPr>
            <p:cNvPr id="649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0" name="2002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2002</a:t>
              </a:r>
            </a:p>
          </p:txBody>
        </p:sp>
      </p:grpSp>
      <p:sp>
        <p:nvSpPr>
          <p:cNvPr id="652" name="Text Box 4"/>
          <p:cNvSpPr txBox="1"/>
          <p:nvPr/>
        </p:nvSpPr>
        <p:spPr>
          <a:xfrm>
            <a:off x="6418600" y="4220648"/>
            <a:ext cx="2342071" cy="6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6799" tIns="46799" rIns="46799" bIns="46799">
            <a:spAutoFit/>
          </a:bodyPr>
          <a:lstStyle/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Des milliers d’atomes </a:t>
            </a:r>
            <a:endParaRPr sz="2200">
              <a:solidFill>
                <a:srgbClr val="FF420E"/>
              </a:solidFill>
            </a:endParaRPr>
          </a:p>
          <a:p>
            <a: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d’anti-hydrogène</a:t>
            </a:r>
          </a:p>
        </p:txBody>
      </p:sp>
      <p:pic>
        <p:nvPicPr>
          <p:cNvPr id="653" name="Picture 5" descr="Picture 5"/>
          <p:cNvPicPr>
            <a:picLocks noChangeAspect="1"/>
          </p:cNvPicPr>
          <p:nvPr/>
        </p:nvPicPr>
        <p:blipFill>
          <a:blip r:embed="rId2"/>
          <a:srcRect l="11794"/>
          <a:stretch>
            <a:fillRect/>
          </a:stretch>
        </p:blipFill>
        <p:spPr>
          <a:xfrm>
            <a:off x="468314" y="2277231"/>
            <a:ext cx="4240808" cy="324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6" name="Rectangle 6"/>
          <p:cNvGrpSpPr/>
          <p:nvPr/>
        </p:nvGrpSpPr>
        <p:grpSpPr>
          <a:xfrm>
            <a:off x="683567" y="5661247"/>
            <a:ext cx="3671889" cy="293689"/>
            <a:chOff x="0" y="0"/>
            <a:chExt cx="3671887" cy="293688"/>
          </a:xfrm>
        </p:grpSpPr>
        <p:sp>
          <p:nvSpPr>
            <p:cNvPr id="654" name="Rectangle"/>
            <p:cNvSpPr/>
            <p:nvPr/>
          </p:nvSpPr>
          <p:spPr>
            <a:xfrm>
              <a:off x="-1" y="-1"/>
              <a:ext cx="3671889" cy="293690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5" name="L’anneau LEAR d’antiprotons à basse énergie"/>
            <p:cNvSpPr txBox="1"/>
            <p:nvPr/>
          </p:nvSpPr>
          <p:spPr>
            <a:xfrm>
              <a:off x="122950" y="13636"/>
              <a:ext cx="3425987" cy="266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L’anneau LEAR d’antiprotons à basse énergie</a:t>
              </a:r>
            </a:p>
          </p:txBody>
        </p:sp>
      </p:grpSp>
      <p:sp>
        <p:nvSpPr>
          <p:cNvPr id="657" name="Text Box 7"/>
          <p:cNvSpPr txBox="1"/>
          <p:nvPr/>
        </p:nvSpPr>
        <p:spPr>
          <a:xfrm>
            <a:off x="2238713" y="1145529"/>
            <a:ext cx="6611261" cy="64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/>
          <a:p>
            <a:pPr>
              <a:lnSpc>
                <a:spcPct val="11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Des technologies de mieux en mieux maîtrisées pour </a:t>
            </a:r>
            <a:endParaRPr sz="2200">
              <a:solidFill>
                <a:srgbClr val="FF420E"/>
              </a:solidFill>
            </a:endParaRPr>
          </a:p>
          <a:p>
            <a:pPr>
              <a:lnSpc>
                <a:spcPct val="11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contrôler aussi des particules de basse énergie</a:t>
            </a:r>
          </a:p>
        </p:txBody>
      </p:sp>
      <p:grpSp>
        <p:nvGrpSpPr>
          <p:cNvPr id="660" name="Rectangle 8"/>
          <p:cNvGrpSpPr/>
          <p:nvPr/>
        </p:nvGrpSpPr>
        <p:grpSpPr>
          <a:xfrm>
            <a:off x="1042987" y="1160462"/>
            <a:ext cx="914401" cy="627063"/>
            <a:chOff x="0" y="0"/>
            <a:chExt cx="914400" cy="627062"/>
          </a:xfrm>
        </p:grpSpPr>
        <p:sp>
          <p:nvSpPr>
            <p:cNvPr id="658" name="Rectangle"/>
            <p:cNvSpPr/>
            <p:nvPr/>
          </p:nvSpPr>
          <p:spPr>
            <a:xfrm>
              <a:off x="0" y="-1"/>
              <a:ext cx="914400" cy="627064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9" name="1990’s"/>
            <p:cNvSpPr txBox="1"/>
            <p:nvPr/>
          </p:nvSpPr>
          <p:spPr>
            <a:xfrm>
              <a:off x="69298" y="137120"/>
              <a:ext cx="775804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1990’s</a:t>
              </a:r>
            </a:p>
          </p:txBody>
        </p:sp>
      </p:grpSp>
      <p:sp>
        <p:nvSpPr>
          <p:cNvPr id="66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662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72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La taille des constituants de la matière</a:t>
            </a:r>
          </a:p>
        </p:txBody>
      </p:sp>
      <p:sp>
        <p:nvSpPr>
          <p:cNvPr id="173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17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53" y="3525825"/>
            <a:ext cx="2911233" cy="292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33" y="902376"/>
            <a:ext cx="9184466" cy="256246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Oval"/>
          <p:cNvSpPr/>
          <p:nvPr/>
        </p:nvSpPr>
        <p:spPr>
          <a:xfrm>
            <a:off x="21098" y="1493588"/>
            <a:ext cx="967548" cy="1061943"/>
          </a:xfrm>
          <a:prstGeom prst="ellipse">
            <a:avLst/>
          </a:prstGeom>
          <a:ln w="635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chemeClr val="accent3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Les grandes dates du CERN</a:t>
            </a:r>
          </a:p>
        </p:txBody>
      </p:sp>
      <p:sp>
        <p:nvSpPr>
          <p:cNvPr id="66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grpSp>
        <p:nvGrpSpPr>
          <p:cNvPr id="668" name="Rectangle 1"/>
          <p:cNvGrpSpPr/>
          <p:nvPr/>
        </p:nvGrpSpPr>
        <p:grpSpPr>
          <a:xfrm>
            <a:off x="468312" y="1962869"/>
            <a:ext cx="914401" cy="627063"/>
            <a:chOff x="0" y="0"/>
            <a:chExt cx="914400" cy="627062"/>
          </a:xfrm>
        </p:grpSpPr>
        <p:sp>
          <p:nvSpPr>
            <p:cNvPr id="666" name="Rectangle"/>
            <p:cNvSpPr/>
            <p:nvPr/>
          </p:nvSpPr>
          <p:spPr>
            <a:xfrm>
              <a:off x="0" y="-1"/>
              <a:ext cx="914400" cy="627064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7" name="2012"/>
            <p:cNvSpPr txBox="1"/>
            <p:nvPr/>
          </p:nvSpPr>
          <p:spPr>
            <a:xfrm>
              <a:off x="149777" y="137120"/>
              <a:ext cx="614846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2012</a:t>
              </a:r>
            </a:p>
          </p:txBody>
        </p:sp>
      </p:grpSp>
      <p:sp>
        <p:nvSpPr>
          <p:cNvPr id="669" name="Text Box 2"/>
          <p:cNvSpPr txBox="1"/>
          <p:nvPr/>
        </p:nvSpPr>
        <p:spPr>
          <a:xfrm>
            <a:off x="1626354" y="2121382"/>
            <a:ext cx="6718870" cy="352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Les expériences ATLAS et CMS y découvrent le boson de Higgs</a:t>
            </a:r>
          </a:p>
        </p:txBody>
      </p:sp>
      <p:grpSp>
        <p:nvGrpSpPr>
          <p:cNvPr id="672" name="Rectangle 4"/>
          <p:cNvGrpSpPr/>
          <p:nvPr/>
        </p:nvGrpSpPr>
        <p:grpSpPr>
          <a:xfrm>
            <a:off x="1475655" y="3638941"/>
            <a:ext cx="2302175" cy="444215"/>
            <a:chOff x="0" y="0"/>
            <a:chExt cx="2302174" cy="444214"/>
          </a:xfrm>
        </p:grpSpPr>
        <p:sp>
          <p:nvSpPr>
            <p:cNvPr id="670" name="Rectangle"/>
            <p:cNvSpPr/>
            <p:nvPr/>
          </p:nvSpPr>
          <p:spPr>
            <a:xfrm>
              <a:off x="0" y="6083"/>
              <a:ext cx="2302175" cy="43204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1" name="ATLAS…"/>
            <p:cNvSpPr txBox="1"/>
            <p:nvPr/>
          </p:nvSpPr>
          <p:spPr>
            <a:xfrm>
              <a:off x="107597" y="0"/>
              <a:ext cx="2086980" cy="444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ATLAS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</a:t>
              </a:r>
              <a:r>
                <a:rPr b="0"/>
                <a:t>L x l = 44 m x 22 m – 7000 t</a:t>
              </a:r>
              <a:r>
                <a:t>)</a:t>
              </a:r>
            </a:p>
          </p:txBody>
        </p:sp>
      </p:grpSp>
      <p:grpSp>
        <p:nvGrpSpPr>
          <p:cNvPr id="675" name="Rectangle 5"/>
          <p:cNvGrpSpPr/>
          <p:nvPr/>
        </p:nvGrpSpPr>
        <p:grpSpPr>
          <a:xfrm>
            <a:off x="5724126" y="3638941"/>
            <a:ext cx="2232250" cy="444215"/>
            <a:chOff x="0" y="0"/>
            <a:chExt cx="2232249" cy="444214"/>
          </a:xfrm>
        </p:grpSpPr>
        <p:sp>
          <p:nvSpPr>
            <p:cNvPr id="673" name="Rectangle"/>
            <p:cNvSpPr/>
            <p:nvPr/>
          </p:nvSpPr>
          <p:spPr>
            <a:xfrm>
              <a:off x="0" y="6083"/>
              <a:ext cx="2232250" cy="432049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4" name="CMS…"/>
            <p:cNvSpPr txBox="1"/>
            <p:nvPr/>
          </p:nvSpPr>
          <p:spPr>
            <a:xfrm>
              <a:off x="30256" y="0"/>
              <a:ext cx="2171737" cy="444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CMS</a:t>
              </a:r>
            </a:p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2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</a:t>
              </a:r>
              <a:r>
                <a:rPr b="0"/>
                <a:t>L x l = 22 m x 15 m – 14500 t)</a:t>
              </a:r>
            </a:p>
          </p:txBody>
        </p:sp>
      </p:grpSp>
      <p:grpSp>
        <p:nvGrpSpPr>
          <p:cNvPr id="678" name="Rectangle 8"/>
          <p:cNvGrpSpPr/>
          <p:nvPr/>
        </p:nvGrpSpPr>
        <p:grpSpPr>
          <a:xfrm>
            <a:off x="468312" y="1061416"/>
            <a:ext cx="914401" cy="627064"/>
            <a:chOff x="0" y="0"/>
            <a:chExt cx="914400" cy="627062"/>
          </a:xfrm>
        </p:grpSpPr>
        <p:sp>
          <p:nvSpPr>
            <p:cNvPr id="676" name="Rectangle"/>
            <p:cNvSpPr/>
            <p:nvPr/>
          </p:nvSpPr>
          <p:spPr>
            <a:xfrm>
              <a:off x="0" y="-1"/>
              <a:ext cx="914400" cy="627064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7" name="2008"/>
            <p:cNvSpPr txBox="1"/>
            <p:nvPr/>
          </p:nvSpPr>
          <p:spPr>
            <a:xfrm>
              <a:off x="149777" y="137120"/>
              <a:ext cx="614846" cy="352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2008</a:t>
              </a:r>
            </a:p>
          </p:txBody>
        </p:sp>
      </p:grpSp>
      <p:sp>
        <p:nvSpPr>
          <p:cNvPr id="679" name="Text Box 10"/>
          <p:cNvSpPr txBox="1"/>
          <p:nvPr/>
        </p:nvSpPr>
        <p:spPr>
          <a:xfrm>
            <a:off x="1662865" y="1162196"/>
            <a:ext cx="4810151" cy="35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lnSpc>
                <a:spcPct val="110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Démarrage du LHC : collisionneur de protons</a:t>
            </a:r>
          </a:p>
        </p:txBody>
      </p:sp>
      <p:grpSp>
        <p:nvGrpSpPr>
          <p:cNvPr id="682" name="Rectangle 13"/>
          <p:cNvGrpSpPr/>
          <p:nvPr/>
        </p:nvGrpSpPr>
        <p:grpSpPr>
          <a:xfrm>
            <a:off x="468312" y="2868122"/>
            <a:ext cx="914401" cy="627064"/>
            <a:chOff x="0" y="0"/>
            <a:chExt cx="914400" cy="627063"/>
          </a:xfrm>
        </p:grpSpPr>
        <p:sp>
          <p:nvSpPr>
            <p:cNvPr id="680" name="Rectangle"/>
            <p:cNvSpPr/>
            <p:nvPr/>
          </p:nvSpPr>
          <p:spPr>
            <a:xfrm>
              <a:off x="0" y="-1"/>
              <a:ext cx="914400" cy="627065"/>
            </a:xfrm>
            <a:prstGeom prst="rect">
              <a:avLst/>
            </a:prstGeom>
            <a:solidFill>
              <a:srgbClr val="FFCCFF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1" name="2013"/>
            <p:cNvSpPr txBox="1"/>
            <p:nvPr/>
          </p:nvSpPr>
          <p:spPr>
            <a:xfrm>
              <a:off x="149777" y="137120"/>
              <a:ext cx="614846" cy="352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6799" tIns="46799" rIns="46799" bIns="4679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2013</a:t>
              </a:r>
            </a:p>
          </p:txBody>
        </p:sp>
      </p:grpSp>
      <p:sp>
        <p:nvSpPr>
          <p:cNvPr id="683" name="Text Box 2"/>
          <p:cNvSpPr txBox="1"/>
          <p:nvPr/>
        </p:nvSpPr>
        <p:spPr>
          <a:xfrm>
            <a:off x="1662871" y="2985479"/>
            <a:ext cx="6034281" cy="35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Prix Nobel de physique à  P. Higgs et F. Englert </a:t>
            </a:r>
          </a:p>
        </p:txBody>
      </p:sp>
      <p:pic>
        <p:nvPicPr>
          <p:cNvPr id="68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90" y="4005343"/>
            <a:ext cx="3261555" cy="25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age 17" descr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0" y="4365344"/>
            <a:ext cx="4130168" cy="2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687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Text Box 1"/>
          <p:cNvSpPr txBox="1"/>
          <p:nvPr/>
        </p:nvSpPr>
        <p:spPr>
          <a:xfrm>
            <a:off x="588514" y="836712"/>
            <a:ext cx="7308682" cy="6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479" tIns="42479" rIns="42479" bIns="42479">
            <a:spAutoFit/>
          </a:bodyPr>
          <a:lstStyle/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2600 paquets contenant chacun 100 milliards de protons.</a:t>
            </a:r>
            <a:endParaRPr sz="2200">
              <a:solidFill>
                <a:srgbClr val="FF420E"/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Chaque paquet est séparé de ses voisins immédiats par au moins 7 m </a:t>
            </a:r>
          </a:p>
        </p:txBody>
      </p:sp>
      <p:sp>
        <p:nvSpPr>
          <p:cNvPr id="690" name="Text Box 2"/>
          <p:cNvSpPr txBox="1"/>
          <p:nvPr/>
        </p:nvSpPr>
        <p:spPr>
          <a:xfrm>
            <a:off x="204246" y="1692250"/>
            <a:ext cx="4235993" cy="4456950"/>
          </a:xfrm>
          <a:prstGeom prst="rect">
            <a:avLst/>
          </a:prstGeom>
          <a:ln w="254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79" tIns="42479" rIns="42479" bIns="42479">
            <a:spAutoFit/>
          </a:bodyPr>
          <a:lstStyle/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 notre échelle, l’énergie d’une particule est très faible :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Exemple d’une abeille </a:t>
            </a:r>
            <a:r>
              <a:rPr>
                <a:solidFill>
                  <a:srgbClr val="000000"/>
                </a:solidFill>
              </a:rPr>
              <a:t>lancée à pleine vitesse (1 g à 1 m/s) : 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-25000"/>
              <a:t>Abeille</a:t>
            </a:r>
            <a:r>
              <a:t> ~ 10</a:t>
            </a:r>
            <a:r>
              <a:rPr baseline="30000"/>
              <a:t>-3</a:t>
            </a:r>
            <a:r>
              <a:t> J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Exemple du LHC </a:t>
            </a:r>
            <a:r>
              <a:rPr>
                <a:solidFill>
                  <a:srgbClr val="000000"/>
                </a:solidFill>
              </a:rPr>
              <a:t>: l’énergie d’une 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collision est :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aseline="-25000"/>
              <a:t>LHC</a:t>
            </a:r>
            <a:r>
              <a:t> = 6,5 TeV + 6,5 TeV ~ 2.1x10</a:t>
            </a:r>
            <a:r>
              <a:rPr baseline="30000"/>
              <a:t>-6</a:t>
            </a:r>
            <a:r>
              <a:t> J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sur une surface infime 10</a:t>
            </a:r>
            <a:r>
              <a:rPr baseline="30000"/>
              <a:t>-30</a:t>
            </a:r>
            <a:r>
              <a:t> m</a:t>
            </a:r>
            <a:r>
              <a:rPr baseline="30000"/>
              <a:t>2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 </a:t>
            </a:r>
            <a:r>
              <a:rPr>
                <a:solidFill>
                  <a:srgbClr val="FF0000"/>
                </a:solidFill>
              </a:rPr>
              <a:t>~ 10</a:t>
            </a:r>
            <a:r>
              <a:rPr baseline="30000">
                <a:solidFill>
                  <a:srgbClr val="FF0000"/>
                </a:solidFill>
              </a:rPr>
              <a:t>24</a:t>
            </a:r>
            <a:r>
              <a:rPr>
                <a:solidFill>
                  <a:srgbClr val="FF0000"/>
                </a:solidFill>
              </a:rPr>
              <a:t> J/m</a:t>
            </a:r>
            <a:r>
              <a:rPr baseline="30000">
                <a:solidFill>
                  <a:srgbClr val="FF0000"/>
                </a:solidFill>
              </a:rPr>
              <a:t>2</a:t>
            </a:r>
            <a:r>
              <a:rPr>
                <a:solidFill>
                  <a:srgbClr val="FF0000"/>
                </a:solidFill>
              </a:rPr>
              <a:t> : considérable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Énergie totale des faisceaux :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 6,5 TeV x Np ~ 650 millions de Joules ~ 1 TGV à 160 km/h</a:t>
            </a:r>
          </a:p>
        </p:txBody>
      </p:sp>
      <p:grpSp>
        <p:nvGrpSpPr>
          <p:cNvPr id="693" name="Rectangle 5"/>
          <p:cNvGrpSpPr/>
          <p:nvPr/>
        </p:nvGrpSpPr>
        <p:grpSpPr>
          <a:xfrm>
            <a:off x="4932362" y="5661024"/>
            <a:ext cx="3816351" cy="360365"/>
            <a:chOff x="0" y="0"/>
            <a:chExt cx="3816350" cy="360363"/>
          </a:xfrm>
        </p:grpSpPr>
        <p:sp>
          <p:nvSpPr>
            <p:cNvPr id="691" name="Rectangle"/>
            <p:cNvSpPr/>
            <p:nvPr/>
          </p:nvSpPr>
          <p:spPr>
            <a:xfrm>
              <a:off x="0" y="-1"/>
              <a:ext cx="3816350" cy="360365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2" name="Croisement des faisceaux à un point de collisions"/>
            <p:cNvSpPr txBox="1"/>
            <p:nvPr/>
          </p:nvSpPr>
          <p:spPr>
            <a:xfrm>
              <a:off x="182501" y="63786"/>
              <a:ext cx="3451348" cy="232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2479" tIns="42479" rIns="42479" bIns="42479" numCol="1" anchor="ctr">
              <a:spAutoFit/>
            </a:bodyPr>
            <a:lstStyle>
              <a:lvl1pPr algn="ctr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81400" algn="l"/>
                  <a:tab pos="4038600" algn="l"/>
                  <a:tab pos="4483100" algn="l"/>
                  <a:tab pos="4940300" algn="l"/>
                  <a:tab pos="5384800" algn="l"/>
                  <a:tab pos="5829300" algn="l"/>
                  <a:tab pos="6286500" algn="l"/>
                  <a:tab pos="6731000" algn="l"/>
                  <a:tab pos="7175500" algn="l"/>
                  <a:tab pos="7632700" algn="l"/>
                  <a:tab pos="8077200" algn="l"/>
                  <a:tab pos="8534400" algn="l"/>
                  <a:tab pos="8978900" algn="l"/>
                </a:tabLst>
                <a:defRPr sz="1100" b="1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Croisement des faisceaux à un point de collisions </a:t>
              </a:r>
            </a:p>
          </p:txBody>
        </p:sp>
      </p:grpSp>
      <p:pic>
        <p:nvPicPr>
          <p:cNvPr id="694" name="Picture 7" descr="Picture 7"/>
          <p:cNvPicPr>
            <a:picLocks noChangeAspect="1"/>
          </p:cNvPicPr>
          <p:nvPr/>
        </p:nvPicPr>
        <p:blipFill>
          <a:blip r:embed="rId2"/>
          <a:srcRect l="4277" t="5411" r="5287" b="3393"/>
          <a:stretch>
            <a:fillRect/>
          </a:stretch>
        </p:blipFill>
        <p:spPr>
          <a:xfrm>
            <a:off x="5114387" y="3647211"/>
            <a:ext cx="3540646" cy="1789778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Rectangle 8"/>
          <p:cNvSpPr txBox="1">
            <a:spLocks noGrp="1"/>
          </p:cNvSpPr>
          <p:nvPr>
            <p:ph type="title"/>
          </p:nvPr>
        </p:nvSpPr>
        <p:spPr>
          <a:xfrm>
            <a:off x="130174" y="231750"/>
            <a:ext cx="8878890" cy="388939"/>
          </a:xfrm>
          <a:prstGeom prst="rect">
            <a:avLst/>
          </a:prstGeom>
        </p:spPr>
        <p:txBody>
          <a:bodyPr/>
          <a:lstStyle>
            <a:lvl1pPr defTabSz="417814">
              <a:tabLst>
                <a:tab pos="406400" algn="l"/>
                <a:tab pos="825500" algn="l"/>
                <a:tab pos="1244600" algn="l"/>
                <a:tab pos="1663700" algn="l"/>
                <a:tab pos="2070100" algn="l"/>
                <a:tab pos="2501900" algn="l"/>
                <a:tab pos="2908300" algn="l"/>
                <a:tab pos="3327400" algn="l"/>
                <a:tab pos="3746500" algn="l"/>
                <a:tab pos="4165600" algn="l"/>
                <a:tab pos="4584700" algn="l"/>
                <a:tab pos="5003800" algn="l"/>
                <a:tab pos="5410200" algn="l"/>
                <a:tab pos="5842000" algn="l"/>
                <a:tab pos="6248400" algn="l"/>
                <a:tab pos="6667500" algn="l"/>
                <a:tab pos="7086600" algn="l"/>
                <a:tab pos="7505700" algn="l"/>
                <a:tab pos="7924800" algn="l"/>
                <a:tab pos="8343900" algn="l"/>
              </a:tabLst>
              <a:defRPr sz="2976"/>
            </a:lvl1pPr>
          </a:lstStyle>
          <a:p>
            <a:r>
              <a:t>Le faisceau du LHC</a:t>
            </a:r>
          </a:p>
        </p:txBody>
      </p:sp>
      <p:sp>
        <p:nvSpPr>
          <p:cNvPr id="696" name="Espace réservé du numéro de diapositive 3"/>
          <p:cNvSpPr txBox="1">
            <a:spLocks noGrp="1"/>
          </p:cNvSpPr>
          <p:nvPr>
            <p:ph type="sldNum" sz="quarter" idx="2"/>
          </p:nvPr>
        </p:nvSpPr>
        <p:spPr>
          <a:xfrm>
            <a:off x="8814783" y="6589348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697" name="Text Box 2"/>
          <p:cNvSpPr txBox="1"/>
          <p:nvPr/>
        </p:nvSpPr>
        <p:spPr>
          <a:xfrm>
            <a:off x="4703764" y="1687186"/>
            <a:ext cx="4235992" cy="4389951"/>
          </a:xfrm>
          <a:prstGeom prst="rect">
            <a:avLst/>
          </a:prstGeom>
          <a:ln w="254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2479" tIns="42479" rIns="42479" bIns="42479">
            <a:spAutoFit/>
          </a:bodyPr>
          <a:lstStyle/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Paquets : quelques cm de long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transversalement ~ mm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Taille transverse au point de collision 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(expériences) : 16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 x 50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m</a:t>
            </a:r>
            <a:r>
              <a:t>m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r>
              <a:t>~ </a:t>
            </a:r>
            <a:r>
              <a:rPr>
                <a:solidFill>
                  <a:srgbClr val="FF0000"/>
                </a:solidFill>
              </a:rPr>
              <a:t>diamètre d’un cheveu</a:t>
            </a: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  <a:p>
            <a:pPr marL="176212" indent="-157162">
              <a:tabLst>
                <a:tab pos="190500" algn="l"/>
                <a:tab pos="635000" algn="l"/>
                <a:tab pos="1092200" algn="l"/>
                <a:tab pos="1536700" algn="l"/>
                <a:tab pos="1981200" algn="l"/>
                <a:tab pos="2438400" algn="l"/>
                <a:tab pos="2882900" algn="l"/>
                <a:tab pos="3327400" algn="l"/>
                <a:tab pos="3784600" algn="l"/>
                <a:tab pos="4229100" algn="l"/>
                <a:tab pos="4686300" algn="l"/>
                <a:tab pos="5130800" algn="l"/>
                <a:tab pos="5575300" algn="l"/>
                <a:tab pos="6032500" algn="l"/>
                <a:tab pos="6477000" algn="l"/>
                <a:tab pos="6921500" algn="l"/>
                <a:tab pos="7378700" algn="l"/>
                <a:tab pos="7823200" algn="l"/>
                <a:tab pos="8280400" algn="l"/>
                <a:tab pos="8724900" algn="l"/>
                <a:tab pos="9169400" algn="l"/>
              </a:tabLst>
              <a:defRPr>
                <a:latin typeface="Arial"/>
                <a:ea typeface="Arial"/>
                <a:cs typeface="Arial"/>
                <a:sym typeface="Arial"/>
              </a:defRPr>
            </a:pPr>
            <a:endParaRPr sz="2400">
              <a:solidFill>
                <a:schemeClr val="accent3">
                  <a:lumOff val="44000"/>
                </a:schemeClr>
              </a:solidFill>
            </a:endParaRPr>
          </a:p>
        </p:txBody>
      </p:sp>
      <p:sp>
        <p:nvSpPr>
          <p:cNvPr id="69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699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" grpId="1" animBg="1" advAuto="0"/>
      <p:bldP spid="693" grpId="2" animBg="1" advAuto="0"/>
      <p:bldP spid="694" grpId="3" animBg="1" advAuto="0"/>
      <p:bldP spid="697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80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Pourquoi a-t-on besoin d’accélérateurs ?</a:t>
            </a:r>
          </a:p>
        </p:txBody>
      </p:sp>
      <p:sp>
        <p:nvSpPr>
          <p:cNvPr id="181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182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83" name="ZoneTexte 1"/>
          <p:cNvSpPr txBox="1"/>
          <p:nvPr/>
        </p:nvSpPr>
        <p:spPr>
          <a:xfrm>
            <a:off x="657279" y="1124744"/>
            <a:ext cx="7757433" cy="150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On veut sonder la matière à très petite échelle  pour accéder aux  particules élémentaires (&lt; 10</a:t>
            </a:r>
            <a:r>
              <a:rPr baseline="30000"/>
              <a:t>-18</a:t>
            </a:r>
            <a:r>
              <a:t> m)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On a besoin d’un microscope de très bonne résolution</a:t>
            </a:r>
          </a:p>
        </p:txBody>
      </p:sp>
      <p:sp>
        <p:nvSpPr>
          <p:cNvPr id="184" name="ZoneTexte 1"/>
          <p:cNvSpPr txBox="1"/>
          <p:nvPr/>
        </p:nvSpPr>
        <p:spPr>
          <a:xfrm>
            <a:off x="657279" y="2886035"/>
            <a:ext cx="7757433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 résolution dépend de la longueur d’onde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4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89" name="Titre 1"/>
          <p:cNvSpPr txBox="1">
            <a:spLocks noGrp="1"/>
          </p:cNvSpPr>
          <p:nvPr>
            <p:ph type="title"/>
          </p:nvPr>
        </p:nvSpPr>
        <p:spPr>
          <a:xfrm>
            <a:off x="135730" y="72008"/>
            <a:ext cx="8872540" cy="692696"/>
          </a:xfrm>
          <a:prstGeom prst="rect">
            <a:avLst/>
          </a:prstGeom>
        </p:spPr>
        <p:txBody>
          <a:bodyPr/>
          <a:lstStyle/>
          <a:p>
            <a:r>
              <a:t>Spectre électromagnétique </a:t>
            </a:r>
          </a:p>
        </p:txBody>
      </p:sp>
      <p:sp>
        <p:nvSpPr>
          <p:cNvPr id="190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191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987961"/>
            <a:ext cx="8572500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197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Pour des petites dimensions</a:t>
            </a:r>
          </a:p>
        </p:txBody>
      </p:sp>
      <p:sp>
        <p:nvSpPr>
          <p:cNvPr id="198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19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00" name="ZoneTexte 7"/>
          <p:cNvSpPr txBox="1"/>
          <p:nvPr/>
        </p:nvSpPr>
        <p:spPr>
          <a:xfrm>
            <a:off x="513263" y="2278613"/>
            <a:ext cx="221281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Longueur d’onde de la lumière</a:t>
            </a:r>
          </a:p>
        </p:txBody>
      </p:sp>
      <p:sp>
        <p:nvSpPr>
          <p:cNvPr id="201" name="ZoneTexte 8"/>
          <p:cNvSpPr txBox="1"/>
          <p:nvPr/>
        </p:nvSpPr>
        <p:spPr>
          <a:xfrm>
            <a:off x="3753623" y="1691515"/>
            <a:ext cx="221281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Constante de Planck</a:t>
            </a:r>
          </a:p>
        </p:txBody>
      </p:sp>
      <p:sp>
        <p:nvSpPr>
          <p:cNvPr id="202" name="ZoneTexte 9"/>
          <p:cNvSpPr txBox="1"/>
          <p:nvPr/>
        </p:nvSpPr>
        <p:spPr>
          <a:xfrm>
            <a:off x="6633943" y="2348880"/>
            <a:ext cx="221281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Vitesse de la lumière</a:t>
            </a:r>
          </a:p>
        </p:txBody>
      </p:sp>
      <p:sp>
        <p:nvSpPr>
          <p:cNvPr id="203" name="ZoneTexte 10"/>
          <p:cNvSpPr txBox="1"/>
          <p:nvPr/>
        </p:nvSpPr>
        <p:spPr>
          <a:xfrm>
            <a:off x="6633943" y="3212975"/>
            <a:ext cx="2464337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Energie du photon (photon = « particule » de lumière)</a:t>
            </a:r>
          </a:p>
        </p:txBody>
      </p:sp>
      <p:sp>
        <p:nvSpPr>
          <p:cNvPr id="204" name="ZoneTexte 1"/>
          <p:cNvSpPr txBox="1"/>
          <p:nvPr/>
        </p:nvSpPr>
        <p:spPr>
          <a:xfrm>
            <a:off x="873303" y="1111383"/>
            <a:ext cx="7541409" cy="505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physique quantique nous dit que :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 augmentant l’énergie on va diminuer la longueur d’onde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La lumière visible correspond à une énergie de l’ordre de 1 eV</a:t>
            </a:r>
          </a:p>
        </p:txBody>
      </p:sp>
      <p:sp>
        <p:nvSpPr>
          <p:cNvPr id="205" name="Connecteur droit avec flèche 12"/>
          <p:cNvSpPr/>
          <p:nvPr/>
        </p:nvSpPr>
        <p:spPr>
          <a:xfrm>
            <a:off x="2555775" y="2924944"/>
            <a:ext cx="936105" cy="36004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Connecteur droit avec flèche 14"/>
          <p:cNvSpPr/>
          <p:nvPr/>
        </p:nvSpPr>
        <p:spPr>
          <a:xfrm flipH="1">
            <a:off x="4860032" y="2132856"/>
            <a:ext cx="72008" cy="648073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Connecteur droit avec flèche 16"/>
          <p:cNvSpPr/>
          <p:nvPr/>
        </p:nvSpPr>
        <p:spPr>
          <a:xfrm flipH="1">
            <a:off x="5580112" y="2636911"/>
            <a:ext cx="864097" cy="36004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8" name="Connecteur droit avec flèche 18"/>
          <p:cNvSpPr/>
          <p:nvPr/>
        </p:nvSpPr>
        <p:spPr>
          <a:xfrm flipH="1" flipV="1">
            <a:off x="5508104" y="3645025"/>
            <a:ext cx="792089" cy="29617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9" name="Image 13" descr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1" y="3032975"/>
            <a:ext cx="1168401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12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Nos unités de mesure de l’énergie</a:t>
            </a:r>
          </a:p>
        </p:txBody>
      </p:sp>
      <p:sp>
        <p:nvSpPr>
          <p:cNvPr id="213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1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15" name="ZoneTexte 1"/>
          <p:cNvSpPr txBox="1"/>
          <p:nvPr/>
        </p:nvSpPr>
        <p:spPr>
          <a:xfrm>
            <a:off x="657279" y="1340767"/>
            <a:ext cx="7541409" cy="399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Par définition: l’énergie acquise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par un électron qui voit une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différence de potentiel de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1 V est 1 eV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Donc 1 eV = 1,6 x 10</a:t>
            </a:r>
            <a:r>
              <a:rPr baseline="30000"/>
              <a:t>-19 </a:t>
            </a:r>
            <a:r>
              <a:t>J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L’eV est trop petit pour être utilisé,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donc on en utilise des multiples :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800100" lvl="1" indent="-342900">
              <a:buSzPct val="70000"/>
              <a:buChar char="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1 keV = 10</a:t>
            </a:r>
            <a:r>
              <a:rPr baseline="30000"/>
              <a:t>3</a:t>
            </a:r>
            <a:r>
              <a:t> eV, 1 MeV = 10</a:t>
            </a:r>
            <a:r>
              <a:rPr baseline="30000"/>
              <a:t>6</a:t>
            </a:r>
            <a:r>
              <a:t> eV, 1 GeV = 10</a:t>
            </a:r>
            <a:r>
              <a:rPr baseline="30000"/>
              <a:t>9</a:t>
            </a:r>
            <a:r>
              <a:t> eV, 1 TeV = 10</a:t>
            </a:r>
            <a:r>
              <a:rPr baseline="30000"/>
              <a:t>12</a:t>
            </a:r>
            <a:r>
              <a:t> eV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3" cy="21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Espace réservé du pied de page 3"/>
          <p:cNvSpPr txBox="1"/>
          <p:nvPr/>
        </p:nvSpPr>
        <p:spPr>
          <a:xfrm>
            <a:off x="2985770" y="6589347"/>
            <a:ext cx="2994661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 CERN et le LHC</a:t>
            </a:r>
          </a:p>
        </p:txBody>
      </p:sp>
      <p:sp>
        <p:nvSpPr>
          <p:cNvPr id="219" name="Titre 1"/>
          <p:cNvSpPr txBox="1">
            <a:spLocks noGrp="1"/>
          </p:cNvSpPr>
          <p:nvPr>
            <p:ph type="title"/>
          </p:nvPr>
        </p:nvSpPr>
        <p:spPr>
          <a:xfrm>
            <a:off x="130174" y="72008"/>
            <a:ext cx="8872540" cy="692697"/>
          </a:xfrm>
          <a:prstGeom prst="rect">
            <a:avLst/>
          </a:prstGeom>
        </p:spPr>
        <p:txBody>
          <a:bodyPr/>
          <a:lstStyle/>
          <a:p>
            <a:r>
              <a:t>De combien d’énergie a-t-on besoin ?</a:t>
            </a:r>
          </a:p>
        </p:txBody>
      </p:sp>
      <p:sp>
        <p:nvSpPr>
          <p:cNvPr id="220" name="Espace réservé de la date 2"/>
          <p:cNvSpPr txBox="1"/>
          <p:nvPr/>
        </p:nvSpPr>
        <p:spPr>
          <a:xfrm>
            <a:off x="147320" y="6594904"/>
            <a:ext cx="2506753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MasterClasses 2026 - IJCLab</a:t>
            </a:r>
          </a:p>
        </p:txBody>
      </p:sp>
      <p:sp>
        <p:nvSpPr>
          <p:cNvPr id="221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899540" y="6589348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2" name="ZoneTexte 1"/>
          <p:cNvSpPr txBox="1"/>
          <p:nvPr/>
        </p:nvSpPr>
        <p:spPr>
          <a:xfrm>
            <a:off x="801296" y="1124743"/>
            <a:ext cx="7613416" cy="505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Pour regarder des objets de 10</a:t>
            </a:r>
            <a:r>
              <a:rPr baseline="30000"/>
              <a:t>-18 </a:t>
            </a:r>
            <a:r>
              <a:t>m, il faut environ une énergie de 1 TeV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Comment faire ? 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C’est pour cela qu’on dit qu’un proton correspond à une énergie de 1 GeV</a:t>
            </a: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Mais on a besoin de x 1000 plus d’énergie..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3"/>
            <a:ext cx="1440001" cy="14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ZoneTexte 1"/>
          <p:cNvSpPr txBox="1"/>
          <p:nvPr/>
        </p:nvSpPr>
        <p:spPr>
          <a:xfrm>
            <a:off x="801296" y="2924943"/>
            <a:ext cx="7613416" cy="1503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On utilise la formule d’Einstein</a:t>
            </a: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3429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chemeClr val="accent3">
                  <a:lumOff val="44000"/>
                </a:schemeClr>
              </a:solidFill>
            </a:endParaRPr>
          </a:p>
          <a:p>
            <a:pPr marL="742950" lvl="1" indent="-28575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On convertit la matière en énergie</a:t>
            </a:r>
          </a:p>
        </p:txBody>
      </p:sp>
      <p:pic>
        <p:nvPicPr>
          <p:cNvPr id="225" name="Image 7" descr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1" y="3438268"/>
            <a:ext cx="21082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4" build="p" bldLvl="5" animBg="1" advAuto="0"/>
      <p:bldP spid="223" grpId="1" animBg="1" advAuto="0"/>
      <p:bldP spid="224" grpId="2" animBg="1" advAuto="0"/>
      <p:bldP spid="225" grpId="3" animBg="1" advAuto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Thème 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Thème 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2661</Words>
  <Application>Microsoft Macintosh PowerPoint</Application>
  <PresentationFormat>On-screen Show (4:3)</PresentationFormat>
  <Paragraphs>512</Paragraphs>
  <Slides>41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Helvetica Neue Light</vt:lpstr>
      <vt:lpstr>Helvetica Neue Medium</vt:lpstr>
      <vt:lpstr>Symbol</vt:lpstr>
      <vt:lpstr>Times New Roman</vt:lpstr>
      <vt:lpstr>Wingdings</vt:lpstr>
      <vt:lpstr>Thème Office</vt:lpstr>
      <vt:lpstr>PowerPoint Presentation</vt:lpstr>
      <vt:lpstr>Plan</vt:lpstr>
      <vt:lpstr>Plan</vt:lpstr>
      <vt:lpstr>La taille des constituants de la matière</vt:lpstr>
      <vt:lpstr>Pourquoi a-t-on besoin d’accélérateurs ?</vt:lpstr>
      <vt:lpstr>Spectre électromagnétique </vt:lpstr>
      <vt:lpstr>Pour des petites dimensions</vt:lpstr>
      <vt:lpstr>Nos unités de mesure de l’énergie</vt:lpstr>
      <vt:lpstr>De combien d’énergie a-t-on besoin ?</vt:lpstr>
      <vt:lpstr>Comment fait-on ?</vt:lpstr>
      <vt:lpstr>Comment faire des collisions ?</vt:lpstr>
      <vt:lpstr>Plan</vt:lpstr>
      <vt:lpstr>Le CERN</vt:lpstr>
      <vt:lpstr>CERN and the LHC</vt:lpstr>
      <vt:lpstr>Plan</vt:lpstr>
      <vt:lpstr>Le LHC</vt:lpstr>
      <vt:lpstr>La conception du LHC</vt:lpstr>
      <vt:lpstr>Fonctionnement du LHC : la chaîne d’accélération</vt:lpstr>
      <vt:lpstr>Il faut guider et accélérer les protons</vt:lpstr>
      <vt:lpstr>Le LHC en chiffres</vt:lpstr>
      <vt:lpstr>Plan</vt:lpstr>
      <vt:lpstr>Une collision des protons</vt:lpstr>
      <vt:lpstr>Desintegrations de particules</vt:lpstr>
      <vt:lpstr>Desintegrations de particules</vt:lpstr>
      <vt:lpstr>Fonctionnement des experiences</vt:lpstr>
      <vt:lpstr>Du détecteur a la mesure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PowerPoint Presentation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 faisceau du LHC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Chrisitina Agapopoulou</cp:lastModifiedBy>
  <cp:revision>1</cp:revision>
  <dcterms:modified xsi:type="dcterms:W3CDTF">2026-02-19T08:02:30Z</dcterms:modified>
</cp:coreProperties>
</file>