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16.xml" ContentType="application/vnd.openxmlformats-officedocument.theme+xml"/>
  <Override PartName="/ppt/theme/theme6.xml" ContentType="application/vnd.openxmlformats-officedocument.theme+xml"/>
  <Override PartName="/ppt/theme/theme15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29.xml" ContentType="application/vnd.openxmlformats-officedocument.presentationml.slide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4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83.xml.rels" ContentType="application/vnd.openxmlformats-package.relationships+xml"/>
  <Override PartName="/ppt/slides/_rels/slide18.xml.rels" ContentType="application/vnd.openxmlformats-package.relationships+xml"/>
  <Override PartName="/ppt/slides/_rels/slide48.xml.rels" ContentType="application/vnd.openxmlformats-package.relationships+xml"/>
  <Override PartName="/ppt/slides/_rels/slide11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82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81.xml.rels" ContentType="application/vnd.openxmlformats-package.relationships+xml"/>
  <Override PartName="/ppt/slides/_rels/slide61.xml.rels" ContentType="application/vnd.openxmlformats-package.relationships+xml"/>
  <Override PartName="/ppt/slides/_rels/slide19.xml.rels" ContentType="application/vnd.openxmlformats-package.relationships+xml"/>
  <Override PartName="/ppt/slides/_rels/slide60.xml.rels" ContentType="application/vnd.openxmlformats-package.relationships+xml"/>
  <Override PartName="/ppt/slides/_rels/slide62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67.xml.rels" ContentType="application/vnd.openxmlformats-package.relationships+xml"/>
  <Override PartName="/ppt/slides/_rels/slide31.xml.rels" ContentType="application/vnd.openxmlformats-package.relationships+xml"/>
  <Override PartName="/ppt/slides/_rels/slide68.xml.rels" ContentType="application/vnd.openxmlformats-package.relationships+xml"/>
  <Override PartName="/ppt/slides/_rels/slide32.xml.rels" ContentType="application/vnd.openxmlformats-package.relationships+xml"/>
  <Override PartName="/ppt/slides/_rels/slide69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56.xml.rels" ContentType="application/vnd.openxmlformats-package.relationships+xml"/>
  <Override PartName="/ppt/slides/_rels/slide44.xml.rels" ContentType="application/vnd.openxmlformats-package.relationships+xml"/>
  <Override PartName="/ppt/slides/_rels/slide55.xml.rels" ContentType="application/vnd.openxmlformats-package.relationships+xml"/>
  <Override PartName="/ppt/slides/_rels/slide43.xml.rels" ContentType="application/vnd.openxmlformats-package.relationships+xml"/>
  <Override PartName="/ppt/slides/_rels/slide54.xml.rels" ContentType="application/vnd.openxmlformats-package.relationships+xml"/>
  <Override PartName="/ppt/slides/_rels/slide42.xml.rels" ContentType="application/vnd.openxmlformats-package.relationships+xml"/>
  <Override PartName="/ppt/slides/_rels/slide79.xml.rels" ContentType="application/vnd.openxmlformats-package.relationships+xml"/>
  <Override PartName="/ppt/slides/_rels/slide53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78.xml.rels" ContentType="application/vnd.openxmlformats-package.relationships+xml"/>
  <Override PartName="/ppt/slides/_rels/slide52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77.xml.rels" ContentType="application/vnd.openxmlformats-package.relationships+xml"/>
  <Override PartName="/ppt/slides/_rels/slide14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63.xml.rels" ContentType="application/vnd.openxmlformats-package.relationships+xml"/>
  <Override PartName="/ppt/slides/_rels/slide27.xml.rels" ContentType="application/vnd.openxmlformats-package.relationships+xml"/>
  <Override PartName="/ppt/slides/_rels/slide64.xml.rels" ContentType="application/vnd.openxmlformats-package.relationships+xml"/>
  <Override PartName="/ppt/slides/_rels/slide28.xml.rels" ContentType="application/vnd.openxmlformats-package.relationships+xml"/>
  <Override PartName="/ppt/slides/_rels/slide70.xml.rels" ContentType="application/vnd.openxmlformats-package.relationships+xml"/>
  <Override PartName="/ppt/slides/_rels/slide65.xml.rels" ContentType="application/vnd.openxmlformats-package.relationships+xml"/>
  <Override PartName="/ppt/slides/_rels/slide71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66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46.xml.rels" ContentType="application/vnd.openxmlformats-package.relationships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79.xml" ContentType="application/vnd.openxmlformats-officedocument.presentationml.slide+xml"/>
  <Override PartName="/ppt/slides/slide67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8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82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34.jpeg" ContentType="image/jpeg"/>
  <Override PartName="/ppt/media/image53.png" ContentType="image/png"/>
  <Override PartName="/ppt/media/image52.png" ContentType="image/png"/>
  <Override PartName="/ppt/media/image51.png" ContentType="image/png"/>
  <Override PartName="/ppt/media/image46.jpeg" ContentType="image/jpeg"/>
  <Override PartName="/ppt/media/image45.png" ContentType="image/png"/>
  <Override PartName="/ppt/media/image37.png" ContentType="image/png"/>
  <Override PartName="/ppt/media/image5.png" ContentType="image/png"/>
  <Override PartName="/ppt/media/image17.png" ContentType="image/png"/>
  <Override PartName="/ppt/media/image8.png" ContentType="image/png"/>
  <Override PartName="/ppt/media/image14.jpeg" ContentType="image/jpeg"/>
  <Override PartName="/ppt/media/image38.jpeg" ContentType="image/jpeg"/>
  <Override PartName="/ppt/media/image3.png" ContentType="image/png"/>
  <Override PartName="/ppt/media/image19.png" ContentType="image/png"/>
  <Override PartName="/ppt/media/image61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67.png" ContentType="image/png"/>
  <Override PartName="/ppt/media/image30.png" ContentType="image/png"/>
  <Override PartName="/ppt/media/image65.png" ContentType="image/png"/>
  <Override PartName="/ppt/media/image28.png" ContentType="image/png"/>
  <Override PartName="/ppt/media/image13.jpeg" ContentType="image/jpeg"/>
  <Override PartName="/ppt/media/image50.jpeg" ContentType="image/jpeg"/>
  <Override PartName="/ppt/media/image26.png" ContentType="image/png"/>
  <Override PartName="/ppt/media/image66.png" ContentType="image/png"/>
  <Override PartName="/ppt/media/image29.png" ContentType="image/png"/>
  <Override PartName="/ppt/media/image64.png" ContentType="image/png"/>
  <Override PartName="/ppt/media/image27.png" ContentType="image/png"/>
  <Override PartName="/ppt/media/image24.png" ContentType="image/png"/>
  <Override PartName="/ppt/media/image63.png" ContentType="image/png"/>
  <Override PartName="/ppt/media/image23.png" ContentType="image/png"/>
  <Override PartName="/ppt/media/image60.png" ContentType="image/png"/>
  <Override PartName="/ppt/media/image62.png" ContentType="image/png"/>
  <Override PartName="/ppt/media/image49.jpeg" ContentType="image/jpeg"/>
  <Override PartName="/ppt/media/image25.png" ContentType="image/png"/>
  <Override PartName="/ppt/media/image15.png" ContentType="image/png"/>
  <Override PartName="/ppt/media/image6.png" ContentType="image/png"/>
  <Override PartName="/ppt/media/image33.png" ContentType="image/png"/>
  <Override PartName="/ppt/media/image1.png" ContentType="image/png"/>
  <Override PartName="/ppt/media/image10.png" ContentType="image/png"/>
  <Override PartName="/ppt/media/image47.png" ContentType="image/png"/>
  <Override PartName="/ppt/media/image4.gif" ContentType="image/gif"/>
  <Override PartName="/ppt/media/image16.png" ContentType="image/png"/>
  <Override PartName="/ppt/media/image7.png" ContentType="image/png"/>
  <Override PartName="/ppt/media/image39.png" ContentType="image/png"/>
  <Override PartName="/ppt/media/image2.png" ContentType="image/png"/>
  <Override PartName="/ppt/media/image11.png" ContentType="image/png"/>
  <Override PartName="/ppt/media/image48.png" ContentType="image/png"/>
  <Override PartName="/ppt/media/image20.png" ContentType="image/png"/>
  <Override PartName="/ppt/media/image57.png" ContentType="image/png"/>
  <Override PartName="/ppt/media/image18.png" ContentType="image/png"/>
  <Override PartName="/ppt/media/image12.jpeg" ContentType="image/jpeg"/>
  <Override PartName="/ppt/media/image9.png" ContentType="image/png"/>
  <Override PartName="/ppt/media/image31.png" ContentType="image/png"/>
  <Override PartName="/ppt/media/image35.png" ContentType="image/png"/>
  <Override PartName="/ppt/media/image32.jpeg" ContentType="image/jpeg"/>
  <Override PartName="/ppt/media/image54.png" ContentType="image/png"/>
  <Override PartName="/ppt/media/image36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0" r:id="rId92"/>
    <p:sldId id="331" r:id="rId93"/>
    <p:sldId id="332" r:id="rId94"/>
    <p:sldId id="333" r:id="rId95"/>
    <p:sldId id="334" r:id="rId96"/>
    <p:sldId id="335" r:id="rId97"/>
    <p:sldId id="336" r:id="rId98"/>
    <p:sldId id="337" r:id="rId99"/>
    <p:sldId id="338" r:id="rId100"/>
  </p:sldIdLst>
  <p:sldSz cx="13004800" cy="97536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70" Type="http://schemas.openxmlformats.org/officeDocument/2006/relationships/slide" Target="slides/slide53.xml"/><Relationship Id="rId71" Type="http://schemas.openxmlformats.org/officeDocument/2006/relationships/slide" Target="slides/slide54.xml"/><Relationship Id="rId72" Type="http://schemas.openxmlformats.org/officeDocument/2006/relationships/slide" Target="slides/slide55.xml"/><Relationship Id="rId73" Type="http://schemas.openxmlformats.org/officeDocument/2006/relationships/slide" Target="slides/slide56.xml"/><Relationship Id="rId74" Type="http://schemas.openxmlformats.org/officeDocument/2006/relationships/slide" Target="slides/slide57.xml"/><Relationship Id="rId75" Type="http://schemas.openxmlformats.org/officeDocument/2006/relationships/slide" Target="slides/slide58.xml"/><Relationship Id="rId76" Type="http://schemas.openxmlformats.org/officeDocument/2006/relationships/slide" Target="slides/slide59.xml"/><Relationship Id="rId77" Type="http://schemas.openxmlformats.org/officeDocument/2006/relationships/slide" Target="slides/slide60.xml"/><Relationship Id="rId78" Type="http://schemas.openxmlformats.org/officeDocument/2006/relationships/slide" Target="slides/slide61.xml"/><Relationship Id="rId79" Type="http://schemas.openxmlformats.org/officeDocument/2006/relationships/slide" Target="slides/slide62.xml"/><Relationship Id="rId80" Type="http://schemas.openxmlformats.org/officeDocument/2006/relationships/slide" Target="slides/slide63.xml"/><Relationship Id="rId81" Type="http://schemas.openxmlformats.org/officeDocument/2006/relationships/slide" Target="slides/slide64.xml"/><Relationship Id="rId82" Type="http://schemas.openxmlformats.org/officeDocument/2006/relationships/slide" Target="slides/slide65.xml"/><Relationship Id="rId83" Type="http://schemas.openxmlformats.org/officeDocument/2006/relationships/slide" Target="slides/slide66.xml"/><Relationship Id="rId84" Type="http://schemas.openxmlformats.org/officeDocument/2006/relationships/slide" Target="slides/slide67.xml"/><Relationship Id="rId85" Type="http://schemas.openxmlformats.org/officeDocument/2006/relationships/slide" Target="slides/slide68.xml"/><Relationship Id="rId86" Type="http://schemas.openxmlformats.org/officeDocument/2006/relationships/slide" Target="slides/slide69.xml"/><Relationship Id="rId87" Type="http://schemas.openxmlformats.org/officeDocument/2006/relationships/slide" Target="slides/slide70.xml"/><Relationship Id="rId88" Type="http://schemas.openxmlformats.org/officeDocument/2006/relationships/slide" Target="slides/slide71.xml"/><Relationship Id="rId89" Type="http://schemas.openxmlformats.org/officeDocument/2006/relationships/slide" Target="slides/slide72.xml"/><Relationship Id="rId90" Type="http://schemas.openxmlformats.org/officeDocument/2006/relationships/slide" Target="slides/slide73.xml"/><Relationship Id="rId91" Type="http://schemas.openxmlformats.org/officeDocument/2006/relationships/slide" Target="slides/slide74.xml"/><Relationship Id="rId92" Type="http://schemas.openxmlformats.org/officeDocument/2006/relationships/slide" Target="slides/slide75.xml"/><Relationship Id="rId93" Type="http://schemas.openxmlformats.org/officeDocument/2006/relationships/slide" Target="slides/slide76.xml"/><Relationship Id="rId94" Type="http://schemas.openxmlformats.org/officeDocument/2006/relationships/slide" Target="slides/slide77.xml"/><Relationship Id="rId95" Type="http://schemas.openxmlformats.org/officeDocument/2006/relationships/slide" Target="slides/slide78.xml"/><Relationship Id="rId96" Type="http://schemas.openxmlformats.org/officeDocument/2006/relationships/slide" Target="slides/slide79.xml"/><Relationship Id="rId97" Type="http://schemas.openxmlformats.org/officeDocument/2006/relationships/slide" Target="slides/slide80.xml"/><Relationship Id="rId98" Type="http://schemas.openxmlformats.org/officeDocument/2006/relationships/slide" Target="slides/slide81.xml"/><Relationship Id="rId99" Type="http://schemas.openxmlformats.org/officeDocument/2006/relationships/slide" Target="slides/slide82.xml"/><Relationship Id="rId100" Type="http://schemas.openxmlformats.org/officeDocument/2006/relationships/slide" Target="slides/slide83.xml"/><Relationship Id="rId10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C5DE871-8896-46A7-B1F5-7DFBB5D8082D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FE76E8B2-B818-4CE8-AE24-BB5A95DE70E4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A1A8B4C-A7CD-4D9B-948C-89467D52B2C2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E15A0F1-E2D9-4F16-9921-8909495E54EE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E79B1AA4-D89F-4DE4-B622-A7AD4FECBABB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5C52099-A34A-4093-8350-83E8416570E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8611F5D-9B92-4DC3-BF5D-783B6C81EA6C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0159CE62-106D-43EC-8951-DCE262AF5ABE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8A3382B-F17C-48B2-91CF-130570F20022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9A79DF1-3E44-4B24-A9B7-EFFCEDCF4AC7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992D8D2-6750-4D16-9E8F-F8ADAECFA517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Quot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0926CCA-B274-4E28-B0C2-AE07C116B5A7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459347C-672A-4BEA-867B-F1EEAE828158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D596472-4DC9-4283-B77C-ED54C7E363A1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F72F532-DE9F-46D6-82DD-2AA1BA904922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C9EDBDD-A44D-4358-9BD1-86E4D37CAA9A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"/>
          <p:cNvSpPr/>
          <p:nvPr/>
        </p:nvSpPr>
        <p:spPr>
          <a:xfrm flipV="1">
            <a:off x="406080" y="992880"/>
            <a:ext cx="12192120" cy="360"/>
          </a:xfrm>
          <a:prstGeom prst="line">
            <a:avLst/>
          </a:prstGeom>
          <a:ln w="254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E4B2385-12A5-41E7-B40B-2FCAA751C4F1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406080" y="6140880"/>
            <a:ext cx="12192120" cy="360"/>
          </a:xfrm>
          <a:prstGeom prst="line">
            <a:avLst/>
          </a:prstGeom>
          <a:ln w="381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10"/>
          </p:nvPr>
        </p:nvSpPr>
        <p:spPr>
          <a:xfrm>
            <a:off x="1219428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4AED16A-6F69-40AC-9387-473F93FC696B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"/>
          <p:cNvSpPr/>
          <p:nvPr/>
        </p:nvSpPr>
        <p:spPr>
          <a:xfrm>
            <a:off x="2047320" y="2030400"/>
            <a:ext cx="8909640" cy="360"/>
          </a:xfrm>
          <a:prstGeom prst="line">
            <a:avLst/>
          </a:prstGeom>
          <a:ln w="381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sldNum" idx="11"/>
          </p:nvPr>
        </p:nvSpPr>
        <p:spPr>
          <a:xfrm>
            <a:off x="12161880" y="4190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088CE9F-E300-4929-9DA4-78FB4D4FC6F2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sldNum" idx="12"/>
          </p:nvPr>
        </p:nvSpPr>
        <p:spPr>
          <a:xfrm>
            <a:off x="1219428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0CAC84F-2B0A-44F8-8F75-01FAEA32AF0E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Line"/>
          <p:cNvSpPr/>
          <p:nvPr/>
        </p:nvSpPr>
        <p:spPr>
          <a:xfrm>
            <a:off x="5892480" y="6140880"/>
            <a:ext cx="6705720" cy="360"/>
          </a:xfrm>
          <a:prstGeom prst="line">
            <a:avLst/>
          </a:prstGeom>
          <a:ln w="381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sldNum" idx="13"/>
          </p:nvPr>
        </p:nvSpPr>
        <p:spPr>
          <a:xfrm>
            <a:off x="1219428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F98543A-7A56-444F-87CB-01C2EF72F793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sldNum" idx="1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494A28D-1402-4245-9C0B-BEFF5E24B6D2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Line"/>
          <p:cNvSpPr/>
          <p:nvPr/>
        </p:nvSpPr>
        <p:spPr>
          <a:xfrm flipV="1">
            <a:off x="406080" y="992880"/>
            <a:ext cx="12192120" cy="360"/>
          </a:xfrm>
          <a:prstGeom prst="line">
            <a:avLst/>
          </a:prstGeom>
          <a:ln w="254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 idx="1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5FB7818-7FBF-4B0D-93D5-D545BDB8FD03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sldNum" idx="1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21134A9-2C8F-46BB-B5EA-341D58B1F0D3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/>
        </p:nvSpPr>
        <p:spPr>
          <a:xfrm flipV="1">
            <a:off x="406080" y="992880"/>
            <a:ext cx="12192120" cy="360"/>
          </a:xfrm>
          <a:prstGeom prst="line">
            <a:avLst/>
          </a:prstGeom>
          <a:ln w="254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FADDE10-DE6A-4A75-AD6F-1F442A47F847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sldNum" idx="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1EB3D4A-0286-4149-9F95-530E31E949B0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"/>
          <p:cNvSpPr/>
          <p:nvPr/>
        </p:nvSpPr>
        <p:spPr>
          <a:xfrm flipV="1">
            <a:off x="406080" y="992880"/>
            <a:ext cx="12192120" cy="360"/>
          </a:xfrm>
          <a:prstGeom prst="line">
            <a:avLst/>
          </a:prstGeom>
          <a:ln w="254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8" name="Callout"/>
          <p:cNvSpPr/>
          <p:nvPr/>
        </p:nvSpPr>
        <p:spPr>
          <a:xfrm>
            <a:off x="469800" y="2362320"/>
            <a:ext cx="12063960" cy="5228280"/>
          </a:xfrm>
          <a:custGeom>
            <a:avLst/>
            <a:gdLst>
              <a:gd name="textAreaLeft" fmla="*/ 0 w 12063960"/>
              <a:gd name="textAreaRight" fmla="*/ 12065040 w 12063960"/>
              <a:gd name="textAreaTop" fmla="*/ 0 h 5228280"/>
              <a:gd name="textAreaBottom" fmla="*/ 5229360 h 5228280"/>
            </a:gdLst>
            <a:ahLst/>
            <a:rect l="textAreaLeft" t="textAreaTop" r="textAreaRight" b="textAreaBottom"/>
            <a:pathLst>
              <a:path w="21600" h="2160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5">
              <a:hueOff val="-234537"/>
              <a:satOff val="-1108"/>
              <a:lumOff val="-14796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sldNum" idx="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9D921D5-22DC-4EEC-B5BB-3E9DD6D53F50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sldNum" idx="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0D95AE9-3637-46DE-96C9-1EDEBB766B72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sldNum" idx="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1F13264-EF0C-4DBA-86AA-3CBEDFAA7C2A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8C7CB9A-E051-4D19-B9DD-8936A5A411BA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06440" y="-4945680"/>
            <a:ext cx="11174760" cy="57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 idx="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7C80CBB-4E95-4FD5-B09D-1396A23EC67B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"/>
          <p:cNvSpPr/>
          <p:nvPr/>
        </p:nvSpPr>
        <p:spPr>
          <a:xfrm>
            <a:off x="406080" y="6140880"/>
            <a:ext cx="12192120" cy="360"/>
          </a:xfrm>
          <a:prstGeom prst="line">
            <a:avLst/>
          </a:prstGeom>
          <a:ln w="38100">
            <a:solidFill>
              <a:srgbClr val="a6aaa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06440" y="1079640"/>
            <a:ext cx="12191040" cy="72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ldNum" idx="9"/>
          </p:nvPr>
        </p:nvSpPr>
        <p:spPr>
          <a:xfrm>
            <a:off x="1219428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1161B08-36D2-4BB2-B411-54C15C63029E}" type="slidenum"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://www.apple.com" TargetMode="External"/><Relationship Id="rId2" Type="http://schemas.openxmlformats.org/officeDocument/2006/relationships/hyperlink" Target="http://www-sk.icrr.u-tokyo.ac.jp/sk/index-e.html" TargetMode="External"/><Relationship Id="rId3" Type="http://schemas.openxmlformats.org/officeDocument/2006/relationships/slideLayout" Target="../slideLayouts/slideLayout1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://www.apple.com" TargetMode="External"/><Relationship Id="rId2" Type="http://schemas.openxmlformats.org/officeDocument/2006/relationships/hyperlink" Target="http://www-sk.icrr.u-tokyo.ac.jp/sk/index-e.html" TargetMode="External"/><Relationship Id="rId3" Type="http://schemas.openxmlformats.org/officeDocument/2006/relationships/slideLayout" Target="../slideLayouts/slideLayout1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://www.apple.com" TargetMode="External"/><Relationship Id="rId2" Type="http://schemas.openxmlformats.org/officeDocument/2006/relationships/hyperlink" Target="http://www-sk.icrr.u-tokyo.ac.jp/sk/index-e.html" TargetMode="External"/><Relationship Id="rId3" Type="http://schemas.openxmlformats.org/officeDocument/2006/relationships/slideLayout" Target="../slideLayouts/slideLayout1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Relationship Id="rId8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5.png"/><Relationship Id="rId9" Type="http://schemas.openxmlformats.org/officeDocument/2006/relationships/slideLayout" Target="../slideLayouts/slideLayout1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hyperlink" Target="http://www.apple.com" TargetMode="External"/><Relationship Id="rId2" Type="http://schemas.openxmlformats.org/officeDocument/2006/relationships/hyperlink" Target="http://www-sk.icrr.u-tokyo.ac.jp/sk/index-e.html" TargetMode="External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6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4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4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4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4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4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4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4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4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4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4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4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4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4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4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4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hyperlink" Target="https://lhcb-d0.web.cern.ch/" TargetMode="External"/><Relationship Id="rId2" Type="http://schemas.openxmlformats.org/officeDocument/2006/relationships/hyperlink" Target="https://lhcb-d0.web.cern.ch/" TargetMode="External"/><Relationship Id="rId3" Type="http://schemas.openxmlformats.org/officeDocument/2006/relationships/slideLayout" Target="../slideLayouts/slideLayout14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4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4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4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4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4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4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4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4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4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4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gif"/><Relationship Id="rId2" Type="http://schemas.openxmlformats.org/officeDocument/2006/relationships/slideLayout" Target="../slideLayouts/slideLayout14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4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4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4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06440" y="493560"/>
            <a:ext cx="12191040" cy="1481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 algn="ctr" defTabSz="43452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9410" spc="-1" strike="noStrike">
                <a:solidFill>
                  <a:schemeClr val="accent5">
                    <a:lumOff val="-14790"/>
                  </a:schemeClr>
                </a:solidFill>
                <a:latin typeface="DIN Alternate Bold"/>
                <a:ea typeface="DIN Alternate Bold"/>
              </a:rPr>
              <a:t>LHCb Masterclass</a:t>
            </a:r>
            <a:endParaRPr b="0" lang="en-US" sz="9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Yasmine Amhis, Raoul Henderson, Piera Battista Avril 2025"/>
          <p:cNvSpPr/>
          <p:nvPr/>
        </p:nvSpPr>
        <p:spPr>
          <a:xfrm>
            <a:off x="0" y="2089080"/>
            <a:ext cx="12868200" cy="673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DIN Condensed Bold"/>
                <a:ea typeface="DIN Condensed Bold"/>
              </a:rPr>
              <a:t>Yasmine Amhis, Raoul Henderson, Carolina Arata, February 2026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LHCbDetectorpnglight1.png" descr="LHCbDetectorpnglight1.png"/>
          <p:cNvPicPr/>
          <p:nvPr/>
        </p:nvPicPr>
        <p:blipFill>
          <a:blip r:embed="rId1"/>
          <a:stretch/>
        </p:blipFill>
        <p:spPr>
          <a:xfrm>
            <a:off x="-19080" y="2763000"/>
            <a:ext cx="13041720" cy="70020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temps de vie de plusieurs particules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ldNum" idx="2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3" name="Screen Shot 2018-03-11 at 23.51.30.png" descr="Screen Shot 2018-03-11 at 23.51.30.png"/>
          <p:cNvPicPr/>
          <p:nvPr/>
        </p:nvPicPr>
        <p:blipFill>
          <a:blip r:embed="rId1"/>
          <a:stretch/>
        </p:blipFill>
        <p:spPr>
          <a:xfrm>
            <a:off x="0" y="1331280"/>
            <a:ext cx="13003560" cy="7090200"/>
          </a:xfrm>
          <a:prstGeom prst="rect">
            <a:avLst/>
          </a:prstGeom>
          <a:ln w="12700">
            <a:noFill/>
          </a:ln>
        </p:spPr>
      </p:pic>
      <p:pic>
        <p:nvPicPr>
          <p:cNvPr id="134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9064440" y="5499360"/>
            <a:ext cx="3908880" cy="82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temps de vie de plusieurs particules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ldNum" idx="2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7" name="Screen Shot 2018-03-11 at 23.51.30.png" descr="Screen Shot 2018-03-11 at 23.51.30.png"/>
          <p:cNvPicPr/>
          <p:nvPr/>
        </p:nvPicPr>
        <p:blipFill>
          <a:blip r:embed="rId1"/>
          <a:stretch/>
        </p:blipFill>
        <p:spPr>
          <a:xfrm>
            <a:off x="0" y="1331280"/>
            <a:ext cx="13003560" cy="7090200"/>
          </a:xfrm>
          <a:prstGeom prst="rect">
            <a:avLst/>
          </a:prstGeom>
          <a:ln w="12700">
            <a:noFill/>
          </a:ln>
        </p:spPr>
      </p:pic>
      <p:pic>
        <p:nvPicPr>
          <p:cNvPr id="138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9047520" y="6896520"/>
            <a:ext cx="3908880" cy="15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tandard_Model_of_Elementary_Particles.png" descr="Standard_Model_of_Elementary_Particles.png"/>
          <p:cNvPicPr/>
          <p:nvPr/>
        </p:nvPicPr>
        <p:blipFill>
          <a:blip r:embed="rId1"/>
          <a:stretch/>
        </p:blipFill>
        <p:spPr>
          <a:xfrm>
            <a:off x="2167920" y="893160"/>
            <a:ext cx="9059760" cy="8668800"/>
          </a:xfrm>
          <a:prstGeom prst="rect">
            <a:avLst/>
          </a:prstGeom>
          <a:ln w="12700">
            <a:noFill/>
          </a:ln>
        </p:spPr>
      </p:pic>
      <p:sp>
        <p:nvSpPr>
          <p:cNvPr id="14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Les hadrons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ldNum" idx="2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2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1565640" y="2453040"/>
            <a:ext cx="6276960" cy="363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Deux types de structures à base de quarks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ldNum" idx="2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" name="Oval"/>
          <p:cNvSpPr/>
          <p:nvPr/>
        </p:nvSpPr>
        <p:spPr>
          <a:xfrm>
            <a:off x="476280" y="140472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46" name="Oval"/>
          <p:cNvSpPr/>
          <p:nvPr/>
        </p:nvSpPr>
        <p:spPr>
          <a:xfrm>
            <a:off x="5078880" y="528480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47" name="Oval"/>
          <p:cNvSpPr/>
          <p:nvPr/>
        </p:nvSpPr>
        <p:spPr>
          <a:xfrm>
            <a:off x="1586160" y="218232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48" name="Oval"/>
          <p:cNvSpPr/>
          <p:nvPr/>
        </p:nvSpPr>
        <p:spPr>
          <a:xfrm>
            <a:off x="3337200" y="218232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49" name="Oval"/>
          <p:cNvSpPr/>
          <p:nvPr/>
        </p:nvSpPr>
        <p:spPr>
          <a:xfrm>
            <a:off x="5088240" y="218232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50" name="Oval"/>
          <p:cNvSpPr/>
          <p:nvPr/>
        </p:nvSpPr>
        <p:spPr>
          <a:xfrm>
            <a:off x="9094680" y="60624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51" name="Oval"/>
          <p:cNvSpPr/>
          <p:nvPr/>
        </p:nvSpPr>
        <p:spPr>
          <a:xfrm>
            <a:off x="6784920" y="60624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52" name="Quark"/>
          <p:cNvSpPr/>
          <p:nvPr/>
        </p:nvSpPr>
        <p:spPr>
          <a:xfrm>
            <a:off x="1738800" y="3165840"/>
            <a:ext cx="1172520" cy="54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Quark"/>
          <p:cNvSpPr/>
          <p:nvPr/>
        </p:nvSpPr>
        <p:spPr>
          <a:xfrm>
            <a:off x="3489840" y="3165840"/>
            <a:ext cx="1172520" cy="54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Quark"/>
          <p:cNvSpPr/>
          <p:nvPr/>
        </p:nvSpPr>
        <p:spPr>
          <a:xfrm>
            <a:off x="5240880" y="3165840"/>
            <a:ext cx="1172520" cy="54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Quark"/>
          <p:cNvSpPr/>
          <p:nvPr/>
        </p:nvSpPr>
        <p:spPr>
          <a:xfrm>
            <a:off x="6937560" y="7045920"/>
            <a:ext cx="1172520" cy="54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Anti quark"/>
          <p:cNvSpPr/>
          <p:nvPr/>
        </p:nvSpPr>
        <p:spPr>
          <a:xfrm>
            <a:off x="9277920" y="6824520"/>
            <a:ext cx="111168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Baryon"/>
          <p:cNvSpPr/>
          <p:nvPr/>
        </p:nvSpPr>
        <p:spPr>
          <a:xfrm>
            <a:off x="9221400" y="2868840"/>
            <a:ext cx="300132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4">
                    <a:lumOff val="-9840"/>
                  </a:schemeClr>
                </a:solidFill>
                <a:latin typeface="DIN Alternate Bold"/>
                <a:ea typeface="DIN Alternate Bold"/>
              </a:rPr>
              <a:t>Baryon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Arrow"/>
          <p:cNvSpPr/>
          <p:nvPr/>
        </p:nvSpPr>
        <p:spPr>
          <a:xfrm>
            <a:off x="7984440" y="3191400"/>
            <a:ext cx="1087920" cy="491400"/>
          </a:xfrm>
          <a:custGeom>
            <a:avLst/>
            <a:gdLst>
              <a:gd name="textAreaLeft" fmla="*/ 0 w 1087920"/>
              <a:gd name="textAreaRight" fmla="*/ 1089000 w 1087920"/>
              <a:gd name="textAreaTop" fmla="*/ 0 h 491400"/>
              <a:gd name="textAreaBottom" fmla="*/ 492480 h 491400"/>
            </a:gdLst>
            <a:ahLst/>
            <a:rect l="textAreaLeft" t="textAreaTop" r="textAreaRight" b="textAreaBottom"/>
            <a:pathLst>
              <a:path w="21600" h="21600">
                <a:moveTo>
                  <a:pt x="16124" y="14256"/>
                </a:moveTo>
                <a:lnTo>
                  <a:pt x="16124" y="21600"/>
                </a:lnTo>
                <a:lnTo>
                  <a:pt x="0" y="10800"/>
                </a:lnTo>
                <a:lnTo>
                  <a:pt x="16124" y="0"/>
                </a:lnTo>
                <a:lnTo>
                  <a:pt x="16124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chemeClr val="accent4">
                  <a:lumOff val="-9840"/>
                </a:schemeClr>
              </a:solidFill>
              <a:latin typeface="DIN Condensed Bold"/>
              <a:ea typeface="DIN Condensed Bold"/>
            </a:endParaRPr>
          </a:p>
        </p:txBody>
      </p:sp>
      <p:sp>
        <p:nvSpPr>
          <p:cNvPr id="159" name="Méson"/>
          <p:cNvSpPr/>
          <p:nvPr/>
        </p:nvSpPr>
        <p:spPr>
          <a:xfrm>
            <a:off x="903600" y="6660000"/>
            <a:ext cx="284292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4">
                    <a:lumOff val="-9840"/>
                  </a:schemeClr>
                </a:solidFill>
                <a:latin typeface="DIN Alternate Bold"/>
                <a:ea typeface="DIN Alternate Bold"/>
              </a:rPr>
              <a:t>Méson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Arrow"/>
          <p:cNvSpPr/>
          <p:nvPr/>
        </p:nvSpPr>
        <p:spPr>
          <a:xfrm>
            <a:off x="3747240" y="7071120"/>
            <a:ext cx="1087920" cy="491400"/>
          </a:xfrm>
          <a:prstGeom prst="rightArrow">
            <a:avLst>
              <a:gd name="adj1" fmla="val 32000"/>
              <a:gd name="adj2" fmla="val 165048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chemeClr val="accent4">
                  <a:lumOff val="-9840"/>
                </a:schemeClr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ldNum" idx="2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Oval"/>
          <p:cNvSpPr/>
          <p:nvPr/>
        </p:nvSpPr>
        <p:spPr>
          <a:xfrm>
            <a:off x="2394360" y="284400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64" name="Oval"/>
          <p:cNvSpPr/>
          <p:nvPr/>
        </p:nvSpPr>
        <p:spPr>
          <a:xfrm>
            <a:off x="6409800" y="36216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65" name="Oval"/>
          <p:cNvSpPr/>
          <p:nvPr/>
        </p:nvSpPr>
        <p:spPr>
          <a:xfrm>
            <a:off x="4100400" y="36216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66" name="Quark charm"/>
          <p:cNvSpPr/>
          <p:nvPr/>
        </p:nvSpPr>
        <p:spPr>
          <a:xfrm>
            <a:off x="4236840" y="4383720"/>
            <a:ext cx="120924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charm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Anti quark up"/>
          <p:cNvSpPr/>
          <p:nvPr/>
        </p:nvSpPr>
        <p:spPr>
          <a:xfrm>
            <a:off x="6593400" y="4163040"/>
            <a:ext cx="1111680" cy="142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D0"/>
          <p:cNvSpPr/>
          <p:nvPr/>
        </p:nvSpPr>
        <p:spPr>
          <a:xfrm>
            <a:off x="5519160" y="2999520"/>
            <a:ext cx="948960" cy="1061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3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D</a:t>
            </a:r>
            <a:r>
              <a:rPr b="0" lang="en-US" sz="6300" spc="-1" strike="noStrike" baseline="31000">
                <a:solidFill>
                  <a:srgbClr val="ffffff"/>
                </a:solidFill>
                <a:latin typeface="Avenir Next Medium"/>
                <a:ea typeface="Avenir Next Medium"/>
              </a:rPr>
              <a:t>0</a:t>
            </a:r>
            <a:endParaRPr b="0" lang="en-US" sz="6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Num" idx="3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ourquoi s’intéresse-t-on au d0 ?"/>
          <p:cNvSpPr/>
          <p:nvPr/>
        </p:nvSpPr>
        <p:spPr>
          <a:xfrm>
            <a:off x="2185560" y="2709360"/>
            <a:ext cx="9030960" cy="3969000"/>
          </a:xfrm>
          <a:prstGeom prst="wedgeEllipseCallout">
            <a:avLst>
              <a:gd name="adj1" fmla="val -49496"/>
              <a:gd name="adj2" fmla="val 68347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Pourquoi s’intéresse-t-on au d</a:t>
            </a:r>
            <a:r>
              <a:rPr b="0" lang="en-US" sz="5100" spc="-1" strike="noStrike" baseline="31000" cap="all">
                <a:solidFill>
                  <a:srgbClr val="ffffff"/>
                </a:solidFill>
                <a:latin typeface="DIN Condensed Bold"/>
                <a:ea typeface="DIN Condensed Bold"/>
              </a:rPr>
              <a:t>0</a:t>
            </a: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3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Oval"/>
          <p:cNvSpPr/>
          <p:nvPr/>
        </p:nvSpPr>
        <p:spPr>
          <a:xfrm>
            <a:off x="2394360" y="284400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74" name="Oval"/>
          <p:cNvSpPr/>
          <p:nvPr/>
        </p:nvSpPr>
        <p:spPr>
          <a:xfrm>
            <a:off x="6409800" y="36216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75" name="Oval"/>
          <p:cNvSpPr/>
          <p:nvPr/>
        </p:nvSpPr>
        <p:spPr>
          <a:xfrm>
            <a:off x="4100400" y="36216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76" name="Quark charm"/>
          <p:cNvSpPr/>
          <p:nvPr/>
        </p:nvSpPr>
        <p:spPr>
          <a:xfrm>
            <a:off x="4236840" y="4383720"/>
            <a:ext cx="120924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charm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Anti quark up"/>
          <p:cNvSpPr/>
          <p:nvPr/>
        </p:nvSpPr>
        <p:spPr>
          <a:xfrm>
            <a:off x="6593400" y="4163040"/>
            <a:ext cx="1111680" cy="142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D0"/>
          <p:cNvSpPr/>
          <p:nvPr/>
        </p:nvSpPr>
        <p:spPr>
          <a:xfrm>
            <a:off x="5519160" y="2999520"/>
            <a:ext cx="948960" cy="1061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3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D</a:t>
            </a:r>
            <a:r>
              <a:rPr b="0" lang="en-US" sz="6300" spc="-1" strike="noStrike" baseline="31000">
                <a:solidFill>
                  <a:srgbClr val="ffffff"/>
                </a:solidFill>
                <a:latin typeface="Avenir Next Medium"/>
                <a:ea typeface="Avenir Next Medium"/>
              </a:rPr>
              <a:t>0</a:t>
            </a:r>
            <a:endParaRPr b="0" lang="en-US" sz="6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ldNum" idx="3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1" name="Oval"/>
          <p:cNvSpPr/>
          <p:nvPr/>
        </p:nvSpPr>
        <p:spPr>
          <a:xfrm>
            <a:off x="2394360" y="284400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82" name="Oval"/>
          <p:cNvSpPr/>
          <p:nvPr/>
        </p:nvSpPr>
        <p:spPr>
          <a:xfrm>
            <a:off x="6409800" y="36216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83" name="Oval"/>
          <p:cNvSpPr/>
          <p:nvPr/>
        </p:nvSpPr>
        <p:spPr>
          <a:xfrm>
            <a:off x="4100400" y="36216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84" name="Anti quark charm"/>
          <p:cNvSpPr/>
          <p:nvPr/>
        </p:nvSpPr>
        <p:spPr>
          <a:xfrm>
            <a:off x="4235040" y="4163040"/>
            <a:ext cx="1209240" cy="142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charm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Quark up"/>
          <p:cNvSpPr/>
          <p:nvPr/>
        </p:nvSpPr>
        <p:spPr>
          <a:xfrm>
            <a:off x="6562800" y="4383720"/>
            <a:ext cx="117252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D0"/>
          <p:cNvSpPr/>
          <p:nvPr/>
        </p:nvSpPr>
        <p:spPr>
          <a:xfrm>
            <a:off x="5519160" y="2999520"/>
            <a:ext cx="948960" cy="1061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3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D</a:t>
            </a:r>
            <a:r>
              <a:rPr b="0" lang="en-US" sz="6300" spc="-1" strike="noStrike" baseline="31000">
                <a:solidFill>
                  <a:srgbClr val="ffffff"/>
                </a:solidFill>
                <a:latin typeface="Avenir Next Medium"/>
                <a:ea typeface="Avenir Next Medium"/>
              </a:rPr>
              <a:t>0</a:t>
            </a:r>
            <a:endParaRPr b="0" lang="en-US" sz="6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Line"/>
          <p:cNvSpPr/>
          <p:nvPr/>
        </p:nvSpPr>
        <p:spPr>
          <a:xfrm>
            <a:off x="5572080" y="3087360"/>
            <a:ext cx="742680" cy="360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ldNum" idx="3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0" name="Oval"/>
          <p:cNvSpPr/>
          <p:nvPr/>
        </p:nvSpPr>
        <p:spPr>
          <a:xfrm>
            <a:off x="2394360" y="284400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91" name="Oval"/>
          <p:cNvSpPr/>
          <p:nvPr/>
        </p:nvSpPr>
        <p:spPr>
          <a:xfrm>
            <a:off x="6409800" y="36216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92" name="Oval"/>
          <p:cNvSpPr/>
          <p:nvPr/>
        </p:nvSpPr>
        <p:spPr>
          <a:xfrm>
            <a:off x="4100400" y="36216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93" name="Quark charm"/>
          <p:cNvSpPr/>
          <p:nvPr/>
        </p:nvSpPr>
        <p:spPr>
          <a:xfrm>
            <a:off x="4236840" y="4383720"/>
            <a:ext cx="120924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charm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Anti quark up"/>
          <p:cNvSpPr/>
          <p:nvPr/>
        </p:nvSpPr>
        <p:spPr>
          <a:xfrm>
            <a:off x="6593400" y="4163040"/>
            <a:ext cx="1111680" cy="142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D0"/>
          <p:cNvSpPr/>
          <p:nvPr/>
        </p:nvSpPr>
        <p:spPr>
          <a:xfrm>
            <a:off x="5519160" y="2999520"/>
            <a:ext cx="948960" cy="1061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3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D</a:t>
            </a:r>
            <a:r>
              <a:rPr b="0" lang="en-US" sz="6300" spc="-1" strike="noStrike" baseline="31000">
                <a:solidFill>
                  <a:srgbClr val="ffffff"/>
                </a:solidFill>
                <a:latin typeface="Avenir Next Medium"/>
                <a:ea typeface="Avenir Next Medium"/>
              </a:rPr>
              <a:t>0</a:t>
            </a:r>
            <a:endParaRPr b="0" lang="en-US" sz="6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ldNum" idx="3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Oval"/>
          <p:cNvSpPr/>
          <p:nvPr/>
        </p:nvSpPr>
        <p:spPr>
          <a:xfrm>
            <a:off x="2394360" y="284400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99" name="Oval"/>
          <p:cNvSpPr/>
          <p:nvPr/>
        </p:nvSpPr>
        <p:spPr>
          <a:xfrm>
            <a:off x="6409800" y="36216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00" name="Oval"/>
          <p:cNvSpPr/>
          <p:nvPr/>
        </p:nvSpPr>
        <p:spPr>
          <a:xfrm>
            <a:off x="4100400" y="36216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01" name="Quark charm"/>
          <p:cNvSpPr/>
          <p:nvPr/>
        </p:nvSpPr>
        <p:spPr>
          <a:xfrm>
            <a:off x="4236840" y="4383720"/>
            <a:ext cx="120924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charm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Anti quark up"/>
          <p:cNvSpPr/>
          <p:nvPr/>
        </p:nvSpPr>
        <p:spPr>
          <a:xfrm>
            <a:off x="6593400" y="4163040"/>
            <a:ext cx="1111680" cy="142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Il oscille !"/>
          <p:cNvSpPr/>
          <p:nvPr/>
        </p:nvSpPr>
        <p:spPr>
          <a:xfrm>
            <a:off x="612000" y="1031760"/>
            <a:ext cx="10763640" cy="1720080"/>
          </a:xfrm>
          <a:custGeom>
            <a:avLst/>
            <a:gdLst>
              <a:gd name="textAreaLeft" fmla="*/ 0 w 10763640"/>
              <a:gd name="textAreaRight" fmla="*/ 10764720 w 10763640"/>
              <a:gd name="textAreaTop" fmla="*/ 0 h 1720080"/>
              <a:gd name="textAreaBottom" fmla="*/ 1721160 h 1720080"/>
            </a:gdLst>
            <a:ahLst/>
            <a:rect l="textAreaLeft" t="textAreaTop" r="textAreaRight" b="textAreaBottom"/>
            <a:pathLst>
              <a:path w="21600" h="21600">
                <a:moveTo>
                  <a:pt x="2633" y="0"/>
                </a:moveTo>
                <a:cubicBezTo>
                  <a:pt x="2152" y="0"/>
                  <a:pt x="1763" y="2434"/>
                  <a:pt x="1763" y="5439"/>
                </a:cubicBezTo>
                <a:lnTo>
                  <a:pt x="1763" y="13517"/>
                </a:lnTo>
                <a:cubicBezTo>
                  <a:pt x="1763" y="13778"/>
                  <a:pt x="1769" y="14027"/>
                  <a:pt x="1775" y="14279"/>
                </a:cubicBezTo>
                <a:lnTo>
                  <a:pt x="0" y="21600"/>
                </a:lnTo>
                <a:lnTo>
                  <a:pt x="2010" y="17302"/>
                </a:lnTo>
                <a:cubicBezTo>
                  <a:pt x="2168" y="18319"/>
                  <a:pt x="2388" y="18955"/>
                  <a:pt x="2633" y="18955"/>
                </a:cubicBezTo>
                <a:lnTo>
                  <a:pt x="20730" y="18955"/>
                </a:lnTo>
                <a:cubicBezTo>
                  <a:pt x="21210" y="18955"/>
                  <a:pt x="21600" y="16522"/>
                  <a:pt x="21600" y="13517"/>
                </a:cubicBezTo>
                <a:lnTo>
                  <a:pt x="21600" y="5439"/>
                </a:lnTo>
                <a:cubicBezTo>
                  <a:pt x="21600" y="2434"/>
                  <a:pt x="21210" y="0"/>
                  <a:pt x="20730" y="0"/>
                </a:cubicBezTo>
                <a:lnTo>
                  <a:pt x="2633" y="0"/>
                </a:lnTo>
                <a:close/>
              </a:path>
            </a:pathLst>
          </a:cu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6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Il oscille !</a:t>
            </a:r>
            <a:endParaRPr b="0" lang="en-US" sz="5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4" name="Le D0 est une particule neutre : il peut osciller entre matière et antimatière avant de se désintégrer !"/>
          <p:cNvSpPr/>
          <p:nvPr/>
        </p:nvSpPr>
        <p:spPr>
          <a:xfrm>
            <a:off x="369720" y="7371000"/>
            <a:ext cx="1226412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Le D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0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est une particule neutre : il peut osciller entre matière et antimatière avant de se désintégrer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D0"/>
          <p:cNvSpPr/>
          <p:nvPr/>
        </p:nvSpPr>
        <p:spPr>
          <a:xfrm>
            <a:off x="5519160" y="2999520"/>
            <a:ext cx="948960" cy="1061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3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D</a:t>
            </a:r>
            <a:r>
              <a:rPr b="0" lang="en-US" sz="6300" spc="-1" strike="noStrike" baseline="31000">
                <a:solidFill>
                  <a:srgbClr val="ffffff"/>
                </a:solidFill>
                <a:latin typeface="Avenir Next Medium"/>
                <a:ea typeface="Avenir Next Medium"/>
              </a:rPr>
              <a:t>0</a:t>
            </a:r>
            <a:endParaRPr b="0" lang="en-US" sz="6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Screenshot 2020-02-26 13.54.26.png" descr="Screenshot 2020-02-26 13.54.26.png"/>
          <p:cNvPicPr/>
          <p:nvPr/>
        </p:nvPicPr>
        <p:blipFill>
          <a:blip r:embed="rId1"/>
          <a:stretch/>
        </p:blipFill>
        <p:spPr>
          <a:xfrm>
            <a:off x="11103120" y="8152560"/>
            <a:ext cx="1477440" cy="1414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/>
          </p:nvPr>
        </p:nvSpPr>
        <p:spPr>
          <a:xfrm>
            <a:off x="406440" y="3430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 quoi allons-nous parler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ldNum" idx="17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hoto courtesy of SNO"/>
          <p:cNvSpPr/>
          <p:nvPr/>
        </p:nvSpPr>
        <p:spPr>
          <a:xfrm>
            <a:off x="2493360" y="8976960"/>
            <a:ext cx="212796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1"/>
              </a:rPr>
              <a:t>Photo courtesy of SNO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SuperKamiokande"/>
          <p:cNvSpPr/>
          <p:nvPr/>
        </p:nvSpPr>
        <p:spPr>
          <a:xfrm>
            <a:off x="8544960" y="8976960"/>
            <a:ext cx="174420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2"/>
              </a:rPr>
              <a:t>SuperKamiokande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Introduction : Le méson D0 et pourquoi il est intéressant"/>
          <p:cNvSpPr/>
          <p:nvPr/>
        </p:nvSpPr>
        <p:spPr>
          <a:xfrm>
            <a:off x="3276720" y="1638000"/>
            <a:ext cx="860868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Introduction : Le méson D0 et pourquoi il est intéressant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Votre mission !"/>
          <p:cNvSpPr/>
          <p:nvPr/>
        </p:nvSpPr>
        <p:spPr>
          <a:xfrm>
            <a:off x="3276720" y="5166720"/>
            <a:ext cx="797760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Votre mission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olygon"/>
          <p:cNvSpPr/>
          <p:nvPr/>
        </p:nvSpPr>
        <p:spPr>
          <a:xfrm>
            <a:off x="848880" y="157464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6">
              <a:hueOff val="-2153150"/>
              <a:satOff val="-11264"/>
              <a:lumOff val="-15786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98" name="Polygon"/>
          <p:cNvSpPr/>
          <p:nvPr/>
        </p:nvSpPr>
        <p:spPr>
          <a:xfrm>
            <a:off x="848880" y="484452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99" name="Polygon"/>
          <p:cNvSpPr/>
          <p:nvPr/>
        </p:nvSpPr>
        <p:spPr>
          <a:xfrm>
            <a:off x="848880" y="320976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1">
              <a:hueOff val="262910"/>
              <a:satOff val="3867"/>
              <a:lumOff val="-1803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00" name="Mesurer les propriétés des particules avec LHCb"/>
          <p:cNvSpPr/>
          <p:nvPr/>
        </p:nvSpPr>
        <p:spPr>
          <a:xfrm>
            <a:off x="3276720" y="3354120"/>
            <a:ext cx="797760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Mesurer les propriétés des particules avec LHCb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Num" idx="3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ourquoi s’intéresse-t-on à l’antimatière ?"/>
          <p:cNvSpPr/>
          <p:nvPr/>
        </p:nvSpPr>
        <p:spPr>
          <a:xfrm>
            <a:off x="1478520" y="2375640"/>
            <a:ext cx="9030960" cy="3969000"/>
          </a:xfrm>
          <a:prstGeom prst="wedgeEllipseCallout">
            <a:avLst>
              <a:gd name="adj1" fmla="val 58256"/>
              <a:gd name="adj2" fmla="val 70659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pourquoi s’intéresse-t-on à l’antimatière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Matière et ANTIMATIÈre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sldNum" idx="3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1" name="Screenshot 2022-03-22 at 10.28.14.png" descr="Screenshot 2022-03-22 at 10.28.14.png"/>
          <p:cNvPicPr/>
          <p:nvPr/>
        </p:nvPicPr>
        <p:blipFill>
          <a:blip r:embed="rId1"/>
          <a:stretch/>
        </p:blipFill>
        <p:spPr>
          <a:xfrm>
            <a:off x="6235920" y="1755000"/>
            <a:ext cx="6599160" cy="3808800"/>
          </a:xfrm>
          <a:prstGeom prst="rect">
            <a:avLst/>
          </a:prstGeom>
          <a:ln w="12700">
            <a:noFill/>
          </a:ln>
        </p:spPr>
      </p:pic>
      <p:pic>
        <p:nvPicPr>
          <p:cNvPr id="212" name="Screenshot 2022-03-22 at 10.28.06.png" descr="Screenshot 2022-03-22 at 10.28.06.png"/>
          <p:cNvPicPr/>
          <p:nvPr/>
        </p:nvPicPr>
        <p:blipFill>
          <a:blip r:embed="rId2"/>
          <a:stretch/>
        </p:blipFill>
        <p:spPr>
          <a:xfrm>
            <a:off x="687240" y="1755000"/>
            <a:ext cx="5070240" cy="3808800"/>
          </a:xfrm>
          <a:prstGeom prst="rect">
            <a:avLst/>
          </a:prstGeom>
          <a:ln w="12700">
            <a:noFill/>
          </a:ln>
        </p:spPr>
      </p:pic>
      <p:sp>
        <p:nvSpPr>
          <p:cNvPr id="213" name="Atome d’hydrogène"/>
          <p:cNvSpPr/>
          <p:nvPr/>
        </p:nvSpPr>
        <p:spPr>
          <a:xfrm>
            <a:off x="695880" y="1004760"/>
            <a:ext cx="3628440" cy="55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000" spc="-1" strike="noStrike">
                <a:solidFill>
                  <a:schemeClr val="accent2">
                    <a:lumOff val="-20980"/>
                  </a:schemeClr>
                </a:solidFill>
                <a:latin typeface="Avenir Next Medium"/>
                <a:ea typeface="Avenir Next Medium"/>
              </a:rPr>
              <a:t>Atome d’hydrogène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Atome d’antihydrogène"/>
          <p:cNvSpPr/>
          <p:nvPr/>
        </p:nvSpPr>
        <p:spPr>
          <a:xfrm>
            <a:off x="6682680" y="1004760"/>
            <a:ext cx="4296600" cy="55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000" spc="-1" strike="noStrike">
                <a:solidFill>
                  <a:schemeClr val="accent2">
                    <a:lumOff val="-20980"/>
                  </a:schemeClr>
                </a:solidFill>
                <a:latin typeface="Avenir Next Medium"/>
                <a:ea typeface="Avenir Next Medium"/>
              </a:rPr>
              <a:t>Atome d’antihydrogène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Image" descr="Image"/>
          <p:cNvPicPr/>
          <p:nvPr/>
        </p:nvPicPr>
        <p:blipFill>
          <a:blip r:embed="rId3"/>
          <a:stretch/>
        </p:blipFill>
        <p:spPr>
          <a:xfrm>
            <a:off x="6711120" y="6197040"/>
            <a:ext cx="6131880" cy="2668680"/>
          </a:xfrm>
          <a:prstGeom prst="rect">
            <a:avLst/>
          </a:prstGeom>
          <a:ln w="12700">
            <a:noFill/>
          </a:ln>
        </p:spPr>
      </p:pic>
      <p:sp>
        <p:nvSpPr>
          <p:cNvPr id="216" name="Même masse, mais charges électriques  opposées.…"/>
          <p:cNvSpPr/>
          <p:nvPr/>
        </p:nvSpPr>
        <p:spPr>
          <a:xfrm>
            <a:off x="80280" y="6033240"/>
            <a:ext cx="6284880" cy="2995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5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Même masse, mais charges électriques </a:t>
            </a:r>
            <a:br>
              <a:rPr sz="2500"/>
            </a:br>
            <a:r>
              <a:rPr b="0" lang="en-US" sz="25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opposées.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5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Matière et antimatière semblent donc </a:t>
            </a:r>
            <a:br>
              <a:rPr sz="2500"/>
            </a:br>
            <a:r>
              <a:rPr b="0" lang="en-US" sz="25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parfaitement symétriques.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5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Quand matière et antimatière se </a:t>
            </a:r>
            <a:br>
              <a:rPr sz="2500"/>
            </a:br>
            <a:r>
              <a:rPr b="0" lang="en-US" sz="25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rencontrent: BOOM!</a:t>
            </a:r>
            <a:endParaRPr b="0" lang="en-US" sz="2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-11160" y="-50760"/>
            <a:ext cx="13026240" cy="985428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1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ffffff"/>
                </a:solidFill>
                <a:latin typeface="DIN Alternate Bold"/>
                <a:ea typeface="DIN Alternate Bold"/>
              </a:rPr>
              <a:t>L’énigme de l’antimatière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ldNum" idx="3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1200px-CMB_Timeline300_no_WMAP.jpg" descr="1200px-CMB_Timeline300_no_WMAP.jpg"/>
          <p:cNvPicPr/>
          <p:nvPr/>
        </p:nvPicPr>
        <p:blipFill>
          <a:blip r:embed="rId1"/>
          <a:stretch/>
        </p:blipFill>
        <p:spPr>
          <a:xfrm>
            <a:off x="921240" y="997920"/>
            <a:ext cx="10653120" cy="69242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"/>
          <p:cNvSpPr/>
          <p:nvPr/>
        </p:nvSpPr>
        <p:spPr>
          <a:xfrm>
            <a:off x="-11160" y="-50760"/>
            <a:ext cx="13026240" cy="985428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2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ffffff"/>
                </a:solidFill>
                <a:latin typeface="DIN Alternate Bold"/>
                <a:ea typeface="DIN Alternate Bold"/>
              </a:rPr>
              <a:t>L’énigme de l’antimatière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ldNum" idx="3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1200px-CMB_Timeline300_no_WMAP.jpg" descr="1200px-CMB_Timeline300_no_WMAP.jpg"/>
          <p:cNvPicPr/>
          <p:nvPr/>
        </p:nvPicPr>
        <p:blipFill>
          <a:blip r:embed="rId1"/>
          <a:stretch/>
        </p:blipFill>
        <p:spPr>
          <a:xfrm>
            <a:off x="921240" y="997920"/>
            <a:ext cx="10653120" cy="6924240"/>
          </a:xfrm>
          <a:prstGeom prst="rect">
            <a:avLst/>
          </a:prstGeom>
          <a:ln w="12700">
            <a:noFill/>
          </a:ln>
        </p:spPr>
      </p:pic>
      <p:sp>
        <p:nvSpPr>
          <p:cNvPr id="225" name="Autant de matière que d’antimatière"/>
          <p:cNvSpPr/>
          <p:nvPr/>
        </p:nvSpPr>
        <p:spPr>
          <a:xfrm>
            <a:off x="268920" y="5721840"/>
            <a:ext cx="2768040" cy="3783960"/>
          </a:xfrm>
          <a:prstGeom prst="roundRect">
            <a:avLst>
              <a:gd name="adj" fmla="val 6880"/>
            </a:avLst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ffffff"/>
                </a:solidFill>
                <a:latin typeface="Avenir Book"/>
                <a:ea typeface="Avenir Book"/>
              </a:rPr>
              <a:t>Autant de matière que d’antimatière</a:t>
            </a:r>
            <a:endParaRPr b="0" lang="en-US" sz="3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6" name="Line"/>
          <p:cNvSpPr/>
          <p:nvPr/>
        </p:nvSpPr>
        <p:spPr>
          <a:xfrm flipV="1">
            <a:off x="623880" y="4203000"/>
            <a:ext cx="2092680" cy="1650240"/>
          </a:xfrm>
          <a:prstGeom prst="line">
            <a:avLst/>
          </a:prstGeom>
          <a:ln w="101600">
            <a:solidFill>
              <a:srgbClr val="34a5da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-11160" y="-50760"/>
            <a:ext cx="13026240" cy="985428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2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ffffff"/>
                </a:solidFill>
                <a:latin typeface="DIN Alternate Bold"/>
                <a:ea typeface="DIN Alternate Bold"/>
              </a:rPr>
              <a:t>L’énigme de l’antimatière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ldNum" idx="3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1200px-CMB_Timeline300_no_WMAP.jpg" descr="1200px-CMB_Timeline300_no_WMAP.jpg"/>
          <p:cNvPicPr/>
          <p:nvPr/>
        </p:nvPicPr>
        <p:blipFill>
          <a:blip r:embed="rId1"/>
          <a:stretch/>
        </p:blipFill>
        <p:spPr>
          <a:xfrm>
            <a:off x="921240" y="997920"/>
            <a:ext cx="10653120" cy="6924240"/>
          </a:xfrm>
          <a:prstGeom prst="rect">
            <a:avLst/>
          </a:prstGeom>
          <a:ln w="12700">
            <a:noFill/>
          </a:ln>
        </p:spPr>
      </p:pic>
      <p:sp>
        <p:nvSpPr>
          <p:cNvPr id="231" name="L’antimatière a disparu !"/>
          <p:cNvSpPr/>
          <p:nvPr/>
        </p:nvSpPr>
        <p:spPr>
          <a:xfrm>
            <a:off x="10032840" y="5772960"/>
            <a:ext cx="2768040" cy="3783960"/>
          </a:xfrm>
          <a:prstGeom prst="roundRect">
            <a:avLst>
              <a:gd name="adj" fmla="val 6880"/>
            </a:avLst>
          </a:prstGeom>
          <a:solidFill>
            <a:schemeClr val="accent4">
              <a:hueOff val="-667846"/>
              <a:satOff val="2144"/>
              <a:lumOff val="-598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ffffff"/>
                </a:solidFill>
                <a:latin typeface="Avenir Book"/>
                <a:ea typeface="Avenir Book"/>
              </a:rPr>
              <a:t>L’antimatière a disparu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Line"/>
          <p:cNvSpPr/>
          <p:nvPr/>
        </p:nvSpPr>
        <p:spPr>
          <a:xfrm flipH="1" flipV="1">
            <a:off x="10128600" y="4271400"/>
            <a:ext cx="1414800" cy="1751040"/>
          </a:xfrm>
          <a:prstGeom prst="line">
            <a:avLst/>
          </a:prstGeom>
          <a:ln w="101600">
            <a:solidFill>
              <a:srgbClr val="ff9d36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ldNum" idx="4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Oval"/>
          <p:cNvSpPr/>
          <p:nvPr/>
        </p:nvSpPr>
        <p:spPr>
          <a:xfrm>
            <a:off x="2394360" y="1256760"/>
            <a:ext cx="7198920" cy="40644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36" name="Oval"/>
          <p:cNvSpPr/>
          <p:nvPr/>
        </p:nvSpPr>
        <p:spPr>
          <a:xfrm>
            <a:off x="6409800" y="2034000"/>
            <a:ext cx="1477440" cy="2509200"/>
          </a:xfrm>
          <a:prstGeom prst="ellipse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37" name="Oval"/>
          <p:cNvSpPr/>
          <p:nvPr/>
        </p:nvSpPr>
        <p:spPr>
          <a:xfrm>
            <a:off x="4100400" y="20340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38" name="Quark charm"/>
          <p:cNvSpPr/>
          <p:nvPr/>
        </p:nvSpPr>
        <p:spPr>
          <a:xfrm>
            <a:off x="4236840" y="2796480"/>
            <a:ext cx="120924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charm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Anti quark up"/>
          <p:cNvSpPr/>
          <p:nvPr/>
        </p:nvSpPr>
        <p:spPr>
          <a:xfrm>
            <a:off x="6593400" y="2575440"/>
            <a:ext cx="1111680" cy="142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Anti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quark</a:t>
            </a:r>
            <a:br>
              <a:rPr sz="2900"/>
            </a:br>
            <a:r>
              <a:rPr b="0" lang="en-US" sz="29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Le D0 peut nous donner des indices sur ce qui fait la différence entre la matière et l’antimatière !…"/>
          <p:cNvSpPr/>
          <p:nvPr/>
        </p:nvSpPr>
        <p:spPr>
          <a:xfrm>
            <a:off x="369720" y="6232320"/>
            <a:ext cx="12264120" cy="252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Le D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0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peut nous donner des indices sur ce qui fait la différence entre la matière et l’antimatière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appelle ce phénomène la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violation CP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, la brisure de symétrie entre matière et antimatière!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D0"/>
          <p:cNvSpPr/>
          <p:nvPr/>
        </p:nvSpPr>
        <p:spPr>
          <a:xfrm>
            <a:off x="5519160" y="1412280"/>
            <a:ext cx="948960" cy="1061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300" spc="-1" strike="noStrike">
                <a:solidFill>
                  <a:srgbClr val="ffffff"/>
                </a:solidFill>
                <a:latin typeface="Avenir Next Medium"/>
                <a:ea typeface="Avenir Next Medium"/>
              </a:rPr>
              <a:t>D</a:t>
            </a:r>
            <a:r>
              <a:rPr b="0" lang="en-US" sz="6300" spc="-1" strike="noStrike" baseline="31000">
                <a:solidFill>
                  <a:srgbClr val="ffffff"/>
                </a:solidFill>
                <a:latin typeface="Avenir Next Medium"/>
                <a:ea typeface="Avenir Next Medium"/>
              </a:rPr>
              <a:t>0</a:t>
            </a:r>
            <a:endParaRPr b="0" lang="en-US" sz="6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/>
          </p:nvPr>
        </p:nvSpPr>
        <p:spPr>
          <a:xfrm>
            <a:off x="406440" y="3430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 quoi allons-nous parler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sldNum" idx="4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Photo courtesy of SNO"/>
          <p:cNvSpPr/>
          <p:nvPr/>
        </p:nvSpPr>
        <p:spPr>
          <a:xfrm>
            <a:off x="2493360" y="8976960"/>
            <a:ext cx="212796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1"/>
              </a:rPr>
              <a:t>Photo courtesy of SNO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SuperKamiokande"/>
          <p:cNvSpPr/>
          <p:nvPr/>
        </p:nvSpPr>
        <p:spPr>
          <a:xfrm>
            <a:off x="8544960" y="8976960"/>
            <a:ext cx="174420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2"/>
              </a:rPr>
              <a:t>SuperKamiokande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Introduction : Le méson D0 et pourquoi il est intéressant"/>
          <p:cNvSpPr/>
          <p:nvPr/>
        </p:nvSpPr>
        <p:spPr>
          <a:xfrm>
            <a:off x="3276720" y="1638000"/>
            <a:ext cx="860868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Introduction : Le méson D0 et pourquoi il est intéressant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Votre mission !"/>
          <p:cNvSpPr/>
          <p:nvPr/>
        </p:nvSpPr>
        <p:spPr>
          <a:xfrm>
            <a:off x="3276720" y="5166720"/>
            <a:ext cx="797760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Votre mission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olygon"/>
          <p:cNvSpPr/>
          <p:nvPr/>
        </p:nvSpPr>
        <p:spPr>
          <a:xfrm>
            <a:off x="848880" y="157464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6">
              <a:hueOff val="-2153150"/>
              <a:satOff val="-11264"/>
              <a:lumOff val="-15786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49" name="Polygon"/>
          <p:cNvSpPr/>
          <p:nvPr/>
        </p:nvSpPr>
        <p:spPr>
          <a:xfrm>
            <a:off x="848880" y="484452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50" name="Polygon"/>
          <p:cNvSpPr/>
          <p:nvPr/>
        </p:nvSpPr>
        <p:spPr>
          <a:xfrm>
            <a:off x="848880" y="320976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1">
              <a:hueOff val="262910"/>
              <a:satOff val="3867"/>
              <a:lumOff val="-1803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51" name="Mesurer les propriétés des particules avec LHCb"/>
          <p:cNvSpPr/>
          <p:nvPr/>
        </p:nvSpPr>
        <p:spPr>
          <a:xfrm>
            <a:off x="3276720" y="3354120"/>
            <a:ext cx="797760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Mesurer les propriétés des particules avec LHCb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"/>
          <p:cNvSpPr/>
          <p:nvPr/>
        </p:nvSpPr>
        <p:spPr>
          <a:xfrm>
            <a:off x="627120" y="4726080"/>
            <a:ext cx="11749680" cy="1858680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53" name="Rectangle"/>
          <p:cNvSpPr/>
          <p:nvPr/>
        </p:nvSpPr>
        <p:spPr>
          <a:xfrm>
            <a:off x="627120" y="1260000"/>
            <a:ext cx="11749680" cy="1858680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Num" idx="4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comment fait-on pour produire toutes ces particules ?"/>
          <p:cNvSpPr/>
          <p:nvPr/>
        </p:nvSpPr>
        <p:spPr>
          <a:xfrm>
            <a:off x="2185560" y="2709360"/>
            <a:ext cx="9030960" cy="3969000"/>
          </a:xfrm>
          <a:prstGeom prst="wedgeEllipseCallout">
            <a:avLst>
              <a:gd name="adj1" fmla="val -49496"/>
              <a:gd name="adj2" fmla="val 68347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comment fait-on pour produire toutes ces particules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6953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une machine pour accélérer des les protons et faire des collisions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ldNum" idx="4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8" name="Le LHC : Large Hadron Collider"/>
          <p:cNvSpPr/>
          <p:nvPr/>
        </p:nvSpPr>
        <p:spPr>
          <a:xfrm>
            <a:off x="333720" y="1139400"/>
            <a:ext cx="629172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Le LHC : Large Hadron Collider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LHC_map-s.jpg" descr="LHC_map-s.jpg"/>
          <p:cNvPicPr/>
          <p:nvPr/>
        </p:nvPicPr>
        <p:blipFill>
          <a:blip r:embed="rId1"/>
          <a:stretch/>
        </p:blipFill>
        <p:spPr>
          <a:xfrm>
            <a:off x="0" y="2439360"/>
            <a:ext cx="13003560" cy="7314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collision de protons à très haute énergie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ldNum" idx="4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2" name="Oval"/>
          <p:cNvSpPr/>
          <p:nvPr/>
        </p:nvSpPr>
        <p:spPr>
          <a:xfrm>
            <a:off x="199800" y="2941560"/>
            <a:ext cx="4938120" cy="344484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63" name="Oval"/>
          <p:cNvSpPr/>
          <p:nvPr/>
        </p:nvSpPr>
        <p:spPr>
          <a:xfrm>
            <a:off x="495720" y="3621600"/>
            <a:ext cx="1321920" cy="2084760"/>
          </a:xfrm>
          <a:prstGeom prst="ellipse">
            <a:avLst/>
          </a:prstGeom>
          <a:solidFill>
            <a:schemeClr val="accent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64" name="Oval"/>
          <p:cNvSpPr/>
          <p:nvPr/>
        </p:nvSpPr>
        <p:spPr>
          <a:xfrm>
            <a:off x="2008080" y="3621600"/>
            <a:ext cx="1321920" cy="2084760"/>
          </a:xfrm>
          <a:prstGeom prst="ellipse">
            <a:avLst/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65" name="Oval"/>
          <p:cNvSpPr/>
          <p:nvPr/>
        </p:nvSpPr>
        <p:spPr>
          <a:xfrm>
            <a:off x="3598200" y="3621600"/>
            <a:ext cx="1321920" cy="2084760"/>
          </a:xfrm>
          <a:prstGeom prst="ellipse">
            <a:avLst/>
          </a:prstGeom>
          <a:solidFill>
            <a:srgbClr val="2239c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66" name="Quark up"/>
          <p:cNvSpPr/>
          <p:nvPr/>
        </p:nvSpPr>
        <p:spPr>
          <a:xfrm>
            <a:off x="57348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Quark up"/>
          <p:cNvSpPr/>
          <p:nvPr/>
        </p:nvSpPr>
        <p:spPr>
          <a:xfrm>
            <a:off x="208584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Quark down"/>
          <p:cNvSpPr/>
          <p:nvPr/>
        </p:nvSpPr>
        <p:spPr>
          <a:xfrm>
            <a:off x="3676320" y="4172040"/>
            <a:ext cx="124380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down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Oval"/>
          <p:cNvSpPr/>
          <p:nvPr/>
        </p:nvSpPr>
        <p:spPr>
          <a:xfrm>
            <a:off x="7875360" y="2941560"/>
            <a:ext cx="4938120" cy="344484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000000"/>
              </a:solidFill>
              <a:latin typeface="Avenir Next Medium"/>
              <a:ea typeface="Avenir Next Medium"/>
            </a:endParaRPr>
          </a:p>
        </p:txBody>
      </p:sp>
      <p:sp>
        <p:nvSpPr>
          <p:cNvPr id="270" name="Oval"/>
          <p:cNvSpPr/>
          <p:nvPr/>
        </p:nvSpPr>
        <p:spPr>
          <a:xfrm>
            <a:off x="8171280" y="3621600"/>
            <a:ext cx="1321920" cy="2084760"/>
          </a:xfrm>
          <a:prstGeom prst="ellipse">
            <a:avLst/>
          </a:prstGeom>
          <a:solidFill>
            <a:schemeClr val="accent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ffffff"/>
              </a:solidFill>
              <a:latin typeface="Avenir Next Medium"/>
              <a:ea typeface="Avenir Next Medium"/>
            </a:endParaRPr>
          </a:p>
        </p:txBody>
      </p:sp>
      <p:sp>
        <p:nvSpPr>
          <p:cNvPr id="271" name="Oval"/>
          <p:cNvSpPr/>
          <p:nvPr/>
        </p:nvSpPr>
        <p:spPr>
          <a:xfrm>
            <a:off x="9683640" y="3621600"/>
            <a:ext cx="1321920" cy="2084760"/>
          </a:xfrm>
          <a:prstGeom prst="ellipse">
            <a:avLst/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ffffff"/>
              </a:solidFill>
              <a:latin typeface="Avenir Next Medium"/>
              <a:ea typeface="Avenir Next Medium"/>
            </a:endParaRPr>
          </a:p>
        </p:txBody>
      </p:sp>
      <p:sp>
        <p:nvSpPr>
          <p:cNvPr id="272" name="Oval"/>
          <p:cNvSpPr/>
          <p:nvPr/>
        </p:nvSpPr>
        <p:spPr>
          <a:xfrm>
            <a:off x="11273760" y="3621600"/>
            <a:ext cx="1321920" cy="2084760"/>
          </a:xfrm>
          <a:prstGeom prst="ellipse">
            <a:avLst/>
          </a:prstGeom>
          <a:solidFill>
            <a:srgbClr val="2239c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ffffff"/>
              </a:solidFill>
              <a:latin typeface="Avenir Next Medium"/>
              <a:ea typeface="Avenir Next Medium"/>
            </a:endParaRPr>
          </a:p>
        </p:txBody>
      </p:sp>
      <p:sp>
        <p:nvSpPr>
          <p:cNvPr id="273" name="Quark up"/>
          <p:cNvSpPr/>
          <p:nvPr/>
        </p:nvSpPr>
        <p:spPr>
          <a:xfrm>
            <a:off x="824904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Quark up"/>
          <p:cNvSpPr/>
          <p:nvPr/>
        </p:nvSpPr>
        <p:spPr>
          <a:xfrm>
            <a:off x="976140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Quark down"/>
          <p:cNvSpPr/>
          <p:nvPr/>
        </p:nvSpPr>
        <p:spPr>
          <a:xfrm>
            <a:off x="11351880" y="4172040"/>
            <a:ext cx="124380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down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Arrow"/>
          <p:cNvSpPr/>
          <p:nvPr/>
        </p:nvSpPr>
        <p:spPr>
          <a:xfrm>
            <a:off x="5322960" y="4029480"/>
            <a:ext cx="1080000" cy="1269000"/>
          </a:xfrm>
          <a:prstGeom prst="rightArrow">
            <a:avLst>
              <a:gd name="adj1" fmla="val 32000"/>
              <a:gd name="adj2" fmla="val 75183"/>
            </a:avLst>
          </a:prstGeom>
          <a:solidFill>
            <a:schemeClr val="accent4">
              <a:hueOff val="-667846"/>
              <a:satOff val="2144"/>
              <a:lumOff val="-598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77" name="Arrow"/>
          <p:cNvSpPr/>
          <p:nvPr/>
        </p:nvSpPr>
        <p:spPr>
          <a:xfrm>
            <a:off x="6600600" y="4029480"/>
            <a:ext cx="1080000" cy="1269000"/>
          </a:xfrm>
          <a:custGeom>
            <a:avLst/>
            <a:gdLst>
              <a:gd name="textAreaLeft" fmla="*/ 0 w 1080000"/>
              <a:gd name="textAreaRight" fmla="*/ 1081080 w 1080000"/>
              <a:gd name="textAreaTop" fmla="*/ 0 h 1269000"/>
              <a:gd name="textAreaBottom" fmla="*/ 1270080 h 1269000"/>
            </a:gdLst>
            <a:ahLst/>
            <a:rect l="textAreaLeft" t="textAreaTop" r="textAreaRight" b="textAreaBottom"/>
            <a:pathLst>
              <a:path w="21600" h="21600">
                <a:moveTo>
                  <a:pt x="16240" y="14256"/>
                </a:moveTo>
                <a:lnTo>
                  <a:pt x="16240" y="21600"/>
                </a:lnTo>
                <a:lnTo>
                  <a:pt x="0" y="10800"/>
                </a:lnTo>
                <a:lnTo>
                  <a:pt x="16240" y="0"/>
                </a:lnTo>
                <a:lnTo>
                  <a:pt x="1624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4">
              <a:hueOff val="-667846"/>
              <a:satOff val="2144"/>
              <a:lumOff val="-598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78" name="Proton"/>
          <p:cNvSpPr/>
          <p:nvPr/>
        </p:nvSpPr>
        <p:spPr>
          <a:xfrm>
            <a:off x="1242000" y="1648440"/>
            <a:ext cx="285516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4">
                    <a:lumOff val="-9840"/>
                  </a:schemeClr>
                </a:solidFill>
                <a:latin typeface="DIN Alternate Bold"/>
                <a:ea typeface="DIN Alternate Bold"/>
              </a:rPr>
              <a:t>Proton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roton"/>
          <p:cNvSpPr/>
          <p:nvPr/>
        </p:nvSpPr>
        <p:spPr>
          <a:xfrm>
            <a:off x="8917560" y="1648440"/>
            <a:ext cx="285516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4">
                    <a:lumOff val="-9840"/>
                  </a:schemeClr>
                </a:solidFill>
                <a:latin typeface="DIN Alternate Bold"/>
                <a:ea typeface="DIN Alternate Bold"/>
              </a:rPr>
              <a:t>Proton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/>
          </p:nvPr>
        </p:nvSpPr>
        <p:spPr>
          <a:xfrm>
            <a:off x="406440" y="3430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 quoi allons-nous parler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ldNum" idx="18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hoto courtesy of SNO"/>
          <p:cNvSpPr/>
          <p:nvPr/>
        </p:nvSpPr>
        <p:spPr>
          <a:xfrm>
            <a:off x="2493360" y="8976960"/>
            <a:ext cx="212796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1"/>
              </a:rPr>
              <a:t>Photo courtesy of SNO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SuperKamiokande"/>
          <p:cNvSpPr/>
          <p:nvPr/>
        </p:nvSpPr>
        <p:spPr>
          <a:xfrm>
            <a:off x="8544960" y="8976960"/>
            <a:ext cx="174420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2"/>
              </a:rPr>
              <a:t>SuperKamiokande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Introduction : Le méson D0 et pourquoi il est intéressant"/>
          <p:cNvSpPr/>
          <p:nvPr/>
        </p:nvSpPr>
        <p:spPr>
          <a:xfrm>
            <a:off x="3276720" y="1638000"/>
            <a:ext cx="860868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Introduction : Le méson D0 et pourquoi il est intéressant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Votre mission !"/>
          <p:cNvSpPr/>
          <p:nvPr/>
        </p:nvSpPr>
        <p:spPr>
          <a:xfrm>
            <a:off x="3276720" y="5166720"/>
            <a:ext cx="797760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Votre mission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olygon"/>
          <p:cNvSpPr/>
          <p:nvPr/>
        </p:nvSpPr>
        <p:spPr>
          <a:xfrm>
            <a:off x="848880" y="157464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6">
              <a:hueOff val="-2153150"/>
              <a:satOff val="-11264"/>
              <a:lumOff val="-15786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08" name="Polygon"/>
          <p:cNvSpPr/>
          <p:nvPr/>
        </p:nvSpPr>
        <p:spPr>
          <a:xfrm>
            <a:off x="848880" y="484452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09" name="Polygon"/>
          <p:cNvSpPr/>
          <p:nvPr/>
        </p:nvSpPr>
        <p:spPr>
          <a:xfrm>
            <a:off x="848880" y="320976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1">
              <a:hueOff val="262910"/>
              <a:satOff val="3867"/>
              <a:lumOff val="-1803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110" name="Mesurer les propriétés des particules avec LHCb"/>
          <p:cNvSpPr/>
          <p:nvPr/>
        </p:nvSpPr>
        <p:spPr>
          <a:xfrm>
            <a:off x="3276720" y="3354120"/>
            <a:ext cx="797760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Mesurer les propriétés des particules avec LHCb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Rectangle"/>
          <p:cNvSpPr/>
          <p:nvPr/>
        </p:nvSpPr>
        <p:spPr>
          <a:xfrm>
            <a:off x="448920" y="3049200"/>
            <a:ext cx="11749680" cy="3654360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collision de protons à très haute énergie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sldNum" idx="4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2" name="Oval"/>
          <p:cNvSpPr/>
          <p:nvPr/>
        </p:nvSpPr>
        <p:spPr>
          <a:xfrm>
            <a:off x="199800" y="2941560"/>
            <a:ext cx="4938120" cy="344484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83" name="Oval"/>
          <p:cNvSpPr/>
          <p:nvPr/>
        </p:nvSpPr>
        <p:spPr>
          <a:xfrm>
            <a:off x="495720" y="3621600"/>
            <a:ext cx="1321920" cy="2084760"/>
          </a:xfrm>
          <a:prstGeom prst="ellipse">
            <a:avLst/>
          </a:prstGeom>
          <a:solidFill>
            <a:schemeClr val="accent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84" name="Oval"/>
          <p:cNvSpPr/>
          <p:nvPr/>
        </p:nvSpPr>
        <p:spPr>
          <a:xfrm>
            <a:off x="2008080" y="3621600"/>
            <a:ext cx="1321920" cy="2084760"/>
          </a:xfrm>
          <a:prstGeom prst="ellipse">
            <a:avLst/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85" name="Oval"/>
          <p:cNvSpPr/>
          <p:nvPr/>
        </p:nvSpPr>
        <p:spPr>
          <a:xfrm>
            <a:off x="3598200" y="3621600"/>
            <a:ext cx="1321920" cy="2084760"/>
          </a:xfrm>
          <a:prstGeom prst="ellipse">
            <a:avLst/>
          </a:prstGeom>
          <a:solidFill>
            <a:srgbClr val="2239c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86" name="Quark up"/>
          <p:cNvSpPr/>
          <p:nvPr/>
        </p:nvSpPr>
        <p:spPr>
          <a:xfrm>
            <a:off x="57348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Quark up"/>
          <p:cNvSpPr/>
          <p:nvPr/>
        </p:nvSpPr>
        <p:spPr>
          <a:xfrm>
            <a:off x="208584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Quark down"/>
          <p:cNvSpPr/>
          <p:nvPr/>
        </p:nvSpPr>
        <p:spPr>
          <a:xfrm>
            <a:off x="3676320" y="4172040"/>
            <a:ext cx="124380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down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Oval"/>
          <p:cNvSpPr/>
          <p:nvPr/>
        </p:nvSpPr>
        <p:spPr>
          <a:xfrm>
            <a:off x="7875360" y="2941560"/>
            <a:ext cx="4938120" cy="344484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000000"/>
              </a:solidFill>
              <a:latin typeface="Avenir Next Medium"/>
              <a:ea typeface="Avenir Next Medium"/>
            </a:endParaRPr>
          </a:p>
        </p:txBody>
      </p:sp>
      <p:sp>
        <p:nvSpPr>
          <p:cNvPr id="290" name="Oval"/>
          <p:cNvSpPr/>
          <p:nvPr/>
        </p:nvSpPr>
        <p:spPr>
          <a:xfrm>
            <a:off x="8171280" y="3621600"/>
            <a:ext cx="1321920" cy="2084760"/>
          </a:xfrm>
          <a:prstGeom prst="ellipse">
            <a:avLst/>
          </a:prstGeom>
          <a:solidFill>
            <a:schemeClr val="accent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ffffff"/>
              </a:solidFill>
              <a:latin typeface="Avenir Next Medium"/>
              <a:ea typeface="Avenir Next Medium"/>
            </a:endParaRPr>
          </a:p>
        </p:txBody>
      </p:sp>
      <p:sp>
        <p:nvSpPr>
          <p:cNvPr id="291" name="Oval"/>
          <p:cNvSpPr/>
          <p:nvPr/>
        </p:nvSpPr>
        <p:spPr>
          <a:xfrm>
            <a:off x="9683640" y="3621600"/>
            <a:ext cx="1321920" cy="2084760"/>
          </a:xfrm>
          <a:prstGeom prst="ellipse">
            <a:avLst/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ffffff"/>
              </a:solidFill>
              <a:latin typeface="Avenir Next Medium"/>
              <a:ea typeface="Avenir Next Medium"/>
            </a:endParaRPr>
          </a:p>
        </p:txBody>
      </p:sp>
      <p:sp>
        <p:nvSpPr>
          <p:cNvPr id="292" name="Oval"/>
          <p:cNvSpPr/>
          <p:nvPr/>
        </p:nvSpPr>
        <p:spPr>
          <a:xfrm>
            <a:off x="11273760" y="3621600"/>
            <a:ext cx="1321920" cy="2084760"/>
          </a:xfrm>
          <a:prstGeom prst="ellipse">
            <a:avLst/>
          </a:prstGeom>
          <a:solidFill>
            <a:srgbClr val="2239c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900" spc="-1" strike="noStrike">
              <a:solidFill>
                <a:srgbClr val="ffffff"/>
              </a:solidFill>
              <a:latin typeface="Avenir Next Medium"/>
              <a:ea typeface="Avenir Next Medium"/>
            </a:endParaRPr>
          </a:p>
        </p:txBody>
      </p:sp>
      <p:sp>
        <p:nvSpPr>
          <p:cNvPr id="293" name="Quark up"/>
          <p:cNvSpPr/>
          <p:nvPr/>
        </p:nvSpPr>
        <p:spPr>
          <a:xfrm>
            <a:off x="824904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Quark up"/>
          <p:cNvSpPr/>
          <p:nvPr/>
        </p:nvSpPr>
        <p:spPr>
          <a:xfrm>
            <a:off x="9761400" y="4171680"/>
            <a:ext cx="124416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up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Quark down"/>
          <p:cNvSpPr/>
          <p:nvPr/>
        </p:nvSpPr>
        <p:spPr>
          <a:xfrm>
            <a:off x="11351880" y="4172040"/>
            <a:ext cx="1243800" cy="984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Quark down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Arrow"/>
          <p:cNvSpPr/>
          <p:nvPr/>
        </p:nvSpPr>
        <p:spPr>
          <a:xfrm>
            <a:off x="5322960" y="4029480"/>
            <a:ext cx="1080000" cy="1269000"/>
          </a:xfrm>
          <a:prstGeom prst="rightArrow">
            <a:avLst>
              <a:gd name="adj1" fmla="val 32000"/>
              <a:gd name="adj2" fmla="val 75183"/>
            </a:avLst>
          </a:prstGeom>
          <a:solidFill>
            <a:schemeClr val="accent4">
              <a:hueOff val="-667846"/>
              <a:satOff val="2144"/>
              <a:lumOff val="-598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97" name="Arrow"/>
          <p:cNvSpPr/>
          <p:nvPr/>
        </p:nvSpPr>
        <p:spPr>
          <a:xfrm>
            <a:off x="6600600" y="4029480"/>
            <a:ext cx="1080000" cy="1269000"/>
          </a:xfrm>
          <a:custGeom>
            <a:avLst/>
            <a:gdLst>
              <a:gd name="textAreaLeft" fmla="*/ 0 w 1080000"/>
              <a:gd name="textAreaRight" fmla="*/ 1081080 w 1080000"/>
              <a:gd name="textAreaTop" fmla="*/ 0 h 1269000"/>
              <a:gd name="textAreaBottom" fmla="*/ 1270080 h 1269000"/>
            </a:gdLst>
            <a:ahLst/>
            <a:rect l="textAreaLeft" t="textAreaTop" r="textAreaRight" b="textAreaBottom"/>
            <a:pathLst>
              <a:path w="21600" h="21600">
                <a:moveTo>
                  <a:pt x="16240" y="14256"/>
                </a:moveTo>
                <a:lnTo>
                  <a:pt x="16240" y="21600"/>
                </a:lnTo>
                <a:lnTo>
                  <a:pt x="0" y="10800"/>
                </a:lnTo>
                <a:lnTo>
                  <a:pt x="16240" y="0"/>
                </a:lnTo>
                <a:lnTo>
                  <a:pt x="1624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4">
              <a:hueOff val="-667846"/>
              <a:satOff val="2144"/>
              <a:lumOff val="-598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298" name="Proton"/>
          <p:cNvSpPr/>
          <p:nvPr/>
        </p:nvSpPr>
        <p:spPr>
          <a:xfrm>
            <a:off x="1242000" y="1648440"/>
            <a:ext cx="285516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4">
                    <a:lumOff val="-9840"/>
                  </a:schemeClr>
                </a:solidFill>
                <a:latin typeface="DIN Alternate Bold"/>
                <a:ea typeface="DIN Alternate Bold"/>
              </a:rPr>
              <a:t>Proton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roton"/>
          <p:cNvSpPr/>
          <p:nvPr/>
        </p:nvSpPr>
        <p:spPr>
          <a:xfrm>
            <a:off x="8917560" y="1648440"/>
            <a:ext cx="285516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4">
                    <a:lumOff val="-9840"/>
                  </a:schemeClr>
                </a:solidFill>
                <a:latin typeface="DIN Alternate Bold"/>
                <a:ea typeface="DIN Alternate Bold"/>
              </a:rPr>
              <a:t>Proton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0" name="Star"/>
          <p:cNvGrpSpPr/>
          <p:nvPr/>
        </p:nvGrpSpPr>
        <p:grpSpPr>
          <a:xfrm>
            <a:off x="5281560" y="3449880"/>
            <a:ext cx="2528280" cy="2404440"/>
            <a:chOff x="5281560" y="3449880"/>
            <a:chExt cx="2528280" cy="2404440"/>
          </a:xfrm>
        </p:grpSpPr>
        <p:sp>
          <p:nvSpPr>
            <p:cNvPr id="301" name="Star"/>
            <p:cNvSpPr/>
            <p:nvPr/>
          </p:nvSpPr>
          <p:spPr>
            <a:xfrm>
              <a:off x="5398920" y="3573360"/>
              <a:ext cx="2293920" cy="218160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302" name="Star Star" descr="Star Star"/>
            <p:cNvPicPr/>
            <p:nvPr/>
          </p:nvPicPr>
          <p:blipFill>
            <a:blip r:embed="rId1"/>
            <a:stretch/>
          </p:blipFill>
          <p:spPr>
            <a:xfrm>
              <a:off x="5281560" y="3449880"/>
              <a:ext cx="2528280" cy="24044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 nombreux produits de désintégration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sldNum" idx="4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Line Line" descr="Line Line"/>
          <p:cNvPicPr/>
          <p:nvPr/>
        </p:nvPicPr>
        <p:blipFill>
          <a:blip r:embed="rId1"/>
          <a:stretch/>
        </p:blipFill>
        <p:spPr>
          <a:xfrm rot="19851600">
            <a:off x="6409440" y="3465360"/>
            <a:ext cx="3880440" cy="436320"/>
          </a:xfrm>
          <a:prstGeom prst="rect">
            <a:avLst/>
          </a:prstGeom>
          <a:ln w="0">
            <a:noFill/>
          </a:ln>
        </p:spPr>
      </p:pic>
      <p:pic>
        <p:nvPicPr>
          <p:cNvPr id="306" name="Line Line" descr="Line Line"/>
          <p:cNvPicPr/>
          <p:nvPr/>
        </p:nvPicPr>
        <p:blipFill>
          <a:blip r:embed="rId2"/>
          <a:stretch/>
        </p:blipFill>
        <p:spPr>
          <a:xfrm rot="1285800">
            <a:off x="6520320" y="5123520"/>
            <a:ext cx="3173400" cy="436320"/>
          </a:xfrm>
          <a:prstGeom prst="rect">
            <a:avLst/>
          </a:prstGeom>
          <a:ln w="0">
            <a:noFill/>
          </a:ln>
        </p:spPr>
      </p:pic>
      <p:pic>
        <p:nvPicPr>
          <p:cNvPr id="307" name="Line Line" descr="Line Line"/>
          <p:cNvPicPr/>
          <p:nvPr/>
        </p:nvPicPr>
        <p:blipFill>
          <a:blip r:embed="rId3"/>
          <a:stretch/>
        </p:blipFill>
        <p:spPr>
          <a:xfrm rot="21030000">
            <a:off x="6361560" y="4141080"/>
            <a:ext cx="4583520" cy="436320"/>
          </a:xfrm>
          <a:prstGeom prst="rect">
            <a:avLst/>
          </a:prstGeom>
          <a:ln w="0">
            <a:noFill/>
          </a:ln>
        </p:spPr>
      </p:pic>
      <p:pic>
        <p:nvPicPr>
          <p:cNvPr id="308" name="Line Line" descr="Line Line"/>
          <p:cNvPicPr/>
          <p:nvPr/>
        </p:nvPicPr>
        <p:blipFill>
          <a:blip r:embed="rId4"/>
          <a:stretch/>
        </p:blipFill>
        <p:spPr>
          <a:xfrm rot="9508800">
            <a:off x="2853360" y="5208480"/>
            <a:ext cx="3842640" cy="436320"/>
          </a:xfrm>
          <a:prstGeom prst="rect">
            <a:avLst/>
          </a:prstGeom>
          <a:ln w="0">
            <a:noFill/>
          </a:ln>
        </p:spPr>
      </p:pic>
      <p:pic>
        <p:nvPicPr>
          <p:cNvPr id="309" name="Line Line" descr="Line Line"/>
          <p:cNvPicPr/>
          <p:nvPr/>
        </p:nvPicPr>
        <p:blipFill>
          <a:blip r:embed="rId5"/>
          <a:stretch/>
        </p:blipFill>
        <p:spPr>
          <a:xfrm rot="10979400">
            <a:off x="1987560" y="4406400"/>
            <a:ext cx="4579200" cy="436320"/>
          </a:xfrm>
          <a:prstGeom prst="rect">
            <a:avLst/>
          </a:prstGeom>
          <a:ln w="0">
            <a:noFill/>
          </a:ln>
        </p:spPr>
      </p:pic>
      <p:pic>
        <p:nvPicPr>
          <p:cNvPr id="310" name="Line Line" descr="Line Line"/>
          <p:cNvPicPr/>
          <p:nvPr/>
        </p:nvPicPr>
        <p:blipFill>
          <a:blip r:embed="rId6"/>
          <a:stretch/>
        </p:blipFill>
        <p:spPr>
          <a:xfrm rot="11793000">
            <a:off x="2892240" y="3959640"/>
            <a:ext cx="3750480" cy="436320"/>
          </a:xfrm>
          <a:prstGeom prst="rect">
            <a:avLst/>
          </a:prstGeom>
          <a:ln w="0">
            <a:noFill/>
          </a:ln>
        </p:spPr>
      </p:pic>
      <p:grpSp>
        <p:nvGrpSpPr>
          <p:cNvPr id="311" name="Star"/>
          <p:cNvGrpSpPr/>
          <p:nvPr/>
        </p:nvGrpSpPr>
        <p:grpSpPr>
          <a:xfrm>
            <a:off x="5281560" y="3449880"/>
            <a:ext cx="2528280" cy="2404440"/>
            <a:chOff x="5281560" y="3449880"/>
            <a:chExt cx="2528280" cy="2404440"/>
          </a:xfrm>
        </p:grpSpPr>
        <p:sp>
          <p:nvSpPr>
            <p:cNvPr id="312" name="Star"/>
            <p:cNvSpPr/>
            <p:nvPr/>
          </p:nvSpPr>
          <p:spPr>
            <a:xfrm>
              <a:off x="5398920" y="3573360"/>
              <a:ext cx="2293920" cy="218160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313" name="Star Star" descr="Star Star"/>
            <p:cNvPicPr/>
            <p:nvPr/>
          </p:nvPicPr>
          <p:blipFill>
            <a:blip r:embed="rId7"/>
            <a:stretch/>
          </p:blipFill>
          <p:spPr>
            <a:xfrm>
              <a:off x="5281560" y="3449880"/>
              <a:ext cx="2528280" cy="24044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figs_Fig1.png" descr="figs_Fig1.png"/>
          <p:cNvPicPr/>
          <p:nvPr/>
        </p:nvPicPr>
        <p:blipFill>
          <a:blip r:embed="rId1">
            <a:alphaModFix amt="54000"/>
          </a:blip>
          <a:srcRect l="0" t="1944" r="0" b="0"/>
          <a:stretch/>
        </p:blipFill>
        <p:spPr>
          <a:xfrm>
            <a:off x="6552000" y="2318400"/>
            <a:ext cx="6423480" cy="3999600"/>
          </a:xfrm>
          <a:prstGeom prst="rect">
            <a:avLst/>
          </a:prstGeom>
          <a:ln w="12700">
            <a:noFill/>
          </a:ln>
        </p:spPr>
      </p:pic>
      <p:sp>
        <p:nvSpPr>
          <p:cNvPr id="31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les détecteurs sont placés près des points de collision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sldNum" idx="4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Line Line" descr="Line Line"/>
          <p:cNvPicPr/>
          <p:nvPr/>
        </p:nvPicPr>
        <p:blipFill>
          <a:blip r:embed="rId2"/>
          <a:stretch/>
        </p:blipFill>
        <p:spPr>
          <a:xfrm rot="20652000">
            <a:off x="6590160" y="3953520"/>
            <a:ext cx="3275280" cy="436320"/>
          </a:xfrm>
          <a:prstGeom prst="rect">
            <a:avLst/>
          </a:prstGeom>
          <a:ln w="0">
            <a:noFill/>
          </a:ln>
        </p:spPr>
      </p:pic>
      <p:pic>
        <p:nvPicPr>
          <p:cNvPr id="318" name="Line Line" descr="Line Line"/>
          <p:cNvPicPr/>
          <p:nvPr/>
        </p:nvPicPr>
        <p:blipFill>
          <a:blip r:embed="rId3"/>
          <a:stretch/>
        </p:blipFill>
        <p:spPr>
          <a:xfrm rot="373800">
            <a:off x="6617520" y="4698000"/>
            <a:ext cx="2593800" cy="436320"/>
          </a:xfrm>
          <a:prstGeom prst="rect">
            <a:avLst/>
          </a:prstGeom>
          <a:ln w="0">
            <a:noFill/>
          </a:ln>
        </p:spPr>
      </p:pic>
      <p:pic>
        <p:nvPicPr>
          <p:cNvPr id="319" name="Line Line" descr="Line Line"/>
          <p:cNvPicPr/>
          <p:nvPr/>
        </p:nvPicPr>
        <p:blipFill>
          <a:blip r:embed="rId4"/>
          <a:stretch/>
        </p:blipFill>
        <p:spPr>
          <a:xfrm rot="21030000">
            <a:off x="6361560" y="4141080"/>
            <a:ext cx="4583520" cy="436320"/>
          </a:xfrm>
          <a:prstGeom prst="rect">
            <a:avLst/>
          </a:prstGeom>
          <a:ln w="0">
            <a:noFill/>
          </a:ln>
        </p:spPr>
      </p:pic>
      <p:pic>
        <p:nvPicPr>
          <p:cNvPr id="320" name="Line Line" descr="Line Line"/>
          <p:cNvPicPr/>
          <p:nvPr/>
        </p:nvPicPr>
        <p:blipFill>
          <a:blip r:embed="rId5"/>
          <a:stretch/>
        </p:blipFill>
        <p:spPr>
          <a:xfrm rot="9508800">
            <a:off x="2853360" y="5208480"/>
            <a:ext cx="3842640" cy="436320"/>
          </a:xfrm>
          <a:prstGeom prst="rect">
            <a:avLst/>
          </a:prstGeom>
          <a:ln w="0">
            <a:noFill/>
          </a:ln>
        </p:spPr>
      </p:pic>
      <p:pic>
        <p:nvPicPr>
          <p:cNvPr id="321" name="Line Line" descr="Line Line"/>
          <p:cNvPicPr/>
          <p:nvPr/>
        </p:nvPicPr>
        <p:blipFill>
          <a:blip r:embed="rId6"/>
          <a:stretch/>
        </p:blipFill>
        <p:spPr>
          <a:xfrm rot="10979400">
            <a:off x="1987560" y="4406400"/>
            <a:ext cx="4579200" cy="436320"/>
          </a:xfrm>
          <a:prstGeom prst="rect">
            <a:avLst/>
          </a:prstGeom>
          <a:ln w="0">
            <a:noFill/>
          </a:ln>
        </p:spPr>
      </p:pic>
      <p:pic>
        <p:nvPicPr>
          <p:cNvPr id="322" name="Line Line" descr="Line Line"/>
          <p:cNvPicPr/>
          <p:nvPr/>
        </p:nvPicPr>
        <p:blipFill>
          <a:blip r:embed="rId7"/>
          <a:stretch/>
        </p:blipFill>
        <p:spPr>
          <a:xfrm rot="11793000">
            <a:off x="2892240" y="3959640"/>
            <a:ext cx="3750480" cy="436320"/>
          </a:xfrm>
          <a:prstGeom prst="rect">
            <a:avLst/>
          </a:prstGeom>
          <a:ln w="0">
            <a:noFill/>
          </a:ln>
        </p:spPr>
      </p:pic>
      <p:grpSp>
        <p:nvGrpSpPr>
          <p:cNvPr id="323" name="Star"/>
          <p:cNvGrpSpPr/>
          <p:nvPr/>
        </p:nvGrpSpPr>
        <p:grpSpPr>
          <a:xfrm>
            <a:off x="5281560" y="3449880"/>
            <a:ext cx="2528280" cy="2404440"/>
            <a:chOff x="5281560" y="3449880"/>
            <a:chExt cx="2528280" cy="2404440"/>
          </a:xfrm>
        </p:grpSpPr>
        <p:sp>
          <p:nvSpPr>
            <p:cNvPr id="324" name="Star"/>
            <p:cNvSpPr/>
            <p:nvPr/>
          </p:nvSpPr>
          <p:spPr>
            <a:xfrm>
              <a:off x="5398920" y="3573360"/>
              <a:ext cx="2293920" cy="218160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325" name="Star Star" descr="Star Star"/>
            <p:cNvPicPr/>
            <p:nvPr/>
          </p:nvPicPr>
          <p:blipFill>
            <a:blip r:embed="rId8"/>
            <a:stretch/>
          </p:blipFill>
          <p:spPr>
            <a:xfrm>
              <a:off x="5281560" y="3449880"/>
              <a:ext cx="2528280" cy="24044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Num" idx="4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Comment détecte-t-on les particules ?"/>
          <p:cNvSpPr/>
          <p:nvPr/>
        </p:nvSpPr>
        <p:spPr>
          <a:xfrm>
            <a:off x="1478520" y="2375640"/>
            <a:ext cx="9030960" cy="3969000"/>
          </a:xfrm>
          <a:prstGeom prst="wedgeEllipseCallout">
            <a:avLst>
              <a:gd name="adj1" fmla="val 58256"/>
              <a:gd name="adj2" fmla="val 70659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Comment détecte-t-on les particules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le détecteur LHCb : mesurer les propriétés des particules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ldNum" idx="4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LHCb peut : - mesurer l’énergie des photons, des électrons et des hadrons - détecter les trajectoires des particules chargées - identifier certaines particules"/>
          <p:cNvSpPr/>
          <p:nvPr/>
        </p:nvSpPr>
        <p:spPr>
          <a:xfrm>
            <a:off x="201960" y="1161360"/>
            <a:ext cx="12548880" cy="217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LHCb peut :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mesurer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l’énergie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des photons, des électrons et des hadrons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détecter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les trajectoires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des particules chargées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identifier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certaines particules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figs_Fig1.png" descr="figs_Fig1.png"/>
          <p:cNvPicPr/>
          <p:nvPr/>
        </p:nvPicPr>
        <p:blipFill>
          <a:blip r:embed="rId1"/>
          <a:srcRect l="0" t="1944" r="0" b="0"/>
          <a:stretch/>
        </p:blipFill>
        <p:spPr>
          <a:xfrm>
            <a:off x="1917720" y="3441600"/>
            <a:ext cx="9158040" cy="57024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le détecteur LHCb : mesurer les propriétés des particules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sldNum" idx="5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LHCb peut : - mesurer l’énergie des photons, des électrons et des hadrons - détecter les trajectoires des particules chargées - identifier certaines particules"/>
          <p:cNvSpPr/>
          <p:nvPr/>
        </p:nvSpPr>
        <p:spPr>
          <a:xfrm>
            <a:off x="201960" y="1148400"/>
            <a:ext cx="12548880" cy="217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LHCb peut :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mesurer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l’énergie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des photons, des électrons et des hadrons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détecter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les trajectoires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des particules chargées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identifier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certaines particules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5" name="figs_Fig1.png" descr="figs_Fig1.png"/>
          <p:cNvPicPr/>
          <p:nvPr/>
        </p:nvPicPr>
        <p:blipFill>
          <a:blip r:embed="rId1">
            <a:alphaModFix amt="32000"/>
          </a:blip>
          <a:srcRect l="0" t="1944" r="0" b="0"/>
          <a:stretch/>
        </p:blipFill>
        <p:spPr>
          <a:xfrm>
            <a:off x="1905120" y="3429000"/>
            <a:ext cx="9158040" cy="5702400"/>
          </a:xfrm>
          <a:prstGeom prst="rect">
            <a:avLst/>
          </a:prstGeom>
          <a:ln w="12700">
            <a:noFill/>
          </a:ln>
        </p:spPr>
      </p:pic>
      <p:pic>
        <p:nvPicPr>
          <p:cNvPr id="336" name="Screenshot 2022-03-22 at 10.44.45.png" descr="Screenshot 2022-03-22 at 10.44.45.png"/>
          <p:cNvPicPr/>
          <p:nvPr/>
        </p:nvPicPr>
        <p:blipFill>
          <a:blip r:embed="rId2"/>
          <a:stretch/>
        </p:blipFill>
        <p:spPr>
          <a:xfrm>
            <a:off x="6861960" y="5151600"/>
            <a:ext cx="382680" cy="2548080"/>
          </a:xfrm>
          <a:prstGeom prst="rect">
            <a:avLst/>
          </a:prstGeom>
          <a:ln w="12700">
            <a:noFill/>
          </a:ln>
        </p:spPr>
      </p:pic>
      <p:pic>
        <p:nvPicPr>
          <p:cNvPr id="337" name="Line Line" descr="Line Line"/>
          <p:cNvPicPr/>
          <p:nvPr/>
        </p:nvPicPr>
        <p:blipFill>
          <a:blip r:embed="rId3"/>
          <a:stretch/>
        </p:blipFill>
        <p:spPr>
          <a:xfrm rot="21169800">
            <a:off x="2387880" y="5978880"/>
            <a:ext cx="4925160" cy="385200"/>
          </a:xfrm>
          <a:prstGeom prst="rect">
            <a:avLst/>
          </a:prstGeom>
          <a:ln w="0">
            <a:noFill/>
          </a:ln>
        </p:spPr>
      </p:pic>
      <p:sp>
        <p:nvSpPr>
          <p:cNvPr id="338" name="Photon γ"/>
          <p:cNvSpPr/>
          <p:nvPr/>
        </p:nvSpPr>
        <p:spPr>
          <a:xfrm>
            <a:off x="4647960" y="6230520"/>
            <a:ext cx="1644840" cy="542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900" spc="-1" strike="noStrike">
                <a:solidFill>
                  <a:schemeClr val="accent5"/>
                </a:solidFill>
                <a:latin typeface="Avenir Next Medium"/>
                <a:ea typeface="Avenir Next Medium"/>
              </a:rPr>
              <a:t>Photon γ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le détecteur LHCb : mesurer les propriétés des particules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sldNum" idx="5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LHCb peut : - mesurer l’énergie des photons, des électrons et des hadrons - détecter les trajectoires des particules chargées - identifier certaines particules"/>
          <p:cNvSpPr/>
          <p:nvPr/>
        </p:nvSpPr>
        <p:spPr>
          <a:xfrm>
            <a:off x="201960" y="1148400"/>
            <a:ext cx="12548880" cy="217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LHCb peut :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mesurer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l’énergie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des photons, des électrons et des hadrons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détecter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les trajectoires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des particules chargées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-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identifier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certaines particules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figs_Fig1.png" descr="figs_Fig1.png"/>
          <p:cNvPicPr/>
          <p:nvPr/>
        </p:nvPicPr>
        <p:blipFill>
          <a:blip r:embed="rId1">
            <a:alphaModFix amt="32000"/>
          </a:blip>
          <a:srcRect l="0" t="1944" r="0" b="0"/>
          <a:stretch/>
        </p:blipFill>
        <p:spPr>
          <a:xfrm>
            <a:off x="1905120" y="3429000"/>
            <a:ext cx="9158040" cy="5702400"/>
          </a:xfrm>
          <a:prstGeom prst="rect">
            <a:avLst/>
          </a:prstGeom>
          <a:ln w="12700">
            <a:noFill/>
          </a:ln>
        </p:spPr>
      </p:pic>
      <p:sp>
        <p:nvSpPr>
          <p:cNvPr id="343" name="Kaon"/>
          <p:cNvSpPr/>
          <p:nvPr/>
        </p:nvSpPr>
        <p:spPr>
          <a:xfrm>
            <a:off x="4109760" y="5697720"/>
            <a:ext cx="924840" cy="512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2700" spc="-1" strike="noStrike">
                <a:solidFill>
                  <a:schemeClr val="accent3">
                    <a:lumOff val="-15290"/>
                  </a:schemeClr>
                </a:solidFill>
                <a:latin typeface="Avenir Next Medium"/>
                <a:ea typeface="Avenir Next Medium"/>
              </a:rPr>
              <a:t>Kaon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Screenshot 2022-03-22 at 10.56.19.png" descr="Screenshot 2022-03-22 at 10.56.19.png"/>
          <p:cNvPicPr/>
          <p:nvPr/>
        </p:nvPicPr>
        <p:blipFill>
          <a:blip r:embed="rId2"/>
          <a:stretch/>
        </p:blipFill>
        <p:spPr>
          <a:xfrm>
            <a:off x="1935000" y="5275800"/>
            <a:ext cx="1649880" cy="1946520"/>
          </a:xfrm>
          <a:prstGeom prst="rect">
            <a:avLst/>
          </a:prstGeom>
          <a:ln w="12700">
            <a:noFill/>
          </a:ln>
        </p:spPr>
      </p:pic>
      <p:pic>
        <p:nvPicPr>
          <p:cNvPr id="345" name="Screenshot 2022-03-22 at 10.56.41.png" descr="Screenshot 2022-03-22 at 10.56.41.png"/>
          <p:cNvPicPr/>
          <p:nvPr/>
        </p:nvPicPr>
        <p:blipFill>
          <a:blip r:embed="rId3"/>
          <a:stretch/>
        </p:blipFill>
        <p:spPr>
          <a:xfrm>
            <a:off x="5189400" y="4763520"/>
            <a:ext cx="1522800" cy="3039480"/>
          </a:xfrm>
          <a:prstGeom prst="rect">
            <a:avLst/>
          </a:prstGeom>
          <a:ln w="12700">
            <a:noFill/>
          </a:ln>
        </p:spPr>
      </p:pic>
      <p:pic>
        <p:nvPicPr>
          <p:cNvPr id="346" name="Screenshot 2022-03-22 at 10.56.52.png" descr="Screenshot 2022-03-22 at 10.56.52.png"/>
          <p:cNvPicPr/>
          <p:nvPr/>
        </p:nvPicPr>
        <p:blipFill>
          <a:blip r:embed="rId4"/>
          <a:stretch/>
        </p:blipFill>
        <p:spPr>
          <a:xfrm>
            <a:off x="7221240" y="5118840"/>
            <a:ext cx="583920" cy="2683800"/>
          </a:xfrm>
          <a:prstGeom prst="rect">
            <a:avLst/>
          </a:prstGeom>
          <a:ln w="12700">
            <a:noFill/>
          </a:ln>
        </p:spPr>
      </p:pic>
      <p:sp>
        <p:nvSpPr>
          <p:cNvPr id="347" name="Connection Line"/>
          <p:cNvSpPr/>
          <p:nvPr/>
        </p:nvSpPr>
        <p:spPr>
          <a:xfrm>
            <a:off x="2666880" y="5715000"/>
            <a:ext cx="4825080" cy="722880"/>
          </a:xfrm>
          <a:custGeom>
            <a:avLst/>
            <a:gdLst>
              <a:gd name="textAreaLeft" fmla="*/ 0 w 4825080"/>
              <a:gd name="textAreaRight" fmla="*/ 4826160 w 4825080"/>
              <a:gd name="textAreaTop" fmla="*/ 0 h 722880"/>
              <a:gd name="textAreaBottom" fmla="*/ 723960 h 722880"/>
            </a:gdLst>
            <a:ahLst/>
            <a:rect l="textAreaLeft" t="textAreaTop" r="textAreaRight" b="textAreaBottom"/>
            <a:pathLst>
              <a:path w="21600" h="21369">
                <a:moveTo>
                  <a:pt x="0" y="21363"/>
                </a:moveTo>
                <a:cubicBezTo>
                  <a:pt x="7547" y="21600"/>
                  <a:pt x="14747" y="14479"/>
                  <a:pt x="21600" y="0"/>
                </a:cubicBezTo>
              </a:path>
            </a:pathLst>
          </a:custGeom>
          <a:noFill/>
          <a:ln w="63500">
            <a:solidFill>
              <a:srgbClr val="4c8945"/>
            </a:solidFill>
            <a:miter/>
            <a:tailEnd len="med" type="oval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838787"/>
              </a:solidFill>
              <a:latin typeface="Avenir Next Medium"/>
              <a:ea typeface="Avenir Next Medium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Num" idx="5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omment mesure-t-on les caractéristiques du méson D0 ?"/>
          <p:cNvSpPr/>
          <p:nvPr/>
        </p:nvSpPr>
        <p:spPr>
          <a:xfrm>
            <a:off x="2185560" y="2709360"/>
            <a:ext cx="9030960" cy="3969000"/>
          </a:xfrm>
          <a:prstGeom prst="wedgeEllipseCallout">
            <a:avLst>
              <a:gd name="adj1" fmla="val -49496"/>
              <a:gd name="adj2" fmla="val 68347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comment mesure-t-on les caractéristiques du méson D</a:t>
            </a:r>
            <a:r>
              <a:rPr b="0" lang="en-US" sz="5100" spc="-1" strike="noStrike" baseline="31000" cap="all">
                <a:solidFill>
                  <a:srgbClr val="ffffff"/>
                </a:solidFill>
                <a:latin typeface="DIN Condensed Bold"/>
                <a:ea typeface="DIN Condensed Bold"/>
              </a:rPr>
              <a:t>0</a:t>
            </a: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mesurer une masse avec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sldNum" idx="5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2" name="Einstein vient à la rescousse :…"/>
          <p:cNvSpPr/>
          <p:nvPr/>
        </p:nvSpPr>
        <p:spPr>
          <a:xfrm>
            <a:off x="638640" y="1387440"/>
            <a:ext cx="6587280" cy="176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Einstein vient à la rescousse :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4800" spc="-1" strike="noStrike">
                <a:solidFill>
                  <a:srgbClr val="000000"/>
                </a:solidFill>
                <a:latin typeface="Avenir Book"/>
                <a:ea typeface="Avenir Book"/>
              </a:rPr>
              <a:t>                    </a:t>
            </a:r>
            <a:r>
              <a:rPr b="0" lang="en-US" sz="5200" spc="-1" strike="noStrike">
                <a:solidFill>
                  <a:srgbClr val="000000"/>
                </a:solidFill>
                <a:latin typeface="Avenir Book"/>
                <a:ea typeface="Avenir Book"/>
              </a:rPr>
              <a:t>m</a:t>
            </a:r>
            <a:r>
              <a:rPr b="0" lang="en-US" sz="52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2</a:t>
            </a:r>
            <a:r>
              <a:rPr b="0" lang="en-US" sz="5200" spc="-1" strike="noStrike">
                <a:solidFill>
                  <a:srgbClr val="000000"/>
                </a:solidFill>
                <a:latin typeface="Avenir Book"/>
                <a:ea typeface="Avenir Book"/>
              </a:rPr>
              <a:t> = E</a:t>
            </a:r>
            <a:r>
              <a:rPr b="0" lang="en-US" sz="52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2</a:t>
            </a:r>
            <a:r>
              <a:rPr b="0" lang="en-US" sz="5200" spc="-1" strike="noStrike">
                <a:solidFill>
                  <a:srgbClr val="000000"/>
                </a:solidFill>
                <a:latin typeface="Avenir Book"/>
                <a:ea typeface="Avenir Book"/>
              </a:rPr>
              <a:t> - p</a:t>
            </a:r>
            <a:r>
              <a:rPr b="0" lang="en-US" sz="52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2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Line"/>
          <p:cNvSpPr/>
          <p:nvPr/>
        </p:nvSpPr>
        <p:spPr>
          <a:xfrm flipV="1">
            <a:off x="3447720" y="3206160"/>
            <a:ext cx="448200" cy="448200"/>
          </a:xfrm>
          <a:prstGeom prst="line">
            <a:avLst/>
          </a:prstGeom>
          <a:ln w="50800">
            <a:solidFill>
              <a:srgbClr val="18679a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54" name="Line"/>
          <p:cNvSpPr/>
          <p:nvPr/>
        </p:nvSpPr>
        <p:spPr>
          <a:xfrm flipV="1">
            <a:off x="5636520" y="3215160"/>
            <a:ext cx="360" cy="439200"/>
          </a:xfrm>
          <a:prstGeom prst="line">
            <a:avLst/>
          </a:prstGeom>
          <a:ln w="50800">
            <a:solidFill>
              <a:srgbClr val="a01d76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55" name="Line"/>
          <p:cNvSpPr/>
          <p:nvPr/>
        </p:nvSpPr>
        <p:spPr>
          <a:xfrm flipH="1" flipV="1">
            <a:off x="7177680" y="3215160"/>
            <a:ext cx="397800" cy="397800"/>
          </a:xfrm>
          <a:prstGeom prst="line">
            <a:avLst/>
          </a:prstGeom>
          <a:ln w="50800">
            <a:solidFill>
              <a:srgbClr val="f9692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56" name="Masse"/>
          <p:cNvSpPr/>
          <p:nvPr/>
        </p:nvSpPr>
        <p:spPr>
          <a:xfrm>
            <a:off x="2224800" y="3771720"/>
            <a:ext cx="1503360" cy="664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700" spc="-1" strike="noStrike">
                <a:solidFill>
                  <a:schemeClr val="accent1">
                    <a:lumOff val="-18030"/>
                  </a:schemeClr>
                </a:solidFill>
                <a:latin typeface="Avenir Next Medium"/>
                <a:ea typeface="Avenir Next Medium"/>
              </a:rPr>
              <a:t>Masse</a:t>
            </a:r>
            <a:endParaRPr b="0" lang="en-US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Energie"/>
          <p:cNvSpPr/>
          <p:nvPr/>
        </p:nvSpPr>
        <p:spPr>
          <a:xfrm>
            <a:off x="4899960" y="3771720"/>
            <a:ext cx="1781280" cy="664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700" spc="-1" strike="noStrike">
                <a:solidFill>
                  <a:schemeClr val="accent6">
                    <a:lumOff val="-7670"/>
                  </a:schemeClr>
                </a:solidFill>
                <a:latin typeface="Avenir Next Medium"/>
                <a:ea typeface="Avenir Next Medium"/>
              </a:rPr>
              <a:t>Energie</a:t>
            </a:r>
            <a:endParaRPr b="0" lang="en-US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Quantité de mouvement (liée à la vitesse de la particule)"/>
          <p:cNvSpPr/>
          <p:nvPr/>
        </p:nvSpPr>
        <p:spPr>
          <a:xfrm>
            <a:off x="7537680" y="3897720"/>
            <a:ext cx="3534840" cy="2355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700" spc="-1" strike="noStrike">
                <a:solidFill>
                  <a:schemeClr val="accent4">
                    <a:lumOff val="-9840"/>
                  </a:schemeClr>
                </a:solidFill>
                <a:latin typeface="Avenir Next Medium"/>
                <a:ea typeface="Avenir Next Medium"/>
              </a:rPr>
              <a:t>Quantité de</a:t>
            </a:r>
            <a:br>
              <a:rPr sz="3700"/>
            </a:br>
            <a:r>
              <a:rPr b="0" lang="en-US" sz="3700" spc="-1" strike="noStrike">
                <a:solidFill>
                  <a:schemeClr val="accent4">
                    <a:lumOff val="-9840"/>
                  </a:schemeClr>
                </a:solidFill>
                <a:latin typeface="Avenir Next Medium"/>
                <a:ea typeface="Avenir Next Medium"/>
              </a:rPr>
              <a:t>mouvement</a:t>
            </a:r>
            <a:br>
              <a:rPr sz="3700"/>
            </a:br>
            <a:r>
              <a:rPr b="0" lang="en-US" sz="3700" spc="-1" strike="noStrike">
                <a:solidFill>
                  <a:schemeClr val="accent4">
                    <a:lumOff val="-9840"/>
                  </a:schemeClr>
                </a:solidFill>
                <a:latin typeface="Avenir Next Medium"/>
                <a:ea typeface="Avenir Next Medium"/>
              </a:rPr>
              <a:t>(liée à la vitesse</a:t>
            </a:r>
            <a:br>
              <a:rPr sz="3700"/>
            </a:br>
            <a:r>
              <a:rPr b="0" lang="en-US" sz="3700" spc="-1" strike="noStrike">
                <a:solidFill>
                  <a:schemeClr val="accent4">
                    <a:lumOff val="-9840"/>
                  </a:schemeClr>
                </a:solidFill>
                <a:latin typeface="Avenir Next Medium"/>
                <a:ea typeface="Avenir Next Medium"/>
              </a:rPr>
              <a:t>de la particule)</a:t>
            </a:r>
            <a:endParaRPr b="0" lang="en-US" sz="3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mesurer une masse avec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ldNum" idx="5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Pour connaître E et p, on utilise le fait que ces deux quantités sont conservées quand le D0 se désintègre."/>
          <p:cNvSpPr/>
          <p:nvPr/>
        </p:nvSpPr>
        <p:spPr>
          <a:xfrm>
            <a:off x="263880" y="1372320"/>
            <a:ext cx="1244916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Pour connaître E et p, on utilise le fait que ces deux quantités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sont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conservées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quand le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D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Heavy"/>
                <a:ea typeface="Avenir Heavy"/>
              </a:rPr>
              <a:t>0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se désintègre.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Line"/>
          <p:cNvSpPr/>
          <p:nvPr/>
        </p:nvSpPr>
        <p:spPr>
          <a:xfrm flipV="1">
            <a:off x="1489320" y="4674240"/>
            <a:ext cx="4068000" cy="404640"/>
          </a:xfrm>
          <a:prstGeom prst="line">
            <a:avLst/>
          </a:prstGeom>
          <a:ln w="76200">
            <a:solidFill>
              <a:srgbClr val="34a5da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grpSp>
        <p:nvGrpSpPr>
          <p:cNvPr id="363" name="Star"/>
          <p:cNvGrpSpPr/>
          <p:nvPr/>
        </p:nvGrpSpPr>
        <p:grpSpPr>
          <a:xfrm>
            <a:off x="902520" y="4430520"/>
            <a:ext cx="1207080" cy="1147680"/>
            <a:chOff x="902520" y="4430520"/>
            <a:chExt cx="1207080" cy="1147680"/>
          </a:xfrm>
        </p:grpSpPr>
        <p:sp>
          <p:nvSpPr>
            <p:cNvPr id="364" name="Star"/>
            <p:cNvSpPr/>
            <p:nvPr/>
          </p:nvSpPr>
          <p:spPr>
            <a:xfrm>
              <a:off x="1019520" y="4553640"/>
              <a:ext cx="972360" cy="92484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365" name="Star Star" descr="Star Star"/>
            <p:cNvPicPr/>
            <p:nvPr/>
          </p:nvPicPr>
          <p:blipFill>
            <a:blip r:embed="rId1"/>
            <a:stretch/>
          </p:blipFill>
          <p:spPr>
            <a:xfrm>
              <a:off x="902520" y="4430520"/>
              <a:ext cx="1207080" cy="114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66" name="Line"/>
          <p:cNvSpPr/>
          <p:nvPr/>
        </p:nvSpPr>
        <p:spPr>
          <a:xfrm>
            <a:off x="5543640" y="4659480"/>
            <a:ext cx="4965120" cy="1642320"/>
          </a:xfrm>
          <a:prstGeom prst="line">
            <a:avLst/>
          </a:prstGeom>
          <a:ln w="76200">
            <a:solidFill>
              <a:srgbClr val="c5206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67" name="Line"/>
          <p:cNvSpPr/>
          <p:nvPr/>
        </p:nvSpPr>
        <p:spPr>
          <a:xfrm flipV="1">
            <a:off x="5543640" y="3004920"/>
            <a:ext cx="5981400" cy="1654560"/>
          </a:xfrm>
          <a:prstGeom prst="line">
            <a:avLst/>
          </a:prstGeom>
          <a:ln w="76200">
            <a:solidFill>
              <a:srgbClr val="4c894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68" name="D0"/>
          <p:cNvSpPr/>
          <p:nvPr/>
        </p:nvSpPr>
        <p:spPr>
          <a:xfrm>
            <a:off x="2591640" y="3652920"/>
            <a:ext cx="101700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1"/>
                </a:solidFill>
                <a:latin typeface="DIN Alternate Bold"/>
                <a:ea typeface="DIN Alternate Bold"/>
              </a:rPr>
              <a:t>D</a:t>
            </a:r>
            <a:r>
              <a:rPr b="0" lang="en-US" sz="6800" spc="-1" strike="noStrike" baseline="31000">
                <a:solidFill>
                  <a:schemeClr val="accent1"/>
                </a:solidFill>
                <a:latin typeface="DIN Alternate Bold"/>
                <a:ea typeface="DIN Alternate Bold"/>
              </a:rPr>
              <a:t>0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𝝅+"/>
          <p:cNvSpPr/>
          <p:nvPr/>
        </p:nvSpPr>
        <p:spPr>
          <a:xfrm>
            <a:off x="6800400" y="5331240"/>
            <a:ext cx="95688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6"/>
                </a:solidFill>
                <a:latin typeface="DIN Alternate Bold"/>
                <a:ea typeface="DIN Alternate Bold"/>
              </a:rPr>
              <a:t>𝝅</a:t>
            </a:r>
            <a:r>
              <a:rPr b="0" lang="en-US" sz="6800" spc="-1" strike="noStrike" baseline="31000">
                <a:solidFill>
                  <a:schemeClr val="accent6"/>
                </a:solidFill>
                <a:latin typeface="DIN Alternate Bold"/>
                <a:ea typeface="DIN Alternate Bold"/>
              </a:rPr>
              <a:t>+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K-"/>
          <p:cNvSpPr/>
          <p:nvPr/>
        </p:nvSpPr>
        <p:spPr>
          <a:xfrm>
            <a:off x="7179480" y="2976840"/>
            <a:ext cx="79560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3">
                    <a:lumOff val="-15290"/>
                  </a:schemeClr>
                </a:solidFill>
                <a:latin typeface="DIN Alternate Bold"/>
                <a:ea typeface="DIN Alternate Bold"/>
              </a:rPr>
              <a:t>K</a:t>
            </a:r>
            <a:r>
              <a:rPr b="0" lang="en-US" sz="6800" spc="-1" strike="noStrike" baseline="31000">
                <a:solidFill>
                  <a:schemeClr val="accent3">
                    <a:lumOff val="-15290"/>
                  </a:schemeClr>
                </a:solidFill>
                <a:latin typeface="DIN Alternate Bold"/>
                <a:ea typeface="DIN Alternate Bold"/>
              </a:rPr>
              <a:t>-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m2 = E2 - p2"/>
          <p:cNvSpPr/>
          <p:nvPr/>
        </p:nvSpPr>
        <p:spPr>
          <a:xfrm>
            <a:off x="7950960" y="137160"/>
            <a:ext cx="3417480" cy="893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Avenir Book"/>
                <a:ea typeface="Avenir Book"/>
              </a:rPr>
              <a:t>m</a:t>
            </a:r>
            <a:r>
              <a:rPr b="0" lang="en-US" sz="52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2</a:t>
            </a:r>
            <a:r>
              <a:rPr b="0" lang="en-US" sz="5200" spc="-1" strike="noStrike">
                <a:solidFill>
                  <a:srgbClr val="000000"/>
                </a:solidFill>
                <a:latin typeface="Avenir Book"/>
                <a:ea typeface="Avenir Book"/>
              </a:rPr>
              <a:t> = E</a:t>
            </a:r>
            <a:r>
              <a:rPr b="0" lang="en-US" sz="52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2</a:t>
            </a:r>
            <a:r>
              <a:rPr b="0" lang="en-US" sz="5200" spc="-1" strike="noStrike">
                <a:solidFill>
                  <a:srgbClr val="000000"/>
                </a:solidFill>
                <a:latin typeface="Avenir Book"/>
                <a:ea typeface="Avenir Book"/>
              </a:rPr>
              <a:t> - p</a:t>
            </a:r>
            <a:r>
              <a:rPr b="0" lang="en-US" sz="52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2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"/>
          <p:cNvSpPr/>
          <p:nvPr/>
        </p:nvSpPr>
        <p:spPr>
          <a:xfrm>
            <a:off x="914400" y="7315200"/>
            <a:ext cx="10514880" cy="185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Ainsi, pour mesurer la masse du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D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Heavy"/>
                <a:ea typeface="Avenir Heavy"/>
              </a:rPr>
              <a:t>0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, il suffit de mesurer les énergies et quantités de mouvement des particules </a:t>
            </a:r>
            <a:r>
              <a:rPr b="0" lang="en-US" sz="3400" spc="-1" strike="noStrike">
                <a:solidFill>
                  <a:srgbClr val="000000"/>
                </a:solidFill>
                <a:latin typeface="Avenir Heavy"/>
                <a:ea typeface="Avenir Heavy"/>
              </a:rPr>
              <a:t>K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Heavy"/>
                <a:ea typeface="Avenir Heavy"/>
              </a:rPr>
              <a:t>-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et 𝝅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+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  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Num" idx="19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qu’est-ce que la physique des particules ?"/>
          <p:cNvSpPr/>
          <p:nvPr/>
        </p:nvSpPr>
        <p:spPr>
          <a:xfrm>
            <a:off x="1478520" y="2375640"/>
            <a:ext cx="9030960" cy="3969000"/>
          </a:xfrm>
          <a:prstGeom prst="wedgeEllipseCallout">
            <a:avLst>
              <a:gd name="adj1" fmla="val 58256"/>
              <a:gd name="adj2" fmla="val 70659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qu’est-ce que la physique des particules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mesurer un temps avec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sldNum" idx="5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5" name="Line"/>
          <p:cNvSpPr/>
          <p:nvPr/>
        </p:nvSpPr>
        <p:spPr>
          <a:xfrm flipV="1">
            <a:off x="1489320" y="4674240"/>
            <a:ext cx="4068000" cy="404640"/>
          </a:xfrm>
          <a:prstGeom prst="line">
            <a:avLst/>
          </a:prstGeom>
          <a:ln w="76200">
            <a:solidFill>
              <a:srgbClr val="34a5da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grpSp>
        <p:nvGrpSpPr>
          <p:cNvPr id="376" name="Star"/>
          <p:cNvGrpSpPr/>
          <p:nvPr/>
        </p:nvGrpSpPr>
        <p:grpSpPr>
          <a:xfrm>
            <a:off x="902520" y="4430520"/>
            <a:ext cx="1207080" cy="1147680"/>
            <a:chOff x="902520" y="4430520"/>
            <a:chExt cx="1207080" cy="1147680"/>
          </a:xfrm>
        </p:grpSpPr>
        <p:sp>
          <p:nvSpPr>
            <p:cNvPr id="377" name="Star"/>
            <p:cNvSpPr/>
            <p:nvPr/>
          </p:nvSpPr>
          <p:spPr>
            <a:xfrm>
              <a:off x="1019520" y="4553640"/>
              <a:ext cx="972360" cy="92484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378" name="Star Star" descr="Star Star"/>
            <p:cNvPicPr/>
            <p:nvPr/>
          </p:nvPicPr>
          <p:blipFill>
            <a:blip r:embed="rId1"/>
            <a:stretch/>
          </p:blipFill>
          <p:spPr>
            <a:xfrm>
              <a:off x="902520" y="4430520"/>
              <a:ext cx="1207080" cy="114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79" name="Line"/>
          <p:cNvSpPr/>
          <p:nvPr/>
        </p:nvSpPr>
        <p:spPr>
          <a:xfrm>
            <a:off x="5543640" y="4659480"/>
            <a:ext cx="4965120" cy="1642320"/>
          </a:xfrm>
          <a:prstGeom prst="line">
            <a:avLst/>
          </a:prstGeom>
          <a:ln w="76200">
            <a:solidFill>
              <a:srgbClr val="c5206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80" name="Line"/>
          <p:cNvSpPr/>
          <p:nvPr/>
        </p:nvSpPr>
        <p:spPr>
          <a:xfrm flipV="1">
            <a:off x="5543640" y="3004920"/>
            <a:ext cx="5981400" cy="1654560"/>
          </a:xfrm>
          <a:prstGeom prst="line">
            <a:avLst/>
          </a:prstGeom>
          <a:ln w="76200">
            <a:solidFill>
              <a:srgbClr val="4c894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81" name="D0"/>
          <p:cNvSpPr/>
          <p:nvPr/>
        </p:nvSpPr>
        <p:spPr>
          <a:xfrm>
            <a:off x="2591640" y="3652920"/>
            <a:ext cx="101700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1"/>
                </a:solidFill>
                <a:latin typeface="DIN Alternate Bold"/>
                <a:ea typeface="DIN Alternate Bold"/>
              </a:rPr>
              <a:t>D</a:t>
            </a:r>
            <a:r>
              <a:rPr b="0" lang="en-US" sz="6800" spc="-1" strike="noStrike" baseline="31000">
                <a:solidFill>
                  <a:schemeClr val="accent1"/>
                </a:solidFill>
                <a:latin typeface="DIN Alternate Bold"/>
                <a:ea typeface="DIN Alternate Bold"/>
              </a:rPr>
              <a:t>0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𝝅+"/>
          <p:cNvSpPr/>
          <p:nvPr/>
        </p:nvSpPr>
        <p:spPr>
          <a:xfrm>
            <a:off x="6800400" y="5331240"/>
            <a:ext cx="95688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6"/>
                </a:solidFill>
                <a:latin typeface="DIN Alternate Bold"/>
                <a:ea typeface="DIN Alternate Bold"/>
              </a:rPr>
              <a:t>𝝅</a:t>
            </a:r>
            <a:r>
              <a:rPr b="0" lang="en-US" sz="6800" spc="-1" strike="noStrike" baseline="31000">
                <a:solidFill>
                  <a:schemeClr val="accent6"/>
                </a:solidFill>
                <a:latin typeface="DIN Alternate Bold"/>
                <a:ea typeface="DIN Alternate Bold"/>
              </a:rPr>
              <a:t>+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K-"/>
          <p:cNvSpPr/>
          <p:nvPr/>
        </p:nvSpPr>
        <p:spPr>
          <a:xfrm>
            <a:off x="7179480" y="2976840"/>
            <a:ext cx="79560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3">
                    <a:lumOff val="-15290"/>
                  </a:schemeClr>
                </a:solidFill>
                <a:latin typeface="DIN Alternate Bold"/>
                <a:ea typeface="DIN Alternate Bold"/>
              </a:rPr>
              <a:t>K</a:t>
            </a:r>
            <a:r>
              <a:rPr b="0" lang="en-US" sz="6800" spc="-1" strike="noStrike" baseline="31000">
                <a:solidFill>
                  <a:schemeClr val="accent3">
                    <a:lumOff val="-15290"/>
                  </a:schemeClr>
                </a:solidFill>
                <a:latin typeface="DIN Alternate Bold"/>
                <a:ea typeface="DIN Alternate Bold"/>
              </a:rPr>
              <a:t>-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Exemple :  Pour une particule qui vit pendant 10-12 s et qui va à la vitesse de la lumière (3.108 m/s), alors avec les lois de Newton, elle parcourt 0.3 mm !"/>
          <p:cNvSpPr/>
          <p:nvPr/>
        </p:nvSpPr>
        <p:spPr>
          <a:xfrm>
            <a:off x="288720" y="6526440"/>
            <a:ext cx="9650520" cy="1991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100" spc="-1" strike="noStrike">
                <a:solidFill>
                  <a:srgbClr val="000000"/>
                </a:solidFill>
                <a:latin typeface="Avenir Book"/>
                <a:ea typeface="Avenir Book"/>
              </a:rPr>
              <a:t>Exemple : </a:t>
            </a:r>
            <a:br>
              <a:rPr sz="3100"/>
            </a:b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Pour une particule qui vit pendant </a:t>
            </a:r>
            <a:r>
              <a:rPr b="0" lang="en-US" sz="3100" spc="-1" strike="noStrike">
                <a:solidFill>
                  <a:srgbClr val="000000"/>
                </a:solidFill>
                <a:latin typeface="Avenir Book"/>
                <a:ea typeface="Avenir Book"/>
              </a:rPr>
              <a:t>10</a:t>
            </a:r>
            <a:r>
              <a:rPr b="0" lang="en-US" sz="31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-12</a:t>
            </a:r>
            <a:r>
              <a:rPr b="0" lang="en-US" sz="3100" spc="-1" strike="noStrike">
                <a:solidFill>
                  <a:srgbClr val="000000"/>
                </a:solidFill>
                <a:latin typeface="Avenir Book"/>
                <a:ea typeface="Avenir Book"/>
              </a:rPr>
              <a:t> s</a:t>
            </a:r>
            <a:br>
              <a:rPr sz="3100"/>
            </a:b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et qui va à la </a:t>
            </a:r>
            <a:r>
              <a:rPr b="0" lang="en-US" sz="3100" spc="-1" strike="noStrike">
                <a:solidFill>
                  <a:srgbClr val="000000"/>
                </a:solidFill>
                <a:latin typeface="Avenir Book"/>
                <a:ea typeface="Avenir Book"/>
              </a:rPr>
              <a:t>vitesse de la lumière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(3.10</a:t>
            </a:r>
            <a:r>
              <a:rPr b="0" lang="en-US" sz="3100" spc="-1" strike="noStrike" baseline="31000">
                <a:solidFill>
                  <a:srgbClr val="838787"/>
                </a:solidFill>
                <a:latin typeface="Avenir Book"/>
                <a:ea typeface="Avenir Book"/>
              </a:rPr>
              <a:t>8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m/s),</a:t>
            </a:r>
            <a:br>
              <a:rPr sz="3100"/>
            </a:b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alors avec les lois de Newton, elle parcourt </a:t>
            </a:r>
            <a:r>
              <a:rPr b="0" lang="en-US" sz="3100" spc="-1" strike="noStrike">
                <a:solidFill>
                  <a:srgbClr val="000000"/>
                </a:solidFill>
                <a:latin typeface="Avenir Heavy"/>
                <a:ea typeface="Avenir Heavy"/>
              </a:rPr>
              <a:t>0.3 mm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!</a:t>
            </a:r>
            <a:endParaRPr b="0" lang="en-US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"/>
          <p:cNvSpPr/>
          <p:nvPr/>
        </p:nvSpPr>
        <p:spPr>
          <a:xfrm>
            <a:off x="914400" y="1371600"/>
            <a:ext cx="10972080" cy="13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utilise la distance parcourue par le D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0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et sa quantité de mouvement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mesurer un temps avec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sldNum" idx="5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8" name="Line"/>
          <p:cNvSpPr/>
          <p:nvPr/>
        </p:nvSpPr>
        <p:spPr>
          <a:xfrm flipV="1">
            <a:off x="1489320" y="4674240"/>
            <a:ext cx="4068000" cy="404640"/>
          </a:xfrm>
          <a:prstGeom prst="line">
            <a:avLst/>
          </a:prstGeom>
          <a:ln w="76200">
            <a:solidFill>
              <a:srgbClr val="34a5da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grpSp>
        <p:nvGrpSpPr>
          <p:cNvPr id="389" name="Star"/>
          <p:cNvGrpSpPr/>
          <p:nvPr/>
        </p:nvGrpSpPr>
        <p:grpSpPr>
          <a:xfrm>
            <a:off x="902520" y="4430520"/>
            <a:ext cx="1207080" cy="1147680"/>
            <a:chOff x="902520" y="4430520"/>
            <a:chExt cx="1207080" cy="1147680"/>
          </a:xfrm>
        </p:grpSpPr>
        <p:sp>
          <p:nvSpPr>
            <p:cNvPr id="390" name="Star"/>
            <p:cNvSpPr/>
            <p:nvPr/>
          </p:nvSpPr>
          <p:spPr>
            <a:xfrm>
              <a:off x="1019520" y="4553640"/>
              <a:ext cx="972360" cy="92484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391" name="Star Star" descr="Star Star"/>
            <p:cNvPicPr/>
            <p:nvPr/>
          </p:nvPicPr>
          <p:blipFill>
            <a:blip r:embed="rId1"/>
            <a:stretch/>
          </p:blipFill>
          <p:spPr>
            <a:xfrm>
              <a:off x="902520" y="4430520"/>
              <a:ext cx="1207080" cy="114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92" name="Line"/>
          <p:cNvSpPr/>
          <p:nvPr/>
        </p:nvSpPr>
        <p:spPr>
          <a:xfrm>
            <a:off x="5543640" y="4659480"/>
            <a:ext cx="4965120" cy="1642320"/>
          </a:xfrm>
          <a:prstGeom prst="line">
            <a:avLst/>
          </a:prstGeom>
          <a:ln w="76200">
            <a:solidFill>
              <a:srgbClr val="c5206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93" name="Line"/>
          <p:cNvSpPr/>
          <p:nvPr/>
        </p:nvSpPr>
        <p:spPr>
          <a:xfrm flipV="1">
            <a:off x="5543640" y="3004920"/>
            <a:ext cx="5981400" cy="1654560"/>
          </a:xfrm>
          <a:prstGeom prst="line">
            <a:avLst/>
          </a:prstGeom>
          <a:ln w="76200">
            <a:solidFill>
              <a:srgbClr val="4c894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394" name="D0"/>
          <p:cNvSpPr/>
          <p:nvPr/>
        </p:nvSpPr>
        <p:spPr>
          <a:xfrm>
            <a:off x="2591640" y="3652920"/>
            <a:ext cx="101700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1"/>
                </a:solidFill>
                <a:latin typeface="DIN Alternate Bold"/>
                <a:ea typeface="DIN Alternate Bold"/>
              </a:rPr>
              <a:t>D</a:t>
            </a:r>
            <a:r>
              <a:rPr b="0" lang="en-US" sz="6800" spc="-1" strike="noStrike" baseline="31000">
                <a:solidFill>
                  <a:schemeClr val="accent1"/>
                </a:solidFill>
                <a:latin typeface="DIN Alternate Bold"/>
                <a:ea typeface="DIN Alternate Bold"/>
              </a:rPr>
              <a:t>0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𝝅+"/>
          <p:cNvSpPr/>
          <p:nvPr/>
        </p:nvSpPr>
        <p:spPr>
          <a:xfrm>
            <a:off x="6800400" y="5331240"/>
            <a:ext cx="95688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6"/>
                </a:solidFill>
                <a:latin typeface="DIN Alternate Bold"/>
                <a:ea typeface="DIN Alternate Bold"/>
              </a:rPr>
              <a:t>𝝅</a:t>
            </a:r>
            <a:r>
              <a:rPr b="0" lang="en-US" sz="6800" spc="-1" strike="noStrike" baseline="31000">
                <a:solidFill>
                  <a:schemeClr val="accent6"/>
                </a:solidFill>
                <a:latin typeface="DIN Alternate Bold"/>
                <a:ea typeface="DIN Alternate Bold"/>
              </a:rPr>
              <a:t>+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K-"/>
          <p:cNvSpPr/>
          <p:nvPr/>
        </p:nvSpPr>
        <p:spPr>
          <a:xfrm>
            <a:off x="7179480" y="2976840"/>
            <a:ext cx="795600" cy="113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6800" spc="-1" strike="noStrike">
                <a:solidFill>
                  <a:schemeClr val="accent3">
                    <a:lumOff val="-15290"/>
                  </a:schemeClr>
                </a:solidFill>
                <a:latin typeface="DIN Alternate Bold"/>
                <a:ea typeface="DIN Alternate Bold"/>
              </a:rPr>
              <a:t>K</a:t>
            </a:r>
            <a:r>
              <a:rPr b="0" lang="en-US" sz="6800" spc="-1" strike="noStrike" baseline="31000">
                <a:solidFill>
                  <a:schemeClr val="accent3">
                    <a:lumOff val="-15290"/>
                  </a:schemeClr>
                </a:solidFill>
                <a:latin typeface="DIN Alternate Bold"/>
                <a:ea typeface="DIN Alternate Bold"/>
              </a:rPr>
              <a:t>-</a:t>
            </a:r>
            <a:endParaRPr b="0" lang="en-US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Exemple :  Avec les lois de Newton : 0.3 mm ! Mais il faut prendre en compte la relativité :  En réalité une telle particule parcourrait ~1cm !"/>
          <p:cNvSpPr/>
          <p:nvPr/>
        </p:nvSpPr>
        <p:spPr>
          <a:xfrm>
            <a:off x="262440" y="6526440"/>
            <a:ext cx="8739360" cy="1991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100" spc="-1" strike="noStrike">
                <a:solidFill>
                  <a:srgbClr val="000000"/>
                </a:solidFill>
                <a:latin typeface="Avenir Book"/>
                <a:ea typeface="Avenir Book"/>
              </a:rPr>
              <a:t>Exemple : </a:t>
            </a:r>
            <a:br>
              <a:rPr sz="3100"/>
            </a:b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Avec les </a:t>
            </a:r>
            <a:r>
              <a:rPr b="0" lang="en-US" sz="3100" spc="-1" strike="noStrike">
                <a:solidFill>
                  <a:srgbClr val="000000"/>
                </a:solidFill>
                <a:latin typeface="Avenir Book"/>
                <a:ea typeface="Avenir Book"/>
              </a:rPr>
              <a:t>lois de Newton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: </a:t>
            </a:r>
            <a:r>
              <a:rPr b="0" lang="en-US" sz="3100" spc="-1" strike="noStrike">
                <a:solidFill>
                  <a:srgbClr val="000000"/>
                </a:solidFill>
                <a:latin typeface="Avenir Heavy"/>
                <a:ea typeface="Avenir Heavy"/>
              </a:rPr>
              <a:t>0.3 mm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!</a:t>
            </a:r>
            <a:br>
              <a:rPr sz="3100"/>
            </a:b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Mais il faut prendre en compte </a:t>
            </a:r>
            <a:r>
              <a:rPr b="0" lang="en-US" sz="3100" spc="-1" strike="noStrike">
                <a:solidFill>
                  <a:schemeClr val="accent5">
                    <a:lumOff val="-14790"/>
                  </a:schemeClr>
                </a:solidFill>
                <a:latin typeface="Avenir Heavy"/>
                <a:ea typeface="Avenir Heavy"/>
              </a:rPr>
              <a:t>la relativité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: </a:t>
            </a:r>
            <a:br>
              <a:rPr sz="3100"/>
            </a:b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En réalité une telle particule parcourrait </a:t>
            </a:r>
            <a:r>
              <a:rPr b="0" lang="en-US" sz="3100" spc="-1" strike="noStrike">
                <a:solidFill>
                  <a:schemeClr val="accent5">
                    <a:lumOff val="-14790"/>
                  </a:schemeClr>
                </a:solidFill>
                <a:latin typeface="Avenir Heavy"/>
                <a:ea typeface="Avenir Heavy"/>
              </a:rPr>
              <a:t>~1cm</a:t>
            </a:r>
            <a:r>
              <a:rPr b="0" lang="en-US" sz="3100" spc="-1" strike="noStrike">
                <a:solidFill>
                  <a:srgbClr val="838787"/>
                </a:solidFill>
                <a:latin typeface="Avenir Book"/>
                <a:ea typeface="Avenir Book"/>
              </a:rPr>
              <a:t> !</a:t>
            </a:r>
            <a:endParaRPr b="0" lang="en-US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"/>
          <p:cNvSpPr/>
          <p:nvPr/>
        </p:nvSpPr>
        <p:spPr>
          <a:xfrm>
            <a:off x="914400" y="1371600"/>
            <a:ext cx="10972080" cy="13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utilise la distance parcourue par le D</a:t>
            </a:r>
            <a:r>
              <a:rPr b="0" lang="en-US" sz="3400" spc="-1" strike="noStrike" baseline="31000">
                <a:solidFill>
                  <a:srgbClr val="000000"/>
                </a:solidFill>
                <a:latin typeface="Avenir Book"/>
                <a:ea typeface="Avenir Book"/>
              </a:rPr>
              <a:t>0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et sa quantité de mouvement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mesurer un temps avec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sldNum" idx="5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1" name="Avec LHCb, on peut aller jusqu’à 10-14 s !"/>
          <p:cNvSpPr/>
          <p:nvPr/>
        </p:nvSpPr>
        <p:spPr>
          <a:xfrm>
            <a:off x="435240" y="1631160"/>
            <a:ext cx="802620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Avec LHCb, on peut aller jusqu’à </a:t>
            </a:r>
            <a:r>
              <a:rPr b="0" lang="en-US" sz="3400" spc="-1" strike="noStrike">
                <a:solidFill>
                  <a:schemeClr val="accent5">
                    <a:lumOff val="-8710"/>
                  </a:schemeClr>
                </a:solidFill>
                <a:latin typeface="Avenir Heavy"/>
                <a:ea typeface="Avenir Heavy"/>
              </a:rPr>
              <a:t>10</a:t>
            </a:r>
            <a:r>
              <a:rPr b="0" lang="en-US" sz="3400" spc="-1" strike="noStrike" baseline="31000">
                <a:solidFill>
                  <a:schemeClr val="accent5">
                    <a:lumOff val="-8710"/>
                  </a:schemeClr>
                </a:solidFill>
                <a:latin typeface="Avenir Heavy"/>
                <a:ea typeface="Avenir Heavy"/>
              </a:rPr>
              <a:t>-14 </a:t>
            </a:r>
            <a:r>
              <a:rPr b="0" lang="en-US" sz="3400" spc="-1" strike="noStrike">
                <a:solidFill>
                  <a:schemeClr val="accent5">
                    <a:lumOff val="-8710"/>
                  </a:schemeClr>
                </a:solidFill>
                <a:latin typeface="Avenir Heavy"/>
                <a:ea typeface="Avenir Heavy"/>
              </a:rPr>
              <a:t>s</a:t>
            </a: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2" name="Screen Shot 2018-03-09 at 20.45.48.png" descr="Screen Shot 2018-03-09 at 20.45.48.png"/>
          <p:cNvPicPr/>
          <p:nvPr/>
        </p:nvPicPr>
        <p:blipFill>
          <a:blip r:embed="rId1"/>
          <a:stretch/>
        </p:blipFill>
        <p:spPr>
          <a:xfrm>
            <a:off x="2455560" y="3069360"/>
            <a:ext cx="7076520" cy="4888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/>
          </p:nvPr>
        </p:nvSpPr>
        <p:spPr>
          <a:xfrm>
            <a:off x="406440" y="3430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 quoi allons-nous parler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ldNum" idx="5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5" name="Photo courtesy of SNO"/>
          <p:cNvSpPr/>
          <p:nvPr/>
        </p:nvSpPr>
        <p:spPr>
          <a:xfrm>
            <a:off x="2493360" y="8976960"/>
            <a:ext cx="212796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1"/>
              </a:rPr>
              <a:t>Photo courtesy of SNO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SuperKamiokande"/>
          <p:cNvSpPr/>
          <p:nvPr/>
        </p:nvSpPr>
        <p:spPr>
          <a:xfrm>
            <a:off x="8544960" y="8976960"/>
            <a:ext cx="1744200" cy="3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venir Next Medium"/>
                <a:ea typeface="Avenir Next Medium"/>
                <a:hlinkClick r:id="rId2"/>
              </a:rPr>
              <a:t>SuperKamiokande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Introduction : Le méson D0 et pourquoi il est intéressant"/>
          <p:cNvSpPr/>
          <p:nvPr/>
        </p:nvSpPr>
        <p:spPr>
          <a:xfrm>
            <a:off x="3276720" y="1638000"/>
            <a:ext cx="860868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Introduction : Le méson D0 et pourquoi il est intéressant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Votre mission !"/>
          <p:cNvSpPr/>
          <p:nvPr/>
        </p:nvSpPr>
        <p:spPr>
          <a:xfrm>
            <a:off x="3276720" y="5166720"/>
            <a:ext cx="797760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Votre mission !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olygon"/>
          <p:cNvSpPr/>
          <p:nvPr/>
        </p:nvSpPr>
        <p:spPr>
          <a:xfrm>
            <a:off x="848880" y="157464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6">
              <a:hueOff val="-2153150"/>
              <a:satOff val="-11264"/>
              <a:lumOff val="-15786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410" name="Polygon"/>
          <p:cNvSpPr/>
          <p:nvPr/>
        </p:nvSpPr>
        <p:spPr>
          <a:xfrm>
            <a:off x="848880" y="484452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>
              <a:hueOff val="1279411"/>
              <a:satOff val="-9468"/>
              <a:lumOff val="-15294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411" name="Polygon"/>
          <p:cNvSpPr/>
          <p:nvPr/>
        </p:nvSpPr>
        <p:spPr>
          <a:xfrm>
            <a:off x="848880" y="3209760"/>
            <a:ext cx="1327680" cy="126252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1">
              <a:hueOff val="262910"/>
              <a:satOff val="3867"/>
              <a:lumOff val="-1803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412" name="Mesurer les propriétés des particules avec LHCb"/>
          <p:cNvSpPr/>
          <p:nvPr/>
        </p:nvSpPr>
        <p:spPr>
          <a:xfrm>
            <a:off x="3276720" y="3354120"/>
            <a:ext cx="797760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Mesurer les propriétés des particules avec LHCb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dcbc4f01-d26d-4059-b9f4-7829d412c572_l.jpg" descr="dcbc4f01-d26d-4059-b9f4-7829d412c572_l.jpg"/>
          <p:cNvPicPr/>
          <p:nvPr/>
        </p:nvPicPr>
        <p:blipFill>
          <a:blip r:embed="rId3"/>
          <a:stretch/>
        </p:blipFill>
        <p:spPr>
          <a:xfrm>
            <a:off x="3201840" y="6388560"/>
            <a:ext cx="8215560" cy="2374200"/>
          </a:xfrm>
          <a:prstGeom prst="rect">
            <a:avLst/>
          </a:prstGeom>
          <a:ln w="12700">
            <a:noFill/>
          </a:ln>
        </p:spPr>
      </p:pic>
      <p:sp>
        <p:nvSpPr>
          <p:cNvPr id="414" name="Rectangle"/>
          <p:cNvSpPr/>
          <p:nvPr/>
        </p:nvSpPr>
        <p:spPr>
          <a:xfrm>
            <a:off x="627120" y="1260000"/>
            <a:ext cx="11749680" cy="3540600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L’objectif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ldNum" idx="5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7" name="Mesurer le temps de vie du méson D0 avec LHCb"/>
          <p:cNvSpPr/>
          <p:nvPr/>
        </p:nvSpPr>
        <p:spPr>
          <a:xfrm>
            <a:off x="711720" y="3418560"/>
            <a:ext cx="11580120" cy="2647080"/>
          </a:xfrm>
          <a:prstGeom prst="roundRect">
            <a:avLst>
              <a:gd name="adj" fmla="val 7193"/>
            </a:avLst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en-US" sz="4200" spc="-1" strike="noStrike">
                <a:solidFill>
                  <a:srgbClr val="ffffff"/>
                </a:solidFill>
                <a:latin typeface="Avenir Next Regular"/>
                <a:ea typeface="Avenir Next Regular"/>
              </a:rPr>
              <a:t>Mesurer le temps de vie</a:t>
            </a:r>
            <a:br>
              <a:rPr sz="4200"/>
            </a:br>
            <a:r>
              <a:rPr b="1" lang="en-US" sz="4200" spc="-1" strike="noStrike">
                <a:solidFill>
                  <a:srgbClr val="ffffff"/>
                </a:solidFill>
                <a:latin typeface="Avenir Next Regular"/>
                <a:ea typeface="Avenir Next Regular"/>
              </a:rPr>
              <a:t>du méson D</a:t>
            </a:r>
            <a:r>
              <a:rPr b="1" lang="en-US" sz="4200" spc="-1" strike="noStrike" baseline="31000">
                <a:solidFill>
                  <a:srgbClr val="ffffff"/>
                </a:solidFill>
                <a:latin typeface="Avenir Next Regular"/>
                <a:ea typeface="Avenir Next Regular"/>
              </a:rPr>
              <a:t>0 </a:t>
            </a:r>
            <a:r>
              <a:rPr b="1" lang="en-US" sz="4200" spc="-1" strike="noStrike">
                <a:solidFill>
                  <a:srgbClr val="ffffff"/>
                </a:solidFill>
                <a:latin typeface="Avenir Next Regular"/>
                <a:ea typeface="Avenir Next Regular"/>
              </a:rPr>
              <a:t>avec LHCb</a:t>
            </a:r>
            <a:endParaRPr b="0" lang="en-US" sz="4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Que connaît-on déjà à propos du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sldNum" idx="6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0" name="Screen Shot 2018-03-11 at 23.38.55.png" descr="Screen Shot 2018-03-11 at 23.38.55.png"/>
          <p:cNvPicPr/>
          <p:nvPr/>
        </p:nvPicPr>
        <p:blipFill>
          <a:blip r:embed="rId1"/>
          <a:stretch/>
        </p:blipFill>
        <p:spPr>
          <a:xfrm>
            <a:off x="0" y="3246120"/>
            <a:ext cx="13003560" cy="2057760"/>
          </a:xfrm>
          <a:prstGeom prst="rect">
            <a:avLst/>
          </a:prstGeom>
          <a:ln w="12700">
            <a:noFill/>
          </a:ln>
        </p:spPr>
      </p:pic>
      <p:pic>
        <p:nvPicPr>
          <p:cNvPr id="421" name="PGD.jpeg" descr="PGD.jpeg"/>
          <p:cNvPicPr/>
          <p:nvPr/>
        </p:nvPicPr>
        <p:blipFill>
          <a:blip r:embed="rId2"/>
          <a:stretch/>
        </p:blipFill>
        <p:spPr>
          <a:xfrm>
            <a:off x="9499320" y="1842480"/>
            <a:ext cx="3486600" cy="3486600"/>
          </a:xfrm>
          <a:prstGeom prst="rect">
            <a:avLst/>
          </a:prstGeom>
          <a:ln w="12700">
            <a:noFill/>
          </a:ln>
        </p:spPr>
      </p:pic>
      <p:pic>
        <p:nvPicPr>
          <p:cNvPr id="422" name="Oval Oval" descr="Oval Oval"/>
          <p:cNvPicPr/>
          <p:nvPr/>
        </p:nvPicPr>
        <p:blipFill>
          <a:blip r:embed="rId3"/>
          <a:stretch/>
        </p:blipFill>
        <p:spPr>
          <a:xfrm>
            <a:off x="22320" y="4280400"/>
            <a:ext cx="2269440" cy="1386720"/>
          </a:xfrm>
          <a:prstGeom prst="rect">
            <a:avLst/>
          </a:prstGeom>
          <a:ln w="0">
            <a:noFill/>
          </a:ln>
        </p:spPr>
      </p:pic>
      <p:sp>
        <p:nvSpPr>
          <p:cNvPr id="423" name="Précision :…"/>
          <p:cNvSpPr/>
          <p:nvPr/>
        </p:nvSpPr>
        <p:spPr>
          <a:xfrm>
            <a:off x="180360" y="5716440"/>
            <a:ext cx="3486600" cy="3701880"/>
          </a:xfrm>
          <a:prstGeom prst="roundRect">
            <a:avLst>
              <a:gd name="adj" fmla="val 10071"/>
            </a:avLst>
          </a:prstGeom>
          <a:solidFill>
            <a:schemeClr val="accent6">
              <a:hueOff val="-1036173"/>
              <a:satOff val="-3113"/>
              <a:lumOff val="-767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7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Précision :</a:t>
            </a:r>
            <a:endParaRPr b="0" lang="en-US" sz="5700" spc="-1" strike="noStrike">
              <a:solidFill>
                <a:srgbClr val="ffffff"/>
              </a:solidFill>
              <a:latin typeface="Arial"/>
            </a:endParaRPr>
          </a:p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7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0.35%</a:t>
            </a:r>
            <a:endParaRPr b="0" lang="en-US" sz="5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4" name=""/>
          <p:cNvSpPr/>
          <p:nvPr/>
        </p:nvSpPr>
        <p:spPr>
          <a:xfrm>
            <a:off x="457200" y="1035360"/>
            <a:ext cx="12115080" cy="22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La mesure du temps de vie a été faite dans de multiples expériences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D’après le livret du Particle Data Group :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Que connaît-on déjà à propos du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sldNum" idx="6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7" name="Comment fait-on pour atteindre de telles précisions ?"/>
          <p:cNvSpPr/>
          <p:nvPr/>
        </p:nvSpPr>
        <p:spPr>
          <a:xfrm>
            <a:off x="4281480" y="6025680"/>
            <a:ext cx="8143200" cy="2748960"/>
          </a:xfrm>
          <a:prstGeom prst="wedgeEllipseCallout">
            <a:avLst>
              <a:gd name="adj1" fmla="val -46679"/>
              <a:gd name="adj2" fmla="val 68901"/>
            </a:avLst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Comment atteindre de telles précisions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28" name="Screen Shot 2018-03-11 at 23.38.55.png" descr="Screen Shot 2018-03-11 at 23.38.55.png"/>
          <p:cNvPicPr/>
          <p:nvPr/>
        </p:nvPicPr>
        <p:blipFill>
          <a:blip r:embed="rId1"/>
          <a:stretch/>
        </p:blipFill>
        <p:spPr>
          <a:xfrm>
            <a:off x="0" y="3246120"/>
            <a:ext cx="13003560" cy="2057760"/>
          </a:xfrm>
          <a:prstGeom prst="rect">
            <a:avLst/>
          </a:prstGeom>
          <a:ln w="12700">
            <a:noFill/>
          </a:ln>
        </p:spPr>
      </p:pic>
      <p:pic>
        <p:nvPicPr>
          <p:cNvPr id="429" name="PGD.jpeg" descr="PGD.jpeg"/>
          <p:cNvPicPr/>
          <p:nvPr/>
        </p:nvPicPr>
        <p:blipFill>
          <a:blip r:embed="rId2"/>
          <a:stretch/>
        </p:blipFill>
        <p:spPr>
          <a:xfrm>
            <a:off x="9499320" y="1842480"/>
            <a:ext cx="3486600" cy="3486600"/>
          </a:xfrm>
          <a:prstGeom prst="rect">
            <a:avLst/>
          </a:prstGeom>
          <a:ln w="12700">
            <a:noFill/>
          </a:ln>
        </p:spPr>
      </p:pic>
      <p:sp>
        <p:nvSpPr>
          <p:cNvPr id="430" name="Précision :…"/>
          <p:cNvSpPr/>
          <p:nvPr/>
        </p:nvSpPr>
        <p:spPr>
          <a:xfrm>
            <a:off x="180360" y="5716440"/>
            <a:ext cx="3486600" cy="3701880"/>
          </a:xfrm>
          <a:prstGeom prst="roundRect">
            <a:avLst>
              <a:gd name="adj" fmla="val 10071"/>
            </a:avLst>
          </a:prstGeom>
          <a:solidFill>
            <a:schemeClr val="accent6">
              <a:hueOff val="-1036173"/>
              <a:satOff val="-3113"/>
              <a:lumOff val="-767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7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Précision :</a:t>
            </a:r>
            <a:endParaRPr b="0" lang="en-US" sz="5700" spc="-1" strike="noStrike">
              <a:solidFill>
                <a:srgbClr val="ffffff"/>
              </a:solidFill>
              <a:latin typeface="Arial"/>
            </a:endParaRPr>
          </a:p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7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0.35%</a:t>
            </a:r>
            <a:endParaRPr b="0" lang="en-US" sz="5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1" name=""/>
          <p:cNvSpPr/>
          <p:nvPr/>
        </p:nvSpPr>
        <p:spPr>
          <a:xfrm>
            <a:off x="457560" y="1035720"/>
            <a:ext cx="12115080" cy="22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La mesure du temps de vie a été faite dans de multiples expériences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D’après le livret du Particle Data Group :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précision d’une mesure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sldNum" idx="6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4" name="Il n’y a pas de règle absolue. Dans le cas de N événements de signal sans bruit de fond :                        Précision ~ 100/√N %  Nombre d’événements et précision atteignable :  100               événements : 10.0% de précision  1 000 000     événem"/>
          <p:cNvSpPr/>
          <p:nvPr/>
        </p:nvSpPr>
        <p:spPr>
          <a:xfrm>
            <a:off x="177840" y="1829520"/>
            <a:ext cx="11979360" cy="5372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Il n’y a pas de règle absolue.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Dans le cas de N événements de signal sans bruit de fond :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                     </a:t>
            </a:r>
            <a:r>
              <a:rPr b="0" lang="en-US" sz="4000" spc="-1" strike="noStrike">
                <a:solidFill>
                  <a:srgbClr val="000000"/>
                </a:solidFill>
                <a:latin typeface="Avenir Heavy"/>
                <a:ea typeface="Avenir Heavy"/>
              </a:rPr>
              <a:t>Précision ~ 100/√N %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Nombre d’événements et précision atteignable :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100               événements : 10.0% de précision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1 000 000     événements : 0.10% de précision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Line"/>
          <p:cNvSpPr/>
          <p:nvPr/>
        </p:nvSpPr>
        <p:spPr>
          <a:xfrm>
            <a:off x="6787800" y="3537000"/>
            <a:ext cx="406800" cy="360"/>
          </a:xfrm>
          <a:prstGeom prst="line">
            <a:avLst/>
          </a:prstGeom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34920" rIns="34920" tIns="-15840" bIns="-1584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précision d’une mesure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sldNum" idx="6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Il n’y a pas de règle absolue. Dans le cas de N événements de signal sans bruit de fond :                        Précision ~ 100/√N %  Nombre d’événements et précision atteignable :  100               événements : 10.0% de précision  1 000 000     événem"/>
          <p:cNvSpPr/>
          <p:nvPr/>
        </p:nvSpPr>
        <p:spPr>
          <a:xfrm>
            <a:off x="173520" y="1895040"/>
            <a:ext cx="11979360" cy="6408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Il n’y a pas de règle absolue.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Dans le cas de N événements de signal sans bruit de fond :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                      </a:t>
            </a:r>
            <a:r>
              <a:rPr b="0" lang="en-US" sz="4000" spc="-1" strike="noStrike">
                <a:solidFill>
                  <a:srgbClr val="000000"/>
                </a:solidFill>
                <a:latin typeface="Avenir Heavy"/>
                <a:ea typeface="Avenir Heavy"/>
              </a:rPr>
              <a:t>Précision ~ 100/√N %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Nombre d’événements et précision atteignable :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100               événements : 10.0% de précision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1 000 000     événements : 0.10% de précision</a:t>
            </a:r>
            <a:br>
              <a:rPr sz="3400"/>
            </a:br>
            <a:br>
              <a:rPr sz="3400"/>
            </a:br>
            <a:r>
              <a:rPr b="0" lang="en-US" sz="3400" spc="-1" strike="noStrike">
                <a:solidFill>
                  <a:schemeClr val="accent5">
                    <a:lumOff val="-14790"/>
                  </a:schemeClr>
                </a:solidFill>
                <a:latin typeface="Avenir Book"/>
                <a:ea typeface="Avenir Book"/>
              </a:rPr>
              <a:t>100 000 000 événements : 0.01% de précision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LHCb"/>
          <p:cNvSpPr/>
          <p:nvPr/>
        </p:nvSpPr>
        <p:spPr>
          <a:xfrm>
            <a:off x="10615680" y="7915320"/>
            <a:ext cx="1793520" cy="90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5300" spc="-1" strike="noStrike">
                <a:solidFill>
                  <a:schemeClr val="accent5">
                    <a:lumOff val="-14790"/>
                  </a:schemeClr>
                </a:solidFill>
                <a:latin typeface="Avenir Next Medium"/>
                <a:ea typeface="Avenir Next Medium"/>
              </a:rPr>
              <a:t>LHCb</a:t>
            </a:r>
            <a:endParaRPr b="0" lang="en-US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Line"/>
          <p:cNvSpPr/>
          <p:nvPr/>
        </p:nvSpPr>
        <p:spPr>
          <a:xfrm flipH="1">
            <a:off x="9565920" y="8369640"/>
            <a:ext cx="756720" cy="360"/>
          </a:xfrm>
          <a:prstGeom prst="line">
            <a:avLst/>
          </a:prstGeom>
          <a:ln w="50800">
            <a:solidFill>
              <a:srgbClr val="aa172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441" name="Line 1"/>
          <p:cNvSpPr/>
          <p:nvPr/>
        </p:nvSpPr>
        <p:spPr>
          <a:xfrm>
            <a:off x="6787800" y="3605760"/>
            <a:ext cx="406800" cy="360"/>
          </a:xfrm>
          <a:prstGeom prst="line">
            <a:avLst/>
          </a:prstGeom>
          <a:ln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34920" rIns="34920" tIns="-15840" bIns="-1584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L’objectif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ldNum" idx="6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4" name="Mesurer le temps de vie du méson D0 avec LHCb"/>
          <p:cNvSpPr/>
          <p:nvPr/>
        </p:nvSpPr>
        <p:spPr>
          <a:xfrm>
            <a:off x="1818360" y="1602720"/>
            <a:ext cx="9367200" cy="2647080"/>
          </a:xfrm>
          <a:prstGeom prst="roundRect">
            <a:avLst>
              <a:gd name="adj" fmla="val 7193"/>
            </a:avLst>
          </a:pr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en-US" sz="4200" spc="-1" strike="noStrike">
                <a:solidFill>
                  <a:srgbClr val="ffffff"/>
                </a:solidFill>
                <a:latin typeface="Avenir Next Regular"/>
                <a:ea typeface="Avenir Next Regular"/>
              </a:rPr>
              <a:t>Mesurer le temps de vie</a:t>
            </a:r>
            <a:br>
              <a:rPr sz="4200"/>
            </a:br>
            <a:r>
              <a:rPr b="1" lang="en-US" sz="4200" spc="-1" strike="noStrike">
                <a:solidFill>
                  <a:srgbClr val="ffffff"/>
                </a:solidFill>
                <a:latin typeface="Avenir Next Regular"/>
                <a:ea typeface="Avenir Next Regular"/>
              </a:rPr>
              <a:t>du méson D</a:t>
            </a:r>
            <a:r>
              <a:rPr b="1" lang="en-US" sz="4200" spc="-1" strike="noStrike" baseline="31000">
                <a:solidFill>
                  <a:srgbClr val="ffffff"/>
                </a:solidFill>
                <a:latin typeface="Avenir Next Regular"/>
                <a:ea typeface="Avenir Next Regular"/>
              </a:rPr>
              <a:t>0</a:t>
            </a:r>
            <a:br>
              <a:rPr sz="4200"/>
            </a:br>
            <a:r>
              <a:rPr b="1" lang="en-US" sz="4200" spc="-1" strike="noStrike">
                <a:solidFill>
                  <a:srgbClr val="ffffff"/>
                </a:solidFill>
                <a:latin typeface="Avenir Next Regular"/>
                <a:ea typeface="Avenir Next Regular"/>
              </a:rPr>
              <a:t>avec LHCb</a:t>
            </a:r>
            <a:endParaRPr b="0" lang="en-US" sz="4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5" name="On travaillera avec un échantillon de données réduit…"/>
          <p:cNvSpPr/>
          <p:nvPr/>
        </p:nvSpPr>
        <p:spPr>
          <a:xfrm>
            <a:off x="400320" y="5177880"/>
            <a:ext cx="12306960" cy="2417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Avenir Book"/>
                <a:ea typeface="Avenir Book"/>
              </a:rPr>
              <a:t>On travaillera avec un échantillon de données réduit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Avenir Book"/>
                <a:ea typeface="Avenir Book"/>
              </a:rPr>
              <a:t>L’essentiel :</a:t>
            </a:r>
            <a:br>
              <a:rPr sz="3300"/>
            </a:br>
            <a:r>
              <a:rPr b="0" lang="en-US" sz="3300" spc="-1" strike="noStrike">
                <a:solidFill>
                  <a:srgbClr val="000000"/>
                </a:solidFill>
                <a:latin typeface="Avenir Book"/>
                <a:ea typeface="Avenir Book"/>
              </a:rPr>
              <a:t>- Comprendre </a:t>
            </a:r>
            <a:r>
              <a:rPr b="0" lang="en-US" sz="3300" spc="-1" strike="noStrike">
                <a:solidFill>
                  <a:srgbClr val="000000"/>
                </a:solidFill>
                <a:latin typeface="Avenir Heavy"/>
                <a:ea typeface="Avenir Heavy"/>
              </a:rPr>
              <a:t>comment fonctionne la mesure</a:t>
            </a:r>
            <a:br>
              <a:rPr sz="3300"/>
            </a:br>
            <a:r>
              <a:rPr b="0" lang="en-US" sz="3300" spc="-1" strike="noStrike">
                <a:solidFill>
                  <a:srgbClr val="000000"/>
                </a:solidFill>
                <a:latin typeface="Avenir Book"/>
                <a:ea typeface="Avenir Book"/>
              </a:rPr>
              <a:t>- Comprendre </a:t>
            </a:r>
            <a:r>
              <a:rPr b="0" lang="en-US" sz="3300" spc="-1" strike="noStrike">
                <a:solidFill>
                  <a:srgbClr val="000000"/>
                </a:solidFill>
                <a:latin typeface="Avenir Heavy"/>
                <a:ea typeface="Avenir Heavy"/>
              </a:rPr>
              <a:t>les limites</a:t>
            </a:r>
            <a:r>
              <a:rPr b="0" lang="en-US" sz="3300" spc="-1" strike="noStrike">
                <a:solidFill>
                  <a:srgbClr val="000000"/>
                </a:solidFill>
                <a:latin typeface="Avenir Book"/>
                <a:ea typeface="Avenir Book"/>
              </a:rPr>
              <a:t> de la mesure (erreurs systématiques)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Qu’est-ce que la physique des particules 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ldNum" idx="20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Line"/>
          <p:cNvSpPr/>
          <p:nvPr/>
        </p:nvSpPr>
        <p:spPr>
          <a:xfrm>
            <a:off x="4212720" y="8112960"/>
            <a:ext cx="360" cy="16488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pic>
        <p:nvPicPr>
          <p:cNvPr id="117" name="Descente_au_coeur_de_la_matire.png" descr="Descente_au_coeur_de_la_matire.png"/>
          <p:cNvPicPr/>
          <p:nvPr/>
        </p:nvPicPr>
        <p:blipFill>
          <a:blip r:embed="rId1"/>
          <a:stretch/>
        </p:blipFill>
        <p:spPr>
          <a:xfrm>
            <a:off x="75240" y="4467960"/>
            <a:ext cx="12853440" cy="4029480"/>
          </a:xfrm>
          <a:prstGeom prst="rect">
            <a:avLst/>
          </a:prstGeom>
          <a:ln w="12700">
            <a:noFill/>
          </a:ln>
        </p:spPr>
      </p:pic>
      <p:sp>
        <p:nvSpPr>
          <p:cNvPr id="118" name="L’étude des composants élémentaires de la matière et de leurs interactions"/>
          <p:cNvSpPr/>
          <p:nvPr/>
        </p:nvSpPr>
        <p:spPr>
          <a:xfrm>
            <a:off x="369720" y="2071800"/>
            <a:ext cx="12264120" cy="1136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L’étude des composants élémentaires de la matière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et de leurs interactions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1) trouver des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sldNum" idx="6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Screen Shot 2018-03-09 at 20.53.54.png" descr="Screen Shot 2018-03-09 at 20.53.54.png"/>
          <p:cNvPicPr/>
          <p:nvPr/>
        </p:nvPicPr>
        <p:blipFill>
          <a:blip r:embed="rId1"/>
          <a:stretch/>
        </p:blipFill>
        <p:spPr>
          <a:xfrm>
            <a:off x="1929240" y="1122480"/>
            <a:ext cx="9757080" cy="8305560"/>
          </a:xfrm>
          <a:prstGeom prst="rect">
            <a:avLst/>
          </a:prstGeom>
          <a:ln w="12700">
            <a:noFill/>
          </a:ln>
        </p:spPr>
      </p:pic>
      <p:sp>
        <p:nvSpPr>
          <p:cNvPr id="449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450" name="Si on regarde tout le détecteur, on ne voit pas bien les différentes traces"/>
          <p:cNvSpPr/>
          <p:nvPr/>
        </p:nvSpPr>
        <p:spPr>
          <a:xfrm>
            <a:off x="264960" y="1420200"/>
            <a:ext cx="6919560" cy="165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Si on regarde tout le détecteur,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ne voit pas bien les différentes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traces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1) trouver des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sldNum" idx="6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3" name="Screen Shot 2018-03-09 at 20.53.54.png" descr="Screen Shot 2018-03-09 at 20.53.54.png"/>
          <p:cNvPicPr/>
          <p:nvPr/>
        </p:nvPicPr>
        <p:blipFill>
          <a:blip r:embed="rId1"/>
          <a:stretch/>
        </p:blipFill>
        <p:spPr>
          <a:xfrm>
            <a:off x="1929240" y="1122480"/>
            <a:ext cx="9757080" cy="8305560"/>
          </a:xfrm>
          <a:prstGeom prst="rect">
            <a:avLst/>
          </a:prstGeom>
          <a:ln w="12700">
            <a:noFill/>
          </a:ln>
        </p:spPr>
      </p:pic>
      <p:sp>
        <p:nvSpPr>
          <p:cNvPr id="454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455" name="Oval Oval" descr="Oval Oval"/>
          <p:cNvPicPr/>
          <p:nvPr/>
        </p:nvPicPr>
        <p:blipFill>
          <a:blip r:embed="rId2"/>
          <a:stretch/>
        </p:blipFill>
        <p:spPr>
          <a:xfrm>
            <a:off x="1578600" y="6676560"/>
            <a:ext cx="2071800" cy="1793520"/>
          </a:xfrm>
          <a:prstGeom prst="rect">
            <a:avLst/>
          </a:prstGeom>
          <a:ln w="0">
            <a:noFill/>
          </a:ln>
        </p:spPr>
      </p:pic>
      <p:sp>
        <p:nvSpPr>
          <p:cNvPr id="456" name="Zoom"/>
          <p:cNvSpPr/>
          <p:nvPr/>
        </p:nvSpPr>
        <p:spPr>
          <a:xfrm>
            <a:off x="769680" y="5901120"/>
            <a:ext cx="1789920" cy="847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4900" spc="-1" strike="noStrike">
                <a:solidFill>
                  <a:schemeClr val="accent5">
                    <a:lumOff val="-8710"/>
                  </a:schemeClr>
                </a:solidFill>
                <a:latin typeface="Avenir Next Medium"/>
                <a:ea typeface="Avenir Next Medium"/>
              </a:rPr>
              <a:t>Zoom</a:t>
            </a:r>
            <a:endParaRPr b="0" lang="en-US" sz="4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1) trouver des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sldNum" idx="6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9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460" name="En zoomant, on s'intéresse aux informations d'un détecteur très important à LHCb! Le VErtex LOcator (appelé VELO, rien à voir avec une bicyclette)."/>
          <p:cNvSpPr/>
          <p:nvPr/>
        </p:nvSpPr>
        <p:spPr>
          <a:xfrm>
            <a:off x="417960" y="1342440"/>
            <a:ext cx="12168000" cy="165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En zoomant, on s'intéresse aux informations d'un détecteur très important à LHCb! Le VErtex LOcator (appelé VELO, rien à voir avec une bicyclette).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1" name="velo-2007-003_01.jpg" descr="velo-2007-003_01.jpg"/>
          <p:cNvPicPr/>
          <p:nvPr/>
        </p:nvPicPr>
        <p:blipFill>
          <a:blip r:embed="rId1"/>
          <a:stretch/>
        </p:blipFill>
        <p:spPr>
          <a:xfrm>
            <a:off x="751680" y="3767040"/>
            <a:ext cx="5845320" cy="4383720"/>
          </a:xfrm>
          <a:prstGeom prst="rect">
            <a:avLst/>
          </a:prstGeom>
          <a:ln w="12700">
            <a:noFill/>
          </a:ln>
        </p:spPr>
      </p:pic>
      <p:sp>
        <p:nvSpPr>
          <p:cNvPr id="462" name="Le but du VELO est de trouver les positions où une particule se désintègre pour former d'autres particules.  On appelle ces positions des VERTEX."/>
          <p:cNvSpPr/>
          <p:nvPr/>
        </p:nvSpPr>
        <p:spPr>
          <a:xfrm>
            <a:off x="7377840" y="3908520"/>
            <a:ext cx="5405400" cy="3727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Le but du VELO est de trouver les positions où une particule se désintègre pour former d'autres particules. 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appelle ces positions des VERTEX. 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1) trouver des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sldNum" idx="6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5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466" name="Screen Shot 2018-03-11 at 17.45.04.png" descr="Screen Shot 2018-03-11 at 17.45.04.png"/>
          <p:cNvPicPr/>
          <p:nvPr/>
        </p:nvPicPr>
        <p:blipFill>
          <a:blip r:embed="rId1"/>
          <a:stretch/>
        </p:blipFill>
        <p:spPr>
          <a:xfrm>
            <a:off x="0" y="1574640"/>
            <a:ext cx="13003560" cy="8198280"/>
          </a:xfrm>
          <a:prstGeom prst="rect">
            <a:avLst/>
          </a:prstGeom>
          <a:ln w="12700">
            <a:noFill/>
          </a:ln>
        </p:spPr>
      </p:pic>
      <p:sp>
        <p:nvSpPr>
          <p:cNvPr id="467" name="L’interface de visualisation"/>
          <p:cNvSpPr/>
          <p:nvPr/>
        </p:nvSpPr>
        <p:spPr>
          <a:xfrm>
            <a:off x="199440" y="924480"/>
            <a:ext cx="540612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L’interface de visualisation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1) trouver des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sldNum" idx="6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471" name="Screen Shot 2018-03-11 at 17.45.43.png" descr="Screen Shot 2018-03-11 at 17.45.43.png"/>
          <p:cNvPicPr/>
          <p:nvPr/>
        </p:nvPicPr>
        <p:blipFill>
          <a:blip r:embed="rId1"/>
          <a:stretch/>
        </p:blipFill>
        <p:spPr>
          <a:xfrm>
            <a:off x="0" y="1656000"/>
            <a:ext cx="13003560" cy="8093880"/>
          </a:xfrm>
          <a:prstGeom prst="rect">
            <a:avLst/>
          </a:prstGeom>
          <a:ln w="12700">
            <a:noFill/>
          </a:ln>
        </p:spPr>
      </p:pic>
      <p:sp>
        <p:nvSpPr>
          <p:cNvPr id="472" name="Zoom sur un évènement simple"/>
          <p:cNvSpPr/>
          <p:nvPr/>
        </p:nvSpPr>
        <p:spPr>
          <a:xfrm>
            <a:off x="167400" y="924480"/>
            <a:ext cx="652176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Zoom sur un évènement simple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1) trouver des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sldNum" idx="7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5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476" name="Screen Shot 2018-03-11 at 17.45.56.png" descr="Screen Shot 2018-03-11 at 17.45.56.png"/>
          <p:cNvPicPr/>
          <p:nvPr/>
        </p:nvPicPr>
        <p:blipFill>
          <a:blip r:embed="rId1"/>
          <a:stretch/>
        </p:blipFill>
        <p:spPr>
          <a:xfrm>
            <a:off x="0" y="1652040"/>
            <a:ext cx="13003560" cy="8077320"/>
          </a:xfrm>
          <a:prstGeom prst="rect">
            <a:avLst/>
          </a:prstGeom>
          <a:ln w="12700">
            <a:noFill/>
          </a:ln>
        </p:spPr>
      </p:pic>
      <p:sp>
        <p:nvSpPr>
          <p:cNvPr id="477" name="Zoom sur un évènement complexe"/>
          <p:cNvSpPr/>
          <p:nvPr/>
        </p:nvSpPr>
        <p:spPr>
          <a:xfrm>
            <a:off x="178200" y="924480"/>
            <a:ext cx="712512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Zoom sur un évènement complexe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2) remplir l’histogramme de masse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sldNum" idx="7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0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481" name="Screen Shot 2018-03-11 at 17.46.23.png" descr="Screen Shot 2018-03-11 at 17.46.23.png"/>
          <p:cNvPicPr/>
          <p:nvPr/>
        </p:nvPicPr>
        <p:blipFill>
          <a:blip r:embed="rId1"/>
          <a:stretch/>
        </p:blipFill>
        <p:spPr>
          <a:xfrm>
            <a:off x="1409760" y="1580760"/>
            <a:ext cx="10184400" cy="69076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2402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3) séparer le signal du bruit de fond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sldNum" idx="7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4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485" name="Screen Shot 2018-03-11 at 17.47.17.png" descr="Screen Shot 2018-03-11 at 17.47.17.png"/>
          <p:cNvPicPr/>
          <p:nvPr/>
        </p:nvPicPr>
        <p:blipFill>
          <a:blip r:embed="rId1"/>
          <a:stretch/>
        </p:blipFill>
        <p:spPr>
          <a:xfrm>
            <a:off x="438120" y="1055880"/>
            <a:ext cx="12127320" cy="8584200"/>
          </a:xfrm>
          <a:prstGeom prst="rect">
            <a:avLst/>
          </a:prstGeom>
          <a:ln w="12700">
            <a:noFill/>
          </a:ln>
        </p:spPr>
      </p:pic>
      <p:sp>
        <p:nvSpPr>
          <p:cNvPr id="486" name="On utilise la masse du candidat D0 comme variable discriminante. On ajuste une fonction pour le signal et une fonction pour le bruit de fond sur l’histogramme de masse."/>
          <p:cNvSpPr/>
          <p:nvPr/>
        </p:nvSpPr>
        <p:spPr>
          <a:xfrm>
            <a:off x="3079800" y="5273280"/>
            <a:ext cx="8983080" cy="2691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utilise la masse du candidat D0 comme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variable discriminante.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On ajuste une fonction pour le signal et une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fonction pour le bruit de fond sur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l’histogramme de masse.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our cette étape, on prend un échantillon avec plus d’événements."/>
          <p:cNvSpPr/>
          <p:nvPr/>
        </p:nvSpPr>
        <p:spPr>
          <a:xfrm>
            <a:off x="7299360" y="2438640"/>
            <a:ext cx="4738680" cy="217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Pour cette étape, on prend un échantillon</a:t>
            </a:r>
            <a:br>
              <a:rPr sz="3400"/>
            </a:b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avec plus d’événements.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Line"/>
          <p:cNvSpPr/>
          <p:nvPr/>
        </p:nvSpPr>
        <p:spPr>
          <a:xfrm flipH="1" flipV="1">
            <a:off x="1234440" y="4013280"/>
            <a:ext cx="306000" cy="1719720"/>
          </a:xfrm>
          <a:prstGeom prst="line">
            <a:avLst/>
          </a:prstGeom>
          <a:ln w="63500">
            <a:solidFill>
              <a:srgbClr val="e42832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48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exemple de variables discriminantes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sldNum" idx="7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1" name="Paramètre d’impact"/>
          <p:cNvSpPr/>
          <p:nvPr/>
        </p:nvSpPr>
        <p:spPr>
          <a:xfrm>
            <a:off x="195120" y="1154160"/>
            <a:ext cx="406656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Paramètre d’impact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92" name="Star"/>
          <p:cNvGrpSpPr/>
          <p:nvPr/>
        </p:nvGrpSpPr>
        <p:grpSpPr>
          <a:xfrm>
            <a:off x="936360" y="5248440"/>
            <a:ext cx="1207080" cy="1147680"/>
            <a:chOff x="936360" y="5248440"/>
            <a:chExt cx="1207080" cy="1147680"/>
          </a:xfrm>
        </p:grpSpPr>
        <p:sp>
          <p:nvSpPr>
            <p:cNvPr id="493" name="Star"/>
            <p:cNvSpPr/>
            <p:nvPr/>
          </p:nvSpPr>
          <p:spPr>
            <a:xfrm>
              <a:off x="1053720" y="5371560"/>
              <a:ext cx="972360" cy="92484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494" name="Star Star" descr="Star Star"/>
            <p:cNvPicPr/>
            <p:nvPr/>
          </p:nvPicPr>
          <p:blipFill>
            <a:blip r:embed="rId1"/>
            <a:stretch/>
          </p:blipFill>
          <p:spPr>
            <a:xfrm>
              <a:off x="936360" y="5248440"/>
              <a:ext cx="1207080" cy="114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95" name="Line"/>
          <p:cNvSpPr/>
          <p:nvPr/>
        </p:nvSpPr>
        <p:spPr>
          <a:xfrm flipV="1">
            <a:off x="603000" y="2804040"/>
            <a:ext cx="10314000" cy="1132200"/>
          </a:xfrm>
          <a:prstGeom prst="line">
            <a:avLst/>
          </a:prstGeom>
          <a:ln w="63500">
            <a:solidFill>
              <a:srgbClr val="34a5da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496" name="Line"/>
          <p:cNvSpPr/>
          <p:nvPr/>
        </p:nvSpPr>
        <p:spPr>
          <a:xfrm flipV="1">
            <a:off x="5826960" y="3067560"/>
            <a:ext cx="2741760" cy="302400"/>
          </a:xfrm>
          <a:prstGeom prst="line">
            <a:avLst/>
          </a:prstGeom>
          <a:ln w="76200">
            <a:solidFill>
              <a:srgbClr val="18679a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497" name="Paramètre d’impact"/>
          <p:cNvSpPr/>
          <p:nvPr/>
        </p:nvSpPr>
        <p:spPr>
          <a:xfrm>
            <a:off x="1705680" y="4512240"/>
            <a:ext cx="4543560" cy="68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800" spc="-1" strike="noStrike">
                <a:solidFill>
                  <a:schemeClr val="accent5">
                    <a:lumOff val="-8710"/>
                  </a:schemeClr>
                </a:solidFill>
                <a:latin typeface="Avenir Next Medium"/>
                <a:ea typeface="Avenir Next Medium"/>
              </a:rPr>
              <a:t>Paramètre d’impact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Direction de la particule"/>
          <p:cNvSpPr/>
          <p:nvPr/>
        </p:nvSpPr>
        <p:spPr>
          <a:xfrm>
            <a:off x="4941360" y="1958040"/>
            <a:ext cx="5497560" cy="68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800" spc="-1" strike="noStrike">
                <a:solidFill>
                  <a:schemeClr val="accent1">
                    <a:lumOff val="-18030"/>
                  </a:schemeClr>
                </a:solidFill>
                <a:latin typeface="Avenir Next Medium"/>
                <a:ea typeface="Avenir Next Medium"/>
              </a:rPr>
              <a:t>Direction de la particule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Line"/>
          <p:cNvSpPr/>
          <p:nvPr/>
        </p:nvSpPr>
        <p:spPr>
          <a:xfrm flipV="1">
            <a:off x="8544600" y="3076200"/>
            <a:ext cx="360" cy="2877120"/>
          </a:xfrm>
          <a:prstGeom prst="line">
            <a:avLst/>
          </a:prstGeom>
          <a:ln w="63500">
            <a:solidFill>
              <a:srgbClr val="e42832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50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exemple de variables discriminantes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sldNum" idx="7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2" name="Impulsion transverse"/>
          <p:cNvSpPr/>
          <p:nvPr/>
        </p:nvSpPr>
        <p:spPr>
          <a:xfrm>
            <a:off x="123480" y="1154160"/>
            <a:ext cx="4380480" cy="61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Impulsion transverse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03" name="Star"/>
          <p:cNvGrpSpPr/>
          <p:nvPr/>
        </p:nvGrpSpPr>
        <p:grpSpPr>
          <a:xfrm>
            <a:off x="936360" y="5248440"/>
            <a:ext cx="1207080" cy="1147680"/>
            <a:chOff x="936360" y="5248440"/>
            <a:chExt cx="1207080" cy="1147680"/>
          </a:xfrm>
        </p:grpSpPr>
        <p:sp>
          <p:nvSpPr>
            <p:cNvPr id="504" name="Star"/>
            <p:cNvSpPr/>
            <p:nvPr/>
          </p:nvSpPr>
          <p:spPr>
            <a:xfrm>
              <a:off x="1053720" y="5371560"/>
              <a:ext cx="972360" cy="92484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 algn="ctr" defTabSz="584280">
                <a:lnSpc>
                  <a:spcPct val="80000"/>
                </a:lnSpc>
                <a:tabLst>
                  <a:tab algn="l" pos="0"/>
                </a:tabLst>
              </a:pPr>
              <a:endParaRPr b="0" lang="en-US" sz="2800" spc="-1" strike="noStrike" cap="all">
                <a:solidFill>
                  <a:srgbClr val="ffffff"/>
                </a:solidFill>
                <a:latin typeface="DIN Condensed Bold"/>
                <a:ea typeface="DIN Condensed Bold"/>
              </a:endParaRPr>
            </a:p>
          </p:txBody>
        </p:sp>
        <p:pic>
          <p:nvPicPr>
            <p:cNvPr id="505" name="Star Star" descr="Star Star"/>
            <p:cNvPicPr/>
            <p:nvPr/>
          </p:nvPicPr>
          <p:blipFill>
            <a:blip r:embed="rId1"/>
            <a:stretch/>
          </p:blipFill>
          <p:spPr>
            <a:xfrm>
              <a:off x="936360" y="5248440"/>
              <a:ext cx="1207080" cy="114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6" name="Line"/>
          <p:cNvSpPr/>
          <p:nvPr/>
        </p:nvSpPr>
        <p:spPr>
          <a:xfrm>
            <a:off x="586080" y="5913360"/>
            <a:ext cx="10322640" cy="360"/>
          </a:xfrm>
          <a:prstGeom prst="line">
            <a:avLst/>
          </a:prstGeom>
          <a:ln w="63500">
            <a:solidFill>
              <a:srgbClr val="838787"/>
            </a:solidFill>
            <a:custDash>
              <a:ds d="200000" sp="2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50760" rIns="50760" tIns="0" bIns="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507" name="Line"/>
          <p:cNvSpPr/>
          <p:nvPr/>
        </p:nvSpPr>
        <p:spPr>
          <a:xfrm flipV="1">
            <a:off x="1540080" y="3067560"/>
            <a:ext cx="7028640" cy="2884320"/>
          </a:xfrm>
          <a:prstGeom prst="line">
            <a:avLst/>
          </a:prstGeom>
          <a:ln w="76200">
            <a:solidFill>
              <a:srgbClr val="18679a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endParaRPr b="0" lang="en-US" sz="2800" spc="-1" strike="noStrike" cap="all">
              <a:solidFill>
                <a:srgbClr val="838787"/>
              </a:solidFill>
              <a:latin typeface="DIN Condensed Bold"/>
              <a:ea typeface="DIN Condensed Bold"/>
            </a:endParaRPr>
          </a:p>
        </p:txBody>
      </p:sp>
      <p:sp>
        <p:nvSpPr>
          <p:cNvPr id="508" name="PT"/>
          <p:cNvSpPr/>
          <p:nvPr/>
        </p:nvSpPr>
        <p:spPr>
          <a:xfrm>
            <a:off x="8729280" y="4174560"/>
            <a:ext cx="548640" cy="68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800" spc="-1" strike="noStrike">
                <a:solidFill>
                  <a:schemeClr val="accent5">
                    <a:lumOff val="-8710"/>
                  </a:schemeClr>
                </a:solidFill>
                <a:latin typeface="Avenir Next Medium"/>
                <a:ea typeface="Avenir Next Medium"/>
              </a:rPr>
              <a:t>P</a:t>
            </a:r>
            <a:r>
              <a:rPr b="0" lang="en-US" sz="3800" spc="-1" strike="noStrike" baseline="-5000">
                <a:solidFill>
                  <a:schemeClr val="accent5">
                    <a:lumOff val="-8710"/>
                  </a:schemeClr>
                </a:solidFill>
                <a:latin typeface="Avenir Next Medium"/>
                <a:ea typeface="Avenir Next Medium"/>
              </a:rPr>
              <a:t>T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Direction de la particule"/>
          <p:cNvSpPr/>
          <p:nvPr/>
        </p:nvSpPr>
        <p:spPr>
          <a:xfrm>
            <a:off x="664200" y="3372480"/>
            <a:ext cx="5497560" cy="68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800" spc="-1" strike="noStrike">
                <a:solidFill>
                  <a:schemeClr val="accent1">
                    <a:lumOff val="-18030"/>
                  </a:schemeClr>
                </a:solidFill>
                <a:latin typeface="Avenir Next Medium"/>
                <a:ea typeface="Avenir Next Medium"/>
              </a:rPr>
              <a:t>Direction de la particule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Direction du faisceau"/>
          <p:cNvSpPr/>
          <p:nvPr/>
        </p:nvSpPr>
        <p:spPr>
          <a:xfrm>
            <a:off x="3585960" y="6132960"/>
            <a:ext cx="4875840" cy="680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en-US" sz="3800" spc="-1" strike="noStrike">
                <a:solidFill>
                  <a:srgbClr val="838787"/>
                </a:solidFill>
                <a:latin typeface="Avenir Next Medium"/>
                <a:ea typeface="Avenir Next Medium"/>
              </a:rPr>
              <a:t>Direction du faisceau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tandard_Model_of_Elementary_Particles.png" descr="Standard_Model_of_Elementary_Particles.png"/>
          <p:cNvPicPr/>
          <p:nvPr/>
        </p:nvPicPr>
        <p:blipFill>
          <a:blip r:embed="rId1"/>
          <a:stretch/>
        </p:blipFill>
        <p:spPr>
          <a:xfrm>
            <a:off x="2167920" y="893160"/>
            <a:ext cx="9059760" cy="8668800"/>
          </a:xfrm>
          <a:prstGeom prst="rect">
            <a:avLst/>
          </a:prstGeom>
          <a:ln w="12700">
            <a:noFill/>
          </a:ln>
        </p:spPr>
      </p:pic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Les particules élémentaires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ldNum" idx="21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4) dessiner les histogrammes pour le signal et le bruit de fond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sldNum" idx="7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3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514" name="Screen Shot 2018-03-11 at 17.47.35.png" descr="Screen Shot 2018-03-11 at 17.47.35.png"/>
          <p:cNvPicPr/>
          <p:nvPr/>
        </p:nvPicPr>
        <p:blipFill>
          <a:blip r:embed="rId1"/>
          <a:stretch/>
        </p:blipFill>
        <p:spPr>
          <a:xfrm>
            <a:off x="450720" y="993960"/>
            <a:ext cx="12102120" cy="85460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5) trouver le temps de vie 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sldNum" idx="7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Square"/>
          <p:cNvSpPr/>
          <p:nvPr/>
        </p:nvSpPr>
        <p:spPr>
          <a:xfrm>
            <a:off x="1590480" y="936000"/>
            <a:ext cx="1269000" cy="1269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pic>
        <p:nvPicPr>
          <p:cNvPr id="518" name="Screen Shot 2018-03-11 at 17.47.48.png" descr="Screen Shot 2018-03-11 at 17.47.48.png"/>
          <p:cNvPicPr/>
          <p:nvPr/>
        </p:nvPicPr>
        <p:blipFill>
          <a:blip r:embed="rId1"/>
          <a:stretch/>
        </p:blipFill>
        <p:spPr>
          <a:xfrm>
            <a:off x="457200" y="1038960"/>
            <a:ext cx="12089160" cy="8520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la particule qui va nous intéresser : le méson d</a:t>
            </a:r>
            <a:r>
              <a:rPr b="0" lang="en-US" sz="2400" spc="111" strike="noStrike" baseline="31000" cap="all">
                <a:solidFill>
                  <a:srgbClr val="000000"/>
                </a:solidFill>
                <a:latin typeface="DIN Alternate Bold"/>
                <a:ea typeface="DIN Alternate Bold"/>
              </a:rPr>
              <a:t>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sldNum" idx="7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1" name="Oval"/>
          <p:cNvSpPr/>
          <p:nvPr/>
        </p:nvSpPr>
        <p:spPr>
          <a:xfrm>
            <a:off x="4100400" y="3621600"/>
            <a:ext cx="1477440" cy="250920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endParaRPr b="0" lang="en-US" sz="2800" spc="-1" strike="noStrike" cap="all">
              <a:solidFill>
                <a:srgbClr val="ffffff"/>
              </a:solidFill>
              <a:latin typeface="DIN Condensed Bold"/>
              <a:ea typeface="DIN Condensed Bold"/>
            </a:endParaRPr>
          </a:p>
        </p:txBody>
      </p:sp>
      <p:sp>
        <p:nvSpPr>
          <p:cNvPr id="522" name="Ce que vous allez faire est en rapport direct avec le programme de recherche de nombreux physiciens de la collaboration LHCb!…"/>
          <p:cNvSpPr/>
          <p:nvPr/>
        </p:nvSpPr>
        <p:spPr>
          <a:xfrm>
            <a:off x="608400" y="1652400"/>
            <a:ext cx="12264120" cy="4335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venir Book"/>
                <a:ea typeface="Avenir Book"/>
              </a:rPr>
              <a:t>Ce que vous allez faire est en rapport direct avec le programme de recherche de nombreux physiciens de la collaboration LHCb!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2600" spc="-1" strike="noStrike">
                <a:solidFill>
                  <a:srgbClr val="000000"/>
                </a:solidFill>
                <a:latin typeface="Avenir Book"/>
                <a:ea typeface="Avenir Book"/>
              </a:rPr>
              <a:t>En effet, il y a 5 ans la collaboration LHCb a annoncé la découverte de la violation CP (asymétrie entre matière et antimatière) dans le secteur des particules charmées! Ces physiciens ont étudié une quantité phénoménale de mésons D0!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3" name="WhatsApp Image 2019-03-21 at 13.23.54.jpeg" descr="WhatsApp Image 2019-03-21 at 13.23.54.jpeg"/>
          <p:cNvPicPr/>
          <p:nvPr/>
        </p:nvPicPr>
        <p:blipFill>
          <a:blip r:embed="rId1"/>
          <a:stretch/>
        </p:blipFill>
        <p:spPr>
          <a:xfrm>
            <a:off x="7476480" y="4568760"/>
            <a:ext cx="5101200" cy="3825720"/>
          </a:xfrm>
          <a:prstGeom prst="rect">
            <a:avLst/>
          </a:prstGeom>
          <a:ln w="12700">
            <a:noFill/>
          </a:ln>
        </p:spPr>
      </p:pic>
      <p:pic>
        <p:nvPicPr>
          <p:cNvPr id="524" name="Screenshot 2019-03-24 13.18.51.png" descr="Screenshot 2019-03-24 13.18.51.png"/>
          <p:cNvPicPr/>
          <p:nvPr/>
        </p:nvPicPr>
        <p:blipFill>
          <a:blip r:embed="rId2"/>
          <a:stretch/>
        </p:blipFill>
        <p:spPr>
          <a:xfrm>
            <a:off x="506880" y="4132080"/>
            <a:ext cx="6752880" cy="50331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reen Shot 2017-10-29 at 18.59.06.png" descr="Screen Shot 2017-10-29 at 18.59.06.png"/>
          <p:cNvPicPr/>
          <p:nvPr/>
        </p:nvPicPr>
        <p:blipFill>
          <a:blip r:embed="rId1"/>
          <a:stretch/>
        </p:blipFill>
        <p:spPr>
          <a:xfrm>
            <a:off x="5248080" y="5260320"/>
            <a:ext cx="7191720" cy="4244760"/>
          </a:xfrm>
          <a:prstGeom prst="rect">
            <a:avLst/>
          </a:prstGeom>
          <a:ln w="12700">
            <a:noFill/>
          </a:ln>
        </p:spPr>
      </p:pic>
      <p:sp>
        <p:nvSpPr>
          <p:cNvPr id="526" name="PlaceHolder 1"/>
          <p:cNvSpPr>
            <a:spLocks noGrp="1"/>
          </p:cNvSpPr>
          <p:nvPr>
            <p:ph type="sldNum" idx="7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7" name="À vous de jouer !"/>
          <p:cNvSpPr/>
          <p:nvPr/>
        </p:nvSpPr>
        <p:spPr>
          <a:xfrm>
            <a:off x="695160" y="653760"/>
            <a:ext cx="9030960" cy="4559760"/>
          </a:xfrm>
          <a:prstGeom prst="wedgeEllipseCallout">
            <a:avLst>
              <a:gd name="adj1" fmla="val -47005"/>
              <a:gd name="adj2" fmla="val 61397"/>
            </a:avLst>
          </a:prstGeom>
          <a:solidFill>
            <a:srgbClr val="ffa42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84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À vous de jouer !</a:t>
            </a:r>
            <a:endParaRPr b="0" lang="en-US" sz="8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Des exemples tirés de la vie réelle -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sldNum" idx="7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hotoLHCb.jpg" descr="PhotoLHCb.jpg"/>
          <p:cNvPicPr/>
          <p:nvPr/>
        </p:nvPicPr>
        <p:blipFill>
          <a:blip r:embed="rId1"/>
          <a:stretch/>
        </p:blipFill>
        <p:spPr>
          <a:xfrm>
            <a:off x="-5760" y="1092960"/>
            <a:ext cx="13015080" cy="86655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Des exemples tirés de la vie réelle - LHCb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sldNum" idx="8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3" name="PhotoAndDetector.jpg" descr="PhotoAndDetector.jpg"/>
          <p:cNvPicPr/>
          <p:nvPr/>
        </p:nvPicPr>
        <p:blipFill>
          <a:blip r:embed="rId1"/>
          <a:stretch/>
        </p:blipFill>
        <p:spPr>
          <a:xfrm>
            <a:off x="-2160" y="1093320"/>
            <a:ext cx="13007880" cy="8660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Informations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sldNum" idx="8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6" name="Vous avez chacun un numero de poste (Exemple: 3)…"/>
          <p:cNvSpPr/>
          <p:nvPr/>
        </p:nvSpPr>
        <p:spPr>
          <a:xfrm>
            <a:off x="443520" y="1717200"/>
            <a:ext cx="12116880" cy="6318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Vous avez chacun un numero de poste (</a:t>
            </a:r>
            <a:r>
              <a:rPr b="1" lang="en-US" sz="2200" spc="-1" strike="noStrike">
                <a:solidFill>
                  <a:srgbClr val="000000"/>
                </a:solidFill>
                <a:latin typeface="Avenir Next Regular"/>
                <a:ea typeface="Avenir Next Regular"/>
              </a:rPr>
              <a:t>Exemple</a:t>
            </a: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: 3)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Cliquez sur “not-listed?”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User: imc3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Password: imc3$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Ouvrez le navigateur et allez sur le site: </a:t>
            </a:r>
            <a:r>
              <a:rPr b="0" lang="en-US" sz="2200" spc="-1" strike="noStrike" u="sng">
                <a:solidFill>
                  <a:schemeClr val="accent1"/>
                </a:solidFill>
                <a:uFillTx/>
                <a:latin typeface="Avenir Next Medium"/>
                <a:ea typeface="Avenir Next Medium"/>
                <a:hlinkClick r:id="rId1"/>
              </a:rPr>
              <a:t>https://lhcb-d0.web.cern.ch/</a:t>
            </a: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Indiquez un prénom, nom, votre classe (grade), et le numéro de la combinaison doit correspondre au numéro de votre poste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Cliquez sur Save et puis sur “Event display”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Collectez une dizaine de 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61360" indent="-261360" defTabSz="584280">
              <a:lnSpc>
                <a:spcPct val="100000"/>
              </a:lnSpc>
              <a:spcBef>
                <a:spcPts val="2401"/>
              </a:spcBef>
              <a:buClr>
                <a:srgbClr val="34a5da"/>
              </a:buClr>
              <a:buSzPct val="105000"/>
              <a:buFont typeface="Avenir Next Regular"/>
              <a:buChar char="‣"/>
            </a:pP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Une fois que c’est fait,  revenez sur </a:t>
            </a:r>
            <a:r>
              <a:rPr b="0" lang="en-US" sz="2200" spc="-1" strike="noStrike" u="sng">
                <a:solidFill>
                  <a:schemeClr val="accent1"/>
                </a:solidFill>
                <a:uFillTx/>
                <a:latin typeface="Avenir Next Medium"/>
                <a:ea typeface="Avenir Next Medium"/>
                <a:hlinkClick r:id="rId2"/>
              </a:rPr>
              <a:t>https://lhcb-d0.web.cern.ch/</a:t>
            </a:r>
            <a:r>
              <a:rPr b="0" lang="en-US" sz="2200" spc="-1" strike="noStrike">
                <a:solidFill>
                  <a:srgbClr val="000000"/>
                </a:solidFill>
                <a:latin typeface="Avenir Next Medium"/>
                <a:ea typeface="Avenir Next Medium"/>
              </a:rPr>
              <a:t> et sélectionnez “D0 lifetime”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sldNum" idx="8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9" name="plot0.pdf" descr="plot0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sldNum" idx="8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2" name="plot1.pdf" descr="plot1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sldNum" idx="8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lot2.pdf" descr="plot2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ldNum" idx="22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combien de temps vit une particule ?"/>
          <p:cNvSpPr/>
          <p:nvPr/>
        </p:nvSpPr>
        <p:spPr>
          <a:xfrm>
            <a:off x="1478520" y="2375640"/>
            <a:ext cx="9030960" cy="3969000"/>
          </a:xfrm>
          <a:prstGeom prst="wedgeEllipseCallout">
            <a:avLst>
              <a:gd name="adj1" fmla="val 58256"/>
              <a:gd name="adj2" fmla="val 70659"/>
            </a:avLst>
          </a:prstGeom>
          <a:solidFill>
            <a:schemeClr val="accent4">
              <a:hueOff val="-1395324"/>
              <a:satOff val="-3373"/>
              <a:lumOff val="-9849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 defTabSz="584280">
              <a:lnSpc>
                <a:spcPct val="80000"/>
              </a:lnSpc>
              <a:tabLst>
                <a:tab algn="l" pos="0"/>
              </a:tabLst>
            </a:pPr>
            <a:r>
              <a:rPr b="0" lang="en-US" sz="5100" spc="-1" strike="noStrike" cap="all">
                <a:solidFill>
                  <a:srgbClr val="ffffff"/>
                </a:solidFill>
                <a:latin typeface="DIN Condensed Bold"/>
                <a:ea typeface="DIN Condensed Bold"/>
              </a:rPr>
              <a:t>combien de temps vit une particule ?</a:t>
            </a:r>
            <a:endParaRPr b="0" lang="en-US" sz="51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sldNum" idx="8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8" name="plot3.pdf" descr="plot3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sldNum" idx="8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lot4.pdf" descr="plot4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sldNum" idx="8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4" name="plot5.pdf" descr="plot5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sldNum" idx="8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7" name="plot6.pdf" descr="plot6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ldNum" idx="89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0" name="plot7.pdf" descr="plot7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sldNum" idx="90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3" name="plot8.pdf" descr="plot8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sldNum" idx="91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6" name="plot9.pdf" descr="plot9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34680" cy="7783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sldNum" idx="92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9" name="plot10.pdf" descr="plot10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sldNum" idx="93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72" name="plot11.pdf" descr="plot11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sldNum" idx="94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75" name="plot12.pdf" descr="plot12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temps de vie d’une particule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ldNum" idx="23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26" name="decay.gif" descr="decay.gif"/>
          <p:cNvPicPr/>
          <p:nvPr/>
        </p:nvPicPr>
        <p:blipFill>
          <a:blip r:embed="rId1"/>
          <a:stretch/>
        </p:blipFill>
        <p:spPr>
          <a:xfrm>
            <a:off x="3454560" y="4480920"/>
            <a:ext cx="6094800" cy="4845240"/>
          </a:xfrm>
          <a:prstGeom prst="rect">
            <a:avLst/>
          </a:prstGeom>
          <a:ln w="12700">
            <a:noFill/>
          </a:ln>
        </p:spPr>
      </p:pic>
      <p:sp>
        <p:nvSpPr>
          <p:cNvPr id="127" name="La probabilité qu’une particule se désintègre au bout d’un temps t suit une loi exponentielle de moyenne 𝜏 (comme pour les désintégrations nucléaires)"/>
          <p:cNvSpPr/>
          <p:nvPr/>
        </p:nvSpPr>
        <p:spPr>
          <a:xfrm>
            <a:off x="420840" y="1407600"/>
            <a:ext cx="12371760" cy="165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defTabSz="584280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Avenir Book"/>
                <a:ea typeface="Avenir Book"/>
              </a:rPr>
              <a:t>La probabilité qu’une particule se désintègre au bout d’un temps t suit une loi exponentielle de moyenne 𝜏 (comme pour les désintégrations nucléaires)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sldNum" idx="95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78" name="plot13.pdf" descr="plot13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sldNum" idx="96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81" name="plot14.pdf" descr="plot14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sldNum" idx="97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84" name="plot15.pdf" descr="plot15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Collection des événements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sldNum" idx="98"/>
          </p:nvPr>
        </p:nvSpPr>
        <p:spPr>
          <a:xfrm>
            <a:off x="12186720" y="431640"/>
            <a:ext cx="40572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87" name="plot16.pdf" descr="plot16.pdf"/>
          <p:cNvPicPr/>
          <p:nvPr/>
        </p:nvPicPr>
        <p:blipFill>
          <a:blip r:embed="rId1"/>
          <a:stretch/>
        </p:blipFill>
        <p:spPr>
          <a:xfrm>
            <a:off x="254160" y="1143000"/>
            <a:ext cx="11428920" cy="7780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/>
          </p:nvPr>
        </p:nvSpPr>
        <p:spPr>
          <a:xfrm>
            <a:off x="406440" y="355680"/>
            <a:ext cx="111747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indent="0" defTabSz="4572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400" spc="111" strike="noStrike" cap="all">
                <a:solidFill>
                  <a:srgbClr val="000000"/>
                </a:solidFill>
                <a:latin typeface="DIN Alternate Bold"/>
                <a:ea typeface="DIN Alternate Bold"/>
              </a:rPr>
              <a:t>temps de vie de plusieurs particules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ldNum" idx="24"/>
          </p:nvPr>
        </p:nvSpPr>
        <p:spPr>
          <a:xfrm>
            <a:off x="12332880" y="431640"/>
            <a:ext cx="259560" cy="456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t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0" name="Screen Shot 2018-03-11 at 23.51.30.png" descr="Screen Shot 2018-03-11 at 23.51.30.png"/>
          <p:cNvPicPr/>
          <p:nvPr/>
        </p:nvPicPr>
        <p:blipFill>
          <a:blip r:embed="rId1"/>
          <a:stretch/>
        </p:blipFill>
        <p:spPr>
          <a:xfrm>
            <a:off x="0" y="1331280"/>
            <a:ext cx="13003560" cy="7090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 pitchFamily="0" charset="1"/>
        <a:ea typeface="DIN Condensed Bold" pitchFamily="0" charset="1"/>
        <a:cs typeface="DIN Condensed Bold" pitchFamily="0" charset="1"/>
      </a:majorFont>
      <a:minorFont>
        <a:latin typeface="DIN Condensed Bold" pitchFamily="0" charset="1"/>
        <a:ea typeface="DIN Condensed Bold" pitchFamily="0" charset="1"/>
        <a:cs typeface="DIN Condensed Bold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Application>LibreOffice/24.2.6.2$Linux_X86_64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cp:lastPrinted>2026-02-18T16:28:32Z</cp:lastPrinted>
  <dcterms:modified xsi:type="dcterms:W3CDTF">2026-02-18T16:31:43Z</dcterms:modified>
  <cp:revision>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