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5" r:id="rId3"/>
    <p:sldId id="266" r:id="rId4"/>
    <p:sldId id="257" r:id="rId5"/>
    <p:sldId id="269" r:id="rId6"/>
    <p:sldId id="263" r:id="rId7"/>
    <p:sldId id="271" r:id="rId8"/>
    <p:sldId id="449" r:id="rId9"/>
    <p:sldId id="450" r:id="rId10"/>
    <p:sldId id="264" r:id="rId11"/>
    <p:sldId id="452" r:id="rId12"/>
    <p:sldId id="453" r:id="rId13"/>
    <p:sldId id="455" r:id="rId14"/>
    <p:sldId id="454" r:id="rId15"/>
    <p:sldId id="521" r:id="rId16"/>
    <p:sldId id="270" r:id="rId17"/>
    <p:sldId id="440" r:id="rId1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27A"/>
    <a:srgbClr val="90B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4" d="100"/>
          <a:sy n="104" d="100"/>
        </p:scale>
        <p:origin x="1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28/05/2026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‹Nr.›</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E9804D-699C-4CB0-A16F-7BE8BB638290}" type="slidenum">
              <a:rPr lang="en-GB" smtClean="0"/>
              <a:t>8</a:t>
            </a:fld>
            <a:endParaRPr lang="en-GB"/>
          </a:p>
        </p:txBody>
      </p:sp>
    </p:spTree>
    <p:extLst>
      <p:ext uri="{BB962C8B-B14F-4D97-AF65-F5344CB8AC3E}">
        <p14:creationId xmlns:p14="http://schemas.microsoft.com/office/powerpoint/2010/main" val="398445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0B945-CD6A-46D1-96D6-4BC78DDE74C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22F1FF-EAA7-592C-1ED4-61F5E94686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736A92A-2FFC-D646-EB48-8452E2E9CDC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B086800-1A18-ECAA-F7E1-E02CADF0F24B}"/>
              </a:ext>
            </a:extLst>
          </p:cNvPr>
          <p:cNvSpPr>
            <a:spLocks noGrp="1"/>
          </p:cNvSpPr>
          <p:nvPr>
            <p:ph type="sldNum" sz="quarter" idx="5"/>
          </p:nvPr>
        </p:nvSpPr>
        <p:spPr/>
        <p:txBody>
          <a:bodyPr/>
          <a:lstStyle/>
          <a:p>
            <a:fld id="{D8E9804D-699C-4CB0-A16F-7BE8BB638290}" type="slidenum">
              <a:rPr lang="en-GB" smtClean="0"/>
              <a:t>9</a:t>
            </a:fld>
            <a:endParaRPr lang="en-GB"/>
          </a:p>
        </p:txBody>
      </p:sp>
    </p:spTree>
    <p:extLst>
      <p:ext uri="{BB962C8B-B14F-4D97-AF65-F5344CB8AC3E}">
        <p14:creationId xmlns:p14="http://schemas.microsoft.com/office/powerpoint/2010/main" val="261684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C99A398E-FCB8-1146-8DE5-39712756FA2F}" type="datetimeFigureOut">
              <a:rPr lang="en-BE" smtClean="0"/>
              <a:t>05/28/2026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9A398E-FCB8-1146-8DE5-39712756FA2F}" type="datetimeFigureOut">
              <a:rPr lang="en-BE" smtClean="0"/>
              <a:t>05/28/2026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‹Nr.›</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1523999" y="1117995"/>
            <a:ext cx="9144000" cy="2387600"/>
          </a:xfrm>
        </p:spPr>
        <p:txBody>
          <a:bodyPr>
            <a:normAutofit/>
          </a:bodyPr>
          <a:lstStyle/>
          <a:p>
            <a:r>
              <a:rPr lang="en-US" dirty="0"/>
              <a:t>WP1: FE-FRT </a:t>
            </a:r>
            <a:br>
              <a:rPr lang="en-US" dirty="0"/>
            </a:br>
            <a:r>
              <a:rPr lang="en-US" sz="4800" dirty="0"/>
              <a:t>RP1 review meeting, June 1</a:t>
            </a:r>
            <a:r>
              <a:rPr lang="en-US" sz="4800" baseline="30000" dirty="0"/>
              <a:t>st</a:t>
            </a:r>
            <a:r>
              <a:rPr lang="en-US" sz="4800" dirty="0"/>
              <a:t>, 2026</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2959223" y="4495405"/>
            <a:ext cx="6273553" cy="1244600"/>
          </a:xfrm>
        </p:spPr>
        <p:txBody>
          <a:bodyPr>
            <a:normAutofit lnSpcReduction="10000"/>
          </a:bodyPr>
          <a:lstStyle/>
          <a:p>
            <a:endParaRPr lang="en-US" sz="2000" dirty="0"/>
          </a:p>
          <a:p>
            <a:r>
              <a:rPr lang="en-US" sz="1200" dirty="0"/>
              <a:t>All information contained in this presentation and any accompanying documents is for iSAS project only, and must be treated as strictly confidential.</a:t>
            </a:r>
          </a:p>
          <a:p>
            <a:r>
              <a:rPr lang="en-US" sz="12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pic>
        <p:nvPicPr>
          <p:cNvPr id="5" name="Image 4">
            <a:extLst>
              <a:ext uri="{FF2B5EF4-FFF2-40B4-BE49-F238E27FC236}">
                <a16:creationId xmlns:a16="http://schemas.microsoft.com/office/drawing/2014/main" id="{C39B689B-213B-4E76-8DA9-4BAFC1282435}"/>
              </a:ext>
            </a:extLst>
          </p:cNvPr>
          <p:cNvPicPr>
            <a:picLocks noChangeAspect="1"/>
          </p:cNvPicPr>
          <p:nvPr/>
        </p:nvPicPr>
        <p:blipFill>
          <a:blip r:embed="rId3"/>
          <a:stretch>
            <a:fillRect/>
          </a:stretch>
        </p:blipFill>
        <p:spPr>
          <a:xfrm>
            <a:off x="278533" y="5879505"/>
            <a:ext cx="886730" cy="898423"/>
          </a:xfrm>
          <a:prstGeom prst="rect">
            <a:avLst/>
          </a:prstGeom>
        </p:spPr>
      </p:pic>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7548541" cy="461665"/>
          </a:xfrm>
          <a:prstGeom prst="rect">
            <a:avLst/>
          </a:prstGeom>
          <a:noFill/>
        </p:spPr>
        <p:txBody>
          <a:bodyPr wrap="none" rtlCol="0">
            <a:spAutoFit/>
          </a:bodyPr>
          <a:lstStyle/>
          <a:p>
            <a:r>
              <a:rPr lang="en-US" sz="2400" b="1" dirty="0">
                <a:solidFill>
                  <a:srgbClr val="002060"/>
                </a:solidFill>
              </a:rPr>
              <a:t>WP1 – FE-FRT for microphonics:</a:t>
            </a:r>
            <a:r>
              <a:rPr lang="en-US" sz="2400" b="1" dirty="0">
                <a:solidFill>
                  <a:schemeClr val="bg2">
                    <a:lumMod val="50000"/>
                  </a:schemeClr>
                </a:solidFill>
              </a:rPr>
              <a:t> achievements of Task 1.3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451056" y="1125544"/>
            <a:ext cx="10515600" cy="5230806"/>
          </a:xfrm>
        </p:spPr>
        <p:txBody>
          <a:bodyPr>
            <a:normAutofit/>
          </a:bodyPr>
          <a:lstStyle/>
          <a:p>
            <a:pPr marL="0" indent="0">
              <a:buNone/>
            </a:pPr>
            <a:r>
              <a:rPr lang="en-US" sz="1800" b="1" i="1" dirty="0">
                <a:latin typeface="Helvetica" pitchFamily="2" charset="0"/>
              </a:rPr>
              <a:t>Task 1</a:t>
            </a:r>
            <a:r>
              <a:rPr lang="en-US" sz="1800" b="1" i="1" dirty="0">
                <a:effectLst/>
                <a:latin typeface="Helvetica" pitchFamily="2" charset="0"/>
              </a:rPr>
              <a:t>.3 Achievements</a:t>
            </a:r>
          </a:p>
          <a:p>
            <a:r>
              <a:rPr lang="en-US" sz="1800" dirty="0">
                <a:effectLst/>
                <a:latin typeface="Helvetica" pitchFamily="2" charset="0"/>
              </a:rPr>
              <a:t>Developed a design for a 1300 MHz cavity FE-FRT to compensate microphonics</a:t>
            </a:r>
            <a:br>
              <a:rPr lang="en-US" sz="1800" dirty="0">
                <a:effectLst/>
                <a:latin typeface="Helvetica" pitchFamily="2" charset="0"/>
              </a:rPr>
            </a:br>
            <a:r>
              <a:rPr lang="en-US" sz="1800" dirty="0">
                <a:effectLst/>
                <a:latin typeface="Helvetica" pitchFamily="2" charset="0"/>
              </a:rPr>
              <a:t>detuning to allow operation at high loaded quality factor and thus lower RF</a:t>
            </a:r>
            <a:br>
              <a:rPr lang="en-US" sz="1800" dirty="0">
                <a:effectLst/>
                <a:latin typeface="Helvetica" pitchFamily="2" charset="0"/>
              </a:rPr>
            </a:br>
            <a:r>
              <a:rPr lang="en-US" sz="1800" dirty="0">
                <a:effectLst/>
                <a:latin typeface="Helvetica" pitchFamily="2" charset="0"/>
              </a:rPr>
              <a:t>power: </a:t>
            </a:r>
          </a:p>
          <a:p>
            <a:endParaRPr lang="en-US" sz="1800" dirty="0">
              <a:latin typeface="Helvetica" pitchFamily="2" charset="0"/>
            </a:endParaRPr>
          </a:p>
          <a:p>
            <a:endParaRPr lang="en-US" sz="1800" dirty="0">
              <a:effectLst/>
              <a:latin typeface="Helvetica" pitchFamily="2" charset="0"/>
            </a:endParaRPr>
          </a:p>
          <a:p>
            <a:endParaRPr lang="en-US" sz="1800" dirty="0">
              <a:latin typeface="Helvetica" pitchFamily="2" charset="0"/>
            </a:endParaRPr>
          </a:p>
          <a:p>
            <a:endParaRPr lang="en-US" sz="1800" dirty="0">
              <a:effectLst/>
              <a:latin typeface="Helvetica" pitchFamily="2" charset="0"/>
            </a:endParaRPr>
          </a:p>
          <a:p>
            <a:endParaRPr lang="en-US" sz="1800" dirty="0">
              <a:latin typeface="Helvetica" pitchFamily="2" charset="0"/>
            </a:endParaRPr>
          </a:p>
          <a:p>
            <a:endParaRPr lang="en-US" sz="1800" dirty="0">
              <a:effectLst/>
              <a:latin typeface="Helvetica" pitchFamily="2" charset="0"/>
            </a:endParaRPr>
          </a:p>
          <a:p>
            <a:endParaRPr lang="en-US" sz="1800" dirty="0">
              <a:latin typeface="Helvetica" pitchFamily="2" charset="0"/>
            </a:endParaRPr>
          </a:p>
          <a:p>
            <a:endParaRPr lang="en-US" sz="1800" dirty="0">
              <a:effectLst/>
              <a:latin typeface="Helvetica" pitchFamily="2" charset="0"/>
            </a:endParaRPr>
          </a:p>
          <a:p>
            <a:r>
              <a:rPr lang="en-US" sz="1800" dirty="0">
                <a:latin typeface="Helvetica" pitchFamily="2" charset="0"/>
              </a:rPr>
              <a:t>Start by characterizing the ferroelectric material at 1300 MHz, design an FE-FRT for the microphonics use case, build a prototype, perform first cold test, finalize the project with a system to compensate microphonics with a fully equipped nine cell cavity in a cryo-stat</a:t>
            </a:r>
            <a:endParaRPr lang="en-US" sz="1800" dirty="0">
              <a:effectLst/>
              <a:latin typeface="Helvetica" pitchFamily="2" charset="0"/>
            </a:endParaRPr>
          </a:p>
          <a:p>
            <a:endParaRPr lang="en-US" sz="2400" dirty="0"/>
          </a:p>
          <a:p>
            <a:endParaRPr lang="en-US" dirty="0"/>
          </a:p>
          <a:p>
            <a:endParaRPr lang="en-US" dirty="0"/>
          </a:p>
          <a:p>
            <a:endParaRPr lang="en-GB" dirty="0"/>
          </a:p>
        </p:txBody>
      </p:sp>
      <p:sp>
        <p:nvSpPr>
          <p:cNvPr id="2" name="Footer Placeholder 4">
            <a:extLst>
              <a:ext uri="{FF2B5EF4-FFF2-40B4-BE49-F238E27FC236}">
                <a16:creationId xmlns:a16="http://schemas.microsoft.com/office/drawing/2014/main" id="{48AF080F-EFFD-4CF7-6C09-0154263D3020}"/>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2D19FDF7-10FD-E477-6757-6148E234C4D5}"/>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10</a:t>
            </a:fld>
            <a:endParaRPr lang="en-BE"/>
          </a:p>
        </p:txBody>
      </p:sp>
      <p:pic>
        <p:nvPicPr>
          <p:cNvPr id="7" name="Picture 7">
            <a:extLst>
              <a:ext uri="{FF2B5EF4-FFF2-40B4-BE49-F238E27FC236}">
                <a16:creationId xmlns:a16="http://schemas.microsoft.com/office/drawing/2014/main" id="{528B4680-4C3B-47DA-8203-F8AA62E24FD5}"/>
              </a:ext>
            </a:extLst>
          </p:cNvPr>
          <p:cNvPicPr>
            <a:picLocks noChangeAspect="1"/>
          </p:cNvPicPr>
          <p:nvPr/>
        </p:nvPicPr>
        <p:blipFill>
          <a:blip r:embed="rId3">
            <a:extLst>
              <a:ext uri="{28A0092B-C50C-407E-A947-70E740481C1C}">
                <a14:useLocalDpi xmlns:a14="http://schemas.microsoft.com/office/drawing/2010/main" val="0"/>
              </a:ext>
            </a:extLst>
          </a:blip>
          <a:srcRect r="49108"/>
          <a:stretch>
            <a:fillRect/>
          </a:stretch>
        </p:blipFill>
        <p:spPr>
          <a:xfrm>
            <a:off x="9131005" y="1363129"/>
            <a:ext cx="2784258" cy="2922807"/>
          </a:xfrm>
          <a:prstGeom prst="rect">
            <a:avLst/>
          </a:prstGeom>
        </p:spPr>
      </p:pic>
      <p:sp>
        <p:nvSpPr>
          <p:cNvPr id="8" name="Textfeld 7">
            <a:extLst>
              <a:ext uri="{FF2B5EF4-FFF2-40B4-BE49-F238E27FC236}">
                <a16:creationId xmlns:a16="http://schemas.microsoft.com/office/drawing/2014/main" id="{C03240B5-63D1-A0F6-7EAB-D39A2E0AEDB7}"/>
              </a:ext>
            </a:extLst>
          </p:cNvPr>
          <p:cNvSpPr txBox="1"/>
          <p:nvPr/>
        </p:nvSpPr>
        <p:spPr>
          <a:xfrm>
            <a:off x="8938865" y="4285936"/>
            <a:ext cx="3253135" cy="338554"/>
          </a:xfrm>
          <a:prstGeom prst="rect">
            <a:avLst/>
          </a:prstGeom>
          <a:noFill/>
        </p:spPr>
        <p:txBody>
          <a:bodyPr wrap="none" rtlCol="0">
            <a:spAutoFit/>
          </a:bodyPr>
          <a:lstStyle/>
          <a:p>
            <a:r>
              <a:rPr lang="en-US" sz="1600" dirty="0"/>
              <a:t>J.S. Romero-Jiménez et al., IPAC 26</a:t>
            </a:r>
            <a:endParaRPr lang="de-DE" sz="1600" dirty="0"/>
          </a:p>
        </p:txBody>
      </p:sp>
      <p:pic>
        <p:nvPicPr>
          <p:cNvPr id="9" name="Grafik 8">
            <a:extLst>
              <a:ext uri="{FF2B5EF4-FFF2-40B4-BE49-F238E27FC236}">
                <a16:creationId xmlns:a16="http://schemas.microsoft.com/office/drawing/2014/main" id="{A56EDED2-A981-000E-16CD-364C1BFB17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53917" y="2181871"/>
            <a:ext cx="5543550" cy="3036570"/>
          </a:xfrm>
          <a:prstGeom prst="rect">
            <a:avLst/>
          </a:prstGeom>
        </p:spPr>
      </p:pic>
      <p:sp>
        <p:nvSpPr>
          <p:cNvPr id="11" name="Freihandform: Form 10">
            <a:extLst>
              <a:ext uri="{FF2B5EF4-FFF2-40B4-BE49-F238E27FC236}">
                <a16:creationId xmlns:a16="http://schemas.microsoft.com/office/drawing/2014/main" id="{0F3CBF7E-CA7D-7D39-D722-1624B1463761}"/>
              </a:ext>
            </a:extLst>
          </p:cNvPr>
          <p:cNvSpPr/>
          <p:nvPr/>
        </p:nvSpPr>
        <p:spPr>
          <a:xfrm>
            <a:off x="2743200" y="2661557"/>
            <a:ext cx="2677886" cy="1975757"/>
          </a:xfrm>
          <a:custGeom>
            <a:avLst/>
            <a:gdLst>
              <a:gd name="connsiteX0" fmla="*/ 2677886 w 2677886"/>
              <a:gd name="connsiteY0" fmla="*/ 0 h 1975757"/>
              <a:gd name="connsiteX1" fmla="*/ 2204357 w 2677886"/>
              <a:gd name="connsiteY1" fmla="*/ 653143 h 1975757"/>
              <a:gd name="connsiteX2" fmla="*/ 1681843 w 2677886"/>
              <a:gd name="connsiteY2" fmla="*/ 1110343 h 1975757"/>
              <a:gd name="connsiteX3" fmla="*/ 947057 w 2677886"/>
              <a:gd name="connsiteY3" fmla="*/ 1632857 h 1975757"/>
              <a:gd name="connsiteX4" fmla="*/ 0 w 2677886"/>
              <a:gd name="connsiteY4" fmla="*/ 1975757 h 1975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886" h="1975757">
                <a:moveTo>
                  <a:pt x="2677886" y="0"/>
                </a:moveTo>
                <a:lnTo>
                  <a:pt x="2204357" y="653143"/>
                </a:lnTo>
                <a:lnTo>
                  <a:pt x="1681843" y="1110343"/>
                </a:lnTo>
                <a:lnTo>
                  <a:pt x="947057" y="1632857"/>
                </a:lnTo>
                <a:lnTo>
                  <a:pt x="0" y="1975757"/>
                </a:lnTo>
              </a:path>
            </a:pathLst>
          </a:custGeom>
          <a:noFill/>
          <a:ln w="38100">
            <a:solidFill>
              <a:schemeClr val="tx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E2FEC397-C4D9-E38D-CFBC-C93DFAAAA810}"/>
              </a:ext>
            </a:extLst>
          </p:cNvPr>
          <p:cNvSpPr txBox="1"/>
          <p:nvPr/>
        </p:nvSpPr>
        <p:spPr>
          <a:xfrm>
            <a:off x="2245119" y="4506721"/>
            <a:ext cx="536569" cy="369332"/>
          </a:xfrm>
          <a:prstGeom prst="rect">
            <a:avLst/>
          </a:prstGeom>
          <a:noFill/>
        </p:spPr>
        <p:txBody>
          <a:bodyPr wrap="none" rtlCol="0">
            <a:spAutoFit/>
          </a:bodyPr>
          <a:lstStyle/>
          <a:p>
            <a:r>
              <a:rPr lang="de-DE" dirty="0">
                <a:solidFill>
                  <a:schemeClr val="accent3"/>
                </a:solidFill>
              </a:rPr>
              <a:t>0 Hz</a:t>
            </a:r>
          </a:p>
        </p:txBody>
      </p:sp>
      <p:cxnSp>
        <p:nvCxnSpPr>
          <p:cNvPr id="14" name="Gerade Verbindung mit Pfeil 13">
            <a:extLst>
              <a:ext uri="{FF2B5EF4-FFF2-40B4-BE49-F238E27FC236}">
                <a16:creationId xmlns:a16="http://schemas.microsoft.com/office/drawing/2014/main" id="{8AAF5CD4-090F-683E-F7F5-1C857DB86648}"/>
              </a:ext>
            </a:extLst>
          </p:cNvPr>
          <p:cNvCxnSpPr>
            <a:cxnSpLocks/>
          </p:cNvCxnSpPr>
          <p:nvPr/>
        </p:nvCxnSpPr>
        <p:spPr>
          <a:xfrm flipH="1">
            <a:off x="2944548" y="5283757"/>
            <a:ext cx="276430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E463CB66-4F52-1714-CAE3-C6E7938E8183}"/>
              </a:ext>
            </a:extLst>
          </p:cNvPr>
          <p:cNvCxnSpPr>
            <a:cxnSpLocks/>
          </p:cNvCxnSpPr>
          <p:nvPr/>
        </p:nvCxnSpPr>
        <p:spPr>
          <a:xfrm>
            <a:off x="1798592" y="2661557"/>
            <a:ext cx="0" cy="2077885"/>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96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523C-BC3F-4136-FF7A-403CED328C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AF1B0E-1B4E-921C-7C82-82E553ECD6B9}"/>
              </a:ext>
            </a:extLst>
          </p:cNvPr>
          <p:cNvSpPr txBox="1"/>
          <p:nvPr/>
        </p:nvSpPr>
        <p:spPr>
          <a:xfrm>
            <a:off x="3418115" y="315684"/>
            <a:ext cx="7619073" cy="461665"/>
          </a:xfrm>
          <a:prstGeom prst="rect">
            <a:avLst/>
          </a:prstGeom>
          <a:noFill/>
        </p:spPr>
        <p:txBody>
          <a:bodyPr wrap="none" rtlCol="0">
            <a:spAutoFit/>
          </a:bodyPr>
          <a:lstStyle/>
          <a:p>
            <a:r>
              <a:rPr lang="en-US" sz="2400" b="1" dirty="0">
                <a:solidFill>
                  <a:srgbClr val="002060"/>
                </a:solidFill>
              </a:rPr>
              <a:t>WP1 – FE-FRT for microphonics:</a:t>
            </a:r>
            <a:r>
              <a:rPr lang="en-US" sz="2400" b="1" dirty="0">
                <a:solidFill>
                  <a:schemeClr val="bg2">
                    <a:lumMod val="50000"/>
                  </a:schemeClr>
                </a:solidFill>
              </a:rPr>
              <a:t> achievements of Task 1.3 </a:t>
            </a:r>
          </a:p>
        </p:txBody>
      </p:sp>
      <p:pic>
        <p:nvPicPr>
          <p:cNvPr id="5" name="Picture 2" descr="Innovate for Sustainable Accelerating Systems: Kick-Off Meeting">
            <a:extLst>
              <a:ext uri="{FF2B5EF4-FFF2-40B4-BE49-F238E27FC236}">
                <a16:creationId xmlns:a16="http://schemas.microsoft.com/office/drawing/2014/main" id="{9155165E-ABAB-85FB-FB1D-0A954CFE3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3884AFF-B2F2-065D-6422-A106C8163D70}"/>
              </a:ext>
            </a:extLst>
          </p:cNvPr>
          <p:cNvSpPr txBox="1"/>
          <p:nvPr/>
        </p:nvSpPr>
        <p:spPr>
          <a:xfrm>
            <a:off x="547289" y="994435"/>
            <a:ext cx="10609123" cy="1077218"/>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Performed steps:</a:t>
            </a:r>
          </a:p>
          <a:p>
            <a:pPr marL="800100" lvl="1" indent="-342900">
              <a:buClr>
                <a:schemeClr val="accent1"/>
              </a:buClr>
              <a:buFont typeface="Wingdings" panose="05000000000000000000" pitchFamily="2" charset="2"/>
              <a:buChar char="§"/>
            </a:pPr>
            <a:r>
              <a:rPr lang="en-US" sz="2000" dirty="0"/>
              <a:t>RF design finalized in  May 25 (Bi-resonant design), mechanical design ready in June 25, </a:t>
            </a:r>
            <a:br>
              <a:rPr lang="en-US" sz="2000" dirty="0"/>
            </a:br>
            <a:r>
              <a:rPr lang="en-US" sz="2000" dirty="0"/>
              <a:t>thermal analysis, transmission line and antenna optimization</a:t>
            </a:r>
            <a:endParaRPr lang="de-DE" sz="2000" dirty="0"/>
          </a:p>
        </p:txBody>
      </p:sp>
      <p:pic>
        <p:nvPicPr>
          <p:cNvPr id="3" name="Picture 11">
            <a:extLst>
              <a:ext uri="{FF2B5EF4-FFF2-40B4-BE49-F238E27FC236}">
                <a16:creationId xmlns:a16="http://schemas.microsoft.com/office/drawing/2014/main" id="{01B5AD36-528A-5A6D-3603-1F2C5D604E43}"/>
              </a:ext>
            </a:extLst>
          </p:cNvPr>
          <p:cNvPicPr>
            <a:picLocks noChangeAspect="1"/>
          </p:cNvPicPr>
          <p:nvPr/>
        </p:nvPicPr>
        <p:blipFill>
          <a:blip r:embed="rId3"/>
          <a:stretch>
            <a:fillRect/>
          </a:stretch>
        </p:blipFill>
        <p:spPr>
          <a:xfrm>
            <a:off x="206781" y="2341584"/>
            <a:ext cx="5609380" cy="2029265"/>
          </a:xfrm>
          <a:prstGeom prst="rect">
            <a:avLst/>
          </a:prstGeom>
        </p:spPr>
      </p:pic>
      <p:pic>
        <p:nvPicPr>
          <p:cNvPr id="7" name="Picture 2">
            <a:extLst>
              <a:ext uri="{FF2B5EF4-FFF2-40B4-BE49-F238E27FC236}">
                <a16:creationId xmlns:a16="http://schemas.microsoft.com/office/drawing/2014/main" id="{CB47CB3E-ECE0-3EBF-EBB1-16A446825C91}"/>
              </a:ext>
            </a:extLst>
          </p:cNvPr>
          <p:cNvPicPr>
            <a:picLocks noChangeAspect="1"/>
          </p:cNvPicPr>
          <p:nvPr/>
        </p:nvPicPr>
        <p:blipFill>
          <a:blip r:embed="rId4"/>
          <a:srcRect b="14500"/>
          <a:stretch>
            <a:fillRect/>
          </a:stretch>
        </p:blipFill>
        <p:spPr>
          <a:xfrm>
            <a:off x="9729137" y="4775207"/>
            <a:ext cx="2435598" cy="2070943"/>
          </a:xfrm>
          <a:prstGeom prst="rect">
            <a:avLst/>
          </a:prstGeom>
        </p:spPr>
      </p:pic>
      <p:pic>
        <p:nvPicPr>
          <p:cNvPr id="14" name="Picture 7">
            <a:extLst>
              <a:ext uri="{FF2B5EF4-FFF2-40B4-BE49-F238E27FC236}">
                <a16:creationId xmlns:a16="http://schemas.microsoft.com/office/drawing/2014/main" id="{D111F6E3-8CD0-ED24-D08D-FB823E134CF0}"/>
              </a:ext>
            </a:extLst>
          </p:cNvPr>
          <p:cNvPicPr>
            <a:picLocks noChangeAspect="1"/>
          </p:cNvPicPr>
          <p:nvPr/>
        </p:nvPicPr>
        <p:blipFill>
          <a:blip r:embed="rId5"/>
          <a:stretch>
            <a:fillRect/>
          </a:stretch>
        </p:blipFill>
        <p:spPr>
          <a:xfrm>
            <a:off x="206781" y="4483544"/>
            <a:ext cx="5117559" cy="2247656"/>
          </a:xfrm>
          <a:prstGeom prst="rect">
            <a:avLst/>
          </a:prstGeom>
        </p:spPr>
      </p:pic>
      <p:sp>
        <p:nvSpPr>
          <p:cNvPr id="15" name="TextBox 19">
            <a:extLst>
              <a:ext uri="{FF2B5EF4-FFF2-40B4-BE49-F238E27FC236}">
                <a16:creationId xmlns:a16="http://schemas.microsoft.com/office/drawing/2014/main" id="{FB0EF299-F218-487F-9C78-315A08341F5D}"/>
              </a:ext>
            </a:extLst>
          </p:cNvPr>
          <p:cNvSpPr txBox="1"/>
          <p:nvPr/>
        </p:nvSpPr>
        <p:spPr>
          <a:xfrm>
            <a:off x="5851850" y="2270274"/>
            <a:ext cx="6481608" cy="4201150"/>
          </a:xfrm>
          <a:prstGeom prst="rect">
            <a:avLst/>
          </a:prstGeom>
          <a:noFill/>
        </p:spPr>
        <p:txBody>
          <a:bodyPr wrap="square" rtlCol="0">
            <a:spAutoFit/>
          </a:bodyPr>
          <a:lstStyle/>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For </a:t>
            </a:r>
            <a:r>
              <a:rPr lang="en-GB" dirty="0" err="1">
                <a:latin typeface="Calibri" panose="020F0502020204030204" pitchFamily="34" charset="0"/>
                <a:ea typeface="Calibri" panose="020F0502020204030204" pitchFamily="34" charset="0"/>
                <a:cs typeface="Calibri" panose="020F0502020204030204" pitchFamily="34" charset="0"/>
              </a:rPr>
              <a:t>HoBiCaT</a:t>
            </a:r>
            <a:r>
              <a:rPr lang="en-GB" dirty="0">
                <a:latin typeface="Calibri" panose="020F0502020204030204" pitchFamily="34" charset="0"/>
                <a:ea typeface="Calibri" panose="020F0502020204030204" pitchFamily="34" charset="0"/>
                <a:cs typeface="Calibri" panose="020F0502020204030204" pitchFamily="34" charset="0"/>
              </a:rPr>
              <a:t> test we aim to limit heat transfer to cavity to ~2W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For eventual integration into a cryomodule we would aim to reduce this further</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Use thin walled steel for transmission line</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Ridges for mechanical strength</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80K intercept to further reduce heat flow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Required additional cooling power ~270W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RF power saved:</a:t>
            </a:r>
          </a:p>
          <a:p>
            <a:pPr marL="742950" lvl="1" indent="-285750">
              <a:spcBef>
                <a:spcPts val="1000"/>
              </a:spcBef>
              <a:buClr>
                <a:srgbClr val="004F84"/>
              </a:buClr>
              <a:buSzPct val="150000"/>
              <a:buFont typeface="Wingdings" panose="05000000000000000000" pitchFamily="2" charset="2"/>
              <a:buChar char="§"/>
            </a:pPr>
            <a:r>
              <a:rPr lang="en-GB" sz="1600" dirty="0">
                <a:latin typeface="Calibri" panose="020F0502020204030204" pitchFamily="34" charset="0"/>
                <a:ea typeface="Calibri" panose="020F0502020204030204" pitchFamily="34" charset="0"/>
                <a:cs typeface="Calibri" panose="020F0502020204030204" pitchFamily="34" charset="0"/>
              </a:rPr>
              <a:t>2 cell Booster Cavity @ 2.1MV ~ 190W</a:t>
            </a:r>
          </a:p>
          <a:p>
            <a:pPr marL="742950" lvl="1" indent="-285750">
              <a:spcBef>
                <a:spcPts val="1000"/>
              </a:spcBef>
              <a:buClr>
                <a:srgbClr val="004F84"/>
              </a:buClr>
              <a:buSzPct val="150000"/>
              <a:buFont typeface="Wingdings" panose="05000000000000000000" pitchFamily="2" charset="2"/>
              <a:buChar char="§"/>
            </a:pPr>
            <a:r>
              <a:rPr lang="en-GB" sz="1600" dirty="0">
                <a:latin typeface="Calibri" panose="020F0502020204030204" pitchFamily="34" charset="0"/>
                <a:ea typeface="Calibri" panose="020F0502020204030204" pitchFamily="34" charset="0"/>
                <a:cs typeface="Calibri" panose="020F0502020204030204" pitchFamily="34" charset="0"/>
              </a:rPr>
              <a:t>7 cell LINAC cavity @ 15MV ~3.2kW</a:t>
            </a:r>
          </a:p>
          <a:p>
            <a:pPr marL="285750" indent="-285750">
              <a:spcBef>
                <a:spcPts val="1000"/>
              </a:spcBef>
              <a:buClr>
                <a:srgbClr val="004F84"/>
              </a:buClr>
              <a:buSzPct val="150000"/>
              <a:buFont typeface="Wingdings" panose="05000000000000000000" pitchFamily="2" charset="2"/>
              <a:buChar char="§"/>
            </a:pPr>
            <a:endParaRPr lang="en-US" sz="1600" dirty="0"/>
          </a:p>
        </p:txBody>
      </p:sp>
      <p:pic>
        <p:nvPicPr>
          <p:cNvPr id="16" name="Picture 5">
            <a:extLst>
              <a:ext uri="{FF2B5EF4-FFF2-40B4-BE49-F238E27FC236}">
                <a16:creationId xmlns:a16="http://schemas.microsoft.com/office/drawing/2014/main" id="{B239C635-E653-B0BE-E6C5-D1299A2FDCA0}"/>
              </a:ext>
            </a:extLst>
          </p:cNvPr>
          <p:cNvPicPr>
            <a:picLocks noChangeAspect="1"/>
          </p:cNvPicPr>
          <p:nvPr/>
        </p:nvPicPr>
        <p:blipFill>
          <a:blip r:embed="rId6"/>
          <a:stretch>
            <a:fillRect/>
          </a:stretch>
        </p:blipFill>
        <p:spPr>
          <a:xfrm>
            <a:off x="392783" y="1992627"/>
            <a:ext cx="2322267" cy="1206353"/>
          </a:xfrm>
          <a:prstGeom prst="rect">
            <a:avLst/>
          </a:prstGeom>
          <a:ln>
            <a:solidFill>
              <a:schemeClr val="tx1"/>
            </a:solidFill>
          </a:ln>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8D62F888-58C1-8E99-C22A-C185F371E5D3}"/>
              </a:ext>
            </a:extLst>
          </p:cNvPr>
          <p:cNvSpPr txBox="1"/>
          <p:nvPr/>
        </p:nvSpPr>
        <p:spPr>
          <a:xfrm>
            <a:off x="3333641" y="4002459"/>
            <a:ext cx="1571969" cy="369332"/>
          </a:xfrm>
          <a:prstGeom prst="rect">
            <a:avLst/>
          </a:prstGeom>
          <a:noFill/>
        </p:spPr>
        <p:txBody>
          <a:bodyPr wrap="none" rtlCol="0">
            <a:spAutoFit/>
          </a:bodyPr>
          <a:lstStyle/>
          <a:p>
            <a:r>
              <a:rPr lang="en-US" dirty="0"/>
              <a:t>2-cell Booster</a:t>
            </a:r>
            <a:endParaRPr lang="de-DE" dirty="0"/>
          </a:p>
        </p:txBody>
      </p:sp>
      <p:sp>
        <p:nvSpPr>
          <p:cNvPr id="18" name="Textfeld 17">
            <a:extLst>
              <a:ext uri="{FF2B5EF4-FFF2-40B4-BE49-F238E27FC236}">
                <a16:creationId xmlns:a16="http://schemas.microsoft.com/office/drawing/2014/main" id="{8658D6B2-3F50-53D4-84C9-92904076EBFF}"/>
              </a:ext>
            </a:extLst>
          </p:cNvPr>
          <p:cNvSpPr txBox="1"/>
          <p:nvPr/>
        </p:nvSpPr>
        <p:spPr>
          <a:xfrm>
            <a:off x="909176" y="3600248"/>
            <a:ext cx="1909882" cy="369332"/>
          </a:xfrm>
          <a:prstGeom prst="rect">
            <a:avLst/>
          </a:prstGeom>
          <a:noFill/>
        </p:spPr>
        <p:txBody>
          <a:bodyPr wrap="none" rtlCol="0">
            <a:spAutoFit/>
          </a:bodyPr>
          <a:lstStyle/>
          <a:p>
            <a:r>
              <a:rPr lang="en-US" dirty="0"/>
              <a:t>Transmission line</a:t>
            </a:r>
            <a:endParaRPr lang="de-DE" dirty="0"/>
          </a:p>
        </p:txBody>
      </p:sp>
      <p:sp>
        <p:nvSpPr>
          <p:cNvPr id="19" name="Textfeld 18">
            <a:extLst>
              <a:ext uri="{FF2B5EF4-FFF2-40B4-BE49-F238E27FC236}">
                <a16:creationId xmlns:a16="http://schemas.microsoft.com/office/drawing/2014/main" id="{6DFDD389-363B-6658-F992-F1300654B37C}"/>
              </a:ext>
            </a:extLst>
          </p:cNvPr>
          <p:cNvSpPr txBox="1"/>
          <p:nvPr/>
        </p:nvSpPr>
        <p:spPr>
          <a:xfrm>
            <a:off x="271707" y="3939758"/>
            <a:ext cx="552139" cy="369332"/>
          </a:xfrm>
          <a:prstGeom prst="rect">
            <a:avLst/>
          </a:prstGeom>
          <a:noFill/>
        </p:spPr>
        <p:txBody>
          <a:bodyPr wrap="none" rtlCol="0">
            <a:spAutoFit/>
          </a:bodyPr>
          <a:lstStyle/>
          <a:p>
            <a:r>
              <a:rPr lang="en-US" dirty="0"/>
              <a:t>FRT</a:t>
            </a:r>
            <a:endParaRPr lang="de-DE" dirty="0"/>
          </a:p>
        </p:txBody>
      </p:sp>
      <p:grpSp>
        <p:nvGrpSpPr>
          <p:cNvPr id="22" name="Gruppieren 21">
            <a:extLst>
              <a:ext uri="{FF2B5EF4-FFF2-40B4-BE49-F238E27FC236}">
                <a16:creationId xmlns:a16="http://schemas.microsoft.com/office/drawing/2014/main" id="{D3E3364F-E583-1974-C3E2-0319085BEEA1}"/>
              </a:ext>
            </a:extLst>
          </p:cNvPr>
          <p:cNvGrpSpPr/>
          <p:nvPr/>
        </p:nvGrpSpPr>
        <p:grpSpPr>
          <a:xfrm>
            <a:off x="6893125" y="994435"/>
            <a:ext cx="4417793" cy="3670057"/>
            <a:chOff x="6893125" y="730424"/>
            <a:chExt cx="4417793" cy="3670057"/>
          </a:xfrm>
        </p:grpSpPr>
        <p:pic>
          <p:nvPicPr>
            <p:cNvPr id="20" name="Picture 8">
              <a:extLst>
                <a:ext uri="{FF2B5EF4-FFF2-40B4-BE49-F238E27FC236}">
                  <a16:creationId xmlns:a16="http://schemas.microsoft.com/office/drawing/2014/main" id="{DB4EC5FC-B5AE-45C1-6F93-62CDA3753B8B}"/>
                </a:ext>
              </a:extLst>
            </p:cNvPr>
            <p:cNvPicPr>
              <a:picLocks noChangeAspect="1"/>
            </p:cNvPicPr>
            <p:nvPr/>
          </p:nvPicPr>
          <p:blipFill>
            <a:blip r:embed="rId7"/>
            <a:srcRect t="8188"/>
            <a:stretch>
              <a:fillRect/>
            </a:stretch>
          </p:blipFill>
          <p:spPr>
            <a:xfrm>
              <a:off x="6893125" y="730424"/>
              <a:ext cx="4417793" cy="3670057"/>
            </a:xfrm>
            <a:prstGeom prst="rect">
              <a:avLst/>
            </a:prstGeom>
            <a:ln>
              <a:solidFill>
                <a:schemeClr val="tx1"/>
              </a:solidFill>
            </a:ln>
            <a:effectLst>
              <a:outerShdw blurRad="50800" dist="38100" dir="2700000" algn="tl" rotWithShape="0">
                <a:prstClr val="black">
                  <a:alpha val="40000"/>
                </a:prstClr>
              </a:outerShdw>
            </a:effectLst>
          </p:spPr>
        </p:pic>
        <p:sp>
          <p:nvSpPr>
            <p:cNvPr id="21" name="Textfeld 20">
              <a:extLst>
                <a:ext uri="{FF2B5EF4-FFF2-40B4-BE49-F238E27FC236}">
                  <a16:creationId xmlns:a16="http://schemas.microsoft.com/office/drawing/2014/main" id="{44607605-728F-D168-B0B8-F6AAF140C3AD}"/>
                </a:ext>
              </a:extLst>
            </p:cNvPr>
            <p:cNvSpPr txBox="1"/>
            <p:nvPr/>
          </p:nvSpPr>
          <p:spPr>
            <a:xfrm>
              <a:off x="8034276" y="2654372"/>
              <a:ext cx="1959960" cy="369332"/>
            </a:xfrm>
            <a:prstGeom prst="rect">
              <a:avLst/>
            </a:prstGeom>
            <a:noFill/>
          </p:spPr>
          <p:txBody>
            <a:bodyPr wrap="none" rtlCol="0">
              <a:spAutoFit/>
            </a:bodyPr>
            <a:lstStyle/>
            <a:p>
              <a:r>
                <a:rPr lang="en-US" dirty="0"/>
                <a:t>How it started……</a:t>
              </a:r>
              <a:endParaRPr lang="de-DE" dirty="0"/>
            </a:p>
          </p:txBody>
        </p:sp>
      </p:grpSp>
      <p:sp>
        <p:nvSpPr>
          <p:cNvPr id="6" name="Footer Placeholder 4">
            <a:extLst>
              <a:ext uri="{FF2B5EF4-FFF2-40B4-BE49-F238E27FC236}">
                <a16:creationId xmlns:a16="http://schemas.microsoft.com/office/drawing/2014/main" id="{6E869490-0986-8C0D-4613-08892693B07A}"/>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8" name="Slide Number Placeholder 5">
            <a:extLst>
              <a:ext uri="{FF2B5EF4-FFF2-40B4-BE49-F238E27FC236}">
                <a16:creationId xmlns:a16="http://schemas.microsoft.com/office/drawing/2014/main" id="{7EAAD68E-6CEE-9645-F80F-28CF813CE46D}"/>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11</a:t>
            </a:fld>
            <a:endParaRPr lang="en-BE"/>
          </a:p>
        </p:txBody>
      </p:sp>
    </p:spTree>
    <p:extLst>
      <p:ext uri="{BB962C8B-B14F-4D97-AF65-F5344CB8AC3E}">
        <p14:creationId xmlns:p14="http://schemas.microsoft.com/office/powerpoint/2010/main" val="23768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38E5-B5B1-86DC-7691-D0D1EFBE40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DCEF1D-EC22-60AF-DA36-AE2880CFC107}"/>
              </a:ext>
            </a:extLst>
          </p:cNvPr>
          <p:cNvSpPr txBox="1"/>
          <p:nvPr/>
        </p:nvSpPr>
        <p:spPr>
          <a:xfrm>
            <a:off x="3418115" y="315684"/>
            <a:ext cx="7619073" cy="461665"/>
          </a:xfrm>
          <a:prstGeom prst="rect">
            <a:avLst/>
          </a:prstGeom>
          <a:noFill/>
        </p:spPr>
        <p:txBody>
          <a:bodyPr wrap="none" rtlCol="0">
            <a:spAutoFit/>
          </a:bodyPr>
          <a:lstStyle/>
          <a:p>
            <a:r>
              <a:rPr lang="en-US" sz="2400" b="1" dirty="0">
                <a:solidFill>
                  <a:srgbClr val="002060"/>
                </a:solidFill>
              </a:rPr>
              <a:t>WP1 – FE-FRT for microphonics:</a:t>
            </a:r>
            <a:r>
              <a:rPr lang="en-US" sz="2400" b="1" dirty="0">
                <a:solidFill>
                  <a:schemeClr val="bg2">
                    <a:lumMod val="50000"/>
                  </a:schemeClr>
                </a:solidFill>
              </a:rPr>
              <a:t> achievements of Task 1.3 </a:t>
            </a:r>
          </a:p>
        </p:txBody>
      </p:sp>
      <p:pic>
        <p:nvPicPr>
          <p:cNvPr id="5" name="Picture 2" descr="Innovate for Sustainable Accelerating Systems: Kick-Off Meeting">
            <a:extLst>
              <a:ext uri="{FF2B5EF4-FFF2-40B4-BE49-F238E27FC236}">
                <a16:creationId xmlns:a16="http://schemas.microsoft.com/office/drawing/2014/main" id="{B581E1E0-4D0B-1EDF-D93C-6C71EFC95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0">
            <a:extLst>
              <a:ext uri="{FF2B5EF4-FFF2-40B4-BE49-F238E27FC236}">
                <a16:creationId xmlns:a16="http://schemas.microsoft.com/office/drawing/2014/main" id="{DDBA0720-447F-7A21-2C16-FF52F39FBBAC}"/>
              </a:ext>
            </a:extLst>
          </p:cNvPr>
          <p:cNvSpPr txBox="1"/>
          <p:nvPr/>
        </p:nvSpPr>
        <p:spPr>
          <a:xfrm>
            <a:off x="6093971" y="5859474"/>
            <a:ext cx="5469134" cy="553998"/>
          </a:xfrm>
          <a:prstGeom prst="rect">
            <a:avLst/>
          </a:prstGeom>
          <a:noFill/>
        </p:spPr>
        <p:txBody>
          <a:bodyPr wrap="square" rtlCol="0">
            <a:spAutoFit/>
          </a:bodyPr>
          <a:lstStyle/>
          <a:p>
            <a:r>
              <a:rPr lang="en-US" sz="1000" i="1" dirty="0"/>
              <a:t>Disassembled stack.  Top: PTFE sleeve. Middle left to right: Lower electrode, inner conductor, top electrode, compression sensor, </a:t>
            </a:r>
            <a:r>
              <a:rPr lang="en-US" sz="1000" i="1" dirty="0" err="1"/>
              <a:t>belleville</a:t>
            </a:r>
            <a:r>
              <a:rPr lang="en-US" sz="1000" i="1" dirty="0"/>
              <a:t> washers, ball and socket joint, top parts of compression assembly.  Bottom: HV electrode.  Not shown: heater </a:t>
            </a:r>
            <a:r>
              <a:rPr lang="en-US" sz="1000" i="1" dirty="0" err="1"/>
              <a:t>catridge</a:t>
            </a:r>
            <a:r>
              <a:rPr lang="en-US" sz="1000" i="1" dirty="0"/>
              <a:t>, FE wafers.</a:t>
            </a:r>
            <a:endParaRPr lang="en-GB" sz="1000" i="1" dirty="0"/>
          </a:p>
        </p:txBody>
      </p:sp>
      <p:pic>
        <p:nvPicPr>
          <p:cNvPr id="8" name="Picture 32">
            <a:extLst>
              <a:ext uri="{FF2B5EF4-FFF2-40B4-BE49-F238E27FC236}">
                <a16:creationId xmlns:a16="http://schemas.microsoft.com/office/drawing/2014/main" id="{4B1269D7-7ED8-7EFD-C220-FFDB9320018E}"/>
              </a:ext>
            </a:extLst>
          </p:cNvPr>
          <p:cNvPicPr>
            <a:picLocks noChangeAspect="1"/>
          </p:cNvPicPr>
          <p:nvPr/>
        </p:nvPicPr>
        <p:blipFill>
          <a:blip r:embed="rId3"/>
          <a:stretch>
            <a:fillRect/>
          </a:stretch>
        </p:blipFill>
        <p:spPr>
          <a:xfrm>
            <a:off x="6093971" y="707326"/>
            <a:ext cx="5469135" cy="2092437"/>
          </a:xfrm>
          <a:prstGeom prst="rect">
            <a:avLst/>
          </a:prstGeom>
        </p:spPr>
      </p:pic>
      <p:pic>
        <p:nvPicPr>
          <p:cNvPr id="9" name="Picture 34">
            <a:extLst>
              <a:ext uri="{FF2B5EF4-FFF2-40B4-BE49-F238E27FC236}">
                <a16:creationId xmlns:a16="http://schemas.microsoft.com/office/drawing/2014/main" id="{1B8F0736-E2CB-75C7-454B-C913E429CB94}"/>
              </a:ext>
            </a:extLst>
          </p:cNvPr>
          <p:cNvPicPr>
            <a:picLocks noChangeAspect="1"/>
          </p:cNvPicPr>
          <p:nvPr/>
        </p:nvPicPr>
        <p:blipFill>
          <a:blip r:embed="rId4"/>
          <a:stretch>
            <a:fillRect/>
          </a:stretch>
        </p:blipFill>
        <p:spPr>
          <a:xfrm>
            <a:off x="124564" y="933083"/>
            <a:ext cx="5147917" cy="4278874"/>
          </a:xfrm>
          <a:prstGeom prst="rect">
            <a:avLst/>
          </a:prstGeom>
        </p:spPr>
      </p:pic>
      <p:sp>
        <p:nvSpPr>
          <p:cNvPr id="10" name="TextBox 38">
            <a:extLst>
              <a:ext uri="{FF2B5EF4-FFF2-40B4-BE49-F238E27FC236}">
                <a16:creationId xmlns:a16="http://schemas.microsoft.com/office/drawing/2014/main" id="{2D66E36D-26DC-830D-F0C1-A2FD262ADFE4}"/>
              </a:ext>
            </a:extLst>
          </p:cNvPr>
          <p:cNvSpPr txBox="1"/>
          <p:nvPr/>
        </p:nvSpPr>
        <p:spPr>
          <a:xfrm>
            <a:off x="6093970" y="2799764"/>
            <a:ext cx="5467105" cy="400110"/>
          </a:xfrm>
          <a:prstGeom prst="rect">
            <a:avLst/>
          </a:prstGeom>
          <a:noFill/>
        </p:spPr>
        <p:txBody>
          <a:bodyPr wrap="square" rtlCol="0">
            <a:spAutoFit/>
          </a:bodyPr>
          <a:lstStyle/>
          <a:p>
            <a:r>
              <a:rPr lang="en-US" sz="1000" i="1" dirty="0"/>
              <a:t>FE-FRT parts left to right: antenna holder, bottom flange with sapphire window, main stack, top of compression assembly, HV feedthrough.  Bottom: HV electrode.</a:t>
            </a:r>
            <a:endParaRPr lang="en-GB" sz="1000" i="1" dirty="0"/>
          </a:p>
        </p:txBody>
      </p:sp>
      <p:sp>
        <p:nvSpPr>
          <p:cNvPr id="11" name="TextBox 39">
            <a:extLst>
              <a:ext uri="{FF2B5EF4-FFF2-40B4-BE49-F238E27FC236}">
                <a16:creationId xmlns:a16="http://schemas.microsoft.com/office/drawing/2014/main" id="{8EB62126-B943-1134-0535-8BDB051C3D09}"/>
              </a:ext>
            </a:extLst>
          </p:cNvPr>
          <p:cNvSpPr txBox="1"/>
          <p:nvPr/>
        </p:nvSpPr>
        <p:spPr>
          <a:xfrm>
            <a:off x="954070" y="5281571"/>
            <a:ext cx="3316549"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400" dirty="0"/>
              <a:t>Thanks and acknowledgments to A. Frahm.</a:t>
            </a:r>
          </a:p>
        </p:txBody>
      </p:sp>
      <p:pic>
        <p:nvPicPr>
          <p:cNvPr id="12" name="Picture 42">
            <a:extLst>
              <a:ext uri="{FF2B5EF4-FFF2-40B4-BE49-F238E27FC236}">
                <a16:creationId xmlns:a16="http://schemas.microsoft.com/office/drawing/2014/main" id="{82995410-92C3-209D-1C8F-A1DB080E0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288236"/>
            <a:ext cx="5467106" cy="2571610"/>
          </a:xfrm>
          <a:prstGeom prst="rect">
            <a:avLst/>
          </a:prstGeom>
        </p:spPr>
      </p:pic>
      <p:sp>
        <p:nvSpPr>
          <p:cNvPr id="13" name="TextBox 50">
            <a:extLst>
              <a:ext uri="{FF2B5EF4-FFF2-40B4-BE49-F238E27FC236}">
                <a16:creationId xmlns:a16="http://schemas.microsoft.com/office/drawing/2014/main" id="{976921BE-31A9-1682-466A-FE0C22122870}"/>
              </a:ext>
            </a:extLst>
          </p:cNvPr>
          <p:cNvSpPr txBox="1"/>
          <p:nvPr/>
        </p:nvSpPr>
        <p:spPr>
          <a:xfrm>
            <a:off x="8620856" y="1994311"/>
            <a:ext cx="999441" cy="307777"/>
          </a:xfrm>
          <a:prstGeom prst="rect">
            <a:avLst/>
          </a:prstGeom>
          <a:noFill/>
        </p:spPr>
        <p:txBody>
          <a:bodyPr wrap="none" rtlCol="0">
            <a:spAutoFit/>
          </a:bodyPr>
          <a:lstStyle/>
          <a:p>
            <a:r>
              <a:rPr lang="en-US" sz="1400" dirty="0"/>
              <a:t>2 euro coin</a:t>
            </a:r>
            <a:endParaRPr lang="en-GB" sz="1400" dirty="0"/>
          </a:p>
        </p:txBody>
      </p:sp>
      <p:sp>
        <p:nvSpPr>
          <p:cNvPr id="23" name="Textfeld 22">
            <a:extLst>
              <a:ext uri="{FF2B5EF4-FFF2-40B4-BE49-F238E27FC236}">
                <a16:creationId xmlns:a16="http://schemas.microsoft.com/office/drawing/2014/main" id="{D63B301A-EADB-3EAA-D462-1A9C4F363883}"/>
              </a:ext>
            </a:extLst>
          </p:cNvPr>
          <p:cNvSpPr txBox="1"/>
          <p:nvPr/>
        </p:nvSpPr>
        <p:spPr>
          <a:xfrm>
            <a:off x="255525" y="5648464"/>
            <a:ext cx="4923848" cy="1015663"/>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000" dirty="0"/>
              <a:t>Mechanical design: All parts done, but</a:t>
            </a:r>
            <a:br>
              <a:rPr lang="en-US" sz="2000" dirty="0"/>
            </a:br>
            <a:r>
              <a:rPr lang="en-US" sz="2000" dirty="0"/>
              <a:t>we need </a:t>
            </a:r>
            <a:r>
              <a:rPr lang="en-US" sz="2000" dirty="0" err="1"/>
              <a:t>ferroelectrica</a:t>
            </a:r>
            <a:r>
              <a:rPr lang="en-US" sz="2000" dirty="0" err="1">
                <a:sym typeface="Wingdings" panose="05000000000000000000" pitchFamily="2" charset="2"/>
              </a:rPr>
              <a:t>recently</a:t>
            </a:r>
            <a:r>
              <a:rPr lang="en-US" sz="2000" dirty="0">
                <a:sym typeface="Wingdings" panose="05000000000000000000" pitchFamily="2" charset="2"/>
              </a:rPr>
              <a:t> received</a:t>
            </a:r>
            <a:br>
              <a:rPr lang="en-US" sz="2000" dirty="0">
                <a:sym typeface="Wingdings" panose="05000000000000000000" pitchFamily="2" charset="2"/>
              </a:rPr>
            </a:br>
            <a:r>
              <a:rPr lang="en-US" sz="2000" dirty="0">
                <a:sym typeface="Wingdings" panose="05000000000000000000" pitchFamily="2" charset="2"/>
              </a:rPr>
              <a:t>lapped ceramics with great accuracy</a:t>
            </a:r>
            <a:endParaRPr lang="de-DE" sz="2000" dirty="0"/>
          </a:p>
        </p:txBody>
      </p:sp>
      <p:sp>
        <p:nvSpPr>
          <p:cNvPr id="2" name="Footer Placeholder 4">
            <a:extLst>
              <a:ext uri="{FF2B5EF4-FFF2-40B4-BE49-F238E27FC236}">
                <a16:creationId xmlns:a16="http://schemas.microsoft.com/office/drawing/2014/main" id="{08959859-81FD-71DB-B70A-F4F442C7470A}"/>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3" name="Slide Number Placeholder 5">
            <a:extLst>
              <a:ext uri="{FF2B5EF4-FFF2-40B4-BE49-F238E27FC236}">
                <a16:creationId xmlns:a16="http://schemas.microsoft.com/office/drawing/2014/main" id="{0DB6A841-7D91-94A3-99CD-7876217E9EFE}"/>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12</a:t>
            </a:fld>
            <a:endParaRPr lang="en-BE"/>
          </a:p>
        </p:txBody>
      </p:sp>
    </p:spTree>
    <p:extLst>
      <p:ext uri="{BB962C8B-B14F-4D97-AF65-F5344CB8AC3E}">
        <p14:creationId xmlns:p14="http://schemas.microsoft.com/office/powerpoint/2010/main" val="167943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202D-2DF9-2784-DD78-497F5B9879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76CD59-325D-BEC7-3185-72451FE38EFB}"/>
              </a:ext>
            </a:extLst>
          </p:cNvPr>
          <p:cNvSpPr txBox="1"/>
          <p:nvPr/>
        </p:nvSpPr>
        <p:spPr>
          <a:xfrm>
            <a:off x="3418115" y="315684"/>
            <a:ext cx="7619073" cy="461665"/>
          </a:xfrm>
          <a:prstGeom prst="rect">
            <a:avLst/>
          </a:prstGeom>
          <a:noFill/>
        </p:spPr>
        <p:txBody>
          <a:bodyPr wrap="none" rtlCol="0">
            <a:spAutoFit/>
          </a:bodyPr>
          <a:lstStyle/>
          <a:p>
            <a:r>
              <a:rPr lang="en-US" sz="2400" b="1" dirty="0">
                <a:solidFill>
                  <a:srgbClr val="002060"/>
                </a:solidFill>
              </a:rPr>
              <a:t>WP1 – FE-FRT for microphonics:</a:t>
            </a:r>
            <a:r>
              <a:rPr lang="en-US" sz="2400" b="1" dirty="0">
                <a:solidFill>
                  <a:schemeClr val="bg2">
                    <a:lumMod val="50000"/>
                  </a:schemeClr>
                </a:solidFill>
              </a:rPr>
              <a:t> achievements of Task 1.3 </a:t>
            </a:r>
          </a:p>
        </p:txBody>
      </p:sp>
      <p:pic>
        <p:nvPicPr>
          <p:cNvPr id="5" name="Picture 2" descr="Innovate for Sustainable Accelerating Systems: Kick-Off Meeting">
            <a:extLst>
              <a:ext uri="{FF2B5EF4-FFF2-40B4-BE49-F238E27FC236}">
                <a16:creationId xmlns:a16="http://schemas.microsoft.com/office/drawing/2014/main" id="{53D51239-16D1-C273-D798-44D4C69E4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4CF33A3-30CB-9064-9D84-E246A735B067}"/>
              </a:ext>
            </a:extLst>
          </p:cNvPr>
          <p:cNvSpPr txBox="1"/>
          <p:nvPr/>
        </p:nvSpPr>
        <p:spPr>
          <a:xfrm>
            <a:off x="353958" y="1021621"/>
            <a:ext cx="9197261" cy="461665"/>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Characterization of FE ceramics at 1300 MHz, sample preparation</a:t>
            </a:r>
            <a:endParaRPr lang="de-DE" sz="2000" dirty="0"/>
          </a:p>
        </p:txBody>
      </p:sp>
      <p:pic>
        <p:nvPicPr>
          <p:cNvPr id="6" name="Picture 7" descr="Picture 7">
            <a:extLst>
              <a:ext uri="{FF2B5EF4-FFF2-40B4-BE49-F238E27FC236}">
                <a16:creationId xmlns:a16="http://schemas.microsoft.com/office/drawing/2014/main" id="{CBF31618-770D-4A04-F52C-AA5F09B3741B}"/>
              </a:ext>
            </a:extLst>
          </p:cNvPr>
          <p:cNvPicPr>
            <a:picLocks noChangeAspect="1"/>
          </p:cNvPicPr>
          <p:nvPr/>
        </p:nvPicPr>
        <p:blipFill>
          <a:blip r:embed="rId3"/>
          <a:srcRect l="5820" t="23013" b="4933"/>
          <a:stretch>
            <a:fillRect/>
          </a:stretch>
        </p:blipFill>
        <p:spPr>
          <a:xfrm>
            <a:off x="272542" y="1628521"/>
            <a:ext cx="5575300" cy="3308350"/>
          </a:xfrm>
          <a:prstGeom prst="rect">
            <a:avLst/>
          </a:prstGeom>
          <a:ln w="12700">
            <a:miter lim="400000"/>
          </a:ln>
        </p:spPr>
      </p:pic>
      <p:sp>
        <p:nvSpPr>
          <p:cNvPr id="8" name="Textfeld 7">
            <a:extLst>
              <a:ext uri="{FF2B5EF4-FFF2-40B4-BE49-F238E27FC236}">
                <a16:creationId xmlns:a16="http://schemas.microsoft.com/office/drawing/2014/main" id="{2E1FE287-1C77-CDF1-4F3F-8601276F1C3A}"/>
              </a:ext>
            </a:extLst>
          </p:cNvPr>
          <p:cNvSpPr txBox="1"/>
          <p:nvPr/>
        </p:nvSpPr>
        <p:spPr>
          <a:xfrm>
            <a:off x="522514" y="5082106"/>
            <a:ext cx="2933560" cy="369332"/>
          </a:xfrm>
          <a:prstGeom prst="rect">
            <a:avLst/>
          </a:prstGeom>
          <a:noFill/>
        </p:spPr>
        <p:txBody>
          <a:bodyPr wrap="none" rtlCol="0">
            <a:spAutoFit/>
          </a:bodyPr>
          <a:lstStyle/>
          <a:p>
            <a:r>
              <a:rPr lang="en-US" dirty="0"/>
              <a:t>FERMAT </a:t>
            </a:r>
            <a:r>
              <a:rPr lang="en-US" dirty="0" err="1"/>
              <a:t>teststand</a:t>
            </a:r>
            <a:r>
              <a:rPr lang="en-US" dirty="0"/>
              <a:t> by Euclid</a:t>
            </a:r>
            <a:endParaRPr lang="de-DE" dirty="0"/>
          </a:p>
        </p:txBody>
      </p:sp>
      <p:pic>
        <p:nvPicPr>
          <p:cNvPr id="9" name="Picture 1">
            <a:extLst>
              <a:ext uri="{FF2B5EF4-FFF2-40B4-BE49-F238E27FC236}">
                <a16:creationId xmlns:a16="http://schemas.microsoft.com/office/drawing/2014/main" id="{C203F309-B9B1-00B1-EAD9-480C20373A5D}"/>
              </a:ext>
            </a:extLst>
          </p:cNvPr>
          <p:cNvPicPr>
            <a:picLocks noChangeAspect="1"/>
          </p:cNvPicPr>
          <p:nvPr/>
        </p:nvPicPr>
        <p:blipFill>
          <a:blip r:embed="rId4"/>
          <a:stretch>
            <a:fillRect/>
          </a:stretch>
        </p:blipFill>
        <p:spPr>
          <a:xfrm>
            <a:off x="5478671" y="1483286"/>
            <a:ext cx="3315244" cy="2088582"/>
          </a:xfrm>
          <a:prstGeom prst="rect">
            <a:avLst/>
          </a:prstGeom>
        </p:spPr>
      </p:pic>
      <p:sp>
        <p:nvSpPr>
          <p:cNvPr id="10" name="Textfeld 9">
            <a:extLst>
              <a:ext uri="{FF2B5EF4-FFF2-40B4-BE49-F238E27FC236}">
                <a16:creationId xmlns:a16="http://schemas.microsoft.com/office/drawing/2014/main" id="{BDE0E996-F9EC-D0A0-FAA1-1F625D33FB97}"/>
              </a:ext>
            </a:extLst>
          </p:cNvPr>
          <p:cNvSpPr txBox="1"/>
          <p:nvPr/>
        </p:nvSpPr>
        <p:spPr>
          <a:xfrm>
            <a:off x="8665970" y="1602200"/>
            <a:ext cx="3526030" cy="2031325"/>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Measure permittivity by</a:t>
            </a:r>
            <a:br>
              <a:rPr lang="en-US" dirty="0"/>
            </a:br>
            <a:r>
              <a:rPr lang="en-US" dirty="0"/>
              <a:t>variation of frequency of</a:t>
            </a:r>
            <a:br>
              <a:rPr lang="en-US" dirty="0"/>
            </a:br>
            <a:r>
              <a:rPr lang="en-US" dirty="0"/>
              <a:t>modes interacting with </a:t>
            </a:r>
            <a:br>
              <a:rPr lang="en-US" dirty="0"/>
            </a:br>
            <a:r>
              <a:rPr lang="en-US" dirty="0"/>
              <a:t>the ceramic</a:t>
            </a:r>
          </a:p>
          <a:p>
            <a:pPr marL="285750" indent="-285750">
              <a:buClr>
                <a:schemeClr val="accent1"/>
              </a:buClr>
              <a:buFont typeface="Arial" panose="020B0604020202020204" pitchFamily="34" charset="0"/>
              <a:buChar char="•"/>
            </a:pPr>
            <a:r>
              <a:rPr lang="en-US" dirty="0"/>
              <a:t>Relies on accurate simulations</a:t>
            </a:r>
          </a:p>
          <a:p>
            <a:pPr marL="285750" indent="-285750">
              <a:buClr>
                <a:schemeClr val="accent1"/>
              </a:buClr>
              <a:buFont typeface="Arial" panose="020B0604020202020204" pitchFamily="34" charset="0"/>
              <a:buChar char="•"/>
            </a:pPr>
            <a:r>
              <a:rPr lang="en-US" dirty="0"/>
              <a:t>Function of voltage, force,</a:t>
            </a:r>
            <a:br>
              <a:rPr lang="en-US" dirty="0"/>
            </a:br>
            <a:r>
              <a:rPr lang="en-US" dirty="0"/>
              <a:t>temperature, inert gas press.</a:t>
            </a:r>
            <a:endParaRPr lang="de-DE" dirty="0"/>
          </a:p>
        </p:txBody>
      </p:sp>
      <p:sp>
        <p:nvSpPr>
          <p:cNvPr id="11" name="Textfeld 10">
            <a:extLst>
              <a:ext uri="{FF2B5EF4-FFF2-40B4-BE49-F238E27FC236}">
                <a16:creationId xmlns:a16="http://schemas.microsoft.com/office/drawing/2014/main" id="{BCBF18F1-F5FA-BA9C-878C-86B7DC6391E6}"/>
              </a:ext>
            </a:extLst>
          </p:cNvPr>
          <p:cNvSpPr txBox="1"/>
          <p:nvPr/>
        </p:nvSpPr>
        <p:spPr>
          <a:xfrm>
            <a:off x="6907639" y="2483732"/>
            <a:ext cx="1744388" cy="369332"/>
          </a:xfrm>
          <a:prstGeom prst="rect">
            <a:avLst/>
          </a:prstGeom>
          <a:noFill/>
        </p:spPr>
        <p:txBody>
          <a:bodyPr wrap="none" rtlCol="0">
            <a:spAutoFit/>
          </a:bodyPr>
          <a:lstStyle/>
          <a:p>
            <a:r>
              <a:rPr lang="en-US" dirty="0">
                <a:latin typeface="Symbol" panose="05050102010706020507" pitchFamily="18" charset="2"/>
              </a:rPr>
              <a:t>e</a:t>
            </a:r>
            <a:r>
              <a:rPr lang="en-US" dirty="0"/>
              <a:t>=</a:t>
            </a:r>
            <a:r>
              <a:rPr lang="en-US" dirty="0">
                <a:solidFill>
                  <a:srgbClr val="0070C0"/>
                </a:solidFill>
              </a:rPr>
              <a:t>160</a:t>
            </a:r>
            <a:r>
              <a:rPr lang="en-US" dirty="0"/>
              <a:t>, </a:t>
            </a:r>
            <a:r>
              <a:rPr lang="en-US" dirty="0">
                <a:solidFill>
                  <a:srgbClr val="00B050"/>
                </a:solidFill>
              </a:rPr>
              <a:t>140</a:t>
            </a:r>
            <a:r>
              <a:rPr lang="en-US" dirty="0"/>
              <a:t>, </a:t>
            </a:r>
            <a:r>
              <a:rPr lang="en-US" dirty="0">
                <a:solidFill>
                  <a:srgbClr val="FF0000"/>
                </a:solidFill>
              </a:rPr>
              <a:t>120</a:t>
            </a:r>
            <a:endParaRPr lang="de-DE" dirty="0">
              <a:solidFill>
                <a:srgbClr val="FF0000"/>
              </a:solidFill>
            </a:endParaRPr>
          </a:p>
        </p:txBody>
      </p:sp>
      <p:sp>
        <p:nvSpPr>
          <p:cNvPr id="16" name="Rechteck 15">
            <a:extLst>
              <a:ext uri="{FF2B5EF4-FFF2-40B4-BE49-F238E27FC236}">
                <a16:creationId xmlns:a16="http://schemas.microsoft.com/office/drawing/2014/main" id="{ECFAE650-0B56-651B-019A-0044F2B0DEB4}"/>
              </a:ext>
            </a:extLst>
          </p:cNvPr>
          <p:cNvSpPr/>
          <p:nvPr/>
        </p:nvSpPr>
        <p:spPr>
          <a:xfrm>
            <a:off x="6096000" y="6124019"/>
            <a:ext cx="3246555" cy="293131"/>
          </a:xfrm>
          <a:prstGeom prst="rect">
            <a:avLst/>
          </a:prstGeom>
          <a:solidFill>
            <a:schemeClr val="tx2"/>
          </a:solidFill>
          <a:ln>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B7173F78-7CC2-65BE-8ABA-636679273C98}"/>
              </a:ext>
            </a:extLst>
          </p:cNvPr>
          <p:cNvSpPr txBox="1"/>
          <p:nvPr/>
        </p:nvSpPr>
        <p:spPr>
          <a:xfrm>
            <a:off x="5769443" y="3611414"/>
            <a:ext cx="5765168" cy="2862322"/>
          </a:xfrm>
          <a:prstGeom prst="rect">
            <a:avLst/>
          </a:prstGeom>
          <a:noFill/>
        </p:spPr>
        <p:txBody>
          <a:bodyPr wrap="none" rtlCol="0">
            <a:spAutoFit/>
          </a:bodyPr>
          <a:lstStyle/>
          <a:p>
            <a:r>
              <a:rPr lang="en-US" dirty="0"/>
              <a:t>In short:</a:t>
            </a:r>
          </a:p>
          <a:p>
            <a:pPr marL="285750" indent="-285750">
              <a:buClr>
                <a:schemeClr val="accent1"/>
              </a:buClr>
              <a:buFont typeface="Arial" panose="020B0604020202020204" pitchFamily="34" charset="0"/>
              <a:buChar char="•"/>
            </a:pPr>
            <a:r>
              <a:rPr lang="en-US" dirty="0"/>
              <a:t>Permittivity versus voltage was measured</a:t>
            </a:r>
          </a:p>
          <a:p>
            <a:pPr marL="285750" indent="-285750">
              <a:buClr>
                <a:schemeClr val="accent1"/>
              </a:buClr>
              <a:buFont typeface="Arial" panose="020B0604020202020204" pitchFamily="34" charset="0"/>
              <a:buChar char="•"/>
            </a:pPr>
            <a:r>
              <a:rPr lang="en-US" dirty="0"/>
              <a:t>Results were not always consistent and lower</a:t>
            </a:r>
            <a:br>
              <a:rPr lang="en-US" dirty="0"/>
            </a:br>
            <a:r>
              <a:rPr lang="en-US" dirty="0"/>
              <a:t>as expected (not fully linear) </a:t>
            </a:r>
            <a:r>
              <a:rPr lang="en-US" dirty="0">
                <a:sym typeface="Wingdings" panose="05000000000000000000" pitchFamily="2" charset="2"/>
              </a:rPr>
              <a:t> lower tuning range?</a:t>
            </a:r>
          </a:p>
          <a:p>
            <a:pPr marL="285750" indent="-285750">
              <a:buClr>
                <a:schemeClr val="accent1"/>
              </a:buClr>
              <a:buFont typeface="Arial" panose="020B0604020202020204" pitchFamily="34" charset="0"/>
              <a:buChar char="•"/>
            </a:pPr>
            <a:r>
              <a:rPr lang="en-US" dirty="0">
                <a:sym typeface="Wingdings" panose="05000000000000000000" pitchFamily="2" charset="2"/>
              </a:rPr>
              <a:t>We assume more a problem of gaps between electrodes</a:t>
            </a:r>
            <a:br>
              <a:rPr lang="en-US" dirty="0">
                <a:sym typeface="Wingdings" panose="05000000000000000000" pitchFamily="2" charset="2"/>
              </a:rPr>
            </a:br>
            <a:r>
              <a:rPr lang="en-US" dirty="0">
                <a:sym typeface="Wingdings" panose="05000000000000000000" pitchFamily="2" charset="2"/>
              </a:rPr>
              <a:t>and samples (voltage drop across gap)</a:t>
            </a:r>
            <a:br>
              <a:rPr lang="en-US" dirty="0">
                <a:sym typeface="Wingdings" panose="05000000000000000000" pitchFamily="2" charset="2"/>
              </a:rPr>
            </a:br>
            <a:r>
              <a:rPr lang="en-US" dirty="0">
                <a:sym typeface="Wingdings" panose="05000000000000000000" pitchFamily="2" charset="2"/>
              </a:rPr>
              <a:t> sample preparation, surface quality, electrical contact</a:t>
            </a:r>
          </a:p>
          <a:p>
            <a:pPr marL="285750" indent="-285750">
              <a:buClr>
                <a:schemeClr val="accent1"/>
              </a:buClr>
              <a:buFont typeface="Arial" panose="020B0604020202020204" pitchFamily="34" charset="0"/>
              <a:buChar char="•"/>
            </a:pPr>
            <a:r>
              <a:rPr lang="en-US" dirty="0">
                <a:sym typeface="Wingdings" panose="05000000000000000000" pitchFamily="2" charset="2"/>
              </a:rPr>
              <a:t>All this improved after Euclid refurbished FERMAT, but</a:t>
            </a:r>
            <a:br>
              <a:rPr lang="en-US" dirty="0">
                <a:sym typeface="Wingdings" panose="05000000000000000000" pitchFamily="2" charset="2"/>
              </a:rPr>
            </a:br>
            <a:r>
              <a:rPr lang="en-US" dirty="0">
                <a:sym typeface="Wingdings" panose="05000000000000000000" pitchFamily="2" charset="2"/>
              </a:rPr>
              <a:t>still questions remain open </a:t>
            </a:r>
            <a:endParaRPr lang="en-US" dirty="0">
              <a:solidFill>
                <a:srgbClr val="C00000"/>
              </a:solidFill>
              <a:sym typeface="Wingdings" panose="05000000000000000000" pitchFamily="2" charset="2"/>
            </a:endParaRPr>
          </a:p>
          <a:p>
            <a:pPr marL="285750" indent="-285750">
              <a:buClr>
                <a:schemeClr val="accent1"/>
              </a:buClr>
              <a:buFont typeface="Arial" panose="020B0604020202020204" pitchFamily="34" charset="0"/>
              <a:buChar char="•"/>
            </a:pPr>
            <a:r>
              <a:rPr lang="en-US" dirty="0">
                <a:solidFill>
                  <a:schemeClr val="bg1"/>
                </a:solidFill>
                <a:sym typeface="Wingdings" panose="05000000000000000000" pitchFamily="2" charset="2"/>
              </a:rPr>
              <a:t>Still enough results to fulfill MS 1</a:t>
            </a:r>
            <a:endParaRPr lang="de-DE" dirty="0">
              <a:solidFill>
                <a:schemeClr val="bg1"/>
              </a:solidFill>
            </a:endParaRPr>
          </a:p>
        </p:txBody>
      </p:sp>
      <p:pic>
        <p:nvPicPr>
          <p:cNvPr id="13" name="Content Placeholder 7">
            <a:extLst>
              <a:ext uri="{FF2B5EF4-FFF2-40B4-BE49-F238E27FC236}">
                <a16:creationId xmlns:a16="http://schemas.microsoft.com/office/drawing/2014/main" id="{CD41546B-1D2F-605E-749B-EA0AD262F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83" t="23051" r="16603" b="42363"/>
          <a:stretch/>
        </p:blipFill>
        <p:spPr>
          <a:xfrm>
            <a:off x="1250940" y="5543794"/>
            <a:ext cx="1168362" cy="1081582"/>
          </a:xfrm>
          <a:prstGeom prst="rect">
            <a:avLst/>
          </a:prstGeom>
          <a:effectLst>
            <a:outerShdw blurRad="50800" dist="38100" dir="2700000" algn="tl" rotWithShape="0">
              <a:prstClr val="black">
                <a:alpha val="40000"/>
              </a:prstClr>
            </a:outerShdw>
          </a:effectLst>
        </p:spPr>
      </p:pic>
      <p:sp>
        <p:nvSpPr>
          <p:cNvPr id="15" name="TextBox 6">
            <a:extLst>
              <a:ext uri="{FF2B5EF4-FFF2-40B4-BE49-F238E27FC236}">
                <a16:creationId xmlns:a16="http://schemas.microsoft.com/office/drawing/2014/main" id="{E82ED28E-53A9-85C8-6746-035341FA8946}"/>
              </a:ext>
            </a:extLst>
          </p:cNvPr>
          <p:cNvSpPr txBox="1"/>
          <p:nvPr/>
        </p:nvSpPr>
        <p:spPr>
          <a:xfrm>
            <a:off x="2373880" y="5486654"/>
            <a:ext cx="1372624"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Damage from breakdown in FERMAT at 9kV (3.6V/µm) in 2.3bar N</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atmosphere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ooter Placeholder 4">
            <a:extLst>
              <a:ext uri="{FF2B5EF4-FFF2-40B4-BE49-F238E27FC236}">
                <a16:creationId xmlns:a16="http://schemas.microsoft.com/office/drawing/2014/main" id="{35D5F010-14A7-93BF-DDE6-8C82BF505DED}"/>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7" name="Slide Number Placeholder 5">
            <a:extLst>
              <a:ext uri="{FF2B5EF4-FFF2-40B4-BE49-F238E27FC236}">
                <a16:creationId xmlns:a16="http://schemas.microsoft.com/office/drawing/2014/main" id="{A8FDDFE2-929D-0F14-E447-189AF49A8A6C}"/>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13</a:t>
            </a:fld>
            <a:endParaRPr lang="en-BE"/>
          </a:p>
        </p:txBody>
      </p:sp>
    </p:spTree>
    <p:extLst>
      <p:ext uri="{BB962C8B-B14F-4D97-AF65-F5344CB8AC3E}">
        <p14:creationId xmlns:p14="http://schemas.microsoft.com/office/powerpoint/2010/main" val="32211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3B92-012F-F9D5-3F61-B87363EE4C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F88593-323C-0767-C2AD-F5EA0E576AAE}"/>
              </a:ext>
            </a:extLst>
          </p:cNvPr>
          <p:cNvSpPr txBox="1"/>
          <p:nvPr/>
        </p:nvSpPr>
        <p:spPr>
          <a:xfrm>
            <a:off x="3418115" y="315684"/>
            <a:ext cx="5320687"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1.3 </a:t>
            </a:r>
          </a:p>
        </p:txBody>
      </p:sp>
      <p:pic>
        <p:nvPicPr>
          <p:cNvPr id="5" name="Picture 2" descr="Innovate for Sustainable Accelerating Systems: Kick-Off Meeting">
            <a:extLst>
              <a:ext uri="{FF2B5EF4-FFF2-40B4-BE49-F238E27FC236}">
                <a16:creationId xmlns:a16="http://schemas.microsoft.com/office/drawing/2014/main" id="{17B1FDC6-E30A-0041-AB00-FAD092C52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0F211ED-15D6-4B5F-2175-2E1CAD343E6F}"/>
              </a:ext>
            </a:extLst>
          </p:cNvPr>
          <p:cNvSpPr txBox="1"/>
          <p:nvPr/>
        </p:nvSpPr>
        <p:spPr>
          <a:xfrm>
            <a:off x="353958" y="1021621"/>
            <a:ext cx="6307432" cy="461665"/>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Preparation of </a:t>
            </a:r>
            <a:r>
              <a:rPr lang="en-US" sz="2400" dirty="0" err="1"/>
              <a:t>HoBiCaT</a:t>
            </a:r>
            <a:r>
              <a:rPr lang="en-US" sz="2400" dirty="0"/>
              <a:t> cavity </a:t>
            </a:r>
            <a:r>
              <a:rPr lang="en-US" sz="2400" dirty="0" err="1"/>
              <a:t>tes´t</a:t>
            </a:r>
            <a:r>
              <a:rPr lang="en-US" sz="2400" dirty="0"/>
              <a:t> (on-going):</a:t>
            </a:r>
            <a:endParaRPr lang="de-DE" sz="2000" dirty="0"/>
          </a:p>
        </p:txBody>
      </p:sp>
      <p:pic>
        <p:nvPicPr>
          <p:cNvPr id="3" name="Picture 2" descr="HoBiCaT - enlarged view">
            <a:extLst>
              <a:ext uri="{FF2B5EF4-FFF2-40B4-BE49-F238E27FC236}">
                <a16:creationId xmlns:a16="http://schemas.microsoft.com/office/drawing/2014/main" id="{E9A69879-6196-99FC-C603-57FFE36BC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62" y="1683338"/>
            <a:ext cx="3741143" cy="2418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308764E0-FA6E-C1EE-4DD0-6A529DA32065}"/>
              </a:ext>
            </a:extLst>
          </p:cNvPr>
          <p:cNvPicPr>
            <a:picLocks noChangeAspect="1"/>
          </p:cNvPicPr>
          <p:nvPr/>
        </p:nvPicPr>
        <p:blipFill>
          <a:blip r:embed="rId4" cstate="print">
            <a:extLst>
              <a:ext uri="{28A0092B-C50C-407E-A947-70E740481C1C}">
                <a14:useLocalDpi xmlns:a14="http://schemas.microsoft.com/office/drawing/2010/main" val="0"/>
              </a:ext>
            </a:extLst>
          </a:blip>
          <a:srcRect t="19634" r="15415" b="19633"/>
          <a:stretch/>
        </p:blipFill>
        <p:spPr>
          <a:xfrm>
            <a:off x="305662" y="4165651"/>
            <a:ext cx="4539484" cy="2284904"/>
          </a:xfrm>
          <a:prstGeom prst="rect">
            <a:avLst/>
          </a:prstGeom>
        </p:spPr>
      </p:pic>
      <p:sp>
        <p:nvSpPr>
          <p:cNvPr id="14" name="Textfeld 13">
            <a:extLst>
              <a:ext uri="{FF2B5EF4-FFF2-40B4-BE49-F238E27FC236}">
                <a16:creationId xmlns:a16="http://schemas.microsoft.com/office/drawing/2014/main" id="{CFB1EFE1-D481-7690-16CE-000D81FCE245}"/>
              </a:ext>
            </a:extLst>
          </p:cNvPr>
          <p:cNvSpPr txBox="1"/>
          <p:nvPr/>
        </p:nvSpPr>
        <p:spPr>
          <a:xfrm>
            <a:off x="5302346" y="1521334"/>
            <a:ext cx="6902082" cy="4893647"/>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000" dirty="0"/>
              <a:t>FE-FRT was already tested for leaks and performed well</a:t>
            </a:r>
          </a:p>
          <a:p>
            <a:pPr marL="285750" indent="-285750">
              <a:buClr>
                <a:schemeClr val="accent1"/>
              </a:buClr>
              <a:buFont typeface="Arial" panose="020B0604020202020204" pitchFamily="34" charset="0"/>
              <a:buChar char="•"/>
            </a:pPr>
            <a:r>
              <a:rPr lang="en-US" sz="2000" dirty="0"/>
              <a:t>A test assembly with a second cavity will be performed,</a:t>
            </a:r>
            <a:br>
              <a:rPr lang="en-US" sz="2000" dirty="0"/>
            </a:br>
            <a:r>
              <a:rPr lang="en-US" sz="2000" dirty="0"/>
              <a:t>including cleanroom assembly</a:t>
            </a:r>
          </a:p>
          <a:p>
            <a:pPr marL="285750" indent="-285750">
              <a:buClr>
                <a:schemeClr val="accent1"/>
              </a:buClr>
              <a:buFont typeface="Arial" panose="020B0604020202020204" pitchFamily="34" charset="0"/>
              <a:buChar char="•"/>
            </a:pPr>
            <a:r>
              <a:rPr lang="en-US" sz="2000" dirty="0"/>
              <a:t>An RF bench test of the FE-FRT will be performed</a:t>
            </a:r>
            <a:br>
              <a:rPr lang="en-US" sz="2000" dirty="0"/>
            </a:br>
            <a:r>
              <a:rPr lang="en-US" sz="2000" dirty="0"/>
              <a:t>(Tuning via temperature) </a:t>
            </a:r>
            <a:r>
              <a:rPr lang="en-US" sz="2000" dirty="0">
                <a:solidFill>
                  <a:schemeClr val="accent1"/>
                </a:solidFill>
              </a:rPr>
              <a:t>Q3 2026</a:t>
            </a:r>
          </a:p>
          <a:p>
            <a:pPr marL="285750" indent="-285750">
              <a:buClr>
                <a:schemeClr val="accent1"/>
              </a:buClr>
              <a:buFont typeface="Arial" panose="020B0604020202020204" pitchFamily="34" charset="0"/>
              <a:buChar char="•"/>
            </a:pPr>
            <a:r>
              <a:rPr lang="en-US" sz="2000" dirty="0"/>
              <a:t>Up to three available Booster cavities will be tested and</a:t>
            </a:r>
            <a:br>
              <a:rPr lang="en-US" sz="2000" dirty="0"/>
            </a:br>
            <a:r>
              <a:rPr lang="en-US" sz="2000" dirty="0"/>
              <a:t>the most suitable picked for the FE-FRT (baseline) </a:t>
            </a:r>
            <a:r>
              <a:rPr lang="en-US" sz="2000" dirty="0">
                <a:solidFill>
                  <a:schemeClr val="accent1"/>
                </a:solidFill>
              </a:rPr>
              <a:t>Q3 2026</a:t>
            </a:r>
          </a:p>
          <a:p>
            <a:pPr marL="742950" lvl="1" indent="-285750">
              <a:buClr>
                <a:schemeClr val="accent1"/>
              </a:buClr>
              <a:buFont typeface="Symbol" panose="05050102010706020507" pitchFamily="18" charset="2"/>
              <a:buChar char="-"/>
            </a:pPr>
            <a:r>
              <a:rPr lang="en-US" sz="1600" dirty="0"/>
              <a:t>Understand loss mechanisms due to FE-FRT (</a:t>
            </a:r>
            <a:r>
              <a:rPr lang="en-US" sz="1600" dirty="0">
                <a:latin typeface="Symbol" panose="05050102010706020507" pitchFamily="18" charset="2"/>
              </a:rPr>
              <a:t>D</a:t>
            </a:r>
            <a:r>
              <a:rPr lang="en-US" sz="1600" dirty="0"/>
              <a:t>Q</a:t>
            </a:r>
            <a:r>
              <a:rPr lang="en-US" sz="1600" baseline="-25000" dirty="0"/>
              <a:t>0</a:t>
            </a:r>
            <a:r>
              <a:rPr lang="en-US" sz="1600" dirty="0"/>
              <a:t>)</a:t>
            </a:r>
          </a:p>
          <a:p>
            <a:pPr marL="742950" lvl="1" indent="-285750">
              <a:buClr>
                <a:schemeClr val="accent1"/>
              </a:buClr>
              <a:buFont typeface="Symbol" panose="05050102010706020507" pitchFamily="18" charset="2"/>
              <a:buChar char="-"/>
            </a:pPr>
            <a:r>
              <a:rPr lang="en-US" sz="1600" dirty="0"/>
              <a:t>Are there new field emitters activated (cleanliness of</a:t>
            </a:r>
            <a:br>
              <a:rPr lang="en-US" sz="1600" dirty="0"/>
            </a:br>
            <a:r>
              <a:rPr lang="en-US" sz="1600" dirty="0"/>
              <a:t>assembly)</a:t>
            </a:r>
          </a:p>
          <a:p>
            <a:pPr marL="742950" lvl="1" indent="-285750">
              <a:buClr>
                <a:schemeClr val="accent1"/>
              </a:buClr>
              <a:buFont typeface="Symbol" panose="05050102010706020507" pitchFamily="18" charset="2"/>
              <a:buChar char="-"/>
            </a:pPr>
            <a:r>
              <a:rPr lang="en-US" sz="1600" dirty="0"/>
              <a:t>Cavity presumable equipped with magnetic shielding</a:t>
            </a:r>
            <a:br>
              <a:rPr lang="en-US" sz="1600" dirty="0"/>
            </a:br>
            <a:r>
              <a:rPr lang="en-US" sz="1600" dirty="0"/>
              <a:t>and classic blade tuner including </a:t>
            </a:r>
            <a:r>
              <a:rPr lang="en-US" sz="1600" dirty="0" err="1"/>
              <a:t>piezos</a:t>
            </a:r>
            <a:br>
              <a:rPr lang="en-US" sz="1600" dirty="0"/>
            </a:br>
            <a:r>
              <a:rPr lang="en-US" sz="1600" dirty="0">
                <a:sym typeface="Wingdings" panose="05000000000000000000" pitchFamily="2" charset="2"/>
              </a:rPr>
              <a:t> eventually study interaction of both tuning systems</a:t>
            </a:r>
            <a:br>
              <a:rPr lang="en-US" sz="1600" dirty="0">
                <a:sym typeface="Wingdings" panose="05000000000000000000" pitchFamily="2" charset="2"/>
              </a:rPr>
            </a:br>
            <a:r>
              <a:rPr lang="en-US" sz="1600" dirty="0">
                <a:sym typeface="Wingdings" panose="05000000000000000000" pitchFamily="2" charset="2"/>
              </a:rPr>
              <a:t>      (</a:t>
            </a:r>
            <a:r>
              <a:rPr lang="en-US" sz="1600" dirty="0" err="1">
                <a:sym typeface="Wingdings" panose="05000000000000000000" pitchFamily="2" charset="2"/>
              </a:rPr>
              <a:t>Lf</a:t>
            </a:r>
            <a:r>
              <a:rPr lang="en-US" sz="1600" dirty="0">
                <a:sym typeface="Wingdings" panose="05000000000000000000" pitchFamily="2" charset="2"/>
              </a:rPr>
              <a:t>-detuning, coarse tuning, switching at FE-FRT limits)</a:t>
            </a:r>
          </a:p>
          <a:p>
            <a:pPr marL="285750" indent="-285750">
              <a:buClr>
                <a:schemeClr val="accent1"/>
              </a:buClr>
              <a:buFont typeface="Arial" panose="020B0604020202020204" pitchFamily="34" charset="0"/>
              <a:buChar char="•"/>
            </a:pPr>
            <a:r>
              <a:rPr lang="en-US" sz="2000" dirty="0">
                <a:sym typeface="Wingdings" panose="05000000000000000000" pitchFamily="2" charset="2"/>
              </a:rPr>
              <a:t>Assemble for 2-cell FE-FRT test, microphonics</a:t>
            </a:r>
            <a:br>
              <a:rPr lang="en-US" sz="2000" dirty="0">
                <a:sym typeface="Wingdings" panose="05000000000000000000" pitchFamily="2" charset="2"/>
              </a:rPr>
            </a:br>
            <a:r>
              <a:rPr lang="en-US" sz="2000" dirty="0">
                <a:sym typeface="Wingdings" panose="05000000000000000000" pitchFamily="2" charset="2"/>
              </a:rPr>
              <a:t>compensation using SEL and HV controller loop</a:t>
            </a:r>
            <a:br>
              <a:rPr lang="en-US" sz="2000" dirty="0">
                <a:sym typeface="Wingdings" panose="05000000000000000000" pitchFamily="2" charset="2"/>
              </a:rPr>
            </a:br>
            <a:r>
              <a:rPr lang="en-US" sz="2000" dirty="0">
                <a:sym typeface="Wingdings" panose="05000000000000000000" pitchFamily="2" charset="2"/>
              </a:rPr>
              <a:t>(A. Ushakov, WP2, task 2.4) </a:t>
            </a:r>
            <a:r>
              <a:rPr lang="en-US" sz="2000" dirty="0">
                <a:solidFill>
                  <a:schemeClr val="accent1"/>
                </a:solidFill>
                <a:sym typeface="Wingdings" panose="05000000000000000000" pitchFamily="2" charset="2"/>
              </a:rPr>
              <a:t>Q4 2026</a:t>
            </a:r>
            <a:endParaRPr lang="de-DE" sz="2000" dirty="0">
              <a:solidFill>
                <a:schemeClr val="accent1"/>
              </a:solidFill>
            </a:endParaRPr>
          </a:p>
        </p:txBody>
      </p:sp>
      <p:sp>
        <p:nvSpPr>
          <p:cNvPr id="6" name="Footer Placeholder 4">
            <a:extLst>
              <a:ext uri="{FF2B5EF4-FFF2-40B4-BE49-F238E27FC236}">
                <a16:creationId xmlns:a16="http://schemas.microsoft.com/office/drawing/2014/main" id="{BB0BC250-BAED-4498-D602-8AA059137615}"/>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8" name="Slide Number Placeholder 5">
            <a:extLst>
              <a:ext uri="{FF2B5EF4-FFF2-40B4-BE49-F238E27FC236}">
                <a16:creationId xmlns:a16="http://schemas.microsoft.com/office/drawing/2014/main" id="{A741B97D-862E-D980-1A4A-63FF04D69EFA}"/>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14</a:t>
            </a:fld>
            <a:endParaRPr lang="en-BE"/>
          </a:p>
        </p:txBody>
      </p:sp>
    </p:spTree>
    <p:extLst>
      <p:ext uri="{BB962C8B-B14F-4D97-AF65-F5344CB8AC3E}">
        <p14:creationId xmlns:p14="http://schemas.microsoft.com/office/powerpoint/2010/main" val="28010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51F2-E063-6422-EBB4-2EDC2B1D1B13}"/>
            </a:ext>
          </a:extLst>
        </p:cNvPr>
        <p:cNvGrpSpPr/>
        <p:nvPr/>
      </p:nvGrpSpPr>
      <p:grpSpPr>
        <a:xfrm>
          <a:off x="0" y="0"/>
          <a:ext cx="0" cy="0"/>
          <a:chOff x="0" y="0"/>
          <a:chExt cx="0" cy="0"/>
        </a:xfrm>
      </p:grpSpPr>
      <p:pic>
        <p:nvPicPr>
          <p:cNvPr id="4" name="Picture 2" descr="Innovate for Sustainable Accelerating Systems: Kick-Off Meeting">
            <a:extLst>
              <a:ext uri="{FF2B5EF4-FFF2-40B4-BE49-F238E27FC236}">
                <a16:creationId xmlns:a16="http://schemas.microsoft.com/office/drawing/2014/main" id="{FE1292D1-6268-765A-8A2C-6B45D75AE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5" y="9149"/>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636E73A-1BCA-39AE-23DD-1B5509A082CE}"/>
              </a:ext>
            </a:extLst>
          </p:cNvPr>
          <p:cNvSpPr txBox="1"/>
          <p:nvPr/>
        </p:nvSpPr>
        <p:spPr>
          <a:xfrm>
            <a:off x="3045664" y="36618"/>
            <a:ext cx="7003201" cy="461665"/>
          </a:xfrm>
          <a:prstGeom prst="rect">
            <a:avLst/>
          </a:prstGeom>
          <a:noFill/>
        </p:spPr>
        <p:txBody>
          <a:bodyPr wrap="square">
            <a:spAutoFit/>
          </a:bodyPr>
          <a:lstStyle/>
          <a:p>
            <a:r>
              <a:rPr lang="en-US" sz="2400" b="1" dirty="0">
                <a:solidFill>
                  <a:srgbClr val="002060"/>
                </a:solidFill>
              </a:rPr>
              <a:t>WP1 –</a:t>
            </a:r>
            <a:r>
              <a:rPr lang="en-US" sz="2400" b="1" dirty="0">
                <a:solidFill>
                  <a:srgbClr val="002060"/>
                </a:solidFill>
                <a:cs typeface="Helvetica" panose="020B0604020202020204" pitchFamily="34" charset="0"/>
              </a:rPr>
              <a:t>FE-FRT in ERL</a:t>
            </a:r>
            <a:r>
              <a:rPr lang="en-US" sz="2400" b="1" i="1" dirty="0">
                <a:solidFill>
                  <a:srgbClr val="002060"/>
                </a:solidFill>
                <a:cs typeface="Helvetica" panose="020B0604020202020204" pitchFamily="34" charset="0"/>
              </a:rPr>
              <a:t> </a:t>
            </a:r>
            <a:r>
              <a:rPr lang="en-US" sz="1800" b="1" dirty="0">
                <a:solidFill>
                  <a:srgbClr val="002060"/>
                </a:solidFill>
              </a:rPr>
              <a:t>:</a:t>
            </a:r>
            <a:r>
              <a:rPr lang="en-US" sz="1800" b="1" dirty="0">
                <a:solidFill>
                  <a:schemeClr val="bg2">
                    <a:lumMod val="50000"/>
                  </a:schemeClr>
                </a:solidFill>
              </a:rPr>
              <a:t> </a:t>
            </a:r>
            <a:r>
              <a:rPr lang="en-US" sz="2400" b="1" dirty="0">
                <a:solidFill>
                  <a:schemeClr val="bg2">
                    <a:lumMod val="50000"/>
                  </a:schemeClr>
                </a:solidFill>
              </a:rPr>
              <a:t>achievements of Task 1.4 </a:t>
            </a:r>
          </a:p>
        </p:txBody>
      </p:sp>
      <p:pic>
        <p:nvPicPr>
          <p:cNvPr id="15" name="Picture 3">
            <a:extLst>
              <a:ext uri="{FF2B5EF4-FFF2-40B4-BE49-F238E27FC236}">
                <a16:creationId xmlns:a16="http://schemas.microsoft.com/office/drawing/2014/main" id="{1270F55B-9610-9A8A-BBAD-343D651E6C55}"/>
              </a:ext>
            </a:extLst>
          </p:cNvPr>
          <p:cNvPicPr>
            <a:picLocks noChangeAspect="1"/>
          </p:cNvPicPr>
          <p:nvPr/>
        </p:nvPicPr>
        <p:blipFill>
          <a:blip r:embed="rId3"/>
          <a:srcRect t="81707"/>
          <a:stretch>
            <a:fillRect/>
          </a:stretch>
        </p:blipFill>
        <p:spPr>
          <a:xfrm>
            <a:off x="150799" y="995443"/>
            <a:ext cx="11429295" cy="542563"/>
          </a:xfrm>
          <a:prstGeom prst="rect">
            <a:avLst/>
          </a:prstGeom>
        </p:spPr>
      </p:pic>
      <p:sp>
        <p:nvSpPr>
          <p:cNvPr id="16" name="Textfeld 15">
            <a:extLst>
              <a:ext uri="{FF2B5EF4-FFF2-40B4-BE49-F238E27FC236}">
                <a16:creationId xmlns:a16="http://schemas.microsoft.com/office/drawing/2014/main" id="{BABE2C2B-8E15-7658-3325-C6C45D4B7E68}"/>
              </a:ext>
            </a:extLst>
          </p:cNvPr>
          <p:cNvSpPr txBox="1"/>
          <p:nvPr/>
        </p:nvSpPr>
        <p:spPr>
          <a:xfrm>
            <a:off x="543415" y="1650189"/>
            <a:ext cx="9984978" cy="1200329"/>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MS 2 for design of FE-FRT ready to integrate in PERLE cavity due this summer</a:t>
            </a:r>
          </a:p>
          <a:p>
            <a:pPr marL="285750" indent="-285750">
              <a:buClr>
                <a:schemeClr val="accent1"/>
              </a:buClr>
              <a:buFont typeface="Arial" panose="020B0604020202020204" pitchFamily="34" charset="0"/>
              <a:buChar char="•"/>
            </a:pPr>
            <a:r>
              <a:rPr lang="en-US" dirty="0"/>
              <a:t>A PERLE cryo-module with cavities w/o FE-FRT is also a deliverable for </a:t>
            </a:r>
            <a:r>
              <a:rPr lang="en-US" dirty="0" err="1"/>
              <a:t>iSAS</a:t>
            </a:r>
            <a:endParaRPr lang="en-US" dirty="0"/>
          </a:p>
          <a:p>
            <a:pPr marL="285750" indent="-285750">
              <a:buClr>
                <a:schemeClr val="accent1"/>
              </a:buClr>
              <a:buFont typeface="Arial" panose="020B0604020202020204" pitchFamily="34" charset="0"/>
              <a:buChar char="•"/>
            </a:pPr>
            <a:r>
              <a:rPr lang="en-US" dirty="0"/>
              <a:t>Personnel at PERLE is tight to design a cavity optimized for FE-FRT and fulfills ERL requirements</a:t>
            </a:r>
          </a:p>
          <a:p>
            <a:pPr marL="742950" lvl="1" indent="-285750">
              <a:buClr>
                <a:schemeClr val="accent1"/>
              </a:buClr>
              <a:buFont typeface="Arial" panose="020B0604020202020204" pitchFamily="34" charset="0"/>
              <a:buChar char="•"/>
            </a:pPr>
            <a:r>
              <a:rPr lang="en-US" dirty="0"/>
              <a:t>Decided to join forces between </a:t>
            </a:r>
            <a:r>
              <a:rPr lang="en-US" dirty="0" err="1"/>
              <a:t>IJCLab</a:t>
            </a:r>
            <a:r>
              <a:rPr lang="en-US" dirty="0"/>
              <a:t>, CERN, U Lancaster and HZB to work on a design, as:</a:t>
            </a:r>
            <a:endParaRPr lang="de-DE" dirty="0"/>
          </a:p>
        </p:txBody>
      </p:sp>
      <p:pic>
        <p:nvPicPr>
          <p:cNvPr id="17" name="unknown.png" descr="unknown.png">
            <a:extLst>
              <a:ext uri="{FF2B5EF4-FFF2-40B4-BE49-F238E27FC236}">
                <a16:creationId xmlns:a16="http://schemas.microsoft.com/office/drawing/2014/main" id="{5B63D7ED-FB53-3A48-7834-840245EDAB19}"/>
              </a:ext>
            </a:extLst>
          </p:cNvPr>
          <p:cNvPicPr>
            <a:picLocks noChangeAspect="1"/>
          </p:cNvPicPr>
          <p:nvPr/>
        </p:nvPicPr>
        <p:blipFill>
          <a:blip r:embed="rId4"/>
          <a:stretch>
            <a:fillRect/>
          </a:stretch>
        </p:blipFill>
        <p:spPr>
          <a:xfrm>
            <a:off x="219456" y="3027902"/>
            <a:ext cx="3738093" cy="1959161"/>
          </a:xfrm>
          <a:prstGeom prst="rect">
            <a:avLst/>
          </a:prstGeom>
          <a:ln w="12700">
            <a:miter lim="400000"/>
          </a:ln>
        </p:spPr>
      </p:pic>
      <p:sp>
        <p:nvSpPr>
          <p:cNvPr id="18" name="FPC">
            <a:extLst>
              <a:ext uri="{FF2B5EF4-FFF2-40B4-BE49-F238E27FC236}">
                <a16:creationId xmlns:a16="http://schemas.microsoft.com/office/drawing/2014/main" id="{21DA3856-A2F1-5B8E-BD4D-3ED21639112F}"/>
              </a:ext>
            </a:extLst>
          </p:cNvPr>
          <p:cNvSpPr txBox="1"/>
          <p:nvPr/>
        </p:nvSpPr>
        <p:spPr>
          <a:xfrm>
            <a:off x="485692" y="4795768"/>
            <a:ext cx="72131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2000" dirty="0"/>
              <a:t>FPC</a:t>
            </a:r>
          </a:p>
        </p:txBody>
      </p:sp>
      <p:sp>
        <p:nvSpPr>
          <p:cNvPr id="19" name="FRT">
            <a:extLst>
              <a:ext uri="{FF2B5EF4-FFF2-40B4-BE49-F238E27FC236}">
                <a16:creationId xmlns:a16="http://schemas.microsoft.com/office/drawing/2014/main" id="{3C958FFA-DB85-2A35-B796-4C7DC209EF8E}"/>
              </a:ext>
            </a:extLst>
          </p:cNvPr>
          <p:cNvSpPr txBox="1"/>
          <p:nvPr/>
        </p:nvSpPr>
        <p:spPr>
          <a:xfrm>
            <a:off x="3362071" y="3212432"/>
            <a:ext cx="1058400"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1200" dirty="0"/>
              <a:t>FRT</a:t>
            </a:r>
            <a:r>
              <a:rPr lang="en-US" sz="1200" dirty="0"/>
              <a:t> on free HOM port</a:t>
            </a:r>
            <a:endParaRPr sz="1200" dirty="0"/>
          </a:p>
        </p:txBody>
      </p:sp>
      <p:sp>
        <p:nvSpPr>
          <p:cNvPr id="20" name="PERLE cavity + tank">
            <a:extLst>
              <a:ext uri="{FF2B5EF4-FFF2-40B4-BE49-F238E27FC236}">
                <a16:creationId xmlns:a16="http://schemas.microsoft.com/office/drawing/2014/main" id="{E4D1BC51-7CEE-5104-604C-0D8C6F6A73E3}"/>
              </a:ext>
            </a:extLst>
          </p:cNvPr>
          <p:cNvSpPr txBox="1"/>
          <p:nvPr/>
        </p:nvSpPr>
        <p:spPr>
          <a:xfrm>
            <a:off x="150799" y="3089943"/>
            <a:ext cx="1788933" cy="4001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1400" dirty="0"/>
              <a:t>PERLE cavity + tank</a:t>
            </a:r>
          </a:p>
        </p:txBody>
      </p:sp>
      <p:sp>
        <p:nvSpPr>
          <p:cNvPr id="23" name="Rechteck 22">
            <a:extLst>
              <a:ext uri="{FF2B5EF4-FFF2-40B4-BE49-F238E27FC236}">
                <a16:creationId xmlns:a16="http://schemas.microsoft.com/office/drawing/2014/main" id="{18262F47-E091-928A-8595-508E83FF19CA}"/>
              </a:ext>
            </a:extLst>
          </p:cNvPr>
          <p:cNvSpPr/>
          <p:nvPr/>
        </p:nvSpPr>
        <p:spPr>
          <a:xfrm>
            <a:off x="8198250" y="4869834"/>
            <a:ext cx="2753650" cy="381799"/>
          </a:xfrm>
          <a:prstGeom prst="rect">
            <a:avLst/>
          </a:prstGeom>
          <a:solidFill>
            <a:schemeClr val="tx2"/>
          </a:solidFill>
          <a:ln>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39B304F5-5DB4-9B55-C203-6011A982026D}"/>
              </a:ext>
            </a:extLst>
          </p:cNvPr>
          <p:cNvSpPr txBox="1"/>
          <p:nvPr/>
        </p:nvSpPr>
        <p:spPr>
          <a:xfrm>
            <a:off x="4829563" y="3003839"/>
            <a:ext cx="6544869" cy="2308324"/>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Similar 800 MHz use case for FCC Booster</a:t>
            </a:r>
            <a:br>
              <a:rPr lang="en-US" sz="2400" dirty="0"/>
            </a:br>
            <a:r>
              <a:rPr lang="en-US" sz="2400" dirty="0"/>
              <a:t>and PERLE (more relaxed than FCC)</a:t>
            </a:r>
          </a:p>
          <a:p>
            <a:pPr marL="342900" indent="-342900">
              <a:buClr>
                <a:schemeClr val="accent1"/>
              </a:buClr>
              <a:buFont typeface="Arial" panose="020B0604020202020204" pitchFamily="34" charset="0"/>
              <a:buChar char="•"/>
            </a:pPr>
            <a:r>
              <a:rPr lang="en-US" sz="2400" dirty="0"/>
              <a:t>A common 2-wafer coaxial design can be used</a:t>
            </a:r>
          </a:p>
          <a:p>
            <a:pPr marL="342900" indent="-342900">
              <a:buClr>
                <a:schemeClr val="accent1"/>
              </a:buClr>
              <a:buFont typeface="Arial" panose="020B0604020202020204" pitchFamily="34" charset="0"/>
              <a:buChar char="•"/>
            </a:pPr>
            <a:r>
              <a:rPr lang="en-US" sz="2400" dirty="0"/>
              <a:t>Study started with first analysis from HZB,</a:t>
            </a:r>
            <a:br>
              <a:rPr lang="en-US" sz="2400" dirty="0"/>
            </a:br>
            <a:r>
              <a:rPr lang="en-US" sz="2400" dirty="0"/>
              <a:t>RF designs by CERN and Lancaster, coordination,</a:t>
            </a:r>
            <a:br>
              <a:rPr lang="en-US" sz="2400" dirty="0"/>
            </a:br>
            <a:r>
              <a:rPr lang="en-US" sz="2400" dirty="0"/>
              <a:t>models etc. by </a:t>
            </a:r>
            <a:r>
              <a:rPr lang="en-US" sz="2400" dirty="0" err="1"/>
              <a:t>IJCLab</a:t>
            </a:r>
            <a:r>
              <a:rPr lang="en-US" sz="2400" dirty="0"/>
              <a:t> </a:t>
            </a:r>
            <a:r>
              <a:rPr lang="en-US" sz="2400" dirty="0">
                <a:sym typeface="Wingdings" panose="05000000000000000000" pitchFamily="2" charset="2"/>
              </a:rPr>
              <a:t> </a:t>
            </a:r>
            <a:r>
              <a:rPr lang="en-US" sz="2400" dirty="0">
                <a:solidFill>
                  <a:schemeClr val="bg1"/>
                </a:solidFill>
                <a:sym typeface="Wingdings" panose="05000000000000000000" pitchFamily="2" charset="2"/>
              </a:rPr>
              <a:t>MS 2 (back) on track</a:t>
            </a:r>
            <a:endParaRPr lang="de-DE" sz="2400" dirty="0">
              <a:solidFill>
                <a:schemeClr val="bg1"/>
              </a:solidFill>
            </a:endParaRPr>
          </a:p>
        </p:txBody>
      </p:sp>
      <p:sp>
        <p:nvSpPr>
          <p:cNvPr id="22" name="Textfeld 21">
            <a:extLst>
              <a:ext uri="{FF2B5EF4-FFF2-40B4-BE49-F238E27FC236}">
                <a16:creationId xmlns:a16="http://schemas.microsoft.com/office/drawing/2014/main" id="{C2453099-76CE-FD60-9D04-9EFED46735E0}"/>
              </a:ext>
            </a:extLst>
          </p:cNvPr>
          <p:cNvSpPr txBox="1"/>
          <p:nvPr/>
        </p:nvSpPr>
        <p:spPr>
          <a:xfrm>
            <a:off x="495713" y="5569585"/>
            <a:ext cx="10565072" cy="923330"/>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Studies on impact of FE-FRT used port on HOM spectrum, coupler kicks, port size dimensions suitable</a:t>
            </a:r>
          </a:p>
          <a:p>
            <a:pPr marL="285750" indent="-285750">
              <a:buClr>
                <a:schemeClr val="accent1"/>
              </a:buClr>
              <a:buFont typeface="Arial" panose="020B0604020202020204" pitchFamily="34" charset="0"/>
              <a:buChar char="•"/>
            </a:pPr>
            <a:r>
              <a:rPr lang="en-US" dirty="0"/>
              <a:t>Can </a:t>
            </a:r>
            <a:r>
              <a:rPr lang="en-US" dirty="0" err="1"/>
              <a:t>Qext</a:t>
            </a:r>
            <a:r>
              <a:rPr lang="en-US" dirty="0"/>
              <a:t> be reduced to achieve real power savings for RF or is multi-turn beam transient during</a:t>
            </a:r>
            <a:br>
              <a:rPr lang="en-US" dirty="0"/>
            </a:br>
            <a:r>
              <a:rPr lang="en-US" dirty="0"/>
              <a:t>ramp up the driver for choice of </a:t>
            </a:r>
            <a:r>
              <a:rPr lang="en-US" dirty="0" err="1"/>
              <a:t>Qext</a:t>
            </a:r>
            <a:r>
              <a:rPr lang="en-US" dirty="0"/>
              <a:t> (multi-turn ERL) </a:t>
            </a:r>
            <a:endParaRPr lang="de-DE" dirty="0"/>
          </a:p>
        </p:txBody>
      </p:sp>
      <p:sp>
        <p:nvSpPr>
          <p:cNvPr id="2" name="Footer Placeholder 4">
            <a:extLst>
              <a:ext uri="{FF2B5EF4-FFF2-40B4-BE49-F238E27FC236}">
                <a16:creationId xmlns:a16="http://schemas.microsoft.com/office/drawing/2014/main" id="{1A72ED35-2C6B-9FB1-6FE1-BB07B03F6F35}"/>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3" name="Slide Number Placeholder 5">
            <a:extLst>
              <a:ext uri="{FF2B5EF4-FFF2-40B4-BE49-F238E27FC236}">
                <a16:creationId xmlns:a16="http://schemas.microsoft.com/office/drawing/2014/main" id="{899A6413-89EB-51FA-3436-7114E2037AE4}"/>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15</a:t>
            </a:fld>
            <a:endParaRPr lang="en-BE"/>
          </a:p>
        </p:txBody>
      </p:sp>
    </p:spTree>
    <p:extLst>
      <p:ext uri="{BB962C8B-B14F-4D97-AF65-F5344CB8AC3E}">
        <p14:creationId xmlns:p14="http://schemas.microsoft.com/office/powerpoint/2010/main" val="285163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340125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Next steps</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762001" y="1253331"/>
            <a:ext cx="10515600" cy="4351338"/>
          </a:xfrm>
        </p:spPr>
        <p:txBody>
          <a:bodyPr>
            <a:normAutofit lnSpcReduction="10000"/>
          </a:bodyPr>
          <a:lstStyle/>
          <a:p>
            <a:pPr marL="0" indent="0">
              <a:buNone/>
            </a:pPr>
            <a:r>
              <a:rPr lang="en-US" sz="1800" b="1" i="1" dirty="0">
                <a:effectLst/>
                <a:latin typeface="Helvetica" pitchFamily="2" charset="0"/>
              </a:rPr>
              <a:t>WP1 Next steps</a:t>
            </a:r>
          </a:p>
          <a:p>
            <a:pPr>
              <a:buClr>
                <a:schemeClr val="tx2"/>
              </a:buClr>
              <a:buFont typeface="Wingdings" panose="05000000000000000000" pitchFamily="2" charset="2"/>
              <a:buChar char="§"/>
            </a:pPr>
            <a:r>
              <a:rPr lang="en-US" sz="2400" dirty="0"/>
              <a:t> Cold RF test at CERN with transient detuning prototype in June 26</a:t>
            </a:r>
          </a:p>
          <a:p>
            <a:pPr>
              <a:buClr>
                <a:schemeClr val="tx2"/>
              </a:buClr>
              <a:buFont typeface="Wingdings" panose="05000000000000000000" pitchFamily="2" charset="2"/>
              <a:buChar char="§"/>
            </a:pPr>
            <a:r>
              <a:rPr lang="en-US" sz="2400" dirty="0"/>
              <a:t>High power (100 kW) test will be performed with an FE based phase shifter</a:t>
            </a:r>
            <a:br>
              <a:rPr lang="en-US" sz="2400" dirty="0"/>
            </a:br>
            <a:r>
              <a:rPr lang="en-US" sz="2400" dirty="0">
                <a:sym typeface="Wingdings" panose="05000000000000000000" pitchFamily="2" charset="2"/>
              </a:rPr>
              <a:t> will prove power handling capability of material</a:t>
            </a:r>
          </a:p>
          <a:p>
            <a:pPr>
              <a:buClr>
                <a:schemeClr val="tx2"/>
              </a:buClr>
              <a:buFont typeface="Wingdings" panose="05000000000000000000" pitchFamily="2" charset="2"/>
              <a:buChar char="§"/>
            </a:pPr>
            <a:r>
              <a:rPr lang="en-US" sz="2400" dirty="0">
                <a:sym typeface="Wingdings" panose="05000000000000000000" pitchFamily="2" charset="2"/>
              </a:rPr>
              <a:t>Further analysis of breakdown fields and correlation to material properties and</a:t>
            </a:r>
            <a:br>
              <a:rPr lang="en-US" sz="2400" dirty="0">
                <a:sym typeface="Wingdings" panose="05000000000000000000" pitchFamily="2" charset="2"/>
              </a:rPr>
            </a:br>
            <a:r>
              <a:rPr lang="en-US" sz="2400" dirty="0">
                <a:sym typeface="Wingdings" panose="05000000000000000000" pitchFamily="2" charset="2"/>
              </a:rPr>
              <a:t>surface quality (CERN, HZB, Euclid)</a:t>
            </a:r>
          </a:p>
          <a:p>
            <a:pPr>
              <a:buClr>
                <a:schemeClr val="tx2"/>
              </a:buClr>
              <a:buFont typeface="Wingdings" panose="05000000000000000000" pitchFamily="2" charset="2"/>
              <a:buChar char="§"/>
            </a:pPr>
            <a:r>
              <a:rPr lang="en-US" sz="2400" dirty="0">
                <a:sym typeface="Wingdings" panose="05000000000000000000" pitchFamily="2" charset="2"/>
              </a:rPr>
              <a:t>Baseline RF test of 2-cell cavity for microphonics prototype in June 26 at HZB</a:t>
            </a:r>
          </a:p>
          <a:p>
            <a:pPr>
              <a:buClr>
                <a:schemeClr val="tx2"/>
              </a:buClr>
              <a:buFont typeface="Wingdings" panose="05000000000000000000" pitchFamily="2" charset="2"/>
              <a:buChar char="§"/>
            </a:pPr>
            <a:r>
              <a:rPr lang="en-US" sz="2400" dirty="0">
                <a:sym typeface="Wingdings" panose="05000000000000000000" pitchFamily="2" charset="2"/>
              </a:rPr>
              <a:t>Full assembly of microphonics FE-FRT and bench test to prepare prototype cold</a:t>
            </a:r>
            <a:br>
              <a:rPr lang="en-US" sz="2400" dirty="0">
                <a:sym typeface="Wingdings" panose="05000000000000000000" pitchFamily="2" charset="2"/>
              </a:rPr>
            </a:br>
            <a:r>
              <a:rPr lang="en-US" sz="2400" dirty="0">
                <a:sym typeface="Wingdings" panose="05000000000000000000" pitchFamily="2" charset="2"/>
              </a:rPr>
              <a:t>RF test in December 26 at HZB</a:t>
            </a:r>
          </a:p>
          <a:p>
            <a:pPr>
              <a:buClr>
                <a:schemeClr val="tx2"/>
              </a:buClr>
              <a:buFont typeface="Wingdings" panose="05000000000000000000" pitchFamily="2" charset="2"/>
              <a:buChar char="§"/>
            </a:pPr>
            <a:r>
              <a:rPr lang="en-US" sz="2400" dirty="0">
                <a:sym typeface="Wingdings" panose="05000000000000000000" pitchFamily="2" charset="2"/>
              </a:rPr>
              <a:t>Joint design effort started at </a:t>
            </a:r>
            <a:r>
              <a:rPr lang="en-US" sz="2400" dirty="0" err="1">
                <a:sym typeface="Wingdings" panose="05000000000000000000" pitchFamily="2" charset="2"/>
              </a:rPr>
              <a:t>IJCLab</a:t>
            </a:r>
            <a:r>
              <a:rPr lang="en-US" sz="2400" dirty="0">
                <a:sym typeface="Wingdings" panose="05000000000000000000" pitchFamily="2" charset="2"/>
              </a:rPr>
              <a:t>, CERN, HZB and U Lancaster for a PERLE FE-FRT design at 800 MHz to fulfill upcoming milestone in August 26 </a:t>
            </a:r>
            <a:r>
              <a:rPr lang="en-US" sz="2400" dirty="0"/>
              <a:t> </a:t>
            </a:r>
          </a:p>
          <a:p>
            <a:endParaRPr lang="en-US" dirty="0"/>
          </a:p>
          <a:p>
            <a:endParaRPr lang="en-US" dirty="0"/>
          </a:p>
          <a:p>
            <a:endParaRPr lang="en-US" dirty="0"/>
          </a:p>
          <a:p>
            <a:endParaRPr lang="en-GB" dirty="0"/>
          </a:p>
        </p:txBody>
      </p:sp>
      <p:sp>
        <p:nvSpPr>
          <p:cNvPr id="2" name="Footer Placeholder 4">
            <a:extLst>
              <a:ext uri="{FF2B5EF4-FFF2-40B4-BE49-F238E27FC236}">
                <a16:creationId xmlns:a16="http://schemas.microsoft.com/office/drawing/2014/main" id="{F317E196-EDF6-EAA0-42C8-D7C7B7AED344}"/>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92FD7107-A8B3-A682-3A40-73A24D402D21}"/>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16</a:t>
            </a:fld>
            <a:endParaRPr lang="en-BE"/>
          </a:p>
        </p:txBody>
      </p:sp>
    </p:spTree>
    <p:extLst>
      <p:ext uri="{BB962C8B-B14F-4D97-AF65-F5344CB8AC3E}">
        <p14:creationId xmlns:p14="http://schemas.microsoft.com/office/powerpoint/2010/main" val="2450087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57FA-9836-EAA6-4145-06AE1C43E8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804C92-4B84-6F94-B24E-EA208C0B8056}"/>
              </a:ext>
            </a:extLst>
          </p:cNvPr>
          <p:cNvSpPr txBox="1"/>
          <p:nvPr/>
        </p:nvSpPr>
        <p:spPr>
          <a:xfrm>
            <a:off x="3418115" y="315684"/>
            <a:ext cx="4911794"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Thanks for listening</a:t>
            </a:r>
          </a:p>
        </p:txBody>
      </p:sp>
      <p:pic>
        <p:nvPicPr>
          <p:cNvPr id="5" name="Picture 2" descr="Innovate for Sustainable Accelerating Systems: Kick-Off Meeting">
            <a:extLst>
              <a:ext uri="{FF2B5EF4-FFF2-40B4-BE49-F238E27FC236}">
                <a16:creationId xmlns:a16="http://schemas.microsoft.com/office/drawing/2014/main" id="{19596613-8F45-37EC-DECC-F5B00C94C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19A706C8-23EC-37E3-3279-5E9BFCB9C2BB}"/>
              </a:ext>
            </a:extLst>
          </p:cNvPr>
          <p:cNvSpPr txBox="1"/>
          <p:nvPr/>
        </p:nvSpPr>
        <p:spPr>
          <a:xfrm>
            <a:off x="3472543" y="1500623"/>
            <a:ext cx="5503665" cy="1138773"/>
          </a:xfrm>
          <a:prstGeom prst="rect">
            <a:avLst/>
          </a:prstGeom>
          <a:noFill/>
          <a:scene3d>
            <a:camera prst="orthographicFront"/>
            <a:lightRig rig="threePt" dir="t"/>
          </a:scene3d>
          <a:sp3d>
            <a:bevelT prst="angle"/>
          </a:sp3d>
        </p:spPr>
        <p:txBody>
          <a:bodyPr wrap="square" rtlCol="0">
            <a:spAutoFit/>
          </a:bodyPr>
          <a:lstStyle/>
          <a:p>
            <a:r>
              <a:rPr lang="de-DE" sz="3600" b="1" dirty="0" err="1">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Thanks</a:t>
            </a:r>
            <a:r>
              <a:rPr lang="de-DE" sz="3600" b="1" dirty="0">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for</a:t>
            </a:r>
            <a:r>
              <a:rPr lang="de-DE" sz="3600" b="1" dirty="0">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your</a:t>
            </a:r>
            <a:r>
              <a:rPr lang="de-DE" sz="3600" b="1" dirty="0">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attention</a:t>
            </a:r>
            <a:endParaRPr lang="de-DE" sz="3600" b="1" dirty="0">
              <a:solidFill>
                <a:schemeClr val="accent3"/>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p:txBody>
      </p:sp>
      <p:sp>
        <p:nvSpPr>
          <p:cNvPr id="13" name="Textfeld 12">
            <a:extLst>
              <a:ext uri="{FF2B5EF4-FFF2-40B4-BE49-F238E27FC236}">
                <a16:creationId xmlns:a16="http://schemas.microsoft.com/office/drawing/2014/main" id="{3AD74CFE-D16F-6E9C-59CC-10DC87849E54}"/>
              </a:ext>
            </a:extLst>
          </p:cNvPr>
          <p:cNvSpPr txBox="1"/>
          <p:nvPr/>
        </p:nvSpPr>
        <p:spPr>
          <a:xfrm>
            <a:off x="1553917" y="4757212"/>
            <a:ext cx="9876678" cy="1477328"/>
          </a:xfrm>
          <a:prstGeom prst="rect">
            <a:avLst/>
          </a:prstGeom>
          <a:noFill/>
        </p:spPr>
        <p:txBody>
          <a:bodyPr wrap="none" rtlCol="0">
            <a:spAutoFit/>
          </a:bodyPr>
          <a:lstStyle/>
          <a:p>
            <a:r>
              <a:rPr lang="de-DE" dirty="0"/>
              <a:t>Alick Macpherson, Sam Smith, Graeme Burt, Walid Kaabi, André Frahm, Nick Shipman,</a:t>
            </a:r>
            <a:br>
              <a:rPr lang="de-DE" dirty="0"/>
            </a:br>
            <a:r>
              <a:rPr lang="de-DE" dirty="0"/>
              <a:t>Alexei Kanareykin, Chunguang Jing et al. </a:t>
            </a:r>
            <a:r>
              <a:rPr lang="de-DE" dirty="0" err="1"/>
              <a:t>from</a:t>
            </a:r>
            <a:r>
              <a:rPr lang="de-DE" dirty="0"/>
              <a:t> Euclid , Jens Knobloch, Axel Neumann,</a:t>
            </a:r>
          </a:p>
          <a:p>
            <a:r>
              <a:rPr lang="de-DE" dirty="0" err="1"/>
              <a:t>Maleesh</a:t>
            </a:r>
            <a:r>
              <a:rPr lang="de-DE" dirty="0"/>
              <a:t> </a:t>
            </a:r>
            <a:r>
              <a:rPr lang="de-DE" dirty="0" err="1"/>
              <a:t>Dissanayake</a:t>
            </a:r>
            <a:r>
              <a:rPr lang="de-DE" dirty="0"/>
              <a:t>, </a:t>
            </a:r>
            <a:r>
              <a:rPr lang="de-DE" dirty="0" err="1"/>
              <a:t>Hingpong</a:t>
            </a:r>
            <a:r>
              <a:rPr lang="de-DE" dirty="0"/>
              <a:t> Jiang, Victoria </a:t>
            </a:r>
            <a:r>
              <a:rPr lang="de-DE" dirty="0" err="1"/>
              <a:t>Almaraz</a:t>
            </a:r>
            <a:r>
              <a:rPr lang="de-DE" dirty="0"/>
              <a:t>, Ilan Ben-Zvi, Alena Prudnikava, Paul Schneider, </a:t>
            </a:r>
            <a:br>
              <a:rPr lang="de-DE" dirty="0"/>
            </a:br>
            <a:r>
              <a:rPr lang="de-DE" dirty="0" err="1"/>
              <a:t>M</a:t>
            </a:r>
            <a:r>
              <a:rPr lang="de-DE" sz="1800" kern="0" dirty="0" err="1"/>
              <a:t>ickael</a:t>
            </a:r>
            <a:r>
              <a:rPr lang="de-DE" sz="1800" kern="0" dirty="0"/>
              <a:t> </a:t>
            </a:r>
            <a:r>
              <a:rPr lang="de-DE" sz="1800" kern="0" dirty="0" err="1"/>
              <a:t>Crouvizier</a:t>
            </a:r>
            <a:r>
              <a:rPr lang="de-DE" sz="1800" kern="0" dirty="0"/>
              <a:t>  and </a:t>
            </a:r>
            <a:r>
              <a:rPr lang="de-DE" sz="1800" kern="0" dirty="0" err="1"/>
              <a:t>more</a:t>
            </a:r>
            <a:r>
              <a:rPr lang="de-DE" sz="1800" kern="0" dirty="0"/>
              <a:t> </a:t>
            </a:r>
            <a:r>
              <a:rPr lang="de-DE" sz="1800" kern="0" dirty="0" err="1"/>
              <a:t>involved</a:t>
            </a:r>
            <a:r>
              <a:rPr lang="de-DE" sz="1800" kern="0" dirty="0"/>
              <a:t> </a:t>
            </a:r>
            <a:r>
              <a:rPr lang="de-DE" sz="1800" kern="0" dirty="0" err="1"/>
              <a:t>co-workers</a:t>
            </a:r>
            <a:r>
              <a:rPr lang="de-DE" sz="1800" kern="0" dirty="0"/>
              <a:t> at CERN, HZB, Lancaster and </a:t>
            </a:r>
            <a:r>
              <a:rPr lang="de-DE" sz="1800" kern="0" dirty="0" err="1"/>
              <a:t>IJCLab</a:t>
            </a:r>
            <a:r>
              <a:rPr lang="de-DE" dirty="0"/>
              <a:t> </a:t>
            </a:r>
            <a:br>
              <a:rPr lang="de-DE" dirty="0"/>
            </a:br>
            <a:endParaRPr lang="de-DE" dirty="0"/>
          </a:p>
        </p:txBody>
      </p:sp>
      <p:pic>
        <p:nvPicPr>
          <p:cNvPr id="2" name="Picture 1">
            <a:extLst>
              <a:ext uri="{FF2B5EF4-FFF2-40B4-BE49-F238E27FC236}">
                <a16:creationId xmlns:a16="http://schemas.microsoft.com/office/drawing/2014/main" id="{0349F9B7-8131-3B0D-582F-E84E58033556}"/>
              </a:ext>
            </a:extLst>
          </p:cNvPr>
          <p:cNvPicPr>
            <a:picLocks noChangeAspect="1"/>
          </p:cNvPicPr>
          <p:nvPr/>
        </p:nvPicPr>
        <p:blipFill>
          <a:blip r:embed="rId3"/>
          <a:stretch>
            <a:fillRect/>
          </a:stretch>
        </p:blipFill>
        <p:spPr>
          <a:xfrm>
            <a:off x="4987485" y="2573351"/>
            <a:ext cx="2473779" cy="2008415"/>
          </a:xfrm>
          <a:prstGeom prst="rect">
            <a:avLst/>
          </a:prstGeom>
        </p:spPr>
      </p:pic>
      <p:sp>
        <p:nvSpPr>
          <p:cNvPr id="3" name="Footer Placeholder 4">
            <a:extLst>
              <a:ext uri="{FF2B5EF4-FFF2-40B4-BE49-F238E27FC236}">
                <a16:creationId xmlns:a16="http://schemas.microsoft.com/office/drawing/2014/main" id="{074359B1-C3E2-9E64-46AE-5A9CE2E221F0}"/>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9D10486C-36A5-F83C-C341-8541FB674B77}"/>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17</a:t>
            </a:fld>
            <a:endParaRPr lang="en-BE"/>
          </a:p>
        </p:txBody>
      </p:sp>
    </p:spTree>
    <p:extLst>
      <p:ext uri="{BB962C8B-B14F-4D97-AF65-F5344CB8AC3E}">
        <p14:creationId xmlns:p14="http://schemas.microsoft.com/office/powerpoint/2010/main" val="43616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F84323-17F1-884D-6FDE-73259D549291}"/>
              </a:ext>
            </a:extLst>
          </p:cNvPr>
          <p:cNvSpPr txBox="1"/>
          <p:nvPr/>
        </p:nvSpPr>
        <p:spPr>
          <a:xfrm>
            <a:off x="272144" y="1868456"/>
            <a:ext cx="11811000" cy="5632311"/>
          </a:xfrm>
          <a:prstGeom prst="rect">
            <a:avLst/>
          </a:prstGeom>
          <a:noFill/>
        </p:spPr>
        <p:txBody>
          <a:bodyPr wrap="square" rtlCol="0">
            <a:spAutoFit/>
          </a:bodyPr>
          <a:lstStyle/>
          <a:p>
            <a:r>
              <a:rPr lang="en-US" b="1" i="1" dirty="0">
                <a:effectLst/>
                <a:latin typeface="Calibri" panose="020F0502020204030204" pitchFamily="34" charset="0"/>
                <a:ea typeface="Calibri" panose="020F0502020204030204" pitchFamily="34" charset="0"/>
                <a:cs typeface="Calibri" panose="020F0502020204030204" pitchFamily="34" charset="0"/>
              </a:rPr>
              <a:t>WP</a:t>
            </a:r>
            <a:r>
              <a:rPr lang="en-US" b="1" i="1" dirty="0">
                <a:latin typeface="Calibri" panose="020F0502020204030204" pitchFamily="34" charset="0"/>
                <a:ea typeface="Calibri" panose="020F0502020204030204" pitchFamily="34" charset="0"/>
                <a:cs typeface="Calibri" panose="020F0502020204030204" pitchFamily="34" charset="0"/>
              </a:rPr>
              <a:t>1</a:t>
            </a:r>
            <a:r>
              <a:rPr lang="en-US" b="1" i="1" dirty="0">
                <a:effectLst/>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M</a:t>
            </a:r>
            <a:r>
              <a:rPr lang="en-US" b="1" i="1" dirty="0">
                <a:effectLst/>
                <a:latin typeface="Calibri" panose="020F0502020204030204" pitchFamily="34" charset="0"/>
                <a:ea typeface="Calibri" panose="020F0502020204030204" pitchFamily="34" charset="0"/>
                <a:cs typeface="Calibri" panose="020F0502020204030204" pitchFamily="34" charset="0"/>
              </a:rPr>
              <a:t>ain goal within the </a:t>
            </a:r>
            <a:r>
              <a:rPr lang="en-US" b="1" i="1" dirty="0" err="1">
                <a:effectLst/>
                <a:latin typeface="Calibri" panose="020F0502020204030204" pitchFamily="34" charset="0"/>
                <a:ea typeface="Calibri" panose="020F0502020204030204" pitchFamily="34" charset="0"/>
                <a:cs typeface="Calibri" panose="020F0502020204030204" pitchFamily="34" charset="0"/>
              </a:rPr>
              <a:t>iSAS</a:t>
            </a:r>
            <a:r>
              <a:rPr lang="en-US" b="1" i="1" dirty="0">
                <a:effectLst/>
                <a:latin typeface="Calibri" panose="020F0502020204030204" pitchFamily="34" charset="0"/>
                <a:ea typeface="Calibri" panose="020F0502020204030204" pitchFamily="34" charset="0"/>
                <a:cs typeface="Calibri" panose="020F0502020204030204" pitchFamily="34" charset="0"/>
              </a:rPr>
              <a:t> consortium</a:t>
            </a:r>
          </a:p>
          <a:p>
            <a:endParaRPr lang="en-US" i="1" dirty="0">
              <a:effectLst/>
              <a:latin typeface="Calibri" panose="020F0502020204030204" pitchFamily="34" charset="0"/>
              <a:ea typeface="Calibri" panose="020F0502020204030204" pitchFamily="34" charset="0"/>
              <a:cs typeface="Calibri" panose="020F0502020204030204" pitchFamily="34" charset="0"/>
            </a:endParaRPr>
          </a:p>
          <a:p>
            <a:r>
              <a:rPr lang="en-US" b="1" i="1" dirty="0">
                <a:solidFill>
                  <a:schemeClr val="tx2"/>
                </a:solidFill>
                <a:latin typeface="Calibri" panose="020F0502020204030204" pitchFamily="34" charset="0"/>
                <a:ea typeface="Calibri" panose="020F0502020204030204" pitchFamily="34" charset="0"/>
                <a:cs typeface="Calibri" panose="020F0502020204030204" pitchFamily="34" charset="0"/>
              </a:rPr>
              <a:t>WP1 is part of TA #1: Aim to </a:t>
            </a:r>
            <a:r>
              <a:rPr lang="en-US" b="1" i="1" u="sng" dirty="0">
                <a:solidFill>
                  <a:srgbClr val="90B224"/>
                </a:solidFill>
                <a:latin typeface="Calibri" panose="020F0502020204030204" pitchFamily="34" charset="0"/>
                <a:ea typeface="Calibri" panose="020F0502020204030204" pitchFamily="34" charset="0"/>
                <a:cs typeface="Calibri" panose="020F0502020204030204" pitchFamily="34" charset="0"/>
              </a:rPr>
              <a:t>lower the amount of power consumption by RF</a:t>
            </a:r>
            <a:r>
              <a:rPr lang="en-US" b="1" i="1" dirty="0">
                <a:solidFill>
                  <a:schemeClr val="tx2"/>
                </a:solidFill>
                <a:latin typeface="Calibri" panose="020F0502020204030204" pitchFamily="34" charset="0"/>
                <a:ea typeface="Calibri" panose="020F0502020204030204" pitchFamily="34" charset="0"/>
                <a:cs typeface="Calibri" panose="020F0502020204030204" pitchFamily="34" charset="0"/>
              </a:rPr>
              <a:t>, especially SRF cavities by:</a:t>
            </a:r>
          </a:p>
          <a:p>
            <a:endParaRPr lang="en-US" i="1"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en-US" b="1" dirty="0">
                <a:solidFill>
                  <a:prstClr val="black"/>
                </a:solidFill>
              </a:rPr>
              <a:t>Develop </a:t>
            </a:r>
            <a:r>
              <a:rPr lang="en-US" b="1" dirty="0">
                <a:solidFill>
                  <a:srgbClr val="90B224"/>
                </a:solidFill>
              </a:rPr>
              <a:t>novel fast tuning systems </a:t>
            </a:r>
            <a:r>
              <a:rPr lang="en-US" b="1" dirty="0">
                <a:solidFill>
                  <a:prstClr val="black"/>
                </a:solidFill>
              </a:rPr>
              <a:t>compensating detuning by </a:t>
            </a:r>
            <a:r>
              <a:rPr lang="en-US" b="1" dirty="0">
                <a:solidFill>
                  <a:schemeClr val="tx2"/>
                </a:solidFill>
              </a:rPr>
              <a:t>mechanical vibrations or beam induced </a:t>
            </a:r>
            <a:br>
              <a:rPr lang="en-US" b="1" dirty="0">
                <a:solidFill>
                  <a:schemeClr val="tx2"/>
                </a:solidFill>
              </a:rPr>
            </a:br>
            <a:r>
              <a:rPr lang="en-US" b="1" dirty="0">
                <a:solidFill>
                  <a:schemeClr val="tx2"/>
                </a:solidFill>
              </a:rPr>
              <a:t>transients</a:t>
            </a:r>
            <a:r>
              <a:rPr lang="en-US" b="1" dirty="0">
                <a:solidFill>
                  <a:prstClr val="black"/>
                </a:solidFill>
              </a:rPr>
              <a:t>, which both are usually compensated by adding a significant power overhead</a:t>
            </a:r>
            <a:br>
              <a:rPr lang="en-US" b="1" dirty="0">
                <a:solidFill>
                  <a:prstClr val="black"/>
                </a:solidFill>
              </a:rPr>
            </a:br>
            <a:endParaRPr lang="en-US" b="1" dirty="0">
              <a:solidFill>
                <a:srgbClr val="196B24"/>
              </a:solidFill>
              <a:sym typeface="Wingdings" panose="05000000000000000000" pitchFamily="2" charset="2"/>
            </a:endParaRPr>
          </a:p>
          <a:p>
            <a:pPr marL="742950" lvl="1" indent="-285750">
              <a:buFont typeface="Arial" panose="020B0604020202020204" pitchFamily="34" charset="0"/>
              <a:buChar char="•"/>
              <a:defRPr/>
            </a:pPr>
            <a:r>
              <a:rPr lang="en-US" b="1" dirty="0">
                <a:solidFill>
                  <a:srgbClr val="90B224"/>
                </a:solidFill>
                <a:sym typeface="Wingdings" panose="05000000000000000000" pitchFamily="2" charset="2"/>
              </a:rPr>
              <a:t>Most effectively applied </a:t>
            </a:r>
            <a:r>
              <a:rPr lang="en-US" b="1" dirty="0">
                <a:solidFill>
                  <a:schemeClr val="tx2"/>
                </a:solidFill>
                <a:sym typeface="Wingdings" panose="05000000000000000000" pitchFamily="2" charset="2"/>
              </a:rPr>
              <a:t>on CW driven SRF </a:t>
            </a:r>
            <a:r>
              <a:rPr lang="en-US" b="1" dirty="0">
                <a:solidFill>
                  <a:srgbClr val="90B224"/>
                </a:solidFill>
                <a:sym typeface="Wingdings" panose="05000000000000000000" pitchFamily="2" charset="2"/>
              </a:rPr>
              <a:t>cavities, especially for </a:t>
            </a:r>
            <a:r>
              <a:rPr lang="en-US" b="1" dirty="0">
                <a:solidFill>
                  <a:schemeClr val="tx2"/>
                </a:solidFill>
                <a:sym typeface="Wingdings" panose="05000000000000000000" pitchFamily="2" charset="2"/>
              </a:rPr>
              <a:t>low beam-loading FELs or ERLs</a:t>
            </a:r>
            <a:br>
              <a:rPr lang="en-US" b="1" dirty="0">
                <a:solidFill>
                  <a:srgbClr val="196B24"/>
                </a:solidFill>
                <a:sym typeface="Wingdings" panose="05000000000000000000" pitchFamily="2" charset="2"/>
              </a:rPr>
            </a:br>
            <a:r>
              <a:rPr lang="en-US" b="1" dirty="0">
                <a:solidFill>
                  <a:srgbClr val="90B224"/>
                </a:solidFill>
                <a:sym typeface="Wingdings" panose="05000000000000000000" pitchFamily="2" charset="2"/>
              </a:rPr>
              <a:t>(EU XFEL, </a:t>
            </a:r>
            <a:r>
              <a:rPr lang="en-US" b="1" dirty="0" err="1">
                <a:solidFill>
                  <a:srgbClr val="90B224"/>
                </a:solidFill>
                <a:sym typeface="Wingdings" panose="05000000000000000000" pitchFamily="2" charset="2"/>
              </a:rPr>
              <a:t>LHeC</a:t>
            </a:r>
            <a:r>
              <a:rPr lang="en-US" b="1" dirty="0">
                <a:solidFill>
                  <a:srgbClr val="90B224"/>
                </a:solidFill>
                <a:sym typeface="Wingdings" panose="05000000000000000000" pitchFamily="2" charset="2"/>
              </a:rPr>
              <a:t> (PERLE)), eventually FCC use cases and </a:t>
            </a:r>
            <a:r>
              <a:rPr lang="en-US" b="1" dirty="0">
                <a:solidFill>
                  <a:schemeClr val="tx2"/>
                </a:solidFill>
                <a:sym typeface="Wingdings" panose="05000000000000000000" pitchFamily="2" charset="2"/>
              </a:rPr>
              <a:t>transient beam-loading (switching, e.g. LHC </a:t>
            </a:r>
            <a:r>
              <a:rPr lang="en-US" b="1" dirty="0" err="1">
                <a:solidFill>
                  <a:schemeClr val="tx2"/>
                </a:solidFill>
                <a:sym typeface="Wingdings" panose="05000000000000000000" pitchFamily="2" charset="2"/>
              </a:rPr>
              <a:t>HiLumi</a:t>
            </a:r>
            <a:r>
              <a:rPr lang="en-US" b="1" dirty="0">
                <a:solidFill>
                  <a:schemeClr val="tx2"/>
                </a:solidFill>
                <a:sym typeface="Wingdings" panose="05000000000000000000" pitchFamily="2" charset="2"/>
              </a:rPr>
              <a:t>)</a:t>
            </a:r>
          </a:p>
          <a:p>
            <a:pPr marL="742950" lvl="1" indent="-285750">
              <a:buFont typeface="Arial" panose="020B0604020202020204" pitchFamily="34" charset="0"/>
              <a:buChar char="•"/>
              <a:defRPr/>
            </a:pPr>
            <a:endParaRPr lang="en-US" dirty="0">
              <a:solidFill>
                <a:prstClr val="black"/>
              </a:solidFill>
              <a:sym typeface="Wingdings" panose="05000000000000000000" pitchFamily="2" charset="2"/>
            </a:endParaRPr>
          </a:p>
          <a:p>
            <a:pPr marL="742950" lvl="1" indent="-285750">
              <a:buFont typeface="Arial" panose="020B0604020202020204" pitchFamily="34" charset="0"/>
              <a:buChar char="•"/>
              <a:defRPr/>
            </a:pPr>
            <a:r>
              <a:rPr lang="en-US" b="1" dirty="0">
                <a:solidFill>
                  <a:prstClr val="black"/>
                </a:solidFill>
                <a:sym typeface="Wingdings" panose="05000000000000000000" pitchFamily="2" charset="2"/>
              </a:rPr>
              <a:t>All this should of course not compromise the </a:t>
            </a:r>
            <a:r>
              <a:rPr lang="en-US" b="1" dirty="0">
                <a:solidFill>
                  <a:srgbClr val="90B224"/>
                </a:solidFill>
                <a:sym typeface="Wingdings" panose="05000000000000000000" pitchFamily="2" charset="2"/>
              </a:rPr>
              <a:t>stability and reliability of operation</a:t>
            </a:r>
            <a:r>
              <a:rPr lang="en-US" b="1" dirty="0">
                <a:solidFill>
                  <a:prstClr val="black"/>
                </a:solidFill>
                <a:sym typeface="Wingdings" panose="05000000000000000000" pitchFamily="2" charset="2"/>
              </a:rPr>
              <a:t>, better </a:t>
            </a:r>
            <a:r>
              <a:rPr lang="en-US" b="1" u="sng" dirty="0">
                <a:solidFill>
                  <a:schemeClr val="tx2"/>
                </a:solidFill>
                <a:sym typeface="Wingdings" panose="05000000000000000000" pitchFamily="2" charset="2"/>
              </a:rPr>
              <a:t>even improve</a:t>
            </a:r>
            <a:br>
              <a:rPr lang="en-US" b="1" u="sng" dirty="0">
                <a:solidFill>
                  <a:schemeClr val="tx2"/>
                </a:solidFill>
                <a:sym typeface="Wingdings" panose="05000000000000000000" pitchFamily="2" charset="2"/>
              </a:rPr>
            </a:br>
            <a:r>
              <a:rPr lang="en-US" b="1" u="sng" dirty="0">
                <a:solidFill>
                  <a:schemeClr val="tx2"/>
                </a:solidFill>
                <a:sym typeface="Wingdings" panose="05000000000000000000" pitchFamily="2" charset="2"/>
              </a:rPr>
              <a:t>it beyond current state of the art</a:t>
            </a:r>
            <a:r>
              <a:rPr lang="en-US" b="1" dirty="0">
                <a:solidFill>
                  <a:prstClr val="black"/>
                </a:solidFill>
                <a:sym typeface="Wingdings" panose="05000000000000000000" pitchFamily="2" charset="2"/>
              </a:rPr>
              <a:t>.</a:t>
            </a:r>
            <a:br>
              <a:rPr lang="en-US" b="1" dirty="0">
                <a:solidFill>
                  <a:prstClr val="black"/>
                </a:solidFill>
                <a:sym typeface="Wingdings" panose="05000000000000000000" pitchFamily="2" charset="2"/>
              </a:rPr>
            </a:br>
            <a:br>
              <a:rPr lang="en-US" b="1" dirty="0">
                <a:solidFill>
                  <a:prstClr val="black"/>
                </a:solidFill>
                <a:sym typeface="Wingdings" panose="05000000000000000000" pitchFamily="2" charset="2"/>
              </a:rPr>
            </a:br>
            <a:r>
              <a:rPr lang="en-US" dirty="0">
                <a:solidFill>
                  <a:prstClr val="black"/>
                </a:solidFill>
                <a:sym typeface="Wingdings" panose="05000000000000000000" pitchFamily="2" charset="2"/>
              </a:rPr>
              <a:t>The </a:t>
            </a:r>
            <a:r>
              <a:rPr lang="en-US" b="1" dirty="0">
                <a:solidFill>
                  <a:prstClr val="black"/>
                </a:solidFill>
                <a:sym typeface="Wingdings" panose="05000000000000000000" pitchFamily="2" charset="2"/>
              </a:rPr>
              <a:t>savings in RF power should be significant</a:t>
            </a:r>
            <a:r>
              <a:rPr lang="en-US" dirty="0">
                <a:solidFill>
                  <a:prstClr val="black"/>
                </a:solidFill>
                <a:sym typeface="Wingdings" panose="05000000000000000000" pitchFamily="2" charset="2"/>
              </a:rPr>
              <a:t>, to justify any required modification to a cavity system</a:t>
            </a:r>
            <a:br>
              <a:rPr lang="en-US" dirty="0">
                <a:solidFill>
                  <a:prstClr val="black"/>
                </a:solidFill>
                <a:sym typeface="Wingdings" panose="05000000000000000000" pitchFamily="2" charset="2"/>
              </a:rPr>
            </a:br>
            <a:r>
              <a:rPr lang="en-US" dirty="0">
                <a:solidFill>
                  <a:prstClr val="black"/>
                </a:solidFill>
                <a:sym typeface="Wingdings" panose="05000000000000000000" pitchFamily="2" charset="2"/>
              </a:rPr>
              <a:t> retro-fitting to existing systems would be a significant </a:t>
            </a:r>
            <a:r>
              <a:rPr lang="en-US" dirty="0" err="1">
                <a:solidFill>
                  <a:prstClr val="black"/>
                </a:solidFill>
                <a:sym typeface="Wingdings" panose="05000000000000000000" pitchFamily="2" charset="2"/>
              </a:rPr>
              <a:t>breaktrough</a:t>
            </a:r>
            <a:endParaRPr lang="en-US" b="1" dirty="0">
              <a:solidFill>
                <a:srgbClr val="CC9900"/>
              </a:solidFill>
              <a:sym typeface="Wingdings" panose="05000000000000000000" pitchFamily="2" charset="2"/>
            </a:endParaRPr>
          </a:p>
          <a:p>
            <a:endParaRPr lang="en-US" i="1" dirty="0">
              <a:latin typeface="Calibri" panose="020F0502020204030204" pitchFamily="34" charset="0"/>
              <a:ea typeface="Calibri" panose="020F0502020204030204" pitchFamily="34" charset="0"/>
              <a:cs typeface="Calibri" panose="020F0502020204030204" pitchFamily="34" charset="0"/>
            </a:endParaRPr>
          </a:p>
          <a:p>
            <a:endParaRPr lang="en-US" i="1" dirty="0">
              <a:effectLst/>
              <a:latin typeface="Calibri" panose="020F0502020204030204" pitchFamily="34" charset="0"/>
              <a:ea typeface="Calibri" panose="020F0502020204030204" pitchFamily="34" charset="0"/>
              <a:cs typeface="Calibri" panose="020F0502020204030204" pitchFamily="34" charset="0"/>
            </a:endParaRPr>
          </a:p>
          <a:p>
            <a:endParaRPr lang="en-US" i="1" dirty="0">
              <a:latin typeface="Calibri" panose="020F0502020204030204" pitchFamily="34" charset="0"/>
              <a:ea typeface="Calibri" panose="020F0502020204030204" pitchFamily="34" charset="0"/>
              <a:cs typeface="Calibri" panose="020F0502020204030204" pitchFamily="34" charset="0"/>
            </a:endParaRPr>
          </a:p>
          <a:p>
            <a:endParaRPr lang="en-US" dirty="0">
              <a:effectLst/>
              <a:latin typeface="Helvetica" pitchFamily="2" charset="0"/>
            </a:endParaRPr>
          </a:p>
          <a:p>
            <a:endParaRPr lang="en-BE" dirty="0"/>
          </a:p>
        </p:txBody>
      </p:sp>
      <p:sp>
        <p:nvSpPr>
          <p:cNvPr id="2" name="TextBox 3">
            <a:extLst>
              <a:ext uri="{FF2B5EF4-FFF2-40B4-BE49-F238E27FC236}">
                <a16:creationId xmlns:a16="http://schemas.microsoft.com/office/drawing/2014/main" id="{3427B1B2-A431-E853-BB7A-E1B5E8680637}"/>
              </a:ext>
            </a:extLst>
          </p:cNvPr>
          <p:cNvSpPr txBox="1"/>
          <p:nvPr/>
        </p:nvSpPr>
        <p:spPr>
          <a:xfrm>
            <a:off x="3630348" y="159366"/>
            <a:ext cx="8001871" cy="2123658"/>
          </a:xfrm>
          <a:prstGeom prst="rect">
            <a:avLst/>
          </a:prstGeom>
          <a:noFill/>
        </p:spPr>
        <p:txBody>
          <a:bodyPr wrap="none" rtlCol="0">
            <a:spAutoFit/>
          </a:bodyPr>
          <a:lstStyle/>
          <a:p>
            <a:r>
              <a:rPr lang="en-BE" sz="2400" b="1" dirty="0">
                <a:solidFill>
                  <a:schemeClr val="bg2">
                    <a:lumMod val="50000"/>
                  </a:schemeClr>
                </a:solidFill>
              </a:rPr>
              <a:t>WP1: FE-FRT</a:t>
            </a:r>
            <a:r>
              <a:rPr lang="en-US" sz="2400" b="1" dirty="0">
                <a:solidFill>
                  <a:schemeClr val="bg2">
                    <a:lumMod val="50000"/>
                  </a:schemeClr>
                </a:solidFill>
              </a:rPr>
              <a:t> </a:t>
            </a:r>
          </a:p>
          <a:p>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HZB, CERN, CNRS,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Uni.Lanc</a:t>
            </a:r>
            <a:r>
              <a:rPr lang="en-US" b="1" dirty="0">
                <a:solidFill>
                  <a:schemeClr val="bg2">
                    <a:lumMod val="50000"/>
                  </a:schemeClr>
                </a:solidFill>
              </a:rPr>
              <a:t>aster (associated)</a:t>
            </a:r>
            <a:endParaRPr kumimoji="0" lang="en-US" sz="1800" b="1" i="0" u="none" strike="noStrike" kern="1200" cap="none" spc="0" normalizeH="0" baseline="0" noProof="0" dirty="0">
              <a:ln>
                <a:noFill/>
              </a:ln>
              <a:solidFill>
                <a:schemeClr val="bg2">
                  <a:lumMod val="50000"/>
                </a:schemeClr>
              </a:solidFill>
              <a:effectLst/>
              <a:uLnTx/>
              <a:uFillTx/>
              <a:ea typeface="ＭＳ Ｐゴシック" charset="0"/>
            </a:endParaRPr>
          </a:p>
          <a:p>
            <a:r>
              <a:rPr lang="en-US" b="1" dirty="0">
                <a:solidFill>
                  <a:schemeClr val="bg2">
                    <a:lumMod val="50000"/>
                  </a:schemeClr>
                </a:solidFill>
                <a:ea typeface="ＭＳ Ｐゴシック" charset="0"/>
              </a:rPr>
              <a:t>Convener: Axel Neumann (HZB), deputy Alick Macpherson (CERN)</a:t>
            </a:r>
          </a:p>
          <a:p>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Main contacts with other partners: Alick Macpherson (CERN), Walid Kaabi (CNRS),</a:t>
            </a:r>
            <a:b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b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Graeme Burt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Uni.Lanc</a:t>
            </a: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 industry: Alexei Kanareykin (Euclid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Techlabs</a:t>
            </a: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a:t>
            </a:r>
          </a:p>
          <a:p>
            <a:endParaRPr lang="en-BE" b="1" dirty="0">
              <a:solidFill>
                <a:schemeClr val="bg2">
                  <a:lumMod val="50000"/>
                </a:schemeClr>
              </a:solidFill>
            </a:endParaRPr>
          </a:p>
          <a:p>
            <a:endParaRPr lang="en-BE" b="1" dirty="0">
              <a:solidFill>
                <a:schemeClr val="bg2">
                  <a:lumMod val="50000"/>
                </a:schemeClr>
              </a:solidFill>
            </a:endParaRPr>
          </a:p>
        </p:txBody>
      </p:sp>
      <p:sp>
        <p:nvSpPr>
          <p:cNvPr id="6" name="Footer Placeholder 4">
            <a:extLst>
              <a:ext uri="{FF2B5EF4-FFF2-40B4-BE49-F238E27FC236}">
                <a16:creationId xmlns:a16="http://schemas.microsoft.com/office/drawing/2014/main" id="{D8BEE0A2-4BF5-CCD0-F8E4-54079B7B25F0}"/>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7" name="Slide Number Placeholder 5">
            <a:extLst>
              <a:ext uri="{FF2B5EF4-FFF2-40B4-BE49-F238E27FC236}">
                <a16:creationId xmlns:a16="http://schemas.microsoft.com/office/drawing/2014/main" id="{480ABFC2-B195-B246-90AD-D2C8FD6E76D0}"/>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2</a:t>
            </a:fld>
            <a:endParaRPr lang="en-BE"/>
          </a:p>
        </p:txBody>
      </p:sp>
    </p:spTree>
    <p:extLst>
      <p:ext uri="{BB962C8B-B14F-4D97-AF65-F5344CB8AC3E}">
        <p14:creationId xmlns:p14="http://schemas.microsoft.com/office/powerpoint/2010/main" val="302264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CFFB679A-A330-9FBF-5D96-985B11067B13}"/>
              </a:ext>
            </a:extLst>
          </p:cNvPr>
          <p:cNvSpPr txBox="1"/>
          <p:nvPr/>
        </p:nvSpPr>
        <p:spPr>
          <a:xfrm>
            <a:off x="3630348" y="159366"/>
            <a:ext cx="8001871" cy="2123658"/>
          </a:xfrm>
          <a:prstGeom prst="rect">
            <a:avLst/>
          </a:prstGeom>
          <a:noFill/>
        </p:spPr>
        <p:txBody>
          <a:bodyPr wrap="none" rtlCol="0">
            <a:spAutoFit/>
          </a:bodyPr>
          <a:lstStyle/>
          <a:p>
            <a:r>
              <a:rPr lang="en-BE" sz="2400" b="1" dirty="0">
                <a:solidFill>
                  <a:schemeClr val="bg2">
                    <a:lumMod val="50000"/>
                  </a:schemeClr>
                </a:solidFill>
              </a:rPr>
              <a:t>WP1: FE-FRT</a:t>
            </a:r>
            <a:r>
              <a:rPr lang="en-US" sz="2400" b="1" dirty="0">
                <a:solidFill>
                  <a:schemeClr val="bg2">
                    <a:lumMod val="50000"/>
                  </a:schemeClr>
                </a:solidFill>
              </a:rPr>
              <a:t> </a:t>
            </a:r>
          </a:p>
          <a:p>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HZB, CERN, CNRS,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Uni.Lanc</a:t>
            </a:r>
            <a:r>
              <a:rPr lang="en-US" b="1" dirty="0">
                <a:solidFill>
                  <a:schemeClr val="bg2">
                    <a:lumMod val="50000"/>
                  </a:schemeClr>
                </a:solidFill>
              </a:rPr>
              <a:t>aster (associated)</a:t>
            </a:r>
            <a:endParaRPr kumimoji="0" lang="en-US" sz="1800" b="1" i="0" u="none" strike="noStrike" kern="1200" cap="none" spc="0" normalizeH="0" baseline="0" noProof="0" dirty="0">
              <a:ln>
                <a:noFill/>
              </a:ln>
              <a:solidFill>
                <a:schemeClr val="bg2">
                  <a:lumMod val="50000"/>
                </a:schemeClr>
              </a:solidFill>
              <a:effectLst/>
              <a:uLnTx/>
              <a:uFillTx/>
              <a:ea typeface="ＭＳ Ｐゴシック" charset="0"/>
            </a:endParaRPr>
          </a:p>
          <a:p>
            <a:r>
              <a:rPr lang="en-US" b="1" dirty="0">
                <a:solidFill>
                  <a:schemeClr val="bg2">
                    <a:lumMod val="50000"/>
                  </a:schemeClr>
                </a:solidFill>
                <a:ea typeface="ＭＳ Ｐゴシック" charset="0"/>
              </a:rPr>
              <a:t>Convener: Axel Neumann (HZB), deputy Alick Macpherson (CERN)</a:t>
            </a:r>
          </a:p>
          <a:p>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Main contacts with other partners: Alick Macpherson (CERN), Walid Kaabi (CNRS),</a:t>
            </a:r>
            <a:b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b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Graeme Burt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Uni.Lanc</a:t>
            </a: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 industry: Alexei Kanareykin (Euclid </a:t>
            </a:r>
            <a:r>
              <a:rPr kumimoji="0" lang="en-US" sz="1800" b="1" i="0" u="none" strike="noStrike" kern="1200" cap="none" spc="0" normalizeH="0" baseline="0" noProof="0" dirty="0" err="1">
                <a:ln>
                  <a:noFill/>
                </a:ln>
                <a:solidFill>
                  <a:schemeClr val="bg2">
                    <a:lumMod val="50000"/>
                  </a:schemeClr>
                </a:solidFill>
                <a:effectLst/>
                <a:uLnTx/>
                <a:uFillTx/>
                <a:ea typeface="ＭＳ Ｐゴシック" charset="0"/>
              </a:rPr>
              <a:t>Techlabs</a:t>
            </a:r>
            <a:r>
              <a:rPr kumimoji="0" lang="en-US" sz="1800" b="1" i="0" u="none" strike="noStrike" kern="1200" cap="none" spc="0" normalizeH="0" baseline="0" noProof="0" dirty="0">
                <a:ln>
                  <a:noFill/>
                </a:ln>
                <a:solidFill>
                  <a:schemeClr val="bg2">
                    <a:lumMod val="50000"/>
                  </a:schemeClr>
                </a:solidFill>
                <a:effectLst/>
                <a:uLnTx/>
                <a:uFillTx/>
                <a:ea typeface="ＭＳ Ｐゴシック" charset="0"/>
              </a:rPr>
              <a:t>)</a:t>
            </a:r>
          </a:p>
          <a:p>
            <a:endParaRPr lang="en-BE" b="1" dirty="0">
              <a:solidFill>
                <a:schemeClr val="bg2">
                  <a:lumMod val="50000"/>
                </a:schemeClr>
              </a:solidFill>
            </a:endParaRPr>
          </a:p>
          <a:p>
            <a:endParaRPr lang="en-BE" b="1" dirty="0">
              <a:solidFill>
                <a:schemeClr val="bg2">
                  <a:lumMod val="50000"/>
                </a:schemeClr>
              </a:solidFill>
            </a:endParaRPr>
          </a:p>
        </p:txBody>
      </p:sp>
      <p:sp>
        <p:nvSpPr>
          <p:cNvPr id="6" name="Textfeld 5">
            <a:extLst>
              <a:ext uri="{FF2B5EF4-FFF2-40B4-BE49-F238E27FC236}">
                <a16:creationId xmlns:a16="http://schemas.microsoft.com/office/drawing/2014/main" id="{5E4F6568-6464-9AEB-7EF0-D2694932B3F0}"/>
              </a:ext>
            </a:extLst>
          </p:cNvPr>
          <p:cNvSpPr txBox="1"/>
          <p:nvPr/>
        </p:nvSpPr>
        <p:spPr>
          <a:xfrm>
            <a:off x="429151" y="1954837"/>
            <a:ext cx="11632219" cy="4524315"/>
          </a:xfrm>
          <a:prstGeom prst="rect">
            <a:avLst/>
          </a:prstGeom>
          <a:noFill/>
        </p:spPr>
        <p:txBody>
          <a:bodyPr wrap="square">
            <a:spAutoFit/>
          </a:bodyPr>
          <a:lstStyle/>
          <a:p>
            <a:r>
              <a:rPr lang="en-GB" sz="1800" b="1" i="1" dirty="0">
                <a:effectLst/>
                <a:latin typeface="Helvetica" pitchFamily="2" charset="0"/>
              </a:rPr>
              <a:t>Task 1.1: Coordination of R&amp;D on FE-FRT – M1-M48 (HZB)</a:t>
            </a:r>
            <a:endParaRPr lang="en-GB" sz="1800" b="1" dirty="0">
              <a:effectLst/>
              <a:latin typeface="Helvetica" pitchFamily="2" charset="0"/>
            </a:endParaRPr>
          </a:p>
          <a:p>
            <a:r>
              <a:rPr lang="en-GB" sz="1800" i="1" dirty="0">
                <a:effectLst/>
                <a:latin typeface="Helvetica" pitchFamily="2" charset="0"/>
              </a:rPr>
              <a:t>• General coordination by HZB as described above.</a:t>
            </a:r>
          </a:p>
          <a:p>
            <a:endParaRPr lang="en-GB" sz="1800" dirty="0">
              <a:effectLst/>
              <a:latin typeface="Helvetica" pitchFamily="2" charset="0"/>
            </a:endParaRPr>
          </a:p>
          <a:p>
            <a:r>
              <a:rPr lang="en-GB" sz="1800" b="1" i="1" dirty="0">
                <a:effectLst/>
                <a:latin typeface="Helvetica" pitchFamily="2" charset="0"/>
              </a:rPr>
              <a:t>Task 1.2: FE-FRT for </a:t>
            </a:r>
            <a:r>
              <a:rPr lang="en-GB" sz="1800" b="1" i="1" dirty="0">
                <a:solidFill>
                  <a:srgbClr val="90B224"/>
                </a:solidFill>
                <a:effectLst/>
                <a:latin typeface="Helvetica" pitchFamily="2" charset="0"/>
              </a:rPr>
              <a:t>Transient Beam Loading </a:t>
            </a:r>
            <a:r>
              <a:rPr lang="en-GB" sz="1800" b="1" i="1" dirty="0">
                <a:effectLst/>
                <a:latin typeface="Helvetica" pitchFamily="2" charset="0"/>
              </a:rPr>
              <a:t>– M1-M40 (</a:t>
            </a:r>
            <a:r>
              <a:rPr lang="en-GB" sz="1800" b="1" i="1" dirty="0">
                <a:solidFill>
                  <a:srgbClr val="90B224"/>
                </a:solidFill>
                <a:effectLst/>
                <a:latin typeface="Helvetica" pitchFamily="2" charset="0"/>
              </a:rPr>
              <a:t>CERN</a:t>
            </a:r>
            <a:r>
              <a:rPr lang="en-GB" sz="1800" b="1" i="1" dirty="0">
                <a:effectLst/>
                <a:latin typeface="Helvetica" pitchFamily="2" charset="0"/>
              </a:rPr>
              <a:t>)</a:t>
            </a:r>
            <a:endParaRPr lang="en-GB" sz="1800" b="1" dirty="0">
              <a:effectLst/>
              <a:latin typeface="Helvetica" pitchFamily="2" charset="0"/>
            </a:endParaRPr>
          </a:p>
          <a:p>
            <a:r>
              <a:rPr lang="en-GB" sz="1800" i="1" dirty="0">
                <a:effectLst/>
                <a:latin typeface="Helvetica" pitchFamily="2" charset="0"/>
              </a:rPr>
              <a:t>• Design a full FE-FRT-based 400 MHz tuner, applicable to </a:t>
            </a:r>
            <a:r>
              <a:rPr lang="en-GB" sz="1800" i="1" dirty="0">
                <a:solidFill>
                  <a:srgbClr val="90B224"/>
                </a:solidFill>
                <a:effectLst/>
                <a:latin typeface="Helvetica" pitchFamily="2" charset="0"/>
              </a:rPr>
              <a:t>LHC transient detuning </a:t>
            </a:r>
            <a:r>
              <a:rPr lang="en-GB" sz="1800" i="1" dirty="0">
                <a:effectLst/>
                <a:latin typeface="Helvetica" pitchFamily="2" charset="0"/>
              </a:rPr>
              <a:t>scenarios.</a:t>
            </a:r>
            <a:endParaRPr lang="en-GB" sz="1800" dirty="0">
              <a:effectLst/>
              <a:latin typeface="Helvetica" pitchFamily="2" charset="0"/>
            </a:endParaRPr>
          </a:p>
          <a:p>
            <a:r>
              <a:rPr lang="en-GB" sz="1800" i="1" dirty="0">
                <a:effectLst/>
                <a:latin typeface="Helvetica" pitchFamily="2" charset="0"/>
              </a:rPr>
              <a:t>• Perform full </a:t>
            </a:r>
            <a:r>
              <a:rPr lang="en-GB" sz="1800" i="1" dirty="0">
                <a:solidFill>
                  <a:srgbClr val="90B224"/>
                </a:solidFill>
                <a:effectLst/>
                <a:latin typeface="Helvetica" pitchFamily="2" charset="0"/>
              </a:rPr>
              <a:t>RF, mechanical and cryogenic evaluation </a:t>
            </a:r>
            <a:r>
              <a:rPr lang="en-GB" sz="1800" i="1" dirty="0">
                <a:effectLst/>
                <a:latin typeface="Helvetica" pitchFamily="2" charset="0"/>
              </a:rPr>
              <a:t>of the FE-FRT-equipped . LHC cryo-module.</a:t>
            </a:r>
            <a:endParaRPr lang="en-GB" sz="1800" dirty="0">
              <a:effectLst/>
              <a:latin typeface="Helvetica" pitchFamily="2" charset="0"/>
            </a:endParaRPr>
          </a:p>
          <a:p>
            <a:r>
              <a:rPr lang="en-GB" sz="1800" i="1" dirty="0">
                <a:effectLst/>
                <a:latin typeface="Helvetica" pitchFamily="2" charset="0"/>
              </a:rPr>
              <a:t>• Use design lessons learned to design a tuner for transient detuning of FCC 800 MHz multi-cell cavities.</a:t>
            </a:r>
          </a:p>
          <a:p>
            <a:endParaRPr lang="en-GB" sz="1800" dirty="0">
              <a:effectLst/>
              <a:latin typeface="Helvetica" pitchFamily="2" charset="0"/>
            </a:endParaRPr>
          </a:p>
          <a:p>
            <a:r>
              <a:rPr lang="en-GB" sz="1800" b="1" i="1" dirty="0">
                <a:effectLst/>
                <a:latin typeface="Helvetica" pitchFamily="2" charset="0"/>
              </a:rPr>
              <a:t>Task 1.3: FE-FRT for </a:t>
            </a:r>
            <a:r>
              <a:rPr lang="en-GB" sz="1800" b="1" i="1" dirty="0">
                <a:solidFill>
                  <a:srgbClr val="90B224"/>
                </a:solidFill>
                <a:effectLst/>
                <a:latin typeface="Helvetica" pitchFamily="2" charset="0"/>
              </a:rPr>
              <a:t>Microphonics</a:t>
            </a:r>
            <a:r>
              <a:rPr lang="en-GB" sz="1800" b="1" i="1" dirty="0">
                <a:effectLst/>
                <a:latin typeface="Helvetica" pitchFamily="2" charset="0"/>
              </a:rPr>
              <a:t> – M1-M48 (</a:t>
            </a:r>
            <a:r>
              <a:rPr lang="en-GB" sz="1800" b="1" i="1" dirty="0">
                <a:solidFill>
                  <a:srgbClr val="90B224"/>
                </a:solidFill>
                <a:effectLst/>
                <a:latin typeface="Helvetica" pitchFamily="2" charset="0"/>
              </a:rPr>
              <a:t>HZB</a:t>
            </a:r>
            <a:r>
              <a:rPr lang="en-GB" sz="1800" b="1" i="1" dirty="0">
                <a:effectLst/>
                <a:latin typeface="Helvetica" pitchFamily="2" charset="0"/>
              </a:rPr>
              <a:t>)</a:t>
            </a:r>
            <a:endParaRPr lang="en-GB" sz="1800" b="1" dirty="0">
              <a:effectLst/>
              <a:latin typeface="Helvetica" pitchFamily="2" charset="0"/>
            </a:endParaRPr>
          </a:p>
          <a:p>
            <a:r>
              <a:rPr lang="en-GB" sz="1800" i="1" dirty="0">
                <a:effectLst/>
                <a:latin typeface="Helvetica" pitchFamily="2" charset="0"/>
              </a:rPr>
              <a:t>• Establish characteristics and performance of FE-FRT ferroelectric material at frequencies ≥1300 </a:t>
            </a:r>
            <a:r>
              <a:rPr lang="en-GB" sz="1800" i="1" dirty="0" err="1">
                <a:effectLst/>
                <a:latin typeface="Helvetica" pitchFamily="2" charset="0"/>
              </a:rPr>
              <a:t>MHz.</a:t>
            </a:r>
            <a:endParaRPr lang="en-GB" sz="1800" dirty="0">
              <a:effectLst/>
              <a:latin typeface="Helvetica" pitchFamily="2" charset="0"/>
            </a:endParaRPr>
          </a:p>
          <a:p>
            <a:r>
              <a:rPr lang="en-GB" sz="1800" i="1" dirty="0">
                <a:effectLst/>
                <a:latin typeface="Helvetica" pitchFamily="2" charset="0"/>
              </a:rPr>
              <a:t>• Design, fabricate and validate an FE-FRT </a:t>
            </a:r>
            <a:r>
              <a:rPr lang="en-GB" sz="1800" i="1" dirty="0">
                <a:solidFill>
                  <a:srgbClr val="90B224"/>
                </a:solidFill>
                <a:effectLst/>
                <a:latin typeface="Helvetica" pitchFamily="2" charset="0"/>
              </a:rPr>
              <a:t>for microphonics suppression </a:t>
            </a:r>
            <a:r>
              <a:rPr lang="en-GB" sz="1800" i="1" dirty="0">
                <a:effectLst/>
                <a:latin typeface="Helvetica" pitchFamily="2" charset="0"/>
              </a:rPr>
              <a:t>on a single-cell 1.3 GHz cavity.</a:t>
            </a:r>
            <a:endParaRPr lang="en-GB" sz="1800" dirty="0">
              <a:effectLst/>
              <a:latin typeface="Helvetica" pitchFamily="2" charset="0"/>
            </a:endParaRPr>
          </a:p>
          <a:p>
            <a:r>
              <a:rPr lang="en-GB" sz="1800" i="1" dirty="0">
                <a:effectLst/>
                <a:latin typeface="Helvetica" pitchFamily="2" charset="0"/>
              </a:rPr>
              <a:t>• Design, fabricate and validate an FE-FRT for </a:t>
            </a:r>
            <a:r>
              <a:rPr lang="en-GB" sz="1800" i="1" dirty="0">
                <a:solidFill>
                  <a:srgbClr val="90B224"/>
                </a:solidFill>
                <a:effectLst/>
                <a:latin typeface="Helvetica" pitchFamily="2" charset="0"/>
              </a:rPr>
              <a:t>multi-cell cavity at 1300 MHz</a:t>
            </a:r>
            <a:r>
              <a:rPr lang="en-GB" sz="1800" i="1" dirty="0">
                <a:effectLst/>
                <a:latin typeface="Helvetica" pitchFamily="2" charset="0"/>
              </a:rPr>
              <a:t>, in a cryomodule-like</a:t>
            </a:r>
            <a:r>
              <a:rPr lang="en-GB" sz="1800" dirty="0">
                <a:latin typeface="Helvetica" pitchFamily="2" charset="0"/>
              </a:rPr>
              <a:t> </a:t>
            </a:r>
            <a:r>
              <a:rPr lang="en-GB" sz="1800" i="1" dirty="0">
                <a:effectLst/>
                <a:latin typeface="Helvetica" pitchFamily="2" charset="0"/>
              </a:rPr>
              <a:t>setup.</a:t>
            </a:r>
          </a:p>
          <a:p>
            <a:endParaRPr lang="en-GB" sz="1800" dirty="0">
              <a:effectLst/>
              <a:latin typeface="Helvetica" pitchFamily="2" charset="0"/>
            </a:endParaRPr>
          </a:p>
          <a:p>
            <a:r>
              <a:rPr lang="en-GB" sz="1800" b="1" i="1" dirty="0">
                <a:effectLst/>
                <a:latin typeface="Helvetica" pitchFamily="2" charset="0"/>
              </a:rPr>
              <a:t>Task 1.4: FE-FRT in Energy-Recovery LINAC (</a:t>
            </a:r>
            <a:r>
              <a:rPr lang="en-GB" sz="1800" b="1" i="1" dirty="0">
                <a:solidFill>
                  <a:srgbClr val="90B224"/>
                </a:solidFill>
                <a:effectLst/>
                <a:latin typeface="Helvetica" pitchFamily="2" charset="0"/>
              </a:rPr>
              <a:t>ERL</a:t>
            </a:r>
            <a:r>
              <a:rPr lang="en-GB" sz="1800" b="1" i="1" dirty="0">
                <a:effectLst/>
                <a:latin typeface="Helvetica" pitchFamily="2" charset="0"/>
              </a:rPr>
              <a:t>) mode – M1-M48 (</a:t>
            </a:r>
            <a:r>
              <a:rPr lang="en-GB" sz="1800" b="1" i="1" dirty="0">
                <a:solidFill>
                  <a:srgbClr val="90B224"/>
                </a:solidFill>
                <a:effectLst/>
                <a:latin typeface="Helvetica" pitchFamily="2" charset="0"/>
              </a:rPr>
              <a:t>CNRS</a:t>
            </a:r>
            <a:r>
              <a:rPr lang="en-GB" sz="1800" b="1" i="1" dirty="0">
                <a:effectLst/>
                <a:latin typeface="Helvetica" pitchFamily="2" charset="0"/>
              </a:rPr>
              <a:t>)</a:t>
            </a:r>
            <a:endParaRPr lang="en-GB" sz="1800" b="1" dirty="0">
              <a:effectLst/>
              <a:latin typeface="Helvetica" pitchFamily="2" charset="0"/>
            </a:endParaRPr>
          </a:p>
          <a:p>
            <a:r>
              <a:rPr lang="en-GB" sz="1800" i="1" dirty="0">
                <a:effectLst/>
                <a:latin typeface="Helvetica" pitchFamily="2" charset="0"/>
              </a:rPr>
              <a:t>• End-group design study for integration into ERL-type cavity, study </a:t>
            </a:r>
            <a:r>
              <a:rPr lang="en-GB" sz="1800" i="1" dirty="0">
                <a:solidFill>
                  <a:srgbClr val="90B224"/>
                </a:solidFill>
                <a:effectLst/>
                <a:latin typeface="Helvetica" pitchFamily="2" charset="0"/>
              </a:rPr>
              <a:t>HOM+BBU</a:t>
            </a:r>
            <a:r>
              <a:rPr lang="en-GB" sz="1800" i="1" dirty="0">
                <a:solidFill>
                  <a:schemeClr val="accent3"/>
                </a:solidFill>
                <a:effectLst/>
                <a:latin typeface="Helvetica" pitchFamily="2" charset="0"/>
              </a:rPr>
              <a:t> </a:t>
            </a:r>
            <a:r>
              <a:rPr lang="en-GB" sz="1800" i="1" dirty="0">
                <a:effectLst/>
                <a:latin typeface="Helvetica" pitchFamily="2" charset="0"/>
              </a:rPr>
              <a:t>properties.</a:t>
            </a:r>
            <a:endParaRPr lang="en-GB" sz="1800" dirty="0">
              <a:effectLst/>
              <a:latin typeface="Helvetica" pitchFamily="2" charset="0"/>
            </a:endParaRPr>
          </a:p>
          <a:p>
            <a:r>
              <a:rPr lang="en-GB" sz="1800" i="1" dirty="0">
                <a:effectLst/>
                <a:latin typeface="Helvetica" pitchFamily="2" charset="0"/>
              </a:rPr>
              <a:t>• FE-FRT design study for </a:t>
            </a:r>
            <a:r>
              <a:rPr lang="en-GB" sz="1800" i="1" dirty="0">
                <a:solidFill>
                  <a:srgbClr val="90B224"/>
                </a:solidFill>
                <a:effectLst/>
                <a:latin typeface="Helvetica" pitchFamily="2" charset="0"/>
              </a:rPr>
              <a:t>RF and mechanical integration into upgraded ERL </a:t>
            </a:r>
            <a:r>
              <a:rPr lang="en-GB" sz="1800" i="1" dirty="0">
                <a:effectLst/>
                <a:latin typeface="Helvetica" pitchFamily="2" charset="0"/>
              </a:rPr>
              <a:t>cavity.</a:t>
            </a:r>
          </a:p>
        </p:txBody>
      </p:sp>
      <p:sp>
        <p:nvSpPr>
          <p:cNvPr id="7" name="Footer Placeholder 4">
            <a:extLst>
              <a:ext uri="{FF2B5EF4-FFF2-40B4-BE49-F238E27FC236}">
                <a16:creationId xmlns:a16="http://schemas.microsoft.com/office/drawing/2014/main" id="{12ABE342-8AEE-A956-F286-8F6308FA3047}"/>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8" name="Slide Number Placeholder 5">
            <a:extLst>
              <a:ext uri="{FF2B5EF4-FFF2-40B4-BE49-F238E27FC236}">
                <a16:creationId xmlns:a16="http://schemas.microsoft.com/office/drawing/2014/main" id="{B62BB564-D6A9-1482-9A6D-D95AD5FEED10}"/>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3</a:t>
            </a:fld>
            <a:endParaRPr lang="en-BE"/>
          </a:p>
        </p:txBody>
      </p:sp>
    </p:spTree>
    <p:extLst>
      <p:ext uri="{BB962C8B-B14F-4D97-AF65-F5344CB8AC3E}">
        <p14:creationId xmlns:p14="http://schemas.microsoft.com/office/powerpoint/2010/main" val="39436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3849644"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Key outcomes</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542337" y="1809296"/>
            <a:ext cx="10515600" cy="4351338"/>
          </a:xfrm>
        </p:spPr>
        <p:txBody>
          <a:bodyPr/>
          <a:lstStyle/>
          <a:p>
            <a:pPr marL="0" indent="0">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WP1 Key outcomes</a:t>
            </a:r>
          </a:p>
          <a:p>
            <a:r>
              <a:rPr lang="en-US" sz="1800" i="1" dirty="0">
                <a:effectLst/>
                <a:latin typeface="Calibri" panose="020F0502020204030204" pitchFamily="34" charset="0"/>
                <a:ea typeface="Calibri" panose="020F0502020204030204" pitchFamily="34" charset="0"/>
                <a:cs typeface="Calibri" panose="020F0502020204030204" pitchFamily="34" charset="0"/>
              </a:rPr>
              <a:t>CERN is currently preparing for the next cold test of the transient detuning demonstrator of the FE-FRT</a:t>
            </a:r>
            <a:br>
              <a:rPr lang="en-US" sz="1800" i="1" dirty="0">
                <a:effectLst/>
                <a:latin typeface="Calibri" panose="020F0502020204030204" pitchFamily="34" charset="0"/>
                <a:ea typeface="Calibri" panose="020F0502020204030204" pitchFamily="34" charset="0"/>
                <a:cs typeface="Calibri" panose="020F0502020204030204" pitchFamily="34" charset="0"/>
              </a:rPr>
            </a:b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warm tests showed already expected tuning range</a:t>
            </a:r>
          </a:p>
          <a:p>
            <a:r>
              <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CERN developed a room temperature ferroelectric based phase shifter, which can be used for the high power demonstration of ferroelectric material (to bypass limited access to cold tests) </a:t>
            </a:r>
          </a:p>
          <a:p>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Ferroelectric material characterization at HZB triggered a more in detailed study of the surface properties,</a:t>
            </a:r>
            <a:b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impact material performance within FRT together with </a:t>
            </a:r>
            <a:r>
              <a:rPr lang="en-US" sz="1800" i="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iSAS</a:t>
            </a:r>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WP1 partners and Euclid Technologies LLC (industrial partner) to give feedback on the production batch and thus sintering parameters </a:t>
            </a:r>
          </a:p>
          <a:p>
            <a:r>
              <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High voltage breakdown tests were performed in collaboration with W. Wuensch group at CERN</a:t>
            </a:r>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b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HV breakdown fields of 7.2 V/µm were achieved  sufficient for FE-FRT</a:t>
            </a:r>
          </a:p>
          <a:p>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HZB, the prototype is ready for testing, due to a collaborative test with a lapping company, high accuracy in parallelism of the ferroelectric rings for the FE-FRT were achieved</a:t>
            </a:r>
            <a:b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Ready for assembly and testing</a:t>
            </a:r>
          </a:p>
          <a:p>
            <a:endPar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endPar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endParaRPr lang="en-US" sz="18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endParaRPr lang="en-US" sz="1800" i="1"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endParaRPr lang="en-US" sz="1800" i="1" dirty="0">
              <a:effectLst/>
              <a:latin typeface="Calibri" panose="020F0502020204030204" pitchFamily="34" charset="0"/>
              <a:ea typeface="Calibri" panose="020F0502020204030204" pitchFamily="34" charset="0"/>
              <a:cs typeface="Calibri" panose="020F0502020204030204" pitchFamily="34" charset="0"/>
            </a:endParaRPr>
          </a:p>
          <a:p>
            <a:endParaRPr lang="en-US" sz="2400" dirty="0"/>
          </a:p>
          <a:p>
            <a:endParaRPr lang="en-US" dirty="0"/>
          </a:p>
          <a:p>
            <a:endParaRPr lang="en-US" dirty="0"/>
          </a:p>
          <a:p>
            <a:endParaRPr lang="en-US" dirty="0"/>
          </a:p>
          <a:p>
            <a:endParaRPr lang="en-GB" dirty="0"/>
          </a:p>
        </p:txBody>
      </p:sp>
      <p:sp>
        <p:nvSpPr>
          <p:cNvPr id="2" name="Footer Placeholder 4">
            <a:extLst>
              <a:ext uri="{FF2B5EF4-FFF2-40B4-BE49-F238E27FC236}">
                <a16:creationId xmlns:a16="http://schemas.microsoft.com/office/drawing/2014/main" id="{C031075B-A337-0A0D-C9AD-F4742252E4BB}"/>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3BBC18FD-E9F8-D3B4-9E53-8FD373BB9248}"/>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4</a:t>
            </a:fld>
            <a:endParaRPr lang="en-BE" dirty="0"/>
          </a:p>
        </p:txBody>
      </p:sp>
      <p:sp>
        <p:nvSpPr>
          <p:cNvPr id="7" name="Rechteck 6">
            <a:extLst>
              <a:ext uri="{FF2B5EF4-FFF2-40B4-BE49-F238E27FC236}">
                <a16:creationId xmlns:a16="http://schemas.microsoft.com/office/drawing/2014/main" id="{38C32AEF-024E-47BE-82A1-79ADBA10A830}"/>
              </a:ext>
            </a:extLst>
          </p:cNvPr>
          <p:cNvSpPr/>
          <p:nvPr/>
        </p:nvSpPr>
        <p:spPr>
          <a:xfrm>
            <a:off x="10887798" y="2323547"/>
            <a:ext cx="769392" cy="233020"/>
          </a:xfrm>
          <a:prstGeom prst="rect">
            <a:avLst/>
          </a:prstGeom>
          <a:solidFill>
            <a:srgbClr val="1E327A"/>
          </a:solidFill>
          <a:ln w="25400">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Task 1.2</a:t>
            </a:r>
          </a:p>
        </p:txBody>
      </p:sp>
      <p:sp>
        <p:nvSpPr>
          <p:cNvPr id="8" name="Rechteck 7">
            <a:extLst>
              <a:ext uri="{FF2B5EF4-FFF2-40B4-BE49-F238E27FC236}">
                <a16:creationId xmlns:a16="http://schemas.microsoft.com/office/drawing/2014/main" id="{B4D8F51E-A6D7-A91C-E200-CB1CA6734962}"/>
              </a:ext>
            </a:extLst>
          </p:cNvPr>
          <p:cNvSpPr/>
          <p:nvPr/>
        </p:nvSpPr>
        <p:spPr>
          <a:xfrm>
            <a:off x="10887798" y="3100371"/>
            <a:ext cx="769392" cy="233020"/>
          </a:xfrm>
          <a:prstGeom prst="rect">
            <a:avLst/>
          </a:prstGeom>
          <a:solidFill>
            <a:srgbClr val="1E327A"/>
          </a:solidFill>
          <a:ln w="25400">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Task 1.2</a:t>
            </a:r>
          </a:p>
        </p:txBody>
      </p:sp>
      <p:sp>
        <p:nvSpPr>
          <p:cNvPr id="9" name="Rechteck 8">
            <a:extLst>
              <a:ext uri="{FF2B5EF4-FFF2-40B4-BE49-F238E27FC236}">
                <a16:creationId xmlns:a16="http://schemas.microsoft.com/office/drawing/2014/main" id="{59FD9267-6784-D462-4258-82EF81FEB964}"/>
              </a:ext>
            </a:extLst>
          </p:cNvPr>
          <p:cNvSpPr/>
          <p:nvPr/>
        </p:nvSpPr>
        <p:spPr>
          <a:xfrm>
            <a:off x="10887798" y="4654019"/>
            <a:ext cx="1020838" cy="233020"/>
          </a:xfrm>
          <a:prstGeom prst="rect">
            <a:avLst/>
          </a:prstGeom>
          <a:solidFill>
            <a:srgbClr val="1E327A"/>
          </a:solidFill>
          <a:ln w="25400">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Task 1.2-1.3</a:t>
            </a:r>
          </a:p>
        </p:txBody>
      </p:sp>
      <p:sp>
        <p:nvSpPr>
          <p:cNvPr id="10" name="Rechteck 9">
            <a:extLst>
              <a:ext uri="{FF2B5EF4-FFF2-40B4-BE49-F238E27FC236}">
                <a16:creationId xmlns:a16="http://schemas.microsoft.com/office/drawing/2014/main" id="{F27ED601-8627-28C3-6E58-AD1EF3DDF6F3}"/>
              </a:ext>
            </a:extLst>
          </p:cNvPr>
          <p:cNvSpPr/>
          <p:nvPr/>
        </p:nvSpPr>
        <p:spPr>
          <a:xfrm>
            <a:off x="10887798" y="3877195"/>
            <a:ext cx="769392" cy="233020"/>
          </a:xfrm>
          <a:prstGeom prst="rect">
            <a:avLst/>
          </a:prstGeom>
          <a:solidFill>
            <a:srgbClr val="1E327A"/>
          </a:solidFill>
          <a:ln w="25400">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All</a:t>
            </a:r>
          </a:p>
        </p:txBody>
      </p:sp>
      <p:sp>
        <p:nvSpPr>
          <p:cNvPr id="11" name="Rechteck 10">
            <a:extLst>
              <a:ext uri="{FF2B5EF4-FFF2-40B4-BE49-F238E27FC236}">
                <a16:creationId xmlns:a16="http://schemas.microsoft.com/office/drawing/2014/main" id="{F69C5A84-4DE1-BBF8-C27E-481F9237BE46}"/>
              </a:ext>
            </a:extLst>
          </p:cNvPr>
          <p:cNvSpPr/>
          <p:nvPr/>
        </p:nvSpPr>
        <p:spPr>
          <a:xfrm>
            <a:off x="10887798" y="5430844"/>
            <a:ext cx="769392" cy="233020"/>
          </a:xfrm>
          <a:prstGeom prst="rect">
            <a:avLst/>
          </a:prstGeom>
          <a:solidFill>
            <a:srgbClr val="1E327A"/>
          </a:solidFill>
          <a:ln w="25400">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bg1"/>
                </a:solidFill>
              </a:rPr>
              <a:t>Task 1.3</a:t>
            </a:r>
          </a:p>
        </p:txBody>
      </p:sp>
    </p:spTree>
    <p:extLst>
      <p:ext uri="{BB962C8B-B14F-4D97-AF65-F5344CB8AC3E}">
        <p14:creationId xmlns:p14="http://schemas.microsoft.com/office/powerpoint/2010/main" val="80575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319085"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1.1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559891" y="1391180"/>
            <a:ext cx="10515600" cy="4351338"/>
          </a:xfrm>
        </p:spPr>
        <p:txBody>
          <a:bodyPr>
            <a:normAutofit lnSpcReduction="10000"/>
          </a:bodyPr>
          <a:lstStyle/>
          <a:p>
            <a:pPr marL="0" indent="0">
              <a:buNone/>
            </a:pPr>
            <a:r>
              <a:rPr lang="en-US" sz="1800" b="1" i="1" dirty="0">
                <a:solidFill>
                  <a:schemeClr val="tx2"/>
                </a:solidFill>
                <a:latin typeface="Helvetica" pitchFamily="2" charset="0"/>
              </a:rPr>
              <a:t>Task 1</a:t>
            </a:r>
            <a:r>
              <a:rPr lang="en-US" sz="1800" b="1" i="1" dirty="0">
                <a:solidFill>
                  <a:schemeClr val="tx2"/>
                </a:solidFill>
                <a:effectLst/>
                <a:latin typeface="Helvetica" pitchFamily="2" charset="0"/>
              </a:rPr>
              <a:t>.1 Achievements</a:t>
            </a:r>
          </a:p>
          <a:p>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Regularly held coordination meetings (every two weeks) with all work package partners, U Lancaster and</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non-regularly with Euclid (industry partner)</a:t>
            </a:r>
          </a:p>
          <a:p>
            <a:r>
              <a:rPr lang="en-US" sz="1800" dirty="0">
                <a:latin typeface="Calibri" panose="020F0502020204030204" pitchFamily="34" charset="0"/>
                <a:ea typeface="Calibri" panose="020F0502020204030204" pitchFamily="34" charset="0"/>
                <a:cs typeface="Calibri" panose="020F0502020204030204" pitchFamily="34" charset="0"/>
              </a:rPr>
              <a:t>Set up of a data base for ferroelectric BST materials with all measurement data available to help Euclid</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in improving production of </a:t>
            </a:r>
            <a:r>
              <a:rPr lang="en-US" sz="1800" dirty="0" err="1">
                <a:latin typeface="Calibri" panose="020F0502020204030204" pitchFamily="34" charset="0"/>
                <a:ea typeface="Calibri" panose="020F0502020204030204" pitchFamily="34" charset="0"/>
                <a:cs typeface="Calibri" panose="020F0502020204030204" pitchFamily="34" charset="0"/>
              </a:rPr>
              <a:t>ferroelectrica</a:t>
            </a:r>
            <a:r>
              <a:rPr lang="en-US" sz="1800" dirty="0">
                <a:latin typeface="Calibri" panose="020F0502020204030204" pitchFamily="34" charset="0"/>
                <a:ea typeface="Calibri" panose="020F0502020204030204" pitchFamily="34" charset="0"/>
                <a:cs typeface="Calibri" panose="020F0502020204030204" pitchFamily="34" charset="0"/>
              </a:rPr>
              <a:t> (on-going).</a:t>
            </a:r>
          </a:p>
          <a:p>
            <a:r>
              <a:rPr lang="en-US" sz="1800" dirty="0">
                <a:latin typeface="Calibri" panose="020F0502020204030204" pitchFamily="34" charset="0"/>
                <a:ea typeface="Calibri" panose="020F0502020204030204" pitchFamily="34" charset="0"/>
                <a:cs typeface="Calibri" panose="020F0502020204030204" pitchFamily="34" charset="0"/>
              </a:rPr>
              <a:t>Hired internship students (U Liverpool 4 weeks, University of the Basque country 6 month) to support material characterization at HZB</a:t>
            </a:r>
          </a:p>
          <a:p>
            <a:r>
              <a:rPr lang="en-US" sz="1800" dirty="0">
                <a:latin typeface="Calibri" panose="020F0502020204030204" pitchFamily="34" charset="0"/>
                <a:ea typeface="Calibri" panose="020F0502020204030204" pitchFamily="34" charset="0"/>
                <a:cs typeface="Calibri" panose="020F0502020204030204" pitchFamily="34" charset="0"/>
              </a:rPr>
              <a:t>First Ferroelectric Fast Reactive Tuner workshop held at HZB November 2025 with partners beyond </a:t>
            </a:r>
            <a:r>
              <a:rPr lang="en-US" sz="1800" dirty="0" err="1">
                <a:latin typeface="Calibri" panose="020F0502020204030204" pitchFamily="34" charset="0"/>
                <a:ea typeface="Calibri" panose="020F0502020204030204" pitchFamily="34" charset="0"/>
                <a:cs typeface="Calibri" panose="020F0502020204030204" pitchFamily="34" charset="0"/>
              </a:rPr>
              <a:t>iSAS</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Follow-up workshop under discussion</a:t>
            </a:r>
          </a:p>
          <a:p>
            <a:r>
              <a:rPr lang="en-US" sz="1800" dirty="0">
                <a:latin typeface="Calibri" panose="020F0502020204030204" pitchFamily="34" charset="0"/>
                <a:ea typeface="Calibri" panose="020F0502020204030204" pitchFamily="34" charset="0"/>
                <a:cs typeface="Calibri" panose="020F0502020204030204" pitchFamily="34" charset="0"/>
              </a:rPr>
              <a:t>Exchange of personnel between labs: Visit of HZB engineer at CERN to</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discuss mechanical FRT design, visit workshop, </a:t>
            </a:r>
            <a:r>
              <a:rPr lang="en-US" sz="1800" dirty="0" err="1">
                <a:latin typeface="Calibri" panose="020F0502020204030204" pitchFamily="34" charset="0"/>
                <a:ea typeface="Calibri" panose="020F0502020204030204" pitchFamily="34" charset="0"/>
                <a:cs typeface="Calibri" panose="020F0502020204030204" pitchFamily="34" charset="0"/>
              </a:rPr>
              <a:t>etc</a:t>
            </a:r>
            <a:r>
              <a:rPr lang="en-US" sz="1800" dirty="0">
                <a:latin typeface="Calibri" panose="020F0502020204030204" pitchFamily="34" charset="0"/>
                <a:ea typeface="Calibri" panose="020F0502020204030204" pitchFamily="34" charset="0"/>
                <a:cs typeface="Calibri" panose="020F0502020204030204" pitchFamily="34" charset="0"/>
              </a:rPr>
              <a:t>…</a:t>
            </a:r>
          </a:p>
          <a:p>
            <a:r>
              <a:rPr lang="en-US" sz="1800" dirty="0">
                <a:latin typeface="Calibri" panose="020F0502020204030204" pitchFamily="34" charset="0"/>
                <a:ea typeface="Calibri" panose="020F0502020204030204" pitchFamily="34" charset="0"/>
                <a:cs typeface="Calibri" panose="020F0502020204030204" pitchFamily="34" charset="0"/>
              </a:rPr>
              <a:t>Common effort on working on milestone for task 1.4 with support by</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U Lancaster, similar use case as for FCC 800 MHz FE-FRT</a:t>
            </a:r>
            <a:r>
              <a:rPr lang="en-US" sz="1800" dirty="0">
                <a:highlight>
                  <a:srgbClr val="FFFF00"/>
                </a:highlight>
                <a:latin typeface="Calibri" panose="020F0502020204030204" pitchFamily="34" charset="0"/>
                <a:ea typeface="Calibri" panose="020F0502020204030204" pitchFamily="34" charset="0"/>
                <a:cs typeface="Calibri" panose="020F0502020204030204" pitchFamily="34" charset="0"/>
              </a:rPr>
              <a:t> </a:t>
            </a:r>
          </a:p>
          <a:p>
            <a:r>
              <a:rPr lang="en-US" sz="1800" b="1" dirty="0">
                <a:effectLst/>
                <a:latin typeface="Calibri" panose="020F0502020204030204" pitchFamily="34" charset="0"/>
                <a:ea typeface="Calibri" panose="020F0502020204030204" pitchFamily="34" charset="0"/>
                <a:cs typeface="Calibri" panose="020F0502020204030204" pitchFamily="34" charset="0"/>
              </a:rPr>
              <a:t>So far all milestones and deliverables on track</a:t>
            </a:r>
          </a:p>
          <a:p>
            <a:endParaRPr lang="en-US" sz="2400" dirty="0"/>
          </a:p>
          <a:p>
            <a:endParaRPr lang="en-US" dirty="0"/>
          </a:p>
          <a:p>
            <a:endParaRPr lang="en-US" dirty="0"/>
          </a:p>
          <a:p>
            <a:endParaRPr lang="en-US" dirty="0"/>
          </a:p>
          <a:p>
            <a:endParaRPr lang="en-GB" dirty="0"/>
          </a:p>
        </p:txBody>
      </p:sp>
      <p:sp>
        <p:nvSpPr>
          <p:cNvPr id="2" name="Footer Placeholder 4">
            <a:extLst>
              <a:ext uri="{FF2B5EF4-FFF2-40B4-BE49-F238E27FC236}">
                <a16:creationId xmlns:a16="http://schemas.microsoft.com/office/drawing/2014/main" id="{B9494106-D836-FD37-4356-706A4FA4FE38}"/>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6EAC8153-8FEE-7420-D793-8380392FD858}"/>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5</a:t>
            </a:fld>
            <a:endParaRPr lang="en-BE" dirty="0"/>
          </a:p>
        </p:txBody>
      </p:sp>
      <p:pic>
        <p:nvPicPr>
          <p:cNvPr id="8" name="Grafik 7">
            <a:extLst>
              <a:ext uri="{FF2B5EF4-FFF2-40B4-BE49-F238E27FC236}">
                <a16:creationId xmlns:a16="http://schemas.microsoft.com/office/drawing/2014/main" id="{261CF0F7-E649-FD4E-DD20-DCBA3EB48273}"/>
              </a:ext>
            </a:extLst>
          </p:cNvPr>
          <p:cNvPicPr>
            <a:picLocks noChangeAspect="1"/>
          </p:cNvPicPr>
          <p:nvPr/>
        </p:nvPicPr>
        <p:blipFill>
          <a:blip r:embed="rId3"/>
          <a:stretch>
            <a:fillRect/>
          </a:stretch>
        </p:blipFill>
        <p:spPr>
          <a:xfrm>
            <a:off x="8432400" y="4121289"/>
            <a:ext cx="2398162" cy="1485412"/>
          </a:xfrm>
          <a:prstGeom prst="rect">
            <a:avLst/>
          </a:prstGeom>
        </p:spPr>
      </p:pic>
      <p:sp>
        <p:nvSpPr>
          <p:cNvPr id="9" name="Textfeld 8">
            <a:extLst>
              <a:ext uri="{FF2B5EF4-FFF2-40B4-BE49-F238E27FC236}">
                <a16:creationId xmlns:a16="http://schemas.microsoft.com/office/drawing/2014/main" id="{4FC28D9D-C7DC-F131-33B1-1CAB89DA7A52}"/>
              </a:ext>
            </a:extLst>
          </p:cNvPr>
          <p:cNvSpPr txBox="1"/>
          <p:nvPr/>
        </p:nvSpPr>
        <p:spPr>
          <a:xfrm>
            <a:off x="8373414" y="5606701"/>
            <a:ext cx="2457148" cy="369332"/>
          </a:xfrm>
          <a:prstGeom prst="rect">
            <a:avLst/>
          </a:prstGeom>
          <a:noFill/>
        </p:spPr>
        <p:txBody>
          <a:bodyPr wrap="none" rtlCol="0">
            <a:spAutoFit/>
          </a:bodyPr>
          <a:lstStyle/>
          <a:p>
            <a:r>
              <a:rPr lang="de-DE" dirty="0"/>
              <a:t>FE-FRT </a:t>
            </a:r>
            <a:r>
              <a:rPr lang="de-DE" dirty="0" err="1"/>
              <a:t>workshop</a:t>
            </a:r>
            <a:r>
              <a:rPr lang="de-DE" dirty="0"/>
              <a:t> at HZB</a:t>
            </a:r>
          </a:p>
        </p:txBody>
      </p:sp>
    </p:spTree>
    <p:extLst>
      <p:ext uri="{BB962C8B-B14F-4D97-AF65-F5344CB8AC3E}">
        <p14:creationId xmlns:p14="http://schemas.microsoft.com/office/powerpoint/2010/main" val="362335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319085"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163286" y="1270507"/>
            <a:ext cx="10515600" cy="4351338"/>
          </a:xfrm>
        </p:spPr>
        <p:txBody>
          <a:bodyPr/>
          <a:lstStyle/>
          <a:p>
            <a:pPr marL="0" indent="0">
              <a:buNone/>
            </a:pPr>
            <a:r>
              <a:rPr lang="en-US" sz="1800" b="1" i="1" dirty="0">
                <a:latin typeface="Helvetica" pitchFamily="2" charset="0"/>
              </a:rPr>
              <a:t>Task 1</a:t>
            </a:r>
            <a:r>
              <a:rPr lang="en-US" sz="1800" b="1" i="1" dirty="0">
                <a:effectLst/>
                <a:latin typeface="Helvetica" pitchFamily="2" charset="0"/>
              </a:rPr>
              <a:t>.2 Achievements: FE-FRT for transient beam-loading</a:t>
            </a:r>
          </a:p>
          <a:p>
            <a:r>
              <a:rPr lang="en-US" sz="1800" i="1" dirty="0">
                <a:effectLst/>
                <a:latin typeface="Helvetica" pitchFamily="2" charset="0"/>
              </a:rPr>
              <a:t>Transient beam-loading can alter the field experienced by following</a:t>
            </a:r>
            <a:br>
              <a:rPr lang="en-US" sz="1800" i="1" dirty="0">
                <a:effectLst/>
                <a:latin typeface="Helvetica" pitchFamily="2" charset="0"/>
              </a:rPr>
            </a:br>
            <a:r>
              <a:rPr lang="en-US" sz="1800" i="1" dirty="0">
                <a:effectLst/>
                <a:latin typeface="Helvetica" pitchFamily="2" charset="0"/>
              </a:rPr>
              <a:t>bunched beam </a:t>
            </a:r>
            <a:r>
              <a:rPr lang="en-US" sz="1800" i="1" dirty="0">
                <a:effectLst/>
                <a:latin typeface="Helvetica" pitchFamily="2" charset="0"/>
                <a:sym typeface="Wingdings" panose="05000000000000000000" pitchFamily="2" charset="2"/>
              </a:rPr>
              <a:t> increased energy spread, timing jitter or even bunch</a:t>
            </a:r>
            <a:br>
              <a:rPr lang="en-US" sz="1800" i="1" dirty="0">
                <a:effectLst/>
                <a:latin typeface="Helvetica" pitchFamily="2" charset="0"/>
                <a:sym typeface="Wingdings" panose="05000000000000000000" pitchFamily="2" charset="2"/>
              </a:rPr>
            </a:br>
            <a:r>
              <a:rPr lang="en-US" sz="1800" i="1" dirty="0">
                <a:effectLst/>
                <a:latin typeface="Helvetica" pitchFamily="2" charset="0"/>
                <a:sym typeface="Wingdings" panose="05000000000000000000" pitchFamily="2" charset="2"/>
              </a:rPr>
              <a:t>length variations in storage ring/colliders, compensation by RF power</a:t>
            </a:r>
            <a:br>
              <a:rPr lang="en-US" sz="1800" i="1" dirty="0">
                <a:effectLst/>
                <a:latin typeface="Helvetica" pitchFamily="2" charset="0"/>
                <a:sym typeface="Wingdings" panose="05000000000000000000" pitchFamily="2" charset="2"/>
              </a:rPr>
            </a:br>
            <a:r>
              <a:rPr lang="en-US" sz="1800" i="1" dirty="0">
                <a:effectLst/>
                <a:latin typeface="Helvetica" pitchFamily="2" charset="0"/>
                <a:sym typeface="Wingdings" panose="05000000000000000000" pitchFamily="2" charset="2"/>
              </a:rPr>
              <a:t>overhead</a:t>
            </a:r>
          </a:p>
          <a:p>
            <a:r>
              <a:rPr lang="en-US" sz="1800" i="1" dirty="0">
                <a:latin typeface="Helvetica" pitchFamily="2" charset="0"/>
                <a:sym typeface="Wingdings" panose="05000000000000000000" pitchFamily="2" charset="2"/>
              </a:rPr>
              <a:t>CERN designed and manufactured a prototype for a 400 MHz LHC cavity with 8 kHz tuning range at </a:t>
            </a:r>
            <a:r>
              <a:rPr lang="en-US" sz="1800" i="1" dirty="0">
                <a:solidFill>
                  <a:srgbClr val="90B224"/>
                </a:solidFill>
                <a:latin typeface="Helvetica" pitchFamily="2" charset="0"/>
                <a:sym typeface="Wingdings" panose="05000000000000000000" pitchFamily="2" charset="2"/>
              </a:rPr>
              <a:t>100 ns switching </a:t>
            </a:r>
            <a:r>
              <a:rPr lang="en-US" sz="1800" i="1" dirty="0">
                <a:latin typeface="Helvetica" pitchFamily="2" charset="0"/>
                <a:sym typeface="Wingdings" panose="05000000000000000000" pitchFamily="2" charset="2"/>
              </a:rPr>
              <a:t>time and </a:t>
            </a:r>
            <a:r>
              <a:rPr lang="en-US" sz="1800" i="1" dirty="0">
                <a:solidFill>
                  <a:srgbClr val="90B224"/>
                </a:solidFill>
                <a:latin typeface="Helvetica" pitchFamily="2" charset="0"/>
                <a:sym typeface="Wingdings" panose="05000000000000000000" pitchFamily="2" charset="2"/>
              </a:rPr>
              <a:t>150 kHz switching rate</a:t>
            </a:r>
            <a:br>
              <a:rPr lang="en-US" sz="1800" i="1" dirty="0">
                <a:latin typeface="Helvetica" pitchFamily="2" charset="0"/>
                <a:sym typeface="Wingdings" panose="05000000000000000000" pitchFamily="2" charset="2"/>
              </a:rPr>
            </a:br>
            <a:endParaRPr lang="en-US" sz="1800" i="1" dirty="0">
              <a:effectLst/>
              <a:latin typeface="Helvetica" pitchFamily="2" charset="0"/>
              <a:sym typeface="Wingdings" panose="05000000000000000000" pitchFamily="2" charset="2"/>
            </a:endParaRPr>
          </a:p>
          <a:p>
            <a:pPr marL="0" indent="0">
              <a:buNone/>
            </a:pPr>
            <a:endParaRPr lang="en-US" sz="1800" i="1" dirty="0">
              <a:effectLst/>
              <a:latin typeface="Helvetica" pitchFamily="2" charset="0"/>
              <a:sym typeface="Wingdings" panose="05000000000000000000" pitchFamily="2" charset="2"/>
            </a:endParaRPr>
          </a:p>
          <a:p>
            <a:pPr marL="0" indent="0">
              <a:buNone/>
            </a:pPr>
            <a:endParaRPr lang="en-US" sz="1800" i="1" dirty="0">
              <a:effectLst/>
              <a:latin typeface="Helvetica" pitchFamily="2" charset="0"/>
            </a:endParaRPr>
          </a:p>
          <a:p>
            <a:endParaRPr lang="en-US" sz="2400" dirty="0"/>
          </a:p>
          <a:p>
            <a:endParaRPr lang="en-US" dirty="0"/>
          </a:p>
          <a:p>
            <a:endParaRPr lang="en-GB" dirty="0"/>
          </a:p>
        </p:txBody>
      </p:sp>
      <p:sp>
        <p:nvSpPr>
          <p:cNvPr id="2" name="Footer Placeholder 4">
            <a:extLst>
              <a:ext uri="{FF2B5EF4-FFF2-40B4-BE49-F238E27FC236}">
                <a16:creationId xmlns:a16="http://schemas.microsoft.com/office/drawing/2014/main" id="{30538487-2245-7E9B-D69D-1831E8BD3835}"/>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FAF939CA-02F6-F4CE-1F88-CFC5BB54FF14}"/>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6</a:t>
            </a:fld>
            <a:endParaRPr lang="en-BE"/>
          </a:p>
        </p:txBody>
      </p:sp>
      <p:pic>
        <p:nvPicPr>
          <p:cNvPr id="8" name="Grafik 7">
            <a:extLst>
              <a:ext uri="{FF2B5EF4-FFF2-40B4-BE49-F238E27FC236}">
                <a16:creationId xmlns:a16="http://schemas.microsoft.com/office/drawing/2014/main" id="{50FA1D14-AE44-308D-C062-74D80BD18A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2631" y="813335"/>
            <a:ext cx="3612815" cy="1996137"/>
          </a:xfrm>
          <a:prstGeom prst="rect">
            <a:avLst/>
          </a:prstGeom>
          <a:noFill/>
          <a:ln>
            <a:noFill/>
          </a:ln>
        </p:spPr>
      </p:pic>
      <p:sp>
        <p:nvSpPr>
          <p:cNvPr id="9" name="Textfeld 8">
            <a:extLst>
              <a:ext uri="{FF2B5EF4-FFF2-40B4-BE49-F238E27FC236}">
                <a16:creationId xmlns:a16="http://schemas.microsoft.com/office/drawing/2014/main" id="{A96BB2F5-CBCD-3E6C-09FB-1670DC53E461}"/>
              </a:ext>
            </a:extLst>
          </p:cNvPr>
          <p:cNvSpPr txBox="1"/>
          <p:nvPr/>
        </p:nvSpPr>
        <p:spPr>
          <a:xfrm>
            <a:off x="9140664" y="304485"/>
            <a:ext cx="2726387" cy="461665"/>
          </a:xfrm>
          <a:prstGeom prst="rect">
            <a:avLst/>
          </a:prstGeom>
          <a:noFill/>
        </p:spPr>
        <p:txBody>
          <a:bodyPr wrap="none" rtlCol="0">
            <a:spAutoFit/>
          </a:bodyPr>
          <a:lstStyle/>
          <a:p>
            <a:r>
              <a:rPr lang="de-DE" sz="1200" dirty="0" err="1"/>
              <a:t>Effect</a:t>
            </a:r>
            <a:r>
              <a:rPr lang="de-DE" sz="1200" dirty="0"/>
              <a:t> </a:t>
            </a:r>
            <a:r>
              <a:rPr lang="de-DE" sz="1200" dirty="0" err="1"/>
              <a:t>of</a:t>
            </a:r>
            <a:r>
              <a:rPr lang="de-DE" sz="1200" dirty="0"/>
              <a:t> a non-uniform beam </a:t>
            </a:r>
            <a:r>
              <a:rPr lang="de-DE" sz="1200" dirty="0" err="1"/>
              <a:t>pattern</a:t>
            </a:r>
            <a:br>
              <a:rPr lang="de-DE" sz="1200" dirty="0"/>
            </a:br>
            <a:r>
              <a:rPr lang="de-DE" sz="1200" dirty="0"/>
              <a:t>on RF </a:t>
            </a:r>
            <a:r>
              <a:rPr lang="de-DE" sz="1200" dirty="0" err="1"/>
              <a:t>phase</a:t>
            </a:r>
            <a:r>
              <a:rPr lang="de-DE" sz="1200" dirty="0"/>
              <a:t> and </a:t>
            </a:r>
            <a:r>
              <a:rPr lang="de-DE" sz="1200" dirty="0" err="1"/>
              <a:t>amplitude</a:t>
            </a:r>
            <a:r>
              <a:rPr lang="de-DE" sz="1200" dirty="0"/>
              <a:t> in a SC </a:t>
            </a:r>
            <a:r>
              <a:rPr lang="de-DE" sz="1200" dirty="0" err="1"/>
              <a:t>cavity</a:t>
            </a:r>
            <a:endParaRPr lang="de-DE" sz="1200" dirty="0"/>
          </a:p>
        </p:txBody>
      </p:sp>
      <p:pic>
        <p:nvPicPr>
          <p:cNvPr id="10" name="Picture 8" descr="Picture 8">
            <a:extLst>
              <a:ext uri="{FF2B5EF4-FFF2-40B4-BE49-F238E27FC236}">
                <a16:creationId xmlns:a16="http://schemas.microsoft.com/office/drawing/2014/main" id="{2C7A6001-40D4-C805-B0CD-0B56DEB137A8}"/>
              </a:ext>
            </a:extLst>
          </p:cNvPr>
          <p:cNvPicPr>
            <a:picLocks noChangeAspect="1"/>
          </p:cNvPicPr>
          <p:nvPr/>
        </p:nvPicPr>
        <p:blipFill>
          <a:blip r:embed="rId4"/>
          <a:srcRect l="1089" r="1551"/>
          <a:stretch>
            <a:fillRect/>
          </a:stretch>
        </p:blipFill>
        <p:spPr>
          <a:xfrm>
            <a:off x="367112" y="3603741"/>
            <a:ext cx="3977405" cy="1482516"/>
          </a:xfrm>
          <a:prstGeom prst="rect">
            <a:avLst/>
          </a:prstGeom>
          <a:ln w="12700" cap="flat">
            <a:noFill/>
            <a:miter lim="400000"/>
          </a:ln>
          <a:effectLst/>
        </p:spPr>
      </p:pic>
      <p:pic>
        <p:nvPicPr>
          <p:cNvPr id="11" name="Grafik 10">
            <a:extLst>
              <a:ext uri="{FF2B5EF4-FFF2-40B4-BE49-F238E27FC236}">
                <a16:creationId xmlns:a16="http://schemas.microsoft.com/office/drawing/2014/main" id="{4309C207-019D-B07F-5525-B4BE1BA52099}"/>
              </a:ext>
            </a:extLst>
          </p:cNvPr>
          <p:cNvPicPr>
            <a:picLocks noChangeAspect="1"/>
          </p:cNvPicPr>
          <p:nvPr/>
        </p:nvPicPr>
        <p:blipFill>
          <a:blip r:embed="rId5"/>
          <a:stretch>
            <a:fillRect/>
          </a:stretch>
        </p:blipFill>
        <p:spPr>
          <a:xfrm>
            <a:off x="494357" y="5516932"/>
            <a:ext cx="3722914" cy="883063"/>
          </a:xfrm>
          <a:prstGeom prst="rect">
            <a:avLst/>
          </a:prstGeom>
        </p:spPr>
      </p:pic>
      <p:pic>
        <p:nvPicPr>
          <p:cNvPr id="12" name="Picture 79">
            <a:extLst>
              <a:ext uri="{FF2B5EF4-FFF2-40B4-BE49-F238E27FC236}">
                <a16:creationId xmlns:a16="http://schemas.microsoft.com/office/drawing/2014/main" id="{C0C1E00F-CFF1-19DA-E007-43E7C9AB72DD}"/>
              </a:ext>
            </a:extLst>
          </p:cNvPr>
          <p:cNvPicPr>
            <a:picLocks noChangeAspect="1"/>
          </p:cNvPicPr>
          <p:nvPr/>
        </p:nvPicPr>
        <p:blipFill>
          <a:blip r:embed="rId6"/>
          <a:stretch>
            <a:fillRect/>
          </a:stretch>
        </p:blipFill>
        <p:spPr>
          <a:xfrm>
            <a:off x="4722370" y="3542398"/>
            <a:ext cx="3284477" cy="2136462"/>
          </a:xfrm>
          <a:prstGeom prst="rect">
            <a:avLst/>
          </a:prstGeom>
        </p:spPr>
      </p:pic>
      <p:grpSp>
        <p:nvGrpSpPr>
          <p:cNvPr id="13" name="Group 12">
            <a:extLst>
              <a:ext uri="{FF2B5EF4-FFF2-40B4-BE49-F238E27FC236}">
                <a16:creationId xmlns:a16="http://schemas.microsoft.com/office/drawing/2014/main" id="{178891CE-C713-3DE8-C9FB-D312B57D4EAA}"/>
              </a:ext>
            </a:extLst>
          </p:cNvPr>
          <p:cNvGrpSpPr/>
          <p:nvPr/>
        </p:nvGrpSpPr>
        <p:grpSpPr>
          <a:xfrm>
            <a:off x="8384700" y="3467781"/>
            <a:ext cx="3422075" cy="2591403"/>
            <a:chOff x="14466887" y="7249916"/>
            <a:chExt cx="8879777" cy="6567995"/>
          </a:xfrm>
        </p:grpSpPr>
        <p:grpSp>
          <p:nvGrpSpPr>
            <p:cNvPr id="14" name="Group 26">
              <a:extLst>
                <a:ext uri="{FF2B5EF4-FFF2-40B4-BE49-F238E27FC236}">
                  <a16:creationId xmlns:a16="http://schemas.microsoft.com/office/drawing/2014/main" id="{1272D85F-BADA-69D0-F162-47181E98A5CB}"/>
                </a:ext>
              </a:extLst>
            </p:cNvPr>
            <p:cNvGrpSpPr>
              <a:grpSpLocks noChangeAspect="1"/>
            </p:cNvGrpSpPr>
            <p:nvPr/>
          </p:nvGrpSpPr>
          <p:grpSpPr>
            <a:xfrm>
              <a:off x="14466887" y="7249916"/>
              <a:ext cx="8879777" cy="6567995"/>
              <a:chOff x="14514634" y="6949337"/>
              <a:chExt cx="8977680" cy="6640410"/>
            </a:xfrm>
          </p:grpSpPr>
          <p:pic>
            <p:nvPicPr>
              <p:cNvPr id="16" name="Picture 21">
                <a:extLst>
                  <a:ext uri="{FF2B5EF4-FFF2-40B4-BE49-F238E27FC236}">
                    <a16:creationId xmlns:a16="http://schemas.microsoft.com/office/drawing/2014/main" id="{D4337AEE-6730-6952-E3B8-E24C7739381C}"/>
                  </a:ext>
                </a:extLst>
              </p:cNvPr>
              <p:cNvPicPr>
                <a:picLocks noChangeAspect="1"/>
              </p:cNvPicPr>
              <p:nvPr/>
            </p:nvPicPr>
            <p:blipFill>
              <a:blip r:embed="rId7"/>
              <a:stretch>
                <a:fillRect/>
              </a:stretch>
            </p:blipFill>
            <p:spPr>
              <a:xfrm>
                <a:off x="14514634" y="6949337"/>
                <a:ext cx="8977680" cy="6640410"/>
              </a:xfrm>
              <a:prstGeom prst="rect">
                <a:avLst/>
              </a:prstGeom>
            </p:spPr>
          </p:pic>
          <p:cxnSp>
            <p:nvCxnSpPr>
              <p:cNvPr id="17" name="Straight Arrow Connector 23">
                <a:extLst>
                  <a:ext uri="{FF2B5EF4-FFF2-40B4-BE49-F238E27FC236}">
                    <a16:creationId xmlns:a16="http://schemas.microsoft.com/office/drawing/2014/main" id="{0DF4BD00-0766-9B96-9C4C-C5A8EB31DF55}"/>
                  </a:ext>
                </a:extLst>
              </p:cNvPr>
              <p:cNvCxnSpPr>
                <a:cxnSpLocks/>
              </p:cNvCxnSpPr>
              <p:nvPr/>
            </p:nvCxnSpPr>
            <p:spPr>
              <a:xfrm>
                <a:off x="17315421" y="10629900"/>
                <a:ext cx="2793484" cy="0"/>
              </a:xfrm>
              <a:prstGeom prst="straightConnector1">
                <a:avLst/>
              </a:prstGeom>
              <a:noFill/>
              <a:ln w="57150" cap="flat">
                <a:solidFill>
                  <a:srgbClr val="941100"/>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18" name="TextBox 25">
                <a:extLst>
                  <a:ext uri="{FF2B5EF4-FFF2-40B4-BE49-F238E27FC236}">
                    <a16:creationId xmlns:a16="http://schemas.microsoft.com/office/drawing/2014/main" id="{4CF329A2-9646-4DCB-DE9E-4E77794040EC}"/>
                  </a:ext>
                </a:extLst>
              </p:cNvPr>
              <p:cNvSpPr txBox="1"/>
              <p:nvPr/>
            </p:nvSpPr>
            <p:spPr>
              <a:xfrm>
                <a:off x="17513809" y="9756907"/>
                <a:ext cx="2979328" cy="1025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pPr marL="0" marR="0" indent="0" algn="l" defTabSz="182880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rgbClr val="941100"/>
                    </a:solidFill>
                    <a:effectLst/>
                    <a:uFillTx/>
                    <a:latin typeface="Arial"/>
                    <a:ea typeface="Arial"/>
                    <a:cs typeface="Arial"/>
                    <a:sym typeface="Arial"/>
                  </a:rPr>
                  <a:t>8.2 kHz</a:t>
                </a:r>
              </a:p>
            </p:txBody>
          </p:sp>
        </p:grpSp>
        <p:sp>
          <p:nvSpPr>
            <p:cNvPr id="15" name="Rectangle: Rounded Corners 5">
              <a:extLst>
                <a:ext uri="{FF2B5EF4-FFF2-40B4-BE49-F238E27FC236}">
                  <a16:creationId xmlns:a16="http://schemas.microsoft.com/office/drawing/2014/main" id="{1BF7E2AB-3DDA-3828-0CBE-E5496EF3BD75}"/>
                </a:ext>
              </a:extLst>
            </p:cNvPr>
            <p:cNvSpPr/>
            <p:nvPr/>
          </p:nvSpPr>
          <p:spPr>
            <a:xfrm>
              <a:off x="20399826" y="9409548"/>
              <a:ext cx="2946838" cy="2891232"/>
            </a:xfrm>
            <a:prstGeom prst="roundRect">
              <a:avLst/>
            </a:prstGeom>
            <a:solidFill>
              <a:schemeClr val="accent1">
                <a:lumOff val="51343"/>
              </a:schemeClr>
            </a:solidFill>
            <a:ln w="571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pPr marL="0" marR="0" indent="0" algn="l" defTabSz="1828800" rtl="0" fontAlgn="auto" latinLnBrk="0" hangingPunct="0">
                <a:lnSpc>
                  <a:spcPct val="100000"/>
                </a:lnSpc>
                <a:spcBef>
                  <a:spcPts val="0"/>
                </a:spcBef>
                <a:spcAft>
                  <a:spcPts val="0"/>
                </a:spcAft>
                <a:buClrTx/>
                <a:buSzTx/>
                <a:buFontTx/>
                <a:buNone/>
                <a:tabLst/>
              </a:pPr>
              <a:r>
                <a:rPr kumimoji="0" lang="en-GB" sz="1100" b="0" i="0" u="none" strike="noStrike" cap="none" spc="0" normalizeH="0" baseline="0" dirty="0">
                  <a:ln>
                    <a:noFill/>
                  </a:ln>
                  <a:solidFill>
                    <a:srgbClr val="941100"/>
                  </a:solidFill>
                  <a:effectLst/>
                  <a:uFillTx/>
                  <a:latin typeface="Arial"/>
                  <a:ea typeface="Arial"/>
                  <a:cs typeface="Arial"/>
                  <a:sym typeface="Arial"/>
                </a:rPr>
                <a:t>Response seen through cavity</a:t>
              </a:r>
            </a:p>
            <a:p>
              <a:pPr marL="0" marR="0" indent="0" algn="l" defTabSz="1828800" rtl="0" fontAlgn="auto" latinLnBrk="0" hangingPunct="0">
                <a:lnSpc>
                  <a:spcPct val="100000"/>
                </a:lnSpc>
                <a:spcBef>
                  <a:spcPts val="0"/>
                </a:spcBef>
                <a:spcAft>
                  <a:spcPts val="0"/>
                </a:spcAft>
                <a:buClrTx/>
                <a:buSzTx/>
                <a:buFontTx/>
                <a:buNone/>
                <a:tabLst/>
              </a:pPr>
              <a:r>
                <a:rPr lang="en-GB" sz="1100" dirty="0">
                  <a:solidFill>
                    <a:srgbClr val="941100"/>
                  </a:solidFill>
                </a:rPr>
                <a:t>0 – 7.2 kV bias</a:t>
              </a:r>
              <a:endParaRPr kumimoji="0" lang="en-GB" sz="1100" b="0" i="0" u="none" strike="noStrike" cap="none" spc="0" normalizeH="0" baseline="0" dirty="0">
                <a:ln>
                  <a:noFill/>
                </a:ln>
                <a:solidFill>
                  <a:srgbClr val="941100"/>
                </a:solidFill>
                <a:effectLst/>
                <a:uFillTx/>
                <a:latin typeface="Arial"/>
                <a:ea typeface="Arial"/>
                <a:cs typeface="Arial"/>
                <a:sym typeface="Arial"/>
              </a:endParaRPr>
            </a:p>
          </p:txBody>
        </p:sp>
      </p:grpSp>
      <p:sp>
        <p:nvSpPr>
          <p:cNvPr id="19" name="Textfeld 18">
            <a:extLst>
              <a:ext uri="{FF2B5EF4-FFF2-40B4-BE49-F238E27FC236}">
                <a16:creationId xmlns:a16="http://schemas.microsoft.com/office/drawing/2014/main" id="{43F276D0-24B2-67CE-1C93-6480E5F19E60}"/>
              </a:ext>
            </a:extLst>
          </p:cNvPr>
          <p:cNvSpPr txBox="1"/>
          <p:nvPr/>
        </p:nvSpPr>
        <p:spPr>
          <a:xfrm>
            <a:off x="5223529" y="5700084"/>
            <a:ext cx="2751202" cy="369332"/>
          </a:xfrm>
          <a:prstGeom prst="rect">
            <a:avLst/>
          </a:prstGeom>
          <a:noFill/>
        </p:spPr>
        <p:txBody>
          <a:bodyPr wrap="none" rtlCol="0">
            <a:spAutoFit/>
          </a:bodyPr>
          <a:lstStyle/>
          <a:p>
            <a:r>
              <a:rPr lang="en-US" dirty="0"/>
              <a:t>Tuner </a:t>
            </a:r>
            <a:r>
              <a:rPr lang="en-US" dirty="0" err="1"/>
              <a:t>FoM</a:t>
            </a:r>
            <a:r>
              <a:rPr lang="en-US" dirty="0"/>
              <a:t> 61: 3.8 kW </a:t>
            </a:r>
            <a:r>
              <a:rPr lang="en-US" dirty="0" err="1"/>
              <a:t>P</a:t>
            </a:r>
            <a:r>
              <a:rPr lang="en-US" baseline="-25000" dirty="0" err="1"/>
              <a:t>diss</a:t>
            </a:r>
            <a:endParaRPr lang="de-DE" baseline="-25000" dirty="0"/>
          </a:p>
        </p:txBody>
      </p:sp>
    </p:spTree>
    <p:extLst>
      <p:ext uri="{BB962C8B-B14F-4D97-AF65-F5344CB8AC3E}">
        <p14:creationId xmlns:p14="http://schemas.microsoft.com/office/powerpoint/2010/main" val="40341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C0E0C-5B0E-449A-A988-A87AE6B17F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538E92-111C-B508-E3D9-02660AA2AD5F}"/>
              </a:ext>
            </a:extLst>
          </p:cNvPr>
          <p:cNvSpPr txBox="1"/>
          <p:nvPr/>
        </p:nvSpPr>
        <p:spPr>
          <a:xfrm>
            <a:off x="3418115" y="315684"/>
            <a:ext cx="5319085"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1.2 </a:t>
            </a:r>
          </a:p>
        </p:txBody>
      </p:sp>
      <p:pic>
        <p:nvPicPr>
          <p:cNvPr id="5" name="Picture 2" descr="Innovate for Sustainable Accelerating Systems: Kick-Off Meeting">
            <a:extLst>
              <a:ext uri="{FF2B5EF4-FFF2-40B4-BE49-F238E27FC236}">
                <a16:creationId xmlns:a16="http://schemas.microsoft.com/office/drawing/2014/main" id="{D67D4396-6BFF-74AD-88D9-B7A808A1B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1AC9188-2D00-3D48-BA43-C6C30C41115B}"/>
              </a:ext>
            </a:extLst>
          </p:cNvPr>
          <p:cNvSpPr>
            <a:spLocks noGrp="1"/>
          </p:cNvSpPr>
          <p:nvPr>
            <p:ph idx="1"/>
          </p:nvPr>
        </p:nvSpPr>
        <p:spPr>
          <a:xfrm>
            <a:off x="323098" y="1014721"/>
            <a:ext cx="10515600" cy="4351338"/>
          </a:xfrm>
        </p:spPr>
        <p:txBody>
          <a:bodyPr/>
          <a:lstStyle/>
          <a:p>
            <a:pPr marL="0" indent="0">
              <a:buNone/>
            </a:pPr>
            <a:r>
              <a:rPr lang="en-US" sz="1800" b="1" i="1" dirty="0">
                <a:latin typeface="Helvetica" pitchFamily="2" charset="0"/>
              </a:rPr>
              <a:t>Task 1</a:t>
            </a:r>
            <a:r>
              <a:rPr lang="en-US" sz="1800" b="1" i="1" dirty="0">
                <a:effectLst/>
                <a:latin typeface="Helvetica" pitchFamily="2" charset="0"/>
              </a:rPr>
              <a:t>.2 Achievements: FE-FRT for transient beam-loading</a:t>
            </a:r>
          </a:p>
          <a:p>
            <a:r>
              <a:rPr lang="en-US" sz="1800" i="1" dirty="0">
                <a:latin typeface="Helvetica" pitchFamily="2" charset="0"/>
                <a:sym typeface="Wingdings" panose="05000000000000000000" pitchFamily="2" charset="2"/>
              </a:rPr>
              <a:t>Characterized ferroelectric ceramic at 400 MHz and determined the HV breakdown limit</a:t>
            </a:r>
          </a:p>
          <a:p>
            <a:r>
              <a:rPr lang="en-US" sz="1800" i="1" dirty="0">
                <a:latin typeface="Helvetica" pitchFamily="2" charset="0"/>
                <a:sym typeface="Wingdings" panose="05000000000000000000" pitchFamily="2" charset="2"/>
              </a:rPr>
              <a:t>A preparation of the BST ferroelectric material was developed to fulfill the tuner’s requirements</a:t>
            </a:r>
            <a:br>
              <a:rPr lang="en-US" sz="1800" i="1" dirty="0">
                <a:latin typeface="Helvetica" pitchFamily="2" charset="0"/>
                <a:sym typeface="Wingdings" panose="05000000000000000000" pitchFamily="2" charset="2"/>
              </a:rPr>
            </a:br>
            <a:endParaRPr lang="en-US" sz="1800" i="1" dirty="0">
              <a:effectLst/>
              <a:latin typeface="Helvetica" pitchFamily="2" charset="0"/>
              <a:sym typeface="Wingdings" panose="05000000000000000000" pitchFamily="2" charset="2"/>
            </a:endParaRPr>
          </a:p>
          <a:p>
            <a:pPr marL="0" indent="0">
              <a:buNone/>
            </a:pPr>
            <a:endParaRPr lang="en-US" sz="1800" i="1" dirty="0">
              <a:effectLst/>
              <a:latin typeface="Helvetica" pitchFamily="2" charset="0"/>
              <a:sym typeface="Wingdings" panose="05000000000000000000" pitchFamily="2" charset="2"/>
            </a:endParaRPr>
          </a:p>
          <a:p>
            <a:pPr marL="0" indent="0">
              <a:buNone/>
            </a:pPr>
            <a:endParaRPr lang="en-US" sz="1800" i="1" dirty="0">
              <a:effectLst/>
              <a:latin typeface="Helvetica" pitchFamily="2" charset="0"/>
            </a:endParaRPr>
          </a:p>
          <a:p>
            <a:endParaRPr lang="en-US" sz="2400" dirty="0"/>
          </a:p>
          <a:p>
            <a:endParaRPr lang="en-US" dirty="0"/>
          </a:p>
          <a:p>
            <a:endParaRPr lang="en-GB" dirty="0"/>
          </a:p>
        </p:txBody>
      </p:sp>
      <p:sp>
        <p:nvSpPr>
          <p:cNvPr id="2" name="Footer Placeholder 4">
            <a:extLst>
              <a:ext uri="{FF2B5EF4-FFF2-40B4-BE49-F238E27FC236}">
                <a16:creationId xmlns:a16="http://schemas.microsoft.com/office/drawing/2014/main" id="{383F6545-9C51-6748-3821-E5714AAC6607}"/>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04965CE1-BDD0-1677-1BAF-C316041CE277}"/>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7</a:t>
            </a:fld>
            <a:endParaRPr lang="en-BE"/>
          </a:p>
        </p:txBody>
      </p:sp>
      <p:grpSp>
        <p:nvGrpSpPr>
          <p:cNvPr id="7" name="Group 8">
            <a:extLst>
              <a:ext uri="{FF2B5EF4-FFF2-40B4-BE49-F238E27FC236}">
                <a16:creationId xmlns:a16="http://schemas.microsoft.com/office/drawing/2014/main" id="{753C4C55-29DD-8088-64B9-8F4BF7DD2ED0}"/>
              </a:ext>
            </a:extLst>
          </p:cNvPr>
          <p:cNvGrpSpPr>
            <a:grpSpLocks noChangeAspect="1"/>
          </p:cNvGrpSpPr>
          <p:nvPr/>
        </p:nvGrpSpPr>
        <p:grpSpPr>
          <a:xfrm>
            <a:off x="727342" y="2358653"/>
            <a:ext cx="1164630" cy="1109640"/>
            <a:chOff x="15111594" y="1502500"/>
            <a:chExt cx="4076700" cy="3581400"/>
          </a:xfrm>
        </p:grpSpPr>
        <p:pic>
          <p:nvPicPr>
            <p:cNvPr id="20" name="Picture 7">
              <a:extLst>
                <a:ext uri="{FF2B5EF4-FFF2-40B4-BE49-F238E27FC236}">
                  <a16:creationId xmlns:a16="http://schemas.microsoft.com/office/drawing/2014/main" id="{36411FAB-971A-02E4-BFB8-B09BD458E749}"/>
                </a:ext>
              </a:extLst>
            </p:cNvPr>
            <p:cNvPicPr>
              <a:picLocks noChangeAspect="1"/>
            </p:cNvPicPr>
            <p:nvPr/>
          </p:nvPicPr>
          <p:blipFill>
            <a:blip r:embed="rId3" cstate="print">
              <a:extLst>
                <a:ext uri="{28A0092B-C50C-407E-A947-70E740481C1C}">
                  <a14:useLocalDpi xmlns:a14="http://schemas.microsoft.com/office/drawing/2010/main" val="0"/>
                </a:ext>
              </a:extLst>
            </a:blip>
            <a:srcRect l="12213" t="40069" r="14814" b="11796"/>
            <a:stretch>
              <a:fillRect/>
            </a:stretch>
          </p:blipFill>
          <p:spPr>
            <a:xfrm>
              <a:off x="15111594" y="1502500"/>
              <a:ext cx="4076700" cy="3581400"/>
            </a:xfrm>
            <a:prstGeom prst="rect">
              <a:avLst/>
            </a:prstGeom>
          </p:spPr>
        </p:pic>
        <p:sp>
          <p:nvSpPr>
            <p:cNvPr id="21" name="Line">
              <a:extLst>
                <a:ext uri="{FF2B5EF4-FFF2-40B4-BE49-F238E27FC236}">
                  <a16:creationId xmlns:a16="http://schemas.microsoft.com/office/drawing/2014/main" id="{B6838523-50F0-588C-7CD0-29BD0F9F304C}"/>
                </a:ext>
              </a:extLst>
            </p:cNvPr>
            <p:cNvSpPr/>
            <p:nvPr/>
          </p:nvSpPr>
          <p:spPr>
            <a:xfrm flipV="1">
              <a:off x="15798097" y="3274262"/>
              <a:ext cx="2751339" cy="7556"/>
            </a:xfrm>
            <a:prstGeom prst="line">
              <a:avLst/>
            </a:prstGeom>
            <a:noFill/>
            <a:ln w="38100" cap="flat">
              <a:solidFill>
                <a:srgbClr val="941100"/>
              </a:solidFill>
              <a:prstDash val="solid"/>
              <a:round/>
              <a:headEnd type="triangle" w="med" len="med"/>
              <a:tailEnd type="triangle" w="med" len="med"/>
            </a:ln>
            <a:effectLst/>
          </p:spPr>
          <p:txBody>
            <a:bodyPr wrap="square" lIns="91439" tIns="91439" rIns="91439" bIns="9143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a:latin typeface="Arial" panose="020B0604020202020204" pitchFamily="34" charset="0"/>
                <a:cs typeface="Arial" panose="020B0604020202020204" pitchFamily="34" charset="0"/>
              </a:endParaRPr>
            </a:p>
          </p:txBody>
        </p:sp>
        <p:sp>
          <p:nvSpPr>
            <p:cNvPr id="22" name="40mm">
              <a:extLst>
                <a:ext uri="{FF2B5EF4-FFF2-40B4-BE49-F238E27FC236}">
                  <a16:creationId xmlns:a16="http://schemas.microsoft.com/office/drawing/2014/main" id="{09BED457-4255-DBA7-B84B-8F06F0C4E286}"/>
                </a:ext>
              </a:extLst>
            </p:cNvPr>
            <p:cNvSpPr txBox="1"/>
            <p:nvPr/>
          </p:nvSpPr>
          <p:spPr>
            <a:xfrm>
              <a:off x="16398431" y="2985748"/>
              <a:ext cx="1906030" cy="577025"/>
            </a:xfrm>
            <a:prstGeom prst="rect">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94110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r>
                <a:rPr sz="1600" dirty="0">
                  <a:latin typeface="Arial" panose="020B0604020202020204" pitchFamily="34" charset="0"/>
                  <a:cs typeface="Arial" panose="020B0604020202020204" pitchFamily="34" charset="0"/>
                </a:rPr>
                <a:t>40mm</a:t>
              </a:r>
            </a:p>
          </p:txBody>
        </p:sp>
      </p:grpSp>
      <p:sp>
        <p:nvSpPr>
          <p:cNvPr id="23" name="Textfeld 22">
            <a:extLst>
              <a:ext uri="{FF2B5EF4-FFF2-40B4-BE49-F238E27FC236}">
                <a16:creationId xmlns:a16="http://schemas.microsoft.com/office/drawing/2014/main" id="{3CAF7761-194D-301E-C12C-2D05F3838352}"/>
              </a:ext>
            </a:extLst>
          </p:cNvPr>
          <p:cNvSpPr txBox="1"/>
          <p:nvPr/>
        </p:nvSpPr>
        <p:spPr>
          <a:xfrm>
            <a:off x="2568241" y="2018002"/>
            <a:ext cx="5757345" cy="1815882"/>
          </a:xfrm>
          <a:prstGeom prst="rect">
            <a:avLst/>
          </a:prstGeom>
          <a:noFill/>
        </p:spPr>
        <p:txBody>
          <a:bodyPr wrap="none" rtlCol="0">
            <a:spAutoFit/>
          </a:bodyPr>
          <a:lstStyle/>
          <a:p>
            <a:r>
              <a:rPr lang="en-US" sz="1600" b="1" dirty="0"/>
              <a:t>Sample preparation:</a:t>
            </a:r>
          </a:p>
          <a:p>
            <a:pPr marL="285750" indent="-285750">
              <a:buClr>
                <a:schemeClr val="accent1"/>
              </a:buClr>
              <a:buFont typeface="Arial" panose="020B0604020202020204" pitchFamily="34" charset="0"/>
              <a:buChar char="•"/>
            </a:pPr>
            <a:r>
              <a:rPr lang="en-US" sz="1600" dirty="0"/>
              <a:t>Diamond saw cutting of slices</a:t>
            </a:r>
          </a:p>
          <a:p>
            <a:pPr marL="285750" indent="-285750">
              <a:buClr>
                <a:schemeClr val="accent1"/>
              </a:buClr>
              <a:buFont typeface="Arial" panose="020B0604020202020204" pitchFamily="34" charset="0"/>
              <a:buChar char="•"/>
            </a:pPr>
            <a:r>
              <a:rPr lang="en-US" sz="1600" dirty="0"/>
              <a:t>Grinding/polishing procedure for optical finish</a:t>
            </a:r>
          </a:p>
          <a:p>
            <a:pPr marL="285750" indent="-285750">
              <a:buClr>
                <a:schemeClr val="accent1"/>
              </a:buClr>
              <a:buFont typeface="Arial" panose="020B0604020202020204" pitchFamily="34" charset="0"/>
              <a:buChar char="•"/>
            </a:pPr>
            <a:r>
              <a:rPr lang="en-US" sz="1600" dirty="0"/>
              <a:t>Cleaning by US bath, alcohol wipe and 120°C bake</a:t>
            </a:r>
          </a:p>
          <a:p>
            <a:pPr>
              <a:buClr>
                <a:schemeClr val="accent1"/>
              </a:buClr>
            </a:pPr>
            <a:r>
              <a:rPr lang="en-US" sz="1600" dirty="0"/>
              <a:t>Provider: Industry partner Euclid </a:t>
            </a:r>
            <a:r>
              <a:rPr lang="en-US" sz="1600" dirty="0" err="1"/>
              <a:t>Techlabs</a:t>
            </a:r>
            <a:r>
              <a:rPr lang="en-US" sz="1600" dirty="0"/>
              <a:t>: </a:t>
            </a:r>
          </a:p>
          <a:p>
            <a:pPr marL="285750" indent="-285750">
              <a:buClr>
                <a:schemeClr val="accent1"/>
              </a:buClr>
              <a:buFont typeface="Wingdings" panose="05000000000000000000" pitchFamily="2" charset="2"/>
              <a:buChar char="§"/>
            </a:pPr>
            <a:r>
              <a:rPr lang="en-US" sz="1600" dirty="0"/>
              <a:t>Water jet cutting </a:t>
            </a:r>
            <a:r>
              <a:rPr lang="en-US" sz="1600" dirty="0">
                <a:sym typeface="Wingdings" panose="05000000000000000000" pitchFamily="2" charset="2"/>
              </a:rPr>
              <a:t> surface polish  vacuum bake</a:t>
            </a:r>
          </a:p>
          <a:p>
            <a:pPr marL="285750" indent="-285750">
              <a:buClr>
                <a:schemeClr val="accent1"/>
              </a:buClr>
              <a:buFont typeface="Wingdings" panose="05000000000000000000" pitchFamily="2" charset="2"/>
              <a:buChar char="§"/>
            </a:pPr>
            <a:r>
              <a:rPr lang="en-US" sz="1600" dirty="0">
                <a:sym typeface="Wingdings" panose="05000000000000000000" pitchFamily="2" charset="2"/>
              </a:rPr>
              <a:t>Compression w/o brazing with diamond machined copper parts</a:t>
            </a:r>
            <a:endParaRPr lang="de-DE" sz="1600" dirty="0"/>
          </a:p>
        </p:txBody>
      </p:sp>
      <p:sp>
        <p:nvSpPr>
          <p:cNvPr id="24" name="Geschweifte Klammer rechts 23">
            <a:extLst>
              <a:ext uri="{FF2B5EF4-FFF2-40B4-BE49-F238E27FC236}">
                <a16:creationId xmlns:a16="http://schemas.microsoft.com/office/drawing/2014/main" id="{D95A7E43-5B7B-B77D-042B-BA1B89959FF8}"/>
              </a:ext>
            </a:extLst>
          </p:cNvPr>
          <p:cNvSpPr/>
          <p:nvPr/>
        </p:nvSpPr>
        <p:spPr>
          <a:xfrm>
            <a:off x="8328359" y="2285166"/>
            <a:ext cx="282241" cy="1289957"/>
          </a:xfrm>
          <a:prstGeom prst="rightBrace">
            <a:avLst>
              <a:gd name="adj1" fmla="val 4289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5" name="Textfeld 24">
            <a:extLst>
              <a:ext uri="{FF2B5EF4-FFF2-40B4-BE49-F238E27FC236}">
                <a16:creationId xmlns:a16="http://schemas.microsoft.com/office/drawing/2014/main" id="{04A56217-0BD1-2574-BF63-4FDD0DE08CCD}"/>
              </a:ext>
            </a:extLst>
          </p:cNvPr>
          <p:cNvSpPr txBox="1"/>
          <p:nvPr/>
        </p:nvSpPr>
        <p:spPr>
          <a:xfrm>
            <a:off x="8667194" y="2779411"/>
            <a:ext cx="1766959" cy="369332"/>
          </a:xfrm>
          <a:prstGeom prst="rect">
            <a:avLst/>
          </a:prstGeom>
          <a:noFill/>
        </p:spPr>
        <p:txBody>
          <a:bodyPr wrap="square" rtlCol="0">
            <a:spAutoFit/>
          </a:bodyPr>
          <a:lstStyle/>
          <a:p>
            <a:r>
              <a:rPr lang="en-US" b="1" dirty="0">
                <a:solidFill>
                  <a:schemeClr val="accent1"/>
                </a:solidFill>
              </a:rPr>
              <a:t>Surface quality</a:t>
            </a:r>
            <a:endParaRPr lang="de-DE" b="1" dirty="0">
              <a:solidFill>
                <a:schemeClr val="accent1"/>
              </a:solidFill>
            </a:endParaRPr>
          </a:p>
        </p:txBody>
      </p:sp>
      <p:sp>
        <p:nvSpPr>
          <p:cNvPr id="26" name="Pfeil: nach rechts 25">
            <a:extLst>
              <a:ext uri="{FF2B5EF4-FFF2-40B4-BE49-F238E27FC236}">
                <a16:creationId xmlns:a16="http://schemas.microsoft.com/office/drawing/2014/main" id="{9F19595B-B253-6B91-AF23-103AC6CB34D6}"/>
              </a:ext>
            </a:extLst>
          </p:cNvPr>
          <p:cNvSpPr/>
          <p:nvPr/>
        </p:nvSpPr>
        <p:spPr>
          <a:xfrm>
            <a:off x="307398" y="3750131"/>
            <a:ext cx="1307321" cy="443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E80B0897-9B09-D116-8854-2FB67950A9E8}"/>
              </a:ext>
            </a:extLst>
          </p:cNvPr>
          <p:cNvSpPr txBox="1"/>
          <p:nvPr/>
        </p:nvSpPr>
        <p:spPr>
          <a:xfrm>
            <a:off x="1891972" y="3750131"/>
            <a:ext cx="4392100" cy="369332"/>
          </a:xfrm>
          <a:prstGeom prst="rect">
            <a:avLst/>
          </a:prstGeom>
          <a:noFill/>
        </p:spPr>
        <p:txBody>
          <a:bodyPr wrap="none" rtlCol="0">
            <a:spAutoFit/>
          </a:bodyPr>
          <a:lstStyle/>
          <a:p>
            <a:r>
              <a:rPr lang="en-US" b="1" dirty="0"/>
              <a:t>Impact on material performance with RF</a:t>
            </a:r>
            <a:endParaRPr lang="de-DE" b="1" dirty="0"/>
          </a:p>
        </p:txBody>
      </p:sp>
      <p:pic>
        <p:nvPicPr>
          <p:cNvPr id="28" name="Picture 28">
            <a:extLst>
              <a:ext uri="{FF2B5EF4-FFF2-40B4-BE49-F238E27FC236}">
                <a16:creationId xmlns:a16="http://schemas.microsoft.com/office/drawing/2014/main" id="{99E16C0E-6D84-C5CB-DFF6-0A6C31D0BB66}"/>
              </a:ext>
            </a:extLst>
          </p:cNvPr>
          <p:cNvPicPr>
            <a:picLocks noChangeAspect="1"/>
          </p:cNvPicPr>
          <p:nvPr/>
        </p:nvPicPr>
        <p:blipFill>
          <a:blip r:embed="rId4"/>
          <a:stretch>
            <a:fillRect/>
          </a:stretch>
        </p:blipFill>
        <p:spPr>
          <a:xfrm>
            <a:off x="6449201" y="3787880"/>
            <a:ext cx="2432607" cy="1822851"/>
          </a:xfrm>
          <a:prstGeom prst="rect">
            <a:avLst/>
          </a:prstGeom>
        </p:spPr>
      </p:pic>
      <p:grpSp>
        <p:nvGrpSpPr>
          <p:cNvPr id="29" name="Group 38">
            <a:extLst>
              <a:ext uri="{FF2B5EF4-FFF2-40B4-BE49-F238E27FC236}">
                <a16:creationId xmlns:a16="http://schemas.microsoft.com/office/drawing/2014/main" id="{671BC239-D21C-6BE0-D03C-2D84C98559B7}"/>
              </a:ext>
            </a:extLst>
          </p:cNvPr>
          <p:cNvGrpSpPr>
            <a:grpSpLocks noChangeAspect="1"/>
          </p:cNvGrpSpPr>
          <p:nvPr/>
        </p:nvGrpSpPr>
        <p:grpSpPr>
          <a:xfrm>
            <a:off x="224498" y="4266782"/>
            <a:ext cx="5744095" cy="1028824"/>
            <a:chOff x="298233" y="4390593"/>
            <a:chExt cx="15440380" cy="2765523"/>
          </a:xfrm>
        </p:grpSpPr>
        <p:grpSp>
          <p:nvGrpSpPr>
            <p:cNvPr id="30" name="Group 31">
              <a:extLst>
                <a:ext uri="{FF2B5EF4-FFF2-40B4-BE49-F238E27FC236}">
                  <a16:creationId xmlns:a16="http://schemas.microsoft.com/office/drawing/2014/main" id="{824E4861-260A-C50E-7D0F-05DF8D206AA3}"/>
                </a:ext>
              </a:extLst>
            </p:cNvPr>
            <p:cNvGrpSpPr/>
            <p:nvPr/>
          </p:nvGrpSpPr>
          <p:grpSpPr>
            <a:xfrm>
              <a:off x="298233" y="4390593"/>
              <a:ext cx="13072589" cy="2765523"/>
              <a:chOff x="774480" y="4407526"/>
              <a:chExt cx="13072589" cy="2765523"/>
            </a:xfrm>
          </p:grpSpPr>
          <p:grpSp>
            <p:nvGrpSpPr>
              <p:cNvPr id="32" name="Group">
                <a:extLst>
                  <a:ext uri="{FF2B5EF4-FFF2-40B4-BE49-F238E27FC236}">
                    <a16:creationId xmlns:a16="http://schemas.microsoft.com/office/drawing/2014/main" id="{3676DBCC-F8B7-2DB5-4304-C26A0C954CA0}"/>
                  </a:ext>
                </a:extLst>
              </p:cNvPr>
              <p:cNvGrpSpPr/>
              <p:nvPr/>
            </p:nvGrpSpPr>
            <p:grpSpPr>
              <a:xfrm>
                <a:off x="774480" y="4407526"/>
                <a:ext cx="13072589" cy="2765523"/>
                <a:chOff x="0" y="332526"/>
                <a:chExt cx="13072589" cy="2765521"/>
              </a:xfrm>
            </p:grpSpPr>
            <p:pic>
              <p:nvPicPr>
                <p:cNvPr id="35" name="Picture 11" descr="Picture 11">
                  <a:extLst>
                    <a:ext uri="{FF2B5EF4-FFF2-40B4-BE49-F238E27FC236}">
                      <a16:creationId xmlns:a16="http://schemas.microsoft.com/office/drawing/2014/main" id="{C8352D63-6979-B04C-23F6-37B4C78AA059}"/>
                    </a:ext>
                  </a:extLst>
                </p:cNvPr>
                <p:cNvPicPr>
                  <a:picLocks noChangeAspect="1"/>
                </p:cNvPicPr>
                <p:nvPr/>
              </p:nvPicPr>
              <p:blipFill>
                <a:blip r:embed="rId5"/>
                <a:stretch>
                  <a:fillRect/>
                </a:stretch>
              </p:blipFill>
              <p:spPr>
                <a:xfrm>
                  <a:off x="7827652" y="332526"/>
                  <a:ext cx="5244937" cy="2739894"/>
                </a:xfrm>
                <a:prstGeom prst="rect">
                  <a:avLst/>
                </a:prstGeom>
                <a:ln w="12700" cap="flat">
                  <a:noFill/>
                  <a:miter lim="400000"/>
                </a:ln>
                <a:effectLst/>
              </p:spPr>
            </p:pic>
            <p:pic>
              <p:nvPicPr>
                <p:cNvPr id="36" name="pasted-movie.png">
                  <a:extLst>
                    <a:ext uri="{FF2B5EF4-FFF2-40B4-BE49-F238E27FC236}">
                      <a16:creationId xmlns:a16="http://schemas.microsoft.com/office/drawing/2014/main" id="{F95B6B6F-F532-54C9-4B3E-FF48E691572F}"/>
                    </a:ext>
                  </a:extLst>
                </p:cNvPr>
                <p:cNvPicPr>
                  <a:picLocks noChangeAspect="1"/>
                </p:cNvPicPr>
                <p:nvPr/>
              </p:nvPicPr>
              <p:blipFill>
                <a:blip r:embed="rId6"/>
                <a:srcRect l="5299" t="1208" r="2328" b="2216"/>
                <a:stretch>
                  <a:fillRect/>
                </a:stretch>
              </p:blipFill>
              <p:spPr>
                <a:xfrm>
                  <a:off x="0" y="332526"/>
                  <a:ext cx="4371728" cy="2765521"/>
                </a:xfrm>
                <a:prstGeom prst="rect">
                  <a:avLst/>
                </a:prstGeom>
                <a:ln w="12700" cap="flat">
                  <a:noFill/>
                  <a:miter lim="400000"/>
                </a:ln>
                <a:effectLst/>
              </p:spPr>
            </p:pic>
          </p:grpSp>
          <p:pic>
            <p:nvPicPr>
              <p:cNvPr id="33" name="Picture 18">
                <a:extLst>
                  <a:ext uri="{FF2B5EF4-FFF2-40B4-BE49-F238E27FC236}">
                    <a16:creationId xmlns:a16="http://schemas.microsoft.com/office/drawing/2014/main" id="{0781EF92-3BE9-363E-094B-F60D4930A7A8}"/>
                  </a:ext>
                </a:extLst>
              </p:cNvPr>
              <p:cNvPicPr>
                <a:picLocks noChangeAspect="1"/>
              </p:cNvPicPr>
              <p:nvPr/>
            </p:nvPicPr>
            <p:blipFill>
              <a:blip r:embed="rId7"/>
              <a:srcRect r="21237"/>
              <a:stretch>
                <a:fillRect/>
              </a:stretch>
            </p:blipFill>
            <p:spPr>
              <a:xfrm>
                <a:off x="5701199" y="4407526"/>
                <a:ext cx="2900934" cy="2765523"/>
              </a:xfrm>
              <a:prstGeom prst="rect">
                <a:avLst/>
              </a:prstGeom>
            </p:spPr>
          </p:pic>
          <p:pic>
            <p:nvPicPr>
              <p:cNvPr id="34" name="Picture 30">
                <a:extLst>
                  <a:ext uri="{FF2B5EF4-FFF2-40B4-BE49-F238E27FC236}">
                    <a16:creationId xmlns:a16="http://schemas.microsoft.com/office/drawing/2014/main" id="{A282341A-163D-9244-1346-FDF5C568069D}"/>
                  </a:ext>
                </a:extLst>
              </p:cNvPr>
              <p:cNvPicPr>
                <a:picLocks noChangeAspect="1"/>
              </p:cNvPicPr>
              <p:nvPr/>
            </p:nvPicPr>
            <p:blipFill>
              <a:blip r:embed="rId8"/>
              <a:srcRect l="622" t="1738" r="52546" b="2026"/>
              <a:stretch>
                <a:fillRect/>
              </a:stretch>
            </p:blipFill>
            <p:spPr>
              <a:xfrm>
                <a:off x="2943900" y="4407526"/>
                <a:ext cx="2757299" cy="2765523"/>
              </a:xfrm>
              <a:prstGeom prst="rect">
                <a:avLst/>
              </a:prstGeom>
            </p:spPr>
          </p:pic>
        </p:grpSp>
        <p:pic>
          <p:nvPicPr>
            <p:cNvPr id="31" name="Picture 22" descr="A close-up of a ruler and a round pill&#10;&#10;AI-generated content may be incorrect.">
              <a:extLst>
                <a:ext uri="{FF2B5EF4-FFF2-40B4-BE49-F238E27FC236}">
                  <a16:creationId xmlns:a16="http://schemas.microsoft.com/office/drawing/2014/main" id="{24CD9950-5912-D99E-6407-D87A09F3B8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5419" y="4390593"/>
              <a:ext cx="3653194" cy="2739896"/>
            </a:xfrm>
            <a:prstGeom prst="rect">
              <a:avLst/>
            </a:prstGeom>
          </p:spPr>
        </p:pic>
      </p:grpSp>
      <p:sp>
        <p:nvSpPr>
          <p:cNvPr id="37" name="Pfeil: nach rechts 36">
            <a:extLst>
              <a:ext uri="{FF2B5EF4-FFF2-40B4-BE49-F238E27FC236}">
                <a16:creationId xmlns:a16="http://schemas.microsoft.com/office/drawing/2014/main" id="{C5194CC6-C98D-090D-6706-1F63293B122D}"/>
              </a:ext>
            </a:extLst>
          </p:cNvPr>
          <p:cNvSpPr/>
          <p:nvPr/>
        </p:nvSpPr>
        <p:spPr>
          <a:xfrm>
            <a:off x="303924" y="5422380"/>
            <a:ext cx="1307321" cy="443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52B23C7F-7FEF-E013-EAA0-6F27A5ABD91A}"/>
              </a:ext>
            </a:extLst>
          </p:cNvPr>
          <p:cNvSpPr txBox="1"/>
          <p:nvPr/>
        </p:nvSpPr>
        <p:spPr>
          <a:xfrm>
            <a:off x="1742024" y="5446045"/>
            <a:ext cx="6024598" cy="369332"/>
          </a:xfrm>
          <a:prstGeom prst="rect">
            <a:avLst/>
          </a:prstGeom>
          <a:noFill/>
        </p:spPr>
        <p:txBody>
          <a:bodyPr wrap="none" rtlCol="0">
            <a:spAutoFit/>
          </a:bodyPr>
          <a:lstStyle/>
          <a:p>
            <a:r>
              <a:rPr lang="en-US" b="1" dirty="0"/>
              <a:t>Test of high voltage breakdown: LES (W. Wuensch group)</a:t>
            </a:r>
            <a:endParaRPr lang="de-DE" b="1" dirty="0"/>
          </a:p>
        </p:txBody>
      </p:sp>
      <p:pic>
        <p:nvPicPr>
          <p:cNvPr id="39" name="Picture 3" descr="Picture 3">
            <a:extLst>
              <a:ext uri="{FF2B5EF4-FFF2-40B4-BE49-F238E27FC236}">
                <a16:creationId xmlns:a16="http://schemas.microsoft.com/office/drawing/2014/main" id="{0FA18C76-C0BE-5069-BAA9-0E4189DCA8E7}"/>
              </a:ext>
            </a:extLst>
          </p:cNvPr>
          <p:cNvPicPr>
            <a:picLocks noChangeAspect="1"/>
          </p:cNvPicPr>
          <p:nvPr/>
        </p:nvPicPr>
        <p:blipFill>
          <a:blip r:embed="rId10"/>
          <a:stretch>
            <a:fillRect/>
          </a:stretch>
        </p:blipFill>
        <p:spPr>
          <a:xfrm>
            <a:off x="677880" y="5835489"/>
            <a:ext cx="559407" cy="984058"/>
          </a:xfrm>
          <a:prstGeom prst="rect">
            <a:avLst/>
          </a:prstGeom>
          <a:ln w="12700" cap="flat">
            <a:noFill/>
            <a:miter lim="400000"/>
          </a:ln>
          <a:effectLst/>
        </p:spPr>
      </p:pic>
      <p:pic>
        <p:nvPicPr>
          <p:cNvPr id="40" name="Picture 6">
            <a:extLst>
              <a:ext uri="{FF2B5EF4-FFF2-40B4-BE49-F238E27FC236}">
                <a16:creationId xmlns:a16="http://schemas.microsoft.com/office/drawing/2014/main" id="{156CE21B-492D-96B7-D985-687146E193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376" y="5650742"/>
            <a:ext cx="1143967" cy="857976"/>
          </a:xfrm>
          <a:prstGeom prst="rect">
            <a:avLst/>
          </a:prstGeom>
          <a:noFill/>
          <a:extLst>
            <a:ext uri="{909E8E84-426E-40DD-AFC4-6F175D3DCCD1}">
              <a14:hiddenFill xmlns:a14="http://schemas.microsoft.com/office/drawing/2010/main">
                <a:solidFill>
                  <a:srgbClr val="FFFFFF"/>
                </a:solidFill>
              </a14:hiddenFill>
            </a:ext>
          </a:extLst>
        </p:spPr>
      </p:pic>
      <p:sp>
        <p:nvSpPr>
          <p:cNvPr id="41" name="Textfeld 40">
            <a:extLst>
              <a:ext uri="{FF2B5EF4-FFF2-40B4-BE49-F238E27FC236}">
                <a16:creationId xmlns:a16="http://schemas.microsoft.com/office/drawing/2014/main" id="{9282A329-2586-1E9E-C58F-FE1C156807FE}"/>
              </a:ext>
            </a:extLst>
          </p:cNvPr>
          <p:cNvSpPr txBox="1"/>
          <p:nvPr/>
        </p:nvSpPr>
        <p:spPr>
          <a:xfrm>
            <a:off x="1544443" y="5685974"/>
            <a:ext cx="5945154" cy="923330"/>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Validation of FE machining, preparation and cleaning</a:t>
            </a:r>
          </a:p>
          <a:p>
            <a:pPr marL="285750" indent="-285750">
              <a:buClr>
                <a:schemeClr val="accent1"/>
              </a:buClr>
              <a:buFont typeface="Arial" panose="020B0604020202020204" pitchFamily="34" charset="0"/>
              <a:buChar char="•"/>
            </a:pPr>
            <a:r>
              <a:rPr lang="en-US" dirty="0"/>
              <a:t>Reached 7.2 V/µm</a:t>
            </a:r>
          </a:p>
          <a:p>
            <a:pPr marL="285750" indent="-285750">
              <a:buClr>
                <a:schemeClr val="accent1"/>
              </a:buClr>
              <a:buFont typeface="Arial" panose="020B0604020202020204" pitchFamily="34" charset="0"/>
              <a:buChar char="•"/>
            </a:pPr>
            <a:r>
              <a:rPr lang="en-US" dirty="0"/>
              <a:t>Detailed campaign with optimized geometry in Q3 2026</a:t>
            </a:r>
            <a:endParaRPr lang="de-DE" dirty="0"/>
          </a:p>
        </p:txBody>
      </p:sp>
      <p:pic>
        <p:nvPicPr>
          <p:cNvPr id="42" name="Breakdown.png" descr="Breakdown.png">
            <a:extLst>
              <a:ext uri="{FF2B5EF4-FFF2-40B4-BE49-F238E27FC236}">
                <a16:creationId xmlns:a16="http://schemas.microsoft.com/office/drawing/2014/main" id="{D3827C88-C496-BFE7-1D66-54F1804D223F}"/>
              </a:ext>
            </a:extLst>
          </p:cNvPr>
          <p:cNvPicPr>
            <a:picLocks noChangeAspect="1"/>
          </p:cNvPicPr>
          <p:nvPr/>
        </p:nvPicPr>
        <p:blipFill>
          <a:blip r:embed="rId12"/>
          <a:stretch>
            <a:fillRect/>
          </a:stretch>
        </p:blipFill>
        <p:spPr>
          <a:xfrm>
            <a:off x="8902058" y="4060764"/>
            <a:ext cx="3065444" cy="2299083"/>
          </a:xfrm>
          <a:prstGeom prst="rect">
            <a:avLst/>
          </a:prstGeom>
          <a:ln w="12700">
            <a:miter lim="400000"/>
          </a:ln>
        </p:spPr>
      </p:pic>
    </p:spTree>
    <p:extLst>
      <p:ext uri="{BB962C8B-B14F-4D97-AF65-F5344CB8AC3E}">
        <p14:creationId xmlns:p14="http://schemas.microsoft.com/office/powerpoint/2010/main" val="336120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FA7F-1C56-02F6-5599-7F1AD9FCA9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C1F712-1825-056B-344D-BEA0783B0B34}"/>
              </a:ext>
            </a:extLst>
          </p:cNvPr>
          <p:cNvSpPr txBox="1"/>
          <p:nvPr/>
        </p:nvSpPr>
        <p:spPr>
          <a:xfrm>
            <a:off x="3418115" y="315684"/>
            <a:ext cx="5320687"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1.2 </a:t>
            </a:r>
          </a:p>
        </p:txBody>
      </p:sp>
      <p:pic>
        <p:nvPicPr>
          <p:cNvPr id="5" name="Picture 2" descr="Innovate for Sustainable Accelerating Systems: Kick-Off Meeting">
            <a:extLst>
              <a:ext uri="{FF2B5EF4-FFF2-40B4-BE49-F238E27FC236}">
                <a16:creationId xmlns:a16="http://schemas.microsoft.com/office/drawing/2014/main" id="{53D45244-082A-A01D-F709-CDA62E21C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67" y="4340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46" name="Courtesy Walter Wuensch &amp; Victoria Bjelland (CERN)">
            <a:extLst>
              <a:ext uri="{FF2B5EF4-FFF2-40B4-BE49-F238E27FC236}">
                <a16:creationId xmlns:a16="http://schemas.microsoft.com/office/drawing/2014/main" id="{53DA0622-8FE2-C23F-725F-3FC84F220EBE}"/>
              </a:ext>
            </a:extLst>
          </p:cNvPr>
          <p:cNvSpPr/>
          <p:nvPr/>
        </p:nvSpPr>
        <p:spPr>
          <a:xfrm>
            <a:off x="7236227" y="7375960"/>
            <a:ext cx="325949" cy="425110"/>
          </a:xfrm>
          <a:prstGeom prst="line">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ts val="38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9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dirty="0">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80D8D74A-1EC1-3EF0-0809-B58E3A47050F}"/>
              </a:ext>
            </a:extLst>
          </p:cNvPr>
          <p:cNvSpPr/>
          <p:nvPr/>
        </p:nvSpPr>
        <p:spPr>
          <a:xfrm>
            <a:off x="2963755" y="1645920"/>
            <a:ext cx="6065811" cy="330160"/>
          </a:xfrm>
          <a:prstGeom prst="rect">
            <a:avLst/>
          </a:prstGeom>
          <a:solidFill>
            <a:schemeClr val="tx2"/>
          </a:solidFill>
          <a:ln>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F477B354-645A-2B19-300B-7229C60959E0}"/>
              </a:ext>
            </a:extLst>
          </p:cNvPr>
          <p:cNvSpPr txBox="1"/>
          <p:nvPr/>
        </p:nvSpPr>
        <p:spPr>
          <a:xfrm>
            <a:off x="711965" y="1051075"/>
            <a:ext cx="8225970" cy="923330"/>
          </a:xfrm>
          <a:prstGeom prst="rect">
            <a:avLst/>
          </a:prstGeom>
          <a:noFill/>
        </p:spPr>
        <p:txBody>
          <a:bodyPr wrap="none" rtlCol="0">
            <a:spAutoFit/>
          </a:bodyPr>
          <a:lstStyle/>
          <a:p>
            <a:r>
              <a:rPr lang="en-US" dirty="0"/>
              <a:t>Steps taken in 2025: Tuner assembly, warm test validation preparation of cold test:</a:t>
            </a:r>
          </a:p>
          <a:p>
            <a:endParaRPr lang="en-US" dirty="0"/>
          </a:p>
          <a:p>
            <a:r>
              <a:rPr lang="en-US" dirty="0"/>
              <a:t>Goal: Obtain results for </a:t>
            </a:r>
            <a:r>
              <a:rPr lang="en-US" dirty="0">
                <a:solidFill>
                  <a:schemeClr val="bg1"/>
                </a:solidFill>
              </a:rPr>
              <a:t> MS3 (Due in Feb. 27, Cold test + high power tests D2 June 27) </a:t>
            </a:r>
            <a:endParaRPr lang="de-DE" dirty="0">
              <a:solidFill>
                <a:schemeClr val="bg1"/>
              </a:solidFill>
            </a:endParaRPr>
          </a:p>
        </p:txBody>
      </p:sp>
      <p:pic>
        <p:nvPicPr>
          <p:cNvPr id="19" name="Grafik 18">
            <a:extLst>
              <a:ext uri="{FF2B5EF4-FFF2-40B4-BE49-F238E27FC236}">
                <a16:creationId xmlns:a16="http://schemas.microsoft.com/office/drawing/2014/main" id="{E55C6E23-8B56-FA2B-477E-34A5B3D54459}"/>
              </a:ext>
            </a:extLst>
          </p:cNvPr>
          <p:cNvPicPr>
            <a:picLocks noChangeAspect="1"/>
          </p:cNvPicPr>
          <p:nvPr/>
        </p:nvPicPr>
        <p:blipFill>
          <a:blip r:embed="rId4"/>
          <a:stretch>
            <a:fillRect/>
          </a:stretch>
        </p:blipFill>
        <p:spPr>
          <a:xfrm>
            <a:off x="517071" y="2360245"/>
            <a:ext cx="4216400" cy="3925614"/>
          </a:xfrm>
          <a:prstGeom prst="rect">
            <a:avLst/>
          </a:prstGeom>
        </p:spPr>
      </p:pic>
      <p:pic>
        <p:nvPicPr>
          <p:cNvPr id="27" name="Grafik 26">
            <a:extLst>
              <a:ext uri="{FF2B5EF4-FFF2-40B4-BE49-F238E27FC236}">
                <a16:creationId xmlns:a16="http://schemas.microsoft.com/office/drawing/2014/main" id="{109B3CA2-B12B-4BFE-CFE7-D9A49D37F1B7}"/>
              </a:ext>
            </a:extLst>
          </p:cNvPr>
          <p:cNvPicPr>
            <a:picLocks noChangeAspect="1"/>
          </p:cNvPicPr>
          <p:nvPr/>
        </p:nvPicPr>
        <p:blipFill>
          <a:blip r:embed="rId5"/>
          <a:stretch>
            <a:fillRect/>
          </a:stretch>
        </p:blipFill>
        <p:spPr>
          <a:xfrm>
            <a:off x="4969328" y="2616702"/>
            <a:ext cx="6781710" cy="3925614"/>
          </a:xfrm>
          <a:prstGeom prst="rect">
            <a:avLst/>
          </a:prstGeom>
        </p:spPr>
      </p:pic>
      <p:pic>
        <p:nvPicPr>
          <p:cNvPr id="30" name="Picture 19">
            <a:extLst>
              <a:ext uri="{FF2B5EF4-FFF2-40B4-BE49-F238E27FC236}">
                <a16:creationId xmlns:a16="http://schemas.microsoft.com/office/drawing/2014/main" id="{95BA4A79-D1FB-E3F9-0751-270A5BE73A1B}"/>
              </a:ext>
            </a:extLst>
          </p:cNvPr>
          <p:cNvPicPr>
            <a:picLocks noChangeAspect="1"/>
          </p:cNvPicPr>
          <p:nvPr/>
        </p:nvPicPr>
        <p:blipFill>
          <a:blip r:embed="rId6"/>
          <a:stretch>
            <a:fillRect/>
          </a:stretch>
        </p:blipFill>
        <p:spPr>
          <a:xfrm>
            <a:off x="9953854" y="622346"/>
            <a:ext cx="1335743" cy="1784137"/>
          </a:xfrm>
          <a:prstGeom prst="rect">
            <a:avLst/>
          </a:prstGeom>
        </p:spPr>
      </p:pic>
      <p:sp>
        <p:nvSpPr>
          <p:cNvPr id="37" name="Textfeld 36">
            <a:extLst>
              <a:ext uri="{FF2B5EF4-FFF2-40B4-BE49-F238E27FC236}">
                <a16:creationId xmlns:a16="http://schemas.microsoft.com/office/drawing/2014/main" id="{0C8ECF08-4B68-C398-9AB8-8617183CB69F}"/>
              </a:ext>
            </a:extLst>
          </p:cNvPr>
          <p:cNvSpPr txBox="1"/>
          <p:nvPr/>
        </p:nvSpPr>
        <p:spPr>
          <a:xfrm>
            <a:off x="5045528" y="6225988"/>
            <a:ext cx="3899337" cy="369332"/>
          </a:xfrm>
          <a:prstGeom prst="rect">
            <a:avLst/>
          </a:prstGeom>
          <a:noFill/>
        </p:spPr>
        <p:txBody>
          <a:bodyPr wrap="none" rtlCol="0">
            <a:spAutoFit/>
          </a:bodyPr>
          <a:lstStyle/>
          <a:p>
            <a:r>
              <a:rPr lang="en-US" dirty="0"/>
              <a:t>By temperature change of FE material</a:t>
            </a:r>
            <a:endParaRPr lang="de-DE" dirty="0"/>
          </a:p>
        </p:txBody>
      </p:sp>
      <p:sp>
        <p:nvSpPr>
          <p:cNvPr id="6" name="Footer Placeholder 4">
            <a:extLst>
              <a:ext uri="{FF2B5EF4-FFF2-40B4-BE49-F238E27FC236}">
                <a16:creationId xmlns:a16="http://schemas.microsoft.com/office/drawing/2014/main" id="{83E8A25B-8DC0-E1F0-643F-4B5638E602B7}"/>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7" name="Slide Number Placeholder 5">
            <a:extLst>
              <a:ext uri="{FF2B5EF4-FFF2-40B4-BE49-F238E27FC236}">
                <a16:creationId xmlns:a16="http://schemas.microsoft.com/office/drawing/2014/main" id="{3576BF80-AD7F-8A1D-68AE-00D231054C4E}"/>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8</a:t>
            </a:fld>
            <a:endParaRPr lang="en-BE"/>
          </a:p>
        </p:txBody>
      </p:sp>
    </p:spTree>
    <p:extLst>
      <p:ext uri="{BB962C8B-B14F-4D97-AF65-F5344CB8AC3E}">
        <p14:creationId xmlns:p14="http://schemas.microsoft.com/office/powerpoint/2010/main" val="190087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037F2-2E7C-146B-DB30-D1D8539170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26D7C5-9D36-E908-F19B-7F3ED18127BF}"/>
              </a:ext>
            </a:extLst>
          </p:cNvPr>
          <p:cNvSpPr txBox="1"/>
          <p:nvPr/>
        </p:nvSpPr>
        <p:spPr>
          <a:xfrm>
            <a:off x="3418115" y="315684"/>
            <a:ext cx="5320687"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achievements of Task 1.2 </a:t>
            </a:r>
          </a:p>
        </p:txBody>
      </p:sp>
      <p:pic>
        <p:nvPicPr>
          <p:cNvPr id="5" name="Picture 2" descr="Innovate for Sustainable Accelerating Systems: Kick-Off Meeting">
            <a:extLst>
              <a:ext uri="{FF2B5EF4-FFF2-40B4-BE49-F238E27FC236}">
                <a16:creationId xmlns:a16="http://schemas.microsoft.com/office/drawing/2014/main" id="{C20C0AA2-B363-8B4E-584E-28F786265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46" name="Courtesy Walter Wuensch &amp; Victoria Bjelland (CERN)">
            <a:extLst>
              <a:ext uri="{FF2B5EF4-FFF2-40B4-BE49-F238E27FC236}">
                <a16:creationId xmlns:a16="http://schemas.microsoft.com/office/drawing/2014/main" id="{FE63DC87-8E08-8F71-13A1-646D5AAE46ED}"/>
              </a:ext>
            </a:extLst>
          </p:cNvPr>
          <p:cNvSpPr/>
          <p:nvPr/>
        </p:nvSpPr>
        <p:spPr>
          <a:xfrm>
            <a:off x="7236227" y="7375960"/>
            <a:ext cx="325949" cy="425110"/>
          </a:xfrm>
          <a:prstGeom prst="line">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ts val="38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9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B79E9385-6049-5164-6ACC-1F703630F7A9}"/>
              </a:ext>
            </a:extLst>
          </p:cNvPr>
          <p:cNvSpPr txBox="1"/>
          <p:nvPr/>
        </p:nvSpPr>
        <p:spPr>
          <a:xfrm>
            <a:off x="67662" y="1142486"/>
            <a:ext cx="7168565" cy="2308324"/>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400" dirty="0"/>
              <a:t>First Cold measurement in Q4 2025:</a:t>
            </a:r>
          </a:p>
          <a:p>
            <a:pPr marL="800100" lvl="1" indent="-342900">
              <a:buClr>
                <a:schemeClr val="accent1"/>
              </a:buClr>
              <a:buFont typeface="Wingdings" panose="05000000000000000000" pitchFamily="2" charset="2"/>
              <a:buChar char="§"/>
            </a:pPr>
            <a:r>
              <a:rPr lang="en-US" sz="2000" dirty="0"/>
              <a:t>Anti-cryostat in VTS setup validated</a:t>
            </a:r>
          </a:p>
          <a:p>
            <a:pPr marL="1257300" lvl="2" indent="-342900">
              <a:buClr>
                <a:schemeClr val="accent1"/>
              </a:buClr>
              <a:buFont typeface="Symbol" panose="05050102010706020507" pitchFamily="18" charset="2"/>
              <a:buChar char="-"/>
            </a:pPr>
            <a:r>
              <a:rPr lang="en-US" sz="2000" dirty="0"/>
              <a:t>Tuner operated at 320 K inside cold cryostat</a:t>
            </a:r>
          </a:p>
          <a:p>
            <a:pPr marL="800100" lvl="1" indent="-342900">
              <a:buClr>
                <a:schemeClr val="accent1"/>
              </a:buClr>
              <a:buFont typeface="Wingdings" panose="05000000000000000000" pitchFamily="2" charset="2"/>
              <a:buChar char="§"/>
            </a:pPr>
            <a:r>
              <a:rPr lang="en-US" sz="2000" dirty="0"/>
              <a:t>Measurement issues</a:t>
            </a:r>
          </a:p>
          <a:p>
            <a:pPr marL="1257300" lvl="2" indent="-342900">
              <a:buClr>
                <a:srgbClr val="C00000"/>
              </a:buClr>
              <a:buFont typeface="Symbol" panose="05050102010706020507" pitchFamily="18" charset="2"/>
              <a:buChar char="-"/>
            </a:pPr>
            <a:r>
              <a:rPr lang="en-US" sz="2000" dirty="0"/>
              <a:t>Cooling circuit: Porosity under vacuum</a:t>
            </a:r>
          </a:p>
          <a:p>
            <a:pPr marL="1257300" lvl="2" indent="-342900">
              <a:buClr>
                <a:srgbClr val="C00000"/>
              </a:buClr>
              <a:buFont typeface="Symbol" panose="05050102010706020507" pitchFamily="18" charset="2"/>
              <a:buChar char="-"/>
            </a:pPr>
            <a:r>
              <a:rPr lang="en-US" sz="2000" dirty="0"/>
              <a:t>RF leakage from tuner to notch filters</a:t>
            </a:r>
          </a:p>
          <a:p>
            <a:pPr marL="1257300" lvl="2" indent="-342900">
              <a:buClr>
                <a:srgbClr val="C00000"/>
              </a:buClr>
              <a:buFont typeface="Symbol" panose="05050102010706020507" pitchFamily="18" charset="2"/>
              <a:buChar char="-"/>
            </a:pPr>
            <a:r>
              <a:rPr lang="en-US" sz="2000" dirty="0">
                <a:solidFill>
                  <a:srgbClr val="C00000"/>
                </a:solidFill>
              </a:rPr>
              <a:t>Frequency sensitivity to cryostat pressure variations</a:t>
            </a:r>
            <a:endParaRPr lang="de-DE" sz="2000" dirty="0">
              <a:solidFill>
                <a:srgbClr val="C00000"/>
              </a:solidFill>
            </a:endParaRPr>
          </a:p>
        </p:txBody>
      </p:sp>
      <p:pic>
        <p:nvPicPr>
          <p:cNvPr id="12" name="Image" descr="Image">
            <a:extLst>
              <a:ext uri="{FF2B5EF4-FFF2-40B4-BE49-F238E27FC236}">
                <a16:creationId xmlns:a16="http://schemas.microsoft.com/office/drawing/2014/main" id="{C2B0EA6C-3608-E0B8-04BB-7CD9795BDCFB}"/>
              </a:ext>
            </a:extLst>
          </p:cNvPr>
          <p:cNvPicPr>
            <a:picLocks noChangeAspect="1"/>
          </p:cNvPicPr>
          <p:nvPr/>
        </p:nvPicPr>
        <p:blipFill>
          <a:blip r:embed="rId4"/>
          <a:stretch>
            <a:fillRect/>
          </a:stretch>
        </p:blipFill>
        <p:spPr>
          <a:xfrm>
            <a:off x="7971123" y="829917"/>
            <a:ext cx="4001817" cy="3271834"/>
          </a:xfrm>
          <a:prstGeom prst="rect">
            <a:avLst/>
          </a:prstGeom>
          <a:ln w="12700">
            <a:miter lim="400000"/>
          </a:ln>
        </p:spPr>
      </p:pic>
      <p:sp>
        <p:nvSpPr>
          <p:cNvPr id="13" name="Tuner @ 4.2 K: QFRT  tuning…">
            <a:extLst>
              <a:ext uri="{FF2B5EF4-FFF2-40B4-BE49-F238E27FC236}">
                <a16:creationId xmlns:a16="http://schemas.microsoft.com/office/drawing/2014/main" id="{621AF5DB-593C-4525-CF4A-2C06CA99D445}"/>
              </a:ext>
            </a:extLst>
          </p:cNvPr>
          <p:cNvSpPr/>
          <p:nvPr/>
        </p:nvSpPr>
        <p:spPr>
          <a:xfrm>
            <a:off x="8227643" y="4232426"/>
            <a:ext cx="2785110" cy="682191"/>
          </a:xfrm>
          <a:prstGeom prst="roundRect">
            <a:avLst>
              <a:gd name="adj" fmla="val 19755"/>
            </a:avLst>
          </a:prstGeom>
          <a:solidFill>
            <a:schemeClr val="accent1">
              <a:lumOff val="51343"/>
            </a:schemeClr>
          </a:solidFill>
          <a:ln w="38100">
            <a:solidFill>
              <a:srgbClr val="1E5AA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p>
            <a:pPr algn="ctr">
              <a:defRPr sz="2800" b="1">
                <a:solidFill>
                  <a:srgbClr val="941100"/>
                </a:solidFill>
              </a:defRPr>
            </a:pPr>
            <a:r>
              <a:rPr sz="1600" dirty="0"/>
              <a:t>Tuner @ 4.2 K: Q</a:t>
            </a:r>
            <a:r>
              <a:rPr sz="1600" baseline="-5999" dirty="0"/>
              <a:t>FRT  </a:t>
            </a:r>
            <a:r>
              <a:rPr sz="1600" dirty="0"/>
              <a:t>tuning </a:t>
            </a:r>
          </a:p>
          <a:p>
            <a:pPr algn="ctr">
              <a:defRPr sz="2800">
                <a:solidFill>
                  <a:srgbClr val="941100"/>
                </a:solidFill>
              </a:defRPr>
            </a:pPr>
            <a:r>
              <a:rPr sz="1600" dirty="0"/>
              <a:t>Sensitive to cryostat pressures </a:t>
            </a:r>
          </a:p>
        </p:txBody>
      </p:sp>
      <p:sp>
        <p:nvSpPr>
          <p:cNvPr id="14" name="Dingbat X">
            <a:extLst>
              <a:ext uri="{FF2B5EF4-FFF2-40B4-BE49-F238E27FC236}">
                <a16:creationId xmlns:a16="http://schemas.microsoft.com/office/drawing/2014/main" id="{55BB9DCF-70DB-42E5-E448-71B3C6478808}"/>
              </a:ext>
            </a:extLst>
          </p:cNvPr>
          <p:cNvSpPr/>
          <p:nvPr/>
        </p:nvSpPr>
        <p:spPr>
          <a:xfrm>
            <a:off x="7104008" y="2968200"/>
            <a:ext cx="630331" cy="460800"/>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C00000"/>
          </a:solidFill>
          <a:ln w="38100">
            <a:solidFill>
              <a:srgbClr val="FF0000"/>
            </a:solidFill>
          </a:ln>
        </p:spPr>
        <p:txBody>
          <a:bodyPr tIns="91439" bIns="91439" anchor="ctr"/>
          <a:lstStyle/>
          <a:p>
            <a:endParaRPr/>
          </a:p>
        </p:txBody>
      </p:sp>
      <p:sp>
        <p:nvSpPr>
          <p:cNvPr id="15" name="Dingbat Tick">
            <a:extLst>
              <a:ext uri="{FF2B5EF4-FFF2-40B4-BE49-F238E27FC236}">
                <a16:creationId xmlns:a16="http://schemas.microsoft.com/office/drawing/2014/main" id="{268A2215-ADFE-D775-862B-A64570419750}"/>
              </a:ext>
            </a:extLst>
          </p:cNvPr>
          <p:cNvSpPr/>
          <p:nvPr/>
        </p:nvSpPr>
        <p:spPr>
          <a:xfrm>
            <a:off x="7086242" y="1443839"/>
            <a:ext cx="475934" cy="461665"/>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3"/>
          </a:solidFill>
          <a:ln w="38100">
            <a:solidFill>
              <a:schemeClr val="accent6"/>
            </a:solidFill>
          </a:ln>
        </p:spPr>
        <p:txBody>
          <a:bodyPr tIns="91439" bIns="91439" anchor="ctr"/>
          <a:lstStyle/>
          <a:p>
            <a:endParaRPr/>
          </a:p>
        </p:txBody>
      </p:sp>
      <p:sp>
        <p:nvSpPr>
          <p:cNvPr id="16" name="QFRT">
            <a:extLst>
              <a:ext uri="{FF2B5EF4-FFF2-40B4-BE49-F238E27FC236}">
                <a16:creationId xmlns:a16="http://schemas.microsoft.com/office/drawing/2014/main" id="{3922F744-7ED8-7BF6-F4CD-E73F610B593B}"/>
              </a:ext>
            </a:extLst>
          </p:cNvPr>
          <p:cNvSpPr txBox="1"/>
          <p:nvPr/>
        </p:nvSpPr>
        <p:spPr>
          <a:xfrm>
            <a:off x="6952912" y="865488"/>
            <a:ext cx="781427"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defRPr sz="4700" b="1">
                <a:solidFill>
                  <a:srgbClr val="000000"/>
                </a:solidFill>
              </a:defRPr>
            </a:pPr>
            <a:r>
              <a:rPr sz="2400" dirty="0"/>
              <a:t>Q</a:t>
            </a:r>
            <a:r>
              <a:rPr sz="2400" baseline="-5999" dirty="0"/>
              <a:t>FRT</a:t>
            </a:r>
          </a:p>
        </p:txBody>
      </p:sp>
      <p:sp>
        <p:nvSpPr>
          <p:cNvPr id="17" name="Δf0">
            <a:extLst>
              <a:ext uri="{FF2B5EF4-FFF2-40B4-BE49-F238E27FC236}">
                <a16:creationId xmlns:a16="http://schemas.microsoft.com/office/drawing/2014/main" id="{184A0476-20E0-4C70-3291-DDFD0EB763BE}"/>
              </a:ext>
            </a:extLst>
          </p:cNvPr>
          <p:cNvSpPr txBox="1"/>
          <p:nvPr/>
        </p:nvSpPr>
        <p:spPr>
          <a:xfrm>
            <a:off x="7069155" y="2465834"/>
            <a:ext cx="783576"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defRPr sz="4700" b="1">
                <a:solidFill>
                  <a:srgbClr val="000000"/>
                </a:solidFill>
              </a:defRPr>
            </a:pPr>
            <a:r>
              <a:rPr sz="2400" dirty="0"/>
              <a:t>Δf</a:t>
            </a:r>
            <a:r>
              <a:rPr sz="2400" baseline="-5999" dirty="0"/>
              <a:t>0</a:t>
            </a:r>
          </a:p>
        </p:txBody>
      </p:sp>
      <p:sp>
        <p:nvSpPr>
          <p:cNvPr id="20" name="Rechteck 19">
            <a:extLst>
              <a:ext uri="{FF2B5EF4-FFF2-40B4-BE49-F238E27FC236}">
                <a16:creationId xmlns:a16="http://schemas.microsoft.com/office/drawing/2014/main" id="{A34BC976-3594-1371-F0F3-B71B932B9477}"/>
              </a:ext>
            </a:extLst>
          </p:cNvPr>
          <p:cNvSpPr/>
          <p:nvPr/>
        </p:nvSpPr>
        <p:spPr>
          <a:xfrm>
            <a:off x="1813125" y="4791456"/>
            <a:ext cx="4282875" cy="350085"/>
          </a:xfrm>
          <a:prstGeom prst="rect">
            <a:avLst/>
          </a:prstGeom>
          <a:solidFill>
            <a:schemeClr val="tx2"/>
          </a:solidFill>
          <a:ln>
            <a:solidFill>
              <a:srgbClr val="90B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9C8CF33C-3D9B-DE92-ACC2-7B602D4510E2}"/>
              </a:ext>
            </a:extLst>
          </p:cNvPr>
          <p:cNvSpPr txBox="1"/>
          <p:nvPr/>
        </p:nvSpPr>
        <p:spPr>
          <a:xfrm>
            <a:off x="253912" y="3831244"/>
            <a:ext cx="7145289" cy="2616101"/>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400" dirty="0"/>
              <a:t>Q1 2026:</a:t>
            </a:r>
          </a:p>
          <a:p>
            <a:pPr marL="800100" lvl="1" indent="-342900">
              <a:buClr>
                <a:schemeClr val="accent1"/>
              </a:buClr>
              <a:buFont typeface="Wingdings" panose="05000000000000000000" pitchFamily="2" charset="2"/>
              <a:buChar char="§"/>
            </a:pPr>
            <a:r>
              <a:rPr lang="en-US" sz="2000" dirty="0"/>
              <a:t>Addressing RF and cryostat issues</a:t>
            </a:r>
          </a:p>
          <a:p>
            <a:pPr marL="1257300" lvl="2" indent="-342900">
              <a:buClr>
                <a:schemeClr val="accent1"/>
              </a:buClr>
              <a:buFont typeface="Symbol" panose="05050102010706020507" pitchFamily="18" charset="2"/>
              <a:buChar char="-"/>
            </a:pPr>
            <a:r>
              <a:rPr lang="en-US" sz="2000" dirty="0"/>
              <a:t>Modifications  ongoing: 4-week  RF test in June 2026</a:t>
            </a:r>
            <a:br>
              <a:rPr lang="en-US" sz="2000" dirty="0"/>
            </a:br>
            <a:r>
              <a:rPr lang="en-US" sz="2000" dirty="0">
                <a:sym typeface="Wingdings" panose="05000000000000000000" pitchFamily="2" charset="2"/>
              </a:rPr>
              <a:t> </a:t>
            </a:r>
            <a:r>
              <a:rPr lang="en-US" sz="2000" dirty="0">
                <a:solidFill>
                  <a:schemeClr val="bg1"/>
                </a:solidFill>
                <a:sym typeface="Wingdings" panose="05000000000000000000" pitchFamily="2" charset="2"/>
              </a:rPr>
              <a:t>MS3 Test of 400 MHz cavity with FE-FRT</a:t>
            </a:r>
            <a:endParaRPr lang="en-US" sz="2000" dirty="0">
              <a:solidFill>
                <a:schemeClr val="bg1"/>
              </a:solidFill>
            </a:endParaRPr>
          </a:p>
          <a:p>
            <a:pPr marL="800100" lvl="1" indent="-342900">
              <a:buClr>
                <a:schemeClr val="accent1"/>
              </a:buClr>
              <a:buFont typeface="Wingdings" panose="05000000000000000000" pitchFamily="2" charset="2"/>
              <a:buChar char="§"/>
            </a:pPr>
            <a:r>
              <a:rPr lang="en-US" sz="2000" dirty="0"/>
              <a:t>High power test for D3</a:t>
            </a:r>
          </a:p>
          <a:p>
            <a:pPr marL="1257300" lvl="2" indent="-342900">
              <a:buClr>
                <a:schemeClr val="accent1"/>
              </a:buClr>
              <a:buFont typeface="Symbol" panose="05050102010706020507" pitchFamily="18" charset="2"/>
              <a:buChar char="-"/>
            </a:pPr>
            <a:r>
              <a:rPr lang="en-US" sz="2000" dirty="0"/>
              <a:t>Go as high as reasonable possible with cold test</a:t>
            </a:r>
          </a:p>
          <a:p>
            <a:pPr marL="1257300" lvl="2" indent="-342900">
              <a:buClr>
                <a:schemeClr val="accent1"/>
              </a:buClr>
              <a:buFont typeface="Symbol" panose="05050102010706020507" pitchFamily="18" charset="2"/>
              <a:buChar char="-"/>
            </a:pPr>
            <a:r>
              <a:rPr lang="en-US" sz="2000" dirty="0"/>
              <a:t>High power (100 kW) demonstration with Spin-off</a:t>
            </a:r>
            <a:br>
              <a:rPr lang="en-US" sz="2000" dirty="0"/>
            </a:br>
            <a:r>
              <a:rPr lang="en-US" sz="2000" dirty="0"/>
              <a:t>developed FE phase shifter</a:t>
            </a:r>
          </a:p>
        </p:txBody>
      </p:sp>
      <p:sp>
        <p:nvSpPr>
          <p:cNvPr id="3" name="Footer Placeholder 4">
            <a:extLst>
              <a:ext uri="{FF2B5EF4-FFF2-40B4-BE49-F238E27FC236}">
                <a16:creationId xmlns:a16="http://schemas.microsoft.com/office/drawing/2014/main" id="{4871A6A0-4D80-E8AE-7075-3CD9F761A8E1}"/>
              </a:ext>
            </a:extLst>
          </p:cNvPr>
          <p:cNvSpPr>
            <a:spLocks noGrp="1"/>
          </p:cNvSpPr>
          <p:nvPr>
            <p:ph type="ftr" sz="quarter" idx="11"/>
          </p:nvPr>
        </p:nvSpPr>
        <p:spPr>
          <a:xfrm>
            <a:off x="4038600" y="6356350"/>
            <a:ext cx="4114800" cy="365125"/>
          </a:xfrm>
        </p:spPr>
        <p:txBody>
          <a:bodyPr/>
          <a:lstStyle/>
          <a:p>
            <a:r>
              <a:rPr lang="de-DE" dirty="0"/>
              <a:t>A. Neumann, HZB, </a:t>
            </a:r>
            <a:r>
              <a:rPr lang="de-DE" dirty="0" err="1"/>
              <a:t>iSAS</a:t>
            </a:r>
            <a:r>
              <a:rPr lang="de-DE" dirty="0"/>
              <a:t> WP1 FE-FRT, RP1, 01.06.2026</a:t>
            </a:r>
            <a:endParaRPr lang="en-BE" dirty="0"/>
          </a:p>
        </p:txBody>
      </p:sp>
      <p:sp>
        <p:nvSpPr>
          <p:cNvPr id="6" name="Slide Number Placeholder 5">
            <a:extLst>
              <a:ext uri="{FF2B5EF4-FFF2-40B4-BE49-F238E27FC236}">
                <a16:creationId xmlns:a16="http://schemas.microsoft.com/office/drawing/2014/main" id="{81DDD0BF-2529-8324-9317-1B6E8E89E4EC}"/>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9</a:t>
            </a:fld>
            <a:endParaRPr lang="en-BE"/>
          </a:p>
        </p:txBody>
      </p:sp>
    </p:spTree>
    <p:extLst>
      <p:ext uri="{BB962C8B-B14F-4D97-AF65-F5344CB8AC3E}">
        <p14:creationId xmlns:p14="http://schemas.microsoft.com/office/powerpoint/2010/main" val="316249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2663</Words>
  <Application>Microsoft Office PowerPoint</Application>
  <PresentationFormat>Breitbild</PresentationFormat>
  <Paragraphs>252</Paragraphs>
  <Slides>17</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17</vt:i4>
      </vt:variant>
    </vt:vector>
  </HeadingPairs>
  <TitlesOfParts>
    <vt:vector size="26" baseType="lpstr">
      <vt:lpstr>ＭＳ Ｐゴシック</vt:lpstr>
      <vt:lpstr>Aptos</vt:lpstr>
      <vt:lpstr>Aptos Display</vt:lpstr>
      <vt:lpstr>Arial</vt:lpstr>
      <vt:lpstr>Calibri</vt:lpstr>
      <vt:lpstr>Helvetica</vt:lpstr>
      <vt:lpstr>Symbol</vt:lpstr>
      <vt:lpstr>Wingdings</vt:lpstr>
      <vt:lpstr>Office Theme</vt:lpstr>
      <vt:lpstr>WP1: FE-FRT  RP1 review meeting, June 1st, 2026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Neumann, Axel</cp:lastModifiedBy>
  <cp:revision>126</cp:revision>
  <dcterms:created xsi:type="dcterms:W3CDTF">2024-02-23T11:31:04Z</dcterms:created>
  <dcterms:modified xsi:type="dcterms:W3CDTF">2026-05-28T15:11:28Z</dcterms:modified>
</cp:coreProperties>
</file>