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99"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defTabSz="914400">
              <a:lnSpc>
                <a:spcPct val="90000"/>
              </a:lnSpc>
            </a:pPr>
            <a:r>
              <a:rPr lang="en-BE" sz="6000" b="0" u="none" strike="noStrike">
                <a:solidFill>
                  <a:schemeClr val="dk1"/>
                </a:solidFill>
                <a:effectLst/>
                <a:uFillTx/>
                <a:latin typeface="Aptos Display"/>
              </a:rPr>
              <a:t>Click to move the slide</a:t>
            </a:r>
          </a:p>
        </p:txBody>
      </p:sp>
      <p:sp>
        <p:nvSpPr>
          <p:cNvPr id="74"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indent="0">
              <a:buNone/>
            </a:pPr>
            <a:r>
              <a:rPr lang="en-US" sz="2000" b="0" u="none" strike="noStrike">
                <a:solidFill>
                  <a:srgbClr val="000000"/>
                </a:solidFill>
                <a:effectLst/>
                <a:uFillTx/>
                <a:latin typeface="Calibri"/>
              </a:rPr>
              <a:t>Click to edit the notes format</a:t>
            </a:r>
          </a:p>
        </p:txBody>
      </p:sp>
      <p:sp>
        <p:nvSpPr>
          <p:cNvPr id="75"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u="none" strike="noStrike">
                <a:solidFill>
                  <a:srgbClr val="000000"/>
                </a:solidFill>
                <a:effectLst/>
                <a:uFillTx/>
                <a:latin typeface="Calibri"/>
              </a:rPr>
              <a:t>&lt;header&gt;</a:t>
            </a:r>
          </a:p>
        </p:txBody>
      </p:sp>
      <p:sp>
        <p:nvSpPr>
          <p:cNvPr id="76" name="PlaceHolder 4"/>
          <p:cNvSpPr>
            <a:spLocks noGrp="1"/>
          </p:cNvSpPr>
          <p:nvPr>
            <p:ph type="dt" idx="38"/>
          </p:nvPr>
        </p:nvSpPr>
        <p:spPr>
          <a:xfrm>
            <a:off x="4399200" y="0"/>
            <a:ext cx="3372840" cy="502560"/>
          </a:xfrm>
          <a:prstGeom prst="rect">
            <a:avLst/>
          </a:prstGeom>
          <a:noFill/>
          <a:ln w="0">
            <a:noFill/>
          </a:ln>
        </p:spPr>
        <p:txBody>
          <a:bodyPr lIns="0" tIns="0" rIns="0" bIns="0" anchor="t">
            <a:noAutofit/>
          </a:bodyPr>
          <a:lstStyle>
            <a:lvl1pPr indent="0" algn="r">
              <a:buNone/>
              <a:defRPr lang="en-US" sz="1400" b="0" u="none" strike="noStrike">
                <a:solidFill>
                  <a:srgbClr val="000000"/>
                </a:solidFill>
                <a:effectLst/>
                <a:uFillTx/>
                <a:latin typeface="Calibri"/>
              </a:defRPr>
            </a:lvl1pPr>
          </a:lstStyle>
          <a:p>
            <a:pPr indent="0" algn="r">
              <a:buNone/>
            </a:pPr>
            <a:r>
              <a:rPr lang="en-US" sz="1400" b="0" u="none" strike="noStrike">
                <a:solidFill>
                  <a:srgbClr val="000000"/>
                </a:solidFill>
                <a:effectLst/>
                <a:uFillTx/>
                <a:latin typeface="Calibri"/>
              </a:rPr>
              <a:t>&lt;date/time&gt;</a:t>
            </a:r>
          </a:p>
        </p:txBody>
      </p:sp>
      <p:sp>
        <p:nvSpPr>
          <p:cNvPr id="77" name="PlaceHolder 5"/>
          <p:cNvSpPr>
            <a:spLocks noGrp="1"/>
          </p:cNvSpPr>
          <p:nvPr>
            <p:ph type="ftr" idx="39"/>
          </p:nvPr>
        </p:nvSpPr>
        <p:spPr>
          <a:xfrm>
            <a:off x="0" y="9555480"/>
            <a:ext cx="3372840" cy="502560"/>
          </a:xfrm>
          <a:prstGeom prst="rect">
            <a:avLst/>
          </a:prstGeom>
          <a:noFill/>
          <a:ln w="0">
            <a:noFill/>
          </a:ln>
        </p:spPr>
        <p:txBody>
          <a:bodyPr lIns="0" tIns="0" rIns="0" bIns="0" anchor="b">
            <a:noAutofit/>
          </a:bodyPr>
          <a:lstStyle>
            <a:lvl1pPr indent="0">
              <a:buNone/>
              <a:defRPr lang="en-US" sz="1400" b="0" u="none" strike="noStrike">
                <a:solidFill>
                  <a:srgbClr val="000000"/>
                </a:solidFill>
                <a:effectLst/>
                <a:uFillTx/>
                <a:latin typeface="Calibri"/>
              </a:defRPr>
            </a:lvl1pPr>
          </a:lstStyle>
          <a:p>
            <a:pPr indent="0">
              <a:buNone/>
            </a:pPr>
            <a:r>
              <a:rPr lang="en-US" sz="1400" b="0" u="none" strike="noStrike">
                <a:solidFill>
                  <a:srgbClr val="000000"/>
                </a:solidFill>
                <a:effectLst/>
                <a:uFillTx/>
                <a:latin typeface="Calibri"/>
              </a:rPr>
              <a:t>&lt;footer&gt;</a:t>
            </a:r>
          </a:p>
        </p:txBody>
      </p:sp>
      <p:sp>
        <p:nvSpPr>
          <p:cNvPr id="78" name="PlaceHolder 6"/>
          <p:cNvSpPr>
            <a:spLocks noGrp="1"/>
          </p:cNvSpPr>
          <p:nvPr>
            <p:ph type="sldNum" idx="40"/>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u="none" strike="noStrike">
                <a:solidFill>
                  <a:srgbClr val="000000"/>
                </a:solidFill>
                <a:effectLst/>
                <a:uFillTx/>
                <a:latin typeface="Calibri"/>
              </a:defRPr>
            </a:lvl1pPr>
          </a:lstStyle>
          <a:p>
            <a:pPr indent="0" algn="r">
              <a:buNone/>
            </a:pPr>
            <a:fld id="{843AE99B-004A-416E-AF93-8079E1A29128}" type="slidenum">
              <a:rPr lang="en-US" sz="1400" b="0" u="none" strike="noStrike">
                <a:solidFill>
                  <a:srgbClr val="000000"/>
                </a:solidFill>
                <a:effectLst/>
                <a:uFillTx/>
                <a:latin typeface="Calibri"/>
              </a:rPr>
              <a:t>‹#›</a:t>
            </a:fld>
            <a:endParaRPr lang="en-US" sz="1400" b="0" u="none" strike="noStrike">
              <a:solidFill>
                <a:srgbClr val="000000"/>
              </a:solidFill>
              <a:effectLst/>
              <a:uFillTx/>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PlaceHolder 1"/>
          <p:cNvSpPr>
            <a:spLocks noGrp="1" noRot="1" noChangeAspect="1"/>
          </p:cNvSpPr>
          <p:nvPr>
            <p:ph type="sldImg"/>
          </p:nvPr>
        </p:nvSpPr>
        <p:spPr>
          <a:xfrm>
            <a:off x="685800" y="1143000"/>
            <a:ext cx="5486400" cy="3086100"/>
          </a:xfrm>
          <a:prstGeom prst="rect">
            <a:avLst/>
          </a:prstGeom>
          <a:ln w="0">
            <a:noFill/>
          </a:ln>
        </p:spPr>
      </p:sp>
      <p:sp>
        <p:nvSpPr>
          <p:cNvPr id="679"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en-US" sz="1800" b="0" u="none" strike="noStrike">
              <a:solidFill>
                <a:srgbClr val="000000"/>
              </a:solidFill>
              <a:effectLst/>
              <a:uFillTx/>
              <a:latin typeface="Calibri"/>
            </a:endParaRPr>
          </a:p>
        </p:txBody>
      </p:sp>
      <p:sp>
        <p:nvSpPr>
          <p:cNvPr id="680" name="PlaceHolder 3"/>
          <p:cNvSpPr>
            <a:spLocks noGrp="1"/>
          </p:cNvSpPr>
          <p:nvPr>
            <p:ph type="sldNum" idx="6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GB" sz="1200" b="0" u="none" strike="noStrike">
                <a:solidFill>
                  <a:srgbClr val="000000"/>
                </a:solidFill>
                <a:effectLst/>
                <a:uFillTx/>
                <a:latin typeface="Calibri"/>
              </a:defRPr>
            </a:lvl1pPr>
          </a:lstStyle>
          <a:p>
            <a:pPr indent="0" algn="r">
              <a:lnSpc>
                <a:spcPct val="100000"/>
              </a:lnSpc>
              <a:buNone/>
            </a:pPr>
            <a:fld id="{8D6EBF36-94AD-400A-8A5E-0CCF08C0CF00}" type="slidenum">
              <a:rPr lang="en-GB" sz="1200" b="0" u="none" strike="noStrike">
                <a:solidFill>
                  <a:srgbClr val="000000"/>
                </a:solidFill>
                <a:effectLst/>
                <a:uFillTx/>
                <a:latin typeface="Calibri"/>
              </a:rPr>
              <a:t>16</a:t>
            </a:fld>
            <a:endParaRPr lang="en-US" sz="1200" b="0" u="none" strike="noStrike">
              <a:solidFill>
                <a:srgbClr val="000000"/>
              </a:solidFill>
              <a:effectLst/>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PlaceHolder 1"/>
          <p:cNvSpPr>
            <a:spLocks noGrp="1" noRot="1" noChangeAspect="1"/>
          </p:cNvSpPr>
          <p:nvPr>
            <p:ph type="sldImg"/>
          </p:nvPr>
        </p:nvSpPr>
        <p:spPr>
          <a:xfrm>
            <a:off x="685800" y="1143000"/>
            <a:ext cx="5486400" cy="3086100"/>
          </a:xfrm>
          <a:prstGeom prst="rect">
            <a:avLst/>
          </a:prstGeom>
          <a:ln w="0">
            <a:noFill/>
          </a:ln>
        </p:spPr>
      </p:sp>
      <p:sp>
        <p:nvSpPr>
          <p:cNvPr id="68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en-US" sz="1800" b="0" u="none" strike="noStrike">
              <a:solidFill>
                <a:srgbClr val="000000"/>
              </a:solidFill>
              <a:effectLst/>
              <a:uFillTx/>
              <a:latin typeface="Calibri"/>
            </a:endParaRPr>
          </a:p>
        </p:txBody>
      </p:sp>
      <p:sp>
        <p:nvSpPr>
          <p:cNvPr id="683" name="PlaceHolder 3"/>
          <p:cNvSpPr>
            <a:spLocks noGrp="1"/>
          </p:cNvSpPr>
          <p:nvPr>
            <p:ph type="sldNum" idx="6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en-GB" sz="1200" b="0" u="none" strike="noStrike">
                <a:solidFill>
                  <a:srgbClr val="000000"/>
                </a:solidFill>
                <a:effectLst/>
                <a:uFillTx/>
                <a:latin typeface="Calibri"/>
              </a:defRPr>
            </a:lvl1pPr>
          </a:lstStyle>
          <a:p>
            <a:pPr indent="0" algn="r">
              <a:lnSpc>
                <a:spcPct val="100000"/>
              </a:lnSpc>
              <a:buNone/>
            </a:pPr>
            <a:fld id="{7E66CA92-83EB-463A-A6F2-10C3E6F5B2C1}" type="slidenum">
              <a:rPr lang="en-GB" sz="1200" b="0" u="none" strike="noStrike">
                <a:solidFill>
                  <a:srgbClr val="000000"/>
                </a:solidFill>
                <a:effectLst/>
                <a:uFillTx/>
                <a:latin typeface="Calibri"/>
              </a:rPr>
              <a:t>17</a:t>
            </a:fld>
            <a:endParaRPr lang="en-US" sz="1200" b="0" u="none" strike="noStrike">
              <a:solidFill>
                <a:srgbClr val="000000"/>
              </a:solidFill>
              <a:effectLst/>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PlaceHolder 1"/>
          <p:cNvSpPr>
            <a:spLocks noGrp="1" noRot="1" noChangeAspect="1"/>
          </p:cNvSpPr>
          <p:nvPr>
            <p:ph type="sldImg"/>
          </p:nvPr>
        </p:nvSpPr>
        <p:spPr>
          <a:xfrm>
            <a:off x="573088" y="1336675"/>
            <a:ext cx="6413500" cy="3606800"/>
          </a:xfrm>
          <a:prstGeom prst="rect">
            <a:avLst/>
          </a:prstGeom>
          <a:ln w="0">
            <a:noFill/>
          </a:ln>
        </p:spPr>
      </p:sp>
      <p:sp>
        <p:nvSpPr>
          <p:cNvPr id="685" name="PlaceHolder 2"/>
          <p:cNvSpPr>
            <a:spLocks noGrp="1"/>
          </p:cNvSpPr>
          <p:nvPr>
            <p:ph type="body"/>
          </p:nvPr>
        </p:nvSpPr>
        <p:spPr>
          <a:xfrm>
            <a:off x="755640" y="5145120"/>
            <a:ext cx="6047640" cy="4209480"/>
          </a:xfrm>
          <a:prstGeom prst="rect">
            <a:avLst/>
          </a:prstGeom>
          <a:noFill/>
          <a:ln w="0">
            <a:noFill/>
          </a:ln>
        </p:spPr>
        <p:txBody>
          <a:bodyPr lIns="91440" tIns="45720" rIns="91440" bIns="45720" anchor="t">
            <a:noAutofit/>
          </a:bodyPr>
          <a:lstStyle/>
          <a:p>
            <a:pPr indent="0">
              <a:buNone/>
            </a:pPr>
            <a:endParaRPr lang="fr-FR" sz="1800" b="0" u="none" strike="noStrike">
              <a:solidFill>
                <a:srgbClr val="000000"/>
              </a:solidFill>
              <a:effectLst/>
              <a:uFillTx/>
              <a:latin typeface="Calibri"/>
            </a:endParaRPr>
          </a:p>
        </p:txBody>
      </p:sp>
      <p:sp>
        <p:nvSpPr>
          <p:cNvPr id="686" name="PlaceHolder 3"/>
          <p:cNvSpPr>
            <a:spLocks noGrp="1"/>
          </p:cNvSpPr>
          <p:nvPr>
            <p:ph type="sldNum" idx="65"/>
          </p:nvPr>
        </p:nvSpPr>
        <p:spPr>
          <a:xfrm>
            <a:off x="4281480" y="10155240"/>
            <a:ext cx="3276000" cy="53568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US" sz="1200" b="0" u="none" strike="noStrike">
                <a:solidFill>
                  <a:srgbClr val="000000"/>
                </a:solidFill>
                <a:effectLst/>
                <a:uFillTx/>
                <a:latin typeface="Calibri"/>
                <a:ea typeface="+mn-ea"/>
              </a:defRPr>
            </a:lvl1pPr>
          </a:lstStyle>
          <a:p>
            <a:pPr indent="0" algn="r" defTabSz="914400">
              <a:lnSpc>
                <a:spcPct val="100000"/>
              </a:lnSpc>
              <a:buNone/>
              <a:tabLst>
                <a:tab pos="0" algn="l"/>
              </a:tabLst>
            </a:pPr>
            <a:fld id="{01BEBC7C-6C17-42E5-A079-E8D778D4EE99}" type="slidenum">
              <a:rPr lang="en-US" sz="1200" b="0" u="none" strike="noStrike">
                <a:solidFill>
                  <a:srgbClr val="000000"/>
                </a:solidFill>
                <a:effectLst/>
                <a:uFillTx/>
                <a:latin typeface="Calibri"/>
                <a:ea typeface="+mn-ea"/>
              </a:rPr>
              <a:t>28</a:t>
            </a:fld>
            <a:endParaRPr lang="en-US" sz="1200" b="0" u="none" strike="noStrike">
              <a:solidFill>
                <a:srgbClr val="000000"/>
              </a:solidFill>
              <a:effectLst/>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lvl1pPr indent="0" algn="ctr" defTabSz="914400">
              <a:lnSpc>
                <a:spcPct val="90000"/>
              </a:lnSpc>
              <a:buNone/>
              <a:defRPr lang="en-GB" sz="6000" b="0" u="none" strike="noStrike">
                <a:solidFill>
                  <a:schemeClr val="dk1"/>
                </a:solidFill>
                <a:effectLst/>
                <a:uFillTx/>
                <a:latin typeface="Aptos Display"/>
              </a:defRPr>
            </a:lvl1pPr>
          </a:lstStyle>
          <a:p>
            <a:pPr indent="0" algn="ctr" defTabSz="914400">
              <a:lnSpc>
                <a:spcPct val="90000"/>
              </a:lnSpc>
              <a:buNone/>
            </a:pPr>
            <a:r>
              <a:rPr lang="en-GB" sz="6000" b="0" u="none" strike="noStrike">
                <a:solidFill>
                  <a:schemeClr val="dk1"/>
                </a:solidFill>
                <a:effectLst/>
                <a:uFillTx/>
                <a:latin typeface="Aptos Display"/>
              </a:rPr>
              <a:t>Click to edit Master title style</a:t>
            </a:r>
            <a:endParaRPr lang="en-BE" sz="6000" b="0" u="none" strike="noStrike">
              <a:solidFill>
                <a:schemeClr val="dk1"/>
              </a:solidFill>
              <a:effectLst/>
              <a:uFillTx/>
              <a:latin typeface="Aptos Display"/>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93D4B5D4-5E12-467F-AB42-99FEE7003A5C}"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
        <p:nvSpPr>
          <p:cNvPr id="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marL="432000" indent="-324000">
              <a:lnSpc>
                <a:spcPct val="90000"/>
              </a:lnSpc>
              <a:spcBef>
                <a:spcPts val="1417"/>
              </a:spcBef>
              <a:buClr>
                <a:srgbClr val="000000"/>
              </a:buClr>
              <a:buSzPct val="45000"/>
              <a:buFont typeface="Wingdings" charset="2"/>
              <a:buChar char=""/>
            </a:pPr>
            <a:r>
              <a:rPr lang="en-BE" sz="2800" b="0" u="none" strike="noStrike">
                <a:solidFill>
                  <a:schemeClr val="dk1"/>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BE" sz="2000" b="0" u="none" strike="noStrike">
                <a:solidFill>
                  <a:schemeClr val="dk1"/>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BE" sz="1800" b="0" u="none" strike="noStrike">
                <a:solidFill>
                  <a:schemeClr val="dk1"/>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BE" sz="1800" b="0" u="none" strike="noStrike">
                <a:solidFill>
                  <a:schemeClr val="dk1"/>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Seventh Outline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FFF"/>
        </a:solidFill>
        <a:effectLst/>
      </p:bgPr>
    </p:bg>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defTabSz="914400">
              <a:lnSpc>
                <a:spcPct val="90000"/>
              </a:lnSpc>
              <a:buNone/>
              <a:defRPr lang="en-GB" sz="4400" b="0" u="none" strike="noStrike">
                <a:solidFill>
                  <a:schemeClr val="dk1"/>
                </a:solidFill>
                <a:effectLst/>
                <a:uFillTx/>
                <a:latin typeface="Aptos Display"/>
              </a:defRPr>
            </a:lvl1pPr>
          </a:lstStyle>
          <a:p>
            <a:pPr indent="0" defTabSz="914400">
              <a:lnSpc>
                <a:spcPct val="90000"/>
              </a:lnSpc>
              <a:buNone/>
            </a:pPr>
            <a:r>
              <a:rPr lang="en-GB" sz="4400" b="0" u="none" strike="noStrike">
                <a:solidFill>
                  <a:schemeClr val="dk1"/>
                </a:solidFill>
                <a:effectLst/>
                <a:uFillTx/>
                <a:latin typeface="Aptos Display"/>
              </a:rPr>
              <a:t>Click to edit Master title style</a:t>
            </a:r>
            <a:endParaRPr lang="en-BE" sz="4400" b="0" u="none" strike="noStrike">
              <a:solidFill>
                <a:schemeClr val="dk1"/>
              </a:solidFill>
              <a:effectLst/>
              <a:uFillTx/>
              <a:latin typeface="Aptos Display"/>
            </a:endParaRPr>
          </a:p>
        </p:txBody>
      </p:sp>
      <p:sp>
        <p:nvSpPr>
          <p:cNvPr id="52" name="PlaceHolder 2"/>
          <p:cNvSpPr>
            <a:spLocks noGrp="1"/>
          </p:cNvSpPr>
          <p:nvPr>
            <p:ph type="dt" idx="26"/>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53" name="PlaceHolder 3"/>
          <p:cNvSpPr>
            <a:spLocks noGrp="1"/>
          </p:cNvSpPr>
          <p:nvPr>
            <p:ph type="ftr" idx="27"/>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54" name="PlaceHolder 4"/>
          <p:cNvSpPr>
            <a:spLocks noGrp="1"/>
          </p:cNvSpPr>
          <p:nvPr>
            <p:ph type="sldNum" idx="2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0C92BE13-ECB0-4EE1-9E78-4751A834DC9C}"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
        <p:nvSpPr>
          <p:cNvPr id="5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marL="432000" indent="-324000">
              <a:lnSpc>
                <a:spcPct val="90000"/>
              </a:lnSpc>
              <a:spcBef>
                <a:spcPts val="1417"/>
              </a:spcBef>
              <a:buClr>
                <a:srgbClr val="000000"/>
              </a:buClr>
              <a:buSzPct val="45000"/>
              <a:buFont typeface="Wingdings" charset="2"/>
              <a:buChar char=""/>
            </a:pPr>
            <a:r>
              <a:rPr lang="en-BE" sz="2800" b="0" u="none" strike="noStrike">
                <a:solidFill>
                  <a:schemeClr val="dk1"/>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BE" sz="2000" b="0" u="none" strike="noStrike">
                <a:solidFill>
                  <a:schemeClr val="dk1"/>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BE" sz="1800" b="0" u="none" strike="noStrike">
                <a:solidFill>
                  <a:schemeClr val="dk1"/>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BE" sz="1800" b="0" u="none" strike="noStrike">
                <a:solidFill>
                  <a:schemeClr val="dk1"/>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Seventh Outline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56" name="PlaceHolder 1"/>
          <p:cNvSpPr>
            <a:spLocks noGrp="1"/>
          </p:cNvSpPr>
          <p:nvPr>
            <p:ph type="dt" idx="29"/>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57" name="PlaceHolder 2"/>
          <p:cNvSpPr>
            <a:spLocks noGrp="1"/>
          </p:cNvSpPr>
          <p:nvPr>
            <p:ph type="ftr" idx="30"/>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58" name="PlaceHolder 3"/>
          <p:cNvSpPr>
            <a:spLocks noGrp="1"/>
          </p:cNvSpPr>
          <p:nvPr>
            <p:ph type="sldNum" idx="3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066B2E87-D33C-4F6E-8338-4C18CA9577BB}"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
        <p:nvSpPr>
          <p:cNvPr id="59"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lvl1pPr indent="0">
              <a:buNone/>
              <a:defRPr lang="en-BE" sz="1800" b="0" u="none" strike="noStrike">
                <a:solidFill>
                  <a:schemeClr val="dk1"/>
                </a:solidFill>
                <a:effectLst/>
                <a:uFillTx/>
                <a:latin typeface="Aptos"/>
              </a:defRPr>
            </a:lvl1pPr>
          </a:lstStyle>
          <a:p>
            <a:pPr indent="0">
              <a:buNone/>
            </a:pPr>
            <a:r>
              <a:rPr lang="en-BE" sz="1800" b="0" u="none" strike="noStrike">
                <a:solidFill>
                  <a:schemeClr val="dk1"/>
                </a:solidFill>
                <a:effectLst/>
                <a:uFillTx/>
                <a:latin typeface="Aptos"/>
              </a:rPr>
              <a:t>Click to edit the title text format</a:t>
            </a:r>
          </a:p>
        </p:txBody>
      </p:sp>
      <p:sp>
        <p:nvSpPr>
          <p:cNvPr id="60"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marL="432000" indent="-324000">
              <a:lnSpc>
                <a:spcPct val="90000"/>
              </a:lnSpc>
              <a:spcBef>
                <a:spcPts val="1417"/>
              </a:spcBef>
              <a:buClr>
                <a:srgbClr val="000000"/>
              </a:buClr>
              <a:buSzPct val="45000"/>
              <a:buFont typeface="Wingdings" charset="2"/>
              <a:buChar char=""/>
            </a:pPr>
            <a:r>
              <a:rPr lang="en-BE" sz="2800" b="0" u="none" strike="noStrike">
                <a:solidFill>
                  <a:schemeClr val="dk1"/>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BE" sz="2000" b="0" u="none" strike="noStrike">
                <a:solidFill>
                  <a:schemeClr val="dk1"/>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BE" sz="1800" b="0" u="none" strike="noStrike">
                <a:solidFill>
                  <a:schemeClr val="dk1"/>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BE" sz="1800" b="0" u="none" strike="noStrike">
                <a:solidFill>
                  <a:schemeClr val="dk1"/>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BE" sz="2000" b="0" u="none" strike="noStrike">
                <a:solidFill>
                  <a:schemeClr val="dk1"/>
                </a:solidFill>
                <a:effectLst/>
                <a:uFillTx/>
                <a:latin typeface="Aptos"/>
              </a:rPr>
              <a:t>Seventh Outline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lvl1pPr indent="0" defTabSz="914400">
              <a:lnSpc>
                <a:spcPct val="90000"/>
              </a:lnSpc>
              <a:buNone/>
              <a:defRPr lang="en-GB" sz="3200" b="0" u="none" strike="noStrike">
                <a:solidFill>
                  <a:schemeClr val="dk1"/>
                </a:solidFill>
                <a:effectLst/>
                <a:uFillTx/>
                <a:latin typeface="Aptos Display"/>
              </a:defRPr>
            </a:lvl1pPr>
          </a:lstStyle>
          <a:p>
            <a:pPr indent="0" defTabSz="914400">
              <a:lnSpc>
                <a:spcPct val="90000"/>
              </a:lnSpc>
              <a:buNone/>
            </a:pPr>
            <a:r>
              <a:rPr lang="en-GB" sz="3200" b="0" u="none" strike="noStrike">
                <a:solidFill>
                  <a:schemeClr val="dk1"/>
                </a:solidFill>
                <a:effectLst/>
                <a:uFillTx/>
                <a:latin typeface="Aptos Display"/>
              </a:rPr>
              <a:t>Click to edit Master title style</a:t>
            </a:r>
            <a:endParaRPr lang="en-BE" sz="3200" b="0" u="none" strike="noStrike">
              <a:solidFill>
                <a:schemeClr val="dk1"/>
              </a:solidFill>
              <a:effectLst/>
              <a:uFillTx/>
              <a:latin typeface="Aptos Display"/>
            </a:endParaRPr>
          </a:p>
        </p:txBody>
      </p:sp>
      <p:sp>
        <p:nvSpPr>
          <p:cNvPr id="62"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32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8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pPr>
            <a:r>
              <a:rPr lang="en-GB" sz="3200" b="0" u="none" strike="noStrike">
                <a:solidFill>
                  <a:schemeClr val="dk1"/>
                </a:solidFill>
                <a:effectLst/>
                <a:uFillTx/>
                <a:latin typeface="Aptos"/>
              </a:rPr>
              <a:t>Click to edit Master text styles</a:t>
            </a:r>
            <a:endParaRPr lang="en-BE" sz="32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GB" sz="2800" b="0" u="none" strike="noStrike">
                <a:solidFill>
                  <a:schemeClr val="dk1"/>
                </a:solidFill>
                <a:effectLst/>
                <a:uFillTx/>
                <a:latin typeface="Aptos"/>
              </a:rPr>
              <a:t>Second level</a:t>
            </a:r>
            <a:endParaRPr lang="en-BE" sz="2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pPr>
            <a:r>
              <a:rPr lang="en-GB" sz="2400" b="0" u="none" strike="noStrike">
                <a:solidFill>
                  <a:schemeClr val="dk1"/>
                </a:solidFill>
                <a:effectLst/>
                <a:uFillTx/>
                <a:latin typeface="Aptos"/>
              </a:rPr>
              <a:t>Third level</a:t>
            </a:r>
            <a:endParaRPr lang="en-BE" sz="24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pPr>
            <a:r>
              <a:rPr lang="en-GB" sz="2000" b="0" u="none" strike="noStrike">
                <a:solidFill>
                  <a:schemeClr val="dk1"/>
                </a:solidFill>
                <a:effectLst/>
                <a:uFillTx/>
                <a:latin typeface="Aptos"/>
              </a:rPr>
              <a:t>Fourth level</a:t>
            </a:r>
            <a:endParaRPr lang="en-BE" sz="2000" b="0" u="none" strike="noStrike">
              <a:solidFill>
                <a:schemeClr val="dk1"/>
              </a:solidFill>
              <a:effectLst/>
              <a:uFillTx/>
              <a:latin typeface="Aptos"/>
            </a:endParaRPr>
          </a:p>
          <a:p>
            <a:pPr marL="2057400" lvl="4" indent="-228600" defTabSz="914400">
              <a:lnSpc>
                <a:spcPct val="90000"/>
              </a:lnSpc>
              <a:spcBef>
                <a:spcPts val="499"/>
              </a:spcBef>
              <a:buClr>
                <a:srgbClr val="000000"/>
              </a:buClr>
              <a:buFont typeface="Arial"/>
              <a:buChar char="•"/>
            </a:pPr>
            <a:r>
              <a:rPr lang="en-GB" sz="2000" b="0" u="none" strike="noStrike">
                <a:solidFill>
                  <a:schemeClr val="dk1"/>
                </a:solidFill>
                <a:effectLst/>
                <a:uFillTx/>
                <a:latin typeface="Aptos"/>
              </a:rPr>
              <a:t>Fifth level</a:t>
            </a:r>
            <a:endParaRPr lang="en-BE" sz="2000" b="0" u="none" strike="noStrike">
              <a:solidFill>
                <a:schemeClr val="dk1"/>
              </a:solidFill>
              <a:effectLst/>
              <a:uFillTx/>
              <a:latin typeface="Aptos"/>
            </a:endParaRPr>
          </a:p>
        </p:txBody>
      </p:sp>
      <p:sp>
        <p:nvSpPr>
          <p:cNvPr id="63"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lvl1pPr indent="0" defTabSz="914400">
              <a:lnSpc>
                <a:spcPct val="90000"/>
              </a:lnSpc>
              <a:spcBef>
                <a:spcPts val="1001"/>
              </a:spcBef>
              <a:buNone/>
              <a:tabLst>
                <a:tab pos="0" algn="l"/>
              </a:tabLst>
              <a:defRPr lang="en-GB" sz="1600" b="0" u="none" strike="noStrike">
                <a:solidFill>
                  <a:schemeClr val="dk1"/>
                </a:solidFill>
                <a:effectLst/>
                <a:uFillTx/>
                <a:latin typeface="Aptos"/>
              </a:defRPr>
            </a:lvl1pPr>
          </a:lstStyle>
          <a:p>
            <a:pPr indent="0" defTabSz="914400">
              <a:lnSpc>
                <a:spcPct val="90000"/>
              </a:lnSpc>
              <a:spcBef>
                <a:spcPts val="1001"/>
              </a:spcBef>
              <a:buNone/>
              <a:tabLst>
                <a:tab pos="0" algn="l"/>
              </a:tabLst>
            </a:pPr>
            <a:r>
              <a:rPr lang="en-GB" sz="1600" b="0" u="none" strike="noStrike">
                <a:solidFill>
                  <a:schemeClr val="dk1"/>
                </a:solidFill>
                <a:effectLst/>
                <a:uFillTx/>
                <a:latin typeface="Aptos"/>
              </a:rPr>
              <a:t>Click to edit Master text styles</a:t>
            </a:r>
            <a:endParaRPr lang="en-BE" sz="1600" b="0" u="none" strike="noStrike">
              <a:solidFill>
                <a:schemeClr val="dk1"/>
              </a:solidFill>
              <a:effectLst/>
              <a:uFillTx/>
              <a:latin typeface="Aptos"/>
            </a:endParaRPr>
          </a:p>
        </p:txBody>
      </p:sp>
      <p:sp>
        <p:nvSpPr>
          <p:cNvPr id="64" name="PlaceHolder 4"/>
          <p:cNvSpPr>
            <a:spLocks noGrp="1"/>
          </p:cNvSpPr>
          <p:nvPr>
            <p:ph type="dt" idx="32"/>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65" name="PlaceHolder 5"/>
          <p:cNvSpPr>
            <a:spLocks noGrp="1"/>
          </p:cNvSpPr>
          <p:nvPr>
            <p:ph type="ftr" idx="33"/>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66" name="PlaceHolder 6"/>
          <p:cNvSpPr>
            <a:spLocks noGrp="1"/>
          </p:cNvSpPr>
          <p:nvPr>
            <p:ph type="sldNum" idx="3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AF8A1E93-6782-40D2-8A07-9CE0748CE547}"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67"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lvl1pPr indent="0" defTabSz="914400">
              <a:lnSpc>
                <a:spcPct val="90000"/>
              </a:lnSpc>
              <a:buNone/>
              <a:defRPr lang="en-GB" sz="3200" b="0" u="none" strike="noStrike">
                <a:solidFill>
                  <a:schemeClr val="dk1"/>
                </a:solidFill>
                <a:effectLst/>
                <a:uFillTx/>
                <a:latin typeface="Aptos Display"/>
              </a:defRPr>
            </a:lvl1pPr>
          </a:lstStyle>
          <a:p>
            <a:pPr indent="0" defTabSz="914400">
              <a:lnSpc>
                <a:spcPct val="90000"/>
              </a:lnSpc>
              <a:buNone/>
            </a:pPr>
            <a:r>
              <a:rPr lang="en-GB" sz="3200" b="0" u="none" strike="noStrike">
                <a:solidFill>
                  <a:schemeClr val="dk1"/>
                </a:solidFill>
                <a:effectLst/>
                <a:uFillTx/>
                <a:latin typeface="Aptos Display"/>
              </a:rPr>
              <a:t>Click to edit Master title style</a:t>
            </a:r>
            <a:endParaRPr lang="en-BE" sz="3200" b="0" u="none" strike="noStrike">
              <a:solidFill>
                <a:schemeClr val="dk1"/>
              </a:solidFill>
              <a:effectLst/>
              <a:uFillTx/>
              <a:latin typeface="Aptos Display"/>
            </a:endParaRPr>
          </a:p>
        </p:txBody>
      </p:sp>
      <p:sp>
        <p:nvSpPr>
          <p:cNvPr id="68"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lvl1pPr indent="0" defTabSz="914400">
              <a:lnSpc>
                <a:spcPct val="90000"/>
              </a:lnSpc>
              <a:spcBef>
                <a:spcPts val="1001"/>
              </a:spcBef>
              <a:tabLst>
                <a:tab pos="0" algn="l"/>
              </a:tabLst>
              <a:defRPr lang="en-BE" sz="3200" b="0" u="none" strike="noStrike">
                <a:solidFill>
                  <a:schemeClr val="dk1"/>
                </a:solidFill>
                <a:effectLst/>
                <a:uFillTx/>
                <a:latin typeface="Aptos"/>
              </a:defRPr>
            </a:lvl1pPr>
            <a:lvl2pPr marL="864000" lvl="1" indent="-324000" defTabSz="914400">
              <a:lnSpc>
                <a:spcPct val="90000"/>
              </a:lnSpc>
              <a:spcBef>
                <a:spcPts val="1134"/>
              </a:spcBef>
              <a:buClr>
                <a:srgbClr val="000000"/>
              </a:buClr>
              <a:buSzPct val="75000"/>
              <a:buFont typeface="Symbol" charset="2"/>
              <a:buChar char=""/>
              <a:tabLst>
                <a:tab pos="0" algn="l"/>
              </a:tabLst>
              <a:defRPr lang="en-BE" sz="3200" b="0" u="none" strike="noStrike">
                <a:solidFill>
                  <a:schemeClr val="dk1"/>
                </a:solidFill>
                <a:effectLst/>
                <a:uFillTx/>
                <a:latin typeface="Aptos"/>
              </a:defRPr>
            </a:lvl2pPr>
            <a:lvl3pPr marL="1296000" lvl="2" indent="-288000" defTabSz="914400">
              <a:lnSpc>
                <a:spcPct val="90000"/>
              </a:lnSpc>
              <a:spcBef>
                <a:spcPts val="850"/>
              </a:spcBef>
              <a:buClr>
                <a:srgbClr val="000000"/>
              </a:buClr>
              <a:buSzPct val="45000"/>
              <a:buFont typeface="Wingdings" charset="2"/>
              <a:buChar char=""/>
              <a:tabLst>
                <a:tab pos="0" algn="l"/>
              </a:tabLst>
              <a:defRPr lang="en-BE" sz="3200" b="0" u="none" strike="noStrike">
                <a:solidFill>
                  <a:schemeClr val="dk1"/>
                </a:solidFill>
                <a:effectLst/>
                <a:uFillTx/>
                <a:latin typeface="Aptos"/>
              </a:defRPr>
            </a:lvl3pPr>
            <a:lvl4pPr marL="1728000" lvl="3" indent="-216000" defTabSz="914400">
              <a:lnSpc>
                <a:spcPct val="90000"/>
              </a:lnSpc>
              <a:spcBef>
                <a:spcPts val="567"/>
              </a:spcBef>
              <a:buClr>
                <a:srgbClr val="000000"/>
              </a:buClr>
              <a:buSzPct val="75000"/>
              <a:buFont typeface="Symbol" charset="2"/>
              <a:buChar char=""/>
              <a:tabLst>
                <a:tab pos="0" algn="l"/>
              </a:tabLst>
              <a:defRPr lang="en-BE" sz="3200" b="0" u="none" strike="noStrike">
                <a:solidFill>
                  <a:schemeClr val="dk1"/>
                </a:solidFill>
                <a:effectLst/>
                <a:uFillTx/>
                <a:latin typeface="Aptos"/>
              </a:defRPr>
            </a:lvl4pPr>
            <a:lvl5pPr marL="2160000" lvl="4" indent="-216000" defTabSz="914400">
              <a:lnSpc>
                <a:spcPct val="90000"/>
              </a:lnSpc>
              <a:spcBef>
                <a:spcPts val="283"/>
              </a:spcBef>
              <a:buClr>
                <a:srgbClr val="000000"/>
              </a:buClr>
              <a:buSzPct val="45000"/>
              <a:buFont typeface="Wingdings" charset="2"/>
              <a:buChar char=""/>
              <a:tabLst>
                <a:tab pos="0" algn="l"/>
              </a:tabLst>
              <a:defRPr lang="en-BE" sz="3200" b="0" u="none" strike="noStrike">
                <a:solidFill>
                  <a:schemeClr val="dk1"/>
                </a:solidFill>
                <a:effectLst/>
                <a:uFillTx/>
                <a:latin typeface="Aptos"/>
              </a:defRPr>
            </a:lvl5pPr>
            <a:lvl6pPr marL="2592000" lvl="5" indent="-216000" defTabSz="914400">
              <a:lnSpc>
                <a:spcPct val="90000"/>
              </a:lnSpc>
              <a:spcBef>
                <a:spcPts val="283"/>
              </a:spcBef>
              <a:buClr>
                <a:srgbClr val="000000"/>
              </a:buClr>
              <a:buSzPct val="45000"/>
              <a:buFont typeface="Wingdings" charset="2"/>
              <a:buChar char=""/>
              <a:tabLst>
                <a:tab pos="0" algn="l"/>
              </a:tabLst>
              <a:defRPr lang="en-BE" sz="3200" b="0" u="none" strike="noStrike">
                <a:solidFill>
                  <a:schemeClr val="dk1"/>
                </a:solidFill>
                <a:effectLst/>
                <a:uFillTx/>
                <a:latin typeface="Aptos"/>
              </a:defRPr>
            </a:lvl6pPr>
            <a:lvl7pPr marL="3024000" lvl="6" indent="-216000" defTabSz="914400">
              <a:lnSpc>
                <a:spcPct val="90000"/>
              </a:lnSpc>
              <a:spcBef>
                <a:spcPts val="283"/>
              </a:spcBef>
              <a:buClr>
                <a:srgbClr val="000000"/>
              </a:buClr>
              <a:buSzPct val="45000"/>
              <a:buFont typeface="Wingdings" charset="2"/>
              <a:buChar char=""/>
              <a:tabLst>
                <a:tab pos="0" algn="l"/>
              </a:tabLst>
              <a:defRPr lang="en-BE" sz="3200" b="0" u="none" strike="noStrike">
                <a:solidFill>
                  <a:schemeClr val="dk1"/>
                </a:solidFill>
                <a:effectLst/>
                <a:uFillTx/>
                <a:latin typeface="Aptos"/>
              </a:defRPr>
            </a:lvl7pPr>
          </a:lstStyle>
          <a:p>
            <a:pPr indent="0" defTabSz="914400">
              <a:lnSpc>
                <a:spcPct val="90000"/>
              </a:lnSpc>
              <a:spcBef>
                <a:spcPts val="1001"/>
              </a:spcBef>
              <a:tabLst>
                <a:tab pos="0" algn="l"/>
              </a:tabLst>
            </a:pPr>
            <a:r>
              <a:rPr lang="en-BE" sz="3200" b="0" u="none" strike="noStrike">
                <a:solidFill>
                  <a:schemeClr val="dk1"/>
                </a:solidFill>
                <a:effectLst/>
                <a:uFillTx/>
                <a:latin typeface="Aptos"/>
              </a:rPr>
              <a:t>Click to edit the outline text format</a:t>
            </a:r>
          </a:p>
          <a:p>
            <a:pPr marL="864000" lvl="1" indent="-324000" defTabSz="914400">
              <a:lnSpc>
                <a:spcPct val="90000"/>
              </a:lnSpc>
              <a:spcBef>
                <a:spcPts val="1134"/>
              </a:spcBef>
              <a:buClr>
                <a:srgbClr val="000000"/>
              </a:buClr>
              <a:buSzPct val="75000"/>
              <a:buFont typeface="Symbol" charset="2"/>
              <a:buChar char=""/>
              <a:tabLst>
                <a:tab pos="0" algn="l"/>
              </a:tabLst>
            </a:pPr>
            <a:r>
              <a:rPr lang="en-BE" sz="3200" b="0" u="none" strike="noStrike">
                <a:solidFill>
                  <a:schemeClr val="dk1"/>
                </a:solidFill>
                <a:effectLst/>
                <a:uFillTx/>
                <a:latin typeface="Aptos"/>
              </a:rPr>
              <a:t>Second Outline Level</a:t>
            </a:r>
          </a:p>
          <a:p>
            <a:pPr marL="1296000" lvl="2" indent="-288000" defTabSz="914400">
              <a:lnSpc>
                <a:spcPct val="90000"/>
              </a:lnSpc>
              <a:spcBef>
                <a:spcPts val="850"/>
              </a:spcBef>
              <a:buClr>
                <a:srgbClr val="000000"/>
              </a:buClr>
              <a:buSzPct val="45000"/>
              <a:buFont typeface="Wingdings" charset="2"/>
              <a:buChar char=""/>
              <a:tabLst>
                <a:tab pos="0" algn="l"/>
              </a:tabLst>
            </a:pPr>
            <a:r>
              <a:rPr lang="en-BE" sz="3200" b="0" u="none" strike="noStrike">
                <a:solidFill>
                  <a:schemeClr val="dk1"/>
                </a:solidFill>
                <a:effectLst/>
                <a:uFillTx/>
                <a:latin typeface="Aptos"/>
              </a:rPr>
              <a:t>Third Outline Level</a:t>
            </a:r>
          </a:p>
          <a:p>
            <a:pPr marL="1728000" lvl="3" indent="-216000" defTabSz="914400">
              <a:lnSpc>
                <a:spcPct val="90000"/>
              </a:lnSpc>
              <a:spcBef>
                <a:spcPts val="567"/>
              </a:spcBef>
              <a:buClr>
                <a:srgbClr val="000000"/>
              </a:buClr>
              <a:buSzPct val="75000"/>
              <a:buFont typeface="Symbol" charset="2"/>
              <a:buChar char=""/>
              <a:tabLst>
                <a:tab pos="0" algn="l"/>
              </a:tabLst>
            </a:pPr>
            <a:r>
              <a:rPr lang="en-BE" sz="3200" b="0" u="none" strike="noStrike">
                <a:solidFill>
                  <a:schemeClr val="dk1"/>
                </a:solidFill>
                <a:effectLst/>
                <a:uFillTx/>
                <a:latin typeface="Aptos"/>
              </a:rPr>
              <a:t>Fourth Outline Level</a:t>
            </a:r>
          </a:p>
          <a:p>
            <a:pPr marL="2160000" lvl="4" indent="-216000" defTabSz="914400">
              <a:lnSpc>
                <a:spcPct val="90000"/>
              </a:lnSpc>
              <a:spcBef>
                <a:spcPts val="283"/>
              </a:spcBef>
              <a:buClr>
                <a:srgbClr val="000000"/>
              </a:buClr>
              <a:buSzPct val="45000"/>
              <a:buFont typeface="Wingdings" charset="2"/>
              <a:buChar char=""/>
              <a:tabLst>
                <a:tab pos="0" algn="l"/>
              </a:tabLst>
            </a:pPr>
            <a:r>
              <a:rPr lang="en-BE" sz="3200" b="0" u="none" strike="noStrike">
                <a:solidFill>
                  <a:schemeClr val="dk1"/>
                </a:solidFill>
                <a:effectLst/>
                <a:uFillTx/>
                <a:latin typeface="Aptos"/>
              </a:rPr>
              <a:t>Fifth Outline Level</a:t>
            </a:r>
          </a:p>
          <a:p>
            <a:pPr marL="2592000" lvl="5" indent="-216000" defTabSz="914400">
              <a:lnSpc>
                <a:spcPct val="90000"/>
              </a:lnSpc>
              <a:spcBef>
                <a:spcPts val="283"/>
              </a:spcBef>
              <a:buClr>
                <a:srgbClr val="000000"/>
              </a:buClr>
              <a:buSzPct val="45000"/>
              <a:buFont typeface="Wingdings" charset="2"/>
              <a:buChar char=""/>
              <a:tabLst>
                <a:tab pos="0" algn="l"/>
              </a:tabLst>
            </a:pPr>
            <a:r>
              <a:rPr lang="en-BE" sz="3200" b="0" u="none" strike="noStrike">
                <a:solidFill>
                  <a:schemeClr val="dk1"/>
                </a:solidFill>
                <a:effectLst/>
                <a:uFillTx/>
                <a:latin typeface="Aptos"/>
              </a:rPr>
              <a:t>Sixth Outline Level</a:t>
            </a:r>
          </a:p>
          <a:p>
            <a:pPr marL="3024000" lvl="6" indent="-216000" defTabSz="914400">
              <a:lnSpc>
                <a:spcPct val="90000"/>
              </a:lnSpc>
              <a:spcBef>
                <a:spcPts val="283"/>
              </a:spcBef>
              <a:buClr>
                <a:srgbClr val="000000"/>
              </a:buClr>
              <a:buSzPct val="45000"/>
              <a:buFont typeface="Wingdings" charset="2"/>
              <a:buChar char=""/>
              <a:tabLst>
                <a:tab pos="0" algn="l"/>
              </a:tabLst>
            </a:pPr>
            <a:r>
              <a:rPr lang="en-BE" sz="3200" b="0" u="none" strike="noStrike">
                <a:solidFill>
                  <a:schemeClr val="dk1"/>
                </a:solidFill>
                <a:effectLst/>
                <a:uFillTx/>
                <a:latin typeface="Aptos"/>
              </a:rPr>
              <a:t>Seventh Outline Level</a:t>
            </a:r>
          </a:p>
        </p:txBody>
      </p:sp>
      <p:sp>
        <p:nvSpPr>
          <p:cNvPr id="69"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lvl1pPr indent="0" defTabSz="914400">
              <a:lnSpc>
                <a:spcPct val="90000"/>
              </a:lnSpc>
              <a:spcBef>
                <a:spcPts val="1001"/>
              </a:spcBef>
              <a:buNone/>
              <a:tabLst>
                <a:tab pos="0" algn="l"/>
              </a:tabLst>
              <a:defRPr lang="en-GB" sz="1600" b="0" u="none" strike="noStrike">
                <a:solidFill>
                  <a:schemeClr val="dk1"/>
                </a:solidFill>
                <a:effectLst/>
                <a:uFillTx/>
                <a:latin typeface="Aptos"/>
              </a:defRPr>
            </a:lvl1pPr>
          </a:lstStyle>
          <a:p>
            <a:pPr indent="0" defTabSz="914400">
              <a:lnSpc>
                <a:spcPct val="90000"/>
              </a:lnSpc>
              <a:spcBef>
                <a:spcPts val="1001"/>
              </a:spcBef>
              <a:buNone/>
              <a:tabLst>
                <a:tab pos="0" algn="l"/>
              </a:tabLst>
            </a:pPr>
            <a:r>
              <a:rPr lang="en-GB" sz="1600" b="0" u="none" strike="noStrike">
                <a:solidFill>
                  <a:schemeClr val="dk1"/>
                </a:solidFill>
                <a:effectLst/>
                <a:uFillTx/>
                <a:latin typeface="Aptos"/>
              </a:rPr>
              <a:t>Click to edit Master text styles</a:t>
            </a:r>
            <a:endParaRPr lang="en-BE" sz="1600" b="0" u="none" strike="noStrike">
              <a:solidFill>
                <a:schemeClr val="dk1"/>
              </a:solidFill>
              <a:effectLst/>
              <a:uFillTx/>
              <a:latin typeface="Aptos"/>
            </a:endParaRPr>
          </a:p>
        </p:txBody>
      </p:sp>
      <p:sp>
        <p:nvSpPr>
          <p:cNvPr id="70" name="PlaceHolder 4"/>
          <p:cNvSpPr>
            <a:spLocks noGrp="1"/>
          </p:cNvSpPr>
          <p:nvPr>
            <p:ph type="dt" idx="35"/>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71" name="PlaceHolder 5"/>
          <p:cNvSpPr>
            <a:spLocks noGrp="1"/>
          </p:cNvSpPr>
          <p:nvPr>
            <p:ph type="ftr" idx="36"/>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72" name="PlaceHolder 6"/>
          <p:cNvSpPr>
            <a:spLocks noGrp="1"/>
          </p:cNvSpPr>
          <p:nvPr>
            <p:ph type="sldNum" idx="37"/>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215C6071-C8CD-4DD4-BFEE-5C468B22290C}"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defTabSz="914400">
              <a:lnSpc>
                <a:spcPct val="90000"/>
              </a:lnSpc>
              <a:buNone/>
              <a:defRPr lang="en-GB" sz="4400" b="0" u="none" strike="noStrike">
                <a:solidFill>
                  <a:schemeClr val="dk1"/>
                </a:solidFill>
                <a:effectLst/>
                <a:uFillTx/>
                <a:latin typeface="Aptos Display"/>
              </a:defRPr>
            </a:lvl1pPr>
          </a:lstStyle>
          <a:p>
            <a:pPr indent="0" defTabSz="914400">
              <a:lnSpc>
                <a:spcPct val="90000"/>
              </a:lnSpc>
              <a:buNone/>
            </a:pPr>
            <a:r>
              <a:rPr lang="en-GB" sz="4400" b="0" u="none" strike="noStrike">
                <a:solidFill>
                  <a:schemeClr val="dk1"/>
                </a:solidFill>
                <a:effectLst/>
                <a:uFillTx/>
                <a:latin typeface="Aptos Display"/>
              </a:rPr>
              <a:t>Click to edit Master title style</a:t>
            </a:r>
            <a:endParaRPr lang="en-BE" sz="4400" b="0" u="none" strike="noStrike">
              <a:solidFill>
                <a:schemeClr val="dk1"/>
              </a:solidFill>
              <a:effectLst/>
              <a:uFillTx/>
              <a:latin typeface="Aptos Display"/>
            </a:endParaRPr>
          </a:p>
        </p:txBody>
      </p:sp>
      <p:sp>
        <p:nvSpPr>
          <p:cNvPr id="8"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pPr>
            <a:r>
              <a:rPr lang="en-GB" sz="2800" b="0" u="none" strike="noStrike">
                <a:solidFill>
                  <a:schemeClr val="dk1"/>
                </a:solidFill>
                <a:effectLst/>
                <a:uFillTx/>
                <a:latin typeface="Aptos"/>
              </a:rPr>
              <a:t>Click to edit Master text styles</a:t>
            </a:r>
            <a:endParaRPr lang="en-BE" sz="2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GB" sz="2400" b="0" u="none" strike="noStrike">
                <a:solidFill>
                  <a:schemeClr val="dk1"/>
                </a:solidFill>
                <a:effectLst/>
                <a:uFillTx/>
                <a:latin typeface="Aptos"/>
              </a:rPr>
              <a:t>Second level</a:t>
            </a:r>
            <a:endParaRPr lang="en-BE" sz="2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pPr>
            <a:r>
              <a:rPr lang="en-GB" sz="2000" b="0" u="none" strike="noStrike">
                <a:solidFill>
                  <a:schemeClr val="dk1"/>
                </a:solidFill>
                <a:effectLst/>
                <a:uFillTx/>
                <a:latin typeface="Aptos"/>
              </a:rPr>
              <a:t>Third level</a:t>
            </a:r>
            <a:endParaRPr lang="en-BE" sz="20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Fourth level</a:t>
            </a:r>
            <a:endParaRPr lang="en-BE" sz="1800" b="0" u="none" strike="noStrike">
              <a:solidFill>
                <a:schemeClr val="dk1"/>
              </a:solidFill>
              <a:effectLst/>
              <a:uFillTx/>
              <a:latin typeface="Aptos"/>
            </a:endParaRPr>
          </a:p>
          <a:p>
            <a:pPr marL="2057400" lvl="4"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Fifth level</a:t>
            </a:r>
            <a:endParaRPr lang="en-BE" sz="1800" b="0" u="none" strike="noStrike">
              <a:solidFill>
                <a:schemeClr val="dk1"/>
              </a:solidFill>
              <a:effectLst/>
              <a:uFillTx/>
              <a:latin typeface="Aptos"/>
            </a:endParaRPr>
          </a:p>
        </p:txBody>
      </p:sp>
      <p:sp>
        <p:nvSpPr>
          <p:cNvPr id="9"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10"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11"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E2DE51D8-AF87-4F2B-A345-F84E6D408EC5}"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lvl1pPr indent="0" defTabSz="914400">
              <a:lnSpc>
                <a:spcPct val="90000"/>
              </a:lnSpc>
              <a:buNone/>
              <a:defRPr lang="en-GB" sz="4400" b="0" u="none" strike="noStrike">
                <a:solidFill>
                  <a:schemeClr val="dk1"/>
                </a:solidFill>
                <a:effectLst/>
                <a:uFillTx/>
                <a:latin typeface="Aptos Display"/>
              </a:defRPr>
            </a:lvl1pPr>
          </a:lstStyle>
          <a:p>
            <a:pPr indent="0" defTabSz="914400">
              <a:lnSpc>
                <a:spcPct val="90000"/>
              </a:lnSpc>
              <a:buNone/>
            </a:pPr>
            <a:r>
              <a:rPr lang="en-GB" sz="4400" b="0" u="none" strike="noStrike">
                <a:solidFill>
                  <a:schemeClr val="dk1"/>
                </a:solidFill>
                <a:effectLst/>
                <a:uFillTx/>
                <a:latin typeface="Aptos Display"/>
              </a:rPr>
              <a:t>Click to edit Master title style</a:t>
            </a:r>
            <a:endParaRPr lang="en-BE" sz="4400" b="0" u="none" strike="noStrike">
              <a:solidFill>
                <a:schemeClr val="dk1"/>
              </a:solidFill>
              <a:effectLst/>
              <a:uFillTx/>
              <a:latin typeface="Aptos Display"/>
            </a:endParaRPr>
          </a:p>
        </p:txBody>
      </p:sp>
      <p:sp>
        <p:nvSpPr>
          <p:cNvPr id="13"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pPr>
            <a:r>
              <a:rPr lang="en-GB" sz="2800" b="0" u="none" strike="noStrike">
                <a:solidFill>
                  <a:schemeClr val="dk1"/>
                </a:solidFill>
                <a:effectLst/>
                <a:uFillTx/>
                <a:latin typeface="Aptos"/>
              </a:rPr>
              <a:t>Click to edit Master text styles</a:t>
            </a:r>
            <a:endParaRPr lang="en-BE" sz="2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GB" sz="2400" b="0" u="none" strike="noStrike">
                <a:solidFill>
                  <a:schemeClr val="dk1"/>
                </a:solidFill>
                <a:effectLst/>
                <a:uFillTx/>
                <a:latin typeface="Aptos"/>
              </a:rPr>
              <a:t>Second level</a:t>
            </a:r>
            <a:endParaRPr lang="en-BE" sz="2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pPr>
            <a:r>
              <a:rPr lang="en-GB" sz="2000" b="0" u="none" strike="noStrike">
                <a:solidFill>
                  <a:schemeClr val="dk1"/>
                </a:solidFill>
                <a:effectLst/>
                <a:uFillTx/>
                <a:latin typeface="Aptos"/>
              </a:rPr>
              <a:t>Third level</a:t>
            </a:r>
            <a:endParaRPr lang="en-BE" sz="20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Fourth level</a:t>
            </a:r>
            <a:endParaRPr lang="en-BE" sz="1800" b="0" u="none" strike="noStrike">
              <a:solidFill>
                <a:schemeClr val="dk1"/>
              </a:solidFill>
              <a:effectLst/>
              <a:uFillTx/>
              <a:latin typeface="Aptos"/>
            </a:endParaRPr>
          </a:p>
          <a:p>
            <a:pPr marL="2057400" lvl="4"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Fifth level</a:t>
            </a:r>
            <a:endParaRPr lang="en-BE" sz="1800" b="0" u="none" strike="noStrike">
              <a:solidFill>
                <a:schemeClr val="dk1"/>
              </a:solidFill>
              <a:effectLst/>
              <a:uFillTx/>
              <a:latin typeface="Aptos"/>
            </a:endParaRPr>
          </a:p>
        </p:txBody>
      </p:sp>
      <p:sp>
        <p:nvSpPr>
          <p:cNvPr id="14"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15"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16"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50A4EA11-9504-4B0E-8479-796E2F617A6B}"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FFFFFF"/>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407880" y="349560"/>
            <a:ext cx="11374920" cy="450000"/>
          </a:xfrm>
          <a:prstGeom prst="rect">
            <a:avLst/>
          </a:prstGeom>
          <a:noFill/>
          <a:ln w="0">
            <a:noFill/>
          </a:ln>
        </p:spPr>
        <p:txBody>
          <a:bodyPr lIns="0" tIns="0" rIns="0" bIns="0" anchor="ctr">
            <a:noAutofit/>
          </a:bodyPr>
          <a:lstStyle>
            <a:lvl1pPr indent="0" defTabSz="914400">
              <a:lnSpc>
                <a:spcPct val="90000"/>
              </a:lnSpc>
              <a:buNone/>
              <a:tabLst>
                <a:tab pos="0" algn="l"/>
              </a:tabLst>
              <a:defRPr lang="en-US" sz="4400" b="0" u="none" strike="noStrike">
                <a:solidFill>
                  <a:schemeClr val="dk1"/>
                </a:solidFill>
                <a:effectLst/>
                <a:uFillTx/>
                <a:latin typeface="Aptos"/>
              </a:defRPr>
            </a:lvl1pPr>
          </a:lstStyle>
          <a:p>
            <a:pPr indent="0" defTabSz="914400">
              <a:lnSpc>
                <a:spcPct val="90000"/>
              </a:lnSpc>
              <a:buNone/>
              <a:tabLst>
                <a:tab pos="0" algn="l"/>
              </a:tabLst>
            </a:pPr>
            <a:r>
              <a:rPr lang="en-US" sz="4400" b="0" u="none" strike="noStrike">
                <a:solidFill>
                  <a:schemeClr val="dk1"/>
                </a:solidFill>
                <a:effectLst/>
                <a:uFillTx/>
                <a:latin typeface="Aptos"/>
              </a:rPr>
              <a:t>Click to edit the title text format</a:t>
            </a:r>
            <a:endParaRPr lang="en-BE" sz="4400" b="0" u="none" strike="noStrike">
              <a:solidFill>
                <a:schemeClr val="dk1"/>
              </a:solidFill>
              <a:effectLst/>
              <a:uFillTx/>
              <a:latin typeface="Aptos Display"/>
            </a:endParaRPr>
          </a:p>
        </p:txBody>
      </p:sp>
      <p:sp>
        <p:nvSpPr>
          <p:cNvPr id="18" name="PlaceHolder 2"/>
          <p:cNvSpPr>
            <a:spLocks noGrp="1"/>
          </p:cNvSpPr>
          <p:nvPr>
            <p:ph type="body"/>
          </p:nvPr>
        </p:nvSpPr>
        <p:spPr>
          <a:xfrm>
            <a:off x="407880" y="1406520"/>
            <a:ext cx="11374920" cy="5009040"/>
          </a:xfrm>
          <a:prstGeom prst="rect">
            <a:avLst/>
          </a:prstGeom>
          <a:noFill/>
          <a:ln w="0">
            <a:noFill/>
          </a:ln>
        </p:spPr>
        <p:txBody>
          <a:bodyPr lIns="0" tIns="0" rIns="0" bIns="0" anchor="t">
            <a:normAutofit/>
          </a:bodyPr>
          <a:lstStyle>
            <a:lvl1pPr marL="432000" indent="-324000" defTabSz="914400">
              <a:lnSpc>
                <a:spcPct val="90000"/>
              </a:lnSpc>
              <a:spcBef>
                <a:spcPts val="1417"/>
              </a:spcBef>
              <a:buClr>
                <a:srgbClr val="000000"/>
              </a:buClr>
              <a:buSzPct val="45000"/>
              <a:buFont typeface="Wingdings" charset="2"/>
              <a:buChar char=""/>
              <a:defRPr lang="en-US" sz="1800" b="0" u="none" strike="noStrike">
                <a:solidFill>
                  <a:schemeClr val="dk1"/>
                </a:solidFill>
                <a:effectLst/>
                <a:uFillTx/>
                <a:latin typeface="Aptos"/>
              </a:defRPr>
            </a:lvl1pPr>
            <a:lvl2pPr marL="864000" lvl="1" indent="-324000" defTabSz="914400">
              <a:lnSpc>
                <a:spcPct val="90000"/>
              </a:lnSpc>
              <a:spcBef>
                <a:spcPts val="1134"/>
              </a:spcBef>
              <a:buClr>
                <a:srgbClr val="000000"/>
              </a:buClr>
              <a:buSzPct val="75000"/>
              <a:buFont typeface="Symbol" charset="2"/>
              <a:buChar char=""/>
              <a:defRPr lang="en-US" sz="1800" b="0" u="none" strike="noStrike">
                <a:solidFill>
                  <a:schemeClr val="dk1"/>
                </a:solidFill>
                <a:effectLst/>
                <a:uFillTx/>
                <a:latin typeface="Aptos"/>
              </a:defRPr>
            </a:lvl2pPr>
            <a:lvl3pPr marL="1296000" lvl="2" indent="-288000" defTabSz="914400">
              <a:lnSpc>
                <a:spcPct val="90000"/>
              </a:lnSpc>
              <a:spcBef>
                <a:spcPts val="850"/>
              </a:spcBef>
              <a:buClr>
                <a:srgbClr val="000000"/>
              </a:buClr>
              <a:buSzPct val="45000"/>
              <a:buFont typeface="Wingdings" charset="2"/>
              <a:buChar char=""/>
              <a:defRPr lang="en-US" sz="1800" b="0" u="none" strike="noStrike">
                <a:solidFill>
                  <a:schemeClr val="dk1"/>
                </a:solidFill>
                <a:effectLst/>
                <a:uFillTx/>
                <a:latin typeface="Aptos"/>
              </a:defRPr>
            </a:lvl3pPr>
            <a:lvl4pPr marL="1728000" lvl="3" indent="-216000" defTabSz="914400">
              <a:lnSpc>
                <a:spcPct val="90000"/>
              </a:lnSpc>
              <a:spcBef>
                <a:spcPts val="567"/>
              </a:spcBef>
              <a:buClr>
                <a:srgbClr val="000000"/>
              </a:buClr>
              <a:buSzPct val="75000"/>
              <a:buFont typeface="Symbol" charset="2"/>
              <a:buChar char=""/>
              <a:defRPr lang="en-US" sz="1800" b="0" u="none" strike="noStrike">
                <a:solidFill>
                  <a:schemeClr val="dk1"/>
                </a:solidFill>
                <a:effectLst/>
                <a:uFillTx/>
                <a:latin typeface="Aptos"/>
              </a:defRPr>
            </a:lvl4pPr>
            <a:lvl5pPr marL="2160000" lvl="4" indent="-216000" defTabSz="914400">
              <a:lnSpc>
                <a:spcPct val="90000"/>
              </a:lnSpc>
              <a:spcBef>
                <a:spcPts val="283"/>
              </a:spcBef>
              <a:buClr>
                <a:srgbClr val="000000"/>
              </a:buClr>
              <a:buSzPct val="45000"/>
              <a:buFont typeface="Wingdings" charset="2"/>
              <a:buChar char=""/>
              <a:defRPr lang="en-US" sz="1800" b="0" u="none" strike="noStrike">
                <a:solidFill>
                  <a:schemeClr val="dk1"/>
                </a:solidFill>
                <a:effectLst/>
                <a:uFillTx/>
                <a:latin typeface="Aptos"/>
              </a:defRPr>
            </a:lvl5pPr>
            <a:lvl6pPr marL="2592000" lvl="5" indent="-216000" defTabSz="914400">
              <a:lnSpc>
                <a:spcPct val="90000"/>
              </a:lnSpc>
              <a:spcBef>
                <a:spcPts val="283"/>
              </a:spcBef>
              <a:buClr>
                <a:srgbClr val="000000"/>
              </a:buClr>
              <a:buSzPct val="45000"/>
              <a:buFont typeface="Wingdings" charset="2"/>
              <a:buChar char=""/>
              <a:defRPr lang="en-US" sz="1800" b="0" u="none" strike="noStrike">
                <a:solidFill>
                  <a:schemeClr val="dk1"/>
                </a:solidFill>
                <a:effectLst/>
                <a:uFillTx/>
                <a:latin typeface="Aptos"/>
              </a:defRPr>
            </a:lvl6pPr>
            <a:lvl7pPr marL="3024000" lvl="6" indent="-216000" defTabSz="914400">
              <a:lnSpc>
                <a:spcPct val="90000"/>
              </a:lnSpc>
              <a:spcBef>
                <a:spcPts val="283"/>
              </a:spcBef>
              <a:buClr>
                <a:srgbClr val="000000"/>
              </a:buClr>
              <a:buSzPct val="45000"/>
              <a:buFont typeface="Wingdings" charset="2"/>
              <a:buChar char=""/>
              <a:defRPr lang="en-US" sz="1800" b="0" u="none" strike="noStrike">
                <a:solidFill>
                  <a:schemeClr val="dk1"/>
                </a:solidFill>
                <a:effectLst/>
                <a:uFillTx/>
                <a:latin typeface="Aptos"/>
              </a:defRPr>
            </a:lvl7pPr>
          </a:lstStyle>
          <a:p>
            <a:pPr marL="432000" indent="-324000" defTabSz="914400">
              <a:lnSpc>
                <a:spcPct val="90000"/>
              </a:lnSpc>
              <a:spcBef>
                <a:spcPts val="1417"/>
              </a:spcBef>
              <a:buClr>
                <a:srgbClr val="000000"/>
              </a:buClr>
              <a:buSzPct val="45000"/>
              <a:buFont typeface="Wingdings" charset="2"/>
              <a:buChar char=""/>
            </a:pPr>
            <a:r>
              <a:rPr lang="en-US" sz="1800" b="0" u="none" strike="noStrike">
                <a:solidFill>
                  <a:schemeClr val="dk1"/>
                </a:solidFill>
                <a:effectLst/>
                <a:uFillTx/>
                <a:latin typeface="Aptos"/>
              </a:rPr>
              <a:t>Click to edit the outline text format</a:t>
            </a:r>
            <a:endParaRPr lang="en-BE" sz="1800" b="0" u="none" strike="noStrike">
              <a:solidFill>
                <a:schemeClr val="dk1"/>
              </a:solidFill>
              <a:effectLst/>
              <a:uFillTx/>
              <a:latin typeface="Aptos"/>
            </a:endParaRPr>
          </a:p>
          <a:p>
            <a:pPr marL="864000" lvl="1" indent="-324000" defTabSz="914400">
              <a:lnSpc>
                <a:spcPct val="90000"/>
              </a:lnSpc>
              <a:spcBef>
                <a:spcPts val="1134"/>
              </a:spcBef>
              <a:buClr>
                <a:srgbClr val="000000"/>
              </a:buClr>
              <a:buSzPct val="75000"/>
              <a:buFont typeface="Symbol" charset="2"/>
              <a:buChar char=""/>
            </a:pPr>
            <a:r>
              <a:rPr lang="en-US" sz="1800" b="0" u="none" strike="noStrike">
                <a:solidFill>
                  <a:schemeClr val="dk1"/>
                </a:solidFill>
                <a:effectLst/>
                <a:uFillTx/>
                <a:latin typeface="Aptos"/>
              </a:rPr>
              <a:t>Second Outline Level</a:t>
            </a:r>
            <a:endParaRPr lang="en-BE" sz="1800" b="0" u="none" strike="noStrike">
              <a:solidFill>
                <a:schemeClr val="dk1"/>
              </a:solidFill>
              <a:effectLst/>
              <a:uFillTx/>
              <a:latin typeface="Aptos"/>
            </a:endParaRPr>
          </a:p>
          <a:p>
            <a:pPr marL="1296000" lvl="2" indent="-288000" defTabSz="914400">
              <a:lnSpc>
                <a:spcPct val="90000"/>
              </a:lnSpc>
              <a:spcBef>
                <a:spcPts val="850"/>
              </a:spcBef>
              <a:buClr>
                <a:srgbClr val="000000"/>
              </a:buClr>
              <a:buSzPct val="45000"/>
              <a:buFont typeface="Wingdings" charset="2"/>
              <a:buChar char=""/>
            </a:pPr>
            <a:r>
              <a:rPr lang="en-US" sz="1800" b="0" u="none" strike="noStrike">
                <a:solidFill>
                  <a:schemeClr val="dk1"/>
                </a:solidFill>
                <a:effectLst/>
                <a:uFillTx/>
                <a:latin typeface="Aptos"/>
              </a:rPr>
              <a:t>Third Outline Level</a:t>
            </a:r>
            <a:endParaRPr lang="en-BE" sz="1800" b="0" u="none" strike="noStrike">
              <a:solidFill>
                <a:schemeClr val="dk1"/>
              </a:solidFill>
              <a:effectLst/>
              <a:uFillTx/>
              <a:latin typeface="Aptos"/>
            </a:endParaRPr>
          </a:p>
          <a:p>
            <a:pPr marL="1728000" lvl="3" indent="-216000" defTabSz="914400">
              <a:lnSpc>
                <a:spcPct val="90000"/>
              </a:lnSpc>
              <a:spcBef>
                <a:spcPts val="567"/>
              </a:spcBef>
              <a:buClr>
                <a:srgbClr val="000000"/>
              </a:buClr>
              <a:buSzPct val="75000"/>
              <a:buFont typeface="Symbol" charset="2"/>
              <a:buChar char=""/>
            </a:pPr>
            <a:r>
              <a:rPr lang="en-US" sz="1800" b="0" u="none" strike="noStrike">
                <a:solidFill>
                  <a:schemeClr val="dk1"/>
                </a:solidFill>
                <a:effectLst/>
                <a:uFillTx/>
                <a:latin typeface="Aptos"/>
              </a:rPr>
              <a:t>Fourth Outline Level</a:t>
            </a:r>
            <a:endParaRPr lang="en-BE" sz="1800" b="0" u="none" strike="noStrike">
              <a:solidFill>
                <a:schemeClr val="dk1"/>
              </a:solidFill>
              <a:effectLst/>
              <a:uFillTx/>
              <a:latin typeface="Aptos"/>
            </a:endParaRPr>
          </a:p>
          <a:p>
            <a:pPr marL="2160000" lvl="4" indent="-216000" defTabSz="914400">
              <a:lnSpc>
                <a:spcPct val="90000"/>
              </a:lnSpc>
              <a:spcBef>
                <a:spcPts val="283"/>
              </a:spcBef>
              <a:buClr>
                <a:srgbClr val="000000"/>
              </a:buClr>
              <a:buSzPct val="45000"/>
              <a:buFont typeface="Wingdings" charset="2"/>
              <a:buChar char=""/>
            </a:pPr>
            <a:r>
              <a:rPr lang="en-US" sz="1800" b="0" u="none" strike="noStrike">
                <a:solidFill>
                  <a:schemeClr val="dk1"/>
                </a:solidFill>
                <a:effectLst/>
                <a:uFillTx/>
                <a:latin typeface="Aptos"/>
              </a:rPr>
              <a:t>Fifth Outline Level</a:t>
            </a:r>
            <a:endParaRPr lang="en-BE" sz="1800" b="0" u="none" strike="noStrike">
              <a:solidFill>
                <a:schemeClr val="dk1"/>
              </a:solidFill>
              <a:effectLst/>
              <a:uFillTx/>
              <a:latin typeface="Aptos"/>
            </a:endParaRPr>
          </a:p>
          <a:p>
            <a:pPr marL="2592000" lvl="5" indent="-216000" defTabSz="914400">
              <a:lnSpc>
                <a:spcPct val="90000"/>
              </a:lnSpc>
              <a:spcBef>
                <a:spcPts val="283"/>
              </a:spcBef>
              <a:buClr>
                <a:srgbClr val="000000"/>
              </a:buClr>
              <a:buSzPct val="45000"/>
              <a:buFont typeface="Wingdings" charset="2"/>
              <a:buChar char=""/>
            </a:pPr>
            <a:r>
              <a:rPr lang="en-US" sz="1800" b="0" u="none" strike="noStrike">
                <a:solidFill>
                  <a:schemeClr val="dk1"/>
                </a:solidFill>
                <a:effectLst/>
                <a:uFillTx/>
                <a:latin typeface="Aptos"/>
              </a:rPr>
              <a:t>Sixth Outline Level</a:t>
            </a:r>
            <a:endParaRPr lang="en-BE" sz="1800" b="0" u="none" strike="noStrike">
              <a:solidFill>
                <a:schemeClr val="dk1"/>
              </a:solidFill>
              <a:effectLst/>
              <a:uFillTx/>
              <a:latin typeface="Aptos"/>
            </a:endParaRPr>
          </a:p>
          <a:p>
            <a:pPr marL="3024000" lvl="6" indent="-216000" defTabSz="914400">
              <a:lnSpc>
                <a:spcPct val="90000"/>
              </a:lnSpc>
              <a:spcBef>
                <a:spcPts val="283"/>
              </a:spcBef>
              <a:buClr>
                <a:srgbClr val="000000"/>
              </a:buClr>
              <a:buSzPct val="45000"/>
              <a:buFont typeface="Wingdings" charset="2"/>
              <a:buChar char=""/>
            </a:pPr>
            <a:r>
              <a:rPr lang="en-US" sz="1800" b="0" u="none" strike="noStrike">
                <a:solidFill>
                  <a:schemeClr val="dk1"/>
                </a:solidFill>
                <a:effectLst/>
                <a:uFillTx/>
                <a:latin typeface="Aptos"/>
              </a:rPr>
              <a:t>Seventh Outline Level</a:t>
            </a:r>
            <a:endParaRPr lang="en-BE" sz="1800" b="0" u="none" strike="noStrike">
              <a:solidFill>
                <a:schemeClr val="dk1"/>
              </a:solidFill>
              <a:effectLst/>
              <a:uFillTx/>
              <a:latin typeface="Aptos"/>
            </a:endParaRPr>
          </a:p>
        </p:txBody>
      </p:sp>
      <p:sp>
        <p:nvSpPr>
          <p:cNvPr id="19" name="PlaceHolder 3"/>
          <p:cNvSpPr>
            <a:spLocks noGrp="1"/>
          </p:cNvSpPr>
          <p:nvPr>
            <p:ph type="ftr" idx="10"/>
          </p:nvPr>
        </p:nvSpPr>
        <p:spPr>
          <a:xfrm>
            <a:off x="4038480" y="6356520"/>
            <a:ext cx="4113720" cy="36396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en-US" sz="1400" b="0" u="none" strike="noStrike">
                <a:solidFill>
                  <a:srgbClr val="000000"/>
                </a:solidFill>
                <a:effectLst/>
                <a:uFillTx/>
                <a:latin typeface="Times New Roman"/>
              </a:defRPr>
            </a:lvl1pPr>
          </a:lstStyle>
          <a:p>
            <a:pPr indent="0" algn="ctr" defTabSz="914400">
              <a:lnSpc>
                <a:spcPct val="100000"/>
              </a:lnSpc>
              <a:buNone/>
              <a:tabLst>
                <a:tab pos="0" algn="l"/>
              </a:tabLst>
            </a:pPr>
            <a:r>
              <a:rPr lang="en-US" sz="1400" b="0" u="none" strike="noStrike">
                <a:solidFill>
                  <a:srgbClr val="000000"/>
                </a:solidFill>
                <a:effectLst/>
                <a:uFillTx/>
                <a:latin typeface="Calibri"/>
              </a:rPr>
              <a:t>J. Branlard | iSAS WP2 - LLRF | Report Period 1, June 1st 2026</a:t>
            </a:r>
          </a:p>
        </p:txBody>
      </p:sp>
      <p:sp>
        <p:nvSpPr>
          <p:cNvPr id="20" name="PlaceHolder 4"/>
          <p:cNvSpPr>
            <a:spLocks noGrp="1"/>
          </p:cNvSpPr>
          <p:nvPr>
            <p:ph type="sldNum" idx="11"/>
          </p:nvPr>
        </p:nvSpPr>
        <p:spPr>
          <a:xfrm>
            <a:off x="8610480" y="6356520"/>
            <a:ext cx="2742120" cy="3639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BE" sz="1200" b="0" u="none" strike="noStrike">
                <a:solidFill>
                  <a:schemeClr val="dk1">
                    <a:tint val="82000"/>
                  </a:schemeClr>
                </a:solidFill>
                <a:effectLst/>
                <a:uFillTx/>
                <a:latin typeface="Aptos"/>
              </a:defRPr>
            </a:lvl1pPr>
          </a:lstStyle>
          <a:p>
            <a:pPr indent="0" algn="r" defTabSz="914400">
              <a:lnSpc>
                <a:spcPct val="100000"/>
              </a:lnSpc>
              <a:buNone/>
              <a:tabLst>
                <a:tab pos="0" algn="l"/>
              </a:tabLst>
            </a:pPr>
            <a:fld id="{DD6A7A30-4185-4966-83FB-72C767273891}"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
        <p:nvSpPr>
          <p:cNvPr id="21" name="PlaceHolder 5"/>
          <p:cNvSpPr>
            <a:spLocks noGrp="1"/>
          </p:cNvSpPr>
          <p:nvPr>
            <p:ph type="dt" idx="12"/>
          </p:nvPr>
        </p:nvSpPr>
        <p:spPr>
          <a:xfrm>
            <a:off x="838080" y="6356520"/>
            <a:ext cx="2742120" cy="36396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sz="1400" b="0" u="none" strike="noStrike">
                <a:solidFill>
                  <a:srgbClr val="000000"/>
                </a:solidFill>
                <a:effectLst/>
                <a:uFillTx/>
                <a:latin typeface="Calibri"/>
              </a:defRPr>
            </a:lvl1pPr>
          </a:lstStyle>
          <a:p>
            <a:pPr indent="0" defTabSz="914400">
              <a:lnSpc>
                <a:spcPct val="100000"/>
              </a:lnSpc>
              <a:buNone/>
              <a:tabLst>
                <a:tab pos="0" algn="l"/>
              </a:tabLst>
            </a:pPr>
            <a:r>
              <a:rPr lang="en-US" sz="1400" b="0" u="none" strike="noStrike">
                <a:solidFill>
                  <a:srgbClr val="000000"/>
                </a:solidFill>
                <a:effectLst/>
                <a:uFillTx/>
                <a:latin typeface="Calibri"/>
              </a:rPr>
              <a:t>&lt;date/time&gt;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itel und Inhalt_">
    <p:bg>
      <p:bgPr>
        <a:solidFill>
          <a:srgbClr val="FFFFFF"/>
        </a:solidFill>
        <a:effectLst/>
      </p:bgPr>
    </p:bg>
    <p:spTree>
      <p:nvGrpSpPr>
        <p:cNvPr id="1" name=""/>
        <p:cNvGrpSpPr/>
        <p:nvPr/>
      </p:nvGrpSpPr>
      <p:grpSpPr>
        <a:xfrm>
          <a:off x="0" y="0"/>
          <a:ext cx="0" cy="0"/>
          <a:chOff x="0" y="0"/>
          <a:chExt cx="0" cy="0"/>
        </a:xfrm>
      </p:grpSpPr>
      <p:sp>
        <p:nvSpPr>
          <p:cNvPr id="22" name="Textfeld 13"/>
          <p:cNvSpPr/>
          <p:nvPr/>
        </p:nvSpPr>
        <p:spPr>
          <a:xfrm>
            <a:off x="10848600" y="6580800"/>
            <a:ext cx="934560" cy="18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r" defTabSz="914400">
              <a:lnSpc>
                <a:spcPct val="100000"/>
              </a:lnSpc>
            </a:pPr>
            <a:r>
              <a:rPr lang="en-US" sz="1000" b="1" u="none" strike="noStrike">
                <a:solidFill>
                  <a:schemeClr val="dk1"/>
                </a:solidFill>
                <a:effectLst/>
                <a:uFillTx/>
                <a:latin typeface="Arial"/>
              </a:rPr>
              <a:t>Page </a:t>
            </a:r>
            <a:fld id="{E7F04CF0-A390-4C6A-A396-349045849DC3}" type="slidenum">
              <a:rPr lang="en-US" sz="1000" b="1" u="none" strike="noStrike">
                <a:solidFill>
                  <a:schemeClr val="dk1"/>
                </a:solidFill>
                <a:effectLst/>
                <a:uFillTx/>
                <a:latin typeface="Arial"/>
              </a:rPr>
              <a:t>‹#›</a:t>
            </a:fld>
            <a:endParaRPr lang="en-US" sz="1000" b="0" u="none" strike="noStrike">
              <a:solidFill>
                <a:srgbClr val="000000"/>
              </a:solidFill>
              <a:effectLst/>
              <a:uFillTx/>
              <a:latin typeface="Calibri"/>
            </a:endParaRPr>
          </a:p>
        </p:txBody>
      </p:sp>
      <p:pic>
        <p:nvPicPr>
          <p:cNvPr id="23" name="Grafik 9"/>
          <p:cNvPicPr/>
          <p:nvPr/>
        </p:nvPicPr>
        <p:blipFill>
          <a:blip r:embed="rId2"/>
          <a:stretch/>
        </p:blipFill>
        <p:spPr>
          <a:xfrm>
            <a:off x="403200" y="6613920"/>
            <a:ext cx="324360" cy="99720"/>
          </a:xfrm>
          <a:prstGeom prst="rect">
            <a:avLst/>
          </a:prstGeom>
          <a:noFill/>
          <a:ln w="0">
            <a:noFill/>
          </a:ln>
        </p:spPr>
      </p:pic>
      <p:sp>
        <p:nvSpPr>
          <p:cNvPr id="24" name="PlaceHolder 1"/>
          <p:cNvSpPr>
            <a:spLocks noGrp="1"/>
          </p:cNvSpPr>
          <p:nvPr>
            <p:ph type="ftr" idx="13"/>
          </p:nvPr>
        </p:nvSpPr>
        <p:spPr>
          <a:xfrm>
            <a:off x="791640" y="6580800"/>
            <a:ext cx="9947880" cy="185760"/>
          </a:xfrm>
          <a:prstGeom prst="rect">
            <a:avLst/>
          </a:prstGeom>
          <a:noFill/>
          <a:ln w="0">
            <a:noFill/>
          </a:ln>
        </p:spPr>
        <p:txBody>
          <a:bodyPr lIns="0" tIns="0" rIns="0" bIns="0" anchor="t">
            <a:noAutofit/>
          </a:bodyPr>
          <a:lstStyle>
            <a:lvl1pPr indent="0" algn="ctr" defTabSz="914400">
              <a:lnSpc>
                <a:spcPct val="100000"/>
              </a:lnSpc>
              <a:buNone/>
              <a:tabLst>
                <a:tab pos="0" algn="l"/>
              </a:tabLst>
              <a:defRPr lang="en-US" sz="1000" b="0" u="none" strike="noStrike">
                <a:solidFill>
                  <a:schemeClr val="dk1"/>
                </a:solidFill>
                <a:effectLst/>
                <a:uFillTx/>
                <a:latin typeface="Arial"/>
              </a:defRPr>
            </a:lvl1pPr>
          </a:lstStyle>
          <a:p>
            <a:pPr indent="0" algn="ctr" defTabSz="914400">
              <a:lnSpc>
                <a:spcPct val="100000"/>
              </a:lnSpc>
              <a:buNone/>
              <a:tabLst>
                <a:tab pos="0" algn="l"/>
              </a:tabLst>
            </a:pPr>
            <a:r>
              <a:rPr lang="en-US" sz="1000" b="0" u="none" strike="noStrike">
                <a:solidFill>
                  <a:srgbClr val="000000"/>
                </a:solidFill>
                <a:effectLst/>
                <a:uFillTx/>
                <a:latin typeface="Calibri"/>
              </a:rPr>
              <a:t>J. Branlard | iSAS WP2 - LLRF | Report Period 1, June 1st 2026</a:t>
            </a:r>
          </a:p>
        </p:txBody>
      </p:sp>
      <p:sp>
        <p:nvSpPr>
          <p:cNvPr id="25" name="PlaceHolder 2"/>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lvl1pPr indent="0" defTabSz="914400">
              <a:lnSpc>
                <a:spcPct val="90000"/>
              </a:lnSpc>
              <a:buNone/>
              <a:tabLst>
                <a:tab pos="0" algn="l"/>
              </a:tabLst>
              <a:defRPr lang="en-US" sz="1800" b="0" u="none" strike="noStrike">
                <a:solidFill>
                  <a:schemeClr val="dk1"/>
                </a:solidFill>
                <a:effectLst/>
                <a:uFillTx/>
                <a:latin typeface="Arial"/>
              </a:defRPr>
            </a:lvl1pPr>
          </a:lstStyle>
          <a:p>
            <a:pPr indent="0" defTabSz="914400">
              <a:lnSpc>
                <a:spcPct val="90000"/>
              </a:lnSpc>
              <a:buNone/>
              <a:tabLst>
                <a:tab pos="0" algn="l"/>
              </a:tabLst>
            </a:pPr>
            <a:r>
              <a:rPr lang="en-US" sz="1800" b="0" u="none" strike="noStrike">
                <a:solidFill>
                  <a:schemeClr val="dk1"/>
                </a:solidFill>
                <a:effectLst/>
                <a:uFillTx/>
                <a:latin typeface="Arial"/>
              </a:rPr>
              <a:t>Click to edit the title text format</a:t>
            </a:r>
            <a:endParaRPr lang="en-BE" sz="1800" b="0" u="none" strike="noStrike">
              <a:solidFill>
                <a:schemeClr val="dk1"/>
              </a:solidFill>
              <a:effectLst/>
              <a:uFillTx/>
              <a:latin typeface="Aptos Display"/>
            </a:endParaRPr>
          </a:p>
        </p:txBody>
      </p:sp>
      <p:sp>
        <p:nvSpPr>
          <p:cNvPr id="26" name="PlaceHolder 3"/>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lvl1pPr marL="432000" indent="-324000" defTabSz="914400">
              <a:lnSpc>
                <a:spcPct val="90000"/>
              </a:lnSpc>
              <a:spcBef>
                <a:spcPts val="1417"/>
              </a:spcBef>
              <a:buClr>
                <a:srgbClr val="000000"/>
              </a:buClr>
              <a:buSzPct val="45000"/>
              <a:buFont typeface="Wingdings" charset="2"/>
              <a:buChar char=""/>
              <a:defRPr lang="en-US" sz="2800" b="0" u="none" strike="noStrike">
                <a:solidFill>
                  <a:schemeClr val="dk1"/>
                </a:solidFill>
                <a:effectLst/>
                <a:uFillTx/>
                <a:latin typeface="Arial"/>
              </a:defRPr>
            </a:lvl1pPr>
            <a:lvl2pPr marL="864000" lvl="1" indent="-324000" defTabSz="914400">
              <a:lnSpc>
                <a:spcPct val="90000"/>
              </a:lnSpc>
              <a:spcBef>
                <a:spcPts val="1134"/>
              </a:spcBef>
              <a:buClr>
                <a:srgbClr val="000000"/>
              </a:buClr>
              <a:buSzPct val="75000"/>
              <a:buFont typeface="Symbol" charset="2"/>
              <a:buChar char=""/>
              <a:defRPr lang="en-US" sz="2000" b="0" u="none" strike="noStrike">
                <a:solidFill>
                  <a:schemeClr val="dk1"/>
                </a:solidFill>
                <a:effectLst/>
                <a:uFillTx/>
                <a:latin typeface="Arial"/>
              </a:defRPr>
            </a:lvl2pPr>
            <a:lvl3pPr marL="1296000" lvl="2" indent="-288000" defTabSz="914400">
              <a:lnSpc>
                <a:spcPct val="90000"/>
              </a:lnSpc>
              <a:spcBef>
                <a:spcPts val="850"/>
              </a:spcBef>
              <a:buClr>
                <a:srgbClr val="000000"/>
              </a:buClr>
              <a:buSzPct val="45000"/>
              <a:buFont typeface="Wingdings" charset="2"/>
              <a:buChar char=""/>
              <a:defRPr lang="en-US" sz="1800" b="0" u="none" strike="noStrike">
                <a:solidFill>
                  <a:schemeClr val="dk1"/>
                </a:solidFill>
                <a:effectLst/>
                <a:uFillTx/>
                <a:latin typeface="Arial"/>
              </a:defRPr>
            </a:lvl3pPr>
            <a:lvl4pPr marL="1728000" lvl="3" indent="-216000" defTabSz="914400">
              <a:lnSpc>
                <a:spcPct val="90000"/>
              </a:lnSpc>
              <a:spcBef>
                <a:spcPts val="567"/>
              </a:spcBef>
              <a:buClr>
                <a:srgbClr val="000000"/>
              </a:buClr>
              <a:buSzPct val="75000"/>
              <a:buFont typeface="Symbol" charset="2"/>
              <a:buChar char=""/>
              <a:defRPr lang="en-US" sz="1800" b="0" u="none" strike="noStrike">
                <a:solidFill>
                  <a:schemeClr val="dk1"/>
                </a:solidFill>
                <a:effectLst/>
                <a:uFillTx/>
                <a:latin typeface="Arial"/>
              </a:defRPr>
            </a:lvl4pPr>
            <a:lvl5pPr marL="2160000" lvl="4"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5pPr>
            <a:lvl6pPr marL="2592000" lvl="5"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6pPr>
            <a:lvl7pPr marL="3024000" lvl="6"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7pPr>
          </a:lstStyle>
          <a:p>
            <a:pPr marL="432000" indent="-324000" defTabSz="914400">
              <a:lnSpc>
                <a:spcPct val="90000"/>
              </a:lnSpc>
              <a:spcBef>
                <a:spcPts val="1417"/>
              </a:spcBef>
              <a:buClr>
                <a:srgbClr val="000000"/>
              </a:buClr>
              <a:buSzPct val="45000"/>
              <a:buFont typeface="Wingdings" charset="2"/>
              <a:buChar char=""/>
            </a:pPr>
            <a:r>
              <a:rPr lang="en-US" sz="2800" b="0" u="none" strike="noStrike">
                <a:solidFill>
                  <a:schemeClr val="dk1"/>
                </a:solidFill>
                <a:effectLst/>
                <a:uFillTx/>
                <a:latin typeface="Arial"/>
              </a:rPr>
              <a:t>Click to edit the outline text format</a:t>
            </a:r>
            <a:endParaRPr lang="en-BE" sz="2800" b="0" u="none" strike="noStrike">
              <a:solidFill>
                <a:schemeClr val="dk1"/>
              </a:solidFill>
              <a:effectLst/>
              <a:uFillTx/>
              <a:latin typeface="Aptos"/>
            </a:endParaRPr>
          </a:p>
          <a:p>
            <a:pPr marL="864000" lvl="1" indent="-324000" defTabSz="914400">
              <a:lnSpc>
                <a:spcPct val="90000"/>
              </a:lnSpc>
              <a:spcBef>
                <a:spcPts val="1134"/>
              </a:spcBef>
              <a:buClr>
                <a:srgbClr val="000000"/>
              </a:buClr>
              <a:buSzPct val="75000"/>
              <a:buFont typeface="Symbol" charset="2"/>
              <a:buChar char=""/>
            </a:pPr>
            <a:r>
              <a:rPr lang="en-US" sz="2000" b="0" u="none" strike="noStrike">
                <a:solidFill>
                  <a:schemeClr val="dk1"/>
                </a:solidFill>
                <a:effectLst/>
                <a:uFillTx/>
                <a:latin typeface="Arial"/>
              </a:rPr>
              <a:t>Second Outline Level</a:t>
            </a:r>
            <a:endParaRPr lang="en-BE" sz="2000" b="0" u="none" strike="noStrike">
              <a:solidFill>
                <a:schemeClr val="dk1"/>
              </a:solidFill>
              <a:effectLst/>
              <a:uFillTx/>
              <a:latin typeface="Aptos"/>
            </a:endParaRPr>
          </a:p>
          <a:p>
            <a:pPr marL="1296000" lvl="2" indent="-288000" defTabSz="914400">
              <a:lnSpc>
                <a:spcPct val="90000"/>
              </a:lnSpc>
              <a:spcBef>
                <a:spcPts val="850"/>
              </a:spcBef>
              <a:buClr>
                <a:srgbClr val="000000"/>
              </a:buClr>
              <a:buSzPct val="45000"/>
              <a:buFont typeface="Wingdings" charset="2"/>
              <a:buChar char=""/>
            </a:pPr>
            <a:r>
              <a:rPr lang="en-US" sz="1800" b="0" u="none" strike="noStrike">
                <a:solidFill>
                  <a:schemeClr val="dk1"/>
                </a:solidFill>
                <a:effectLst/>
                <a:uFillTx/>
                <a:latin typeface="Arial"/>
              </a:rPr>
              <a:t>Third Outline Level</a:t>
            </a:r>
            <a:endParaRPr lang="en-BE" sz="1800" b="0" u="none" strike="noStrike">
              <a:solidFill>
                <a:schemeClr val="dk1"/>
              </a:solidFill>
              <a:effectLst/>
              <a:uFillTx/>
              <a:latin typeface="Aptos"/>
            </a:endParaRPr>
          </a:p>
          <a:p>
            <a:pPr marL="1728000" lvl="3" indent="-216000" defTabSz="914400">
              <a:lnSpc>
                <a:spcPct val="90000"/>
              </a:lnSpc>
              <a:spcBef>
                <a:spcPts val="567"/>
              </a:spcBef>
              <a:buClr>
                <a:srgbClr val="000000"/>
              </a:buClr>
              <a:buSzPct val="75000"/>
              <a:buFont typeface="Symbol" charset="2"/>
              <a:buChar char=""/>
            </a:pPr>
            <a:r>
              <a:rPr lang="en-US" sz="1800" b="0" u="none" strike="noStrike">
                <a:solidFill>
                  <a:schemeClr val="dk1"/>
                </a:solidFill>
                <a:effectLst/>
                <a:uFillTx/>
                <a:latin typeface="Arial"/>
              </a:rPr>
              <a:t>Fourth Outline Level</a:t>
            </a:r>
            <a:endParaRPr lang="en-BE" sz="1800" b="0" u="none" strike="noStrike">
              <a:solidFill>
                <a:schemeClr val="dk1"/>
              </a:solidFill>
              <a:effectLst/>
              <a:uFillTx/>
              <a:latin typeface="Aptos"/>
            </a:endParaRPr>
          </a:p>
          <a:p>
            <a:pPr marL="2160000" lvl="4" indent="-216000" defTabSz="914400">
              <a:lnSpc>
                <a:spcPct val="90000"/>
              </a:lnSpc>
              <a:spcBef>
                <a:spcPts val="283"/>
              </a:spcBef>
              <a:buClr>
                <a:srgbClr val="000000"/>
              </a:buClr>
              <a:buSzPct val="45000"/>
              <a:buFont typeface="Wingdings" charset="2"/>
              <a:buChar char=""/>
            </a:pPr>
            <a:r>
              <a:rPr lang="en-US" sz="2000" b="0" u="none" strike="noStrike">
                <a:solidFill>
                  <a:schemeClr val="dk1"/>
                </a:solidFill>
                <a:effectLst/>
                <a:uFillTx/>
                <a:latin typeface="Arial"/>
              </a:rPr>
              <a:t>Fifth Outline Level</a:t>
            </a:r>
            <a:endParaRPr lang="en-BE" sz="2000" b="0" u="none" strike="noStrike">
              <a:solidFill>
                <a:schemeClr val="dk1"/>
              </a:solidFill>
              <a:effectLst/>
              <a:uFillTx/>
              <a:latin typeface="Aptos"/>
            </a:endParaRPr>
          </a:p>
          <a:p>
            <a:pPr marL="2592000" lvl="5" indent="-216000" defTabSz="914400">
              <a:lnSpc>
                <a:spcPct val="90000"/>
              </a:lnSpc>
              <a:spcBef>
                <a:spcPts val="283"/>
              </a:spcBef>
              <a:buClr>
                <a:srgbClr val="000000"/>
              </a:buClr>
              <a:buSzPct val="45000"/>
              <a:buFont typeface="Wingdings" charset="2"/>
              <a:buChar char=""/>
            </a:pPr>
            <a:r>
              <a:rPr lang="en-US" sz="2000" b="0" u="none" strike="noStrike">
                <a:solidFill>
                  <a:schemeClr val="dk1"/>
                </a:solidFill>
                <a:effectLst/>
                <a:uFillTx/>
                <a:latin typeface="Arial"/>
              </a:rPr>
              <a:t>Sixth Outline Level</a:t>
            </a:r>
            <a:endParaRPr lang="en-BE" sz="2000" b="0" u="none" strike="noStrike">
              <a:solidFill>
                <a:schemeClr val="dk1"/>
              </a:solidFill>
              <a:effectLst/>
              <a:uFillTx/>
              <a:latin typeface="Aptos"/>
            </a:endParaRPr>
          </a:p>
          <a:p>
            <a:pPr marL="3024000" lvl="6" indent="-216000" defTabSz="914400">
              <a:lnSpc>
                <a:spcPct val="90000"/>
              </a:lnSpc>
              <a:spcBef>
                <a:spcPts val="283"/>
              </a:spcBef>
              <a:buClr>
                <a:srgbClr val="000000"/>
              </a:buClr>
              <a:buSzPct val="45000"/>
              <a:buFont typeface="Wingdings" charset="2"/>
              <a:buChar char=""/>
            </a:pPr>
            <a:r>
              <a:rPr lang="en-US" sz="2000" b="0" u="none" strike="noStrike">
                <a:solidFill>
                  <a:schemeClr val="dk1"/>
                </a:solidFill>
                <a:effectLst/>
                <a:uFillTx/>
                <a:latin typeface="Arial"/>
              </a:rPr>
              <a:t>Seventh Outline Level</a:t>
            </a:r>
            <a:endParaRPr lang="en-BE" sz="2000" b="0" u="none" strike="noStrike">
              <a:solidFill>
                <a:schemeClr val="dk1"/>
              </a:solidFill>
              <a:effectLst/>
              <a:uFillTx/>
              <a:latin typeface="Apto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defTabSz="914400">
              <a:lnSpc>
                <a:spcPct val="90000"/>
              </a:lnSpc>
              <a:buNone/>
              <a:defRPr lang="en-GB" sz="4400" b="0" u="none" strike="noStrike">
                <a:solidFill>
                  <a:schemeClr val="dk1"/>
                </a:solidFill>
                <a:effectLst/>
                <a:uFillTx/>
                <a:latin typeface="Aptos Display"/>
              </a:defRPr>
            </a:lvl1pPr>
          </a:lstStyle>
          <a:p>
            <a:pPr indent="0" defTabSz="914400">
              <a:lnSpc>
                <a:spcPct val="90000"/>
              </a:lnSpc>
              <a:buNone/>
            </a:pPr>
            <a:r>
              <a:rPr lang="en-GB" sz="4400" b="0" u="none" strike="noStrike">
                <a:solidFill>
                  <a:schemeClr val="dk1"/>
                </a:solidFill>
                <a:effectLst/>
                <a:uFillTx/>
                <a:latin typeface="Aptos Display"/>
              </a:rPr>
              <a:t>Click to edit Master title style</a:t>
            </a:r>
            <a:endParaRPr lang="en-BE" sz="4400" b="0" u="none" strike="noStrike">
              <a:solidFill>
                <a:schemeClr val="dk1"/>
              </a:solidFill>
              <a:effectLst/>
              <a:uFillTx/>
              <a:latin typeface="Aptos Display"/>
            </a:endParaRPr>
          </a:p>
        </p:txBody>
      </p:sp>
      <p:sp>
        <p:nvSpPr>
          <p:cNvPr id="28"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pPr>
            <a:r>
              <a:rPr lang="en-GB" sz="2800" b="0" u="none" strike="noStrike">
                <a:solidFill>
                  <a:schemeClr val="dk1"/>
                </a:solidFill>
                <a:effectLst/>
                <a:uFillTx/>
                <a:latin typeface="Aptos"/>
              </a:rPr>
              <a:t>Click to edit Master text styles</a:t>
            </a:r>
            <a:endParaRPr lang="en-BE" sz="2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GB" sz="2400" b="0" u="none" strike="noStrike">
                <a:solidFill>
                  <a:schemeClr val="dk1"/>
                </a:solidFill>
                <a:effectLst/>
                <a:uFillTx/>
                <a:latin typeface="Aptos"/>
              </a:rPr>
              <a:t>Second level</a:t>
            </a:r>
            <a:endParaRPr lang="en-BE" sz="2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pPr>
            <a:r>
              <a:rPr lang="en-GB" sz="2000" b="0" u="none" strike="noStrike">
                <a:solidFill>
                  <a:schemeClr val="dk1"/>
                </a:solidFill>
                <a:effectLst/>
                <a:uFillTx/>
                <a:latin typeface="Aptos"/>
              </a:rPr>
              <a:t>Third level</a:t>
            </a:r>
            <a:endParaRPr lang="en-BE" sz="20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Fourth level</a:t>
            </a:r>
            <a:endParaRPr lang="en-BE" sz="1800" b="0" u="none" strike="noStrike">
              <a:solidFill>
                <a:schemeClr val="dk1"/>
              </a:solidFill>
              <a:effectLst/>
              <a:uFillTx/>
              <a:latin typeface="Aptos"/>
            </a:endParaRPr>
          </a:p>
          <a:p>
            <a:pPr marL="2057400" lvl="4"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Fifth level</a:t>
            </a:r>
            <a:endParaRPr lang="en-BE" sz="1800" b="0" u="none" strike="noStrike">
              <a:solidFill>
                <a:schemeClr val="dk1"/>
              </a:solidFill>
              <a:effectLst/>
              <a:uFillTx/>
              <a:latin typeface="Aptos"/>
            </a:endParaRPr>
          </a:p>
        </p:txBody>
      </p:sp>
      <p:sp>
        <p:nvSpPr>
          <p:cNvPr id="29" name="PlaceHolder 3"/>
          <p:cNvSpPr>
            <a:spLocks noGrp="1"/>
          </p:cNvSpPr>
          <p:nvPr>
            <p:ph type="dt" idx="1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30" name="PlaceHolder 4"/>
          <p:cNvSpPr>
            <a:spLocks noGrp="1"/>
          </p:cNvSpPr>
          <p:nvPr>
            <p:ph type="ftr" idx="15"/>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31" name="PlaceHolder 5"/>
          <p:cNvSpPr>
            <a:spLocks noGrp="1"/>
          </p:cNvSpPr>
          <p:nvPr>
            <p:ph type="sldNum" idx="1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71BDFC29-6A1E-4F3C-82E7-C1F721BAB4C9}"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ection Header">
    <p:bg>
      <p:bgPr>
        <a:solidFill>
          <a:srgbClr val="FFFFFF"/>
        </a:solidFill>
        <a:effectLst/>
      </p:bgPr>
    </p:bg>
    <p:spTree>
      <p:nvGrpSpPr>
        <p:cNvPr id="1" name=""/>
        <p:cNvGrpSpPr/>
        <p:nvPr/>
      </p:nvGrpSpPr>
      <p:grpSpPr>
        <a:xfrm>
          <a:off x="0" y="0"/>
          <a:ext cx="0" cy="0"/>
          <a:chOff x="0" y="0"/>
          <a:chExt cx="0" cy="0"/>
        </a:xfrm>
      </p:grpSpPr>
      <p:sp>
        <p:nvSpPr>
          <p:cNvPr id="32"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lvl1pPr indent="0" defTabSz="914400">
              <a:lnSpc>
                <a:spcPct val="90000"/>
              </a:lnSpc>
              <a:buNone/>
              <a:defRPr lang="en-GB" sz="6000" b="0" u="none" strike="noStrike">
                <a:solidFill>
                  <a:schemeClr val="dk1"/>
                </a:solidFill>
                <a:effectLst/>
                <a:uFillTx/>
                <a:latin typeface="Aptos Display"/>
              </a:defRPr>
            </a:lvl1pPr>
          </a:lstStyle>
          <a:p>
            <a:pPr indent="0" defTabSz="914400">
              <a:lnSpc>
                <a:spcPct val="90000"/>
              </a:lnSpc>
              <a:buNone/>
            </a:pPr>
            <a:r>
              <a:rPr lang="en-GB" sz="6000" b="0" u="none" strike="noStrike">
                <a:solidFill>
                  <a:schemeClr val="dk1"/>
                </a:solidFill>
                <a:effectLst/>
                <a:uFillTx/>
                <a:latin typeface="Aptos Display"/>
              </a:rPr>
              <a:t>Click to edit Master title style</a:t>
            </a:r>
            <a:endParaRPr lang="en-BE" sz="6000" b="0" u="none" strike="noStrike">
              <a:solidFill>
                <a:schemeClr val="dk1"/>
              </a:solidFill>
              <a:effectLst/>
              <a:uFillTx/>
              <a:latin typeface="Aptos Display"/>
            </a:endParaRPr>
          </a:p>
        </p:txBody>
      </p:sp>
      <p:sp>
        <p:nvSpPr>
          <p:cNvPr id="33"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lvl1pPr indent="0" defTabSz="914400">
              <a:lnSpc>
                <a:spcPct val="90000"/>
              </a:lnSpc>
              <a:spcBef>
                <a:spcPts val="1001"/>
              </a:spcBef>
              <a:buNone/>
              <a:tabLst>
                <a:tab pos="0" algn="l"/>
              </a:tabLst>
              <a:defRPr lang="en-GB" sz="2400" b="0" u="none" strike="noStrike">
                <a:solidFill>
                  <a:schemeClr val="dk1">
                    <a:tint val="82000"/>
                  </a:schemeClr>
                </a:solidFill>
                <a:effectLst/>
                <a:uFillTx/>
                <a:latin typeface="Aptos"/>
              </a:defRPr>
            </a:lvl1pPr>
          </a:lstStyle>
          <a:p>
            <a:pPr indent="0" defTabSz="914400">
              <a:lnSpc>
                <a:spcPct val="90000"/>
              </a:lnSpc>
              <a:spcBef>
                <a:spcPts val="1001"/>
              </a:spcBef>
              <a:buNone/>
              <a:tabLst>
                <a:tab pos="0" algn="l"/>
              </a:tabLst>
            </a:pPr>
            <a:r>
              <a:rPr lang="en-GB" sz="2400" b="0" u="none" strike="noStrike">
                <a:solidFill>
                  <a:schemeClr val="dk1">
                    <a:tint val="82000"/>
                  </a:schemeClr>
                </a:solidFill>
                <a:effectLst/>
                <a:uFillTx/>
                <a:latin typeface="Aptos"/>
              </a:rPr>
              <a:t>Click to edit Master text styles</a:t>
            </a:r>
            <a:endParaRPr lang="en-BE" sz="2400" b="0" u="none" strike="noStrike">
              <a:solidFill>
                <a:schemeClr val="dk1">
                  <a:tint val="82000"/>
                </a:schemeClr>
              </a:solidFill>
              <a:effectLst/>
              <a:uFillTx/>
              <a:latin typeface="Aptos"/>
            </a:endParaRPr>
          </a:p>
        </p:txBody>
      </p:sp>
      <p:sp>
        <p:nvSpPr>
          <p:cNvPr id="34" name="PlaceHolder 3"/>
          <p:cNvSpPr>
            <a:spLocks noGrp="1"/>
          </p:cNvSpPr>
          <p:nvPr>
            <p:ph type="dt" idx="1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35" name="PlaceHolder 4"/>
          <p:cNvSpPr>
            <a:spLocks noGrp="1"/>
          </p:cNvSpPr>
          <p:nvPr>
            <p:ph type="ftr" idx="18"/>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36" name="PlaceHolder 5"/>
          <p:cNvSpPr>
            <a:spLocks noGrp="1"/>
          </p:cNvSpPr>
          <p:nvPr>
            <p:ph type="sldNum" idx="1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85EF5130-8F05-430F-94C8-D4D04819E413}"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lvl1pPr indent="0" defTabSz="914400">
              <a:lnSpc>
                <a:spcPct val="90000"/>
              </a:lnSpc>
              <a:buNone/>
              <a:defRPr lang="en-GB" sz="4400" b="0" u="none" strike="noStrike">
                <a:solidFill>
                  <a:schemeClr val="dk1"/>
                </a:solidFill>
                <a:effectLst/>
                <a:uFillTx/>
                <a:latin typeface="Aptos Display"/>
              </a:defRPr>
            </a:lvl1pPr>
          </a:lstStyle>
          <a:p>
            <a:pPr indent="0" defTabSz="914400">
              <a:lnSpc>
                <a:spcPct val="90000"/>
              </a:lnSpc>
              <a:buNone/>
            </a:pPr>
            <a:r>
              <a:rPr lang="en-GB" sz="4400" b="0" u="none" strike="noStrike">
                <a:solidFill>
                  <a:schemeClr val="dk1"/>
                </a:solidFill>
                <a:effectLst/>
                <a:uFillTx/>
                <a:latin typeface="Aptos Display"/>
              </a:rPr>
              <a:t>Click to edit Master title style</a:t>
            </a:r>
            <a:endParaRPr lang="en-BE" sz="4400" b="0" u="none" strike="noStrike">
              <a:solidFill>
                <a:schemeClr val="dk1"/>
              </a:solidFill>
              <a:effectLst/>
              <a:uFillTx/>
              <a:latin typeface="Aptos Display"/>
            </a:endParaRPr>
          </a:p>
        </p:txBody>
      </p:sp>
      <p:sp>
        <p:nvSpPr>
          <p:cNvPr id="38"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pPr>
            <a:r>
              <a:rPr lang="en-GB" sz="2800" b="0" u="none" strike="noStrike">
                <a:solidFill>
                  <a:schemeClr val="dk1"/>
                </a:solidFill>
                <a:effectLst/>
                <a:uFillTx/>
                <a:latin typeface="Aptos"/>
              </a:rPr>
              <a:t>Click to edit Master text styles</a:t>
            </a:r>
            <a:endParaRPr lang="en-BE" sz="2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GB" sz="2400" b="0" u="none" strike="noStrike">
                <a:solidFill>
                  <a:schemeClr val="dk1"/>
                </a:solidFill>
                <a:effectLst/>
                <a:uFillTx/>
                <a:latin typeface="Aptos"/>
              </a:rPr>
              <a:t>Second level</a:t>
            </a:r>
            <a:endParaRPr lang="en-BE" sz="2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pPr>
            <a:r>
              <a:rPr lang="en-GB" sz="2000" b="0" u="none" strike="noStrike">
                <a:solidFill>
                  <a:schemeClr val="dk1"/>
                </a:solidFill>
                <a:effectLst/>
                <a:uFillTx/>
                <a:latin typeface="Aptos"/>
              </a:rPr>
              <a:t>Third level</a:t>
            </a:r>
            <a:endParaRPr lang="en-BE" sz="20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Fourth level</a:t>
            </a:r>
            <a:endParaRPr lang="en-BE" sz="1800" b="0" u="none" strike="noStrike">
              <a:solidFill>
                <a:schemeClr val="dk1"/>
              </a:solidFill>
              <a:effectLst/>
              <a:uFillTx/>
              <a:latin typeface="Aptos"/>
            </a:endParaRPr>
          </a:p>
          <a:p>
            <a:pPr marL="2057400" lvl="4"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Fifth level</a:t>
            </a:r>
            <a:endParaRPr lang="en-BE" sz="1800" b="0" u="none" strike="noStrike">
              <a:solidFill>
                <a:schemeClr val="dk1"/>
              </a:solidFill>
              <a:effectLst/>
              <a:uFillTx/>
              <a:latin typeface="Aptos"/>
            </a:endParaRPr>
          </a:p>
        </p:txBody>
      </p:sp>
      <p:sp>
        <p:nvSpPr>
          <p:cNvPr id="39"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pPr>
            <a:r>
              <a:rPr lang="en-GB" sz="2800" b="0" u="none" strike="noStrike">
                <a:solidFill>
                  <a:schemeClr val="dk1"/>
                </a:solidFill>
                <a:effectLst/>
                <a:uFillTx/>
                <a:latin typeface="Aptos"/>
              </a:rPr>
              <a:t>Click to edit Master text styles</a:t>
            </a:r>
            <a:endParaRPr lang="en-BE" sz="2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GB" sz="2400" b="0" u="none" strike="noStrike">
                <a:solidFill>
                  <a:schemeClr val="dk1"/>
                </a:solidFill>
                <a:effectLst/>
                <a:uFillTx/>
                <a:latin typeface="Aptos"/>
              </a:rPr>
              <a:t>Second level</a:t>
            </a:r>
            <a:endParaRPr lang="en-BE" sz="2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pPr>
            <a:r>
              <a:rPr lang="en-GB" sz="2000" b="0" u="none" strike="noStrike">
                <a:solidFill>
                  <a:schemeClr val="dk1"/>
                </a:solidFill>
                <a:effectLst/>
                <a:uFillTx/>
                <a:latin typeface="Aptos"/>
              </a:rPr>
              <a:t>Third level</a:t>
            </a:r>
            <a:endParaRPr lang="en-BE" sz="20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Fourth level</a:t>
            </a:r>
            <a:endParaRPr lang="en-BE" sz="1800" b="0" u="none" strike="noStrike">
              <a:solidFill>
                <a:schemeClr val="dk1"/>
              </a:solidFill>
              <a:effectLst/>
              <a:uFillTx/>
              <a:latin typeface="Aptos"/>
            </a:endParaRPr>
          </a:p>
          <a:p>
            <a:pPr marL="2057400" lvl="4" indent="-228600" defTabSz="914400">
              <a:lnSpc>
                <a:spcPct val="90000"/>
              </a:lnSpc>
              <a:spcBef>
                <a:spcPts val="499"/>
              </a:spcBef>
              <a:buClr>
                <a:srgbClr val="000000"/>
              </a:buClr>
              <a:buFont typeface="Arial"/>
              <a:buChar char="•"/>
            </a:pPr>
            <a:r>
              <a:rPr lang="en-GB" sz="1800" b="0" u="none" strike="noStrike">
                <a:solidFill>
                  <a:schemeClr val="dk1"/>
                </a:solidFill>
                <a:effectLst/>
                <a:uFillTx/>
                <a:latin typeface="Aptos"/>
              </a:rPr>
              <a:t>Fifth level</a:t>
            </a:r>
            <a:endParaRPr lang="en-BE" sz="1800" b="0" u="none" strike="noStrike">
              <a:solidFill>
                <a:schemeClr val="dk1"/>
              </a:solidFill>
              <a:effectLst/>
              <a:uFillTx/>
              <a:latin typeface="Aptos"/>
            </a:endParaRPr>
          </a:p>
        </p:txBody>
      </p:sp>
      <p:sp>
        <p:nvSpPr>
          <p:cNvPr id="40" name="PlaceHolder 4"/>
          <p:cNvSpPr>
            <a:spLocks noGrp="1"/>
          </p:cNvSpPr>
          <p:nvPr>
            <p:ph type="dt" idx="2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41" name="PlaceHolder 5"/>
          <p:cNvSpPr>
            <a:spLocks noGrp="1"/>
          </p:cNvSpPr>
          <p:nvPr>
            <p:ph type="ftr" idx="21"/>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42" name="PlaceHolder 6"/>
          <p:cNvSpPr>
            <a:spLocks noGrp="1"/>
          </p:cNvSpPr>
          <p:nvPr>
            <p:ph type="sldNum" idx="2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3C941048-3BB8-45D0-B951-36B9FDB92AE1}"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omparison">
    <p:bg>
      <p:bgPr>
        <a:solidFill>
          <a:srgbClr val="FFFFFF"/>
        </a:solidFill>
        <a:effectLst/>
      </p:bgPr>
    </p:bg>
    <p:spTree>
      <p:nvGrpSpPr>
        <p:cNvPr id="1" name=""/>
        <p:cNvGrpSpPr/>
        <p:nvPr/>
      </p:nvGrpSpPr>
      <p:grpSpPr>
        <a:xfrm>
          <a:off x="0" y="0"/>
          <a:ext cx="0" cy="0"/>
          <a:chOff x="0" y="0"/>
          <a:chExt cx="0" cy="0"/>
        </a:xfrm>
      </p:grpSpPr>
      <p:sp>
        <p:nvSpPr>
          <p:cNvPr id="43"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lvl1pPr indent="0" defTabSz="914400">
              <a:lnSpc>
                <a:spcPct val="90000"/>
              </a:lnSpc>
              <a:buNone/>
              <a:defRPr lang="en-GB" sz="4400" b="0" u="none" strike="noStrike">
                <a:solidFill>
                  <a:schemeClr val="dk1"/>
                </a:solidFill>
                <a:effectLst/>
                <a:uFillTx/>
                <a:latin typeface="Aptos Display"/>
              </a:defRPr>
            </a:lvl1pPr>
          </a:lstStyle>
          <a:p>
            <a:pPr indent="0" defTabSz="914400">
              <a:lnSpc>
                <a:spcPct val="90000"/>
              </a:lnSpc>
              <a:buNone/>
            </a:pPr>
            <a:r>
              <a:rPr lang="en-GB" sz="4400" b="0" u="none" strike="noStrike">
                <a:solidFill>
                  <a:schemeClr val="dk1"/>
                </a:solidFill>
                <a:effectLst/>
                <a:uFillTx/>
                <a:latin typeface="Aptos Display"/>
              </a:rPr>
              <a:t>Click to edit Master title style</a:t>
            </a:r>
            <a:endParaRPr lang="en-BE" sz="4400" b="0" u="none" strike="noStrike">
              <a:solidFill>
                <a:schemeClr val="dk1"/>
              </a:solidFill>
              <a:effectLst/>
              <a:uFillTx/>
              <a:latin typeface="Aptos Display"/>
            </a:endParaRPr>
          </a:p>
        </p:txBody>
      </p:sp>
      <p:sp>
        <p:nvSpPr>
          <p:cNvPr id="44"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lvl1pPr indent="0" defTabSz="914400">
              <a:lnSpc>
                <a:spcPct val="90000"/>
              </a:lnSpc>
              <a:spcBef>
                <a:spcPts val="1001"/>
              </a:spcBef>
              <a:buNone/>
              <a:tabLst>
                <a:tab pos="0" algn="l"/>
              </a:tabLst>
              <a:defRPr lang="en-GB" sz="2400" b="1" u="none" strike="noStrike">
                <a:solidFill>
                  <a:schemeClr val="dk1"/>
                </a:solidFill>
                <a:effectLst/>
                <a:uFillTx/>
                <a:latin typeface="Aptos"/>
              </a:defRPr>
            </a:lvl1pPr>
          </a:lstStyle>
          <a:p>
            <a:pPr indent="0" defTabSz="914400">
              <a:lnSpc>
                <a:spcPct val="90000"/>
              </a:lnSpc>
              <a:spcBef>
                <a:spcPts val="1001"/>
              </a:spcBef>
              <a:buNone/>
              <a:tabLst>
                <a:tab pos="0" algn="l"/>
              </a:tabLst>
            </a:pPr>
            <a:r>
              <a:rPr lang="en-GB" sz="2400" b="1" u="none" strike="noStrike">
                <a:solidFill>
                  <a:schemeClr val="dk1"/>
                </a:solidFill>
                <a:effectLst/>
                <a:uFillTx/>
                <a:latin typeface="Aptos"/>
              </a:rPr>
              <a:t>Click to edit Master text styles</a:t>
            </a:r>
            <a:endParaRPr lang="en-BE" sz="2400" b="0" u="none" strike="noStrike">
              <a:solidFill>
                <a:schemeClr val="dk1"/>
              </a:solidFill>
              <a:effectLst/>
              <a:uFillTx/>
              <a:latin typeface="Aptos"/>
            </a:endParaRPr>
          </a:p>
        </p:txBody>
      </p:sp>
      <p:sp>
        <p:nvSpPr>
          <p:cNvPr id="45"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tabLst>
                <a:tab pos="0" algn="l"/>
              </a:tabLst>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tabLst>
                <a:tab pos="0" algn="l"/>
              </a:tabLst>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tabLst>
                <a:tab pos="0" algn="l"/>
              </a:tabLst>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tabLst>
                <a:tab pos="0" algn="l"/>
              </a:tabLst>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tabLst>
                <a:tab pos="0" algn="l"/>
              </a:tabLst>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tabLst>
                <a:tab pos="0" algn="l"/>
              </a:tabLst>
            </a:pPr>
            <a:r>
              <a:rPr lang="en-GB" sz="2800" b="0" u="none" strike="noStrike">
                <a:solidFill>
                  <a:schemeClr val="dk1"/>
                </a:solidFill>
                <a:effectLst/>
                <a:uFillTx/>
                <a:latin typeface="Aptos"/>
              </a:rPr>
              <a:t>Click to edit Master text styles</a:t>
            </a:r>
            <a:endParaRPr lang="en-BE" sz="2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GB" sz="2400" b="0" u="none" strike="noStrike">
                <a:solidFill>
                  <a:schemeClr val="dk1"/>
                </a:solidFill>
                <a:effectLst/>
                <a:uFillTx/>
                <a:latin typeface="Aptos"/>
              </a:rPr>
              <a:t>Second level</a:t>
            </a:r>
            <a:endParaRPr lang="en-BE" sz="2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GB" sz="2000" b="0" u="none" strike="noStrike">
                <a:solidFill>
                  <a:schemeClr val="dk1"/>
                </a:solidFill>
                <a:effectLst/>
                <a:uFillTx/>
                <a:latin typeface="Aptos"/>
              </a:rPr>
              <a:t>Third level</a:t>
            </a:r>
            <a:endParaRPr lang="en-BE" sz="20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GB" sz="1800" b="0" u="none" strike="noStrike">
                <a:solidFill>
                  <a:schemeClr val="dk1"/>
                </a:solidFill>
                <a:effectLst/>
                <a:uFillTx/>
                <a:latin typeface="Aptos"/>
              </a:rPr>
              <a:t>Fourth level</a:t>
            </a:r>
            <a:endParaRPr lang="en-BE" sz="1800" b="0" u="none" strike="noStrike">
              <a:solidFill>
                <a:schemeClr val="dk1"/>
              </a:solidFill>
              <a:effectLst/>
              <a:uFillTx/>
              <a:latin typeface="Aptos"/>
            </a:endParaRPr>
          </a:p>
          <a:p>
            <a:pPr marL="2057400" lvl="4" indent="-228600" defTabSz="914400">
              <a:lnSpc>
                <a:spcPct val="90000"/>
              </a:lnSpc>
              <a:spcBef>
                <a:spcPts val="499"/>
              </a:spcBef>
              <a:buClr>
                <a:srgbClr val="000000"/>
              </a:buClr>
              <a:buFont typeface="Arial"/>
              <a:buChar char="•"/>
              <a:tabLst>
                <a:tab pos="0" algn="l"/>
              </a:tabLst>
            </a:pPr>
            <a:r>
              <a:rPr lang="en-GB" sz="1800" b="0" u="none" strike="noStrike">
                <a:solidFill>
                  <a:schemeClr val="dk1"/>
                </a:solidFill>
                <a:effectLst/>
                <a:uFillTx/>
                <a:latin typeface="Aptos"/>
              </a:rPr>
              <a:t>Fifth level</a:t>
            </a:r>
            <a:endParaRPr lang="en-BE" sz="1800" b="0" u="none" strike="noStrike">
              <a:solidFill>
                <a:schemeClr val="dk1"/>
              </a:solidFill>
              <a:effectLst/>
              <a:uFillTx/>
              <a:latin typeface="Aptos"/>
            </a:endParaRPr>
          </a:p>
        </p:txBody>
      </p:sp>
      <p:sp>
        <p:nvSpPr>
          <p:cNvPr id="46"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lvl1pPr indent="0" defTabSz="914400">
              <a:lnSpc>
                <a:spcPct val="90000"/>
              </a:lnSpc>
              <a:spcBef>
                <a:spcPts val="1001"/>
              </a:spcBef>
              <a:buNone/>
              <a:tabLst>
                <a:tab pos="0" algn="l"/>
              </a:tabLst>
              <a:defRPr lang="en-GB" sz="2400" b="1" u="none" strike="noStrike">
                <a:solidFill>
                  <a:schemeClr val="dk1"/>
                </a:solidFill>
                <a:effectLst/>
                <a:uFillTx/>
                <a:latin typeface="Aptos"/>
              </a:defRPr>
            </a:lvl1pPr>
          </a:lstStyle>
          <a:p>
            <a:pPr indent="0" defTabSz="914400">
              <a:lnSpc>
                <a:spcPct val="90000"/>
              </a:lnSpc>
              <a:spcBef>
                <a:spcPts val="1001"/>
              </a:spcBef>
              <a:buNone/>
              <a:tabLst>
                <a:tab pos="0" algn="l"/>
              </a:tabLst>
            </a:pPr>
            <a:r>
              <a:rPr lang="en-GB" sz="2400" b="1" u="none" strike="noStrike">
                <a:solidFill>
                  <a:schemeClr val="dk1"/>
                </a:solidFill>
                <a:effectLst/>
                <a:uFillTx/>
                <a:latin typeface="Aptos"/>
              </a:rPr>
              <a:t>Click to edit Master text styles</a:t>
            </a:r>
            <a:endParaRPr lang="en-BE" sz="2400" b="0" u="none" strike="noStrike">
              <a:solidFill>
                <a:schemeClr val="dk1"/>
              </a:solidFill>
              <a:effectLst/>
              <a:uFillTx/>
              <a:latin typeface="Aptos"/>
            </a:endParaRPr>
          </a:p>
        </p:txBody>
      </p:sp>
      <p:sp>
        <p:nvSpPr>
          <p:cNvPr id="47"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tabLst>
                <a:tab pos="0" algn="l"/>
              </a:tabLst>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tabLst>
                <a:tab pos="0" algn="l"/>
              </a:tabLst>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tabLst>
                <a:tab pos="0" algn="l"/>
              </a:tabLst>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tabLst>
                <a:tab pos="0" algn="l"/>
              </a:tabLst>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tabLst>
                <a:tab pos="0" algn="l"/>
              </a:tabLst>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tabLst>
                <a:tab pos="0" algn="l"/>
              </a:tabLst>
            </a:pPr>
            <a:r>
              <a:rPr lang="en-GB" sz="2800" b="0" u="none" strike="noStrike">
                <a:solidFill>
                  <a:schemeClr val="dk1"/>
                </a:solidFill>
                <a:effectLst/>
                <a:uFillTx/>
                <a:latin typeface="Aptos"/>
              </a:rPr>
              <a:t>Click to edit Master text styles</a:t>
            </a:r>
            <a:endParaRPr lang="en-BE" sz="2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GB" sz="2400" b="0" u="none" strike="noStrike">
                <a:solidFill>
                  <a:schemeClr val="dk1"/>
                </a:solidFill>
                <a:effectLst/>
                <a:uFillTx/>
                <a:latin typeface="Aptos"/>
              </a:rPr>
              <a:t>Second level</a:t>
            </a:r>
            <a:endParaRPr lang="en-BE" sz="2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GB" sz="2000" b="0" u="none" strike="noStrike">
                <a:solidFill>
                  <a:schemeClr val="dk1"/>
                </a:solidFill>
                <a:effectLst/>
                <a:uFillTx/>
                <a:latin typeface="Aptos"/>
              </a:rPr>
              <a:t>Third level</a:t>
            </a:r>
            <a:endParaRPr lang="en-BE" sz="20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GB" sz="1800" b="0" u="none" strike="noStrike">
                <a:solidFill>
                  <a:schemeClr val="dk1"/>
                </a:solidFill>
                <a:effectLst/>
                <a:uFillTx/>
                <a:latin typeface="Aptos"/>
              </a:rPr>
              <a:t>Fourth level</a:t>
            </a:r>
            <a:endParaRPr lang="en-BE" sz="1800" b="0" u="none" strike="noStrike">
              <a:solidFill>
                <a:schemeClr val="dk1"/>
              </a:solidFill>
              <a:effectLst/>
              <a:uFillTx/>
              <a:latin typeface="Aptos"/>
            </a:endParaRPr>
          </a:p>
          <a:p>
            <a:pPr marL="2057400" lvl="4" indent="-228600" defTabSz="914400">
              <a:lnSpc>
                <a:spcPct val="90000"/>
              </a:lnSpc>
              <a:spcBef>
                <a:spcPts val="499"/>
              </a:spcBef>
              <a:buClr>
                <a:srgbClr val="000000"/>
              </a:buClr>
              <a:buFont typeface="Arial"/>
              <a:buChar char="•"/>
              <a:tabLst>
                <a:tab pos="0" algn="l"/>
              </a:tabLst>
            </a:pPr>
            <a:r>
              <a:rPr lang="en-GB" sz="1800" b="0" u="none" strike="noStrike">
                <a:solidFill>
                  <a:schemeClr val="dk1"/>
                </a:solidFill>
                <a:effectLst/>
                <a:uFillTx/>
                <a:latin typeface="Aptos"/>
              </a:rPr>
              <a:t>Fifth level</a:t>
            </a:r>
            <a:endParaRPr lang="en-BE" sz="1800" b="0" u="none" strike="noStrike">
              <a:solidFill>
                <a:schemeClr val="dk1"/>
              </a:solidFill>
              <a:effectLst/>
              <a:uFillTx/>
              <a:latin typeface="Aptos"/>
            </a:endParaRPr>
          </a:p>
        </p:txBody>
      </p:sp>
      <p:sp>
        <p:nvSpPr>
          <p:cNvPr id="48" name="PlaceHolder 6"/>
          <p:cNvSpPr>
            <a:spLocks noGrp="1"/>
          </p:cNvSpPr>
          <p:nvPr>
            <p:ph type="dt" idx="23"/>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sz="1200" b="0" u="none" strike="noStrike">
                <a:solidFill>
                  <a:schemeClr val="dk1">
                    <a:tint val="82000"/>
                  </a:schemeClr>
                </a:solidFill>
                <a:effectLst/>
                <a:uFillTx/>
                <a:latin typeface="Aptos"/>
              </a:defRPr>
            </a:lvl1pPr>
          </a:lstStyle>
          <a:p>
            <a:pPr indent="0" defTabSz="914400">
              <a:lnSpc>
                <a:spcPct val="100000"/>
              </a:lnSpc>
              <a:buNone/>
            </a:pPr>
            <a:r>
              <a:rPr lang="en-US" sz="1200" b="0" u="none" strike="noStrike">
                <a:solidFill>
                  <a:schemeClr val="dk1">
                    <a:tint val="82000"/>
                  </a:schemeClr>
                </a:solidFill>
                <a:effectLst/>
                <a:uFillTx/>
                <a:latin typeface="Aptos"/>
              </a:rPr>
              <a:t>&lt;date/time&gt;</a:t>
            </a:r>
            <a:endParaRPr lang="en-US" sz="1200" b="0" u="none" strike="noStrike">
              <a:solidFill>
                <a:srgbClr val="000000"/>
              </a:solidFill>
              <a:effectLst/>
              <a:uFillTx/>
              <a:latin typeface="Calibri"/>
            </a:endParaRPr>
          </a:p>
        </p:txBody>
      </p:sp>
      <p:sp>
        <p:nvSpPr>
          <p:cNvPr id="49" name="PlaceHolder 7"/>
          <p:cNvSpPr>
            <a:spLocks noGrp="1"/>
          </p:cNvSpPr>
          <p:nvPr>
            <p:ph type="ftr" idx="24"/>
          </p:nvPr>
        </p:nvSpPr>
        <p:spPr>
          <a:xfrm>
            <a:off x="4038480" y="6356520"/>
            <a:ext cx="4114440" cy="364680"/>
          </a:xfrm>
          <a:prstGeom prst="rect">
            <a:avLst/>
          </a:prstGeom>
          <a:noFill/>
          <a:ln w="0">
            <a:noFill/>
          </a:ln>
        </p:spPr>
        <p:txBody>
          <a:bodyPr lIns="91440" tIns="45720" rIns="91440" bIns="45720" anchor="ctr">
            <a:noAutofit/>
          </a:bodyPr>
          <a:lstStyle>
            <a:lvl1pPr indent="0" algn="ctr" defTabSz="914400">
              <a:lnSpc>
                <a:spcPct val="100000"/>
              </a:lnSpc>
              <a:buNone/>
              <a:defRPr lang="en-US" sz="1200" b="0" u="none" strike="noStrike">
                <a:solidFill>
                  <a:schemeClr val="dk1">
                    <a:tint val="82000"/>
                  </a:schemeClr>
                </a:solidFill>
                <a:effectLst/>
                <a:uFillTx/>
                <a:latin typeface="Aptos"/>
              </a:defRPr>
            </a:lvl1p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50" name="PlaceHolder 8"/>
          <p:cNvSpPr>
            <a:spLocks noGrp="1"/>
          </p:cNvSpPr>
          <p:nvPr>
            <p:ph type="sldNum" idx="2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en-BE" sz="1200" b="0" u="none" strike="noStrike">
                <a:solidFill>
                  <a:schemeClr val="dk1">
                    <a:tint val="82000"/>
                  </a:schemeClr>
                </a:solidFill>
                <a:effectLst/>
                <a:uFillTx/>
                <a:latin typeface="Aptos"/>
              </a:defRPr>
            </a:lvl1pPr>
          </a:lstStyle>
          <a:p>
            <a:pPr indent="0" algn="r" defTabSz="914400">
              <a:lnSpc>
                <a:spcPct val="100000"/>
              </a:lnSpc>
              <a:buNone/>
            </a:pPr>
            <a:fld id="{2D5A93E6-77C3-4075-AF79-D4F41ED553B8}" type="slidenum">
              <a:rPr lang="en-BE" sz="1200" b="0" u="none" strike="noStrike">
                <a:solidFill>
                  <a:schemeClr val="dk1">
                    <a:tint val="82000"/>
                  </a:schemeClr>
                </a:solidFill>
                <a:effectLst/>
                <a:uFillTx/>
                <a:latin typeface="Aptos"/>
              </a:rPr>
              <a:t>‹#›</a:t>
            </a:fld>
            <a:endParaRPr lang="en-US" sz="1200" b="0" u="none" strike="noStrike">
              <a:solidFill>
                <a:srgbClr val="000000"/>
              </a:solidFill>
              <a:effectLst/>
              <a:uFillTx/>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doi.org/10.18429/JACoW-IPAC2025-THPS040"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hyperlink" Target="https://link.aps.org/doi/10.1103/48zw-grdp" TargetMode="External"/><Relationship Id="rId5" Type="http://schemas.openxmlformats.org/officeDocument/2006/relationships/hyperlink" Target="http://doi.org/10.18429/JACoW-IPAC2025-THPS134" TargetMode="External"/><Relationship Id="rId4" Type="http://schemas.openxmlformats.org/officeDocument/2006/relationships/hyperlink" Target="http://doi.org/10.18429/JACoW-IPAC2025-THPS13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eg"/><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2" descr="Innovate for Sustainable Accelerating Systems: Kick-Off Meeting"/>
          <p:cNvPicPr/>
          <p:nvPr/>
        </p:nvPicPr>
        <p:blipFill>
          <a:blip r:embed="rId2"/>
          <a:stretch/>
        </p:blipFill>
        <p:spPr>
          <a:xfrm>
            <a:off x="162720" y="378720"/>
            <a:ext cx="3608640" cy="1134000"/>
          </a:xfrm>
          <a:prstGeom prst="rect">
            <a:avLst/>
          </a:prstGeom>
          <a:noFill/>
          <a:ln w="0">
            <a:noFill/>
          </a:ln>
        </p:spPr>
      </p:pic>
      <p:sp>
        <p:nvSpPr>
          <p:cNvPr id="80" name="PlaceHolder 1"/>
          <p:cNvSpPr>
            <a:spLocks noGrp="1"/>
          </p:cNvSpPr>
          <p:nvPr>
            <p:ph type="title"/>
          </p:nvPr>
        </p:nvSpPr>
        <p:spPr>
          <a:xfrm>
            <a:off x="1523880" y="1118160"/>
            <a:ext cx="9143640" cy="2387160"/>
          </a:xfrm>
          <a:prstGeom prst="rect">
            <a:avLst/>
          </a:prstGeom>
          <a:noFill/>
          <a:ln w="0">
            <a:noFill/>
          </a:ln>
        </p:spPr>
        <p:txBody>
          <a:bodyPr lIns="91440" tIns="45720" rIns="91440" bIns="45720" anchor="b">
            <a:normAutofit/>
          </a:bodyPr>
          <a:lstStyle>
            <a:lvl1pPr indent="0" algn="ctr" defTabSz="914400">
              <a:lnSpc>
                <a:spcPct val="90000"/>
              </a:lnSpc>
              <a:buNone/>
              <a:defRPr lang="en-US" sz="6000" b="0" u="none" strike="noStrike">
                <a:solidFill>
                  <a:schemeClr val="dk1"/>
                </a:solidFill>
                <a:effectLst/>
                <a:uFillTx/>
                <a:latin typeface="Aptos Display"/>
              </a:defRPr>
            </a:lvl1pPr>
          </a:lstStyle>
          <a:p>
            <a:pPr indent="0" algn="ctr" defTabSz="914400">
              <a:lnSpc>
                <a:spcPct val="90000"/>
              </a:lnSpc>
              <a:buNone/>
            </a:pPr>
            <a:r>
              <a:rPr lang="en-US" sz="6000" b="0" u="none" strike="noStrike">
                <a:solidFill>
                  <a:schemeClr val="dk1"/>
                </a:solidFill>
                <a:effectLst/>
                <a:uFillTx/>
                <a:latin typeface="Aptos Display"/>
              </a:rPr>
              <a:t>WP2: LLRF </a:t>
            </a:r>
            <a:br>
              <a:rPr sz="6000"/>
            </a:br>
            <a:r>
              <a:rPr lang="en-US" sz="4800" b="0" u="none" strike="noStrike">
                <a:solidFill>
                  <a:schemeClr val="dk1"/>
                </a:solidFill>
                <a:effectLst/>
                <a:uFillTx/>
                <a:latin typeface="Aptos Display"/>
              </a:rPr>
              <a:t>RP1 review meeting, June 1</a:t>
            </a:r>
            <a:r>
              <a:rPr lang="en-US" sz="4800" b="0" u="none" strike="noStrike" baseline="30000">
                <a:solidFill>
                  <a:schemeClr val="dk1"/>
                </a:solidFill>
                <a:effectLst/>
                <a:uFillTx/>
                <a:latin typeface="Aptos Display"/>
              </a:rPr>
              <a:t>st</a:t>
            </a:r>
            <a:r>
              <a:rPr lang="en-US" sz="4800" b="0" u="none" strike="noStrike">
                <a:solidFill>
                  <a:schemeClr val="dk1"/>
                </a:solidFill>
                <a:effectLst/>
                <a:uFillTx/>
                <a:latin typeface="Aptos Display"/>
              </a:rPr>
              <a:t>, 2026</a:t>
            </a:r>
            <a:endParaRPr lang="en-BE" sz="4800" b="0" u="none" strike="noStrike">
              <a:solidFill>
                <a:schemeClr val="dk1"/>
              </a:solidFill>
              <a:effectLst/>
              <a:uFillTx/>
              <a:latin typeface="Aptos Display"/>
            </a:endParaRPr>
          </a:p>
        </p:txBody>
      </p:sp>
      <p:sp>
        <p:nvSpPr>
          <p:cNvPr id="81" name="PlaceHolder 2"/>
          <p:cNvSpPr>
            <a:spLocks noGrp="1"/>
          </p:cNvSpPr>
          <p:nvPr>
            <p:ph type="subTitle"/>
          </p:nvPr>
        </p:nvSpPr>
        <p:spPr>
          <a:xfrm>
            <a:off x="2959200" y="4495320"/>
            <a:ext cx="6273360" cy="1244160"/>
          </a:xfrm>
          <a:prstGeom prst="rect">
            <a:avLst/>
          </a:prstGeom>
          <a:noFill/>
          <a:ln w="0">
            <a:noFill/>
          </a:ln>
        </p:spPr>
        <p:txBody>
          <a:bodyPr lIns="91440" tIns="45720" rIns="91440" bIns="45720" anchor="t">
            <a:normAutofit lnSpcReduction="9999"/>
          </a:bodyPr>
          <a:lstStyle>
            <a:lvl1pPr indent="0" algn="ctr" defTabSz="914400">
              <a:lnSpc>
                <a:spcPct val="90000"/>
              </a:lnSpc>
              <a:spcBef>
                <a:spcPts val="1001"/>
              </a:spcBef>
              <a:buNone/>
              <a:tabLst>
                <a:tab pos="0" algn="l"/>
              </a:tabLst>
              <a:defRPr lang="en-US" sz="2000" b="0" u="none" strike="noStrike">
                <a:solidFill>
                  <a:schemeClr val="dk1"/>
                </a:solidFill>
                <a:effectLst/>
                <a:uFillTx/>
                <a:latin typeface="Aptos"/>
              </a:defRPr>
            </a:lvl1pPr>
          </a:lstStyle>
          <a:p>
            <a:pPr indent="0" algn="ctr"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indent="0" algn="ctr" defTabSz="914400">
              <a:lnSpc>
                <a:spcPct val="90000"/>
              </a:lnSpc>
              <a:spcBef>
                <a:spcPts val="1001"/>
              </a:spcBef>
              <a:buNone/>
              <a:tabLst>
                <a:tab pos="0" algn="l"/>
              </a:tabLst>
            </a:pPr>
            <a:r>
              <a:rPr lang="en-US" sz="1200" b="0" u="none" strike="noStrike">
                <a:solidFill>
                  <a:schemeClr val="dk1"/>
                </a:solidFill>
                <a:effectLst/>
                <a:uFillTx/>
                <a:latin typeface="Aptos"/>
              </a:rPr>
              <a:t>All information contained in this presentation and any accompanying documents is for iSAS project only, and must be treated as strictly confidential.</a:t>
            </a:r>
            <a:endParaRPr lang="en-BE" sz="1200" b="0" u="none" strike="noStrike">
              <a:solidFill>
                <a:schemeClr val="dk1"/>
              </a:solidFill>
              <a:effectLst/>
              <a:uFillTx/>
              <a:latin typeface="Aptos"/>
            </a:endParaRPr>
          </a:p>
          <a:p>
            <a:pPr indent="0" algn="ctr" defTabSz="914400">
              <a:lnSpc>
                <a:spcPct val="90000"/>
              </a:lnSpc>
              <a:spcBef>
                <a:spcPts val="1001"/>
              </a:spcBef>
              <a:buNone/>
              <a:tabLst>
                <a:tab pos="0" algn="l"/>
              </a:tabLst>
            </a:pPr>
            <a:r>
              <a:rPr lang="en-US" sz="1200" b="0" u="none" strike="noStrike">
                <a:solidFill>
                  <a:schemeClr val="dk1"/>
                </a:solidFill>
                <a:effectLst/>
                <a:uFillTx/>
                <a:latin typeface="Aptos"/>
              </a:rPr>
              <a:t>Any dissemination, distribution or other use of this information without the consent of its owner is prohibited.</a:t>
            </a:r>
            <a:endParaRPr lang="en-BE" sz="1200" b="0" u="none" strike="noStrike">
              <a:solidFill>
                <a:schemeClr val="dk1"/>
              </a:solidFill>
              <a:effectLst/>
              <a:uFillTx/>
              <a:latin typeface="Aptos"/>
            </a:endParaRPr>
          </a:p>
        </p:txBody>
      </p:sp>
      <p:sp>
        <p:nvSpPr>
          <p:cNvPr id="82" name="Rectangle 8"/>
          <p:cNvSpPr/>
          <p:nvPr/>
        </p:nvSpPr>
        <p:spPr>
          <a:xfrm>
            <a:off x="0" y="5497920"/>
            <a:ext cx="12191760" cy="456840"/>
          </a:xfrm>
          <a:prstGeom prst="rect">
            <a:avLst/>
          </a:prstGeom>
          <a:noFill/>
          <a:ln w="0">
            <a:noFill/>
          </a:ln>
        </p:spPr>
        <p:style>
          <a:lnRef idx="0">
            <a:scrgbClr r="0" g="0" b="0"/>
          </a:lnRef>
          <a:fillRef idx="0">
            <a:scrgbClr r="0" g="0" b="0"/>
          </a:fillRef>
          <a:effectRef idx="0">
            <a:scrgbClr r="0" g="0" b="0"/>
          </a:effectRef>
          <a:fontRef idx="minor"/>
        </p:style>
        <p:txBody>
          <a:bodyPr wrap="none" numCol="1" spcCol="0" anchor="ctr">
            <a:spAutoFit/>
          </a:bodyPr>
          <a:lstStyle/>
          <a:p>
            <a:pPr defTabSz="914400">
              <a:lnSpc>
                <a:spcPct val="100000"/>
              </a:lnSpc>
            </a:pPr>
            <a:endParaRPr lang="en-GB" sz="1800" b="0" u="none" strike="noStrike">
              <a:solidFill>
                <a:schemeClr val="dk1"/>
              </a:solidFill>
              <a:effectLst/>
              <a:uFillTx/>
              <a:latin typeface="Aptos"/>
            </a:endParaRPr>
          </a:p>
        </p:txBody>
      </p:sp>
      <p:sp>
        <p:nvSpPr>
          <p:cNvPr id="83" name="ZoneTexte 13"/>
          <p:cNvSpPr/>
          <p:nvPr/>
        </p:nvSpPr>
        <p:spPr>
          <a:xfrm>
            <a:off x="1130400" y="6098040"/>
            <a:ext cx="1093752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200" b="0" u="none" strike="noStrike">
                <a:solidFill>
                  <a:schemeClr val="dk1"/>
                </a:solidFill>
                <a:effectLst/>
                <a:uFillTx/>
                <a:latin typeface="Aptos"/>
              </a:rPr>
              <a:t>Funded by the European Union. Views and opinions expressed are however those of the authors only and do not necessarily reflect those of the European Union or the European Commission. Neither the European Union nor the granting authority can be held responsible for them. </a:t>
            </a:r>
            <a:endParaRPr lang="en-US" sz="1200" b="0" u="none" strike="noStrike">
              <a:solidFill>
                <a:srgbClr val="000000"/>
              </a:solidFill>
              <a:effectLst/>
              <a:uFillTx/>
              <a:latin typeface="Calibri"/>
            </a:endParaRPr>
          </a:p>
        </p:txBody>
      </p:sp>
      <p:pic>
        <p:nvPicPr>
          <p:cNvPr id="84" name="Image 4"/>
          <p:cNvPicPr/>
          <p:nvPr/>
        </p:nvPicPr>
        <p:blipFill>
          <a:blip r:embed="rId3"/>
          <a:stretch/>
        </p:blipFill>
        <p:spPr>
          <a:xfrm>
            <a:off x="278640" y="5879520"/>
            <a:ext cx="886320" cy="898200"/>
          </a:xfrm>
          <a:prstGeom prst="rect">
            <a:avLst/>
          </a:prstGeom>
          <a:noFill/>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2.2 </a:t>
            </a:r>
            <a:endParaRPr lang="en-US" sz="2400" b="0" u="none" strike="noStrike">
              <a:solidFill>
                <a:srgbClr val="000000"/>
              </a:solidFill>
              <a:effectLst/>
              <a:uFillTx/>
              <a:latin typeface="Calibri"/>
            </a:endParaRPr>
          </a:p>
        </p:txBody>
      </p:sp>
      <p:pic>
        <p:nvPicPr>
          <p:cNvPr id="174"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175" name="PlaceHolder 1"/>
          <p:cNvSpPr>
            <a:spLocks noGrp="1"/>
          </p:cNvSpPr>
          <p:nvPr>
            <p:ph/>
          </p:nvPr>
        </p:nvSpPr>
        <p:spPr>
          <a:xfrm>
            <a:off x="450000" y="129600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2.2</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Developed </a:t>
            </a:r>
            <a:r>
              <a:rPr lang="en-US" sz="1800" b="1" u="none" strike="noStrike">
                <a:solidFill>
                  <a:schemeClr val="dk1"/>
                </a:solidFill>
                <a:effectLst/>
                <a:uFillTx/>
                <a:latin typeface="Aptos"/>
              </a:rPr>
              <a:t>techniques</a:t>
            </a:r>
            <a:r>
              <a:rPr lang="en-US" sz="1800" b="0" u="none" strike="noStrike">
                <a:solidFill>
                  <a:schemeClr val="dk1"/>
                </a:solidFill>
                <a:effectLst/>
                <a:uFillTx/>
                <a:latin typeface="Aptos"/>
              </a:rPr>
              <a:t> (“resonant filling”) to </a:t>
            </a:r>
            <a:r>
              <a:rPr lang="en-US" sz="1800" b="1" u="none" strike="noStrike">
                <a:solidFill>
                  <a:schemeClr val="dk1"/>
                </a:solidFill>
                <a:effectLst/>
                <a:uFillTx/>
                <a:latin typeface="Aptos"/>
              </a:rPr>
              <a:t>drive high loaded-quality factor </a:t>
            </a:r>
            <a:r>
              <a:rPr lang="en-US" sz="1800" b="0" u="none" strike="noStrike">
                <a:solidFill>
                  <a:schemeClr val="dk1"/>
                </a:solidFill>
                <a:effectLst/>
                <a:uFillTx/>
                <a:latin typeface="Aptos"/>
              </a:rPr>
              <a:t>(narrow bandwidth) cavities (not using self-excited loop or PLL), adapted to </a:t>
            </a:r>
            <a:r>
              <a:rPr lang="en-US" sz="1800" b="1" u="none" strike="noStrike">
                <a:solidFill>
                  <a:schemeClr val="dk1"/>
                </a:solidFill>
                <a:effectLst/>
                <a:uFillTx/>
                <a:latin typeface="Aptos"/>
              </a:rPr>
              <a:t>pulsed and vector sum operation </a:t>
            </a:r>
            <a:br>
              <a:rPr sz="1800"/>
            </a:br>
            <a:r>
              <a:rPr lang="en-US" sz="1800" b="0" u="none" strike="noStrike">
                <a:solidFill>
                  <a:schemeClr val="dk1"/>
                </a:solidFill>
                <a:effectLst/>
                <a:uFillTx/>
                <a:latin typeface="Aptos"/>
              </a:rPr>
              <a:t>(i.e. interesting for XFEL upgrade) </a:t>
            </a: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24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176"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Efficient field control for high loaded-quality factor cavities </a:t>
            </a:r>
            <a:r>
              <a:rPr lang="en-GB" sz="1800" b="1" i="1" u="none" strike="noStrike">
                <a:solidFill>
                  <a:schemeClr val="dk1"/>
                </a:solidFill>
                <a:effectLst/>
                <a:uFillTx/>
                <a:latin typeface="Arial"/>
              </a:rPr>
              <a:t>– M1-M48</a:t>
            </a:r>
            <a:endParaRPr lang="en-US" sz="1800" b="0" u="none" strike="noStrike">
              <a:solidFill>
                <a:srgbClr val="000000"/>
              </a:solidFill>
              <a:effectLst/>
              <a:uFillTx/>
              <a:latin typeface="Calibri"/>
            </a:endParaRPr>
          </a:p>
        </p:txBody>
      </p:sp>
      <p:pic>
        <p:nvPicPr>
          <p:cNvPr id="177" name="Picture 8"/>
          <p:cNvPicPr/>
          <p:nvPr/>
        </p:nvPicPr>
        <p:blipFill>
          <a:blip r:embed="rId3"/>
          <a:stretch/>
        </p:blipFill>
        <p:spPr>
          <a:xfrm>
            <a:off x="6231240" y="3488400"/>
            <a:ext cx="5535360" cy="2438640"/>
          </a:xfrm>
          <a:prstGeom prst="rect">
            <a:avLst/>
          </a:prstGeom>
          <a:noFill/>
          <a:ln w="0">
            <a:noFill/>
          </a:ln>
        </p:spPr>
      </p:pic>
      <p:sp>
        <p:nvSpPr>
          <p:cNvPr id="178" name="TextBox 10"/>
          <p:cNvSpPr/>
          <p:nvPr/>
        </p:nvSpPr>
        <p:spPr>
          <a:xfrm>
            <a:off x="6891480" y="5828040"/>
            <a:ext cx="48067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MCAV </a:t>
            </a:r>
            <a:r>
              <a:rPr lang="en-US" sz="1800" b="0" u="none" strike="noStrike">
                <a:solidFill>
                  <a:schemeClr val="dk1"/>
                </a:solidFill>
                <a:effectLst/>
                <a:uFillTx/>
                <a:latin typeface="Aptos"/>
              </a:rPr>
              <a:t>(i.e. 1 amplifier </a:t>
            </a:r>
            <a:r>
              <a:rPr lang="en-US" sz="1800" b="0" u="none" strike="noStrike">
                <a:solidFill>
                  <a:schemeClr val="dk1"/>
                </a:solidFill>
                <a:effectLst/>
                <a:uFillTx/>
                <a:latin typeface="Symbol"/>
              </a:rPr>
              <a:t></a:t>
            </a:r>
            <a:r>
              <a:rPr lang="en-US" sz="1800" b="0" u="none" strike="noStrike">
                <a:solidFill>
                  <a:schemeClr val="dk1"/>
                </a:solidFill>
                <a:effectLst/>
                <a:uFillTx/>
                <a:latin typeface="Aptos"/>
              </a:rPr>
              <a:t> multiple cavities) </a:t>
            </a:r>
            <a:endParaRPr lang="en-US" sz="1800" b="0" u="none" strike="noStrike">
              <a:solidFill>
                <a:srgbClr val="000000"/>
              </a:solidFill>
              <a:effectLst/>
              <a:uFillTx/>
              <a:latin typeface="Calibri"/>
            </a:endParaRPr>
          </a:p>
        </p:txBody>
      </p:sp>
      <p:pic>
        <p:nvPicPr>
          <p:cNvPr id="179" name="Picture 7"/>
          <p:cNvPicPr/>
          <p:nvPr/>
        </p:nvPicPr>
        <p:blipFill>
          <a:blip r:embed="rId4"/>
          <a:stretch/>
        </p:blipFill>
        <p:spPr>
          <a:xfrm>
            <a:off x="163440" y="3385080"/>
            <a:ext cx="5124600" cy="2297160"/>
          </a:xfrm>
          <a:prstGeom prst="rect">
            <a:avLst/>
          </a:prstGeom>
          <a:noFill/>
          <a:ln w="0">
            <a:noFill/>
          </a:ln>
        </p:spPr>
      </p:pic>
      <p:sp>
        <p:nvSpPr>
          <p:cNvPr id="180" name="TextBox 9"/>
          <p:cNvSpPr/>
          <p:nvPr/>
        </p:nvSpPr>
        <p:spPr>
          <a:xfrm>
            <a:off x="1300680" y="5841720"/>
            <a:ext cx="35643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SCAV </a:t>
            </a:r>
            <a:r>
              <a:rPr lang="en-US" sz="1800" b="0" u="none" strike="noStrike">
                <a:solidFill>
                  <a:schemeClr val="dk1"/>
                </a:solidFill>
                <a:effectLst/>
                <a:uFillTx/>
                <a:latin typeface="Aptos"/>
              </a:rPr>
              <a:t>(i.e. 1 amplifier </a:t>
            </a:r>
            <a:r>
              <a:rPr lang="en-US" sz="1800" b="0" u="none" strike="noStrike">
                <a:solidFill>
                  <a:schemeClr val="dk1"/>
                </a:solidFill>
                <a:effectLst/>
                <a:uFillTx/>
                <a:latin typeface="Symbol"/>
              </a:rPr>
              <a:t></a:t>
            </a:r>
            <a:r>
              <a:rPr lang="en-US" sz="1800" b="0" u="none" strike="noStrike">
                <a:solidFill>
                  <a:schemeClr val="dk1"/>
                </a:solidFill>
                <a:effectLst/>
                <a:uFillTx/>
                <a:latin typeface="Aptos"/>
              </a:rPr>
              <a:t> 1 cavity) </a:t>
            </a:r>
            <a:endParaRPr lang="en-US" sz="1800" b="0" u="none" strike="noStrike">
              <a:solidFill>
                <a:srgbClr val="000000"/>
              </a:solidFill>
              <a:effectLst/>
              <a:uFillTx/>
              <a:latin typeface="Calibri"/>
            </a:endParaRPr>
          </a:p>
        </p:txBody>
      </p:sp>
      <p:grpSp>
        <p:nvGrpSpPr>
          <p:cNvPr id="181" name="Group 11"/>
          <p:cNvGrpSpPr/>
          <p:nvPr/>
        </p:nvGrpSpPr>
        <p:grpSpPr>
          <a:xfrm>
            <a:off x="5769360" y="2838960"/>
            <a:ext cx="175680" cy="3239640"/>
            <a:chOff x="5769360" y="2838960"/>
            <a:chExt cx="175680" cy="3239640"/>
          </a:xfrm>
        </p:grpSpPr>
        <p:cxnSp>
          <p:nvCxnSpPr>
            <p:cNvPr id="182" name="Straight Connector 12"/>
            <p:cNvCxnSpPr/>
            <p:nvPr/>
          </p:nvCxnSpPr>
          <p:spPr>
            <a:xfrm>
              <a:off x="5769360" y="2838960"/>
              <a:ext cx="360" cy="3240000"/>
            </a:xfrm>
            <a:prstGeom prst="straightConnector1">
              <a:avLst/>
            </a:prstGeom>
            <a:ln>
              <a:solidFill>
                <a:srgbClr val="156082"/>
              </a:solidFill>
            </a:ln>
          </p:spPr>
        </p:cxnSp>
        <p:cxnSp>
          <p:nvCxnSpPr>
            <p:cNvPr id="183" name="Straight Connector 13"/>
            <p:cNvCxnSpPr/>
            <p:nvPr/>
          </p:nvCxnSpPr>
          <p:spPr>
            <a:xfrm>
              <a:off x="5945040" y="2838960"/>
              <a:ext cx="360" cy="3240000"/>
            </a:xfrm>
            <a:prstGeom prst="straightConnector1">
              <a:avLst/>
            </a:prstGeom>
            <a:ln>
              <a:solidFill>
                <a:srgbClr val="156082"/>
              </a:solidFill>
            </a:ln>
          </p:spPr>
        </p:cxnSp>
      </p:grpSp>
      <p:sp>
        <p:nvSpPr>
          <p:cNvPr id="184" name="Arrow: Circular 14"/>
          <p:cNvSpPr/>
          <p:nvPr/>
        </p:nvSpPr>
        <p:spPr>
          <a:xfrm rot="10983000">
            <a:off x="525960" y="3868200"/>
            <a:ext cx="813240" cy="1239120"/>
          </a:xfrm>
          <a:prstGeom prst="circularArrow">
            <a:avLst>
              <a:gd name="adj1" fmla="val 12500"/>
              <a:gd name="adj2" fmla="val 1142319"/>
              <a:gd name="adj3" fmla="val 20457681"/>
              <a:gd name="adj4" fmla="val 10800000"/>
              <a:gd name="adj5" fmla="val 12500"/>
            </a:avLst>
          </a:prstGeom>
          <a:solidFill>
            <a:srgbClr val="0F9ED5"/>
          </a:solidFill>
          <a:ln>
            <a:solidFill>
              <a:srgbClr val="06455D"/>
            </a:solidFill>
          </a:ln>
        </p:spPr>
        <p:style>
          <a:lnRef idx="2">
            <a:schemeClr val="accent4">
              <a:shade val="15000"/>
            </a:schemeClr>
          </a:lnRef>
          <a:fillRef idx="1">
            <a:schemeClr val="accent4"/>
          </a:fillRef>
          <a:effectRef idx="0">
            <a:schemeClr val="accent4"/>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effectLst/>
              <a:uFillTx/>
              <a:latin typeface="Aptos"/>
            </a:endParaRPr>
          </a:p>
        </p:txBody>
      </p:sp>
      <p:sp>
        <p:nvSpPr>
          <p:cNvPr id="185" name="Arrow: Circular 15"/>
          <p:cNvSpPr/>
          <p:nvPr/>
        </p:nvSpPr>
        <p:spPr>
          <a:xfrm rot="10983000">
            <a:off x="1950480" y="3826800"/>
            <a:ext cx="813240" cy="1239120"/>
          </a:xfrm>
          <a:prstGeom prst="circularArrow">
            <a:avLst>
              <a:gd name="adj1" fmla="val 12500"/>
              <a:gd name="adj2" fmla="val 1142319"/>
              <a:gd name="adj3" fmla="val 20457681"/>
              <a:gd name="adj4" fmla="val 10800000"/>
              <a:gd name="adj5" fmla="val 12500"/>
            </a:avLst>
          </a:prstGeom>
          <a:solidFill>
            <a:srgbClr val="0F9ED5"/>
          </a:solidFill>
          <a:ln>
            <a:solidFill>
              <a:srgbClr val="06455D"/>
            </a:solidFill>
          </a:ln>
        </p:spPr>
        <p:style>
          <a:lnRef idx="2">
            <a:schemeClr val="accent4">
              <a:shade val="15000"/>
            </a:schemeClr>
          </a:lnRef>
          <a:fillRef idx="1">
            <a:schemeClr val="accent4"/>
          </a:fillRef>
          <a:effectRef idx="0">
            <a:schemeClr val="accent4"/>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effectLst/>
              <a:uFillTx/>
              <a:latin typeface="Aptos"/>
            </a:endParaRPr>
          </a:p>
        </p:txBody>
      </p:sp>
      <p:sp>
        <p:nvSpPr>
          <p:cNvPr id="186" name="Arrow: Circular 16"/>
          <p:cNvSpPr/>
          <p:nvPr/>
        </p:nvSpPr>
        <p:spPr>
          <a:xfrm rot="10983000">
            <a:off x="4128840" y="3826800"/>
            <a:ext cx="813240" cy="1239120"/>
          </a:xfrm>
          <a:prstGeom prst="circularArrow">
            <a:avLst>
              <a:gd name="adj1" fmla="val 12500"/>
              <a:gd name="adj2" fmla="val 1142319"/>
              <a:gd name="adj3" fmla="val 20457681"/>
              <a:gd name="adj4" fmla="val 10800000"/>
              <a:gd name="adj5" fmla="val 12500"/>
            </a:avLst>
          </a:prstGeom>
          <a:solidFill>
            <a:srgbClr val="0F9ED5"/>
          </a:solidFill>
          <a:ln>
            <a:solidFill>
              <a:srgbClr val="06455D"/>
            </a:solidFill>
          </a:ln>
        </p:spPr>
        <p:style>
          <a:lnRef idx="2">
            <a:schemeClr val="accent4">
              <a:shade val="15000"/>
            </a:schemeClr>
          </a:lnRef>
          <a:fillRef idx="1">
            <a:schemeClr val="accent4"/>
          </a:fillRef>
          <a:effectRef idx="0">
            <a:schemeClr val="accent4"/>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effectLst/>
              <a:uFillTx/>
              <a:latin typeface="Aptos"/>
            </a:endParaRPr>
          </a:p>
        </p:txBody>
      </p:sp>
      <p:sp>
        <p:nvSpPr>
          <p:cNvPr id="187" name="Arrow: Circular 17"/>
          <p:cNvSpPr/>
          <p:nvPr/>
        </p:nvSpPr>
        <p:spPr>
          <a:xfrm rot="10983000">
            <a:off x="6927480" y="3583800"/>
            <a:ext cx="2926800" cy="1871640"/>
          </a:xfrm>
          <a:prstGeom prst="circularArrow">
            <a:avLst>
              <a:gd name="adj1" fmla="val 7878"/>
              <a:gd name="adj2" fmla="val 804006"/>
              <a:gd name="adj3" fmla="val 20704096"/>
              <a:gd name="adj4" fmla="val 5153096"/>
              <a:gd name="adj5" fmla="val 17750"/>
            </a:avLst>
          </a:prstGeom>
          <a:solidFill>
            <a:srgbClr val="0F9ED5"/>
          </a:solidFill>
          <a:ln>
            <a:solidFill>
              <a:srgbClr val="06455D"/>
            </a:solidFill>
          </a:ln>
        </p:spPr>
        <p:style>
          <a:lnRef idx="2">
            <a:schemeClr val="accent4">
              <a:shade val="15000"/>
            </a:schemeClr>
          </a:lnRef>
          <a:fillRef idx="1">
            <a:schemeClr val="accent4"/>
          </a:fillRef>
          <a:effectRef idx="0">
            <a:schemeClr val="accent4"/>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effectLst/>
              <a:uFillTx/>
              <a:latin typeface="Aptos"/>
            </a:endParaRPr>
          </a:p>
        </p:txBody>
      </p:sp>
      <p:sp>
        <p:nvSpPr>
          <p:cNvPr id="2" name="Slide Number Placeholder 1">
            <a:extLst>
              <a:ext uri="{FF2B5EF4-FFF2-40B4-BE49-F238E27FC236}">
                <a16:creationId xmlns:a16="http://schemas.microsoft.com/office/drawing/2014/main" id="{FE691FC7-E59D-474A-1F68-2733CE37B8B2}"/>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10</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D90D1CE6-B5C8-2966-A5F4-F818D8BE8974}"/>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wheel(1)">
                                      <p:cBhvr additive="repl">
                                        <p:cTn id="7" dur="500"/>
                                        <p:tgtEl>
                                          <p:spTgt spid="18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85"/>
                                        </p:tgtEl>
                                        <p:attrNameLst>
                                          <p:attrName>style.visibility</p:attrName>
                                        </p:attrNameLst>
                                      </p:cBhvr>
                                      <p:to>
                                        <p:strVal val="visible"/>
                                      </p:to>
                                    </p:set>
                                    <p:animEffect transition="in" filter="wheel(1)">
                                      <p:cBhvr additive="repl">
                                        <p:cTn id="11" dur="500"/>
                                        <p:tgtEl>
                                          <p:spTgt spid="185"/>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186"/>
                                        </p:tgtEl>
                                        <p:attrNameLst>
                                          <p:attrName>style.visibility</p:attrName>
                                        </p:attrNameLst>
                                      </p:cBhvr>
                                      <p:to>
                                        <p:strVal val="visible"/>
                                      </p:to>
                                    </p:set>
                                    <p:animEffect transition="in" filter="wheel(1)">
                                      <p:cBhvr additive="repl">
                                        <p:cTn id="15" dur="500"/>
                                        <p:tgtEl>
                                          <p:spTgt spid="18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fill="hold" nodeType="clickEffect">
                                  <p:stCondLst>
                                    <p:cond delay="0"/>
                                  </p:stCondLst>
                                  <p:childTnLst>
                                    <p:set>
                                      <p:cBhvr>
                                        <p:cTn id="19" dur="1" fill="hold">
                                          <p:stCondLst>
                                            <p:cond delay="0"/>
                                          </p:stCondLst>
                                        </p:cTn>
                                        <p:tgtEl>
                                          <p:spTgt spid="181"/>
                                        </p:tgtEl>
                                        <p:attrNameLst>
                                          <p:attrName>style.visibility</p:attrName>
                                        </p:attrNameLst>
                                      </p:cBhvr>
                                      <p:to>
                                        <p:strVal val="visible"/>
                                      </p:to>
                                    </p:set>
                                  </p:childTnLst>
                                </p:cTn>
                              </p:par>
                              <p:par>
                                <p:cTn id="20" presetID="1" presetClass="entr" fill="hold" nodeType="withEffect">
                                  <p:stCondLst>
                                    <p:cond delay="0"/>
                                  </p:stCondLst>
                                  <p:childTnLst>
                                    <p:set>
                                      <p:cBhvr>
                                        <p:cTn id="21" dur="1" fill="hold">
                                          <p:stCondLst>
                                            <p:cond delay="0"/>
                                          </p:stCondLst>
                                        </p:cTn>
                                        <p:tgtEl>
                                          <p:spTgt spid="177"/>
                                        </p:tgtEl>
                                        <p:attrNameLst>
                                          <p:attrName>style.visibility</p:attrName>
                                        </p:attrNameLst>
                                      </p:cBhvr>
                                      <p:to>
                                        <p:strVal val="visible"/>
                                      </p:to>
                                    </p:set>
                                  </p:childTnLst>
                                </p:cTn>
                              </p:par>
                              <p:par>
                                <p:cTn id="22" presetID="1" presetClass="entr" fill="hold" nodeType="withEffect">
                                  <p:stCondLst>
                                    <p:cond delay="0"/>
                                  </p:stCondLst>
                                  <p:childTnLst>
                                    <p:set>
                                      <p:cBhvr>
                                        <p:cTn id="23" dur="1" fill="hold">
                                          <p:stCondLst>
                                            <p:cond delay="0"/>
                                          </p:stCondLst>
                                        </p:cTn>
                                        <p:tgtEl>
                                          <p:spTgt spid="17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87"/>
                                        </p:tgtEl>
                                        <p:attrNameLst>
                                          <p:attrName>style.visibility</p:attrName>
                                        </p:attrNameLst>
                                      </p:cBhvr>
                                      <p:to>
                                        <p:strVal val="visible"/>
                                      </p:to>
                                    </p:set>
                                    <p:animEffect transition="in" filter="wheel(1)">
                                      <p:cBhvr additive="repl">
                                        <p:cTn id="28"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2.2 </a:t>
            </a:r>
            <a:endParaRPr lang="en-US" sz="2400" b="0" u="none" strike="noStrike">
              <a:solidFill>
                <a:srgbClr val="000000"/>
              </a:solidFill>
              <a:effectLst/>
              <a:uFillTx/>
              <a:latin typeface="Calibri"/>
            </a:endParaRPr>
          </a:p>
        </p:txBody>
      </p:sp>
      <p:pic>
        <p:nvPicPr>
          <p:cNvPr id="189"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190" name="PlaceHolder 1"/>
          <p:cNvSpPr>
            <a:spLocks noGrp="1"/>
          </p:cNvSpPr>
          <p:nvPr>
            <p:ph/>
          </p:nvPr>
        </p:nvSpPr>
        <p:spPr>
          <a:xfrm>
            <a:off x="450000" y="129600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2.2</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Developed </a:t>
            </a:r>
            <a:r>
              <a:rPr lang="en-US" sz="1800" b="1" u="none" strike="noStrike">
                <a:solidFill>
                  <a:schemeClr val="dk1"/>
                </a:solidFill>
                <a:effectLst/>
                <a:uFillTx/>
                <a:latin typeface="Aptos"/>
              </a:rPr>
              <a:t>techniques</a:t>
            </a:r>
            <a:r>
              <a:rPr lang="en-US" sz="1800" b="0" u="none" strike="noStrike">
                <a:solidFill>
                  <a:schemeClr val="dk1"/>
                </a:solidFill>
                <a:effectLst/>
                <a:uFillTx/>
                <a:latin typeface="Aptos"/>
              </a:rPr>
              <a:t> (“resonant filling”) to </a:t>
            </a:r>
            <a:r>
              <a:rPr lang="en-US" sz="1800" b="1" u="none" strike="noStrike">
                <a:solidFill>
                  <a:schemeClr val="dk1"/>
                </a:solidFill>
                <a:effectLst/>
                <a:uFillTx/>
                <a:latin typeface="Aptos"/>
              </a:rPr>
              <a:t>drive high loaded-quality factor </a:t>
            </a:r>
            <a:r>
              <a:rPr lang="en-US" sz="1800" b="0" u="none" strike="noStrike">
                <a:solidFill>
                  <a:schemeClr val="dk1"/>
                </a:solidFill>
                <a:effectLst/>
                <a:uFillTx/>
                <a:latin typeface="Aptos"/>
              </a:rPr>
              <a:t>(narrow bandwidth) cavities (not using self-excited loop or PLL), adapted to </a:t>
            </a:r>
            <a:r>
              <a:rPr lang="en-US" sz="1800" b="1" u="none" strike="noStrike">
                <a:solidFill>
                  <a:schemeClr val="dk1"/>
                </a:solidFill>
                <a:effectLst/>
                <a:uFillTx/>
                <a:latin typeface="Aptos"/>
              </a:rPr>
              <a:t>pulsed and vector sum operation </a:t>
            </a:r>
            <a:br>
              <a:rPr sz="1800"/>
            </a:br>
            <a:r>
              <a:rPr lang="en-US" sz="1800" b="0" u="none" strike="noStrike">
                <a:solidFill>
                  <a:schemeClr val="dk1"/>
                </a:solidFill>
                <a:effectLst/>
                <a:uFillTx/>
                <a:latin typeface="Aptos"/>
              </a:rPr>
              <a:t>(i.e. interesting for XFEL upgrade) </a:t>
            </a: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24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191"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Efficient field control for high loaded-quality factor cavities </a:t>
            </a:r>
            <a:r>
              <a:rPr lang="en-GB" sz="1800" b="1" i="1" u="none" strike="noStrike">
                <a:solidFill>
                  <a:schemeClr val="dk1"/>
                </a:solidFill>
                <a:effectLst/>
                <a:uFillTx/>
                <a:latin typeface="Arial"/>
              </a:rPr>
              <a:t>– M1-M48</a:t>
            </a:r>
            <a:endParaRPr lang="en-US" sz="1800" b="0" u="none" strike="noStrike">
              <a:solidFill>
                <a:srgbClr val="000000"/>
              </a:solidFill>
              <a:effectLst/>
              <a:uFillTx/>
              <a:latin typeface="Calibri"/>
            </a:endParaRPr>
          </a:p>
        </p:txBody>
      </p:sp>
      <p:pic>
        <p:nvPicPr>
          <p:cNvPr id="192" name="Picture 8"/>
          <p:cNvPicPr/>
          <p:nvPr/>
        </p:nvPicPr>
        <p:blipFill>
          <a:blip r:embed="rId3"/>
          <a:stretch/>
        </p:blipFill>
        <p:spPr>
          <a:xfrm>
            <a:off x="6231240" y="3345480"/>
            <a:ext cx="5535360" cy="2438640"/>
          </a:xfrm>
          <a:prstGeom prst="rect">
            <a:avLst/>
          </a:prstGeom>
          <a:noFill/>
          <a:ln w="0">
            <a:noFill/>
          </a:ln>
        </p:spPr>
      </p:pic>
      <p:sp>
        <p:nvSpPr>
          <p:cNvPr id="193" name="TextBox 10"/>
          <p:cNvSpPr/>
          <p:nvPr/>
        </p:nvSpPr>
        <p:spPr>
          <a:xfrm>
            <a:off x="6891480" y="5828040"/>
            <a:ext cx="48067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MCAV </a:t>
            </a:r>
            <a:r>
              <a:rPr lang="en-US" sz="1800" b="0" u="none" strike="noStrike">
                <a:solidFill>
                  <a:schemeClr val="dk1"/>
                </a:solidFill>
                <a:effectLst/>
                <a:uFillTx/>
                <a:latin typeface="Aptos"/>
              </a:rPr>
              <a:t>(i.e. 1 amplifier </a:t>
            </a:r>
            <a:r>
              <a:rPr lang="en-US" sz="1800" b="0" u="none" strike="noStrike">
                <a:solidFill>
                  <a:schemeClr val="dk1"/>
                </a:solidFill>
                <a:effectLst/>
                <a:uFillTx/>
                <a:latin typeface="Symbol"/>
              </a:rPr>
              <a:t></a:t>
            </a:r>
            <a:r>
              <a:rPr lang="en-US" sz="1800" b="0" u="none" strike="noStrike">
                <a:solidFill>
                  <a:schemeClr val="dk1"/>
                </a:solidFill>
                <a:effectLst/>
                <a:uFillTx/>
                <a:latin typeface="Aptos"/>
              </a:rPr>
              <a:t> multiple cavities) </a:t>
            </a:r>
            <a:endParaRPr lang="en-US" sz="1800" b="0" u="none" strike="noStrike">
              <a:solidFill>
                <a:srgbClr val="000000"/>
              </a:solidFill>
              <a:effectLst/>
              <a:uFillTx/>
              <a:latin typeface="Calibri"/>
            </a:endParaRPr>
          </a:p>
        </p:txBody>
      </p:sp>
      <p:pic>
        <p:nvPicPr>
          <p:cNvPr id="194" name="Picture 7"/>
          <p:cNvPicPr/>
          <p:nvPr/>
        </p:nvPicPr>
        <p:blipFill>
          <a:blip r:embed="rId4"/>
          <a:stretch/>
        </p:blipFill>
        <p:spPr>
          <a:xfrm>
            <a:off x="163440" y="3385080"/>
            <a:ext cx="5124600" cy="2297160"/>
          </a:xfrm>
          <a:prstGeom prst="rect">
            <a:avLst/>
          </a:prstGeom>
          <a:noFill/>
          <a:ln w="0">
            <a:noFill/>
          </a:ln>
        </p:spPr>
      </p:pic>
      <p:sp>
        <p:nvSpPr>
          <p:cNvPr id="195" name="TextBox 9"/>
          <p:cNvSpPr/>
          <p:nvPr/>
        </p:nvSpPr>
        <p:spPr>
          <a:xfrm>
            <a:off x="1300680" y="5841720"/>
            <a:ext cx="35643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SCAV </a:t>
            </a:r>
            <a:r>
              <a:rPr lang="en-US" sz="1800" b="0" u="none" strike="noStrike">
                <a:solidFill>
                  <a:schemeClr val="dk1"/>
                </a:solidFill>
                <a:effectLst/>
                <a:uFillTx/>
                <a:latin typeface="Aptos"/>
              </a:rPr>
              <a:t>(i.e. 1 amplifier </a:t>
            </a:r>
            <a:r>
              <a:rPr lang="en-US" sz="1800" b="0" u="none" strike="noStrike">
                <a:solidFill>
                  <a:schemeClr val="dk1"/>
                </a:solidFill>
                <a:effectLst/>
                <a:uFillTx/>
                <a:latin typeface="Symbol"/>
              </a:rPr>
              <a:t></a:t>
            </a:r>
            <a:r>
              <a:rPr lang="en-US" sz="1800" b="0" u="none" strike="noStrike">
                <a:solidFill>
                  <a:schemeClr val="dk1"/>
                </a:solidFill>
                <a:effectLst/>
                <a:uFillTx/>
                <a:latin typeface="Aptos"/>
              </a:rPr>
              <a:t> 1 cavity) </a:t>
            </a:r>
            <a:endParaRPr lang="en-US" sz="1800" b="0" u="none" strike="noStrike">
              <a:solidFill>
                <a:srgbClr val="000000"/>
              </a:solidFill>
              <a:effectLst/>
              <a:uFillTx/>
              <a:latin typeface="Calibri"/>
            </a:endParaRPr>
          </a:p>
        </p:txBody>
      </p:sp>
      <p:grpSp>
        <p:nvGrpSpPr>
          <p:cNvPr id="196" name="Group 11"/>
          <p:cNvGrpSpPr/>
          <p:nvPr/>
        </p:nvGrpSpPr>
        <p:grpSpPr>
          <a:xfrm>
            <a:off x="5769360" y="2838960"/>
            <a:ext cx="175680" cy="3239640"/>
            <a:chOff x="5769360" y="2838960"/>
            <a:chExt cx="175680" cy="3239640"/>
          </a:xfrm>
        </p:grpSpPr>
        <p:cxnSp>
          <p:nvCxnSpPr>
            <p:cNvPr id="197" name="Straight Connector 12"/>
            <p:cNvCxnSpPr/>
            <p:nvPr/>
          </p:nvCxnSpPr>
          <p:spPr>
            <a:xfrm>
              <a:off x="5769360" y="2838960"/>
              <a:ext cx="360" cy="3240000"/>
            </a:xfrm>
            <a:prstGeom prst="straightConnector1">
              <a:avLst/>
            </a:prstGeom>
            <a:ln>
              <a:solidFill>
                <a:srgbClr val="156082"/>
              </a:solidFill>
            </a:ln>
          </p:spPr>
        </p:cxnSp>
        <p:cxnSp>
          <p:nvCxnSpPr>
            <p:cNvPr id="198" name="Straight Connector 13"/>
            <p:cNvCxnSpPr/>
            <p:nvPr/>
          </p:nvCxnSpPr>
          <p:spPr>
            <a:xfrm>
              <a:off x="5945040" y="2838960"/>
              <a:ext cx="360" cy="3240000"/>
            </a:xfrm>
            <a:prstGeom prst="straightConnector1">
              <a:avLst/>
            </a:prstGeom>
            <a:ln>
              <a:solidFill>
                <a:srgbClr val="156082"/>
              </a:solidFill>
            </a:ln>
          </p:spPr>
        </p:cxnSp>
      </p:grpSp>
      <p:sp>
        <p:nvSpPr>
          <p:cNvPr id="199" name="Arrow: Circular 14"/>
          <p:cNvSpPr/>
          <p:nvPr/>
        </p:nvSpPr>
        <p:spPr>
          <a:xfrm rot="10983000">
            <a:off x="525960" y="3868200"/>
            <a:ext cx="813240" cy="1239120"/>
          </a:xfrm>
          <a:prstGeom prst="circularArrow">
            <a:avLst>
              <a:gd name="adj1" fmla="val 12500"/>
              <a:gd name="adj2" fmla="val 1142319"/>
              <a:gd name="adj3" fmla="val 20457681"/>
              <a:gd name="adj4" fmla="val 10800000"/>
              <a:gd name="adj5" fmla="val 12500"/>
            </a:avLst>
          </a:prstGeom>
          <a:solidFill>
            <a:srgbClr val="0F9ED5"/>
          </a:solidFill>
          <a:ln>
            <a:solidFill>
              <a:srgbClr val="06455D"/>
            </a:solidFill>
          </a:ln>
        </p:spPr>
        <p:style>
          <a:lnRef idx="2">
            <a:schemeClr val="accent4">
              <a:shade val="15000"/>
            </a:schemeClr>
          </a:lnRef>
          <a:fillRef idx="1">
            <a:schemeClr val="accent4"/>
          </a:fillRef>
          <a:effectRef idx="0">
            <a:schemeClr val="accent4"/>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effectLst/>
              <a:uFillTx/>
              <a:latin typeface="Aptos"/>
            </a:endParaRPr>
          </a:p>
        </p:txBody>
      </p:sp>
      <p:sp>
        <p:nvSpPr>
          <p:cNvPr id="200" name="Arrow: Circular 15"/>
          <p:cNvSpPr/>
          <p:nvPr/>
        </p:nvSpPr>
        <p:spPr>
          <a:xfrm rot="10983000">
            <a:off x="1950480" y="3826800"/>
            <a:ext cx="813240" cy="1239120"/>
          </a:xfrm>
          <a:prstGeom prst="circularArrow">
            <a:avLst>
              <a:gd name="adj1" fmla="val 12500"/>
              <a:gd name="adj2" fmla="val 1142319"/>
              <a:gd name="adj3" fmla="val 20457681"/>
              <a:gd name="adj4" fmla="val 10800000"/>
              <a:gd name="adj5" fmla="val 12500"/>
            </a:avLst>
          </a:prstGeom>
          <a:solidFill>
            <a:srgbClr val="0F9ED5"/>
          </a:solidFill>
          <a:ln>
            <a:solidFill>
              <a:srgbClr val="06455D"/>
            </a:solidFill>
          </a:ln>
        </p:spPr>
        <p:style>
          <a:lnRef idx="2">
            <a:schemeClr val="accent4">
              <a:shade val="15000"/>
            </a:schemeClr>
          </a:lnRef>
          <a:fillRef idx="1">
            <a:schemeClr val="accent4"/>
          </a:fillRef>
          <a:effectRef idx="0">
            <a:schemeClr val="accent4"/>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effectLst/>
              <a:uFillTx/>
              <a:latin typeface="Aptos"/>
            </a:endParaRPr>
          </a:p>
        </p:txBody>
      </p:sp>
      <p:sp>
        <p:nvSpPr>
          <p:cNvPr id="201" name="Arrow: Circular 16"/>
          <p:cNvSpPr/>
          <p:nvPr/>
        </p:nvSpPr>
        <p:spPr>
          <a:xfrm rot="10983000">
            <a:off x="4128840" y="3826800"/>
            <a:ext cx="813240" cy="1239120"/>
          </a:xfrm>
          <a:prstGeom prst="circularArrow">
            <a:avLst>
              <a:gd name="adj1" fmla="val 12500"/>
              <a:gd name="adj2" fmla="val 1142319"/>
              <a:gd name="adj3" fmla="val 20457681"/>
              <a:gd name="adj4" fmla="val 10800000"/>
              <a:gd name="adj5" fmla="val 12500"/>
            </a:avLst>
          </a:prstGeom>
          <a:solidFill>
            <a:srgbClr val="0F9ED5"/>
          </a:solidFill>
          <a:ln>
            <a:solidFill>
              <a:srgbClr val="06455D"/>
            </a:solidFill>
          </a:ln>
        </p:spPr>
        <p:style>
          <a:lnRef idx="2">
            <a:schemeClr val="accent4">
              <a:shade val="15000"/>
            </a:schemeClr>
          </a:lnRef>
          <a:fillRef idx="1">
            <a:schemeClr val="accent4"/>
          </a:fillRef>
          <a:effectRef idx="0">
            <a:schemeClr val="accent4"/>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effectLst/>
              <a:uFillTx/>
              <a:latin typeface="Aptos"/>
            </a:endParaRPr>
          </a:p>
        </p:txBody>
      </p:sp>
      <p:sp>
        <p:nvSpPr>
          <p:cNvPr id="202" name="Arrow: Circular 17"/>
          <p:cNvSpPr/>
          <p:nvPr/>
        </p:nvSpPr>
        <p:spPr>
          <a:xfrm rot="10983000">
            <a:off x="6927480" y="3464640"/>
            <a:ext cx="2926800" cy="1871640"/>
          </a:xfrm>
          <a:prstGeom prst="circularArrow">
            <a:avLst>
              <a:gd name="adj1" fmla="val 7878"/>
              <a:gd name="adj2" fmla="val 804006"/>
              <a:gd name="adj3" fmla="val 20704096"/>
              <a:gd name="adj4" fmla="val 5153096"/>
              <a:gd name="adj5" fmla="val 17750"/>
            </a:avLst>
          </a:prstGeom>
          <a:solidFill>
            <a:srgbClr val="0F9ED5"/>
          </a:solidFill>
          <a:ln>
            <a:solidFill>
              <a:srgbClr val="06455D"/>
            </a:solidFill>
          </a:ln>
        </p:spPr>
        <p:style>
          <a:lnRef idx="2">
            <a:schemeClr val="accent4">
              <a:shade val="15000"/>
            </a:schemeClr>
          </a:lnRef>
          <a:fillRef idx="1">
            <a:schemeClr val="accent4"/>
          </a:fillRef>
          <a:effectRef idx="0">
            <a:schemeClr val="accent4"/>
          </a:effectRef>
          <a:fontRef idx="minor"/>
        </p:style>
        <p:txBody>
          <a:bodyPr lIns="90000" tIns="45000" rIns="90000" bIns="45000" anchor="ctr">
            <a:noAutofit/>
          </a:bodyPr>
          <a:lstStyle/>
          <a:p>
            <a:pPr algn="ctr" defTabSz="914400">
              <a:lnSpc>
                <a:spcPct val="100000"/>
              </a:lnSpc>
            </a:pPr>
            <a:endParaRPr lang="en-US" sz="1800" b="0" u="none" strike="noStrike">
              <a:solidFill>
                <a:schemeClr val="dk1"/>
              </a:solidFill>
              <a:effectLst/>
              <a:uFillTx/>
              <a:latin typeface="Aptos"/>
            </a:endParaRPr>
          </a:p>
        </p:txBody>
      </p:sp>
      <p:pic>
        <p:nvPicPr>
          <p:cNvPr id="203" name="Picture 20"/>
          <p:cNvPicPr/>
          <p:nvPr/>
        </p:nvPicPr>
        <p:blipFill>
          <a:blip r:embed="rId5"/>
          <a:stretch/>
        </p:blipFill>
        <p:spPr>
          <a:xfrm>
            <a:off x="6231240" y="2485080"/>
            <a:ext cx="5815440" cy="3428640"/>
          </a:xfrm>
          <a:prstGeom prst="rect">
            <a:avLst/>
          </a:prstGeom>
          <a:noFill/>
          <a:ln w="0">
            <a:noFill/>
          </a:ln>
        </p:spPr>
      </p:pic>
      <p:sp>
        <p:nvSpPr>
          <p:cNvPr id="2" name="Slide Number Placeholder 1">
            <a:extLst>
              <a:ext uri="{FF2B5EF4-FFF2-40B4-BE49-F238E27FC236}">
                <a16:creationId xmlns:a16="http://schemas.microsoft.com/office/drawing/2014/main" id="{D5BFE9C6-AA57-76C4-4E41-A522EE5A3CD4}"/>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11</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BBB8EDF1-31FC-E0E5-7D4E-F19676930151}"/>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2.2 </a:t>
            </a:r>
            <a:endParaRPr lang="en-US" sz="2400" b="0" u="none" strike="noStrike">
              <a:solidFill>
                <a:srgbClr val="000000"/>
              </a:solidFill>
              <a:effectLst/>
              <a:uFillTx/>
              <a:latin typeface="Calibri"/>
            </a:endParaRPr>
          </a:p>
        </p:txBody>
      </p:sp>
      <p:pic>
        <p:nvPicPr>
          <p:cNvPr id="205"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206" name="PlaceHolder 1"/>
          <p:cNvSpPr>
            <a:spLocks noGrp="1"/>
          </p:cNvSpPr>
          <p:nvPr>
            <p:ph/>
          </p:nvPr>
        </p:nvSpPr>
        <p:spPr>
          <a:xfrm>
            <a:off x="450000" y="129600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2.2</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Developed </a:t>
            </a:r>
            <a:r>
              <a:rPr lang="en-US" sz="1800" b="1" u="none" strike="noStrike">
                <a:solidFill>
                  <a:schemeClr val="dk1"/>
                </a:solidFill>
                <a:effectLst/>
                <a:uFillTx/>
                <a:latin typeface="Aptos"/>
              </a:rPr>
              <a:t>techniques</a:t>
            </a:r>
            <a:r>
              <a:rPr lang="en-US" sz="1800" b="0" u="none" strike="noStrike">
                <a:solidFill>
                  <a:schemeClr val="dk1"/>
                </a:solidFill>
                <a:effectLst/>
                <a:uFillTx/>
                <a:latin typeface="Aptos"/>
              </a:rPr>
              <a:t> (“resonant filling”) to </a:t>
            </a:r>
            <a:r>
              <a:rPr lang="en-US" sz="1800" b="1" u="none" strike="noStrike">
                <a:solidFill>
                  <a:schemeClr val="dk1"/>
                </a:solidFill>
                <a:effectLst/>
                <a:uFillTx/>
                <a:latin typeface="Aptos"/>
              </a:rPr>
              <a:t>drive high loaded-quality factor </a:t>
            </a:r>
            <a:r>
              <a:rPr lang="en-US" sz="1800" b="0" u="none" strike="noStrike">
                <a:solidFill>
                  <a:schemeClr val="dk1"/>
                </a:solidFill>
                <a:effectLst/>
                <a:uFillTx/>
                <a:latin typeface="Aptos"/>
              </a:rPr>
              <a:t>(narrow bandwidth) cavities (not using self-excited loop or PLL), adapted to </a:t>
            </a:r>
            <a:r>
              <a:rPr lang="en-US" sz="1800" b="1" u="none" strike="noStrike">
                <a:solidFill>
                  <a:schemeClr val="dk1"/>
                </a:solidFill>
                <a:effectLst/>
                <a:uFillTx/>
                <a:latin typeface="Aptos"/>
              </a:rPr>
              <a:t>pulsed and vector sum operation </a:t>
            </a:r>
            <a:br>
              <a:rPr sz="1800"/>
            </a:br>
            <a:r>
              <a:rPr lang="en-US" sz="1800" b="0" u="none" strike="noStrike">
                <a:solidFill>
                  <a:schemeClr val="dk1"/>
                </a:solidFill>
                <a:effectLst/>
                <a:uFillTx/>
                <a:latin typeface="Aptos"/>
              </a:rPr>
              <a:t>(i.e. interesting for XFEL upgrade) </a:t>
            </a: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24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207"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Efficient field control for high loaded-quality factor cavities </a:t>
            </a:r>
            <a:r>
              <a:rPr lang="en-GB" sz="1800" b="1" i="1" u="none" strike="noStrike">
                <a:solidFill>
                  <a:schemeClr val="dk1"/>
                </a:solidFill>
                <a:effectLst/>
                <a:uFillTx/>
                <a:latin typeface="Arial"/>
              </a:rPr>
              <a:t>– M1-M48</a:t>
            </a:r>
            <a:endParaRPr lang="en-US" sz="1800" b="0" u="none" strike="noStrike">
              <a:solidFill>
                <a:srgbClr val="000000"/>
              </a:solidFill>
              <a:effectLst/>
              <a:uFillTx/>
              <a:latin typeface="Calibri"/>
            </a:endParaRPr>
          </a:p>
        </p:txBody>
      </p:sp>
      <p:sp>
        <p:nvSpPr>
          <p:cNvPr id="208" name="TextBox 18"/>
          <p:cNvSpPr/>
          <p:nvPr/>
        </p:nvSpPr>
        <p:spPr>
          <a:xfrm>
            <a:off x="1450080" y="2612160"/>
            <a:ext cx="270468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1" u="none" strike="noStrike">
                <a:solidFill>
                  <a:schemeClr val="dk1"/>
                </a:solidFill>
                <a:effectLst/>
                <a:uFillTx/>
                <a:latin typeface="Aptos"/>
              </a:rPr>
              <a:t>Step 1</a:t>
            </a:r>
            <a:r>
              <a:rPr lang="en-US" sz="1200" b="0" u="none" strike="noStrike">
                <a:solidFill>
                  <a:schemeClr val="dk1"/>
                </a:solidFill>
                <a:effectLst/>
                <a:uFillTx/>
                <a:latin typeface="Aptos"/>
              </a:rPr>
              <a:t>: identify </a:t>
            </a:r>
            <a:r>
              <a:rPr lang="en-US" sz="1200" b="1" u="none" strike="noStrike">
                <a:solidFill>
                  <a:schemeClr val="dk1"/>
                </a:solidFill>
                <a:effectLst/>
                <a:uFillTx/>
                <a:latin typeface="Aptos"/>
              </a:rPr>
              <a:t>RF-to-detuning</a:t>
            </a:r>
            <a:r>
              <a:rPr lang="en-US" sz="1200" b="0" u="none" strike="noStrike">
                <a:solidFill>
                  <a:schemeClr val="dk1"/>
                </a:solidFill>
                <a:effectLst/>
                <a:uFillTx/>
                <a:latin typeface="Aptos"/>
              </a:rPr>
              <a:t> and </a:t>
            </a:r>
            <a:r>
              <a:rPr lang="en-US" sz="1200" b="1" u="none" strike="noStrike">
                <a:solidFill>
                  <a:schemeClr val="dk1"/>
                </a:solidFill>
                <a:effectLst/>
                <a:uFillTx/>
                <a:latin typeface="Aptos"/>
              </a:rPr>
              <a:t>piezo-to detuning </a:t>
            </a:r>
            <a:r>
              <a:rPr lang="en-US" sz="1200" b="0" u="none" strike="noStrike">
                <a:solidFill>
                  <a:schemeClr val="dk1"/>
                </a:solidFill>
                <a:effectLst/>
                <a:uFillTx/>
                <a:latin typeface="Aptos"/>
              </a:rPr>
              <a:t>transfer functions</a:t>
            </a:r>
            <a:endParaRPr lang="en-US" sz="1200" b="0" u="none" strike="noStrike">
              <a:solidFill>
                <a:srgbClr val="000000"/>
              </a:solidFill>
              <a:effectLst/>
              <a:uFillTx/>
              <a:latin typeface="Calibri"/>
            </a:endParaRPr>
          </a:p>
        </p:txBody>
      </p:sp>
      <p:sp>
        <p:nvSpPr>
          <p:cNvPr id="209" name="TextBox 31"/>
          <p:cNvSpPr/>
          <p:nvPr/>
        </p:nvSpPr>
        <p:spPr>
          <a:xfrm>
            <a:off x="5167800" y="2582280"/>
            <a:ext cx="2704680" cy="46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1" u="none" strike="noStrike">
                <a:solidFill>
                  <a:schemeClr val="dk1"/>
                </a:solidFill>
                <a:effectLst/>
                <a:uFillTx/>
                <a:latin typeface="Aptos"/>
              </a:rPr>
              <a:t>Step 2</a:t>
            </a:r>
            <a:r>
              <a:rPr lang="en-US" sz="1200" b="0" u="none" strike="noStrike">
                <a:solidFill>
                  <a:schemeClr val="dk1"/>
                </a:solidFill>
                <a:effectLst/>
                <a:uFillTx/>
                <a:latin typeface="Aptos"/>
              </a:rPr>
              <a:t>: fit </a:t>
            </a:r>
            <a:r>
              <a:rPr lang="en-US" sz="1200" b="1" u="none" strike="noStrike">
                <a:solidFill>
                  <a:schemeClr val="dk1"/>
                </a:solidFill>
                <a:effectLst/>
                <a:uFillTx/>
                <a:latin typeface="Aptos"/>
              </a:rPr>
              <a:t>model</a:t>
            </a:r>
            <a:r>
              <a:rPr lang="en-US" sz="1200" b="0" u="none" strike="noStrike">
                <a:solidFill>
                  <a:schemeClr val="dk1"/>
                </a:solidFill>
                <a:effectLst/>
                <a:uFillTx/>
                <a:latin typeface="Aptos"/>
              </a:rPr>
              <a:t> to experimental transfer function</a:t>
            </a:r>
            <a:endParaRPr lang="en-US" sz="1200" b="0" u="none" strike="noStrike">
              <a:solidFill>
                <a:srgbClr val="000000"/>
              </a:solidFill>
              <a:effectLst/>
              <a:uFillTx/>
              <a:latin typeface="Calibri"/>
            </a:endParaRPr>
          </a:p>
        </p:txBody>
      </p:sp>
      <p:sp>
        <p:nvSpPr>
          <p:cNvPr id="210" name="TextBox 59"/>
          <p:cNvSpPr/>
          <p:nvPr/>
        </p:nvSpPr>
        <p:spPr>
          <a:xfrm>
            <a:off x="8917200" y="2490120"/>
            <a:ext cx="2704680" cy="645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1" u="none" strike="noStrike">
                <a:solidFill>
                  <a:schemeClr val="dk1"/>
                </a:solidFill>
                <a:effectLst/>
                <a:uFillTx/>
                <a:latin typeface="Aptos"/>
              </a:rPr>
              <a:t>Step 3</a:t>
            </a:r>
            <a:r>
              <a:rPr lang="en-US" sz="1200" b="0" u="none" strike="noStrike">
                <a:solidFill>
                  <a:schemeClr val="dk1"/>
                </a:solidFill>
                <a:effectLst/>
                <a:uFillTx/>
                <a:latin typeface="Aptos"/>
              </a:rPr>
              <a:t>: compute </a:t>
            </a:r>
            <a:r>
              <a:rPr lang="en-US" sz="1200" b="1" u="none" strike="noStrike">
                <a:solidFill>
                  <a:schemeClr val="dk1"/>
                </a:solidFill>
                <a:effectLst/>
                <a:uFillTx/>
                <a:latin typeface="Aptos"/>
              </a:rPr>
              <a:t>piezo </a:t>
            </a:r>
            <a:r>
              <a:rPr lang="en-US" sz="1200" b="0" u="none" strike="noStrike">
                <a:solidFill>
                  <a:schemeClr val="dk1"/>
                </a:solidFill>
                <a:effectLst/>
                <a:uFillTx/>
                <a:latin typeface="Aptos"/>
              </a:rPr>
              <a:t>and</a:t>
            </a:r>
            <a:r>
              <a:rPr lang="en-US" sz="1200" b="1" u="none" strike="noStrike">
                <a:solidFill>
                  <a:schemeClr val="dk1"/>
                </a:solidFill>
                <a:effectLst/>
                <a:uFillTx/>
                <a:latin typeface="Aptos"/>
              </a:rPr>
              <a:t> RF drive </a:t>
            </a:r>
            <a:r>
              <a:rPr lang="en-US" sz="1200" b="0" u="none" strike="noStrike">
                <a:solidFill>
                  <a:schemeClr val="dk1"/>
                </a:solidFill>
                <a:effectLst/>
                <a:uFillTx/>
                <a:latin typeface="Aptos"/>
              </a:rPr>
              <a:t>(given power limit) to bring cavity to target setpoint in allocated time</a:t>
            </a:r>
            <a:endParaRPr lang="en-US" sz="1200" b="0" u="none" strike="noStrike">
              <a:solidFill>
                <a:srgbClr val="000000"/>
              </a:solidFill>
              <a:effectLst/>
              <a:uFillTx/>
              <a:latin typeface="Calibri"/>
            </a:endParaRPr>
          </a:p>
        </p:txBody>
      </p:sp>
      <p:pic>
        <p:nvPicPr>
          <p:cNvPr id="211" name="Picture 98"/>
          <p:cNvPicPr/>
          <p:nvPr/>
        </p:nvPicPr>
        <p:blipFill>
          <a:blip r:embed="rId3"/>
          <a:srcRect r="64978"/>
          <a:stretch/>
        </p:blipFill>
        <p:spPr>
          <a:xfrm>
            <a:off x="766440" y="3074040"/>
            <a:ext cx="3871440" cy="2889720"/>
          </a:xfrm>
          <a:prstGeom prst="rect">
            <a:avLst/>
          </a:prstGeom>
          <a:noFill/>
          <a:ln w="0">
            <a:noFill/>
          </a:ln>
        </p:spPr>
      </p:pic>
      <p:pic>
        <p:nvPicPr>
          <p:cNvPr id="213" name="Picture 102"/>
          <p:cNvPicPr/>
          <p:nvPr/>
        </p:nvPicPr>
        <p:blipFill>
          <a:blip r:embed="rId3"/>
          <a:srcRect l="35044" r="32698"/>
          <a:stretch/>
        </p:blipFill>
        <p:spPr>
          <a:xfrm>
            <a:off x="4638240" y="3066120"/>
            <a:ext cx="3565800" cy="2889720"/>
          </a:xfrm>
          <a:prstGeom prst="rect">
            <a:avLst/>
          </a:prstGeom>
          <a:noFill/>
          <a:ln w="0">
            <a:noFill/>
          </a:ln>
        </p:spPr>
      </p:pic>
      <p:pic>
        <p:nvPicPr>
          <p:cNvPr id="214" name="Picture 103"/>
          <p:cNvPicPr/>
          <p:nvPr/>
        </p:nvPicPr>
        <p:blipFill>
          <a:blip r:embed="rId3"/>
          <a:srcRect l="67095"/>
          <a:stretch/>
        </p:blipFill>
        <p:spPr>
          <a:xfrm>
            <a:off x="8199000" y="3043800"/>
            <a:ext cx="3637080" cy="2889720"/>
          </a:xfrm>
          <a:prstGeom prst="rect">
            <a:avLst/>
          </a:prstGeom>
          <a:noFill/>
          <a:ln w="0">
            <a:noFill/>
          </a:ln>
        </p:spPr>
      </p:pic>
      <p:grpSp>
        <p:nvGrpSpPr>
          <p:cNvPr id="215" name="Group 101"/>
          <p:cNvGrpSpPr/>
          <p:nvPr/>
        </p:nvGrpSpPr>
        <p:grpSpPr>
          <a:xfrm>
            <a:off x="3676320" y="5864040"/>
            <a:ext cx="5164920" cy="460800"/>
            <a:chOff x="3676320" y="5864040"/>
            <a:chExt cx="5164920" cy="460800"/>
          </a:xfrm>
        </p:grpSpPr>
        <p:sp>
          <p:nvSpPr>
            <p:cNvPr id="216" name="TextBox 96"/>
            <p:cNvSpPr/>
            <p:nvPr/>
          </p:nvSpPr>
          <p:spPr>
            <a:xfrm>
              <a:off x="4007880" y="5925240"/>
              <a:ext cx="4833360" cy="33804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wrap="none" lIns="90000" tIns="45000" rIns="90000" bIns="45000" anchor="t">
              <a:spAutoFit/>
            </a:bodyPr>
            <a:lstStyle/>
            <a:p>
              <a:pPr defTabSz="914400">
                <a:lnSpc>
                  <a:spcPct val="100000"/>
                </a:lnSpc>
              </a:pPr>
              <a:r>
                <a:rPr lang="en-US" sz="1600" b="0" u="none" strike="noStrike">
                  <a:solidFill>
                    <a:schemeClr val="lt1"/>
                  </a:solidFill>
                  <a:effectLst/>
                  <a:uFillTx/>
                  <a:latin typeface="Aptos"/>
                </a:rPr>
                <a:t>Currently acquiring experimental data. Next publish !</a:t>
              </a:r>
              <a:endParaRPr lang="en-US" sz="1600" b="0" u="none" strike="noStrike">
                <a:solidFill>
                  <a:srgbClr val="000000"/>
                </a:solidFill>
                <a:effectLst/>
                <a:uFillTx/>
                <a:latin typeface="Calibri"/>
              </a:endParaRPr>
            </a:p>
          </p:txBody>
        </p:sp>
        <p:sp>
          <p:nvSpPr>
            <p:cNvPr id="217" name="Arrow: Right 100"/>
            <p:cNvSpPr/>
            <p:nvPr/>
          </p:nvSpPr>
          <p:spPr>
            <a:xfrm>
              <a:off x="3676320" y="5864040"/>
              <a:ext cx="295560" cy="460800"/>
            </a:xfrm>
            <a:prstGeom prst="rightArrow">
              <a:avLst>
                <a:gd name="adj1" fmla="val 50000"/>
                <a:gd name="adj2" fmla="val 50000"/>
              </a:avLst>
            </a:prstGeom>
            <a:solidFill>
              <a:srgbClr val="2D6B8C"/>
            </a:solidFill>
            <a:ln>
              <a:solidFill>
                <a:srgbClr val="A4C137"/>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grpSp>
      <p:sp>
        <p:nvSpPr>
          <p:cNvPr id="218" name="TextBox 104"/>
          <p:cNvSpPr/>
          <p:nvPr/>
        </p:nvSpPr>
        <p:spPr>
          <a:xfrm>
            <a:off x="693360" y="6050520"/>
            <a:ext cx="1462680" cy="230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900" b="0" u="none" strike="noStrike">
                <a:solidFill>
                  <a:schemeClr val="dk1"/>
                </a:solidFill>
                <a:effectLst/>
                <a:uFillTx/>
                <a:latin typeface="Aptos"/>
              </a:rPr>
              <a:t>Courtesy : Bozo Richter</a:t>
            </a:r>
            <a:endParaRPr lang="en-US" sz="9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4161C704-1F7D-7532-7FDB-11BA4630FA19}"/>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12</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757D0CA2-0A9A-89CF-F9A7-CDC2F69FF9DE}"/>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210"/>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5"/>
                                        </p:tgtEl>
                                        <p:attrNameLst>
                                          <p:attrName>style.visibility</p:attrName>
                                        </p:attrNameLst>
                                      </p:cBhvr>
                                      <p:to>
                                        <p:strVal val="visible"/>
                                      </p:to>
                                    </p:set>
                                    <p:animEffect transition="in" filter="wipe(left)">
                                      <p:cBhvr additive="repl">
                                        <p:cTn id="1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2" descr="Innovate for Sustainable Accelerating Systems: Kick-Off Meeting"/>
          <p:cNvPicPr/>
          <p:nvPr/>
        </p:nvPicPr>
        <p:blipFill>
          <a:blip r:embed="rId2"/>
          <a:stretch/>
        </p:blipFill>
        <p:spPr>
          <a:xfrm>
            <a:off x="162720" y="378720"/>
            <a:ext cx="3608640" cy="1134000"/>
          </a:xfrm>
          <a:prstGeom prst="rect">
            <a:avLst/>
          </a:prstGeom>
          <a:noFill/>
          <a:ln w="0">
            <a:noFill/>
          </a:ln>
        </p:spPr>
      </p:pic>
      <p:sp>
        <p:nvSpPr>
          <p:cNvPr id="221" name="TextBox 3"/>
          <p:cNvSpPr/>
          <p:nvPr/>
        </p:nvSpPr>
        <p:spPr>
          <a:xfrm>
            <a:off x="3910680" y="226440"/>
            <a:ext cx="7832160" cy="156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en-BE" sz="2400" b="1" u="none" strike="noStrike">
                <a:solidFill>
                  <a:srgbClr val="747474"/>
                </a:solidFill>
                <a:effectLst/>
                <a:uFillTx/>
                <a:latin typeface="Aptos"/>
              </a:rPr>
              <a:t>WP</a:t>
            </a:r>
            <a:r>
              <a:rPr lang="en-US" sz="2400" b="1" u="none" strike="noStrike">
                <a:solidFill>
                  <a:srgbClr val="747474"/>
                </a:solidFill>
                <a:effectLst/>
                <a:uFillTx/>
                <a:latin typeface="Aptos"/>
              </a:rPr>
              <a:t>2</a:t>
            </a:r>
            <a:r>
              <a:rPr lang="en-BE" sz="2400" b="1" u="none" strike="noStrike">
                <a:solidFill>
                  <a:srgbClr val="747474"/>
                </a:solidFill>
                <a:effectLst/>
                <a:uFillTx/>
                <a:latin typeface="Aptos"/>
              </a:rPr>
              <a:t>: </a:t>
            </a:r>
            <a:r>
              <a:rPr lang="en-US" sz="2400" b="1" u="none" strike="noStrike">
                <a:solidFill>
                  <a:srgbClr val="747474"/>
                </a:solidFill>
                <a:effectLst/>
                <a:uFillTx/>
                <a:latin typeface="Aptos"/>
              </a:rPr>
              <a:t>Low Level RF controls  </a:t>
            </a:r>
            <a:r>
              <a:rPr lang="en-US" sz="2400" b="1" u="none" strike="noStrike">
                <a:solidFill>
                  <a:srgbClr val="FF0000"/>
                </a:solidFill>
                <a:effectLst/>
                <a:uFillTx/>
                <a:latin typeface="Aptos"/>
              </a:rPr>
              <a:t>01.06.2026</a:t>
            </a:r>
            <a:endParaRPr lang="en-US" sz="24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DESY, HZB, CNRS</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Convener &amp; deputy: Julien Branlard (DESY) &amp; Christian Schmidt (DESY)</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Main contacts with other partners: Axel Neumann (HZB), Christophe Joly (CNRS)</a:t>
            </a:r>
            <a:endParaRPr lang="en-US" sz="1800" b="0" u="none" strike="noStrike">
              <a:solidFill>
                <a:srgbClr val="000000"/>
              </a:solidFill>
              <a:effectLst/>
              <a:uFillTx/>
              <a:latin typeface="Calibri"/>
            </a:endParaRPr>
          </a:p>
          <a:p>
            <a:pPr defTabSz="914400">
              <a:lnSpc>
                <a:spcPct val="100000"/>
              </a:lnSpc>
              <a:tabLst>
                <a:tab pos="0" algn="l"/>
              </a:tabLst>
            </a:pPr>
            <a:endParaRPr lang="en-US" sz="1800" b="0" u="none" strike="noStrike">
              <a:solidFill>
                <a:srgbClr val="000000"/>
              </a:solidFill>
              <a:effectLst/>
              <a:uFillTx/>
              <a:latin typeface="Calibri"/>
            </a:endParaRPr>
          </a:p>
        </p:txBody>
      </p:sp>
      <p:sp>
        <p:nvSpPr>
          <p:cNvPr id="222" name="TextBox 1"/>
          <p:cNvSpPr/>
          <p:nvPr/>
        </p:nvSpPr>
        <p:spPr>
          <a:xfrm>
            <a:off x="367200" y="2563920"/>
            <a:ext cx="11457360" cy="30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200" b="1" i="1" u="none" strike="noStrike">
                <a:solidFill>
                  <a:schemeClr val="dk1"/>
                </a:solidFill>
                <a:effectLst/>
                <a:uFillTx/>
                <a:latin typeface="Arial"/>
              </a:rPr>
              <a:t>Task 2.1: </a:t>
            </a:r>
            <a:r>
              <a:rPr lang="en-GB" sz="2200" b="1" u="sng" strike="noStrike">
                <a:solidFill>
                  <a:srgbClr val="A4C137"/>
                </a:solidFill>
                <a:effectLst/>
                <a:uFillTx/>
                <a:latin typeface="Aptos"/>
              </a:rPr>
              <a:t>Coordination</a:t>
            </a:r>
            <a:r>
              <a:rPr lang="en-GB" sz="2200" b="1" u="none" strike="noStrike">
                <a:solidFill>
                  <a:schemeClr val="dk1"/>
                </a:solidFill>
                <a:effectLst/>
                <a:uFillTx/>
                <a:latin typeface="Aptos"/>
              </a:rPr>
              <a:t> of R&amp;D on LLRF – </a:t>
            </a:r>
            <a:r>
              <a:rPr lang="en-GB" sz="2200" b="1" i="1" u="none" strike="noStrike">
                <a:solidFill>
                  <a:schemeClr val="dk1"/>
                </a:solidFill>
                <a:effectLst/>
                <a:uFillTx/>
                <a:latin typeface="Arial"/>
              </a:rPr>
              <a:t>M1-M48</a:t>
            </a: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	</a:t>
            </a: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2.2: </a:t>
            </a:r>
            <a:r>
              <a:rPr lang="en-US" sz="2200" b="1" u="none" strike="noStrike">
                <a:solidFill>
                  <a:schemeClr val="dk1"/>
                </a:solidFill>
                <a:effectLst/>
                <a:uFillTx/>
                <a:latin typeface="Aptos"/>
              </a:rPr>
              <a:t>Efficient </a:t>
            </a:r>
            <a:r>
              <a:rPr lang="en-US" sz="2200" b="1" u="sng" strike="noStrike">
                <a:solidFill>
                  <a:srgbClr val="A4C137"/>
                </a:solidFill>
                <a:effectLst/>
                <a:uFillTx/>
                <a:latin typeface="Aptos"/>
              </a:rPr>
              <a:t>field control </a:t>
            </a:r>
            <a:r>
              <a:rPr lang="en-US" sz="2200" b="1" u="none" strike="noStrike">
                <a:solidFill>
                  <a:schemeClr val="dk1"/>
                </a:solidFill>
                <a:effectLst/>
                <a:uFillTx/>
                <a:latin typeface="Aptos"/>
              </a:rPr>
              <a:t>for high loaded-quality factor cavities </a:t>
            </a:r>
            <a:r>
              <a:rPr lang="en-GB" sz="2200" b="1" i="1" u="none" strike="noStrike">
                <a:solidFill>
                  <a:schemeClr val="dk1"/>
                </a:solidFill>
                <a:effectLst/>
                <a:uFillTx/>
                <a:latin typeface="Arial"/>
              </a:rPr>
              <a:t>– M1-M48</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2.3: </a:t>
            </a:r>
            <a:r>
              <a:rPr lang="en-US" sz="2200" b="1" u="none" strike="noStrike">
                <a:solidFill>
                  <a:schemeClr val="dk1"/>
                </a:solidFill>
                <a:effectLst/>
                <a:uFillTx/>
                <a:latin typeface="Aptos"/>
              </a:rPr>
              <a:t>Vibration analysis and </a:t>
            </a:r>
            <a:r>
              <a:rPr lang="en-US" sz="2200" b="1" u="sng" strike="noStrike">
                <a:solidFill>
                  <a:srgbClr val="A4C137"/>
                </a:solidFill>
                <a:effectLst/>
                <a:uFillTx/>
                <a:latin typeface="Aptos"/>
              </a:rPr>
              <a:t>detuning control </a:t>
            </a:r>
            <a:r>
              <a:rPr lang="en-US" sz="2200" b="1" u="none" strike="noStrike">
                <a:solidFill>
                  <a:schemeClr val="dk1"/>
                </a:solidFill>
                <a:effectLst/>
                <a:uFillTx/>
                <a:latin typeface="Aptos"/>
              </a:rPr>
              <a:t>of cavities </a:t>
            </a:r>
            <a:r>
              <a:rPr lang="en-GB" sz="2200" b="1" i="1" u="none" strike="noStrike">
                <a:solidFill>
                  <a:schemeClr val="dk1"/>
                </a:solidFill>
                <a:effectLst/>
                <a:uFillTx/>
                <a:latin typeface="Arial"/>
              </a:rPr>
              <a:t>– M1-M36</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2.4: </a:t>
            </a:r>
            <a:r>
              <a:rPr lang="en-US" sz="2200" b="1" u="none" strike="noStrike">
                <a:solidFill>
                  <a:schemeClr val="dk1"/>
                </a:solidFill>
                <a:effectLst/>
                <a:uFillTx/>
                <a:latin typeface="Aptos"/>
              </a:rPr>
              <a:t>Integrated LLRF control using </a:t>
            </a:r>
            <a:r>
              <a:rPr lang="en-US" sz="2200" b="1" u="sng" strike="noStrike">
                <a:solidFill>
                  <a:srgbClr val="A4C137"/>
                </a:solidFill>
                <a:effectLst/>
                <a:uFillTx/>
                <a:latin typeface="Aptos"/>
              </a:rPr>
              <a:t>Ferro-Electric Fast Reactive Tuners</a:t>
            </a:r>
            <a:r>
              <a:rPr lang="en-US" sz="2200" b="1" u="none" strike="noStrike">
                <a:solidFill>
                  <a:srgbClr val="A4C137"/>
                </a:solidFill>
                <a:effectLst/>
                <a:uFillTx/>
                <a:latin typeface="Aptos"/>
              </a:rPr>
              <a:t> </a:t>
            </a:r>
            <a:r>
              <a:rPr lang="en-GB" sz="2200" b="1" i="1" u="none" strike="noStrike">
                <a:solidFill>
                  <a:schemeClr val="dk1"/>
                </a:solidFill>
                <a:effectLst/>
                <a:uFillTx/>
                <a:latin typeface="Arial"/>
              </a:rPr>
              <a:t>– M13-M48</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2.5: </a:t>
            </a:r>
            <a:r>
              <a:rPr lang="en-US" sz="2200" b="1" u="none" strike="noStrike">
                <a:solidFill>
                  <a:schemeClr val="dk1"/>
                </a:solidFill>
                <a:effectLst/>
                <a:uFillTx/>
                <a:latin typeface="Aptos"/>
              </a:rPr>
              <a:t>Energy efficient supervision and </a:t>
            </a:r>
            <a:r>
              <a:rPr lang="en-US" sz="2200" b="1" u="sng" strike="noStrike">
                <a:solidFill>
                  <a:srgbClr val="A4C137"/>
                </a:solidFill>
                <a:effectLst/>
                <a:uFillTx/>
                <a:latin typeface="Aptos"/>
              </a:rPr>
              <a:t>fault diagnosis</a:t>
            </a:r>
            <a:r>
              <a:rPr lang="en-US" sz="2200" b="1" u="none" strike="noStrike">
                <a:solidFill>
                  <a:srgbClr val="A4C137"/>
                </a:solidFill>
                <a:effectLst/>
                <a:uFillTx/>
                <a:latin typeface="Aptos"/>
              </a:rPr>
              <a:t> </a:t>
            </a:r>
            <a:r>
              <a:rPr lang="en-GB" sz="2200" b="1" i="1" u="none" strike="noStrike">
                <a:solidFill>
                  <a:schemeClr val="dk1"/>
                </a:solidFill>
                <a:effectLst/>
                <a:uFillTx/>
                <a:latin typeface="Arial"/>
              </a:rPr>
              <a:t>– M1-M48</a:t>
            </a:r>
            <a:endParaRPr lang="en-US" sz="2200" b="0" u="none" strike="noStrike">
              <a:solidFill>
                <a:srgbClr val="000000"/>
              </a:solidFill>
              <a:effectLst/>
              <a:uFillTx/>
              <a:latin typeface="Calibri"/>
            </a:endParaRPr>
          </a:p>
        </p:txBody>
      </p:sp>
      <p:sp>
        <p:nvSpPr>
          <p:cNvPr id="224" name="Rectangle 2"/>
          <p:cNvSpPr/>
          <p:nvPr/>
        </p:nvSpPr>
        <p:spPr>
          <a:xfrm>
            <a:off x="0" y="4598640"/>
            <a:ext cx="12191760" cy="1237320"/>
          </a:xfrm>
          <a:prstGeom prst="rect">
            <a:avLst/>
          </a:prstGeom>
          <a:solidFill>
            <a:schemeClr val="lt1">
              <a:alpha val="8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225" name="Rectangle 5"/>
          <p:cNvSpPr/>
          <p:nvPr/>
        </p:nvSpPr>
        <p:spPr>
          <a:xfrm>
            <a:off x="0" y="2228040"/>
            <a:ext cx="12191760" cy="1569240"/>
          </a:xfrm>
          <a:prstGeom prst="rect">
            <a:avLst/>
          </a:prstGeom>
          <a:solidFill>
            <a:schemeClr val="lt1">
              <a:alpha val="8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227"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228" name="PlaceHolder 1"/>
          <p:cNvSpPr>
            <a:spLocks noGrp="1"/>
          </p:cNvSpPr>
          <p:nvPr>
            <p:ph/>
          </p:nvPr>
        </p:nvSpPr>
        <p:spPr>
          <a:xfrm>
            <a:off x="838080" y="1825560"/>
            <a:ext cx="5957280" cy="4350960"/>
          </a:xfrm>
          <a:prstGeom prst="rect">
            <a:avLst/>
          </a:prstGeom>
          <a:noFill/>
          <a:ln w="0">
            <a:noFill/>
          </a:ln>
        </p:spPr>
        <p:txBody>
          <a:bodyPr lIns="91440" tIns="45720" rIns="91440" bIns="45720" anchor="t">
            <a:norm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2.3</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1" u="none" strike="noStrike">
                <a:solidFill>
                  <a:schemeClr val="dk1"/>
                </a:solidFill>
                <a:effectLst/>
                <a:uFillTx/>
                <a:latin typeface="Aptos"/>
              </a:rPr>
              <a:t>Detuning measurements</a:t>
            </a:r>
            <a:endParaRPr lang="en-BE" sz="1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Microphonics measurements and analysis</a:t>
            </a:r>
            <a:endParaRPr lang="en-BE" sz="14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p:txBody>
      </p:sp>
      <p:sp>
        <p:nvSpPr>
          <p:cNvPr id="229"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Vibration analysis and detuning control of cavities – M1-M36</a:t>
            </a:r>
            <a:endParaRPr lang="en-US" sz="1800" b="0" u="none" strike="noStrike">
              <a:solidFill>
                <a:srgbClr val="000000"/>
              </a:solidFill>
              <a:effectLst/>
              <a:uFillTx/>
              <a:latin typeface="Calibri"/>
            </a:endParaRPr>
          </a:p>
        </p:txBody>
      </p:sp>
      <p:grpSp>
        <p:nvGrpSpPr>
          <p:cNvPr id="230" name="Group 15"/>
          <p:cNvGrpSpPr/>
          <p:nvPr/>
        </p:nvGrpSpPr>
        <p:grpSpPr>
          <a:xfrm>
            <a:off x="7315920" y="1379160"/>
            <a:ext cx="4735800" cy="2215800"/>
            <a:chOff x="7315920" y="1379160"/>
            <a:chExt cx="4735800" cy="2215800"/>
          </a:xfrm>
        </p:grpSpPr>
        <p:pic>
          <p:nvPicPr>
            <p:cNvPr id="231" name="Graphic 8"/>
            <p:cNvPicPr/>
            <p:nvPr/>
          </p:nvPicPr>
          <p:blipFill>
            <a:blip r:embed="rId3">
              <a:extLst>
                <a:ext uri="{96DAC541-7B7A-43D3-8B79-37D633B846F1}">
                  <asvg:svgBlip xmlns:asvg="http://schemas.microsoft.com/office/drawing/2016/SVG/main" r:embed="rId4"/>
                </a:ext>
              </a:extLst>
            </a:blip>
            <a:srcRect t="18479"/>
            <a:stretch/>
          </p:blipFill>
          <p:spPr>
            <a:xfrm>
              <a:off x="7315920" y="1379160"/>
              <a:ext cx="4735800" cy="2215800"/>
            </a:xfrm>
            <a:prstGeom prst="rect">
              <a:avLst/>
            </a:prstGeom>
            <a:noFill/>
            <a:ln w="0">
              <a:noFill/>
            </a:ln>
          </p:spPr>
        </p:pic>
        <p:sp>
          <p:nvSpPr>
            <p:cNvPr id="232" name="TextBox 11"/>
            <p:cNvSpPr/>
            <p:nvPr/>
          </p:nvSpPr>
          <p:spPr>
            <a:xfrm>
              <a:off x="9231840" y="1630080"/>
              <a:ext cx="1170000" cy="276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1" u="none" strike="noStrike">
                  <a:solidFill>
                    <a:schemeClr val="lt1"/>
                  </a:solidFill>
                  <a:effectLst/>
                  <a:uFillTx/>
                  <a:latin typeface="Aptos"/>
                </a:rPr>
                <a:t>Flow sensor OFF</a:t>
              </a:r>
              <a:endParaRPr lang="en-US" sz="1200" b="0" u="none" strike="noStrike">
                <a:solidFill>
                  <a:srgbClr val="000000"/>
                </a:solidFill>
                <a:effectLst/>
                <a:uFillTx/>
                <a:latin typeface="Calibri"/>
              </a:endParaRPr>
            </a:p>
          </p:txBody>
        </p:sp>
      </p:grpSp>
      <p:sp>
        <p:nvSpPr>
          <p:cNvPr id="233" name="TextBox 13"/>
          <p:cNvSpPr/>
          <p:nvPr/>
        </p:nvSpPr>
        <p:spPr>
          <a:xfrm>
            <a:off x="9173520" y="5988600"/>
            <a:ext cx="1499040" cy="276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u="none" strike="noStrike">
                <a:solidFill>
                  <a:schemeClr val="dk1"/>
                </a:solidFill>
                <a:effectLst/>
                <a:uFillTx/>
                <a:latin typeface="Aptos"/>
              </a:rPr>
              <a:t>Coriolis flow sensor</a:t>
            </a:r>
            <a:endParaRPr lang="en-US" sz="1200" b="0" u="none" strike="noStrike">
              <a:solidFill>
                <a:srgbClr val="000000"/>
              </a:solidFill>
              <a:effectLst/>
              <a:uFillTx/>
              <a:latin typeface="Calibri"/>
            </a:endParaRPr>
          </a:p>
        </p:txBody>
      </p:sp>
      <p:sp>
        <p:nvSpPr>
          <p:cNvPr id="234" name="TextBox 7"/>
          <p:cNvSpPr/>
          <p:nvPr/>
        </p:nvSpPr>
        <p:spPr>
          <a:xfrm>
            <a:off x="9823680" y="1216440"/>
            <a:ext cx="20840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dk1"/>
                </a:solidFill>
                <a:effectLst/>
                <a:uFillTx/>
                <a:latin typeface="Aptos"/>
              </a:rPr>
              <a:t>Courtesy Josh Einstein-Curtis</a:t>
            </a:r>
            <a:endParaRPr lang="en-US" sz="1100" b="0" u="none" strike="noStrike">
              <a:solidFill>
                <a:srgbClr val="000000"/>
              </a:solidFill>
              <a:effectLst/>
              <a:uFillTx/>
              <a:latin typeface="Calibri"/>
            </a:endParaRPr>
          </a:p>
        </p:txBody>
      </p:sp>
      <p:grpSp>
        <p:nvGrpSpPr>
          <p:cNvPr id="235" name="Group 14"/>
          <p:cNvGrpSpPr/>
          <p:nvPr/>
        </p:nvGrpSpPr>
        <p:grpSpPr>
          <a:xfrm>
            <a:off x="7327080" y="3276720"/>
            <a:ext cx="4608720" cy="2215800"/>
            <a:chOff x="7327080" y="3276720"/>
            <a:chExt cx="4608720" cy="2215800"/>
          </a:xfrm>
        </p:grpSpPr>
        <p:pic>
          <p:nvPicPr>
            <p:cNvPr id="236" name="Graphic 9"/>
            <p:cNvPicPr/>
            <p:nvPr/>
          </p:nvPicPr>
          <p:blipFill>
            <a:blip r:embed="rId5">
              <a:extLst>
                <a:ext uri="{96DAC541-7B7A-43D3-8B79-37D633B846F1}">
                  <asvg:svgBlip xmlns:asvg="http://schemas.microsoft.com/office/drawing/2016/SVG/main" r:embed="rId6"/>
                </a:ext>
              </a:extLst>
            </a:blip>
            <a:srcRect t="17548" r="2830"/>
            <a:stretch/>
          </p:blipFill>
          <p:spPr>
            <a:xfrm>
              <a:off x="7327080" y="3276720"/>
              <a:ext cx="4608720" cy="2215800"/>
            </a:xfrm>
            <a:prstGeom prst="rect">
              <a:avLst/>
            </a:prstGeom>
            <a:noFill/>
            <a:ln w="0">
              <a:noFill/>
            </a:ln>
          </p:spPr>
        </p:pic>
        <p:sp>
          <p:nvSpPr>
            <p:cNvPr id="237" name="TextBox 10"/>
            <p:cNvSpPr/>
            <p:nvPr/>
          </p:nvSpPr>
          <p:spPr>
            <a:xfrm>
              <a:off x="9255600" y="3710520"/>
              <a:ext cx="1135440" cy="276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1" u="none" strike="noStrike">
                  <a:solidFill>
                    <a:schemeClr val="lt1"/>
                  </a:solidFill>
                  <a:effectLst/>
                  <a:uFillTx/>
                  <a:latin typeface="Aptos"/>
                </a:rPr>
                <a:t>Flow sensor ON</a:t>
              </a:r>
              <a:endParaRPr lang="en-US" sz="1200" b="0" u="none" strike="noStrike">
                <a:solidFill>
                  <a:srgbClr val="000000"/>
                </a:solidFill>
                <a:effectLst/>
                <a:uFillTx/>
                <a:latin typeface="Calibri"/>
              </a:endParaRPr>
            </a:p>
          </p:txBody>
        </p:sp>
      </p:grpSp>
      <p:pic>
        <p:nvPicPr>
          <p:cNvPr id="238" name="Picture 12"/>
          <p:cNvPicPr/>
          <p:nvPr/>
        </p:nvPicPr>
        <p:blipFill>
          <a:blip r:embed="rId7"/>
          <a:srcRect l="26457" t="12680" r="24796" b="10481"/>
          <a:stretch/>
        </p:blipFill>
        <p:spPr>
          <a:xfrm>
            <a:off x="9605880" y="5352120"/>
            <a:ext cx="456480" cy="719640"/>
          </a:xfrm>
          <a:prstGeom prst="rect">
            <a:avLst/>
          </a:prstGeom>
          <a:noFill/>
          <a:ln w="0">
            <a:noFill/>
          </a:ln>
        </p:spPr>
      </p:pic>
      <p:pic>
        <p:nvPicPr>
          <p:cNvPr id="239" name="Picture 16"/>
          <p:cNvPicPr/>
          <p:nvPr/>
        </p:nvPicPr>
        <p:blipFill>
          <a:blip r:embed="rId8"/>
          <a:stretch/>
        </p:blipFill>
        <p:spPr>
          <a:xfrm>
            <a:off x="7897680" y="5448600"/>
            <a:ext cx="1658880" cy="364680"/>
          </a:xfrm>
          <a:prstGeom prst="rect">
            <a:avLst/>
          </a:prstGeom>
          <a:noFill/>
          <a:ln w="0">
            <a:noFill/>
          </a:ln>
        </p:spPr>
      </p:pic>
      <p:pic>
        <p:nvPicPr>
          <p:cNvPr id="240" name="Picture 17"/>
          <p:cNvPicPr/>
          <p:nvPr/>
        </p:nvPicPr>
        <p:blipFill>
          <a:blip r:embed="rId8"/>
          <a:stretch/>
        </p:blipFill>
        <p:spPr>
          <a:xfrm>
            <a:off x="10075320" y="5455440"/>
            <a:ext cx="1658880" cy="364680"/>
          </a:xfrm>
          <a:prstGeom prst="rect">
            <a:avLst/>
          </a:prstGeom>
          <a:noFill/>
          <a:ln w="0">
            <a:noFill/>
          </a:ln>
        </p:spPr>
      </p:pic>
      <p:sp>
        <p:nvSpPr>
          <p:cNvPr id="241" name="Rectangle 18"/>
          <p:cNvSpPr/>
          <p:nvPr/>
        </p:nvSpPr>
        <p:spPr>
          <a:xfrm>
            <a:off x="11702520" y="2995920"/>
            <a:ext cx="411120" cy="68508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2" name="Slide Number Placeholder 1">
            <a:extLst>
              <a:ext uri="{FF2B5EF4-FFF2-40B4-BE49-F238E27FC236}">
                <a16:creationId xmlns:a16="http://schemas.microsoft.com/office/drawing/2014/main" id="{CC0C0B17-5BC8-AF73-FD51-F5B97F465A8C}"/>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14</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954EB6D9-ED41-8E0A-BC22-6E6490780049}"/>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243"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244" name="PlaceHolder 1"/>
          <p:cNvSpPr>
            <a:spLocks noGrp="1"/>
          </p:cNvSpPr>
          <p:nvPr>
            <p:ph/>
          </p:nvPr>
        </p:nvSpPr>
        <p:spPr>
          <a:xfrm>
            <a:off x="838080" y="1825560"/>
            <a:ext cx="5957280" cy="4350960"/>
          </a:xfrm>
          <a:prstGeom prst="rect">
            <a:avLst/>
          </a:prstGeom>
          <a:noFill/>
          <a:ln w="0">
            <a:noFill/>
          </a:ln>
        </p:spPr>
        <p:txBody>
          <a:bodyPr lIns="91440" tIns="45720" rIns="91440" bIns="45720" anchor="t">
            <a:norm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2.3</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1" u="none" strike="noStrike">
                <a:solidFill>
                  <a:schemeClr val="dk1"/>
                </a:solidFill>
                <a:effectLst/>
                <a:uFillTx/>
                <a:latin typeface="Aptos"/>
              </a:rPr>
              <a:t>Detuning measurements</a:t>
            </a:r>
            <a:endParaRPr lang="en-BE" sz="1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Microphonics measurements and analysis</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Exploring new techniques to estimate or learn detuning for RF cavities</a:t>
            </a:r>
            <a:endParaRPr lang="en-BE" sz="14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Luenberger observer-based</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KIND : Kalman filter-based</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Wavelets-based  </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XFEL gun observer-based  </a:t>
            </a:r>
            <a:endParaRPr lang="en-BE" sz="12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p:txBody>
      </p:sp>
      <p:sp>
        <p:nvSpPr>
          <p:cNvPr id="245"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Vibration analysis and detuning control of cavities – M1-M36</a:t>
            </a:r>
            <a:endParaRPr lang="en-US" sz="1800" b="0" u="none" strike="noStrike">
              <a:solidFill>
                <a:srgbClr val="000000"/>
              </a:solidFill>
              <a:effectLst/>
              <a:uFillTx/>
              <a:latin typeface="Calibri"/>
            </a:endParaRPr>
          </a:p>
        </p:txBody>
      </p:sp>
      <p:sp>
        <p:nvSpPr>
          <p:cNvPr id="246" name="TextBox 20"/>
          <p:cNvSpPr/>
          <p:nvPr/>
        </p:nvSpPr>
        <p:spPr>
          <a:xfrm>
            <a:off x="4489200" y="317412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800" b="0" u="none" strike="noStrike">
                <a:solidFill>
                  <a:schemeClr val="lt1"/>
                </a:solidFill>
                <a:effectLst/>
                <a:uFillTx/>
                <a:latin typeface="arial"/>
              </a:rPr>
              <a:t>PRAB publication (2026)</a:t>
            </a:r>
            <a:endParaRPr lang="en-US" sz="800" b="0" u="none" strike="noStrike">
              <a:solidFill>
                <a:srgbClr val="FFFFFF"/>
              </a:solidFill>
              <a:effectLst/>
              <a:uFillTx/>
              <a:latin typeface="Calibri"/>
            </a:endParaRPr>
          </a:p>
        </p:txBody>
      </p:sp>
      <p:sp>
        <p:nvSpPr>
          <p:cNvPr id="247" name="TextBox 23"/>
          <p:cNvSpPr/>
          <p:nvPr/>
        </p:nvSpPr>
        <p:spPr>
          <a:xfrm>
            <a:off x="4489200" y="341640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IFAC publication (2026)</a:t>
            </a:r>
            <a:endParaRPr lang="en-US" sz="800" b="0" u="none" strike="noStrike">
              <a:solidFill>
                <a:srgbClr val="FFFFFF"/>
              </a:solidFill>
              <a:effectLst/>
              <a:uFillTx/>
              <a:latin typeface="Calibri"/>
            </a:endParaRPr>
          </a:p>
        </p:txBody>
      </p:sp>
      <p:sp>
        <p:nvSpPr>
          <p:cNvPr id="248" name="TextBox 24"/>
          <p:cNvSpPr/>
          <p:nvPr/>
        </p:nvSpPr>
        <p:spPr>
          <a:xfrm>
            <a:off x="4489200" y="365508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(2026)</a:t>
            </a:r>
            <a:endParaRPr lang="en-US" sz="800" b="0" u="none" strike="noStrike">
              <a:solidFill>
                <a:srgbClr val="FFFFFF"/>
              </a:solidFill>
              <a:effectLst/>
              <a:uFillTx/>
              <a:latin typeface="Calibri"/>
            </a:endParaRPr>
          </a:p>
        </p:txBody>
      </p:sp>
      <p:sp>
        <p:nvSpPr>
          <p:cNvPr id="249" name="TextBox 25"/>
          <p:cNvSpPr/>
          <p:nvPr/>
        </p:nvSpPr>
        <p:spPr>
          <a:xfrm>
            <a:off x="4489200" y="389952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(2026)</a:t>
            </a:r>
            <a:endParaRPr lang="en-US" sz="800" b="0" u="none" strike="noStrike">
              <a:solidFill>
                <a:srgbClr val="FFFFFF"/>
              </a:solidFill>
              <a:effectLst/>
              <a:uFillTx/>
              <a:latin typeface="Calibri"/>
            </a:endParaRPr>
          </a:p>
        </p:txBody>
      </p:sp>
      <p:sp>
        <p:nvSpPr>
          <p:cNvPr id="250" name="Rectangle 26"/>
          <p:cNvSpPr/>
          <p:nvPr/>
        </p:nvSpPr>
        <p:spPr>
          <a:xfrm>
            <a:off x="1447920" y="2505240"/>
            <a:ext cx="4285800" cy="238680"/>
          </a:xfrm>
          <a:prstGeom prst="rect">
            <a:avLst/>
          </a:prstGeom>
          <a:solidFill>
            <a:schemeClr val="lt1">
              <a:alpha val="69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grpSp>
        <p:nvGrpSpPr>
          <p:cNvPr id="251" name="Group 27"/>
          <p:cNvGrpSpPr/>
          <p:nvPr/>
        </p:nvGrpSpPr>
        <p:grpSpPr>
          <a:xfrm>
            <a:off x="6495840" y="3484080"/>
            <a:ext cx="4136760" cy="460800"/>
            <a:chOff x="6495840" y="3484080"/>
            <a:chExt cx="4136760" cy="460800"/>
          </a:xfrm>
        </p:grpSpPr>
        <p:sp>
          <p:nvSpPr>
            <p:cNvPr id="252" name="TextBox 28"/>
            <p:cNvSpPr/>
            <p:nvPr/>
          </p:nvSpPr>
          <p:spPr>
            <a:xfrm>
              <a:off x="6827400" y="3545280"/>
              <a:ext cx="3805200" cy="33804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wrap="none" lIns="90000" tIns="45000" rIns="90000" bIns="45000" anchor="t">
              <a:spAutoFit/>
            </a:bodyPr>
            <a:lstStyle/>
            <a:p>
              <a:pPr defTabSz="914400">
                <a:lnSpc>
                  <a:spcPct val="100000"/>
                </a:lnSpc>
              </a:pPr>
              <a:r>
                <a:rPr lang="en-US" sz="1600" b="0" u="none" strike="noStrike">
                  <a:solidFill>
                    <a:schemeClr val="lt1"/>
                  </a:solidFill>
                  <a:effectLst/>
                  <a:uFillTx/>
                  <a:latin typeface="Aptos"/>
                </a:rPr>
                <a:t>See publications list at the end of the talk</a:t>
              </a:r>
              <a:endParaRPr lang="en-US" sz="1600" b="0" u="none" strike="noStrike">
                <a:solidFill>
                  <a:srgbClr val="000000"/>
                </a:solidFill>
                <a:effectLst/>
                <a:uFillTx/>
                <a:latin typeface="Calibri"/>
              </a:endParaRPr>
            </a:p>
          </p:txBody>
        </p:sp>
        <p:sp>
          <p:nvSpPr>
            <p:cNvPr id="253" name="Arrow: Right 29"/>
            <p:cNvSpPr/>
            <p:nvPr/>
          </p:nvSpPr>
          <p:spPr>
            <a:xfrm>
              <a:off x="6495840" y="3484080"/>
              <a:ext cx="295560" cy="460800"/>
            </a:xfrm>
            <a:prstGeom prst="rightArrow">
              <a:avLst>
                <a:gd name="adj1" fmla="val 50000"/>
                <a:gd name="adj2" fmla="val 50000"/>
              </a:avLst>
            </a:prstGeom>
            <a:solidFill>
              <a:srgbClr val="2D6B8C"/>
            </a:solidFill>
            <a:ln>
              <a:solidFill>
                <a:srgbClr val="A4C137"/>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grpSp>
      <p:sp>
        <p:nvSpPr>
          <p:cNvPr id="2" name="Slide Number Placeholder 1">
            <a:extLst>
              <a:ext uri="{FF2B5EF4-FFF2-40B4-BE49-F238E27FC236}">
                <a16:creationId xmlns:a16="http://schemas.microsoft.com/office/drawing/2014/main" id="{E045F17B-AA2D-9522-9440-6A20FE751B10}"/>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15</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1C47A7A4-61BC-BBA0-79A0-C43046BAC72F}"/>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4">
                                            <p:txEl>
                                              <p:pRg st="4" end="4"/>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46"/>
                                        </p:tgtEl>
                                        <p:attrNameLst>
                                          <p:attrName>style.visibility</p:attrName>
                                        </p:attrNameLst>
                                      </p:cBhvr>
                                      <p:to>
                                        <p:strVal val="visible"/>
                                      </p:to>
                                    </p:set>
                                  </p:childTnLst>
                                </p:cTn>
                              </p:par>
                            </p:childTnLst>
                          </p:cTn>
                        </p:par>
                        <p:par>
                          <p:cTn id="9" fill="hold">
                            <p:stCondLst>
                              <p:cond delay="0"/>
                            </p:stCondLst>
                            <p:childTnLst>
                              <p:par>
                                <p:cTn id="10" presetID="1" presetClass="entr" fill="hold" nodeType="afterEffect">
                                  <p:stCondLst>
                                    <p:cond delay="500"/>
                                  </p:stCondLst>
                                  <p:childTnLst>
                                    <p:set>
                                      <p:cBhvr>
                                        <p:cTn id="11" dur="1" fill="hold">
                                          <p:stCondLst>
                                            <p:cond delay="0"/>
                                          </p:stCondLst>
                                        </p:cTn>
                                        <p:tgtEl>
                                          <p:spTgt spid="244">
                                            <p:txEl>
                                              <p:pRg st="5" end="5"/>
                                            </p:txEl>
                                          </p:spTgt>
                                        </p:tgtEl>
                                        <p:attrNameLst>
                                          <p:attrName>style.visibility</p:attrName>
                                        </p:attrNameLst>
                                      </p:cBhvr>
                                      <p:to>
                                        <p:strVal val="visible"/>
                                      </p:to>
                                    </p:set>
                                  </p:childTnLst>
                                </p:cTn>
                              </p:par>
                              <p:par>
                                <p:cTn id="12" presetID="1" presetClass="entr" fill="hold" nodeType="withEffect">
                                  <p:stCondLst>
                                    <p:cond delay="500"/>
                                  </p:stCondLst>
                                  <p:childTnLst>
                                    <p:set>
                                      <p:cBhvr>
                                        <p:cTn id="13" dur="1" fill="hold">
                                          <p:stCondLst>
                                            <p:cond delay="0"/>
                                          </p:stCondLst>
                                        </p:cTn>
                                        <p:tgtEl>
                                          <p:spTgt spid="247"/>
                                        </p:tgtEl>
                                        <p:attrNameLst>
                                          <p:attrName>style.visibility</p:attrName>
                                        </p:attrNameLst>
                                      </p:cBhvr>
                                      <p:to>
                                        <p:strVal val="visible"/>
                                      </p:to>
                                    </p:set>
                                  </p:childTnLst>
                                </p:cTn>
                              </p:par>
                            </p:childTnLst>
                          </p:cTn>
                        </p:par>
                        <p:par>
                          <p:cTn id="14" fill="hold">
                            <p:stCondLst>
                              <p:cond delay="500"/>
                            </p:stCondLst>
                            <p:childTnLst>
                              <p:par>
                                <p:cTn id="15" presetID="1" presetClass="entr" fill="hold" nodeType="afterEffect">
                                  <p:stCondLst>
                                    <p:cond delay="500"/>
                                  </p:stCondLst>
                                  <p:childTnLst>
                                    <p:set>
                                      <p:cBhvr>
                                        <p:cTn id="16" dur="1" fill="hold">
                                          <p:stCondLst>
                                            <p:cond delay="0"/>
                                          </p:stCondLst>
                                        </p:cTn>
                                        <p:tgtEl>
                                          <p:spTgt spid="244">
                                            <p:txEl>
                                              <p:pRg st="6" end="6"/>
                                            </p:txEl>
                                          </p:spTgt>
                                        </p:tgtEl>
                                        <p:attrNameLst>
                                          <p:attrName>style.visibility</p:attrName>
                                        </p:attrNameLst>
                                      </p:cBhvr>
                                      <p:to>
                                        <p:strVal val="visible"/>
                                      </p:to>
                                    </p:set>
                                  </p:childTnLst>
                                </p:cTn>
                              </p:par>
                              <p:par>
                                <p:cTn id="17" presetID="1" presetClass="entr" fill="hold" nodeType="withEffect">
                                  <p:stCondLst>
                                    <p:cond delay="500"/>
                                  </p:stCondLst>
                                  <p:childTnLst>
                                    <p:set>
                                      <p:cBhvr>
                                        <p:cTn id="18" dur="1" fill="hold">
                                          <p:stCondLst>
                                            <p:cond delay="0"/>
                                          </p:stCondLst>
                                        </p:cTn>
                                        <p:tgtEl>
                                          <p:spTgt spid="248"/>
                                        </p:tgtEl>
                                        <p:attrNameLst>
                                          <p:attrName>style.visibility</p:attrName>
                                        </p:attrNameLst>
                                      </p:cBhvr>
                                      <p:to>
                                        <p:strVal val="visible"/>
                                      </p:to>
                                    </p:set>
                                  </p:childTnLst>
                                </p:cTn>
                              </p:par>
                            </p:childTnLst>
                          </p:cTn>
                        </p:par>
                        <p:par>
                          <p:cTn id="19" fill="hold">
                            <p:stCondLst>
                              <p:cond delay="1000"/>
                            </p:stCondLst>
                            <p:childTnLst>
                              <p:par>
                                <p:cTn id="20" presetID="1" presetClass="entr" fill="hold" nodeType="afterEffect">
                                  <p:stCondLst>
                                    <p:cond delay="500"/>
                                  </p:stCondLst>
                                  <p:childTnLst>
                                    <p:set>
                                      <p:cBhvr>
                                        <p:cTn id="21" dur="1" fill="hold">
                                          <p:stCondLst>
                                            <p:cond delay="0"/>
                                          </p:stCondLst>
                                        </p:cTn>
                                        <p:tgtEl>
                                          <p:spTgt spid="244">
                                            <p:txEl>
                                              <p:pRg st="7" end="7"/>
                                            </p:txEl>
                                          </p:spTgt>
                                        </p:tgtEl>
                                        <p:attrNameLst>
                                          <p:attrName>style.visibility</p:attrName>
                                        </p:attrNameLst>
                                      </p:cBhvr>
                                      <p:to>
                                        <p:strVal val="visible"/>
                                      </p:to>
                                    </p:set>
                                  </p:childTnLst>
                                </p:cTn>
                              </p:par>
                              <p:par>
                                <p:cTn id="22" presetID="1" presetClass="entr" fill="hold" nodeType="withEffect">
                                  <p:stCondLst>
                                    <p:cond delay="500"/>
                                  </p:stCondLst>
                                  <p:childTnLst>
                                    <p:set>
                                      <p:cBhvr>
                                        <p:cTn id="23" dur="1" fill="hold">
                                          <p:stCondLst>
                                            <p:cond delay="0"/>
                                          </p:stCondLst>
                                        </p:cTn>
                                        <p:tgtEl>
                                          <p:spTgt spid="24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1"/>
                                        </p:tgtEl>
                                        <p:attrNameLst>
                                          <p:attrName>style.visibility</p:attrName>
                                        </p:attrNameLst>
                                      </p:cBhvr>
                                      <p:to>
                                        <p:strVal val="visible"/>
                                      </p:to>
                                    </p:set>
                                    <p:animEffect transition="in" filter="wipe(left)">
                                      <p:cBhvr additive="repl">
                                        <p:cTn id="28"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255" name="Picture 2" descr="Innovate for Sustainable Accelerating Systems: Kick-Off Meeting"/>
          <p:cNvPicPr/>
          <p:nvPr/>
        </p:nvPicPr>
        <p:blipFill>
          <a:blip r:embed="rId3"/>
          <a:stretch/>
        </p:blipFill>
        <p:spPr>
          <a:xfrm>
            <a:off x="163440" y="109440"/>
            <a:ext cx="2781000" cy="873720"/>
          </a:xfrm>
          <a:prstGeom prst="rect">
            <a:avLst/>
          </a:prstGeom>
          <a:noFill/>
          <a:ln w="0">
            <a:noFill/>
          </a:ln>
        </p:spPr>
      </p:pic>
      <p:sp>
        <p:nvSpPr>
          <p:cNvPr id="256" name="PlaceHolder 1"/>
          <p:cNvSpPr>
            <a:spLocks noGrp="1"/>
          </p:cNvSpPr>
          <p:nvPr>
            <p:ph/>
          </p:nvPr>
        </p:nvSpPr>
        <p:spPr>
          <a:xfrm>
            <a:off x="838080" y="1825560"/>
            <a:ext cx="5957280" cy="4350960"/>
          </a:xfrm>
          <a:prstGeom prst="rect">
            <a:avLst/>
          </a:prstGeom>
          <a:noFill/>
          <a:ln w="0">
            <a:noFill/>
          </a:ln>
        </p:spPr>
        <p:txBody>
          <a:bodyPr lIns="91440" tIns="45720" rIns="91440" bIns="45720" anchor="t">
            <a:norm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2.3</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1" u="none" strike="noStrike">
                <a:solidFill>
                  <a:schemeClr val="dk1"/>
                </a:solidFill>
                <a:effectLst/>
                <a:uFillTx/>
                <a:latin typeface="Aptos"/>
              </a:rPr>
              <a:t>Detuning measurements</a:t>
            </a:r>
            <a:endParaRPr lang="en-BE" sz="1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Microphonics measurements and analysis</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Exploring new techniques to estimate or learn detuning for RF cavities</a:t>
            </a:r>
            <a:endParaRPr lang="en-BE" sz="14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Luenberger observer-based</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KIND : Kalman filter-based</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Wavelets-based  </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XFEL gun observer-based  </a:t>
            </a:r>
            <a:endParaRPr lang="en-BE" sz="12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1" u="none" strike="noStrike">
                <a:solidFill>
                  <a:schemeClr val="dk1"/>
                </a:solidFill>
                <a:effectLst/>
                <a:uFillTx/>
                <a:latin typeface="Aptos"/>
              </a:rPr>
              <a:t>Detuning control</a:t>
            </a:r>
            <a:endParaRPr lang="en-BE" sz="1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Improved piezo stimulus to </a:t>
            </a:r>
            <a:br>
              <a:rPr sz="1400"/>
            </a:br>
            <a:r>
              <a:rPr lang="en-US" sz="1400" b="0" u="none" strike="noStrike">
                <a:solidFill>
                  <a:schemeClr val="dk1"/>
                </a:solidFill>
                <a:effectLst/>
                <a:uFillTx/>
                <a:latin typeface="Aptos"/>
              </a:rPr>
              <a:t>achieve Lorentz Force Detuning </a:t>
            </a:r>
            <a:br>
              <a:rPr sz="1400"/>
            </a:br>
            <a:r>
              <a:rPr lang="en-US" sz="1400" b="0" u="none" strike="noStrike">
                <a:solidFill>
                  <a:schemeClr val="dk1"/>
                </a:solidFill>
                <a:effectLst/>
                <a:uFillTx/>
                <a:latin typeface="Aptos"/>
              </a:rPr>
              <a:t>(LFD) compensation in a more </a:t>
            </a:r>
            <a:br>
              <a:rPr sz="1400"/>
            </a:br>
            <a:r>
              <a:rPr lang="en-US" sz="1400" b="0" u="none" strike="noStrike">
                <a:solidFill>
                  <a:schemeClr val="dk1"/>
                </a:solidFill>
                <a:effectLst/>
                <a:uFillTx/>
                <a:latin typeface="Aptos"/>
              </a:rPr>
              <a:t>sustainable way</a:t>
            </a:r>
            <a:endParaRPr lang="en-BE" sz="14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4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p:txBody>
      </p:sp>
      <p:sp>
        <p:nvSpPr>
          <p:cNvPr id="257"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Vibration analysis and detuning control of cavities – M1-M36</a:t>
            </a:r>
            <a:endParaRPr lang="en-US" sz="1800" b="0" u="none" strike="noStrike">
              <a:solidFill>
                <a:srgbClr val="000000"/>
              </a:solidFill>
              <a:effectLst/>
              <a:uFillTx/>
              <a:latin typeface="Calibri"/>
            </a:endParaRPr>
          </a:p>
        </p:txBody>
      </p:sp>
      <p:sp>
        <p:nvSpPr>
          <p:cNvPr id="258" name="TextBox 20"/>
          <p:cNvSpPr/>
          <p:nvPr/>
        </p:nvSpPr>
        <p:spPr>
          <a:xfrm>
            <a:off x="4489200" y="317412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800" b="0" u="none" strike="noStrike">
                <a:solidFill>
                  <a:schemeClr val="lt1"/>
                </a:solidFill>
                <a:effectLst/>
                <a:uFillTx/>
                <a:latin typeface="arial"/>
              </a:rPr>
              <a:t>PRAB publication (2026)</a:t>
            </a:r>
            <a:endParaRPr lang="en-US" sz="800" b="0" u="none" strike="noStrike">
              <a:solidFill>
                <a:srgbClr val="FFFFFF"/>
              </a:solidFill>
              <a:effectLst/>
              <a:uFillTx/>
              <a:latin typeface="Calibri"/>
            </a:endParaRPr>
          </a:p>
        </p:txBody>
      </p:sp>
      <p:sp>
        <p:nvSpPr>
          <p:cNvPr id="259" name="TextBox 23"/>
          <p:cNvSpPr/>
          <p:nvPr/>
        </p:nvSpPr>
        <p:spPr>
          <a:xfrm>
            <a:off x="4489200" y="341640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IFAC publication (2026)</a:t>
            </a:r>
            <a:endParaRPr lang="en-US" sz="800" b="0" u="none" strike="noStrike">
              <a:solidFill>
                <a:srgbClr val="FFFFFF"/>
              </a:solidFill>
              <a:effectLst/>
              <a:uFillTx/>
              <a:latin typeface="Calibri"/>
            </a:endParaRPr>
          </a:p>
        </p:txBody>
      </p:sp>
      <p:sp>
        <p:nvSpPr>
          <p:cNvPr id="260" name="TextBox 24"/>
          <p:cNvSpPr/>
          <p:nvPr/>
        </p:nvSpPr>
        <p:spPr>
          <a:xfrm>
            <a:off x="4489200" y="365508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(2026)</a:t>
            </a:r>
            <a:endParaRPr lang="en-US" sz="800" b="0" u="none" strike="noStrike">
              <a:solidFill>
                <a:srgbClr val="FFFFFF"/>
              </a:solidFill>
              <a:effectLst/>
              <a:uFillTx/>
              <a:latin typeface="Calibri"/>
            </a:endParaRPr>
          </a:p>
        </p:txBody>
      </p:sp>
      <p:sp>
        <p:nvSpPr>
          <p:cNvPr id="261" name="TextBox 25"/>
          <p:cNvSpPr/>
          <p:nvPr/>
        </p:nvSpPr>
        <p:spPr>
          <a:xfrm>
            <a:off x="4489200" y="389952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(2026)</a:t>
            </a:r>
            <a:endParaRPr lang="en-US" sz="800" b="0" u="none" strike="noStrike">
              <a:solidFill>
                <a:srgbClr val="FFFFFF"/>
              </a:solidFill>
              <a:effectLst/>
              <a:uFillTx/>
              <a:latin typeface="Calibri"/>
            </a:endParaRPr>
          </a:p>
        </p:txBody>
      </p:sp>
      <p:pic>
        <p:nvPicPr>
          <p:cNvPr id="262" name="Picture 30"/>
          <p:cNvPicPr/>
          <p:nvPr/>
        </p:nvPicPr>
        <p:blipFill>
          <a:blip r:embed="rId4"/>
          <a:stretch/>
        </p:blipFill>
        <p:spPr>
          <a:xfrm>
            <a:off x="6973920" y="1901880"/>
            <a:ext cx="2742840" cy="2544120"/>
          </a:xfrm>
          <a:prstGeom prst="rect">
            <a:avLst/>
          </a:prstGeom>
          <a:noFill/>
          <a:ln w="0">
            <a:noFill/>
          </a:ln>
        </p:spPr>
      </p:pic>
      <p:grpSp>
        <p:nvGrpSpPr>
          <p:cNvPr id="263" name="Group 22"/>
          <p:cNvGrpSpPr/>
          <p:nvPr/>
        </p:nvGrpSpPr>
        <p:grpSpPr>
          <a:xfrm>
            <a:off x="9717120" y="2173320"/>
            <a:ext cx="2450520" cy="2346480"/>
            <a:chOff x="9717120" y="2173320"/>
            <a:chExt cx="2450520" cy="2346480"/>
          </a:xfrm>
        </p:grpSpPr>
        <p:pic>
          <p:nvPicPr>
            <p:cNvPr id="264" name="Picture 33"/>
            <p:cNvPicPr/>
            <p:nvPr/>
          </p:nvPicPr>
          <p:blipFill>
            <a:blip r:embed="rId5"/>
            <a:srcRect l="36082" t="37997" r="39259" b="40588"/>
            <a:stretch/>
          </p:blipFill>
          <p:spPr>
            <a:xfrm>
              <a:off x="9832680" y="3277080"/>
              <a:ext cx="2185560" cy="1125360"/>
            </a:xfrm>
            <a:prstGeom prst="rect">
              <a:avLst/>
            </a:prstGeom>
            <a:noFill/>
            <a:ln w="0">
              <a:noFill/>
            </a:ln>
          </p:spPr>
        </p:pic>
        <p:pic>
          <p:nvPicPr>
            <p:cNvPr id="265" name="Picture 33"/>
            <p:cNvPicPr/>
            <p:nvPr/>
          </p:nvPicPr>
          <p:blipFill>
            <a:blip r:embed="rId5"/>
            <a:srcRect l="9328" t="38506" r="89004" b="40078"/>
            <a:stretch/>
          </p:blipFill>
          <p:spPr>
            <a:xfrm>
              <a:off x="9717120" y="3389400"/>
              <a:ext cx="147240" cy="1125360"/>
            </a:xfrm>
            <a:prstGeom prst="rect">
              <a:avLst/>
            </a:prstGeom>
            <a:noFill/>
            <a:ln w="0">
              <a:noFill/>
            </a:ln>
          </p:spPr>
        </p:pic>
        <p:pic>
          <p:nvPicPr>
            <p:cNvPr id="266" name="Picture 33"/>
            <p:cNvPicPr/>
            <p:nvPr/>
          </p:nvPicPr>
          <p:blipFill>
            <a:blip r:embed="rId5"/>
            <a:srcRect l="9328" t="38506" r="64171" b="40078"/>
            <a:stretch/>
          </p:blipFill>
          <p:spPr>
            <a:xfrm>
              <a:off x="9717120" y="2173320"/>
              <a:ext cx="2349000" cy="1125360"/>
            </a:xfrm>
            <a:prstGeom prst="rect">
              <a:avLst/>
            </a:prstGeom>
            <a:noFill/>
            <a:ln w="0">
              <a:noFill/>
            </a:ln>
          </p:spPr>
        </p:pic>
        <p:pic>
          <p:nvPicPr>
            <p:cNvPr id="267" name="Picture 33"/>
            <p:cNvPicPr/>
            <p:nvPr/>
          </p:nvPicPr>
          <p:blipFill>
            <a:blip r:embed="rId5"/>
            <a:srcRect l="37063" t="80792" r="38278" b="16890"/>
            <a:stretch/>
          </p:blipFill>
          <p:spPr>
            <a:xfrm>
              <a:off x="9982080" y="4398120"/>
              <a:ext cx="2185560" cy="121680"/>
            </a:xfrm>
            <a:prstGeom prst="rect">
              <a:avLst/>
            </a:prstGeom>
            <a:noFill/>
            <a:ln w="0">
              <a:noFill/>
            </a:ln>
          </p:spPr>
        </p:pic>
      </p:grpSp>
      <p:sp>
        <p:nvSpPr>
          <p:cNvPr id="268" name="TextBox 14"/>
          <p:cNvSpPr/>
          <p:nvPr/>
        </p:nvSpPr>
        <p:spPr>
          <a:xfrm>
            <a:off x="7360200" y="1605240"/>
            <a:ext cx="2086920" cy="253440"/>
          </a:xfrm>
          <a:prstGeom prst="rect">
            <a:avLst/>
          </a:prstGeom>
          <a:solidFill>
            <a:srgbClr val="2D6B8C"/>
          </a:solidFill>
          <a:ln w="38100">
            <a:solidFill>
              <a:srgbClr val="A4C137"/>
            </a:solidFill>
            <a:round/>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1" u="none" strike="noStrike">
                <a:solidFill>
                  <a:schemeClr val="lt1"/>
                </a:solidFill>
                <a:effectLst/>
                <a:uFillTx/>
                <a:latin typeface="Aptos"/>
              </a:rPr>
              <a:t>1. Using ‘2x’ instead of ‘1x’ sine</a:t>
            </a:r>
            <a:endParaRPr lang="en-US" sz="1050" b="0" u="none" strike="noStrike">
              <a:solidFill>
                <a:srgbClr val="FFFFFF"/>
              </a:solidFill>
              <a:effectLst/>
              <a:uFillTx/>
              <a:latin typeface="Calibri"/>
            </a:endParaRPr>
          </a:p>
        </p:txBody>
      </p:sp>
      <p:sp>
        <p:nvSpPr>
          <p:cNvPr id="269" name="TextBox 15"/>
          <p:cNvSpPr/>
          <p:nvPr/>
        </p:nvSpPr>
        <p:spPr>
          <a:xfrm>
            <a:off x="9982080" y="1628280"/>
            <a:ext cx="1910880" cy="253440"/>
          </a:xfrm>
          <a:prstGeom prst="rect">
            <a:avLst/>
          </a:prstGeom>
          <a:solidFill>
            <a:srgbClr val="2D6B8C"/>
          </a:solidFill>
          <a:ln w="38100">
            <a:solidFill>
              <a:srgbClr val="A4C137"/>
            </a:solidFill>
            <a:round/>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1" u="none" strike="noStrike">
                <a:solidFill>
                  <a:schemeClr val="lt1"/>
                </a:solidFill>
                <a:effectLst/>
                <a:uFillTx/>
                <a:latin typeface="Aptos"/>
              </a:rPr>
              <a:t>2. Smoothing the rising edge</a:t>
            </a:r>
            <a:endParaRPr lang="en-US" sz="1050" b="0" u="none" strike="noStrike">
              <a:solidFill>
                <a:srgbClr val="FFFFFF"/>
              </a:solidFill>
              <a:effectLst/>
              <a:uFillTx/>
              <a:latin typeface="Calibri"/>
            </a:endParaRPr>
          </a:p>
        </p:txBody>
      </p:sp>
      <p:grpSp>
        <p:nvGrpSpPr>
          <p:cNvPr id="270" name="Group 26"/>
          <p:cNvGrpSpPr/>
          <p:nvPr/>
        </p:nvGrpSpPr>
        <p:grpSpPr>
          <a:xfrm>
            <a:off x="10937520" y="2536920"/>
            <a:ext cx="280800" cy="1213560"/>
            <a:chOff x="10937520" y="2536920"/>
            <a:chExt cx="280800" cy="1213560"/>
          </a:xfrm>
        </p:grpSpPr>
        <p:sp>
          <p:nvSpPr>
            <p:cNvPr id="271" name="Oval 16"/>
            <p:cNvSpPr/>
            <p:nvPr/>
          </p:nvSpPr>
          <p:spPr>
            <a:xfrm rot="928800">
              <a:off x="11004120" y="2558880"/>
              <a:ext cx="191520" cy="194760"/>
            </a:xfrm>
            <a:prstGeom prst="ellipse">
              <a:avLst/>
            </a:prstGeom>
            <a:no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cxnSp>
          <p:nvCxnSpPr>
            <p:cNvPr id="272" name="Straight Arrow Connector 18"/>
            <p:cNvCxnSpPr>
              <a:stCxn id="271" idx="4"/>
            </p:cNvCxnSpPr>
            <p:nvPr/>
          </p:nvCxnSpPr>
          <p:spPr>
            <a:xfrm flipH="1">
              <a:off x="10937520" y="2750400"/>
              <a:ext cx="137160" cy="1000440"/>
            </a:xfrm>
            <a:prstGeom prst="straightConnector1">
              <a:avLst/>
            </a:prstGeom>
            <a:ln>
              <a:solidFill>
                <a:srgbClr val="000000"/>
              </a:solidFill>
              <a:tailEnd type="triangle" w="med" len="med"/>
            </a:ln>
          </p:spPr>
        </p:cxnSp>
      </p:grpSp>
      <p:sp>
        <p:nvSpPr>
          <p:cNvPr id="274" name="TextBox 32"/>
          <p:cNvSpPr/>
          <p:nvPr/>
        </p:nvSpPr>
        <p:spPr>
          <a:xfrm>
            <a:off x="4489200" y="4731840"/>
            <a:ext cx="127440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(2025)</a:t>
            </a:r>
            <a:endParaRPr lang="en-US" sz="800" b="0" u="none" strike="noStrike">
              <a:solidFill>
                <a:srgbClr val="FFFFFF"/>
              </a:solidFill>
              <a:effectLst/>
              <a:uFillTx/>
              <a:latin typeface="Calibri"/>
            </a:endParaRPr>
          </a:p>
        </p:txBody>
      </p:sp>
      <p:sp>
        <p:nvSpPr>
          <p:cNvPr id="275" name="Rectangle 35"/>
          <p:cNvSpPr/>
          <p:nvPr/>
        </p:nvSpPr>
        <p:spPr>
          <a:xfrm>
            <a:off x="1295280" y="2173320"/>
            <a:ext cx="5419440" cy="2122200"/>
          </a:xfrm>
          <a:prstGeom prst="rect">
            <a:avLst/>
          </a:prstGeom>
          <a:solidFill>
            <a:schemeClr val="lt1">
              <a:alpha val="69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grpSp>
        <p:nvGrpSpPr>
          <p:cNvPr id="276" name="Group 37"/>
          <p:cNvGrpSpPr/>
          <p:nvPr/>
        </p:nvGrpSpPr>
        <p:grpSpPr>
          <a:xfrm>
            <a:off x="6973920" y="4580280"/>
            <a:ext cx="5092200" cy="1819440"/>
            <a:chOff x="6973920" y="4580280"/>
            <a:chExt cx="5092200" cy="1819440"/>
          </a:xfrm>
        </p:grpSpPr>
        <p:grpSp>
          <p:nvGrpSpPr>
            <p:cNvPr id="277" name="Group 36"/>
            <p:cNvGrpSpPr/>
            <p:nvPr/>
          </p:nvGrpSpPr>
          <p:grpSpPr>
            <a:xfrm>
              <a:off x="6973920" y="4580280"/>
              <a:ext cx="5092200" cy="1819440"/>
              <a:chOff x="6973920" y="4580280"/>
              <a:chExt cx="5092200" cy="1819440"/>
            </a:xfrm>
          </p:grpSpPr>
          <p:pic>
            <p:nvPicPr>
              <p:cNvPr id="278" name="Picture 2"/>
              <p:cNvPicPr/>
              <p:nvPr/>
            </p:nvPicPr>
            <p:blipFill>
              <a:blip r:embed="rId6"/>
              <a:srcRect t="13609"/>
              <a:stretch/>
            </p:blipFill>
            <p:spPr>
              <a:xfrm>
                <a:off x="6973920" y="4580280"/>
                <a:ext cx="5092200" cy="1819440"/>
              </a:xfrm>
              <a:prstGeom prst="rect">
                <a:avLst/>
              </a:prstGeom>
              <a:noFill/>
              <a:ln w="0">
                <a:noFill/>
              </a:ln>
            </p:spPr>
          </p:pic>
          <p:sp>
            <p:nvSpPr>
              <p:cNvPr id="279" name="TextBox 30"/>
              <p:cNvSpPr/>
              <p:nvPr/>
            </p:nvSpPr>
            <p:spPr>
              <a:xfrm>
                <a:off x="7280640" y="4580280"/>
                <a:ext cx="801360" cy="18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600" b="1" u="none" strike="noStrike">
                    <a:solidFill>
                      <a:schemeClr val="dk1"/>
                    </a:solidFill>
                    <a:effectLst/>
                    <a:uFillTx/>
                    <a:latin typeface="Aptos"/>
                  </a:rPr>
                  <a:t>Ex. A23 at EuXFEL</a:t>
                </a:r>
                <a:endParaRPr lang="en-US" sz="600" b="0" u="none" strike="noStrike">
                  <a:solidFill>
                    <a:srgbClr val="000000"/>
                  </a:solidFill>
                  <a:effectLst/>
                  <a:uFillTx/>
                  <a:latin typeface="Calibri"/>
                </a:endParaRPr>
              </a:p>
            </p:txBody>
          </p:sp>
        </p:grpSp>
        <p:sp>
          <p:nvSpPr>
            <p:cNvPr id="280" name="TextBox 29"/>
            <p:cNvSpPr/>
            <p:nvPr/>
          </p:nvSpPr>
          <p:spPr>
            <a:xfrm>
              <a:off x="7440120" y="4819320"/>
              <a:ext cx="3375720" cy="230400"/>
            </a:xfrm>
            <a:prstGeom prst="rect">
              <a:avLst/>
            </a:prstGeom>
            <a:solidFill>
              <a:schemeClr val="lt1">
                <a:alpha val="78000"/>
              </a:schemeClr>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900" b="0" u="none" strike="noStrike">
                  <a:solidFill>
                    <a:schemeClr val="dk1"/>
                  </a:solidFill>
                  <a:effectLst/>
                  <a:uFillTx/>
                  <a:latin typeface="Aptos"/>
                </a:rPr>
                <a:t>On average half the energy deposited in piezo  (= longer life time)</a:t>
              </a:r>
              <a:endParaRPr lang="en-US" sz="900" b="0" u="none" strike="noStrike">
                <a:solidFill>
                  <a:srgbClr val="000000"/>
                </a:solidFill>
                <a:effectLst/>
                <a:uFillTx/>
                <a:latin typeface="Calibri"/>
              </a:endParaRPr>
            </a:p>
          </p:txBody>
        </p:sp>
      </p:grpSp>
      <p:sp>
        <p:nvSpPr>
          <p:cNvPr id="2" name="Slide Number Placeholder 1">
            <a:extLst>
              <a:ext uri="{FF2B5EF4-FFF2-40B4-BE49-F238E27FC236}">
                <a16:creationId xmlns:a16="http://schemas.microsoft.com/office/drawing/2014/main" id="{7142D660-E390-DE1C-A516-610EC2D730F5}"/>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16</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F7ABA06A-BE90-7AF4-9A92-4DE320898E24}"/>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270"/>
                                        </p:tgtEl>
                                        <p:attrNameLst>
                                          <p:attrName>style.visibility</p:attrName>
                                        </p:attrNameLst>
                                      </p:cBhvr>
                                      <p:to>
                                        <p:strVal val="visible"/>
                                      </p:to>
                                    </p:set>
                                    <p:animEffect transition="in" filter="wipe(up)">
                                      <p:cBhvr additive="repl">
                                        <p:cTn id="7" dur="5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282" name="Picture 2" descr="Innovate for Sustainable Accelerating Systems: Kick-Off Meeting"/>
          <p:cNvPicPr/>
          <p:nvPr/>
        </p:nvPicPr>
        <p:blipFill>
          <a:blip r:embed="rId3"/>
          <a:stretch/>
        </p:blipFill>
        <p:spPr>
          <a:xfrm>
            <a:off x="163440" y="109440"/>
            <a:ext cx="2781000" cy="873720"/>
          </a:xfrm>
          <a:prstGeom prst="rect">
            <a:avLst/>
          </a:prstGeom>
          <a:noFill/>
          <a:ln w="0">
            <a:noFill/>
          </a:ln>
        </p:spPr>
      </p:pic>
      <p:sp>
        <p:nvSpPr>
          <p:cNvPr id="283" name="PlaceHolder 1"/>
          <p:cNvSpPr>
            <a:spLocks noGrp="1"/>
          </p:cNvSpPr>
          <p:nvPr>
            <p:ph/>
          </p:nvPr>
        </p:nvSpPr>
        <p:spPr>
          <a:xfrm>
            <a:off x="838080" y="1825560"/>
            <a:ext cx="595728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2.3</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1" u="none" strike="noStrike">
                <a:solidFill>
                  <a:schemeClr val="dk1"/>
                </a:solidFill>
                <a:effectLst/>
                <a:uFillTx/>
                <a:latin typeface="Aptos"/>
              </a:rPr>
              <a:t>Detuning measurements</a:t>
            </a:r>
            <a:endParaRPr lang="en-BE" sz="1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Microphonics measurements and analysis</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Exploring new techniques to estimate or learn detuning for RF cavities</a:t>
            </a:r>
            <a:endParaRPr lang="en-BE" sz="14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Luenberger observer-based</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KIND : Kalman filter-based</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Wavelets-based  </a:t>
            </a:r>
            <a:endParaRPr lang="en-BE" sz="1200" b="0" u="none" strike="noStrike">
              <a:solidFill>
                <a:schemeClr val="dk1"/>
              </a:solidFill>
              <a:effectLst/>
              <a:uFillTx/>
              <a:latin typeface="Aptos"/>
            </a:endParaRPr>
          </a:p>
          <a:p>
            <a:pPr marL="1600200" lvl="3" indent="-228600" defTabSz="914400">
              <a:lnSpc>
                <a:spcPct val="90000"/>
              </a:lnSpc>
              <a:spcBef>
                <a:spcPts val="499"/>
              </a:spcBef>
              <a:buClr>
                <a:srgbClr val="000000"/>
              </a:buClr>
              <a:buFont typeface="Arial"/>
              <a:buChar char="•"/>
              <a:tabLst>
                <a:tab pos="0" algn="l"/>
              </a:tabLst>
            </a:pPr>
            <a:r>
              <a:rPr lang="en-US" sz="1200" b="0" u="none" strike="noStrike">
                <a:solidFill>
                  <a:schemeClr val="dk1"/>
                </a:solidFill>
                <a:effectLst/>
                <a:uFillTx/>
                <a:latin typeface="Aptos"/>
              </a:rPr>
              <a:t>XFEL gun observer-based  </a:t>
            </a:r>
            <a:endParaRPr lang="en-BE" sz="12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1" u="none" strike="noStrike">
                <a:solidFill>
                  <a:schemeClr val="dk1"/>
                </a:solidFill>
                <a:effectLst/>
                <a:uFillTx/>
                <a:latin typeface="Aptos"/>
              </a:rPr>
              <a:t>Detuning control</a:t>
            </a:r>
            <a:endParaRPr lang="en-BE" sz="1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Improved piezo stimulus to </a:t>
            </a:r>
            <a:br>
              <a:rPr sz="1400"/>
            </a:br>
            <a:r>
              <a:rPr lang="en-US" sz="1400" b="0" u="none" strike="noStrike">
                <a:solidFill>
                  <a:schemeClr val="dk1"/>
                </a:solidFill>
                <a:effectLst/>
                <a:uFillTx/>
                <a:latin typeface="Aptos"/>
              </a:rPr>
              <a:t>achieve Lorentz Force Detuning </a:t>
            </a:r>
            <a:br>
              <a:rPr sz="1400"/>
            </a:br>
            <a:r>
              <a:rPr lang="en-US" sz="1400" b="0" u="none" strike="noStrike">
                <a:solidFill>
                  <a:schemeClr val="dk1"/>
                </a:solidFill>
                <a:effectLst/>
                <a:uFillTx/>
                <a:latin typeface="Aptos"/>
              </a:rPr>
              <a:t>(LFD) compensation in a more </a:t>
            </a:r>
            <a:br>
              <a:rPr sz="1400"/>
            </a:br>
            <a:r>
              <a:rPr lang="en-US" sz="1400" b="0" u="none" strike="noStrike">
                <a:solidFill>
                  <a:schemeClr val="dk1"/>
                </a:solidFill>
                <a:effectLst/>
                <a:uFillTx/>
                <a:latin typeface="Aptos"/>
              </a:rPr>
              <a:t>sustainable way</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Developed active noise </a:t>
            </a:r>
            <a:br>
              <a:rPr sz="1400"/>
            </a:br>
            <a:r>
              <a:rPr lang="en-US" sz="1400" b="0" u="none" strike="noStrike">
                <a:solidFill>
                  <a:schemeClr val="dk1"/>
                </a:solidFill>
                <a:effectLst/>
                <a:uFillTx/>
                <a:latin typeface="Aptos"/>
              </a:rPr>
              <a:t>cancellation techniques</a:t>
            </a:r>
            <a:br>
              <a:rPr sz="1400"/>
            </a:br>
            <a:r>
              <a:rPr lang="en-US" sz="1400" b="0" u="none" strike="noStrike">
                <a:solidFill>
                  <a:schemeClr val="dk1"/>
                </a:solidFill>
                <a:effectLst/>
                <a:uFillTx/>
                <a:latin typeface="Aptos"/>
              </a:rPr>
              <a:t> to improve resonance control</a:t>
            </a:r>
            <a:endParaRPr lang="en-BE" sz="14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p:txBody>
      </p:sp>
      <p:sp>
        <p:nvSpPr>
          <p:cNvPr id="284"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Vibration analysis and detuning control of cavities – M1-M36</a:t>
            </a:r>
            <a:endParaRPr lang="en-US" sz="1800" b="0" u="none" strike="noStrike">
              <a:solidFill>
                <a:srgbClr val="000000"/>
              </a:solidFill>
              <a:effectLst/>
              <a:uFillTx/>
              <a:latin typeface="Calibri"/>
            </a:endParaRPr>
          </a:p>
        </p:txBody>
      </p:sp>
      <p:sp>
        <p:nvSpPr>
          <p:cNvPr id="285" name="TextBox 20"/>
          <p:cNvSpPr/>
          <p:nvPr/>
        </p:nvSpPr>
        <p:spPr>
          <a:xfrm>
            <a:off x="4489200" y="317412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800" b="0" u="none" strike="noStrike">
                <a:solidFill>
                  <a:schemeClr val="lt1"/>
                </a:solidFill>
                <a:effectLst/>
                <a:uFillTx/>
                <a:latin typeface="arial"/>
              </a:rPr>
              <a:t>PRAB publication (2026)</a:t>
            </a:r>
            <a:endParaRPr lang="en-US" sz="800" b="0" u="none" strike="noStrike">
              <a:solidFill>
                <a:srgbClr val="FFFFFF"/>
              </a:solidFill>
              <a:effectLst/>
              <a:uFillTx/>
              <a:latin typeface="Calibri"/>
            </a:endParaRPr>
          </a:p>
        </p:txBody>
      </p:sp>
      <p:sp>
        <p:nvSpPr>
          <p:cNvPr id="286" name="TextBox 23"/>
          <p:cNvSpPr/>
          <p:nvPr/>
        </p:nvSpPr>
        <p:spPr>
          <a:xfrm>
            <a:off x="4489200" y="341640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IFAC publication (2026)</a:t>
            </a:r>
            <a:endParaRPr lang="en-US" sz="800" b="0" u="none" strike="noStrike">
              <a:solidFill>
                <a:srgbClr val="FFFFFF"/>
              </a:solidFill>
              <a:effectLst/>
              <a:uFillTx/>
              <a:latin typeface="Calibri"/>
            </a:endParaRPr>
          </a:p>
        </p:txBody>
      </p:sp>
      <p:sp>
        <p:nvSpPr>
          <p:cNvPr id="287" name="TextBox 24"/>
          <p:cNvSpPr/>
          <p:nvPr/>
        </p:nvSpPr>
        <p:spPr>
          <a:xfrm>
            <a:off x="4489200" y="365508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(2026)</a:t>
            </a:r>
            <a:endParaRPr lang="en-US" sz="800" b="0" u="none" strike="noStrike">
              <a:solidFill>
                <a:srgbClr val="FFFFFF"/>
              </a:solidFill>
              <a:effectLst/>
              <a:uFillTx/>
              <a:latin typeface="Calibri"/>
            </a:endParaRPr>
          </a:p>
        </p:txBody>
      </p:sp>
      <p:sp>
        <p:nvSpPr>
          <p:cNvPr id="288" name="TextBox 25"/>
          <p:cNvSpPr/>
          <p:nvPr/>
        </p:nvSpPr>
        <p:spPr>
          <a:xfrm>
            <a:off x="4489200" y="3899520"/>
            <a:ext cx="131436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(2026)</a:t>
            </a:r>
            <a:endParaRPr lang="en-US" sz="800" b="0" u="none" strike="noStrike">
              <a:solidFill>
                <a:srgbClr val="FFFFFF"/>
              </a:solidFill>
              <a:effectLst/>
              <a:uFillTx/>
              <a:latin typeface="Calibri"/>
            </a:endParaRPr>
          </a:p>
        </p:txBody>
      </p:sp>
      <p:sp>
        <p:nvSpPr>
          <p:cNvPr id="290" name="TextBox 32"/>
          <p:cNvSpPr/>
          <p:nvPr/>
        </p:nvSpPr>
        <p:spPr>
          <a:xfrm>
            <a:off x="4489200" y="4728960"/>
            <a:ext cx="127440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(2025)</a:t>
            </a:r>
            <a:endParaRPr lang="en-US" sz="800" b="0" u="none" strike="noStrike">
              <a:solidFill>
                <a:srgbClr val="FFFFFF"/>
              </a:solidFill>
              <a:effectLst/>
              <a:uFillTx/>
              <a:latin typeface="Calibri"/>
            </a:endParaRPr>
          </a:p>
        </p:txBody>
      </p:sp>
      <p:sp>
        <p:nvSpPr>
          <p:cNvPr id="291" name="TextBox 33"/>
          <p:cNvSpPr/>
          <p:nvPr/>
        </p:nvSpPr>
        <p:spPr>
          <a:xfrm>
            <a:off x="4489200" y="5606280"/>
            <a:ext cx="1274400" cy="214920"/>
          </a:xfrm>
          <a:prstGeom prst="rect">
            <a:avLst/>
          </a:prstGeom>
          <a:solidFill>
            <a:srgbClr val="2D6B8C"/>
          </a:solidFill>
          <a:ln w="0">
            <a:solidFill>
              <a:srgbClr val="A4C137"/>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800" b="0" u="none" strike="noStrike">
                <a:solidFill>
                  <a:schemeClr val="lt1"/>
                </a:solidFill>
                <a:effectLst/>
                <a:uFillTx/>
                <a:latin typeface="arial"/>
              </a:rPr>
              <a:t>IPAC publication (2026)</a:t>
            </a:r>
            <a:endParaRPr lang="en-US" sz="800" b="0" u="none" strike="noStrike">
              <a:solidFill>
                <a:srgbClr val="FFFFFF"/>
              </a:solidFill>
              <a:effectLst/>
              <a:uFillTx/>
              <a:latin typeface="Calibri"/>
            </a:endParaRPr>
          </a:p>
        </p:txBody>
      </p:sp>
      <p:pic>
        <p:nvPicPr>
          <p:cNvPr id="292" name="Picture 6"/>
          <p:cNvPicPr/>
          <p:nvPr/>
        </p:nvPicPr>
        <p:blipFill>
          <a:blip r:embed="rId4"/>
          <a:stretch/>
        </p:blipFill>
        <p:spPr>
          <a:xfrm>
            <a:off x="7011360" y="2872080"/>
            <a:ext cx="4450680" cy="3227400"/>
          </a:xfrm>
          <a:prstGeom prst="rect">
            <a:avLst/>
          </a:prstGeom>
          <a:noFill/>
          <a:ln w="0">
            <a:noFill/>
          </a:ln>
        </p:spPr>
      </p:pic>
      <p:sp>
        <p:nvSpPr>
          <p:cNvPr id="293" name="TextBox 7"/>
          <p:cNvSpPr/>
          <p:nvPr/>
        </p:nvSpPr>
        <p:spPr>
          <a:xfrm>
            <a:off x="7146000" y="2328120"/>
            <a:ext cx="4316040" cy="830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457200" defTabSz="914400">
              <a:lnSpc>
                <a:spcPct val="100000"/>
              </a:lnSpc>
            </a:pPr>
            <a:r>
              <a:rPr lang="en-US" sz="1200" b="0" u="none" strike="noStrike">
                <a:solidFill>
                  <a:schemeClr val="dk1"/>
                </a:solidFill>
                <a:effectLst/>
                <a:uFillTx/>
                <a:latin typeface="Aptos"/>
              </a:rPr>
              <a:t>With NANC off, the cavity could operate at </a:t>
            </a:r>
            <a:r>
              <a:rPr lang="en-US" sz="1200" b="1" u="none" strike="noStrike">
                <a:solidFill>
                  <a:schemeClr val="dk1"/>
                </a:solidFill>
                <a:effectLst/>
                <a:uFillTx/>
                <a:latin typeface="Aptos"/>
              </a:rPr>
              <a:t>max 9 MV/m</a:t>
            </a:r>
            <a:endParaRPr lang="en-US" sz="1200" b="0" u="none" strike="noStrike">
              <a:solidFill>
                <a:srgbClr val="000000"/>
              </a:solidFill>
              <a:effectLst/>
              <a:uFillTx/>
              <a:latin typeface="Calibri"/>
            </a:endParaRPr>
          </a:p>
          <a:p>
            <a:pPr marL="457200" defTabSz="914400">
              <a:lnSpc>
                <a:spcPct val="100000"/>
              </a:lnSpc>
            </a:pPr>
            <a:r>
              <a:rPr lang="en-US" sz="1200" b="0" u="none" strike="noStrike">
                <a:solidFill>
                  <a:schemeClr val="dk1"/>
                </a:solidFill>
                <a:effectLst/>
                <a:uFillTx/>
                <a:latin typeface="Aptos"/>
              </a:rPr>
              <a:t>With NANC ON, the cavity can be operated </a:t>
            </a:r>
            <a:r>
              <a:rPr lang="en-US" sz="1200" b="1" u="none" strike="noStrike">
                <a:solidFill>
                  <a:schemeClr val="dk1"/>
                </a:solidFill>
                <a:effectLst/>
                <a:uFillTx/>
                <a:latin typeface="Aptos"/>
              </a:rPr>
              <a:t>at 15 MV/m </a:t>
            </a:r>
            <a:br>
              <a:rPr sz="1200"/>
            </a:br>
            <a:r>
              <a:rPr lang="en-US" sz="1200" b="0" u="none" strike="noStrike">
                <a:solidFill>
                  <a:schemeClr val="dk1"/>
                </a:solidFill>
                <a:effectLst/>
                <a:uFillTx/>
                <a:latin typeface="Aptos"/>
              </a:rPr>
              <a:t>(70% improvement!)</a:t>
            </a:r>
            <a:endParaRPr lang="en-US" sz="1200" b="0" u="none" strike="noStrike">
              <a:solidFill>
                <a:srgbClr val="000000"/>
              </a:solidFill>
              <a:effectLst/>
              <a:uFillTx/>
              <a:latin typeface="Calibri"/>
            </a:endParaRPr>
          </a:p>
          <a:p>
            <a:pPr defTabSz="914400">
              <a:lnSpc>
                <a:spcPct val="100000"/>
              </a:lnSpc>
            </a:pPr>
            <a:endParaRPr lang="en-US" sz="1200" b="0" u="none" strike="noStrike">
              <a:solidFill>
                <a:srgbClr val="000000"/>
              </a:solidFill>
              <a:effectLst/>
              <a:uFillTx/>
              <a:latin typeface="Calibri"/>
            </a:endParaRPr>
          </a:p>
        </p:txBody>
      </p:sp>
      <p:sp>
        <p:nvSpPr>
          <p:cNvPr id="294" name="TextBox 13"/>
          <p:cNvSpPr/>
          <p:nvPr/>
        </p:nvSpPr>
        <p:spPr>
          <a:xfrm>
            <a:off x="8934480" y="4806360"/>
            <a:ext cx="1342800" cy="768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100" b="0" u="none" strike="noStrike">
                <a:solidFill>
                  <a:schemeClr val="dk1"/>
                </a:solidFill>
                <a:effectLst/>
                <a:uFillTx/>
                <a:latin typeface="Aptos"/>
              </a:rPr>
              <a:t>Experimental demonstration in CW at LCLS-II, SLAC</a:t>
            </a:r>
            <a:endParaRPr lang="en-US" sz="1100" b="0" u="none" strike="noStrike">
              <a:solidFill>
                <a:srgbClr val="000000"/>
              </a:solidFill>
              <a:effectLst/>
              <a:uFillTx/>
              <a:latin typeface="Calibri"/>
            </a:endParaRPr>
          </a:p>
        </p:txBody>
      </p:sp>
      <p:sp>
        <p:nvSpPr>
          <p:cNvPr id="295" name="Rectangle 17"/>
          <p:cNvSpPr/>
          <p:nvPr/>
        </p:nvSpPr>
        <p:spPr>
          <a:xfrm>
            <a:off x="1295280" y="2173320"/>
            <a:ext cx="5419440" cy="2122200"/>
          </a:xfrm>
          <a:prstGeom prst="rect">
            <a:avLst/>
          </a:prstGeom>
          <a:solidFill>
            <a:schemeClr val="lt1">
              <a:alpha val="69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296" name="Rectangle 19"/>
          <p:cNvSpPr/>
          <p:nvPr/>
        </p:nvSpPr>
        <p:spPr>
          <a:xfrm>
            <a:off x="1282320" y="4712760"/>
            <a:ext cx="5069520" cy="862560"/>
          </a:xfrm>
          <a:prstGeom prst="rect">
            <a:avLst/>
          </a:prstGeom>
          <a:solidFill>
            <a:schemeClr val="lt1">
              <a:alpha val="69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2" name="Slide Number Placeholder 1">
            <a:extLst>
              <a:ext uri="{FF2B5EF4-FFF2-40B4-BE49-F238E27FC236}">
                <a16:creationId xmlns:a16="http://schemas.microsoft.com/office/drawing/2014/main" id="{263E4A4A-2528-D240-4CFA-AF6538AC7A2A}"/>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17</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FCD8CC35-2B9E-3997-7E1F-7AC176DCF043}"/>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Picture 2" descr="Innovate for Sustainable Accelerating Systems: Kick-Off Meeting"/>
          <p:cNvPicPr/>
          <p:nvPr/>
        </p:nvPicPr>
        <p:blipFill>
          <a:blip r:embed="rId2"/>
          <a:stretch/>
        </p:blipFill>
        <p:spPr>
          <a:xfrm>
            <a:off x="162720" y="378720"/>
            <a:ext cx="3608640" cy="1134000"/>
          </a:xfrm>
          <a:prstGeom prst="rect">
            <a:avLst/>
          </a:prstGeom>
          <a:noFill/>
          <a:ln w="0">
            <a:noFill/>
          </a:ln>
        </p:spPr>
      </p:pic>
      <p:sp>
        <p:nvSpPr>
          <p:cNvPr id="298" name="TextBox 3"/>
          <p:cNvSpPr/>
          <p:nvPr/>
        </p:nvSpPr>
        <p:spPr>
          <a:xfrm>
            <a:off x="3910680" y="226440"/>
            <a:ext cx="7832160" cy="156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en-BE" sz="2400" b="1" u="none" strike="noStrike">
                <a:solidFill>
                  <a:srgbClr val="747474"/>
                </a:solidFill>
                <a:effectLst/>
                <a:uFillTx/>
                <a:latin typeface="Aptos"/>
              </a:rPr>
              <a:t>WP</a:t>
            </a:r>
            <a:r>
              <a:rPr lang="en-US" sz="2400" b="1" u="none" strike="noStrike">
                <a:solidFill>
                  <a:srgbClr val="747474"/>
                </a:solidFill>
                <a:effectLst/>
                <a:uFillTx/>
                <a:latin typeface="Aptos"/>
              </a:rPr>
              <a:t>2</a:t>
            </a:r>
            <a:r>
              <a:rPr lang="en-BE" sz="2400" b="1" u="none" strike="noStrike">
                <a:solidFill>
                  <a:srgbClr val="747474"/>
                </a:solidFill>
                <a:effectLst/>
                <a:uFillTx/>
                <a:latin typeface="Aptos"/>
              </a:rPr>
              <a:t>: </a:t>
            </a:r>
            <a:r>
              <a:rPr lang="en-US" sz="2400" b="1" u="none" strike="noStrike">
                <a:solidFill>
                  <a:srgbClr val="747474"/>
                </a:solidFill>
                <a:effectLst/>
                <a:uFillTx/>
                <a:latin typeface="Aptos"/>
              </a:rPr>
              <a:t>Low Level RF controls  </a:t>
            </a:r>
            <a:r>
              <a:rPr lang="en-US" sz="2400" b="1" u="none" strike="noStrike">
                <a:solidFill>
                  <a:srgbClr val="FF0000"/>
                </a:solidFill>
                <a:effectLst/>
                <a:uFillTx/>
                <a:latin typeface="Aptos"/>
              </a:rPr>
              <a:t>01.06.2026</a:t>
            </a:r>
            <a:endParaRPr lang="en-US" sz="24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DESY, HZB, CNRS</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Convener &amp; deputy: Julien Branlard (DESY) &amp; Christian Schmidt (DESY)</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Main contacts with other partners: Axel Neumann (HZB), Christophe Joly (CNRS)</a:t>
            </a:r>
            <a:endParaRPr lang="en-US" sz="1800" b="0" u="none" strike="noStrike">
              <a:solidFill>
                <a:srgbClr val="000000"/>
              </a:solidFill>
              <a:effectLst/>
              <a:uFillTx/>
              <a:latin typeface="Calibri"/>
            </a:endParaRPr>
          </a:p>
          <a:p>
            <a:pPr defTabSz="914400">
              <a:lnSpc>
                <a:spcPct val="100000"/>
              </a:lnSpc>
              <a:tabLst>
                <a:tab pos="0" algn="l"/>
              </a:tabLst>
            </a:pPr>
            <a:endParaRPr lang="en-US" sz="1800" b="0" u="none" strike="noStrike">
              <a:solidFill>
                <a:srgbClr val="000000"/>
              </a:solidFill>
              <a:effectLst/>
              <a:uFillTx/>
              <a:latin typeface="Calibri"/>
            </a:endParaRPr>
          </a:p>
        </p:txBody>
      </p:sp>
      <p:sp>
        <p:nvSpPr>
          <p:cNvPr id="299" name="TextBox 1"/>
          <p:cNvSpPr/>
          <p:nvPr/>
        </p:nvSpPr>
        <p:spPr>
          <a:xfrm>
            <a:off x="367200" y="2563920"/>
            <a:ext cx="11457360" cy="30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200" b="1" i="1" u="none" strike="noStrike">
                <a:solidFill>
                  <a:schemeClr val="dk1"/>
                </a:solidFill>
                <a:effectLst/>
                <a:uFillTx/>
                <a:latin typeface="Arial"/>
              </a:rPr>
              <a:t>Task 2.1: </a:t>
            </a:r>
            <a:r>
              <a:rPr lang="en-GB" sz="2200" b="1" u="sng" strike="noStrike">
                <a:solidFill>
                  <a:srgbClr val="A4C137"/>
                </a:solidFill>
                <a:effectLst/>
                <a:uFillTx/>
                <a:latin typeface="Aptos"/>
              </a:rPr>
              <a:t>Coordination</a:t>
            </a:r>
            <a:r>
              <a:rPr lang="en-GB" sz="2200" b="1" u="none" strike="noStrike">
                <a:solidFill>
                  <a:schemeClr val="dk1"/>
                </a:solidFill>
                <a:effectLst/>
                <a:uFillTx/>
                <a:latin typeface="Aptos"/>
              </a:rPr>
              <a:t> of R&amp;D on LLRF – </a:t>
            </a:r>
            <a:r>
              <a:rPr lang="en-GB" sz="2200" b="1" i="1" u="none" strike="noStrike">
                <a:solidFill>
                  <a:schemeClr val="dk1"/>
                </a:solidFill>
                <a:effectLst/>
                <a:uFillTx/>
                <a:latin typeface="Arial"/>
              </a:rPr>
              <a:t>M1-M48</a:t>
            </a: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	</a:t>
            </a: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2.2: </a:t>
            </a:r>
            <a:r>
              <a:rPr lang="en-US" sz="2200" b="1" u="none" strike="noStrike">
                <a:solidFill>
                  <a:schemeClr val="dk1"/>
                </a:solidFill>
                <a:effectLst/>
                <a:uFillTx/>
                <a:latin typeface="Aptos"/>
              </a:rPr>
              <a:t>Efficient </a:t>
            </a:r>
            <a:r>
              <a:rPr lang="en-US" sz="2200" b="1" u="sng" strike="noStrike">
                <a:solidFill>
                  <a:srgbClr val="A4C137"/>
                </a:solidFill>
                <a:effectLst/>
                <a:uFillTx/>
                <a:latin typeface="Aptos"/>
              </a:rPr>
              <a:t>field control </a:t>
            </a:r>
            <a:r>
              <a:rPr lang="en-US" sz="2200" b="1" u="none" strike="noStrike">
                <a:solidFill>
                  <a:schemeClr val="dk1"/>
                </a:solidFill>
                <a:effectLst/>
                <a:uFillTx/>
                <a:latin typeface="Aptos"/>
              </a:rPr>
              <a:t>for high loaded-quality factor cavities </a:t>
            </a:r>
            <a:r>
              <a:rPr lang="en-GB" sz="2200" b="1" i="1" u="none" strike="noStrike">
                <a:solidFill>
                  <a:schemeClr val="dk1"/>
                </a:solidFill>
                <a:effectLst/>
                <a:uFillTx/>
                <a:latin typeface="Arial"/>
              </a:rPr>
              <a:t>– M1-M48</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2.3: </a:t>
            </a:r>
            <a:r>
              <a:rPr lang="en-US" sz="2200" b="1" u="none" strike="noStrike">
                <a:solidFill>
                  <a:schemeClr val="dk1"/>
                </a:solidFill>
                <a:effectLst/>
                <a:uFillTx/>
                <a:latin typeface="Aptos"/>
              </a:rPr>
              <a:t>Vibration analysis and </a:t>
            </a:r>
            <a:r>
              <a:rPr lang="en-US" sz="2200" b="1" u="sng" strike="noStrike">
                <a:solidFill>
                  <a:srgbClr val="A4C137"/>
                </a:solidFill>
                <a:effectLst/>
                <a:uFillTx/>
                <a:latin typeface="Aptos"/>
              </a:rPr>
              <a:t>detuning control </a:t>
            </a:r>
            <a:r>
              <a:rPr lang="en-US" sz="2200" b="1" u="none" strike="noStrike">
                <a:solidFill>
                  <a:schemeClr val="dk1"/>
                </a:solidFill>
                <a:effectLst/>
                <a:uFillTx/>
                <a:latin typeface="Aptos"/>
              </a:rPr>
              <a:t>of cavities </a:t>
            </a:r>
            <a:r>
              <a:rPr lang="en-GB" sz="2200" b="1" i="1" u="none" strike="noStrike">
                <a:solidFill>
                  <a:schemeClr val="dk1"/>
                </a:solidFill>
                <a:effectLst/>
                <a:uFillTx/>
                <a:latin typeface="Arial"/>
              </a:rPr>
              <a:t>– M1-M36</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2.4: </a:t>
            </a:r>
            <a:r>
              <a:rPr lang="en-US" sz="2200" b="1" u="none" strike="noStrike">
                <a:solidFill>
                  <a:schemeClr val="dk1"/>
                </a:solidFill>
                <a:effectLst/>
                <a:uFillTx/>
                <a:latin typeface="Aptos"/>
              </a:rPr>
              <a:t>Integrated LLRF control using </a:t>
            </a:r>
            <a:r>
              <a:rPr lang="en-US" sz="2200" b="1" u="sng" strike="noStrike">
                <a:solidFill>
                  <a:srgbClr val="A4C137"/>
                </a:solidFill>
                <a:effectLst/>
                <a:uFillTx/>
                <a:latin typeface="Aptos"/>
              </a:rPr>
              <a:t>Ferro-Electric Fast Reactive Tuners</a:t>
            </a:r>
            <a:r>
              <a:rPr lang="en-US" sz="2200" b="1" u="none" strike="noStrike">
                <a:solidFill>
                  <a:srgbClr val="A4C137"/>
                </a:solidFill>
                <a:effectLst/>
                <a:uFillTx/>
                <a:latin typeface="Aptos"/>
              </a:rPr>
              <a:t> </a:t>
            </a:r>
            <a:r>
              <a:rPr lang="en-GB" sz="2200" b="1" i="1" u="none" strike="noStrike">
                <a:solidFill>
                  <a:schemeClr val="dk1"/>
                </a:solidFill>
                <a:effectLst/>
                <a:uFillTx/>
                <a:latin typeface="Arial"/>
              </a:rPr>
              <a:t>– M13-M48</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2.5: </a:t>
            </a:r>
            <a:r>
              <a:rPr lang="en-US" sz="2200" b="1" u="none" strike="noStrike">
                <a:solidFill>
                  <a:schemeClr val="dk1"/>
                </a:solidFill>
                <a:effectLst/>
                <a:uFillTx/>
                <a:latin typeface="Aptos"/>
              </a:rPr>
              <a:t>Energy efficient supervision and </a:t>
            </a:r>
            <a:r>
              <a:rPr lang="en-US" sz="2200" b="1" u="sng" strike="noStrike">
                <a:solidFill>
                  <a:srgbClr val="A4C137"/>
                </a:solidFill>
                <a:effectLst/>
                <a:uFillTx/>
                <a:latin typeface="Aptos"/>
              </a:rPr>
              <a:t>fault diagnosis</a:t>
            </a:r>
            <a:r>
              <a:rPr lang="en-US" sz="2200" b="1" u="none" strike="noStrike">
                <a:solidFill>
                  <a:srgbClr val="A4C137"/>
                </a:solidFill>
                <a:effectLst/>
                <a:uFillTx/>
                <a:latin typeface="Aptos"/>
              </a:rPr>
              <a:t> </a:t>
            </a:r>
            <a:r>
              <a:rPr lang="en-GB" sz="2200" b="1" i="1" u="none" strike="noStrike">
                <a:solidFill>
                  <a:schemeClr val="dk1"/>
                </a:solidFill>
                <a:effectLst/>
                <a:uFillTx/>
                <a:latin typeface="Arial"/>
              </a:rPr>
              <a:t>– M1-M48</a:t>
            </a:r>
            <a:endParaRPr lang="en-US" sz="2200" b="0" u="none" strike="noStrike">
              <a:solidFill>
                <a:srgbClr val="000000"/>
              </a:solidFill>
              <a:effectLst/>
              <a:uFillTx/>
              <a:latin typeface="Calibri"/>
            </a:endParaRPr>
          </a:p>
        </p:txBody>
      </p:sp>
      <p:sp>
        <p:nvSpPr>
          <p:cNvPr id="301" name="Rectangle 2"/>
          <p:cNvSpPr/>
          <p:nvPr/>
        </p:nvSpPr>
        <p:spPr>
          <a:xfrm>
            <a:off x="0" y="5133960"/>
            <a:ext cx="12191760" cy="702000"/>
          </a:xfrm>
          <a:prstGeom prst="rect">
            <a:avLst/>
          </a:prstGeom>
          <a:solidFill>
            <a:schemeClr val="lt1">
              <a:alpha val="8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302" name="Rectangle 5"/>
          <p:cNvSpPr/>
          <p:nvPr/>
        </p:nvSpPr>
        <p:spPr>
          <a:xfrm>
            <a:off x="0" y="2228040"/>
            <a:ext cx="12191760" cy="2315160"/>
          </a:xfrm>
          <a:prstGeom prst="rect">
            <a:avLst/>
          </a:prstGeom>
          <a:solidFill>
            <a:schemeClr val="lt1">
              <a:alpha val="8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2.4 </a:t>
            </a:r>
            <a:endParaRPr lang="en-US" sz="2400" b="0" u="none" strike="noStrike">
              <a:solidFill>
                <a:srgbClr val="000000"/>
              </a:solidFill>
              <a:effectLst/>
              <a:uFillTx/>
              <a:latin typeface="Calibri"/>
            </a:endParaRPr>
          </a:p>
        </p:txBody>
      </p:sp>
      <p:pic>
        <p:nvPicPr>
          <p:cNvPr id="304"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305" name="PlaceHolder 1"/>
          <p:cNvSpPr>
            <a:spLocks noGrp="1"/>
          </p:cNvSpPr>
          <p:nvPr>
            <p:ph/>
          </p:nvPr>
        </p:nvSpPr>
        <p:spPr>
          <a:xfrm>
            <a:off x="838080" y="1825560"/>
            <a:ext cx="7584480" cy="4716360"/>
          </a:xfrm>
          <a:prstGeom prst="rect">
            <a:avLst/>
          </a:prstGeom>
          <a:noFill/>
          <a:ln w="0">
            <a:noFill/>
          </a:ln>
        </p:spPr>
        <p:txBody>
          <a:bodyPr lIns="91440" tIns="45720" rIns="91440" bIns="45720" anchor="t">
            <a:normAutofit lnSpcReduction="9999"/>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2.3</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u="none" strike="noStrike">
                <a:solidFill>
                  <a:schemeClr val="dk1"/>
                </a:solidFill>
                <a:effectLst/>
                <a:uFillTx/>
                <a:latin typeface="Aptos"/>
              </a:rPr>
              <a:t>Goal is to integrate a ferro-electric fast reactive tuner (FE-FRT) with a digital LLRF system</a:t>
            </a:r>
            <a:endParaRPr lang="en-BE" sz="16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Hardware development 2026/27 within WP1</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Measure FE-FRT voltage response and temperature dependence</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Evaluation of existing MTCA hardware as potential FE-FRT driver</a:t>
            </a:r>
            <a:endParaRPr lang="en-BE" sz="1400" b="0" u="none" strike="noStrike">
              <a:solidFill>
                <a:schemeClr val="dk1"/>
              </a:solidFill>
              <a:effectLst/>
              <a:uFillTx/>
              <a:latin typeface="Aptos"/>
            </a:endParaRPr>
          </a:p>
          <a:p>
            <a:pPr marL="228600" indent="0" defTabSz="914400">
              <a:lnSpc>
                <a:spcPct val="90000"/>
              </a:lnSpc>
              <a:spcBef>
                <a:spcPts val="499"/>
              </a:spcBef>
              <a:buNone/>
              <a:tabLst>
                <a:tab pos="0" algn="l"/>
              </a:tabLst>
            </a:pPr>
            <a:endParaRPr lang="en-BE" sz="16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u="none" strike="noStrike">
                <a:solidFill>
                  <a:schemeClr val="dk1"/>
                </a:solidFill>
                <a:effectLst/>
                <a:uFillTx/>
                <a:latin typeface="Aptos"/>
              </a:rPr>
              <a:t>Development of Matlab/Simulink model of RF control loop to simulate resonance control </a:t>
            </a:r>
            <a:endParaRPr lang="en-BE" sz="16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Using FE-FRT voltage response, include it in LLRF control simulation environment </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Set back : joint-PhD program on this topic stopped</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Work taken over by colleagues from IJCLab and LPSC</a:t>
            </a:r>
            <a:endParaRPr lang="en-BE" sz="1400" b="0" u="none" strike="noStrike">
              <a:solidFill>
                <a:schemeClr val="dk1"/>
              </a:solidFill>
              <a:effectLst/>
              <a:uFillTx/>
              <a:latin typeface="Aptos"/>
            </a:endParaRPr>
          </a:p>
          <a:p>
            <a:pPr marL="228600" indent="0" defTabSz="914400">
              <a:lnSpc>
                <a:spcPct val="90000"/>
              </a:lnSpc>
              <a:spcBef>
                <a:spcPts val="499"/>
              </a:spcBef>
              <a:buNone/>
              <a:tabLst>
                <a:tab pos="0" algn="l"/>
              </a:tabLst>
            </a:pPr>
            <a:endParaRPr lang="en-BE" sz="16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1" u="none" strike="noStrike">
                <a:solidFill>
                  <a:schemeClr val="dk1"/>
                </a:solidFill>
                <a:effectLst/>
                <a:uFillTx/>
                <a:latin typeface="Aptos"/>
              </a:rPr>
              <a:t>RF and resonance control using FE-FRT</a:t>
            </a:r>
            <a:endParaRPr lang="en-BE" sz="16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500" b="0" u="none" strike="noStrike">
                <a:solidFill>
                  <a:schemeClr val="dk1"/>
                </a:solidFill>
                <a:effectLst/>
                <a:uFillTx/>
                <a:latin typeface="Aptos"/>
              </a:rPr>
              <a:t>High-voltage amplifier transfer function measurement using capacitive load (to emulate FE-FRT)</a:t>
            </a:r>
            <a:endParaRPr lang="en-BE" sz="15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500" b="0" u="none" strike="noStrike">
                <a:solidFill>
                  <a:schemeClr val="dk1"/>
                </a:solidFill>
                <a:effectLst/>
                <a:uFillTx/>
                <a:latin typeface="Aptos"/>
              </a:rPr>
              <a:t>Controller development on RF SoC on going, HZB</a:t>
            </a:r>
            <a:endParaRPr lang="en-BE" sz="15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600" b="0" u="none" strike="noStrike">
                <a:solidFill>
                  <a:schemeClr val="dk1"/>
                </a:solidFill>
                <a:effectLst/>
                <a:uFillTx/>
                <a:latin typeface="Aptos"/>
              </a:rPr>
              <a:t>First measurements at HoBicat, HZB</a:t>
            </a:r>
            <a:endParaRPr lang="en-BE" sz="16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24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306" name="TextBox 1"/>
          <p:cNvSpPr/>
          <p:nvPr/>
        </p:nvSpPr>
        <p:spPr>
          <a:xfrm>
            <a:off x="3418200" y="777240"/>
            <a:ext cx="81972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Integrated LLRF control using Ferro-Electric Fast Reactive Tuners</a:t>
            </a:r>
            <a:r>
              <a:rPr lang="en-GB" sz="1800" b="1" i="1" u="none" strike="noStrike">
                <a:solidFill>
                  <a:schemeClr val="dk1"/>
                </a:solidFill>
                <a:effectLst/>
                <a:uFillTx/>
                <a:latin typeface="Arial"/>
              </a:rPr>
              <a:t>– M13-M48</a:t>
            </a:r>
            <a:endParaRPr lang="en-US" sz="1800" b="0" u="none" strike="noStrike">
              <a:solidFill>
                <a:srgbClr val="000000"/>
              </a:solidFill>
              <a:effectLst/>
              <a:uFillTx/>
              <a:latin typeface="Calibri"/>
            </a:endParaRPr>
          </a:p>
        </p:txBody>
      </p:sp>
      <p:grpSp>
        <p:nvGrpSpPr>
          <p:cNvPr id="307" name="Group 5"/>
          <p:cNvGrpSpPr/>
          <p:nvPr/>
        </p:nvGrpSpPr>
        <p:grpSpPr>
          <a:xfrm>
            <a:off x="0" y="3148920"/>
            <a:ext cx="1205640" cy="2409120"/>
            <a:chOff x="0" y="3148920"/>
            <a:chExt cx="1205640" cy="2409120"/>
          </a:xfrm>
        </p:grpSpPr>
        <p:sp>
          <p:nvSpPr>
            <p:cNvPr id="308" name="Arrow: Down 1"/>
            <p:cNvSpPr/>
            <p:nvPr/>
          </p:nvSpPr>
          <p:spPr>
            <a:xfrm>
              <a:off x="882360" y="3148920"/>
              <a:ext cx="323280" cy="2409120"/>
            </a:xfrm>
            <a:prstGeom prst="downArrow">
              <a:avLst>
                <a:gd name="adj1" fmla="val 50000"/>
                <a:gd name="adj2" fmla="val 50000"/>
              </a:avLst>
            </a:prstGeom>
            <a:solidFill>
              <a:srgbClr val="15608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309" name="TextBox 4"/>
            <p:cNvSpPr/>
            <p:nvPr/>
          </p:nvSpPr>
          <p:spPr>
            <a:xfrm>
              <a:off x="0" y="3897360"/>
              <a:ext cx="1036080" cy="95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chemeClr val="accent1"/>
                  </a:solidFill>
                  <a:effectLst/>
                  <a:uFillTx/>
                  <a:latin typeface="Aptos"/>
                </a:rPr>
                <a:t>Roadmap toward 2027 milestone</a:t>
              </a:r>
              <a:endParaRPr lang="en-US" sz="1400" b="0" u="none" strike="noStrike">
                <a:solidFill>
                  <a:srgbClr val="000000"/>
                </a:solidFill>
                <a:effectLst/>
                <a:uFillTx/>
                <a:latin typeface="Calibri"/>
              </a:endParaRPr>
            </a:p>
          </p:txBody>
        </p:sp>
      </p:grpSp>
      <p:pic>
        <p:nvPicPr>
          <p:cNvPr id="310" name="Picture 12"/>
          <p:cNvPicPr/>
          <p:nvPr/>
        </p:nvPicPr>
        <p:blipFill>
          <a:blip r:embed="rId3"/>
          <a:stretch/>
        </p:blipFill>
        <p:spPr>
          <a:xfrm>
            <a:off x="8639280" y="2182320"/>
            <a:ext cx="3469680" cy="3863520"/>
          </a:xfrm>
          <a:prstGeom prst="rect">
            <a:avLst/>
          </a:prstGeom>
          <a:noFill/>
          <a:ln w="0">
            <a:noFill/>
          </a:ln>
        </p:spPr>
      </p:pic>
      <p:sp>
        <p:nvSpPr>
          <p:cNvPr id="311" name="TextBox 6"/>
          <p:cNvSpPr/>
          <p:nvPr/>
        </p:nvSpPr>
        <p:spPr>
          <a:xfrm>
            <a:off x="6396840" y="5911200"/>
            <a:ext cx="1846440" cy="33804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t">
            <a:spAutoFit/>
          </a:bodyPr>
          <a:lstStyle/>
          <a:p>
            <a:pPr algn="ctr" defTabSz="914400">
              <a:lnSpc>
                <a:spcPct val="100000"/>
              </a:lnSpc>
            </a:pPr>
            <a:r>
              <a:rPr lang="en-US" sz="1600" b="0" u="none" strike="noStrike">
                <a:solidFill>
                  <a:schemeClr val="lt1"/>
                </a:solidFill>
                <a:effectLst/>
                <a:uFillTx/>
                <a:latin typeface="Aptos"/>
              </a:rPr>
              <a:t>Synergy with WP1</a:t>
            </a:r>
            <a:endParaRPr lang="en-US" sz="16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F233C20F-EF25-48FC-7E0F-7E6019682AEA}"/>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19</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9A9427A3-542D-011F-EAA6-ED29A80F451E}"/>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05">
                                            <p:txEl>
                                              <p:pRg st="6" end="6"/>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05">
                                            <p:txEl>
                                              <p:pRg st="7" end="7"/>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05">
                                            <p:txEl>
                                              <p:pRg st="8" end="8"/>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305">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305">
                                            <p:txEl>
                                              <p:pRg st="11" end="11"/>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305">
                                            <p:txEl>
                                              <p:pRg st="12" end="12"/>
                                            </p:txEl>
                                          </p:spTgt>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305">
                                            <p:txEl>
                                              <p:pRg st="13" end="13"/>
                                            </p:txEl>
                                          </p:spTgt>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305">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07"/>
                                        </p:tgtEl>
                                        <p:attrNameLst>
                                          <p:attrName>style.visibility</p:attrName>
                                        </p:attrNameLst>
                                      </p:cBhvr>
                                      <p:to>
                                        <p:strVal val="visible"/>
                                      </p:to>
                                    </p:set>
                                    <p:animEffect transition="in" filter="wipe(up)">
                                      <p:cBhvr additive="repl">
                                        <p:cTn id="31"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4"/>
          <p:cNvSpPr/>
          <p:nvPr/>
        </p:nvSpPr>
        <p:spPr>
          <a:xfrm>
            <a:off x="458640" y="1815480"/>
            <a:ext cx="11658960" cy="439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000" b="1" i="1" u="none" strike="noStrike">
                <a:solidFill>
                  <a:schemeClr val="dk1"/>
                </a:solidFill>
                <a:effectLst/>
                <a:uFillTx/>
                <a:latin typeface="Arial"/>
              </a:rPr>
              <a:t>WP02’s task with iSAS</a:t>
            </a:r>
            <a:endParaRPr lang="en-US" sz="2000" b="0" u="none" strike="noStrike">
              <a:solidFill>
                <a:srgbClr val="000000"/>
              </a:solidFill>
              <a:effectLst/>
              <a:uFillTx/>
              <a:latin typeface="Calibri"/>
            </a:endParaRPr>
          </a:p>
          <a:p>
            <a:pPr defTabSz="914400">
              <a:lnSpc>
                <a:spcPct val="100000"/>
              </a:lnSpc>
            </a:pPr>
            <a:endParaRPr lang="en-US" sz="2000" b="0" u="none" strike="noStrike">
              <a:solidFill>
                <a:srgbClr val="000000"/>
              </a:solidFill>
              <a:effectLst/>
              <a:uFillTx/>
              <a:latin typeface="Calibri"/>
            </a:endParaRPr>
          </a:p>
          <a:p>
            <a:pPr defTabSz="914400">
              <a:lnSpc>
                <a:spcPct val="100000"/>
              </a:lnSpc>
            </a:pPr>
            <a:r>
              <a:rPr lang="en-US" sz="2000" b="0" u="none" strike="noStrike">
                <a:solidFill>
                  <a:srgbClr val="000000"/>
                </a:solidFill>
                <a:effectLst/>
                <a:uFillTx/>
                <a:latin typeface="Calibri"/>
              </a:rPr>
              <a:t>	Main goal: </a:t>
            </a:r>
          </a:p>
          <a:p>
            <a:pPr defTabSz="914400">
              <a:lnSpc>
                <a:spcPct val="100000"/>
              </a:lnSpc>
            </a:pPr>
            <a:endParaRPr lang="en-US" sz="2000" b="0" u="none" strike="noStrike">
              <a:solidFill>
                <a:srgbClr val="000000"/>
              </a:solidFill>
              <a:effectLst/>
              <a:uFillTx/>
              <a:latin typeface="Calibri"/>
            </a:endParaRPr>
          </a:p>
          <a:p>
            <a:pPr algn="ctr" defTabSz="914400">
              <a:lnSpc>
                <a:spcPct val="100000"/>
              </a:lnSpc>
            </a:pPr>
            <a:r>
              <a:rPr lang="en-US" sz="2000" b="1" i="1" u="none" strike="noStrike">
                <a:solidFill>
                  <a:srgbClr val="1B3C70"/>
                </a:solidFill>
                <a:effectLst/>
                <a:uFillTx/>
                <a:latin typeface="Calibri"/>
              </a:rPr>
              <a:t>Investigate and demonstrate techniques to achieve </a:t>
            </a:r>
            <a:r>
              <a:rPr lang="en-US" sz="2000" b="1" i="1" u="sng" strike="noStrike">
                <a:solidFill>
                  <a:srgbClr val="A4C137"/>
                </a:solidFill>
                <a:effectLst/>
                <a:uFillTx/>
                <a:latin typeface="Calibri"/>
              </a:rPr>
              <a:t>efficient</a:t>
            </a:r>
            <a:r>
              <a:rPr lang="en-US" sz="2000" b="1" i="1" u="none" strike="noStrike">
                <a:solidFill>
                  <a:srgbClr val="A4C137"/>
                </a:solidFill>
                <a:effectLst/>
                <a:uFillTx/>
                <a:latin typeface="Calibri"/>
              </a:rPr>
              <a:t> </a:t>
            </a:r>
            <a:r>
              <a:rPr lang="en-US" sz="2000" b="1" i="1" u="sng" strike="noStrike">
                <a:solidFill>
                  <a:srgbClr val="A4C137"/>
                </a:solidFill>
                <a:effectLst/>
                <a:uFillTx/>
                <a:latin typeface="Calibri"/>
              </a:rPr>
              <a:t>field-control </a:t>
            </a:r>
            <a:r>
              <a:rPr lang="en-US" sz="2000" b="1" i="1" u="none" strike="noStrike">
                <a:solidFill>
                  <a:srgbClr val="1B3C70"/>
                </a:solidFill>
                <a:effectLst/>
                <a:uFillTx/>
                <a:latin typeface="Calibri"/>
              </a:rPr>
              <a:t>of </a:t>
            </a:r>
            <a:r>
              <a:rPr lang="en-US" sz="2000" b="1" i="1" u="sng" strike="noStrike">
                <a:solidFill>
                  <a:srgbClr val="A4C137"/>
                </a:solidFill>
                <a:effectLst/>
                <a:uFillTx/>
                <a:latin typeface="Calibri"/>
              </a:rPr>
              <a:t>narrow-bandwidth </a:t>
            </a:r>
            <a:r>
              <a:rPr lang="en-US" sz="2000" b="1" i="1" u="none" strike="noStrike">
                <a:solidFill>
                  <a:srgbClr val="1B3C70"/>
                </a:solidFill>
                <a:effectLst/>
                <a:uFillTx/>
                <a:latin typeface="Calibri"/>
              </a:rPr>
              <a:t>SRF cavities </a:t>
            </a:r>
            <a:endParaRPr lang="en-US" sz="2000" b="0" u="none" strike="noStrike">
              <a:solidFill>
                <a:srgbClr val="000000"/>
              </a:solidFill>
              <a:effectLst/>
              <a:uFillTx/>
              <a:latin typeface="Calibri"/>
            </a:endParaRPr>
          </a:p>
          <a:p>
            <a:pPr marL="457200" defTabSz="914400">
              <a:lnSpc>
                <a:spcPct val="100000"/>
              </a:lnSpc>
            </a:pPr>
            <a:endParaRPr lang="en-US" sz="2000" b="0" u="none" strike="noStrike">
              <a:solidFill>
                <a:srgbClr val="000000"/>
              </a:solidFill>
              <a:effectLst/>
              <a:uFillTx/>
              <a:latin typeface="Calibri"/>
            </a:endParaRPr>
          </a:p>
          <a:p>
            <a:pPr marL="457200" defTabSz="914400">
              <a:lnSpc>
                <a:spcPct val="100000"/>
              </a:lnSpc>
            </a:pPr>
            <a:r>
              <a:rPr lang="en-US" sz="2000" b="0" u="none" strike="noStrike">
                <a:solidFill>
                  <a:srgbClr val="000000"/>
                </a:solidFill>
                <a:effectLst/>
                <a:uFillTx/>
                <a:latin typeface="Calibri"/>
              </a:rPr>
              <a:t>	through </a:t>
            </a:r>
          </a:p>
          <a:p>
            <a:pPr marL="457200" defTabSz="914400">
              <a:lnSpc>
                <a:spcPct val="100000"/>
              </a:lnSpc>
            </a:pPr>
            <a:endParaRPr lang="en-US" sz="2000" b="0" u="none" strike="noStrike">
              <a:solidFill>
                <a:srgbClr val="000000"/>
              </a:solidFill>
              <a:effectLst/>
              <a:uFillTx/>
              <a:latin typeface="Calibri"/>
            </a:endParaRPr>
          </a:p>
          <a:p>
            <a:pPr marL="1257480" lvl="2" indent="-343080" defTabSz="914400">
              <a:lnSpc>
                <a:spcPct val="100000"/>
              </a:lnSpc>
              <a:buClr>
                <a:srgbClr val="000000"/>
              </a:buClr>
              <a:buFont typeface="Arial"/>
              <a:buChar char="•"/>
            </a:pPr>
            <a:r>
              <a:rPr lang="en-US" sz="2000" b="0" u="none" strike="noStrike">
                <a:solidFill>
                  <a:srgbClr val="000000"/>
                </a:solidFill>
                <a:effectLst/>
                <a:uFillTx/>
                <a:latin typeface="Calibri"/>
              </a:rPr>
              <a:t>improved </a:t>
            </a:r>
            <a:r>
              <a:rPr lang="en-US" sz="2000" b="1" u="none" strike="noStrike">
                <a:solidFill>
                  <a:srgbClr val="1B3C70"/>
                </a:solidFill>
                <a:effectLst/>
                <a:uFillTx/>
                <a:latin typeface="Calibri"/>
              </a:rPr>
              <a:t>algorithms</a:t>
            </a:r>
            <a:r>
              <a:rPr lang="en-US" sz="2000" b="0" u="none" strike="noStrike">
                <a:solidFill>
                  <a:srgbClr val="000000"/>
                </a:solidFill>
                <a:effectLst/>
                <a:uFillTx/>
                <a:latin typeface="Calibri"/>
              </a:rPr>
              <a:t> to achieve </a:t>
            </a:r>
            <a:r>
              <a:rPr lang="en-US" sz="2000" b="1" u="none" strike="noStrike">
                <a:solidFill>
                  <a:srgbClr val="1B3C70"/>
                </a:solidFill>
                <a:effectLst/>
                <a:uFillTx/>
                <a:latin typeface="Calibri"/>
              </a:rPr>
              <a:t>RF field control </a:t>
            </a:r>
            <a:endParaRPr lang="en-US" sz="2000" b="0" u="none" strike="noStrike">
              <a:solidFill>
                <a:srgbClr val="000000"/>
              </a:solidFill>
              <a:effectLst/>
              <a:uFillTx/>
              <a:latin typeface="Calibri"/>
            </a:endParaRPr>
          </a:p>
          <a:p>
            <a:pPr marL="1257480" lvl="2" indent="-343080" defTabSz="914400">
              <a:lnSpc>
                <a:spcPct val="100000"/>
              </a:lnSpc>
              <a:buClr>
                <a:srgbClr val="000000"/>
              </a:buClr>
              <a:buFont typeface="Arial"/>
              <a:buChar char="•"/>
            </a:pPr>
            <a:r>
              <a:rPr lang="en-US" sz="2000" b="0" u="none" strike="noStrike">
                <a:solidFill>
                  <a:srgbClr val="000000"/>
                </a:solidFill>
                <a:effectLst/>
                <a:uFillTx/>
                <a:latin typeface="Calibri"/>
              </a:rPr>
              <a:t>improved </a:t>
            </a:r>
            <a:r>
              <a:rPr lang="en-US" sz="2000" b="1" u="none" strike="noStrike">
                <a:solidFill>
                  <a:srgbClr val="1B3C70"/>
                </a:solidFill>
                <a:effectLst/>
                <a:uFillTx/>
                <a:latin typeface="Calibri"/>
              </a:rPr>
              <a:t>algorithms</a:t>
            </a:r>
            <a:r>
              <a:rPr lang="en-US" sz="2000" b="0" u="none" strike="noStrike">
                <a:solidFill>
                  <a:srgbClr val="000000"/>
                </a:solidFill>
                <a:effectLst/>
                <a:uFillTx/>
                <a:latin typeface="Calibri"/>
              </a:rPr>
              <a:t> to achieve </a:t>
            </a:r>
            <a:r>
              <a:rPr lang="en-US" sz="2000" b="1" u="none" strike="noStrike">
                <a:solidFill>
                  <a:srgbClr val="1B3C70"/>
                </a:solidFill>
                <a:effectLst/>
                <a:uFillTx/>
                <a:latin typeface="Calibri"/>
              </a:rPr>
              <a:t>resonance control </a:t>
            </a:r>
            <a:endParaRPr lang="en-US" sz="2000" b="0" u="none" strike="noStrike">
              <a:solidFill>
                <a:srgbClr val="000000"/>
              </a:solidFill>
              <a:effectLst/>
              <a:uFillTx/>
              <a:latin typeface="Calibri"/>
            </a:endParaRPr>
          </a:p>
          <a:p>
            <a:pPr marL="1257480" lvl="2" indent="-343080" defTabSz="914400">
              <a:lnSpc>
                <a:spcPct val="100000"/>
              </a:lnSpc>
              <a:buClr>
                <a:srgbClr val="000000"/>
              </a:buClr>
              <a:buFont typeface="Arial"/>
              <a:buChar char="•"/>
            </a:pPr>
            <a:r>
              <a:rPr lang="en-US" sz="2000" b="0" u="none" strike="noStrike">
                <a:solidFill>
                  <a:srgbClr val="000000"/>
                </a:solidFill>
                <a:effectLst/>
                <a:uFillTx/>
                <a:latin typeface="Calibri"/>
              </a:rPr>
              <a:t>improving efficiency of </a:t>
            </a:r>
            <a:r>
              <a:rPr lang="en-US" sz="2000" b="1" u="none" strike="noStrike">
                <a:solidFill>
                  <a:srgbClr val="1B3C70"/>
                </a:solidFill>
                <a:effectLst/>
                <a:uFillTx/>
                <a:latin typeface="Calibri"/>
              </a:rPr>
              <a:t>RF sources </a:t>
            </a:r>
            <a:r>
              <a:rPr lang="en-US" sz="2000" b="0" u="none" strike="noStrike">
                <a:solidFill>
                  <a:srgbClr val="000000"/>
                </a:solidFill>
                <a:effectLst/>
                <a:uFillTx/>
                <a:latin typeface="Calibri"/>
              </a:rPr>
              <a:t>and their usage</a:t>
            </a:r>
          </a:p>
          <a:p>
            <a:pPr marL="1257480" lvl="2" indent="-343080" defTabSz="914400">
              <a:lnSpc>
                <a:spcPct val="100000"/>
              </a:lnSpc>
              <a:buClr>
                <a:srgbClr val="000000"/>
              </a:buClr>
              <a:buFont typeface="Arial"/>
              <a:buChar char="•"/>
            </a:pPr>
            <a:r>
              <a:rPr lang="en-US" sz="2000" b="0" u="none" strike="noStrike">
                <a:solidFill>
                  <a:srgbClr val="000000"/>
                </a:solidFill>
                <a:effectLst/>
                <a:uFillTx/>
                <a:latin typeface="Calibri"/>
              </a:rPr>
              <a:t>investigation of what can be achieved with </a:t>
            </a:r>
            <a:r>
              <a:rPr lang="en-US" sz="2000" b="1" u="none" strike="noStrike">
                <a:solidFill>
                  <a:srgbClr val="1B3C70"/>
                </a:solidFill>
                <a:effectLst/>
                <a:uFillTx/>
                <a:latin typeface="Calibri"/>
              </a:rPr>
              <a:t>FE-FRT</a:t>
            </a:r>
            <a:r>
              <a:rPr lang="en-US" sz="2000" b="0" u="none" strike="noStrike">
                <a:solidFill>
                  <a:srgbClr val="000000"/>
                </a:solidFill>
                <a:effectLst/>
                <a:uFillTx/>
                <a:latin typeface="Calibri"/>
              </a:rPr>
              <a:t> for resonance control </a:t>
            </a:r>
          </a:p>
          <a:p>
            <a:pPr marL="1257480" lvl="2" indent="-343080" defTabSz="914400">
              <a:lnSpc>
                <a:spcPct val="100000"/>
              </a:lnSpc>
              <a:buClr>
                <a:srgbClr val="000000"/>
              </a:buClr>
              <a:buFont typeface="Arial"/>
              <a:buChar char="•"/>
            </a:pPr>
            <a:r>
              <a:rPr lang="en-US" sz="2000" b="0" u="none" strike="noStrike">
                <a:solidFill>
                  <a:srgbClr val="000000"/>
                </a:solidFill>
                <a:effectLst/>
                <a:uFillTx/>
                <a:latin typeface="Calibri"/>
              </a:rPr>
              <a:t>improving </a:t>
            </a:r>
            <a:r>
              <a:rPr lang="en-US" sz="2000" b="1" u="none" strike="noStrike">
                <a:solidFill>
                  <a:srgbClr val="1B3C70"/>
                </a:solidFill>
                <a:effectLst/>
                <a:uFillTx/>
                <a:latin typeface="Calibri"/>
              </a:rPr>
              <a:t>diagnostics</a:t>
            </a:r>
            <a:r>
              <a:rPr lang="en-US" sz="2000" b="0" u="none" strike="noStrike">
                <a:solidFill>
                  <a:srgbClr val="000000"/>
                </a:solidFill>
                <a:effectLst/>
                <a:uFillTx/>
                <a:latin typeface="Calibri"/>
              </a:rPr>
              <a:t> (detuning measurement and fault detection) making use of </a:t>
            </a:r>
            <a:r>
              <a:rPr lang="en-US" sz="2000" b="1" u="none" strike="noStrike">
                <a:solidFill>
                  <a:srgbClr val="1B3C70"/>
                </a:solidFill>
                <a:effectLst/>
                <a:uFillTx/>
                <a:latin typeface="Calibri"/>
              </a:rPr>
              <a:t>AI / ML</a:t>
            </a:r>
            <a:endParaRPr lang="en-US" sz="2000" b="0" u="none" strike="noStrike">
              <a:solidFill>
                <a:srgbClr val="000000"/>
              </a:solidFill>
              <a:effectLst/>
              <a:uFillTx/>
              <a:latin typeface="Calibri"/>
            </a:endParaRPr>
          </a:p>
          <a:p>
            <a:pPr defTabSz="914400">
              <a:lnSpc>
                <a:spcPct val="100000"/>
              </a:lnSpc>
            </a:pPr>
            <a:endParaRPr lang="en-US" sz="2000" b="0" u="none" strike="noStrike">
              <a:solidFill>
                <a:srgbClr val="000000"/>
              </a:solidFill>
              <a:effectLst/>
              <a:uFillTx/>
              <a:latin typeface="Calibri"/>
            </a:endParaRPr>
          </a:p>
        </p:txBody>
      </p:sp>
      <p:pic>
        <p:nvPicPr>
          <p:cNvPr id="86" name="Picture 2" descr="Innovate for Sustainable Accelerating Systems: Kick-Off Meeting"/>
          <p:cNvPicPr/>
          <p:nvPr/>
        </p:nvPicPr>
        <p:blipFill>
          <a:blip r:embed="rId2"/>
          <a:stretch/>
        </p:blipFill>
        <p:spPr>
          <a:xfrm>
            <a:off x="162720" y="378720"/>
            <a:ext cx="3608640" cy="1134000"/>
          </a:xfrm>
          <a:prstGeom prst="rect">
            <a:avLst/>
          </a:prstGeom>
          <a:noFill/>
          <a:ln w="0">
            <a:noFill/>
          </a:ln>
        </p:spPr>
      </p:pic>
      <p:sp>
        <p:nvSpPr>
          <p:cNvPr id="87" name="TextBox 15"/>
          <p:cNvSpPr/>
          <p:nvPr/>
        </p:nvSpPr>
        <p:spPr>
          <a:xfrm>
            <a:off x="3910680" y="226440"/>
            <a:ext cx="7832160" cy="156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en-BE" sz="2400" b="1" u="none" strike="noStrike">
                <a:solidFill>
                  <a:srgbClr val="747474"/>
                </a:solidFill>
                <a:effectLst/>
                <a:uFillTx/>
                <a:latin typeface="Aptos"/>
              </a:rPr>
              <a:t>WP</a:t>
            </a:r>
            <a:r>
              <a:rPr lang="en-US" sz="2400" b="1" u="none" strike="noStrike">
                <a:solidFill>
                  <a:srgbClr val="747474"/>
                </a:solidFill>
                <a:effectLst/>
                <a:uFillTx/>
                <a:latin typeface="Aptos"/>
              </a:rPr>
              <a:t>2</a:t>
            </a:r>
            <a:r>
              <a:rPr lang="en-BE" sz="2400" b="1" u="none" strike="noStrike">
                <a:solidFill>
                  <a:srgbClr val="747474"/>
                </a:solidFill>
                <a:effectLst/>
                <a:uFillTx/>
                <a:latin typeface="Aptos"/>
              </a:rPr>
              <a:t>: </a:t>
            </a:r>
            <a:r>
              <a:rPr lang="en-US" sz="2400" b="1" u="none" strike="noStrike">
                <a:solidFill>
                  <a:srgbClr val="747474"/>
                </a:solidFill>
                <a:effectLst/>
                <a:uFillTx/>
                <a:latin typeface="Aptos"/>
              </a:rPr>
              <a:t>Low Level RF controls  </a:t>
            </a:r>
            <a:r>
              <a:rPr lang="en-US" sz="2400" b="1" u="none" strike="noStrike">
                <a:solidFill>
                  <a:srgbClr val="FF0000"/>
                </a:solidFill>
                <a:effectLst/>
                <a:uFillTx/>
                <a:latin typeface="Aptos"/>
              </a:rPr>
              <a:t>01.06.2026</a:t>
            </a:r>
            <a:endParaRPr lang="en-US" sz="24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DESY, HZB, CNRS</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Convener &amp; deputy: Julien Branlard (DESY) &amp; Christian Schmidt (DESY)</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Main contacts with other partners: Axel Neumann (HZB), Christophe Joly (CNRS)</a:t>
            </a:r>
            <a:endParaRPr lang="en-US" sz="1800" b="0" u="none" strike="noStrike">
              <a:solidFill>
                <a:srgbClr val="000000"/>
              </a:solidFill>
              <a:effectLst/>
              <a:uFillTx/>
              <a:latin typeface="Calibri"/>
            </a:endParaRPr>
          </a:p>
          <a:p>
            <a:pPr defTabSz="914400">
              <a:lnSpc>
                <a:spcPct val="100000"/>
              </a:lnSpc>
              <a:tabLst>
                <a:tab pos="0" algn="l"/>
              </a:tabLst>
            </a:pPr>
            <a:endParaRPr lang="en-US" sz="1800" b="0" u="none" strike="noStrike">
              <a:solidFill>
                <a:srgbClr val="000000"/>
              </a:solidFill>
              <a:effectLst/>
              <a:uFillTx/>
              <a:latin typeface="Calibri"/>
            </a:endParaRPr>
          </a:p>
        </p:txBody>
      </p:sp>
      <p:sp>
        <p:nvSpPr>
          <p:cNvPr id="4" name="Slide Number Placeholder 3">
            <a:extLst>
              <a:ext uri="{FF2B5EF4-FFF2-40B4-BE49-F238E27FC236}">
                <a16:creationId xmlns:a16="http://schemas.microsoft.com/office/drawing/2014/main" id="{1A336FC8-F0C0-2420-6CB7-03C44B0D9190}"/>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2</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A029AF49-3A52-BF6E-107F-3C0808405A86}"/>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Picture 2" descr="Innovate for Sustainable Accelerating Systems: Kick-Off Meeting"/>
          <p:cNvPicPr/>
          <p:nvPr/>
        </p:nvPicPr>
        <p:blipFill>
          <a:blip r:embed="rId2"/>
          <a:stretch/>
        </p:blipFill>
        <p:spPr>
          <a:xfrm>
            <a:off x="162720" y="378720"/>
            <a:ext cx="3608640" cy="1134000"/>
          </a:xfrm>
          <a:prstGeom prst="rect">
            <a:avLst/>
          </a:prstGeom>
          <a:noFill/>
          <a:ln w="0">
            <a:noFill/>
          </a:ln>
        </p:spPr>
      </p:pic>
      <p:sp>
        <p:nvSpPr>
          <p:cNvPr id="313" name="TextBox 3"/>
          <p:cNvSpPr/>
          <p:nvPr/>
        </p:nvSpPr>
        <p:spPr>
          <a:xfrm>
            <a:off x="3910680" y="226440"/>
            <a:ext cx="7832160" cy="156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en-BE" sz="2400" b="1" u="none" strike="noStrike">
                <a:solidFill>
                  <a:srgbClr val="747474"/>
                </a:solidFill>
                <a:effectLst/>
                <a:uFillTx/>
                <a:latin typeface="Aptos"/>
              </a:rPr>
              <a:t>WP</a:t>
            </a:r>
            <a:r>
              <a:rPr lang="en-US" sz="2400" b="1" u="none" strike="noStrike">
                <a:solidFill>
                  <a:srgbClr val="747474"/>
                </a:solidFill>
                <a:effectLst/>
                <a:uFillTx/>
                <a:latin typeface="Aptos"/>
              </a:rPr>
              <a:t>2</a:t>
            </a:r>
            <a:r>
              <a:rPr lang="en-BE" sz="2400" b="1" u="none" strike="noStrike">
                <a:solidFill>
                  <a:srgbClr val="747474"/>
                </a:solidFill>
                <a:effectLst/>
                <a:uFillTx/>
                <a:latin typeface="Aptos"/>
              </a:rPr>
              <a:t>: </a:t>
            </a:r>
            <a:r>
              <a:rPr lang="en-US" sz="2400" b="1" u="none" strike="noStrike">
                <a:solidFill>
                  <a:srgbClr val="747474"/>
                </a:solidFill>
                <a:effectLst/>
                <a:uFillTx/>
                <a:latin typeface="Aptos"/>
              </a:rPr>
              <a:t>Low Level RF controls  </a:t>
            </a:r>
            <a:r>
              <a:rPr lang="en-US" sz="2400" b="1" u="none" strike="noStrike">
                <a:solidFill>
                  <a:srgbClr val="FF0000"/>
                </a:solidFill>
                <a:effectLst/>
                <a:uFillTx/>
                <a:latin typeface="Aptos"/>
              </a:rPr>
              <a:t>01.06.2026</a:t>
            </a:r>
            <a:endParaRPr lang="en-US" sz="24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DESY, HZB, CNRS</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Convener &amp; deputy: Julien Branlard (DESY) &amp; Christian Schmidt (DESY)</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Main contacts with other partners: Axel Neumann (HZB), Christophe Joly (CNRS)</a:t>
            </a:r>
            <a:endParaRPr lang="en-US" sz="1800" b="0" u="none" strike="noStrike">
              <a:solidFill>
                <a:srgbClr val="000000"/>
              </a:solidFill>
              <a:effectLst/>
              <a:uFillTx/>
              <a:latin typeface="Calibri"/>
            </a:endParaRPr>
          </a:p>
          <a:p>
            <a:pPr defTabSz="914400">
              <a:lnSpc>
                <a:spcPct val="100000"/>
              </a:lnSpc>
              <a:tabLst>
                <a:tab pos="0" algn="l"/>
              </a:tabLst>
            </a:pPr>
            <a:endParaRPr lang="en-US" sz="1800" b="0" u="none" strike="noStrike">
              <a:solidFill>
                <a:srgbClr val="000000"/>
              </a:solidFill>
              <a:effectLst/>
              <a:uFillTx/>
              <a:latin typeface="Calibri"/>
            </a:endParaRPr>
          </a:p>
        </p:txBody>
      </p:sp>
      <p:sp>
        <p:nvSpPr>
          <p:cNvPr id="314" name="TextBox 1"/>
          <p:cNvSpPr/>
          <p:nvPr/>
        </p:nvSpPr>
        <p:spPr>
          <a:xfrm>
            <a:off x="367200" y="2563920"/>
            <a:ext cx="11457360" cy="30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200" b="1" i="1" u="none" strike="noStrike">
                <a:solidFill>
                  <a:schemeClr val="dk1"/>
                </a:solidFill>
                <a:effectLst/>
                <a:uFillTx/>
                <a:latin typeface="Arial"/>
              </a:rPr>
              <a:t>Task 2.1: </a:t>
            </a:r>
            <a:r>
              <a:rPr lang="en-GB" sz="2200" b="1" u="sng" strike="noStrike">
                <a:solidFill>
                  <a:srgbClr val="A4C137"/>
                </a:solidFill>
                <a:effectLst/>
                <a:uFillTx/>
                <a:latin typeface="Aptos"/>
              </a:rPr>
              <a:t>Coordination</a:t>
            </a:r>
            <a:r>
              <a:rPr lang="en-GB" sz="2200" b="1" u="none" strike="noStrike">
                <a:solidFill>
                  <a:schemeClr val="dk1"/>
                </a:solidFill>
                <a:effectLst/>
                <a:uFillTx/>
                <a:latin typeface="Aptos"/>
              </a:rPr>
              <a:t> of R&amp;D on LLRF – </a:t>
            </a:r>
            <a:r>
              <a:rPr lang="en-GB" sz="2200" b="1" i="1" u="none" strike="noStrike">
                <a:solidFill>
                  <a:schemeClr val="dk1"/>
                </a:solidFill>
                <a:effectLst/>
                <a:uFillTx/>
                <a:latin typeface="Arial"/>
              </a:rPr>
              <a:t>M1-M48</a:t>
            </a: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	</a:t>
            </a: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2.2: </a:t>
            </a:r>
            <a:r>
              <a:rPr lang="en-US" sz="2200" b="1" u="none" strike="noStrike">
                <a:solidFill>
                  <a:schemeClr val="dk1"/>
                </a:solidFill>
                <a:effectLst/>
                <a:uFillTx/>
                <a:latin typeface="Aptos"/>
              </a:rPr>
              <a:t>Efficient </a:t>
            </a:r>
            <a:r>
              <a:rPr lang="en-US" sz="2200" b="1" u="sng" strike="noStrike">
                <a:solidFill>
                  <a:srgbClr val="A4C137"/>
                </a:solidFill>
                <a:effectLst/>
                <a:uFillTx/>
                <a:latin typeface="Aptos"/>
              </a:rPr>
              <a:t>field control </a:t>
            </a:r>
            <a:r>
              <a:rPr lang="en-US" sz="2200" b="1" u="none" strike="noStrike">
                <a:solidFill>
                  <a:schemeClr val="dk1"/>
                </a:solidFill>
                <a:effectLst/>
                <a:uFillTx/>
                <a:latin typeface="Aptos"/>
              </a:rPr>
              <a:t>for high loaded-quality factor cavities </a:t>
            </a:r>
            <a:r>
              <a:rPr lang="en-GB" sz="2200" b="1" i="1" u="none" strike="noStrike">
                <a:solidFill>
                  <a:schemeClr val="dk1"/>
                </a:solidFill>
                <a:effectLst/>
                <a:uFillTx/>
                <a:latin typeface="Arial"/>
              </a:rPr>
              <a:t>– M1-M48</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2.3: </a:t>
            </a:r>
            <a:r>
              <a:rPr lang="en-US" sz="2200" b="1" u="none" strike="noStrike">
                <a:solidFill>
                  <a:schemeClr val="dk1"/>
                </a:solidFill>
                <a:effectLst/>
                <a:uFillTx/>
                <a:latin typeface="Aptos"/>
              </a:rPr>
              <a:t>Vibration analysis and </a:t>
            </a:r>
            <a:r>
              <a:rPr lang="en-US" sz="2200" b="1" u="sng" strike="noStrike">
                <a:solidFill>
                  <a:srgbClr val="A4C137"/>
                </a:solidFill>
                <a:effectLst/>
                <a:uFillTx/>
                <a:latin typeface="Aptos"/>
              </a:rPr>
              <a:t>detuning control </a:t>
            </a:r>
            <a:r>
              <a:rPr lang="en-US" sz="2200" b="1" u="none" strike="noStrike">
                <a:solidFill>
                  <a:schemeClr val="dk1"/>
                </a:solidFill>
                <a:effectLst/>
                <a:uFillTx/>
                <a:latin typeface="Aptos"/>
              </a:rPr>
              <a:t>of cavities </a:t>
            </a:r>
            <a:r>
              <a:rPr lang="en-GB" sz="2200" b="1" i="1" u="none" strike="noStrike">
                <a:solidFill>
                  <a:schemeClr val="dk1"/>
                </a:solidFill>
                <a:effectLst/>
                <a:uFillTx/>
                <a:latin typeface="Arial"/>
              </a:rPr>
              <a:t>– M1-M36</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2.4: </a:t>
            </a:r>
            <a:r>
              <a:rPr lang="en-US" sz="2200" b="1" u="none" strike="noStrike">
                <a:solidFill>
                  <a:schemeClr val="dk1"/>
                </a:solidFill>
                <a:effectLst/>
                <a:uFillTx/>
                <a:latin typeface="Aptos"/>
              </a:rPr>
              <a:t>Integrated LLRF control using </a:t>
            </a:r>
            <a:r>
              <a:rPr lang="en-US" sz="2200" b="1" u="sng" strike="noStrike">
                <a:solidFill>
                  <a:srgbClr val="A4C137"/>
                </a:solidFill>
                <a:effectLst/>
                <a:uFillTx/>
                <a:latin typeface="Aptos"/>
              </a:rPr>
              <a:t>Ferro-Electric Fast Reactive Tuners</a:t>
            </a:r>
            <a:r>
              <a:rPr lang="en-US" sz="2200" b="1" u="none" strike="noStrike">
                <a:solidFill>
                  <a:srgbClr val="A4C137"/>
                </a:solidFill>
                <a:effectLst/>
                <a:uFillTx/>
                <a:latin typeface="Aptos"/>
              </a:rPr>
              <a:t> </a:t>
            </a:r>
            <a:r>
              <a:rPr lang="en-GB" sz="2200" b="1" i="1" u="none" strike="noStrike">
                <a:solidFill>
                  <a:schemeClr val="dk1"/>
                </a:solidFill>
                <a:effectLst/>
                <a:uFillTx/>
                <a:latin typeface="Arial"/>
              </a:rPr>
              <a:t>– M13-M48</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2.5: </a:t>
            </a:r>
            <a:r>
              <a:rPr lang="en-US" sz="2200" b="1" u="none" strike="noStrike">
                <a:solidFill>
                  <a:schemeClr val="dk1"/>
                </a:solidFill>
                <a:effectLst/>
                <a:uFillTx/>
                <a:latin typeface="Aptos"/>
              </a:rPr>
              <a:t>Energy efficient supervision and </a:t>
            </a:r>
            <a:r>
              <a:rPr lang="en-US" sz="2200" b="1" u="sng" strike="noStrike">
                <a:solidFill>
                  <a:srgbClr val="A4C137"/>
                </a:solidFill>
                <a:effectLst/>
                <a:uFillTx/>
                <a:latin typeface="Aptos"/>
              </a:rPr>
              <a:t>fault diagnosis</a:t>
            </a:r>
            <a:r>
              <a:rPr lang="en-US" sz="2200" b="1" u="none" strike="noStrike">
                <a:solidFill>
                  <a:srgbClr val="A4C137"/>
                </a:solidFill>
                <a:effectLst/>
                <a:uFillTx/>
                <a:latin typeface="Aptos"/>
              </a:rPr>
              <a:t> </a:t>
            </a:r>
            <a:r>
              <a:rPr lang="en-GB" sz="2200" b="1" i="1" u="none" strike="noStrike">
                <a:solidFill>
                  <a:schemeClr val="dk1"/>
                </a:solidFill>
                <a:effectLst/>
                <a:uFillTx/>
                <a:latin typeface="Arial"/>
              </a:rPr>
              <a:t>– M1-M48</a:t>
            </a:r>
            <a:endParaRPr lang="en-US" sz="2200" b="0" u="none" strike="noStrike">
              <a:solidFill>
                <a:srgbClr val="000000"/>
              </a:solidFill>
              <a:effectLst/>
              <a:uFillTx/>
              <a:latin typeface="Calibri"/>
            </a:endParaRPr>
          </a:p>
        </p:txBody>
      </p:sp>
      <p:sp>
        <p:nvSpPr>
          <p:cNvPr id="316" name="Rectangle 5"/>
          <p:cNvSpPr/>
          <p:nvPr/>
        </p:nvSpPr>
        <p:spPr>
          <a:xfrm>
            <a:off x="0" y="2228040"/>
            <a:ext cx="12191760" cy="2953440"/>
          </a:xfrm>
          <a:prstGeom prst="rect">
            <a:avLst/>
          </a:prstGeom>
          <a:solidFill>
            <a:schemeClr val="lt1">
              <a:alpha val="8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2.5 </a:t>
            </a:r>
            <a:endParaRPr lang="en-US" sz="2400" b="0" u="none" strike="noStrike">
              <a:solidFill>
                <a:srgbClr val="000000"/>
              </a:solidFill>
              <a:effectLst/>
              <a:uFillTx/>
              <a:latin typeface="Calibri"/>
            </a:endParaRPr>
          </a:p>
        </p:txBody>
      </p:sp>
      <p:pic>
        <p:nvPicPr>
          <p:cNvPr id="318"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319" name="PlaceHolder 1"/>
          <p:cNvSpPr>
            <a:spLocks noGrp="1"/>
          </p:cNvSpPr>
          <p:nvPr>
            <p:ph/>
          </p:nvPr>
        </p:nvSpPr>
        <p:spPr>
          <a:xfrm>
            <a:off x="838080" y="144540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2.5</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Development of SSPA test stand to investigate efficient operation depending on working point</a:t>
            </a: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320" name="TextBox 1"/>
          <p:cNvSpPr/>
          <p:nvPr/>
        </p:nvSpPr>
        <p:spPr>
          <a:xfrm>
            <a:off x="3418200" y="777240"/>
            <a:ext cx="81972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Energy efficient supervisory control and fault diagnosis</a:t>
            </a:r>
            <a:r>
              <a:rPr lang="en-GB" sz="1800" b="1" i="1" u="none" strike="noStrike">
                <a:solidFill>
                  <a:schemeClr val="dk1"/>
                </a:solidFill>
                <a:effectLst/>
                <a:uFillTx/>
                <a:latin typeface="Arial"/>
              </a:rPr>
              <a:t>– M1-M48</a:t>
            </a:r>
            <a:endParaRPr lang="en-US" sz="1800" b="0" u="none" strike="noStrike">
              <a:solidFill>
                <a:srgbClr val="000000"/>
              </a:solidFill>
              <a:effectLst/>
              <a:uFillTx/>
              <a:latin typeface="Calibri"/>
            </a:endParaRPr>
          </a:p>
        </p:txBody>
      </p:sp>
      <p:sp>
        <p:nvSpPr>
          <p:cNvPr id="321" name="TextBox 85"/>
          <p:cNvSpPr/>
          <p:nvPr/>
        </p:nvSpPr>
        <p:spPr>
          <a:xfrm>
            <a:off x="7967520" y="2356920"/>
            <a:ext cx="4266360" cy="138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1" u="none" strike="noStrike">
                <a:solidFill>
                  <a:schemeClr val="dk1"/>
                </a:solidFill>
                <a:effectLst/>
                <a:uFillTx/>
                <a:latin typeface="Arial"/>
              </a:rPr>
              <a:t>Preparation of a SSA test stand </a:t>
            </a:r>
            <a:endParaRPr lang="en-US" sz="1200" b="0" u="none" strike="noStrike">
              <a:solidFill>
                <a:srgbClr val="000000"/>
              </a:solidFill>
              <a:effectLst/>
              <a:uFillTx/>
              <a:latin typeface="Calibri"/>
            </a:endParaRPr>
          </a:p>
          <a:p>
            <a:pPr defTabSz="914400">
              <a:lnSpc>
                <a:spcPct val="100000"/>
              </a:lnSpc>
            </a:pPr>
            <a:endParaRPr lang="en-US" sz="1200" b="0" u="none" strike="noStrike">
              <a:solidFill>
                <a:srgbClr val="000000"/>
              </a:solidFill>
              <a:effectLst/>
              <a:uFillTx/>
              <a:latin typeface="Calibri"/>
            </a:endParaRPr>
          </a:p>
          <a:p>
            <a:pPr marL="285840" indent="-285840" defTabSz="914400">
              <a:lnSpc>
                <a:spcPct val="100000"/>
              </a:lnSpc>
              <a:buClr>
                <a:srgbClr val="000000"/>
              </a:buClr>
              <a:buFont typeface="Arial"/>
              <a:buChar char="•"/>
            </a:pPr>
            <a:r>
              <a:rPr lang="en-US" sz="1200" b="0" u="none" strike="noStrike">
                <a:solidFill>
                  <a:schemeClr val="dk1"/>
                </a:solidFill>
                <a:effectLst/>
                <a:uFillTx/>
                <a:latin typeface="Arial"/>
              </a:rPr>
              <a:t>GaN 1 kW prototype </a:t>
            </a:r>
            <a:endParaRPr lang="en-US" sz="1200" b="0" u="none" strike="noStrike">
              <a:solidFill>
                <a:srgbClr val="000000"/>
              </a:solidFill>
              <a:effectLst/>
              <a:uFillTx/>
              <a:latin typeface="Calibri"/>
            </a:endParaRPr>
          </a:p>
          <a:p>
            <a:pPr marL="285840" indent="-285840" defTabSz="914400">
              <a:lnSpc>
                <a:spcPct val="100000"/>
              </a:lnSpc>
              <a:buClr>
                <a:srgbClr val="000000"/>
              </a:buClr>
              <a:buFont typeface="Arial"/>
              <a:buChar char="•"/>
            </a:pPr>
            <a:r>
              <a:rPr lang="en-US" sz="1200" b="0" u="none" strike="noStrike">
                <a:solidFill>
                  <a:schemeClr val="dk1"/>
                </a:solidFill>
                <a:effectLst/>
                <a:uFillTx/>
                <a:latin typeface="Arial"/>
              </a:rPr>
              <a:t>Cooling / load / power supply</a:t>
            </a:r>
            <a:endParaRPr lang="en-US" sz="1200" b="0" u="none" strike="noStrike">
              <a:solidFill>
                <a:srgbClr val="000000"/>
              </a:solidFill>
              <a:effectLst/>
              <a:uFillTx/>
              <a:latin typeface="Calibri"/>
            </a:endParaRPr>
          </a:p>
          <a:p>
            <a:pPr marL="285840" indent="-285840" defTabSz="914400">
              <a:lnSpc>
                <a:spcPct val="100000"/>
              </a:lnSpc>
              <a:buClr>
                <a:srgbClr val="000000"/>
              </a:buClr>
              <a:buFont typeface="Arial"/>
              <a:buChar char="•"/>
            </a:pPr>
            <a:r>
              <a:rPr lang="en-US" sz="1200" b="0" u="none" strike="noStrike">
                <a:solidFill>
                  <a:schemeClr val="dk1"/>
                </a:solidFill>
                <a:effectLst/>
                <a:uFillTx/>
                <a:latin typeface="Arial"/>
              </a:rPr>
              <a:t>Experiment with pulsed/CW operation</a:t>
            </a:r>
            <a:endParaRPr lang="en-US" sz="1200" b="0" u="none" strike="noStrike">
              <a:solidFill>
                <a:srgbClr val="000000"/>
              </a:solidFill>
              <a:effectLst/>
              <a:uFillTx/>
              <a:latin typeface="Calibri"/>
            </a:endParaRPr>
          </a:p>
          <a:p>
            <a:pPr marL="285840" indent="-285840" defTabSz="914400">
              <a:lnSpc>
                <a:spcPct val="100000"/>
              </a:lnSpc>
              <a:buClr>
                <a:srgbClr val="000000"/>
              </a:buClr>
              <a:buFont typeface="Arial"/>
              <a:buChar char="•"/>
            </a:pPr>
            <a:r>
              <a:rPr lang="en-US" sz="1200" b="0" u="none" strike="noStrike">
                <a:solidFill>
                  <a:schemeClr val="dk1"/>
                </a:solidFill>
                <a:effectLst/>
                <a:uFillTx/>
                <a:latin typeface="Arial"/>
              </a:rPr>
              <a:t>Understand efficiency optimization with drain voltage adjustments</a:t>
            </a:r>
            <a:endParaRPr lang="en-US" sz="1200" b="0" u="none" strike="noStrike">
              <a:solidFill>
                <a:srgbClr val="000000"/>
              </a:solidFill>
              <a:effectLst/>
              <a:uFillTx/>
              <a:latin typeface="Calibri"/>
            </a:endParaRPr>
          </a:p>
        </p:txBody>
      </p:sp>
      <p:sp>
        <p:nvSpPr>
          <p:cNvPr id="322" name="TextBox 86"/>
          <p:cNvSpPr/>
          <p:nvPr/>
        </p:nvSpPr>
        <p:spPr>
          <a:xfrm>
            <a:off x="8153280" y="6056503"/>
            <a:ext cx="3949920" cy="55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tabLst>
                <a:tab pos="0" algn="l"/>
              </a:tabLst>
            </a:pPr>
            <a:r>
              <a:rPr lang="en-US" sz="900" b="0" u="none" strike="noStrike" dirty="0">
                <a:solidFill>
                  <a:srgbClr val="000000"/>
                </a:solidFill>
                <a:effectLst/>
                <a:uFillTx/>
                <a:latin typeface="Arial"/>
              </a:rPr>
              <a:t>Reference: </a:t>
            </a:r>
            <a:r>
              <a:rPr lang="en-US" sz="900" b="0" i="1" u="none" strike="noStrike" dirty="0">
                <a:solidFill>
                  <a:srgbClr val="000000"/>
                </a:solidFill>
                <a:effectLst/>
                <a:uFillTx/>
                <a:latin typeface="Arial"/>
              </a:rPr>
              <a:t>“High-efficiency industrial 130 KW CW solid-state RF amplifier for 1.3 GHz”, </a:t>
            </a:r>
            <a:r>
              <a:rPr lang="en-US" sz="900" b="0" u="none" strike="noStrike" dirty="0">
                <a:solidFill>
                  <a:srgbClr val="000000"/>
                </a:solidFill>
                <a:effectLst/>
                <a:uFillTx/>
                <a:latin typeface="Arial"/>
              </a:rPr>
              <a:t>M. </a:t>
            </a:r>
            <a:r>
              <a:rPr lang="en-US" sz="900" b="0" u="none" strike="noStrike" dirty="0" err="1">
                <a:solidFill>
                  <a:srgbClr val="000000"/>
                </a:solidFill>
                <a:effectLst/>
                <a:uFillTx/>
                <a:latin typeface="Arial"/>
              </a:rPr>
              <a:t>Nedos</a:t>
            </a:r>
            <a:r>
              <a:rPr lang="en-US" sz="900" b="0" u="none" strike="noStrike" dirty="0">
                <a:solidFill>
                  <a:srgbClr val="000000"/>
                </a:solidFill>
                <a:effectLst/>
                <a:uFillTx/>
                <a:latin typeface="Arial"/>
              </a:rPr>
              <a:t>, N. </a:t>
            </a:r>
            <a:r>
              <a:rPr lang="en-US" sz="900" b="0" u="none" strike="noStrike" dirty="0" err="1">
                <a:solidFill>
                  <a:srgbClr val="000000"/>
                </a:solidFill>
                <a:effectLst/>
                <a:uFillTx/>
                <a:latin typeface="Arial"/>
              </a:rPr>
              <a:t>Pupeter</a:t>
            </a:r>
            <a:r>
              <a:rPr lang="en-US" sz="900" b="0" u="none" strike="noStrike" dirty="0">
                <a:solidFill>
                  <a:srgbClr val="000000"/>
                </a:solidFill>
                <a:effectLst/>
                <a:uFillTx/>
                <a:latin typeface="Arial"/>
              </a:rPr>
              <a:t> </a:t>
            </a:r>
            <a:r>
              <a:rPr lang="en-US" sz="900" b="0" i="1" u="none" strike="noStrike" dirty="0">
                <a:solidFill>
                  <a:srgbClr val="000000"/>
                </a:solidFill>
                <a:effectLst/>
                <a:uFillTx/>
                <a:latin typeface="Arial"/>
              </a:rPr>
              <a:t>et al</a:t>
            </a:r>
            <a:r>
              <a:rPr lang="en-US" sz="900" b="0" u="none" strike="noStrike" dirty="0">
                <a:solidFill>
                  <a:srgbClr val="000000"/>
                </a:solidFill>
                <a:effectLst/>
                <a:uFillTx/>
                <a:latin typeface="Arial"/>
              </a:rPr>
              <a:t>. in proc. IPAC 2023</a:t>
            </a:r>
            <a:endParaRPr lang="en-US" sz="900" b="0" u="none" strike="noStrike" dirty="0">
              <a:solidFill>
                <a:srgbClr val="000000"/>
              </a:solidFill>
              <a:effectLst/>
              <a:uFillTx/>
              <a:latin typeface="Calibri"/>
            </a:endParaRPr>
          </a:p>
          <a:p>
            <a:pPr defTabSz="457200">
              <a:lnSpc>
                <a:spcPct val="100000"/>
              </a:lnSpc>
              <a:tabLst>
                <a:tab pos="0" algn="l"/>
              </a:tabLst>
            </a:pPr>
            <a:endParaRPr lang="en-US" sz="1100" b="0" u="none" strike="noStrike" dirty="0">
              <a:solidFill>
                <a:srgbClr val="000000"/>
              </a:solidFill>
              <a:effectLst/>
              <a:uFillTx/>
              <a:latin typeface="Calibri"/>
            </a:endParaRPr>
          </a:p>
        </p:txBody>
      </p:sp>
      <p:grpSp>
        <p:nvGrpSpPr>
          <p:cNvPr id="323" name="Group 6"/>
          <p:cNvGrpSpPr/>
          <p:nvPr/>
        </p:nvGrpSpPr>
        <p:grpSpPr>
          <a:xfrm>
            <a:off x="8030880" y="3711103"/>
            <a:ext cx="3485160" cy="2376720"/>
            <a:chOff x="8030880" y="3801600"/>
            <a:chExt cx="3485160" cy="2376720"/>
          </a:xfrm>
        </p:grpSpPr>
        <p:pic>
          <p:nvPicPr>
            <p:cNvPr id="324" name="Picture 52"/>
            <p:cNvPicPr/>
            <p:nvPr/>
          </p:nvPicPr>
          <p:blipFill>
            <a:blip r:embed="rId3"/>
            <a:stretch/>
          </p:blipFill>
          <p:spPr>
            <a:xfrm>
              <a:off x="8030880" y="3801600"/>
              <a:ext cx="3481920" cy="2376720"/>
            </a:xfrm>
            <a:prstGeom prst="rect">
              <a:avLst/>
            </a:prstGeom>
            <a:noFill/>
            <a:ln w="0">
              <a:noFill/>
            </a:ln>
          </p:spPr>
        </p:pic>
        <p:sp>
          <p:nvSpPr>
            <p:cNvPr id="325" name="TextBox 87"/>
            <p:cNvSpPr/>
            <p:nvPr/>
          </p:nvSpPr>
          <p:spPr>
            <a:xfrm>
              <a:off x="8512920" y="4138560"/>
              <a:ext cx="873360" cy="559800"/>
            </a:xfrm>
            <a:prstGeom prst="rect">
              <a:avLst/>
            </a:prstGeom>
            <a:solidFill>
              <a:schemeClr val="bg1"/>
            </a:solidFill>
            <a:ln w="0">
              <a:solidFill>
                <a:srgbClr val="000000"/>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700" b="1" u="none" strike="noStrike">
                  <a:solidFill>
                    <a:srgbClr val="000000"/>
                  </a:solidFill>
                  <a:effectLst/>
                  <a:uFillTx/>
                  <a:latin typeface="Arial"/>
                </a:rPr>
                <a:t>Example</a:t>
              </a:r>
              <a:endParaRPr lang="en-US" sz="700" b="0" u="none" strike="noStrike">
                <a:solidFill>
                  <a:srgbClr val="000000"/>
                </a:solidFill>
                <a:effectLst/>
                <a:uFillTx/>
                <a:latin typeface="Calibri"/>
              </a:endParaRPr>
            </a:p>
            <a:p>
              <a:pPr defTabSz="457200">
                <a:lnSpc>
                  <a:spcPct val="100000"/>
                </a:lnSpc>
                <a:tabLst>
                  <a:tab pos="0" algn="l"/>
                </a:tabLst>
              </a:pPr>
              <a:r>
                <a:rPr lang="en-US" sz="700" b="0" u="none" strike="noStrike">
                  <a:solidFill>
                    <a:srgbClr val="000000"/>
                  </a:solidFill>
                  <a:effectLst/>
                  <a:uFillTx/>
                  <a:latin typeface="Arial"/>
                </a:rPr>
                <a:t>  GaN technology</a:t>
              </a:r>
              <a:endParaRPr lang="en-US" sz="700" b="0" u="none" strike="noStrike">
                <a:solidFill>
                  <a:srgbClr val="000000"/>
                </a:solidFill>
                <a:effectLst/>
                <a:uFillTx/>
                <a:latin typeface="Calibri"/>
              </a:endParaRPr>
            </a:p>
            <a:p>
              <a:pPr defTabSz="457200">
                <a:lnSpc>
                  <a:spcPct val="100000"/>
                </a:lnSpc>
                <a:tabLst>
                  <a:tab pos="0" algn="l"/>
                </a:tabLst>
              </a:pPr>
              <a:r>
                <a:rPr lang="en-US" sz="700" b="0" u="none" strike="noStrike">
                  <a:solidFill>
                    <a:srgbClr val="000000"/>
                  </a:solidFill>
                  <a:effectLst/>
                  <a:uFillTx/>
                  <a:latin typeface="Arial"/>
                </a:rPr>
                <a:t>  1.3 GHz</a:t>
              </a:r>
              <a:endParaRPr lang="en-US" sz="700" b="0" u="none" strike="noStrike">
                <a:solidFill>
                  <a:srgbClr val="000000"/>
                </a:solidFill>
                <a:effectLst/>
                <a:uFillTx/>
                <a:latin typeface="Calibri"/>
              </a:endParaRPr>
            </a:p>
            <a:p>
              <a:pPr defTabSz="457200">
                <a:lnSpc>
                  <a:spcPct val="100000"/>
                </a:lnSpc>
                <a:tabLst>
                  <a:tab pos="0" algn="l"/>
                </a:tabLst>
              </a:pPr>
              <a:r>
                <a:rPr lang="en-US" sz="700" b="0" u="none" strike="noStrike">
                  <a:solidFill>
                    <a:srgbClr val="000000"/>
                  </a:solidFill>
                  <a:effectLst/>
                  <a:uFillTx/>
                  <a:latin typeface="Arial"/>
                </a:rPr>
                <a:t>  130 kW SSA</a:t>
              </a:r>
              <a:endParaRPr lang="en-US" sz="700" b="0" u="none" strike="noStrike">
                <a:solidFill>
                  <a:srgbClr val="000000"/>
                </a:solidFill>
                <a:effectLst/>
                <a:uFillTx/>
                <a:latin typeface="Calibri"/>
              </a:endParaRPr>
            </a:p>
          </p:txBody>
        </p:sp>
        <p:cxnSp>
          <p:nvCxnSpPr>
            <p:cNvPr id="326" name="Straight Arrow Connector 2"/>
            <p:cNvCxnSpPr/>
            <p:nvPr/>
          </p:nvCxnSpPr>
          <p:spPr>
            <a:xfrm flipH="1" flipV="1">
              <a:off x="9589320" y="4311360"/>
              <a:ext cx="1387800" cy="7920"/>
            </a:xfrm>
            <a:prstGeom prst="straightConnector1">
              <a:avLst/>
            </a:prstGeom>
            <a:ln w="38100">
              <a:solidFill>
                <a:srgbClr val="009FDF"/>
              </a:solidFill>
              <a:round/>
              <a:tailEnd type="triangle" w="med" len="med"/>
            </a:ln>
          </p:spPr>
        </p:cxnSp>
        <p:sp>
          <p:nvSpPr>
            <p:cNvPr id="327" name="TextBox 88"/>
            <p:cNvSpPr/>
            <p:nvPr/>
          </p:nvSpPr>
          <p:spPr>
            <a:xfrm>
              <a:off x="9432720" y="4042440"/>
              <a:ext cx="2083320" cy="270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u="none" strike="noStrike">
                  <a:solidFill>
                    <a:srgbClr val="000000"/>
                  </a:solidFill>
                  <a:effectLst/>
                  <a:uFillTx/>
                  <a:latin typeface="Arial"/>
                </a:rPr>
                <a:t>drain voltage (Vdd) adjustments</a:t>
              </a:r>
              <a:endParaRPr lang="en-US" sz="1050" b="0" u="none" strike="noStrike">
                <a:solidFill>
                  <a:srgbClr val="000000"/>
                </a:solidFill>
                <a:effectLst/>
                <a:uFillTx/>
                <a:latin typeface="Calibri"/>
              </a:endParaRPr>
            </a:p>
          </p:txBody>
        </p:sp>
      </p:grpSp>
      <p:grpSp>
        <p:nvGrpSpPr>
          <p:cNvPr id="328" name="Group 55"/>
          <p:cNvGrpSpPr/>
          <p:nvPr/>
        </p:nvGrpSpPr>
        <p:grpSpPr>
          <a:xfrm>
            <a:off x="238320" y="2365285"/>
            <a:ext cx="7345800" cy="4377155"/>
            <a:chOff x="238320" y="2365285"/>
            <a:chExt cx="7345800" cy="4377155"/>
          </a:xfrm>
        </p:grpSpPr>
        <p:pic>
          <p:nvPicPr>
            <p:cNvPr id="329" name="Picture 9"/>
            <p:cNvPicPr/>
            <p:nvPr/>
          </p:nvPicPr>
          <p:blipFill>
            <a:blip r:embed="rId4"/>
            <a:srcRect l="11362" t="13208" r="13106" b="3195"/>
            <a:stretch/>
          </p:blipFill>
          <p:spPr>
            <a:xfrm>
              <a:off x="1540080" y="2915280"/>
              <a:ext cx="6044040" cy="3090240"/>
            </a:xfrm>
            <a:prstGeom prst="rect">
              <a:avLst/>
            </a:prstGeom>
            <a:noFill/>
            <a:ln w="0">
              <a:noFill/>
            </a:ln>
            <a:effectLst>
              <a:softEdge rad="112680"/>
            </a:effectLst>
          </p:spPr>
        </p:pic>
        <p:pic>
          <p:nvPicPr>
            <p:cNvPr id="330" name="Content Placeholder 11"/>
            <p:cNvPicPr/>
            <p:nvPr/>
          </p:nvPicPr>
          <p:blipFill>
            <a:blip r:embed="rId5"/>
            <a:srcRect l="8167" t="9555" r="11263" b="12872"/>
            <a:stretch/>
          </p:blipFill>
          <p:spPr>
            <a:xfrm>
              <a:off x="1442520" y="5612040"/>
              <a:ext cx="2170800" cy="1130400"/>
            </a:xfrm>
            <a:prstGeom prst="rect">
              <a:avLst/>
            </a:prstGeom>
            <a:noFill/>
            <a:ln w="0">
              <a:noFill/>
            </a:ln>
          </p:spPr>
        </p:pic>
        <p:cxnSp>
          <p:nvCxnSpPr>
            <p:cNvPr id="331" name="Straight Arrow Connector 16"/>
            <p:cNvCxnSpPr/>
            <p:nvPr/>
          </p:nvCxnSpPr>
          <p:spPr>
            <a:xfrm flipH="1">
              <a:off x="6127560" y="2878200"/>
              <a:ext cx="517680" cy="747360"/>
            </a:xfrm>
            <a:prstGeom prst="straightConnector1">
              <a:avLst/>
            </a:prstGeom>
            <a:ln w="57150">
              <a:solidFill>
                <a:srgbClr val="156082"/>
              </a:solidFill>
              <a:tailEnd type="triangle" w="med" len="med"/>
            </a:ln>
          </p:spPr>
        </p:cxnSp>
        <p:sp>
          <p:nvSpPr>
            <p:cNvPr id="332" name="TextBox 17"/>
            <p:cNvSpPr/>
            <p:nvPr/>
          </p:nvSpPr>
          <p:spPr>
            <a:xfrm>
              <a:off x="6343207" y="2594754"/>
              <a:ext cx="943185"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dirty="0">
                  <a:solidFill>
                    <a:schemeClr val="dk1"/>
                  </a:solidFill>
                  <a:effectLst/>
                  <a:uFillTx/>
                  <a:latin typeface="Aptos"/>
                </a:rPr>
                <a:t>2 kW load</a:t>
              </a:r>
              <a:endParaRPr lang="en-US" sz="1400" b="0" u="none" strike="noStrike" dirty="0">
                <a:solidFill>
                  <a:srgbClr val="000000"/>
                </a:solidFill>
                <a:effectLst/>
                <a:uFillTx/>
                <a:latin typeface="Calibri"/>
              </a:endParaRPr>
            </a:p>
          </p:txBody>
        </p:sp>
        <p:cxnSp>
          <p:nvCxnSpPr>
            <p:cNvPr id="333" name="Straight Arrow Connector 21"/>
            <p:cNvCxnSpPr/>
            <p:nvPr/>
          </p:nvCxnSpPr>
          <p:spPr>
            <a:xfrm>
              <a:off x="3430440" y="2878200"/>
              <a:ext cx="869040" cy="652680"/>
            </a:xfrm>
            <a:prstGeom prst="straightConnector1">
              <a:avLst/>
            </a:prstGeom>
            <a:ln w="57150">
              <a:solidFill>
                <a:srgbClr val="156082"/>
              </a:solidFill>
              <a:tailEnd type="triangle" w="med" len="med"/>
            </a:ln>
          </p:spPr>
        </p:cxnSp>
        <p:sp>
          <p:nvSpPr>
            <p:cNvPr id="334" name="TextBox 25"/>
            <p:cNvSpPr/>
            <p:nvPr/>
          </p:nvSpPr>
          <p:spPr>
            <a:xfrm>
              <a:off x="2585783" y="2429173"/>
              <a:ext cx="949597" cy="52176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dirty="0">
                  <a:solidFill>
                    <a:schemeClr val="dk1"/>
                  </a:solidFill>
                  <a:effectLst/>
                  <a:uFillTx/>
                  <a:latin typeface="Aptos"/>
                </a:rPr>
                <a:t>1kW </a:t>
              </a:r>
              <a:r>
                <a:rPr lang="en-US" sz="1400" b="0" u="none" strike="noStrike" dirty="0" err="1">
                  <a:solidFill>
                    <a:schemeClr val="dk1"/>
                  </a:solidFill>
                  <a:effectLst/>
                  <a:uFillTx/>
                  <a:latin typeface="Aptos"/>
                </a:rPr>
                <a:t>GaN</a:t>
              </a:r>
              <a:r>
                <a:rPr lang="en-US" sz="1400" b="0" u="none" strike="noStrike" dirty="0">
                  <a:solidFill>
                    <a:schemeClr val="dk1"/>
                  </a:solidFill>
                  <a:effectLst/>
                  <a:uFillTx/>
                  <a:latin typeface="Aptos"/>
                </a:rPr>
                <a:t> </a:t>
              </a:r>
              <a:br>
                <a:rPr sz="1400" dirty="0"/>
              </a:br>
              <a:r>
                <a:rPr lang="en-US" sz="1400" b="0" u="none" strike="noStrike" dirty="0">
                  <a:solidFill>
                    <a:schemeClr val="dk1"/>
                  </a:solidFill>
                  <a:effectLst/>
                  <a:uFillTx/>
                  <a:latin typeface="Aptos"/>
                </a:rPr>
                <a:t>amplifier</a:t>
              </a:r>
              <a:endParaRPr lang="en-US" sz="1400" b="0" u="none" strike="noStrike" dirty="0">
                <a:solidFill>
                  <a:srgbClr val="000000"/>
                </a:solidFill>
                <a:effectLst/>
                <a:uFillTx/>
                <a:latin typeface="Calibri"/>
              </a:endParaRPr>
            </a:p>
          </p:txBody>
        </p:sp>
        <p:sp>
          <p:nvSpPr>
            <p:cNvPr id="335" name="Rectangle 31"/>
            <p:cNvSpPr/>
            <p:nvPr/>
          </p:nvSpPr>
          <p:spPr>
            <a:xfrm>
              <a:off x="1873440" y="4950000"/>
              <a:ext cx="1193610" cy="521766"/>
            </a:xfrm>
            <a:prstGeom prst="rect">
              <a:avLst/>
            </a:prstGeom>
            <a:solidFill>
              <a:schemeClr val="lt1">
                <a:alpha val="70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336" name="TextBox 27"/>
            <p:cNvSpPr/>
            <p:nvPr/>
          </p:nvSpPr>
          <p:spPr>
            <a:xfrm>
              <a:off x="3826800" y="2365285"/>
              <a:ext cx="162540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dirty="0">
                  <a:solidFill>
                    <a:schemeClr val="dk1"/>
                  </a:solidFill>
                  <a:effectLst/>
                  <a:uFillTx/>
                  <a:latin typeface="Aptos"/>
                </a:rPr>
                <a:t>high-power</a:t>
              </a:r>
              <a:br>
                <a:rPr sz="1400" dirty="0"/>
              </a:br>
              <a:r>
                <a:rPr lang="en-US" sz="1400" b="0" u="none" strike="noStrike" dirty="0">
                  <a:solidFill>
                    <a:schemeClr val="dk1"/>
                  </a:solidFill>
                  <a:effectLst/>
                  <a:uFillTx/>
                  <a:latin typeface="Aptos"/>
                </a:rPr>
                <a:t>bi-directional</a:t>
              </a:r>
              <a:br>
                <a:rPr sz="1400" dirty="0"/>
              </a:br>
              <a:r>
                <a:rPr lang="en-US" sz="1400" b="0" u="none" strike="noStrike" dirty="0">
                  <a:solidFill>
                    <a:schemeClr val="dk1"/>
                  </a:solidFill>
                  <a:effectLst/>
                  <a:uFillTx/>
                  <a:latin typeface="Aptos"/>
                </a:rPr>
                <a:t> coupler</a:t>
              </a:r>
              <a:endParaRPr lang="en-US" sz="1400" b="0" u="none" strike="noStrike" dirty="0">
                <a:solidFill>
                  <a:srgbClr val="000000"/>
                </a:solidFill>
                <a:effectLst/>
                <a:uFillTx/>
                <a:latin typeface="Calibri"/>
              </a:endParaRPr>
            </a:p>
          </p:txBody>
        </p:sp>
        <p:cxnSp>
          <p:nvCxnSpPr>
            <p:cNvPr id="337" name="Straight Arrow Connector 26"/>
            <p:cNvCxnSpPr/>
            <p:nvPr/>
          </p:nvCxnSpPr>
          <p:spPr>
            <a:xfrm>
              <a:off x="4687920" y="3125880"/>
              <a:ext cx="360" cy="360360"/>
            </a:xfrm>
            <a:prstGeom prst="straightConnector1">
              <a:avLst/>
            </a:prstGeom>
            <a:ln w="57150">
              <a:solidFill>
                <a:srgbClr val="156082"/>
              </a:solidFill>
              <a:tailEnd type="triangle" w="med" len="med"/>
            </a:ln>
          </p:spPr>
        </p:cxnSp>
        <p:sp>
          <p:nvSpPr>
            <p:cNvPr id="338" name="TextBox 20"/>
            <p:cNvSpPr/>
            <p:nvPr/>
          </p:nvSpPr>
          <p:spPr>
            <a:xfrm>
              <a:off x="1866960" y="4950000"/>
              <a:ext cx="14886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dirty="0">
                  <a:solidFill>
                    <a:schemeClr val="dk1"/>
                  </a:solidFill>
                  <a:effectLst/>
                  <a:uFillTx/>
                  <a:latin typeface="Aptos"/>
                </a:rPr>
                <a:t>water-cooled plate</a:t>
              </a:r>
              <a:endParaRPr lang="en-US" sz="1400" b="0" u="none" strike="noStrike" dirty="0">
                <a:solidFill>
                  <a:srgbClr val="000000"/>
                </a:solidFill>
                <a:effectLst/>
                <a:uFillTx/>
                <a:latin typeface="Calibri"/>
              </a:endParaRPr>
            </a:p>
          </p:txBody>
        </p:sp>
        <p:cxnSp>
          <p:nvCxnSpPr>
            <p:cNvPr id="339" name="Straight Arrow Connector 28"/>
            <p:cNvCxnSpPr/>
            <p:nvPr/>
          </p:nvCxnSpPr>
          <p:spPr>
            <a:xfrm flipV="1">
              <a:off x="2786760" y="3807360"/>
              <a:ext cx="1044360" cy="1189080"/>
            </a:xfrm>
            <a:prstGeom prst="straightConnector1">
              <a:avLst/>
            </a:prstGeom>
            <a:ln w="57150">
              <a:solidFill>
                <a:srgbClr val="156082"/>
              </a:solidFill>
              <a:tailEnd type="triangle" w="med" len="med"/>
            </a:ln>
          </p:spPr>
        </p:cxnSp>
        <p:sp>
          <p:nvSpPr>
            <p:cNvPr id="340" name="TextBox 52"/>
            <p:cNvSpPr/>
            <p:nvPr/>
          </p:nvSpPr>
          <p:spPr>
            <a:xfrm>
              <a:off x="3842280" y="5804280"/>
              <a:ext cx="203040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dirty="0">
                  <a:solidFill>
                    <a:schemeClr val="dk1"/>
                  </a:solidFill>
                  <a:effectLst/>
                  <a:uFillTx/>
                  <a:latin typeface="Aptos"/>
                </a:rPr>
                <a:t>high-performance power supplies</a:t>
              </a:r>
              <a:endParaRPr lang="en-US" sz="1400" b="0" u="none" strike="noStrike" dirty="0">
                <a:solidFill>
                  <a:srgbClr val="000000"/>
                </a:solidFill>
                <a:effectLst/>
                <a:uFillTx/>
                <a:latin typeface="Calibri"/>
              </a:endParaRPr>
            </a:p>
          </p:txBody>
        </p:sp>
        <p:sp>
          <p:nvSpPr>
            <p:cNvPr id="341" name="TextBox 53"/>
            <p:cNvSpPr/>
            <p:nvPr/>
          </p:nvSpPr>
          <p:spPr>
            <a:xfrm>
              <a:off x="238320" y="3904990"/>
              <a:ext cx="1803600" cy="73721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dirty="0">
                  <a:solidFill>
                    <a:schemeClr val="dk1"/>
                  </a:solidFill>
                  <a:effectLst/>
                  <a:uFillTx/>
                  <a:latin typeface="Aptos"/>
                </a:rPr>
                <a:t>1.3 GHz </a:t>
              </a:r>
              <a:br>
                <a:rPr sz="1400" dirty="0"/>
              </a:br>
              <a:r>
                <a:rPr lang="en-US" sz="1400" b="0" u="none" strike="noStrike" dirty="0">
                  <a:solidFill>
                    <a:schemeClr val="dk1"/>
                  </a:solidFill>
                  <a:effectLst/>
                  <a:uFillTx/>
                  <a:latin typeface="Aptos"/>
                </a:rPr>
                <a:t>source and instrumentation</a:t>
              </a:r>
              <a:endParaRPr lang="en-US" sz="1400" b="0" u="none" strike="noStrike" dirty="0">
                <a:solidFill>
                  <a:srgbClr val="000000"/>
                </a:solidFill>
                <a:effectLst/>
                <a:uFillTx/>
                <a:latin typeface="Calibri"/>
              </a:endParaRPr>
            </a:p>
          </p:txBody>
        </p:sp>
      </p:grpSp>
      <p:sp>
        <p:nvSpPr>
          <p:cNvPr id="342" name="TextBox 54"/>
          <p:cNvSpPr/>
          <p:nvPr/>
        </p:nvSpPr>
        <p:spPr>
          <a:xfrm>
            <a:off x="238320" y="2371320"/>
            <a:ext cx="1760400" cy="276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u="none" strike="noStrike">
                <a:solidFill>
                  <a:schemeClr val="dk1"/>
                </a:solidFill>
                <a:effectLst/>
                <a:uFillTx/>
                <a:latin typeface="Aptos"/>
              </a:rPr>
              <a:t>Courtesy H. Pryschelski</a:t>
            </a:r>
            <a:endParaRPr lang="en-US" sz="12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0FA03AF8-EDDD-4DD5-3C66-9FD50AFD1A34}"/>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21</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42869C61-E97F-88A1-DE47-82D642528C33}"/>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p:cNvSpPr>
          <p:nvPr>
            <p:ph/>
          </p:nvPr>
        </p:nvSpPr>
        <p:spPr>
          <a:xfrm>
            <a:off x="838080" y="144540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Achievements for Task 2.5</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AI-based diagnostic for LLRF (presented at IPAC last year, full article submitted for peer-review)</a:t>
            </a: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a) Strong correlation between RF waveform calibration coefficients and relative humidity</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b) Using weather forecast, a trained model can predict 2 days in advance the calibration error! </a:t>
            </a: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344"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2.5 </a:t>
            </a:r>
            <a:endParaRPr lang="en-US" sz="2400" b="0" u="none" strike="noStrike">
              <a:solidFill>
                <a:srgbClr val="000000"/>
              </a:solidFill>
              <a:effectLst/>
              <a:uFillTx/>
              <a:latin typeface="Calibri"/>
            </a:endParaRPr>
          </a:p>
        </p:txBody>
      </p:sp>
      <p:pic>
        <p:nvPicPr>
          <p:cNvPr id="345"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346" name="TextBox 1"/>
          <p:cNvSpPr/>
          <p:nvPr/>
        </p:nvSpPr>
        <p:spPr>
          <a:xfrm>
            <a:off x="3418200" y="777240"/>
            <a:ext cx="819720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Energy efficient supervisory control and fault diagnosis</a:t>
            </a:r>
            <a:r>
              <a:rPr lang="en-GB" sz="1800" b="1" i="1" u="none" strike="noStrike">
                <a:solidFill>
                  <a:schemeClr val="dk1"/>
                </a:solidFill>
                <a:effectLst/>
                <a:uFillTx/>
                <a:latin typeface="Arial"/>
              </a:rPr>
              <a:t>– M1-M48</a:t>
            </a:r>
            <a:endParaRPr lang="en-US" sz="1800" b="0" u="none" strike="noStrike">
              <a:solidFill>
                <a:srgbClr val="000000"/>
              </a:solidFill>
              <a:effectLst/>
              <a:uFillTx/>
              <a:latin typeface="Calibri"/>
            </a:endParaRPr>
          </a:p>
        </p:txBody>
      </p:sp>
      <p:pic>
        <p:nvPicPr>
          <p:cNvPr id="347" name="Picture 7"/>
          <p:cNvPicPr/>
          <p:nvPr/>
        </p:nvPicPr>
        <p:blipFill>
          <a:blip r:embed="rId3"/>
          <a:srcRect t="42238" b="3985"/>
          <a:stretch/>
        </p:blipFill>
        <p:spPr>
          <a:xfrm>
            <a:off x="6255720" y="2171520"/>
            <a:ext cx="4785120" cy="2974680"/>
          </a:xfrm>
          <a:prstGeom prst="rect">
            <a:avLst/>
          </a:prstGeom>
          <a:noFill/>
          <a:ln w="0">
            <a:noFill/>
          </a:ln>
        </p:spPr>
      </p:pic>
      <p:grpSp>
        <p:nvGrpSpPr>
          <p:cNvPr id="348" name="Group 13"/>
          <p:cNvGrpSpPr/>
          <p:nvPr/>
        </p:nvGrpSpPr>
        <p:grpSpPr>
          <a:xfrm>
            <a:off x="1266120" y="2171520"/>
            <a:ext cx="4785120" cy="2847960"/>
            <a:chOff x="1266120" y="2171520"/>
            <a:chExt cx="4785120" cy="2847960"/>
          </a:xfrm>
        </p:grpSpPr>
        <p:pic>
          <p:nvPicPr>
            <p:cNvPr id="349" name="Picture 8"/>
            <p:cNvPicPr/>
            <p:nvPr/>
          </p:nvPicPr>
          <p:blipFill>
            <a:blip r:embed="rId3"/>
            <a:srcRect t="54494" b="3813"/>
            <a:stretch/>
          </p:blipFill>
          <p:spPr>
            <a:xfrm>
              <a:off x="1266120" y="2691000"/>
              <a:ext cx="4785120" cy="2328480"/>
            </a:xfrm>
            <a:prstGeom prst="rect">
              <a:avLst/>
            </a:prstGeom>
            <a:noFill/>
            <a:ln w="0">
              <a:noFill/>
            </a:ln>
          </p:spPr>
        </p:pic>
        <p:pic>
          <p:nvPicPr>
            <p:cNvPr id="350" name="Picture 6"/>
            <p:cNvPicPr/>
            <p:nvPr/>
          </p:nvPicPr>
          <p:blipFill>
            <a:blip r:embed="rId3"/>
            <a:srcRect b="57768"/>
            <a:stretch/>
          </p:blipFill>
          <p:spPr>
            <a:xfrm>
              <a:off x="1266120" y="2171520"/>
              <a:ext cx="4785120" cy="2358720"/>
            </a:xfrm>
            <a:prstGeom prst="rect">
              <a:avLst/>
            </a:prstGeom>
            <a:noFill/>
            <a:ln w="0">
              <a:noFill/>
            </a:ln>
          </p:spPr>
        </p:pic>
      </p:grpSp>
      <p:sp>
        <p:nvSpPr>
          <p:cNvPr id="351" name="TextBox 10"/>
          <p:cNvSpPr/>
          <p:nvPr/>
        </p:nvSpPr>
        <p:spPr>
          <a:xfrm>
            <a:off x="3657600" y="5950440"/>
            <a:ext cx="5811120" cy="30744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wrap="none" lIns="90000" tIns="45000" rIns="90000" bIns="45000" anchor="t">
            <a:spAutoFit/>
          </a:bodyPr>
          <a:lstStyle/>
          <a:p>
            <a:pPr defTabSz="914400">
              <a:lnSpc>
                <a:spcPct val="100000"/>
              </a:lnSpc>
            </a:pPr>
            <a:r>
              <a:rPr lang="en-US" sz="1400" b="0" u="none" strike="noStrike">
                <a:solidFill>
                  <a:schemeClr val="lt1"/>
                </a:solidFill>
                <a:effectLst/>
                <a:uFillTx/>
                <a:latin typeface="Aptos"/>
              </a:rPr>
              <a:t>First results presented at IPAC 2025, full article submitted for peer-review</a:t>
            </a:r>
            <a:endParaRPr lang="en-US" sz="14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A6039FC6-AB04-6B31-3DC3-BC98FD57500D}"/>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22</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DE3FBC6F-FE10-902A-0AA8-048235E50821}"/>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wipe(left)">
                                      <p:cBhvr additive="repl">
                                        <p:cTn id="7"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extBox 3"/>
          <p:cNvSpPr/>
          <p:nvPr/>
        </p:nvSpPr>
        <p:spPr>
          <a:xfrm>
            <a:off x="3418200" y="315720"/>
            <a:ext cx="3410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GB" sz="2400" b="1" u="none" strike="noStrike">
                <a:solidFill>
                  <a:srgbClr val="002060"/>
                </a:solidFill>
                <a:effectLst/>
                <a:uFillTx/>
                <a:latin typeface="Aptos"/>
              </a:rPr>
              <a:t>WP2 – LLRF: </a:t>
            </a:r>
            <a:r>
              <a:rPr lang="en-US" sz="2400" b="1" u="none" strike="noStrike">
                <a:solidFill>
                  <a:schemeClr val="lt2">
                    <a:lumMod val="50000"/>
                  </a:schemeClr>
                </a:solidFill>
                <a:effectLst/>
                <a:uFillTx/>
                <a:latin typeface="Aptos"/>
              </a:rPr>
              <a:t>Next steps</a:t>
            </a:r>
            <a:endParaRPr lang="en-US" sz="2400" b="0" u="none" strike="noStrike">
              <a:solidFill>
                <a:srgbClr val="000000"/>
              </a:solidFill>
              <a:effectLst/>
              <a:uFillTx/>
              <a:latin typeface="Calibri"/>
            </a:endParaRPr>
          </a:p>
        </p:txBody>
      </p:sp>
      <p:pic>
        <p:nvPicPr>
          <p:cNvPr id="353"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354" name="PlaceHolder 1"/>
          <p:cNvSpPr>
            <a:spLocks noGrp="1"/>
          </p:cNvSpPr>
          <p:nvPr>
            <p:ph/>
          </p:nvPr>
        </p:nvSpPr>
        <p:spPr>
          <a:xfrm>
            <a:off x="334080" y="1173960"/>
            <a:ext cx="10515240" cy="360720"/>
          </a:xfrm>
          <a:prstGeom prst="rect">
            <a:avLst/>
          </a:prstGeom>
          <a:noFill/>
          <a:ln w="0">
            <a:noFill/>
          </a:ln>
        </p:spPr>
        <p:txBody>
          <a:bodyPr lIns="91440" tIns="45720" rIns="91440" bIns="45720" anchor="t">
            <a:normAutofit lnSpcReduction="9999"/>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chemeClr val="dk1"/>
                </a:solidFill>
                <a:effectLst/>
                <a:uFillTx/>
                <a:latin typeface="Aptos"/>
              </a:rPr>
              <a:t>Milestones &amp; Deliverables</a:t>
            </a: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p:txBody>
      </p:sp>
      <p:sp>
        <p:nvSpPr>
          <p:cNvPr id="355" name="Arrow: Right 5"/>
          <p:cNvSpPr/>
          <p:nvPr/>
        </p:nvSpPr>
        <p:spPr>
          <a:xfrm>
            <a:off x="334080" y="3066480"/>
            <a:ext cx="11513160" cy="1225440"/>
          </a:xfrm>
          <a:prstGeom prst="rightArrow">
            <a:avLst>
              <a:gd name="adj1" fmla="val 50000"/>
              <a:gd name="adj2" fmla="val 50000"/>
            </a:avLst>
          </a:prstGeom>
          <a:solidFill>
            <a:srgbClr val="156082"/>
          </a:solidFill>
          <a:ln w="82550">
            <a:solidFill>
              <a:srgbClr val="A4C137"/>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grpSp>
        <p:nvGrpSpPr>
          <p:cNvPr id="356" name="Group 60"/>
          <p:cNvGrpSpPr/>
          <p:nvPr/>
        </p:nvGrpSpPr>
        <p:grpSpPr>
          <a:xfrm>
            <a:off x="2409120" y="3370680"/>
            <a:ext cx="7237080" cy="651960"/>
            <a:chOff x="2409120" y="3370680"/>
            <a:chExt cx="7237080" cy="651960"/>
          </a:xfrm>
        </p:grpSpPr>
        <p:cxnSp>
          <p:nvCxnSpPr>
            <p:cNvPr id="357" name="Straight Connector 9"/>
            <p:cNvCxnSpPr/>
            <p:nvPr/>
          </p:nvCxnSpPr>
          <p:spPr>
            <a:xfrm>
              <a:off x="2409120" y="3370680"/>
              <a:ext cx="360" cy="636480"/>
            </a:xfrm>
            <a:prstGeom prst="straightConnector1">
              <a:avLst/>
            </a:prstGeom>
            <a:ln>
              <a:solidFill>
                <a:srgbClr val="A4C137"/>
              </a:solidFill>
            </a:ln>
          </p:spPr>
        </p:cxnSp>
        <p:cxnSp>
          <p:nvCxnSpPr>
            <p:cNvPr id="358" name="Straight Connector 10"/>
            <p:cNvCxnSpPr/>
            <p:nvPr/>
          </p:nvCxnSpPr>
          <p:spPr>
            <a:xfrm>
              <a:off x="4700520" y="3386520"/>
              <a:ext cx="360" cy="636480"/>
            </a:xfrm>
            <a:prstGeom prst="straightConnector1">
              <a:avLst/>
            </a:prstGeom>
            <a:ln>
              <a:solidFill>
                <a:srgbClr val="A4C137"/>
              </a:solidFill>
            </a:ln>
          </p:spPr>
        </p:cxnSp>
        <p:cxnSp>
          <p:nvCxnSpPr>
            <p:cNvPr id="359" name="Straight Connector 11"/>
            <p:cNvCxnSpPr/>
            <p:nvPr/>
          </p:nvCxnSpPr>
          <p:spPr>
            <a:xfrm>
              <a:off x="9646200" y="3370680"/>
              <a:ext cx="360" cy="636480"/>
            </a:xfrm>
            <a:prstGeom prst="straightConnector1">
              <a:avLst/>
            </a:prstGeom>
            <a:ln>
              <a:solidFill>
                <a:srgbClr val="A4C137"/>
              </a:solidFill>
            </a:ln>
          </p:spPr>
        </p:cxnSp>
        <p:cxnSp>
          <p:nvCxnSpPr>
            <p:cNvPr id="360" name="Straight Connector 12"/>
            <p:cNvCxnSpPr/>
            <p:nvPr/>
          </p:nvCxnSpPr>
          <p:spPr>
            <a:xfrm>
              <a:off x="7214400" y="3370680"/>
              <a:ext cx="360" cy="636480"/>
            </a:xfrm>
            <a:prstGeom prst="straightConnector1">
              <a:avLst/>
            </a:prstGeom>
            <a:ln>
              <a:solidFill>
                <a:srgbClr val="A4C137"/>
              </a:solidFill>
            </a:ln>
          </p:spPr>
        </p:cxnSp>
      </p:grpSp>
      <p:sp>
        <p:nvSpPr>
          <p:cNvPr id="361" name="TextBox 13"/>
          <p:cNvSpPr/>
          <p:nvPr/>
        </p:nvSpPr>
        <p:spPr>
          <a:xfrm>
            <a:off x="837000" y="3509640"/>
            <a:ext cx="67788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1" u="none" strike="noStrike">
                <a:solidFill>
                  <a:schemeClr val="lt1"/>
                </a:solidFill>
                <a:effectLst/>
                <a:uFillTx/>
                <a:latin typeface="Aptos"/>
              </a:rPr>
              <a:t>2024</a:t>
            </a:r>
            <a:endParaRPr lang="en-US" sz="1800" b="0" u="none" strike="noStrike">
              <a:solidFill>
                <a:srgbClr val="000000"/>
              </a:solidFill>
              <a:effectLst/>
              <a:uFillTx/>
              <a:latin typeface="Calibri"/>
            </a:endParaRPr>
          </a:p>
        </p:txBody>
      </p:sp>
      <p:sp>
        <p:nvSpPr>
          <p:cNvPr id="362" name="TextBox 16"/>
          <p:cNvSpPr/>
          <p:nvPr/>
        </p:nvSpPr>
        <p:spPr>
          <a:xfrm>
            <a:off x="8024040" y="3509640"/>
            <a:ext cx="67788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1" u="none" strike="noStrike">
                <a:solidFill>
                  <a:schemeClr val="lt1"/>
                </a:solidFill>
                <a:effectLst/>
                <a:uFillTx/>
                <a:latin typeface="Aptos"/>
              </a:rPr>
              <a:t>2027</a:t>
            </a:r>
            <a:endParaRPr lang="en-US" sz="1800" b="0" u="none" strike="noStrike">
              <a:solidFill>
                <a:srgbClr val="000000"/>
              </a:solidFill>
              <a:effectLst/>
              <a:uFillTx/>
              <a:latin typeface="Calibri"/>
            </a:endParaRPr>
          </a:p>
        </p:txBody>
      </p:sp>
      <p:sp>
        <p:nvSpPr>
          <p:cNvPr id="363" name="TextBox 17"/>
          <p:cNvSpPr/>
          <p:nvPr/>
        </p:nvSpPr>
        <p:spPr>
          <a:xfrm>
            <a:off x="10419480" y="3495600"/>
            <a:ext cx="67788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1" u="none" strike="noStrike">
                <a:solidFill>
                  <a:schemeClr val="lt1"/>
                </a:solidFill>
                <a:effectLst/>
                <a:uFillTx/>
                <a:latin typeface="Aptos"/>
              </a:rPr>
              <a:t>2028</a:t>
            </a:r>
            <a:endParaRPr lang="en-US" sz="1800" b="0" u="none" strike="noStrike">
              <a:solidFill>
                <a:srgbClr val="000000"/>
              </a:solidFill>
              <a:effectLst/>
              <a:uFillTx/>
              <a:latin typeface="Calibri"/>
            </a:endParaRPr>
          </a:p>
        </p:txBody>
      </p:sp>
      <p:sp>
        <p:nvSpPr>
          <p:cNvPr id="364" name="TextBox 18"/>
          <p:cNvSpPr/>
          <p:nvPr/>
        </p:nvSpPr>
        <p:spPr>
          <a:xfrm>
            <a:off x="3232440" y="3509640"/>
            <a:ext cx="67788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1" u="none" strike="noStrike">
                <a:solidFill>
                  <a:schemeClr val="lt1"/>
                </a:solidFill>
                <a:effectLst/>
                <a:uFillTx/>
                <a:latin typeface="Aptos"/>
              </a:rPr>
              <a:t>2025</a:t>
            </a:r>
            <a:endParaRPr lang="en-US" sz="1800" b="0" u="none" strike="noStrike">
              <a:solidFill>
                <a:srgbClr val="000000"/>
              </a:solidFill>
              <a:effectLst/>
              <a:uFillTx/>
              <a:latin typeface="Calibri"/>
            </a:endParaRPr>
          </a:p>
        </p:txBody>
      </p:sp>
      <p:sp>
        <p:nvSpPr>
          <p:cNvPr id="365" name="TextBox 19"/>
          <p:cNvSpPr/>
          <p:nvPr/>
        </p:nvSpPr>
        <p:spPr>
          <a:xfrm>
            <a:off x="5628240" y="3509640"/>
            <a:ext cx="67788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1" u="none" strike="noStrike">
                <a:solidFill>
                  <a:schemeClr val="lt1"/>
                </a:solidFill>
                <a:effectLst/>
                <a:uFillTx/>
                <a:latin typeface="Aptos"/>
              </a:rPr>
              <a:t>2026</a:t>
            </a:r>
            <a:endParaRPr lang="en-US" sz="1800" b="0" u="none" strike="noStrike">
              <a:solidFill>
                <a:srgbClr val="000000"/>
              </a:solidFill>
              <a:effectLst/>
              <a:uFillTx/>
              <a:latin typeface="Calibri"/>
            </a:endParaRPr>
          </a:p>
        </p:txBody>
      </p:sp>
      <p:cxnSp>
        <p:nvCxnSpPr>
          <p:cNvPr id="366" name="Straight Connector 46"/>
          <p:cNvCxnSpPr/>
          <p:nvPr/>
        </p:nvCxnSpPr>
        <p:spPr>
          <a:xfrm flipH="1" flipV="1">
            <a:off x="1515240" y="2761920"/>
            <a:ext cx="13320" cy="770760"/>
          </a:xfrm>
          <a:prstGeom prst="straightConnector1">
            <a:avLst/>
          </a:prstGeom>
          <a:ln w="53975">
            <a:solidFill>
              <a:srgbClr val="2C7534"/>
            </a:solidFill>
            <a:headEnd type="oval" w="med" len="med"/>
          </a:ln>
        </p:spPr>
      </p:cxnSp>
      <p:grpSp>
        <p:nvGrpSpPr>
          <p:cNvPr id="367" name="Group 20"/>
          <p:cNvGrpSpPr/>
          <p:nvPr/>
        </p:nvGrpSpPr>
        <p:grpSpPr>
          <a:xfrm>
            <a:off x="9626040" y="1592640"/>
            <a:ext cx="1832040" cy="1915560"/>
            <a:chOff x="9626040" y="1592640"/>
            <a:chExt cx="1832040" cy="1915560"/>
          </a:xfrm>
        </p:grpSpPr>
        <p:cxnSp>
          <p:nvCxnSpPr>
            <p:cNvPr id="368" name="Straight Connector 51"/>
            <p:cNvCxnSpPr/>
            <p:nvPr/>
          </p:nvCxnSpPr>
          <p:spPr>
            <a:xfrm flipV="1">
              <a:off x="9826920" y="2737800"/>
              <a:ext cx="360" cy="770760"/>
            </a:xfrm>
            <a:prstGeom prst="straightConnector1">
              <a:avLst/>
            </a:prstGeom>
            <a:ln w="53975">
              <a:solidFill>
                <a:srgbClr val="2C7534"/>
              </a:solidFill>
              <a:headEnd type="oval" w="med" len="med"/>
            </a:ln>
          </p:spPr>
        </p:cxnSp>
        <p:sp>
          <p:nvSpPr>
            <p:cNvPr id="369" name="TextBox 52"/>
            <p:cNvSpPr/>
            <p:nvPr/>
          </p:nvSpPr>
          <p:spPr>
            <a:xfrm>
              <a:off x="9626040" y="1592640"/>
              <a:ext cx="859680" cy="1169280"/>
            </a:xfrm>
            <a:prstGeom prst="rect">
              <a:avLst/>
            </a:prstGeom>
            <a:gradFill rotWithShape="0">
              <a:gsLst>
                <a:gs pos="0">
                  <a:srgbClr val="4D7D50"/>
                </a:gs>
                <a:gs pos="50000">
                  <a:srgbClr val="156F21"/>
                </a:gs>
                <a:gs pos="100000">
                  <a:srgbClr val="0F661A"/>
                </a:gs>
              </a:gsLst>
              <a:lin ang="5400000"/>
            </a:gradFill>
            <a:ln w="0">
              <a:noFill/>
            </a:ln>
            <a:effectLst>
              <a:outerShdw blurRad="57240" dist="19080" dir="5400000" algn="ctr" rotWithShape="0">
                <a:srgbClr val="000000">
                  <a:alpha val="63000"/>
                </a:srgbClr>
              </a:outerShdw>
            </a:effectLst>
          </p:spPr>
          <p:style>
            <a:lnRef idx="0">
              <a:schemeClr val="accent3"/>
            </a:lnRef>
            <a:fillRef idx="3">
              <a:schemeClr val="accent3"/>
            </a:fillRef>
            <a:effectRef idx="3">
              <a:schemeClr val="accent3"/>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D9</a:t>
              </a:r>
              <a:r>
                <a:rPr lang="en-US" sz="1400" b="0" u="none" strike="noStrike">
                  <a:solidFill>
                    <a:schemeClr val="lt1"/>
                  </a:solidFill>
                  <a:effectLst/>
                  <a:uFillTx/>
                  <a:latin typeface="Aptos"/>
                </a:rPr>
                <a:t> Report on RF control studies</a:t>
              </a:r>
              <a:endParaRPr lang="en-US" sz="1400" b="0" u="none" strike="noStrike">
                <a:solidFill>
                  <a:srgbClr val="000000"/>
                </a:solidFill>
                <a:effectLst/>
                <a:uFillTx/>
                <a:latin typeface="Calibri"/>
              </a:endParaRPr>
            </a:p>
          </p:txBody>
        </p:sp>
        <p:cxnSp>
          <p:nvCxnSpPr>
            <p:cNvPr id="370" name="Straight Connector 53"/>
            <p:cNvCxnSpPr/>
            <p:nvPr/>
          </p:nvCxnSpPr>
          <p:spPr>
            <a:xfrm flipV="1">
              <a:off x="10060920" y="2918520"/>
              <a:ext cx="360" cy="590040"/>
            </a:xfrm>
            <a:prstGeom prst="straightConnector1">
              <a:avLst/>
            </a:prstGeom>
            <a:ln w="53975">
              <a:solidFill>
                <a:srgbClr val="2C7534"/>
              </a:solidFill>
              <a:headEnd type="oval" w="med" len="med"/>
            </a:ln>
          </p:spPr>
        </p:cxnSp>
        <p:cxnSp>
          <p:nvCxnSpPr>
            <p:cNvPr id="371" name="Straight Connector 56"/>
            <p:cNvCxnSpPr/>
            <p:nvPr/>
          </p:nvCxnSpPr>
          <p:spPr>
            <a:xfrm>
              <a:off x="10055880" y="2946960"/>
              <a:ext cx="703080" cy="360"/>
            </a:xfrm>
            <a:prstGeom prst="straightConnector1">
              <a:avLst/>
            </a:prstGeom>
            <a:ln w="57150">
              <a:solidFill>
                <a:srgbClr val="2C7534"/>
              </a:solidFill>
            </a:ln>
          </p:spPr>
        </p:cxnSp>
        <p:cxnSp>
          <p:nvCxnSpPr>
            <p:cNvPr id="372" name="Straight Connector 58"/>
            <p:cNvCxnSpPr/>
            <p:nvPr/>
          </p:nvCxnSpPr>
          <p:spPr>
            <a:xfrm>
              <a:off x="10734840" y="2728440"/>
              <a:ext cx="360" cy="248400"/>
            </a:xfrm>
            <a:prstGeom prst="straightConnector1">
              <a:avLst/>
            </a:prstGeom>
            <a:ln w="57150">
              <a:solidFill>
                <a:srgbClr val="2C7534"/>
              </a:solidFill>
            </a:ln>
          </p:spPr>
        </p:cxnSp>
        <p:sp>
          <p:nvSpPr>
            <p:cNvPr id="373" name="TextBox 54"/>
            <p:cNvSpPr/>
            <p:nvPr/>
          </p:nvSpPr>
          <p:spPr>
            <a:xfrm>
              <a:off x="10598400" y="1592640"/>
              <a:ext cx="859680" cy="1169280"/>
            </a:xfrm>
            <a:prstGeom prst="rect">
              <a:avLst/>
            </a:prstGeom>
            <a:gradFill rotWithShape="0">
              <a:gsLst>
                <a:gs pos="0">
                  <a:srgbClr val="4D7D50"/>
                </a:gs>
                <a:gs pos="50000">
                  <a:srgbClr val="156F21"/>
                </a:gs>
                <a:gs pos="100000">
                  <a:srgbClr val="0F661A"/>
                </a:gs>
              </a:gsLst>
              <a:lin ang="5400000"/>
            </a:gradFill>
            <a:ln w="0">
              <a:noFill/>
            </a:ln>
            <a:effectLst>
              <a:outerShdw blurRad="57240" dist="19080" dir="5400000" algn="ctr" rotWithShape="0">
                <a:srgbClr val="000000">
                  <a:alpha val="63000"/>
                </a:srgbClr>
              </a:outerShdw>
            </a:effectLst>
          </p:spPr>
          <p:style>
            <a:lnRef idx="0">
              <a:schemeClr val="accent3"/>
            </a:lnRef>
            <a:fillRef idx="3">
              <a:schemeClr val="accent3"/>
            </a:fillRef>
            <a:effectRef idx="3">
              <a:schemeClr val="accent3"/>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D8</a:t>
              </a:r>
              <a:r>
                <a:rPr lang="en-US" sz="1400" b="0" u="none" strike="noStrike">
                  <a:solidFill>
                    <a:schemeClr val="lt1"/>
                  </a:solidFill>
                  <a:effectLst/>
                  <a:uFillTx/>
                  <a:latin typeface="Aptos"/>
                </a:rPr>
                <a:t> Report on RF control studies</a:t>
              </a:r>
              <a:endParaRPr lang="en-US" sz="1400" b="0" u="none" strike="noStrike">
                <a:solidFill>
                  <a:srgbClr val="000000"/>
                </a:solidFill>
                <a:effectLst/>
                <a:uFillTx/>
                <a:latin typeface="Calibri"/>
              </a:endParaRPr>
            </a:p>
          </p:txBody>
        </p:sp>
      </p:grpSp>
      <p:grpSp>
        <p:nvGrpSpPr>
          <p:cNvPr id="374" name="Group 14"/>
          <p:cNvGrpSpPr/>
          <p:nvPr/>
        </p:nvGrpSpPr>
        <p:grpSpPr>
          <a:xfrm>
            <a:off x="4238640" y="3864600"/>
            <a:ext cx="2909520" cy="1981080"/>
            <a:chOff x="4238640" y="3864600"/>
            <a:chExt cx="2909520" cy="1981080"/>
          </a:xfrm>
        </p:grpSpPr>
        <p:cxnSp>
          <p:nvCxnSpPr>
            <p:cNvPr id="375" name="Straight Connector 24"/>
            <p:cNvCxnSpPr/>
            <p:nvPr/>
          </p:nvCxnSpPr>
          <p:spPr>
            <a:xfrm>
              <a:off x="4861440" y="3864600"/>
              <a:ext cx="360" cy="827640"/>
            </a:xfrm>
            <a:prstGeom prst="straightConnector1">
              <a:avLst/>
            </a:prstGeom>
            <a:ln w="53975">
              <a:solidFill>
                <a:srgbClr val="4EA72E"/>
              </a:solidFill>
              <a:headEnd type="oval" w="med" len="med"/>
            </a:ln>
          </p:spPr>
        </p:cxnSp>
        <p:cxnSp>
          <p:nvCxnSpPr>
            <p:cNvPr id="376" name="Straight Connector 26"/>
            <p:cNvCxnSpPr/>
            <p:nvPr/>
          </p:nvCxnSpPr>
          <p:spPr>
            <a:xfrm>
              <a:off x="6069600" y="3886920"/>
              <a:ext cx="360" cy="827640"/>
            </a:xfrm>
            <a:prstGeom prst="straightConnector1">
              <a:avLst/>
            </a:prstGeom>
            <a:ln w="53975">
              <a:solidFill>
                <a:srgbClr val="4EA72E"/>
              </a:solidFill>
              <a:headEnd type="oval" w="med" len="med"/>
            </a:ln>
          </p:spPr>
        </p:cxnSp>
        <p:cxnSp>
          <p:nvCxnSpPr>
            <p:cNvPr id="377" name="Straight Connector 28"/>
            <p:cNvCxnSpPr/>
            <p:nvPr/>
          </p:nvCxnSpPr>
          <p:spPr>
            <a:xfrm>
              <a:off x="6883560" y="3878280"/>
              <a:ext cx="360" cy="827640"/>
            </a:xfrm>
            <a:prstGeom prst="straightConnector1">
              <a:avLst/>
            </a:prstGeom>
            <a:ln w="53975">
              <a:solidFill>
                <a:srgbClr val="4EA72E"/>
              </a:solidFill>
              <a:headEnd type="oval" w="med" len="med"/>
            </a:ln>
          </p:spPr>
        </p:cxnSp>
        <p:sp>
          <p:nvSpPr>
            <p:cNvPr id="378" name="TextBox 25"/>
            <p:cNvSpPr/>
            <p:nvPr/>
          </p:nvSpPr>
          <p:spPr>
            <a:xfrm>
              <a:off x="4238640" y="4676400"/>
              <a:ext cx="859680" cy="1169280"/>
            </a:xfrm>
            <a:prstGeom prst="rect">
              <a:avLst/>
            </a:prstGeom>
            <a:gradFill rotWithShape="0">
              <a:gsLst>
                <a:gs pos="0">
                  <a:srgbClr val="66B253"/>
                </a:gs>
                <a:gs pos="50000">
                  <a:srgbClr val="4AAC27"/>
                </a:gs>
                <a:gs pos="100000">
                  <a:srgbClr val="409E1E"/>
                </a:gs>
              </a:gsLst>
              <a:lin ang="5400000"/>
            </a:gradFill>
            <a:ln w="38100">
              <a:solidFill>
                <a:srgbClr val="1B3C70"/>
              </a:solidFill>
              <a:round/>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M40</a:t>
              </a:r>
              <a:r>
                <a:rPr lang="en-US" sz="1400" b="0" u="none" strike="noStrike">
                  <a:solidFill>
                    <a:schemeClr val="lt1"/>
                  </a:solidFill>
                  <a:effectLst/>
                  <a:uFillTx/>
                  <a:latin typeface="Aptos"/>
                </a:rPr>
                <a:t> Impact analysis WP2</a:t>
              </a:r>
              <a:endParaRPr lang="en-US" sz="1400" b="0" u="none" strike="noStrike">
                <a:solidFill>
                  <a:srgbClr val="000000"/>
                </a:solidFill>
                <a:effectLst/>
                <a:uFillTx/>
                <a:latin typeface="Calibri"/>
              </a:endParaRPr>
            </a:p>
            <a:p>
              <a:pPr defTabSz="914400">
                <a:lnSpc>
                  <a:spcPct val="100000"/>
                </a:lnSpc>
              </a:pPr>
              <a:endParaRPr lang="en-US" sz="1400" b="0" u="none" strike="noStrike">
                <a:solidFill>
                  <a:srgbClr val="000000"/>
                </a:solidFill>
                <a:effectLst/>
                <a:uFillTx/>
                <a:latin typeface="Calibri"/>
              </a:endParaRPr>
            </a:p>
          </p:txBody>
        </p:sp>
        <p:sp>
          <p:nvSpPr>
            <p:cNvPr id="379" name="TextBox 27"/>
            <p:cNvSpPr/>
            <p:nvPr/>
          </p:nvSpPr>
          <p:spPr>
            <a:xfrm>
              <a:off x="5262120" y="4676400"/>
              <a:ext cx="859680" cy="1169280"/>
            </a:xfrm>
            <a:prstGeom prst="rect">
              <a:avLst/>
            </a:prstGeom>
            <a:gradFill rotWithShape="0">
              <a:gsLst>
                <a:gs pos="0">
                  <a:srgbClr val="66B253"/>
                </a:gs>
                <a:gs pos="50000">
                  <a:srgbClr val="4AAC27"/>
                </a:gs>
                <a:gs pos="100000">
                  <a:srgbClr val="409E1E"/>
                </a:gs>
              </a:gsLst>
              <a:lin ang="5400000"/>
            </a:gradFill>
            <a:ln w="0">
              <a:noFill/>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M6</a:t>
              </a:r>
              <a:r>
                <a:rPr lang="en-US" sz="1400" b="0" u="none" strike="noStrike">
                  <a:solidFill>
                    <a:schemeClr val="lt1"/>
                  </a:solidFill>
                  <a:effectLst/>
                  <a:uFillTx/>
                  <a:latin typeface="Aptos"/>
                </a:rPr>
                <a:t> Energy-efficient SSA oper.</a:t>
              </a:r>
              <a:endParaRPr lang="en-US" sz="1400" b="0" u="none" strike="noStrike">
                <a:solidFill>
                  <a:srgbClr val="000000"/>
                </a:solidFill>
                <a:effectLst/>
                <a:uFillTx/>
                <a:latin typeface="Calibri"/>
              </a:endParaRPr>
            </a:p>
          </p:txBody>
        </p:sp>
        <p:sp>
          <p:nvSpPr>
            <p:cNvPr id="380" name="TextBox 29"/>
            <p:cNvSpPr/>
            <p:nvPr/>
          </p:nvSpPr>
          <p:spPr>
            <a:xfrm>
              <a:off x="6233040" y="4676400"/>
              <a:ext cx="915120" cy="1169280"/>
            </a:xfrm>
            <a:prstGeom prst="rect">
              <a:avLst/>
            </a:prstGeom>
            <a:gradFill rotWithShape="0">
              <a:gsLst>
                <a:gs pos="0">
                  <a:srgbClr val="66B253"/>
                </a:gs>
                <a:gs pos="50000">
                  <a:srgbClr val="4AAC27"/>
                </a:gs>
                <a:gs pos="100000">
                  <a:srgbClr val="409E1E"/>
                </a:gs>
              </a:gsLst>
              <a:lin ang="5400000"/>
            </a:gradFill>
            <a:ln w="0">
              <a:noFill/>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M7</a:t>
              </a:r>
              <a:r>
                <a:rPr lang="en-US" sz="1400" b="0" u="none" strike="noStrike">
                  <a:solidFill>
                    <a:schemeClr val="lt1"/>
                  </a:solidFill>
                  <a:effectLst/>
                  <a:uFillTx/>
                  <a:latin typeface="Aptos"/>
                </a:rPr>
                <a:t> Detuning control techni</a:t>
              </a:r>
              <a:endParaRPr lang="en-US" sz="1400" b="0" u="none" strike="noStrike">
                <a:solidFill>
                  <a:srgbClr val="000000"/>
                </a:solidFill>
                <a:effectLst/>
                <a:uFillTx/>
                <a:latin typeface="Calibri"/>
              </a:endParaRPr>
            </a:p>
            <a:p>
              <a:pPr defTabSz="914400">
                <a:lnSpc>
                  <a:spcPct val="100000"/>
                </a:lnSpc>
              </a:pPr>
              <a:r>
                <a:rPr lang="en-US" sz="1400" b="0" u="none" strike="noStrike">
                  <a:solidFill>
                    <a:schemeClr val="lt1"/>
                  </a:solidFill>
                  <a:effectLst/>
                  <a:uFillTx/>
                  <a:latin typeface="Aptos"/>
                </a:rPr>
                <a:t>-ques</a:t>
              </a:r>
              <a:endParaRPr lang="en-US" sz="1400" b="0" u="none" strike="noStrike">
                <a:solidFill>
                  <a:srgbClr val="000000"/>
                </a:solidFill>
                <a:effectLst/>
                <a:uFillTx/>
                <a:latin typeface="Calibri"/>
              </a:endParaRPr>
            </a:p>
          </p:txBody>
        </p:sp>
      </p:grpSp>
      <p:grpSp>
        <p:nvGrpSpPr>
          <p:cNvPr id="381" name="Group 15"/>
          <p:cNvGrpSpPr/>
          <p:nvPr/>
        </p:nvGrpSpPr>
        <p:grpSpPr>
          <a:xfrm>
            <a:off x="6334920" y="1572480"/>
            <a:ext cx="3906360" cy="4273200"/>
            <a:chOff x="6334920" y="1572480"/>
            <a:chExt cx="3906360" cy="4273200"/>
          </a:xfrm>
        </p:grpSpPr>
        <p:cxnSp>
          <p:nvCxnSpPr>
            <p:cNvPr id="382" name="Straight Connector 30"/>
            <p:cNvCxnSpPr/>
            <p:nvPr/>
          </p:nvCxnSpPr>
          <p:spPr>
            <a:xfrm>
              <a:off x="7469640" y="3878280"/>
              <a:ext cx="360" cy="827640"/>
            </a:xfrm>
            <a:prstGeom prst="straightConnector1">
              <a:avLst/>
            </a:prstGeom>
            <a:ln w="53975">
              <a:solidFill>
                <a:srgbClr val="4EA72E"/>
              </a:solidFill>
              <a:headEnd type="oval" w="med" len="med"/>
            </a:ln>
          </p:spPr>
        </p:cxnSp>
        <p:cxnSp>
          <p:nvCxnSpPr>
            <p:cNvPr id="383" name="Straight Connector 33"/>
            <p:cNvCxnSpPr/>
            <p:nvPr/>
          </p:nvCxnSpPr>
          <p:spPr>
            <a:xfrm flipV="1">
              <a:off x="7469640" y="2530440"/>
              <a:ext cx="360" cy="1020960"/>
            </a:xfrm>
            <a:prstGeom prst="straightConnector1">
              <a:avLst/>
            </a:prstGeom>
            <a:ln w="53975">
              <a:solidFill>
                <a:srgbClr val="2C7534"/>
              </a:solidFill>
              <a:headEnd type="oval" w="med" len="med"/>
            </a:ln>
          </p:spPr>
        </p:cxnSp>
        <p:cxnSp>
          <p:nvCxnSpPr>
            <p:cNvPr id="384" name="Straight Connector 38"/>
            <p:cNvCxnSpPr/>
            <p:nvPr/>
          </p:nvCxnSpPr>
          <p:spPr>
            <a:xfrm>
              <a:off x="7269480" y="2512080"/>
              <a:ext cx="344160" cy="360"/>
            </a:xfrm>
            <a:prstGeom prst="straightConnector1">
              <a:avLst/>
            </a:prstGeom>
            <a:ln w="57150">
              <a:solidFill>
                <a:srgbClr val="2C7534"/>
              </a:solidFill>
            </a:ln>
          </p:spPr>
        </p:cxnSp>
        <p:cxnSp>
          <p:nvCxnSpPr>
            <p:cNvPr id="385" name="Straight Connector 39"/>
            <p:cNvCxnSpPr/>
            <p:nvPr/>
          </p:nvCxnSpPr>
          <p:spPr>
            <a:xfrm>
              <a:off x="8621640" y="3886920"/>
              <a:ext cx="360" cy="827640"/>
            </a:xfrm>
            <a:prstGeom prst="straightConnector1">
              <a:avLst/>
            </a:prstGeom>
            <a:ln w="53975">
              <a:solidFill>
                <a:srgbClr val="4EA72E"/>
              </a:solidFill>
              <a:headEnd type="oval" w="med" len="med"/>
            </a:ln>
          </p:spPr>
        </p:cxnSp>
        <p:cxnSp>
          <p:nvCxnSpPr>
            <p:cNvPr id="386" name="Straight Connector 40"/>
            <p:cNvCxnSpPr/>
            <p:nvPr/>
          </p:nvCxnSpPr>
          <p:spPr>
            <a:xfrm>
              <a:off x="9282240" y="3863880"/>
              <a:ext cx="360" cy="827640"/>
            </a:xfrm>
            <a:prstGeom prst="straightConnector1">
              <a:avLst/>
            </a:prstGeom>
            <a:ln w="53975">
              <a:solidFill>
                <a:srgbClr val="4EA72E"/>
              </a:solidFill>
              <a:headEnd type="oval" w="med" len="med"/>
            </a:ln>
          </p:spPr>
        </p:cxnSp>
        <p:cxnSp>
          <p:nvCxnSpPr>
            <p:cNvPr id="387" name="Straight Connector 42"/>
            <p:cNvCxnSpPr/>
            <p:nvPr/>
          </p:nvCxnSpPr>
          <p:spPr>
            <a:xfrm flipV="1">
              <a:off x="9485280" y="2741760"/>
              <a:ext cx="360" cy="770760"/>
            </a:xfrm>
            <a:prstGeom prst="straightConnector1">
              <a:avLst/>
            </a:prstGeom>
            <a:ln w="53975">
              <a:solidFill>
                <a:srgbClr val="2C7534"/>
              </a:solidFill>
              <a:headEnd type="oval" w="med" len="med"/>
            </a:ln>
          </p:spPr>
        </p:cxnSp>
        <p:sp>
          <p:nvSpPr>
            <p:cNvPr id="388" name="TextBox 45"/>
            <p:cNvSpPr/>
            <p:nvPr/>
          </p:nvSpPr>
          <p:spPr>
            <a:xfrm>
              <a:off x="8665560" y="1596600"/>
              <a:ext cx="859680" cy="1169280"/>
            </a:xfrm>
            <a:prstGeom prst="rect">
              <a:avLst/>
            </a:prstGeom>
            <a:gradFill rotWithShape="0">
              <a:gsLst>
                <a:gs pos="0">
                  <a:srgbClr val="4D7D50"/>
                </a:gs>
                <a:gs pos="50000">
                  <a:srgbClr val="156F21"/>
                </a:gs>
                <a:gs pos="100000">
                  <a:srgbClr val="0F661A"/>
                </a:gs>
              </a:gsLst>
              <a:lin ang="5400000"/>
            </a:gradFill>
            <a:ln w="0">
              <a:noFill/>
            </a:ln>
            <a:effectLst>
              <a:outerShdw blurRad="57240" dist="19080" dir="5400000" algn="ctr" rotWithShape="0">
                <a:srgbClr val="000000">
                  <a:alpha val="63000"/>
                </a:srgbClr>
              </a:outerShdw>
            </a:effectLst>
          </p:spPr>
          <p:style>
            <a:lnRef idx="0">
              <a:schemeClr val="accent3"/>
            </a:lnRef>
            <a:fillRef idx="3">
              <a:schemeClr val="accent3"/>
            </a:fillRef>
            <a:effectRef idx="3">
              <a:schemeClr val="accent3"/>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D7</a:t>
              </a:r>
              <a:r>
                <a:rPr lang="en-US" sz="1400" b="0" u="none" strike="noStrike">
                  <a:solidFill>
                    <a:schemeClr val="lt1"/>
                  </a:solidFill>
                  <a:effectLst/>
                  <a:uFillTx/>
                  <a:latin typeface="Aptos"/>
                </a:rPr>
                <a:t> Report on RF control studies</a:t>
              </a:r>
              <a:endParaRPr lang="en-US" sz="1400" b="0" u="none" strike="noStrike">
                <a:solidFill>
                  <a:srgbClr val="000000"/>
                </a:solidFill>
                <a:effectLst/>
                <a:uFillTx/>
                <a:latin typeface="Calibri"/>
              </a:endParaRPr>
            </a:p>
          </p:txBody>
        </p:sp>
        <p:sp>
          <p:nvSpPr>
            <p:cNvPr id="389" name="TextBox 32"/>
            <p:cNvSpPr/>
            <p:nvPr/>
          </p:nvSpPr>
          <p:spPr>
            <a:xfrm>
              <a:off x="6334920" y="1572480"/>
              <a:ext cx="1036080" cy="1169280"/>
            </a:xfrm>
            <a:prstGeom prst="rect">
              <a:avLst/>
            </a:prstGeom>
            <a:gradFill rotWithShape="0">
              <a:gsLst>
                <a:gs pos="0">
                  <a:srgbClr val="4D7D50"/>
                </a:gs>
                <a:gs pos="50000">
                  <a:srgbClr val="156F21"/>
                </a:gs>
                <a:gs pos="100000">
                  <a:srgbClr val="0F661A"/>
                </a:gs>
              </a:gsLst>
              <a:lin ang="5400000"/>
            </a:gradFill>
            <a:ln w="0">
              <a:noFill/>
            </a:ln>
            <a:effectLst>
              <a:outerShdw blurRad="57240" dist="19080" dir="5400000" algn="ctr" rotWithShape="0">
                <a:srgbClr val="000000">
                  <a:alpha val="63000"/>
                </a:srgbClr>
              </a:outerShdw>
            </a:effectLst>
          </p:spPr>
          <p:style>
            <a:lnRef idx="0">
              <a:schemeClr val="accent3"/>
            </a:lnRef>
            <a:fillRef idx="3">
              <a:schemeClr val="accent3"/>
            </a:fillRef>
            <a:effectRef idx="3">
              <a:schemeClr val="accent3"/>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D5</a:t>
              </a:r>
              <a:r>
                <a:rPr lang="en-US" sz="1400" b="0" u="none" strike="noStrike">
                  <a:solidFill>
                    <a:schemeClr val="lt1"/>
                  </a:solidFill>
                  <a:effectLst/>
                  <a:uFillTx/>
                  <a:latin typeface="Aptos"/>
                </a:rPr>
                <a:t> Report  uphonics study and </a:t>
              </a:r>
              <a:br>
                <a:rPr sz="1400"/>
              </a:br>
              <a:r>
                <a:rPr lang="en-US" sz="1400" b="0" u="none" strike="noStrike">
                  <a:solidFill>
                    <a:schemeClr val="lt1"/>
                  </a:solidFill>
                  <a:effectLst/>
                  <a:uFillTx/>
                  <a:latin typeface="Aptos"/>
                </a:rPr>
                <a:t>ML-based mitigation</a:t>
              </a:r>
              <a:endParaRPr lang="en-US" sz="1400" b="0" u="none" strike="noStrike">
                <a:solidFill>
                  <a:srgbClr val="000000"/>
                </a:solidFill>
                <a:effectLst/>
                <a:uFillTx/>
                <a:latin typeface="Calibri"/>
              </a:endParaRPr>
            </a:p>
          </p:txBody>
        </p:sp>
        <p:sp>
          <p:nvSpPr>
            <p:cNvPr id="390" name="TextBox 35"/>
            <p:cNvSpPr/>
            <p:nvPr/>
          </p:nvSpPr>
          <p:spPr>
            <a:xfrm>
              <a:off x="7567200" y="1592640"/>
              <a:ext cx="996840" cy="1169280"/>
            </a:xfrm>
            <a:prstGeom prst="rect">
              <a:avLst/>
            </a:prstGeom>
            <a:gradFill rotWithShape="0">
              <a:gsLst>
                <a:gs pos="0">
                  <a:srgbClr val="4D7D50"/>
                </a:gs>
                <a:gs pos="50000">
                  <a:srgbClr val="156F21"/>
                </a:gs>
                <a:gs pos="100000">
                  <a:srgbClr val="0F661A"/>
                </a:gs>
              </a:gsLst>
              <a:lin ang="5400000"/>
            </a:gradFill>
            <a:ln w="0">
              <a:noFill/>
            </a:ln>
            <a:effectLst>
              <a:outerShdw blurRad="57240" dist="19080" dir="5400000" algn="ctr" rotWithShape="0">
                <a:srgbClr val="000000">
                  <a:alpha val="63000"/>
                </a:srgbClr>
              </a:outerShdw>
            </a:effectLst>
          </p:spPr>
          <p:style>
            <a:lnRef idx="0">
              <a:schemeClr val="accent3"/>
            </a:lnRef>
            <a:fillRef idx="3">
              <a:schemeClr val="accent3"/>
            </a:fillRef>
            <a:effectRef idx="3">
              <a:schemeClr val="accent3"/>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D6</a:t>
              </a:r>
              <a:r>
                <a:rPr lang="en-US" sz="1400" b="0" u="none" strike="noStrike">
                  <a:solidFill>
                    <a:schemeClr val="lt1"/>
                  </a:solidFill>
                  <a:effectLst/>
                  <a:uFillTx/>
                  <a:latin typeface="Aptos"/>
                </a:rPr>
                <a:t> </a:t>
              </a:r>
              <a:br>
                <a:rPr sz="1400"/>
              </a:br>
              <a:r>
                <a:rPr lang="en-US" sz="1400" b="0" u="none" strike="noStrike">
                  <a:solidFill>
                    <a:schemeClr val="lt1"/>
                  </a:solidFill>
                  <a:effectLst/>
                  <a:uFillTx/>
                  <a:latin typeface="Aptos"/>
                </a:rPr>
                <a:t>Report on </a:t>
              </a:r>
              <a:endParaRPr lang="en-US" sz="1400" b="0" u="none" strike="noStrike">
                <a:solidFill>
                  <a:srgbClr val="000000"/>
                </a:solidFill>
                <a:effectLst/>
                <a:uFillTx/>
                <a:latin typeface="Calibri"/>
              </a:endParaRPr>
            </a:p>
            <a:p>
              <a:pPr defTabSz="914400">
                <a:lnSpc>
                  <a:spcPct val="100000"/>
                </a:lnSpc>
              </a:pPr>
              <a:r>
                <a:rPr lang="en-US" sz="1400" b="0" u="none" strike="noStrike">
                  <a:solidFill>
                    <a:schemeClr val="lt1"/>
                  </a:solidFill>
                  <a:effectLst/>
                  <a:uFillTx/>
                  <a:latin typeface="Aptos"/>
                </a:rPr>
                <a:t>LLRF/SSA  interface study</a:t>
              </a:r>
              <a:endParaRPr lang="en-US" sz="1400" b="0" u="none" strike="noStrike">
                <a:solidFill>
                  <a:srgbClr val="000000"/>
                </a:solidFill>
                <a:effectLst/>
                <a:uFillTx/>
                <a:latin typeface="Calibri"/>
              </a:endParaRPr>
            </a:p>
          </p:txBody>
        </p:sp>
        <p:sp>
          <p:nvSpPr>
            <p:cNvPr id="391" name="TextBox 31"/>
            <p:cNvSpPr/>
            <p:nvPr/>
          </p:nvSpPr>
          <p:spPr>
            <a:xfrm>
              <a:off x="7240320" y="4676400"/>
              <a:ext cx="859680" cy="1169280"/>
            </a:xfrm>
            <a:prstGeom prst="rect">
              <a:avLst/>
            </a:prstGeom>
            <a:gradFill rotWithShape="0">
              <a:gsLst>
                <a:gs pos="0">
                  <a:srgbClr val="66B253"/>
                </a:gs>
                <a:gs pos="50000">
                  <a:srgbClr val="4AAC27"/>
                </a:gs>
                <a:gs pos="100000">
                  <a:srgbClr val="409E1E"/>
                </a:gs>
              </a:gsLst>
              <a:lin ang="5400000"/>
            </a:gradFill>
            <a:ln w="0">
              <a:noFill/>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M8</a:t>
              </a:r>
              <a:r>
                <a:rPr lang="en-US" sz="1400" b="0" u="none" strike="noStrike">
                  <a:solidFill>
                    <a:schemeClr val="lt1"/>
                  </a:solidFill>
                  <a:effectLst/>
                  <a:uFillTx/>
                  <a:latin typeface="Aptos"/>
                </a:rPr>
                <a:t> Field control for high Qext cavs.</a:t>
              </a:r>
              <a:endParaRPr lang="en-US" sz="1400" b="0" u="none" strike="noStrike">
                <a:solidFill>
                  <a:srgbClr val="000000"/>
                </a:solidFill>
                <a:effectLst/>
                <a:uFillTx/>
                <a:latin typeface="Calibri"/>
              </a:endParaRPr>
            </a:p>
          </p:txBody>
        </p:sp>
        <p:sp>
          <p:nvSpPr>
            <p:cNvPr id="392" name="TextBox 44"/>
            <p:cNvSpPr/>
            <p:nvPr/>
          </p:nvSpPr>
          <p:spPr>
            <a:xfrm>
              <a:off x="8229600" y="4676400"/>
              <a:ext cx="859680" cy="1169280"/>
            </a:xfrm>
            <a:prstGeom prst="rect">
              <a:avLst/>
            </a:prstGeom>
            <a:gradFill rotWithShape="0">
              <a:gsLst>
                <a:gs pos="0">
                  <a:srgbClr val="66B253"/>
                </a:gs>
                <a:gs pos="50000">
                  <a:srgbClr val="4AAC27"/>
                </a:gs>
                <a:gs pos="100000">
                  <a:srgbClr val="409E1E"/>
                </a:gs>
              </a:gsLst>
              <a:lin ang="5400000"/>
            </a:gradFill>
            <a:ln w="0">
              <a:noFill/>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M9</a:t>
              </a:r>
              <a:r>
                <a:rPr lang="en-US" sz="1400" b="0" u="none" strike="noStrike">
                  <a:solidFill>
                    <a:schemeClr val="lt1"/>
                  </a:solidFill>
                  <a:effectLst/>
                  <a:uFillTx/>
                  <a:latin typeface="Aptos"/>
                </a:rPr>
                <a:t> demo</a:t>
              </a:r>
              <a:endParaRPr lang="en-US" sz="1400" b="0" u="none" strike="noStrike">
                <a:solidFill>
                  <a:srgbClr val="000000"/>
                </a:solidFill>
                <a:effectLst/>
                <a:uFillTx/>
                <a:latin typeface="Calibri"/>
              </a:endParaRPr>
            </a:p>
            <a:p>
              <a:pPr defTabSz="914400">
                <a:lnSpc>
                  <a:spcPct val="100000"/>
                </a:lnSpc>
              </a:pPr>
              <a:r>
                <a:rPr lang="en-US" sz="1400" b="0" u="none" strike="noStrike">
                  <a:solidFill>
                    <a:schemeClr val="lt1"/>
                  </a:solidFill>
                  <a:effectLst/>
                  <a:uFillTx/>
                  <a:latin typeface="Aptos"/>
                </a:rPr>
                <a:t>ML and anomaly detect.</a:t>
              </a:r>
              <a:endParaRPr lang="en-US" sz="1400" b="0" u="none" strike="noStrike">
                <a:solidFill>
                  <a:srgbClr val="000000"/>
                </a:solidFill>
                <a:effectLst/>
                <a:uFillTx/>
                <a:latin typeface="Calibri"/>
              </a:endParaRPr>
            </a:p>
          </p:txBody>
        </p:sp>
        <p:sp>
          <p:nvSpPr>
            <p:cNvPr id="393" name="TextBox 50"/>
            <p:cNvSpPr/>
            <p:nvPr/>
          </p:nvSpPr>
          <p:spPr>
            <a:xfrm>
              <a:off x="9181080" y="4676400"/>
              <a:ext cx="1060200" cy="1169280"/>
            </a:xfrm>
            <a:prstGeom prst="rect">
              <a:avLst/>
            </a:prstGeom>
            <a:gradFill rotWithShape="0">
              <a:gsLst>
                <a:gs pos="0">
                  <a:srgbClr val="66B253"/>
                </a:gs>
                <a:gs pos="50000">
                  <a:srgbClr val="4AAC27"/>
                </a:gs>
                <a:gs pos="100000">
                  <a:srgbClr val="409E1E"/>
                </a:gs>
              </a:gsLst>
              <a:lin ang="5400000"/>
            </a:gradFill>
            <a:ln w="0">
              <a:noFill/>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M10 </a:t>
              </a:r>
              <a:r>
                <a:rPr lang="en-US" sz="1400" b="0" u="none" strike="noStrike">
                  <a:solidFill>
                    <a:schemeClr val="lt1"/>
                  </a:solidFill>
                  <a:effectLst/>
                  <a:uFillTx/>
                  <a:latin typeface="Aptos"/>
                </a:rPr>
                <a:t>demo</a:t>
              </a:r>
              <a:endParaRPr lang="en-US" sz="1400" b="0" u="none" strike="noStrike">
                <a:solidFill>
                  <a:srgbClr val="000000"/>
                </a:solidFill>
                <a:effectLst/>
                <a:uFillTx/>
                <a:latin typeface="Calibri"/>
              </a:endParaRPr>
            </a:p>
            <a:p>
              <a:pPr defTabSz="914400">
                <a:lnSpc>
                  <a:spcPct val="100000"/>
                </a:lnSpc>
              </a:pPr>
              <a:r>
                <a:rPr lang="en-US" sz="1400" b="0" u="none" strike="noStrike">
                  <a:solidFill>
                    <a:schemeClr val="lt1"/>
                  </a:solidFill>
                  <a:effectLst/>
                  <a:uFillTx/>
                  <a:latin typeface="Aptos"/>
                </a:rPr>
                <a:t>uphonic FE-FRT</a:t>
              </a:r>
              <a:endParaRPr lang="en-US" sz="1400" b="0" u="none" strike="noStrike">
                <a:solidFill>
                  <a:srgbClr val="000000"/>
                </a:solidFill>
                <a:effectLst/>
                <a:uFillTx/>
                <a:latin typeface="Calibri"/>
              </a:endParaRPr>
            </a:p>
            <a:p>
              <a:pPr defTabSz="914400">
                <a:lnSpc>
                  <a:spcPct val="100000"/>
                </a:lnSpc>
              </a:pPr>
              <a:r>
                <a:rPr lang="en-US" sz="1400" b="0" u="none" strike="noStrike">
                  <a:solidFill>
                    <a:schemeClr val="lt1"/>
                  </a:solidFill>
                  <a:effectLst/>
                  <a:uFillTx/>
                  <a:latin typeface="Aptos"/>
                </a:rPr>
                <a:t>Compensa-tion</a:t>
              </a:r>
              <a:endParaRPr lang="en-US" sz="1400" b="0" u="none" strike="noStrike">
                <a:solidFill>
                  <a:srgbClr val="000000"/>
                </a:solidFill>
                <a:effectLst/>
                <a:uFillTx/>
                <a:latin typeface="Calibri"/>
              </a:endParaRPr>
            </a:p>
          </p:txBody>
        </p:sp>
      </p:grpSp>
      <p:sp>
        <p:nvSpPr>
          <p:cNvPr id="394" name="TextBox 61"/>
          <p:cNvSpPr/>
          <p:nvPr/>
        </p:nvSpPr>
        <p:spPr>
          <a:xfrm>
            <a:off x="411480" y="5108400"/>
            <a:ext cx="1491840" cy="307440"/>
          </a:xfrm>
          <a:prstGeom prst="rect">
            <a:avLst/>
          </a:prstGeom>
          <a:gradFill rotWithShape="0">
            <a:gsLst>
              <a:gs pos="0">
                <a:srgbClr val="66B253"/>
              </a:gs>
              <a:gs pos="50000">
                <a:srgbClr val="4AAC27"/>
              </a:gs>
              <a:gs pos="100000">
                <a:srgbClr val="409E1E"/>
              </a:gs>
            </a:gsLst>
            <a:lin ang="5400000"/>
          </a:gradFill>
          <a:ln w="38100">
            <a:noFill/>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Mx  Milestones</a:t>
            </a:r>
            <a:endParaRPr lang="en-US" sz="1400" b="0" u="none" strike="noStrike">
              <a:solidFill>
                <a:srgbClr val="000000"/>
              </a:solidFill>
              <a:effectLst/>
              <a:uFillTx/>
              <a:latin typeface="Calibri"/>
            </a:endParaRPr>
          </a:p>
        </p:txBody>
      </p:sp>
      <p:sp>
        <p:nvSpPr>
          <p:cNvPr id="395" name="TextBox 62"/>
          <p:cNvSpPr/>
          <p:nvPr/>
        </p:nvSpPr>
        <p:spPr>
          <a:xfrm>
            <a:off x="395640" y="4695120"/>
            <a:ext cx="1491840" cy="307440"/>
          </a:xfrm>
          <a:prstGeom prst="rect">
            <a:avLst/>
          </a:prstGeom>
          <a:solidFill>
            <a:srgbClr val="2C7534"/>
          </a:solidFill>
          <a:ln w="38100">
            <a:noFill/>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Dx  Deliverables</a:t>
            </a:r>
            <a:endParaRPr lang="en-US" sz="1400" b="0" u="none" strike="noStrike">
              <a:solidFill>
                <a:srgbClr val="FFFFFF"/>
              </a:solidFill>
              <a:effectLst/>
              <a:uFillTx/>
              <a:latin typeface="Calibri"/>
            </a:endParaRPr>
          </a:p>
        </p:txBody>
      </p:sp>
      <p:sp>
        <p:nvSpPr>
          <p:cNvPr id="396" name="TextBox 63"/>
          <p:cNvSpPr/>
          <p:nvPr/>
        </p:nvSpPr>
        <p:spPr>
          <a:xfrm>
            <a:off x="395640" y="5531040"/>
            <a:ext cx="1491840" cy="307440"/>
          </a:xfrm>
          <a:prstGeom prst="rect">
            <a:avLst/>
          </a:prstGeom>
          <a:noFill/>
          <a:ln w="38100">
            <a:solidFill>
              <a:srgbClr val="1B3C70"/>
            </a:solidFill>
            <a:round/>
          </a:ln>
          <a:effectLst>
            <a:outerShdw blurRad="57240" dist="19080" dir="5400000" algn="ctr" rotWithShape="0">
              <a:srgbClr val="000000">
                <a:alpha val="63000"/>
              </a:srgbClr>
            </a:outerShdw>
          </a:effectLst>
        </p:spPr>
        <p:style>
          <a:lnRef idx="0">
            <a:schemeClr val="accent6"/>
          </a:lnRef>
          <a:fillRef idx="3">
            <a:schemeClr val="accent6"/>
          </a:fillRef>
          <a:effectRef idx="3">
            <a:schemeClr val="accent6"/>
          </a:effectRef>
          <a:fontRef idx="minor"/>
        </p:style>
        <p:txBody>
          <a:bodyPr lIns="90000" tIns="45000" rIns="90000" bIns="45000" anchor="t">
            <a:spAutoFit/>
          </a:bodyPr>
          <a:lstStyle/>
          <a:p>
            <a:pPr algn="ctr" defTabSz="914400">
              <a:lnSpc>
                <a:spcPct val="100000"/>
              </a:lnSpc>
            </a:pPr>
            <a:r>
              <a:rPr lang="en-US" sz="1400" b="1" u="none" strike="noStrike">
                <a:solidFill>
                  <a:schemeClr val="dk1"/>
                </a:solidFill>
                <a:effectLst/>
                <a:uFillTx/>
                <a:latin typeface="Aptos"/>
              </a:rPr>
              <a:t>Accounted for</a:t>
            </a:r>
            <a:endParaRPr lang="en-US" sz="1400" b="0" u="none" strike="noStrike">
              <a:solidFill>
                <a:srgbClr val="000000"/>
              </a:solidFill>
              <a:effectLst/>
              <a:uFillTx/>
              <a:latin typeface="Calibri"/>
            </a:endParaRPr>
          </a:p>
        </p:txBody>
      </p:sp>
      <p:sp>
        <p:nvSpPr>
          <p:cNvPr id="397" name="TextBox 23"/>
          <p:cNvSpPr/>
          <p:nvPr/>
        </p:nvSpPr>
        <p:spPr>
          <a:xfrm>
            <a:off x="1141560" y="1596960"/>
            <a:ext cx="824040" cy="1169280"/>
          </a:xfrm>
          <a:prstGeom prst="rect">
            <a:avLst/>
          </a:prstGeom>
          <a:gradFill rotWithShape="0">
            <a:gsLst>
              <a:gs pos="0">
                <a:srgbClr val="4D7D50"/>
              </a:gs>
              <a:gs pos="50000">
                <a:srgbClr val="156F21"/>
              </a:gs>
              <a:gs pos="100000">
                <a:srgbClr val="0F661A"/>
              </a:gs>
            </a:gsLst>
            <a:lin ang="5400000"/>
          </a:gradFill>
          <a:ln w="38100">
            <a:solidFill>
              <a:srgbClr val="1B3C70"/>
            </a:solidFill>
            <a:round/>
          </a:ln>
          <a:effectLst>
            <a:outerShdw blurRad="57240" dist="19080" dir="5400000" algn="ctr" rotWithShape="0">
              <a:srgbClr val="000000">
                <a:alpha val="63000"/>
              </a:srgbClr>
            </a:outerShdw>
          </a:effectLst>
        </p:spPr>
        <p:style>
          <a:lnRef idx="0">
            <a:schemeClr val="accent3"/>
          </a:lnRef>
          <a:fillRef idx="3">
            <a:schemeClr val="accent3"/>
          </a:fillRef>
          <a:effectRef idx="3">
            <a:schemeClr val="accent3"/>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ptos"/>
              </a:rPr>
              <a:t>D35</a:t>
            </a:r>
            <a:r>
              <a:rPr lang="en-US" sz="1400" b="0" u="none" strike="noStrike">
                <a:solidFill>
                  <a:schemeClr val="lt1"/>
                </a:solidFill>
                <a:effectLst/>
                <a:uFillTx/>
                <a:latin typeface="Aptos"/>
              </a:rPr>
              <a:t> </a:t>
            </a:r>
            <a:endParaRPr lang="en-US" sz="1400" b="0" u="none" strike="noStrike">
              <a:solidFill>
                <a:srgbClr val="000000"/>
              </a:solidFill>
              <a:effectLst/>
              <a:uFillTx/>
              <a:latin typeface="Calibri"/>
            </a:endParaRPr>
          </a:p>
          <a:p>
            <a:pPr defTabSz="914400">
              <a:lnSpc>
                <a:spcPct val="100000"/>
              </a:lnSpc>
            </a:pPr>
            <a:r>
              <a:rPr lang="en-US" sz="1400" b="0" u="none" strike="noStrike">
                <a:solidFill>
                  <a:schemeClr val="lt1"/>
                </a:solidFill>
                <a:effectLst/>
                <a:uFillTx/>
                <a:latin typeface="Aptos"/>
              </a:rPr>
              <a:t>ML implementation plan</a:t>
            </a:r>
            <a:endParaRPr lang="en-US" sz="14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58CBF630-4245-98DB-C444-A7E842962D73}"/>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23</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1F6EFF33-A590-B659-0334-61EF38D6867A}"/>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extBox 3"/>
          <p:cNvSpPr/>
          <p:nvPr/>
        </p:nvSpPr>
        <p:spPr>
          <a:xfrm>
            <a:off x="3418200" y="315720"/>
            <a:ext cx="437616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iSAS publications</a:t>
            </a:r>
            <a:endParaRPr lang="en-US" sz="2400" b="0" u="none" strike="noStrike">
              <a:solidFill>
                <a:srgbClr val="000000"/>
              </a:solidFill>
              <a:effectLst/>
              <a:uFillTx/>
              <a:latin typeface="Calibri"/>
            </a:endParaRPr>
          </a:p>
        </p:txBody>
      </p:sp>
      <p:pic>
        <p:nvPicPr>
          <p:cNvPr id="399"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400" name="TextBox 1"/>
          <p:cNvSpPr/>
          <p:nvPr/>
        </p:nvSpPr>
        <p:spPr>
          <a:xfrm>
            <a:off x="524520" y="1407600"/>
            <a:ext cx="10445400" cy="39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2000" b="1" u="none" strike="noStrike">
                <a:solidFill>
                  <a:schemeClr val="dk2"/>
                </a:solidFill>
                <a:effectLst/>
                <a:uFillTx/>
                <a:latin typeface="Aptos"/>
              </a:rPr>
              <a:t>List of iSAS publications to date</a:t>
            </a:r>
            <a:endParaRPr lang="en-US" sz="2000" b="0" u="none" strike="noStrike">
              <a:solidFill>
                <a:srgbClr val="000000"/>
              </a:solidFill>
              <a:effectLst/>
              <a:uFillTx/>
              <a:latin typeface="Calibri"/>
            </a:endParaRPr>
          </a:p>
        </p:txBody>
      </p:sp>
      <p:sp>
        <p:nvSpPr>
          <p:cNvPr id="401" name="TextBox 6"/>
          <p:cNvSpPr/>
          <p:nvPr/>
        </p:nvSpPr>
        <p:spPr>
          <a:xfrm>
            <a:off x="524520" y="1891080"/>
            <a:ext cx="11344680" cy="461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u="none" strike="noStrike" dirty="0">
                <a:solidFill>
                  <a:srgbClr val="000000"/>
                </a:solidFill>
                <a:effectLst/>
                <a:uFillTx/>
                <a:latin typeface="arial"/>
              </a:rPr>
              <a:t>IPAC2025</a:t>
            </a:r>
            <a:endParaRPr lang="en-US" sz="1600" b="0" u="none" strike="noStrike" dirty="0">
              <a:solidFill>
                <a:srgbClr val="000000"/>
              </a:solidFill>
              <a:effectLst/>
              <a:uFillTx/>
              <a:latin typeface="Calibri"/>
            </a:endParaRPr>
          </a:p>
          <a:p>
            <a:pPr defTabSz="914400">
              <a:lnSpc>
                <a:spcPct val="100000"/>
              </a:lnSpc>
            </a:pPr>
            <a:r>
              <a:rPr lang="en-US" sz="1100" b="0" u="none" strike="noStrike" dirty="0">
                <a:solidFill>
                  <a:schemeClr val="lt1">
                    <a:lumMod val="50000"/>
                  </a:schemeClr>
                </a:solidFill>
                <a:effectLst/>
                <a:uFillTx/>
                <a:latin typeface="arial"/>
              </a:rPr>
              <a:t>[1]    M. </a:t>
            </a:r>
            <a:r>
              <a:rPr lang="en-US" sz="1100" b="0" u="none" strike="noStrike" dirty="0" err="1">
                <a:solidFill>
                  <a:schemeClr val="lt1">
                    <a:lumMod val="50000"/>
                  </a:schemeClr>
                </a:solidFill>
                <a:effectLst/>
                <a:uFillTx/>
                <a:latin typeface="arial"/>
              </a:rPr>
              <a:t>Grecki</a:t>
            </a:r>
            <a:r>
              <a:rPr lang="en-US" sz="1100" b="0" u="none" strike="noStrike" dirty="0">
                <a:solidFill>
                  <a:schemeClr val="lt1">
                    <a:lumMod val="50000"/>
                  </a:schemeClr>
                </a:solidFill>
                <a:effectLst/>
                <a:uFillTx/>
                <a:latin typeface="arial"/>
              </a:rPr>
              <a:t> </a:t>
            </a:r>
            <a:r>
              <a:rPr lang="en-US" sz="1100" b="0" i="1" u="none" strike="noStrike" dirty="0">
                <a:solidFill>
                  <a:schemeClr val="lt1">
                    <a:lumMod val="50000"/>
                  </a:schemeClr>
                </a:solidFill>
                <a:effectLst/>
                <a:uFillTx/>
                <a:latin typeface="arial"/>
              </a:rPr>
              <a:t>et al.</a:t>
            </a:r>
            <a:r>
              <a:rPr lang="en-US" sz="1100" b="0" u="none" strike="noStrike" dirty="0">
                <a:solidFill>
                  <a:schemeClr val="lt1">
                    <a:lumMod val="50000"/>
                  </a:schemeClr>
                </a:solidFill>
                <a:effectLst/>
                <a:uFillTx/>
                <a:latin typeface="arial"/>
              </a:rPr>
              <a:t>, “Optimization of Piezo Operation for superconducting TESLA cavities at EuXFEL”, in </a:t>
            </a:r>
            <a:r>
              <a:rPr lang="en-US" sz="1100" b="0" i="1" u="none" strike="noStrike" dirty="0">
                <a:solidFill>
                  <a:schemeClr val="lt1">
                    <a:lumMod val="50000"/>
                  </a:schemeClr>
                </a:solidFill>
                <a:effectLst/>
                <a:uFillTx/>
                <a:latin typeface="arial"/>
              </a:rPr>
              <a:t>Proc. IPAC'25</a:t>
            </a:r>
            <a:r>
              <a:rPr lang="en-US" sz="1100" b="0" u="none" strike="noStrike" dirty="0">
                <a:solidFill>
                  <a:schemeClr val="lt1">
                    <a:lumMod val="50000"/>
                  </a:schemeClr>
                </a:solidFill>
                <a:effectLst/>
                <a:uFillTx/>
                <a:latin typeface="arial"/>
              </a:rPr>
              <a:t>, Taipei, Taiwan, Jun. 2025, pp. 3051-3053. </a:t>
            </a:r>
            <a:br>
              <a:rPr sz="1100" dirty="0"/>
            </a:br>
            <a:r>
              <a:rPr lang="en-US" sz="1100" b="0" u="none" strike="noStrike" dirty="0">
                <a:solidFill>
                  <a:schemeClr val="lt1">
                    <a:lumMod val="50000"/>
                  </a:schemeClr>
                </a:solidFill>
                <a:effectLst/>
                <a:uFillTx/>
                <a:latin typeface="arial"/>
              </a:rPr>
              <a:t>        </a:t>
            </a:r>
            <a:r>
              <a:rPr lang="en-US" sz="1100" b="0" u="none" strike="noStrike" dirty="0">
                <a:solidFill>
                  <a:schemeClr val="lt1">
                    <a:lumMod val="50000"/>
                  </a:schemeClr>
                </a:solidFill>
                <a:effectLst/>
                <a:uFillTx/>
                <a:latin typeface="arial"/>
                <a:hlinkClick r:id="rId3"/>
              </a:rPr>
              <a:t>doi:10.18429/JACoW-IPAC2025-THPS040</a:t>
            </a:r>
            <a:endParaRPr lang="en-US" sz="1100" b="0" u="none" strike="noStrike" dirty="0">
              <a:solidFill>
                <a:srgbClr val="000000"/>
              </a:solidFill>
              <a:effectLst/>
              <a:uFillTx/>
              <a:latin typeface="Calibri"/>
            </a:endParaRPr>
          </a:p>
          <a:p>
            <a:pPr defTabSz="914400">
              <a:lnSpc>
                <a:spcPct val="100000"/>
              </a:lnSpc>
            </a:pPr>
            <a:r>
              <a:rPr lang="en-US" sz="1100" b="0" u="none" strike="noStrike" dirty="0">
                <a:solidFill>
                  <a:schemeClr val="lt1">
                    <a:lumMod val="50000"/>
                  </a:schemeClr>
                </a:solidFill>
                <a:effectLst/>
                <a:uFillTx/>
                <a:latin typeface="arial"/>
              </a:rPr>
              <a:t>[2]    Y. Sun </a:t>
            </a:r>
            <a:r>
              <a:rPr lang="en-US" sz="1100" b="0" i="1" u="none" strike="noStrike" dirty="0">
                <a:solidFill>
                  <a:schemeClr val="lt1">
                    <a:lumMod val="50000"/>
                  </a:schemeClr>
                </a:solidFill>
                <a:effectLst/>
                <a:uFillTx/>
                <a:latin typeface="arial"/>
              </a:rPr>
              <a:t>et al.</a:t>
            </a:r>
            <a:r>
              <a:rPr lang="en-US" sz="1100" b="0" u="none" strike="noStrike" dirty="0">
                <a:solidFill>
                  <a:schemeClr val="lt1">
                    <a:lumMod val="50000"/>
                  </a:schemeClr>
                </a:solidFill>
                <a:effectLst/>
                <a:uFillTx/>
                <a:latin typeface="arial"/>
              </a:rPr>
              <a:t>, “Machine learning for calibration drift forecasting in superconducting RF cavities”, in </a:t>
            </a:r>
            <a:r>
              <a:rPr lang="en-US" sz="1100" b="0" i="1" u="none" strike="noStrike" dirty="0">
                <a:solidFill>
                  <a:schemeClr val="lt1">
                    <a:lumMod val="50000"/>
                  </a:schemeClr>
                </a:solidFill>
                <a:effectLst/>
                <a:uFillTx/>
                <a:latin typeface="arial"/>
              </a:rPr>
              <a:t>Proc. IPAC'25</a:t>
            </a:r>
            <a:r>
              <a:rPr lang="en-US" sz="1100" b="0" u="none" strike="noStrike" dirty="0">
                <a:solidFill>
                  <a:schemeClr val="lt1">
                    <a:lumMod val="50000"/>
                  </a:schemeClr>
                </a:solidFill>
                <a:effectLst/>
                <a:uFillTx/>
                <a:latin typeface="arial"/>
              </a:rPr>
              <a:t>, Taipei, Taiwan, Jun. 2025, pp. 3230-3233. </a:t>
            </a:r>
            <a:br>
              <a:rPr sz="1100" dirty="0"/>
            </a:br>
            <a:r>
              <a:rPr lang="en-US" sz="1100" b="0" u="none" strike="noStrike" dirty="0">
                <a:solidFill>
                  <a:schemeClr val="lt1">
                    <a:lumMod val="50000"/>
                  </a:schemeClr>
                </a:solidFill>
                <a:effectLst/>
                <a:uFillTx/>
                <a:latin typeface="arial"/>
              </a:rPr>
              <a:t>        </a:t>
            </a:r>
            <a:r>
              <a:rPr lang="en-US" sz="1100" b="0" u="none" strike="noStrike" dirty="0">
                <a:solidFill>
                  <a:schemeClr val="lt1">
                    <a:lumMod val="50000"/>
                  </a:schemeClr>
                </a:solidFill>
                <a:effectLst/>
                <a:uFillTx/>
                <a:latin typeface="arial"/>
                <a:hlinkClick r:id="rId4"/>
              </a:rPr>
              <a:t>doi:10.18429/JACoW-IPAC2025-THPS135</a:t>
            </a:r>
            <a:endParaRPr lang="en-US" sz="1100" b="0" u="none" strike="noStrike" dirty="0">
              <a:solidFill>
                <a:srgbClr val="000000"/>
              </a:solidFill>
              <a:effectLst/>
              <a:uFillTx/>
              <a:latin typeface="Calibri"/>
            </a:endParaRPr>
          </a:p>
          <a:p>
            <a:pPr defTabSz="914400">
              <a:lnSpc>
                <a:spcPct val="100000"/>
              </a:lnSpc>
            </a:pPr>
            <a:r>
              <a:rPr lang="en-US" sz="1100" b="0" u="none" strike="noStrike" dirty="0">
                <a:solidFill>
                  <a:schemeClr val="lt1">
                    <a:lumMod val="50000"/>
                  </a:schemeClr>
                </a:solidFill>
                <a:effectLst/>
                <a:uFillTx/>
                <a:latin typeface="arial"/>
              </a:rPr>
              <a:t>[3]    A. Eichler </a:t>
            </a:r>
            <a:r>
              <a:rPr lang="en-US" sz="1100" b="0" i="1" u="none" strike="noStrike" dirty="0">
                <a:solidFill>
                  <a:schemeClr val="lt1">
                    <a:lumMod val="50000"/>
                  </a:schemeClr>
                </a:solidFill>
                <a:effectLst/>
                <a:uFillTx/>
                <a:latin typeface="arial"/>
              </a:rPr>
              <a:t>et al.</a:t>
            </a:r>
            <a:r>
              <a:rPr lang="en-US" sz="1100" b="0" u="none" strike="noStrike" dirty="0">
                <a:solidFill>
                  <a:schemeClr val="lt1">
                    <a:lumMod val="50000"/>
                  </a:schemeClr>
                </a:solidFill>
                <a:effectLst/>
                <a:uFillTx/>
                <a:latin typeface="arial"/>
              </a:rPr>
              <a:t>, “Enhancing quench detection in SRF cavities at the EuXFEL: Towards machine learning approaches and practical challenges”, in </a:t>
            </a:r>
            <a:r>
              <a:rPr lang="en-US" sz="1100" b="0" i="1" u="none" strike="noStrike" dirty="0">
                <a:solidFill>
                  <a:schemeClr val="lt1">
                    <a:lumMod val="50000"/>
                  </a:schemeClr>
                </a:solidFill>
                <a:effectLst/>
                <a:uFillTx/>
                <a:latin typeface="arial"/>
              </a:rPr>
              <a:t>Proc. IPAC'25</a:t>
            </a:r>
            <a:r>
              <a:rPr lang="en-US" sz="1100" b="0" u="none" strike="noStrike" dirty="0">
                <a:solidFill>
                  <a:schemeClr val="lt1">
                    <a:lumMod val="50000"/>
                  </a:schemeClr>
                </a:solidFill>
                <a:effectLst/>
                <a:uFillTx/>
                <a:latin typeface="arial"/>
              </a:rPr>
              <a:t>, Taipei,</a:t>
            </a:r>
            <a:br>
              <a:rPr sz="1100" dirty="0"/>
            </a:br>
            <a:r>
              <a:rPr lang="en-US" sz="1100" b="0" u="none" strike="noStrike" dirty="0">
                <a:solidFill>
                  <a:schemeClr val="lt1">
                    <a:lumMod val="50000"/>
                  </a:schemeClr>
                </a:solidFill>
                <a:effectLst/>
                <a:uFillTx/>
                <a:latin typeface="arial"/>
              </a:rPr>
              <a:t>        Taiwan, Jun. 2025, pp. 3226-3229. </a:t>
            </a:r>
            <a:r>
              <a:rPr lang="en-US" sz="1100" b="0" u="none" strike="noStrike" dirty="0">
                <a:solidFill>
                  <a:schemeClr val="lt1">
                    <a:lumMod val="50000"/>
                  </a:schemeClr>
                </a:solidFill>
                <a:effectLst/>
                <a:uFillTx/>
                <a:latin typeface="arial"/>
                <a:hlinkClick r:id="rId5"/>
              </a:rPr>
              <a:t>doi:10.18429/JACoW-IPAC2025-THPS134</a:t>
            </a:r>
            <a:endParaRPr lang="en-US" sz="1100" b="0" u="none" strike="noStrike" dirty="0">
              <a:solidFill>
                <a:srgbClr val="000000"/>
              </a:solidFill>
              <a:effectLst/>
              <a:uFillTx/>
              <a:latin typeface="Calibri"/>
            </a:endParaRPr>
          </a:p>
          <a:p>
            <a:pPr defTabSz="914400">
              <a:lnSpc>
                <a:spcPct val="100000"/>
              </a:lnSpc>
            </a:pPr>
            <a:endParaRPr lang="en-US" sz="1800" b="0" u="none" strike="noStrike" dirty="0">
              <a:solidFill>
                <a:srgbClr val="000000"/>
              </a:solidFill>
              <a:effectLst/>
              <a:uFillTx/>
              <a:latin typeface="Calibri"/>
            </a:endParaRPr>
          </a:p>
          <a:p>
            <a:pPr defTabSz="914400">
              <a:lnSpc>
                <a:spcPct val="100000"/>
              </a:lnSpc>
            </a:pPr>
            <a:r>
              <a:rPr lang="en-US" sz="1600" b="1" u="none" strike="noStrike" dirty="0">
                <a:solidFill>
                  <a:srgbClr val="000000"/>
                </a:solidFill>
                <a:effectLst/>
                <a:uFillTx/>
                <a:latin typeface="arial"/>
              </a:rPr>
              <a:t>Physical Review Accelerator and Beams</a:t>
            </a:r>
            <a:endParaRPr lang="en-US" sz="1600" b="0" u="none" strike="noStrike" dirty="0">
              <a:solidFill>
                <a:srgbClr val="000000"/>
              </a:solidFill>
              <a:effectLst/>
              <a:uFillTx/>
              <a:latin typeface="Calibri"/>
            </a:endParaRPr>
          </a:p>
          <a:p>
            <a:pPr defTabSz="914400">
              <a:lnSpc>
                <a:spcPct val="100000"/>
              </a:lnSpc>
            </a:pPr>
            <a:r>
              <a:rPr lang="en-US" sz="1100" b="0" u="none" strike="noStrike" dirty="0">
                <a:solidFill>
                  <a:schemeClr val="lt1">
                    <a:lumMod val="50000"/>
                  </a:schemeClr>
                </a:solidFill>
                <a:effectLst/>
                <a:uFillTx/>
                <a:latin typeface="arial"/>
              </a:rPr>
              <a:t>[4]    B. Richter </a:t>
            </a:r>
            <a:r>
              <a:rPr lang="en-US" sz="1100" b="0" i="1" u="none" strike="noStrike" dirty="0">
                <a:solidFill>
                  <a:schemeClr val="lt1">
                    <a:lumMod val="50000"/>
                  </a:schemeClr>
                </a:solidFill>
                <a:effectLst/>
                <a:uFillTx/>
                <a:latin typeface="arial"/>
              </a:rPr>
              <a:t>et al.</a:t>
            </a:r>
            <a:r>
              <a:rPr lang="en-US" sz="1100" b="0" u="none" strike="noStrike" dirty="0">
                <a:solidFill>
                  <a:schemeClr val="lt1">
                    <a:lumMod val="50000"/>
                  </a:schemeClr>
                </a:solidFill>
                <a:effectLst/>
                <a:uFillTx/>
                <a:latin typeface="arial"/>
              </a:rPr>
              <a:t>, “Estimation of superconducting cavity bandwidth and detuning using a Luenberger observer”, Phys. Rev. Accel. Beams, 2026, Feb, American Physical</a:t>
            </a:r>
            <a:br>
              <a:rPr sz="1100" dirty="0"/>
            </a:br>
            <a:r>
              <a:rPr lang="en-US" sz="1100" b="0" u="none" strike="noStrike" dirty="0">
                <a:solidFill>
                  <a:schemeClr val="lt1">
                    <a:lumMod val="50000"/>
                  </a:schemeClr>
                </a:solidFill>
                <a:effectLst/>
                <a:uFillTx/>
                <a:latin typeface="arial"/>
              </a:rPr>
              <a:t>        Society, doi:10.1103/48zw-grdp, </a:t>
            </a:r>
            <a:r>
              <a:rPr lang="en-US" sz="1100" b="0" u="none" strike="noStrike" dirty="0" err="1">
                <a:solidFill>
                  <a:schemeClr val="lt1">
                    <a:lumMod val="50000"/>
                  </a:schemeClr>
                </a:solidFill>
                <a:effectLst/>
                <a:uFillTx/>
                <a:latin typeface="arial"/>
              </a:rPr>
              <a:t>url</a:t>
            </a:r>
            <a:r>
              <a:rPr lang="en-US" sz="1100" b="0" u="none" strike="noStrike" dirty="0">
                <a:solidFill>
                  <a:schemeClr val="lt1">
                    <a:lumMod val="50000"/>
                  </a:schemeClr>
                </a:solidFill>
                <a:effectLst/>
                <a:uFillTx/>
                <a:latin typeface="arial"/>
              </a:rPr>
              <a:t> = </a:t>
            </a:r>
            <a:r>
              <a:rPr lang="en-US" sz="1100" b="0" u="sng" strike="noStrike" dirty="0">
                <a:solidFill>
                  <a:schemeClr val="lt1">
                    <a:lumMod val="50000"/>
                  </a:schemeClr>
                </a:solidFill>
                <a:effectLst/>
                <a:uFillTx/>
                <a:latin typeface="arial"/>
                <a:hlinkClick r:id="rId6"/>
              </a:rPr>
              <a:t>https://link.aps.org/doi/10.1103/48zw-grdp</a:t>
            </a:r>
            <a:br>
              <a:rPr sz="1100" dirty="0"/>
            </a:br>
            <a:endParaRPr lang="en-US" sz="1100" b="0" u="none" strike="noStrike" dirty="0">
              <a:solidFill>
                <a:srgbClr val="000000"/>
              </a:solidFill>
              <a:effectLst/>
              <a:uFillTx/>
              <a:latin typeface="Calibri"/>
            </a:endParaRPr>
          </a:p>
          <a:p>
            <a:pPr defTabSz="914400">
              <a:lnSpc>
                <a:spcPct val="100000"/>
              </a:lnSpc>
            </a:pPr>
            <a:r>
              <a:rPr lang="en-US" sz="1600" b="1" u="none" strike="noStrike" dirty="0">
                <a:solidFill>
                  <a:srgbClr val="000000"/>
                </a:solidFill>
                <a:effectLst/>
                <a:uFillTx/>
                <a:latin typeface="arial"/>
              </a:rPr>
              <a:t>IPAC2026</a:t>
            </a:r>
            <a:endParaRPr lang="en-US" sz="1600" b="0" u="none" strike="noStrike" dirty="0">
              <a:solidFill>
                <a:srgbClr val="000000"/>
              </a:solidFill>
              <a:effectLst/>
              <a:uFillTx/>
              <a:latin typeface="Calibri"/>
            </a:endParaRPr>
          </a:p>
          <a:p>
            <a:pPr defTabSz="914400">
              <a:lnSpc>
                <a:spcPct val="100000"/>
              </a:lnSpc>
            </a:pPr>
            <a:r>
              <a:rPr lang="en-US" sz="1100" b="0" u="none" strike="noStrike" dirty="0">
                <a:solidFill>
                  <a:schemeClr val="lt1">
                    <a:lumMod val="50000"/>
                  </a:schemeClr>
                </a:solidFill>
                <a:effectLst/>
                <a:uFillTx/>
                <a:latin typeface="arial"/>
              </a:rPr>
              <a:t>[5]    M. Herrmann </a:t>
            </a:r>
            <a:r>
              <a:rPr lang="en-US" sz="1100" b="0" i="1" u="none" strike="noStrike" dirty="0">
                <a:solidFill>
                  <a:schemeClr val="lt1">
                    <a:lumMod val="50000"/>
                  </a:schemeClr>
                </a:solidFill>
                <a:effectLst/>
                <a:uFillTx/>
                <a:latin typeface="arial"/>
              </a:rPr>
              <a:t>et al.</a:t>
            </a:r>
            <a:r>
              <a:rPr lang="en-US" sz="1100" b="0" u="none" strike="noStrike" dirty="0">
                <a:solidFill>
                  <a:schemeClr val="lt1">
                    <a:lumMod val="50000"/>
                  </a:schemeClr>
                </a:solidFill>
                <a:effectLst/>
                <a:uFillTx/>
                <a:latin typeface="arial"/>
              </a:rPr>
              <a:t>, “Detuning Estimation for a doubly-fed Normal Conducting Gun", presented at the </a:t>
            </a:r>
            <a:r>
              <a:rPr lang="en-US" sz="1100" b="0" i="1" u="none" strike="noStrike" dirty="0">
                <a:solidFill>
                  <a:schemeClr val="lt1">
                    <a:lumMod val="50000"/>
                  </a:schemeClr>
                </a:solidFill>
                <a:effectLst/>
                <a:uFillTx/>
                <a:latin typeface="arial"/>
              </a:rPr>
              <a:t>IPAC'26</a:t>
            </a:r>
            <a:r>
              <a:rPr lang="en-US" sz="1100" b="0" u="none" strike="noStrike" dirty="0">
                <a:solidFill>
                  <a:schemeClr val="lt1">
                    <a:lumMod val="50000"/>
                  </a:schemeClr>
                </a:solidFill>
                <a:effectLst/>
                <a:uFillTx/>
                <a:latin typeface="arial"/>
              </a:rPr>
              <a:t>, Deauville, France, May 2026, paper WEP6148</a:t>
            </a:r>
            <a:br>
              <a:rPr sz="1100" dirty="0"/>
            </a:br>
            <a:r>
              <a:rPr lang="en-US" sz="1100" b="0" u="none" strike="noStrike" dirty="0">
                <a:solidFill>
                  <a:schemeClr val="lt1">
                    <a:lumMod val="50000"/>
                  </a:schemeClr>
                </a:solidFill>
                <a:effectLst/>
                <a:uFillTx/>
                <a:latin typeface="arial"/>
              </a:rPr>
              <a:t>[6]    B. Richter </a:t>
            </a:r>
            <a:r>
              <a:rPr lang="en-US" sz="1100" b="0" i="1" u="none" strike="noStrike" dirty="0">
                <a:solidFill>
                  <a:schemeClr val="lt1">
                    <a:lumMod val="50000"/>
                  </a:schemeClr>
                </a:solidFill>
                <a:effectLst/>
                <a:uFillTx/>
                <a:latin typeface="arial"/>
              </a:rPr>
              <a:t>et al.</a:t>
            </a:r>
            <a:r>
              <a:rPr lang="en-US" sz="1100" b="0" u="none" strike="noStrike" dirty="0">
                <a:solidFill>
                  <a:schemeClr val="lt1">
                    <a:lumMod val="50000"/>
                  </a:schemeClr>
                </a:solidFill>
                <a:effectLst/>
                <a:uFillTx/>
                <a:latin typeface="arial"/>
              </a:rPr>
              <a:t>, “Narrowband Active Noise Control for Continuous for Continuous Wave Operation of Tesla Cavities",  presented at the </a:t>
            </a:r>
            <a:r>
              <a:rPr lang="en-US" sz="1100" b="0" i="1" u="none" strike="noStrike" dirty="0">
                <a:solidFill>
                  <a:schemeClr val="lt1">
                    <a:lumMod val="50000"/>
                  </a:schemeClr>
                </a:solidFill>
                <a:effectLst/>
                <a:uFillTx/>
                <a:latin typeface="arial"/>
              </a:rPr>
              <a:t>IPAC'26</a:t>
            </a:r>
            <a:r>
              <a:rPr lang="en-US" sz="1100" b="0" u="none" strike="noStrike" dirty="0">
                <a:solidFill>
                  <a:schemeClr val="lt1">
                    <a:lumMod val="50000"/>
                  </a:schemeClr>
                </a:solidFill>
                <a:effectLst/>
                <a:uFillTx/>
                <a:latin typeface="arial"/>
              </a:rPr>
              <a:t>, Deauville, France, May 2026,</a:t>
            </a:r>
            <a:br>
              <a:rPr sz="1100" dirty="0"/>
            </a:br>
            <a:r>
              <a:rPr lang="en-US" sz="1100" b="0" u="none" strike="noStrike" dirty="0">
                <a:solidFill>
                  <a:schemeClr val="lt1">
                    <a:lumMod val="50000"/>
                  </a:schemeClr>
                </a:solidFill>
                <a:effectLst/>
                <a:uFillTx/>
                <a:latin typeface="arial"/>
              </a:rPr>
              <a:t>        paper 6149</a:t>
            </a:r>
            <a:endParaRPr lang="en-US" sz="1100" b="0" u="none" strike="noStrike" dirty="0">
              <a:solidFill>
                <a:srgbClr val="000000"/>
              </a:solidFill>
              <a:effectLst/>
              <a:uFillTx/>
              <a:latin typeface="Calibri"/>
            </a:endParaRPr>
          </a:p>
          <a:p>
            <a:pPr defTabSz="914400">
              <a:lnSpc>
                <a:spcPct val="100000"/>
              </a:lnSpc>
            </a:pPr>
            <a:r>
              <a:rPr lang="en-US" sz="1100" b="0" u="none" strike="noStrike" dirty="0">
                <a:solidFill>
                  <a:schemeClr val="lt1">
                    <a:lumMod val="50000"/>
                  </a:schemeClr>
                </a:solidFill>
                <a:effectLst/>
                <a:uFillTx/>
                <a:latin typeface="arial"/>
              </a:rPr>
              <a:t>[7]    </a:t>
            </a:r>
            <a:r>
              <a:rPr lang="en-US" sz="1100" b="0" u="none" strike="noStrike" dirty="0">
                <a:solidFill>
                  <a:schemeClr val="lt1">
                    <a:lumMod val="50000"/>
                  </a:schemeClr>
                </a:solidFill>
                <a:effectLst/>
                <a:uFillTx/>
                <a:latin typeface="Arial, sans-serif"/>
              </a:rPr>
              <a:t>J. S. Romero Jiménez, </a:t>
            </a:r>
            <a:r>
              <a:rPr lang="en-US" sz="1100" b="0" i="1" u="none" strike="noStrike" dirty="0">
                <a:solidFill>
                  <a:schemeClr val="lt1">
                    <a:lumMod val="50000"/>
                  </a:schemeClr>
                </a:solidFill>
                <a:effectLst/>
                <a:uFillTx/>
                <a:latin typeface="Arial, sans-serif"/>
              </a:rPr>
              <a:t>et al.</a:t>
            </a:r>
            <a:r>
              <a:rPr lang="en-US" sz="1100" b="0" u="none" strike="noStrike" dirty="0">
                <a:solidFill>
                  <a:schemeClr val="lt1">
                    <a:lumMod val="50000"/>
                  </a:schemeClr>
                </a:solidFill>
                <a:effectLst/>
                <a:uFillTx/>
                <a:latin typeface="Arial, sans-serif"/>
              </a:rPr>
              <a:t> “SRF cavity detuning characterization by continuous wavelet transform: a time-frequency analysis”, presented at the IPAC'26, Deauville,</a:t>
            </a:r>
            <a:br>
              <a:rPr sz="1100" dirty="0"/>
            </a:br>
            <a:r>
              <a:rPr lang="en-US" sz="1100" b="0" u="none" strike="noStrike" dirty="0">
                <a:solidFill>
                  <a:schemeClr val="lt1">
                    <a:lumMod val="50000"/>
                  </a:schemeClr>
                </a:solidFill>
                <a:effectLst/>
                <a:uFillTx/>
                <a:latin typeface="Arial, sans-serif"/>
              </a:rPr>
              <a:t>        France, May 2026, paper 7036</a:t>
            </a:r>
            <a:endParaRPr lang="en-US" sz="1100" b="0" u="none" strike="noStrike" dirty="0">
              <a:solidFill>
                <a:srgbClr val="000000"/>
              </a:solidFill>
              <a:effectLst/>
              <a:uFillTx/>
              <a:latin typeface="Calibri"/>
            </a:endParaRPr>
          </a:p>
          <a:p>
            <a:pPr defTabSz="914400">
              <a:lnSpc>
                <a:spcPct val="100000"/>
              </a:lnSpc>
            </a:pPr>
            <a:endParaRPr lang="en-US" sz="1800" b="0" u="none" strike="noStrike" dirty="0">
              <a:solidFill>
                <a:srgbClr val="000000"/>
              </a:solidFill>
              <a:effectLst/>
              <a:uFillTx/>
              <a:latin typeface="Calibri"/>
            </a:endParaRPr>
          </a:p>
          <a:p>
            <a:pPr defTabSz="914400">
              <a:lnSpc>
                <a:spcPct val="100000"/>
              </a:lnSpc>
            </a:pPr>
            <a:r>
              <a:rPr lang="en-US" sz="1600" b="1" u="none" strike="noStrike" dirty="0">
                <a:solidFill>
                  <a:srgbClr val="000000"/>
                </a:solidFill>
                <a:effectLst/>
                <a:uFillTx/>
                <a:latin typeface="arial"/>
              </a:rPr>
              <a:t>IFAC2026</a:t>
            </a:r>
            <a:endParaRPr lang="en-US" sz="1600" b="0" u="none" strike="noStrike" dirty="0">
              <a:solidFill>
                <a:srgbClr val="000000"/>
              </a:solidFill>
              <a:effectLst/>
              <a:uFillTx/>
              <a:latin typeface="Calibri"/>
            </a:endParaRPr>
          </a:p>
          <a:p>
            <a:pPr defTabSz="914400">
              <a:lnSpc>
                <a:spcPct val="100000"/>
              </a:lnSpc>
            </a:pPr>
            <a:r>
              <a:rPr lang="en-US" sz="1100" b="0" u="none" strike="noStrike" dirty="0">
                <a:solidFill>
                  <a:schemeClr val="lt1">
                    <a:lumMod val="50000"/>
                  </a:schemeClr>
                </a:solidFill>
                <a:effectLst/>
                <a:uFillTx/>
                <a:latin typeface="arial"/>
              </a:rPr>
              <a:t>[8]     A. </a:t>
            </a:r>
            <a:r>
              <a:rPr lang="en-US" sz="1100" b="0" u="none" strike="noStrike" dirty="0" err="1">
                <a:solidFill>
                  <a:schemeClr val="lt1">
                    <a:lumMod val="50000"/>
                  </a:schemeClr>
                </a:solidFill>
                <a:effectLst/>
                <a:uFillTx/>
                <a:latin typeface="arial"/>
              </a:rPr>
              <a:t>Maalberg</a:t>
            </a:r>
            <a:r>
              <a:rPr lang="en-US" sz="1100" b="0" u="none" strike="noStrike" dirty="0">
                <a:solidFill>
                  <a:schemeClr val="lt1">
                    <a:lumMod val="50000"/>
                  </a:schemeClr>
                </a:solidFill>
                <a:effectLst/>
                <a:uFillTx/>
                <a:latin typeface="arial"/>
              </a:rPr>
              <a:t> </a:t>
            </a:r>
            <a:r>
              <a:rPr lang="en-US" sz="1100" b="0" i="1" u="none" strike="noStrike" dirty="0">
                <a:solidFill>
                  <a:schemeClr val="lt1">
                    <a:lumMod val="50000"/>
                  </a:schemeClr>
                </a:solidFill>
                <a:effectLst/>
                <a:uFillTx/>
                <a:latin typeface="arial"/>
              </a:rPr>
              <a:t>et al.</a:t>
            </a:r>
            <a:r>
              <a:rPr lang="en-US" sz="1100" b="0" u="none" strike="noStrike" dirty="0">
                <a:solidFill>
                  <a:schemeClr val="lt1">
                    <a:lumMod val="50000"/>
                  </a:schemeClr>
                </a:solidFill>
                <a:effectLst/>
                <a:uFillTx/>
                <a:latin typeface="arial"/>
              </a:rPr>
              <a:t>, “KIND: a Kalman-inspired adaptive estimator for SRF cavity detuning", presented at </a:t>
            </a:r>
            <a:r>
              <a:rPr lang="en-US" sz="1100" b="0" i="1" u="none" strike="noStrike" dirty="0">
                <a:solidFill>
                  <a:schemeClr val="lt1">
                    <a:lumMod val="50000"/>
                  </a:schemeClr>
                </a:solidFill>
                <a:effectLst/>
                <a:uFillTx/>
                <a:latin typeface="arial"/>
              </a:rPr>
              <a:t>IFAC'26</a:t>
            </a:r>
            <a:r>
              <a:rPr lang="en-US" sz="1100" b="0" u="none" strike="noStrike" dirty="0">
                <a:solidFill>
                  <a:schemeClr val="lt1">
                    <a:lumMod val="50000"/>
                  </a:schemeClr>
                </a:solidFill>
                <a:effectLst/>
                <a:uFillTx/>
                <a:latin typeface="arial"/>
              </a:rPr>
              <a:t>, Busan, Republic of S. Korea, Aug. 2026</a:t>
            </a:r>
            <a:endParaRPr lang="en-US" sz="1100" b="0" u="none" strike="noStrike" dirty="0">
              <a:solidFill>
                <a:srgbClr val="000000"/>
              </a:solidFill>
              <a:effectLst/>
              <a:uFillTx/>
              <a:latin typeface="Calibri"/>
            </a:endParaRPr>
          </a:p>
          <a:p>
            <a:pPr defTabSz="914400">
              <a:lnSpc>
                <a:spcPct val="100000"/>
              </a:lnSpc>
            </a:pPr>
            <a:endParaRPr lang="en-US" sz="1800" b="0" u="none" strike="noStrike" dirty="0">
              <a:solidFill>
                <a:srgbClr val="000000"/>
              </a:solidFill>
              <a:effectLst/>
              <a:uFillTx/>
              <a:latin typeface="Calibri"/>
            </a:endParaRPr>
          </a:p>
        </p:txBody>
      </p:sp>
      <p:sp>
        <p:nvSpPr>
          <p:cNvPr id="4" name="Slide Number Placeholder 3">
            <a:extLst>
              <a:ext uri="{FF2B5EF4-FFF2-40B4-BE49-F238E27FC236}">
                <a16:creationId xmlns:a16="http://schemas.microsoft.com/office/drawing/2014/main" id="{D5BC69DD-0FDC-C72D-C89A-11C659B4E2A7}"/>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24</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5119D097-D81D-FE45-74EE-5C7773CF62B2}"/>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403" name="PlaceHolder 1"/>
          <p:cNvSpPr>
            <a:spLocks noGrp="1"/>
          </p:cNvSpPr>
          <p:nvPr>
            <p:ph/>
          </p:nvPr>
        </p:nvSpPr>
        <p:spPr>
          <a:xfrm>
            <a:off x="2225160" y="234000"/>
            <a:ext cx="10515240" cy="4350960"/>
          </a:xfrm>
          <a:prstGeom prst="rect">
            <a:avLst/>
          </a:prstGeom>
          <a:noFill/>
          <a:ln w="0">
            <a:noFill/>
          </a:ln>
        </p:spPr>
        <p:txBody>
          <a:bodyPr lIns="91440" tIns="45720" rIns="91440" bIns="45720" anchor="t">
            <a:norm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algn="ctr" defTabSz="914400">
              <a:lnSpc>
                <a:spcPct val="90000"/>
              </a:lnSpc>
              <a:spcBef>
                <a:spcPts val="1001"/>
              </a:spcBef>
              <a:buNone/>
              <a:tabLst>
                <a:tab pos="0" algn="l"/>
              </a:tabLst>
            </a:pPr>
            <a:r>
              <a:rPr lang="en-US" sz="4800" b="1" u="none" strike="noStrike">
                <a:solidFill>
                  <a:srgbClr val="1B3C70"/>
                </a:solidFill>
                <a:effectLst/>
                <a:uFillTx/>
                <a:latin typeface="Aptos"/>
              </a:rPr>
              <a:t>Thank you for your attention !</a:t>
            </a:r>
            <a:endParaRPr lang="en-BE" sz="4800" b="0" u="none" strike="noStrike">
              <a:solidFill>
                <a:schemeClr val="dk1"/>
              </a:solidFill>
              <a:effectLst/>
              <a:uFillTx/>
              <a:latin typeface="Aptos"/>
            </a:endParaRPr>
          </a:p>
        </p:txBody>
      </p:sp>
      <p:sp>
        <p:nvSpPr>
          <p:cNvPr id="406" name="Rectangle 5"/>
          <p:cNvSpPr/>
          <p:nvPr/>
        </p:nvSpPr>
        <p:spPr>
          <a:xfrm>
            <a:off x="9248782" y="4705540"/>
            <a:ext cx="1857990"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algn="ctr" defTabSz="914400">
              <a:lnSpc>
                <a:spcPct val="100000"/>
              </a:lnSpc>
            </a:pPr>
            <a:r>
              <a:rPr lang="en-US" sz="2000" b="1" u="none" strike="noStrike" dirty="0">
                <a:solidFill>
                  <a:srgbClr val="002060"/>
                </a:solidFill>
                <a:effectLst/>
                <a:uFillTx/>
                <a:latin typeface="Aptos"/>
              </a:rPr>
              <a:t>iSAS annual meetings </a:t>
            </a:r>
            <a:endParaRPr lang="en-US" sz="2000" b="0" u="none" strike="noStrike" dirty="0">
              <a:solidFill>
                <a:srgbClr val="000000"/>
              </a:solidFill>
              <a:effectLst/>
              <a:uFillTx/>
              <a:latin typeface="Calibri"/>
            </a:endParaRPr>
          </a:p>
        </p:txBody>
      </p:sp>
      <p:grpSp>
        <p:nvGrpSpPr>
          <p:cNvPr id="7" name="Group 6">
            <a:extLst>
              <a:ext uri="{FF2B5EF4-FFF2-40B4-BE49-F238E27FC236}">
                <a16:creationId xmlns:a16="http://schemas.microsoft.com/office/drawing/2014/main" id="{0E66A672-27BC-D308-F88E-B8839611E7CB}"/>
              </a:ext>
            </a:extLst>
          </p:cNvPr>
          <p:cNvGrpSpPr/>
          <p:nvPr/>
        </p:nvGrpSpPr>
        <p:grpSpPr>
          <a:xfrm>
            <a:off x="479535" y="1435700"/>
            <a:ext cx="5462280" cy="2394000"/>
            <a:chOff x="470010" y="3918250"/>
            <a:chExt cx="5462280" cy="2394000"/>
          </a:xfrm>
        </p:grpSpPr>
        <p:pic>
          <p:nvPicPr>
            <p:cNvPr id="407" name="Picture 10"/>
            <p:cNvPicPr/>
            <p:nvPr/>
          </p:nvPicPr>
          <p:blipFill>
            <a:blip r:embed="rId3"/>
            <a:srcRect r="2465" b="2349"/>
            <a:stretch/>
          </p:blipFill>
          <p:spPr>
            <a:xfrm>
              <a:off x="470010" y="3918250"/>
              <a:ext cx="5462280" cy="2349720"/>
            </a:xfrm>
            <a:prstGeom prst="rect">
              <a:avLst/>
            </a:prstGeom>
            <a:noFill/>
            <a:ln w="0">
              <a:noFill/>
            </a:ln>
            <a:effectLst>
              <a:outerShdw blurRad="291960" dist="139498" dir="2700000" algn="tl" rotWithShape="0">
                <a:srgbClr val="333333">
                  <a:alpha val="65000"/>
                </a:srgbClr>
              </a:outerShdw>
            </a:effectLst>
          </p:spPr>
        </p:pic>
        <p:sp>
          <p:nvSpPr>
            <p:cNvPr id="408" name="TextBox 11"/>
            <p:cNvSpPr/>
            <p:nvPr/>
          </p:nvSpPr>
          <p:spPr>
            <a:xfrm>
              <a:off x="470010" y="5943250"/>
              <a:ext cx="133560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1" u="none" strike="noStrike" dirty="0">
                  <a:solidFill>
                    <a:schemeClr val="lt1"/>
                  </a:solidFill>
                  <a:effectLst/>
                  <a:uFillTx/>
                  <a:latin typeface="Aptos"/>
                </a:rPr>
                <a:t>Orsay 2024</a:t>
              </a:r>
              <a:endParaRPr lang="en-US" sz="1800" b="0" u="none" strike="noStrike" dirty="0">
                <a:solidFill>
                  <a:srgbClr val="000000"/>
                </a:solidFill>
                <a:effectLst/>
                <a:uFillTx/>
                <a:latin typeface="Calibri"/>
              </a:endParaRPr>
            </a:p>
          </p:txBody>
        </p:sp>
      </p:grpSp>
      <p:grpSp>
        <p:nvGrpSpPr>
          <p:cNvPr id="8" name="Group 7">
            <a:extLst>
              <a:ext uri="{FF2B5EF4-FFF2-40B4-BE49-F238E27FC236}">
                <a16:creationId xmlns:a16="http://schemas.microsoft.com/office/drawing/2014/main" id="{27FB318D-8D84-FCC6-99C0-06C898881CB9}"/>
              </a:ext>
            </a:extLst>
          </p:cNvPr>
          <p:cNvGrpSpPr/>
          <p:nvPr/>
        </p:nvGrpSpPr>
        <p:grpSpPr>
          <a:xfrm>
            <a:off x="6095700" y="1435700"/>
            <a:ext cx="5917239" cy="2381750"/>
            <a:chOff x="6038782" y="3918250"/>
            <a:chExt cx="5917239" cy="2381750"/>
          </a:xfrm>
        </p:grpSpPr>
        <p:pic>
          <p:nvPicPr>
            <p:cNvPr id="405" name="Image 16"/>
            <p:cNvPicPr/>
            <p:nvPr/>
          </p:nvPicPr>
          <p:blipFill>
            <a:blip r:embed="rId4"/>
            <a:srcRect t="40910" b="8815"/>
            <a:stretch/>
          </p:blipFill>
          <p:spPr>
            <a:xfrm>
              <a:off x="6038782" y="3918250"/>
              <a:ext cx="5917239" cy="2349720"/>
            </a:xfrm>
            <a:prstGeom prst="rect">
              <a:avLst/>
            </a:prstGeom>
            <a:noFill/>
            <a:ln w="0">
              <a:noFill/>
            </a:ln>
            <a:effectLst>
              <a:outerShdw blurRad="291960" dist="139498" dir="2700000" algn="tl" rotWithShape="0">
                <a:srgbClr val="333333">
                  <a:alpha val="65000"/>
                </a:srgbClr>
              </a:outerShdw>
            </a:effectLst>
          </p:spPr>
        </p:pic>
        <p:sp>
          <p:nvSpPr>
            <p:cNvPr id="410" name="TextBox 13"/>
            <p:cNvSpPr/>
            <p:nvPr/>
          </p:nvSpPr>
          <p:spPr>
            <a:xfrm>
              <a:off x="6038782" y="5931000"/>
              <a:ext cx="134496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1" u="none" strike="noStrike" dirty="0">
                  <a:solidFill>
                    <a:schemeClr val="lt1"/>
                  </a:solidFill>
                  <a:effectLst/>
                  <a:uFillTx/>
                  <a:latin typeface="Aptos"/>
                </a:rPr>
                <a:t>Berlin 2026</a:t>
              </a:r>
              <a:endParaRPr lang="en-US" sz="1800" b="0" u="none" strike="noStrike" dirty="0">
                <a:solidFill>
                  <a:srgbClr val="000000"/>
                </a:solidFill>
                <a:effectLst/>
                <a:uFillTx/>
                <a:latin typeface="Calibri"/>
              </a:endParaRPr>
            </a:p>
          </p:txBody>
        </p:sp>
      </p:grpSp>
      <p:sp>
        <p:nvSpPr>
          <p:cNvPr id="2" name="Slide Number Placeholder 1">
            <a:extLst>
              <a:ext uri="{FF2B5EF4-FFF2-40B4-BE49-F238E27FC236}">
                <a16:creationId xmlns:a16="http://schemas.microsoft.com/office/drawing/2014/main" id="{2E8EE209-92A3-0BD7-5A2B-ADE272DEB923}"/>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25</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8DC2CB1A-5752-60F9-F3DE-A66EEBC1A940}"/>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grpSp>
        <p:nvGrpSpPr>
          <p:cNvPr id="6" name="Group 5">
            <a:extLst>
              <a:ext uri="{FF2B5EF4-FFF2-40B4-BE49-F238E27FC236}">
                <a16:creationId xmlns:a16="http://schemas.microsoft.com/office/drawing/2014/main" id="{C917F7A6-9A24-7A0A-7EF3-12F4198D5BEB}"/>
              </a:ext>
            </a:extLst>
          </p:cNvPr>
          <p:cNvGrpSpPr/>
          <p:nvPr/>
        </p:nvGrpSpPr>
        <p:grpSpPr>
          <a:xfrm>
            <a:off x="479535" y="3886220"/>
            <a:ext cx="8651242" cy="2355840"/>
            <a:chOff x="470010" y="1481607"/>
            <a:chExt cx="8651242" cy="2355840"/>
          </a:xfrm>
        </p:grpSpPr>
        <p:pic>
          <p:nvPicPr>
            <p:cNvPr id="4" name="Picture 3">
              <a:extLst>
                <a:ext uri="{FF2B5EF4-FFF2-40B4-BE49-F238E27FC236}">
                  <a16:creationId xmlns:a16="http://schemas.microsoft.com/office/drawing/2014/main" id="{D8389F4B-5E6A-CDAA-C68F-38D7660F16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010" y="1481607"/>
              <a:ext cx="8651242" cy="2349720"/>
            </a:xfrm>
            <a:prstGeom prst="rect">
              <a:avLst/>
            </a:prstGeom>
          </p:spPr>
        </p:pic>
        <p:sp>
          <p:nvSpPr>
            <p:cNvPr id="409" name="TextBox 12"/>
            <p:cNvSpPr/>
            <p:nvPr/>
          </p:nvSpPr>
          <p:spPr>
            <a:xfrm>
              <a:off x="470010" y="3468447"/>
              <a:ext cx="148680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1" u="none" strike="noStrike" dirty="0">
                  <a:solidFill>
                    <a:schemeClr val="lt1"/>
                  </a:solidFill>
                  <a:effectLst/>
                  <a:uFillTx/>
                  <a:latin typeface="Aptos"/>
                </a:rPr>
                <a:t>Padova 2025</a:t>
              </a:r>
              <a:endParaRPr lang="en-US" sz="1800" b="0" u="none" strike="noStrike" dirty="0">
                <a:solidFill>
                  <a:srgbClr val="000000"/>
                </a:solidFill>
                <a:effectLst/>
                <a:uFillTx/>
                <a:latin typeface="Calibri"/>
              </a:endParaRPr>
            </a:p>
          </p:txBody>
        </p:sp>
      </p:grpSp>
    </p:spTree>
    <p:extLst>
      <p:ext uri="{BB962C8B-B14F-4D97-AF65-F5344CB8AC3E}">
        <p14:creationId xmlns:p14="http://schemas.microsoft.com/office/powerpoint/2010/main" val="631948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p:cNvSpPr>
          <p:nvPr>
            <p:ph type="title"/>
          </p:nvPr>
        </p:nvSpPr>
        <p:spPr>
          <a:xfrm>
            <a:off x="838080" y="365040"/>
            <a:ext cx="10515240" cy="6138720"/>
          </a:xfrm>
          <a:prstGeom prst="rect">
            <a:avLst/>
          </a:prstGeom>
          <a:noFill/>
          <a:ln w="0">
            <a:noFill/>
          </a:ln>
        </p:spPr>
        <p:txBody>
          <a:bodyPr lIns="91440" tIns="45720" rIns="91440" bIns="45720" anchor="ctr">
            <a:normAutofit/>
          </a:bodyPr>
          <a:lstStyle>
            <a:lvl1pPr indent="0" algn="ctr" defTabSz="914400">
              <a:lnSpc>
                <a:spcPct val="90000"/>
              </a:lnSpc>
              <a:buNone/>
              <a:defRPr lang="en-US" sz="8800" b="1" u="none" strike="noStrike">
                <a:solidFill>
                  <a:schemeClr val="dk1"/>
                </a:solidFill>
                <a:effectLst/>
                <a:uFillTx/>
                <a:latin typeface="Aptos Display"/>
              </a:defRPr>
            </a:lvl1pPr>
          </a:lstStyle>
          <a:p>
            <a:pPr indent="0" algn="ctr" defTabSz="914400">
              <a:lnSpc>
                <a:spcPct val="90000"/>
              </a:lnSpc>
              <a:buNone/>
            </a:pPr>
            <a:r>
              <a:rPr lang="en-US" sz="8800" b="1" u="none" strike="noStrike">
                <a:solidFill>
                  <a:schemeClr val="dk1"/>
                </a:solidFill>
                <a:effectLst/>
                <a:uFillTx/>
                <a:latin typeface="Aptos Display"/>
              </a:rPr>
              <a:t>BACKUP</a:t>
            </a:r>
            <a:endParaRPr lang="en-BE" sz="8800" b="0" u="none" strike="noStrike">
              <a:solidFill>
                <a:schemeClr val="dk1"/>
              </a:solidFill>
              <a:effectLst/>
              <a:uFillTx/>
              <a:latin typeface="Aptos Display"/>
            </a:endParaRPr>
          </a:p>
        </p:txBody>
      </p:sp>
      <p:sp>
        <p:nvSpPr>
          <p:cNvPr id="2" name="Slide Number Placeholder 1">
            <a:extLst>
              <a:ext uri="{FF2B5EF4-FFF2-40B4-BE49-F238E27FC236}">
                <a16:creationId xmlns:a16="http://schemas.microsoft.com/office/drawing/2014/main" id="{FD9ED96D-2474-2790-87D3-09E8D3A2E475}"/>
              </a:ext>
            </a:extLst>
          </p:cNvPr>
          <p:cNvSpPr>
            <a:spLocks noGrp="1"/>
          </p:cNvSpPr>
          <p:nvPr>
            <p:ph type="sldNum" idx="28"/>
          </p:nvPr>
        </p:nvSpPr>
        <p:spPr/>
        <p:txBody>
          <a:bodyPr/>
          <a:lstStyle/>
          <a:p>
            <a:pPr indent="0" algn="r" defTabSz="914400">
              <a:lnSpc>
                <a:spcPct val="100000"/>
              </a:lnSpc>
              <a:buNone/>
            </a:pPr>
            <a:fld id="{0C92BE13-ECB0-4EE1-9E78-4751A834DC9C}" type="slidenum">
              <a:rPr lang="en-BE" sz="1200" b="0" u="none" strike="noStrike" smtClean="0">
                <a:solidFill>
                  <a:schemeClr val="dk1">
                    <a:tint val="82000"/>
                  </a:schemeClr>
                </a:solidFill>
                <a:effectLst/>
                <a:uFillTx/>
                <a:latin typeface="Aptos"/>
              </a:rPr>
              <a:t>26</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44FAF56D-028D-72BB-2EF9-7A1A7C4BDF20}"/>
              </a:ext>
            </a:extLst>
          </p:cNvPr>
          <p:cNvSpPr>
            <a:spLocks noGrp="1"/>
          </p:cNvSpPr>
          <p:nvPr>
            <p:ph type="ftr" idx="27"/>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2.2 </a:t>
            </a:r>
            <a:endParaRPr lang="en-US" sz="2400" b="0" u="none" strike="noStrike">
              <a:solidFill>
                <a:srgbClr val="000000"/>
              </a:solidFill>
              <a:effectLst/>
              <a:uFillTx/>
              <a:latin typeface="Calibri"/>
            </a:endParaRPr>
          </a:p>
        </p:txBody>
      </p:sp>
      <p:pic>
        <p:nvPicPr>
          <p:cNvPr id="413"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414" name="PlaceHolder 1"/>
          <p:cNvSpPr>
            <a:spLocks noGrp="1"/>
          </p:cNvSpPr>
          <p:nvPr>
            <p:ph/>
          </p:nvPr>
        </p:nvSpPr>
        <p:spPr>
          <a:xfrm>
            <a:off x="105840" y="127944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A4C137"/>
              </a:buClr>
              <a:buFont typeface="Arial"/>
              <a:buChar char="•"/>
            </a:pPr>
            <a:r>
              <a:rPr lang="en-US" sz="2000" b="1" u="none" strike="noStrike">
                <a:solidFill>
                  <a:srgbClr val="A4C137"/>
                </a:solidFill>
                <a:effectLst/>
                <a:uFillTx/>
                <a:latin typeface="Aptos"/>
              </a:rPr>
              <a:t>Current developments  </a:t>
            </a:r>
            <a:endParaRPr lang="en-BE" sz="2000" b="0" u="none" strike="noStrike">
              <a:solidFill>
                <a:schemeClr val="dk1"/>
              </a:solidFill>
              <a:effectLst/>
              <a:uFillTx/>
              <a:latin typeface="Aptos"/>
            </a:endParaRPr>
          </a:p>
          <a:p>
            <a:pPr marL="457200" indent="0" defTabSz="914400">
              <a:lnSpc>
                <a:spcPct val="90000"/>
              </a:lnSpc>
              <a:spcBef>
                <a:spcPts val="499"/>
              </a:spcBef>
              <a:buNone/>
              <a:tabLst>
                <a:tab pos="0" algn="l"/>
              </a:tabLst>
            </a:pPr>
            <a:r>
              <a:rPr lang="en-US" sz="1800" b="1" u="none" strike="noStrike">
                <a:solidFill>
                  <a:schemeClr val="dk1"/>
                </a:solidFill>
                <a:effectLst/>
                <a:uFillTx/>
                <a:latin typeface="Aptos"/>
              </a:rPr>
              <a:t>Adaptive resonance filling</a:t>
            </a: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415" name="TextBox 1"/>
          <p:cNvSpPr/>
          <p:nvPr/>
        </p:nvSpPr>
        <p:spPr>
          <a:xfrm>
            <a:off x="3418200" y="777240"/>
            <a:ext cx="78447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Efficient field control for high loaded-quality factor cavities </a:t>
            </a:r>
            <a:r>
              <a:rPr lang="en-GB" sz="1800" b="1" i="1" u="none" strike="noStrike">
                <a:solidFill>
                  <a:schemeClr val="dk1"/>
                </a:solidFill>
                <a:effectLst/>
                <a:uFillTx/>
                <a:latin typeface="Arial"/>
              </a:rPr>
              <a:t>– M1-M48</a:t>
            </a:r>
            <a:endParaRPr lang="en-US" sz="1800" b="0" u="none" strike="noStrike">
              <a:solidFill>
                <a:srgbClr val="000000"/>
              </a:solidFill>
              <a:effectLst/>
              <a:uFillTx/>
              <a:latin typeface="Calibri"/>
            </a:endParaRPr>
          </a:p>
        </p:txBody>
      </p:sp>
      <p:sp>
        <p:nvSpPr>
          <p:cNvPr id="416" name="TextBox 5"/>
          <p:cNvSpPr/>
          <p:nvPr/>
        </p:nvSpPr>
        <p:spPr>
          <a:xfrm>
            <a:off x="187200" y="2116080"/>
            <a:ext cx="7088400" cy="296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Cavities with narrow bandwidth experience during field ramp-up a detuning induced by Lorentz forces equivalent to </a:t>
            </a:r>
            <a:r>
              <a:rPr lang="en-US" sz="1600" b="1" u="sng" strike="noStrike">
                <a:solidFill>
                  <a:schemeClr val="dk1"/>
                </a:solidFill>
                <a:effectLst/>
                <a:uFillTx/>
                <a:latin typeface="Arial"/>
              </a:rPr>
              <a:t>tens of bandwidths </a:t>
            </a:r>
            <a:r>
              <a:rPr lang="en-US" sz="1600" b="0" u="none" strike="noStrike">
                <a:solidFill>
                  <a:schemeClr val="dk1"/>
                </a:solidFill>
                <a:effectLst/>
                <a:uFillTx/>
                <a:latin typeface="Arial"/>
              </a:rPr>
              <a:t>(i.e. several 100 Hz compared to BW </a:t>
            </a:r>
            <a:r>
              <a:rPr lang="en-US" sz="1600" b="0" u="none" strike="noStrike">
                <a:solidFill>
                  <a:schemeClr val="dk1"/>
                </a:solidFill>
                <a:effectLst/>
                <a:uFillTx/>
                <a:latin typeface="Symbol"/>
              </a:rPr>
              <a:t></a:t>
            </a:r>
            <a:r>
              <a:rPr lang="en-US" sz="1600" b="0" u="none" strike="noStrike">
                <a:solidFill>
                  <a:schemeClr val="dk1"/>
                </a:solidFill>
                <a:effectLst/>
                <a:uFillTx/>
                <a:latin typeface="Arial"/>
              </a:rPr>
              <a:t> 20 Hz) </a:t>
            </a:r>
            <a:endParaRPr lang="en-US" sz="1600" b="0" u="none" strike="noStrike">
              <a:solidFill>
                <a:srgbClr val="000000"/>
              </a:solidFill>
              <a:effectLst/>
              <a:uFillTx/>
              <a:latin typeface="Calibri"/>
            </a:endParaRPr>
          </a:p>
          <a:p>
            <a:pPr defTabSz="914400">
              <a:lnSpc>
                <a:spcPct val="100000"/>
              </a:lnSpc>
              <a:spcAft>
                <a:spcPts val="799"/>
              </a:spcAft>
              <a:tabLst>
                <a:tab pos="0" algn="l"/>
              </a:tabLst>
            </a:pPr>
            <a:endParaRPr lang="en-US" sz="1600" b="0" u="none" strike="noStrike">
              <a:solidFill>
                <a:srgbClr val="000000"/>
              </a:solidFill>
              <a:effectLst/>
              <a:uFillTx/>
              <a:latin typeface="Calibri"/>
            </a:endParaRPr>
          </a:p>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The frequency of the RF </a:t>
            </a:r>
            <a:r>
              <a:rPr lang="en-US" sz="1600" b="1" u="none" strike="noStrike">
                <a:solidFill>
                  <a:schemeClr val="dk1"/>
                </a:solidFill>
                <a:effectLst/>
                <a:uFillTx/>
                <a:latin typeface="Arial"/>
              </a:rPr>
              <a:t>must</a:t>
            </a:r>
            <a:r>
              <a:rPr lang="en-US" sz="1600" b="0" u="none" strike="noStrike">
                <a:solidFill>
                  <a:schemeClr val="dk1"/>
                </a:solidFill>
                <a:effectLst/>
                <a:uFillTx/>
                <a:latin typeface="Arial"/>
              </a:rPr>
              <a:t> be modulated to always drive the cavity on resonance during the fill time (in pulsed mode): so called “</a:t>
            </a:r>
            <a:r>
              <a:rPr lang="en-US" sz="1600" b="1" u="none" strike="noStrike">
                <a:solidFill>
                  <a:schemeClr val="dk1"/>
                </a:solidFill>
                <a:effectLst/>
                <a:uFillTx/>
                <a:latin typeface="Arial"/>
              </a:rPr>
              <a:t>resonance filling</a:t>
            </a:r>
            <a:r>
              <a:rPr lang="en-US" sz="1600" b="0" u="none" strike="noStrike">
                <a:solidFill>
                  <a:schemeClr val="dk1"/>
                </a:solidFill>
                <a:effectLst/>
                <a:uFillTx/>
                <a:latin typeface="Arial"/>
              </a:rPr>
              <a:t>”</a:t>
            </a:r>
            <a:endParaRPr lang="en-US" sz="1600" b="0" u="none" strike="noStrike">
              <a:solidFill>
                <a:srgbClr val="000000"/>
              </a:solidFill>
              <a:effectLst/>
              <a:uFillTx/>
              <a:latin typeface="Calibri"/>
            </a:endParaRPr>
          </a:p>
          <a:p>
            <a:pPr defTabSz="914400">
              <a:lnSpc>
                <a:spcPct val="100000"/>
              </a:lnSpc>
              <a:spcAft>
                <a:spcPts val="799"/>
              </a:spcAft>
              <a:tabLst>
                <a:tab pos="0" algn="l"/>
              </a:tabLst>
            </a:pPr>
            <a:endParaRPr lang="en-US" sz="1600" b="0" u="none" strike="noStrike">
              <a:solidFill>
                <a:srgbClr val="000000"/>
              </a:solidFill>
              <a:effectLst/>
              <a:uFillTx/>
              <a:latin typeface="Calibri"/>
            </a:endParaRPr>
          </a:p>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Use iterative learning techniques to learn this frequency modulation in a robust and reproducible way </a:t>
            </a:r>
            <a:endParaRPr lang="en-US" sz="1600" b="0" u="none" strike="noStrike">
              <a:solidFill>
                <a:srgbClr val="000000"/>
              </a:solidFill>
              <a:effectLst/>
              <a:uFillTx/>
              <a:latin typeface="Calibri"/>
            </a:endParaRPr>
          </a:p>
        </p:txBody>
      </p:sp>
      <p:grpSp>
        <p:nvGrpSpPr>
          <p:cNvPr id="417" name="Group 37"/>
          <p:cNvGrpSpPr/>
          <p:nvPr/>
        </p:nvGrpSpPr>
        <p:grpSpPr>
          <a:xfrm>
            <a:off x="7169040" y="1727280"/>
            <a:ext cx="4916880" cy="4035600"/>
            <a:chOff x="7169040" y="1727280"/>
            <a:chExt cx="4916880" cy="4035600"/>
          </a:xfrm>
        </p:grpSpPr>
        <p:grpSp>
          <p:nvGrpSpPr>
            <p:cNvPr id="418" name="Group 6"/>
            <p:cNvGrpSpPr/>
            <p:nvPr/>
          </p:nvGrpSpPr>
          <p:grpSpPr>
            <a:xfrm>
              <a:off x="7169040" y="1727280"/>
              <a:ext cx="4916880" cy="4035600"/>
              <a:chOff x="7169040" y="1727280"/>
              <a:chExt cx="4916880" cy="4035600"/>
            </a:xfrm>
          </p:grpSpPr>
          <p:pic>
            <p:nvPicPr>
              <p:cNvPr id="419" name="Picture 36"/>
              <p:cNvPicPr/>
              <p:nvPr/>
            </p:nvPicPr>
            <p:blipFill>
              <a:blip r:embed="rId3"/>
              <a:srcRect l="4232" t="6442" r="51220" b="47854"/>
              <a:stretch/>
            </p:blipFill>
            <p:spPr>
              <a:xfrm>
                <a:off x="7169040" y="1727280"/>
                <a:ext cx="4916880" cy="4035600"/>
              </a:xfrm>
              <a:prstGeom prst="rect">
                <a:avLst/>
              </a:prstGeom>
              <a:noFill/>
              <a:ln w="0">
                <a:noFill/>
              </a:ln>
            </p:spPr>
          </p:pic>
          <p:sp>
            <p:nvSpPr>
              <p:cNvPr id="420" name="Oval 8"/>
              <p:cNvSpPr/>
              <p:nvPr/>
            </p:nvSpPr>
            <p:spPr>
              <a:xfrm>
                <a:off x="8282880" y="5013720"/>
                <a:ext cx="199440" cy="199440"/>
              </a:xfrm>
              <a:prstGeom prst="ellipse">
                <a:avLst/>
              </a:prstGeom>
              <a:solidFill>
                <a:srgbClr val="4D92C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u="none" strike="noStrike">
                  <a:solidFill>
                    <a:schemeClr val="dk1"/>
                  </a:solidFill>
                  <a:effectLst/>
                  <a:uFillTx/>
                  <a:latin typeface="Arial"/>
                </a:endParaRPr>
              </a:p>
            </p:txBody>
          </p:sp>
          <p:sp>
            <p:nvSpPr>
              <p:cNvPr id="421" name="TextBox 65"/>
              <p:cNvSpPr/>
              <p:nvPr/>
            </p:nvSpPr>
            <p:spPr>
              <a:xfrm>
                <a:off x="8242560" y="4971960"/>
                <a:ext cx="280800" cy="306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1" u="none" strike="noStrike">
                    <a:solidFill>
                      <a:schemeClr val="lt1"/>
                    </a:solidFill>
                    <a:effectLst/>
                    <a:uFillTx/>
                    <a:latin typeface="Arial"/>
                  </a:rPr>
                  <a:t>1</a:t>
                </a:r>
                <a:endParaRPr lang="en-US" sz="1400" b="0" u="none" strike="noStrike">
                  <a:solidFill>
                    <a:srgbClr val="000000"/>
                  </a:solidFill>
                  <a:effectLst/>
                  <a:uFillTx/>
                  <a:latin typeface="Calibri"/>
                </a:endParaRPr>
              </a:p>
            </p:txBody>
          </p:sp>
          <p:sp>
            <p:nvSpPr>
              <p:cNvPr id="422" name="Oval 6"/>
              <p:cNvSpPr/>
              <p:nvPr/>
            </p:nvSpPr>
            <p:spPr>
              <a:xfrm>
                <a:off x="8661960" y="3753360"/>
                <a:ext cx="199440" cy="199440"/>
              </a:xfrm>
              <a:prstGeom prst="ellipse">
                <a:avLst/>
              </a:prstGeom>
              <a:solidFill>
                <a:srgbClr val="FF871E"/>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u="none" strike="noStrike">
                  <a:solidFill>
                    <a:schemeClr val="dk1"/>
                  </a:solidFill>
                  <a:effectLst/>
                  <a:uFillTx/>
                  <a:latin typeface="Arial"/>
                </a:endParaRPr>
              </a:p>
            </p:txBody>
          </p:sp>
          <p:sp>
            <p:nvSpPr>
              <p:cNvPr id="423" name="Oval 7"/>
              <p:cNvSpPr/>
              <p:nvPr/>
            </p:nvSpPr>
            <p:spPr>
              <a:xfrm>
                <a:off x="9005400" y="2889360"/>
                <a:ext cx="199440" cy="199440"/>
              </a:xfrm>
              <a:prstGeom prst="ellipse">
                <a:avLst/>
              </a:prstGeom>
              <a:solidFill>
                <a:srgbClr val="56B256"/>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u="none" strike="noStrike">
                  <a:solidFill>
                    <a:schemeClr val="dk1"/>
                  </a:solidFill>
                  <a:effectLst/>
                  <a:uFillTx/>
                  <a:latin typeface="Arial"/>
                </a:endParaRPr>
              </a:p>
            </p:txBody>
          </p:sp>
          <p:sp>
            <p:nvSpPr>
              <p:cNvPr id="424" name="Oval 8"/>
              <p:cNvSpPr/>
              <p:nvPr/>
            </p:nvSpPr>
            <p:spPr>
              <a:xfrm>
                <a:off x="9483840" y="2293920"/>
                <a:ext cx="199440" cy="199440"/>
              </a:xfrm>
              <a:prstGeom prst="ellipse">
                <a:avLst/>
              </a:prstGeom>
              <a:solidFill>
                <a:srgbClr val="D52223"/>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u="none" strike="noStrike">
                  <a:solidFill>
                    <a:schemeClr val="dk1"/>
                  </a:solidFill>
                  <a:effectLst/>
                  <a:uFillTx/>
                  <a:latin typeface="Arial"/>
                </a:endParaRPr>
              </a:p>
            </p:txBody>
          </p:sp>
          <p:sp>
            <p:nvSpPr>
              <p:cNvPr id="425" name="TextBox 66"/>
              <p:cNvSpPr/>
              <p:nvPr/>
            </p:nvSpPr>
            <p:spPr>
              <a:xfrm>
                <a:off x="8623800" y="3704400"/>
                <a:ext cx="371880" cy="306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1" u="none" strike="noStrike">
                    <a:solidFill>
                      <a:schemeClr val="lt1"/>
                    </a:solidFill>
                    <a:effectLst/>
                    <a:uFillTx/>
                    <a:latin typeface="Arial"/>
                  </a:rPr>
                  <a:t>2</a:t>
                </a:r>
                <a:endParaRPr lang="en-US" sz="1400" b="0" u="none" strike="noStrike">
                  <a:solidFill>
                    <a:srgbClr val="000000"/>
                  </a:solidFill>
                  <a:effectLst/>
                  <a:uFillTx/>
                  <a:latin typeface="Calibri"/>
                </a:endParaRPr>
              </a:p>
            </p:txBody>
          </p:sp>
          <p:sp>
            <p:nvSpPr>
              <p:cNvPr id="426" name="TextBox 67"/>
              <p:cNvSpPr/>
              <p:nvPr/>
            </p:nvSpPr>
            <p:spPr>
              <a:xfrm>
                <a:off x="8970840" y="2833920"/>
                <a:ext cx="280800" cy="306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1" u="none" strike="noStrike">
                    <a:solidFill>
                      <a:schemeClr val="lt1"/>
                    </a:solidFill>
                    <a:effectLst/>
                    <a:uFillTx/>
                    <a:latin typeface="Arial"/>
                  </a:rPr>
                  <a:t>3</a:t>
                </a:r>
                <a:endParaRPr lang="en-US" sz="1400" b="0" u="none" strike="noStrike">
                  <a:solidFill>
                    <a:srgbClr val="000000"/>
                  </a:solidFill>
                  <a:effectLst/>
                  <a:uFillTx/>
                  <a:latin typeface="Calibri"/>
                </a:endParaRPr>
              </a:p>
            </p:txBody>
          </p:sp>
          <p:sp>
            <p:nvSpPr>
              <p:cNvPr id="427" name="TextBox 68"/>
              <p:cNvSpPr/>
              <p:nvPr/>
            </p:nvSpPr>
            <p:spPr>
              <a:xfrm>
                <a:off x="9438480" y="2246400"/>
                <a:ext cx="280800" cy="306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1" u="none" strike="noStrike">
                    <a:solidFill>
                      <a:schemeClr val="lt1"/>
                    </a:solidFill>
                    <a:effectLst/>
                    <a:uFillTx/>
                    <a:latin typeface="Arial"/>
                  </a:rPr>
                  <a:t>4</a:t>
                </a:r>
                <a:endParaRPr lang="en-US" sz="1400" b="0" u="none" strike="noStrike">
                  <a:solidFill>
                    <a:srgbClr val="000000"/>
                  </a:solidFill>
                  <a:effectLst/>
                  <a:uFillTx/>
                  <a:latin typeface="Calibri"/>
                </a:endParaRPr>
              </a:p>
            </p:txBody>
          </p:sp>
        </p:grpSp>
        <p:sp>
          <p:nvSpPr>
            <p:cNvPr id="428" name="TextBox 16"/>
            <p:cNvSpPr/>
            <p:nvPr/>
          </p:nvSpPr>
          <p:spPr>
            <a:xfrm>
              <a:off x="9664920" y="3304080"/>
              <a:ext cx="2067480" cy="584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0" u="none" strike="noStrike">
                  <a:solidFill>
                    <a:schemeClr val="dk1"/>
                  </a:solidFill>
                  <a:effectLst/>
                  <a:uFillTx/>
                  <a:latin typeface="Aptos"/>
                </a:rPr>
                <a:t>Consecutive “learning” pulses </a:t>
              </a:r>
              <a:endParaRPr lang="en-US" sz="1600" b="0" u="none" strike="noStrike">
                <a:solidFill>
                  <a:srgbClr val="000000"/>
                </a:solidFill>
                <a:effectLst/>
                <a:uFillTx/>
                <a:latin typeface="Calibri"/>
              </a:endParaRPr>
            </a:p>
          </p:txBody>
        </p:sp>
        <p:cxnSp>
          <p:nvCxnSpPr>
            <p:cNvPr id="429" name="Straight Arrow Connector 17"/>
            <p:cNvCxnSpPr/>
            <p:nvPr/>
          </p:nvCxnSpPr>
          <p:spPr>
            <a:xfrm flipH="1">
              <a:off x="8571240" y="3566880"/>
              <a:ext cx="1220760" cy="1382040"/>
            </a:xfrm>
            <a:prstGeom prst="straightConnector1">
              <a:avLst/>
            </a:prstGeom>
            <a:ln>
              <a:solidFill>
                <a:srgbClr val="000000"/>
              </a:solidFill>
              <a:tailEnd type="triangle" w="med" len="med"/>
            </a:ln>
          </p:spPr>
        </p:cxnSp>
        <p:cxnSp>
          <p:nvCxnSpPr>
            <p:cNvPr id="430" name="Straight Arrow Connector 18"/>
            <p:cNvCxnSpPr/>
            <p:nvPr/>
          </p:nvCxnSpPr>
          <p:spPr>
            <a:xfrm flipH="1">
              <a:off x="8943840" y="3566880"/>
              <a:ext cx="848160" cy="258480"/>
            </a:xfrm>
            <a:prstGeom prst="straightConnector1">
              <a:avLst/>
            </a:prstGeom>
            <a:ln>
              <a:solidFill>
                <a:srgbClr val="000000"/>
              </a:solidFill>
              <a:tailEnd type="triangle" w="med" len="med"/>
            </a:ln>
          </p:spPr>
        </p:cxnSp>
        <p:cxnSp>
          <p:nvCxnSpPr>
            <p:cNvPr id="431" name="Straight Arrow Connector 19"/>
            <p:cNvCxnSpPr/>
            <p:nvPr/>
          </p:nvCxnSpPr>
          <p:spPr>
            <a:xfrm flipH="1" flipV="1">
              <a:off x="9198000" y="3103560"/>
              <a:ext cx="594000" cy="463680"/>
            </a:xfrm>
            <a:prstGeom prst="straightConnector1">
              <a:avLst/>
            </a:prstGeom>
            <a:ln>
              <a:solidFill>
                <a:srgbClr val="000000"/>
              </a:solidFill>
              <a:tailEnd type="triangle" w="med" len="med"/>
            </a:ln>
          </p:spPr>
        </p:cxnSp>
        <p:cxnSp>
          <p:nvCxnSpPr>
            <p:cNvPr id="432" name="Straight Arrow Connector 20"/>
            <p:cNvCxnSpPr/>
            <p:nvPr/>
          </p:nvCxnSpPr>
          <p:spPr>
            <a:xfrm flipH="1" flipV="1">
              <a:off x="9541440" y="2613240"/>
              <a:ext cx="250560" cy="954000"/>
            </a:xfrm>
            <a:prstGeom prst="straightConnector1">
              <a:avLst/>
            </a:prstGeom>
            <a:ln>
              <a:solidFill>
                <a:srgbClr val="000000"/>
              </a:solidFill>
              <a:tailEnd type="triangle" w="med" len="med"/>
            </a:ln>
          </p:spPr>
        </p:cxnSp>
      </p:grpSp>
      <p:sp>
        <p:nvSpPr>
          <p:cNvPr id="433" name="Rectangle 33"/>
          <p:cNvSpPr/>
          <p:nvPr/>
        </p:nvSpPr>
        <p:spPr>
          <a:xfrm>
            <a:off x="2985120" y="5689080"/>
            <a:ext cx="6125760" cy="403560"/>
          </a:xfrm>
          <a:prstGeom prst="rect">
            <a:avLst/>
          </a:prstGeom>
          <a:gradFill rotWithShape="0">
            <a:gsLst>
              <a:gs pos="0">
                <a:srgbClr val="4C7591"/>
              </a:gs>
              <a:gs pos="50000">
                <a:srgbClr val="106186"/>
              </a:gs>
              <a:gs pos="100000">
                <a:srgbClr val="08587C"/>
              </a:gs>
            </a:gsLst>
            <a:lin ang="5400000"/>
          </a:gradFill>
          <a:ln w="19050">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defTabSz="914400">
              <a:lnSpc>
                <a:spcPct val="100000"/>
              </a:lnSpc>
            </a:pPr>
            <a:r>
              <a:rPr lang="en-US" sz="1400" b="1" u="none" strike="noStrike">
                <a:solidFill>
                  <a:schemeClr val="lt1"/>
                </a:solidFill>
                <a:effectLst/>
                <a:uFillTx/>
                <a:latin typeface="Arial"/>
                <a:ea typeface="DejaVu Sans"/>
              </a:rPr>
              <a:t>Demonstrated at DESY’s cryomodule test stand </a:t>
            </a:r>
            <a:r>
              <a:rPr lang="en-US" sz="1400" b="0" u="none" strike="noStrike">
                <a:solidFill>
                  <a:schemeClr val="lt1"/>
                </a:solidFill>
                <a:effectLst/>
                <a:uFillTx/>
                <a:latin typeface="Arial"/>
                <a:ea typeface="DejaVu Sans"/>
              </a:rPr>
              <a:t>(paper in preparation)</a:t>
            </a:r>
            <a:endParaRPr lang="en-US" sz="1400" b="0" u="none" strike="noStrike">
              <a:solidFill>
                <a:srgbClr val="000000"/>
              </a:solidFill>
              <a:effectLst/>
              <a:uFillTx/>
              <a:latin typeface="Calibri"/>
            </a:endParaRPr>
          </a:p>
        </p:txBody>
      </p:sp>
      <p:sp>
        <p:nvSpPr>
          <p:cNvPr id="434" name="TextBox 42"/>
          <p:cNvSpPr/>
          <p:nvPr/>
        </p:nvSpPr>
        <p:spPr>
          <a:xfrm>
            <a:off x="10439280" y="6144840"/>
            <a:ext cx="1462680" cy="230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900" b="0" u="none" strike="noStrike">
                <a:solidFill>
                  <a:schemeClr val="dk1"/>
                </a:solidFill>
                <a:effectLst/>
                <a:uFillTx/>
                <a:latin typeface="Aptos"/>
              </a:rPr>
              <a:t>Courtesy : Bozo Richter</a:t>
            </a:r>
            <a:endParaRPr lang="en-US" sz="9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B01D12CD-8139-A638-0689-D71D84BFBB87}"/>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27</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B616D74F-615D-D6AD-5E1C-055BE3FECD3D}"/>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p:cNvSpPr>
          <p:nvPr>
            <p:ph type="title"/>
          </p:nvPr>
        </p:nvSpPr>
        <p:spPr>
          <a:xfrm>
            <a:off x="407880" y="349560"/>
            <a:ext cx="11373840" cy="448920"/>
          </a:xfrm>
          <a:prstGeom prst="rect">
            <a:avLst/>
          </a:prstGeom>
          <a:noFill/>
          <a:ln w="0">
            <a:noFill/>
          </a:ln>
        </p:spPr>
        <p:txBody>
          <a:bodyPr lIns="0" tIns="0" rIns="0" bIns="0" anchor="t">
            <a:noAutofit/>
          </a:bodyPr>
          <a:lstStyle>
            <a:lvl1pPr indent="0" defTabSz="914400">
              <a:lnSpc>
                <a:spcPct val="90000"/>
              </a:lnSpc>
              <a:buNone/>
              <a:tabLst>
                <a:tab pos="0" algn="l"/>
              </a:tabLst>
              <a:defRPr lang="en-US" sz="3000" b="1" u="none" strike="noStrike">
                <a:solidFill>
                  <a:srgbClr val="007BC8"/>
                </a:solidFill>
                <a:effectLst/>
                <a:uFillTx/>
                <a:latin typeface="Arial"/>
              </a:defRPr>
            </a:lvl1pPr>
          </a:lstStyle>
          <a:p>
            <a:pPr indent="0" defTabSz="914400">
              <a:lnSpc>
                <a:spcPct val="90000"/>
              </a:lnSpc>
              <a:buNone/>
              <a:tabLst>
                <a:tab pos="0" algn="l"/>
              </a:tabLst>
            </a:pPr>
            <a:r>
              <a:rPr lang="en-US" sz="3000" b="1" u="none" strike="noStrike">
                <a:solidFill>
                  <a:srgbClr val="007BC8"/>
                </a:solidFill>
                <a:effectLst/>
                <a:uFillTx/>
                <a:latin typeface="Arial"/>
              </a:rPr>
              <a:t>Optimizing Lorentz force detuning at EuXFEL</a:t>
            </a:r>
            <a:endParaRPr lang="en-BE" sz="3000" b="0" u="none" strike="noStrike">
              <a:solidFill>
                <a:schemeClr val="dk1"/>
              </a:solidFill>
              <a:effectLst/>
              <a:uFillTx/>
              <a:latin typeface="Aptos"/>
            </a:endParaRPr>
          </a:p>
        </p:txBody>
      </p:sp>
      <p:sp>
        <p:nvSpPr>
          <p:cNvPr id="436" name="PlaceHolder 2"/>
          <p:cNvSpPr>
            <a:spLocks noGrp="1"/>
          </p:cNvSpPr>
          <p:nvPr>
            <p:ph/>
          </p:nvPr>
        </p:nvSpPr>
        <p:spPr>
          <a:xfrm>
            <a:off x="407880" y="817560"/>
            <a:ext cx="11373840" cy="376920"/>
          </a:xfrm>
          <a:prstGeom prst="rect">
            <a:avLst/>
          </a:prstGeom>
          <a:noFill/>
          <a:ln w="0">
            <a:noFill/>
          </a:ln>
        </p:spPr>
        <p:txBody>
          <a:bodyPr lIns="0" tIns="0" rIns="0" bIns="0" anchor="t">
            <a:no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indent="0" defTabSz="914400">
              <a:lnSpc>
                <a:spcPct val="110000"/>
              </a:lnSpc>
              <a:buNone/>
              <a:tabLst>
                <a:tab pos="0" algn="l"/>
              </a:tabLst>
            </a:pPr>
            <a:r>
              <a:rPr lang="en-US" sz="1800" b="1" u="none" strike="noStrike">
                <a:solidFill>
                  <a:srgbClr val="EB6E0F"/>
                </a:solidFill>
                <a:effectLst/>
                <a:uFillTx/>
                <a:latin typeface="Arial"/>
              </a:rPr>
              <a:t>Use double instead of single sine</a:t>
            </a:r>
            <a:endParaRPr lang="en-BE" sz="1800" b="0" u="none" strike="noStrike">
              <a:solidFill>
                <a:schemeClr val="dk1"/>
              </a:solidFill>
              <a:effectLst/>
              <a:uFillTx/>
              <a:latin typeface="Aptos"/>
            </a:endParaRPr>
          </a:p>
        </p:txBody>
      </p:sp>
      <p:sp>
        <p:nvSpPr>
          <p:cNvPr id="437" name="Textplatzhalter 2"/>
          <p:cNvSpPr/>
          <p:nvPr/>
        </p:nvSpPr>
        <p:spPr>
          <a:xfrm>
            <a:off x="407880" y="1400040"/>
            <a:ext cx="6729120" cy="4770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10000"/>
              </a:lnSpc>
              <a:tabLst>
                <a:tab pos="361800" algn="l"/>
              </a:tabLst>
            </a:pPr>
            <a:r>
              <a:rPr lang="en-US" sz="1800" b="1" u="none" strike="noStrike">
                <a:solidFill>
                  <a:srgbClr val="000000"/>
                </a:solidFill>
                <a:effectLst/>
                <a:uFillTx/>
                <a:latin typeface="Arial"/>
                <a:ea typeface="DejaVu Sans"/>
              </a:rPr>
              <a:t>2. Using a double sine excitation </a:t>
            </a:r>
            <a:endParaRPr lang="en-US" sz="1800" b="0" u="none" strike="noStrike">
              <a:solidFill>
                <a:srgbClr val="000000"/>
              </a:solidFill>
              <a:effectLst/>
              <a:uFillTx/>
              <a:latin typeface="Calibri"/>
            </a:endParaRPr>
          </a:p>
          <a:p>
            <a:pPr marL="819000" lvl="1" indent="-361800" defTabSz="914400">
              <a:lnSpc>
                <a:spcPct val="110000"/>
              </a:lnSpc>
              <a:buClr>
                <a:srgbClr val="000000"/>
              </a:buClr>
              <a:buFont typeface="Arial"/>
              <a:buChar char="•"/>
              <a:tabLst>
                <a:tab pos="361800" algn="l"/>
              </a:tabLst>
            </a:pPr>
            <a:r>
              <a:rPr lang="en-US" sz="1800" b="0" u="none" strike="noStrike">
                <a:solidFill>
                  <a:srgbClr val="000000"/>
                </a:solidFill>
                <a:effectLst/>
                <a:uFillTx/>
                <a:latin typeface="Arial"/>
                <a:ea typeface="DejaVu Sans"/>
              </a:rPr>
              <a:t>doubles the stimulus time 	  	</a:t>
            </a:r>
            <a:r>
              <a:rPr lang="en-US" sz="1800" b="0" u="none" strike="noStrike">
                <a:solidFill>
                  <a:srgbClr val="000000"/>
                </a:solidFill>
                <a:effectLst/>
                <a:uFillTx/>
                <a:latin typeface="Wingdings"/>
                <a:ea typeface="DejaVu Sans"/>
              </a:rPr>
              <a:t></a:t>
            </a:r>
            <a:r>
              <a:rPr lang="en-US" sz="1800" b="0" u="none" strike="noStrike">
                <a:solidFill>
                  <a:srgbClr val="000000"/>
                </a:solidFill>
                <a:effectLst/>
                <a:uFillTx/>
                <a:latin typeface="Arial"/>
                <a:ea typeface="DejaVu Sans"/>
              </a:rPr>
              <a:t>  </a:t>
            </a:r>
            <a:r>
              <a:rPr lang="en-US" sz="1800" b="0" u="none" strike="noStrike">
                <a:solidFill>
                  <a:srgbClr val="000000"/>
                </a:solidFill>
                <a:effectLst/>
                <a:uFillTx/>
                <a:latin typeface="Symbol"/>
                <a:ea typeface="DejaVu Sans"/>
              </a:rPr>
              <a:t></a:t>
            </a:r>
            <a:r>
              <a:rPr lang="en-US" sz="1800" b="0" u="none" strike="noStrike">
                <a:solidFill>
                  <a:srgbClr val="000000"/>
                </a:solidFill>
                <a:effectLst/>
                <a:uFillTx/>
                <a:latin typeface="Arial"/>
                <a:ea typeface="DejaVu Sans"/>
              </a:rPr>
              <a:t>2 energy </a:t>
            </a:r>
            <a:endParaRPr lang="en-US" sz="1800" b="0" u="none" strike="noStrike">
              <a:solidFill>
                <a:srgbClr val="000000"/>
              </a:solidFill>
              <a:effectLst/>
              <a:uFillTx/>
              <a:latin typeface="Calibri"/>
            </a:endParaRPr>
          </a:p>
          <a:p>
            <a:pPr marL="819000" lvl="1" indent="-361800" defTabSz="914400">
              <a:lnSpc>
                <a:spcPct val="110000"/>
              </a:lnSpc>
              <a:buClr>
                <a:srgbClr val="000000"/>
              </a:buClr>
              <a:buFont typeface="Arial"/>
              <a:buChar char="•"/>
              <a:tabLst>
                <a:tab pos="361800" algn="l"/>
              </a:tabLst>
            </a:pPr>
            <a:r>
              <a:rPr lang="en-US" sz="1800" b="0" u="none" strike="noStrike">
                <a:solidFill>
                  <a:srgbClr val="000000"/>
                </a:solidFill>
                <a:effectLst/>
                <a:uFillTx/>
                <a:latin typeface="Arial"/>
                <a:ea typeface="DejaVu Sans"/>
              </a:rPr>
              <a:t>requires half of the amplitude 	</a:t>
            </a:r>
            <a:r>
              <a:rPr lang="en-US" sz="1800" b="0" u="none" strike="noStrike">
                <a:solidFill>
                  <a:srgbClr val="000000"/>
                </a:solidFill>
                <a:effectLst/>
                <a:uFillTx/>
                <a:latin typeface="Wingdings"/>
                <a:ea typeface="DejaVu Sans"/>
              </a:rPr>
              <a:t></a:t>
            </a:r>
            <a:r>
              <a:rPr lang="en-US" sz="1800" b="0" u="none" strike="noStrike">
                <a:solidFill>
                  <a:srgbClr val="000000"/>
                </a:solidFill>
                <a:effectLst/>
                <a:uFillTx/>
                <a:latin typeface="Arial"/>
                <a:ea typeface="DejaVu Sans"/>
              </a:rPr>
              <a:t> </a:t>
            </a:r>
            <a:r>
              <a:rPr lang="en-US" sz="1800" b="0" u="none" strike="noStrike">
                <a:solidFill>
                  <a:srgbClr val="000000"/>
                </a:solidFill>
                <a:effectLst/>
                <a:uFillTx/>
                <a:latin typeface="Symbol"/>
                <a:ea typeface="DejaVu Sans"/>
              </a:rPr>
              <a:t></a:t>
            </a:r>
            <a:r>
              <a:rPr lang="en-US" sz="1800" b="0" u="none" strike="noStrike">
                <a:solidFill>
                  <a:srgbClr val="000000"/>
                </a:solidFill>
                <a:effectLst/>
                <a:uFillTx/>
                <a:latin typeface="Arial"/>
                <a:ea typeface="DejaVu Sans"/>
              </a:rPr>
              <a:t> 4 energy</a:t>
            </a:r>
            <a:endParaRPr lang="en-US" sz="1800" b="0" u="none" strike="noStrike">
              <a:solidFill>
                <a:srgbClr val="000000"/>
              </a:solidFill>
              <a:effectLst/>
              <a:uFillTx/>
              <a:latin typeface="Calibri"/>
            </a:endParaRPr>
          </a:p>
          <a:p>
            <a:pPr defTabSz="914400">
              <a:lnSpc>
                <a:spcPct val="110000"/>
              </a:lnSpc>
              <a:tabLst>
                <a:tab pos="361800" algn="l"/>
              </a:tabLst>
            </a:pPr>
            <a:endParaRPr lang="en-US" sz="1800" b="0" u="none" strike="noStrike">
              <a:solidFill>
                <a:srgbClr val="000000"/>
              </a:solidFill>
              <a:effectLst/>
              <a:uFillTx/>
              <a:latin typeface="Calibri"/>
            </a:endParaRPr>
          </a:p>
          <a:p>
            <a:pPr marL="457200" algn="ctr" defTabSz="914400">
              <a:lnSpc>
                <a:spcPct val="110000"/>
              </a:lnSpc>
              <a:tabLst>
                <a:tab pos="361800" algn="l"/>
              </a:tabLst>
            </a:pPr>
            <a:r>
              <a:rPr lang="en-US" sz="1800" b="1" u="none" strike="noStrike">
                <a:solidFill>
                  <a:srgbClr val="000000"/>
                </a:solidFill>
                <a:effectLst/>
                <a:uFillTx/>
                <a:latin typeface="Arial"/>
                <a:ea typeface="DejaVu Sans"/>
              </a:rPr>
              <a:t>= net energy saving factor of 2</a:t>
            </a:r>
            <a:endParaRPr lang="en-US" sz="1800" b="0" u="none" strike="noStrike">
              <a:solidFill>
                <a:srgbClr val="000000"/>
              </a:solidFill>
              <a:effectLst/>
              <a:uFillTx/>
              <a:latin typeface="Calibri"/>
            </a:endParaRPr>
          </a:p>
        </p:txBody>
      </p:sp>
      <p:pic>
        <p:nvPicPr>
          <p:cNvPr id="438" name="Picture 30"/>
          <p:cNvPicPr/>
          <p:nvPr/>
        </p:nvPicPr>
        <p:blipFill>
          <a:blip r:embed="rId3"/>
          <a:stretch/>
        </p:blipFill>
        <p:spPr>
          <a:xfrm>
            <a:off x="8406000" y="2938320"/>
            <a:ext cx="3682440" cy="3436920"/>
          </a:xfrm>
          <a:prstGeom prst="rect">
            <a:avLst/>
          </a:prstGeom>
          <a:noFill/>
          <a:ln w="0">
            <a:noFill/>
          </a:ln>
        </p:spPr>
      </p:pic>
      <p:pic>
        <p:nvPicPr>
          <p:cNvPr id="440" name="Picture 2"/>
          <p:cNvPicPr/>
          <p:nvPr/>
        </p:nvPicPr>
        <p:blipFill>
          <a:blip r:embed="rId4"/>
          <a:stretch/>
        </p:blipFill>
        <p:spPr>
          <a:xfrm>
            <a:off x="255240" y="3040920"/>
            <a:ext cx="8190360" cy="3436920"/>
          </a:xfrm>
          <a:prstGeom prst="rect">
            <a:avLst/>
          </a:prstGeom>
          <a:noFill/>
          <a:ln w="0">
            <a:noFill/>
          </a:ln>
        </p:spPr>
      </p:pic>
      <p:sp>
        <p:nvSpPr>
          <p:cNvPr id="441" name="TextBox 59"/>
          <p:cNvSpPr/>
          <p:nvPr/>
        </p:nvSpPr>
        <p:spPr>
          <a:xfrm>
            <a:off x="5038560" y="6308280"/>
            <a:ext cx="184752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u="none" strike="noStrike">
                <a:solidFill>
                  <a:schemeClr val="dk1"/>
                </a:solidFill>
                <a:effectLst/>
                <a:uFillTx/>
                <a:latin typeface="Arial"/>
              </a:rPr>
              <a:t>Courtesy Mariusz Grecki</a:t>
            </a:r>
            <a:endParaRPr lang="en-US" sz="12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57CF1750-3536-A789-465A-A96B37CFBB86}"/>
              </a:ext>
            </a:extLst>
          </p:cNvPr>
          <p:cNvSpPr>
            <a:spLocks noGrp="1"/>
          </p:cNvSpPr>
          <p:nvPr>
            <p:ph type="sldNum" idx="31"/>
          </p:nvPr>
        </p:nvSpPr>
        <p:spPr/>
        <p:txBody>
          <a:bodyPr/>
          <a:lstStyle/>
          <a:p>
            <a:pPr indent="0" algn="r" defTabSz="914400">
              <a:lnSpc>
                <a:spcPct val="100000"/>
              </a:lnSpc>
              <a:buNone/>
            </a:pPr>
            <a:fld id="{066B2E87-D33C-4F6E-8338-4C18CA9577BB}" type="slidenum">
              <a:rPr lang="en-BE" sz="1200" b="0" u="none" strike="noStrike" smtClean="0">
                <a:solidFill>
                  <a:schemeClr val="dk1">
                    <a:tint val="82000"/>
                  </a:schemeClr>
                </a:solidFill>
                <a:effectLst/>
                <a:uFillTx/>
                <a:latin typeface="Aptos"/>
              </a:rPr>
              <a:t>28</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BD9960F0-41E0-E333-59FC-58A6FEF0D16F}"/>
              </a:ext>
            </a:extLst>
          </p:cNvPr>
          <p:cNvSpPr>
            <a:spLocks noGrp="1"/>
          </p:cNvSpPr>
          <p:nvPr>
            <p:ph type="ftr" idx="30"/>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Picture 33"/>
          <p:cNvPicPr/>
          <p:nvPr/>
        </p:nvPicPr>
        <p:blipFill>
          <a:blip r:embed="rId2"/>
          <a:srcRect l="6587" r="5567"/>
          <a:stretch/>
        </p:blipFill>
        <p:spPr>
          <a:xfrm>
            <a:off x="4257720" y="1335600"/>
            <a:ext cx="7787160" cy="5256000"/>
          </a:xfrm>
          <a:prstGeom prst="rect">
            <a:avLst/>
          </a:prstGeom>
          <a:noFill/>
          <a:ln w="0">
            <a:noFill/>
          </a:ln>
        </p:spPr>
      </p:pic>
      <p:sp>
        <p:nvSpPr>
          <p:cNvPr id="443" name="PlaceHolder 1"/>
          <p:cNvSpPr>
            <a:spLocks noGrp="1"/>
          </p:cNvSpPr>
          <p:nvPr>
            <p:ph type="title"/>
          </p:nvPr>
        </p:nvSpPr>
        <p:spPr>
          <a:xfrm>
            <a:off x="407880" y="349560"/>
            <a:ext cx="11373840" cy="448920"/>
          </a:xfrm>
          <a:prstGeom prst="rect">
            <a:avLst/>
          </a:prstGeom>
          <a:noFill/>
          <a:ln w="0">
            <a:noFill/>
          </a:ln>
        </p:spPr>
        <p:txBody>
          <a:bodyPr lIns="0" tIns="0" rIns="0" bIns="0" anchor="t">
            <a:noAutofit/>
          </a:bodyPr>
          <a:lstStyle>
            <a:lvl1pPr indent="0" defTabSz="914400">
              <a:lnSpc>
                <a:spcPct val="90000"/>
              </a:lnSpc>
              <a:buNone/>
              <a:tabLst>
                <a:tab pos="0" algn="l"/>
              </a:tabLst>
              <a:defRPr lang="en-US" sz="3000" b="1" u="none" strike="noStrike">
                <a:solidFill>
                  <a:srgbClr val="007BC8"/>
                </a:solidFill>
                <a:effectLst/>
                <a:uFillTx/>
                <a:latin typeface="Arial"/>
              </a:defRPr>
            </a:lvl1pPr>
          </a:lstStyle>
          <a:p>
            <a:pPr indent="0" defTabSz="914400">
              <a:lnSpc>
                <a:spcPct val="90000"/>
              </a:lnSpc>
              <a:buNone/>
              <a:tabLst>
                <a:tab pos="0" algn="l"/>
              </a:tabLst>
            </a:pPr>
            <a:r>
              <a:rPr lang="en-US" sz="3000" b="1" u="none" strike="noStrike">
                <a:solidFill>
                  <a:srgbClr val="007BC8"/>
                </a:solidFill>
                <a:effectLst/>
                <a:uFillTx/>
                <a:latin typeface="Arial"/>
              </a:rPr>
              <a:t>Optimizing Lorentz force detuning at EuXFEL</a:t>
            </a:r>
            <a:endParaRPr lang="en-BE" sz="3000" b="0" u="none" strike="noStrike">
              <a:solidFill>
                <a:schemeClr val="dk1"/>
              </a:solidFill>
              <a:effectLst/>
              <a:uFillTx/>
              <a:latin typeface="Aptos"/>
            </a:endParaRPr>
          </a:p>
        </p:txBody>
      </p:sp>
      <p:sp>
        <p:nvSpPr>
          <p:cNvPr id="444" name="PlaceHolder 2"/>
          <p:cNvSpPr>
            <a:spLocks noGrp="1"/>
          </p:cNvSpPr>
          <p:nvPr>
            <p:ph/>
          </p:nvPr>
        </p:nvSpPr>
        <p:spPr>
          <a:xfrm>
            <a:off x="407880" y="817560"/>
            <a:ext cx="11373840" cy="376920"/>
          </a:xfrm>
          <a:prstGeom prst="rect">
            <a:avLst/>
          </a:prstGeom>
          <a:noFill/>
          <a:ln w="0">
            <a:noFill/>
          </a:ln>
        </p:spPr>
        <p:txBody>
          <a:bodyPr lIns="0" tIns="0" rIns="0" bIns="0" anchor="t">
            <a:no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indent="0" defTabSz="914400">
              <a:lnSpc>
                <a:spcPct val="110000"/>
              </a:lnSpc>
              <a:buNone/>
              <a:tabLst>
                <a:tab pos="0" algn="l"/>
              </a:tabLst>
            </a:pPr>
            <a:r>
              <a:rPr lang="en-US" sz="1800" b="1" u="none" strike="noStrike">
                <a:solidFill>
                  <a:srgbClr val="EB6E0F"/>
                </a:solidFill>
                <a:effectLst/>
                <a:uFillTx/>
                <a:latin typeface="Arial"/>
              </a:rPr>
              <a:t>Minimizing the in-rush current reduction</a:t>
            </a:r>
            <a:endParaRPr lang="en-BE" sz="1800" b="0" u="none" strike="noStrike">
              <a:solidFill>
                <a:schemeClr val="dk1"/>
              </a:solidFill>
              <a:effectLst/>
              <a:uFillTx/>
              <a:latin typeface="Aptos"/>
            </a:endParaRPr>
          </a:p>
        </p:txBody>
      </p:sp>
      <p:pic>
        <p:nvPicPr>
          <p:cNvPr id="445" name="Picture 35"/>
          <p:cNvPicPr/>
          <p:nvPr/>
        </p:nvPicPr>
        <p:blipFill>
          <a:blip r:embed="rId3"/>
          <a:srcRect l="9425" t="46634" r="16884" b="13329"/>
          <a:stretch/>
        </p:blipFill>
        <p:spPr>
          <a:xfrm>
            <a:off x="314280" y="3429360"/>
            <a:ext cx="3570120" cy="2741040"/>
          </a:xfrm>
          <a:prstGeom prst="rect">
            <a:avLst/>
          </a:prstGeom>
          <a:noFill/>
          <a:ln w="0">
            <a:noFill/>
          </a:ln>
        </p:spPr>
      </p:pic>
      <p:sp>
        <p:nvSpPr>
          <p:cNvPr id="446" name="Textplatzhalter 3"/>
          <p:cNvSpPr/>
          <p:nvPr/>
        </p:nvSpPr>
        <p:spPr>
          <a:xfrm>
            <a:off x="408240" y="1406520"/>
            <a:ext cx="3570120" cy="5007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10000"/>
              </a:lnSpc>
              <a:tabLst>
                <a:tab pos="0" algn="l"/>
              </a:tabLst>
            </a:pPr>
            <a:endParaRPr lang="en-US" sz="1800" b="0" u="none" strike="noStrike">
              <a:solidFill>
                <a:srgbClr val="000000"/>
              </a:solidFill>
              <a:effectLst/>
              <a:uFillTx/>
              <a:latin typeface="Calibri"/>
            </a:endParaRPr>
          </a:p>
          <a:p>
            <a:pPr marL="361800" indent="-361800" defTabSz="914400">
              <a:lnSpc>
                <a:spcPct val="110000"/>
              </a:lnSpc>
              <a:buClr>
                <a:srgbClr val="000000"/>
              </a:buClr>
              <a:buFont typeface="Arial"/>
              <a:buChar char="•"/>
              <a:tabLst>
                <a:tab pos="361800" algn="l"/>
              </a:tabLst>
            </a:pPr>
            <a:r>
              <a:rPr lang="en-US" sz="1800" b="1" u="none" strike="noStrike">
                <a:solidFill>
                  <a:srgbClr val="000000"/>
                </a:solidFill>
                <a:effectLst/>
                <a:uFillTx/>
                <a:latin typeface="Arial"/>
                <a:ea typeface="DejaVu Sans"/>
              </a:rPr>
              <a:t>Smoothing the leading edge </a:t>
            </a:r>
            <a:r>
              <a:rPr lang="en-US" sz="1800" b="0" u="none" strike="noStrike">
                <a:solidFill>
                  <a:srgbClr val="000000"/>
                </a:solidFill>
                <a:effectLst/>
                <a:uFillTx/>
                <a:latin typeface="Arial"/>
                <a:ea typeface="DejaVu Sans"/>
              </a:rPr>
              <a:t>of a double sine piezo pulse to reduce the in-rush current</a:t>
            </a:r>
            <a:endParaRPr lang="en-US" sz="1800" b="0" u="none" strike="noStrike">
              <a:solidFill>
                <a:srgbClr val="000000"/>
              </a:solidFill>
              <a:effectLst/>
              <a:uFillTx/>
              <a:latin typeface="Calibri"/>
            </a:endParaRPr>
          </a:p>
          <a:p>
            <a:pPr marL="819000" lvl="1" indent="-361800" defTabSz="914400">
              <a:lnSpc>
                <a:spcPct val="110000"/>
              </a:lnSpc>
              <a:buClr>
                <a:srgbClr val="000000"/>
              </a:buClr>
              <a:buFont typeface="Arial"/>
              <a:buChar char="•"/>
              <a:tabLst>
                <a:tab pos="361800" algn="l"/>
              </a:tabLst>
            </a:pPr>
            <a:r>
              <a:rPr lang="en-US" sz="1800" b="1" u="none" strike="noStrike">
                <a:solidFill>
                  <a:srgbClr val="000000"/>
                </a:solidFill>
                <a:effectLst/>
                <a:uFillTx/>
                <a:latin typeface="Arial"/>
                <a:ea typeface="DejaVu Sans"/>
              </a:rPr>
              <a:t>reduces energy</a:t>
            </a:r>
            <a:endParaRPr lang="en-US" sz="1800" b="0" u="none" strike="noStrike">
              <a:solidFill>
                <a:srgbClr val="000000"/>
              </a:solidFill>
              <a:effectLst/>
              <a:uFillTx/>
              <a:latin typeface="Calibri"/>
            </a:endParaRPr>
          </a:p>
          <a:p>
            <a:pPr marL="819000" lvl="1" indent="-361800" defTabSz="914400">
              <a:lnSpc>
                <a:spcPct val="110000"/>
              </a:lnSpc>
              <a:buClr>
                <a:srgbClr val="000000"/>
              </a:buClr>
              <a:buFont typeface="Arial"/>
              <a:buChar char="•"/>
              <a:tabLst>
                <a:tab pos="361800" algn="l"/>
              </a:tabLst>
            </a:pPr>
            <a:r>
              <a:rPr lang="en-US" sz="1800" b="1" u="none" strike="noStrike">
                <a:solidFill>
                  <a:srgbClr val="000000"/>
                </a:solidFill>
                <a:effectLst/>
                <a:uFillTx/>
                <a:latin typeface="Arial"/>
                <a:ea typeface="DejaVu Sans"/>
              </a:rPr>
              <a:t>Increase piezo life time </a:t>
            </a:r>
            <a:endParaRPr lang="en-US" sz="1800" b="0" u="none" strike="noStrike">
              <a:solidFill>
                <a:srgbClr val="000000"/>
              </a:solidFill>
              <a:effectLst/>
              <a:uFillTx/>
              <a:latin typeface="Calibri"/>
            </a:endParaRPr>
          </a:p>
        </p:txBody>
      </p:sp>
      <p:sp>
        <p:nvSpPr>
          <p:cNvPr id="447" name="TextBox 63"/>
          <p:cNvSpPr/>
          <p:nvPr/>
        </p:nvSpPr>
        <p:spPr>
          <a:xfrm>
            <a:off x="9912240" y="6138720"/>
            <a:ext cx="1839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u="none" strike="noStrike">
                <a:solidFill>
                  <a:schemeClr val="dk1"/>
                </a:solidFill>
                <a:effectLst/>
                <a:uFillTx/>
                <a:latin typeface="Arial"/>
              </a:rPr>
              <a:t>Courtesy Max Herrmann</a:t>
            </a:r>
            <a:endParaRPr lang="en-US" sz="12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4E844AF5-1AF7-57B0-521E-24AE480AAB29}"/>
              </a:ext>
            </a:extLst>
          </p:cNvPr>
          <p:cNvSpPr>
            <a:spLocks noGrp="1"/>
          </p:cNvSpPr>
          <p:nvPr>
            <p:ph type="sldNum" idx="31"/>
          </p:nvPr>
        </p:nvSpPr>
        <p:spPr/>
        <p:txBody>
          <a:bodyPr/>
          <a:lstStyle/>
          <a:p>
            <a:pPr indent="0" algn="r" defTabSz="914400">
              <a:lnSpc>
                <a:spcPct val="100000"/>
              </a:lnSpc>
              <a:buNone/>
            </a:pPr>
            <a:fld id="{066B2E87-D33C-4F6E-8338-4C18CA9577BB}" type="slidenum">
              <a:rPr lang="en-BE" sz="1200" b="0" u="none" strike="noStrike" smtClean="0">
                <a:solidFill>
                  <a:schemeClr val="dk1">
                    <a:tint val="82000"/>
                  </a:schemeClr>
                </a:solidFill>
                <a:effectLst/>
                <a:uFillTx/>
                <a:latin typeface="Aptos"/>
              </a:rPr>
              <a:t>29</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F890F70F-C258-DB32-EF69-230972C92027}"/>
              </a:ext>
            </a:extLst>
          </p:cNvPr>
          <p:cNvSpPr>
            <a:spLocks noGrp="1"/>
          </p:cNvSpPr>
          <p:nvPr>
            <p:ph type="ftr" idx="30"/>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descr="Innovate for Sustainable Accelerating Systems: Kick-Off Meeting"/>
          <p:cNvPicPr/>
          <p:nvPr/>
        </p:nvPicPr>
        <p:blipFill>
          <a:blip r:embed="rId2"/>
          <a:stretch/>
        </p:blipFill>
        <p:spPr>
          <a:xfrm>
            <a:off x="162720" y="378720"/>
            <a:ext cx="3608640" cy="1134000"/>
          </a:xfrm>
          <a:prstGeom prst="rect">
            <a:avLst/>
          </a:prstGeom>
          <a:noFill/>
          <a:ln w="0">
            <a:noFill/>
          </a:ln>
        </p:spPr>
      </p:pic>
      <p:sp>
        <p:nvSpPr>
          <p:cNvPr id="89" name="TextBox 3"/>
          <p:cNvSpPr/>
          <p:nvPr/>
        </p:nvSpPr>
        <p:spPr>
          <a:xfrm>
            <a:off x="3910680" y="226440"/>
            <a:ext cx="7832160" cy="156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en-BE" sz="2400" b="1" u="none" strike="noStrike">
                <a:solidFill>
                  <a:srgbClr val="747474"/>
                </a:solidFill>
                <a:effectLst/>
                <a:uFillTx/>
                <a:latin typeface="Aptos"/>
              </a:rPr>
              <a:t>WP</a:t>
            </a:r>
            <a:r>
              <a:rPr lang="en-US" sz="2400" b="1" u="none" strike="noStrike">
                <a:solidFill>
                  <a:srgbClr val="747474"/>
                </a:solidFill>
                <a:effectLst/>
                <a:uFillTx/>
                <a:latin typeface="Aptos"/>
              </a:rPr>
              <a:t>2</a:t>
            </a:r>
            <a:r>
              <a:rPr lang="en-BE" sz="2400" b="1" u="none" strike="noStrike">
                <a:solidFill>
                  <a:srgbClr val="747474"/>
                </a:solidFill>
                <a:effectLst/>
                <a:uFillTx/>
                <a:latin typeface="Aptos"/>
              </a:rPr>
              <a:t>: </a:t>
            </a:r>
            <a:r>
              <a:rPr lang="en-US" sz="2400" b="1" u="none" strike="noStrike">
                <a:solidFill>
                  <a:srgbClr val="747474"/>
                </a:solidFill>
                <a:effectLst/>
                <a:uFillTx/>
                <a:latin typeface="Aptos"/>
              </a:rPr>
              <a:t>Low Level RF controls  </a:t>
            </a:r>
            <a:r>
              <a:rPr lang="en-US" sz="2400" b="1" u="none" strike="noStrike">
                <a:solidFill>
                  <a:srgbClr val="FF0000"/>
                </a:solidFill>
                <a:effectLst/>
                <a:uFillTx/>
                <a:latin typeface="Aptos"/>
              </a:rPr>
              <a:t>01.06.2026</a:t>
            </a:r>
            <a:endParaRPr lang="en-US" sz="24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DESY, HZB, CNRS</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Convener &amp; deputy: Julien Branlard (DESY) &amp; Christian Schmidt (DESY)</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Main contacts with other partners: Axel Neumann (HZB), Christophe Joly (CNRS)</a:t>
            </a:r>
            <a:endParaRPr lang="en-US" sz="1800" b="0" u="none" strike="noStrike">
              <a:solidFill>
                <a:srgbClr val="000000"/>
              </a:solidFill>
              <a:effectLst/>
              <a:uFillTx/>
              <a:latin typeface="Calibri"/>
            </a:endParaRPr>
          </a:p>
          <a:p>
            <a:pPr defTabSz="914400">
              <a:lnSpc>
                <a:spcPct val="100000"/>
              </a:lnSpc>
              <a:tabLst>
                <a:tab pos="0" algn="l"/>
              </a:tabLst>
            </a:pPr>
            <a:endParaRPr lang="en-US" sz="1800" b="0" u="none" strike="noStrike">
              <a:solidFill>
                <a:srgbClr val="000000"/>
              </a:solidFill>
              <a:effectLst/>
              <a:uFillTx/>
              <a:latin typeface="Calibri"/>
            </a:endParaRPr>
          </a:p>
        </p:txBody>
      </p:sp>
      <p:sp>
        <p:nvSpPr>
          <p:cNvPr id="90" name="TextBox 1"/>
          <p:cNvSpPr/>
          <p:nvPr/>
        </p:nvSpPr>
        <p:spPr>
          <a:xfrm>
            <a:off x="367200" y="1920240"/>
            <a:ext cx="11457360" cy="449208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200" b="1" i="1" u="none" strike="noStrike" dirty="0">
                <a:solidFill>
                  <a:schemeClr val="dk1"/>
                </a:solidFill>
                <a:effectLst/>
                <a:uFillTx/>
                <a:latin typeface="Arial"/>
              </a:rPr>
              <a:t>Task 2.1: </a:t>
            </a:r>
            <a:r>
              <a:rPr lang="en-GB" sz="2200" b="1" u="sng" strike="noStrike" dirty="0">
                <a:solidFill>
                  <a:srgbClr val="A4C137"/>
                </a:solidFill>
                <a:effectLst/>
                <a:uFillTx/>
                <a:latin typeface="Aptos"/>
              </a:rPr>
              <a:t>Coordination</a:t>
            </a:r>
            <a:r>
              <a:rPr lang="en-GB" sz="2200" b="1" u="none" strike="noStrike" dirty="0">
                <a:solidFill>
                  <a:schemeClr val="dk1"/>
                </a:solidFill>
                <a:effectLst/>
                <a:uFillTx/>
                <a:latin typeface="Aptos"/>
              </a:rPr>
              <a:t> of R&amp;D on LLRF – </a:t>
            </a:r>
            <a:r>
              <a:rPr lang="en-GB" sz="2200" b="1" i="1" u="none" strike="noStrike" dirty="0">
                <a:solidFill>
                  <a:schemeClr val="dk1"/>
                </a:solidFill>
                <a:effectLst/>
                <a:uFillTx/>
                <a:latin typeface="Arial"/>
              </a:rPr>
              <a:t>M1-M48</a:t>
            </a:r>
            <a:endParaRPr lang="en-US" sz="2200" b="0" u="none" strike="noStrike" dirty="0">
              <a:solidFill>
                <a:srgbClr val="000000"/>
              </a:solidFill>
              <a:effectLst/>
              <a:uFillTx/>
              <a:latin typeface="Calibri"/>
            </a:endParaRPr>
          </a:p>
          <a:p>
            <a:pPr marL="343080" indent="-343080" defTabSz="914400">
              <a:lnSpc>
                <a:spcPct val="100000"/>
              </a:lnSpc>
              <a:buClr>
                <a:srgbClr val="808080"/>
              </a:buClr>
              <a:buFont typeface="Arial"/>
              <a:buChar char="•"/>
            </a:pPr>
            <a:r>
              <a:rPr lang="en-GB" sz="1800" b="0" i="1" u="none" strike="noStrike" dirty="0">
                <a:solidFill>
                  <a:schemeClr val="lt1">
                    <a:lumMod val="50000"/>
                  </a:schemeClr>
                </a:solidFill>
                <a:effectLst/>
                <a:uFillTx/>
                <a:latin typeface="Arial"/>
              </a:rPr>
              <a:t>Work package organization, meeting coordination, status reporting, milestones and deliverables</a:t>
            </a:r>
            <a:endParaRPr lang="en-US" sz="1800" b="0" u="none" strike="noStrike" dirty="0">
              <a:solidFill>
                <a:srgbClr val="000000"/>
              </a:solidFill>
              <a:effectLst/>
              <a:uFillTx/>
              <a:latin typeface="Calibri"/>
            </a:endParaRPr>
          </a:p>
          <a:p>
            <a:pPr defTabSz="914400">
              <a:lnSpc>
                <a:spcPct val="100000"/>
              </a:lnSpc>
            </a:pPr>
            <a:r>
              <a:rPr lang="en-GB" sz="2200" b="1" i="1" u="none" strike="noStrike" dirty="0">
                <a:solidFill>
                  <a:schemeClr val="dk1"/>
                </a:solidFill>
                <a:effectLst/>
                <a:uFillTx/>
                <a:latin typeface="Arial"/>
              </a:rPr>
              <a:t>	</a:t>
            </a:r>
            <a:endParaRPr lang="en-US" sz="2200" b="0" u="none" strike="noStrike" dirty="0">
              <a:solidFill>
                <a:srgbClr val="000000"/>
              </a:solidFill>
              <a:effectLst/>
              <a:uFillTx/>
              <a:latin typeface="Calibri"/>
            </a:endParaRPr>
          </a:p>
          <a:p>
            <a:pPr defTabSz="914400">
              <a:lnSpc>
                <a:spcPct val="100000"/>
              </a:lnSpc>
            </a:pPr>
            <a:r>
              <a:rPr lang="en-GB" sz="2200" b="1" i="1" u="none" strike="noStrike" dirty="0">
                <a:solidFill>
                  <a:schemeClr val="dk1"/>
                </a:solidFill>
                <a:effectLst/>
                <a:uFillTx/>
                <a:latin typeface="Arial"/>
              </a:rPr>
              <a:t>Task 2.2: </a:t>
            </a:r>
            <a:r>
              <a:rPr lang="en-US" sz="2200" b="1" u="none" strike="noStrike" dirty="0">
                <a:solidFill>
                  <a:schemeClr val="dk1"/>
                </a:solidFill>
                <a:effectLst/>
                <a:uFillTx/>
                <a:latin typeface="Aptos"/>
              </a:rPr>
              <a:t>Efficient </a:t>
            </a:r>
            <a:r>
              <a:rPr lang="en-US" sz="2200" b="1" u="sng" strike="noStrike" dirty="0">
                <a:solidFill>
                  <a:srgbClr val="A4C137"/>
                </a:solidFill>
                <a:effectLst/>
                <a:uFillTx/>
                <a:latin typeface="Aptos"/>
              </a:rPr>
              <a:t>field control </a:t>
            </a:r>
            <a:r>
              <a:rPr lang="en-US" sz="2200" b="1" u="none" strike="noStrike" dirty="0">
                <a:solidFill>
                  <a:schemeClr val="dk1"/>
                </a:solidFill>
                <a:effectLst/>
                <a:uFillTx/>
                <a:latin typeface="Aptos"/>
              </a:rPr>
              <a:t>for high loaded-quality factor cavities </a:t>
            </a:r>
            <a:r>
              <a:rPr lang="en-GB" sz="2200" b="1" i="1" u="none" strike="noStrike" dirty="0">
                <a:solidFill>
                  <a:schemeClr val="dk1"/>
                </a:solidFill>
                <a:effectLst/>
                <a:uFillTx/>
                <a:latin typeface="Arial"/>
              </a:rPr>
              <a:t>– M1-M48</a:t>
            </a:r>
            <a:endParaRPr lang="en-US" sz="2200" b="0" u="none" strike="noStrike" dirty="0">
              <a:solidFill>
                <a:srgbClr val="000000"/>
              </a:solidFill>
              <a:effectLst/>
              <a:uFillTx/>
              <a:latin typeface="Calibri"/>
            </a:endParaRPr>
          </a:p>
          <a:p>
            <a:pPr marL="343080" indent="-343080" defTabSz="914400">
              <a:lnSpc>
                <a:spcPct val="100000"/>
              </a:lnSpc>
              <a:buClr>
                <a:srgbClr val="808080"/>
              </a:buClr>
              <a:buFont typeface="Arial"/>
              <a:buChar char="•"/>
            </a:pPr>
            <a:r>
              <a:rPr lang="en-GB" sz="1800" b="0" i="1" u="none" strike="noStrike" dirty="0">
                <a:solidFill>
                  <a:schemeClr val="lt1">
                    <a:lumMod val="50000"/>
                  </a:schemeClr>
                </a:solidFill>
                <a:effectLst/>
                <a:uFillTx/>
                <a:latin typeface="Arial"/>
              </a:rPr>
              <a:t>Develop techniques to efficiently drive cavities very narrow bandwidth</a:t>
            </a:r>
            <a:endParaRPr lang="en-US" sz="1800" b="0" u="none" strike="noStrike" dirty="0">
              <a:solidFill>
                <a:srgbClr val="000000"/>
              </a:solidFill>
              <a:effectLst/>
              <a:uFillTx/>
              <a:latin typeface="Calibri"/>
            </a:endParaRPr>
          </a:p>
          <a:p>
            <a:pPr defTabSz="914400">
              <a:lnSpc>
                <a:spcPct val="100000"/>
              </a:lnSpc>
            </a:pPr>
            <a:endParaRPr lang="en-US" sz="2200" b="0" u="none" strike="noStrike" dirty="0">
              <a:solidFill>
                <a:srgbClr val="000000"/>
              </a:solidFill>
              <a:effectLst/>
              <a:uFillTx/>
              <a:latin typeface="Calibri"/>
            </a:endParaRPr>
          </a:p>
          <a:p>
            <a:pPr defTabSz="914400">
              <a:lnSpc>
                <a:spcPct val="100000"/>
              </a:lnSpc>
            </a:pPr>
            <a:r>
              <a:rPr lang="en-GB" sz="2200" b="1" i="1" u="none" strike="noStrike" dirty="0">
                <a:solidFill>
                  <a:schemeClr val="dk1"/>
                </a:solidFill>
                <a:effectLst/>
                <a:uFillTx/>
                <a:latin typeface="Arial"/>
              </a:rPr>
              <a:t>Task 2.3: </a:t>
            </a:r>
            <a:r>
              <a:rPr lang="en-US" sz="2200" b="1" u="none" strike="noStrike" dirty="0">
                <a:solidFill>
                  <a:schemeClr val="dk1"/>
                </a:solidFill>
                <a:effectLst/>
                <a:uFillTx/>
                <a:latin typeface="Aptos"/>
              </a:rPr>
              <a:t>Vibration analysis and </a:t>
            </a:r>
            <a:r>
              <a:rPr lang="en-US" sz="2200" b="1" u="sng" strike="noStrike" dirty="0">
                <a:solidFill>
                  <a:srgbClr val="A4C137"/>
                </a:solidFill>
                <a:effectLst/>
                <a:uFillTx/>
                <a:latin typeface="Aptos"/>
              </a:rPr>
              <a:t>detuning control </a:t>
            </a:r>
            <a:r>
              <a:rPr lang="en-US" sz="2200" b="1" u="none" strike="noStrike" dirty="0">
                <a:solidFill>
                  <a:schemeClr val="dk1"/>
                </a:solidFill>
                <a:effectLst/>
                <a:uFillTx/>
                <a:latin typeface="Aptos"/>
              </a:rPr>
              <a:t>of cavities </a:t>
            </a:r>
            <a:r>
              <a:rPr lang="en-GB" sz="2200" b="1" i="1" u="none" strike="noStrike" dirty="0">
                <a:solidFill>
                  <a:schemeClr val="dk1"/>
                </a:solidFill>
                <a:effectLst/>
                <a:uFillTx/>
                <a:latin typeface="Arial"/>
              </a:rPr>
              <a:t>– M1-M36</a:t>
            </a:r>
            <a:endParaRPr lang="en-US" sz="2200" b="0" u="none" strike="noStrike" dirty="0">
              <a:solidFill>
                <a:srgbClr val="000000"/>
              </a:solidFill>
              <a:effectLst/>
              <a:uFillTx/>
              <a:latin typeface="Calibri"/>
            </a:endParaRPr>
          </a:p>
          <a:p>
            <a:pPr marL="343080" indent="-343080" defTabSz="914400">
              <a:lnSpc>
                <a:spcPct val="100000"/>
              </a:lnSpc>
              <a:buClr>
                <a:srgbClr val="808080"/>
              </a:buClr>
              <a:buFont typeface="Arial"/>
              <a:buChar char="•"/>
            </a:pPr>
            <a:r>
              <a:rPr lang="en-GB" i="1" u="none" strike="noStrike" dirty="0">
                <a:solidFill>
                  <a:schemeClr val="lt1">
                    <a:lumMod val="50000"/>
                  </a:schemeClr>
                </a:solidFill>
                <a:effectLst/>
                <a:uFillTx/>
                <a:latin typeface="Arial"/>
              </a:rPr>
              <a:t>Microphonics measurements and development of counter measures for accurate detuning control</a:t>
            </a:r>
            <a:endParaRPr lang="en-US" u="none" strike="noStrike" dirty="0">
              <a:solidFill>
                <a:srgbClr val="000000"/>
              </a:solidFill>
              <a:effectLst/>
              <a:uFillTx/>
              <a:latin typeface="Calibri"/>
            </a:endParaRPr>
          </a:p>
          <a:p>
            <a:pPr defTabSz="914400">
              <a:lnSpc>
                <a:spcPct val="100000"/>
              </a:lnSpc>
            </a:pPr>
            <a:endParaRPr lang="en-US" sz="2200" b="0" u="none" strike="noStrike" dirty="0">
              <a:solidFill>
                <a:srgbClr val="000000"/>
              </a:solidFill>
              <a:effectLst/>
              <a:uFillTx/>
              <a:latin typeface="Calibri"/>
            </a:endParaRPr>
          </a:p>
          <a:p>
            <a:pPr defTabSz="914400">
              <a:lnSpc>
                <a:spcPct val="100000"/>
              </a:lnSpc>
            </a:pPr>
            <a:r>
              <a:rPr lang="en-GB" sz="2200" b="1" i="1" u="none" strike="noStrike" dirty="0">
                <a:solidFill>
                  <a:schemeClr val="dk1"/>
                </a:solidFill>
                <a:effectLst/>
                <a:uFillTx/>
                <a:latin typeface="Arial"/>
              </a:rPr>
              <a:t>Task 2.4: </a:t>
            </a:r>
            <a:r>
              <a:rPr lang="en-US" sz="2200" b="1" u="none" strike="noStrike" dirty="0">
                <a:solidFill>
                  <a:schemeClr val="dk1"/>
                </a:solidFill>
                <a:effectLst/>
                <a:uFillTx/>
                <a:latin typeface="Aptos"/>
              </a:rPr>
              <a:t>Integrated LLRF control using </a:t>
            </a:r>
            <a:r>
              <a:rPr lang="en-US" sz="2200" b="1" u="sng" strike="noStrike" dirty="0">
                <a:solidFill>
                  <a:srgbClr val="A4C137"/>
                </a:solidFill>
                <a:effectLst/>
                <a:uFillTx/>
                <a:latin typeface="Aptos"/>
              </a:rPr>
              <a:t>Ferro-Electric Fast Reactive Tuners</a:t>
            </a:r>
            <a:r>
              <a:rPr lang="en-US" sz="2200" b="1" u="none" strike="noStrike" dirty="0">
                <a:solidFill>
                  <a:srgbClr val="A4C137"/>
                </a:solidFill>
                <a:effectLst/>
                <a:uFillTx/>
                <a:latin typeface="Aptos"/>
              </a:rPr>
              <a:t> </a:t>
            </a:r>
            <a:r>
              <a:rPr lang="en-GB" sz="2200" b="1" i="1" u="none" strike="noStrike" dirty="0">
                <a:solidFill>
                  <a:schemeClr val="dk1"/>
                </a:solidFill>
                <a:effectLst/>
                <a:uFillTx/>
                <a:latin typeface="Arial"/>
              </a:rPr>
              <a:t>– M13-M48</a:t>
            </a:r>
            <a:endParaRPr lang="en-US" sz="2200" b="0" u="none" strike="noStrike" dirty="0">
              <a:solidFill>
                <a:srgbClr val="000000"/>
              </a:solidFill>
              <a:effectLst/>
              <a:uFillTx/>
              <a:latin typeface="Calibri"/>
            </a:endParaRPr>
          </a:p>
          <a:p>
            <a:pPr marL="343080" indent="-343080" defTabSz="914400">
              <a:lnSpc>
                <a:spcPct val="100000"/>
              </a:lnSpc>
              <a:buClr>
                <a:srgbClr val="808080"/>
              </a:buClr>
              <a:buFont typeface="Arial"/>
              <a:buChar char="•"/>
            </a:pPr>
            <a:r>
              <a:rPr lang="en-GB" i="1" u="none" strike="noStrike" dirty="0">
                <a:solidFill>
                  <a:schemeClr val="lt1">
                    <a:lumMod val="50000"/>
                  </a:schemeClr>
                </a:solidFill>
                <a:effectLst/>
                <a:uFillTx/>
                <a:latin typeface="Arial"/>
              </a:rPr>
              <a:t>Investigate and develop use of FE-FRT for detuning control</a:t>
            </a:r>
            <a:endParaRPr lang="en-US" u="none" strike="noStrike" dirty="0">
              <a:solidFill>
                <a:srgbClr val="000000"/>
              </a:solidFill>
              <a:effectLst/>
              <a:uFillTx/>
              <a:latin typeface="Calibri"/>
            </a:endParaRPr>
          </a:p>
          <a:p>
            <a:pPr defTabSz="914400">
              <a:lnSpc>
                <a:spcPct val="100000"/>
              </a:lnSpc>
            </a:pPr>
            <a:endParaRPr lang="en-US" sz="2200" b="0" u="none" strike="noStrike" dirty="0">
              <a:solidFill>
                <a:srgbClr val="000000"/>
              </a:solidFill>
              <a:effectLst/>
              <a:uFillTx/>
              <a:latin typeface="Calibri"/>
            </a:endParaRPr>
          </a:p>
          <a:p>
            <a:pPr defTabSz="914400">
              <a:lnSpc>
                <a:spcPct val="100000"/>
              </a:lnSpc>
            </a:pPr>
            <a:r>
              <a:rPr lang="en-GB" sz="2200" b="1" i="1" u="none" strike="noStrike" dirty="0">
                <a:solidFill>
                  <a:schemeClr val="dk1"/>
                </a:solidFill>
                <a:effectLst/>
                <a:uFillTx/>
                <a:latin typeface="Arial"/>
              </a:rPr>
              <a:t>Task 2.5: </a:t>
            </a:r>
            <a:r>
              <a:rPr lang="en-US" sz="2200" b="1" u="none" strike="noStrike" dirty="0">
                <a:solidFill>
                  <a:schemeClr val="dk1"/>
                </a:solidFill>
                <a:effectLst/>
                <a:uFillTx/>
                <a:latin typeface="Aptos"/>
              </a:rPr>
              <a:t>Energy efficient supervision and </a:t>
            </a:r>
            <a:r>
              <a:rPr lang="en-US" sz="2200" b="1" u="sng" strike="noStrike" dirty="0">
                <a:solidFill>
                  <a:srgbClr val="A4C137"/>
                </a:solidFill>
                <a:effectLst/>
                <a:uFillTx/>
                <a:latin typeface="Aptos"/>
              </a:rPr>
              <a:t>fault diagnosis</a:t>
            </a:r>
            <a:r>
              <a:rPr lang="en-US" sz="2200" b="1" u="none" strike="noStrike" dirty="0">
                <a:solidFill>
                  <a:srgbClr val="A4C137"/>
                </a:solidFill>
                <a:effectLst/>
                <a:uFillTx/>
                <a:latin typeface="Aptos"/>
              </a:rPr>
              <a:t> </a:t>
            </a:r>
            <a:r>
              <a:rPr lang="en-GB" sz="2200" b="1" i="1" u="none" strike="noStrike" dirty="0">
                <a:solidFill>
                  <a:schemeClr val="dk1"/>
                </a:solidFill>
                <a:effectLst/>
                <a:uFillTx/>
                <a:latin typeface="Arial"/>
              </a:rPr>
              <a:t>– M1-M48</a:t>
            </a:r>
            <a:endParaRPr lang="en-US" sz="2200" b="0" u="none" strike="noStrike" dirty="0">
              <a:solidFill>
                <a:srgbClr val="000000"/>
              </a:solidFill>
              <a:effectLst/>
              <a:uFillTx/>
              <a:latin typeface="Calibri"/>
            </a:endParaRPr>
          </a:p>
          <a:p>
            <a:pPr marL="343080" indent="-343080" defTabSz="914400">
              <a:lnSpc>
                <a:spcPct val="100000"/>
              </a:lnSpc>
              <a:buClr>
                <a:srgbClr val="808080"/>
              </a:buClr>
              <a:buFont typeface="Arial"/>
              <a:buChar char="•"/>
            </a:pPr>
            <a:r>
              <a:rPr lang="en-GB" i="1" u="none" strike="noStrike" dirty="0">
                <a:solidFill>
                  <a:schemeClr val="lt1">
                    <a:lumMod val="50000"/>
                  </a:schemeClr>
                </a:solidFill>
                <a:effectLst/>
                <a:uFillTx/>
                <a:latin typeface="Arial"/>
              </a:rPr>
              <a:t>Develop new techniques, including machine learning, to improve fault diagnosis and RF system supervision</a:t>
            </a:r>
            <a:endParaRPr lang="en-US" sz="2400" b="0" u="none" strike="noStrike" dirty="0">
              <a:solidFill>
                <a:srgbClr val="000000"/>
              </a:solidFill>
              <a:effectLst/>
              <a:uFillTx/>
              <a:latin typeface="Calibri"/>
            </a:endParaRPr>
          </a:p>
        </p:txBody>
      </p:sp>
      <p:sp>
        <p:nvSpPr>
          <p:cNvPr id="8" name="Footer Placeholder 7">
            <a:extLst>
              <a:ext uri="{FF2B5EF4-FFF2-40B4-BE49-F238E27FC236}">
                <a16:creationId xmlns:a16="http://schemas.microsoft.com/office/drawing/2014/main" id="{B70C8364-E18C-A42F-07D6-C1548DB726A5}"/>
              </a:ext>
            </a:extLst>
          </p:cNvPr>
          <p:cNvSpPr>
            <a:spLocks noGrp="1"/>
          </p:cNvSpPr>
          <p:nvPr>
            <p:ph type="ftr" idx="15"/>
          </p:nvPr>
        </p:nvSpPr>
        <p:spPr/>
        <p:txBody>
          <a:bodyPr/>
          <a:lstStyle/>
          <a:p>
            <a:pPr indent="0" algn="ctr" defTabSz="914400">
              <a:lnSpc>
                <a:spcPct val="100000"/>
              </a:lnSpc>
              <a:buNone/>
            </a:pPr>
            <a:r>
              <a:rPr lang="en-US" sz="1200" b="0" u="none" strike="noStrike" dirty="0">
                <a:solidFill>
                  <a:srgbClr val="000000"/>
                </a:solidFill>
                <a:effectLst/>
                <a:uFillTx/>
                <a:latin typeface="Calibri"/>
              </a:rPr>
              <a:t>J. Branlard | iSAS WP2 - LLRF | Report Period 1, June 1st 2026</a:t>
            </a:r>
          </a:p>
        </p:txBody>
      </p:sp>
      <p:sp>
        <p:nvSpPr>
          <p:cNvPr id="9" name="Slide Number Placeholder 8">
            <a:extLst>
              <a:ext uri="{FF2B5EF4-FFF2-40B4-BE49-F238E27FC236}">
                <a16:creationId xmlns:a16="http://schemas.microsoft.com/office/drawing/2014/main" id="{AF5A868A-5BFC-17BD-1B9A-DC46A19E7AD0}"/>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a:t>
            </a:fld>
            <a:endParaRPr lang="en-US" sz="1200" b="0" u="none" strike="noStrike">
              <a:solidFill>
                <a:srgbClr val="000000"/>
              </a:solidFill>
              <a:effectLst/>
              <a:uFillTx/>
              <a:latin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450"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451" name="PlaceHolder 1"/>
          <p:cNvSpPr>
            <a:spLocks noGrp="1"/>
          </p:cNvSpPr>
          <p:nvPr>
            <p:ph/>
          </p:nvPr>
        </p:nvSpPr>
        <p:spPr>
          <a:xfrm>
            <a:off x="838080" y="1825560"/>
            <a:ext cx="1125288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A4C137"/>
              </a:buClr>
              <a:buFont typeface="Arial"/>
              <a:buChar char="•"/>
            </a:pPr>
            <a:r>
              <a:rPr lang="en-US" sz="2000" b="1" u="none" strike="noStrike">
                <a:solidFill>
                  <a:srgbClr val="A4C137"/>
                </a:solidFill>
                <a:effectLst/>
                <a:uFillTx/>
                <a:latin typeface="Aptos"/>
              </a:rPr>
              <a:t>Current developments</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US" sz="1800" b="1" u="none" strike="noStrike">
                <a:solidFill>
                  <a:schemeClr val="dk1"/>
                </a:solidFill>
                <a:effectLst/>
                <a:uFillTx/>
                <a:latin typeface="Aptos"/>
              </a:rPr>
              <a:t>Assessment of microphonics level at XFEL</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US" sz="1800" b="0" u="none" strike="noStrike">
                <a:solidFill>
                  <a:schemeClr val="dk1"/>
                </a:solidFill>
                <a:effectLst/>
                <a:uFillTx/>
                <a:latin typeface="Aptos"/>
              </a:rPr>
              <a:t>Microphonics measured without RF, using installed piezos during last year summer shutdown </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US" sz="1800" b="0" u="none" strike="noStrike">
                <a:solidFill>
                  <a:schemeClr val="dk1"/>
                </a:solidFill>
                <a:effectLst/>
                <a:uFillTx/>
                <a:latin typeface="Aptos"/>
              </a:rPr>
              <a:t>Identified vibration source at </a:t>
            </a:r>
            <a:r>
              <a:rPr lang="en-US" sz="1800" b="1" u="none" strike="noStrike">
                <a:solidFill>
                  <a:schemeClr val="dk1"/>
                </a:solidFill>
                <a:effectLst/>
                <a:uFillTx/>
                <a:latin typeface="Aptos"/>
              </a:rPr>
              <a:t>cryostring junction</a:t>
            </a:r>
            <a:r>
              <a:rPr lang="en-US" sz="1800" b="0" u="none" strike="noStrike">
                <a:solidFill>
                  <a:schemeClr val="dk1"/>
                </a:solidFill>
                <a:effectLst/>
                <a:uFillTx/>
                <a:latin typeface="Aptos"/>
              </a:rPr>
              <a:t> (propagating up-/down-stream) coming from flow sensor</a:t>
            </a:r>
            <a:endParaRPr lang="en-BE" sz="1800" b="0" u="none" strike="noStrike">
              <a:solidFill>
                <a:schemeClr val="dk1"/>
              </a:solidFill>
              <a:effectLst/>
              <a:uFillTx/>
              <a:latin typeface="Aptos"/>
            </a:endParaRPr>
          </a:p>
        </p:txBody>
      </p:sp>
      <p:sp>
        <p:nvSpPr>
          <p:cNvPr id="452" name="TextBox 1"/>
          <p:cNvSpPr/>
          <p:nvPr/>
        </p:nvSpPr>
        <p:spPr>
          <a:xfrm>
            <a:off x="3418200" y="777240"/>
            <a:ext cx="67035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Vibration analysis and detuning control of cavities </a:t>
            </a:r>
            <a:r>
              <a:rPr lang="en-GB" sz="1800" b="1" i="1" u="none" strike="noStrike">
                <a:solidFill>
                  <a:schemeClr val="dk1"/>
                </a:solidFill>
                <a:effectLst/>
                <a:uFillTx/>
                <a:latin typeface="Arial"/>
              </a:rPr>
              <a:t>– M1-M36</a:t>
            </a:r>
            <a:endParaRPr lang="en-US" sz="1800" b="0" u="none" strike="noStrike">
              <a:solidFill>
                <a:srgbClr val="000000"/>
              </a:solidFill>
              <a:effectLst/>
              <a:uFillTx/>
              <a:latin typeface="Calibri"/>
            </a:endParaRPr>
          </a:p>
        </p:txBody>
      </p:sp>
      <p:grpSp>
        <p:nvGrpSpPr>
          <p:cNvPr id="453" name="Group 34"/>
          <p:cNvGrpSpPr/>
          <p:nvPr/>
        </p:nvGrpSpPr>
        <p:grpSpPr>
          <a:xfrm>
            <a:off x="50760" y="3187800"/>
            <a:ext cx="12238560" cy="3113640"/>
            <a:chOff x="50760" y="3187800"/>
            <a:chExt cx="12238560" cy="3113640"/>
          </a:xfrm>
        </p:grpSpPr>
        <p:grpSp>
          <p:nvGrpSpPr>
            <p:cNvPr id="454" name="Group 5"/>
            <p:cNvGrpSpPr/>
            <p:nvPr/>
          </p:nvGrpSpPr>
          <p:grpSpPr>
            <a:xfrm>
              <a:off x="50760" y="3187800"/>
              <a:ext cx="11742840" cy="3113640"/>
              <a:chOff x="50760" y="3187800"/>
              <a:chExt cx="11742840" cy="3113640"/>
            </a:xfrm>
          </p:grpSpPr>
          <p:pic>
            <p:nvPicPr>
              <p:cNvPr id="455" name="Picture 6"/>
              <p:cNvPicPr/>
              <p:nvPr/>
            </p:nvPicPr>
            <p:blipFill>
              <a:blip r:embed="rId3"/>
              <a:srcRect l="4711" t="21277" r="4129" b="54424"/>
              <a:stretch/>
            </p:blipFill>
            <p:spPr>
              <a:xfrm>
                <a:off x="86400" y="3551040"/>
                <a:ext cx="11644560" cy="1838520"/>
              </a:xfrm>
              <a:prstGeom prst="rect">
                <a:avLst/>
              </a:prstGeom>
              <a:noFill/>
              <a:ln w="0">
                <a:noFill/>
              </a:ln>
            </p:spPr>
          </p:pic>
          <p:cxnSp>
            <p:nvCxnSpPr>
              <p:cNvPr id="456" name="Straight Connector 7"/>
              <p:cNvCxnSpPr/>
              <p:nvPr/>
            </p:nvCxnSpPr>
            <p:spPr>
              <a:xfrm>
                <a:off x="4103640" y="5062320"/>
                <a:ext cx="360" cy="967320"/>
              </a:xfrm>
              <a:prstGeom prst="straightConnector1">
                <a:avLst/>
              </a:prstGeom>
              <a:ln w="38100">
                <a:solidFill>
                  <a:srgbClr val="FF0000"/>
                </a:solidFill>
                <a:prstDash val="sysDot"/>
              </a:ln>
            </p:spPr>
          </p:cxnSp>
          <p:cxnSp>
            <p:nvCxnSpPr>
              <p:cNvPr id="457" name="Straight Connector 8"/>
              <p:cNvCxnSpPr/>
              <p:nvPr/>
            </p:nvCxnSpPr>
            <p:spPr>
              <a:xfrm>
                <a:off x="5536080" y="5062320"/>
                <a:ext cx="360" cy="967320"/>
              </a:xfrm>
              <a:prstGeom prst="straightConnector1">
                <a:avLst/>
              </a:prstGeom>
              <a:ln w="38100">
                <a:solidFill>
                  <a:srgbClr val="FF0000"/>
                </a:solidFill>
                <a:prstDash val="sysDot"/>
              </a:ln>
            </p:spPr>
          </p:cxnSp>
          <p:sp>
            <p:nvSpPr>
              <p:cNvPr id="458" name="TextBox 9"/>
              <p:cNvSpPr/>
              <p:nvPr/>
            </p:nvSpPr>
            <p:spPr>
              <a:xfrm>
                <a:off x="1116216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CS9</a:t>
                </a:r>
                <a:endParaRPr lang="en-US" sz="1600" b="0" u="none" strike="noStrike">
                  <a:solidFill>
                    <a:srgbClr val="000000"/>
                  </a:solidFill>
                  <a:effectLst/>
                  <a:uFillTx/>
                  <a:latin typeface="Calibri"/>
                </a:endParaRPr>
              </a:p>
            </p:txBody>
          </p:sp>
          <p:cxnSp>
            <p:nvCxnSpPr>
              <p:cNvPr id="459" name="Straight Connector 10"/>
              <p:cNvCxnSpPr/>
              <p:nvPr/>
            </p:nvCxnSpPr>
            <p:spPr>
              <a:xfrm>
                <a:off x="6936840" y="5062320"/>
                <a:ext cx="360" cy="967320"/>
              </a:xfrm>
              <a:prstGeom prst="straightConnector1">
                <a:avLst/>
              </a:prstGeom>
              <a:ln w="38100">
                <a:solidFill>
                  <a:srgbClr val="FF0000"/>
                </a:solidFill>
                <a:prstDash val="sysDot"/>
              </a:ln>
            </p:spPr>
          </p:cxnSp>
          <p:cxnSp>
            <p:nvCxnSpPr>
              <p:cNvPr id="460" name="Straight Connector 11"/>
              <p:cNvCxnSpPr/>
              <p:nvPr/>
            </p:nvCxnSpPr>
            <p:spPr>
              <a:xfrm>
                <a:off x="2841840" y="5062320"/>
                <a:ext cx="360" cy="967320"/>
              </a:xfrm>
              <a:prstGeom prst="straightConnector1">
                <a:avLst/>
              </a:prstGeom>
              <a:ln w="38100">
                <a:solidFill>
                  <a:srgbClr val="FF0000"/>
                </a:solidFill>
                <a:prstDash val="sysDot"/>
              </a:ln>
            </p:spPr>
          </p:cxnSp>
          <p:cxnSp>
            <p:nvCxnSpPr>
              <p:cNvPr id="461" name="Straight Connector 12"/>
              <p:cNvCxnSpPr/>
              <p:nvPr/>
            </p:nvCxnSpPr>
            <p:spPr>
              <a:xfrm>
                <a:off x="9703800" y="5062320"/>
                <a:ext cx="360" cy="967320"/>
              </a:xfrm>
              <a:prstGeom prst="straightConnector1">
                <a:avLst/>
              </a:prstGeom>
              <a:ln w="38100">
                <a:solidFill>
                  <a:srgbClr val="FF0000"/>
                </a:solidFill>
                <a:prstDash val="sysDot"/>
              </a:ln>
            </p:spPr>
          </p:cxnSp>
          <p:cxnSp>
            <p:nvCxnSpPr>
              <p:cNvPr id="462" name="Straight Connector 13"/>
              <p:cNvCxnSpPr/>
              <p:nvPr/>
            </p:nvCxnSpPr>
            <p:spPr>
              <a:xfrm>
                <a:off x="11112480" y="5062320"/>
                <a:ext cx="360" cy="967320"/>
              </a:xfrm>
              <a:prstGeom prst="straightConnector1">
                <a:avLst/>
              </a:prstGeom>
              <a:ln w="38100">
                <a:solidFill>
                  <a:srgbClr val="FF0000"/>
                </a:solidFill>
                <a:prstDash val="sysDot"/>
              </a:ln>
            </p:spPr>
          </p:cxnSp>
          <p:cxnSp>
            <p:nvCxnSpPr>
              <p:cNvPr id="463" name="Straight Connector 14"/>
              <p:cNvCxnSpPr/>
              <p:nvPr/>
            </p:nvCxnSpPr>
            <p:spPr>
              <a:xfrm>
                <a:off x="8337240" y="5062320"/>
                <a:ext cx="360" cy="967320"/>
              </a:xfrm>
              <a:prstGeom prst="straightConnector1">
                <a:avLst/>
              </a:prstGeom>
              <a:ln w="38100">
                <a:solidFill>
                  <a:srgbClr val="FF0000"/>
                </a:solidFill>
                <a:prstDash val="sysDot"/>
              </a:ln>
            </p:spPr>
          </p:cxnSp>
          <p:cxnSp>
            <p:nvCxnSpPr>
              <p:cNvPr id="464" name="Straight Connector 15"/>
              <p:cNvCxnSpPr/>
              <p:nvPr/>
            </p:nvCxnSpPr>
            <p:spPr>
              <a:xfrm>
                <a:off x="1547280" y="5062320"/>
                <a:ext cx="360" cy="967320"/>
              </a:xfrm>
              <a:prstGeom prst="straightConnector1">
                <a:avLst/>
              </a:prstGeom>
              <a:ln w="38100">
                <a:solidFill>
                  <a:srgbClr val="FF0000"/>
                </a:solidFill>
                <a:prstDash val="sysDot"/>
              </a:ln>
            </p:spPr>
          </p:cxnSp>
          <p:sp>
            <p:nvSpPr>
              <p:cNvPr id="465" name="Rectangle 16"/>
              <p:cNvSpPr/>
              <p:nvPr/>
            </p:nvSpPr>
            <p:spPr>
              <a:xfrm>
                <a:off x="100440" y="3423960"/>
                <a:ext cx="683280" cy="20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466" name="Rectangle 17"/>
              <p:cNvSpPr/>
              <p:nvPr/>
            </p:nvSpPr>
            <p:spPr>
              <a:xfrm rot="5400000">
                <a:off x="6208560" y="398520"/>
                <a:ext cx="378000" cy="630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cxnSp>
            <p:nvCxnSpPr>
              <p:cNvPr id="467" name="Straight Arrow Connector 18"/>
              <p:cNvCxnSpPr/>
              <p:nvPr/>
            </p:nvCxnSpPr>
            <p:spPr>
              <a:xfrm>
                <a:off x="229680" y="5978880"/>
                <a:ext cx="11564280" cy="360"/>
              </a:xfrm>
              <a:prstGeom prst="straightConnector1">
                <a:avLst/>
              </a:prstGeom>
              <a:ln w="34925">
                <a:solidFill>
                  <a:srgbClr val="156082"/>
                </a:solidFill>
                <a:tailEnd type="triangle" w="med" len="med"/>
              </a:ln>
            </p:spPr>
          </p:cxnSp>
          <p:cxnSp>
            <p:nvCxnSpPr>
              <p:cNvPr id="468" name="Straight Arrow Connector 19"/>
              <p:cNvCxnSpPr/>
              <p:nvPr/>
            </p:nvCxnSpPr>
            <p:spPr>
              <a:xfrm flipV="1">
                <a:off x="419040" y="3187800"/>
                <a:ext cx="360" cy="3114000"/>
              </a:xfrm>
              <a:prstGeom prst="straightConnector1">
                <a:avLst/>
              </a:prstGeom>
              <a:ln w="34925">
                <a:solidFill>
                  <a:srgbClr val="156082"/>
                </a:solidFill>
                <a:tailEnd type="triangle" w="med" len="med"/>
              </a:ln>
            </p:spPr>
          </p:cxnSp>
          <p:sp>
            <p:nvSpPr>
              <p:cNvPr id="469" name="TextBox 20"/>
              <p:cNvSpPr/>
              <p:nvPr/>
            </p:nvSpPr>
            <p:spPr>
              <a:xfrm rot="16200000">
                <a:off x="-835560" y="4424040"/>
                <a:ext cx="214236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chemeClr val="dk1"/>
                    </a:solidFill>
                    <a:effectLst/>
                    <a:uFillTx/>
                    <a:latin typeface="Aptos"/>
                  </a:rPr>
                  <a:t>Frequency (Hz)</a:t>
                </a:r>
                <a:endParaRPr lang="en-US" sz="1800" b="0" u="none" strike="noStrike">
                  <a:solidFill>
                    <a:srgbClr val="000000"/>
                  </a:solidFill>
                  <a:effectLst/>
                  <a:uFillTx/>
                  <a:latin typeface="Calibri"/>
                </a:endParaRPr>
              </a:p>
            </p:txBody>
          </p:sp>
          <p:sp>
            <p:nvSpPr>
              <p:cNvPr id="470" name="TextBox 21"/>
              <p:cNvSpPr/>
              <p:nvPr/>
            </p:nvSpPr>
            <p:spPr>
              <a:xfrm flipH="1">
                <a:off x="562320" y="4842000"/>
                <a:ext cx="295200" cy="49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chemeClr val="dk1"/>
                    </a:solidFill>
                    <a:effectLst/>
                    <a:uFillTx/>
                    <a:latin typeface="Aptos"/>
                  </a:rPr>
                  <a:t>0</a:t>
                </a:r>
                <a:endParaRPr lang="en-US" sz="1800" b="0" u="none" strike="noStrike">
                  <a:solidFill>
                    <a:srgbClr val="000000"/>
                  </a:solidFill>
                  <a:effectLst/>
                  <a:uFillTx/>
                  <a:latin typeface="Calibri"/>
                </a:endParaRPr>
              </a:p>
            </p:txBody>
          </p:sp>
          <p:sp>
            <p:nvSpPr>
              <p:cNvPr id="471" name="TextBox 22"/>
              <p:cNvSpPr/>
              <p:nvPr/>
            </p:nvSpPr>
            <p:spPr>
              <a:xfrm flipH="1">
                <a:off x="386640" y="4245120"/>
                <a:ext cx="54000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0" u="none" strike="noStrike">
                    <a:solidFill>
                      <a:schemeClr val="dk1"/>
                    </a:solidFill>
                    <a:effectLst/>
                    <a:uFillTx/>
                    <a:latin typeface="Aptos"/>
                  </a:rPr>
                  <a:t>306</a:t>
                </a:r>
                <a:endParaRPr lang="en-US" sz="1600" b="0" u="none" strike="noStrike">
                  <a:solidFill>
                    <a:srgbClr val="000000"/>
                  </a:solidFill>
                  <a:effectLst/>
                  <a:uFillTx/>
                  <a:latin typeface="Calibri"/>
                </a:endParaRPr>
              </a:p>
            </p:txBody>
          </p:sp>
          <p:sp>
            <p:nvSpPr>
              <p:cNvPr id="472" name="TextBox 23"/>
              <p:cNvSpPr/>
              <p:nvPr/>
            </p:nvSpPr>
            <p:spPr>
              <a:xfrm flipH="1">
                <a:off x="366840" y="3623040"/>
                <a:ext cx="540000" cy="454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0" u="none" strike="noStrike">
                    <a:solidFill>
                      <a:schemeClr val="dk1"/>
                    </a:solidFill>
                    <a:effectLst/>
                    <a:uFillTx/>
                    <a:latin typeface="Aptos"/>
                  </a:rPr>
                  <a:t>612</a:t>
                </a:r>
                <a:endParaRPr lang="en-US" sz="1600" b="0" u="none" strike="noStrike">
                  <a:solidFill>
                    <a:srgbClr val="000000"/>
                  </a:solidFill>
                  <a:effectLst/>
                  <a:uFillTx/>
                  <a:latin typeface="Calibri"/>
                </a:endParaRPr>
              </a:p>
            </p:txBody>
          </p:sp>
          <p:sp>
            <p:nvSpPr>
              <p:cNvPr id="473" name="TextBox 24"/>
              <p:cNvSpPr/>
              <p:nvPr/>
            </p:nvSpPr>
            <p:spPr>
              <a:xfrm>
                <a:off x="1019700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CS8</a:t>
                </a:r>
                <a:endParaRPr lang="en-US" sz="1600" b="0" u="none" strike="noStrike">
                  <a:solidFill>
                    <a:srgbClr val="000000"/>
                  </a:solidFill>
                  <a:effectLst/>
                  <a:uFillTx/>
                  <a:latin typeface="Calibri"/>
                </a:endParaRPr>
              </a:p>
            </p:txBody>
          </p:sp>
          <p:sp>
            <p:nvSpPr>
              <p:cNvPr id="474" name="TextBox 25"/>
              <p:cNvSpPr/>
              <p:nvPr/>
            </p:nvSpPr>
            <p:spPr>
              <a:xfrm>
                <a:off x="876528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CS7</a:t>
                </a:r>
                <a:endParaRPr lang="en-US" sz="1600" b="0" u="none" strike="noStrike">
                  <a:solidFill>
                    <a:srgbClr val="000000"/>
                  </a:solidFill>
                  <a:effectLst/>
                  <a:uFillTx/>
                  <a:latin typeface="Calibri"/>
                </a:endParaRPr>
              </a:p>
            </p:txBody>
          </p:sp>
          <p:sp>
            <p:nvSpPr>
              <p:cNvPr id="475" name="TextBox 26"/>
              <p:cNvSpPr/>
              <p:nvPr/>
            </p:nvSpPr>
            <p:spPr>
              <a:xfrm>
                <a:off x="739368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CS6</a:t>
                </a:r>
                <a:endParaRPr lang="en-US" sz="1600" b="0" u="none" strike="noStrike">
                  <a:solidFill>
                    <a:srgbClr val="000000"/>
                  </a:solidFill>
                  <a:effectLst/>
                  <a:uFillTx/>
                  <a:latin typeface="Calibri"/>
                </a:endParaRPr>
              </a:p>
            </p:txBody>
          </p:sp>
          <p:sp>
            <p:nvSpPr>
              <p:cNvPr id="476" name="TextBox 27"/>
              <p:cNvSpPr/>
              <p:nvPr/>
            </p:nvSpPr>
            <p:spPr>
              <a:xfrm>
                <a:off x="595764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CS5</a:t>
                </a:r>
                <a:endParaRPr lang="en-US" sz="1600" b="0" u="none" strike="noStrike">
                  <a:solidFill>
                    <a:srgbClr val="000000"/>
                  </a:solidFill>
                  <a:effectLst/>
                  <a:uFillTx/>
                  <a:latin typeface="Calibri"/>
                </a:endParaRPr>
              </a:p>
            </p:txBody>
          </p:sp>
          <p:sp>
            <p:nvSpPr>
              <p:cNvPr id="477" name="TextBox 28"/>
              <p:cNvSpPr/>
              <p:nvPr/>
            </p:nvSpPr>
            <p:spPr>
              <a:xfrm>
                <a:off x="455832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CS4</a:t>
                </a:r>
                <a:endParaRPr lang="en-US" sz="1600" b="0" u="none" strike="noStrike">
                  <a:solidFill>
                    <a:srgbClr val="000000"/>
                  </a:solidFill>
                  <a:effectLst/>
                  <a:uFillTx/>
                  <a:latin typeface="Calibri"/>
                </a:endParaRPr>
              </a:p>
            </p:txBody>
          </p:sp>
          <p:sp>
            <p:nvSpPr>
              <p:cNvPr id="478" name="TextBox 29"/>
              <p:cNvSpPr/>
              <p:nvPr/>
            </p:nvSpPr>
            <p:spPr>
              <a:xfrm>
                <a:off x="323748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CS3</a:t>
                </a:r>
                <a:endParaRPr lang="en-US" sz="1600" b="0" u="none" strike="noStrike">
                  <a:solidFill>
                    <a:srgbClr val="000000"/>
                  </a:solidFill>
                  <a:effectLst/>
                  <a:uFillTx/>
                  <a:latin typeface="Calibri"/>
                </a:endParaRPr>
              </a:p>
            </p:txBody>
          </p:sp>
          <p:sp>
            <p:nvSpPr>
              <p:cNvPr id="479" name="TextBox 30"/>
              <p:cNvSpPr/>
              <p:nvPr/>
            </p:nvSpPr>
            <p:spPr>
              <a:xfrm>
                <a:off x="193032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CS2</a:t>
                </a:r>
                <a:endParaRPr lang="en-US" sz="1600" b="0" u="none" strike="noStrike">
                  <a:solidFill>
                    <a:srgbClr val="000000"/>
                  </a:solidFill>
                  <a:effectLst/>
                  <a:uFillTx/>
                  <a:latin typeface="Calibri"/>
                </a:endParaRPr>
              </a:p>
            </p:txBody>
          </p:sp>
          <p:sp>
            <p:nvSpPr>
              <p:cNvPr id="480" name="TextBox 31"/>
              <p:cNvSpPr/>
              <p:nvPr/>
            </p:nvSpPr>
            <p:spPr>
              <a:xfrm>
                <a:off x="983880" y="5189040"/>
                <a:ext cx="492120" cy="45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accent1">
                        <a:lumMod val="75000"/>
                      </a:schemeClr>
                    </a:solidFill>
                    <a:effectLst/>
                    <a:uFillTx/>
                    <a:latin typeface="Aptos"/>
                  </a:rPr>
                  <a:t>CS1</a:t>
                </a:r>
                <a:endParaRPr lang="en-US" sz="1600" b="0" u="none" strike="noStrike">
                  <a:solidFill>
                    <a:srgbClr val="000000"/>
                  </a:solidFill>
                  <a:effectLst/>
                  <a:uFillTx/>
                  <a:latin typeface="Calibri"/>
                </a:endParaRPr>
              </a:p>
            </p:txBody>
          </p:sp>
          <p:sp>
            <p:nvSpPr>
              <p:cNvPr id="481" name="TextBox 32"/>
              <p:cNvSpPr/>
              <p:nvPr/>
            </p:nvSpPr>
            <p:spPr>
              <a:xfrm>
                <a:off x="7688520" y="3289320"/>
                <a:ext cx="162324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accent1">
                        <a:lumMod val="75000"/>
                      </a:schemeClr>
                    </a:solidFill>
                    <a:effectLst/>
                    <a:uFillTx/>
                    <a:latin typeface="Aptos"/>
                  </a:rPr>
                  <a:t>CS#  = CryoString#</a:t>
                </a:r>
                <a:endParaRPr lang="en-US" sz="1400" b="0" u="none" strike="noStrike">
                  <a:solidFill>
                    <a:srgbClr val="000000"/>
                  </a:solidFill>
                  <a:effectLst/>
                  <a:uFillTx/>
                  <a:latin typeface="Calibri"/>
                </a:endParaRPr>
              </a:p>
            </p:txBody>
          </p:sp>
          <p:sp>
            <p:nvSpPr>
              <p:cNvPr id="482" name="TextBox 33"/>
              <p:cNvSpPr/>
              <p:nvPr/>
            </p:nvSpPr>
            <p:spPr>
              <a:xfrm>
                <a:off x="513360" y="3193920"/>
                <a:ext cx="2969640" cy="412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dk1"/>
                    </a:solidFill>
                    <a:effectLst/>
                    <a:uFillTx/>
                    <a:latin typeface="Aptos"/>
                  </a:rPr>
                  <a:t>2025-08-13 XFEL w.o. AH1, A7S, A24</a:t>
                </a:r>
                <a:endParaRPr lang="en-US" sz="1400" b="0" u="none" strike="noStrike">
                  <a:solidFill>
                    <a:srgbClr val="000000"/>
                  </a:solidFill>
                  <a:effectLst/>
                  <a:uFillTx/>
                  <a:latin typeface="Calibri"/>
                </a:endParaRPr>
              </a:p>
            </p:txBody>
          </p:sp>
        </p:grpSp>
        <p:sp>
          <p:nvSpPr>
            <p:cNvPr id="483" name="TextBox 35"/>
            <p:cNvSpPr/>
            <p:nvPr/>
          </p:nvSpPr>
          <p:spPr>
            <a:xfrm>
              <a:off x="446400" y="5663880"/>
              <a:ext cx="45144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A1</a:t>
              </a:r>
              <a:endParaRPr lang="en-US" sz="1400" b="0" u="none" strike="noStrike">
                <a:solidFill>
                  <a:srgbClr val="000000"/>
                </a:solidFill>
                <a:effectLst/>
                <a:uFillTx/>
                <a:latin typeface="Calibri"/>
              </a:endParaRPr>
            </a:p>
          </p:txBody>
        </p:sp>
        <p:sp>
          <p:nvSpPr>
            <p:cNvPr id="484" name="TextBox 36"/>
            <p:cNvSpPr/>
            <p:nvPr/>
          </p:nvSpPr>
          <p:spPr>
            <a:xfrm>
              <a:off x="1056240" y="5663880"/>
              <a:ext cx="45144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A2</a:t>
              </a:r>
              <a:endParaRPr lang="en-US" sz="1400" b="0" u="none" strike="noStrike">
                <a:solidFill>
                  <a:srgbClr val="000000"/>
                </a:solidFill>
                <a:effectLst/>
                <a:uFillTx/>
                <a:latin typeface="Calibri"/>
              </a:endParaRPr>
            </a:p>
          </p:txBody>
        </p:sp>
        <p:sp>
          <p:nvSpPr>
            <p:cNvPr id="485" name="TextBox 37"/>
            <p:cNvSpPr/>
            <p:nvPr/>
          </p:nvSpPr>
          <p:spPr>
            <a:xfrm>
              <a:off x="1535760" y="5663880"/>
              <a:ext cx="129024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A3 – A4 – A5</a:t>
              </a:r>
              <a:endParaRPr lang="en-US" sz="1400" b="0" u="none" strike="noStrike">
                <a:solidFill>
                  <a:srgbClr val="000000"/>
                </a:solidFill>
                <a:effectLst/>
                <a:uFillTx/>
                <a:latin typeface="Calibri"/>
              </a:endParaRPr>
            </a:p>
          </p:txBody>
        </p:sp>
        <p:sp>
          <p:nvSpPr>
            <p:cNvPr id="486" name="TextBox 38"/>
            <p:cNvSpPr/>
            <p:nvPr/>
          </p:nvSpPr>
          <p:spPr>
            <a:xfrm>
              <a:off x="2830680" y="5663880"/>
              <a:ext cx="129024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A6 – A7 – A8</a:t>
              </a:r>
              <a:endParaRPr lang="en-US" sz="1400" b="0" u="none" strike="noStrike">
                <a:solidFill>
                  <a:srgbClr val="000000"/>
                </a:solidFill>
                <a:effectLst/>
                <a:uFillTx/>
                <a:latin typeface="Calibri"/>
              </a:endParaRPr>
            </a:p>
          </p:txBody>
        </p:sp>
        <p:sp>
          <p:nvSpPr>
            <p:cNvPr id="487" name="TextBox 39"/>
            <p:cNvSpPr/>
            <p:nvPr/>
          </p:nvSpPr>
          <p:spPr>
            <a:xfrm>
              <a:off x="4159080" y="5663880"/>
              <a:ext cx="129024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A9 – A10 – A11</a:t>
              </a:r>
              <a:endParaRPr lang="en-US" sz="1400" b="0" u="none" strike="noStrike">
                <a:solidFill>
                  <a:srgbClr val="000000"/>
                </a:solidFill>
                <a:effectLst/>
                <a:uFillTx/>
                <a:latin typeface="Calibri"/>
              </a:endParaRPr>
            </a:p>
          </p:txBody>
        </p:sp>
        <p:sp>
          <p:nvSpPr>
            <p:cNvPr id="488" name="TextBox 40"/>
            <p:cNvSpPr/>
            <p:nvPr/>
          </p:nvSpPr>
          <p:spPr>
            <a:xfrm>
              <a:off x="5556960" y="5663880"/>
              <a:ext cx="138780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A12 – A13 – A14</a:t>
              </a:r>
              <a:endParaRPr lang="en-US" sz="1400" b="0" u="none" strike="noStrike">
                <a:solidFill>
                  <a:srgbClr val="000000"/>
                </a:solidFill>
                <a:effectLst/>
                <a:uFillTx/>
                <a:latin typeface="Calibri"/>
              </a:endParaRPr>
            </a:p>
          </p:txBody>
        </p:sp>
        <p:sp>
          <p:nvSpPr>
            <p:cNvPr id="489" name="TextBox 41"/>
            <p:cNvSpPr/>
            <p:nvPr/>
          </p:nvSpPr>
          <p:spPr>
            <a:xfrm>
              <a:off x="6951600" y="5663880"/>
              <a:ext cx="138780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A15 – A16 – A17</a:t>
              </a:r>
              <a:endParaRPr lang="en-US" sz="1400" b="0" u="none" strike="noStrike">
                <a:solidFill>
                  <a:srgbClr val="000000"/>
                </a:solidFill>
                <a:effectLst/>
                <a:uFillTx/>
                <a:latin typeface="Calibri"/>
              </a:endParaRPr>
            </a:p>
          </p:txBody>
        </p:sp>
        <p:sp>
          <p:nvSpPr>
            <p:cNvPr id="490" name="TextBox 42"/>
            <p:cNvSpPr/>
            <p:nvPr/>
          </p:nvSpPr>
          <p:spPr>
            <a:xfrm>
              <a:off x="8331840" y="5663880"/>
              <a:ext cx="138780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A18 – A19 – A20</a:t>
              </a:r>
              <a:endParaRPr lang="en-US" sz="1400" b="0" u="none" strike="noStrike">
                <a:solidFill>
                  <a:srgbClr val="000000"/>
                </a:solidFill>
                <a:effectLst/>
                <a:uFillTx/>
                <a:latin typeface="Calibri"/>
              </a:endParaRPr>
            </a:p>
          </p:txBody>
        </p:sp>
        <p:sp>
          <p:nvSpPr>
            <p:cNvPr id="491" name="TextBox 43"/>
            <p:cNvSpPr/>
            <p:nvPr/>
          </p:nvSpPr>
          <p:spPr>
            <a:xfrm>
              <a:off x="9716760" y="5663880"/>
              <a:ext cx="138780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rgbClr val="0070C0"/>
                  </a:solidFill>
                  <a:effectLst/>
                  <a:uFillTx/>
                  <a:latin typeface="Aptos"/>
                </a:rPr>
                <a:t>A21 – A22 – A23</a:t>
              </a:r>
              <a:endParaRPr lang="en-US" sz="1400" b="0" u="none" strike="noStrike">
                <a:solidFill>
                  <a:srgbClr val="000000"/>
                </a:solidFill>
                <a:effectLst/>
                <a:uFillTx/>
                <a:latin typeface="Calibri"/>
              </a:endParaRPr>
            </a:p>
          </p:txBody>
        </p:sp>
        <p:sp>
          <p:nvSpPr>
            <p:cNvPr id="492" name="TextBox 44"/>
            <p:cNvSpPr/>
            <p:nvPr/>
          </p:nvSpPr>
          <p:spPr>
            <a:xfrm>
              <a:off x="11099160" y="5663880"/>
              <a:ext cx="103176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rgbClr val="0070C0"/>
                  </a:solidFill>
                  <a:effectLst/>
                  <a:uFillTx/>
                  <a:latin typeface="Aptos"/>
                </a:rPr>
                <a:t>A24 – A25</a:t>
              </a:r>
              <a:endParaRPr lang="en-US" sz="1400" b="0" u="none" strike="noStrike">
                <a:solidFill>
                  <a:srgbClr val="000000"/>
                </a:solidFill>
                <a:effectLst/>
                <a:uFillTx/>
                <a:latin typeface="Calibri"/>
              </a:endParaRPr>
            </a:p>
          </p:txBody>
        </p:sp>
        <p:sp>
          <p:nvSpPr>
            <p:cNvPr id="493" name="TextBox 45"/>
            <p:cNvSpPr/>
            <p:nvPr/>
          </p:nvSpPr>
          <p:spPr>
            <a:xfrm>
              <a:off x="7688520" y="3489480"/>
              <a:ext cx="4600800" cy="30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rgbClr val="0070C0"/>
                  </a:solidFill>
                  <a:effectLst/>
                  <a:uFillTx/>
                  <a:latin typeface="Aptos"/>
                </a:rPr>
                <a:t>A# Accelerating RF station  (4 cryomod. = 32 cav.)</a:t>
              </a:r>
              <a:endParaRPr lang="en-US" sz="1400" b="0" u="none" strike="noStrike">
                <a:solidFill>
                  <a:srgbClr val="000000"/>
                </a:solidFill>
                <a:effectLst/>
                <a:uFillTx/>
                <a:latin typeface="Calibri"/>
              </a:endParaRPr>
            </a:p>
          </p:txBody>
        </p:sp>
        <p:cxnSp>
          <p:nvCxnSpPr>
            <p:cNvPr id="494" name="Straight Connector 46"/>
            <p:cNvCxnSpPr/>
            <p:nvPr/>
          </p:nvCxnSpPr>
          <p:spPr>
            <a:xfrm>
              <a:off x="967680" y="5062320"/>
              <a:ext cx="360" cy="967320"/>
            </a:xfrm>
            <a:prstGeom prst="straightConnector1">
              <a:avLst/>
            </a:prstGeom>
            <a:ln w="38100">
              <a:solidFill>
                <a:srgbClr val="FF0000"/>
              </a:solidFill>
              <a:prstDash val="sysDot"/>
            </a:ln>
          </p:spPr>
        </p:cxnSp>
        <p:sp>
          <p:nvSpPr>
            <p:cNvPr id="495" name="TextBox 47"/>
            <p:cNvSpPr/>
            <p:nvPr/>
          </p:nvSpPr>
          <p:spPr>
            <a:xfrm>
              <a:off x="820440" y="5979960"/>
              <a:ext cx="28044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dk1"/>
                  </a:solidFill>
                  <a:effectLst/>
                  <a:uFillTx/>
                  <a:latin typeface="Aptos"/>
                </a:rPr>
                <a:t>0</a:t>
              </a:r>
              <a:endParaRPr lang="en-US" sz="1400" b="0" u="none" strike="noStrike">
                <a:solidFill>
                  <a:srgbClr val="000000"/>
                </a:solidFill>
                <a:effectLst/>
                <a:uFillTx/>
                <a:latin typeface="Calibri"/>
              </a:endParaRPr>
            </a:p>
          </p:txBody>
        </p:sp>
        <p:sp>
          <p:nvSpPr>
            <p:cNvPr id="496" name="TextBox 48"/>
            <p:cNvSpPr/>
            <p:nvPr/>
          </p:nvSpPr>
          <p:spPr>
            <a:xfrm>
              <a:off x="1233000" y="5990040"/>
              <a:ext cx="62676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200m</a:t>
              </a:r>
              <a:endParaRPr lang="en-US" sz="1400" b="0" u="none" strike="noStrike">
                <a:solidFill>
                  <a:srgbClr val="000000"/>
                </a:solidFill>
                <a:effectLst/>
                <a:uFillTx/>
                <a:latin typeface="Calibri"/>
              </a:endParaRPr>
            </a:p>
          </p:txBody>
        </p:sp>
        <p:sp>
          <p:nvSpPr>
            <p:cNvPr id="497" name="TextBox 49"/>
            <p:cNvSpPr/>
            <p:nvPr/>
          </p:nvSpPr>
          <p:spPr>
            <a:xfrm>
              <a:off x="2502360" y="5965920"/>
              <a:ext cx="62676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400m</a:t>
              </a:r>
              <a:endParaRPr lang="en-US" sz="1400" b="0" u="none" strike="noStrike">
                <a:solidFill>
                  <a:srgbClr val="000000"/>
                </a:solidFill>
                <a:effectLst/>
                <a:uFillTx/>
                <a:latin typeface="Calibri"/>
              </a:endParaRPr>
            </a:p>
          </p:txBody>
        </p:sp>
        <p:sp>
          <p:nvSpPr>
            <p:cNvPr id="498" name="TextBox 50"/>
            <p:cNvSpPr/>
            <p:nvPr/>
          </p:nvSpPr>
          <p:spPr>
            <a:xfrm>
              <a:off x="3771000" y="5976360"/>
              <a:ext cx="62676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620m</a:t>
              </a:r>
              <a:endParaRPr lang="en-US" sz="1400" b="0" u="none" strike="noStrike">
                <a:solidFill>
                  <a:srgbClr val="000000"/>
                </a:solidFill>
                <a:effectLst/>
                <a:uFillTx/>
                <a:latin typeface="Calibri"/>
              </a:endParaRPr>
            </a:p>
          </p:txBody>
        </p:sp>
        <p:sp>
          <p:nvSpPr>
            <p:cNvPr id="499" name="TextBox 51"/>
            <p:cNvSpPr/>
            <p:nvPr/>
          </p:nvSpPr>
          <p:spPr>
            <a:xfrm>
              <a:off x="5220000" y="5970600"/>
              <a:ext cx="62676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760m</a:t>
              </a:r>
              <a:endParaRPr lang="en-US" sz="1400" b="0" u="none" strike="noStrike">
                <a:solidFill>
                  <a:srgbClr val="000000"/>
                </a:solidFill>
                <a:effectLst/>
                <a:uFillTx/>
                <a:latin typeface="Calibri"/>
              </a:endParaRPr>
            </a:p>
          </p:txBody>
        </p:sp>
        <p:sp>
          <p:nvSpPr>
            <p:cNvPr id="500" name="TextBox 52"/>
            <p:cNvSpPr/>
            <p:nvPr/>
          </p:nvSpPr>
          <p:spPr>
            <a:xfrm>
              <a:off x="6622200" y="5976360"/>
              <a:ext cx="62676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910m</a:t>
              </a:r>
              <a:endParaRPr lang="en-US" sz="1400" b="0" u="none" strike="noStrike">
                <a:solidFill>
                  <a:srgbClr val="000000"/>
                </a:solidFill>
                <a:effectLst/>
                <a:uFillTx/>
                <a:latin typeface="Calibri"/>
              </a:endParaRPr>
            </a:p>
          </p:txBody>
        </p:sp>
        <p:sp>
          <p:nvSpPr>
            <p:cNvPr id="501" name="TextBox 53"/>
            <p:cNvSpPr/>
            <p:nvPr/>
          </p:nvSpPr>
          <p:spPr>
            <a:xfrm>
              <a:off x="7982640" y="5991840"/>
              <a:ext cx="72288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1060m</a:t>
              </a:r>
              <a:endParaRPr lang="en-US" sz="1400" b="0" u="none" strike="noStrike">
                <a:solidFill>
                  <a:srgbClr val="000000"/>
                </a:solidFill>
                <a:effectLst/>
                <a:uFillTx/>
                <a:latin typeface="Calibri"/>
              </a:endParaRPr>
            </a:p>
          </p:txBody>
        </p:sp>
        <p:sp>
          <p:nvSpPr>
            <p:cNvPr id="502" name="TextBox 54"/>
            <p:cNvSpPr/>
            <p:nvPr/>
          </p:nvSpPr>
          <p:spPr>
            <a:xfrm>
              <a:off x="9335520" y="5964840"/>
              <a:ext cx="72288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1200m</a:t>
              </a:r>
              <a:endParaRPr lang="en-US" sz="1400" b="0" u="none" strike="noStrike">
                <a:solidFill>
                  <a:srgbClr val="000000"/>
                </a:solidFill>
                <a:effectLst/>
                <a:uFillTx/>
                <a:latin typeface="Calibri"/>
              </a:endParaRPr>
            </a:p>
          </p:txBody>
        </p:sp>
        <p:sp>
          <p:nvSpPr>
            <p:cNvPr id="503" name="TextBox 55"/>
            <p:cNvSpPr/>
            <p:nvPr/>
          </p:nvSpPr>
          <p:spPr>
            <a:xfrm>
              <a:off x="10783800" y="5979960"/>
              <a:ext cx="72288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1350m</a:t>
              </a:r>
              <a:endParaRPr lang="en-US" sz="1400" b="0" u="none" strike="noStrike">
                <a:solidFill>
                  <a:srgbClr val="000000"/>
                </a:solidFill>
                <a:effectLst/>
                <a:uFillTx/>
                <a:latin typeface="Calibri"/>
              </a:endParaRPr>
            </a:p>
          </p:txBody>
        </p:sp>
        <p:sp>
          <p:nvSpPr>
            <p:cNvPr id="504" name="TextBox 56"/>
            <p:cNvSpPr/>
            <p:nvPr/>
          </p:nvSpPr>
          <p:spPr>
            <a:xfrm>
              <a:off x="11545560" y="5974920"/>
              <a:ext cx="68292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tunnel</a:t>
              </a:r>
              <a:endParaRPr lang="en-US" sz="1400" b="0" u="none" strike="noStrike">
                <a:solidFill>
                  <a:srgbClr val="000000"/>
                </a:solidFill>
                <a:effectLst/>
                <a:uFillTx/>
                <a:latin typeface="Calibri"/>
              </a:endParaRPr>
            </a:p>
          </p:txBody>
        </p:sp>
      </p:grpSp>
      <p:sp>
        <p:nvSpPr>
          <p:cNvPr id="505" name="TextBox 57"/>
          <p:cNvSpPr/>
          <p:nvPr/>
        </p:nvSpPr>
        <p:spPr>
          <a:xfrm>
            <a:off x="9929880" y="6492600"/>
            <a:ext cx="20840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dk1"/>
                </a:solidFill>
                <a:effectLst/>
                <a:uFillTx/>
                <a:latin typeface="Aptos"/>
              </a:rPr>
              <a:t>Courtesy Josh Einstein-Curtis</a:t>
            </a:r>
            <a:endParaRPr lang="en-US" sz="1100" b="0" u="none" strike="noStrike">
              <a:solidFill>
                <a:srgbClr val="000000"/>
              </a:solidFill>
              <a:effectLst/>
              <a:uFillTx/>
              <a:latin typeface="Calibri"/>
            </a:endParaRPr>
          </a:p>
        </p:txBody>
      </p:sp>
      <p:grpSp>
        <p:nvGrpSpPr>
          <p:cNvPr id="506" name="Group 77"/>
          <p:cNvGrpSpPr/>
          <p:nvPr/>
        </p:nvGrpSpPr>
        <p:grpSpPr>
          <a:xfrm>
            <a:off x="2815920" y="3115080"/>
            <a:ext cx="4077000" cy="735120"/>
            <a:chOff x="2815920" y="3115080"/>
            <a:chExt cx="4077000" cy="735120"/>
          </a:xfrm>
        </p:grpSpPr>
        <p:cxnSp>
          <p:nvCxnSpPr>
            <p:cNvPr id="507" name="Straight Arrow Connector 62"/>
            <p:cNvCxnSpPr/>
            <p:nvPr/>
          </p:nvCxnSpPr>
          <p:spPr>
            <a:xfrm flipH="1">
              <a:off x="2815920" y="3119760"/>
              <a:ext cx="2771280" cy="620640"/>
            </a:xfrm>
            <a:prstGeom prst="straightConnector1">
              <a:avLst/>
            </a:prstGeom>
            <a:ln w="28575">
              <a:solidFill>
                <a:srgbClr val="5B8EBD"/>
              </a:solidFill>
              <a:tailEnd type="triangle" w="med" len="med"/>
            </a:ln>
          </p:spPr>
        </p:cxnSp>
        <p:cxnSp>
          <p:nvCxnSpPr>
            <p:cNvPr id="508" name="Straight Arrow Connector 63"/>
            <p:cNvCxnSpPr/>
            <p:nvPr/>
          </p:nvCxnSpPr>
          <p:spPr>
            <a:xfrm flipH="1">
              <a:off x="4159080" y="3115080"/>
              <a:ext cx="1428120" cy="681480"/>
            </a:xfrm>
            <a:prstGeom prst="straightConnector1">
              <a:avLst/>
            </a:prstGeom>
            <a:ln w="28575">
              <a:solidFill>
                <a:srgbClr val="5B8EBD"/>
              </a:solidFill>
              <a:tailEnd type="triangle" w="med" len="med"/>
            </a:ln>
          </p:spPr>
        </p:cxnSp>
        <p:cxnSp>
          <p:nvCxnSpPr>
            <p:cNvPr id="509" name="Straight Arrow Connector 66"/>
            <p:cNvCxnSpPr/>
            <p:nvPr/>
          </p:nvCxnSpPr>
          <p:spPr>
            <a:xfrm flipH="1">
              <a:off x="5468400" y="3119040"/>
              <a:ext cx="115200" cy="731520"/>
            </a:xfrm>
            <a:prstGeom prst="straightConnector1">
              <a:avLst/>
            </a:prstGeom>
            <a:ln w="28575">
              <a:solidFill>
                <a:srgbClr val="5B8EBD"/>
              </a:solidFill>
              <a:tailEnd type="triangle" w="med" len="med"/>
            </a:ln>
          </p:spPr>
        </p:cxnSp>
        <p:cxnSp>
          <p:nvCxnSpPr>
            <p:cNvPr id="510" name="Straight Arrow Connector 73"/>
            <p:cNvCxnSpPr/>
            <p:nvPr/>
          </p:nvCxnSpPr>
          <p:spPr>
            <a:xfrm>
              <a:off x="5600880" y="3117960"/>
              <a:ext cx="1292400" cy="622440"/>
            </a:xfrm>
            <a:prstGeom prst="straightConnector1">
              <a:avLst/>
            </a:prstGeom>
            <a:ln w="28575">
              <a:solidFill>
                <a:srgbClr val="5B8EBD"/>
              </a:solidFill>
              <a:tailEnd type="triangle" w="med" len="med"/>
            </a:ln>
          </p:spPr>
        </p:cxnSp>
      </p:grpSp>
      <p:sp>
        <p:nvSpPr>
          <p:cNvPr id="2" name="Slide Number Placeholder 1">
            <a:extLst>
              <a:ext uri="{FF2B5EF4-FFF2-40B4-BE49-F238E27FC236}">
                <a16:creationId xmlns:a16="http://schemas.microsoft.com/office/drawing/2014/main" id="{37368FDF-9AD6-64CC-CEA1-78E1C77C13DC}"/>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30</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7F8FFFC2-CBA8-E1CC-90BB-B6F182A1834B}"/>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512"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513" name="PlaceHolder 1"/>
          <p:cNvSpPr>
            <a:spLocks noGrp="1"/>
          </p:cNvSpPr>
          <p:nvPr>
            <p:ph/>
          </p:nvPr>
        </p:nvSpPr>
        <p:spPr>
          <a:xfrm>
            <a:off x="838080" y="1825560"/>
            <a:ext cx="1125288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A4C137"/>
              </a:buClr>
              <a:buFont typeface="Arial"/>
              <a:buChar char="•"/>
            </a:pPr>
            <a:r>
              <a:rPr lang="en-US" sz="2000" b="1" u="none" strike="noStrike">
                <a:solidFill>
                  <a:srgbClr val="A4C137"/>
                </a:solidFill>
                <a:effectLst/>
                <a:uFillTx/>
                <a:latin typeface="Aptos"/>
              </a:rPr>
              <a:t>Current developments</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US" sz="1800" b="1" u="none" strike="noStrike">
                <a:solidFill>
                  <a:schemeClr val="dk1"/>
                </a:solidFill>
                <a:effectLst/>
                <a:uFillTx/>
                <a:latin typeface="Aptos"/>
              </a:rPr>
              <a:t>Assessment of microphonics level at XFEL</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US" sz="1800" b="0" u="none" strike="noStrike">
                <a:solidFill>
                  <a:schemeClr val="dk1"/>
                </a:solidFill>
                <a:effectLst/>
                <a:uFillTx/>
                <a:latin typeface="Aptos"/>
              </a:rPr>
              <a:t>Microphonics measured without RF, using installed piezos during last year summer shutdown </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US" sz="1800" b="0" u="none" strike="noStrike">
                <a:solidFill>
                  <a:schemeClr val="dk1"/>
                </a:solidFill>
                <a:effectLst/>
                <a:uFillTx/>
                <a:latin typeface="Aptos"/>
              </a:rPr>
              <a:t>Identified vibration source at </a:t>
            </a:r>
            <a:r>
              <a:rPr lang="en-US" sz="1800" b="1" u="none" strike="noStrike">
                <a:solidFill>
                  <a:schemeClr val="dk1"/>
                </a:solidFill>
                <a:effectLst/>
                <a:uFillTx/>
                <a:latin typeface="Aptos"/>
              </a:rPr>
              <a:t>cryostring junction </a:t>
            </a:r>
            <a:r>
              <a:rPr lang="en-US" sz="1800" b="0" u="none" strike="noStrike">
                <a:solidFill>
                  <a:schemeClr val="dk1"/>
                </a:solidFill>
                <a:effectLst/>
                <a:uFillTx/>
                <a:latin typeface="Aptos"/>
              </a:rPr>
              <a:t>(propagating up-/down-stream) coming from flow sensor</a:t>
            </a: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indent="0" defTabSz="914400">
              <a:lnSpc>
                <a:spcPct val="90000"/>
              </a:lnSpc>
              <a:spcBef>
                <a:spcPts val="499"/>
              </a:spcBef>
              <a:buNone/>
            </a:pP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pPr>
            <a:r>
              <a:rPr lang="en-US" sz="1800" b="0" u="none" strike="noStrike">
                <a:solidFill>
                  <a:schemeClr val="dk1"/>
                </a:solidFill>
                <a:effectLst/>
                <a:uFillTx/>
                <a:latin typeface="Aptos"/>
              </a:rPr>
              <a:t>No direct impact on current operation of the EuXFEL but valuable information for the upgrade.</a:t>
            </a:r>
            <a:endParaRPr lang="en-BE" sz="1800" b="0" u="none" strike="noStrike">
              <a:solidFill>
                <a:schemeClr val="dk1"/>
              </a:solidFill>
              <a:effectLst/>
              <a:uFillTx/>
              <a:latin typeface="Aptos"/>
            </a:endParaRPr>
          </a:p>
          <a:p>
            <a:pPr indent="0" defTabSz="914400">
              <a:lnSpc>
                <a:spcPct val="90000"/>
              </a:lnSpc>
              <a:spcBef>
                <a:spcPts val="499"/>
              </a:spcBef>
              <a:buNone/>
            </a:pPr>
            <a:endParaRPr lang="en-BE" sz="2400" b="0" u="none" strike="noStrike">
              <a:solidFill>
                <a:schemeClr val="dk1"/>
              </a:solidFill>
              <a:effectLst/>
              <a:uFillTx/>
              <a:latin typeface="Aptos"/>
            </a:endParaRPr>
          </a:p>
        </p:txBody>
      </p:sp>
      <p:sp>
        <p:nvSpPr>
          <p:cNvPr id="514" name="TextBox 1"/>
          <p:cNvSpPr/>
          <p:nvPr/>
        </p:nvSpPr>
        <p:spPr>
          <a:xfrm>
            <a:off x="3418200" y="777240"/>
            <a:ext cx="67035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Vibration analysis and detuning control of cavities </a:t>
            </a:r>
            <a:r>
              <a:rPr lang="en-GB" sz="1800" b="1" i="1" u="none" strike="noStrike">
                <a:solidFill>
                  <a:schemeClr val="dk1"/>
                </a:solidFill>
                <a:effectLst/>
                <a:uFillTx/>
                <a:latin typeface="Arial"/>
              </a:rPr>
              <a:t>– M1-M36</a:t>
            </a:r>
            <a:endParaRPr lang="en-US" sz="1800" b="0" u="none" strike="noStrike">
              <a:solidFill>
                <a:srgbClr val="000000"/>
              </a:solidFill>
              <a:effectLst/>
              <a:uFillTx/>
              <a:latin typeface="Calibri"/>
            </a:endParaRPr>
          </a:p>
        </p:txBody>
      </p:sp>
      <p:sp>
        <p:nvSpPr>
          <p:cNvPr id="515" name="TextBox 57"/>
          <p:cNvSpPr/>
          <p:nvPr/>
        </p:nvSpPr>
        <p:spPr>
          <a:xfrm>
            <a:off x="8333640" y="5575320"/>
            <a:ext cx="208404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dk1"/>
                </a:solidFill>
                <a:effectLst/>
                <a:uFillTx/>
                <a:latin typeface="Aptos"/>
              </a:rPr>
              <a:t>Courtesy Josh Einstein-Curtis</a:t>
            </a:r>
            <a:endParaRPr lang="en-US" sz="1100" b="0" u="none" strike="noStrike">
              <a:solidFill>
                <a:srgbClr val="000000"/>
              </a:solidFill>
              <a:effectLst/>
              <a:uFillTx/>
              <a:latin typeface="Calibri"/>
            </a:endParaRPr>
          </a:p>
        </p:txBody>
      </p:sp>
      <p:pic>
        <p:nvPicPr>
          <p:cNvPr id="516" name="Graphic 68"/>
          <p:cNvPicPr/>
          <p:nvPr/>
        </p:nvPicPr>
        <p:blipFill>
          <a:blip r:embed="rId3">
            <a:extLst>
              <a:ext uri="{96DAC541-7B7A-43D3-8B79-37D633B846F1}">
                <asvg:svgBlip xmlns:asvg="http://schemas.microsoft.com/office/drawing/2016/SVG/main" r:embed="rId4"/>
              </a:ext>
            </a:extLst>
          </a:blip>
          <a:srcRect t="18479"/>
          <a:stretch/>
        </p:blipFill>
        <p:spPr>
          <a:xfrm>
            <a:off x="5195880" y="3429000"/>
            <a:ext cx="5424840" cy="2215800"/>
          </a:xfrm>
          <a:prstGeom prst="rect">
            <a:avLst/>
          </a:prstGeom>
          <a:noFill/>
          <a:ln w="0">
            <a:noFill/>
          </a:ln>
        </p:spPr>
      </p:pic>
      <p:pic>
        <p:nvPicPr>
          <p:cNvPr id="517" name="Graphic 65"/>
          <p:cNvPicPr/>
          <p:nvPr/>
        </p:nvPicPr>
        <p:blipFill>
          <a:blip r:embed="rId5">
            <a:extLst>
              <a:ext uri="{96DAC541-7B7A-43D3-8B79-37D633B846F1}">
                <asvg:svgBlip xmlns:asvg="http://schemas.microsoft.com/office/drawing/2016/SVG/main" r:embed="rId6"/>
              </a:ext>
            </a:extLst>
          </a:blip>
          <a:srcRect t="17548" r="2830"/>
          <a:stretch/>
        </p:blipFill>
        <p:spPr>
          <a:xfrm>
            <a:off x="103320" y="3429000"/>
            <a:ext cx="5211360" cy="2215800"/>
          </a:xfrm>
          <a:prstGeom prst="rect">
            <a:avLst/>
          </a:prstGeom>
          <a:noFill/>
          <a:ln w="0">
            <a:noFill/>
          </a:ln>
        </p:spPr>
      </p:pic>
      <p:sp>
        <p:nvSpPr>
          <p:cNvPr id="518" name="TextBox 69"/>
          <p:cNvSpPr/>
          <p:nvPr/>
        </p:nvSpPr>
        <p:spPr>
          <a:xfrm>
            <a:off x="2198160" y="3237120"/>
            <a:ext cx="1284120" cy="276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1" u="none" strike="noStrike">
                <a:solidFill>
                  <a:schemeClr val="dk1"/>
                </a:solidFill>
                <a:effectLst/>
                <a:uFillTx/>
                <a:latin typeface="Aptos"/>
              </a:rPr>
              <a:t>Flow sensor ON</a:t>
            </a:r>
            <a:endParaRPr lang="en-US" sz="1200" b="0" u="none" strike="noStrike">
              <a:solidFill>
                <a:srgbClr val="000000"/>
              </a:solidFill>
              <a:effectLst/>
              <a:uFillTx/>
              <a:latin typeface="Calibri"/>
            </a:endParaRPr>
          </a:p>
        </p:txBody>
      </p:sp>
      <p:sp>
        <p:nvSpPr>
          <p:cNvPr id="519" name="TextBox 70"/>
          <p:cNvSpPr/>
          <p:nvPr/>
        </p:nvSpPr>
        <p:spPr>
          <a:xfrm>
            <a:off x="7362360" y="3237120"/>
            <a:ext cx="1340280" cy="276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1" u="none" strike="noStrike">
                <a:solidFill>
                  <a:schemeClr val="dk1"/>
                </a:solidFill>
                <a:effectLst/>
                <a:uFillTx/>
                <a:latin typeface="Aptos"/>
              </a:rPr>
              <a:t>Flow sensor OFF</a:t>
            </a:r>
            <a:endParaRPr lang="en-US" sz="1200" b="0" u="none" strike="noStrike">
              <a:solidFill>
                <a:srgbClr val="000000"/>
              </a:solidFill>
              <a:effectLst/>
              <a:uFillTx/>
              <a:latin typeface="Calibri"/>
            </a:endParaRPr>
          </a:p>
        </p:txBody>
      </p:sp>
      <p:pic>
        <p:nvPicPr>
          <p:cNvPr id="520" name="Picture 72"/>
          <p:cNvPicPr/>
          <p:nvPr/>
        </p:nvPicPr>
        <p:blipFill>
          <a:blip r:embed="rId7"/>
          <a:srcRect l="26457" t="12680" r="24796" b="10481"/>
          <a:stretch/>
        </p:blipFill>
        <p:spPr>
          <a:xfrm>
            <a:off x="10673280" y="3375720"/>
            <a:ext cx="1365480" cy="2152440"/>
          </a:xfrm>
          <a:prstGeom prst="rect">
            <a:avLst/>
          </a:prstGeom>
          <a:noFill/>
          <a:ln w="0">
            <a:noFill/>
          </a:ln>
        </p:spPr>
      </p:pic>
      <p:sp>
        <p:nvSpPr>
          <p:cNvPr id="521" name="TextBox 74"/>
          <p:cNvSpPr/>
          <p:nvPr/>
        </p:nvSpPr>
        <p:spPr>
          <a:xfrm>
            <a:off x="10589400" y="5346720"/>
            <a:ext cx="1499040" cy="276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0" u="none" strike="noStrike">
                <a:solidFill>
                  <a:schemeClr val="dk1"/>
                </a:solidFill>
                <a:effectLst/>
                <a:uFillTx/>
                <a:latin typeface="Aptos"/>
              </a:rPr>
              <a:t>Coriolis flow sensor</a:t>
            </a:r>
            <a:endParaRPr lang="en-US" sz="12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0B665E7F-9AB6-84FF-C862-2030C0E18459}"/>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31</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804563DE-83F4-E4E2-4DE7-EC4669962AB8}"/>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Graphic 64"/>
          <p:cNvPicPr/>
          <p:nvPr/>
        </p:nvPicPr>
        <p:blipFill>
          <a:blip r:embed="rId2">
            <a:extLst>
              <a:ext uri="{96DAC541-7B7A-43D3-8B79-37D633B846F1}">
                <asvg:svgBlip xmlns:asvg="http://schemas.microsoft.com/office/drawing/2016/SVG/main" r:embed="rId3"/>
              </a:ext>
            </a:extLst>
          </a:blip>
          <a:stretch/>
        </p:blipFill>
        <p:spPr>
          <a:xfrm>
            <a:off x="829800" y="498600"/>
            <a:ext cx="10226880" cy="6199920"/>
          </a:xfrm>
          <a:prstGeom prst="rect">
            <a:avLst/>
          </a:prstGeom>
          <a:noFill/>
          <a:ln w="0">
            <a:noFill/>
          </a:ln>
        </p:spPr>
      </p:pic>
      <p:sp>
        <p:nvSpPr>
          <p:cNvPr id="523" name="Arrow: Down 67"/>
          <p:cNvSpPr/>
          <p:nvPr/>
        </p:nvSpPr>
        <p:spPr>
          <a:xfrm>
            <a:off x="250920" y="1289160"/>
            <a:ext cx="558360" cy="4812840"/>
          </a:xfrm>
          <a:prstGeom prst="downArrow">
            <a:avLst>
              <a:gd name="adj1" fmla="val 50000"/>
              <a:gd name="adj2" fmla="val 50000"/>
            </a:avLst>
          </a:prstGeom>
          <a:solidFill>
            <a:srgbClr val="156082"/>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0" u="none" strike="noStrike">
                <a:solidFill>
                  <a:schemeClr val="lt1"/>
                </a:solidFill>
                <a:effectLst/>
                <a:uFillTx/>
                <a:latin typeface="Aptos"/>
              </a:rPr>
              <a:t>Along</a:t>
            </a:r>
            <a:endParaRPr lang="en-US" sz="1800" b="0" u="none" strike="noStrike">
              <a:solidFill>
                <a:srgbClr val="FFFFFF"/>
              </a:solidFill>
              <a:effectLst/>
              <a:uFillTx/>
              <a:latin typeface="Calibri"/>
            </a:endParaRPr>
          </a:p>
          <a:p>
            <a:pPr algn="ctr" defTabSz="914400">
              <a:lnSpc>
                <a:spcPct val="100000"/>
              </a:lnSpc>
            </a:pPr>
            <a:endParaRPr lang="en-US" sz="1800" b="0" u="none" strike="noStrike">
              <a:solidFill>
                <a:srgbClr val="FFFFFF"/>
              </a:solidFill>
              <a:effectLst/>
              <a:uFillTx/>
              <a:latin typeface="Calibri"/>
            </a:endParaRPr>
          </a:p>
          <a:p>
            <a:pPr algn="ctr" defTabSz="914400">
              <a:lnSpc>
                <a:spcPct val="100000"/>
              </a:lnSpc>
            </a:pPr>
            <a:r>
              <a:rPr lang="en-US" sz="1800" b="0" u="none" strike="noStrike">
                <a:solidFill>
                  <a:schemeClr val="lt1"/>
                </a:solidFill>
                <a:effectLst/>
                <a:uFillTx/>
                <a:latin typeface="Aptos"/>
              </a:rPr>
              <a:t> tunnel</a:t>
            </a:r>
            <a:endParaRPr lang="en-US" sz="1800" b="0" u="none" strike="noStrike">
              <a:solidFill>
                <a:srgbClr val="FFFFFF"/>
              </a:solidFill>
              <a:effectLst/>
              <a:uFillTx/>
              <a:latin typeface="Calibri"/>
            </a:endParaRPr>
          </a:p>
        </p:txBody>
      </p:sp>
      <p:sp>
        <p:nvSpPr>
          <p:cNvPr id="524" name="Arrow: Down 68"/>
          <p:cNvSpPr/>
          <p:nvPr/>
        </p:nvSpPr>
        <p:spPr>
          <a:xfrm rot="16200000">
            <a:off x="5908680" y="-2132640"/>
            <a:ext cx="450360" cy="4812840"/>
          </a:xfrm>
          <a:prstGeom prst="downArrow">
            <a:avLst>
              <a:gd name="adj1" fmla="val 50000"/>
              <a:gd name="adj2" fmla="val 50000"/>
            </a:avLst>
          </a:prstGeom>
          <a:solidFill>
            <a:srgbClr val="156082"/>
          </a:solidFill>
          <a:ln>
            <a:solidFill>
              <a:srgbClr val="092A38"/>
            </a:solidFill>
          </a:ln>
        </p:spPr>
        <p:style>
          <a:lnRef idx="2">
            <a:schemeClr val="accent1">
              <a:shade val="15000"/>
            </a:schemeClr>
          </a:lnRef>
          <a:fillRef idx="1">
            <a:schemeClr val="accent1"/>
          </a:fillRef>
          <a:effectRef idx="0">
            <a:schemeClr val="accent1"/>
          </a:effectRef>
          <a:fontRef idx="minor"/>
        </p:style>
        <p:txBody>
          <a:bodyPr vert="vert" lIns="45000" tIns="90000" rIns="45000" bIns="90000" anchor="ctr">
            <a:noAutofit/>
          </a:bodyPr>
          <a:lstStyle/>
          <a:p>
            <a:pPr algn="ctr" defTabSz="914400">
              <a:lnSpc>
                <a:spcPct val="100000"/>
              </a:lnSpc>
            </a:pPr>
            <a:r>
              <a:rPr lang="en-US" sz="1800" b="0" u="none" strike="noStrike">
                <a:solidFill>
                  <a:schemeClr val="lt1"/>
                </a:solidFill>
                <a:effectLst/>
                <a:uFillTx/>
                <a:latin typeface="Aptos"/>
              </a:rPr>
              <a:t>time</a:t>
            </a:r>
            <a:endParaRPr lang="en-US" sz="1800" b="0" u="none" strike="noStrike">
              <a:solidFill>
                <a:srgbClr val="FFFFFF"/>
              </a:solidFill>
              <a:effectLst/>
              <a:uFillTx/>
              <a:latin typeface="Calibri"/>
            </a:endParaRPr>
          </a:p>
        </p:txBody>
      </p:sp>
      <p:sp>
        <p:nvSpPr>
          <p:cNvPr id="4" name="Slide Number Placeholder 3">
            <a:extLst>
              <a:ext uri="{FF2B5EF4-FFF2-40B4-BE49-F238E27FC236}">
                <a16:creationId xmlns:a16="http://schemas.microsoft.com/office/drawing/2014/main" id="{8D83F462-AD3D-5C2A-F034-4F791C47BC74}"/>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32</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5BD7389E-E6AE-4E0A-58CF-21B7B2CE81CB}"/>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526"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527" name="PlaceHolder 1"/>
          <p:cNvSpPr>
            <a:spLocks noGrp="1"/>
          </p:cNvSpPr>
          <p:nvPr>
            <p:ph/>
          </p:nvPr>
        </p:nvSpPr>
        <p:spPr>
          <a:xfrm>
            <a:off x="770400" y="1310400"/>
            <a:ext cx="1136412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A4C137"/>
              </a:buClr>
              <a:buFont typeface="Arial"/>
              <a:buChar char="•"/>
            </a:pPr>
            <a:r>
              <a:rPr lang="en-US" sz="2000" b="1" u="none" strike="noStrike">
                <a:solidFill>
                  <a:srgbClr val="A4C137"/>
                </a:solidFill>
                <a:effectLst/>
                <a:uFillTx/>
                <a:latin typeface="Aptos"/>
              </a:rPr>
              <a:t>Current developments</a:t>
            </a:r>
            <a:endParaRPr lang="en-BE" sz="2000" b="0" u="none" strike="noStrike">
              <a:solidFill>
                <a:schemeClr val="dk1"/>
              </a:solidFill>
              <a:effectLst/>
              <a:uFillTx/>
              <a:latin typeface="Aptos"/>
            </a:endParaRPr>
          </a:p>
          <a:p>
            <a:pPr marL="457200" indent="0" defTabSz="914400">
              <a:lnSpc>
                <a:spcPct val="90000"/>
              </a:lnSpc>
              <a:spcBef>
                <a:spcPts val="499"/>
              </a:spcBef>
              <a:buNone/>
              <a:tabLst>
                <a:tab pos="0" algn="l"/>
              </a:tabLst>
            </a:pPr>
            <a:r>
              <a:rPr lang="en-US" sz="1800" b="1" u="none" strike="noStrike">
                <a:solidFill>
                  <a:schemeClr val="dk1"/>
                </a:solidFill>
                <a:effectLst/>
                <a:uFillTx/>
                <a:latin typeface="Aptos"/>
              </a:rPr>
              <a:t>Exploration of </a:t>
            </a:r>
            <a:r>
              <a:rPr lang="en-US" sz="1800" b="1" u="sng" strike="noStrike">
                <a:solidFill>
                  <a:schemeClr val="dk1"/>
                </a:solidFill>
                <a:effectLst/>
                <a:uFillTx/>
                <a:latin typeface="Aptos"/>
              </a:rPr>
              <a:t>AI-based</a:t>
            </a:r>
            <a:r>
              <a:rPr lang="en-US" sz="1800" b="1" u="none" strike="noStrike">
                <a:solidFill>
                  <a:schemeClr val="dk1"/>
                </a:solidFill>
                <a:effectLst/>
                <a:uFillTx/>
                <a:latin typeface="Aptos"/>
              </a:rPr>
              <a:t> methods for RF detuning compensation</a:t>
            </a: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2400" b="0" u="none" strike="noStrike">
              <a:solidFill>
                <a:schemeClr val="dk1"/>
              </a:solidFill>
              <a:effectLst/>
              <a:uFillTx/>
              <a:latin typeface="Aptos"/>
            </a:endParaRPr>
          </a:p>
        </p:txBody>
      </p:sp>
      <p:sp>
        <p:nvSpPr>
          <p:cNvPr id="528" name="TextBox 1"/>
          <p:cNvSpPr/>
          <p:nvPr/>
        </p:nvSpPr>
        <p:spPr>
          <a:xfrm>
            <a:off x="3418200" y="777240"/>
            <a:ext cx="67035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Vibration analysis and detuning control of cavities </a:t>
            </a:r>
            <a:r>
              <a:rPr lang="en-GB" sz="1800" b="1" i="1" u="none" strike="noStrike">
                <a:solidFill>
                  <a:schemeClr val="dk1"/>
                </a:solidFill>
                <a:effectLst/>
                <a:uFillTx/>
                <a:latin typeface="Arial"/>
              </a:rPr>
              <a:t>– M1-M36</a:t>
            </a:r>
            <a:endParaRPr lang="en-US" sz="1800" b="0" u="none" strike="noStrike">
              <a:solidFill>
                <a:srgbClr val="000000"/>
              </a:solidFill>
              <a:effectLst/>
              <a:uFillTx/>
              <a:latin typeface="Calibri"/>
            </a:endParaRPr>
          </a:p>
        </p:txBody>
      </p:sp>
      <p:sp>
        <p:nvSpPr>
          <p:cNvPr id="530" name="TextBox 15"/>
          <p:cNvSpPr/>
          <p:nvPr/>
        </p:nvSpPr>
        <p:spPr>
          <a:xfrm>
            <a:off x="308160" y="6186600"/>
            <a:ext cx="183888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dk1"/>
                </a:solidFill>
                <a:effectLst/>
                <a:uFillTx/>
                <a:latin typeface="Aptos"/>
              </a:rPr>
              <a:t>Courtesy A. Maalberg</a:t>
            </a:r>
            <a:endParaRPr lang="en-US" sz="1400" b="0" u="none" strike="noStrike">
              <a:solidFill>
                <a:srgbClr val="000000"/>
              </a:solidFill>
              <a:effectLst/>
              <a:uFillTx/>
              <a:latin typeface="Calibri"/>
            </a:endParaRPr>
          </a:p>
        </p:txBody>
      </p:sp>
      <p:sp>
        <p:nvSpPr>
          <p:cNvPr id="531" name="TextBox 17"/>
          <p:cNvSpPr/>
          <p:nvPr/>
        </p:nvSpPr>
        <p:spPr>
          <a:xfrm>
            <a:off x="8237160" y="2976480"/>
            <a:ext cx="3173040" cy="27648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wrap="none" lIns="90000" tIns="45000" rIns="90000" bIns="45000" anchor="t">
            <a:spAutoFit/>
          </a:bodyPr>
          <a:lstStyle/>
          <a:p>
            <a:pPr defTabSz="914400">
              <a:lnSpc>
                <a:spcPct val="100000"/>
              </a:lnSpc>
            </a:pPr>
            <a:r>
              <a:rPr lang="en-US" sz="1200" b="0" u="none" strike="noStrike">
                <a:solidFill>
                  <a:schemeClr val="lt1"/>
                </a:solidFill>
                <a:effectLst/>
                <a:uFillTx/>
                <a:latin typeface="Aptos"/>
              </a:rPr>
              <a:t>To be presented (+ proceeding) at IFAC 2026</a:t>
            </a:r>
            <a:endParaRPr lang="en-US" sz="1200" b="0" u="none" strike="noStrike">
              <a:solidFill>
                <a:srgbClr val="000000"/>
              </a:solidFill>
              <a:effectLst/>
              <a:uFillTx/>
              <a:latin typeface="Calibri"/>
            </a:endParaRPr>
          </a:p>
        </p:txBody>
      </p:sp>
      <p:sp>
        <p:nvSpPr>
          <p:cNvPr id="532" name="TextBox 7"/>
          <p:cNvSpPr/>
          <p:nvPr/>
        </p:nvSpPr>
        <p:spPr>
          <a:xfrm>
            <a:off x="3857040" y="1333800"/>
            <a:ext cx="3157560" cy="27648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t">
            <a:spAutoFit/>
          </a:bodyPr>
          <a:lstStyle/>
          <a:p>
            <a:pPr defTabSz="914400">
              <a:lnSpc>
                <a:spcPct val="100000"/>
              </a:lnSpc>
            </a:pPr>
            <a:r>
              <a:rPr lang="en-US" sz="1200" b="0" u="none" strike="noStrike">
                <a:solidFill>
                  <a:schemeClr val="lt1"/>
                </a:solidFill>
                <a:effectLst/>
                <a:uFillTx/>
                <a:latin typeface="Aptos"/>
              </a:rPr>
              <a:t>1.      </a:t>
            </a:r>
            <a:r>
              <a:rPr lang="en-US" sz="1200" b="1" u="none" strike="noStrike">
                <a:solidFill>
                  <a:schemeClr val="lt1"/>
                </a:solidFill>
                <a:effectLst/>
                <a:uFillTx/>
                <a:latin typeface="Aptos"/>
              </a:rPr>
              <a:t>AI-based</a:t>
            </a:r>
            <a:r>
              <a:rPr lang="en-US" sz="1200" b="0" u="none" strike="noStrike">
                <a:solidFill>
                  <a:schemeClr val="lt1"/>
                </a:solidFill>
                <a:effectLst/>
                <a:uFillTx/>
                <a:latin typeface="Aptos"/>
              </a:rPr>
              <a:t> detuning compensation</a:t>
            </a:r>
            <a:endParaRPr lang="en-US" sz="1200" b="0" u="none" strike="noStrike">
              <a:solidFill>
                <a:srgbClr val="000000"/>
              </a:solidFill>
              <a:effectLst/>
              <a:uFillTx/>
              <a:latin typeface="Calibri"/>
            </a:endParaRPr>
          </a:p>
        </p:txBody>
      </p:sp>
      <p:pic>
        <p:nvPicPr>
          <p:cNvPr id="533" name="Picture 8"/>
          <p:cNvPicPr/>
          <p:nvPr/>
        </p:nvPicPr>
        <p:blipFill>
          <a:blip r:embed="rId3"/>
          <a:stretch/>
        </p:blipFill>
        <p:spPr>
          <a:xfrm>
            <a:off x="223200" y="2156400"/>
            <a:ext cx="6640920" cy="3840120"/>
          </a:xfrm>
          <a:prstGeom prst="rect">
            <a:avLst/>
          </a:prstGeom>
          <a:noFill/>
          <a:ln w="0">
            <a:noFill/>
          </a:ln>
        </p:spPr>
      </p:pic>
      <p:sp>
        <p:nvSpPr>
          <p:cNvPr id="534" name="TextBox 9"/>
          <p:cNvSpPr/>
          <p:nvPr/>
        </p:nvSpPr>
        <p:spPr>
          <a:xfrm>
            <a:off x="6446520" y="2147040"/>
            <a:ext cx="5688000" cy="289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743040" lvl="1" indent="-285840" defTabSz="914400">
              <a:lnSpc>
                <a:spcPct val="100000"/>
              </a:lnSpc>
              <a:buClr>
                <a:srgbClr val="000000"/>
              </a:buClr>
              <a:buFont typeface="Arial"/>
              <a:buChar char="•"/>
            </a:pPr>
            <a:r>
              <a:rPr lang="en-US" sz="1800" b="0" u="none" strike="noStrike">
                <a:solidFill>
                  <a:schemeClr val="dk1"/>
                </a:solidFill>
                <a:effectLst/>
                <a:uFillTx/>
                <a:latin typeface="Aptos"/>
              </a:rPr>
              <a:t>Designed a hybrid dynamical model architecture</a:t>
            </a:r>
            <a:endParaRPr lang="en-US" sz="1800" b="0" u="none" strike="noStrike">
              <a:solidFill>
                <a:srgbClr val="000000"/>
              </a:solidFill>
              <a:effectLst/>
              <a:uFillTx/>
              <a:latin typeface="Calibri"/>
            </a:endParaRPr>
          </a:p>
          <a:p>
            <a:pPr marL="914400" defTabSz="914400">
              <a:lnSpc>
                <a:spcPct val="100000"/>
              </a:lnSpc>
            </a:pPr>
            <a:r>
              <a:rPr lang="en-US" sz="1400" b="0" u="none" strike="noStrike">
                <a:solidFill>
                  <a:schemeClr val="dk1"/>
                </a:solidFill>
                <a:effectLst/>
                <a:uFillTx/>
                <a:latin typeface="Aptos"/>
              </a:rPr>
              <a:t>“</a:t>
            </a:r>
            <a:r>
              <a:rPr lang="en-US" sz="1400" b="0" i="1" u="none" strike="noStrike">
                <a:solidFill>
                  <a:schemeClr val="dk1"/>
                </a:solidFill>
                <a:effectLst/>
                <a:uFillTx/>
                <a:latin typeface="Aptos"/>
              </a:rPr>
              <a:t>KIND: a Kalman-inspired adaptive estimator for SRF cavity detuning</a:t>
            </a:r>
            <a:r>
              <a:rPr lang="en-US" sz="1400" b="0" u="none" strike="noStrike">
                <a:solidFill>
                  <a:schemeClr val="dk1"/>
                </a:solidFill>
                <a:effectLst/>
                <a:uFillTx/>
                <a:latin typeface="Aptos"/>
              </a:rPr>
              <a:t>” , accepted</a:t>
            </a:r>
            <a:endParaRPr lang="en-US" sz="1400" b="0" u="none" strike="noStrike">
              <a:solidFill>
                <a:srgbClr val="000000"/>
              </a:solidFill>
              <a:effectLst/>
              <a:uFillTx/>
              <a:latin typeface="Calibri"/>
            </a:endParaRPr>
          </a:p>
          <a:p>
            <a:pPr defTabSz="914400">
              <a:lnSpc>
                <a:spcPct val="100000"/>
              </a:lnSpc>
            </a:pPr>
            <a:endParaRPr lang="en-US" sz="1800" b="0" u="none" strike="noStrike">
              <a:solidFill>
                <a:srgbClr val="000000"/>
              </a:solidFill>
              <a:effectLst/>
              <a:uFillTx/>
              <a:latin typeface="Calibri"/>
            </a:endParaRPr>
          </a:p>
          <a:p>
            <a:pPr defTabSz="914400">
              <a:lnSpc>
                <a:spcPct val="100000"/>
              </a:lnSpc>
            </a:pPr>
            <a:endParaRPr lang="en-US" sz="1800" b="0" u="none" strike="noStrike">
              <a:solidFill>
                <a:srgbClr val="000000"/>
              </a:solidFill>
              <a:effectLst/>
              <a:uFillTx/>
              <a:latin typeface="Calibri"/>
            </a:endParaRPr>
          </a:p>
          <a:p>
            <a:pPr marL="743040" lvl="1" indent="-285840" defTabSz="914400">
              <a:lnSpc>
                <a:spcPct val="100000"/>
              </a:lnSpc>
              <a:buClr>
                <a:srgbClr val="000000"/>
              </a:buClr>
              <a:buFont typeface="Arial"/>
              <a:buChar char="•"/>
            </a:pPr>
            <a:r>
              <a:rPr lang="en-US" sz="1800" b="0" u="none" strike="noStrike">
                <a:solidFill>
                  <a:schemeClr val="dk1"/>
                </a:solidFill>
                <a:effectLst/>
                <a:uFillTx/>
                <a:latin typeface="Aptos"/>
              </a:rPr>
              <a:t>Proved stability under recursive model rollout</a:t>
            </a:r>
            <a:endParaRPr lang="en-US" sz="1800" b="0" u="none" strike="noStrike">
              <a:solidFill>
                <a:srgbClr val="000000"/>
              </a:solidFill>
              <a:effectLst/>
              <a:uFillTx/>
              <a:latin typeface="Calibri"/>
            </a:endParaRPr>
          </a:p>
          <a:p>
            <a:pPr marL="914400" defTabSz="914400">
              <a:lnSpc>
                <a:spcPct val="100000"/>
              </a:lnSpc>
            </a:pPr>
            <a:r>
              <a:rPr lang="en-US" sz="1400" b="0" u="none" strike="noStrike">
                <a:solidFill>
                  <a:schemeClr val="dk1"/>
                </a:solidFill>
                <a:effectLst/>
                <a:uFillTx/>
                <a:latin typeface="Aptos"/>
              </a:rPr>
              <a:t>“</a:t>
            </a:r>
            <a:r>
              <a:rPr lang="en-US" sz="1400" b="0" i="1" u="none" strike="noStrike">
                <a:solidFill>
                  <a:schemeClr val="dk1"/>
                </a:solidFill>
                <a:effectLst/>
                <a:uFillTx/>
                <a:latin typeface="Aptos"/>
              </a:rPr>
              <a:t>Stable multi-step rollouts via uncertainty guided hybrid dynamics</a:t>
            </a:r>
            <a:r>
              <a:rPr lang="en-US" sz="1400" b="0" u="none" strike="noStrike">
                <a:solidFill>
                  <a:schemeClr val="dk1"/>
                </a:solidFill>
                <a:effectLst/>
                <a:uFillTx/>
                <a:latin typeface="Aptos"/>
              </a:rPr>
              <a:t>”, under review</a:t>
            </a:r>
            <a:endParaRPr lang="en-US" sz="1400" b="0" u="none" strike="noStrike">
              <a:solidFill>
                <a:srgbClr val="000000"/>
              </a:solidFill>
              <a:effectLst/>
              <a:uFillTx/>
              <a:latin typeface="Calibri"/>
            </a:endParaRPr>
          </a:p>
          <a:p>
            <a:pPr marL="457200" defTabSz="914400">
              <a:lnSpc>
                <a:spcPct val="100000"/>
              </a:lnSpc>
            </a:pPr>
            <a:endParaRPr lang="en-US" sz="1800" b="0" u="none" strike="noStrike">
              <a:solidFill>
                <a:srgbClr val="000000"/>
              </a:solidFill>
              <a:effectLst/>
              <a:uFillTx/>
              <a:latin typeface="Calibri"/>
            </a:endParaRPr>
          </a:p>
          <a:p>
            <a:pPr marL="457200" defTabSz="914400">
              <a:lnSpc>
                <a:spcPct val="100000"/>
              </a:lnSpc>
            </a:pPr>
            <a:endParaRPr lang="en-US" sz="1800" b="0" u="none" strike="noStrike">
              <a:solidFill>
                <a:srgbClr val="000000"/>
              </a:solidFill>
              <a:effectLst/>
              <a:uFillTx/>
              <a:latin typeface="Calibri"/>
            </a:endParaRPr>
          </a:p>
          <a:p>
            <a:pPr defTabSz="914400">
              <a:lnSpc>
                <a:spcPct val="100000"/>
              </a:lnSpc>
            </a:pPr>
            <a:endParaRPr lang="en-US" sz="1800" b="0" u="none" strike="noStrike">
              <a:solidFill>
                <a:srgbClr val="000000"/>
              </a:solidFill>
              <a:effectLst/>
              <a:uFillTx/>
              <a:latin typeface="Calibri"/>
            </a:endParaRPr>
          </a:p>
        </p:txBody>
      </p:sp>
      <p:sp>
        <p:nvSpPr>
          <p:cNvPr id="535" name="TextBox 10"/>
          <p:cNvSpPr/>
          <p:nvPr/>
        </p:nvSpPr>
        <p:spPr>
          <a:xfrm>
            <a:off x="129600" y="5662080"/>
            <a:ext cx="37512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chemeClr val="dk1"/>
                </a:solidFill>
                <a:effectLst/>
                <a:uFillTx/>
                <a:latin typeface="Aptos"/>
              </a:rPr>
              <a:t>a)</a:t>
            </a:r>
            <a:endParaRPr lang="en-US" sz="1800" b="0" u="none" strike="noStrike">
              <a:solidFill>
                <a:srgbClr val="000000"/>
              </a:solidFill>
              <a:effectLst/>
              <a:uFillTx/>
              <a:latin typeface="Calibri"/>
            </a:endParaRPr>
          </a:p>
        </p:txBody>
      </p:sp>
      <p:sp>
        <p:nvSpPr>
          <p:cNvPr id="536" name="TextBox 11"/>
          <p:cNvSpPr/>
          <p:nvPr/>
        </p:nvSpPr>
        <p:spPr>
          <a:xfrm>
            <a:off x="3610080" y="5662080"/>
            <a:ext cx="381600" cy="36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800" b="0" u="none" strike="noStrike">
                <a:solidFill>
                  <a:schemeClr val="dk1"/>
                </a:solidFill>
                <a:effectLst/>
                <a:uFillTx/>
                <a:latin typeface="Aptos"/>
              </a:rPr>
              <a:t>b)</a:t>
            </a:r>
            <a:endParaRPr lang="en-US" sz="1800" b="0" u="none" strike="noStrike">
              <a:solidFill>
                <a:srgbClr val="000000"/>
              </a:solidFill>
              <a:effectLst/>
              <a:uFillTx/>
              <a:latin typeface="Calibri"/>
            </a:endParaRPr>
          </a:p>
        </p:txBody>
      </p:sp>
      <p:sp>
        <p:nvSpPr>
          <p:cNvPr id="537" name="TextBox 12"/>
          <p:cNvSpPr/>
          <p:nvPr/>
        </p:nvSpPr>
        <p:spPr>
          <a:xfrm>
            <a:off x="7135200" y="4359600"/>
            <a:ext cx="4999320" cy="181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chemeClr val="lt1">
                    <a:lumMod val="50000"/>
                  </a:schemeClr>
                </a:solidFill>
                <a:effectLst/>
                <a:uFillTx/>
                <a:latin typeface="Aptos"/>
              </a:rPr>
              <a:t>Figure: Rollout behavior of a KIND model on measured SRF gun cavity data. </a:t>
            </a:r>
            <a:endParaRPr lang="en-US" sz="1400" b="0" u="none" strike="noStrike">
              <a:solidFill>
                <a:srgbClr val="000000"/>
              </a:solidFill>
              <a:effectLst/>
              <a:uFillTx/>
              <a:latin typeface="Calibri"/>
            </a:endParaRPr>
          </a:p>
          <a:p>
            <a:pPr marL="343080" indent="-343080" defTabSz="914400">
              <a:lnSpc>
                <a:spcPct val="100000"/>
              </a:lnSpc>
              <a:buClr>
                <a:srgbClr val="808080"/>
              </a:buClr>
              <a:buFont typeface="OpenSymbol"/>
              <a:buAutoNum type="alphaLcParenR"/>
            </a:pPr>
            <a:r>
              <a:rPr lang="en-US" sz="1400" b="0" u="none" strike="noStrike">
                <a:solidFill>
                  <a:schemeClr val="lt1">
                    <a:lumMod val="50000"/>
                  </a:schemeClr>
                </a:solidFill>
                <a:effectLst/>
                <a:uFillTx/>
                <a:latin typeface="Aptos"/>
              </a:rPr>
              <a:t>On nominal data: hybrid model parts - stationary and transient - track the ground truth. </a:t>
            </a:r>
            <a:endParaRPr lang="en-US" sz="1400" b="0" u="none" strike="noStrike">
              <a:solidFill>
                <a:srgbClr val="000000"/>
              </a:solidFill>
              <a:effectLst/>
              <a:uFillTx/>
              <a:latin typeface="Calibri"/>
            </a:endParaRPr>
          </a:p>
          <a:p>
            <a:pPr marL="343080" indent="-343080" defTabSz="914400">
              <a:lnSpc>
                <a:spcPct val="100000"/>
              </a:lnSpc>
              <a:buClr>
                <a:srgbClr val="808080"/>
              </a:buClr>
              <a:buFont typeface="OpenSymbol"/>
              <a:buAutoNum type="alphaLcParenR"/>
            </a:pPr>
            <a:r>
              <a:rPr lang="en-US" sz="1400" b="0" u="none" strike="noStrike">
                <a:solidFill>
                  <a:schemeClr val="lt1">
                    <a:lumMod val="50000"/>
                  </a:schemeClr>
                </a:solidFill>
                <a:effectLst/>
                <a:uFillTx/>
                <a:latin typeface="Aptos"/>
              </a:rPr>
              <a:t>On transient data: compared to transient model part, nominal part misses the right dynamics. </a:t>
            </a:r>
            <a:endParaRPr lang="en-US" sz="1400" b="0" u="none" strike="noStrike">
              <a:solidFill>
                <a:srgbClr val="000000"/>
              </a:solidFill>
              <a:effectLst/>
              <a:uFillTx/>
              <a:latin typeface="Calibri"/>
            </a:endParaRPr>
          </a:p>
          <a:p>
            <a:pPr defTabSz="914400">
              <a:lnSpc>
                <a:spcPct val="100000"/>
              </a:lnSpc>
            </a:pPr>
            <a:r>
              <a:rPr lang="en-US" sz="1400" b="0" u="none" strike="noStrike">
                <a:solidFill>
                  <a:schemeClr val="lt1">
                    <a:lumMod val="50000"/>
                  </a:schemeClr>
                </a:solidFill>
                <a:effectLst/>
                <a:uFillTx/>
                <a:latin typeface="Aptos"/>
              </a:rPr>
              <a:t>In both cases hybrid parts are correctly blended to produce the final prediction.</a:t>
            </a:r>
            <a:endParaRPr lang="en-US" sz="14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E6849E0A-7CFD-B77C-FE3D-0C14ACD8687A}"/>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33</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65D5958A-AC10-8641-C831-A3A8FF9E56B4}"/>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539"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540" name="PlaceHolder 1"/>
          <p:cNvSpPr>
            <a:spLocks noGrp="1"/>
          </p:cNvSpPr>
          <p:nvPr>
            <p:ph/>
          </p:nvPr>
        </p:nvSpPr>
        <p:spPr>
          <a:xfrm>
            <a:off x="770400" y="1310400"/>
            <a:ext cx="1136412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A4C137"/>
              </a:buClr>
              <a:buFont typeface="Arial"/>
              <a:buChar char="•"/>
            </a:pPr>
            <a:r>
              <a:rPr lang="en-US" sz="2000" b="1" u="none" strike="noStrike">
                <a:solidFill>
                  <a:srgbClr val="A4C137"/>
                </a:solidFill>
                <a:effectLst/>
                <a:uFillTx/>
                <a:latin typeface="Aptos"/>
              </a:rPr>
              <a:t>Current developments</a:t>
            </a:r>
            <a:endParaRPr lang="en-BE" sz="2000" b="0" u="none" strike="noStrike">
              <a:solidFill>
                <a:schemeClr val="dk1"/>
              </a:solidFill>
              <a:effectLst/>
              <a:uFillTx/>
              <a:latin typeface="Aptos"/>
            </a:endParaRPr>
          </a:p>
          <a:p>
            <a:pPr marL="457200" indent="0" defTabSz="914400">
              <a:lnSpc>
                <a:spcPct val="90000"/>
              </a:lnSpc>
              <a:spcBef>
                <a:spcPts val="499"/>
              </a:spcBef>
              <a:buNone/>
              <a:tabLst>
                <a:tab pos="0" algn="l"/>
              </a:tabLst>
            </a:pPr>
            <a:r>
              <a:rPr lang="en-US" sz="1800" b="1" u="none" strike="noStrike">
                <a:solidFill>
                  <a:schemeClr val="dk1"/>
                </a:solidFill>
                <a:effectLst/>
                <a:uFillTx/>
                <a:latin typeface="Aptos"/>
              </a:rPr>
              <a:t>Exploration of </a:t>
            </a:r>
            <a:r>
              <a:rPr lang="en-US" sz="1800" b="1" u="sng" strike="noStrike">
                <a:solidFill>
                  <a:schemeClr val="dk1"/>
                </a:solidFill>
                <a:effectLst/>
                <a:uFillTx/>
                <a:latin typeface="Aptos"/>
              </a:rPr>
              <a:t>observer-based</a:t>
            </a:r>
            <a:r>
              <a:rPr lang="en-US" sz="1800" b="1" u="none" strike="noStrike">
                <a:solidFill>
                  <a:schemeClr val="dk1"/>
                </a:solidFill>
                <a:effectLst/>
                <a:uFillTx/>
                <a:latin typeface="Aptos"/>
              </a:rPr>
              <a:t> methods for RF detuning computation, at the EuXFEL NRF gun</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700" b="0" u="none" strike="noStrike">
                <a:solidFill>
                  <a:schemeClr val="dk1"/>
                </a:solidFill>
                <a:effectLst/>
                <a:uFillTx/>
                <a:latin typeface="Aptos"/>
              </a:rPr>
              <a:t>One challenge comes from the double input coupler architecture of the NRF gun </a:t>
            </a:r>
            <a:endParaRPr lang="en-BE" sz="17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700" b="0" u="none" strike="noStrike">
                <a:solidFill>
                  <a:schemeClr val="dk1"/>
                </a:solidFill>
                <a:effectLst/>
                <a:uFillTx/>
                <a:latin typeface="Aptos"/>
              </a:rPr>
              <a:t>After parameter identification, a model-based observer provides online detuning estimation</a:t>
            </a:r>
            <a:endParaRPr lang="en-BE" sz="17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2400" b="0" u="none" strike="noStrike">
              <a:solidFill>
                <a:schemeClr val="dk1"/>
              </a:solidFill>
              <a:effectLst/>
              <a:uFillTx/>
              <a:latin typeface="Aptos"/>
            </a:endParaRPr>
          </a:p>
        </p:txBody>
      </p:sp>
      <p:sp>
        <p:nvSpPr>
          <p:cNvPr id="541" name="TextBox 1"/>
          <p:cNvSpPr/>
          <p:nvPr/>
        </p:nvSpPr>
        <p:spPr>
          <a:xfrm>
            <a:off x="3418200" y="777240"/>
            <a:ext cx="67035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Vibration analysis and detuning control of cavities </a:t>
            </a:r>
            <a:r>
              <a:rPr lang="en-GB" sz="1800" b="1" i="1" u="none" strike="noStrike">
                <a:solidFill>
                  <a:schemeClr val="dk1"/>
                </a:solidFill>
                <a:effectLst/>
                <a:uFillTx/>
                <a:latin typeface="Arial"/>
              </a:rPr>
              <a:t>– M1-M36</a:t>
            </a:r>
            <a:endParaRPr lang="en-US" sz="1800" b="0" u="none" strike="noStrike">
              <a:solidFill>
                <a:srgbClr val="000000"/>
              </a:solidFill>
              <a:effectLst/>
              <a:uFillTx/>
              <a:latin typeface="Calibri"/>
            </a:endParaRPr>
          </a:p>
        </p:txBody>
      </p:sp>
      <p:grpSp>
        <p:nvGrpSpPr>
          <p:cNvPr id="543" name="Group 66"/>
          <p:cNvGrpSpPr/>
          <p:nvPr/>
        </p:nvGrpSpPr>
        <p:grpSpPr>
          <a:xfrm>
            <a:off x="1301760" y="2602800"/>
            <a:ext cx="7470360" cy="3880440"/>
            <a:chOff x="1301760" y="2602800"/>
            <a:chExt cx="7470360" cy="3880440"/>
          </a:xfrm>
        </p:grpSpPr>
        <p:pic>
          <p:nvPicPr>
            <p:cNvPr id="544" name="Graphic 20"/>
            <p:cNvPicPr/>
            <p:nvPr/>
          </p:nvPicPr>
          <p:blipFill>
            <a:blip r:embed="rId3">
              <a:extLst>
                <a:ext uri="{96DAC541-7B7A-43D3-8B79-37D633B846F1}">
                  <asvg:svgBlip xmlns:asvg="http://schemas.microsoft.com/office/drawing/2016/SVG/main" r:embed="rId4"/>
                </a:ext>
              </a:extLst>
            </a:blip>
            <a:stretch/>
          </p:blipFill>
          <p:spPr>
            <a:xfrm>
              <a:off x="1301760" y="2805120"/>
              <a:ext cx="941760" cy="1264320"/>
            </a:xfrm>
            <a:prstGeom prst="rect">
              <a:avLst/>
            </a:prstGeom>
            <a:noFill/>
            <a:ln w="0">
              <a:noFill/>
            </a:ln>
          </p:spPr>
        </p:pic>
        <p:pic>
          <p:nvPicPr>
            <p:cNvPr id="545" name="Picture 59"/>
            <p:cNvPicPr/>
            <p:nvPr/>
          </p:nvPicPr>
          <p:blipFill>
            <a:blip r:embed="rId5"/>
            <a:stretch/>
          </p:blipFill>
          <p:spPr>
            <a:xfrm>
              <a:off x="2569320" y="2602800"/>
              <a:ext cx="6202800" cy="3880440"/>
            </a:xfrm>
            <a:prstGeom prst="rect">
              <a:avLst/>
            </a:prstGeom>
            <a:noFill/>
            <a:ln w="0">
              <a:noFill/>
            </a:ln>
          </p:spPr>
        </p:pic>
        <p:pic>
          <p:nvPicPr>
            <p:cNvPr id="546" name="Picture 61"/>
            <p:cNvPicPr/>
            <p:nvPr/>
          </p:nvPicPr>
          <p:blipFill>
            <a:blip r:embed="rId6"/>
            <a:stretch/>
          </p:blipFill>
          <p:spPr>
            <a:xfrm>
              <a:off x="2474280" y="2906640"/>
              <a:ext cx="1851840" cy="913320"/>
            </a:xfrm>
            <a:prstGeom prst="rect">
              <a:avLst/>
            </a:prstGeom>
            <a:noFill/>
            <a:ln w="0">
              <a:noFill/>
            </a:ln>
          </p:spPr>
        </p:pic>
        <p:sp>
          <p:nvSpPr>
            <p:cNvPr id="547" name="Rectangle 62"/>
            <p:cNvSpPr/>
            <p:nvPr/>
          </p:nvSpPr>
          <p:spPr>
            <a:xfrm>
              <a:off x="2458440" y="2906640"/>
              <a:ext cx="1851840" cy="913320"/>
            </a:xfrm>
            <a:prstGeom prst="rect">
              <a:avLst/>
            </a:prstGeom>
            <a:noFill/>
            <a:ln>
              <a:solidFill>
                <a:srgbClr val="FFFFFF">
                  <a:lumMod val="65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548" name="Rectangle 65"/>
            <p:cNvSpPr/>
            <p:nvPr/>
          </p:nvSpPr>
          <p:spPr>
            <a:xfrm>
              <a:off x="2664360" y="5872320"/>
              <a:ext cx="1400400" cy="303480"/>
            </a:xfrm>
            <a:prstGeom prst="rect">
              <a:avLst/>
            </a:prstGeom>
            <a:solidFill>
              <a:schemeClr val="bg1"/>
            </a:solidFill>
            <a:ln>
              <a:solidFill>
                <a:srgbClr val="FFFFFF">
                  <a:lumMod val="65000"/>
                </a:srgbClr>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pic>
          <p:nvPicPr>
            <p:cNvPr id="549" name="Picture 64"/>
            <p:cNvPicPr/>
            <p:nvPr/>
          </p:nvPicPr>
          <p:blipFill>
            <a:blip r:embed="rId7"/>
            <a:stretch/>
          </p:blipFill>
          <p:spPr>
            <a:xfrm>
              <a:off x="2867400" y="5909040"/>
              <a:ext cx="930240" cy="222480"/>
            </a:xfrm>
            <a:prstGeom prst="rect">
              <a:avLst/>
            </a:prstGeom>
            <a:noFill/>
            <a:ln w="0">
              <a:noFill/>
            </a:ln>
          </p:spPr>
        </p:pic>
      </p:grpSp>
      <p:sp>
        <p:nvSpPr>
          <p:cNvPr id="550" name="TextBox 15"/>
          <p:cNvSpPr/>
          <p:nvPr/>
        </p:nvSpPr>
        <p:spPr>
          <a:xfrm>
            <a:off x="8153280" y="2805120"/>
            <a:ext cx="194148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dk1"/>
                </a:solidFill>
                <a:effectLst/>
                <a:uFillTx/>
                <a:latin typeface="Aptos"/>
              </a:rPr>
              <a:t>Courtesy M. Herrmann</a:t>
            </a:r>
            <a:endParaRPr lang="en-US" sz="1400" b="0" u="none" strike="noStrike">
              <a:solidFill>
                <a:srgbClr val="000000"/>
              </a:solidFill>
              <a:effectLst/>
              <a:uFillTx/>
              <a:latin typeface="Calibri"/>
            </a:endParaRPr>
          </a:p>
        </p:txBody>
      </p:sp>
      <p:sp>
        <p:nvSpPr>
          <p:cNvPr id="551" name="TextBox 17"/>
          <p:cNvSpPr/>
          <p:nvPr/>
        </p:nvSpPr>
        <p:spPr>
          <a:xfrm>
            <a:off x="8360640" y="5464800"/>
            <a:ext cx="3087720" cy="27648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wrap="none" lIns="90000" tIns="45000" rIns="90000" bIns="45000" anchor="t">
            <a:spAutoFit/>
          </a:bodyPr>
          <a:lstStyle/>
          <a:p>
            <a:pPr defTabSz="914400">
              <a:lnSpc>
                <a:spcPct val="100000"/>
              </a:lnSpc>
            </a:pPr>
            <a:r>
              <a:rPr lang="en-US" sz="1200" b="0" u="none" strike="noStrike">
                <a:solidFill>
                  <a:schemeClr val="lt1"/>
                </a:solidFill>
                <a:effectLst/>
                <a:uFillTx/>
                <a:latin typeface="Aptos"/>
              </a:rPr>
              <a:t>To be presented (+ proceeding) at IPAC 2026</a:t>
            </a:r>
            <a:endParaRPr lang="en-US" sz="1200" b="0" u="none" strike="noStrike">
              <a:solidFill>
                <a:srgbClr val="000000"/>
              </a:solidFill>
              <a:effectLst/>
              <a:uFillTx/>
              <a:latin typeface="Calibri"/>
            </a:endParaRPr>
          </a:p>
        </p:txBody>
      </p:sp>
      <p:sp>
        <p:nvSpPr>
          <p:cNvPr id="552" name="TextBox 67"/>
          <p:cNvSpPr/>
          <p:nvPr/>
        </p:nvSpPr>
        <p:spPr>
          <a:xfrm>
            <a:off x="5041800" y="3178800"/>
            <a:ext cx="226080" cy="18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600" b="0" u="none" strike="noStrike">
                <a:solidFill>
                  <a:schemeClr val="dk1"/>
                </a:solidFill>
                <a:effectLst/>
                <a:uFillTx/>
                <a:latin typeface="Aptos"/>
              </a:rPr>
              <a:t>1</a:t>
            </a:r>
            <a:endParaRPr lang="en-US" sz="600" b="0" u="none" strike="noStrike">
              <a:solidFill>
                <a:srgbClr val="000000"/>
              </a:solidFill>
              <a:effectLst/>
              <a:uFillTx/>
              <a:latin typeface="Calibri"/>
            </a:endParaRPr>
          </a:p>
        </p:txBody>
      </p:sp>
      <p:sp>
        <p:nvSpPr>
          <p:cNvPr id="553" name="TextBox 68"/>
          <p:cNvSpPr/>
          <p:nvPr/>
        </p:nvSpPr>
        <p:spPr>
          <a:xfrm>
            <a:off x="5049000" y="3523320"/>
            <a:ext cx="226080" cy="18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600" b="0" u="none" strike="noStrike">
                <a:solidFill>
                  <a:schemeClr val="dk1"/>
                </a:solidFill>
                <a:effectLst/>
                <a:uFillTx/>
                <a:latin typeface="Aptos"/>
              </a:rPr>
              <a:t>2</a:t>
            </a:r>
            <a:endParaRPr lang="en-US" sz="600" b="0" u="none" strike="noStrike">
              <a:solidFill>
                <a:srgbClr val="000000"/>
              </a:solidFill>
              <a:effectLst/>
              <a:uFillTx/>
              <a:latin typeface="Calibri"/>
            </a:endParaRPr>
          </a:p>
        </p:txBody>
      </p:sp>
      <p:sp>
        <p:nvSpPr>
          <p:cNvPr id="554" name="TextBox 69"/>
          <p:cNvSpPr/>
          <p:nvPr/>
        </p:nvSpPr>
        <p:spPr>
          <a:xfrm>
            <a:off x="5049000" y="3882600"/>
            <a:ext cx="226080" cy="18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600" b="0" u="none" strike="noStrike">
                <a:solidFill>
                  <a:schemeClr val="dk1"/>
                </a:solidFill>
                <a:effectLst/>
                <a:uFillTx/>
                <a:latin typeface="Aptos"/>
              </a:rPr>
              <a:t>3</a:t>
            </a:r>
            <a:endParaRPr lang="en-US" sz="600" b="0" u="none" strike="noStrike">
              <a:solidFill>
                <a:srgbClr val="000000"/>
              </a:solidFill>
              <a:effectLst/>
              <a:uFillTx/>
              <a:latin typeface="Calibri"/>
            </a:endParaRPr>
          </a:p>
        </p:txBody>
      </p:sp>
      <p:sp>
        <p:nvSpPr>
          <p:cNvPr id="555" name="TextBox 70"/>
          <p:cNvSpPr/>
          <p:nvPr/>
        </p:nvSpPr>
        <p:spPr>
          <a:xfrm>
            <a:off x="5041800" y="4201200"/>
            <a:ext cx="226080" cy="18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600" b="0" u="none" strike="noStrike">
                <a:solidFill>
                  <a:schemeClr val="dk1"/>
                </a:solidFill>
                <a:effectLst/>
                <a:uFillTx/>
                <a:latin typeface="Aptos"/>
              </a:rPr>
              <a:t>4</a:t>
            </a:r>
            <a:endParaRPr lang="en-US" sz="600" b="0" u="none" strike="noStrike">
              <a:solidFill>
                <a:srgbClr val="000000"/>
              </a:solidFill>
              <a:effectLst/>
              <a:uFillTx/>
              <a:latin typeface="Calibri"/>
            </a:endParaRPr>
          </a:p>
        </p:txBody>
      </p:sp>
      <p:sp>
        <p:nvSpPr>
          <p:cNvPr id="556" name="TextBox 71"/>
          <p:cNvSpPr/>
          <p:nvPr/>
        </p:nvSpPr>
        <p:spPr>
          <a:xfrm>
            <a:off x="4552920" y="3869640"/>
            <a:ext cx="387720" cy="199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700" b="0" u="none" strike="noStrike">
                <a:solidFill>
                  <a:schemeClr val="dk1"/>
                </a:solidFill>
                <a:effectLst/>
                <a:uFillTx/>
                <a:latin typeface="Aptos"/>
              </a:rPr>
              <a:t>arm2</a:t>
            </a:r>
            <a:endParaRPr lang="en-US" sz="700" b="0" u="none" strike="noStrike">
              <a:solidFill>
                <a:srgbClr val="000000"/>
              </a:solidFill>
              <a:effectLst/>
              <a:uFillTx/>
              <a:latin typeface="Calibri"/>
            </a:endParaRPr>
          </a:p>
        </p:txBody>
      </p:sp>
      <p:sp>
        <p:nvSpPr>
          <p:cNvPr id="557" name="TextBox 72"/>
          <p:cNvSpPr/>
          <p:nvPr/>
        </p:nvSpPr>
        <p:spPr>
          <a:xfrm>
            <a:off x="4552920" y="3606120"/>
            <a:ext cx="387720" cy="199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700" b="0" u="none" strike="noStrike">
                <a:solidFill>
                  <a:schemeClr val="dk1"/>
                </a:solidFill>
                <a:effectLst/>
                <a:uFillTx/>
                <a:latin typeface="Aptos"/>
              </a:rPr>
              <a:t>arm1</a:t>
            </a:r>
            <a:endParaRPr lang="en-US" sz="700" b="0" u="none" strike="noStrike">
              <a:solidFill>
                <a:srgbClr val="000000"/>
              </a:solidFill>
              <a:effectLst/>
              <a:uFillTx/>
              <a:latin typeface="Calibri"/>
            </a:endParaRPr>
          </a:p>
        </p:txBody>
      </p:sp>
      <p:sp>
        <p:nvSpPr>
          <p:cNvPr id="558" name="TextBox 73"/>
          <p:cNvSpPr/>
          <p:nvPr/>
        </p:nvSpPr>
        <p:spPr>
          <a:xfrm>
            <a:off x="5023080" y="4462920"/>
            <a:ext cx="666000" cy="199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700" b="0" u="none" strike="noStrike">
                <a:solidFill>
                  <a:schemeClr val="dk1"/>
                </a:solidFill>
                <a:effectLst/>
                <a:uFillTx/>
                <a:latin typeface="Aptos"/>
              </a:rPr>
              <a:t>phase shifters</a:t>
            </a:r>
            <a:endParaRPr lang="en-US" sz="700" b="0" u="none" strike="noStrike">
              <a:solidFill>
                <a:srgbClr val="000000"/>
              </a:solidFill>
              <a:effectLst/>
              <a:uFillTx/>
              <a:latin typeface="Calibri"/>
            </a:endParaRPr>
          </a:p>
        </p:txBody>
      </p:sp>
      <p:sp>
        <p:nvSpPr>
          <p:cNvPr id="559" name="TextBox 74"/>
          <p:cNvSpPr/>
          <p:nvPr/>
        </p:nvSpPr>
        <p:spPr>
          <a:xfrm>
            <a:off x="5700240" y="3769560"/>
            <a:ext cx="988920" cy="199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700" b="0" u="none" strike="noStrike">
                <a:solidFill>
                  <a:schemeClr val="dk1"/>
                </a:solidFill>
                <a:effectLst/>
                <a:uFillTx/>
                <a:latin typeface="Aptos"/>
              </a:rPr>
              <a:t>bi-direction couplers</a:t>
            </a:r>
            <a:endParaRPr lang="en-US" sz="700" b="0" u="none" strike="noStrike">
              <a:solidFill>
                <a:srgbClr val="000000"/>
              </a:solidFill>
              <a:effectLst/>
              <a:uFillTx/>
              <a:latin typeface="Calibri"/>
            </a:endParaRPr>
          </a:p>
        </p:txBody>
      </p:sp>
      <p:sp>
        <p:nvSpPr>
          <p:cNvPr id="560" name="TextBox 75"/>
          <p:cNvSpPr/>
          <p:nvPr/>
        </p:nvSpPr>
        <p:spPr>
          <a:xfrm>
            <a:off x="7014960" y="3244680"/>
            <a:ext cx="1356120" cy="199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700" b="1" u="none" strike="noStrike">
                <a:solidFill>
                  <a:schemeClr val="dk1"/>
                </a:solidFill>
                <a:effectLst/>
                <a:uFillTx/>
                <a:latin typeface="Aptos"/>
              </a:rPr>
              <a:t>NORMAL CONDUCTING GUN</a:t>
            </a:r>
            <a:endParaRPr lang="en-US" sz="700" b="0" u="none" strike="noStrike">
              <a:solidFill>
                <a:srgbClr val="000000"/>
              </a:solidFill>
              <a:effectLst/>
              <a:uFillTx/>
              <a:latin typeface="Calibri"/>
            </a:endParaRPr>
          </a:p>
        </p:txBody>
      </p:sp>
      <p:sp>
        <p:nvSpPr>
          <p:cNvPr id="561" name="TextBox 76"/>
          <p:cNvSpPr/>
          <p:nvPr/>
        </p:nvSpPr>
        <p:spPr>
          <a:xfrm>
            <a:off x="4241160" y="4217040"/>
            <a:ext cx="623520" cy="1998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700" b="1" u="none" strike="noStrike">
                <a:solidFill>
                  <a:schemeClr val="dk1"/>
                </a:solidFill>
                <a:effectLst/>
                <a:uFillTx/>
                <a:latin typeface="Aptos"/>
              </a:rPr>
              <a:t>KLYSTRON</a:t>
            </a:r>
            <a:endParaRPr lang="en-US" sz="700" b="0" u="none" strike="noStrike">
              <a:solidFill>
                <a:srgbClr val="000000"/>
              </a:solidFill>
              <a:effectLst/>
              <a:uFillTx/>
              <a:latin typeface="Calibri"/>
            </a:endParaRPr>
          </a:p>
        </p:txBody>
      </p:sp>
      <p:sp>
        <p:nvSpPr>
          <p:cNvPr id="562" name="TextBox 77"/>
          <p:cNvSpPr/>
          <p:nvPr/>
        </p:nvSpPr>
        <p:spPr>
          <a:xfrm>
            <a:off x="6468480" y="5307120"/>
            <a:ext cx="442440" cy="2613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0" u="none" strike="noStrike">
                <a:solidFill>
                  <a:schemeClr val="dk1"/>
                </a:solidFill>
                <a:effectLst/>
                <a:uFillTx/>
                <a:latin typeface="Symbol"/>
              </a:rPr>
              <a:t></a:t>
            </a:r>
            <a:r>
              <a:rPr lang="en-US" sz="1050" b="0" u="none" strike="noStrike">
                <a:solidFill>
                  <a:schemeClr val="dk1"/>
                </a:solidFill>
                <a:effectLst/>
                <a:uFillTx/>
                <a:latin typeface="Aptos"/>
              </a:rPr>
              <a:t>f(t)</a:t>
            </a:r>
            <a:endParaRPr lang="en-US" sz="1050" b="0" u="none" strike="noStrike">
              <a:solidFill>
                <a:srgbClr val="000000"/>
              </a:solidFill>
              <a:effectLst/>
              <a:uFillTx/>
              <a:latin typeface="Calibri"/>
            </a:endParaRPr>
          </a:p>
        </p:txBody>
      </p:sp>
      <p:sp>
        <p:nvSpPr>
          <p:cNvPr id="563" name="TextBox 78"/>
          <p:cNvSpPr/>
          <p:nvPr/>
        </p:nvSpPr>
        <p:spPr>
          <a:xfrm>
            <a:off x="2489040" y="4285800"/>
            <a:ext cx="875160" cy="1998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700" b="1" u="none" strike="noStrike">
                <a:solidFill>
                  <a:schemeClr val="dk1"/>
                </a:solidFill>
                <a:effectLst/>
                <a:uFillTx/>
                <a:latin typeface="Aptos"/>
              </a:rPr>
              <a:t>DISCRETIZATION</a:t>
            </a:r>
            <a:endParaRPr lang="en-US" sz="700" b="0" u="none" strike="noStrike">
              <a:solidFill>
                <a:srgbClr val="000000"/>
              </a:solidFill>
              <a:effectLst/>
              <a:uFillTx/>
              <a:latin typeface="Calibri"/>
            </a:endParaRPr>
          </a:p>
        </p:txBody>
      </p:sp>
      <p:sp>
        <p:nvSpPr>
          <p:cNvPr id="564" name="TextBox 79"/>
          <p:cNvSpPr/>
          <p:nvPr/>
        </p:nvSpPr>
        <p:spPr>
          <a:xfrm>
            <a:off x="3857040" y="1333800"/>
            <a:ext cx="3157560" cy="27648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t">
            <a:spAutoFit/>
          </a:bodyPr>
          <a:lstStyle/>
          <a:p>
            <a:pPr defTabSz="914400">
              <a:lnSpc>
                <a:spcPct val="100000"/>
              </a:lnSpc>
            </a:pPr>
            <a:r>
              <a:rPr lang="en-US" sz="1200" b="0" u="none" strike="noStrike">
                <a:solidFill>
                  <a:schemeClr val="lt1"/>
                </a:solidFill>
                <a:effectLst/>
                <a:uFillTx/>
                <a:latin typeface="Aptos"/>
              </a:rPr>
              <a:t>2.      </a:t>
            </a:r>
            <a:r>
              <a:rPr lang="en-US" sz="1200" b="1" u="none" strike="noStrike">
                <a:solidFill>
                  <a:schemeClr val="lt1"/>
                </a:solidFill>
                <a:effectLst/>
                <a:uFillTx/>
                <a:latin typeface="Aptos"/>
              </a:rPr>
              <a:t>observer-based</a:t>
            </a:r>
            <a:r>
              <a:rPr lang="en-US" sz="1200" b="0" u="none" strike="noStrike">
                <a:solidFill>
                  <a:schemeClr val="lt1"/>
                </a:solidFill>
                <a:effectLst/>
                <a:uFillTx/>
                <a:latin typeface="Aptos"/>
              </a:rPr>
              <a:t> detuning estimation</a:t>
            </a:r>
            <a:endParaRPr lang="en-US" sz="12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782460CA-A3BC-BEA6-DAF5-9001F5DE96D2}"/>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34</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388E904B-64B4-2271-7B5B-3F9A3FBB7288}"/>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566"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567" name="PlaceHolder 1"/>
          <p:cNvSpPr>
            <a:spLocks noGrp="1"/>
          </p:cNvSpPr>
          <p:nvPr>
            <p:ph/>
          </p:nvPr>
        </p:nvSpPr>
        <p:spPr>
          <a:xfrm>
            <a:off x="770400" y="1310400"/>
            <a:ext cx="1136412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A4C137"/>
              </a:buClr>
              <a:buFont typeface="Arial"/>
              <a:buChar char="•"/>
            </a:pPr>
            <a:r>
              <a:rPr lang="en-US" sz="2000" b="1" u="none" strike="noStrike">
                <a:solidFill>
                  <a:srgbClr val="A4C137"/>
                </a:solidFill>
                <a:effectLst/>
                <a:uFillTx/>
                <a:latin typeface="Aptos"/>
              </a:rPr>
              <a:t>Current developments</a:t>
            </a:r>
            <a:endParaRPr lang="en-BE" sz="2000" b="0" u="none" strike="noStrike">
              <a:solidFill>
                <a:schemeClr val="dk1"/>
              </a:solidFill>
              <a:effectLst/>
              <a:uFillTx/>
              <a:latin typeface="Aptos"/>
            </a:endParaRPr>
          </a:p>
          <a:p>
            <a:pPr marL="457200" indent="0" defTabSz="914400">
              <a:lnSpc>
                <a:spcPct val="90000"/>
              </a:lnSpc>
              <a:spcBef>
                <a:spcPts val="499"/>
              </a:spcBef>
              <a:buNone/>
              <a:tabLst>
                <a:tab pos="0" algn="l"/>
              </a:tabLst>
            </a:pPr>
            <a:r>
              <a:rPr lang="en-US" sz="1800" b="1" u="none" strike="noStrike">
                <a:solidFill>
                  <a:schemeClr val="dk1"/>
                </a:solidFill>
                <a:effectLst/>
                <a:uFillTx/>
                <a:latin typeface="Aptos"/>
              </a:rPr>
              <a:t>Exploration of </a:t>
            </a:r>
            <a:r>
              <a:rPr lang="en-US" sz="1800" b="1" u="sng" strike="noStrike">
                <a:solidFill>
                  <a:schemeClr val="dk1"/>
                </a:solidFill>
                <a:effectLst/>
                <a:uFillTx/>
                <a:latin typeface="Aptos"/>
              </a:rPr>
              <a:t>wavelets</a:t>
            </a:r>
            <a:r>
              <a:rPr lang="en-US" sz="1800" b="1" u="none" strike="noStrike">
                <a:solidFill>
                  <a:schemeClr val="dk1"/>
                </a:solidFill>
                <a:effectLst/>
                <a:uFillTx/>
                <a:latin typeface="Aptos"/>
              </a:rPr>
              <a:t> for RF detuning computation, at SeaLAB, HZB</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GB" sz="1600" b="0" u="none" strike="noStrike">
                <a:solidFill>
                  <a:schemeClr val="dk1"/>
                </a:solidFill>
                <a:effectLst/>
                <a:uFillTx/>
                <a:latin typeface="Aptos"/>
              </a:rPr>
              <a:t>Classical Fourier analysis provides a global description that does not retain temporal information.</a:t>
            </a:r>
            <a:endParaRPr lang="en-BE" sz="16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GB" sz="1600" b="0" u="none" strike="noStrike">
                <a:solidFill>
                  <a:schemeClr val="dk1"/>
                </a:solidFill>
                <a:effectLst/>
                <a:uFillTx/>
                <a:latin typeface="Aptos"/>
              </a:rPr>
              <a:t>Short-time Fourier transform (STFT) introduce time localization by applying the transform over sliding windows, but uses a fixed window length, leading to a trade-off between time and frequency resolution that remains constant across all frequencies.</a:t>
            </a:r>
            <a:endParaRPr lang="en-BE" sz="16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GB" sz="1600" b="0" u="none" strike="noStrike">
                <a:solidFill>
                  <a:schemeClr val="dk1"/>
                </a:solidFill>
                <a:effectLst/>
                <a:uFillTx/>
                <a:latin typeface="Aptos"/>
              </a:rPr>
              <a:t>Benefit of continuous wavelet transform (CWT): provides </a:t>
            </a:r>
            <a:r>
              <a:rPr lang="en-GB" sz="1600" b="1" u="none" strike="noStrike">
                <a:solidFill>
                  <a:schemeClr val="dk1"/>
                </a:solidFill>
                <a:effectLst/>
                <a:uFillTx/>
                <a:latin typeface="Aptos"/>
              </a:rPr>
              <a:t>a time-frequency representation with adaptive resolution</a:t>
            </a:r>
            <a:r>
              <a:rPr lang="en-GB" sz="1600" b="0" u="none" strike="noStrike">
                <a:solidFill>
                  <a:schemeClr val="dk1"/>
                </a:solidFill>
                <a:effectLst/>
                <a:uFillTx/>
                <a:latin typeface="Aptos"/>
              </a:rPr>
              <a:t>.</a:t>
            </a:r>
            <a:endParaRPr lang="en-BE" sz="16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600" b="0" u="none" strike="noStrike">
              <a:solidFill>
                <a:schemeClr val="dk1"/>
              </a:solidFill>
              <a:effectLst/>
              <a:uFillTx/>
              <a:latin typeface="Aptos"/>
            </a:endParaRPr>
          </a:p>
        </p:txBody>
      </p:sp>
      <p:sp>
        <p:nvSpPr>
          <p:cNvPr id="568" name="TextBox 1"/>
          <p:cNvSpPr/>
          <p:nvPr/>
        </p:nvSpPr>
        <p:spPr>
          <a:xfrm>
            <a:off x="3418200" y="777240"/>
            <a:ext cx="67035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Vibration analysis and detuning control of cavities </a:t>
            </a:r>
            <a:r>
              <a:rPr lang="en-GB" sz="1800" b="1" i="1" u="none" strike="noStrike">
                <a:solidFill>
                  <a:schemeClr val="dk1"/>
                </a:solidFill>
                <a:effectLst/>
                <a:uFillTx/>
                <a:latin typeface="Arial"/>
              </a:rPr>
              <a:t>– M1-M36</a:t>
            </a:r>
            <a:endParaRPr lang="en-US" sz="1800" b="0" u="none" strike="noStrike">
              <a:solidFill>
                <a:srgbClr val="000000"/>
              </a:solidFill>
              <a:effectLst/>
              <a:uFillTx/>
              <a:latin typeface="Calibri"/>
            </a:endParaRPr>
          </a:p>
        </p:txBody>
      </p:sp>
      <p:sp>
        <p:nvSpPr>
          <p:cNvPr id="570" name="TextBox 15"/>
          <p:cNvSpPr/>
          <p:nvPr/>
        </p:nvSpPr>
        <p:spPr>
          <a:xfrm>
            <a:off x="8620920" y="5496120"/>
            <a:ext cx="191412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dk1"/>
                </a:solidFill>
                <a:effectLst/>
                <a:uFillTx/>
                <a:latin typeface="Aptos"/>
              </a:rPr>
              <a:t>Courtesy P. Echevarria</a:t>
            </a:r>
            <a:endParaRPr lang="en-US" sz="1400" b="0" u="none" strike="noStrike">
              <a:solidFill>
                <a:srgbClr val="000000"/>
              </a:solidFill>
              <a:effectLst/>
              <a:uFillTx/>
              <a:latin typeface="Calibri"/>
            </a:endParaRPr>
          </a:p>
        </p:txBody>
      </p:sp>
      <p:sp>
        <p:nvSpPr>
          <p:cNvPr id="571" name="TextBox 17"/>
          <p:cNvSpPr/>
          <p:nvPr/>
        </p:nvSpPr>
        <p:spPr>
          <a:xfrm>
            <a:off x="7945200" y="5952600"/>
            <a:ext cx="3175920" cy="27648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wrap="none" lIns="90000" tIns="45000" rIns="90000" bIns="45000" anchor="t">
            <a:spAutoFit/>
          </a:bodyPr>
          <a:lstStyle/>
          <a:p>
            <a:pPr defTabSz="914400">
              <a:lnSpc>
                <a:spcPct val="100000"/>
              </a:lnSpc>
            </a:pPr>
            <a:r>
              <a:rPr lang="en-US" sz="1200" b="0" u="none" strike="noStrike">
                <a:solidFill>
                  <a:schemeClr val="lt1"/>
                </a:solidFill>
                <a:effectLst/>
                <a:uFillTx/>
                <a:latin typeface="Aptos"/>
              </a:rPr>
              <a:t>To be presented (+ proceeding) at IPAC 2026</a:t>
            </a:r>
            <a:endParaRPr lang="en-US" sz="1200" b="0" u="none" strike="noStrike">
              <a:solidFill>
                <a:srgbClr val="000000"/>
              </a:solidFill>
              <a:effectLst/>
              <a:uFillTx/>
              <a:latin typeface="Calibri"/>
            </a:endParaRPr>
          </a:p>
        </p:txBody>
      </p:sp>
      <p:sp>
        <p:nvSpPr>
          <p:cNvPr id="572" name="TextBox 6"/>
          <p:cNvSpPr/>
          <p:nvPr/>
        </p:nvSpPr>
        <p:spPr>
          <a:xfrm>
            <a:off x="3857040" y="1333800"/>
            <a:ext cx="3157560" cy="27648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t">
            <a:spAutoFit/>
          </a:bodyPr>
          <a:lstStyle/>
          <a:p>
            <a:pPr defTabSz="914400">
              <a:lnSpc>
                <a:spcPct val="100000"/>
              </a:lnSpc>
            </a:pPr>
            <a:r>
              <a:rPr lang="en-US" sz="1200" b="0" u="none" strike="noStrike">
                <a:solidFill>
                  <a:schemeClr val="lt1"/>
                </a:solidFill>
                <a:effectLst/>
                <a:uFillTx/>
                <a:latin typeface="Aptos"/>
              </a:rPr>
              <a:t>3.      </a:t>
            </a:r>
            <a:r>
              <a:rPr lang="en-US" sz="1200" b="1" u="none" strike="noStrike">
                <a:solidFill>
                  <a:schemeClr val="lt1"/>
                </a:solidFill>
                <a:effectLst/>
                <a:uFillTx/>
                <a:latin typeface="Aptos"/>
              </a:rPr>
              <a:t>wavelets-based</a:t>
            </a:r>
            <a:r>
              <a:rPr lang="en-US" sz="1200" b="0" u="none" strike="noStrike">
                <a:solidFill>
                  <a:schemeClr val="lt1"/>
                </a:solidFill>
                <a:effectLst/>
                <a:uFillTx/>
                <a:latin typeface="Aptos"/>
              </a:rPr>
              <a:t> detuning estimation</a:t>
            </a:r>
            <a:endParaRPr lang="en-US" sz="1200" b="0" u="none" strike="noStrike">
              <a:solidFill>
                <a:srgbClr val="000000"/>
              </a:solidFill>
              <a:effectLst/>
              <a:uFillTx/>
              <a:latin typeface="Calibri"/>
            </a:endParaRPr>
          </a:p>
        </p:txBody>
      </p:sp>
      <p:pic>
        <p:nvPicPr>
          <p:cNvPr id="573" name="Picture 7"/>
          <p:cNvPicPr/>
          <p:nvPr/>
        </p:nvPicPr>
        <p:blipFill>
          <a:blip r:embed="rId3"/>
          <a:stretch/>
        </p:blipFill>
        <p:spPr>
          <a:xfrm>
            <a:off x="1550520" y="3537720"/>
            <a:ext cx="5470560" cy="2922480"/>
          </a:xfrm>
          <a:prstGeom prst="rect">
            <a:avLst/>
          </a:prstGeom>
          <a:noFill/>
          <a:ln w="0">
            <a:noFill/>
          </a:ln>
        </p:spPr>
      </p:pic>
      <p:pic>
        <p:nvPicPr>
          <p:cNvPr id="574" name="Picture 8"/>
          <p:cNvPicPr/>
          <p:nvPr/>
        </p:nvPicPr>
        <p:blipFill>
          <a:blip r:embed="rId4"/>
          <a:stretch/>
        </p:blipFill>
        <p:spPr>
          <a:xfrm>
            <a:off x="7905600" y="3462480"/>
            <a:ext cx="2708280" cy="652320"/>
          </a:xfrm>
          <a:prstGeom prst="rect">
            <a:avLst/>
          </a:prstGeom>
          <a:noFill/>
          <a:ln w="0">
            <a:noFill/>
          </a:ln>
        </p:spPr>
      </p:pic>
      <p:pic>
        <p:nvPicPr>
          <p:cNvPr id="575" name="Picture 9"/>
          <p:cNvPicPr/>
          <p:nvPr/>
        </p:nvPicPr>
        <p:blipFill>
          <a:blip r:embed="rId5"/>
          <a:stretch/>
        </p:blipFill>
        <p:spPr>
          <a:xfrm>
            <a:off x="8234280" y="4166640"/>
            <a:ext cx="2199600" cy="687240"/>
          </a:xfrm>
          <a:prstGeom prst="rect">
            <a:avLst/>
          </a:prstGeom>
          <a:noFill/>
          <a:ln w="0">
            <a:noFill/>
          </a:ln>
        </p:spPr>
      </p:pic>
      <p:sp>
        <p:nvSpPr>
          <p:cNvPr id="576" name="TextBox 10"/>
          <p:cNvSpPr/>
          <p:nvPr/>
        </p:nvSpPr>
        <p:spPr>
          <a:xfrm>
            <a:off x="7984800" y="4817160"/>
            <a:ext cx="2811600" cy="599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dk1"/>
                </a:solidFill>
                <a:effectLst/>
                <a:uFillTx/>
                <a:latin typeface="Aptos"/>
              </a:rPr>
              <a:t>Morlet wavelet offers a well-defined central frequency and is particularly suitable for analyzing oscillatory signals</a:t>
            </a:r>
            <a:endParaRPr lang="en-US" sz="1100" b="0" u="none" strike="noStrike">
              <a:solidFill>
                <a:srgbClr val="000000"/>
              </a:solidFill>
              <a:effectLst/>
              <a:uFillTx/>
              <a:latin typeface="Calibri"/>
            </a:endParaRPr>
          </a:p>
        </p:txBody>
      </p:sp>
      <p:sp>
        <p:nvSpPr>
          <p:cNvPr id="577" name="Rectangle 11"/>
          <p:cNvSpPr/>
          <p:nvPr/>
        </p:nvSpPr>
        <p:spPr>
          <a:xfrm>
            <a:off x="7905600" y="4274280"/>
            <a:ext cx="3090240" cy="1140480"/>
          </a:xfrm>
          <a:prstGeom prst="rect">
            <a:avLst/>
          </a:prstGeom>
          <a:no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1800" b="0" u="none" strike="noStrike">
              <a:solidFill>
                <a:schemeClr val="lt1"/>
              </a:solidFill>
              <a:effectLst/>
              <a:uFillTx/>
              <a:latin typeface="Aptos"/>
            </a:endParaRPr>
          </a:p>
        </p:txBody>
      </p:sp>
      <p:sp>
        <p:nvSpPr>
          <p:cNvPr id="578" name="TextBox 12"/>
          <p:cNvSpPr/>
          <p:nvPr/>
        </p:nvSpPr>
        <p:spPr>
          <a:xfrm>
            <a:off x="2871720" y="3306240"/>
            <a:ext cx="3433320" cy="26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dk1"/>
                </a:solidFill>
                <a:effectLst/>
                <a:uFillTx/>
                <a:latin typeface="Aptos"/>
              </a:rPr>
              <a:t>Microphonics measured at SEALab‘s photoinjector</a:t>
            </a:r>
            <a:endParaRPr lang="en-US" sz="11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DD923733-F011-9868-06FC-ABE2637E0341}"/>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35</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FC7691BB-1400-2EEF-DBB5-03FA3F4E30E8}"/>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580"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581" name="PlaceHolder 1"/>
          <p:cNvSpPr>
            <a:spLocks noGrp="1"/>
          </p:cNvSpPr>
          <p:nvPr>
            <p:ph/>
          </p:nvPr>
        </p:nvSpPr>
        <p:spPr>
          <a:xfrm>
            <a:off x="770400" y="1310400"/>
            <a:ext cx="1136412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A4C137"/>
              </a:buClr>
              <a:buFont typeface="Arial"/>
              <a:buChar char="•"/>
            </a:pPr>
            <a:r>
              <a:rPr lang="en-US" sz="2000" b="1" u="none" strike="noStrike">
                <a:solidFill>
                  <a:srgbClr val="A4C137"/>
                </a:solidFill>
                <a:effectLst/>
                <a:uFillTx/>
                <a:latin typeface="Aptos"/>
              </a:rPr>
              <a:t>Current developments</a:t>
            </a:r>
            <a:endParaRPr lang="en-BE" sz="2000" b="0" u="none" strike="noStrike">
              <a:solidFill>
                <a:schemeClr val="dk1"/>
              </a:solidFill>
              <a:effectLst/>
              <a:uFillTx/>
              <a:latin typeface="Aptos"/>
            </a:endParaRPr>
          </a:p>
          <a:p>
            <a:pPr marL="457200" indent="0" defTabSz="914400">
              <a:lnSpc>
                <a:spcPct val="90000"/>
              </a:lnSpc>
              <a:spcBef>
                <a:spcPts val="499"/>
              </a:spcBef>
              <a:buNone/>
              <a:tabLst>
                <a:tab pos="0" algn="l"/>
              </a:tabLst>
            </a:pPr>
            <a:r>
              <a:rPr lang="en-US" sz="1800" b="1" u="none" strike="noStrike">
                <a:solidFill>
                  <a:schemeClr val="dk1"/>
                </a:solidFill>
                <a:effectLst/>
                <a:uFillTx/>
                <a:latin typeface="Aptos"/>
              </a:rPr>
              <a:t>Microphonics suppression to allow higher gradient operation</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700" b="0" u="none" strike="noStrike">
                <a:solidFill>
                  <a:schemeClr val="dk1"/>
                </a:solidFill>
                <a:effectLst/>
                <a:uFillTx/>
                <a:latin typeface="Aptos"/>
              </a:rPr>
              <a:t>Developed a Narrow Bandwidth Active Noise Cancellation (NANC) algorithm and demonstrated at SLAC (LCLS-II)</a:t>
            </a:r>
            <a:endParaRPr lang="en-BE" sz="17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With NANC off, the cavity could operate at </a:t>
            </a:r>
            <a:r>
              <a:rPr lang="en-US" sz="1800" b="1" u="none" strike="noStrike">
                <a:solidFill>
                  <a:schemeClr val="dk1"/>
                </a:solidFill>
                <a:effectLst/>
                <a:uFillTx/>
                <a:latin typeface="Aptos"/>
              </a:rPr>
              <a:t>max 9 MV/m</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With NANC ON, the cavity can be operated </a:t>
            </a:r>
            <a:r>
              <a:rPr lang="en-US" sz="1800" b="1" u="none" strike="noStrike">
                <a:solidFill>
                  <a:schemeClr val="dk1"/>
                </a:solidFill>
                <a:effectLst/>
                <a:uFillTx/>
                <a:latin typeface="Aptos"/>
              </a:rPr>
              <a:t>at 16 MV/m </a:t>
            </a:r>
            <a:r>
              <a:rPr lang="en-US" sz="1800" b="0" u="none" strike="noStrike">
                <a:solidFill>
                  <a:schemeClr val="dk1"/>
                </a:solidFill>
                <a:effectLst/>
                <a:uFillTx/>
                <a:latin typeface="Aptos"/>
              </a:rPr>
              <a:t>(78% improvement!)</a:t>
            </a:r>
            <a:endParaRPr lang="en-BE" sz="1800" b="0" u="none" strike="noStrike">
              <a:solidFill>
                <a:schemeClr val="dk1"/>
              </a:solidFill>
              <a:effectLst/>
              <a:uFillTx/>
              <a:latin typeface="Aptos"/>
            </a:endParaRPr>
          </a:p>
        </p:txBody>
      </p:sp>
      <p:sp>
        <p:nvSpPr>
          <p:cNvPr id="582" name="TextBox 1"/>
          <p:cNvSpPr/>
          <p:nvPr/>
        </p:nvSpPr>
        <p:spPr>
          <a:xfrm>
            <a:off x="3418200" y="777240"/>
            <a:ext cx="67035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Vibration analysis and detuning control of cavities </a:t>
            </a:r>
            <a:r>
              <a:rPr lang="en-GB" sz="1800" b="1" i="1" u="none" strike="noStrike">
                <a:solidFill>
                  <a:schemeClr val="dk1"/>
                </a:solidFill>
                <a:effectLst/>
                <a:uFillTx/>
                <a:latin typeface="Arial"/>
              </a:rPr>
              <a:t>– M1-M36</a:t>
            </a:r>
            <a:endParaRPr lang="en-US" sz="1800" b="0" u="none" strike="noStrike">
              <a:solidFill>
                <a:srgbClr val="000000"/>
              </a:solidFill>
              <a:effectLst/>
              <a:uFillTx/>
              <a:latin typeface="Calibri"/>
            </a:endParaRPr>
          </a:p>
        </p:txBody>
      </p:sp>
      <p:pic>
        <p:nvPicPr>
          <p:cNvPr id="584" name="Picture 6"/>
          <p:cNvPicPr/>
          <p:nvPr/>
        </p:nvPicPr>
        <p:blipFill>
          <a:blip r:embed="rId3"/>
          <a:stretch/>
        </p:blipFill>
        <p:spPr>
          <a:xfrm>
            <a:off x="1077480" y="3010680"/>
            <a:ext cx="4450680" cy="3227400"/>
          </a:xfrm>
          <a:prstGeom prst="rect">
            <a:avLst/>
          </a:prstGeom>
          <a:noFill/>
          <a:ln w="0">
            <a:noFill/>
          </a:ln>
        </p:spPr>
      </p:pic>
      <p:pic>
        <p:nvPicPr>
          <p:cNvPr id="585" name="Picture 7"/>
          <p:cNvPicPr/>
          <p:nvPr/>
        </p:nvPicPr>
        <p:blipFill>
          <a:blip r:embed="rId4"/>
          <a:stretch/>
        </p:blipFill>
        <p:spPr>
          <a:xfrm>
            <a:off x="5835240" y="3077640"/>
            <a:ext cx="4203720" cy="3078720"/>
          </a:xfrm>
          <a:prstGeom prst="rect">
            <a:avLst/>
          </a:prstGeom>
          <a:noFill/>
          <a:ln w="0">
            <a:noFill/>
          </a:ln>
        </p:spPr>
      </p:pic>
      <p:sp>
        <p:nvSpPr>
          <p:cNvPr id="586" name="TextBox 8"/>
          <p:cNvSpPr/>
          <p:nvPr/>
        </p:nvSpPr>
        <p:spPr>
          <a:xfrm>
            <a:off x="7684200" y="2910600"/>
            <a:ext cx="223128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dk1"/>
                </a:solidFill>
                <a:effectLst/>
                <a:uFillTx/>
                <a:latin typeface="Aptos"/>
              </a:rPr>
              <a:t>Courtesy B. Richter, J. Diaz</a:t>
            </a:r>
            <a:endParaRPr lang="en-US" sz="1400" b="0" u="none" strike="noStrike">
              <a:solidFill>
                <a:srgbClr val="000000"/>
              </a:solidFill>
              <a:effectLst/>
              <a:uFillTx/>
              <a:latin typeface="Calibri"/>
            </a:endParaRPr>
          </a:p>
        </p:txBody>
      </p:sp>
      <p:sp>
        <p:nvSpPr>
          <p:cNvPr id="587" name="TextBox 9"/>
          <p:cNvSpPr/>
          <p:nvPr/>
        </p:nvSpPr>
        <p:spPr>
          <a:xfrm rot="19476000">
            <a:off x="1949040" y="4378680"/>
            <a:ext cx="3196440" cy="645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600" b="0" u="none" strike="noStrike">
                <a:solidFill>
                  <a:schemeClr val="lt1">
                    <a:lumMod val="65000"/>
                  </a:schemeClr>
                </a:solidFill>
                <a:effectLst/>
                <a:uFillTx/>
                <a:latin typeface="Aptos"/>
              </a:rPr>
              <a:t>UNPUBLISHED</a:t>
            </a:r>
            <a:endParaRPr lang="en-US" sz="3600" b="0" u="none" strike="noStrike">
              <a:solidFill>
                <a:srgbClr val="000000"/>
              </a:solidFill>
              <a:effectLst/>
              <a:uFillTx/>
              <a:latin typeface="Calibri"/>
            </a:endParaRPr>
          </a:p>
        </p:txBody>
      </p:sp>
      <p:sp>
        <p:nvSpPr>
          <p:cNvPr id="588" name="TextBox 10"/>
          <p:cNvSpPr/>
          <p:nvPr/>
        </p:nvSpPr>
        <p:spPr>
          <a:xfrm rot="19476000">
            <a:off x="6400080" y="4116960"/>
            <a:ext cx="3196440" cy="645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3600" b="0" u="none" strike="noStrike">
                <a:solidFill>
                  <a:schemeClr val="lt1">
                    <a:lumMod val="65000"/>
                  </a:schemeClr>
                </a:solidFill>
                <a:effectLst/>
                <a:uFillTx/>
                <a:latin typeface="Aptos"/>
              </a:rPr>
              <a:t>UNPUBLISHED</a:t>
            </a:r>
            <a:endParaRPr lang="en-US" sz="3600" b="0" u="none" strike="noStrike">
              <a:solidFill>
                <a:srgbClr val="000000"/>
              </a:solidFill>
              <a:effectLst/>
              <a:uFillTx/>
              <a:latin typeface="Calibri"/>
            </a:endParaRPr>
          </a:p>
        </p:txBody>
      </p:sp>
      <p:sp>
        <p:nvSpPr>
          <p:cNvPr id="589" name="TextBox 11"/>
          <p:cNvSpPr/>
          <p:nvPr/>
        </p:nvSpPr>
        <p:spPr>
          <a:xfrm>
            <a:off x="10134000" y="4138560"/>
            <a:ext cx="1846440" cy="830520"/>
          </a:xfrm>
          <a:prstGeom prst="rect">
            <a:avLst/>
          </a:prstGeom>
          <a:gradFill rotWithShape="0">
            <a:gsLst>
              <a:gs pos="0">
                <a:srgbClr val="4C7591"/>
              </a:gs>
              <a:gs pos="50000">
                <a:srgbClr val="106186"/>
              </a:gs>
              <a:gs pos="100000">
                <a:srgbClr val="08587C"/>
              </a:gs>
            </a:gsLst>
            <a:lin ang="5400000"/>
          </a:gradFill>
          <a:ln w="28575">
            <a:solidFill>
              <a:srgbClr val="A4C137"/>
            </a:solidFill>
            <a:round/>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t">
            <a:spAutoFit/>
          </a:bodyPr>
          <a:lstStyle/>
          <a:p>
            <a:pPr algn="ctr" defTabSz="914400">
              <a:lnSpc>
                <a:spcPct val="100000"/>
              </a:lnSpc>
            </a:pPr>
            <a:r>
              <a:rPr lang="en-US" sz="1600" b="0" u="none" strike="noStrike">
                <a:solidFill>
                  <a:schemeClr val="lt1"/>
                </a:solidFill>
                <a:effectLst/>
                <a:uFillTx/>
                <a:latin typeface="Aptos"/>
              </a:rPr>
              <a:t>To be presented (+ proceeding) at IPAC 2026</a:t>
            </a:r>
            <a:endParaRPr lang="en-US" sz="1600" b="0" u="none" strike="noStrike">
              <a:solidFill>
                <a:srgbClr val="000000"/>
              </a:solidFill>
              <a:effectLst/>
              <a:uFillTx/>
              <a:latin typeface="Calibri"/>
            </a:endParaRPr>
          </a:p>
        </p:txBody>
      </p:sp>
      <p:sp>
        <p:nvSpPr>
          <p:cNvPr id="590" name="TextBox 12"/>
          <p:cNvSpPr/>
          <p:nvPr/>
        </p:nvSpPr>
        <p:spPr>
          <a:xfrm>
            <a:off x="9982080" y="402480"/>
            <a:ext cx="1966320" cy="338040"/>
          </a:xfrm>
          <a:prstGeom prst="rect">
            <a:avLst/>
          </a:prstGeom>
          <a:gradFill rotWithShape="0">
            <a:gsLst>
              <a:gs pos="0">
                <a:srgbClr val="4D7D50"/>
              </a:gs>
              <a:gs pos="50000">
                <a:srgbClr val="156F21"/>
              </a:gs>
              <a:gs pos="100000">
                <a:srgbClr val="0F661A"/>
              </a:gs>
            </a:gsLst>
            <a:lin ang="5400000"/>
          </a:gradFill>
          <a:ln w="0">
            <a:noFill/>
          </a:ln>
          <a:effectLst>
            <a:outerShdw blurRad="57240" dist="19080" dir="5400000" algn="ctr" rotWithShape="0">
              <a:srgbClr val="000000">
                <a:alpha val="63000"/>
              </a:srgbClr>
            </a:outerShdw>
          </a:effectLst>
        </p:spPr>
        <p:style>
          <a:lnRef idx="0">
            <a:schemeClr val="accent3"/>
          </a:lnRef>
          <a:fillRef idx="3">
            <a:schemeClr val="accent3"/>
          </a:fillRef>
          <a:effectRef idx="3">
            <a:schemeClr val="accent3"/>
          </a:effectRef>
          <a:fontRef idx="minor"/>
        </p:style>
        <p:txBody>
          <a:bodyPr wrap="none" lIns="90000" tIns="45000" rIns="90000" bIns="45000" anchor="t">
            <a:spAutoFit/>
          </a:bodyPr>
          <a:lstStyle/>
          <a:p>
            <a:pPr defTabSz="914400">
              <a:lnSpc>
                <a:spcPct val="100000"/>
              </a:lnSpc>
            </a:pPr>
            <a:r>
              <a:rPr lang="en-US" sz="1600" b="0" u="none" strike="noStrike">
                <a:solidFill>
                  <a:schemeClr val="lt1"/>
                </a:solidFill>
                <a:effectLst/>
                <a:uFillTx/>
                <a:latin typeface="Aptos"/>
              </a:rPr>
              <a:t>2026 milestone M33</a:t>
            </a:r>
            <a:endParaRPr lang="en-US" sz="16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E0C095E0-9867-8F47-79B3-53273C8B51DE}"/>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36</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35A3CF5E-5A5C-5BF7-7013-88C26AAADBF5}"/>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extBox 3"/>
          <p:cNvSpPr/>
          <p:nvPr/>
        </p:nvSpPr>
        <p:spPr>
          <a:xfrm>
            <a:off x="3418200" y="315720"/>
            <a:ext cx="814860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GB" sz="2400" b="1" u="none" strike="noStrike">
                <a:solidFill>
                  <a:srgbClr val="002060"/>
                </a:solidFill>
                <a:effectLst/>
                <a:uFillTx/>
                <a:latin typeface="Aptos"/>
              </a:rPr>
              <a:t>WP2 – LLRF: </a:t>
            </a:r>
            <a:r>
              <a:rPr lang="en-BE" sz="2400" b="1" u="none" strike="noStrike">
                <a:solidFill>
                  <a:schemeClr val="lt2">
                    <a:lumMod val="50000"/>
                  </a:schemeClr>
                </a:solidFill>
                <a:effectLst/>
                <a:uFillTx/>
                <a:latin typeface="Aptos"/>
              </a:rPr>
              <a:t>plans to achieve milestones &amp; deliverables</a:t>
            </a:r>
            <a:endParaRPr lang="en-US" sz="2400" b="0" u="none" strike="noStrike">
              <a:solidFill>
                <a:srgbClr val="000000"/>
              </a:solidFill>
              <a:effectLst/>
              <a:uFillTx/>
              <a:latin typeface="Calibri"/>
            </a:endParaRPr>
          </a:p>
        </p:txBody>
      </p:sp>
      <p:pic>
        <p:nvPicPr>
          <p:cNvPr id="592"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593" name="PlaceHolder 1"/>
          <p:cNvSpPr>
            <a:spLocks noGrp="1"/>
          </p:cNvSpPr>
          <p:nvPr>
            <p:ph/>
          </p:nvPr>
        </p:nvSpPr>
        <p:spPr>
          <a:xfrm>
            <a:off x="838080" y="1173600"/>
            <a:ext cx="11247480" cy="536832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0000"/>
              </a:buClr>
              <a:buFont typeface="Arial"/>
              <a:buChar char="•"/>
            </a:pPr>
            <a:r>
              <a:rPr lang="en-US" sz="2000" b="0" u="none" strike="noStrike">
                <a:solidFill>
                  <a:schemeClr val="dk1"/>
                </a:solidFill>
                <a:effectLst/>
                <a:uFillTx/>
                <a:latin typeface="Aptos"/>
              </a:rPr>
              <a:t>Milestones &amp; deliverables 	</a:t>
            </a:r>
            <a:r>
              <a:rPr lang="en-US" sz="2000" b="1" u="none" strike="noStrike">
                <a:solidFill>
                  <a:srgbClr val="A4C137"/>
                </a:solidFill>
                <a:effectLst/>
                <a:uFillTx/>
                <a:latin typeface="Aptos"/>
              </a:rPr>
              <a:t>on track?   </a:t>
            </a:r>
            <a:r>
              <a:rPr lang="en-US" sz="2000" b="1" u="none" strike="noStrike">
                <a:solidFill>
                  <a:srgbClr val="A4C137"/>
                </a:solidFill>
                <a:effectLst/>
                <a:uFillTx/>
                <a:latin typeface="Wingdings"/>
              </a:rPr>
              <a:t></a:t>
            </a:r>
            <a:r>
              <a:rPr lang="en-US" sz="2000" b="1" u="none" strike="noStrike">
                <a:solidFill>
                  <a:srgbClr val="A4C137"/>
                </a:solidFill>
                <a:effectLst/>
                <a:uFillTx/>
                <a:latin typeface="Aptos"/>
              </a:rPr>
              <a:t> yes</a:t>
            </a: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0" defTabSz="914400">
              <a:lnSpc>
                <a:spcPct val="90000"/>
              </a:lnSpc>
              <a:spcBef>
                <a:spcPts val="1001"/>
              </a:spcBef>
              <a:buNone/>
              <a:tabLst>
                <a:tab pos="0" algn="l"/>
              </a:tabLst>
            </a:pPr>
            <a:endParaRPr lang="en-BE" sz="2000" b="0" u="none" strike="noStrike">
              <a:solidFill>
                <a:schemeClr val="dk1"/>
              </a:solidFill>
              <a:effectLst/>
              <a:uFillTx/>
              <a:latin typeface="Aptos"/>
            </a:endParaRPr>
          </a:p>
          <a:p>
            <a:pPr marL="228600" indent="-228600" defTabSz="914400">
              <a:lnSpc>
                <a:spcPct val="90000"/>
              </a:lnSpc>
              <a:spcBef>
                <a:spcPts val="1001"/>
              </a:spcBef>
              <a:buClr>
                <a:srgbClr val="000000"/>
              </a:buClr>
              <a:buFont typeface="Arial"/>
              <a:buChar char="•"/>
              <a:tabLst>
                <a:tab pos="0" algn="l"/>
              </a:tabLst>
            </a:pPr>
            <a:r>
              <a:rPr lang="en-US" sz="2000" b="0" u="none" strike="noStrike">
                <a:solidFill>
                  <a:schemeClr val="dk1"/>
                </a:solidFill>
                <a:effectLst/>
                <a:uFillTx/>
                <a:latin typeface="Aptos"/>
              </a:rPr>
              <a:t>Plans to </a:t>
            </a:r>
            <a:r>
              <a:rPr lang="en-US" sz="2000" b="1" u="none" strike="noStrike">
                <a:solidFill>
                  <a:srgbClr val="A4C137"/>
                </a:solidFill>
                <a:effectLst/>
                <a:uFillTx/>
                <a:latin typeface="Aptos"/>
              </a:rPr>
              <a:t>achieve</a:t>
            </a:r>
            <a:r>
              <a:rPr lang="en-US" sz="2000" b="0" u="none" strike="noStrike">
                <a:solidFill>
                  <a:schemeClr val="dk1"/>
                </a:solidFill>
                <a:effectLst/>
                <a:uFillTx/>
                <a:latin typeface="Aptos"/>
              </a:rPr>
              <a:t> milestones &amp; deliverables</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u="none" strike="noStrike">
                <a:solidFill>
                  <a:schemeClr val="dk1"/>
                </a:solidFill>
                <a:effectLst/>
                <a:uFillTx/>
                <a:latin typeface="Aptos"/>
              </a:rPr>
              <a:t>Delay risks to be anticipated?   		           </a:t>
            </a:r>
            <a:r>
              <a:rPr lang="en-US" sz="1600" b="1" u="none" strike="noStrike">
                <a:solidFill>
                  <a:srgbClr val="A4C137"/>
                </a:solidFill>
                <a:effectLst/>
                <a:uFillTx/>
                <a:latin typeface="Wingdings"/>
              </a:rPr>
              <a:t></a:t>
            </a:r>
            <a:r>
              <a:rPr lang="en-US" sz="1600" b="1" u="none" strike="noStrike">
                <a:solidFill>
                  <a:srgbClr val="A4C137"/>
                </a:solidFill>
                <a:effectLst/>
                <a:uFillTx/>
                <a:latin typeface="Aptos"/>
              </a:rPr>
              <a:t> some unknowns but nothing critical. Plan B as back up</a:t>
            </a:r>
            <a:endParaRPr lang="en-BE" sz="16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u="none" strike="noStrike">
                <a:solidFill>
                  <a:schemeClr val="dk1"/>
                </a:solidFill>
                <a:effectLst/>
                <a:uFillTx/>
                <a:latin typeface="Aptos"/>
              </a:rPr>
              <a:t>Cooperation with other WP(s) to be reactivated?    </a:t>
            </a:r>
            <a:r>
              <a:rPr lang="en-US" sz="1600" b="1" u="none" strike="noStrike">
                <a:solidFill>
                  <a:srgbClr val="A4C137"/>
                </a:solidFill>
                <a:effectLst/>
                <a:uFillTx/>
                <a:latin typeface="Wingdings"/>
              </a:rPr>
              <a:t></a:t>
            </a:r>
            <a:r>
              <a:rPr lang="en-US" sz="1600" b="1" u="none" strike="noStrike">
                <a:solidFill>
                  <a:srgbClr val="A4C137"/>
                </a:solidFill>
                <a:effectLst/>
                <a:uFillTx/>
                <a:latin typeface="Aptos"/>
              </a:rPr>
              <a:t> clearly potential to increase collaboration, not  always easy in 					practice due to daily “emergency” in home institute + budget / travel  restrictions</a:t>
            </a:r>
            <a:endParaRPr lang="en-BE" sz="16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600" b="0" u="none" strike="noStrike">
                <a:solidFill>
                  <a:schemeClr val="dk1"/>
                </a:solidFill>
                <a:effectLst/>
                <a:uFillTx/>
                <a:latin typeface="Aptos"/>
              </a:rPr>
              <a:t>Risk mitigation measures to be implemented?        </a:t>
            </a:r>
            <a:r>
              <a:rPr lang="en-US" sz="1600" b="1" u="none" strike="noStrike">
                <a:solidFill>
                  <a:srgbClr val="A4C137"/>
                </a:solidFill>
                <a:effectLst/>
                <a:uFillTx/>
                <a:latin typeface="Wingdings"/>
              </a:rPr>
              <a:t></a:t>
            </a:r>
            <a:r>
              <a:rPr lang="en-US" sz="1600" b="1" u="none" strike="noStrike">
                <a:solidFill>
                  <a:srgbClr val="A4C137"/>
                </a:solidFill>
                <a:effectLst/>
                <a:uFillTx/>
                <a:latin typeface="Aptos"/>
              </a:rPr>
              <a:t> risks were identified and mitigations strategies presented in 					official   impact risk analysis (milestone M40 submitted in Feb. 2026)</a:t>
            </a:r>
            <a:endParaRPr lang="en-BE" sz="1600" b="0" u="none" strike="noStrike">
              <a:solidFill>
                <a:schemeClr val="dk1"/>
              </a:solidFill>
              <a:effectLst/>
              <a:uFillTx/>
              <a:latin typeface="Aptos"/>
            </a:endParaRPr>
          </a:p>
        </p:txBody>
      </p:sp>
      <p:pic>
        <p:nvPicPr>
          <p:cNvPr id="594" name="Picture 5"/>
          <p:cNvPicPr/>
          <p:nvPr/>
        </p:nvPicPr>
        <p:blipFill>
          <a:blip r:embed="rId3"/>
          <a:stretch/>
        </p:blipFill>
        <p:spPr>
          <a:xfrm>
            <a:off x="384840" y="1522800"/>
            <a:ext cx="11422080" cy="3171240"/>
          </a:xfrm>
          <a:prstGeom prst="rect">
            <a:avLst/>
          </a:prstGeom>
          <a:noFill/>
          <a:ln w="0">
            <a:noFill/>
          </a:ln>
        </p:spPr>
      </p:pic>
      <p:sp>
        <p:nvSpPr>
          <p:cNvPr id="2" name="Slide Number Placeholder 1">
            <a:extLst>
              <a:ext uri="{FF2B5EF4-FFF2-40B4-BE49-F238E27FC236}">
                <a16:creationId xmlns:a16="http://schemas.microsoft.com/office/drawing/2014/main" id="{4EF3AF1B-BBB0-0E7B-9DE6-078C886B8607}"/>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37</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BDCCB762-FC84-6DE1-F03F-4CA153367C1E}"/>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2.3 </a:t>
            </a:r>
            <a:endParaRPr lang="en-US" sz="2400" b="0" u="none" strike="noStrike">
              <a:solidFill>
                <a:srgbClr val="000000"/>
              </a:solidFill>
              <a:effectLst/>
              <a:uFillTx/>
              <a:latin typeface="Calibri"/>
            </a:endParaRPr>
          </a:p>
        </p:txBody>
      </p:sp>
      <p:pic>
        <p:nvPicPr>
          <p:cNvPr id="596"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597" name="PlaceHolder 1"/>
          <p:cNvSpPr>
            <a:spLocks noGrp="1"/>
          </p:cNvSpPr>
          <p:nvPr>
            <p:ph/>
          </p:nvPr>
        </p:nvSpPr>
        <p:spPr>
          <a:xfrm>
            <a:off x="838080" y="182556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marL="228600" indent="-228600" defTabSz="914400">
              <a:lnSpc>
                <a:spcPct val="90000"/>
              </a:lnSpc>
              <a:spcBef>
                <a:spcPts val="1001"/>
              </a:spcBef>
              <a:buClr>
                <a:srgbClr val="002060"/>
              </a:buClr>
              <a:buFont typeface="Arial"/>
              <a:buChar char="•"/>
            </a:pPr>
            <a:r>
              <a:rPr lang="en-US" sz="2000" b="1" u="none" strike="noStrike">
                <a:solidFill>
                  <a:srgbClr val="002060"/>
                </a:solidFill>
                <a:effectLst/>
                <a:uFillTx/>
                <a:latin typeface="Aptos"/>
              </a:rPr>
              <a:t>Past developments</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2060"/>
              </a:buClr>
              <a:buFont typeface="Arial"/>
              <a:buChar char="•"/>
            </a:pPr>
            <a:r>
              <a:rPr lang="en-US" sz="1600" b="1" u="none" strike="noStrike">
                <a:solidFill>
                  <a:srgbClr val="002060"/>
                </a:solidFill>
                <a:effectLst/>
                <a:uFillTx/>
                <a:latin typeface="Aptos"/>
              </a:rPr>
              <a:t>…</a:t>
            </a:r>
            <a:endParaRPr lang="en-BE" sz="1600" b="0" u="none" strike="noStrike">
              <a:solidFill>
                <a:schemeClr val="dk1"/>
              </a:solidFill>
              <a:effectLst/>
              <a:uFillTx/>
              <a:latin typeface="Aptos"/>
            </a:endParaRPr>
          </a:p>
          <a:p>
            <a:pPr marL="457200"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marL="228600" indent="-228600" defTabSz="914400">
              <a:lnSpc>
                <a:spcPct val="90000"/>
              </a:lnSpc>
              <a:spcBef>
                <a:spcPts val="1001"/>
              </a:spcBef>
              <a:buClr>
                <a:srgbClr val="A4C137"/>
              </a:buClr>
              <a:buFont typeface="Arial"/>
              <a:buChar char="•"/>
              <a:tabLst>
                <a:tab pos="0" algn="l"/>
              </a:tabLst>
            </a:pPr>
            <a:r>
              <a:rPr lang="en-US" sz="2000" b="1" u="none" strike="noStrike">
                <a:solidFill>
                  <a:srgbClr val="A4C137"/>
                </a:solidFill>
                <a:effectLst/>
                <a:uFillTx/>
                <a:latin typeface="Aptos"/>
              </a:rPr>
              <a:t>Current developments</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Assessment of microphonics level at XFEL</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80% of cavities are below 6 Hz (rms)</a:t>
            </a: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598" name="TextBox 1"/>
          <p:cNvSpPr/>
          <p:nvPr/>
        </p:nvSpPr>
        <p:spPr>
          <a:xfrm>
            <a:off x="3418200" y="777240"/>
            <a:ext cx="670356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Aptos"/>
              </a:rPr>
              <a:t>Vibration analysis and detuning control of cavities </a:t>
            </a:r>
            <a:r>
              <a:rPr lang="en-GB" sz="1800" b="1" i="1" u="none" strike="noStrike">
                <a:solidFill>
                  <a:schemeClr val="dk1"/>
                </a:solidFill>
                <a:effectLst/>
                <a:uFillTx/>
                <a:latin typeface="Arial"/>
              </a:rPr>
              <a:t>– M1-M36</a:t>
            </a:r>
            <a:endParaRPr lang="en-US" sz="1800" b="0" u="none" strike="noStrike">
              <a:solidFill>
                <a:srgbClr val="000000"/>
              </a:solidFill>
              <a:effectLst/>
              <a:uFillTx/>
              <a:latin typeface="Calibri"/>
            </a:endParaRPr>
          </a:p>
        </p:txBody>
      </p:sp>
      <p:grpSp>
        <p:nvGrpSpPr>
          <p:cNvPr id="599" name="Group 41"/>
          <p:cNvGrpSpPr/>
          <p:nvPr/>
        </p:nvGrpSpPr>
        <p:grpSpPr>
          <a:xfrm>
            <a:off x="6258600" y="2194920"/>
            <a:ext cx="5541840" cy="4209840"/>
            <a:chOff x="6258600" y="2194920"/>
            <a:chExt cx="5541840" cy="4209840"/>
          </a:xfrm>
        </p:grpSpPr>
        <p:pic>
          <p:nvPicPr>
            <p:cNvPr id="600" name="Picture 36"/>
            <p:cNvPicPr/>
            <p:nvPr/>
          </p:nvPicPr>
          <p:blipFill>
            <a:blip r:embed="rId3"/>
            <a:stretch/>
          </p:blipFill>
          <p:spPr>
            <a:xfrm>
              <a:off x="6276240" y="2194920"/>
              <a:ext cx="5524200" cy="4209840"/>
            </a:xfrm>
            <a:prstGeom prst="rect">
              <a:avLst/>
            </a:prstGeom>
            <a:noFill/>
            <a:ln w="0">
              <a:noFill/>
            </a:ln>
          </p:spPr>
        </p:pic>
        <p:sp>
          <p:nvSpPr>
            <p:cNvPr id="601" name="Rectangle 38"/>
            <p:cNvSpPr/>
            <p:nvPr/>
          </p:nvSpPr>
          <p:spPr>
            <a:xfrm>
              <a:off x="9608040" y="4991040"/>
              <a:ext cx="1923120" cy="79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602" name="TextBox 37"/>
            <p:cNvSpPr/>
            <p:nvPr/>
          </p:nvSpPr>
          <p:spPr>
            <a:xfrm>
              <a:off x="9634320" y="5025600"/>
              <a:ext cx="1897200" cy="6458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rgbClr val="1C75B3"/>
                  </a:solidFill>
                  <a:effectLst/>
                  <a:uFillTx/>
                  <a:latin typeface="Aptos"/>
                </a:rPr>
                <a:t>+  2025 meas.</a:t>
              </a:r>
              <a:endParaRPr lang="en-US" sz="1800" b="0" u="none" strike="noStrike">
                <a:solidFill>
                  <a:srgbClr val="000000"/>
                </a:solidFill>
                <a:effectLst/>
                <a:uFillTx/>
                <a:latin typeface="Calibri"/>
              </a:endParaRPr>
            </a:p>
            <a:p>
              <a:pPr defTabSz="914400">
                <a:lnSpc>
                  <a:spcPct val="100000"/>
                </a:lnSpc>
              </a:pPr>
              <a:r>
                <a:rPr lang="en-US" sz="1800" b="1" u="none" strike="noStrike">
                  <a:solidFill>
                    <a:srgbClr val="299F29"/>
                  </a:solidFill>
                  <a:effectLst/>
                  <a:uFillTx/>
                  <a:latin typeface="Aptos"/>
                </a:rPr>
                <a:t>+  2026 meas.</a:t>
              </a:r>
              <a:endParaRPr lang="en-US" sz="1800" b="0" u="none" strike="noStrike">
                <a:solidFill>
                  <a:srgbClr val="000000"/>
                </a:solidFill>
                <a:effectLst/>
                <a:uFillTx/>
                <a:latin typeface="Calibri"/>
              </a:endParaRPr>
            </a:p>
          </p:txBody>
        </p:sp>
        <p:sp>
          <p:nvSpPr>
            <p:cNvPr id="603" name="TextBox 39"/>
            <p:cNvSpPr/>
            <p:nvPr/>
          </p:nvSpPr>
          <p:spPr>
            <a:xfrm rot="16200000">
              <a:off x="5527080" y="4017600"/>
              <a:ext cx="1739520" cy="2764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none" strike="noStrike">
                  <a:solidFill>
                    <a:schemeClr val="dk1"/>
                  </a:solidFill>
                  <a:effectLst/>
                  <a:uFillTx/>
                  <a:latin typeface="Aptos"/>
                </a:rPr>
                <a:t>Fraction of cavities [ % ] </a:t>
              </a:r>
              <a:endParaRPr lang="en-US" sz="1200" b="0" u="none" strike="noStrike">
                <a:solidFill>
                  <a:srgbClr val="000000"/>
                </a:solidFill>
                <a:effectLst/>
                <a:uFillTx/>
                <a:latin typeface="Calibri"/>
              </a:endParaRPr>
            </a:p>
          </p:txBody>
        </p:sp>
        <p:sp>
          <p:nvSpPr>
            <p:cNvPr id="604" name="TextBox 40"/>
            <p:cNvSpPr/>
            <p:nvPr/>
          </p:nvSpPr>
          <p:spPr>
            <a:xfrm>
              <a:off x="8094600" y="6095880"/>
              <a:ext cx="2562480" cy="2764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none" strike="noStrike">
                  <a:solidFill>
                    <a:schemeClr val="dk1"/>
                  </a:solidFill>
                  <a:effectLst/>
                  <a:uFillTx/>
                  <a:latin typeface="Aptos"/>
                </a:rPr>
                <a:t>Detuning standard deviation [ Hz] </a:t>
              </a:r>
              <a:endParaRPr lang="en-US" sz="1200" b="0" u="none" strike="noStrike">
                <a:solidFill>
                  <a:srgbClr val="000000"/>
                </a:solidFill>
                <a:effectLst/>
                <a:uFillTx/>
                <a:latin typeface="Calibri"/>
              </a:endParaRPr>
            </a:p>
          </p:txBody>
        </p:sp>
      </p:grpSp>
      <p:sp>
        <p:nvSpPr>
          <p:cNvPr id="605" name="Rectangle 42"/>
          <p:cNvSpPr/>
          <p:nvPr/>
        </p:nvSpPr>
        <p:spPr>
          <a:xfrm>
            <a:off x="6908760" y="3048120"/>
            <a:ext cx="2392200" cy="2819520"/>
          </a:xfrm>
          <a:prstGeom prst="rect">
            <a:avLst/>
          </a:prstGeom>
          <a:solidFill>
            <a:schemeClr val="accent6">
              <a:lumMod val="40000"/>
              <a:lumOff val="60000"/>
              <a:alpha val="2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cxnSp>
        <p:nvCxnSpPr>
          <p:cNvPr id="606" name="Straight Connector 44"/>
          <p:cNvCxnSpPr/>
          <p:nvPr/>
        </p:nvCxnSpPr>
        <p:spPr>
          <a:xfrm>
            <a:off x="6908760" y="3047760"/>
            <a:ext cx="2378520" cy="360"/>
          </a:xfrm>
          <a:prstGeom prst="straightConnector1">
            <a:avLst/>
          </a:prstGeom>
          <a:ln>
            <a:solidFill>
              <a:srgbClr val="156082"/>
            </a:solidFill>
          </a:ln>
        </p:spPr>
      </p:cxnSp>
      <p:cxnSp>
        <p:nvCxnSpPr>
          <p:cNvPr id="607" name="Straight Connector 46"/>
          <p:cNvCxnSpPr/>
          <p:nvPr/>
        </p:nvCxnSpPr>
        <p:spPr>
          <a:xfrm flipV="1">
            <a:off x="9286920" y="3047760"/>
            <a:ext cx="360" cy="2820240"/>
          </a:xfrm>
          <a:prstGeom prst="straightConnector1">
            <a:avLst/>
          </a:prstGeom>
          <a:ln>
            <a:solidFill>
              <a:srgbClr val="156082"/>
            </a:solidFill>
          </a:ln>
        </p:spPr>
      </p:cxnSp>
      <p:sp>
        <p:nvSpPr>
          <p:cNvPr id="2" name="Slide Number Placeholder 1">
            <a:extLst>
              <a:ext uri="{FF2B5EF4-FFF2-40B4-BE49-F238E27FC236}">
                <a16:creationId xmlns:a16="http://schemas.microsoft.com/office/drawing/2014/main" id="{17F44808-44E7-F88A-DA57-3BFF4E97829B}"/>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38</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3D7D566B-3D0F-1C52-8197-C792ECC9921B}"/>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PlaceHolder 1"/>
          <p:cNvSpPr>
            <a:spLocks noGrp="1"/>
          </p:cNvSpPr>
          <p:nvPr>
            <p:ph type="title"/>
          </p:nvPr>
        </p:nvSpPr>
        <p:spPr>
          <a:xfrm>
            <a:off x="407880" y="349560"/>
            <a:ext cx="11375280" cy="450360"/>
          </a:xfrm>
          <a:prstGeom prst="rect">
            <a:avLst/>
          </a:prstGeom>
          <a:noFill/>
          <a:ln w="0">
            <a:noFill/>
          </a:ln>
        </p:spPr>
        <p:txBody>
          <a:bodyPr lIns="0" tIns="0" rIns="0" bIns="0" anchor="t">
            <a:noAutofit/>
          </a:bodyPr>
          <a:lstStyle>
            <a:lvl1pPr indent="0" defTabSz="914400">
              <a:lnSpc>
                <a:spcPct val="90000"/>
              </a:lnSpc>
              <a:buNone/>
              <a:tabLst>
                <a:tab pos="0" algn="l"/>
              </a:tabLst>
              <a:defRPr lang="en-US" sz="3000" b="1" u="none" strike="noStrike">
                <a:solidFill>
                  <a:schemeClr val="accent1"/>
                </a:solidFill>
                <a:effectLst/>
                <a:uFillTx/>
                <a:latin typeface="Arial"/>
              </a:defRPr>
            </a:lvl1pPr>
          </a:lstStyle>
          <a:p>
            <a:pPr indent="0" defTabSz="914400">
              <a:lnSpc>
                <a:spcPct val="90000"/>
              </a:lnSpc>
              <a:buNone/>
              <a:tabLst>
                <a:tab pos="0" algn="l"/>
              </a:tabLst>
            </a:pPr>
            <a:r>
              <a:rPr lang="en-US" sz="3000" b="1" u="none" strike="noStrike">
                <a:solidFill>
                  <a:schemeClr val="accent1"/>
                </a:solidFill>
                <a:effectLst/>
                <a:uFillTx/>
                <a:latin typeface="Arial"/>
              </a:rPr>
              <a:t>Extending the Qext range</a:t>
            </a:r>
            <a:endParaRPr lang="en-BE" sz="3000" b="0" u="none" strike="noStrike">
              <a:solidFill>
                <a:schemeClr val="dk1"/>
              </a:solidFill>
              <a:effectLst/>
              <a:uFillTx/>
              <a:latin typeface="Aptos"/>
            </a:endParaRPr>
          </a:p>
        </p:txBody>
      </p:sp>
      <p:sp>
        <p:nvSpPr>
          <p:cNvPr id="609" name="PlaceHolder 2"/>
          <p:cNvSpPr>
            <a:spLocks noGrp="1"/>
          </p:cNvSpPr>
          <p:nvPr>
            <p:ph/>
          </p:nvPr>
        </p:nvSpPr>
        <p:spPr>
          <a:xfrm>
            <a:off x="407880" y="817560"/>
            <a:ext cx="11375280" cy="378360"/>
          </a:xfrm>
          <a:prstGeom prst="rect">
            <a:avLst/>
          </a:prstGeom>
          <a:noFill/>
          <a:ln w="0">
            <a:noFill/>
          </a:ln>
        </p:spPr>
        <p:txBody>
          <a:bodyPr lIns="0" tIns="0" rIns="0" bIns="0" anchor="t">
            <a:no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indent="0" defTabSz="914400">
              <a:lnSpc>
                <a:spcPct val="110000"/>
              </a:lnSpc>
              <a:buNone/>
              <a:tabLst>
                <a:tab pos="0" algn="l"/>
              </a:tabLst>
            </a:pPr>
            <a:r>
              <a:rPr lang="en-US" sz="1800" b="1" u="none" strike="noStrike">
                <a:solidFill>
                  <a:schemeClr val="accent2"/>
                </a:solidFill>
                <a:effectLst/>
                <a:uFillTx/>
                <a:latin typeface="Arial"/>
              </a:rPr>
              <a:t>First test with 3-stub tuner at HobiCat</a:t>
            </a:r>
            <a:endParaRPr lang="en-BE" sz="1800" b="0" u="none" strike="noStrike">
              <a:solidFill>
                <a:schemeClr val="dk1"/>
              </a:solidFill>
              <a:effectLst/>
              <a:uFillTx/>
              <a:latin typeface="Aptos"/>
            </a:endParaRPr>
          </a:p>
        </p:txBody>
      </p:sp>
      <p:pic>
        <p:nvPicPr>
          <p:cNvPr id="610" name="Grafik 3"/>
          <p:cNvPicPr/>
          <p:nvPr/>
        </p:nvPicPr>
        <p:blipFill>
          <a:blip r:embed="rId2"/>
          <a:stretch/>
        </p:blipFill>
        <p:spPr>
          <a:xfrm>
            <a:off x="168120" y="2028240"/>
            <a:ext cx="8190720" cy="4235040"/>
          </a:xfrm>
          <a:prstGeom prst="rect">
            <a:avLst/>
          </a:prstGeom>
          <a:noFill/>
          <a:ln w="0">
            <a:noFill/>
          </a:ln>
        </p:spPr>
      </p:pic>
      <p:pic>
        <p:nvPicPr>
          <p:cNvPr id="611" name="Grafik 4"/>
          <p:cNvPicPr/>
          <p:nvPr/>
        </p:nvPicPr>
        <p:blipFill>
          <a:blip r:embed="rId3"/>
          <a:srcRect r="8260"/>
          <a:stretch/>
        </p:blipFill>
        <p:spPr>
          <a:xfrm rot="16200000">
            <a:off x="7612200" y="2699640"/>
            <a:ext cx="4089960" cy="3343680"/>
          </a:xfrm>
          <a:prstGeom prst="rect">
            <a:avLst/>
          </a:prstGeom>
          <a:noFill/>
          <a:ln w="0">
            <a:noFill/>
          </a:ln>
        </p:spPr>
      </p:pic>
      <p:sp>
        <p:nvSpPr>
          <p:cNvPr id="612" name="Rectangle: Rounded Corners 2"/>
          <p:cNvSpPr/>
          <p:nvPr/>
        </p:nvSpPr>
        <p:spPr>
          <a:xfrm>
            <a:off x="9812520" y="2484000"/>
            <a:ext cx="1558440" cy="1789200"/>
          </a:xfrm>
          <a:prstGeom prst="roundRect">
            <a:avLst>
              <a:gd name="adj" fmla="val 16667"/>
            </a:avLst>
          </a:prstGeom>
          <a:noFill/>
          <a:ln w="76200">
            <a:solidFill>
              <a:srgbClr val="009FD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u="none" strike="noStrike">
              <a:solidFill>
                <a:schemeClr val="dk1"/>
              </a:solidFill>
              <a:effectLst/>
              <a:uFillTx/>
              <a:latin typeface="Arial"/>
            </a:endParaRPr>
          </a:p>
        </p:txBody>
      </p:sp>
      <p:sp>
        <p:nvSpPr>
          <p:cNvPr id="613" name="TextBox 24"/>
          <p:cNvSpPr/>
          <p:nvPr/>
        </p:nvSpPr>
        <p:spPr>
          <a:xfrm>
            <a:off x="1379520" y="2851920"/>
            <a:ext cx="167796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u="none" strike="noStrike">
                <a:solidFill>
                  <a:schemeClr val="accent1"/>
                </a:solidFill>
                <a:effectLst/>
                <a:uFillTx/>
                <a:latin typeface="Arial"/>
              </a:rPr>
              <a:t>CST simulation</a:t>
            </a:r>
            <a:endParaRPr lang="en-US" sz="1600" b="0" u="none" strike="noStrike">
              <a:solidFill>
                <a:srgbClr val="000000"/>
              </a:solidFill>
              <a:effectLst/>
              <a:uFillTx/>
              <a:latin typeface="Calibri"/>
            </a:endParaRPr>
          </a:p>
        </p:txBody>
      </p:sp>
      <p:sp>
        <p:nvSpPr>
          <p:cNvPr id="614" name="TextBox 28"/>
          <p:cNvSpPr/>
          <p:nvPr/>
        </p:nvSpPr>
        <p:spPr>
          <a:xfrm>
            <a:off x="922680" y="6154200"/>
            <a:ext cx="216360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0" u="none" strike="noStrike">
                <a:solidFill>
                  <a:schemeClr val="dk1"/>
                </a:solidFill>
                <a:effectLst/>
                <a:uFillTx/>
                <a:latin typeface="Arial"/>
              </a:rPr>
              <a:t>Courtesy A. Neumann</a:t>
            </a:r>
            <a:endParaRPr lang="en-US" sz="1600" b="0" u="none" strike="noStrike">
              <a:solidFill>
                <a:srgbClr val="000000"/>
              </a:solidFill>
              <a:effectLst/>
              <a:uFillTx/>
              <a:latin typeface="Calibri"/>
            </a:endParaRPr>
          </a:p>
        </p:txBody>
      </p:sp>
      <p:sp>
        <p:nvSpPr>
          <p:cNvPr id="615" name="TextBox 400"/>
          <p:cNvSpPr/>
          <p:nvPr/>
        </p:nvSpPr>
        <p:spPr>
          <a:xfrm>
            <a:off x="540000" y="1260000"/>
            <a:ext cx="10116360" cy="805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oAutofit/>
          </a:bodyPr>
          <a:lstStyle/>
          <a:p>
            <a:pPr marL="216000" indent="-216000" defTabSz="914400">
              <a:lnSpc>
                <a:spcPct val="110000"/>
              </a:lnSpc>
              <a:spcAft>
                <a:spcPts val="1199"/>
              </a:spcAft>
              <a:buClr>
                <a:srgbClr val="000000"/>
              </a:buClr>
              <a:buSzPct val="45000"/>
              <a:buFont typeface="Wingdings" charset="2"/>
              <a:buChar char=""/>
              <a:tabLst>
                <a:tab pos="361800" algn="l"/>
              </a:tabLst>
            </a:pPr>
            <a:r>
              <a:rPr lang="en-US" sz="1800" b="0" u="none" strike="noStrike">
                <a:solidFill>
                  <a:schemeClr val="dk1"/>
                </a:solidFill>
                <a:effectLst/>
                <a:uFillTx/>
                <a:latin typeface="Arial"/>
              </a:rPr>
              <a:t>(HZB) re-measured Qext change with 3-stub tuner at HobiCat (had already been done a long time ago…) </a:t>
            </a:r>
            <a:endParaRPr lang="en-US" sz="1800" b="0" u="none" strike="noStrike">
              <a:solidFill>
                <a:srgbClr val="000000"/>
              </a:solidFill>
              <a:effectLst/>
              <a:uFillTx/>
              <a:latin typeface="Calibri"/>
            </a:endParaRPr>
          </a:p>
          <a:p>
            <a:pPr marL="216000" indent="-216000" defTabSz="914400">
              <a:lnSpc>
                <a:spcPct val="110000"/>
              </a:lnSpc>
              <a:spcAft>
                <a:spcPts val="1199"/>
              </a:spcAft>
              <a:buClr>
                <a:srgbClr val="000000"/>
              </a:buClr>
              <a:buSzPct val="45000"/>
              <a:buFont typeface="Wingdings" charset="2"/>
              <a:buChar char=""/>
              <a:tabLst>
                <a:tab pos="361800" algn="l"/>
              </a:tabLst>
            </a:pPr>
            <a:r>
              <a:rPr lang="en-US" sz="1800" b="0" u="none" strike="noStrike">
                <a:solidFill>
                  <a:schemeClr val="dk1"/>
                </a:solidFill>
                <a:effectLst/>
                <a:uFillTx/>
                <a:latin typeface="Arial"/>
              </a:rPr>
              <a:t>Cross checked results with CST simulations.</a:t>
            </a:r>
            <a:endParaRPr lang="en-US" sz="1800" b="0" u="none" strike="noStrike">
              <a:solidFill>
                <a:srgbClr val="000000"/>
              </a:solidFill>
              <a:effectLst/>
              <a:uFillTx/>
              <a:latin typeface="Calibri"/>
            </a:endParaRPr>
          </a:p>
        </p:txBody>
      </p:sp>
      <p:sp>
        <p:nvSpPr>
          <p:cNvPr id="616" name="TextBox 401"/>
          <p:cNvSpPr/>
          <p:nvPr/>
        </p:nvSpPr>
        <p:spPr>
          <a:xfrm>
            <a:off x="9812520" y="1980000"/>
            <a:ext cx="1619640" cy="6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pPr>
            <a:r>
              <a:rPr lang="de-DE" sz="1800" b="1" u="none" strike="noStrike">
                <a:solidFill>
                  <a:srgbClr val="637CE8"/>
                </a:solidFill>
                <a:effectLst/>
                <a:uFillTx/>
                <a:latin typeface="Arial"/>
              </a:rPr>
              <a:t>3-stub tuner</a:t>
            </a:r>
            <a:endParaRPr lang="en-US" sz="18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46FD2615-D1C4-2D41-409C-E938ACF93E78}"/>
              </a:ext>
            </a:extLst>
          </p:cNvPr>
          <p:cNvSpPr>
            <a:spLocks noGrp="1"/>
          </p:cNvSpPr>
          <p:nvPr>
            <p:ph type="sldNum" idx="31"/>
          </p:nvPr>
        </p:nvSpPr>
        <p:spPr/>
        <p:txBody>
          <a:bodyPr/>
          <a:lstStyle/>
          <a:p>
            <a:pPr indent="0" algn="r" defTabSz="914400">
              <a:lnSpc>
                <a:spcPct val="100000"/>
              </a:lnSpc>
              <a:buNone/>
            </a:pPr>
            <a:fld id="{066B2E87-D33C-4F6E-8338-4C18CA9577BB}" type="slidenum">
              <a:rPr lang="en-BE" sz="1200" b="0" u="none" strike="noStrike" smtClean="0">
                <a:solidFill>
                  <a:schemeClr val="dk1">
                    <a:tint val="82000"/>
                  </a:schemeClr>
                </a:solidFill>
                <a:effectLst/>
                <a:uFillTx/>
                <a:latin typeface="Aptos"/>
              </a:rPr>
              <a:t>39</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2CA20632-8DA9-36C7-65B0-045F59D7079F}"/>
              </a:ext>
            </a:extLst>
          </p:cNvPr>
          <p:cNvSpPr>
            <a:spLocks noGrp="1"/>
          </p:cNvSpPr>
          <p:nvPr>
            <p:ph type="ftr" idx="30"/>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3"/>
          <p:cNvSpPr/>
          <p:nvPr/>
        </p:nvSpPr>
        <p:spPr>
          <a:xfrm>
            <a:off x="3418200" y="315720"/>
            <a:ext cx="390420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Key outcomes</a:t>
            </a:r>
            <a:endParaRPr lang="en-US" sz="2400" b="0" u="none" strike="noStrike">
              <a:solidFill>
                <a:srgbClr val="000000"/>
              </a:solidFill>
              <a:effectLst/>
              <a:uFillTx/>
              <a:latin typeface="Calibri"/>
            </a:endParaRPr>
          </a:p>
        </p:txBody>
      </p:sp>
      <p:pic>
        <p:nvPicPr>
          <p:cNvPr id="93"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94" name="PlaceHolder 1"/>
          <p:cNvSpPr>
            <a:spLocks noGrp="1"/>
          </p:cNvSpPr>
          <p:nvPr>
            <p:ph/>
          </p:nvPr>
        </p:nvSpPr>
        <p:spPr>
          <a:xfrm>
            <a:off x="838080" y="1825560"/>
            <a:ext cx="1135332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1800" b="1" i="1" u="none" strike="noStrike">
                <a:solidFill>
                  <a:schemeClr val="dk1"/>
                </a:solidFill>
                <a:effectLst/>
                <a:uFillTx/>
                <a:latin typeface="Arial"/>
              </a:rPr>
              <a:t>WP2 Key outcomes</a:t>
            </a: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a:p>
            <a:pPr marL="228600" indent="-228600" defTabSz="914400">
              <a:lnSpc>
                <a:spcPct val="90000"/>
              </a:lnSpc>
              <a:spcBef>
                <a:spcPts val="1001"/>
              </a:spcBef>
              <a:buClr>
                <a:srgbClr val="000000"/>
              </a:buClr>
              <a:buFont typeface="Arial"/>
              <a:buChar char="•"/>
              <a:tabLst>
                <a:tab pos="0" algn="l"/>
              </a:tabLst>
            </a:pPr>
            <a:r>
              <a:rPr lang="en-US" sz="1800" b="0" i="1" u="none" strike="noStrike">
                <a:solidFill>
                  <a:schemeClr val="dk1"/>
                </a:solidFill>
                <a:effectLst/>
                <a:uFillTx/>
                <a:latin typeface="Arial"/>
              </a:rPr>
              <a:t>Waveguide device to shift cavity to narrower bandwidth, reducing power needs</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808080"/>
              </a:buClr>
              <a:buFont typeface="Arial"/>
              <a:buChar char="•"/>
              <a:tabLst>
                <a:tab pos="0" algn="l"/>
              </a:tabLst>
            </a:pPr>
            <a:r>
              <a:rPr lang="en-US" sz="1400" b="0" i="1" u="none" strike="noStrike">
                <a:solidFill>
                  <a:schemeClr val="lt1">
                    <a:lumMod val="50000"/>
                  </a:schemeClr>
                </a:solidFill>
                <a:effectLst/>
                <a:uFillTx/>
                <a:latin typeface="Arial"/>
              </a:rPr>
              <a:t>Qext range shifted by factor 10 (i.e. Qext(max)= 1e7 → 1e8)</a:t>
            </a:r>
            <a:endParaRPr lang="en-BE" sz="1400" b="0" u="none" strike="noStrike">
              <a:solidFill>
                <a:schemeClr val="dk1"/>
              </a:solidFill>
              <a:effectLst/>
              <a:uFillTx/>
              <a:latin typeface="Aptos"/>
            </a:endParaRPr>
          </a:p>
          <a:p>
            <a:pPr marL="228600" indent="-228600" defTabSz="914400">
              <a:lnSpc>
                <a:spcPct val="90000"/>
              </a:lnSpc>
              <a:spcBef>
                <a:spcPts val="1001"/>
              </a:spcBef>
              <a:buClr>
                <a:srgbClr val="000000"/>
              </a:buClr>
              <a:buFont typeface="Arial"/>
              <a:buChar char="•"/>
              <a:tabLst>
                <a:tab pos="0" algn="l"/>
              </a:tabLst>
            </a:pPr>
            <a:r>
              <a:rPr lang="en-US" sz="1800" b="0" i="1" u="none" strike="noStrike">
                <a:solidFill>
                  <a:schemeClr val="dk1"/>
                </a:solidFill>
                <a:effectLst/>
                <a:uFillTx/>
                <a:latin typeface="Arial"/>
              </a:rPr>
              <a:t>More sustainable technique for Lorentz Force Detuning compensation		</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808080"/>
              </a:buClr>
              <a:buFont typeface="Arial"/>
              <a:buChar char="•"/>
              <a:tabLst>
                <a:tab pos="0" algn="l"/>
              </a:tabLst>
            </a:pPr>
            <a:r>
              <a:rPr lang="en-US" sz="1400" b="0" i="1" u="none" strike="noStrike">
                <a:solidFill>
                  <a:schemeClr val="lt1">
                    <a:lumMod val="50000"/>
                  </a:schemeClr>
                </a:solidFill>
                <a:effectLst/>
                <a:uFillTx/>
                <a:latin typeface="Arial"/>
              </a:rPr>
              <a:t>Half the energy deposited into piezo → increased lifetime</a:t>
            </a:r>
            <a:endParaRPr lang="en-BE" sz="1400" b="0" u="none" strike="noStrike">
              <a:solidFill>
                <a:schemeClr val="dk1"/>
              </a:solidFill>
              <a:effectLst/>
              <a:uFillTx/>
              <a:latin typeface="Aptos"/>
            </a:endParaRPr>
          </a:p>
          <a:p>
            <a:pPr marL="228600" indent="-228600" defTabSz="914400">
              <a:lnSpc>
                <a:spcPct val="90000"/>
              </a:lnSpc>
              <a:spcBef>
                <a:spcPts val="1001"/>
              </a:spcBef>
              <a:buClr>
                <a:srgbClr val="000000"/>
              </a:buClr>
              <a:buFont typeface="Arial"/>
              <a:buChar char="•"/>
              <a:tabLst>
                <a:tab pos="0" algn="l"/>
              </a:tabLst>
            </a:pPr>
            <a:r>
              <a:rPr lang="en-US" sz="1800" b="0" i="1" u="none" strike="noStrike">
                <a:solidFill>
                  <a:schemeClr val="dk1"/>
                </a:solidFill>
                <a:effectLst/>
                <a:uFillTx/>
                <a:latin typeface="Arial"/>
              </a:rPr>
              <a:t>Noise suppression techniques using piezos on SRF cavities</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808080"/>
              </a:buClr>
              <a:buFont typeface="Arial"/>
              <a:buChar char="•"/>
              <a:tabLst>
                <a:tab pos="0" algn="l"/>
              </a:tabLst>
            </a:pPr>
            <a:r>
              <a:rPr lang="en-US" sz="1400" b="0" i="1" u="none" strike="noStrike">
                <a:solidFill>
                  <a:schemeClr val="lt1">
                    <a:lumMod val="50000"/>
                  </a:schemeClr>
                </a:solidFill>
                <a:effectLst/>
                <a:uFillTx/>
                <a:latin typeface="Arial"/>
              </a:rPr>
              <a:t>Microphonics-limited cavity operating at 9 MV/m can now operate at 15 MV/m </a:t>
            </a:r>
            <a:endParaRPr lang="en-BE" sz="1400" b="0" u="none" strike="noStrike">
              <a:solidFill>
                <a:schemeClr val="dk1"/>
              </a:solidFill>
              <a:effectLst/>
              <a:uFillTx/>
              <a:latin typeface="Aptos"/>
            </a:endParaRPr>
          </a:p>
          <a:p>
            <a:pPr marL="228600" indent="-228600" defTabSz="914400">
              <a:lnSpc>
                <a:spcPct val="90000"/>
              </a:lnSpc>
              <a:spcBef>
                <a:spcPts val="1001"/>
              </a:spcBef>
              <a:buClr>
                <a:srgbClr val="000000"/>
              </a:buClr>
              <a:buFont typeface="Arial"/>
              <a:buChar char="•"/>
              <a:tabLst>
                <a:tab pos="0" algn="l"/>
              </a:tabLst>
            </a:pPr>
            <a:r>
              <a:rPr lang="en-US" sz="1800" b="0" i="1" u="none" strike="noStrike">
                <a:solidFill>
                  <a:schemeClr val="dk1"/>
                </a:solidFill>
                <a:effectLst/>
                <a:uFillTx/>
                <a:latin typeface="Arial"/>
              </a:rPr>
              <a:t>Machine-learning based models to predict calibration drifts as a function of weather forecast</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808080"/>
              </a:buClr>
              <a:buFont typeface="Arial"/>
              <a:buChar char="•"/>
              <a:tabLst>
                <a:tab pos="0" algn="l"/>
              </a:tabLst>
            </a:pPr>
            <a:r>
              <a:rPr lang="en-US" sz="1400" b="0" i="1" u="none" strike="noStrike">
                <a:solidFill>
                  <a:schemeClr val="lt1">
                    <a:lumMod val="50000"/>
                  </a:schemeClr>
                </a:solidFill>
                <a:effectLst/>
                <a:uFillTx/>
                <a:latin typeface="Arial"/>
              </a:rPr>
              <a:t>Provide reliable calibration needs 2-3 days in advance</a:t>
            </a:r>
            <a:endParaRPr lang="en-BE" sz="14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4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95" name="TextBox 9"/>
          <p:cNvSpPr/>
          <p:nvPr/>
        </p:nvSpPr>
        <p:spPr>
          <a:xfrm>
            <a:off x="10667520" y="4484520"/>
            <a:ext cx="740160" cy="276480"/>
          </a:xfrm>
          <a:prstGeom prst="rect">
            <a:avLst/>
          </a:prstGeom>
          <a:solidFill>
            <a:srgbClr val="A4C137"/>
          </a:solidFill>
          <a:ln w="38100">
            <a:solidFill>
              <a:srgbClr val="1B3C70"/>
            </a:solidFill>
            <a:round/>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1" u="none" strike="noStrike">
                <a:solidFill>
                  <a:srgbClr val="1B3C70"/>
                </a:solidFill>
                <a:effectLst/>
                <a:uFillTx/>
                <a:latin typeface="Aptos"/>
              </a:rPr>
              <a:t>Task 2.5</a:t>
            </a:r>
            <a:endParaRPr lang="en-US" sz="1200" b="0" u="none" strike="noStrike">
              <a:solidFill>
                <a:srgbClr val="000000"/>
              </a:solidFill>
              <a:effectLst/>
              <a:uFillTx/>
              <a:latin typeface="Calibri"/>
            </a:endParaRPr>
          </a:p>
        </p:txBody>
      </p:sp>
      <p:sp>
        <p:nvSpPr>
          <p:cNvPr id="96" name="TextBox 10"/>
          <p:cNvSpPr/>
          <p:nvPr/>
        </p:nvSpPr>
        <p:spPr>
          <a:xfrm>
            <a:off x="10667520" y="3862800"/>
            <a:ext cx="740160" cy="276480"/>
          </a:xfrm>
          <a:prstGeom prst="rect">
            <a:avLst/>
          </a:prstGeom>
          <a:solidFill>
            <a:srgbClr val="A4C137"/>
          </a:solidFill>
          <a:ln w="38100">
            <a:solidFill>
              <a:srgbClr val="1B3C70"/>
            </a:solidFill>
            <a:round/>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1" u="none" strike="noStrike">
                <a:solidFill>
                  <a:srgbClr val="1B3C70"/>
                </a:solidFill>
                <a:effectLst/>
                <a:uFillTx/>
                <a:latin typeface="Aptos"/>
              </a:rPr>
              <a:t>Task 2.3</a:t>
            </a:r>
            <a:endParaRPr lang="en-US" sz="1200" b="0" u="none" strike="noStrike">
              <a:solidFill>
                <a:srgbClr val="000000"/>
              </a:solidFill>
              <a:effectLst/>
              <a:uFillTx/>
              <a:latin typeface="Calibri"/>
            </a:endParaRPr>
          </a:p>
        </p:txBody>
      </p:sp>
      <p:sp>
        <p:nvSpPr>
          <p:cNvPr id="97" name="TextBox 11"/>
          <p:cNvSpPr/>
          <p:nvPr/>
        </p:nvSpPr>
        <p:spPr>
          <a:xfrm>
            <a:off x="10667520" y="3254400"/>
            <a:ext cx="740160" cy="276480"/>
          </a:xfrm>
          <a:prstGeom prst="rect">
            <a:avLst/>
          </a:prstGeom>
          <a:solidFill>
            <a:srgbClr val="A4C137"/>
          </a:solidFill>
          <a:ln w="38100">
            <a:solidFill>
              <a:srgbClr val="1B3C70"/>
            </a:solidFill>
            <a:round/>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1" u="none" strike="noStrike">
                <a:solidFill>
                  <a:srgbClr val="1B3C70"/>
                </a:solidFill>
                <a:effectLst/>
                <a:uFillTx/>
                <a:latin typeface="Aptos"/>
              </a:rPr>
              <a:t>Task 2.3</a:t>
            </a:r>
            <a:endParaRPr lang="en-US" sz="1200" b="0" u="none" strike="noStrike">
              <a:solidFill>
                <a:srgbClr val="000000"/>
              </a:solidFill>
              <a:effectLst/>
              <a:uFillTx/>
              <a:latin typeface="Calibri"/>
            </a:endParaRPr>
          </a:p>
        </p:txBody>
      </p:sp>
      <p:sp>
        <p:nvSpPr>
          <p:cNvPr id="98" name="TextBox 12"/>
          <p:cNvSpPr/>
          <p:nvPr/>
        </p:nvSpPr>
        <p:spPr>
          <a:xfrm>
            <a:off x="10662840" y="2602800"/>
            <a:ext cx="740160" cy="276480"/>
          </a:xfrm>
          <a:prstGeom prst="rect">
            <a:avLst/>
          </a:prstGeom>
          <a:solidFill>
            <a:srgbClr val="A4C137"/>
          </a:solidFill>
          <a:ln w="38100">
            <a:solidFill>
              <a:srgbClr val="1B3C70"/>
            </a:solidFill>
            <a:round/>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200" b="1" u="none" strike="noStrike">
                <a:solidFill>
                  <a:srgbClr val="1B3C70"/>
                </a:solidFill>
                <a:effectLst/>
                <a:uFillTx/>
                <a:latin typeface="Aptos"/>
              </a:rPr>
              <a:t>Task 2.2</a:t>
            </a:r>
            <a:endParaRPr lang="en-US" sz="12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9B17C0D1-B415-7280-5431-A6891B0F8E2D}"/>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4</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A63C26F0-21CE-3438-FABB-07623BA14AAB}"/>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PlaceHolder 1"/>
          <p:cNvSpPr>
            <a:spLocks noGrp="1"/>
          </p:cNvSpPr>
          <p:nvPr>
            <p:ph type="title"/>
          </p:nvPr>
        </p:nvSpPr>
        <p:spPr>
          <a:xfrm>
            <a:off x="407880" y="349560"/>
            <a:ext cx="11375280" cy="450360"/>
          </a:xfrm>
          <a:prstGeom prst="rect">
            <a:avLst/>
          </a:prstGeom>
          <a:noFill/>
          <a:ln w="0">
            <a:noFill/>
          </a:ln>
        </p:spPr>
        <p:txBody>
          <a:bodyPr lIns="0" tIns="0" rIns="0" bIns="0" anchor="t">
            <a:noAutofit/>
          </a:bodyPr>
          <a:lstStyle>
            <a:lvl1pPr indent="0" defTabSz="914400">
              <a:lnSpc>
                <a:spcPct val="90000"/>
              </a:lnSpc>
              <a:buNone/>
              <a:tabLst>
                <a:tab pos="0" algn="l"/>
              </a:tabLst>
              <a:defRPr lang="en-US" sz="3000" b="1" u="none" strike="noStrike">
                <a:solidFill>
                  <a:schemeClr val="accent1"/>
                </a:solidFill>
                <a:effectLst/>
                <a:uFillTx/>
                <a:latin typeface="Arial"/>
              </a:defRPr>
            </a:lvl1pPr>
          </a:lstStyle>
          <a:p>
            <a:pPr indent="0" defTabSz="914400">
              <a:lnSpc>
                <a:spcPct val="90000"/>
              </a:lnSpc>
              <a:buNone/>
              <a:tabLst>
                <a:tab pos="0" algn="l"/>
              </a:tabLst>
            </a:pPr>
            <a:r>
              <a:rPr lang="en-US" sz="3000" b="1" u="none" strike="noStrike">
                <a:solidFill>
                  <a:schemeClr val="accent1"/>
                </a:solidFill>
                <a:effectLst/>
                <a:uFillTx/>
                <a:latin typeface="Arial"/>
              </a:rPr>
              <a:t>Developed 2 prototypes to extend the Qext range</a:t>
            </a:r>
            <a:endParaRPr lang="en-BE" sz="3000" b="0" u="none" strike="noStrike">
              <a:solidFill>
                <a:schemeClr val="dk1"/>
              </a:solidFill>
              <a:effectLst/>
              <a:uFillTx/>
              <a:latin typeface="Aptos"/>
            </a:endParaRPr>
          </a:p>
        </p:txBody>
      </p:sp>
      <p:sp>
        <p:nvSpPr>
          <p:cNvPr id="619" name="PlaceHolder 2"/>
          <p:cNvSpPr>
            <a:spLocks noGrp="1"/>
          </p:cNvSpPr>
          <p:nvPr>
            <p:ph/>
          </p:nvPr>
        </p:nvSpPr>
        <p:spPr>
          <a:xfrm>
            <a:off x="407880" y="817560"/>
            <a:ext cx="11375280" cy="378360"/>
          </a:xfrm>
          <a:prstGeom prst="rect">
            <a:avLst/>
          </a:prstGeom>
          <a:noFill/>
          <a:ln w="0">
            <a:noFill/>
          </a:ln>
        </p:spPr>
        <p:txBody>
          <a:bodyPr lIns="0" tIns="0" rIns="0" bIns="0" anchor="t">
            <a:no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indent="0" defTabSz="914400">
              <a:lnSpc>
                <a:spcPct val="110000"/>
              </a:lnSpc>
              <a:buNone/>
              <a:tabLst>
                <a:tab pos="0" algn="l"/>
              </a:tabLst>
            </a:pPr>
            <a:r>
              <a:rPr lang="en-US" sz="1800" b="1" u="none" strike="noStrike">
                <a:solidFill>
                  <a:schemeClr val="accent2"/>
                </a:solidFill>
                <a:effectLst/>
                <a:uFillTx/>
                <a:latin typeface="Arial"/>
              </a:rPr>
              <a:t>Waveguide components to increase Qext range</a:t>
            </a:r>
            <a:endParaRPr lang="en-BE" sz="1800" b="0" u="none" strike="noStrike">
              <a:solidFill>
                <a:schemeClr val="dk1"/>
              </a:solidFill>
              <a:effectLst/>
              <a:uFillTx/>
              <a:latin typeface="Aptos"/>
            </a:endParaRPr>
          </a:p>
        </p:txBody>
      </p:sp>
      <p:sp>
        <p:nvSpPr>
          <p:cNvPr id="620" name="TextBox 2"/>
          <p:cNvSpPr/>
          <p:nvPr/>
        </p:nvSpPr>
        <p:spPr>
          <a:xfrm>
            <a:off x="4537440" y="4793400"/>
            <a:ext cx="140616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u="none" strike="noStrike">
                <a:solidFill>
                  <a:schemeClr val="dk1"/>
                </a:solidFill>
                <a:effectLst/>
                <a:uFillTx/>
                <a:latin typeface="Arial"/>
              </a:rPr>
              <a:t>Courtesy V. Katalev</a:t>
            </a:r>
            <a:endParaRPr lang="en-US" sz="1100" b="0" u="none" strike="noStrike">
              <a:solidFill>
                <a:srgbClr val="000000"/>
              </a:solidFill>
              <a:effectLst/>
              <a:uFillTx/>
              <a:latin typeface="Calibri"/>
            </a:endParaRPr>
          </a:p>
        </p:txBody>
      </p:sp>
      <p:grpSp>
        <p:nvGrpSpPr>
          <p:cNvPr id="621" name="Group 7"/>
          <p:cNvGrpSpPr/>
          <p:nvPr/>
        </p:nvGrpSpPr>
        <p:grpSpPr>
          <a:xfrm>
            <a:off x="6282000" y="1078920"/>
            <a:ext cx="5873760" cy="3934800"/>
            <a:chOff x="6282000" y="1078920"/>
            <a:chExt cx="5873760" cy="3934800"/>
          </a:xfrm>
        </p:grpSpPr>
        <p:pic>
          <p:nvPicPr>
            <p:cNvPr id="622" name="Picture 9"/>
            <p:cNvPicPr/>
            <p:nvPr/>
          </p:nvPicPr>
          <p:blipFill>
            <a:blip r:embed="rId2"/>
            <a:srcRect t="10923" b="14182"/>
            <a:stretch/>
          </p:blipFill>
          <p:spPr>
            <a:xfrm>
              <a:off x="6782760" y="1402560"/>
              <a:ext cx="2169720" cy="3611160"/>
            </a:xfrm>
            <a:prstGeom prst="rect">
              <a:avLst/>
            </a:prstGeom>
            <a:noFill/>
            <a:ln w="0">
              <a:noFill/>
            </a:ln>
          </p:spPr>
        </p:pic>
        <p:pic>
          <p:nvPicPr>
            <p:cNvPr id="623" name="Picture 10"/>
            <p:cNvPicPr/>
            <p:nvPr/>
          </p:nvPicPr>
          <p:blipFill>
            <a:blip r:embed="rId3"/>
            <a:stretch/>
          </p:blipFill>
          <p:spPr>
            <a:xfrm>
              <a:off x="8953200" y="1402560"/>
              <a:ext cx="3202560" cy="2126520"/>
            </a:xfrm>
            <a:prstGeom prst="rect">
              <a:avLst/>
            </a:prstGeom>
            <a:noFill/>
            <a:ln w="0">
              <a:noFill/>
            </a:ln>
          </p:spPr>
        </p:pic>
        <p:sp>
          <p:nvSpPr>
            <p:cNvPr id="624" name="TextBox 31"/>
            <p:cNvSpPr/>
            <p:nvPr/>
          </p:nvSpPr>
          <p:spPr>
            <a:xfrm>
              <a:off x="6926760" y="1078920"/>
              <a:ext cx="201600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u="none" strike="noStrike">
                  <a:solidFill>
                    <a:schemeClr val="accent1"/>
                  </a:solidFill>
                  <a:effectLst/>
                  <a:uFillTx/>
                  <a:latin typeface="Arial"/>
                </a:rPr>
                <a:t>Iris-tuner (variable)</a:t>
              </a:r>
              <a:endParaRPr lang="en-US" sz="1600" b="0" u="none" strike="noStrike">
                <a:solidFill>
                  <a:srgbClr val="000000"/>
                </a:solidFill>
                <a:effectLst/>
                <a:uFillTx/>
                <a:latin typeface="Calibri"/>
              </a:endParaRPr>
            </a:p>
          </p:txBody>
        </p:sp>
        <p:grpSp>
          <p:nvGrpSpPr>
            <p:cNvPr id="625" name="Group 8"/>
            <p:cNvGrpSpPr/>
            <p:nvPr/>
          </p:nvGrpSpPr>
          <p:grpSpPr>
            <a:xfrm>
              <a:off x="6282000" y="1890000"/>
              <a:ext cx="855360" cy="937440"/>
              <a:chOff x="6282000" y="1890000"/>
              <a:chExt cx="855360" cy="937440"/>
            </a:xfrm>
          </p:grpSpPr>
          <p:cxnSp>
            <p:nvCxnSpPr>
              <p:cNvPr id="626" name="Straight Arrow Connector 5"/>
              <p:cNvCxnSpPr/>
              <p:nvPr/>
            </p:nvCxnSpPr>
            <p:spPr>
              <a:xfrm>
                <a:off x="6917040" y="2468880"/>
                <a:ext cx="220680" cy="358920"/>
              </a:xfrm>
              <a:prstGeom prst="straightConnector1">
                <a:avLst/>
              </a:prstGeom>
              <a:ln w="76200">
                <a:solidFill>
                  <a:srgbClr val="009FDF"/>
                </a:solidFill>
                <a:round/>
                <a:tailEnd type="triangle" w="med" len="med"/>
              </a:ln>
            </p:spPr>
          </p:cxnSp>
          <p:sp>
            <p:nvSpPr>
              <p:cNvPr id="627" name="TextBox 34"/>
              <p:cNvSpPr/>
              <p:nvPr/>
            </p:nvSpPr>
            <p:spPr>
              <a:xfrm>
                <a:off x="6282000" y="1890000"/>
                <a:ext cx="76608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u="none" strike="noStrike">
                    <a:solidFill>
                      <a:schemeClr val="accent1"/>
                    </a:solidFill>
                    <a:effectLst/>
                    <a:uFillTx/>
                    <a:latin typeface="Arial"/>
                  </a:rPr>
                  <a:t>I-tuner</a:t>
                </a:r>
                <a:br>
                  <a:rPr sz="1600"/>
                </a:br>
                <a:r>
                  <a:rPr lang="en-US" sz="1600" b="0" u="none" strike="noStrike">
                    <a:solidFill>
                      <a:schemeClr val="accent1"/>
                    </a:solidFill>
                    <a:effectLst/>
                    <a:uFillTx/>
                    <a:latin typeface="Arial"/>
                  </a:rPr>
                  <a:t>motor</a:t>
                </a:r>
                <a:endParaRPr lang="en-US" sz="1600" b="0" u="none" strike="noStrike">
                  <a:solidFill>
                    <a:srgbClr val="000000"/>
                  </a:solidFill>
                  <a:effectLst/>
                  <a:uFillTx/>
                  <a:latin typeface="Calibri"/>
                </a:endParaRPr>
              </a:p>
            </p:txBody>
          </p:sp>
        </p:grpSp>
        <p:grpSp>
          <p:nvGrpSpPr>
            <p:cNvPr id="628" name="Group 10"/>
            <p:cNvGrpSpPr/>
            <p:nvPr/>
          </p:nvGrpSpPr>
          <p:grpSpPr>
            <a:xfrm>
              <a:off x="8640000" y="4171680"/>
              <a:ext cx="1434600" cy="577080"/>
              <a:chOff x="8640000" y="4171680"/>
              <a:chExt cx="1434600" cy="577080"/>
            </a:xfrm>
          </p:grpSpPr>
          <p:cxnSp>
            <p:nvCxnSpPr>
              <p:cNvPr id="629" name="Straight Arrow Connector 6"/>
              <p:cNvCxnSpPr/>
              <p:nvPr/>
            </p:nvCxnSpPr>
            <p:spPr>
              <a:xfrm flipH="1" flipV="1">
                <a:off x="8640000" y="4404960"/>
                <a:ext cx="625680" cy="76320"/>
              </a:xfrm>
              <a:prstGeom prst="straightConnector1">
                <a:avLst/>
              </a:prstGeom>
              <a:ln w="76200">
                <a:solidFill>
                  <a:srgbClr val="009FDF"/>
                </a:solidFill>
                <a:round/>
                <a:tailEnd type="triangle" w="med" len="med"/>
              </a:ln>
            </p:spPr>
          </p:cxnSp>
          <p:sp>
            <p:nvSpPr>
              <p:cNvPr id="630" name="TextBox 37"/>
              <p:cNvSpPr/>
              <p:nvPr/>
            </p:nvSpPr>
            <p:spPr>
              <a:xfrm>
                <a:off x="9229320" y="4171680"/>
                <a:ext cx="84528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u="none" strike="noStrike">
                    <a:solidFill>
                      <a:schemeClr val="accent1"/>
                    </a:solidFill>
                    <a:effectLst/>
                    <a:uFillTx/>
                    <a:latin typeface="Arial"/>
                  </a:rPr>
                  <a:t>coupler</a:t>
                </a:r>
                <a:br>
                  <a:rPr sz="1600"/>
                </a:br>
                <a:r>
                  <a:rPr lang="en-US" sz="1600" b="0" u="none" strike="noStrike">
                    <a:solidFill>
                      <a:schemeClr val="accent1"/>
                    </a:solidFill>
                    <a:effectLst/>
                    <a:uFillTx/>
                    <a:latin typeface="Arial"/>
                  </a:rPr>
                  <a:t>motor</a:t>
                </a:r>
                <a:endParaRPr lang="en-US" sz="1600" b="0" u="none" strike="noStrike">
                  <a:solidFill>
                    <a:srgbClr val="000000"/>
                  </a:solidFill>
                  <a:effectLst/>
                  <a:uFillTx/>
                  <a:latin typeface="Calibri"/>
                </a:endParaRPr>
              </a:p>
            </p:txBody>
          </p:sp>
        </p:grpSp>
      </p:grpSp>
      <p:grpSp>
        <p:nvGrpSpPr>
          <p:cNvPr id="631" name="Group 12"/>
          <p:cNvGrpSpPr/>
          <p:nvPr/>
        </p:nvGrpSpPr>
        <p:grpSpPr>
          <a:xfrm>
            <a:off x="75600" y="1071360"/>
            <a:ext cx="5658120" cy="3934800"/>
            <a:chOff x="75600" y="1071360"/>
            <a:chExt cx="5658120" cy="3934800"/>
          </a:xfrm>
        </p:grpSpPr>
        <p:pic>
          <p:nvPicPr>
            <p:cNvPr id="632" name="Picture 17"/>
            <p:cNvPicPr/>
            <p:nvPr/>
          </p:nvPicPr>
          <p:blipFill>
            <a:blip r:embed="rId4"/>
            <a:stretch/>
          </p:blipFill>
          <p:spPr>
            <a:xfrm>
              <a:off x="2544120" y="1361160"/>
              <a:ext cx="3189600" cy="1996200"/>
            </a:xfrm>
            <a:prstGeom prst="rect">
              <a:avLst/>
            </a:prstGeom>
            <a:noFill/>
            <a:ln w="0">
              <a:noFill/>
            </a:ln>
          </p:spPr>
        </p:pic>
        <p:pic>
          <p:nvPicPr>
            <p:cNvPr id="633" name="Picture 19"/>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28838" t="23756" r="15234" b="6599"/>
            <a:stretch/>
          </p:blipFill>
          <p:spPr>
            <a:xfrm>
              <a:off x="394920" y="1395000"/>
              <a:ext cx="2169720" cy="3611160"/>
            </a:xfrm>
            <a:prstGeom prst="rect">
              <a:avLst/>
            </a:prstGeom>
            <a:noFill/>
            <a:ln w="0">
              <a:noFill/>
            </a:ln>
          </p:spPr>
        </p:pic>
        <p:sp>
          <p:nvSpPr>
            <p:cNvPr id="634" name="TextBox 41"/>
            <p:cNvSpPr/>
            <p:nvPr/>
          </p:nvSpPr>
          <p:spPr>
            <a:xfrm>
              <a:off x="506160" y="1071360"/>
              <a:ext cx="195948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600" b="1" u="none" strike="noStrike">
                  <a:solidFill>
                    <a:schemeClr val="accent1"/>
                  </a:solidFill>
                  <a:effectLst/>
                  <a:uFillTx/>
                  <a:latin typeface="Arial"/>
                </a:rPr>
                <a:t>Q-corrector (fixed)</a:t>
              </a:r>
              <a:endParaRPr lang="en-US" sz="1600" b="0" u="none" strike="noStrike">
                <a:solidFill>
                  <a:srgbClr val="000000"/>
                </a:solidFill>
                <a:effectLst/>
                <a:uFillTx/>
                <a:latin typeface="Calibri"/>
              </a:endParaRPr>
            </a:p>
          </p:txBody>
        </p:sp>
        <p:grpSp>
          <p:nvGrpSpPr>
            <p:cNvPr id="635" name="Group 19"/>
            <p:cNvGrpSpPr/>
            <p:nvPr/>
          </p:nvGrpSpPr>
          <p:grpSpPr>
            <a:xfrm>
              <a:off x="1794600" y="4164120"/>
              <a:ext cx="1434600" cy="577080"/>
              <a:chOff x="1794600" y="4164120"/>
              <a:chExt cx="1434600" cy="577080"/>
            </a:xfrm>
          </p:grpSpPr>
          <p:cxnSp>
            <p:nvCxnSpPr>
              <p:cNvPr id="636" name="Straight Arrow Connector 7"/>
              <p:cNvCxnSpPr/>
              <p:nvPr/>
            </p:nvCxnSpPr>
            <p:spPr>
              <a:xfrm flipH="1" flipV="1">
                <a:off x="1794600" y="4397760"/>
                <a:ext cx="625680" cy="75960"/>
              </a:xfrm>
              <a:prstGeom prst="straightConnector1">
                <a:avLst/>
              </a:prstGeom>
              <a:ln w="76200">
                <a:solidFill>
                  <a:srgbClr val="009FDF"/>
                </a:solidFill>
                <a:round/>
                <a:tailEnd type="triangle" w="med" len="med"/>
              </a:ln>
            </p:spPr>
          </p:cxnSp>
          <p:sp>
            <p:nvSpPr>
              <p:cNvPr id="637" name="TextBox 42"/>
              <p:cNvSpPr/>
              <p:nvPr/>
            </p:nvSpPr>
            <p:spPr>
              <a:xfrm>
                <a:off x="2383920" y="4164120"/>
                <a:ext cx="84528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n-US" sz="1600" b="0" u="none" strike="noStrike">
                    <a:solidFill>
                      <a:schemeClr val="accent1"/>
                    </a:solidFill>
                    <a:effectLst/>
                    <a:uFillTx/>
                    <a:latin typeface="Arial"/>
                  </a:rPr>
                  <a:t>coupler</a:t>
                </a:r>
                <a:br>
                  <a:rPr sz="1600"/>
                </a:br>
                <a:r>
                  <a:rPr lang="en-US" sz="1600" b="0" u="none" strike="noStrike">
                    <a:solidFill>
                      <a:schemeClr val="accent1"/>
                    </a:solidFill>
                    <a:effectLst/>
                    <a:uFillTx/>
                    <a:latin typeface="Arial"/>
                  </a:rPr>
                  <a:t>motor</a:t>
                </a:r>
                <a:endParaRPr lang="en-US" sz="1600" b="0" u="none" strike="noStrike">
                  <a:solidFill>
                    <a:srgbClr val="000000"/>
                  </a:solidFill>
                  <a:effectLst/>
                  <a:uFillTx/>
                  <a:latin typeface="Calibri"/>
                </a:endParaRPr>
              </a:p>
            </p:txBody>
          </p:sp>
        </p:grpSp>
        <p:grpSp>
          <p:nvGrpSpPr>
            <p:cNvPr id="638" name="Group 20"/>
            <p:cNvGrpSpPr/>
            <p:nvPr/>
          </p:nvGrpSpPr>
          <p:grpSpPr>
            <a:xfrm>
              <a:off x="75600" y="2452320"/>
              <a:ext cx="1125000" cy="888480"/>
              <a:chOff x="75600" y="2452320"/>
              <a:chExt cx="1125000" cy="888480"/>
            </a:xfrm>
          </p:grpSpPr>
          <p:cxnSp>
            <p:nvCxnSpPr>
              <p:cNvPr id="639" name="Straight Arrow Connector 8"/>
              <p:cNvCxnSpPr/>
              <p:nvPr/>
            </p:nvCxnSpPr>
            <p:spPr>
              <a:xfrm>
                <a:off x="605160" y="2938320"/>
                <a:ext cx="595800" cy="402840"/>
              </a:xfrm>
              <a:prstGeom prst="straightConnector1">
                <a:avLst/>
              </a:prstGeom>
              <a:ln w="76200">
                <a:solidFill>
                  <a:srgbClr val="009FDF"/>
                </a:solidFill>
                <a:round/>
                <a:tailEnd type="triangle" w="med" len="med"/>
              </a:ln>
            </p:spPr>
          </p:cxnSp>
          <p:sp>
            <p:nvSpPr>
              <p:cNvPr id="640" name="TextBox 43"/>
              <p:cNvSpPr/>
              <p:nvPr/>
            </p:nvSpPr>
            <p:spPr>
              <a:xfrm>
                <a:off x="75600" y="2452320"/>
                <a:ext cx="624600" cy="577080"/>
              </a:xfrm>
              <a:prstGeom prst="rect">
                <a:avLst/>
              </a:prstGeom>
              <a:solidFill>
                <a:schemeClr val="bg1"/>
              </a:solidFill>
              <a:ln w="0">
                <a:solidFill>
                  <a:srgbClr val="009FDF"/>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0" u="none" strike="noStrike">
                    <a:solidFill>
                      <a:schemeClr val="accent1"/>
                    </a:solidFill>
                    <a:effectLst/>
                    <a:uFillTx/>
                    <a:latin typeface="Arial"/>
                  </a:rPr>
                  <a:t>fixed stud</a:t>
                </a:r>
                <a:endParaRPr lang="en-US" sz="1600" b="0" u="none" strike="noStrike">
                  <a:solidFill>
                    <a:srgbClr val="000000"/>
                  </a:solidFill>
                  <a:effectLst/>
                  <a:uFillTx/>
                  <a:latin typeface="Calibri"/>
                </a:endParaRPr>
              </a:p>
            </p:txBody>
          </p:sp>
        </p:grpSp>
      </p:grpSp>
      <p:sp>
        <p:nvSpPr>
          <p:cNvPr id="641" name="Rectangle 2"/>
          <p:cNvSpPr/>
          <p:nvPr/>
        </p:nvSpPr>
        <p:spPr>
          <a:xfrm>
            <a:off x="407880" y="5162760"/>
            <a:ext cx="9551520" cy="1409760"/>
          </a:xfrm>
          <a:prstGeom prst="rect">
            <a:avLst/>
          </a:prstGeom>
          <a:solidFill>
            <a:srgbClr val="009FDF"/>
          </a:solidFill>
          <a:ln>
            <a:solidFill>
              <a:srgbClr val="0075A4"/>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u="none" strike="noStrike">
              <a:solidFill>
                <a:schemeClr val="dk1"/>
              </a:solidFill>
              <a:effectLst/>
              <a:uFillTx/>
              <a:latin typeface="Arial"/>
            </a:endParaRPr>
          </a:p>
        </p:txBody>
      </p:sp>
      <p:pic>
        <p:nvPicPr>
          <p:cNvPr id="642" name="Picture 21"/>
          <p:cNvPicPr/>
          <p:nvPr/>
        </p:nvPicPr>
        <p:blipFill>
          <a:blip r:embed="rId7"/>
          <a:srcRect t="5391" r="50002" b="50477"/>
          <a:stretch/>
        </p:blipFill>
        <p:spPr>
          <a:xfrm>
            <a:off x="5993640" y="5223960"/>
            <a:ext cx="1846080" cy="1302120"/>
          </a:xfrm>
          <a:prstGeom prst="rect">
            <a:avLst/>
          </a:prstGeom>
          <a:noFill/>
          <a:ln w="0">
            <a:noFill/>
          </a:ln>
        </p:spPr>
      </p:pic>
      <p:pic>
        <p:nvPicPr>
          <p:cNvPr id="643" name="Picture 22"/>
          <p:cNvPicPr/>
          <p:nvPr/>
        </p:nvPicPr>
        <p:blipFill>
          <a:blip r:embed="rId7"/>
          <a:srcRect t="54953" r="50002" b="668"/>
          <a:stretch/>
        </p:blipFill>
        <p:spPr>
          <a:xfrm>
            <a:off x="8029080" y="5223960"/>
            <a:ext cx="1846080" cy="1309320"/>
          </a:xfrm>
          <a:prstGeom prst="rect">
            <a:avLst/>
          </a:prstGeom>
          <a:noFill/>
          <a:ln w="0">
            <a:noFill/>
          </a:ln>
        </p:spPr>
      </p:pic>
      <p:sp>
        <p:nvSpPr>
          <p:cNvPr id="644" name="TextBox 47"/>
          <p:cNvSpPr/>
          <p:nvPr/>
        </p:nvSpPr>
        <p:spPr>
          <a:xfrm>
            <a:off x="452160" y="5237640"/>
            <a:ext cx="5283360" cy="1198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285840" indent="-285840" defTabSz="914400">
              <a:lnSpc>
                <a:spcPct val="100000"/>
              </a:lnSpc>
              <a:buClr>
                <a:srgbClr val="FFFFFF"/>
              </a:buClr>
              <a:buFont typeface="Arial"/>
              <a:buChar char="•"/>
            </a:pPr>
            <a:r>
              <a:rPr lang="en-US" sz="1600" b="0" u="none" strike="noStrike">
                <a:solidFill>
                  <a:schemeClr val="lt1"/>
                </a:solidFill>
                <a:effectLst/>
                <a:uFillTx/>
                <a:latin typeface="Arial"/>
              </a:rPr>
              <a:t>Several devices are being developed to </a:t>
            </a:r>
            <a:r>
              <a:rPr lang="en-US" sz="1600" b="1" u="none" strike="noStrike">
                <a:solidFill>
                  <a:schemeClr val="lt1"/>
                </a:solidFill>
                <a:effectLst/>
                <a:uFillTx/>
                <a:latin typeface="Arial"/>
              </a:rPr>
              <a:t>increase</a:t>
            </a:r>
            <a:r>
              <a:rPr lang="en-US" sz="1600" b="0" u="none" strike="noStrike">
                <a:solidFill>
                  <a:schemeClr val="lt1"/>
                </a:solidFill>
                <a:effectLst/>
                <a:uFillTx/>
                <a:latin typeface="Arial"/>
              </a:rPr>
              <a:t> or </a:t>
            </a:r>
            <a:br>
              <a:rPr sz="1600"/>
            </a:br>
            <a:r>
              <a:rPr lang="en-US" sz="1600" b="1" u="none" strike="noStrike">
                <a:solidFill>
                  <a:schemeClr val="lt1"/>
                </a:solidFill>
                <a:effectLst/>
                <a:uFillTx/>
                <a:latin typeface="Arial"/>
              </a:rPr>
              <a:t>shift</a:t>
            </a:r>
            <a:r>
              <a:rPr lang="en-US" sz="1600" b="0" u="none" strike="noStrike">
                <a:solidFill>
                  <a:schemeClr val="lt1"/>
                </a:solidFill>
                <a:effectLst/>
                <a:uFillTx/>
                <a:latin typeface="Arial"/>
              </a:rPr>
              <a:t> the </a:t>
            </a:r>
            <a:r>
              <a:rPr lang="en-US" sz="1600" b="1" u="none" strike="noStrike">
                <a:solidFill>
                  <a:schemeClr val="lt1"/>
                </a:solidFill>
                <a:effectLst/>
                <a:uFillTx/>
                <a:latin typeface="Arial"/>
              </a:rPr>
              <a:t>Qext tuning range</a:t>
            </a:r>
            <a:endParaRPr lang="en-US" sz="1600" b="0" u="none" strike="noStrike">
              <a:solidFill>
                <a:srgbClr val="000000"/>
              </a:solidFill>
              <a:effectLst/>
              <a:uFillTx/>
              <a:latin typeface="Calibri"/>
            </a:endParaRPr>
          </a:p>
          <a:p>
            <a:pPr marL="285840" indent="-285840" defTabSz="914400">
              <a:lnSpc>
                <a:spcPct val="150000"/>
              </a:lnSpc>
              <a:buClr>
                <a:srgbClr val="FFFFFF"/>
              </a:buClr>
              <a:buFont typeface="Arial"/>
              <a:buChar char="•"/>
            </a:pPr>
            <a:r>
              <a:rPr lang="en-US" sz="1600" b="0" u="none" strike="noStrike">
                <a:solidFill>
                  <a:schemeClr val="lt1"/>
                </a:solidFill>
                <a:effectLst/>
                <a:uFillTx/>
                <a:latin typeface="Arial"/>
              </a:rPr>
              <a:t>High-power test started</a:t>
            </a:r>
            <a:endParaRPr lang="en-US" sz="1600" b="0" u="none" strike="noStrike">
              <a:solidFill>
                <a:srgbClr val="000000"/>
              </a:solidFill>
              <a:effectLst/>
              <a:uFillTx/>
              <a:latin typeface="Calibri"/>
            </a:endParaRPr>
          </a:p>
          <a:p>
            <a:pPr marL="285840" indent="-285840" defTabSz="914400">
              <a:lnSpc>
                <a:spcPct val="100000"/>
              </a:lnSpc>
              <a:buClr>
                <a:srgbClr val="FFFFFF"/>
              </a:buClr>
              <a:buFont typeface="Arial"/>
              <a:buChar char="•"/>
            </a:pPr>
            <a:r>
              <a:rPr lang="en-US" sz="1600" b="0" u="none" strike="noStrike">
                <a:solidFill>
                  <a:schemeClr val="lt1"/>
                </a:solidFill>
                <a:effectLst/>
                <a:uFillTx/>
                <a:latin typeface="Arial"/>
              </a:rPr>
              <a:t>Currently investigating induced heating of coupler</a:t>
            </a:r>
            <a:endParaRPr lang="en-US" sz="1600" b="0" u="none" strike="noStrike">
              <a:solidFill>
                <a:srgbClr val="000000"/>
              </a:solidFill>
              <a:effectLst/>
              <a:uFillTx/>
              <a:latin typeface="Calibri"/>
            </a:endParaRPr>
          </a:p>
        </p:txBody>
      </p:sp>
      <p:sp>
        <p:nvSpPr>
          <p:cNvPr id="645" name="TextBox 49"/>
          <p:cNvSpPr/>
          <p:nvPr/>
        </p:nvSpPr>
        <p:spPr>
          <a:xfrm>
            <a:off x="6423480" y="6040440"/>
            <a:ext cx="1098360" cy="259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u="none" strike="noStrike">
                <a:solidFill>
                  <a:schemeClr val="lt1"/>
                </a:solidFill>
                <a:effectLst/>
                <a:uFillTx/>
                <a:latin typeface="Arial"/>
              </a:rPr>
              <a:t>T300K heating</a:t>
            </a:r>
            <a:endParaRPr lang="en-US" sz="1100" b="0" u="none" strike="noStrike">
              <a:solidFill>
                <a:srgbClr val="000000"/>
              </a:solidFill>
              <a:effectLst/>
              <a:uFillTx/>
              <a:latin typeface="Calibri"/>
            </a:endParaRPr>
          </a:p>
        </p:txBody>
      </p:sp>
      <p:sp>
        <p:nvSpPr>
          <p:cNvPr id="646" name="TextBox 52"/>
          <p:cNvSpPr/>
          <p:nvPr/>
        </p:nvSpPr>
        <p:spPr>
          <a:xfrm>
            <a:off x="8535960" y="6079320"/>
            <a:ext cx="1019880" cy="259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100" b="0" u="none" strike="noStrike">
                <a:solidFill>
                  <a:schemeClr val="lt1"/>
                </a:solidFill>
                <a:effectLst/>
                <a:uFillTx/>
                <a:latin typeface="Arial"/>
              </a:rPr>
              <a:t>T70K heating</a:t>
            </a:r>
            <a:endParaRPr lang="en-US" sz="1100" b="0" u="none" strike="noStrike">
              <a:solidFill>
                <a:srgbClr val="000000"/>
              </a:solidFill>
              <a:effectLst/>
              <a:uFillTx/>
              <a:latin typeface="Calibri"/>
            </a:endParaRPr>
          </a:p>
        </p:txBody>
      </p:sp>
      <p:sp>
        <p:nvSpPr>
          <p:cNvPr id="648" name="TextBox 1"/>
          <p:cNvSpPr/>
          <p:nvPr/>
        </p:nvSpPr>
        <p:spPr>
          <a:xfrm>
            <a:off x="11582280" y="1850760"/>
            <a:ext cx="6091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900" b="0" u="none" strike="noStrike">
                <a:solidFill>
                  <a:schemeClr val="lt1">
                    <a:lumMod val="65000"/>
                  </a:schemeClr>
                </a:solidFill>
                <a:effectLst/>
                <a:uFillTx/>
                <a:latin typeface="Aptos"/>
              </a:rPr>
              <a:t>coupler motor</a:t>
            </a:r>
            <a:endParaRPr lang="en-US" sz="9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DC52B274-0880-C59D-4069-5F55D2F06FBD}"/>
              </a:ext>
            </a:extLst>
          </p:cNvPr>
          <p:cNvSpPr>
            <a:spLocks noGrp="1"/>
          </p:cNvSpPr>
          <p:nvPr>
            <p:ph type="sldNum" idx="31"/>
          </p:nvPr>
        </p:nvSpPr>
        <p:spPr/>
        <p:txBody>
          <a:bodyPr/>
          <a:lstStyle/>
          <a:p>
            <a:pPr indent="0" algn="r" defTabSz="914400">
              <a:lnSpc>
                <a:spcPct val="100000"/>
              </a:lnSpc>
              <a:buNone/>
            </a:pPr>
            <a:fld id="{066B2E87-D33C-4F6E-8338-4C18CA9577BB}" type="slidenum">
              <a:rPr lang="en-BE" sz="1200" b="0" u="none" strike="noStrike" smtClean="0">
                <a:solidFill>
                  <a:schemeClr val="dk1">
                    <a:tint val="82000"/>
                  </a:schemeClr>
                </a:solidFill>
                <a:effectLst/>
                <a:uFillTx/>
                <a:latin typeface="Aptos"/>
              </a:rPr>
              <a:t>40</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DF9B3C67-4B40-8663-D892-0B2588BE7A3B}"/>
              </a:ext>
            </a:extLst>
          </p:cNvPr>
          <p:cNvSpPr>
            <a:spLocks noGrp="1"/>
          </p:cNvSpPr>
          <p:nvPr>
            <p:ph type="ftr" idx="30"/>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TextBox 3"/>
          <p:cNvSpPr/>
          <p:nvPr/>
        </p:nvSpPr>
        <p:spPr>
          <a:xfrm>
            <a:off x="3069720" y="318600"/>
            <a:ext cx="3847320" cy="459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 update</a:t>
            </a:r>
            <a:endParaRPr lang="en-US" sz="2400" b="0" u="none" strike="noStrike">
              <a:solidFill>
                <a:srgbClr val="000000"/>
              </a:solidFill>
              <a:effectLst/>
              <a:uFillTx/>
              <a:latin typeface="Calibri"/>
            </a:endParaRPr>
          </a:p>
        </p:txBody>
      </p:sp>
      <p:pic>
        <p:nvPicPr>
          <p:cNvPr id="650" name="Picture 2" descr="Innovate for Sustainable Accelerating Systems: Kick-Off Meeting"/>
          <p:cNvPicPr/>
          <p:nvPr/>
        </p:nvPicPr>
        <p:blipFill>
          <a:blip r:embed="rId2"/>
          <a:stretch/>
        </p:blipFill>
        <p:spPr>
          <a:xfrm>
            <a:off x="163440" y="109440"/>
            <a:ext cx="2780280" cy="873000"/>
          </a:xfrm>
          <a:prstGeom prst="rect">
            <a:avLst/>
          </a:prstGeom>
          <a:noFill/>
          <a:ln w="0">
            <a:noFill/>
          </a:ln>
        </p:spPr>
      </p:pic>
      <p:sp>
        <p:nvSpPr>
          <p:cNvPr id="651" name="PlaceHolder 1"/>
          <p:cNvSpPr>
            <a:spLocks noGrp="1"/>
          </p:cNvSpPr>
          <p:nvPr>
            <p:ph/>
          </p:nvPr>
        </p:nvSpPr>
        <p:spPr>
          <a:xfrm>
            <a:off x="281880" y="1046880"/>
            <a:ext cx="10514520" cy="3079440"/>
          </a:xfrm>
          <a:prstGeom prst="rect">
            <a:avLst/>
          </a:prstGeom>
          <a:noFill/>
          <a:ln w="0">
            <a:noFill/>
          </a:ln>
        </p:spPr>
        <p:txBody>
          <a:bodyPr lIns="91440" tIns="45720" rIns="91440" bIns="45720" anchor="t">
            <a:normAutofit/>
          </a:bodyPr>
          <a:lstStyle>
            <a:lvl1pPr marL="432000" indent="-324000" defTabSz="914400">
              <a:lnSpc>
                <a:spcPct val="90000"/>
              </a:lnSpc>
              <a:spcBef>
                <a:spcPts val="1417"/>
              </a:spcBef>
              <a:buClr>
                <a:srgbClr val="000000"/>
              </a:buClr>
              <a:buSzPct val="45000"/>
              <a:buFont typeface="Wingdings" charset="2"/>
              <a:buChar char=""/>
              <a:defRPr lang="en-US" sz="1800" b="0" u="none" strike="noStrike">
                <a:solidFill>
                  <a:schemeClr val="dk1"/>
                </a:solidFill>
                <a:effectLst/>
                <a:uFillTx/>
                <a:latin typeface="Aptos"/>
              </a:defRPr>
            </a:lvl1pPr>
            <a:lvl2pPr marL="864000" lvl="1" indent="-324000" defTabSz="914400">
              <a:lnSpc>
                <a:spcPct val="90000"/>
              </a:lnSpc>
              <a:spcBef>
                <a:spcPts val="1134"/>
              </a:spcBef>
              <a:buClr>
                <a:srgbClr val="000000"/>
              </a:buClr>
              <a:buSzPct val="75000"/>
              <a:buFont typeface="Symbol" charset="2"/>
              <a:buChar char=""/>
              <a:defRPr lang="en-US" sz="1800" b="0" u="none" strike="noStrike">
                <a:solidFill>
                  <a:schemeClr val="dk1"/>
                </a:solidFill>
                <a:effectLst/>
                <a:uFillTx/>
                <a:latin typeface="Aptos"/>
              </a:defRPr>
            </a:lvl2pPr>
            <a:lvl3pPr marL="1296000" lvl="2" indent="-288000" defTabSz="914400">
              <a:lnSpc>
                <a:spcPct val="90000"/>
              </a:lnSpc>
              <a:spcBef>
                <a:spcPts val="850"/>
              </a:spcBef>
              <a:buClr>
                <a:srgbClr val="000000"/>
              </a:buClr>
              <a:buSzPct val="45000"/>
              <a:buFont typeface="Wingdings" charset="2"/>
              <a:buChar char=""/>
              <a:defRPr lang="en-US" sz="1800" b="0" u="none" strike="noStrike">
                <a:solidFill>
                  <a:schemeClr val="dk1"/>
                </a:solidFill>
                <a:effectLst/>
                <a:uFillTx/>
                <a:latin typeface="Aptos"/>
              </a:defRPr>
            </a:lvl3pPr>
            <a:lvl4pPr marL="1728000" lvl="3" indent="-216000" defTabSz="914400">
              <a:lnSpc>
                <a:spcPct val="90000"/>
              </a:lnSpc>
              <a:spcBef>
                <a:spcPts val="567"/>
              </a:spcBef>
              <a:buClr>
                <a:srgbClr val="000000"/>
              </a:buClr>
              <a:buSzPct val="75000"/>
              <a:buFont typeface="Symbol" charset="2"/>
              <a:buChar char=""/>
              <a:defRPr lang="en-US" sz="1800" b="0" u="none" strike="noStrike">
                <a:solidFill>
                  <a:schemeClr val="dk1"/>
                </a:solidFill>
                <a:effectLst/>
                <a:uFillTx/>
                <a:latin typeface="Aptos"/>
              </a:defRPr>
            </a:lvl4pPr>
            <a:lvl5pPr marL="2160000" lvl="4" indent="-216000" defTabSz="914400">
              <a:lnSpc>
                <a:spcPct val="90000"/>
              </a:lnSpc>
              <a:spcBef>
                <a:spcPts val="283"/>
              </a:spcBef>
              <a:buClr>
                <a:srgbClr val="000000"/>
              </a:buClr>
              <a:buSzPct val="45000"/>
              <a:buFont typeface="Wingdings" charset="2"/>
              <a:buChar char=""/>
              <a:defRPr lang="en-US" sz="1800" b="0" u="none" strike="noStrike">
                <a:solidFill>
                  <a:schemeClr val="dk1"/>
                </a:solidFill>
                <a:effectLst/>
                <a:uFillTx/>
                <a:latin typeface="Aptos"/>
              </a:defRPr>
            </a:lvl5pPr>
            <a:lvl6pPr marL="2592000" lvl="5" indent="-216000" defTabSz="914400">
              <a:lnSpc>
                <a:spcPct val="90000"/>
              </a:lnSpc>
              <a:spcBef>
                <a:spcPts val="283"/>
              </a:spcBef>
              <a:buClr>
                <a:srgbClr val="000000"/>
              </a:buClr>
              <a:buSzPct val="45000"/>
              <a:buFont typeface="Wingdings" charset="2"/>
              <a:buChar char=""/>
              <a:defRPr lang="en-US" sz="1800" b="0" u="none" strike="noStrike">
                <a:solidFill>
                  <a:schemeClr val="dk1"/>
                </a:solidFill>
                <a:effectLst/>
                <a:uFillTx/>
                <a:latin typeface="Aptos"/>
              </a:defRPr>
            </a:lvl6pPr>
            <a:lvl7pPr marL="3024000" lvl="6" indent="-216000" defTabSz="914400">
              <a:lnSpc>
                <a:spcPct val="90000"/>
              </a:lnSpc>
              <a:spcBef>
                <a:spcPts val="283"/>
              </a:spcBef>
              <a:buClr>
                <a:srgbClr val="000000"/>
              </a:buClr>
              <a:buSzPct val="45000"/>
              <a:buFont typeface="Wingdings" charset="2"/>
              <a:buChar char=""/>
              <a:defRPr lang="en-US" sz="1800" b="0" u="none" strike="noStrike">
                <a:solidFill>
                  <a:schemeClr val="dk1"/>
                </a:solidFill>
                <a:effectLst/>
                <a:uFillTx/>
                <a:latin typeface="Aptos"/>
              </a:defRPr>
            </a:lvl7pPr>
          </a:lstStyle>
          <a:p>
            <a:pPr indent="0" defTabSz="914400">
              <a:lnSpc>
                <a:spcPct val="90000"/>
              </a:lnSpc>
              <a:spcBef>
                <a:spcPts val="1001"/>
              </a:spcBef>
              <a:buNone/>
              <a:tabLst>
                <a:tab pos="0" algn="l"/>
              </a:tabLst>
            </a:pPr>
            <a:r>
              <a:rPr lang="en-GB" sz="2000" b="1" i="1" u="none" strike="noStrike">
                <a:solidFill>
                  <a:schemeClr val="dk1"/>
                </a:solidFill>
                <a:effectLst/>
                <a:uFillTx/>
                <a:latin typeface="Arial"/>
              </a:rPr>
              <a:t>Example 1: improving efficiency of resonance control algorithms (DESY)</a:t>
            </a:r>
            <a:endParaRPr lang="en-BE" sz="2000" b="0" u="none" strike="noStrike">
              <a:solidFill>
                <a:schemeClr val="dk1"/>
              </a:solidFill>
              <a:effectLst/>
              <a:uFillTx/>
              <a:latin typeface="Aptos"/>
            </a:endParaRPr>
          </a:p>
        </p:txBody>
      </p:sp>
      <p:pic>
        <p:nvPicPr>
          <p:cNvPr id="652" name="Picture 4"/>
          <p:cNvPicPr/>
          <p:nvPr/>
        </p:nvPicPr>
        <p:blipFill>
          <a:blip r:embed="rId3"/>
          <a:stretch/>
        </p:blipFill>
        <p:spPr>
          <a:xfrm>
            <a:off x="281880" y="1355040"/>
            <a:ext cx="2661840" cy="2484360"/>
          </a:xfrm>
          <a:prstGeom prst="rect">
            <a:avLst/>
          </a:prstGeom>
          <a:noFill/>
          <a:ln w="0">
            <a:noFill/>
          </a:ln>
        </p:spPr>
      </p:pic>
      <p:sp>
        <p:nvSpPr>
          <p:cNvPr id="653" name="TextBox 6"/>
          <p:cNvSpPr/>
          <p:nvPr/>
        </p:nvSpPr>
        <p:spPr>
          <a:xfrm>
            <a:off x="2944080" y="1505520"/>
            <a:ext cx="3624840" cy="194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none" strike="noStrike">
                <a:solidFill>
                  <a:schemeClr val="dk1"/>
                </a:solidFill>
                <a:effectLst/>
                <a:uFillTx/>
                <a:latin typeface="Arial"/>
              </a:rPr>
              <a:t>Piezo stimulus used to compensate Lorentz force detuning in pulsed operation at EuXFEL.</a:t>
            </a:r>
            <a:endParaRPr lang="en-US" sz="1200" b="0" u="none" strike="noStrike">
              <a:solidFill>
                <a:srgbClr val="000000"/>
              </a:solidFill>
              <a:effectLst/>
              <a:uFillTx/>
              <a:latin typeface="Calibri"/>
            </a:endParaRPr>
          </a:p>
          <a:p>
            <a:pPr defTabSz="914400">
              <a:lnSpc>
                <a:spcPct val="100000"/>
              </a:lnSpc>
            </a:pPr>
            <a:endParaRPr lang="en-US" sz="1200" b="0" u="none" strike="noStrike">
              <a:solidFill>
                <a:srgbClr val="000000"/>
              </a:solidFill>
              <a:effectLst/>
              <a:uFillTx/>
              <a:latin typeface="Calibri"/>
            </a:endParaRPr>
          </a:p>
          <a:p>
            <a:pPr marL="343080" indent="-343080" defTabSz="914400">
              <a:lnSpc>
                <a:spcPct val="100000"/>
              </a:lnSpc>
              <a:buClr>
                <a:srgbClr val="000000"/>
              </a:buClr>
              <a:buFont typeface="OpenSymbol"/>
              <a:buAutoNum type="arabicPeriod"/>
            </a:pPr>
            <a:r>
              <a:rPr lang="en-US" sz="1200" b="1" u="none" strike="noStrike">
                <a:solidFill>
                  <a:schemeClr val="dk1"/>
                </a:solidFill>
                <a:effectLst/>
                <a:uFillTx/>
                <a:latin typeface="Arial"/>
              </a:rPr>
              <a:t>Bayesian optimization of piezo stimulus parameters</a:t>
            </a:r>
            <a:r>
              <a:rPr lang="en-US" sz="1200" b="0" u="none" strike="noStrike">
                <a:solidFill>
                  <a:schemeClr val="dk1"/>
                </a:solidFill>
                <a:effectLst/>
                <a:uFillTx/>
                <a:latin typeface="Arial"/>
              </a:rPr>
              <a:t> (delay, amplitude, offset) </a:t>
            </a:r>
            <a:endParaRPr lang="en-US" sz="1200" b="0" u="none" strike="noStrike">
              <a:solidFill>
                <a:srgbClr val="000000"/>
              </a:solidFill>
              <a:effectLst/>
              <a:uFillTx/>
              <a:latin typeface="Calibri"/>
            </a:endParaRPr>
          </a:p>
          <a:p>
            <a:pPr marL="343080" indent="-343080" defTabSz="914400">
              <a:lnSpc>
                <a:spcPct val="100000"/>
              </a:lnSpc>
              <a:buClr>
                <a:srgbClr val="000000"/>
              </a:buClr>
              <a:buFont typeface="OpenSymbol"/>
              <a:buAutoNum type="arabicPeriod"/>
            </a:pPr>
            <a:r>
              <a:rPr lang="en-US" sz="1200" b="1" u="none" strike="noStrike">
                <a:solidFill>
                  <a:schemeClr val="dk1"/>
                </a:solidFill>
                <a:effectLst/>
                <a:uFillTx/>
                <a:latin typeface="Arial"/>
              </a:rPr>
              <a:t>Using a double sine excitation</a:t>
            </a:r>
            <a:r>
              <a:rPr lang="en-US" sz="1200" b="0" u="none" strike="noStrike">
                <a:solidFill>
                  <a:schemeClr val="dk1"/>
                </a:solidFill>
                <a:effectLst/>
                <a:uFillTx/>
                <a:latin typeface="Arial"/>
              </a:rPr>
              <a:t> (instead of just 1) </a:t>
            </a:r>
            <a:endParaRPr lang="en-US" sz="1200" b="0" u="none" strike="noStrike">
              <a:solidFill>
                <a:srgbClr val="000000"/>
              </a:solidFill>
              <a:effectLst/>
              <a:uFillTx/>
              <a:latin typeface="Calibri"/>
            </a:endParaRPr>
          </a:p>
          <a:p>
            <a:pPr marL="343080" indent="-343080" defTabSz="914400">
              <a:lnSpc>
                <a:spcPct val="100000"/>
              </a:lnSpc>
              <a:buClr>
                <a:srgbClr val="000000"/>
              </a:buClr>
              <a:buFont typeface="OpenSymbol"/>
              <a:buAutoNum type="arabicPeriod"/>
            </a:pPr>
            <a:r>
              <a:rPr lang="en-US" sz="1200" b="1" u="none" strike="noStrike">
                <a:solidFill>
                  <a:schemeClr val="dk1"/>
                </a:solidFill>
                <a:effectLst/>
                <a:uFillTx/>
                <a:latin typeface="Arial"/>
              </a:rPr>
              <a:t>Smoothing the leading edge </a:t>
            </a:r>
            <a:r>
              <a:rPr lang="en-US" sz="1200" b="0" u="none" strike="noStrike">
                <a:solidFill>
                  <a:schemeClr val="dk1"/>
                </a:solidFill>
                <a:effectLst/>
                <a:uFillTx/>
                <a:latin typeface="Arial"/>
              </a:rPr>
              <a:t>(to minimize inrush current)</a:t>
            </a:r>
            <a:endParaRPr lang="en-US" sz="1200" b="0" u="none" strike="noStrike">
              <a:solidFill>
                <a:srgbClr val="000000"/>
              </a:solidFill>
              <a:effectLst/>
              <a:uFillTx/>
              <a:latin typeface="Calibri"/>
            </a:endParaRPr>
          </a:p>
          <a:p>
            <a:pPr marL="457200" algn="ctr" defTabSz="914400">
              <a:lnSpc>
                <a:spcPct val="110000"/>
              </a:lnSpc>
              <a:tabLst>
                <a:tab pos="361800" algn="l"/>
              </a:tabLst>
            </a:pPr>
            <a:endParaRPr lang="en-US" sz="1200" b="0" u="none" strike="noStrike">
              <a:solidFill>
                <a:srgbClr val="000000"/>
              </a:solidFill>
              <a:effectLst/>
              <a:uFillTx/>
              <a:latin typeface="Calibri"/>
            </a:endParaRPr>
          </a:p>
        </p:txBody>
      </p:sp>
      <p:pic>
        <p:nvPicPr>
          <p:cNvPr id="654" name="Picture 2"/>
          <p:cNvPicPr/>
          <p:nvPr/>
        </p:nvPicPr>
        <p:blipFill>
          <a:blip r:embed="rId4"/>
          <a:stretch/>
        </p:blipFill>
        <p:spPr>
          <a:xfrm>
            <a:off x="6635880" y="1355040"/>
            <a:ext cx="5555520" cy="2634840"/>
          </a:xfrm>
          <a:prstGeom prst="rect">
            <a:avLst/>
          </a:prstGeom>
          <a:noFill/>
          <a:ln w="0">
            <a:noFill/>
          </a:ln>
        </p:spPr>
      </p:pic>
      <p:sp>
        <p:nvSpPr>
          <p:cNvPr id="655" name="Rectangle 8"/>
          <p:cNvSpPr/>
          <p:nvPr/>
        </p:nvSpPr>
        <p:spPr>
          <a:xfrm>
            <a:off x="3111840" y="3369240"/>
            <a:ext cx="3356280" cy="403560"/>
          </a:xfrm>
          <a:prstGeom prst="rect">
            <a:avLst/>
          </a:prstGeom>
          <a:solidFill>
            <a:srgbClr val="156082"/>
          </a:solidFill>
          <a:ln>
            <a:solidFill>
              <a:srgbClr val="092A38"/>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400" b="1" u="none" strike="noStrike">
                <a:solidFill>
                  <a:schemeClr val="lt1"/>
                </a:solidFill>
                <a:effectLst/>
                <a:uFillTx/>
                <a:latin typeface="Arial"/>
                <a:ea typeface="DejaVu Sans"/>
              </a:rPr>
              <a:t>= net energy saving </a:t>
            </a:r>
            <a:r>
              <a:rPr lang="en-US" sz="1600" b="1" u="none" strike="noStrike">
                <a:solidFill>
                  <a:schemeClr val="lt1"/>
                </a:solidFill>
                <a:effectLst/>
                <a:uFillTx/>
                <a:latin typeface="Arial"/>
                <a:ea typeface="DejaVu Sans"/>
              </a:rPr>
              <a:t>factor of 2</a:t>
            </a:r>
            <a:endParaRPr lang="en-US" sz="1600" b="0" u="none" strike="noStrike">
              <a:solidFill>
                <a:srgbClr val="FFFFFF"/>
              </a:solidFill>
              <a:effectLst/>
              <a:uFillTx/>
              <a:latin typeface="Calibri"/>
            </a:endParaRPr>
          </a:p>
        </p:txBody>
      </p:sp>
      <p:sp>
        <p:nvSpPr>
          <p:cNvPr id="656" name="TextBox 9"/>
          <p:cNvSpPr/>
          <p:nvPr/>
        </p:nvSpPr>
        <p:spPr>
          <a:xfrm>
            <a:off x="163440" y="3779640"/>
            <a:ext cx="6929640" cy="245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b="0" u="none" strike="noStrike">
                <a:solidFill>
                  <a:schemeClr val="dk1"/>
                </a:solidFill>
                <a:effectLst/>
                <a:uFillTx/>
                <a:latin typeface="Aptos"/>
              </a:rPr>
              <a:t>Presented at IPAC 2025:  “Optimization of Piezo Operation for Superconducting TESLA Cavities at EuxXFEL”, M. Grecki </a:t>
            </a:r>
            <a:r>
              <a:rPr lang="en-US" sz="1000" b="0" i="1" u="none" strike="noStrike">
                <a:solidFill>
                  <a:schemeClr val="dk1"/>
                </a:solidFill>
                <a:effectLst/>
                <a:uFillTx/>
                <a:latin typeface="Aptos"/>
              </a:rPr>
              <a:t>et al.</a:t>
            </a:r>
            <a:endParaRPr lang="en-US" sz="1000" b="0" u="none" strike="noStrike">
              <a:solidFill>
                <a:srgbClr val="000000"/>
              </a:solidFill>
              <a:effectLst/>
              <a:uFillTx/>
              <a:latin typeface="Calibri"/>
            </a:endParaRPr>
          </a:p>
        </p:txBody>
      </p:sp>
      <p:grpSp>
        <p:nvGrpSpPr>
          <p:cNvPr id="657" name="Group 13"/>
          <p:cNvGrpSpPr/>
          <p:nvPr/>
        </p:nvGrpSpPr>
        <p:grpSpPr>
          <a:xfrm>
            <a:off x="263520" y="4147560"/>
            <a:ext cx="10851840" cy="2710080"/>
            <a:chOff x="263520" y="4147560"/>
            <a:chExt cx="10851840" cy="2710080"/>
          </a:xfrm>
        </p:grpSpPr>
        <p:sp>
          <p:nvSpPr>
            <p:cNvPr id="658" name="PlaceHolder 1"/>
            <p:cNvSpPr/>
            <p:nvPr/>
          </p:nvSpPr>
          <p:spPr>
            <a:xfrm>
              <a:off x="263520" y="4147560"/>
              <a:ext cx="10514520" cy="260064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914400">
                <a:lnSpc>
                  <a:spcPct val="90000"/>
                </a:lnSpc>
                <a:spcBef>
                  <a:spcPts val="1001"/>
                </a:spcBef>
                <a:tabLst>
                  <a:tab pos="0" algn="l"/>
                </a:tabLst>
              </a:pPr>
              <a:r>
                <a:rPr lang="en-GB" sz="2000" b="1" i="1" u="none" strike="noStrike">
                  <a:solidFill>
                    <a:schemeClr val="dk1"/>
                  </a:solidFill>
                  <a:effectLst/>
                  <a:uFillTx/>
                  <a:latin typeface="Arial"/>
                </a:rPr>
                <a:t>Example 2: developing machine learning–based diagnostics for SRF cavities (HZB)</a:t>
              </a:r>
              <a:endParaRPr lang="en-US" sz="2000" b="0" u="none" strike="noStrike">
                <a:solidFill>
                  <a:srgbClr val="000000"/>
                </a:solidFill>
                <a:effectLst/>
                <a:uFillTx/>
                <a:latin typeface="Calibri"/>
              </a:endParaRPr>
            </a:p>
            <a:p>
              <a:pPr defTabSz="914400">
                <a:lnSpc>
                  <a:spcPct val="110000"/>
                </a:lnSpc>
                <a:spcAft>
                  <a:spcPts val="1199"/>
                </a:spcAft>
                <a:tabLst>
                  <a:tab pos="0" algn="l"/>
                </a:tabLst>
              </a:pPr>
              <a:br>
                <a:rPr sz="1200"/>
              </a:br>
              <a:r>
                <a:rPr lang="en-US" sz="1800" b="1" u="none" strike="noStrike">
                  <a:solidFill>
                    <a:schemeClr val="dk1"/>
                  </a:solidFill>
                  <a:effectLst/>
                  <a:uFillTx/>
                  <a:latin typeface="Arial"/>
                </a:rPr>
                <a:t>Deep learning of cavity detuning </a:t>
              </a:r>
              <a:endParaRPr lang="en-US" sz="1800" b="0" u="none" strike="noStrike">
                <a:solidFill>
                  <a:srgbClr val="000000"/>
                </a:solidFill>
                <a:effectLst/>
                <a:uFillTx/>
                <a:latin typeface="Calibri"/>
              </a:endParaRPr>
            </a:p>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Can one use </a:t>
              </a:r>
              <a:r>
                <a:rPr lang="en-US" sz="1600" b="1" u="none" strike="noStrike">
                  <a:solidFill>
                    <a:schemeClr val="dk1"/>
                  </a:solidFill>
                  <a:effectLst/>
                  <a:uFillTx/>
                  <a:latin typeface="Arial"/>
                </a:rPr>
                <a:t>machine learning</a:t>
              </a:r>
              <a:r>
                <a:rPr lang="en-US" sz="1600" b="0" u="none" strike="noStrike">
                  <a:solidFill>
                    <a:schemeClr val="dk1"/>
                  </a:solidFill>
                  <a:effectLst/>
                  <a:uFillTx/>
                  <a:latin typeface="Arial"/>
                </a:rPr>
                <a:t> (auto encoders) to </a:t>
              </a:r>
              <a:r>
                <a:rPr lang="en-US" sz="1600" b="1" u="none" strike="noStrike">
                  <a:solidFill>
                    <a:schemeClr val="dk1"/>
                  </a:solidFill>
                  <a:effectLst/>
                  <a:uFillTx/>
                  <a:latin typeface="Arial"/>
                </a:rPr>
                <a:t>predict detuning</a:t>
              </a:r>
              <a:r>
                <a:rPr lang="en-US" sz="1600" b="0" u="none" strike="noStrike">
                  <a:solidFill>
                    <a:schemeClr val="dk1"/>
                  </a:solidFill>
                  <a:effectLst/>
                  <a:uFillTx/>
                  <a:latin typeface="Arial"/>
                </a:rPr>
                <a:t> in CW</a:t>
              </a:r>
              <a:endParaRPr lang="en-US" sz="1600" b="0" u="none" strike="noStrike">
                <a:solidFill>
                  <a:srgbClr val="000000"/>
                </a:solidFill>
                <a:effectLst/>
                <a:uFillTx/>
                <a:latin typeface="Calibri"/>
              </a:endParaRPr>
            </a:p>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Use </a:t>
              </a:r>
              <a:r>
                <a:rPr lang="en-US" sz="1600" b="1" u="none" strike="noStrike">
                  <a:solidFill>
                    <a:schemeClr val="dk1"/>
                  </a:solidFill>
                  <a:effectLst/>
                  <a:uFillTx/>
                  <a:latin typeface="Arial"/>
                </a:rPr>
                <a:t>deep learning </a:t>
              </a:r>
              <a:r>
                <a:rPr lang="en-US" sz="1600" b="0" u="none" strike="noStrike">
                  <a:solidFill>
                    <a:schemeClr val="dk1"/>
                  </a:solidFill>
                  <a:effectLst/>
                  <a:uFillTx/>
                  <a:latin typeface="Arial"/>
                </a:rPr>
                <a:t>to adapt the cavity model to real-time variations</a:t>
              </a:r>
              <a:endParaRPr lang="en-US" sz="1600" b="0" u="none" strike="noStrike">
                <a:solidFill>
                  <a:srgbClr val="000000"/>
                </a:solidFill>
                <a:effectLst/>
                <a:uFillTx/>
                <a:latin typeface="Calibri"/>
              </a:endParaRPr>
            </a:p>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Use Koopman filter to make dynamics of the system appear linear </a:t>
              </a:r>
              <a:endParaRPr lang="en-US" sz="1600" b="0" u="none" strike="noStrike">
                <a:solidFill>
                  <a:srgbClr val="000000"/>
                </a:solidFill>
                <a:effectLst/>
                <a:uFillTx/>
                <a:latin typeface="Calibri"/>
              </a:endParaRPr>
            </a:p>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Simulated </a:t>
              </a:r>
              <a:r>
                <a:rPr lang="en-US" sz="1600" b="1" u="none" strike="noStrike">
                  <a:solidFill>
                    <a:schemeClr val="dk1"/>
                  </a:solidFill>
                  <a:effectLst/>
                  <a:uFillTx/>
                  <a:latin typeface="Arial"/>
                </a:rPr>
                <a:t>detuning data</a:t>
              </a:r>
              <a:r>
                <a:rPr lang="en-US" sz="1600" b="0" u="none" strike="noStrike">
                  <a:solidFill>
                    <a:schemeClr val="dk1"/>
                  </a:solidFill>
                  <a:effectLst/>
                  <a:uFillTx/>
                  <a:latin typeface="Arial"/>
                </a:rPr>
                <a:t>, then used to train and test model</a:t>
              </a:r>
              <a:endParaRPr lang="en-US" sz="1600" b="0" u="none" strike="noStrike">
                <a:solidFill>
                  <a:srgbClr val="000000"/>
                </a:solidFill>
                <a:effectLst/>
                <a:uFillTx/>
                <a:latin typeface="Calibri"/>
              </a:endParaRPr>
            </a:p>
          </p:txBody>
        </p:sp>
        <p:pic>
          <p:nvPicPr>
            <p:cNvPr id="659" name="Picture 37"/>
            <p:cNvPicPr/>
            <p:nvPr/>
          </p:nvPicPr>
          <p:blipFill>
            <a:blip r:embed="rId5"/>
            <a:stretch/>
          </p:blipFill>
          <p:spPr>
            <a:xfrm>
              <a:off x="7905960" y="4506480"/>
              <a:ext cx="3209400" cy="2351160"/>
            </a:xfrm>
            <a:prstGeom prst="rect">
              <a:avLst/>
            </a:prstGeom>
            <a:noFill/>
            <a:ln w="0">
              <a:noFill/>
            </a:ln>
          </p:spPr>
        </p:pic>
      </p:grpSp>
      <p:sp>
        <p:nvSpPr>
          <p:cNvPr id="660" name="PlaceHolder 1"/>
          <p:cNvSpPr/>
          <p:nvPr/>
        </p:nvSpPr>
        <p:spPr>
          <a:xfrm>
            <a:off x="4680" y="6476400"/>
            <a:ext cx="41137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en-US" sz="1100" b="0" u="none" strike="noStrike">
                <a:solidFill>
                  <a:schemeClr val="dk1"/>
                </a:solidFill>
                <a:effectLst/>
                <a:uFillTx/>
                <a:latin typeface="Aptos"/>
              </a:rPr>
              <a:t>    iSAS WP2 LLRF | J. Branlard | WP2 status update</a:t>
            </a:r>
            <a:endParaRPr lang="en-US" sz="11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712228A8-3F7B-21F6-31AC-DC804368FCE3}"/>
              </a:ext>
            </a:extLst>
          </p:cNvPr>
          <p:cNvSpPr>
            <a:spLocks noGrp="1"/>
          </p:cNvSpPr>
          <p:nvPr>
            <p:ph type="sldNum" idx="11"/>
          </p:nvPr>
        </p:nvSpPr>
        <p:spPr/>
        <p:txBody>
          <a:bodyPr/>
          <a:lstStyle/>
          <a:p>
            <a:pPr indent="0" algn="r" defTabSz="914400">
              <a:lnSpc>
                <a:spcPct val="100000"/>
              </a:lnSpc>
              <a:buNone/>
              <a:tabLst>
                <a:tab pos="0" algn="l"/>
              </a:tabLst>
            </a:pPr>
            <a:fld id="{DD6A7A30-4185-4966-83FB-72C767273891}" type="slidenum">
              <a:rPr lang="en-BE" sz="1200" b="0" u="none" strike="noStrike" smtClean="0">
                <a:solidFill>
                  <a:schemeClr val="dk1">
                    <a:tint val="82000"/>
                  </a:schemeClr>
                </a:solidFill>
                <a:effectLst/>
                <a:uFillTx/>
                <a:latin typeface="Aptos"/>
              </a:rPr>
              <a:t>41</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D5488C48-19E1-9AE0-F521-C5055D9BE361}"/>
              </a:ext>
            </a:extLst>
          </p:cNvPr>
          <p:cNvSpPr>
            <a:spLocks noGrp="1"/>
          </p:cNvSpPr>
          <p:nvPr>
            <p:ph type="ftr" idx="10"/>
          </p:nvPr>
        </p:nvSpPr>
        <p:spPr/>
        <p:txBody>
          <a:bodyPr/>
          <a:lstStyle/>
          <a:p>
            <a:pPr indent="0" algn="ctr" defTabSz="914400">
              <a:lnSpc>
                <a:spcPct val="100000"/>
              </a:lnSpc>
              <a:buNone/>
              <a:tabLst>
                <a:tab pos="0" algn="l"/>
              </a:tabLst>
            </a:pPr>
            <a:r>
              <a:rPr lang="en-US" sz="14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PlaceHolder 1"/>
          <p:cNvSpPr>
            <a:spLocks noGrp="1"/>
          </p:cNvSpPr>
          <p:nvPr>
            <p:ph type="title"/>
          </p:nvPr>
        </p:nvSpPr>
        <p:spPr>
          <a:xfrm>
            <a:off x="407880" y="349560"/>
            <a:ext cx="11374920" cy="450000"/>
          </a:xfrm>
          <a:prstGeom prst="rect">
            <a:avLst/>
          </a:prstGeom>
          <a:noFill/>
          <a:ln w="0">
            <a:noFill/>
          </a:ln>
        </p:spPr>
        <p:txBody>
          <a:bodyPr lIns="0" tIns="0" rIns="0" bIns="0" anchor="t">
            <a:noAutofit/>
          </a:bodyPr>
          <a:lstStyle>
            <a:lvl1pPr indent="0" defTabSz="914400">
              <a:lnSpc>
                <a:spcPct val="90000"/>
              </a:lnSpc>
              <a:buNone/>
              <a:tabLst>
                <a:tab pos="0" algn="l"/>
              </a:tabLst>
              <a:defRPr lang="en-US" sz="3000" b="1" u="none" strike="noStrike">
                <a:solidFill>
                  <a:schemeClr val="dk1"/>
                </a:solidFill>
                <a:effectLst/>
                <a:uFillTx/>
                <a:latin typeface="Arial"/>
              </a:defRPr>
            </a:lvl1pPr>
          </a:lstStyle>
          <a:p>
            <a:pPr indent="0" defTabSz="914400">
              <a:lnSpc>
                <a:spcPct val="90000"/>
              </a:lnSpc>
              <a:buNone/>
              <a:tabLst>
                <a:tab pos="0" algn="l"/>
              </a:tabLst>
            </a:pPr>
            <a:r>
              <a:rPr lang="en-US" sz="3000" b="1" u="none" strike="noStrike">
                <a:solidFill>
                  <a:schemeClr val="dk1"/>
                </a:solidFill>
                <a:effectLst/>
                <a:uFillTx/>
                <a:latin typeface="Arial"/>
              </a:rPr>
              <a:t>C</a:t>
            </a:r>
            <a:r>
              <a:rPr lang="en-US" sz="3000" b="1" u="none" strike="noStrike">
                <a:solidFill>
                  <a:schemeClr val="accent1"/>
                </a:solidFill>
                <a:effectLst/>
                <a:uFillTx/>
                <a:latin typeface="Arial"/>
              </a:rPr>
              <a:t>arrier </a:t>
            </a:r>
            <a:r>
              <a:rPr lang="en-US" sz="3000" b="1" u="none" strike="noStrike">
                <a:solidFill>
                  <a:schemeClr val="dk1"/>
                </a:solidFill>
                <a:effectLst/>
                <a:uFillTx/>
                <a:latin typeface="Arial"/>
              </a:rPr>
              <a:t>S</a:t>
            </a:r>
            <a:r>
              <a:rPr lang="en-US" sz="3000" b="1" u="none" strike="noStrike">
                <a:solidFill>
                  <a:schemeClr val="accent1"/>
                </a:solidFill>
                <a:effectLst/>
                <a:uFillTx/>
                <a:latin typeface="Arial"/>
              </a:rPr>
              <a:t>uppression </a:t>
            </a:r>
            <a:r>
              <a:rPr lang="en-US" sz="3000" b="1" u="none" strike="noStrike">
                <a:solidFill>
                  <a:schemeClr val="dk1"/>
                </a:solidFill>
                <a:effectLst/>
                <a:uFillTx/>
                <a:latin typeface="Arial"/>
              </a:rPr>
              <a:t>I</a:t>
            </a:r>
            <a:r>
              <a:rPr lang="en-US" sz="3000" b="1" u="none" strike="noStrike">
                <a:solidFill>
                  <a:schemeClr val="accent1"/>
                </a:solidFill>
                <a:effectLst/>
                <a:uFillTx/>
                <a:latin typeface="Arial"/>
              </a:rPr>
              <a:t>nterferometer</a:t>
            </a:r>
            <a:endParaRPr lang="en-BE" sz="3000" b="0" u="none" strike="noStrike">
              <a:solidFill>
                <a:schemeClr val="dk1"/>
              </a:solidFill>
              <a:effectLst/>
              <a:uFillTx/>
              <a:latin typeface="Aptos"/>
            </a:endParaRPr>
          </a:p>
        </p:txBody>
      </p:sp>
      <p:sp>
        <p:nvSpPr>
          <p:cNvPr id="663" name="PlaceHolder 2"/>
          <p:cNvSpPr>
            <a:spLocks noGrp="1"/>
          </p:cNvSpPr>
          <p:nvPr>
            <p:ph/>
          </p:nvPr>
        </p:nvSpPr>
        <p:spPr>
          <a:xfrm>
            <a:off x="407880" y="817560"/>
            <a:ext cx="11374920" cy="378000"/>
          </a:xfrm>
          <a:prstGeom prst="rect">
            <a:avLst/>
          </a:prstGeom>
          <a:noFill/>
          <a:ln w="0">
            <a:noFill/>
          </a:ln>
        </p:spPr>
        <p:txBody>
          <a:bodyPr lIns="0" tIns="0" rIns="0" bIns="0" anchor="t">
            <a:no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indent="0" defTabSz="914400">
              <a:lnSpc>
                <a:spcPct val="110000"/>
              </a:lnSpc>
              <a:buNone/>
              <a:tabLst>
                <a:tab pos="0" algn="l"/>
              </a:tabLst>
            </a:pPr>
            <a:r>
              <a:rPr lang="en-US" sz="1800" b="1" u="none" strike="noStrike">
                <a:solidFill>
                  <a:schemeClr val="accent2"/>
                </a:solidFill>
                <a:effectLst/>
                <a:uFillTx/>
                <a:latin typeface="Arial"/>
              </a:rPr>
              <a:t>Concept</a:t>
            </a:r>
            <a:endParaRPr lang="en-BE" sz="1800" b="0" u="none" strike="noStrike">
              <a:solidFill>
                <a:schemeClr val="dk1"/>
              </a:solidFill>
              <a:effectLst/>
              <a:uFillTx/>
              <a:latin typeface="Aptos"/>
            </a:endParaRPr>
          </a:p>
        </p:txBody>
      </p:sp>
      <p:sp>
        <p:nvSpPr>
          <p:cNvPr id="664" name="PlaceHolder 3"/>
          <p:cNvSpPr>
            <a:spLocks noGrp="1"/>
          </p:cNvSpPr>
          <p:nvPr>
            <p:ph/>
          </p:nvPr>
        </p:nvSpPr>
        <p:spPr>
          <a:xfrm>
            <a:off x="507960" y="1312200"/>
            <a:ext cx="4790880" cy="1352520"/>
          </a:xfrm>
          <a:prstGeom prst="rect">
            <a:avLst/>
          </a:prstGeom>
          <a:noFill/>
          <a:ln w="0">
            <a:noFill/>
          </a:ln>
        </p:spPr>
        <p:txBody>
          <a:bodyPr lIns="0" tIns="0" rIns="0" bIns="0" anchor="t">
            <a:no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marL="361800" indent="-361800" defTabSz="914400">
              <a:lnSpc>
                <a:spcPct val="110000"/>
              </a:lnSpc>
              <a:spcAft>
                <a:spcPts val="601"/>
              </a:spcAft>
              <a:buClr>
                <a:srgbClr val="000000"/>
              </a:buClr>
              <a:buFont typeface="Arial"/>
              <a:buChar char="•"/>
              <a:tabLst>
                <a:tab pos="361800" algn="l"/>
              </a:tabLst>
            </a:pPr>
            <a:r>
              <a:rPr lang="en-US" sz="1600" b="0" u="none" strike="noStrike">
                <a:solidFill>
                  <a:schemeClr val="dk1"/>
                </a:solidFill>
                <a:effectLst/>
                <a:uFillTx/>
                <a:latin typeface="Arial"/>
              </a:rPr>
              <a:t>Overcome noise limits of the post-IQ system </a:t>
            </a:r>
            <a:endParaRPr lang="en-BE" sz="1600" b="0" u="none" strike="noStrike">
              <a:solidFill>
                <a:schemeClr val="dk1"/>
              </a:solidFill>
              <a:effectLst/>
              <a:uFillTx/>
              <a:latin typeface="Aptos"/>
            </a:endParaRPr>
          </a:p>
          <a:p>
            <a:pPr marL="361800" indent="-361800" defTabSz="914400">
              <a:lnSpc>
                <a:spcPct val="110000"/>
              </a:lnSpc>
              <a:spcAft>
                <a:spcPts val="601"/>
              </a:spcAft>
              <a:buClr>
                <a:srgbClr val="000000"/>
              </a:buClr>
              <a:buFont typeface="Arial"/>
              <a:buChar char="•"/>
              <a:tabLst>
                <a:tab pos="361800" algn="l"/>
              </a:tabLst>
            </a:pPr>
            <a:r>
              <a:rPr lang="en-US" sz="1600" b="0" u="none" strike="noStrike">
                <a:solidFill>
                  <a:schemeClr val="dk1"/>
                </a:solidFill>
                <a:effectLst/>
                <a:uFillTx/>
                <a:latin typeface="Arial"/>
              </a:rPr>
              <a:t>CSI performance scales with RF input power</a:t>
            </a:r>
            <a:endParaRPr lang="en-BE" sz="1600" b="0" u="none" strike="noStrike">
              <a:solidFill>
                <a:schemeClr val="dk1"/>
              </a:solidFill>
              <a:effectLst/>
              <a:uFillTx/>
              <a:latin typeface="Aptos"/>
            </a:endParaRPr>
          </a:p>
          <a:p>
            <a:pPr marL="361800" indent="-361800" defTabSz="914400">
              <a:lnSpc>
                <a:spcPct val="110000"/>
              </a:lnSpc>
              <a:spcAft>
                <a:spcPts val="601"/>
              </a:spcAft>
              <a:buClr>
                <a:srgbClr val="000000"/>
              </a:buClr>
              <a:buFont typeface="Arial"/>
              <a:buChar char="•"/>
              <a:tabLst>
                <a:tab pos="361800" algn="l"/>
              </a:tabLst>
            </a:pPr>
            <a:r>
              <a:rPr lang="en-US" sz="1600" b="0" u="none" strike="noStrike">
                <a:solidFill>
                  <a:schemeClr val="dk1"/>
                </a:solidFill>
                <a:effectLst/>
                <a:uFillTx/>
                <a:latin typeface="Arial"/>
              </a:rPr>
              <a:t>Source </a:t>
            </a:r>
            <a:r>
              <a:rPr lang="en-US" sz="1600" b="0" u="none" strike="noStrike">
                <a:solidFill>
                  <a:schemeClr val="dk1"/>
                </a:solidFill>
                <a:effectLst/>
                <a:uFillTx/>
                <a:latin typeface="Wingdings"/>
              </a:rPr>
              <a:t></a:t>
            </a:r>
            <a:r>
              <a:rPr lang="en-US" sz="1600" b="0" u="none" strike="noStrike">
                <a:solidFill>
                  <a:schemeClr val="dk1"/>
                </a:solidFill>
                <a:effectLst/>
                <a:uFillTx/>
                <a:latin typeface="Arial"/>
              </a:rPr>
              <a:t> very low amplitude noise !</a:t>
            </a:r>
            <a:endParaRPr lang="en-BE" sz="1600" b="0" u="none" strike="noStrike">
              <a:solidFill>
                <a:schemeClr val="dk1"/>
              </a:solidFill>
              <a:effectLst/>
              <a:uFillTx/>
              <a:latin typeface="Aptos"/>
            </a:endParaRPr>
          </a:p>
          <a:p>
            <a:pPr marL="361800" indent="-361800" defTabSz="914400">
              <a:lnSpc>
                <a:spcPct val="110000"/>
              </a:lnSpc>
              <a:spcAft>
                <a:spcPts val="601"/>
              </a:spcAft>
              <a:buClr>
                <a:srgbClr val="000000"/>
              </a:buClr>
              <a:buFont typeface="Arial"/>
              <a:buChar char="•"/>
              <a:tabLst>
                <a:tab pos="361800" algn="l"/>
              </a:tabLst>
            </a:pPr>
            <a:r>
              <a:rPr lang="en-US" sz="1600" b="0" u="none" strike="noStrike">
                <a:solidFill>
                  <a:schemeClr val="dk1"/>
                </a:solidFill>
                <a:effectLst/>
                <a:uFillTx/>
                <a:latin typeface="Arial"/>
              </a:rPr>
              <a:t>Replace the DUT with the LLRF system</a:t>
            </a:r>
            <a:endParaRPr lang="en-BE" sz="1600" b="0" u="none" strike="noStrike">
              <a:solidFill>
                <a:schemeClr val="dk1"/>
              </a:solidFill>
              <a:effectLst/>
              <a:uFillTx/>
              <a:latin typeface="Aptos"/>
            </a:endParaRPr>
          </a:p>
          <a:p>
            <a:pPr indent="0" defTabSz="914400">
              <a:lnSpc>
                <a:spcPct val="110000"/>
              </a:lnSpc>
              <a:spcAft>
                <a:spcPts val="1199"/>
              </a:spcAft>
              <a:buNone/>
              <a:tabLst>
                <a:tab pos="0" algn="l"/>
              </a:tabLst>
            </a:pPr>
            <a:endParaRPr lang="en-BE" sz="1600" b="0" u="none" strike="noStrike">
              <a:solidFill>
                <a:schemeClr val="dk1"/>
              </a:solidFill>
              <a:effectLst/>
              <a:uFillTx/>
              <a:latin typeface="Aptos"/>
            </a:endParaRPr>
          </a:p>
        </p:txBody>
      </p:sp>
      <p:pic>
        <p:nvPicPr>
          <p:cNvPr id="665" name="Picture 61"/>
          <p:cNvPicPr/>
          <p:nvPr/>
        </p:nvPicPr>
        <p:blipFill>
          <a:blip r:embed="rId2"/>
          <a:stretch/>
        </p:blipFill>
        <p:spPr>
          <a:xfrm>
            <a:off x="5518080" y="1035000"/>
            <a:ext cx="6249240" cy="2511360"/>
          </a:xfrm>
          <a:prstGeom prst="rect">
            <a:avLst/>
          </a:prstGeom>
          <a:noFill/>
          <a:ln w="0">
            <a:noFill/>
          </a:ln>
        </p:spPr>
      </p:pic>
      <p:pic>
        <p:nvPicPr>
          <p:cNvPr id="666" name="Picture 62"/>
          <p:cNvPicPr/>
          <p:nvPr/>
        </p:nvPicPr>
        <p:blipFill>
          <a:blip r:embed="rId3"/>
          <a:stretch/>
        </p:blipFill>
        <p:spPr>
          <a:xfrm>
            <a:off x="475560" y="3081960"/>
            <a:ext cx="4774680" cy="3268440"/>
          </a:xfrm>
          <a:prstGeom prst="rect">
            <a:avLst/>
          </a:prstGeom>
          <a:noFill/>
          <a:ln w="0">
            <a:noFill/>
          </a:ln>
        </p:spPr>
      </p:pic>
      <p:sp>
        <p:nvSpPr>
          <p:cNvPr id="667" name="Arrow: Down 2"/>
          <p:cNvSpPr/>
          <p:nvPr/>
        </p:nvSpPr>
        <p:spPr>
          <a:xfrm rot="4378800" flipH="1">
            <a:off x="6254640" y="2057760"/>
            <a:ext cx="154080" cy="2260800"/>
          </a:xfrm>
          <a:prstGeom prst="downArrow">
            <a:avLst>
              <a:gd name="adj1" fmla="val 50000"/>
              <a:gd name="adj2" fmla="val 50000"/>
            </a:avLst>
          </a:prstGeom>
          <a:solidFill>
            <a:srgbClr val="FFC000"/>
          </a:solidFill>
          <a:ln w="9525">
            <a:solidFill>
              <a:srgbClr val="00B0F0"/>
            </a:solidFill>
          </a:ln>
          <a:effectLst>
            <a:outerShdw blurRad="6336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de-DE" sz="1600" b="0" u="none" strike="noStrike">
              <a:solidFill>
                <a:schemeClr val="dk1"/>
              </a:solidFill>
              <a:effectLst/>
              <a:uFillTx/>
              <a:latin typeface="Arial"/>
            </a:endParaRPr>
          </a:p>
        </p:txBody>
      </p:sp>
      <p:sp>
        <p:nvSpPr>
          <p:cNvPr id="668" name="Textplatzhalter 5"/>
          <p:cNvSpPr/>
          <p:nvPr/>
        </p:nvSpPr>
        <p:spPr>
          <a:xfrm>
            <a:off x="5699520" y="3624840"/>
            <a:ext cx="5889960" cy="1454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600" b="0" u="none" strike="noStrike">
                <a:solidFill>
                  <a:schemeClr val="dk1"/>
                </a:solidFill>
                <a:effectLst/>
                <a:uFillTx/>
                <a:latin typeface="Arial"/>
              </a:rPr>
              <a:t>CSI signal contains no carrier</a:t>
            </a:r>
            <a:endParaRPr lang="en-US" sz="1600" b="0" u="none" strike="noStrike">
              <a:solidFill>
                <a:srgbClr val="000000"/>
              </a:solidFill>
              <a:effectLst/>
              <a:uFillTx/>
              <a:latin typeface="Calibri"/>
            </a:endParaRPr>
          </a:p>
          <a:p>
            <a:pPr marL="628560" lvl="1" indent="-266760" defTabSz="914400">
              <a:lnSpc>
                <a:spcPct val="100000"/>
              </a:lnSpc>
              <a:spcAft>
                <a:spcPts val="799"/>
              </a:spcAft>
              <a:buClr>
                <a:srgbClr val="000000"/>
              </a:buClr>
              <a:buFont typeface="Arial"/>
              <a:buChar char="•"/>
              <a:tabLst>
                <a:tab pos="361800" algn="l"/>
              </a:tabLst>
            </a:pPr>
            <a:r>
              <a:rPr lang="en-US" sz="1400" b="0" u="none" strike="noStrike">
                <a:solidFill>
                  <a:schemeClr val="dk1"/>
                </a:solidFill>
                <a:effectLst/>
                <a:uFillTx/>
                <a:latin typeface="Arial"/>
              </a:rPr>
              <a:t>no absolute information of amplitude and phase </a:t>
            </a:r>
            <a:endParaRPr lang="en-US" sz="1400" b="0" u="none" strike="noStrike">
              <a:solidFill>
                <a:srgbClr val="000000"/>
              </a:solidFill>
              <a:effectLst/>
              <a:uFillTx/>
              <a:latin typeface="Calibri"/>
            </a:endParaRPr>
          </a:p>
          <a:p>
            <a:pPr marL="361800" indent="-361800" defTabSz="914400">
              <a:lnSpc>
                <a:spcPct val="110000"/>
              </a:lnSpc>
              <a:spcAft>
                <a:spcPts val="1199"/>
              </a:spcAft>
              <a:buClr>
                <a:srgbClr val="000000"/>
              </a:buClr>
              <a:buFont typeface="Arial"/>
              <a:buChar char="•"/>
              <a:tabLst>
                <a:tab pos="361800" algn="l"/>
              </a:tabLst>
            </a:pPr>
            <a:r>
              <a:rPr lang="en-US" sz="1600" b="0" u="none" strike="noStrike">
                <a:solidFill>
                  <a:schemeClr val="dk1"/>
                </a:solidFill>
                <a:effectLst/>
                <a:uFillTx/>
                <a:latin typeface="Arial"/>
              </a:rPr>
              <a:t>CSI signal as amplified error signal </a:t>
            </a:r>
            <a:endParaRPr lang="en-US" sz="1600" b="0" u="none" strike="noStrike">
              <a:solidFill>
                <a:srgbClr val="000000"/>
              </a:solidFill>
              <a:effectLst/>
              <a:uFillTx/>
              <a:latin typeface="Calibri"/>
            </a:endParaRPr>
          </a:p>
          <a:p>
            <a:pPr marL="628560" lvl="1" indent="-266760" defTabSz="914400">
              <a:lnSpc>
                <a:spcPct val="100000"/>
              </a:lnSpc>
              <a:spcAft>
                <a:spcPts val="799"/>
              </a:spcAft>
              <a:buClr>
                <a:srgbClr val="000000"/>
              </a:buClr>
              <a:buFont typeface="Arial"/>
              <a:buChar char="•"/>
              <a:tabLst>
                <a:tab pos="361800" algn="l"/>
              </a:tabLst>
            </a:pPr>
            <a:r>
              <a:rPr lang="en-US" sz="1400" b="0" u="none" strike="noStrike">
                <a:solidFill>
                  <a:schemeClr val="dk1"/>
                </a:solidFill>
                <a:effectLst/>
                <a:uFillTx/>
                <a:latin typeface="Arial"/>
              </a:rPr>
              <a:t>Combination of CSI and standard measurement as controller input</a:t>
            </a:r>
            <a:endParaRPr lang="en-US" sz="1400" b="0" u="none" strike="noStrike">
              <a:solidFill>
                <a:srgbClr val="000000"/>
              </a:solidFill>
              <a:effectLst/>
              <a:uFillTx/>
              <a:latin typeface="Calibri"/>
            </a:endParaRPr>
          </a:p>
          <a:p>
            <a:pPr defTabSz="914400">
              <a:lnSpc>
                <a:spcPct val="100000"/>
              </a:lnSpc>
              <a:spcAft>
                <a:spcPts val="799"/>
              </a:spcAft>
              <a:tabLst>
                <a:tab pos="361800" algn="l"/>
              </a:tabLst>
            </a:pPr>
            <a:endParaRPr lang="en-US" sz="1400" b="0" u="none" strike="noStrike">
              <a:solidFill>
                <a:srgbClr val="000000"/>
              </a:solidFill>
              <a:effectLst/>
              <a:uFillTx/>
              <a:latin typeface="Calibri"/>
            </a:endParaRPr>
          </a:p>
          <a:p>
            <a:pPr defTabSz="914400">
              <a:lnSpc>
                <a:spcPct val="100000"/>
              </a:lnSpc>
              <a:spcAft>
                <a:spcPts val="799"/>
              </a:spcAft>
              <a:tabLst>
                <a:tab pos="361800" algn="l"/>
              </a:tabLst>
            </a:pPr>
            <a:endParaRPr lang="en-US" sz="1400" b="0" u="none" strike="noStrike">
              <a:solidFill>
                <a:srgbClr val="000000"/>
              </a:solidFill>
              <a:effectLst/>
              <a:uFillTx/>
              <a:latin typeface="Calibri"/>
            </a:endParaRPr>
          </a:p>
        </p:txBody>
      </p:sp>
      <p:sp>
        <p:nvSpPr>
          <p:cNvPr id="669" name="TextBox 110"/>
          <p:cNvSpPr/>
          <p:nvPr/>
        </p:nvSpPr>
        <p:spPr>
          <a:xfrm>
            <a:off x="9793440" y="804240"/>
            <a:ext cx="163620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1" i="1" u="none" strike="noStrike">
                <a:solidFill>
                  <a:srgbClr val="00B0F0"/>
                </a:solidFill>
                <a:effectLst/>
                <a:uFillTx/>
                <a:latin typeface="Arial"/>
              </a:rPr>
              <a:t>Courtesy: M. Hoffmann</a:t>
            </a:r>
            <a:endParaRPr lang="en-US" sz="1050" b="0" u="none" strike="noStrike">
              <a:solidFill>
                <a:srgbClr val="000000"/>
              </a:solidFill>
              <a:effectLst/>
              <a:uFillTx/>
              <a:latin typeface="Calibri"/>
            </a:endParaRPr>
          </a:p>
        </p:txBody>
      </p:sp>
      <p:pic>
        <p:nvPicPr>
          <p:cNvPr id="670" name="Picture 63"/>
          <p:cNvPicPr/>
          <p:nvPr/>
        </p:nvPicPr>
        <p:blipFill>
          <a:blip r:embed="rId4"/>
          <a:stretch/>
        </p:blipFill>
        <p:spPr>
          <a:xfrm>
            <a:off x="6353280" y="5130720"/>
            <a:ext cx="5109480" cy="1203120"/>
          </a:xfrm>
          <a:prstGeom prst="rect">
            <a:avLst/>
          </a:prstGeom>
          <a:noFill/>
          <a:ln w="0">
            <a:noFill/>
          </a:ln>
        </p:spPr>
      </p:pic>
      <p:sp>
        <p:nvSpPr>
          <p:cNvPr id="2" name="Slide Number Placeholder 1">
            <a:extLst>
              <a:ext uri="{FF2B5EF4-FFF2-40B4-BE49-F238E27FC236}">
                <a16:creationId xmlns:a16="http://schemas.microsoft.com/office/drawing/2014/main" id="{43DD7669-97EB-89DF-804D-7E8A082C3DD0}"/>
              </a:ext>
            </a:extLst>
          </p:cNvPr>
          <p:cNvSpPr>
            <a:spLocks noGrp="1"/>
          </p:cNvSpPr>
          <p:nvPr>
            <p:ph type="sldNum" idx="31"/>
          </p:nvPr>
        </p:nvSpPr>
        <p:spPr/>
        <p:txBody>
          <a:bodyPr/>
          <a:lstStyle/>
          <a:p>
            <a:pPr indent="0" algn="r" defTabSz="914400">
              <a:lnSpc>
                <a:spcPct val="100000"/>
              </a:lnSpc>
              <a:buNone/>
            </a:pPr>
            <a:fld id="{066B2E87-D33C-4F6E-8338-4C18CA9577BB}" type="slidenum">
              <a:rPr lang="en-BE" sz="1200" b="0" u="none" strike="noStrike" smtClean="0">
                <a:solidFill>
                  <a:schemeClr val="dk1">
                    <a:tint val="82000"/>
                  </a:schemeClr>
                </a:solidFill>
                <a:effectLst/>
                <a:uFillTx/>
                <a:latin typeface="Aptos"/>
              </a:rPr>
              <a:t>42</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4F630C34-1D11-796F-9468-A02A42653B74}"/>
              </a:ext>
            </a:extLst>
          </p:cNvPr>
          <p:cNvSpPr>
            <a:spLocks noGrp="1"/>
          </p:cNvSpPr>
          <p:nvPr>
            <p:ph type="ftr" idx="30"/>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PlaceHolder 1"/>
          <p:cNvSpPr>
            <a:spLocks noGrp="1"/>
          </p:cNvSpPr>
          <p:nvPr>
            <p:ph type="title"/>
          </p:nvPr>
        </p:nvSpPr>
        <p:spPr>
          <a:xfrm>
            <a:off x="407880" y="349560"/>
            <a:ext cx="11374920" cy="450000"/>
          </a:xfrm>
          <a:prstGeom prst="rect">
            <a:avLst/>
          </a:prstGeom>
          <a:noFill/>
          <a:ln w="0">
            <a:noFill/>
          </a:ln>
        </p:spPr>
        <p:txBody>
          <a:bodyPr lIns="0" tIns="0" rIns="0" bIns="0" anchor="t">
            <a:noAutofit/>
          </a:bodyPr>
          <a:lstStyle>
            <a:lvl1pPr indent="0" defTabSz="914400">
              <a:lnSpc>
                <a:spcPct val="90000"/>
              </a:lnSpc>
              <a:buNone/>
              <a:tabLst>
                <a:tab pos="0" algn="l"/>
              </a:tabLst>
              <a:defRPr lang="en-US" sz="3000" b="1" u="none" strike="noStrike">
                <a:solidFill>
                  <a:schemeClr val="accent1"/>
                </a:solidFill>
                <a:effectLst/>
                <a:uFillTx/>
                <a:latin typeface="Arial"/>
              </a:defRPr>
            </a:lvl1pPr>
          </a:lstStyle>
          <a:p>
            <a:pPr indent="0" defTabSz="914400">
              <a:lnSpc>
                <a:spcPct val="90000"/>
              </a:lnSpc>
              <a:buNone/>
              <a:tabLst>
                <a:tab pos="0" algn="l"/>
              </a:tabLst>
            </a:pPr>
            <a:r>
              <a:rPr lang="en-US" sz="3000" b="1" u="none" strike="noStrike">
                <a:solidFill>
                  <a:schemeClr val="accent1"/>
                </a:solidFill>
                <a:effectLst/>
                <a:uFillTx/>
                <a:latin typeface="Arial"/>
              </a:rPr>
              <a:t>Measurement Results from CMTB</a:t>
            </a:r>
            <a:endParaRPr lang="en-BE" sz="3000" b="0" u="none" strike="noStrike">
              <a:solidFill>
                <a:schemeClr val="dk1"/>
              </a:solidFill>
              <a:effectLst/>
              <a:uFillTx/>
              <a:latin typeface="Aptos"/>
            </a:endParaRPr>
          </a:p>
        </p:txBody>
      </p:sp>
      <p:pic>
        <p:nvPicPr>
          <p:cNvPr id="672" name="Grafik 6"/>
          <p:cNvPicPr/>
          <p:nvPr/>
        </p:nvPicPr>
        <p:blipFill>
          <a:blip r:embed="rId2"/>
          <a:stretch/>
        </p:blipFill>
        <p:spPr>
          <a:xfrm>
            <a:off x="246240" y="2799360"/>
            <a:ext cx="5823720" cy="3598920"/>
          </a:xfrm>
          <a:prstGeom prst="rect">
            <a:avLst/>
          </a:prstGeom>
          <a:noFill/>
          <a:ln w="0">
            <a:noFill/>
          </a:ln>
        </p:spPr>
      </p:pic>
      <p:sp>
        <p:nvSpPr>
          <p:cNvPr id="673" name="PlaceHolder 2"/>
          <p:cNvSpPr>
            <a:spLocks noGrp="1"/>
          </p:cNvSpPr>
          <p:nvPr>
            <p:ph/>
          </p:nvPr>
        </p:nvSpPr>
        <p:spPr>
          <a:xfrm>
            <a:off x="407880" y="817560"/>
            <a:ext cx="11374920" cy="378000"/>
          </a:xfrm>
          <a:prstGeom prst="rect">
            <a:avLst/>
          </a:prstGeom>
          <a:noFill/>
          <a:ln w="0">
            <a:noFill/>
          </a:ln>
        </p:spPr>
        <p:txBody>
          <a:bodyPr lIns="0" tIns="0" rIns="0" bIns="0" anchor="t">
            <a:no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indent="0" defTabSz="914400">
              <a:lnSpc>
                <a:spcPct val="110000"/>
              </a:lnSpc>
              <a:buNone/>
              <a:tabLst>
                <a:tab pos="0" algn="l"/>
              </a:tabLst>
            </a:pPr>
            <a:r>
              <a:rPr lang="en-US" sz="1800" b="1" u="none" strike="noStrike">
                <a:solidFill>
                  <a:schemeClr val="accent2"/>
                </a:solidFill>
                <a:effectLst/>
                <a:uFillTx/>
                <a:latin typeface="Arial"/>
              </a:rPr>
              <a:t>Lab MO as Reference (best results)</a:t>
            </a:r>
            <a:endParaRPr lang="en-BE" sz="1800" b="0" u="none" strike="noStrike">
              <a:solidFill>
                <a:schemeClr val="dk1"/>
              </a:solidFill>
              <a:effectLst/>
              <a:uFillTx/>
              <a:latin typeface="Aptos"/>
            </a:endParaRPr>
          </a:p>
        </p:txBody>
      </p:sp>
      <p:sp>
        <p:nvSpPr>
          <p:cNvPr id="674" name="PlaceHolder 3"/>
          <p:cNvSpPr>
            <a:spLocks noGrp="1"/>
          </p:cNvSpPr>
          <p:nvPr>
            <p:ph/>
          </p:nvPr>
        </p:nvSpPr>
        <p:spPr>
          <a:xfrm>
            <a:off x="407880" y="1406520"/>
            <a:ext cx="5542920" cy="1244880"/>
          </a:xfrm>
          <a:prstGeom prst="rect">
            <a:avLst/>
          </a:prstGeom>
          <a:noFill/>
          <a:ln w="0">
            <a:noFill/>
          </a:ln>
        </p:spPr>
        <p:txBody>
          <a:bodyPr lIns="0" tIns="0" rIns="0" bIns="0" anchor="t">
            <a:noAutofit/>
          </a:bodyPr>
          <a:lstStyle>
            <a:lvl1pPr marL="432000" indent="-324000">
              <a:lnSpc>
                <a:spcPct val="90000"/>
              </a:lnSpc>
              <a:spcBef>
                <a:spcPts val="1417"/>
              </a:spcBef>
              <a:buClr>
                <a:srgbClr val="000000"/>
              </a:buClr>
              <a:buSzPct val="45000"/>
              <a:buFont typeface="Wingdings" charset="2"/>
              <a:buChar char=""/>
              <a:defRPr lang="en-BE" sz="2800" b="0" u="none" strike="noStrike">
                <a:solidFill>
                  <a:schemeClr val="dk1"/>
                </a:solidFill>
                <a:effectLst/>
                <a:uFillTx/>
                <a:latin typeface="Aptos"/>
              </a:defRPr>
            </a:lvl1pPr>
            <a:lvl2pPr marL="864000" lvl="1" indent="-324000">
              <a:lnSpc>
                <a:spcPct val="90000"/>
              </a:lnSpc>
              <a:spcBef>
                <a:spcPts val="1134"/>
              </a:spcBef>
              <a:buClr>
                <a:srgbClr val="000000"/>
              </a:buClr>
              <a:buSzPct val="75000"/>
              <a:buFont typeface="Symbol" charset="2"/>
              <a:buChar char=""/>
              <a:defRPr lang="en-BE" sz="2000" b="0" u="none" strike="noStrike">
                <a:solidFill>
                  <a:schemeClr val="dk1"/>
                </a:solidFill>
                <a:effectLst/>
                <a:uFillTx/>
                <a:latin typeface="Aptos"/>
              </a:defRPr>
            </a:lvl2pPr>
            <a:lvl3pPr marL="1296000" lvl="2" indent="-288000">
              <a:lnSpc>
                <a:spcPct val="90000"/>
              </a:lnSpc>
              <a:spcBef>
                <a:spcPts val="850"/>
              </a:spcBef>
              <a:buClr>
                <a:srgbClr val="000000"/>
              </a:buClr>
              <a:buSzPct val="45000"/>
              <a:buFont typeface="Wingdings" charset="2"/>
              <a:buChar char=""/>
              <a:defRPr lang="en-BE" sz="1800" b="0" u="none" strike="noStrike">
                <a:solidFill>
                  <a:schemeClr val="dk1"/>
                </a:solidFill>
                <a:effectLst/>
                <a:uFillTx/>
                <a:latin typeface="Aptos"/>
              </a:defRPr>
            </a:lvl3pPr>
            <a:lvl4pPr marL="1728000" lvl="3" indent="-216000">
              <a:lnSpc>
                <a:spcPct val="90000"/>
              </a:lnSpc>
              <a:spcBef>
                <a:spcPts val="567"/>
              </a:spcBef>
              <a:buClr>
                <a:srgbClr val="000000"/>
              </a:buClr>
              <a:buSzPct val="75000"/>
              <a:buFont typeface="Symbol" charset="2"/>
              <a:buChar char=""/>
              <a:defRPr lang="en-BE" sz="1800" b="0" u="none" strike="noStrike">
                <a:solidFill>
                  <a:schemeClr val="dk1"/>
                </a:solidFill>
                <a:effectLst/>
                <a:uFillTx/>
                <a:latin typeface="Aptos"/>
              </a:defRPr>
            </a:lvl4pPr>
            <a:lvl5pPr marL="2160000" lvl="4"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5pPr>
            <a:lvl6pPr marL="2592000" lvl="5"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6pPr>
            <a:lvl7pPr marL="3024000" lvl="6" indent="-216000">
              <a:lnSpc>
                <a:spcPct val="90000"/>
              </a:lnSpc>
              <a:spcBef>
                <a:spcPts val="283"/>
              </a:spcBef>
              <a:buClr>
                <a:srgbClr val="000000"/>
              </a:buClr>
              <a:buSzPct val="45000"/>
              <a:buFont typeface="Wingdings" charset="2"/>
              <a:buChar char=""/>
              <a:defRPr lang="en-BE" sz="2000" b="0" u="none" strike="noStrike">
                <a:solidFill>
                  <a:schemeClr val="dk1"/>
                </a:solidFill>
                <a:effectLst/>
                <a:uFillTx/>
                <a:latin typeface="Aptos"/>
              </a:defRPr>
            </a:lvl7pPr>
          </a:lstStyle>
          <a:p>
            <a:pPr marL="361800" indent="-361800" defTabSz="914400">
              <a:lnSpc>
                <a:spcPct val="110000"/>
              </a:lnSpc>
              <a:spcAft>
                <a:spcPts val="1199"/>
              </a:spcAft>
              <a:buClr>
                <a:srgbClr val="000000"/>
              </a:buClr>
              <a:buFont typeface="Arial"/>
              <a:buChar char="•"/>
              <a:tabLst>
                <a:tab pos="361800" algn="l"/>
              </a:tabLst>
            </a:pPr>
            <a:r>
              <a:rPr lang="en-US" sz="1800" b="0" u="none" strike="noStrike">
                <a:solidFill>
                  <a:schemeClr val="dk1"/>
                </a:solidFill>
                <a:effectLst/>
                <a:uFillTx/>
                <a:latin typeface="Arial"/>
              </a:rPr>
              <a:t>Cavity at Q</a:t>
            </a:r>
            <a:r>
              <a:rPr lang="en-US" sz="1800" b="0" u="none" strike="noStrike" baseline="-25000">
                <a:solidFill>
                  <a:schemeClr val="dk1"/>
                </a:solidFill>
                <a:effectLst/>
                <a:uFillTx/>
                <a:latin typeface="Arial"/>
              </a:rPr>
              <a:t>L</a:t>
            </a:r>
            <a:r>
              <a:rPr lang="en-US" sz="1800" b="0" u="none" strike="noStrike">
                <a:solidFill>
                  <a:schemeClr val="dk1"/>
                </a:solidFill>
                <a:effectLst/>
                <a:uFillTx/>
                <a:latin typeface="Arial"/>
              </a:rPr>
              <a:t> ~ 10</a:t>
            </a:r>
            <a:r>
              <a:rPr lang="en-US" sz="1800" b="0" u="none" strike="noStrike" baseline="30000">
                <a:solidFill>
                  <a:schemeClr val="dk1"/>
                </a:solidFill>
                <a:effectLst/>
                <a:uFillTx/>
                <a:latin typeface="Arial"/>
              </a:rPr>
              <a:t>7</a:t>
            </a:r>
            <a:r>
              <a:rPr lang="en-US" sz="1800" b="0" u="none" strike="noStrike">
                <a:solidFill>
                  <a:schemeClr val="dk1"/>
                </a:solidFill>
                <a:effectLst/>
                <a:uFillTx/>
                <a:latin typeface="Arial"/>
              </a:rPr>
              <a:t> (f</a:t>
            </a:r>
            <a:r>
              <a:rPr lang="en-US" sz="1800" b="0" u="none" strike="noStrike" baseline="-25000">
                <a:solidFill>
                  <a:schemeClr val="dk1"/>
                </a:solidFill>
                <a:effectLst/>
                <a:uFillTx/>
                <a:latin typeface="Arial"/>
              </a:rPr>
              <a:t>12</a:t>
            </a:r>
            <a:r>
              <a:rPr lang="en-US" sz="1800" b="0" u="none" strike="noStrike">
                <a:solidFill>
                  <a:schemeClr val="dk1"/>
                </a:solidFill>
                <a:effectLst/>
                <a:uFillTx/>
                <a:latin typeface="Arial"/>
              </a:rPr>
              <a:t> = ~ 65 Hz)</a:t>
            </a:r>
            <a:endParaRPr lang="en-BE" sz="1800" b="0" u="none" strike="noStrike">
              <a:solidFill>
                <a:schemeClr val="dk1"/>
              </a:solidFill>
              <a:effectLst/>
              <a:uFillTx/>
              <a:latin typeface="Aptos"/>
            </a:endParaRPr>
          </a:p>
          <a:p>
            <a:pPr marL="361800" indent="-361800" defTabSz="914400">
              <a:lnSpc>
                <a:spcPct val="110000"/>
              </a:lnSpc>
              <a:spcAft>
                <a:spcPts val="1199"/>
              </a:spcAft>
              <a:buClr>
                <a:srgbClr val="000000"/>
              </a:buClr>
              <a:buFont typeface="Arial"/>
              <a:buChar char="•"/>
              <a:tabLst>
                <a:tab pos="361800" algn="l"/>
              </a:tabLst>
            </a:pPr>
            <a:r>
              <a:rPr lang="en-US" sz="1800" b="0" u="none" strike="noStrike">
                <a:solidFill>
                  <a:schemeClr val="dk1"/>
                </a:solidFill>
                <a:effectLst/>
                <a:uFillTx/>
                <a:latin typeface="Arial"/>
              </a:rPr>
              <a:t>Open loop vs. PI controller vs. CSI with PI</a:t>
            </a:r>
            <a:endParaRPr lang="en-BE" sz="1800" b="0" u="none" strike="noStrike">
              <a:solidFill>
                <a:schemeClr val="dk1"/>
              </a:solidFill>
              <a:effectLst/>
              <a:uFillTx/>
              <a:latin typeface="Aptos"/>
            </a:endParaRPr>
          </a:p>
          <a:p>
            <a:pPr marL="361800" indent="-361800" defTabSz="914400">
              <a:lnSpc>
                <a:spcPct val="110000"/>
              </a:lnSpc>
              <a:spcAft>
                <a:spcPts val="1199"/>
              </a:spcAft>
              <a:buClr>
                <a:srgbClr val="000000"/>
              </a:buClr>
              <a:buFont typeface="Arial"/>
              <a:buChar char="•"/>
              <a:tabLst>
                <a:tab pos="361800" algn="l"/>
              </a:tabLst>
            </a:pPr>
            <a:r>
              <a:rPr lang="en-US" sz="1800" b="0" u="none" strike="noStrike">
                <a:solidFill>
                  <a:schemeClr val="dk1"/>
                </a:solidFill>
                <a:effectLst/>
                <a:uFillTx/>
                <a:latin typeface="Arial"/>
              </a:rPr>
              <a:t>Reached noise floor of FSWP</a:t>
            </a:r>
            <a:endParaRPr lang="en-BE" sz="1800" b="0" u="none" strike="noStrike">
              <a:solidFill>
                <a:schemeClr val="dk1"/>
              </a:solidFill>
              <a:effectLst/>
              <a:uFillTx/>
              <a:latin typeface="Aptos"/>
            </a:endParaRPr>
          </a:p>
        </p:txBody>
      </p:sp>
      <p:pic>
        <p:nvPicPr>
          <p:cNvPr id="675" name="Grafik 8"/>
          <p:cNvPicPr/>
          <p:nvPr/>
        </p:nvPicPr>
        <p:blipFill>
          <a:blip r:embed="rId3"/>
          <a:stretch/>
        </p:blipFill>
        <p:spPr>
          <a:xfrm>
            <a:off x="5951880" y="2799360"/>
            <a:ext cx="5823720" cy="3598920"/>
          </a:xfrm>
          <a:prstGeom prst="rect">
            <a:avLst/>
          </a:prstGeom>
          <a:noFill/>
          <a:ln w="0">
            <a:noFill/>
          </a:ln>
        </p:spPr>
      </p:pic>
      <p:sp>
        <p:nvSpPr>
          <p:cNvPr id="676" name="Inhaltsplatzhalter 4"/>
          <p:cNvSpPr/>
          <p:nvPr/>
        </p:nvSpPr>
        <p:spPr>
          <a:xfrm>
            <a:off x="5774400" y="1406520"/>
            <a:ext cx="6179760" cy="12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361800" indent="-361800" defTabSz="914400">
              <a:lnSpc>
                <a:spcPct val="110000"/>
              </a:lnSpc>
              <a:spcAft>
                <a:spcPts val="1199"/>
              </a:spcAft>
              <a:buClr>
                <a:srgbClr val="000000"/>
              </a:buClr>
              <a:buFont typeface="Arial"/>
              <a:buChar char="•"/>
              <a:tabLst>
                <a:tab pos="361800" algn="l"/>
              </a:tabLst>
            </a:pPr>
            <a:r>
              <a:rPr lang="en-US" sz="1800" b="0" u="none" strike="noStrike">
                <a:solidFill>
                  <a:schemeClr val="dk1"/>
                </a:solidFill>
                <a:effectLst/>
                <a:uFillTx/>
                <a:latin typeface="Arial"/>
              </a:rPr>
              <a:t>Requires stable condition of the cavity (steady state CW)</a:t>
            </a:r>
            <a:endParaRPr lang="en-US" sz="1800" b="0" u="none" strike="noStrike">
              <a:solidFill>
                <a:srgbClr val="000000"/>
              </a:solidFill>
              <a:effectLst/>
              <a:uFillTx/>
              <a:latin typeface="Calibri"/>
            </a:endParaRPr>
          </a:p>
          <a:p>
            <a:pPr marL="361800" indent="-361800" defTabSz="914400">
              <a:lnSpc>
                <a:spcPct val="110000"/>
              </a:lnSpc>
              <a:spcAft>
                <a:spcPts val="1199"/>
              </a:spcAft>
              <a:buClr>
                <a:srgbClr val="000000"/>
              </a:buClr>
              <a:buFont typeface="Arial"/>
              <a:buChar char="•"/>
              <a:tabLst>
                <a:tab pos="361800" algn="l"/>
              </a:tabLst>
            </a:pPr>
            <a:r>
              <a:rPr lang="en-US" sz="1800" b="0" u="none" strike="noStrike">
                <a:solidFill>
                  <a:schemeClr val="dk1"/>
                </a:solidFill>
                <a:effectLst/>
                <a:uFillTx/>
                <a:latin typeface="Arial"/>
              </a:rPr>
              <a:t>Cavity tuning (PZT) to maintain operation at resonance </a:t>
            </a:r>
            <a:endParaRPr lang="en-US" sz="1800" b="0" u="none" strike="noStrike">
              <a:solidFill>
                <a:srgbClr val="000000"/>
              </a:solidFill>
              <a:effectLst/>
              <a:uFillTx/>
              <a:latin typeface="Calibri"/>
            </a:endParaRPr>
          </a:p>
          <a:p>
            <a:pPr defTabSz="914400">
              <a:lnSpc>
                <a:spcPct val="100000"/>
              </a:lnSpc>
              <a:spcAft>
                <a:spcPts val="799"/>
              </a:spcAft>
              <a:tabLst>
                <a:tab pos="361800" algn="l"/>
              </a:tabLst>
            </a:pPr>
            <a:endParaRPr lang="en-US" sz="1600" b="0" u="none" strike="noStrike">
              <a:solidFill>
                <a:srgbClr val="000000"/>
              </a:solidFill>
              <a:effectLst/>
              <a:uFillTx/>
              <a:latin typeface="Calibri"/>
            </a:endParaRPr>
          </a:p>
        </p:txBody>
      </p:sp>
      <p:sp>
        <p:nvSpPr>
          <p:cNvPr id="677" name="TextBox 111"/>
          <p:cNvSpPr/>
          <p:nvPr/>
        </p:nvSpPr>
        <p:spPr>
          <a:xfrm>
            <a:off x="10199880" y="6290640"/>
            <a:ext cx="163620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50" b="1" i="1" u="none" strike="noStrike">
                <a:solidFill>
                  <a:srgbClr val="00B0F0"/>
                </a:solidFill>
                <a:effectLst/>
                <a:uFillTx/>
                <a:latin typeface="Arial"/>
              </a:rPr>
              <a:t>Courtesy: M. Hoffmann</a:t>
            </a:r>
            <a:endParaRPr lang="en-US" sz="105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B4724BE4-B55D-CC16-04C3-0FBFA0971C2D}"/>
              </a:ext>
            </a:extLst>
          </p:cNvPr>
          <p:cNvSpPr>
            <a:spLocks noGrp="1"/>
          </p:cNvSpPr>
          <p:nvPr>
            <p:ph type="sldNum" idx="31"/>
          </p:nvPr>
        </p:nvSpPr>
        <p:spPr/>
        <p:txBody>
          <a:bodyPr/>
          <a:lstStyle/>
          <a:p>
            <a:pPr indent="0" algn="r" defTabSz="914400">
              <a:lnSpc>
                <a:spcPct val="100000"/>
              </a:lnSpc>
              <a:buNone/>
            </a:pPr>
            <a:fld id="{066B2E87-D33C-4F6E-8338-4C18CA9577BB}" type="slidenum">
              <a:rPr lang="en-BE" sz="1200" b="0" u="none" strike="noStrike" smtClean="0">
                <a:solidFill>
                  <a:schemeClr val="dk1">
                    <a:tint val="82000"/>
                  </a:schemeClr>
                </a:solidFill>
                <a:effectLst/>
                <a:uFillTx/>
                <a:latin typeface="Aptos"/>
              </a:rPr>
              <a:t>43</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5DC6AB12-416D-1873-071F-9034D86C07F0}"/>
              </a:ext>
            </a:extLst>
          </p:cNvPr>
          <p:cNvSpPr>
            <a:spLocks noGrp="1"/>
          </p:cNvSpPr>
          <p:nvPr>
            <p:ph type="ftr" idx="30"/>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3"/>
          <p:cNvSpPr/>
          <p:nvPr/>
        </p:nvSpPr>
        <p:spPr>
          <a:xfrm>
            <a:off x="3418200" y="315720"/>
            <a:ext cx="554292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achievements of Task 2.1 </a:t>
            </a:r>
            <a:endParaRPr lang="en-US" sz="2400" b="0" u="none" strike="noStrike">
              <a:solidFill>
                <a:srgbClr val="000000"/>
              </a:solidFill>
              <a:effectLst/>
              <a:uFillTx/>
              <a:latin typeface="Calibri"/>
            </a:endParaRPr>
          </a:p>
        </p:txBody>
      </p:sp>
      <p:pic>
        <p:nvPicPr>
          <p:cNvPr id="100"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101" name="PlaceHolder 1"/>
          <p:cNvSpPr>
            <a:spLocks noGrp="1"/>
          </p:cNvSpPr>
          <p:nvPr>
            <p:ph/>
          </p:nvPr>
        </p:nvSpPr>
        <p:spPr>
          <a:xfrm>
            <a:off x="838080" y="1825560"/>
            <a:ext cx="10515240" cy="4350960"/>
          </a:xfrm>
          <a:prstGeom prst="rect">
            <a:avLst/>
          </a:prstGeom>
          <a:noFill/>
          <a:ln w="0">
            <a:noFill/>
          </a:ln>
        </p:spPr>
        <p:txBody>
          <a:bodyPr lIns="91440" tIns="45720" rIns="91440" bIns="45720" anchor="t">
            <a:norm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a:solidFill>
                  <a:srgbClr val="002060"/>
                </a:solidFill>
                <a:effectLst/>
                <a:uFillTx/>
                <a:latin typeface="Aptos"/>
              </a:rPr>
              <a:t>Task 2.1 Achievements</a:t>
            </a:r>
            <a:endParaRPr lang="en-BE" sz="20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WP2 coordination meetings (~ every 2 months)</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Email list and shared repository</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Identified test stands infrastructure for shared tests</a:t>
            </a:r>
            <a:endParaRPr lang="en-BE" sz="18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Euclid Techlabs is WP2’s industrial partner </a:t>
            </a:r>
            <a:r>
              <a:rPr lang="en-US" sz="1400" b="0" u="none" strike="noStrike">
                <a:solidFill>
                  <a:schemeClr val="dk1"/>
                </a:solidFill>
                <a:effectLst/>
                <a:uFillTx/>
                <a:latin typeface="Aptos"/>
              </a:rPr>
              <a:t>(overlap with FE-FRT development)</a:t>
            </a:r>
            <a:endParaRPr lang="en-BE" sz="14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New hire for iSAS WP2 </a:t>
            </a:r>
            <a:endParaRPr lang="en-BE" sz="1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HZB (2025) : Andrei Maalberg, postdoc for iSAS (ML for detuning)</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DESY (2026) : Mona Ebernez , Bachelor’s student for cryomodule testing support </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DESY (2027) : consulting position for soon-to-be retired RF expert</a:t>
            </a:r>
            <a:endParaRPr lang="en-BE" sz="14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Change in WP2 management</a:t>
            </a:r>
            <a:endParaRPr lang="en-BE" sz="18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Lead (2025)      : Holger Schlarb → Julien Branlard</a:t>
            </a:r>
            <a:endParaRPr lang="en-BE" sz="1400" b="0" u="none" strike="noStrike">
              <a:solidFill>
                <a:schemeClr val="dk1"/>
              </a:solidFill>
              <a:effectLst/>
              <a:uFillTx/>
              <a:latin typeface="Aptos"/>
            </a:endParaRPr>
          </a:p>
          <a:p>
            <a:pPr marL="1143000" lvl="2" indent="-228600" defTabSz="914400">
              <a:lnSpc>
                <a:spcPct val="90000"/>
              </a:lnSpc>
              <a:spcBef>
                <a:spcPts val="499"/>
              </a:spcBef>
              <a:buClr>
                <a:srgbClr val="000000"/>
              </a:buClr>
              <a:buFont typeface="Arial"/>
              <a:buChar char="•"/>
              <a:tabLst>
                <a:tab pos="0" algn="l"/>
              </a:tabLst>
            </a:pPr>
            <a:r>
              <a:rPr lang="en-US" sz="1400" b="0" u="none" strike="noStrike">
                <a:solidFill>
                  <a:schemeClr val="dk1"/>
                </a:solidFill>
                <a:effectLst/>
                <a:uFillTx/>
                <a:latin typeface="Aptos"/>
              </a:rPr>
              <a:t>Deputy (2025) : Julien Branlard → Christian Schmidt</a:t>
            </a:r>
            <a:endParaRPr lang="en-BE" sz="1400" b="0" u="none" strike="noStrike">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a:solidFill>
                  <a:schemeClr val="dk1"/>
                </a:solidFill>
                <a:effectLst/>
                <a:uFillTx/>
                <a:latin typeface="Aptos"/>
              </a:rPr>
              <a:t>Updates, reporting, preparation of milestone &amp; deliverables</a:t>
            </a:r>
            <a:endParaRPr lang="en-BE" sz="1800" b="0" u="none" strike="noStrike">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a:solidFill>
                <a:schemeClr val="dk1"/>
              </a:solidFill>
              <a:effectLst/>
              <a:uFillTx/>
              <a:latin typeface="Aptos"/>
            </a:endParaRPr>
          </a:p>
        </p:txBody>
      </p:sp>
      <p:sp>
        <p:nvSpPr>
          <p:cNvPr id="102" name="TextBox 5"/>
          <p:cNvSpPr/>
          <p:nvPr/>
        </p:nvSpPr>
        <p:spPr>
          <a:xfrm>
            <a:off x="3418200" y="747360"/>
            <a:ext cx="60973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800" b="1" i="1" u="none" strike="noStrike">
                <a:solidFill>
                  <a:schemeClr val="dk1"/>
                </a:solidFill>
                <a:effectLst/>
                <a:uFillTx/>
                <a:latin typeface="Aptos"/>
              </a:rPr>
              <a:t>Coordination of R&amp;D on LLRF – </a:t>
            </a:r>
            <a:r>
              <a:rPr lang="en-GB" sz="1800" b="1" i="1" u="none" strike="noStrike">
                <a:solidFill>
                  <a:schemeClr val="dk1"/>
                </a:solidFill>
                <a:effectLst/>
                <a:uFillTx/>
                <a:latin typeface="Arial"/>
              </a:rPr>
              <a:t>M1-M48</a:t>
            </a:r>
            <a:endParaRPr lang="en-US" sz="1800" b="0" u="none" strike="noStrike">
              <a:solidFill>
                <a:srgbClr val="000000"/>
              </a:solidFill>
              <a:effectLst/>
              <a:uFillTx/>
              <a:latin typeface="Calibri"/>
            </a:endParaRPr>
          </a:p>
        </p:txBody>
      </p:sp>
      <p:pic>
        <p:nvPicPr>
          <p:cNvPr id="103" name="Picture 7"/>
          <p:cNvPicPr/>
          <p:nvPr/>
        </p:nvPicPr>
        <p:blipFill>
          <a:blip r:embed="rId3"/>
          <a:stretch/>
        </p:blipFill>
        <p:spPr>
          <a:xfrm>
            <a:off x="9375840" y="3000960"/>
            <a:ext cx="1122840" cy="498960"/>
          </a:xfrm>
          <a:prstGeom prst="rect">
            <a:avLst/>
          </a:prstGeom>
          <a:noFill/>
          <a:ln w="0">
            <a:noFill/>
          </a:ln>
        </p:spPr>
      </p:pic>
      <p:pic>
        <p:nvPicPr>
          <p:cNvPr id="104" name="Picture 9"/>
          <p:cNvPicPr/>
          <p:nvPr/>
        </p:nvPicPr>
        <p:blipFill>
          <a:blip r:embed="rId4"/>
          <a:srcRect l="11357" t="13568" r="11620"/>
          <a:stretch/>
        </p:blipFill>
        <p:spPr>
          <a:xfrm>
            <a:off x="10701000" y="3774600"/>
            <a:ext cx="1141560" cy="1601640"/>
          </a:xfrm>
          <a:prstGeom prst="rect">
            <a:avLst/>
          </a:prstGeom>
          <a:noFill/>
          <a:ln w="0">
            <a:noFill/>
          </a:ln>
          <a:effectLst>
            <a:outerShdw blurRad="291960" dist="139498" dir="2700000" algn="tl" rotWithShape="0">
              <a:srgbClr val="333333">
                <a:alpha val="65000"/>
              </a:srgbClr>
            </a:outerShdw>
          </a:effectLst>
        </p:spPr>
      </p:pic>
      <p:sp>
        <p:nvSpPr>
          <p:cNvPr id="105" name="TextBox 10"/>
          <p:cNvSpPr/>
          <p:nvPr/>
        </p:nvSpPr>
        <p:spPr>
          <a:xfrm>
            <a:off x="10630800" y="5376600"/>
            <a:ext cx="128160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dk1"/>
                </a:solidFill>
                <a:effectLst/>
                <a:uFillTx/>
                <a:latin typeface="Aptos"/>
              </a:rPr>
              <a:t>Mona Eberenz</a:t>
            </a:r>
            <a:endParaRPr lang="en-US" sz="1400" b="0" u="none" strike="noStrike">
              <a:solidFill>
                <a:srgbClr val="000000"/>
              </a:solidFill>
              <a:effectLst/>
              <a:uFillTx/>
              <a:latin typeface="Calibri"/>
            </a:endParaRPr>
          </a:p>
        </p:txBody>
      </p:sp>
      <p:pic>
        <p:nvPicPr>
          <p:cNvPr id="106" name="Picture 11"/>
          <p:cNvPicPr/>
          <p:nvPr/>
        </p:nvPicPr>
        <p:blipFill>
          <a:blip r:embed="rId5"/>
          <a:srcRect l="16957" t="5594" r="15257"/>
          <a:stretch/>
        </p:blipFill>
        <p:spPr>
          <a:xfrm>
            <a:off x="9375840" y="3774600"/>
            <a:ext cx="1146960" cy="1601640"/>
          </a:xfrm>
          <a:prstGeom prst="rect">
            <a:avLst/>
          </a:prstGeom>
          <a:noFill/>
          <a:ln w="0">
            <a:noFill/>
          </a:ln>
          <a:effectLst>
            <a:outerShdw blurRad="291960" dist="139498" dir="2700000" algn="tl" rotWithShape="0">
              <a:srgbClr val="333333">
                <a:alpha val="65000"/>
              </a:srgbClr>
            </a:outerShdw>
          </a:effectLst>
        </p:spPr>
      </p:pic>
      <p:sp>
        <p:nvSpPr>
          <p:cNvPr id="107" name="TextBox 12"/>
          <p:cNvSpPr/>
          <p:nvPr/>
        </p:nvSpPr>
        <p:spPr>
          <a:xfrm>
            <a:off x="9225000" y="5376600"/>
            <a:ext cx="1440360" cy="3074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400" b="0" u="none" strike="noStrike">
                <a:solidFill>
                  <a:schemeClr val="dk1"/>
                </a:solidFill>
                <a:effectLst/>
                <a:uFillTx/>
                <a:latin typeface="Aptos"/>
              </a:rPr>
              <a:t>Andrei Maalberg</a:t>
            </a:r>
            <a:endParaRPr lang="en-US" sz="1400" b="0" u="none" strike="noStrike">
              <a:solidFill>
                <a:srgbClr val="000000"/>
              </a:solidFill>
              <a:effectLst/>
              <a:uFillTx/>
              <a:latin typeface="Calibri"/>
            </a:endParaRPr>
          </a:p>
        </p:txBody>
      </p:sp>
      <p:sp>
        <p:nvSpPr>
          <p:cNvPr id="2" name="Slide Number Placeholder 1">
            <a:extLst>
              <a:ext uri="{FF2B5EF4-FFF2-40B4-BE49-F238E27FC236}">
                <a16:creationId xmlns:a16="http://schemas.microsoft.com/office/drawing/2014/main" id="{4830893C-C624-3FD6-D095-35E4DEE264B2}"/>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5</a:t>
            </a:fld>
            <a:endParaRPr lang="en-US" sz="1200" b="0" u="none" strike="noStrike">
              <a:solidFill>
                <a:srgbClr val="000000"/>
              </a:solidFill>
              <a:effectLst/>
              <a:uFillTx/>
              <a:latin typeface="Calibri"/>
            </a:endParaRPr>
          </a:p>
        </p:txBody>
      </p:sp>
      <p:sp>
        <p:nvSpPr>
          <p:cNvPr id="5" name="Footer Placeholder 4">
            <a:extLst>
              <a:ext uri="{FF2B5EF4-FFF2-40B4-BE49-F238E27FC236}">
                <a16:creationId xmlns:a16="http://schemas.microsoft.com/office/drawing/2014/main" id="{94E61E28-1DAC-210C-FC3E-3113F84DB298}"/>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2" descr="Innovate for Sustainable Accelerating Systems: Kick-Off Meeting"/>
          <p:cNvPicPr/>
          <p:nvPr/>
        </p:nvPicPr>
        <p:blipFill>
          <a:blip r:embed="rId2"/>
          <a:stretch/>
        </p:blipFill>
        <p:spPr>
          <a:xfrm>
            <a:off x="162720" y="378720"/>
            <a:ext cx="3608640" cy="1134000"/>
          </a:xfrm>
          <a:prstGeom prst="rect">
            <a:avLst/>
          </a:prstGeom>
          <a:noFill/>
          <a:ln w="0">
            <a:noFill/>
          </a:ln>
        </p:spPr>
      </p:pic>
      <p:sp>
        <p:nvSpPr>
          <p:cNvPr id="109" name="TextBox 3"/>
          <p:cNvSpPr/>
          <p:nvPr/>
        </p:nvSpPr>
        <p:spPr>
          <a:xfrm>
            <a:off x="3910680" y="226440"/>
            <a:ext cx="7832160" cy="156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en-BE" sz="2400" b="1" u="none" strike="noStrike">
                <a:solidFill>
                  <a:srgbClr val="747474"/>
                </a:solidFill>
                <a:effectLst/>
                <a:uFillTx/>
                <a:latin typeface="Aptos"/>
              </a:rPr>
              <a:t>WP</a:t>
            </a:r>
            <a:r>
              <a:rPr lang="en-US" sz="2400" b="1" u="none" strike="noStrike">
                <a:solidFill>
                  <a:srgbClr val="747474"/>
                </a:solidFill>
                <a:effectLst/>
                <a:uFillTx/>
                <a:latin typeface="Aptos"/>
              </a:rPr>
              <a:t>2</a:t>
            </a:r>
            <a:r>
              <a:rPr lang="en-BE" sz="2400" b="1" u="none" strike="noStrike">
                <a:solidFill>
                  <a:srgbClr val="747474"/>
                </a:solidFill>
                <a:effectLst/>
                <a:uFillTx/>
                <a:latin typeface="Aptos"/>
              </a:rPr>
              <a:t>: </a:t>
            </a:r>
            <a:r>
              <a:rPr lang="en-US" sz="2400" b="1" u="none" strike="noStrike">
                <a:solidFill>
                  <a:srgbClr val="747474"/>
                </a:solidFill>
                <a:effectLst/>
                <a:uFillTx/>
                <a:latin typeface="Aptos"/>
              </a:rPr>
              <a:t>Low Level RF controls  </a:t>
            </a:r>
            <a:r>
              <a:rPr lang="en-US" sz="2400" b="1" u="none" strike="noStrike">
                <a:solidFill>
                  <a:srgbClr val="FF0000"/>
                </a:solidFill>
                <a:effectLst/>
                <a:uFillTx/>
                <a:latin typeface="Aptos"/>
              </a:rPr>
              <a:t>01.06.2026</a:t>
            </a:r>
            <a:endParaRPr lang="en-US" sz="24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DESY, HZB, CNRS</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Convener &amp; deputy: Julien Branlard (DESY) &amp; Christian Schmidt (DESY)</a:t>
            </a:r>
            <a:endParaRPr lang="en-US" sz="1800" b="0" u="none" strike="noStrike">
              <a:solidFill>
                <a:srgbClr val="000000"/>
              </a:solidFill>
              <a:effectLst/>
              <a:uFillTx/>
              <a:latin typeface="Calibri"/>
            </a:endParaRPr>
          </a:p>
          <a:p>
            <a:pPr defTabSz="914400">
              <a:lnSpc>
                <a:spcPct val="100000"/>
              </a:lnSpc>
              <a:tabLst>
                <a:tab pos="0" algn="l"/>
              </a:tabLst>
            </a:pPr>
            <a:r>
              <a:rPr lang="en-US" sz="1800" b="1" u="none" strike="noStrike">
                <a:solidFill>
                  <a:srgbClr val="747474"/>
                </a:solidFill>
                <a:effectLst/>
                <a:uFillTx/>
                <a:latin typeface="Calibri"/>
                <a:ea typeface="ＭＳ Ｐゴシック"/>
              </a:rPr>
              <a:t>Main contacts with other partners: Axel Neumann (HZB), Christophe Joly (CNRS)</a:t>
            </a:r>
            <a:endParaRPr lang="en-US" sz="1800" b="0" u="none" strike="noStrike">
              <a:solidFill>
                <a:srgbClr val="000000"/>
              </a:solidFill>
              <a:effectLst/>
              <a:uFillTx/>
              <a:latin typeface="Calibri"/>
            </a:endParaRPr>
          </a:p>
          <a:p>
            <a:pPr defTabSz="914400">
              <a:lnSpc>
                <a:spcPct val="100000"/>
              </a:lnSpc>
              <a:tabLst>
                <a:tab pos="0" algn="l"/>
              </a:tabLst>
            </a:pPr>
            <a:endParaRPr lang="en-US" sz="1800" b="0" u="none" strike="noStrike">
              <a:solidFill>
                <a:srgbClr val="000000"/>
              </a:solidFill>
              <a:effectLst/>
              <a:uFillTx/>
              <a:latin typeface="Calibri"/>
            </a:endParaRPr>
          </a:p>
        </p:txBody>
      </p:sp>
      <p:sp>
        <p:nvSpPr>
          <p:cNvPr id="110" name="TextBox 1"/>
          <p:cNvSpPr/>
          <p:nvPr/>
        </p:nvSpPr>
        <p:spPr>
          <a:xfrm>
            <a:off x="367200" y="2563920"/>
            <a:ext cx="11457360" cy="307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2200" b="1" i="1" u="none" strike="noStrike">
                <a:solidFill>
                  <a:schemeClr val="dk1"/>
                </a:solidFill>
                <a:effectLst/>
                <a:uFillTx/>
                <a:latin typeface="Arial"/>
              </a:rPr>
              <a:t>Task 2.1: </a:t>
            </a:r>
            <a:r>
              <a:rPr lang="en-GB" sz="2200" b="1" u="sng" strike="noStrike">
                <a:solidFill>
                  <a:srgbClr val="A4C137"/>
                </a:solidFill>
                <a:effectLst/>
                <a:uFillTx/>
                <a:latin typeface="Aptos"/>
              </a:rPr>
              <a:t>Coordination</a:t>
            </a:r>
            <a:r>
              <a:rPr lang="en-GB" sz="2200" b="1" u="none" strike="noStrike">
                <a:solidFill>
                  <a:schemeClr val="dk1"/>
                </a:solidFill>
                <a:effectLst/>
                <a:uFillTx/>
                <a:latin typeface="Aptos"/>
              </a:rPr>
              <a:t> of R&amp;D on LLRF – </a:t>
            </a:r>
            <a:r>
              <a:rPr lang="en-GB" sz="2200" b="1" i="1" u="none" strike="noStrike">
                <a:solidFill>
                  <a:schemeClr val="dk1"/>
                </a:solidFill>
                <a:effectLst/>
                <a:uFillTx/>
                <a:latin typeface="Arial"/>
              </a:rPr>
              <a:t>M1-M48</a:t>
            </a: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	</a:t>
            </a: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2.2: </a:t>
            </a:r>
            <a:r>
              <a:rPr lang="en-US" sz="2200" b="1" u="none" strike="noStrike">
                <a:solidFill>
                  <a:schemeClr val="dk1"/>
                </a:solidFill>
                <a:effectLst/>
                <a:uFillTx/>
                <a:latin typeface="Aptos"/>
              </a:rPr>
              <a:t>Efficient </a:t>
            </a:r>
            <a:r>
              <a:rPr lang="en-US" sz="2200" b="1" u="sng" strike="noStrike">
                <a:solidFill>
                  <a:srgbClr val="A4C137"/>
                </a:solidFill>
                <a:effectLst/>
                <a:uFillTx/>
                <a:latin typeface="Aptos"/>
              </a:rPr>
              <a:t>field control </a:t>
            </a:r>
            <a:r>
              <a:rPr lang="en-US" sz="2200" b="1" u="none" strike="noStrike">
                <a:solidFill>
                  <a:schemeClr val="dk1"/>
                </a:solidFill>
                <a:effectLst/>
                <a:uFillTx/>
                <a:latin typeface="Aptos"/>
              </a:rPr>
              <a:t>for high loaded-quality factor cavities </a:t>
            </a:r>
            <a:r>
              <a:rPr lang="en-GB" sz="2200" b="1" i="1" u="none" strike="noStrike">
                <a:solidFill>
                  <a:schemeClr val="dk1"/>
                </a:solidFill>
                <a:effectLst/>
                <a:uFillTx/>
                <a:latin typeface="Arial"/>
              </a:rPr>
              <a:t>– M1-M48</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2.3: </a:t>
            </a:r>
            <a:r>
              <a:rPr lang="en-US" sz="2200" b="1" u="none" strike="noStrike">
                <a:solidFill>
                  <a:schemeClr val="dk1"/>
                </a:solidFill>
                <a:effectLst/>
                <a:uFillTx/>
                <a:latin typeface="Aptos"/>
              </a:rPr>
              <a:t>Vibration analysis and </a:t>
            </a:r>
            <a:r>
              <a:rPr lang="en-US" sz="2200" b="1" u="sng" strike="noStrike">
                <a:solidFill>
                  <a:srgbClr val="A4C137"/>
                </a:solidFill>
                <a:effectLst/>
                <a:uFillTx/>
                <a:latin typeface="Aptos"/>
              </a:rPr>
              <a:t>detuning control </a:t>
            </a:r>
            <a:r>
              <a:rPr lang="en-US" sz="2200" b="1" u="none" strike="noStrike">
                <a:solidFill>
                  <a:schemeClr val="dk1"/>
                </a:solidFill>
                <a:effectLst/>
                <a:uFillTx/>
                <a:latin typeface="Aptos"/>
              </a:rPr>
              <a:t>of cavities </a:t>
            </a:r>
            <a:r>
              <a:rPr lang="en-GB" sz="2200" b="1" i="1" u="none" strike="noStrike">
                <a:solidFill>
                  <a:schemeClr val="dk1"/>
                </a:solidFill>
                <a:effectLst/>
                <a:uFillTx/>
                <a:latin typeface="Arial"/>
              </a:rPr>
              <a:t>– M1-M36</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2.4: </a:t>
            </a:r>
            <a:r>
              <a:rPr lang="en-US" sz="2200" b="1" u="none" strike="noStrike">
                <a:solidFill>
                  <a:schemeClr val="dk1"/>
                </a:solidFill>
                <a:effectLst/>
                <a:uFillTx/>
                <a:latin typeface="Aptos"/>
              </a:rPr>
              <a:t>Integrated LLRF control using </a:t>
            </a:r>
            <a:r>
              <a:rPr lang="en-US" sz="2200" b="1" u="sng" strike="noStrike">
                <a:solidFill>
                  <a:srgbClr val="A4C137"/>
                </a:solidFill>
                <a:effectLst/>
                <a:uFillTx/>
                <a:latin typeface="Aptos"/>
              </a:rPr>
              <a:t>Ferro-Electric Fast Reactive Tuners</a:t>
            </a:r>
            <a:r>
              <a:rPr lang="en-US" sz="2200" b="1" u="none" strike="noStrike">
                <a:solidFill>
                  <a:srgbClr val="A4C137"/>
                </a:solidFill>
                <a:effectLst/>
                <a:uFillTx/>
                <a:latin typeface="Aptos"/>
              </a:rPr>
              <a:t> </a:t>
            </a:r>
            <a:r>
              <a:rPr lang="en-GB" sz="2200" b="1" i="1" u="none" strike="noStrike">
                <a:solidFill>
                  <a:schemeClr val="dk1"/>
                </a:solidFill>
                <a:effectLst/>
                <a:uFillTx/>
                <a:latin typeface="Arial"/>
              </a:rPr>
              <a:t>– M13-M48</a:t>
            </a:r>
            <a:endParaRPr lang="en-US" sz="2200" b="0" u="none" strike="noStrike">
              <a:solidFill>
                <a:srgbClr val="000000"/>
              </a:solidFill>
              <a:effectLst/>
              <a:uFillTx/>
              <a:latin typeface="Calibri"/>
            </a:endParaRPr>
          </a:p>
          <a:p>
            <a:pPr defTabSz="914400">
              <a:lnSpc>
                <a:spcPct val="100000"/>
              </a:lnSpc>
            </a:pPr>
            <a:endParaRPr lang="en-US" sz="2200" b="0" u="none" strike="noStrike">
              <a:solidFill>
                <a:srgbClr val="000000"/>
              </a:solidFill>
              <a:effectLst/>
              <a:uFillTx/>
              <a:latin typeface="Calibri"/>
            </a:endParaRPr>
          </a:p>
          <a:p>
            <a:pPr defTabSz="914400">
              <a:lnSpc>
                <a:spcPct val="100000"/>
              </a:lnSpc>
            </a:pPr>
            <a:r>
              <a:rPr lang="en-GB" sz="2200" b="1" i="1" u="none" strike="noStrike">
                <a:solidFill>
                  <a:schemeClr val="dk1"/>
                </a:solidFill>
                <a:effectLst/>
                <a:uFillTx/>
                <a:latin typeface="Arial"/>
              </a:rPr>
              <a:t>Task 2.5: </a:t>
            </a:r>
            <a:r>
              <a:rPr lang="en-US" sz="2200" b="1" u="none" strike="noStrike">
                <a:solidFill>
                  <a:schemeClr val="dk1"/>
                </a:solidFill>
                <a:effectLst/>
                <a:uFillTx/>
                <a:latin typeface="Aptos"/>
              </a:rPr>
              <a:t>Energy efficient supervision and </a:t>
            </a:r>
            <a:r>
              <a:rPr lang="en-US" sz="2200" b="1" u="sng" strike="noStrike">
                <a:solidFill>
                  <a:srgbClr val="A4C137"/>
                </a:solidFill>
                <a:effectLst/>
                <a:uFillTx/>
                <a:latin typeface="Aptos"/>
              </a:rPr>
              <a:t>fault diagnosis</a:t>
            </a:r>
            <a:r>
              <a:rPr lang="en-US" sz="2200" b="1" u="none" strike="noStrike">
                <a:solidFill>
                  <a:srgbClr val="A4C137"/>
                </a:solidFill>
                <a:effectLst/>
                <a:uFillTx/>
                <a:latin typeface="Aptos"/>
              </a:rPr>
              <a:t> </a:t>
            </a:r>
            <a:r>
              <a:rPr lang="en-GB" sz="2200" b="1" i="1" u="none" strike="noStrike">
                <a:solidFill>
                  <a:schemeClr val="dk1"/>
                </a:solidFill>
                <a:effectLst/>
                <a:uFillTx/>
                <a:latin typeface="Arial"/>
              </a:rPr>
              <a:t>– M1-M48</a:t>
            </a:r>
            <a:endParaRPr lang="en-US" sz="2200" b="0" u="none" strike="noStrike">
              <a:solidFill>
                <a:srgbClr val="000000"/>
              </a:solidFill>
              <a:effectLst/>
              <a:uFillTx/>
              <a:latin typeface="Calibri"/>
            </a:endParaRPr>
          </a:p>
        </p:txBody>
      </p:sp>
      <p:sp>
        <p:nvSpPr>
          <p:cNvPr id="112" name="Rectangle 2"/>
          <p:cNvSpPr/>
          <p:nvPr/>
        </p:nvSpPr>
        <p:spPr>
          <a:xfrm>
            <a:off x="0" y="3776040"/>
            <a:ext cx="12191760" cy="2059920"/>
          </a:xfrm>
          <a:prstGeom prst="rect">
            <a:avLst/>
          </a:prstGeom>
          <a:solidFill>
            <a:schemeClr val="lt1">
              <a:alpha val="8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
        <p:nvSpPr>
          <p:cNvPr id="113" name="Rectangle 5"/>
          <p:cNvSpPr/>
          <p:nvPr/>
        </p:nvSpPr>
        <p:spPr>
          <a:xfrm>
            <a:off x="0" y="2228040"/>
            <a:ext cx="12191760" cy="833040"/>
          </a:xfrm>
          <a:prstGeom prst="rect">
            <a:avLst/>
          </a:prstGeom>
          <a:solidFill>
            <a:schemeClr val="lt1">
              <a:alpha val="8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407880" y="349560"/>
            <a:ext cx="11584080" cy="450000"/>
          </a:xfrm>
          <a:prstGeom prst="rect">
            <a:avLst/>
          </a:prstGeom>
          <a:noFill/>
          <a:ln w="0">
            <a:noFill/>
          </a:ln>
        </p:spPr>
        <p:txBody>
          <a:bodyPr lIns="0" tIns="0" rIns="0" bIns="0" anchor="t">
            <a:noAutofit/>
          </a:bodyPr>
          <a:lstStyle>
            <a:lvl1pPr indent="0" defTabSz="914400">
              <a:lnSpc>
                <a:spcPct val="90000"/>
              </a:lnSpc>
              <a:buNone/>
              <a:tabLst>
                <a:tab pos="0" algn="l"/>
              </a:tabLst>
              <a:defRPr lang="en-US" sz="2800" b="1" u="none" strike="noStrike">
                <a:solidFill>
                  <a:schemeClr val="accent1"/>
                </a:solidFill>
                <a:effectLst/>
                <a:uFillTx/>
                <a:latin typeface="Arial"/>
              </a:defRPr>
            </a:lvl1pPr>
          </a:lstStyle>
          <a:p>
            <a:pPr indent="0" defTabSz="914400">
              <a:lnSpc>
                <a:spcPct val="90000"/>
              </a:lnSpc>
              <a:buNone/>
              <a:tabLst>
                <a:tab pos="0" algn="l"/>
              </a:tabLst>
            </a:pPr>
            <a:r>
              <a:rPr lang="en-US" sz="2800" b="1" u="none" strike="noStrike">
                <a:solidFill>
                  <a:schemeClr val="accent1"/>
                </a:solidFill>
                <a:effectLst/>
                <a:uFillTx/>
                <a:latin typeface="Arial"/>
              </a:rPr>
              <a:t>Why is control of </a:t>
            </a:r>
            <a:r>
              <a:rPr lang="en-US" sz="2800" b="1" u="sng" strike="noStrike">
                <a:solidFill>
                  <a:schemeClr val="accent1"/>
                </a:solidFill>
                <a:effectLst/>
                <a:uFillTx/>
                <a:latin typeface="Arial"/>
              </a:rPr>
              <a:t>bandwidth</a:t>
            </a:r>
            <a:r>
              <a:rPr lang="en-US" sz="2800" b="1" u="none" strike="noStrike">
                <a:solidFill>
                  <a:schemeClr val="accent1"/>
                </a:solidFill>
                <a:effectLst/>
                <a:uFillTx/>
                <a:latin typeface="Arial"/>
              </a:rPr>
              <a:t> and </a:t>
            </a:r>
            <a:r>
              <a:rPr lang="en-US" sz="2800" b="1" u="sng" strike="noStrike">
                <a:solidFill>
                  <a:schemeClr val="accent1"/>
                </a:solidFill>
                <a:effectLst/>
                <a:uFillTx/>
                <a:latin typeface="Arial"/>
              </a:rPr>
              <a:t>resonance</a:t>
            </a:r>
            <a:r>
              <a:rPr lang="en-US" sz="2800" b="1" u="none" strike="noStrike">
                <a:solidFill>
                  <a:schemeClr val="accent1"/>
                </a:solidFill>
                <a:effectLst/>
                <a:uFillTx/>
                <a:latin typeface="Arial"/>
              </a:rPr>
              <a:t> crucial for efficiency?</a:t>
            </a:r>
            <a:endParaRPr lang="en-BE" sz="2800" b="0" u="none" strike="noStrike">
              <a:solidFill>
                <a:schemeClr val="dk1"/>
              </a:solidFill>
              <a:effectLst/>
              <a:uFillTx/>
              <a:latin typeface="Aptos Display"/>
            </a:endParaRPr>
          </a:p>
        </p:txBody>
      </p:sp>
      <p:sp>
        <p:nvSpPr>
          <p:cNvPr id="115" name="PlaceHolder 2"/>
          <p:cNvSpPr>
            <a:spLocks noGrp="1"/>
          </p:cNvSpPr>
          <p:nvPr>
            <p:ph/>
          </p:nvPr>
        </p:nvSpPr>
        <p:spPr>
          <a:xfrm>
            <a:off x="407880" y="1406520"/>
            <a:ext cx="5414400" cy="5009040"/>
          </a:xfrm>
          <a:prstGeom prst="rect">
            <a:avLst/>
          </a:prstGeom>
          <a:noFill/>
          <a:ln w="0">
            <a:noFill/>
          </a:ln>
        </p:spPr>
        <p:txBody>
          <a:bodyPr lIns="0" tIns="0" rIns="0" bIns="0" anchor="t">
            <a:noAutofit/>
          </a:bodyPr>
          <a:lstStyle>
            <a:lvl1pPr marL="432000" indent="-324000" defTabSz="914400">
              <a:lnSpc>
                <a:spcPct val="90000"/>
              </a:lnSpc>
              <a:spcBef>
                <a:spcPts val="1417"/>
              </a:spcBef>
              <a:buClr>
                <a:srgbClr val="000000"/>
              </a:buClr>
              <a:buSzPct val="45000"/>
              <a:buFont typeface="Wingdings" charset="2"/>
              <a:buChar char=""/>
              <a:defRPr lang="en-US" sz="2800" b="0" u="none" strike="noStrike">
                <a:solidFill>
                  <a:schemeClr val="dk1"/>
                </a:solidFill>
                <a:effectLst/>
                <a:uFillTx/>
                <a:latin typeface="Arial"/>
              </a:defRPr>
            </a:lvl1pPr>
            <a:lvl2pPr marL="864000" lvl="1" indent="-324000" defTabSz="914400">
              <a:lnSpc>
                <a:spcPct val="90000"/>
              </a:lnSpc>
              <a:spcBef>
                <a:spcPts val="1134"/>
              </a:spcBef>
              <a:buClr>
                <a:srgbClr val="000000"/>
              </a:buClr>
              <a:buSzPct val="75000"/>
              <a:buFont typeface="Symbol" charset="2"/>
              <a:buChar char=""/>
              <a:defRPr lang="en-US" sz="2000" b="0" u="none" strike="noStrike">
                <a:solidFill>
                  <a:schemeClr val="dk1"/>
                </a:solidFill>
                <a:effectLst/>
                <a:uFillTx/>
                <a:latin typeface="Arial"/>
              </a:defRPr>
            </a:lvl2pPr>
            <a:lvl3pPr marL="1296000" lvl="2" indent="-288000" defTabSz="914400">
              <a:lnSpc>
                <a:spcPct val="90000"/>
              </a:lnSpc>
              <a:spcBef>
                <a:spcPts val="850"/>
              </a:spcBef>
              <a:buClr>
                <a:srgbClr val="000000"/>
              </a:buClr>
              <a:buSzPct val="45000"/>
              <a:buFont typeface="Wingdings" charset="2"/>
              <a:buChar char=""/>
              <a:defRPr lang="en-US" sz="1800" b="0" u="none" strike="noStrike">
                <a:solidFill>
                  <a:schemeClr val="dk1"/>
                </a:solidFill>
                <a:effectLst/>
                <a:uFillTx/>
                <a:latin typeface="Arial"/>
              </a:defRPr>
            </a:lvl3pPr>
            <a:lvl4pPr marL="1728000" lvl="3" indent="-216000" defTabSz="914400">
              <a:lnSpc>
                <a:spcPct val="90000"/>
              </a:lnSpc>
              <a:spcBef>
                <a:spcPts val="567"/>
              </a:spcBef>
              <a:buClr>
                <a:srgbClr val="000000"/>
              </a:buClr>
              <a:buSzPct val="75000"/>
              <a:buFont typeface="Symbol" charset="2"/>
              <a:buChar char=""/>
              <a:defRPr lang="en-US" sz="1800" b="0" u="none" strike="noStrike">
                <a:solidFill>
                  <a:schemeClr val="dk1"/>
                </a:solidFill>
                <a:effectLst/>
                <a:uFillTx/>
                <a:latin typeface="Arial"/>
              </a:defRPr>
            </a:lvl4pPr>
            <a:lvl5pPr marL="2160000" lvl="4"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5pPr>
            <a:lvl6pPr marL="2592000" lvl="5"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6pPr>
            <a:lvl7pPr marL="3024000" lvl="6"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7pPr>
          </a:lstStyle>
          <a:p>
            <a:pPr indent="0" defTabSz="914400">
              <a:lnSpc>
                <a:spcPct val="110000"/>
              </a:lnSpc>
              <a:spcAft>
                <a:spcPts val="1199"/>
              </a:spcAft>
              <a:buNone/>
              <a:tabLst>
                <a:tab pos="0" algn="l"/>
              </a:tabLst>
            </a:pPr>
            <a:r>
              <a:rPr lang="en-US" sz="1800" b="0" u="none" strike="noStrike">
                <a:solidFill>
                  <a:schemeClr val="dk1"/>
                </a:solidFill>
                <a:effectLst/>
                <a:uFillTx/>
                <a:latin typeface="Arial"/>
              </a:rPr>
              <a:t>Operating at </a:t>
            </a:r>
            <a:r>
              <a:rPr lang="en-US" sz="1800" b="1" u="none" strike="noStrike">
                <a:solidFill>
                  <a:schemeClr val="dk1"/>
                </a:solidFill>
                <a:effectLst/>
                <a:uFillTx/>
                <a:latin typeface="Arial"/>
              </a:rPr>
              <a:t>higher Qext </a:t>
            </a:r>
            <a:r>
              <a:rPr lang="en-US" sz="1800" b="0" u="none" strike="noStrike">
                <a:solidFill>
                  <a:schemeClr val="dk1"/>
                </a:solidFill>
                <a:effectLst/>
                <a:uFillTx/>
                <a:latin typeface="Arial"/>
              </a:rPr>
              <a:t>(narrower bandwidth) </a:t>
            </a:r>
            <a:endParaRPr lang="en-BE" sz="1800" b="0" u="none" strike="noStrike">
              <a:solidFill>
                <a:schemeClr val="dk1"/>
              </a:solidFill>
              <a:effectLst/>
              <a:uFillTx/>
              <a:latin typeface="Aptos"/>
            </a:endParaRPr>
          </a:p>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reduces the power needs </a:t>
            </a:r>
            <a:r>
              <a:rPr lang="en-US" sz="1600" b="1" u="sng" strike="noStrike">
                <a:solidFill>
                  <a:schemeClr val="dk1"/>
                </a:solidFill>
                <a:effectLst/>
                <a:uFillTx/>
                <a:latin typeface="Arial"/>
              </a:rPr>
              <a:t>IF</a:t>
            </a:r>
            <a:r>
              <a:rPr lang="en-US" sz="1600" b="0" u="none" strike="noStrike">
                <a:solidFill>
                  <a:schemeClr val="dk1"/>
                </a:solidFill>
                <a:effectLst/>
                <a:uFillTx/>
                <a:latin typeface="Arial"/>
              </a:rPr>
              <a:t> resonance control can be guaranteed </a:t>
            </a:r>
            <a:endParaRPr lang="en-BE" sz="1600" b="0" u="none" strike="noStrike">
              <a:solidFill>
                <a:schemeClr val="dk1"/>
              </a:solidFill>
              <a:effectLst/>
              <a:uFillTx/>
              <a:latin typeface="Aptos"/>
            </a:endParaRPr>
          </a:p>
          <a:p>
            <a:pPr marL="628560" lvl="1" indent="-266760" defTabSz="914400">
              <a:lnSpc>
                <a:spcPct val="100000"/>
              </a:lnSpc>
              <a:spcAft>
                <a:spcPts val="799"/>
              </a:spcAft>
              <a:buClr>
                <a:srgbClr val="000000"/>
              </a:buClr>
              <a:buFont typeface="Arial"/>
              <a:buChar char="•"/>
              <a:tabLst>
                <a:tab pos="0" algn="l"/>
              </a:tabLst>
            </a:pPr>
            <a:r>
              <a:rPr lang="en-US" sz="1600" b="0" u="none" strike="noStrike">
                <a:solidFill>
                  <a:schemeClr val="dk1"/>
                </a:solidFill>
                <a:effectLst/>
                <a:uFillTx/>
                <a:latin typeface="Arial"/>
              </a:rPr>
              <a:t>makes resonance control extremely challenging </a:t>
            </a:r>
            <a:endParaRPr lang="en-BE" sz="1600" b="0" u="none" strike="noStrike">
              <a:solidFill>
                <a:schemeClr val="dk1"/>
              </a:solidFill>
              <a:effectLst/>
              <a:uFillTx/>
              <a:latin typeface="Aptos"/>
            </a:endParaRPr>
          </a:p>
          <a:p>
            <a:pPr indent="0" defTabSz="914400">
              <a:lnSpc>
                <a:spcPct val="100000"/>
              </a:lnSpc>
              <a:spcAft>
                <a:spcPts val="799"/>
              </a:spcAft>
              <a:buNone/>
              <a:tabLst>
                <a:tab pos="0" algn="l"/>
              </a:tabLst>
            </a:pPr>
            <a:endParaRPr lang="en-BE" sz="1600" b="0" u="none" strike="noStrike">
              <a:solidFill>
                <a:schemeClr val="dk1"/>
              </a:solidFill>
              <a:effectLst/>
              <a:uFillTx/>
              <a:latin typeface="Aptos"/>
            </a:endParaRPr>
          </a:p>
        </p:txBody>
      </p:sp>
      <p:sp>
        <p:nvSpPr>
          <p:cNvPr id="116" name="PlaceHolder 3"/>
          <p:cNvSpPr>
            <a:spLocks noGrp="1"/>
          </p:cNvSpPr>
          <p:nvPr>
            <p:ph/>
          </p:nvPr>
        </p:nvSpPr>
        <p:spPr>
          <a:xfrm>
            <a:off x="407880" y="817560"/>
            <a:ext cx="11374920" cy="378000"/>
          </a:xfrm>
          <a:prstGeom prst="rect">
            <a:avLst/>
          </a:prstGeom>
          <a:noFill/>
          <a:ln w="0">
            <a:noFill/>
          </a:ln>
        </p:spPr>
        <p:txBody>
          <a:bodyPr lIns="0" tIns="0" rIns="0" bIns="0" anchor="t">
            <a:noAutofit/>
          </a:bodyPr>
          <a:lstStyle>
            <a:lvl1pPr marL="432000" indent="-324000" defTabSz="914400">
              <a:lnSpc>
                <a:spcPct val="90000"/>
              </a:lnSpc>
              <a:spcBef>
                <a:spcPts val="1417"/>
              </a:spcBef>
              <a:buClr>
                <a:srgbClr val="000000"/>
              </a:buClr>
              <a:buSzPct val="45000"/>
              <a:buFont typeface="Wingdings" charset="2"/>
              <a:buChar char=""/>
              <a:defRPr lang="en-US" sz="2800" b="0" u="none" strike="noStrike">
                <a:solidFill>
                  <a:schemeClr val="dk1"/>
                </a:solidFill>
                <a:effectLst/>
                <a:uFillTx/>
                <a:latin typeface="Arial"/>
              </a:defRPr>
            </a:lvl1pPr>
            <a:lvl2pPr marL="864000" lvl="1" indent="-324000" defTabSz="914400">
              <a:lnSpc>
                <a:spcPct val="90000"/>
              </a:lnSpc>
              <a:spcBef>
                <a:spcPts val="1134"/>
              </a:spcBef>
              <a:buClr>
                <a:srgbClr val="000000"/>
              </a:buClr>
              <a:buSzPct val="75000"/>
              <a:buFont typeface="Symbol" charset="2"/>
              <a:buChar char=""/>
              <a:defRPr lang="en-US" sz="2000" b="0" u="none" strike="noStrike">
                <a:solidFill>
                  <a:schemeClr val="dk1"/>
                </a:solidFill>
                <a:effectLst/>
                <a:uFillTx/>
                <a:latin typeface="Arial"/>
              </a:defRPr>
            </a:lvl2pPr>
            <a:lvl3pPr marL="1296000" lvl="2" indent="-288000" defTabSz="914400">
              <a:lnSpc>
                <a:spcPct val="90000"/>
              </a:lnSpc>
              <a:spcBef>
                <a:spcPts val="850"/>
              </a:spcBef>
              <a:buClr>
                <a:srgbClr val="000000"/>
              </a:buClr>
              <a:buSzPct val="45000"/>
              <a:buFont typeface="Wingdings" charset="2"/>
              <a:buChar char=""/>
              <a:defRPr lang="en-US" sz="1800" b="0" u="none" strike="noStrike">
                <a:solidFill>
                  <a:schemeClr val="dk1"/>
                </a:solidFill>
                <a:effectLst/>
                <a:uFillTx/>
                <a:latin typeface="Arial"/>
              </a:defRPr>
            </a:lvl3pPr>
            <a:lvl4pPr marL="1728000" lvl="3" indent="-216000" defTabSz="914400">
              <a:lnSpc>
                <a:spcPct val="90000"/>
              </a:lnSpc>
              <a:spcBef>
                <a:spcPts val="567"/>
              </a:spcBef>
              <a:buClr>
                <a:srgbClr val="000000"/>
              </a:buClr>
              <a:buSzPct val="75000"/>
              <a:buFont typeface="Symbol" charset="2"/>
              <a:buChar char=""/>
              <a:defRPr lang="en-US" sz="1800" b="0" u="none" strike="noStrike">
                <a:solidFill>
                  <a:schemeClr val="dk1"/>
                </a:solidFill>
                <a:effectLst/>
                <a:uFillTx/>
                <a:latin typeface="Arial"/>
              </a:defRPr>
            </a:lvl4pPr>
            <a:lvl5pPr marL="2160000" lvl="4"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5pPr>
            <a:lvl6pPr marL="2592000" lvl="5"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6pPr>
            <a:lvl7pPr marL="3024000" lvl="6" indent="-216000" defTabSz="914400">
              <a:lnSpc>
                <a:spcPct val="90000"/>
              </a:lnSpc>
              <a:spcBef>
                <a:spcPts val="283"/>
              </a:spcBef>
              <a:buClr>
                <a:srgbClr val="000000"/>
              </a:buClr>
              <a:buSzPct val="45000"/>
              <a:buFont typeface="Wingdings" charset="2"/>
              <a:buChar char=""/>
              <a:defRPr lang="en-US" sz="2000" b="0" u="none" strike="noStrike">
                <a:solidFill>
                  <a:schemeClr val="dk1"/>
                </a:solidFill>
                <a:effectLst/>
                <a:uFillTx/>
                <a:latin typeface="Arial"/>
              </a:defRPr>
            </a:lvl7pPr>
          </a:lstStyle>
          <a:p>
            <a:pPr indent="0" defTabSz="914400">
              <a:lnSpc>
                <a:spcPct val="110000"/>
              </a:lnSpc>
              <a:buNone/>
              <a:tabLst>
                <a:tab pos="0" algn="l"/>
              </a:tabLst>
            </a:pPr>
            <a:r>
              <a:rPr lang="en-US" sz="1800" b="1" u="none" strike="noStrike">
                <a:solidFill>
                  <a:schemeClr val="accent2"/>
                </a:solidFill>
                <a:effectLst/>
                <a:uFillTx/>
                <a:latin typeface="Arial"/>
              </a:rPr>
              <a:t>Bandwidth (Qext) and Resonance (</a:t>
            </a:r>
            <a:r>
              <a:rPr lang="en-US" sz="1800" b="1" u="none" strike="noStrike">
                <a:solidFill>
                  <a:schemeClr val="accent2"/>
                </a:solidFill>
                <a:effectLst/>
                <a:uFillTx/>
                <a:latin typeface="Symbol"/>
              </a:rPr>
              <a:t></a:t>
            </a:r>
            <a:r>
              <a:rPr lang="en-US" sz="1800" b="1" u="none" strike="noStrike">
                <a:solidFill>
                  <a:schemeClr val="accent2"/>
                </a:solidFill>
                <a:effectLst/>
                <a:uFillTx/>
                <a:latin typeface="Arial"/>
              </a:rPr>
              <a:t>f) control</a:t>
            </a:r>
            <a:endParaRPr lang="en-BE" sz="1800" b="0" u="none" strike="noStrike">
              <a:solidFill>
                <a:schemeClr val="dk1"/>
              </a:solidFill>
              <a:effectLst/>
              <a:uFillTx/>
              <a:latin typeface="Aptos"/>
            </a:endParaRPr>
          </a:p>
        </p:txBody>
      </p:sp>
      <p:pic>
        <p:nvPicPr>
          <p:cNvPr id="117" name="Content Placeholder 7"/>
          <p:cNvPicPr/>
          <p:nvPr/>
        </p:nvPicPr>
        <p:blipFill>
          <a:blip r:embed="rId2"/>
          <a:stretch/>
        </p:blipFill>
        <p:spPr>
          <a:xfrm>
            <a:off x="6095880" y="1930680"/>
            <a:ext cx="5687640" cy="4231800"/>
          </a:xfrm>
          <a:prstGeom prst="rect">
            <a:avLst/>
          </a:prstGeom>
          <a:noFill/>
          <a:ln w="0">
            <a:noFill/>
          </a:ln>
        </p:spPr>
      </p:pic>
      <p:sp>
        <p:nvSpPr>
          <p:cNvPr id="118" name="Rectangle: Rounded Corners 3"/>
          <p:cNvSpPr/>
          <p:nvPr/>
        </p:nvSpPr>
        <p:spPr>
          <a:xfrm>
            <a:off x="8760240" y="3854520"/>
            <a:ext cx="502920" cy="509400"/>
          </a:xfrm>
          <a:prstGeom prst="roundRect">
            <a:avLst>
              <a:gd name="adj" fmla="val 16667"/>
            </a:avLst>
          </a:prstGeom>
          <a:noFill/>
          <a:ln w="28575">
            <a:solidFill>
              <a:srgbClr val="009FDF"/>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endParaRPr lang="en-US" sz="1600" b="0" u="none" strike="noStrike">
              <a:solidFill>
                <a:srgbClr val="000000"/>
              </a:solidFill>
              <a:effectLst/>
              <a:uFillTx/>
              <a:latin typeface="Arial"/>
            </a:endParaRPr>
          </a:p>
        </p:txBody>
      </p:sp>
      <p:sp>
        <p:nvSpPr>
          <p:cNvPr id="119" name="TextBox 74"/>
          <p:cNvSpPr/>
          <p:nvPr/>
        </p:nvSpPr>
        <p:spPr>
          <a:xfrm>
            <a:off x="1050480" y="3782160"/>
            <a:ext cx="3357720" cy="869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800" b="1" u="none" strike="noStrike">
                <a:solidFill>
                  <a:srgbClr val="000000"/>
                </a:solidFill>
                <a:effectLst/>
                <a:uFillTx/>
                <a:latin typeface="Arial"/>
              </a:rPr>
              <a:t>Parameters for SRF gun</a:t>
            </a:r>
            <a:endParaRPr lang="en-US" sz="800" b="0" u="none" strike="noStrike">
              <a:solidFill>
                <a:srgbClr val="000000"/>
              </a:solidFill>
              <a:effectLst/>
              <a:uFillTx/>
              <a:latin typeface="Calibri"/>
            </a:endParaRPr>
          </a:p>
          <a:p>
            <a:pPr defTabSz="457200">
              <a:lnSpc>
                <a:spcPct val="100000"/>
              </a:lnSpc>
              <a:tabLst>
                <a:tab pos="0" algn="l"/>
              </a:tabLst>
            </a:pPr>
            <a:endParaRPr lang="en-US" sz="800" b="0" u="none" strike="noStrike">
              <a:solidFill>
                <a:srgbClr val="000000"/>
              </a:solidFill>
              <a:effectLst/>
              <a:uFillTx/>
              <a:latin typeface="Calibri"/>
            </a:endParaRPr>
          </a:p>
          <a:p>
            <a:pPr defTabSz="457200">
              <a:lnSpc>
                <a:spcPct val="100000"/>
              </a:lnSpc>
              <a:tabLst>
                <a:tab pos="0" algn="l"/>
              </a:tabLst>
            </a:pPr>
            <a:r>
              <a:rPr lang="en-US" sz="800" b="0" i="1" u="none" strike="noStrike">
                <a:solidFill>
                  <a:srgbClr val="000000"/>
                </a:solidFill>
                <a:effectLst/>
                <a:uFillTx/>
                <a:latin typeface="Times New Roman"/>
              </a:rPr>
              <a:t>	r</a:t>
            </a:r>
            <a:r>
              <a:rPr lang="en-US" sz="800" b="0" u="none" strike="noStrike">
                <a:solidFill>
                  <a:srgbClr val="000000"/>
                </a:solidFill>
                <a:effectLst/>
                <a:uFillTx/>
                <a:latin typeface="Times New Roman"/>
              </a:rPr>
              <a:t>/</a:t>
            </a:r>
            <a:r>
              <a:rPr lang="en-US" sz="800" b="0" i="1" u="none" strike="noStrike">
                <a:solidFill>
                  <a:srgbClr val="000000"/>
                </a:solidFill>
                <a:effectLst/>
                <a:uFillTx/>
                <a:latin typeface="Times New Roman"/>
              </a:rPr>
              <a:t>Q</a:t>
            </a:r>
            <a:r>
              <a:rPr lang="en-US" sz="800" b="0" u="none" strike="noStrike">
                <a:solidFill>
                  <a:srgbClr val="000000"/>
                </a:solidFill>
                <a:effectLst/>
                <a:uFillTx/>
                <a:latin typeface="Arial"/>
              </a:rPr>
              <a:t> = 208 Ohm</a:t>
            </a:r>
            <a:br>
              <a:rPr sz="800"/>
            </a:br>
            <a:r>
              <a:rPr lang="en-US" sz="800" b="0" u="none" strike="noStrike">
                <a:solidFill>
                  <a:srgbClr val="000000"/>
                </a:solidFill>
                <a:effectLst/>
                <a:uFillTx/>
                <a:latin typeface="Arial"/>
              </a:rPr>
              <a:t>	</a:t>
            </a:r>
            <a:r>
              <a:rPr lang="en-US" sz="800" b="0" i="1" u="none" strike="noStrike">
                <a:solidFill>
                  <a:srgbClr val="000000"/>
                </a:solidFill>
                <a:effectLst/>
                <a:uFillTx/>
                <a:latin typeface="Times New Roman"/>
              </a:rPr>
              <a:t>V</a:t>
            </a:r>
            <a:r>
              <a:rPr lang="en-US" sz="800" b="0" u="none" strike="noStrike" baseline="-25000">
                <a:solidFill>
                  <a:srgbClr val="000000"/>
                </a:solidFill>
                <a:effectLst/>
                <a:uFillTx/>
                <a:latin typeface="Times New Roman"/>
              </a:rPr>
              <a:t>acc</a:t>
            </a:r>
            <a:r>
              <a:rPr lang="en-US" sz="800" b="0" u="none" strike="noStrike">
                <a:solidFill>
                  <a:srgbClr val="000000"/>
                </a:solidFill>
                <a:effectLst/>
                <a:uFillTx/>
                <a:latin typeface="Arial"/>
              </a:rPr>
              <a:t> = 5 MV (energy gain from the gun at 50 MV/m -&gt; 5 MeV)</a:t>
            </a:r>
            <a:br>
              <a:rPr sz="800"/>
            </a:br>
            <a:r>
              <a:rPr lang="en-US" sz="800" b="0" u="none" strike="noStrike">
                <a:solidFill>
                  <a:srgbClr val="000000"/>
                </a:solidFill>
                <a:effectLst/>
                <a:uFillTx/>
                <a:latin typeface="Arial"/>
              </a:rPr>
              <a:t>	</a:t>
            </a:r>
            <a:r>
              <a:rPr lang="en-US" sz="800" b="0" i="1" u="none" strike="noStrike">
                <a:solidFill>
                  <a:srgbClr val="000000"/>
                </a:solidFill>
                <a:effectLst/>
                <a:uFillTx/>
                <a:latin typeface="Times New Roman"/>
              </a:rPr>
              <a:t>I</a:t>
            </a:r>
            <a:r>
              <a:rPr lang="en-US" sz="800" b="0" u="none" strike="noStrike" baseline="-25000">
                <a:solidFill>
                  <a:srgbClr val="000000"/>
                </a:solidFill>
                <a:effectLst/>
                <a:uFillTx/>
                <a:latin typeface="Times New Roman"/>
              </a:rPr>
              <a:t>b</a:t>
            </a:r>
            <a:r>
              <a:rPr lang="en-US" sz="800" b="0" u="none" strike="noStrike">
                <a:solidFill>
                  <a:srgbClr val="000000"/>
                </a:solidFill>
                <a:effectLst/>
                <a:uFillTx/>
                <a:latin typeface="Arial"/>
              </a:rPr>
              <a:t>    = 100 uA (100 pC at 1 MHz)</a:t>
            </a:r>
            <a:endParaRPr lang="en-US" sz="800" b="0" u="none" strike="noStrike">
              <a:solidFill>
                <a:srgbClr val="000000"/>
              </a:solidFill>
              <a:effectLst/>
              <a:uFillTx/>
              <a:latin typeface="Calibri"/>
            </a:endParaRPr>
          </a:p>
          <a:p>
            <a:pPr defTabSz="457200">
              <a:lnSpc>
                <a:spcPct val="100000"/>
              </a:lnSpc>
              <a:tabLst>
                <a:tab pos="0" algn="l"/>
              </a:tabLst>
            </a:pPr>
            <a:r>
              <a:rPr lang="en-US" sz="800" b="0" u="none" strike="noStrike">
                <a:solidFill>
                  <a:srgbClr val="000000"/>
                </a:solidFill>
                <a:effectLst/>
                <a:uFillTx/>
                <a:latin typeface="Arial"/>
              </a:rPr>
              <a:t>	</a:t>
            </a:r>
            <a:r>
              <a:rPr lang="en-US" sz="800" b="0" i="1" u="none" strike="noStrike">
                <a:solidFill>
                  <a:srgbClr val="000000"/>
                </a:solidFill>
                <a:effectLst/>
                <a:uFillTx/>
                <a:latin typeface="Symbol"/>
              </a:rPr>
              <a:t></a:t>
            </a:r>
            <a:r>
              <a:rPr lang="en-US" sz="800" b="0" u="none" strike="noStrike" baseline="-25000">
                <a:solidFill>
                  <a:srgbClr val="000000"/>
                </a:solidFill>
                <a:effectLst/>
                <a:uFillTx/>
                <a:latin typeface="Arial"/>
              </a:rPr>
              <a:t>b   </a:t>
            </a:r>
            <a:r>
              <a:rPr lang="en-US" sz="800" b="0" u="none" strike="noStrike">
                <a:solidFill>
                  <a:srgbClr val="000000"/>
                </a:solidFill>
                <a:effectLst/>
                <a:uFillTx/>
                <a:latin typeface="Arial"/>
              </a:rPr>
              <a:t> = 0 deg.</a:t>
            </a:r>
            <a:endParaRPr lang="en-US" sz="800" b="0" u="none" strike="noStrike">
              <a:solidFill>
                <a:srgbClr val="000000"/>
              </a:solidFill>
              <a:effectLst/>
              <a:uFillTx/>
              <a:latin typeface="Calibri"/>
            </a:endParaRPr>
          </a:p>
        </p:txBody>
      </p:sp>
      <p:cxnSp>
        <p:nvCxnSpPr>
          <p:cNvPr id="120" name="Straight Connector 4"/>
          <p:cNvCxnSpPr/>
          <p:nvPr/>
        </p:nvCxnSpPr>
        <p:spPr>
          <a:xfrm flipV="1">
            <a:off x="9048240" y="4365000"/>
            <a:ext cx="1080" cy="1153080"/>
          </a:xfrm>
          <a:prstGeom prst="straightConnector1">
            <a:avLst/>
          </a:prstGeom>
          <a:ln w="28575">
            <a:solidFill>
              <a:srgbClr val="009FDF"/>
            </a:solidFill>
            <a:prstDash val="sysDash"/>
            <a:round/>
          </a:ln>
        </p:spPr>
      </p:cxnSp>
      <p:cxnSp>
        <p:nvCxnSpPr>
          <p:cNvPr id="121" name="Straight Connector 5"/>
          <p:cNvCxnSpPr/>
          <p:nvPr/>
        </p:nvCxnSpPr>
        <p:spPr>
          <a:xfrm flipH="1">
            <a:off x="6851880" y="4047120"/>
            <a:ext cx="1909440" cy="1080"/>
          </a:xfrm>
          <a:prstGeom prst="straightConnector1">
            <a:avLst/>
          </a:prstGeom>
          <a:ln w="28575">
            <a:solidFill>
              <a:srgbClr val="009FDF"/>
            </a:solidFill>
            <a:prstDash val="sysDash"/>
            <a:round/>
          </a:ln>
        </p:spPr>
      </p:cxnSp>
      <p:sp>
        <p:nvSpPr>
          <p:cNvPr id="122" name="TextBox 75"/>
          <p:cNvSpPr/>
          <p:nvPr/>
        </p:nvSpPr>
        <p:spPr>
          <a:xfrm>
            <a:off x="6856200" y="3739680"/>
            <a:ext cx="52632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200" b="0" u="none" strike="noStrike">
                <a:solidFill>
                  <a:srgbClr val="000000"/>
                </a:solidFill>
                <a:effectLst/>
                <a:uFillTx/>
                <a:latin typeface="Arial"/>
              </a:rPr>
              <a:t>4 kW</a:t>
            </a:r>
            <a:endParaRPr lang="en-US" sz="1200" b="0" u="none" strike="noStrike">
              <a:solidFill>
                <a:srgbClr val="000000"/>
              </a:solidFill>
              <a:effectLst/>
              <a:uFillTx/>
              <a:latin typeface="Calibri"/>
            </a:endParaRPr>
          </a:p>
        </p:txBody>
      </p:sp>
      <p:cxnSp>
        <p:nvCxnSpPr>
          <p:cNvPr id="123" name="Straight Connector 6"/>
          <p:cNvCxnSpPr/>
          <p:nvPr/>
        </p:nvCxnSpPr>
        <p:spPr>
          <a:xfrm flipV="1">
            <a:off x="10344240" y="4149000"/>
            <a:ext cx="1080" cy="1369080"/>
          </a:xfrm>
          <a:prstGeom prst="straightConnector1">
            <a:avLst/>
          </a:prstGeom>
          <a:ln w="28575">
            <a:solidFill>
              <a:srgbClr val="009FDF"/>
            </a:solidFill>
            <a:prstDash val="sysDash"/>
            <a:round/>
          </a:ln>
        </p:spPr>
      </p:cxnSp>
      <p:sp>
        <p:nvSpPr>
          <p:cNvPr id="124" name="TextBox 76"/>
          <p:cNvSpPr/>
          <p:nvPr/>
        </p:nvSpPr>
        <p:spPr>
          <a:xfrm>
            <a:off x="8335080" y="5528520"/>
            <a:ext cx="956160" cy="3319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400" b="0" u="none" strike="noStrike">
                <a:solidFill>
                  <a:srgbClr val="000000"/>
                </a:solidFill>
                <a:effectLst/>
                <a:uFillTx/>
                <a:latin typeface="Arial"/>
              </a:rPr>
              <a:t>Q</a:t>
            </a:r>
            <a:r>
              <a:rPr lang="en-US" sz="1400" b="0" u="none" strike="noStrike" baseline="-25000">
                <a:solidFill>
                  <a:srgbClr val="000000"/>
                </a:solidFill>
                <a:effectLst/>
                <a:uFillTx/>
                <a:latin typeface="Arial"/>
              </a:rPr>
              <a:t>ext</a:t>
            </a:r>
            <a:r>
              <a:rPr lang="en-US" sz="1400" b="0" u="none" strike="noStrike">
                <a:solidFill>
                  <a:srgbClr val="000000"/>
                </a:solidFill>
                <a:effectLst/>
                <a:uFillTx/>
                <a:latin typeface="Arial"/>
              </a:rPr>
              <a:t> = 1e7</a:t>
            </a:r>
            <a:endParaRPr lang="en-US" sz="1400" b="0" u="none" strike="noStrike">
              <a:solidFill>
                <a:srgbClr val="000000"/>
              </a:solidFill>
              <a:effectLst/>
              <a:uFillTx/>
              <a:latin typeface="Calibri"/>
            </a:endParaRPr>
          </a:p>
        </p:txBody>
      </p:sp>
      <p:sp>
        <p:nvSpPr>
          <p:cNvPr id="125" name="TextBox 77"/>
          <p:cNvSpPr/>
          <p:nvPr/>
        </p:nvSpPr>
        <p:spPr>
          <a:xfrm>
            <a:off x="9645120" y="5499360"/>
            <a:ext cx="956160" cy="331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400" b="0" u="none" strike="noStrike">
                <a:solidFill>
                  <a:srgbClr val="000000"/>
                </a:solidFill>
                <a:effectLst/>
                <a:uFillTx/>
                <a:latin typeface="Arial"/>
              </a:rPr>
              <a:t>Q</a:t>
            </a:r>
            <a:r>
              <a:rPr lang="en-US" sz="1400" b="0" u="none" strike="noStrike" baseline="-25000">
                <a:solidFill>
                  <a:srgbClr val="000000"/>
                </a:solidFill>
                <a:effectLst/>
                <a:uFillTx/>
                <a:latin typeface="Arial"/>
              </a:rPr>
              <a:t>ext</a:t>
            </a:r>
            <a:r>
              <a:rPr lang="en-US" sz="1400" b="0" u="none" strike="noStrike">
                <a:solidFill>
                  <a:srgbClr val="000000"/>
                </a:solidFill>
                <a:effectLst/>
                <a:uFillTx/>
                <a:latin typeface="Arial"/>
              </a:rPr>
              <a:t> = 4e7</a:t>
            </a:r>
            <a:endParaRPr lang="en-US" sz="1400" b="0" u="none" strike="noStrike">
              <a:solidFill>
                <a:srgbClr val="000000"/>
              </a:solidFill>
              <a:effectLst/>
              <a:uFillTx/>
              <a:latin typeface="Calibri"/>
            </a:endParaRPr>
          </a:p>
        </p:txBody>
      </p:sp>
      <p:sp>
        <p:nvSpPr>
          <p:cNvPr id="126" name="Oval 10"/>
          <p:cNvSpPr/>
          <p:nvPr/>
        </p:nvSpPr>
        <p:spPr>
          <a:xfrm>
            <a:off x="10308600" y="5176080"/>
            <a:ext cx="70920" cy="70920"/>
          </a:xfrm>
          <a:prstGeom prst="ellipse">
            <a:avLst/>
          </a:prstGeom>
          <a:solidFill>
            <a:srgbClr val="0475BE"/>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pPr defTabSz="914400">
              <a:lnSpc>
                <a:spcPct val="100000"/>
              </a:lnSpc>
            </a:pPr>
            <a:endParaRPr lang="en-US" sz="1600" b="0" u="none" strike="noStrike">
              <a:solidFill>
                <a:srgbClr val="000000"/>
              </a:solidFill>
              <a:effectLst/>
              <a:uFillTx/>
              <a:latin typeface="Arial"/>
            </a:endParaRPr>
          </a:p>
        </p:txBody>
      </p:sp>
      <p:sp>
        <p:nvSpPr>
          <p:cNvPr id="127" name="Oval 12"/>
          <p:cNvSpPr/>
          <p:nvPr/>
        </p:nvSpPr>
        <p:spPr>
          <a:xfrm>
            <a:off x="10308600" y="5014080"/>
            <a:ext cx="70920" cy="70920"/>
          </a:xfrm>
          <a:prstGeom prst="ellipse">
            <a:avLst/>
          </a:prstGeom>
          <a:solidFill>
            <a:srgbClr val="E27B4F"/>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pPr defTabSz="914400">
              <a:lnSpc>
                <a:spcPct val="100000"/>
              </a:lnSpc>
            </a:pPr>
            <a:endParaRPr lang="en-US" sz="1600" b="0" u="none" strike="noStrike">
              <a:solidFill>
                <a:srgbClr val="000000"/>
              </a:solidFill>
              <a:effectLst/>
              <a:uFillTx/>
              <a:latin typeface="Arial"/>
            </a:endParaRPr>
          </a:p>
        </p:txBody>
      </p:sp>
      <p:sp>
        <p:nvSpPr>
          <p:cNvPr id="128" name="Oval 14"/>
          <p:cNvSpPr/>
          <p:nvPr/>
        </p:nvSpPr>
        <p:spPr>
          <a:xfrm>
            <a:off x="10308600" y="4577400"/>
            <a:ext cx="70920" cy="70920"/>
          </a:xfrm>
          <a:prstGeom prst="ellipse">
            <a:avLst/>
          </a:prstGeom>
          <a:solidFill>
            <a:srgbClr val="EDAE14"/>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pPr defTabSz="914400">
              <a:lnSpc>
                <a:spcPct val="100000"/>
              </a:lnSpc>
            </a:pPr>
            <a:endParaRPr lang="en-US" sz="1600" b="0" u="none" strike="noStrike">
              <a:solidFill>
                <a:srgbClr val="000000"/>
              </a:solidFill>
              <a:effectLst/>
              <a:uFillTx/>
              <a:latin typeface="Arial"/>
            </a:endParaRPr>
          </a:p>
        </p:txBody>
      </p:sp>
      <p:sp>
        <p:nvSpPr>
          <p:cNvPr id="129" name="Oval 20"/>
          <p:cNvSpPr/>
          <p:nvPr/>
        </p:nvSpPr>
        <p:spPr>
          <a:xfrm>
            <a:off x="10308600" y="4137480"/>
            <a:ext cx="70920" cy="70920"/>
          </a:xfrm>
          <a:prstGeom prst="ellipse">
            <a:avLst/>
          </a:prstGeom>
          <a:solidFill>
            <a:srgbClr val="741E85"/>
          </a:solidFill>
          <a:ln w="9525">
            <a:solidFill>
              <a:srgbClr val="000000"/>
            </a:solidFill>
          </a:ln>
        </p:spPr>
        <p:style>
          <a:lnRef idx="2">
            <a:schemeClr val="accent1">
              <a:shade val="50000"/>
            </a:schemeClr>
          </a:lnRef>
          <a:fillRef idx="1">
            <a:schemeClr val="accent1"/>
          </a:fillRef>
          <a:effectRef idx="0">
            <a:schemeClr val="accent1"/>
          </a:effectRef>
          <a:fontRef idx="minor"/>
        </p:style>
        <p:txBody>
          <a:bodyPr lIns="90000" tIns="5760" rIns="90000" bIns="5760" anchor="ctr">
            <a:noAutofit/>
          </a:bodyPr>
          <a:lstStyle/>
          <a:p>
            <a:pPr defTabSz="914400">
              <a:lnSpc>
                <a:spcPct val="100000"/>
              </a:lnSpc>
            </a:pPr>
            <a:endParaRPr lang="en-US" sz="1600" b="0" u="none" strike="noStrike">
              <a:solidFill>
                <a:srgbClr val="000000"/>
              </a:solidFill>
              <a:effectLst/>
              <a:uFillTx/>
              <a:latin typeface="Arial"/>
            </a:endParaRPr>
          </a:p>
        </p:txBody>
      </p:sp>
      <p:sp>
        <p:nvSpPr>
          <p:cNvPr id="130" name="TextBox 78"/>
          <p:cNvSpPr/>
          <p:nvPr/>
        </p:nvSpPr>
        <p:spPr>
          <a:xfrm>
            <a:off x="9890280" y="5159880"/>
            <a:ext cx="48204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u="none" strike="noStrike">
                <a:solidFill>
                  <a:srgbClr val="009FDF"/>
                </a:solidFill>
                <a:effectLst/>
                <a:uFillTx/>
                <a:latin typeface="Arial"/>
              </a:rPr>
              <a:t>1 kW</a:t>
            </a:r>
            <a:endParaRPr lang="en-US" sz="1050" b="0" u="none" strike="noStrike">
              <a:solidFill>
                <a:srgbClr val="000000"/>
              </a:solidFill>
              <a:effectLst/>
              <a:uFillTx/>
              <a:latin typeface="Calibri"/>
            </a:endParaRPr>
          </a:p>
        </p:txBody>
      </p:sp>
      <p:sp>
        <p:nvSpPr>
          <p:cNvPr id="131" name="TextBox 79"/>
          <p:cNvSpPr/>
          <p:nvPr/>
        </p:nvSpPr>
        <p:spPr>
          <a:xfrm>
            <a:off x="10331640" y="4840200"/>
            <a:ext cx="591840" cy="249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u="none" strike="noStrike">
                <a:solidFill>
                  <a:srgbClr val="E35D50"/>
                </a:solidFill>
                <a:effectLst/>
                <a:uFillTx/>
                <a:latin typeface="Arial"/>
              </a:rPr>
              <a:t>1.3 kW</a:t>
            </a:r>
            <a:endParaRPr lang="en-US" sz="1050" b="0" u="none" strike="noStrike">
              <a:solidFill>
                <a:srgbClr val="000000"/>
              </a:solidFill>
              <a:effectLst/>
              <a:uFillTx/>
              <a:latin typeface="Calibri"/>
            </a:endParaRPr>
          </a:p>
        </p:txBody>
      </p:sp>
      <p:sp>
        <p:nvSpPr>
          <p:cNvPr id="132" name="TextBox 80"/>
          <p:cNvSpPr/>
          <p:nvPr/>
        </p:nvSpPr>
        <p:spPr>
          <a:xfrm>
            <a:off x="9897120" y="4395240"/>
            <a:ext cx="482040" cy="24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u="none" strike="noStrike">
                <a:solidFill>
                  <a:srgbClr val="F18F1F"/>
                </a:solidFill>
                <a:effectLst/>
                <a:uFillTx/>
                <a:latin typeface="Arial"/>
              </a:rPr>
              <a:t>2 kW</a:t>
            </a:r>
            <a:endParaRPr lang="en-US" sz="1050" b="0" u="none" strike="noStrike">
              <a:solidFill>
                <a:srgbClr val="000000"/>
              </a:solidFill>
              <a:effectLst/>
              <a:uFillTx/>
              <a:latin typeface="Calibri"/>
            </a:endParaRPr>
          </a:p>
        </p:txBody>
      </p:sp>
      <p:sp>
        <p:nvSpPr>
          <p:cNvPr id="133" name="TextBox 81"/>
          <p:cNvSpPr/>
          <p:nvPr/>
        </p:nvSpPr>
        <p:spPr>
          <a:xfrm>
            <a:off x="9898560" y="3901320"/>
            <a:ext cx="591840" cy="249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457200">
              <a:lnSpc>
                <a:spcPct val="100000"/>
              </a:lnSpc>
              <a:tabLst>
                <a:tab pos="0" algn="l"/>
              </a:tabLst>
            </a:pPr>
            <a:r>
              <a:rPr lang="en-US" sz="1050" b="0" u="none" strike="noStrike">
                <a:solidFill>
                  <a:srgbClr val="741E85"/>
                </a:solidFill>
                <a:effectLst/>
                <a:uFillTx/>
                <a:latin typeface="Arial"/>
              </a:rPr>
              <a:t>3.3 kW</a:t>
            </a:r>
            <a:endParaRPr lang="en-US" sz="1050" b="0" u="none" strike="noStrike">
              <a:solidFill>
                <a:srgbClr val="000000"/>
              </a:solidFill>
              <a:effectLst/>
              <a:uFillTx/>
              <a:latin typeface="Calibri"/>
            </a:endParaRPr>
          </a:p>
        </p:txBody>
      </p:sp>
      <p:pic>
        <p:nvPicPr>
          <p:cNvPr id="134" name="Picture 45"/>
          <p:cNvPicPr/>
          <p:nvPr/>
        </p:nvPicPr>
        <p:blipFill>
          <a:blip r:embed="rId3"/>
          <a:stretch/>
        </p:blipFill>
        <p:spPr>
          <a:xfrm>
            <a:off x="771480" y="3052080"/>
            <a:ext cx="4972320" cy="646920"/>
          </a:xfrm>
          <a:prstGeom prst="rect">
            <a:avLst/>
          </a:prstGeom>
          <a:noFill/>
          <a:ln w="0">
            <a:noFill/>
          </a:ln>
        </p:spPr>
      </p:pic>
      <p:sp>
        <p:nvSpPr>
          <p:cNvPr id="135" name="TextBox 82"/>
          <p:cNvSpPr/>
          <p:nvPr/>
        </p:nvSpPr>
        <p:spPr>
          <a:xfrm>
            <a:off x="443160" y="5086440"/>
            <a:ext cx="4391280" cy="943560"/>
          </a:xfrm>
          <a:prstGeom prst="rect">
            <a:avLst/>
          </a:prstGeom>
          <a:gradFill rotWithShape="0">
            <a:gsLst>
              <a:gs pos="0">
                <a:srgbClr val="4BA9E4"/>
              </a:gs>
              <a:gs pos="50000">
                <a:srgbClr val="009EDE"/>
              </a:gs>
              <a:gs pos="100000">
                <a:srgbClr val="008CC6"/>
              </a:gs>
            </a:gsLst>
            <a:lin ang="5400000"/>
          </a:gra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t">
            <a:spAutoFit/>
          </a:bodyPr>
          <a:lstStyle/>
          <a:p>
            <a:pPr defTabSz="457200">
              <a:lnSpc>
                <a:spcPct val="100000"/>
              </a:lnSpc>
              <a:tabLst>
                <a:tab pos="0" algn="l"/>
              </a:tabLst>
            </a:pPr>
            <a:r>
              <a:rPr lang="en-US" sz="1400" b="0" u="none" strike="noStrike">
                <a:solidFill>
                  <a:srgbClr val="FFFFFF"/>
                </a:solidFill>
                <a:effectLst/>
                <a:uFillTx/>
                <a:latin typeface="Arial"/>
              </a:rPr>
              <a:t>The challenge is to find the </a:t>
            </a:r>
            <a:r>
              <a:rPr lang="en-US" sz="1400" b="1" u="none" strike="noStrike">
                <a:solidFill>
                  <a:srgbClr val="FFC000"/>
                </a:solidFill>
                <a:effectLst/>
                <a:uFillTx/>
                <a:latin typeface="Arial"/>
              </a:rPr>
              <a:t>highest Qext</a:t>
            </a:r>
            <a:r>
              <a:rPr lang="en-US" sz="1400" b="0" u="none" strike="noStrike">
                <a:solidFill>
                  <a:srgbClr val="FFC000"/>
                </a:solidFill>
                <a:effectLst/>
                <a:uFillTx/>
                <a:latin typeface="Arial"/>
              </a:rPr>
              <a:t> </a:t>
            </a:r>
            <a:r>
              <a:rPr lang="en-US" sz="1400" b="0" u="none" strike="noStrike">
                <a:solidFill>
                  <a:srgbClr val="FFFFFF"/>
                </a:solidFill>
                <a:effectLst/>
                <a:uFillTx/>
                <a:latin typeface="Arial"/>
              </a:rPr>
              <a:t>one can operate the cavity at while still </a:t>
            </a:r>
            <a:r>
              <a:rPr lang="en-US" sz="1400" b="1" u="none" strike="noStrike">
                <a:solidFill>
                  <a:srgbClr val="FFC000"/>
                </a:solidFill>
                <a:effectLst/>
                <a:uFillTx/>
                <a:latin typeface="Arial"/>
              </a:rPr>
              <a:t>meeting the resonance control goals</a:t>
            </a:r>
            <a:r>
              <a:rPr lang="en-US" sz="1400" b="1" u="none" strike="noStrike">
                <a:solidFill>
                  <a:srgbClr val="FFFFFF"/>
                </a:solidFill>
                <a:effectLst/>
                <a:uFillTx/>
                <a:latin typeface="Arial"/>
              </a:rPr>
              <a:t> </a:t>
            </a:r>
            <a:r>
              <a:rPr lang="en-US" sz="1400" b="0" u="none" strike="noStrike">
                <a:solidFill>
                  <a:srgbClr val="FFFFFF"/>
                </a:solidFill>
                <a:effectLst/>
                <a:uFillTx/>
                <a:latin typeface="Arial"/>
              </a:rPr>
              <a:t>and without compromising </a:t>
            </a:r>
            <a:r>
              <a:rPr lang="en-US" sz="1400" b="1" u="none" strike="noStrike">
                <a:solidFill>
                  <a:srgbClr val="FFC000"/>
                </a:solidFill>
                <a:effectLst/>
                <a:uFillTx/>
                <a:latin typeface="Arial"/>
              </a:rPr>
              <a:t>operability</a:t>
            </a:r>
            <a:r>
              <a:rPr lang="en-US" sz="1400" b="0" u="none" strike="noStrike">
                <a:solidFill>
                  <a:srgbClr val="FFFFFF"/>
                </a:solidFill>
                <a:effectLst/>
                <a:uFillTx/>
                <a:latin typeface="Arial"/>
              </a:rPr>
              <a:t> and </a:t>
            </a:r>
            <a:r>
              <a:rPr lang="en-US" sz="1400" b="1" u="none" strike="noStrike">
                <a:solidFill>
                  <a:srgbClr val="FFC000"/>
                </a:solidFill>
                <a:effectLst/>
                <a:uFillTx/>
                <a:latin typeface="Arial"/>
              </a:rPr>
              <a:t>reliability</a:t>
            </a:r>
            <a:r>
              <a:rPr lang="en-US" sz="1400" b="0" u="none" strike="noStrike">
                <a:solidFill>
                  <a:srgbClr val="FFFFFF"/>
                </a:solidFill>
                <a:effectLst/>
                <a:uFillTx/>
                <a:latin typeface="Arial"/>
              </a:rPr>
              <a:t> of the system.</a:t>
            </a:r>
            <a:endParaRPr lang="en-US" sz="1400" b="0" u="none" strike="noStrike">
              <a:solidFill>
                <a:srgbClr val="000000"/>
              </a:solidFill>
              <a:effectLst/>
              <a:uFillTx/>
              <a:latin typeface="Calibri"/>
            </a:endParaRPr>
          </a:p>
        </p:txBody>
      </p:sp>
      <p:pic>
        <p:nvPicPr>
          <p:cNvPr id="136" name="Picture 48"/>
          <p:cNvPicPr/>
          <p:nvPr/>
        </p:nvPicPr>
        <p:blipFill>
          <a:blip r:embed="rId4"/>
          <a:stretch/>
        </p:blipFill>
        <p:spPr>
          <a:xfrm>
            <a:off x="4928760" y="5086080"/>
            <a:ext cx="1631160" cy="970920"/>
          </a:xfrm>
          <a:prstGeom prst="rect">
            <a:avLst/>
          </a:prstGeom>
          <a:noFill/>
          <a:ln w="0">
            <a:noFill/>
          </a:ln>
        </p:spPr>
      </p:pic>
      <p:sp>
        <p:nvSpPr>
          <p:cNvPr id="137" name="TextBox 1"/>
          <p:cNvSpPr/>
          <p:nvPr/>
        </p:nvSpPr>
        <p:spPr>
          <a:xfrm>
            <a:off x="6987960" y="1460880"/>
            <a:ext cx="4120560" cy="73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1" u="none" strike="noStrike">
                <a:solidFill>
                  <a:schemeClr val="dk1"/>
                </a:solidFill>
                <a:effectLst/>
                <a:uFillTx/>
                <a:latin typeface="Aptos"/>
              </a:rPr>
              <a:t>Forward power </a:t>
            </a:r>
            <a:r>
              <a:rPr lang="en-US" sz="1400" b="0" u="none" strike="noStrike">
                <a:solidFill>
                  <a:schemeClr val="dk1"/>
                </a:solidFill>
                <a:effectLst/>
                <a:uFillTx/>
                <a:latin typeface="Aptos"/>
              </a:rPr>
              <a:t>required to reach a certain gradient as a function of </a:t>
            </a:r>
            <a:r>
              <a:rPr lang="en-US" sz="1400" b="1" u="none" strike="noStrike">
                <a:solidFill>
                  <a:schemeClr val="dk1"/>
                </a:solidFill>
                <a:effectLst/>
                <a:uFillTx/>
                <a:latin typeface="Aptos"/>
              </a:rPr>
              <a:t>cavity bandwidth (Qext)</a:t>
            </a:r>
            <a:r>
              <a:rPr lang="en-US" sz="1400" b="0" u="none" strike="noStrike">
                <a:solidFill>
                  <a:schemeClr val="dk1"/>
                </a:solidFill>
                <a:effectLst/>
                <a:uFillTx/>
                <a:latin typeface="Aptos"/>
              </a:rPr>
              <a:t>, for several </a:t>
            </a:r>
            <a:r>
              <a:rPr lang="en-US" sz="1400" b="1" u="none" strike="noStrike">
                <a:solidFill>
                  <a:schemeClr val="dk1"/>
                </a:solidFill>
                <a:effectLst/>
                <a:uFillTx/>
                <a:latin typeface="Aptos"/>
              </a:rPr>
              <a:t>resonance control performances</a:t>
            </a:r>
            <a:endParaRPr lang="en-US" sz="1400" b="0" u="none" strike="noStrike">
              <a:solidFill>
                <a:srgbClr val="000000"/>
              </a:solidFill>
              <a:effectLst/>
              <a:uFillTx/>
              <a:latin typeface="Calibri"/>
            </a:endParaRPr>
          </a:p>
        </p:txBody>
      </p:sp>
      <p:sp>
        <p:nvSpPr>
          <p:cNvPr id="2" name="Footer Placeholder 1">
            <a:extLst>
              <a:ext uri="{FF2B5EF4-FFF2-40B4-BE49-F238E27FC236}">
                <a16:creationId xmlns:a16="http://schemas.microsoft.com/office/drawing/2014/main" id="{19FE8595-6C75-4173-6DDE-3B2C342DACFD}"/>
              </a:ext>
            </a:extLst>
          </p:cNvPr>
          <p:cNvSpPr>
            <a:spLocks noGrp="1"/>
          </p:cNvSpPr>
          <p:nvPr>
            <p:ph type="ftr" idx="13"/>
          </p:nvPr>
        </p:nvSpPr>
        <p:spPr/>
        <p:txBody>
          <a:bodyPr/>
          <a:lstStyle/>
          <a:p>
            <a:pPr indent="0" algn="ctr" defTabSz="914400">
              <a:lnSpc>
                <a:spcPct val="100000"/>
              </a:lnSpc>
              <a:buNone/>
              <a:tabLst>
                <a:tab pos="0" algn="l"/>
              </a:tabLst>
            </a:pPr>
            <a:r>
              <a:rPr lang="en-US" sz="1000" b="0" u="none" strike="noStrike">
                <a:solidFill>
                  <a:srgbClr val="000000"/>
                </a:solidFill>
                <a:effectLst/>
                <a:uFillTx/>
                <a:latin typeface="Calibri"/>
              </a:rPr>
              <a:t>J. Branlard | iSAS WP2 - LLRF | Report Period 1, June 1st 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2.2 </a:t>
            </a:r>
            <a:endParaRPr lang="en-US" sz="2400" b="0" u="none" strike="noStrike">
              <a:solidFill>
                <a:srgbClr val="000000"/>
              </a:solidFill>
              <a:effectLst/>
              <a:uFillTx/>
              <a:latin typeface="Calibri"/>
            </a:endParaRPr>
          </a:p>
        </p:txBody>
      </p:sp>
      <p:pic>
        <p:nvPicPr>
          <p:cNvPr id="139"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140" name="PlaceHolder 1"/>
          <p:cNvSpPr>
            <a:spLocks noGrp="1"/>
          </p:cNvSpPr>
          <p:nvPr>
            <p:ph/>
          </p:nvPr>
        </p:nvSpPr>
        <p:spPr>
          <a:xfrm>
            <a:off x="450000" y="129600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dirty="0">
                <a:solidFill>
                  <a:srgbClr val="002060"/>
                </a:solidFill>
                <a:effectLst/>
                <a:uFillTx/>
                <a:latin typeface="Aptos"/>
              </a:rPr>
              <a:t>Achievements for Task 2.2</a:t>
            </a:r>
            <a:endParaRPr lang="en-BE" sz="2000" b="0" u="none" strike="noStrike" dirty="0">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dirty="0">
                <a:solidFill>
                  <a:schemeClr val="dk1"/>
                </a:solidFill>
                <a:effectLst/>
                <a:uFillTx/>
                <a:latin typeface="Aptos"/>
              </a:rPr>
              <a:t>Developed</a:t>
            </a:r>
            <a:r>
              <a:rPr lang="en-US" sz="1800" b="1" u="none" strike="noStrike" dirty="0">
                <a:solidFill>
                  <a:schemeClr val="dk1"/>
                </a:solidFill>
                <a:effectLst/>
                <a:uFillTx/>
                <a:latin typeface="Aptos"/>
              </a:rPr>
              <a:t> prototypes</a:t>
            </a:r>
            <a:r>
              <a:rPr lang="en-US" sz="1800" b="0" u="none" strike="noStrike" dirty="0">
                <a:solidFill>
                  <a:schemeClr val="dk1"/>
                </a:solidFill>
                <a:effectLst/>
                <a:uFillTx/>
                <a:latin typeface="Aptos"/>
              </a:rPr>
              <a:t> (“Q-corrector”, similar to stub tuner) to </a:t>
            </a:r>
            <a:r>
              <a:rPr lang="en-US" sz="1800" b="1" u="none" strike="noStrike" dirty="0">
                <a:solidFill>
                  <a:schemeClr val="dk1"/>
                </a:solidFill>
                <a:effectLst/>
                <a:uFillTx/>
                <a:latin typeface="Aptos"/>
              </a:rPr>
              <a:t>shift Qext to higher range</a:t>
            </a:r>
            <a:endParaRPr lang="en-BE" sz="1800" b="0" u="none" strike="noStrike" dirty="0">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dirty="0">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dirty="0">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dirty="0">
              <a:solidFill>
                <a:schemeClr val="dk1"/>
              </a:solidFill>
              <a:effectLst/>
              <a:uFillTx/>
              <a:latin typeface="Aptos"/>
            </a:endParaRPr>
          </a:p>
          <a:p>
            <a:pPr indent="0" defTabSz="914400">
              <a:lnSpc>
                <a:spcPct val="90000"/>
              </a:lnSpc>
              <a:spcBef>
                <a:spcPts val="499"/>
              </a:spcBef>
              <a:buNone/>
              <a:tabLst>
                <a:tab pos="0" algn="l"/>
              </a:tabLst>
            </a:pPr>
            <a:endParaRPr lang="en-BE" sz="2400" b="0" u="none" strike="noStrike" dirty="0">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dirty="0">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dirty="0">
              <a:solidFill>
                <a:schemeClr val="dk1"/>
              </a:solidFill>
              <a:effectLst/>
              <a:uFillTx/>
              <a:latin typeface="Aptos"/>
            </a:endParaRPr>
          </a:p>
        </p:txBody>
      </p:sp>
      <p:sp>
        <p:nvSpPr>
          <p:cNvPr id="141"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Efficient field control for high loaded-quality factor cavities </a:t>
            </a:r>
            <a:r>
              <a:rPr lang="en-GB" sz="1800" b="1" i="1" u="none" strike="noStrike">
                <a:solidFill>
                  <a:schemeClr val="dk1"/>
                </a:solidFill>
                <a:effectLst/>
                <a:uFillTx/>
                <a:latin typeface="Arial"/>
              </a:rPr>
              <a:t>– M1-M48</a:t>
            </a:r>
            <a:endParaRPr lang="en-US" sz="1800" b="0" u="none" strike="noStrike">
              <a:solidFill>
                <a:srgbClr val="000000"/>
              </a:solidFill>
              <a:effectLst/>
              <a:uFillTx/>
              <a:latin typeface="Calibri"/>
            </a:endParaRPr>
          </a:p>
        </p:txBody>
      </p:sp>
      <p:pic>
        <p:nvPicPr>
          <p:cNvPr id="144" name="Picture 15"/>
          <p:cNvPicPr/>
          <p:nvPr/>
        </p:nvPicPr>
        <p:blipFill>
          <a:blip r:embed="rId3"/>
          <a:stretch/>
        </p:blipFill>
        <p:spPr>
          <a:xfrm>
            <a:off x="964127" y="2450880"/>
            <a:ext cx="2563920" cy="3196080"/>
          </a:xfrm>
          <a:prstGeom prst="rect">
            <a:avLst/>
          </a:prstGeom>
          <a:noFill/>
          <a:ln w="0">
            <a:noFill/>
          </a:ln>
          <a:effectLst>
            <a:outerShdw blurRad="291960" dist="139498" dir="2700000" algn="tl" rotWithShape="0">
              <a:srgbClr val="333333">
                <a:alpha val="65000"/>
              </a:srgbClr>
            </a:outerShdw>
          </a:effectLst>
        </p:spPr>
      </p:pic>
      <p:pic>
        <p:nvPicPr>
          <p:cNvPr id="145" name="Picture 17"/>
          <p:cNvPicPr/>
          <p:nvPr/>
        </p:nvPicPr>
        <p:blipFill>
          <a:blip r:embed="rId4"/>
          <a:stretch/>
        </p:blipFill>
        <p:spPr>
          <a:xfrm>
            <a:off x="3858167" y="2489040"/>
            <a:ext cx="3523320" cy="3119760"/>
          </a:xfrm>
          <a:prstGeom prst="rect">
            <a:avLst/>
          </a:prstGeom>
          <a:noFill/>
          <a:ln w="0">
            <a:noFill/>
          </a:ln>
        </p:spPr>
      </p:pic>
      <p:grpSp>
        <p:nvGrpSpPr>
          <p:cNvPr id="146" name="Group 21"/>
          <p:cNvGrpSpPr/>
          <p:nvPr/>
        </p:nvGrpSpPr>
        <p:grpSpPr>
          <a:xfrm>
            <a:off x="4514807" y="3862440"/>
            <a:ext cx="1034280" cy="665280"/>
            <a:chOff x="4777200" y="4403160"/>
            <a:chExt cx="1034280" cy="665280"/>
          </a:xfrm>
        </p:grpSpPr>
        <p:sp>
          <p:nvSpPr>
            <p:cNvPr id="147" name="Arrow: Down 19"/>
            <p:cNvSpPr/>
            <p:nvPr/>
          </p:nvSpPr>
          <p:spPr>
            <a:xfrm flipV="1">
              <a:off x="4777200" y="4403160"/>
              <a:ext cx="264960" cy="665280"/>
            </a:xfrm>
            <a:prstGeom prst="downArrow">
              <a:avLst>
                <a:gd name="adj1" fmla="val 50000"/>
                <a:gd name="adj2" fmla="val 50000"/>
              </a:avLst>
            </a:prstGeom>
            <a:gradFill rotWithShape="0">
              <a:gsLst>
                <a:gs pos="0">
                  <a:srgbClr val="4C7591"/>
                </a:gs>
                <a:gs pos="50000">
                  <a:srgbClr val="106186"/>
                </a:gs>
                <a:gs pos="100000">
                  <a:srgbClr val="08587C"/>
                </a:gs>
              </a:gsLst>
              <a:lin ang="16200000"/>
            </a:gra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defTabSz="914400">
                <a:lnSpc>
                  <a:spcPct val="100000"/>
                </a:lnSpc>
                <a:tabLst>
                  <a:tab pos="0" algn="l"/>
                </a:tabLst>
              </a:pPr>
              <a:endParaRPr lang="en-US" sz="1100" b="0" u="none" strike="noStrike">
                <a:solidFill>
                  <a:schemeClr val="lt1"/>
                </a:solidFill>
                <a:effectLst/>
                <a:uFillTx/>
                <a:latin typeface="Aptos"/>
              </a:endParaRPr>
            </a:p>
          </p:txBody>
        </p:sp>
        <p:sp>
          <p:nvSpPr>
            <p:cNvPr id="148" name="TextBox 2"/>
            <p:cNvSpPr/>
            <p:nvPr/>
          </p:nvSpPr>
          <p:spPr>
            <a:xfrm>
              <a:off x="4933080" y="4605480"/>
              <a:ext cx="878400" cy="261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en-US" sz="1100" b="0" u="none" strike="noStrike">
                  <a:solidFill>
                    <a:schemeClr val="dk1"/>
                  </a:solidFill>
                  <a:effectLst/>
                  <a:uFillTx/>
                  <a:latin typeface="Aptos"/>
                </a:rPr>
                <a:t>Q corrector</a:t>
              </a:r>
              <a:endParaRPr lang="en-US" sz="1100" b="0" u="none" strike="noStrike">
                <a:solidFill>
                  <a:srgbClr val="000000"/>
                </a:solidFill>
                <a:effectLst/>
                <a:uFillTx/>
                <a:latin typeface="Calibri"/>
              </a:endParaRPr>
            </a:p>
          </p:txBody>
        </p:sp>
      </p:grpSp>
      <p:sp>
        <p:nvSpPr>
          <p:cNvPr id="149" name="TextBox 1"/>
          <p:cNvSpPr/>
          <p:nvPr/>
        </p:nvSpPr>
        <p:spPr>
          <a:xfrm>
            <a:off x="8095727" y="2798280"/>
            <a:ext cx="3523320" cy="2307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600" b="0" u="none" strike="noStrike">
                <a:solidFill>
                  <a:schemeClr val="dk1"/>
                </a:solidFill>
                <a:effectLst/>
                <a:uFillTx/>
                <a:latin typeface="Aptos"/>
              </a:rPr>
              <a:t>The Q corrector can effectively shift the Qext range </a:t>
            </a:r>
            <a:endParaRPr lang="en-US" sz="1600" b="0" u="none" strike="noStrike">
              <a:solidFill>
                <a:srgbClr val="000000"/>
              </a:solidFill>
              <a:effectLst/>
              <a:uFillTx/>
              <a:latin typeface="Calibri"/>
            </a:endParaRPr>
          </a:p>
          <a:p>
            <a:pPr defTabSz="914400">
              <a:lnSpc>
                <a:spcPct val="100000"/>
              </a:lnSpc>
              <a:tabLst>
                <a:tab pos="0" algn="l"/>
              </a:tabLst>
            </a:pPr>
            <a:endParaRPr lang="en-US" sz="1600" b="0" u="none" strike="noStrike">
              <a:solidFill>
                <a:srgbClr val="000000"/>
              </a:solidFill>
              <a:effectLst/>
              <a:uFillTx/>
              <a:latin typeface="Calibri"/>
            </a:endParaRPr>
          </a:p>
          <a:p>
            <a:pPr defTabSz="914400">
              <a:lnSpc>
                <a:spcPct val="100000"/>
              </a:lnSpc>
              <a:tabLst>
                <a:tab pos="0" algn="l"/>
              </a:tabLst>
            </a:pPr>
            <a:r>
              <a:rPr lang="en-US" sz="1600" b="0" u="none" strike="noStrike">
                <a:solidFill>
                  <a:schemeClr val="dk1"/>
                </a:solidFill>
                <a:effectLst/>
                <a:uFillTx/>
                <a:latin typeface="Aptos"/>
              </a:rPr>
              <a:t>For e.g. for a standard L3 cryomodule</a:t>
            </a:r>
            <a:endParaRPr lang="en-US" sz="1600" b="0" u="none" strike="noStrike">
              <a:solidFill>
                <a:srgbClr val="000000"/>
              </a:solidFill>
              <a:effectLst/>
              <a:uFillTx/>
              <a:latin typeface="Calibri"/>
            </a:endParaRPr>
          </a:p>
          <a:p>
            <a:pPr defTabSz="914400">
              <a:lnSpc>
                <a:spcPct val="100000"/>
              </a:lnSpc>
              <a:tabLst>
                <a:tab pos="0" algn="l"/>
              </a:tabLst>
            </a:pPr>
            <a:endParaRPr lang="en-US" sz="1600" b="0" u="none" strike="noStrike">
              <a:solidFill>
                <a:srgbClr val="000000"/>
              </a:solidFill>
              <a:effectLst/>
              <a:uFillTx/>
              <a:latin typeface="Calibri"/>
            </a:endParaRPr>
          </a:p>
          <a:p>
            <a:pPr algn="ctr" defTabSz="914400">
              <a:lnSpc>
                <a:spcPct val="100000"/>
              </a:lnSpc>
              <a:tabLst>
                <a:tab pos="0" algn="l"/>
              </a:tabLst>
            </a:pPr>
            <a:r>
              <a:rPr lang="en-US" sz="1600" b="0" u="none" strike="noStrike">
                <a:solidFill>
                  <a:schemeClr val="dk1"/>
                </a:solidFill>
                <a:effectLst/>
                <a:uFillTx/>
                <a:latin typeface="Aptos"/>
              </a:rPr>
              <a:t>Qext = [1e6 – 1e7] </a:t>
            </a:r>
            <a:endParaRPr lang="en-US" sz="1600" b="0" u="none" strike="noStrike">
              <a:solidFill>
                <a:srgbClr val="000000"/>
              </a:solidFill>
              <a:effectLst/>
              <a:uFillTx/>
              <a:latin typeface="Calibri"/>
            </a:endParaRPr>
          </a:p>
          <a:p>
            <a:pPr algn="ctr" defTabSz="914400">
              <a:lnSpc>
                <a:spcPct val="100000"/>
              </a:lnSpc>
              <a:tabLst>
                <a:tab pos="0" algn="l"/>
              </a:tabLst>
            </a:pPr>
            <a:endParaRPr lang="en-US" sz="1600" b="0" u="none" strike="noStrike">
              <a:solidFill>
                <a:srgbClr val="000000"/>
              </a:solidFill>
              <a:effectLst/>
              <a:uFillTx/>
              <a:latin typeface="Calibri"/>
            </a:endParaRPr>
          </a:p>
          <a:p>
            <a:pPr algn="ctr" defTabSz="914400">
              <a:lnSpc>
                <a:spcPct val="100000"/>
              </a:lnSpc>
              <a:tabLst>
                <a:tab pos="0" algn="l"/>
              </a:tabLst>
            </a:pPr>
            <a:endParaRPr lang="en-US" sz="1600" b="0" u="none" strike="noStrike">
              <a:solidFill>
                <a:srgbClr val="000000"/>
              </a:solidFill>
              <a:effectLst/>
              <a:uFillTx/>
              <a:latin typeface="Calibri"/>
            </a:endParaRPr>
          </a:p>
          <a:p>
            <a:pPr algn="ctr" defTabSz="914400">
              <a:lnSpc>
                <a:spcPct val="100000"/>
              </a:lnSpc>
              <a:tabLst>
                <a:tab pos="0" algn="l"/>
              </a:tabLst>
            </a:pPr>
            <a:r>
              <a:rPr lang="en-US" sz="1600" b="0" u="none" strike="noStrike">
                <a:solidFill>
                  <a:schemeClr val="dk1"/>
                </a:solidFill>
                <a:effectLst/>
                <a:uFillTx/>
                <a:latin typeface="Aptos"/>
              </a:rPr>
              <a:t>Qext = [3e6 – 5e7]</a:t>
            </a:r>
            <a:endParaRPr lang="en-US" sz="1600" b="0" u="none" strike="noStrike">
              <a:solidFill>
                <a:srgbClr val="000000"/>
              </a:solidFill>
              <a:effectLst/>
              <a:uFillTx/>
              <a:latin typeface="Calibri"/>
            </a:endParaRPr>
          </a:p>
        </p:txBody>
      </p:sp>
      <p:sp>
        <p:nvSpPr>
          <p:cNvPr id="150" name="Arrow: Down 23"/>
          <p:cNvSpPr/>
          <p:nvPr/>
        </p:nvSpPr>
        <p:spPr>
          <a:xfrm>
            <a:off x="9677567" y="4368240"/>
            <a:ext cx="359640" cy="395640"/>
          </a:xfrm>
          <a:prstGeom prst="downArrow">
            <a:avLst>
              <a:gd name="adj1" fmla="val 50000"/>
              <a:gd name="adj2" fmla="val 50000"/>
            </a:avLst>
          </a:prstGeom>
          <a:gradFill rotWithShape="0">
            <a:gsLst>
              <a:gs pos="0">
                <a:srgbClr val="4C7591"/>
              </a:gs>
              <a:gs pos="50000">
                <a:srgbClr val="106186"/>
              </a:gs>
              <a:gs pos="100000">
                <a:srgbClr val="08587C"/>
              </a:gs>
            </a:gsLst>
            <a:lin ang="5400000"/>
          </a:gra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defTabSz="914400">
              <a:lnSpc>
                <a:spcPct val="100000"/>
              </a:lnSpc>
              <a:tabLst>
                <a:tab pos="0" algn="l"/>
              </a:tabLst>
            </a:pPr>
            <a:endParaRPr lang="en-US" sz="1100" b="0" u="none" strike="noStrike">
              <a:solidFill>
                <a:schemeClr val="lt1"/>
              </a:solidFill>
              <a:effectLst/>
              <a:uFillTx/>
              <a:latin typeface="Aptos"/>
            </a:endParaRPr>
          </a:p>
        </p:txBody>
      </p:sp>
      <p:sp>
        <p:nvSpPr>
          <p:cNvPr id="2" name="Slide Number Placeholder 1">
            <a:extLst>
              <a:ext uri="{FF2B5EF4-FFF2-40B4-BE49-F238E27FC236}">
                <a16:creationId xmlns:a16="http://schemas.microsoft.com/office/drawing/2014/main" id="{D121521B-9393-193F-ACE3-851A72534872}"/>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8</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FC34A230-790F-E91B-AE59-386E01A4C57C}"/>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wipe(down)">
                                      <p:cBhvr additive="repl">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Box 3"/>
          <p:cNvSpPr/>
          <p:nvPr/>
        </p:nvSpPr>
        <p:spPr>
          <a:xfrm>
            <a:off x="3418200" y="315720"/>
            <a:ext cx="5957280" cy="46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400" b="1" u="none" strike="noStrike">
                <a:solidFill>
                  <a:srgbClr val="002060"/>
                </a:solidFill>
                <a:effectLst/>
                <a:uFillTx/>
                <a:latin typeface="Aptos"/>
              </a:rPr>
              <a:t>WP2 – LLRF:</a:t>
            </a:r>
            <a:r>
              <a:rPr lang="en-US" sz="2400" b="1" u="none" strike="noStrike">
                <a:solidFill>
                  <a:schemeClr val="lt2">
                    <a:lumMod val="50000"/>
                  </a:schemeClr>
                </a:solidFill>
                <a:effectLst/>
                <a:uFillTx/>
                <a:latin typeface="Aptos"/>
              </a:rPr>
              <a:t> status/evolution of Task 2.2 </a:t>
            </a:r>
            <a:endParaRPr lang="en-US" sz="2400" b="0" u="none" strike="noStrike">
              <a:solidFill>
                <a:srgbClr val="000000"/>
              </a:solidFill>
              <a:effectLst/>
              <a:uFillTx/>
              <a:latin typeface="Calibri"/>
            </a:endParaRPr>
          </a:p>
        </p:txBody>
      </p:sp>
      <p:pic>
        <p:nvPicPr>
          <p:cNvPr id="153" name="Picture 2" descr="Innovate for Sustainable Accelerating Systems: Kick-Off Meeting"/>
          <p:cNvPicPr/>
          <p:nvPr/>
        </p:nvPicPr>
        <p:blipFill>
          <a:blip r:embed="rId2"/>
          <a:stretch/>
        </p:blipFill>
        <p:spPr>
          <a:xfrm>
            <a:off x="163440" y="109440"/>
            <a:ext cx="2781000" cy="873720"/>
          </a:xfrm>
          <a:prstGeom prst="rect">
            <a:avLst/>
          </a:prstGeom>
          <a:noFill/>
          <a:ln w="0">
            <a:noFill/>
          </a:ln>
        </p:spPr>
      </p:pic>
      <p:sp>
        <p:nvSpPr>
          <p:cNvPr id="154" name="PlaceHolder 1"/>
          <p:cNvSpPr>
            <a:spLocks noGrp="1"/>
          </p:cNvSpPr>
          <p:nvPr>
            <p:ph/>
          </p:nvPr>
        </p:nvSpPr>
        <p:spPr>
          <a:xfrm>
            <a:off x="450000" y="1296000"/>
            <a:ext cx="10515240" cy="4350960"/>
          </a:xfrm>
          <a:prstGeom prst="rect">
            <a:avLst/>
          </a:prstGeom>
          <a:noFill/>
          <a:ln w="0">
            <a:noFill/>
          </a:ln>
        </p:spPr>
        <p:txBody>
          <a:bodyPr lIns="91440" tIns="45720" rIns="91440" bIns="45720" anchor="t">
            <a:noAutofit/>
          </a:bodyPr>
          <a:lstStyle>
            <a:lvl1pPr marL="228600" indent="-228600" defTabSz="914400">
              <a:lnSpc>
                <a:spcPct val="90000"/>
              </a:lnSpc>
              <a:spcBef>
                <a:spcPts val="1001"/>
              </a:spcBef>
              <a:buClr>
                <a:srgbClr val="000000"/>
              </a:buClr>
              <a:buFont typeface="Arial"/>
              <a:buChar char="•"/>
              <a:defRPr lang="en-GB" sz="2800" b="0" u="none" strike="noStrike">
                <a:solidFill>
                  <a:schemeClr val="dk1"/>
                </a:solidFill>
                <a:effectLst/>
                <a:uFillTx/>
                <a:latin typeface="Aptos"/>
              </a:defRPr>
            </a:lvl1pPr>
            <a:lvl2pPr marL="685800" lvl="1" indent="-228600" defTabSz="914400">
              <a:lnSpc>
                <a:spcPct val="90000"/>
              </a:lnSpc>
              <a:spcBef>
                <a:spcPts val="499"/>
              </a:spcBef>
              <a:buClr>
                <a:srgbClr val="000000"/>
              </a:buClr>
              <a:buFont typeface="Arial"/>
              <a:buChar char="•"/>
              <a:defRPr lang="en-GB" sz="2400" b="0" u="none" strike="noStrike">
                <a:solidFill>
                  <a:schemeClr val="dk1"/>
                </a:solidFill>
                <a:effectLst/>
                <a:uFillTx/>
                <a:latin typeface="Aptos"/>
              </a:defRPr>
            </a:lvl2pPr>
            <a:lvl3pPr marL="1143000" lvl="2" indent="-228600" defTabSz="914400">
              <a:lnSpc>
                <a:spcPct val="90000"/>
              </a:lnSpc>
              <a:spcBef>
                <a:spcPts val="499"/>
              </a:spcBef>
              <a:buClr>
                <a:srgbClr val="000000"/>
              </a:buClr>
              <a:buFont typeface="Arial"/>
              <a:buChar char="•"/>
              <a:defRPr lang="en-GB" sz="2000" b="0" u="none" strike="noStrike">
                <a:solidFill>
                  <a:schemeClr val="dk1"/>
                </a:solidFill>
                <a:effectLst/>
                <a:uFillTx/>
                <a:latin typeface="Aptos"/>
              </a:defRPr>
            </a:lvl3pPr>
            <a:lvl4pPr marL="1600200" lvl="3"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4pPr>
            <a:lvl5pPr marL="2057400" lvl="4" indent="-228600" defTabSz="914400">
              <a:lnSpc>
                <a:spcPct val="90000"/>
              </a:lnSpc>
              <a:spcBef>
                <a:spcPts val="499"/>
              </a:spcBef>
              <a:buClr>
                <a:srgbClr val="000000"/>
              </a:buClr>
              <a:buFont typeface="Arial"/>
              <a:buChar char="•"/>
              <a:defRPr lang="en-GB" sz="1800" b="0" u="none" strike="noStrike">
                <a:solidFill>
                  <a:schemeClr val="dk1"/>
                </a:solidFill>
                <a:effectLst/>
                <a:uFillTx/>
                <a:latin typeface="Aptos"/>
              </a:defRPr>
            </a:lvl5pPr>
          </a:lstStyle>
          <a:p>
            <a:pPr indent="0" defTabSz="914400">
              <a:lnSpc>
                <a:spcPct val="90000"/>
              </a:lnSpc>
              <a:spcBef>
                <a:spcPts val="1001"/>
              </a:spcBef>
              <a:buNone/>
              <a:tabLst>
                <a:tab pos="0" algn="l"/>
              </a:tabLst>
            </a:pPr>
            <a:r>
              <a:rPr lang="en-US" sz="2000" b="1" u="none" strike="noStrike" dirty="0">
                <a:solidFill>
                  <a:srgbClr val="002060"/>
                </a:solidFill>
                <a:effectLst/>
                <a:uFillTx/>
                <a:latin typeface="Aptos"/>
              </a:rPr>
              <a:t>Achievements for Task 2.2</a:t>
            </a:r>
            <a:endParaRPr lang="en-BE" sz="2000" b="0" u="none" strike="noStrike" dirty="0">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0" u="none" strike="noStrike" dirty="0">
                <a:solidFill>
                  <a:schemeClr val="dk1"/>
                </a:solidFill>
                <a:effectLst/>
                <a:uFillTx/>
                <a:latin typeface="Aptos"/>
              </a:rPr>
              <a:t>Developed</a:t>
            </a:r>
            <a:r>
              <a:rPr lang="en-US" sz="1800" b="1" u="none" strike="noStrike" dirty="0">
                <a:solidFill>
                  <a:schemeClr val="dk1"/>
                </a:solidFill>
                <a:effectLst/>
                <a:uFillTx/>
                <a:latin typeface="Aptos"/>
              </a:rPr>
              <a:t> prototypes</a:t>
            </a:r>
            <a:r>
              <a:rPr lang="en-US" sz="1800" b="0" u="none" strike="noStrike" dirty="0">
                <a:solidFill>
                  <a:schemeClr val="dk1"/>
                </a:solidFill>
                <a:effectLst/>
                <a:uFillTx/>
                <a:latin typeface="Aptos"/>
              </a:rPr>
              <a:t> (“Q-corrector”, similar to stub tuner) to </a:t>
            </a:r>
            <a:r>
              <a:rPr lang="en-US" sz="1800" b="1" u="none" strike="noStrike" dirty="0">
                <a:solidFill>
                  <a:schemeClr val="dk1"/>
                </a:solidFill>
                <a:effectLst/>
                <a:uFillTx/>
                <a:latin typeface="Aptos"/>
              </a:rPr>
              <a:t>shift Qext to higher range</a:t>
            </a:r>
            <a:endParaRPr lang="en-BE" sz="1800" b="0" u="none" strike="noStrike" dirty="0">
              <a:solidFill>
                <a:schemeClr val="dk1"/>
              </a:solidFill>
              <a:effectLst/>
              <a:uFillTx/>
              <a:latin typeface="Aptos"/>
            </a:endParaRPr>
          </a:p>
          <a:p>
            <a:pPr marL="685800" lvl="1" indent="-228600" defTabSz="914400">
              <a:lnSpc>
                <a:spcPct val="90000"/>
              </a:lnSpc>
              <a:spcBef>
                <a:spcPts val="499"/>
              </a:spcBef>
              <a:buClr>
                <a:srgbClr val="000000"/>
              </a:buClr>
              <a:buFont typeface="Arial"/>
              <a:buChar char="•"/>
              <a:tabLst>
                <a:tab pos="0" algn="l"/>
              </a:tabLst>
            </a:pPr>
            <a:r>
              <a:rPr lang="en-US" sz="1800" b="1" u="none" strike="noStrike" dirty="0">
                <a:solidFill>
                  <a:schemeClr val="dk1"/>
                </a:solidFill>
                <a:effectLst/>
                <a:uFillTx/>
                <a:latin typeface="Aptos"/>
              </a:rPr>
              <a:t>Show factor 5 reduction in forward power for only 8% coupler temperature increase</a:t>
            </a:r>
            <a:endParaRPr lang="en-BE" sz="1800" b="0" u="none" strike="noStrike" dirty="0">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dirty="0">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dirty="0">
              <a:solidFill>
                <a:schemeClr val="dk1"/>
              </a:solidFill>
              <a:effectLst/>
              <a:uFillTx/>
              <a:latin typeface="Aptos"/>
            </a:endParaRPr>
          </a:p>
          <a:p>
            <a:pPr indent="0" defTabSz="914400">
              <a:lnSpc>
                <a:spcPct val="90000"/>
              </a:lnSpc>
              <a:spcBef>
                <a:spcPts val="499"/>
              </a:spcBef>
              <a:buNone/>
              <a:tabLst>
                <a:tab pos="0" algn="l"/>
              </a:tabLst>
            </a:pPr>
            <a:endParaRPr lang="en-BE" sz="1800" b="0" u="none" strike="noStrike" dirty="0">
              <a:solidFill>
                <a:schemeClr val="dk1"/>
              </a:solidFill>
              <a:effectLst/>
              <a:uFillTx/>
              <a:latin typeface="Aptos"/>
            </a:endParaRPr>
          </a:p>
          <a:p>
            <a:pPr indent="0" defTabSz="914400">
              <a:lnSpc>
                <a:spcPct val="90000"/>
              </a:lnSpc>
              <a:spcBef>
                <a:spcPts val="499"/>
              </a:spcBef>
              <a:buNone/>
              <a:tabLst>
                <a:tab pos="0" algn="l"/>
              </a:tabLst>
            </a:pPr>
            <a:endParaRPr lang="en-BE" sz="2400" b="0" u="none" strike="noStrike" dirty="0">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dirty="0">
              <a:solidFill>
                <a:schemeClr val="dk1"/>
              </a:solidFill>
              <a:effectLst/>
              <a:uFillTx/>
              <a:latin typeface="Aptos"/>
            </a:endParaRPr>
          </a:p>
          <a:p>
            <a:pPr indent="0" defTabSz="914400">
              <a:lnSpc>
                <a:spcPct val="90000"/>
              </a:lnSpc>
              <a:spcBef>
                <a:spcPts val="1001"/>
              </a:spcBef>
              <a:buNone/>
              <a:tabLst>
                <a:tab pos="0" algn="l"/>
              </a:tabLst>
            </a:pPr>
            <a:endParaRPr lang="en-BE" sz="2800" b="0" u="none" strike="noStrike" dirty="0">
              <a:solidFill>
                <a:schemeClr val="dk1"/>
              </a:solidFill>
              <a:effectLst/>
              <a:uFillTx/>
              <a:latin typeface="Aptos"/>
            </a:endParaRPr>
          </a:p>
        </p:txBody>
      </p:sp>
      <p:sp>
        <p:nvSpPr>
          <p:cNvPr id="155" name="TextBox 5"/>
          <p:cNvSpPr/>
          <p:nvPr/>
        </p:nvSpPr>
        <p:spPr>
          <a:xfrm>
            <a:off x="3418200" y="758160"/>
            <a:ext cx="768168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i="1" u="none" strike="noStrike">
                <a:solidFill>
                  <a:schemeClr val="dk1"/>
                </a:solidFill>
                <a:effectLst/>
                <a:uFillTx/>
                <a:latin typeface="Aptos"/>
              </a:rPr>
              <a:t>Efficient field control for high loaded-quality factor cavities </a:t>
            </a:r>
            <a:r>
              <a:rPr lang="en-GB" sz="1800" b="1" i="1" u="none" strike="noStrike">
                <a:solidFill>
                  <a:schemeClr val="dk1"/>
                </a:solidFill>
                <a:effectLst/>
                <a:uFillTx/>
                <a:latin typeface="Arial"/>
              </a:rPr>
              <a:t>– M1-M48</a:t>
            </a:r>
            <a:endParaRPr lang="en-US" sz="1800" b="0" u="none" strike="noStrike">
              <a:solidFill>
                <a:srgbClr val="000000"/>
              </a:solidFill>
              <a:effectLst/>
              <a:uFillTx/>
              <a:latin typeface="Calibri"/>
            </a:endParaRPr>
          </a:p>
        </p:txBody>
      </p:sp>
      <p:grpSp>
        <p:nvGrpSpPr>
          <p:cNvPr id="159" name="Group 6"/>
          <p:cNvGrpSpPr/>
          <p:nvPr/>
        </p:nvGrpSpPr>
        <p:grpSpPr>
          <a:xfrm>
            <a:off x="799560" y="2570306"/>
            <a:ext cx="10592280" cy="3325680"/>
            <a:chOff x="868320" y="3142800"/>
            <a:chExt cx="10592280" cy="3325680"/>
          </a:xfrm>
        </p:grpSpPr>
        <p:grpSp>
          <p:nvGrpSpPr>
            <p:cNvPr id="160" name="Group 7"/>
            <p:cNvGrpSpPr/>
            <p:nvPr/>
          </p:nvGrpSpPr>
          <p:grpSpPr>
            <a:xfrm>
              <a:off x="868320" y="3142800"/>
              <a:ext cx="10592280" cy="3325680"/>
              <a:chOff x="868320" y="3142800"/>
              <a:chExt cx="10592280" cy="3325680"/>
            </a:xfrm>
          </p:grpSpPr>
          <p:pic>
            <p:nvPicPr>
              <p:cNvPr id="161" name="Picture 10"/>
              <p:cNvPicPr/>
              <p:nvPr/>
            </p:nvPicPr>
            <p:blipFill>
              <a:blip r:embed="rId3"/>
              <a:srcRect r="29268"/>
              <a:stretch/>
            </p:blipFill>
            <p:spPr>
              <a:xfrm>
                <a:off x="868320" y="3142800"/>
                <a:ext cx="3038400" cy="3325680"/>
              </a:xfrm>
              <a:prstGeom prst="rect">
                <a:avLst/>
              </a:prstGeom>
              <a:noFill/>
              <a:ln w="0">
                <a:noFill/>
              </a:ln>
            </p:spPr>
          </p:pic>
          <p:pic>
            <p:nvPicPr>
              <p:cNvPr id="162" name="Picture 11"/>
              <p:cNvPicPr/>
              <p:nvPr/>
            </p:nvPicPr>
            <p:blipFill>
              <a:blip r:embed="rId4"/>
              <a:stretch/>
            </p:blipFill>
            <p:spPr>
              <a:xfrm>
                <a:off x="7609680" y="3215160"/>
                <a:ext cx="3850920" cy="3161160"/>
              </a:xfrm>
              <a:prstGeom prst="rect">
                <a:avLst/>
              </a:prstGeom>
              <a:noFill/>
              <a:ln w="0">
                <a:noFill/>
              </a:ln>
            </p:spPr>
          </p:pic>
          <p:sp>
            <p:nvSpPr>
              <p:cNvPr id="163" name="TextBox 12"/>
              <p:cNvSpPr/>
              <p:nvPr/>
            </p:nvSpPr>
            <p:spPr>
              <a:xfrm>
                <a:off x="1615680" y="5164200"/>
                <a:ext cx="2102760" cy="71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0" u="none" strike="noStrike">
                    <a:solidFill>
                      <a:schemeClr val="dk1"/>
                    </a:solidFill>
                    <a:effectLst/>
                    <a:uFillTx/>
                    <a:latin typeface="Aptos"/>
                  </a:rPr>
                  <a:t>similar gradient with and without Q corrector</a:t>
                </a:r>
                <a:endParaRPr lang="en-US" sz="1600" b="0" u="none" strike="noStrike">
                  <a:solidFill>
                    <a:srgbClr val="000000"/>
                  </a:solidFill>
                  <a:effectLst/>
                  <a:uFillTx/>
                  <a:latin typeface="Calibri"/>
                </a:endParaRPr>
              </a:p>
              <a:p>
                <a:pPr algn="ctr" defTabSz="914400">
                  <a:lnSpc>
                    <a:spcPct val="100000"/>
                  </a:lnSpc>
                </a:pPr>
                <a:endParaRPr lang="en-US" sz="1600" b="0" u="none" strike="noStrike">
                  <a:solidFill>
                    <a:srgbClr val="000000"/>
                  </a:solidFill>
                  <a:effectLst/>
                  <a:uFillTx/>
                  <a:latin typeface="Calibri"/>
                </a:endParaRPr>
              </a:p>
            </p:txBody>
          </p:sp>
          <p:pic>
            <p:nvPicPr>
              <p:cNvPr id="164" name="Content Placeholder 6"/>
              <p:cNvPicPr/>
              <p:nvPr/>
            </p:nvPicPr>
            <p:blipFill>
              <a:blip r:embed="rId5"/>
              <a:srcRect r="7095"/>
              <a:stretch/>
            </p:blipFill>
            <p:spPr>
              <a:xfrm>
                <a:off x="3915360" y="3215160"/>
                <a:ext cx="3850920" cy="3210120"/>
              </a:xfrm>
              <a:prstGeom prst="rect">
                <a:avLst/>
              </a:prstGeom>
              <a:noFill/>
              <a:ln w="0">
                <a:noFill/>
              </a:ln>
            </p:spPr>
          </p:pic>
          <p:sp>
            <p:nvSpPr>
              <p:cNvPr id="165" name="TextBox 14"/>
              <p:cNvSpPr/>
              <p:nvPr/>
            </p:nvSpPr>
            <p:spPr>
              <a:xfrm>
                <a:off x="1817640" y="4093920"/>
                <a:ext cx="2441160" cy="321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700" b="0" u="none" strike="noStrike">
                    <a:solidFill>
                      <a:schemeClr val="dk1"/>
                    </a:solidFill>
                    <a:effectLst/>
                    <a:uFillTx/>
                    <a:latin typeface="Aptos"/>
                  </a:rPr>
                  <a:t>Gradient drops due to coupler heating</a:t>
                </a:r>
                <a:endParaRPr lang="en-US" sz="700" b="0" u="none" strike="noStrike">
                  <a:solidFill>
                    <a:srgbClr val="000000"/>
                  </a:solidFill>
                  <a:effectLst/>
                  <a:uFillTx/>
                  <a:latin typeface="Calibri"/>
                </a:endParaRPr>
              </a:p>
              <a:p>
                <a:pPr defTabSz="914400">
                  <a:lnSpc>
                    <a:spcPct val="100000"/>
                  </a:lnSpc>
                </a:pPr>
                <a:r>
                  <a:rPr lang="en-US" sz="700" b="0" u="none" strike="noStrike">
                    <a:solidFill>
                      <a:schemeClr val="dk1"/>
                    </a:solidFill>
                    <a:effectLst/>
                    <a:uFillTx/>
                    <a:latin typeface="Aptos"/>
                  </a:rPr>
                  <a:t>(steady state reached after ~ 20h)</a:t>
                </a:r>
                <a:endParaRPr lang="en-US" sz="700" b="0" u="none" strike="noStrike">
                  <a:solidFill>
                    <a:srgbClr val="000000"/>
                  </a:solidFill>
                  <a:effectLst/>
                  <a:uFillTx/>
                  <a:latin typeface="Calibri"/>
                </a:endParaRPr>
              </a:p>
            </p:txBody>
          </p:sp>
          <p:sp>
            <p:nvSpPr>
              <p:cNvPr id="166" name="TextBox 16"/>
              <p:cNvSpPr/>
              <p:nvPr/>
            </p:nvSpPr>
            <p:spPr>
              <a:xfrm>
                <a:off x="5658840" y="3653280"/>
                <a:ext cx="888120" cy="29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0" u="none" strike="noStrike">
                    <a:solidFill>
                      <a:schemeClr val="dk1"/>
                    </a:solidFill>
                    <a:effectLst/>
                    <a:uFillTx/>
                    <a:latin typeface="Aptos"/>
                  </a:rPr>
                  <a:t>3.3 kW</a:t>
                </a:r>
                <a:endParaRPr lang="en-US" sz="1600" b="0" u="none" strike="noStrike">
                  <a:solidFill>
                    <a:srgbClr val="000000"/>
                  </a:solidFill>
                  <a:effectLst/>
                  <a:uFillTx/>
                  <a:latin typeface="Calibri"/>
                </a:endParaRPr>
              </a:p>
            </p:txBody>
          </p:sp>
          <p:sp>
            <p:nvSpPr>
              <p:cNvPr id="167" name="TextBox 18"/>
              <p:cNvSpPr/>
              <p:nvPr/>
            </p:nvSpPr>
            <p:spPr>
              <a:xfrm>
                <a:off x="5521680" y="5260680"/>
                <a:ext cx="96084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0" u="none" strike="noStrike">
                    <a:solidFill>
                      <a:schemeClr val="dk1"/>
                    </a:solidFill>
                    <a:effectLst/>
                    <a:uFillTx/>
                    <a:latin typeface="Aptos"/>
                  </a:rPr>
                  <a:t>650 W</a:t>
                </a:r>
                <a:endParaRPr lang="en-US" sz="1800" b="0" u="none" strike="noStrike">
                  <a:solidFill>
                    <a:srgbClr val="000000"/>
                  </a:solidFill>
                  <a:effectLst/>
                  <a:uFillTx/>
                  <a:latin typeface="Calibri"/>
                </a:endParaRPr>
              </a:p>
            </p:txBody>
          </p:sp>
          <p:sp>
            <p:nvSpPr>
              <p:cNvPr id="168" name="TextBox 24"/>
              <p:cNvSpPr/>
              <p:nvPr/>
            </p:nvSpPr>
            <p:spPr>
              <a:xfrm>
                <a:off x="5326920" y="4092840"/>
                <a:ext cx="1361160" cy="95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a fraction (1/5)</a:t>
                </a:r>
                <a:endParaRPr lang="en-US" sz="1400" b="0" u="none" strike="noStrike">
                  <a:solidFill>
                    <a:srgbClr val="000000"/>
                  </a:solidFill>
                  <a:effectLst/>
                  <a:uFillTx/>
                  <a:latin typeface="Calibri"/>
                </a:endParaRPr>
              </a:p>
              <a:p>
                <a:pPr algn="ctr" defTabSz="914400">
                  <a:lnSpc>
                    <a:spcPct val="100000"/>
                  </a:lnSpc>
                </a:pPr>
                <a:r>
                  <a:rPr lang="en-US" sz="1400" b="0" u="none" strike="noStrike">
                    <a:solidFill>
                      <a:schemeClr val="dk1"/>
                    </a:solidFill>
                    <a:effectLst/>
                    <a:uFillTx/>
                    <a:latin typeface="Aptos"/>
                  </a:rPr>
                  <a:t>of the power is necessary with Q corrector</a:t>
                </a:r>
                <a:endParaRPr lang="en-US" sz="1400" b="0" u="none" strike="noStrike">
                  <a:solidFill>
                    <a:srgbClr val="000000"/>
                  </a:solidFill>
                  <a:effectLst/>
                  <a:uFillTx/>
                  <a:latin typeface="Calibri"/>
                </a:endParaRPr>
              </a:p>
            </p:txBody>
          </p:sp>
          <p:sp>
            <p:nvSpPr>
              <p:cNvPr id="169" name="TextBox 25"/>
              <p:cNvSpPr/>
              <p:nvPr/>
            </p:nvSpPr>
            <p:spPr>
              <a:xfrm>
                <a:off x="8821440" y="5161320"/>
                <a:ext cx="2283840" cy="73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400" b="0" u="none" strike="noStrike">
                    <a:solidFill>
                      <a:schemeClr val="dk1"/>
                    </a:solidFill>
                    <a:effectLst/>
                    <a:uFillTx/>
                    <a:latin typeface="Aptos"/>
                  </a:rPr>
                  <a:t>the price to pay is an increased heating of the coupler (16K, 8%)</a:t>
                </a:r>
                <a:endParaRPr lang="en-US" sz="1400" b="0" u="none" strike="noStrike">
                  <a:solidFill>
                    <a:srgbClr val="000000"/>
                  </a:solidFill>
                  <a:effectLst/>
                  <a:uFillTx/>
                  <a:latin typeface="Calibri"/>
                </a:endParaRPr>
              </a:p>
            </p:txBody>
          </p:sp>
          <p:pic>
            <p:nvPicPr>
              <p:cNvPr id="170" name="Picture 26"/>
              <p:cNvPicPr/>
              <p:nvPr/>
            </p:nvPicPr>
            <p:blipFill>
              <a:blip r:embed="rId3"/>
              <a:srcRect l="70381" t="41037" r="5353" b="46070"/>
              <a:stretch/>
            </p:blipFill>
            <p:spPr>
              <a:xfrm>
                <a:off x="2517120" y="3569760"/>
                <a:ext cx="1042200" cy="428400"/>
              </a:xfrm>
              <a:prstGeom prst="rect">
                <a:avLst/>
              </a:prstGeom>
              <a:noFill/>
              <a:ln w="0">
                <a:noFill/>
              </a:ln>
            </p:spPr>
          </p:pic>
        </p:grpSp>
        <p:sp>
          <p:nvSpPr>
            <p:cNvPr id="171" name="Arrow: Down 8"/>
            <p:cNvSpPr/>
            <p:nvPr/>
          </p:nvSpPr>
          <p:spPr>
            <a:xfrm>
              <a:off x="4970160" y="3764520"/>
              <a:ext cx="326160" cy="1543320"/>
            </a:xfrm>
            <a:prstGeom prst="downArrow">
              <a:avLst>
                <a:gd name="adj1" fmla="val 50000"/>
                <a:gd name="adj2" fmla="val 50000"/>
              </a:avLst>
            </a:prstGeom>
            <a:gradFill rotWithShape="0">
              <a:gsLst>
                <a:gs pos="0">
                  <a:srgbClr val="4C7591"/>
                </a:gs>
                <a:gs pos="50000">
                  <a:srgbClr val="106186"/>
                </a:gs>
                <a:gs pos="100000">
                  <a:srgbClr val="08587C"/>
                </a:gs>
              </a:gsLst>
              <a:lin ang="5400000"/>
            </a:gra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defTabSz="914400">
                <a:lnSpc>
                  <a:spcPct val="100000"/>
                </a:lnSpc>
                <a:tabLst>
                  <a:tab pos="0" algn="l"/>
                </a:tabLst>
              </a:pPr>
              <a:endParaRPr lang="en-US" sz="1100" b="0" u="none" strike="noStrike">
                <a:solidFill>
                  <a:schemeClr val="lt1"/>
                </a:solidFill>
                <a:effectLst/>
                <a:uFillTx/>
                <a:latin typeface="Aptos"/>
              </a:endParaRPr>
            </a:p>
          </p:txBody>
        </p:sp>
        <p:sp>
          <p:nvSpPr>
            <p:cNvPr id="172" name="Arrow: Down 9"/>
            <p:cNvSpPr/>
            <p:nvPr/>
          </p:nvSpPr>
          <p:spPr>
            <a:xfrm flipV="1">
              <a:off x="10687680" y="4326120"/>
              <a:ext cx="265680" cy="217800"/>
            </a:xfrm>
            <a:prstGeom prst="downArrow">
              <a:avLst>
                <a:gd name="adj1" fmla="val 50000"/>
                <a:gd name="adj2" fmla="val 50000"/>
              </a:avLst>
            </a:prstGeom>
            <a:gradFill rotWithShape="0">
              <a:gsLst>
                <a:gs pos="0">
                  <a:srgbClr val="4C7591"/>
                </a:gs>
                <a:gs pos="50000">
                  <a:srgbClr val="106186"/>
                </a:gs>
                <a:gs pos="100000">
                  <a:srgbClr val="08587C"/>
                </a:gs>
              </a:gsLst>
              <a:lin ang="16200000"/>
            </a:gradFill>
            <a:ln w="0">
              <a:noFill/>
            </a:ln>
            <a:effectLst>
              <a:outerShdw blurRad="57240" dist="19080" dir="5400000" algn="ctr" rotWithShape="0">
                <a:srgbClr val="000000">
                  <a:alpha val="63000"/>
                </a:srgbClr>
              </a:outerShdw>
            </a:effectLst>
          </p:spPr>
          <p:style>
            <a:lnRef idx="0">
              <a:schemeClr val="accent1"/>
            </a:lnRef>
            <a:fillRef idx="3">
              <a:schemeClr val="accent1"/>
            </a:fillRef>
            <a:effectRef idx="3">
              <a:schemeClr val="accent1"/>
            </a:effectRef>
            <a:fontRef idx="minor"/>
          </p:style>
          <p:txBody>
            <a:bodyPr lIns="90000" tIns="45000" rIns="90000" bIns="45000" anchor="ctr">
              <a:noAutofit/>
            </a:bodyPr>
            <a:lstStyle/>
            <a:p>
              <a:pPr defTabSz="914400">
                <a:lnSpc>
                  <a:spcPct val="100000"/>
                </a:lnSpc>
                <a:tabLst>
                  <a:tab pos="0" algn="l"/>
                </a:tabLst>
              </a:pPr>
              <a:endParaRPr lang="en-US" sz="1100" b="0" u="none" strike="noStrike">
                <a:solidFill>
                  <a:schemeClr val="lt1"/>
                </a:solidFill>
                <a:effectLst/>
                <a:uFillTx/>
                <a:latin typeface="Aptos"/>
              </a:endParaRPr>
            </a:p>
          </p:txBody>
        </p:sp>
      </p:grpSp>
      <p:sp>
        <p:nvSpPr>
          <p:cNvPr id="2" name="Slide Number Placeholder 1">
            <a:extLst>
              <a:ext uri="{FF2B5EF4-FFF2-40B4-BE49-F238E27FC236}">
                <a16:creationId xmlns:a16="http://schemas.microsoft.com/office/drawing/2014/main" id="{A2C39752-E679-EE86-1769-775282A1C0C6}"/>
              </a:ext>
            </a:extLst>
          </p:cNvPr>
          <p:cNvSpPr>
            <a:spLocks noGrp="1"/>
          </p:cNvSpPr>
          <p:nvPr>
            <p:ph type="sldNum" idx="16"/>
          </p:nvPr>
        </p:nvSpPr>
        <p:spPr/>
        <p:txBody>
          <a:bodyPr/>
          <a:lstStyle/>
          <a:p>
            <a:pPr indent="0" algn="r" defTabSz="914400">
              <a:lnSpc>
                <a:spcPct val="100000"/>
              </a:lnSpc>
              <a:buNone/>
            </a:pPr>
            <a:fld id="{71BDFC29-6A1E-4F3C-82E7-C1F721BAB4C9}" type="slidenum">
              <a:rPr lang="en-BE" sz="1200" b="0" u="none" strike="noStrike" smtClean="0">
                <a:solidFill>
                  <a:schemeClr val="dk1">
                    <a:tint val="82000"/>
                  </a:schemeClr>
                </a:solidFill>
                <a:effectLst/>
                <a:uFillTx/>
                <a:latin typeface="Aptos"/>
              </a:rPr>
              <a:t>9</a:t>
            </a:fld>
            <a:endParaRPr lang="en-US" sz="1200" b="0" u="none" strike="noStrike">
              <a:solidFill>
                <a:srgbClr val="000000"/>
              </a:solidFill>
              <a:effectLst/>
              <a:uFillTx/>
              <a:latin typeface="Calibri"/>
            </a:endParaRPr>
          </a:p>
        </p:txBody>
      </p:sp>
      <p:sp>
        <p:nvSpPr>
          <p:cNvPr id="3" name="Footer Placeholder 2">
            <a:extLst>
              <a:ext uri="{FF2B5EF4-FFF2-40B4-BE49-F238E27FC236}">
                <a16:creationId xmlns:a16="http://schemas.microsoft.com/office/drawing/2014/main" id="{523B2D2E-3051-48D8-E524-674E076DE681}"/>
              </a:ext>
            </a:extLst>
          </p:cNvPr>
          <p:cNvSpPr>
            <a:spLocks noGrp="1"/>
          </p:cNvSpPr>
          <p:nvPr>
            <p:ph type="ftr" idx="15"/>
          </p:nvPr>
        </p:nvSpPr>
        <p:spPr/>
        <p:txBody>
          <a:bodyPr/>
          <a:lstStyle/>
          <a:p>
            <a:pPr indent="0" algn="ctr" defTabSz="914400">
              <a:lnSpc>
                <a:spcPct val="100000"/>
              </a:lnSpc>
              <a:buNone/>
            </a:pPr>
            <a:r>
              <a:rPr lang="en-US" sz="1200" b="0" u="none" strike="noStrike">
                <a:solidFill>
                  <a:srgbClr val="000000"/>
                </a:solidFill>
                <a:effectLst/>
                <a:uFillTx/>
                <a:latin typeface="Calibri"/>
              </a:rPr>
              <a:t>J. Branlard | iSAS WP2 - LLRF | Report Period 1, June 1st 2026</a:t>
            </a:r>
          </a:p>
        </p:txBody>
      </p:sp>
      <p:sp>
        <p:nvSpPr>
          <p:cNvPr id="4" name="Rectangle 5">
            <a:extLst>
              <a:ext uri="{FF2B5EF4-FFF2-40B4-BE49-F238E27FC236}">
                <a16:creationId xmlns:a16="http://schemas.microsoft.com/office/drawing/2014/main" id="{D4C55E63-D834-28A0-4031-B6ECCEEBC519}"/>
              </a:ext>
            </a:extLst>
          </p:cNvPr>
          <p:cNvSpPr/>
          <p:nvPr/>
        </p:nvSpPr>
        <p:spPr>
          <a:xfrm>
            <a:off x="652007" y="1657346"/>
            <a:ext cx="9495405" cy="250466"/>
          </a:xfrm>
          <a:prstGeom prst="rect">
            <a:avLst/>
          </a:prstGeom>
          <a:solidFill>
            <a:schemeClr val="lt1">
              <a:alpha val="84000"/>
            </a:schemeClr>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Apto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majorFont>
      <a:minorFont>
        <a:latin typeface="Aptos" panose="021100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5159</Words>
  <Application>Microsoft Office PowerPoint</Application>
  <PresentationFormat>Widescreen</PresentationFormat>
  <Paragraphs>728</Paragraphs>
  <Slides>43</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Aptos</vt:lpstr>
      <vt:lpstr>Aptos Display</vt:lpstr>
      <vt:lpstr>Arial</vt:lpstr>
      <vt:lpstr>Arial</vt:lpstr>
      <vt:lpstr>Arial, sans-serif</vt:lpstr>
      <vt:lpstr>Calibri</vt:lpstr>
      <vt:lpstr>OpenSymbol</vt:lpstr>
      <vt:lpstr>Symbol</vt:lpstr>
      <vt:lpstr>Times New Roman</vt:lpstr>
      <vt:lpstr>Wingdings</vt:lpstr>
      <vt:lpstr>Office Theme</vt:lpstr>
      <vt:lpstr>WP2: LLRF  RP1 review meeting, June 1st, 2026</vt:lpstr>
      <vt:lpstr>PowerPoint Presentation</vt:lpstr>
      <vt:lpstr>PowerPoint Presentation</vt:lpstr>
      <vt:lpstr>PowerPoint Presentation</vt:lpstr>
      <vt:lpstr>PowerPoint Presentation</vt:lpstr>
      <vt:lpstr>PowerPoint Presentation</vt:lpstr>
      <vt:lpstr>Why is control of bandwidth and resonance crucial for efficiency?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vt:lpstr>
      <vt:lpstr>PowerPoint Presentation</vt:lpstr>
      <vt:lpstr>Optimizing Lorentz force detuning at EuXFEL</vt:lpstr>
      <vt:lpstr>Optimizing Lorentz force detuning at EuXFEL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Extending the Qext range</vt:lpstr>
      <vt:lpstr>Developed 2 prototypes to extend the Qext range</vt:lpstr>
      <vt:lpstr>PowerPoint Presentation</vt:lpstr>
      <vt:lpstr>Carrier Suppression Interferometer</vt:lpstr>
      <vt:lpstr>Measurement Results from CMTB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Jorgen D'HONDT</dc:creator>
  <dc:description/>
  <cp:lastModifiedBy>Branlard, Julien</cp:lastModifiedBy>
  <cp:revision>166</cp:revision>
  <dcterms:created xsi:type="dcterms:W3CDTF">2024-02-23T11:31:04Z</dcterms:created>
  <dcterms:modified xsi:type="dcterms:W3CDTF">2026-05-28T07:53:45Z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vt:i4>
  </property>
  <property fmtid="{D5CDD505-2E9C-101B-9397-08002B2CF9AE}" pid="3" name="PresentationFormat">
    <vt:lpwstr>Widescreen</vt:lpwstr>
  </property>
  <property fmtid="{D5CDD505-2E9C-101B-9397-08002B2CF9AE}" pid="4" name="Slides">
    <vt:i4>43</vt:i4>
  </property>
</Properties>
</file>