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256" r:id="rId3"/>
    <p:sldId id="2848" r:id="rId4"/>
    <p:sldId id="2897" r:id="rId5"/>
    <p:sldId id="2912" r:id="rId6"/>
    <p:sldId id="2913" r:id="rId7"/>
    <p:sldId id="2898" r:id="rId8"/>
    <p:sldId id="2851" r:id="rId9"/>
    <p:sldId id="2853" r:id="rId10"/>
    <p:sldId id="2894" r:id="rId11"/>
    <p:sldId id="2895" r:id="rId12"/>
    <p:sldId id="2914" r:id="rId13"/>
    <p:sldId id="2852" r:id="rId14"/>
    <p:sldId id="267" r:id="rId15"/>
    <p:sldId id="271" r:id="rId16"/>
    <p:sldId id="279" r:id="rId17"/>
    <p:sldId id="2872" r:id="rId18"/>
    <p:sldId id="2824" r:id="rId19"/>
    <p:sldId id="2825" r:id="rId20"/>
    <p:sldId id="2832" r:id="rId21"/>
    <p:sldId id="2882" r:id="rId22"/>
    <p:sldId id="2887" r:id="rId23"/>
    <p:sldId id="2901" r:id="rId24"/>
    <p:sldId id="2850" r:id="rId25"/>
    <p:sldId id="2841" r:id="rId26"/>
    <p:sldId id="2915" r:id="rId27"/>
    <p:sldId id="2843" r:id="rId2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C70"/>
    <a:srgbClr val="8CA72B"/>
    <a:srgbClr val="A1BF31"/>
    <a:srgbClr val="D4E498"/>
    <a:srgbClr val="C6C13D"/>
    <a:srgbClr val="FAA551"/>
    <a:srgbClr val="013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A249D3-13B4-4902-A311-4B1617F373B3}" v="4" dt="2026-06-01T07:59:30.25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3" autoAdjust="0"/>
    <p:restoredTop sz="77101" autoAdjust="0"/>
  </p:normalViewPr>
  <p:slideViewPr>
    <p:cSldViewPr snapToGrid="0">
      <p:cViewPr varScale="1">
        <p:scale>
          <a:sx n="119" d="100"/>
          <a:sy n="119" d="100"/>
        </p:scale>
        <p:origin x="180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an Pira" userId="7124120c-9f6d-49e9-b601-7d0d6e76e5f5" providerId="ADAL" clId="{3F526F1B-D3FA-444A-9276-C482BDF41BDE}"/>
    <pc:docChg chg="undo redo custSel addSld delSld modSld sldOrd">
      <pc:chgData name="Cristian Pira" userId="7124120c-9f6d-49e9-b601-7d0d6e76e5f5" providerId="ADAL" clId="{3F526F1B-D3FA-444A-9276-C482BDF41BDE}" dt="2026-06-01T07:59:33.754" v="12" actId="47"/>
      <pc:docMkLst>
        <pc:docMk/>
      </pc:docMkLst>
      <pc:sldChg chg="del">
        <pc:chgData name="Cristian Pira" userId="7124120c-9f6d-49e9-b601-7d0d6e76e5f5" providerId="ADAL" clId="{3F526F1B-D3FA-444A-9276-C482BDF41BDE}" dt="2026-06-01T07:59:33.754" v="12" actId="47"/>
        <pc:sldMkLst>
          <pc:docMk/>
          <pc:sldMk cId="1072736624" sldId="261"/>
        </pc:sldMkLst>
      </pc:sldChg>
      <pc:sldChg chg="del">
        <pc:chgData name="Cristian Pira" userId="7124120c-9f6d-49e9-b601-7d0d6e76e5f5" providerId="ADAL" clId="{3F526F1B-D3FA-444A-9276-C482BDF41BDE}" dt="2026-06-01T07:58:54.999" v="10" actId="47"/>
        <pc:sldMkLst>
          <pc:docMk/>
          <pc:sldMk cId="4239840385" sldId="269"/>
        </pc:sldMkLst>
      </pc:sldChg>
      <pc:sldChg chg="add del">
        <pc:chgData name="Cristian Pira" userId="7124120c-9f6d-49e9-b601-7d0d6e76e5f5" providerId="ADAL" clId="{3F526F1B-D3FA-444A-9276-C482BDF41BDE}" dt="2026-06-01T07:58:34.575" v="6" actId="47"/>
        <pc:sldMkLst>
          <pc:docMk/>
          <pc:sldMk cId="4259074405" sldId="282"/>
        </pc:sldMkLst>
      </pc:sldChg>
      <pc:sldChg chg="add del">
        <pc:chgData name="Cristian Pira" userId="7124120c-9f6d-49e9-b601-7d0d6e76e5f5" providerId="ADAL" clId="{3F526F1B-D3FA-444A-9276-C482BDF41BDE}" dt="2026-06-01T07:58:34.575" v="6" actId="47"/>
        <pc:sldMkLst>
          <pc:docMk/>
          <pc:sldMk cId="2171507786" sldId="2842"/>
        </pc:sldMkLst>
      </pc:sldChg>
      <pc:sldChg chg="add del">
        <pc:chgData name="Cristian Pira" userId="7124120c-9f6d-49e9-b601-7d0d6e76e5f5" providerId="ADAL" clId="{3F526F1B-D3FA-444A-9276-C482BDF41BDE}" dt="2026-06-01T07:58:34.575" v="6" actId="47"/>
        <pc:sldMkLst>
          <pc:docMk/>
          <pc:sldMk cId="325049203" sldId="2854"/>
        </pc:sldMkLst>
      </pc:sldChg>
      <pc:sldChg chg="add del">
        <pc:chgData name="Cristian Pira" userId="7124120c-9f6d-49e9-b601-7d0d6e76e5f5" providerId="ADAL" clId="{3F526F1B-D3FA-444A-9276-C482BDF41BDE}" dt="2026-06-01T07:58:34.575" v="6" actId="47"/>
        <pc:sldMkLst>
          <pc:docMk/>
          <pc:sldMk cId="972536493" sldId="2855"/>
        </pc:sldMkLst>
      </pc:sldChg>
      <pc:sldChg chg="add del">
        <pc:chgData name="Cristian Pira" userId="7124120c-9f6d-49e9-b601-7d0d6e76e5f5" providerId="ADAL" clId="{3F526F1B-D3FA-444A-9276-C482BDF41BDE}" dt="2026-06-01T07:58:34.575" v="6" actId="47"/>
        <pc:sldMkLst>
          <pc:docMk/>
          <pc:sldMk cId="3546078688" sldId="2856"/>
        </pc:sldMkLst>
      </pc:sldChg>
      <pc:sldChg chg="add del">
        <pc:chgData name="Cristian Pira" userId="7124120c-9f6d-49e9-b601-7d0d6e76e5f5" providerId="ADAL" clId="{3F526F1B-D3FA-444A-9276-C482BDF41BDE}" dt="2026-06-01T07:58:34.575" v="6" actId="47"/>
        <pc:sldMkLst>
          <pc:docMk/>
          <pc:sldMk cId="2831261087" sldId="2858"/>
        </pc:sldMkLst>
      </pc:sldChg>
      <pc:sldChg chg="add del">
        <pc:chgData name="Cristian Pira" userId="7124120c-9f6d-49e9-b601-7d0d6e76e5f5" providerId="ADAL" clId="{3F526F1B-D3FA-444A-9276-C482BDF41BDE}" dt="2026-06-01T07:58:34.575" v="6" actId="47"/>
        <pc:sldMkLst>
          <pc:docMk/>
          <pc:sldMk cId="2702408345" sldId="2859"/>
        </pc:sldMkLst>
      </pc:sldChg>
      <pc:sldChg chg="add del">
        <pc:chgData name="Cristian Pira" userId="7124120c-9f6d-49e9-b601-7d0d6e76e5f5" providerId="ADAL" clId="{3F526F1B-D3FA-444A-9276-C482BDF41BDE}" dt="2026-06-01T07:58:34.575" v="6" actId="47"/>
        <pc:sldMkLst>
          <pc:docMk/>
          <pc:sldMk cId="4025037179" sldId="2861"/>
        </pc:sldMkLst>
      </pc:sldChg>
      <pc:sldChg chg="add del">
        <pc:chgData name="Cristian Pira" userId="7124120c-9f6d-49e9-b601-7d0d6e76e5f5" providerId="ADAL" clId="{3F526F1B-D3FA-444A-9276-C482BDF41BDE}" dt="2026-06-01T07:58:34.575" v="6" actId="47"/>
        <pc:sldMkLst>
          <pc:docMk/>
          <pc:sldMk cId="1736967535" sldId="2863"/>
        </pc:sldMkLst>
      </pc:sldChg>
      <pc:sldChg chg="add del">
        <pc:chgData name="Cristian Pira" userId="7124120c-9f6d-49e9-b601-7d0d6e76e5f5" providerId="ADAL" clId="{3F526F1B-D3FA-444A-9276-C482BDF41BDE}" dt="2026-06-01T07:58:34.575" v="6" actId="47"/>
        <pc:sldMkLst>
          <pc:docMk/>
          <pc:sldMk cId="1418619935" sldId="2864"/>
        </pc:sldMkLst>
      </pc:sldChg>
      <pc:sldChg chg="add del">
        <pc:chgData name="Cristian Pira" userId="7124120c-9f6d-49e9-b601-7d0d6e76e5f5" providerId="ADAL" clId="{3F526F1B-D3FA-444A-9276-C482BDF41BDE}" dt="2026-06-01T07:58:34.575" v="6" actId="47"/>
        <pc:sldMkLst>
          <pc:docMk/>
          <pc:sldMk cId="3380229720" sldId="2869"/>
        </pc:sldMkLst>
      </pc:sldChg>
      <pc:sldChg chg="add del">
        <pc:chgData name="Cristian Pira" userId="7124120c-9f6d-49e9-b601-7d0d6e76e5f5" providerId="ADAL" clId="{3F526F1B-D3FA-444A-9276-C482BDF41BDE}" dt="2026-06-01T07:58:34.575" v="6" actId="47"/>
        <pc:sldMkLst>
          <pc:docMk/>
          <pc:sldMk cId="2736504833" sldId="2870"/>
        </pc:sldMkLst>
      </pc:sldChg>
      <pc:sldChg chg="add del">
        <pc:chgData name="Cristian Pira" userId="7124120c-9f6d-49e9-b601-7d0d6e76e5f5" providerId="ADAL" clId="{3F526F1B-D3FA-444A-9276-C482BDF41BDE}" dt="2026-06-01T07:58:34.575" v="6" actId="47"/>
        <pc:sldMkLst>
          <pc:docMk/>
          <pc:sldMk cId="1471360699" sldId="2871"/>
        </pc:sldMkLst>
      </pc:sldChg>
      <pc:sldChg chg="modSp mod">
        <pc:chgData name="Cristian Pira" userId="7124120c-9f6d-49e9-b601-7d0d6e76e5f5" providerId="ADAL" clId="{3F526F1B-D3FA-444A-9276-C482BDF41BDE}" dt="2026-06-01T07:58:34.147" v="5" actId="1037"/>
        <pc:sldMkLst>
          <pc:docMk/>
          <pc:sldMk cId="2068996781" sldId="2872"/>
        </pc:sldMkLst>
        <pc:picChg chg="mod">
          <ac:chgData name="Cristian Pira" userId="7124120c-9f6d-49e9-b601-7d0d6e76e5f5" providerId="ADAL" clId="{3F526F1B-D3FA-444A-9276-C482BDF41BDE}" dt="2026-06-01T07:58:34.147" v="5" actId="1037"/>
          <ac:picMkLst>
            <pc:docMk/>
            <pc:sldMk cId="2068996781" sldId="2872"/>
            <ac:picMk id="4" creationId="{FAE7742B-56E8-2ABA-FDF9-9543E27B3202}"/>
          </ac:picMkLst>
        </pc:picChg>
      </pc:sldChg>
      <pc:sldChg chg="add del">
        <pc:chgData name="Cristian Pira" userId="7124120c-9f6d-49e9-b601-7d0d6e76e5f5" providerId="ADAL" clId="{3F526F1B-D3FA-444A-9276-C482BDF41BDE}" dt="2026-06-01T07:58:34.575" v="6" actId="47"/>
        <pc:sldMkLst>
          <pc:docMk/>
          <pc:sldMk cId="996653005" sldId="2873"/>
        </pc:sldMkLst>
      </pc:sldChg>
      <pc:sldChg chg="add del">
        <pc:chgData name="Cristian Pira" userId="7124120c-9f6d-49e9-b601-7d0d6e76e5f5" providerId="ADAL" clId="{3F526F1B-D3FA-444A-9276-C482BDF41BDE}" dt="2026-06-01T07:58:34.575" v="6" actId="47"/>
        <pc:sldMkLst>
          <pc:docMk/>
          <pc:sldMk cId="2389276294" sldId="2874"/>
        </pc:sldMkLst>
      </pc:sldChg>
      <pc:sldChg chg="add del">
        <pc:chgData name="Cristian Pira" userId="7124120c-9f6d-49e9-b601-7d0d6e76e5f5" providerId="ADAL" clId="{3F526F1B-D3FA-444A-9276-C482BDF41BDE}" dt="2026-06-01T07:58:34.575" v="6" actId="47"/>
        <pc:sldMkLst>
          <pc:docMk/>
          <pc:sldMk cId="3111508798" sldId="2876"/>
        </pc:sldMkLst>
      </pc:sldChg>
      <pc:sldChg chg="add del">
        <pc:chgData name="Cristian Pira" userId="7124120c-9f6d-49e9-b601-7d0d6e76e5f5" providerId="ADAL" clId="{3F526F1B-D3FA-444A-9276-C482BDF41BDE}" dt="2026-06-01T07:58:34.575" v="6" actId="47"/>
        <pc:sldMkLst>
          <pc:docMk/>
          <pc:sldMk cId="39169703" sldId="2877"/>
        </pc:sldMkLst>
      </pc:sldChg>
      <pc:sldChg chg="add del">
        <pc:chgData name="Cristian Pira" userId="7124120c-9f6d-49e9-b601-7d0d6e76e5f5" providerId="ADAL" clId="{3F526F1B-D3FA-444A-9276-C482BDF41BDE}" dt="2026-06-01T07:58:34.575" v="6" actId="47"/>
        <pc:sldMkLst>
          <pc:docMk/>
          <pc:sldMk cId="690626686" sldId="2879"/>
        </pc:sldMkLst>
      </pc:sldChg>
      <pc:sldChg chg="add del">
        <pc:chgData name="Cristian Pira" userId="7124120c-9f6d-49e9-b601-7d0d6e76e5f5" providerId="ADAL" clId="{3F526F1B-D3FA-444A-9276-C482BDF41BDE}" dt="2026-06-01T07:58:34.575" v="6" actId="47"/>
        <pc:sldMkLst>
          <pc:docMk/>
          <pc:sldMk cId="2637894542" sldId="2880"/>
        </pc:sldMkLst>
      </pc:sldChg>
      <pc:sldChg chg="add del">
        <pc:chgData name="Cristian Pira" userId="7124120c-9f6d-49e9-b601-7d0d6e76e5f5" providerId="ADAL" clId="{3F526F1B-D3FA-444A-9276-C482BDF41BDE}" dt="2026-06-01T07:58:34.575" v="6" actId="47"/>
        <pc:sldMkLst>
          <pc:docMk/>
          <pc:sldMk cId="3055659270" sldId="2883"/>
        </pc:sldMkLst>
      </pc:sldChg>
      <pc:sldChg chg="add del">
        <pc:chgData name="Cristian Pira" userId="7124120c-9f6d-49e9-b601-7d0d6e76e5f5" providerId="ADAL" clId="{3F526F1B-D3FA-444A-9276-C482BDF41BDE}" dt="2026-06-01T07:58:34.575" v="6" actId="47"/>
        <pc:sldMkLst>
          <pc:docMk/>
          <pc:sldMk cId="3389318051" sldId="2884"/>
        </pc:sldMkLst>
      </pc:sldChg>
      <pc:sldChg chg="add del">
        <pc:chgData name="Cristian Pira" userId="7124120c-9f6d-49e9-b601-7d0d6e76e5f5" providerId="ADAL" clId="{3F526F1B-D3FA-444A-9276-C482BDF41BDE}" dt="2026-06-01T07:58:34.575" v="6" actId="47"/>
        <pc:sldMkLst>
          <pc:docMk/>
          <pc:sldMk cId="3512562587" sldId="2885"/>
        </pc:sldMkLst>
      </pc:sldChg>
      <pc:sldChg chg="add del">
        <pc:chgData name="Cristian Pira" userId="7124120c-9f6d-49e9-b601-7d0d6e76e5f5" providerId="ADAL" clId="{3F526F1B-D3FA-444A-9276-C482BDF41BDE}" dt="2026-06-01T07:58:34.575" v="6" actId="47"/>
        <pc:sldMkLst>
          <pc:docMk/>
          <pc:sldMk cId="1518327636" sldId="2886"/>
        </pc:sldMkLst>
      </pc:sldChg>
      <pc:sldChg chg="add del">
        <pc:chgData name="Cristian Pira" userId="7124120c-9f6d-49e9-b601-7d0d6e76e5f5" providerId="ADAL" clId="{3F526F1B-D3FA-444A-9276-C482BDF41BDE}" dt="2026-06-01T07:58:34.575" v="6" actId="47"/>
        <pc:sldMkLst>
          <pc:docMk/>
          <pc:sldMk cId="2129228501" sldId="2889"/>
        </pc:sldMkLst>
      </pc:sldChg>
      <pc:sldChg chg="add del">
        <pc:chgData name="Cristian Pira" userId="7124120c-9f6d-49e9-b601-7d0d6e76e5f5" providerId="ADAL" clId="{3F526F1B-D3FA-444A-9276-C482BDF41BDE}" dt="2026-06-01T07:58:34.575" v="6" actId="47"/>
        <pc:sldMkLst>
          <pc:docMk/>
          <pc:sldMk cId="3586433183" sldId="2890"/>
        </pc:sldMkLst>
      </pc:sldChg>
      <pc:sldChg chg="add del">
        <pc:chgData name="Cristian Pira" userId="7124120c-9f6d-49e9-b601-7d0d6e76e5f5" providerId="ADAL" clId="{3F526F1B-D3FA-444A-9276-C482BDF41BDE}" dt="2026-06-01T07:58:34.575" v="6" actId="47"/>
        <pc:sldMkLst>
          <pc:docMk/>
          <pc:sldMk cId="1279664991" sldId="2893"/>
        </pc:sldMkLst>
      </pc:sldChg>
      <pc:sldChg chg="add del">
        <pc:chgData name="Cristian Pira" userId="7124120c-9f6d-49e9-b601-7d0d6e76e5f5" providerId="ADAL" clId="{3F526F1B-D3FA-444A-9276-C482BDF41BDE}" dt="2026-06-01T07:58:34.575" v="6" actId="47"/>
        <pc:sldMkLst>
          <pc:docMk/>
          <pc:sldMk cId="558911893" sldId="2902"/>
        </pc:sldMkLst>
      </pc:sldChg>
      <pc:sldChg chg="add del">
        <pc:chgData name="Cristian Pira" userId="7124120c-9f6d-49e9-b601-7d0d6e76e5f5" providerId="ADAL" clId="{3F526F1B-D3FA-444A-9276-C482BDF41BDE}" dt="2026-06-01T07:58:34.575" v="6" actId="47"/>
        <pc:sldMkLst>
          <pc:docMk/>
          <pc:sldMk cId="1179059228" sldId="2903"/>
        </pc:sldMkLst>
      </pc:sldChg>
      <pc:sldChg chg="add del">
        <pc:chgData name="Cristian Pira" userId="7124120c-9f6d-49e9-b601-7d0d6e76e5f5" providerId="ADAL" clId="{3F526F1B-D3FA-444A-9276-C482BDF41BDE}" dt="2026-06-01T07:58:34.575" v="6" actId="47"/>
        <pc:sldMkLst>
          <pc:docMk/>
          <pc:sldMk cId="310551860" sldId="2904"/>
        </pc:sldMkLst>
      </pc:sldChg>
      <pc:sldChg chg="add del">
        <pc:chgData name="Cristian Pira" userId="7124120c-9f6d-49e9-b601-7d0d6e76e5f5" providerId="ADAL" clId="{3F526F1B-D3FA-444A-9276-C482BDF41BDE}" dt="2026-06-01T07:58:34.575" v="6" actId="47"/>
        <pc:sldMkLst>
          <pc:docMk/>
          <pc:sldMk cId="3984548681" sldId="2905"/>
        </pc:sldMkLst>
      </pc:sldChg>
      <pc:sldChg chg="add del">
        <pc:chgData name="Cristian Pira" userId="7124120c-9f6d-49e9-b601-7d0d6e76e5f5" providerId="ADAL" clId="{3F526F1B-D3FA-444A-9276-C482BDF41BDE}" dt="2026-06-01T07:58:34.575" v="6" actId="47"/>
        <pc:sldMkLst>
          <pc:docMk/>
          <pc:sldMk cId="15106246" sldId="2906"/>
        </pc:sldMkLst>
      </pc:sldChg>
      <pc:sldChg chg="add del">
        <pc:chgData name="Cristian Pira" userId="7124120c-9f6d-49e9-b601-7d0d6e76e5f5" providerId="ADAL" clId="{3F526F1B-D3FA-444A-9276-C482BDF41BDE}" dt="2026-06-01T07:58:34.575" v="6" actId="47"/>
        <pc:sldMkLst>
          <pc:docMk/>
          <pc:sldMk cId="2952335773" sldId="2907"/>
        </pc:sldMkLst>
      </pc:sldChg>
      <pc:sldChg chg="add del">
        <pc:chgData name="Cristian Pira" userId="7124120c-9f6d-49e9-b601-7d0d6e76e5f5" providerId="ADAL" clId="{3F526F1B-D3FA-444A-9276-C482BDF41BDE}" dt="2026-06-01T07:58:34.575" v="6" actId="47"/>
        <pc:sldMkLst>
          <pc:docMk/>
          <pc:sldMk cId="1512189556" sldId="2908"/>
        </pc:sldMkLst>
      </pc:sldChg>
      <pc:sldChg chg="add del">
        <pc:chgData name="Cristian Pira" userId="7124120c-9f6d-49e9-b601-7d0d6e76e5f5" providerId="ADAL" clId="{3F526F1B-D3FA-444A-9276-C482BDF41BDE}" dt="2026-06-01T07:58:34.575" v="6" actId="47"/>
        <pc:sldMkLst>
          <pc:docMk/>
          <pc:sldMk cId="2065854052" sldId="2909"/>
        </pc:sldMkLst>
      </pc:sldChg>
      <pc:sldChg chg="add del">
        <pc:chgData name="Cristian Pira" userId="7124120c-9f6d-49e9-b601-7d0d6e76e5f5" providerId="ADAL" clId="{3F526F1B-D3FA-444A-9276-C482BDF41BDE}" dt="2026-06-01T07:58:34.575" v="6" actId="47"/>
        <pc:sldMkLst>
          <pc:docMk/>
          <pc:sldMk cId="3123554911" sldId="2910"/>
        </pc:sldMkLst>
      </pc:sldChg>
      <pc:sldChg chg="add del">
        <pc:chgData name="Cristian Pira" userId="7124120c-9f6d-49e9-b601-7d0d6e76e5f5" providerId="ADAL" clId="{3F526F1B-D3FA-444A-9276-C482BDF41BDE}" dt="2026-06-01T07:58:34.575" v="6" actId="47"/>
        <pc:sldMkLst>
          <pc:docMk/>
          <pc:sldMk cId="2390082129" sldId="2911"/>
        </pc:sldMkLst>
      </pc:sldChg>
      <pc:sldChg chg="add del ord">
        <pc:chgData name="Cristian Pira" userId="7124120c-9f6d-49e9-b601-7d0d6e76e5f5" providerId="ADAL" clId="{3F526F1B-D3FA-444A-9276-C482BDF41BDE}" dt="2026-06-01T07:58:46.482" v="9"/>
        <pc:sldMkLst>
          <pc:docMk/>
          <pc:sldMk cId="3922852317" sldId="2914"/>
        </pc:sldMkLst>
      </pc:sldChg>
      <pc:sldChg chg="add">
        <pc:chgData name="Cristian Pira" userId="7124120c-9f6d-49e9-b601-7d0d6e76e5f5" providerId="ADAL" clId="{3F526F1B-D3FA-444A-9276-C482BDF41BDE}" dt="2026-06-01T07:59:30.248" v="11"/>
        <pc:sldMkLst>
          <pc:docMk/>
          <pc:sldMk cId="1885118218" sldId="29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16D0-9943-4A3F-A6C7-F7675684B2ED}" type="datetimeFigureOut">
              <a:rPr lang="en-GB" smtClean="0"/>
              <a:t>01/06/2026</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9804D-699C-4CB0-A16F-7BE8BB638290}" type="slidenum">
              <a:rPr lang="en-GB" smtClean="0"/>
              <a:t>‹N›</a:t>
            </a:fld>
            <a:endParaRPr lang="en-GB"/>
          </a:p>
        </p:txBody>
      </p:sp>
    </p:spTree>
    <p:extLst>
      <p:ext uri="{BB962C8B-B14F-4D97-AF65-F5344CB8AC3E}">
        <p14:creationId xmlns:p14="http://schemas.microsoft.com/office/powerpoint/2010/main" val="4156753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2</a:t>
            </a:fld>
            <a:endParaRPr lang="en-GB"/>
          </a:p>
        </p:txBody>
      </p:sp>
    </p:spTree>
    <p:extLst>
      <p:ext uri="{BB962C8B-B14F-4D97-AF65-F5344CB8AC3E}">
        <p14:creationId xmlns:p14="http://schemas.microsoft.com/office/powerpoint/2010/main" val="765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Task 3.1 was in charge of the milestone on impact risk analysis. During the first 2 years of project we </a:t>
            </a:r>
            <a:r>
              <a:rPr lang="en-US" dirty="0" err="1"/>
              <a:t>adressed</a:t>
            </a:r>
            <a:r>
              <a:rPr lang="en-US" dirty="0"/>
              <a:t> 4 risks identified in the grant agreement and reduce the risk of 3. It remain very </a:t>
            </a:r>
            <a:r>
              <a:rPr lang="en-US" dirty="0" err="1"/>
              <a:t>crytical</a:t>
            </a:r>
            <a:r>
              <a:rPr lang="en-US" dirty="0"/>
              <a:t> the risk 3, so the risk that… , but that one can be reduced only when a production protocol has been established and industrialized. For the moment we have to live with him</a:t>
            </a:r>
          </a:p>
          <a:p>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12</a:t>
            </a:fld>
            <a:endParaRPr lang="en-GB"/>
          </a:p>
        </p:txBody>
      </p:sp>
    </p:spTree>
    <p:extLst>
      <p:ext uri="{BB962C8B-B14F-4D97-AF65-F5344CB8AC3E}">
        <p14:creationId xmlns:p14="http://schemas.microsoft.com/office/powerpoint/2010/main" val="147898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18</a:t>
            </a:fld>
            <a:endParaRPr lang="en-GB"/>
          </a:p>
        </p:txBody>
      </p:sp>
    </p:spTree>
    <p:extLst>
      <p:ext uri="{BB962C8B-B14F-4D97-AF65-F5344CB8AC3E}">
        <p14:creationId xmlns:p14="http://schemas.microsoft.com/office/powerpoint/2010/main" val="1334903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20</a:t>
            </a:fld>
            <a:endParaRPr lang="en-GB"/>
          </a:p>
        </p:txBody>
      </p:sp>
    </p:spTree>
    <p:extLst>
      <p:ext uri="{BB962C8B-B14F-4D97-AF65-F5344CB8AC3E}">
        <p14:creationId xmlns:p14="http://schemas.microsoft.com/office/powerpoint/2010/main" val="34590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F4A8B-AD81-59EA-8199-68083D468F6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D3BD3EF-EDCE-2500-52E4-028E01B3CB2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278BFFB-59DB-E75F-AA43-81AD180707B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2A78291-A954-9A5C-59C5-2A90B7E7838F}"/>
              </a:ext>
            </a:extLst>
          </p:cNvPr>
          <p:cNvSpPr>
            <a:spLocks noGrp="1"/>
          </p:cNvSpPr>
          <p:nvPr>
            <p:ph type="sldNum" sz="quarter" idx="5"/>
          </p:nvPr>
        </p:nvSpPr>
        <p:spPr/>
        <p:txBody>
          <a:bodyPr/>
          <a:lstStyle/>
          <a:p>
            <a:fld id="{D8E9804D-699C-4CB0-A16F-7BE8BB638290}" type="slidenum">
              <a:rPr lang="en-GB" smtClean="0"/>
              <a:t>22</a:t>
            </a:fld>
            <a:endParaRPr lang="en-GB"/>
          </a:p>
        </p:txBody>
      </p:sp>
    </p:spTree>
    <p:extLst>
      <p:ext uri="{BB962C8B-B14F-4D97-AF65-F5344CB8AC3E}">
        <p14:creationId xmlns:p14="http://schemas.microsoft.com/office/powerpoint/2010/main" val="137814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a:p>
            <a:r>
              <a:rPr lang="en-US" dirty="0"/>
              <a:t>Let's hope all these pieces fit together well and that none are missing!</a:t>
            </a:r>
            <a:endParaRPr lang="it-IT" dirty="0"/>
          </a:p>
        </p:txBody>
      </p:sp>
      <p:sp>
        <p:nvSpPr>
          <p:cNvPr id="4" name="Segnaposto numero diapositiva 3"/>
          <p:cNvSpPr>
            <a:spLocks noGrp="1"/>
          </p:cNvSpPr>
          <p:nvPr>
            <p:ph type="sldNum" sz="quarter" idx="5"/>
          </p:nvPr>
        </p:nvSpPr>
        <p:spPr/>
        <p:txBody>
          <a:bodyPr/>
          <a:lstStyle/>
          <a:p>
            <a:fld id="{D8E9804D-699C-4CB0-A16F-7BE8BB638290}" type="slidenum">
              <a:rPr lang="en-GB" smtClean="0"/>
              <a:t>25</a:t>
            </a:fld>
            <a:endParaRPr lang="en-GB"/>
          </a:p>
        </p:txBody>
      </p:sp>
    </p:spTree>
    <p:extLst>
      <p:ext uri="{BB962C8B-B14F-4D97-AF65-F5344CB8AC3E}">
        <p14:creationId xmlns:p14="http://schemas.microsoft.com/office/powerpoint/2010/main" val="252761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BC435-7DFB-4B5B-1CE8-972908D2480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C686A33-64AF-8867-4832-EA17A7E17C5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3F4F46B-E0E7-D08B-CD48-2735995277C6}"/>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E073276-DDB2-455E-3E3F-C39EAC76A7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763A8D-3216-4EB9-8921-08BDB36F614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37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7F07-5018-B520-783B-FE0457BCD9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EBC53577-5D47-3462-F508-230E0253F3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1EF8CF65-E206-3105-4673-F13885629447}"/>
              </a:ext>
            </a:extLst>
          </p:cNvPr>
          <p:cNvSpPr>
            <a:spLocks noGrp="1"/>
          </p:cNvSpPr>
          <p:nvPr>
            <p:ph type="dt" sz="half" idx="10"/>
          </p:nvPr>
        </p:nvSpPr>
        <p:spPr/>
        <p:txBody>
          <a:bodyPr/>
          <a:lstStyle/>
          <a:p>
            <a:fld id="{A8069D02-CA80-4369-9B4E-6DC372C6B9EC}" type="datetime1">
              <a:rPr lang="LID4096" smtClean="0"/>
              <a:t>06/01/2026</a:t>
            </a:fld>
            <a:endParaRPr lang="en-BE"/>
          </a:p>
        </p:txBody>
      </p:sp>
      <p:sp>
        <p:nvSpPr>
          <p:cNvPr id="5" name="Footer Placeholder 4">
            <a:extLst>
              <a:ext uri="{FF2B5EF4-FFF2-40B4-BE49-F238E27FC236}">
                <a16:creationId xmlns:a16="http://schemas.microsoft.com/office/drawing/2014/main" id="{B9C07C72-387F-907B-1702-431F21C0BA0E}"/>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C51FC383-9E28-9304-354E-F80FB06F55C1}"/>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12898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793C-A8B3-F264-6E40-84278DCA4AC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41039B46-D290-3902-DD95-AA1FB158F3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3FF55E12-F97D-3D20-4013-D3B2FE30D1B7}"/>
              </a:ext>
            </a:extLst>
          </p:cNvPr>
          <p:cNvSpPr>
            <a:spLocks noGrp="1"/>
          </p:cNvSpPr>
          <p:nvPr>
            <p:ph type="dt" sz="half" idx="10"/>
          </p:nvPr>
        </p:nvSpPr>
        <p:spPr/>
        <p:txBody>
          <a:bodyPr/>
          <a:lstStyle/>
          <a:p>
            <a:fld id="{341FB61E-F0B3-44C5-B99B-B0836EAC90FC}" type="datetime1">
              <a:rPr lang="LID4096" smtClean="0"/>
              <a:t>06/01/2026</a:t>
            </a:fld>
            <a:endParaRPr lang="en-BE"/>
          </a:p>
        </p:txBody>
      </p:sp>
      <p:sp>
        <p:nvSpPr>
          <p:cNvPr id="5" name="Footer Placeholder 4">
            <a:extLst>
              <a:ext uri="{FF2B5EF4-FFF2-40B4-BE49-F238E27FC236}">
                <a16:creationId xmlns:a16="http://schemas.microsoft.com/office/drawing/2014/main" id="{772874DB-5421-9EDD-37D6-425B6983376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4C33B1D9-3620-1F4F-9C12-E5D29B3B11D6}"/>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406517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E89427-BD9A-4F90-8507-D5461D4AF40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129B218D-F119-D88B-04E0-282E532EA8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C167B9E0-E1C5-E090-5BF8-E23ECA443153}"/>
              </a:ext>
            </a:extLst>
          </p:cNvPr>
          <p:cNvSpPr>
            <a:spLocks noGrp="1"/>
          </p:cNvSpPr>
          <p:nvPr>
            <p:ph type="dt" sz="half" idx="10"/>
          </p:nvPr>
        </p:nvSpPr>
        <p:spPr/>
        <p:txBody>
          <a:bodyPr/>
          <a:lstStyle/>
          <a:p>
            <a:fld id="{2444F602-804A-4F20-9C38-2AE68B442147}" type="datetime1">
              <a:rPr lang="LID4096" smtClean="0"/>
              <a:t>06/01/2026</a:t>
            </a:fld>
            <a:endParaRPr lang="en-BE"/>
          </a:p>
        </p:txBody>
      </p:sp>
      <p:sp>
        <p:nvSpPr>
          <p:cNvPr id="5" name="Footer Placeholder 4">
            <a:extLst>
              <a:ext uri="{FF2B5EF4-FFF2-40B4-BE49-F238E27FC236}">
                <a16:creationId xmlns:a16="http://schemas.microsoft.com/office/drawing/2014/main" id="{7E2248BD-AC9E-EF27-8724-4A261C549392}"/>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1B1BBEFC-60B4-A86B-4F5D-EE50B670693E}"/>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331453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3ED45F08-7A5B-495E-AD72-38A534F55ED4}" type="datetime1">
              <a:rPr lang="LID4096" smtClean="0"/>
              <a:t>06/01/2026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027163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838199" y="266701"/>
            <a:ext cx="10515600" cy="1085316"/>
          </a:xfrm>
        </p:spPr>
        <p:txBody>
          <a:bodyPr>
            <a:noAutofit/>
          </a:bodyPr>
          <a:lstStyle>
            <a:lvl1pPr algn="l">
              <a:defRPr sz="5000" b="1">
                <a:solidFill>
                  <a:srgbClr val="013A72"/>
                </a:solidFill>
                <a:latin typeface="Montserrat ExtraBold" panose="00000900000000000000" pitchFamily="2"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838198" y="1757698"/>
            <a:ext cx="10515600" cy="4351338"/>
          </a:xfrm>
        </p:spPr>
        <p:txBody>
          <a:bodyPr/>
          <a:lstStyle>
            <a:lvl1pPr>
              <a:defRPr>
                <a:latin typeface="Montserrat" panose="00000500000000000000" pitchFamily="2" charset="0"/>
                <a:ea typeface="Yu Gothic" panose="020B0400000000000000" pitchFamily="34" charset="-128"/>
              </a:defRPr>
            </a:lvl1pPr>
            <a:lvl2pPr>
              <a:defRPr>
                <a:latin typeface="Montserrat" panose="00000500000000000000" pitchFamily="2" charset="0"/>
                <a:ea typeface="Yu Gothic" panose="020B0400000000000000" pitchFamily="34" charset="-128"/>
              </a:defRPr>
            </a:lvl2pPr>
            <a:lvl3pPr>
              <a:defRPr>
                <a:latin typeface="Montserrat" panose="00000500000000000000" pitchFamily="2" charset="0"/>
                <a:ea typeface="Yu Gothic" panose="020B0400000000000000" pitchFamily="34" charset="-128"/>
              </a:defRPr>
            </a:lvl3pPr>
            <a:lvl4pPr>
              <a:defRPr>
                <a:latin typeface="Montserrat" panose="00000500000000000000" pitchFamily="2" charset="0"/>
                <a:ea typeface="Yu Gothic" panose="020B0400000000000000" pitchFamily="34" charset="-128"/>
              </a:defRPr>
            </a:lvl4pPr>
            <a:lvl5pPr>
              <a:defRPr>
                <a:latin typeface="Montserrat" panose="00000500000000000000" pitchFamily="2" charset="0"/>
                <a:ea typeface="Yu Gothic" panose="020B0400000000000000" pitchFamily="34" charset="-128"/>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Footer Placeholder 4"/>
          <p:cNvSpPr>
            <a:spLocks noGrp="1"/>
          </p:cNvSpPr>
          <p:nvPr>
            <p:ph type="ftr" sz="quarter" idx="11"/>
          </p:nvPr>
        </p:nvSpPr>
        <p:spPr>
          <a:xfrm>
            <a:off x="4329056" y="6988550"/>
            <a:ext cx="4114800" cy="365125"/>
          </a:xfrm>
        </p:spPr>
        <p:txBody>
          <a:bodyPr/>
          <a:lstStyle>
            <a:lvl1pPr>
              <a:defRPr>
                <a:solidFill>
                  <a:schemeClr val="bg1"/>
                </a:solidFill>
                <a:latin typeface="Oswald" panose="02000503000000000000" pitchFamily="2" charset="0"/>
              </a:defRPr>
            </a:lvl1pPr>
          </a:lstStyle>
          <a:p>
            <a:endParaRPr lang="it-IT"/>
          </a:p>
        </p:txBody>
      </p:sp>
      <p:sp>
        <p:nvSpPr>
          <p:cNvPr id="6" name="Slide Number Placeholder 5"/>
          <p:cNvSpPr>
            <a:spLocks noGrp="1"/>
          </p:cNvSpPr>
          <p:nvPr>
            <p:ph type="sldNum" sz="quarter" idx="12"/>
          </p:nvPr>
        </p:nvSpPr>
        <p:spPr>
          <a:xfrm>
            <a:off x="9336993" y="6424611"/>
            <a:ext cx="2743200" cy="365125"/>
          </a:xfrm>
        </p:spPr>
        <p:txBody>
          <a:bodyPr/>
          <a:lstStyle>
            <a:lvl1pPr>
              <a:defRPr sz="1400">
                <a:solidFill>
                  <a:srgbClr val="4399B6"/>
                </a:solidFill>
                <a:latin typeface="Montserrat" panose="00000500000000000000" pitchFamily="2" charset="0"/>
              </a:defRPr>
            </a:lvl1pPr>
          </a:lstStyle>
          <a:p>
            <a:fld id="{FC7CF1D8-012F-4C4A-942F-460B411F49CB}" type="slidenum">
              <a:rPr lang="it-IT" smtClean="0"/>
              <a:pPr/>
              <a:t>‹N›</a:t>
            </a:fld>
            <a:endParaRPr lang="it-IT"/>
          </a:p>
        </p:txBody>
      </p:sp>
      <p:pic>
        <p:nvPicPr>
          <p:cNvPr id="9" name="Picture 12" descr="A picture containing text, clipart&#10;&#10;Description automatically generated">
            <a:extLst>
              <a:ext uri="{FF2B5EF4-FFF2-40B4-BE49-F238E27FC236}">
                <a16:creationId xmlns:a16="http://schemas.microsoft.com/office/drawing/2014/main" id="{A9AC9E64-7CC3-4818-A4B9-CF3E31FA13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942" y="6459926"/>
            <a:ext cx="885140" cy="408935"/>
          </a:xfrm>
          <a:prstGeom prst="rect">
            <a:avLst/>
          </a:prstGeom>
        </p:spPr>
      </p:pic>
    </p:spTree>
    <p:extLst>
      <p:ext uri="{BB962C8B-B14F-4D97-AF65-F5344CB8AC3E}">
        <p14:creationId xmlns:p14="http://schemas.microsoft.com/office/powerpoint/2010/main" val="1008336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7BCF243C-E81A-402A-A99F-07542CBC2EDB}" type="datetime1">
              <a:rPr lang="LID4096" smtClean="0"/>
              <a:t>06/01/2026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07792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E5CCE0DE-71E2-4C0F-8ADA-4D49B72AC1A7}" type="datetime1">
              <a:rPr lang="LID4096" smtClean="0"/>
              <a:t>06/01/2026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998681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B8B1A9E8-08A1-451A-984F-5E7B733C4703}" type="datetime1">
              <a:rPr lang="LID4096" smtClean="0"/>
              <a:t>06/01/2026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588184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2"/>
          <p:cNvSpPr>
            <a:spLocks noGrp="1"/>
          </p:cNvSpPr>
          <p:nvPr>
            <p:ph type="dt" sz="half" idx="10"/>
          </p:nvPr>
        </p:nvSpPr>
        <p:spPr/>
        <p:txBody>
          <a:bodyPr/>
          <a:lstStyle/>
          <a:p>
            <a:fld id="{EB2C5782-D439-49CA-9B7E-234176EA6DC1}" type="datetime1">
              <a:rPr lang="LID4096" smtClean="0"/>
              <a:t>06/01/2026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81001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60955-F3F6-4F36-A487-56835A92E31A}" type="datetime1">
              <a:rPr lang="LID4096" smtClean="0"/>
              <a:t>06/01/2026</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442859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01DE844-F214-4B2D-ADC8-E5214D36FDBA}" type="datetime1">
              <a:rPr lang="LID4096" smtClean="0"/>
              <a:t>06/01/2026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31405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DDCCF-00D4-57C0-AB86-DD97CBF26DB0}"/>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93001350-A3CE-F72C-EF66-224EE8E3E5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D612717E-3498-D1DF-0749-E719A04908EB}"/>
              </a:ext>
            </a:extLst>
          </p:cNvPr>
          <p:cNvSpPr>
            <a:spLocks noGrp="1"/>
          </p:cNvSpPr>
          <p:nvPr>
            <p:ph type="dt" sz="half" idx="10"/>
          </p:nvPr>
        </p:nvSpPr>
        <p:spPr/>
        <p:txBody>
          <a:bodyPr/>
          <a:lstStyle/>
          <a:p>
            <a:fld id="{ED060E38-331F-4E43-B946-B78D61B8C0C4}" type="datetime1">
              <a:rPr lang="LID4096" smtClean="0"/>
              <a:t>06/01/2026</a:t>
            </a:fld>
            <a:endParaRPr lang="en-BE"/>
          </a:p>
        </p:txBody>
      </p:sp>
      <p:sp>
        <p:nvSpPr>
          <p:cNvPr id="5" name="Footer Placeholder 4">
            <a:extLst>
              <a:ext uri="{FF2B5EF4-FFF2-40B4-BE49-F238E27FC236}">
                <a16:creationId xmlns:a16="http://schemas.microsoft.com/office/drawing/2014/main" id="{DA20EF9F-8597-7B89-712F-614543F54F34}"/>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DCAC8415-5616-E9EF-A04C-AB58C2E8A51B}"/>
              </a:ext>
            </a:extLst>
          </p:cNvPr>
          <p:cNvSpPr>
            <a:spLocks noGrp="1"/>
          </p:cNvSpPr>
          <p:nvPr>
            <p:ph type="sldNum" sz="quarter" idx="12"/>
          </p:nvPr>
        </p:nvSpPr>
        <p:spPr>
          <a:xfrm>
            <a:off x="9119963" y="6356349"/>
            <a:ext cx="2743200" cy="365125"/>
          </a:xfrm>
        </p:spPr>
        <p:txBody>
          <a:bodyPr/>
          <a:lstStyle/>
          <a:p>
            <a:fld id="{4068FCCF-9A80-B240-8D85-84F960565AFA}" type="slidenum">
              <a:rPr lang="en-BE" smtClean="0"/>
              <a:t>‹N›</a:t>
            </a:fld>
            <a:endParaRPr lang="en-BE"/>
          </a:p>
        </p:txBody>
      </p:sp>
      <p:sp>
        <p:nvSpPr>
          <p:cNvPr id="7" name="CasellaDiTesto 6">
            <a:extLst>
              <a:ext uri="{FF2B5EF4-FFF2-40B4-BE49-F238E27FC236}">
                <a16:creationId xmlns:a16="http://schemas.microsoft.com/office/drawing/2014/main" id="{365009F1-B33C-27FE-BF50-BB5E7F6F498F}"/>
              </a:ext>
            </a:extLst>
          </p:cNvPr>
          <p:cNvSpPr txBox="1"/>
          <p:nvPr userDrawn="1"/>
        </p:nvSpPr>
        <p:spPr>
          <a:xfrm>
            <a:off x="4257226" y="6557123"/>
            <a:ext cx="3685624" cy="253916"/>
          </a:xfrm>
          <a:prstGeom prst="rect">
            <a:avLst/>
          </a:prstGeom>
          <a:noFill/>
        </p:spPr>
        <p:txBody>
          <a:bodyPr wrap="none" rtlCol="0">
            <a:spAutoFit/>
          </a:bodyPr>
          <a:lstStyle/>
          <a:p>
            <a:r>
              <a:rPr lang="it-IT" sz="1050" dirty="0">
                <a:solidFill>
                  <a:srgbClr val="013A72"/>
                </a:solidFill>
              </a:rPr>
              <a:t>Cristian Pira </a:t>
            </a:r>
            <a:r>
              <a:rPr lang="de-DE" sz="1050" dirty="0">
                <a:solidFill>
                  <a:srgbClr val="013A72"/>
                </a:solidFill>
              </a:rPr>
              <a:t>- </a:t>
            </a:r>
            <a:r>
              <a:rPr lang="de-DE" sz="1050" dirty="0" err="1">
                <a:solidFill>
                  <a:srgbClr val="013A72"/>
                </a:solidFill>
              </a:rPr>
              <a:t>iSAS</a:t>
            </a:r>
            <a:r>
              <a:rPr lang="de-DE" sz="1050" dirty="0">
                <a:solidFill>
                  <a:srgbClr val="013A72"/>
                </a:solidFill>
              </a:rPr>
              <a:t> WP3 - </a:t>
            </a:r>
            <a:r>
              <a:rPr lang="en-US" sz="1050" dirty="0">
                <a:solidFill>
                  <a:srgbClr val="013A72"/>
                </a:solidFill>
              </a:rPr>
              <a:t>RP1 review meeting, June 1st, 2026</a:t>
            </a:r>
            <a:endParaRPr lang="it-IT" sz="1050" dirty="0">
              <a:solidFill>
                <a:srgbClr val="013A72"/>
              </a:solidFill>
            </a:endParaRPr>
          </a:p>
        </p:txBody>
      </p:sp>
    </p:spTree>
    <p:extLst>
      <p:ext uri="{BB962C8B-B14F-4D97-AF65-F5344CB8AC3E}">
        <p14:creationId xmlns:p14="http://schemas.microsoft.com/office/powerpoint/2010/main" val="26086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E58593B3-3772-407A-9CAD-2185F696D652}" type="datetime1">
              <a:rPr lang="LID4096" smtClean="0"/>
              <a:t>06/01/2026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25493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1FEE6ACE-4F61-4FB2-AA75-718AFDB60525}" type="datetime1">
              <a:rPr lang="LID4096" smtClean="0"/>
              <a:t>06/01/2026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260705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9FC3127C-3186-45BE-AFF8-B3186E74EC81}" type="datetime1">
              <a:rPr lang="LID4096" smtClean="0"/>
              <a:t>06/01/2026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C7CF1D8-012F-4C4A-942F-460B411F49CB}" type="slidenum">
              <a:rPr lang="it-IT" smtClean="0"/>
              <a:t>‹N›</a:t>
            </a:fld>
            <a:endParaRPr lang="it-IT"/>
          </a:p>
        </p:txBody>
      </p:sp>
    </p:spTree>
    <p:extLst>
      <p:ext uri="{BB962C8B-B14F-4D97-AF65-F5344CB8AC3E}">
        <p14:creationId xmlns:p14="http://schemas.microsoft.com/office/powerpoint/2010/main" val="102862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097F8BC-F28E-46C6-8252-96C956458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GB"/>
          </a:p>
        </p:txBody>
      </p:sp>
      <p:pic>
        <p:nvPicPr>
          <p:cNvPr id="12" name="Picture 11">
            <a:extLst>
              <a:ext uri="{FF2B5EF4-FFF2-40B4-BE49-F238E27FC236}">
                <a16:creationId xmlns:a16="http://schemas.microsoft.com/office/drawing/2014/main" id="{DB0DA691-023E-4A5C-909F-FD281AEBD6F5}"/>
              </a:ext>
            </a:extLst>
          </p:cNvPr>
          <p:cNvPicPr>
            <a:picLocks noChangeAspect="1"/>
          </p:cNvPicPr>
          <p:nvPr userDrawn="1"/>
        </p:nvPicPr>
        <p:blipFill>
          <a:blip r:embed="rId2"/>
          <a:stretch>
            <a:fillRect/>
          </a:stretch>
        </p:blipFill>
        <p:spPr>
          <a:xfrm>
            <a:off x="1333500" y="1228725"/>
            <a:ext cx="9525000" cy="44005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02BE24E1-0CF8-477E-9E80-D534243D89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9532"/>
            <a:ext cx="866602" cy="400370"/>
          </a:xfrm>
          <a:prstGeom prst="rect">
            <a:avLst/>
          </a:prstGeom>
        </p:spPr>
      </p:pic>
      <p:pic>
        <p:nvPicPr>
          <p:cNvPr id="16" name="Picture 15" descr="Logo&#10;&#10;Description automatically generated">
            <a:extLst>
              <a:ext uri="{FF2B5EF4-FFF2-40B4-BE49-F238E27FC236}">
                <a16:creationId xmlns:a16="http://schemas.microsoft.com/office/drawing/2014/main" id="{C36C9D60-027C-41D8-B587-A6CA85C2CA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3892" y="6444082"/>
            <a:ext cx="1476111" cy="400370"/>
          </a:xfrm>
          <a:prstGeom prst="rect">
            <a:avLst/>
          </a:prstGeom>
        </p:spPr>
      </p:pic>
    </p:spTree>
    <p:extLst>
      <p:ext uri="{BB962C8B-B14F-4D97-AF65-F5344CB8AC3E}">
        <p14:creationId xmlns:p14="http://schemas.microsoft.com/office/powerpoint/2010/main" val="211751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A5CA1-B7CB-D1FB-EC76-E686072A275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783376EC-3A6A-627D-FB8C-389BD638A9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E0D9367-1A65-3258-265C-9FE90DFE5DEC}"/>
              </a:ext>
            </a:extLst>
          </p:cNvPr>
          <p:cNvSpPr>
            <a:spLocks noGrp="1"/>
          </p:cNvSpPr>
          <p:nvPr>
            <p:ph type="dt" sz="half" idx="10"/>
          </p:nvPr>
        </p:nvSpPr>
        <p:spPr/>
        <p:txBody>
          <a:bodyPr/>
          <a:lstStyle/>
          <a:p>
            <a:fld id="{CBC54E12-D2AD-47A1-B9D3-19D16002E7BA}" type="datetime1">
              <a:rPr lang="LID4096" smtClean="0"/>
              <a:t>06/01/2026</a:t>
            </a:fld>
            <a:endParaRPr lang="en-BE"/>
          </a:p>
        </p:txBody>
      </p:sp>
      <p:sp>
        <p:nvSpPr>
          <p:cNvPr id="5" name="Footer Placeholder 4">
            <a:extLst>
              <a:ext uri="{FF2B5EF4-FFF2-40B4-BE49-F238E27FC236}">
                <a16:creationId xmlns:a16="http://schemas.microsoft.com/office/drawing/2014/main" id="{49080604-377F-6192-4D4E-AC24A638088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E3C9CB9-597A-78E3-CFBC-A159B83280FD}"/>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35195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8BA3-0492-6F74-9BF6-52E8ECDE36D7}"/>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C1E413EA-68CD-9D88-D79C-CC6ED21EC1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0C519449-C536-4F9E-2D95-193291798F0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F2D753B-EBAF-B53A-074D-76FB47A9C273}"/>
              </a:ext>
            </a:extLst>
          </p:cNvPr>
          <p:cNvSpPr>
            <a:spLocks noGrp="1"/>
          </p:cNvSpPr>
          <p:nvPr>
            <p:ph type="dt" sz="half" idx="10"/>
          </p:nvPr>
        </p:nvSpPr>
        <p:spPr/>
        <p:txBody>
          <a:bodyPr/>
          <a:lstStyle/>
          <a:p>
            <a:fld id="{B9FE9401-8A3F-4A04-8C28-2397F6F207D9}" type="datetime1">
              <a:rPr lang="LID4096" smtClean="0"/>
              <a:t>06/01/2026</a:t>
            </a:fld>
            <a:endParaRPr lang="en-BE"/>
          </a:p>
        </p:txBody>
      </p:sp>
      <p:sp>
        <p:nvSpPr>
          <p:cNvPr id="6" name="Footer Placeholder 5">
            <a:extLst>
              <a:ext uri="{FF2B5EF4-FFF2-40B4-BE49-F238E27FC236}">
                <a16:creationId xmlns:a16="http://schemas.microsoft.com/office/drawing/2014/main" id="{16B5475B-BCCD-BF1D-D454-48E8BAEE8BB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97A81B7A-9A7C-4BC7-ADE6-79554484D7A8}"/>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302570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4811-F649-1A18-8152-2E898C3CB5E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9C96928-3DA8-37D0-D51A-B823CED2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D67FC4-6803-2A31-FB6C-F5659A25A6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D23C89C4-348E-5F39-4668-34D6F57A0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B8D285-7AB1-D934-D1C7-35BD769227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F336D4F4-1072-1534-5192-D3D0EB786864}"/>
              </a:ext>
            </a:extLst>
          </p:cNvPr>
          <p:cNvSpPr>
            <a:spLocks noGrp="1"/>
          </p:cNvSpPr>
          <p:nvPr>
            <p:ph type="dt" sz="half" idx="10"/>
          </p:nvPr>
        </p:nvSpPr>
        <p:spPr/>
        <p:txBody>
          <a:bodyPr/>
          <a:lstStyle/>
          <a:p>
            <a:fld id="{4623F213-28B5-4612-894D-CC6F304BFBC6}" type="datetime1">
              <a:rPr lang="LID4096" smtClean="0"/>
              <a:t>06/01/2026</a:t>
            </a:fld>
            <a:endParaRPr lang="en-BE"/>
          </a:p>
        </p:txBody>
      </p:sp>
      <p:sp>
        <p:nvSpPr>
          <p:cNvPr id="8" name="Footer Placeholder 7">
            <a:extLst>
              <a:ext uri="{FF2B5EF4-FFF2-40B4-BE49-F238E27FC236}">
                <a16:creationId xmlns:a16="http://schemas.microsoft.com/office/drawing/2014/main" id="{EBF9E71C-2B25-C35F-F2C4-0647C5575905}"/>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BBFE4384-78B5-0145-4AD6-E159AB04C938}"/>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8153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5D05-BAE5-24E8-3A9C-14C3A7F701D0}"/>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A69ECEF6-D795-F1A5-DDBC-8D98B55B57F5}"/>
              </a:ext>
            </a:extLst>
          </p:cNvPr>
          <p:cNvSpPr>
            <a:spLocks noGrp="1"/>
          </p:cNvSpPr>
          <p:nvPr>
            <p:ph type="dt" sz="half" idx="10"/>
          </p:nvPr>
        </p:nvSpPr>
        <p:spPr/>
        <p:txBody>
          <a:bodyPr/>
          <a:lstStyle/>
          <a:p>
            <a:fld id="{A8BFD3D5-6EDA-425E-AB99-7CDA5F098C5A}" type="datetime1">
              <a:rPr lang="LID4096" smtClean="0"/>
              <a:t>06/01/2026</a:t>
            </a:fld>
            <a:endParaRPr lang="en-BE"/>
          </a:p>
        </p:txBody>
      </p:sp>
      <p:sp>
        <p:nvSpPr>
          <p:cNvPr id="4" name="Footer Placeholder 3">
            <a:extLst>
              <a:ext uri="{FF2B5EF4-FFF2-40B4-BE49-F238E27FC236}">
                <a16:creationId xmlns:a16="http://schemas.microsoft.com/office/drawing/2014/main" id="{5EEA4890-38CA-0ACB-1B4F-A5F9405A0CD0}"/>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AD674416-B7D1-C64F-6B7E-D5252B22CB2B}"/>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50862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45E28-5069-3021-3A48-8D87E4177403}"/>
              </a:ext>
            </a:extLst>
          </p:cNvPr>
          <p:cNvSpPr>
            <a:spLocks noGrp="1"/>
          </p:cNvSpPr>
          <p:nvPr>
            <p:ph type="dt" sz="half" idx="10"/>
          </p:nvPr>
        </p:nvSpPr>
        <p:spPr/>
        <p:txBody>
          <a:bodyPr/>
          <a:lstStyle/>
          <a:p>
            <a:fld id="{77691A94-ADE9-48AF-BC2E-DB95D9D6C6FB}" type="datetime1">
              <a:rPr lang="LID4096" smtClean="0"/>
              <a:t>06/01/2026</a:t>
            </a:fld>
            <a:endParaRPr lang="en-BE"/>
          </a:p>
        </p:txBody>
      </p:sp>
      <p:sp>
        <p:nvSpPr>
          <p:cNvPr id="3" name="Footer Placeholder 2">
            <a:extLst>
              <a:ext uri="{FF2B5EF4-FFF2-40B4-BE49-F238E27FC236}">
                <a16:creationId xmlns:a16="http://schemas.microsoft.com/office/drawing/2014/main" id="{DD999B63-1C5E-64D7-EE4C-E6CB250038AF}"/>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58C717FB-888C-F1BE-37C5-F04D21D1E381}"/>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845387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92FD-FA4F-1B23-9EA8-98A91CDBFD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D4F74534-C607-4610-550D-E549332B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7DBEA254-A469-DD5E-6D80-44BC37540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9BB67E5-EFEF-17F0-5AB1-5E8DF97BF536}"/>
              </a:ext>
            </a:extLst>
          </p:cNvPr>
          <p:cNvSpPr>
            <a:spLocks noGrp="1"/>
          </p:cNvSpPr>
          <p:nvPr>
            <p:ph type="dt" sz="half" idx="10"/>
          </p:nvPr>
        </p:nvSpPr>
        <p:spPr/>
        <p:txBody>
          <a:bodyPr/>
          <a:lstStyle/>
          <a:p>
            <a:fld id="{E63DA274-C9ED-4320-A8B3-892E68338916}" type="datetime1">
              <a:rPr lang="LID4096" smtClean="0"/>
              <a:t>06/01/2026</a:t>
            </a:fld>
            <a:endParaRPr lang="en-BE"/>
          </a:p>
        </p:txBody>
      </p:sp>
      <p:sp>
        <p:nvSpPr>
          <p:cNvPr id="6" name="Footer Placeholder 5">
            <a:extLst>
              <a:ext uri="{FF2B5EF4-FFF2-40B4-BE49-F238E27FC236}">
                <a16:creationId xmlns:a16="http://schemas.microsoft.com/office/drawing/2014/main" id="{3BBEDB6C-8CB1-00F0-9658-BA9847DD83B3}"/>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16C09C59-5D4A-0616-191D-C163C2AA1E0C}"/>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2263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37EC-0CB8-5C20-0D9F-EF2B8B7057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1559592B-AE95-C702-A091-81C5DD7C83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C76C0F8F-A3A7-5386-A2CD-26017DDB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6BDF64-7321-18FA-3A8A-151C61B2550D}"/>
              </a:ext>
            </a:extLst>
          </p:cNvPr>
          <p:cNvSpPr>
            <a:spLocks noGrp="1"/>
          </p:cNvSpPr>
          <p:nvPr>
            <p:ph type="dt" sz="half" idx="10"/>
          </p:nvPr>
        </p:nvSpPr>
        <p:spPr/>
        <p:txBody>
          <a:bodyPr/>
          <a:lstStyle/>
          <a:p>
            <a:fld id="{F0CE26B5-5E89-4A4E-901D-12789B4C1F5F}" type="datetime1">
              <a:rPr lang="LID4096" smtClean="0"/>
              <a:t>06/01/2026</a:t>
            </a:fld>
            <a:endParaRPr lang="en-BE"/>
          </a:p>
        </p:txBody>
      </p:sp>
      <p:sp>
        <p:nvSpPr>
          <p:cNvPr id="6" name="Footer Placeholder 5">
            <a:extLst>
              <a:ext uri="{FF2B5EF4-FFF2-40B4-BE49-F238E27FC236}">
                <a16:creationId xmlns:a16="http://schemas.microsoft.com/office/drawing/2014/main" id="{0F97279B-A4DF-B23E-FBF6-E1F5762D1FDD}"/>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D9E326F-A5DE-61B2-FC62-4368882963C4}"/>
              </a:ext>
            </a:extLst>
          </p:cNvPr>
          <p:cNvSpPr>
            <a:spLocks noGrp="1"/>
          </p:cNvSpPr>
          <p:nvPr>
            <p:ph type="sldNum" sz="quarter" idx="12"/>
          </p:nvPr>
        </p:nvSpPr>
        <p:spPr/>
        <p:txBody>
          <a:bodyPr/>
          <a:lstStyle/>
          <a:p>
            <a:fld id="{4068FCCF-9A80-B240-8D85-84F960565AFA}" type="slidenum">
              <a:rPr lang="en-BE" smtClean="0"/>
              <a:t>‹N›</a:t>
            </a:fld>
            <a:endParaRPr lang="en-BE"/>
          </a:p>
        </p:txBody>
      </p:sp>
    </p:spTree>
    <p:extLst>
      <p:ext uri="{BB962C8B-B14F-4D97-AF65-F5344CB8AC3E}">
        <p14:creationId xmlns:p14="http://schemas.microsoft.com/office/powerpoint/2010/main" val="197119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02FC6-B683-24E9-4CF3-ACB65B9C3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E8788781-C4E4-8F07-B445-0FCB66126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E03871DA-F3C2-ACC9-0954-A50279EA3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D51560-3806-44F6-B32D-01FEFF85B080}" type="datetime1">
              <a:rPr lang="LID4096" smtClean="0"/>
              <a:t>06/01/2026</a:t>
            </a:fld>
            <a:endParaRPr lang="en-BE"/>
          </a:p>
        </p:txBody>
      </p:sp>
      <p:sp>
        <p:nvSpPr>
          <p:cNvPr id="5" name="Footer Placeholder 4">
            <a:extLst>
              <a:ext uri="{FF2B5EF4-FFF2-40B4-BE49-F238E27FC236}">
                <a16:creationId xmlns:a16="http://schemas.microsoft.com/office/drawing/2014/main" id="{43BF7E01-A745-BFC4-1A5F-98305C39C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E"/>
          </a:p>
        </p:txBody>
      </p:sp>
      <p:sp>
        <p:nvSpPr>
          <p:cNvPr id="6" name="Slide Number Placeholder 5">
            <a:extLst>
              <a:ext uri="{FF2B5EF4-FFF2-40B4-BE49-F238E27FC236}">
                <a16:creationId xmlns:a16="http://schemas.microsoft.com/office/drawing/2014/main" id="{690CC3E3-36ED-4099-6586-23175595E3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68FCCF-9A80-B240-8D85-84F960565AFA}" type="slidenum">
              <a:rPr lang="en-BE" smtClean="0"/>
              <a:t>‹N›</a:t>
            </a:fld>
            <a:endParaRPr lang="en-BE"/>
          </a:p>
        </p:txBody>
      </p:sp>
    </p:spTree>
    <p:extLst>
      <p:ext uri="{BB962C8B-B14F-4D97-AF65-F5344CB8AC3E}">
        <p14:creationId xmlns:p14="http://schemas.microsoft.com/office/powerpoint/2010/main" val="417493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4FD01-3016-4552-9F13-4644115DE9AF}" type="datetime1">
              <a:rPr lang="LID4096" smtClean="0"/>
              <a:t>06/01/2026</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F1D8-012F-4C4A-942F-460B411F49CB}" type="slidenum">
              <a:rPr lang="it-IT" smtClean="0"/>
              <a:t>‹N›</a:t>
            </a:fld>
            <a:endParaRPr lang="it-IT"/>
          </a:p>
        </p:txBody>
      </p:sp>
    </p:spTree>
    <p:extLst>
      <p:ext uri="{BB962C8B-B14F-4D97-AF65-F5344CB8AC3E}">
        <p14:creationId xmlns:p14="http://schemas.microsoft.com/office/powerpoint/2010/main" val="3820172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rgbClr val="002060"/>
          </a:solidFill>
          <a:latin typeface="Oswald" panose="020005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swald" panose="020005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swald" panose="020005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swald" panose="020005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swald" panose="020005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meow.elettra.eu/89/doi/jacow-srf2025-tup19/index.html" TargetMode="External"/><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microsoft.com/office/2007/relationships/hdphoto" Target="../media/hdphoto1.wdp"/><Relationship Id="rId15" Type="http://schemas.openxmlformats.org/officeDocument/2006/relationships/hyperlink" Target="https://www.nature.com/articles/s41598-025-33547-w#citeas" TargetMode="External"/><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hyperlink" Target="https://meow.elettra.eu/89/doi/jacow-srf2025-tup31/index.htm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indico.ijclab.in2p3.fr/event/12433/" TargetMode="External"/><Relationship Id="rId13" Type="http://schemas.openxmlformats.org/officeDocument/2006/relationships/image" Target="../media/image4.png"/><Relationship Id="rId3" Type="http://schemas.openxmlformats.org/officeDocument/2006/relationships/hyperlink" Target="https://indico.cern.ch/event/1357302/sessions/528505/#20240416" TargetMode="External"/><Relationship Id="rId7" Type="http://schemas.openxmlformats.org/officeDocument/2006/relationships/hyperlink" Target="http://indico.cern.ch/event/1464979/timetable/#20250408.detailed" TargetMode="External"/><Relationship Id="rId12" Type="http://schemas.openxmlformats.org/officeDocument/2006/relationships/image" Target="../media/image2.png"/><Relationship Id="rId2" Type="http://schemas.openxmlformats.org/officeDocument/2006/relationships/hyperlink" Target="https://agenda.infn.it/event/40107/" TargetMode="External"/><Relationship Id="rId1" Type="http://schemas.openxmlformats.org/officeDocument/2006/relationships/slideLayout" Target="../slideLayouts/slideLayout2.xml"/><Relationship Id="rId6" Type="http://schemas.openxmlformats.org/officeDocument/2006/relationships/hyperlink" Target="https://indico.ijclab.in2p3.fr/event/11291/timetable/#20250312" TargetMode="External"/><Relationship Id="rId11" Type="http://schemas.openxmlformats.org/officeDocument/2006/relationships/image" Target="../media/image43.jpeg"/><Relationship Id="rId5" Type="http://schemas.openxmlformats.org/officeDocument/2006/relationships/hyperlink" Target="https://events.hifis.net/event/1875/" TargetMode="External"/><Relationship Id="rId10" Type="http://schemas.openxmlformats.org/officeDocument/2006/relationships/hyperlink" Target="https://indico.ijclab.in2p3.fr/event/11960/timetable/#20260422.detailed" TargetMode="External"/><Relationship Id="rId4" Type="http://schemas.openxmlformats.org/officeDocument/2006/relationships/hyperlink" Target="https://indico.cern.ch/event/1437516/" TargetMode="External"/><Relationship Id="rId9" Type="http://schemas.openxmlformats.org/officeDocument/2006/relationships/hyperlink" Target="https://indico.ijclab.in2p3.fr/event/1356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www.nature.com/articles/s41598-025-33547-w#citeas" TargetMode="External"/><Relationship Id="rId4" Type="http://schemas.openxmlformats.org/officeDocument/2006/relationships/image" Target="../media/image4.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meow.elettra.eu/89/doi/jacow-srf2025-tup31/index.html" TargetMode="External"/><Relationship Id="rId3" Type="http://schemas.openxmlformats.org/officeDocument/2006/relationships/image" Target="../media/image60.emf"/><Relationship Id="rId7" Type="http://schemas.microsoft.com/office/2007/relationships/hdphoto" Target="../media/hdphoto1.wdp"/><Relationship Id="rId12" Type="http://schemas.openxmlformats.org/officeDocument/2006/relationships/hyperlink" Target="https://meow.elettra.eu/89/doi/jacow-srf2025-tup19/index.html" TargetMode="External"/><Relationship Id="rId2" Type="http://schemas.openxmlformats.org/officeDocument/2006/relationships/notesSlide" Target="../notesSlides/notesSlide5.xml"/><Relationship Id="rId16" Type="http://schemas.openxmlformats.org/officeDocument/2006/relationships/image" Target="../media/image64.emf"/><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2.png"/><Relationship Id="rId15" Type="http://schemas.openxmlformats.org/officeDocument/2006/relationships/image" Target="../media/image63.emf"/><Relationship Id="rId10" Type="http://schemas.openxmlformats.org/officeDocument/2006/relationships/image" Target="../media/image41.png"/><Relationship Id="rId4" Type="http://schemas.openxmlformats.org/officeDocument/2006/relationships/image" Target="../media/image61.png"/><Relationship Id="rId9" Type="http://schemas.openxmlformats.org/officeDocument/2006/relationships/image" Target="../media/image38.pn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0.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upload.wikimedia.org/wikipedia/commons/b/b5/EfektMeisnera.svg"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7.png"/><Relationship Id="rId5" Type="http://schemas.openxmlformats.org/officeDocument/2006/relationships/image" Target="../media/image23.jpe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0BBB2F10-FAEB-D3CF-A535-57FAB197B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999" y="40466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814BA34D-5827-4649-8F79-0503DA32839A}"/>
              </a:ext>
            </a:extLst>
          </p:cNvPr>
          <p:cNvSpPr>
            <a:spLocks noGrp="1"/>
          </p:cNvSpPr>
          <p:nvPr>
            <p:ph type="ctrTitle"/>
          </p:nvPr>
        </p:nvSpPr>
        <p:spPr>
          <a:xfrm>
            <a:off x="333524" y="2895608"/>
            <a:ext cx="11319500" cy="2387600"/>
          </a:xfrm>
        </p:spPr>
        <p:txBody>
          <a:bodyPr>
            <a:normAutofit fontScale="90000"/>
          </a:bodyPr>
          <a:lstStyle/>
          <a:p>
            <a:r>
              <a:rPr lang="en-US" b="1" dirty="0">
                <a:solidFill>
                  <a:srgbClr val="A1BF31"/>
                </a:solidFill>
              </a:rPr>
              <a:t>WP3:  Nb</a:t>
            </a:r>
            <a:r>
              <a:rPr lang="en-US" b="1" baseline="-25000" dirty="0">
                <a:solidFill>
                  <a:srgbClr val="A1BF31"/>
                </a:solidFill>
              </a:rPr>
              <a:t>3</a:t>
            </a:r>
            <a:r>
              <a:rPr lang="en-US" b="1" dirty="0">
                <a:solidFill>
                  <a:srgbClr val="A1BF31"/>
                </a:solidFill>
              </a:rPr>
              <a:t>Sn on Cu films</a:t>
            </a:r>
            <a:br>
              <a:rPr lang="en-US" b="1" dirty="0">
                <a:solidFill>
                  <a:srgbClr val="A1BF31"/>
                </a:solidFill>
              </a:rPr>
            </a:br>
            <a:r>
              <a:rPr lang="en-US" b="1" dirty="0">
                <a:solidFill>
                  <a:srgbClr val="A1BF31"/>
                </a:solidFill>
              </a:rPr>
              <a:t>for 4.2K cavity operation</a:t>
            </a:r>
            <a:br>
              <a:rPr lang="en-US" dirty="0"/>
            </a:br>
            <a:br>
              <a:rPr lang="en-US" dirty="0"/>
            </a:br>
            <a:br>
              <a:rPr lang="en-US" sz="3100" dirty="0"/>
            </a:br>
            <a:r>
              <a:rPr lang="en-US" sz="3600" dirty="0">
                <a:solidFill>
                  <a:srgbClr val="1B3C70"/>
                </a:solidFill>
              </a:rPr>
              <a:t>RP1 review meeting, June 1</a:t>
            </a:r>
            <a:r>
              <a:rPr lang="en-US" sz="3600" baseline="30000" dirty="0">
                <a:solidFill>
                  <a:srgbClr val="1B3C70"/>
                </a:solidFill>
              </a:rPr>
              <a:t>st</a:t>
            </a:r>
            <a:r>
              <a:rPr lang="en-US" sz="3600" dirty="0">
                <a:solidFill>
                  <a:srgbClr val="1B3C70"/>
                </a:solidFill>
              </a:rPr>
              <a:t>, 2026</a:t>
            </a:r>
            <a:endParaRPr lang="en-US" dirty="0">
              <a:solidFill>
                <a:srgbClr val="1B3C70"/>
              </a:solidFill>
            </a:endParaRPr>
          </a:p>
        </p:txBody>
      </p:sp>
      <p:sp>
        <p:nvSpPr>
          <p:cNvPr id="3" name="Sous-titre 2">
            <a:extLst>
              <a:ext uri="{FF2B5EF4-FFF2-40B4-BE49-F238E27FC236}">
                <a16:creationId xmlns:a16="http://schemas.microsoft.com/office/drawing/2014/main" id="{0E431EAB-E5CE-4071-B31E-6233FCC722A2}"/>
              </a:ext>
            </a:extLst>
          </p:cNvPr>
          <p:cNvSpPr>
            <a:spLocks noGrp="1"/>
          </p:cNvSpPr>
          <p:nvPr>
            <p:ph type="subTitle" idx="1"/>
          </p:nvPr>
        </p:nvSpPr>
        <p:spPr>
          <a:xfrm>
            <a:off x="1060599" y="5670190"/>
            <a:ext cx="10259961" cy="524133"/>
          </a:xfrm>
        </p:spPr>
        <p:txBody>
          <a:bodyPr>
            <a:normAutofit/>
          </a:bodyPr>
          <a:lstStyle/>
          <a:p>
            <a:r>
              <a:rPr lang="en-US" sz="1100" dirty="0"/>
              <a:t>All information contained in this presentation and any accompanying documents is for iSAS project only, and must be treated as strictly confidential.</a:t>
            </a:r>
            <a:br>
              <a:rPr lang="en-US" sz="1100" dirty="0"/>
            </a:br>
            <a:r>
              <a:rPr lang="en-US" sz="1100" dirty="0"/>
              <a:t>Any dissemination, distribution or other use of this information without the consent of its owner is prohibited.</a:t>
            </a:r>
          </a:p>
        </p:txBody>
      </p:sp>
      <p:sp>
        <p:nvSpPr>
          <p:cNvPr id="12" name="Rectangle 8">
            <a:extLst>
              <a:ext uri="{FF2B5EF4-FFF2-40B4-BE49-F238E27FC236}">
                <a16:creationId xmlns:a16="http://schemas.microsoft.com/office/drawing/2014/main" id="{53C634DB-7A80-4488-BC83-CEA906ADD490}"/>
              </a:ext>
            </a:extLst>
          </p:cNvPr>
          <p:cNvSpPr>
            <a:spLocks noChangeArrowheads="1"/>
          </p:cNvSpPr>
          <p:nvPr/>
        </p:nvSpPr>
        <p:spPr bwMode="auto">
          <a:xfrm>
            <a:off x="0" y="554232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5" name="Picture 102">
            <a:extLst>
              <a:ext uri="{FF2B5EF4-FFF2-40B4-BE49-F238E27FC236}">
                <a16:creationId xmlns:a16="http://schemas.microsoft.com/office/drawing/2014/main" id="{5D586228-DD4D-4AD9-A6F8-CD44DAAB2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24" y="6250540"/>
            <a:ext cx="727075" cy="485775"/>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1E2AA974-1B61-4524-B53F-C39D2E7CF86D}"/>
              </a:ext>
            </a:extLst>
          </p:cNvPr>
          <p:cNvSpPr txBox="1"/>
          <p:nvPr/>
        </p:nvSpPr>
        <p:spPr>
          <a:xfrm>
            <a:off x="1130271" y="6259249"/>
            <a:ext cx="10937965" cy="461665"/>
          </a:xfrm>
          <a:prstGeom prst="rect">
            <a:avLst/>
          </a:prstGeom>
          <a:noFill/>
        </p:spPr>
        <p:txBody>
          <a:bodyPr wrap="square" rtlCol="0">
            <a:spAutoFit/>
          </a:bodyPr>
          <a:lstStyle/>
          <a:p>
            <a:r>
              <a:rPr lang="en-GB" sz="1200" dirty="0"/>
              <a:t>Funded by the European Union. Views and opinions expressed are however those of the authors only and do not necessarily reflect those of the European Union or the European Commission. Neither the European Union nor the granting authority can be held responsible for them. </a:t>
            </a:r>
          </a:p>
        </p:txBody>
      </p:sp>
      <p:pic>
        <p:nvPicPr>
          <p:cNvPr id="4" name="Picture 3" descr="Logo&#10;&#10;Description automatically generated">
            <a:extLst>
              <a:ext uri="{FF2B5EF4-FFF2-40B4-BE49-F238E27FC236}">
                <a16:creationId xmlns:a16="http://schemas.microsoft.com/office/drawing/2014/main" id="{6B880EDD-C2D2-F7C9-ABDF-807B13B76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044" y="3848163"/>
            <a:ext cx="920985" cy="531507"/>
          </a:xfrm>
          <a:prstGeom prst="rect">
            <a:avLst/>
          </a:prstGeom>
        </p:spPr>
      </p:pic>
      <p:pic>
        <p:nvPicPr>
          <p:cNvPr id="5" name="Immagine 4">
            <a:extLst>
              <a:ext uri="{FF2B5EF4-FFF2-40B4-BE49-F238E27FC236}">
                <a16:creationId xmlns:a16="http://schemas.microsoft.com/office/drawing/2014/main" id="{C24AC637-4772-C7B9-624C-67F39F198079}"/>
              </a:ext>
            </a:extLst>
          </p:cNvPr>
          <p:cNvPicPr>
            <a:picLocks noChangeAspect="1"/>
          </p:cNvPicPr>
          <p:nvPr/>
        </p:nvPicPr>
        <p:blipFill>
          <a:blip r:embed="rId5"/>
          <a:srcRect l="-1" t="1" r="-3964" b="-16683"/>
          <a:stretch>
            <a:fillRect/>
          </a:stretch>
        </p:blipFill>
        <p:spPr>
          <a:xfrm>
            <a:off x="7854625" y="3828561"/>
            <a:ext cx="1899331" cy="548561"/>
          </a:xfrm>
          <a:prstGeom prst="rect">
            <a:avLst/>
          </a:prstGeom>
        </p:spPr>
      </p:pic>
      <p:pic>
        <p:nvPicPr>
          <p:cNvPr id="6" name="Picture 4">
            <a:extLst>
              <a:ext uri="{FF2B5EF4-FFF2-40B4-BE49-F238E27FC236}">
                <a16:creationId xmlns:a16="http://schemas.microsoft.com/office/drawing/2014/main" id="{281CF22A-DF29-5FB8-624C-0739D92A7A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2963" y="3848164"/>
            <a:ext cx="651946" cy="531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elmholtz-Zentrum Berlin - Wikipedia">
            <a:extLst>
              <a:ext uri="{FF2B5EF4-FFF2-40B4-BE49-F238E27FC236}">
                <a16:creationId xmlns:a16="http://schemas.microsoft.com/office/drawing/2014/main" id="{4D3BDEBD-0C99-40EA-B3FB-DA90CBC588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6176" y="3877277"/>
            <a:ext cx="1383701" cy="473277"/>
          </a:xfrm>
          <a:prstGeom prst="rect">
            <a:avLst/>
          </a:prstGeom>
          <a:noFill/>
          <a:extLst>
            <a:ext uri="{909E8E84-426E-40DD-AFC4-6F175D3DCCD1}">
              <a14:hiddenFill xmlns:a14="http://schemas.microsoft.com/office/drawing/2010/main">
                <a:solidFill>
                  <a:srgbClr val="FFFFFF"/>
                </a:solidFill>
              </a14:hiddenFill>
            </a:ext>
          </a:extLst>
        </p:spPr>
      </p:pic>
      <p:sp>
        <p:nvSpPr>
          <p:cNvPr id="7" name="Titre 1">
            <a:extLst>
              <a:ext uri="{FF2B5EF4-FFF2-40B4-BE49-F238E27FC236}">
                <a16:creationId xmlns:a16="http://schemas.microsoft.com/office/drawing/2014/main" id="{29C8D9BF-C30E-A2F2-AA8C-78ED358B4573}"/>
              </a:ext>
            </a:extLst>
          </p:cNvPr>
          <p:cNvSpPr txBox="1">
            <a:spLocks/>
          </p:cNvSpPr>
          <p:nvPr/>
        </p:nvSpPr>
        <p:spPr>
          <a:xfrm>
            <a:off x="1660548" y="1230445"/>
            <a:ext cx="8665451" cy="83319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rgbClr val="013A72"/>
                </a:solidFill>
              </a:rPr>
              <a:t>Cristian Pira </a:t>
            </a:r>
            <a:r>
              <a:rPr lang="en-US" sz="2000" dirty="0">
                <a:solidFill>
                  <a:srgbClr val="013A72"/>
                </a:solidFill>
              </a:rPr>
              <a:t>(INFN LNL) </a:t>
            </a:r>
            <a:r>
              <a:rPr lang="en-US" sz="1200" dirty="0">
                <a:solidFill>
                  <a:srgbClr val="013A72"/>
                </a:solidFill>
              </a:rPr>
              <a:t>on behalf of ISAS WP3 Collaboration</a:t>
            </a:r>
            <a:endParaRPr lang="en-US" sz="2000" dirty="0">
              <a:solidFill>
                <a:srgbClr val="013A72"/>
              </a:solidFill>
            </a:endParaRPr>
          </a:p>
        </p:txBody>
      </p:sp>
    </p:spTree>
    <p:extLst>
      <p:ext uri="{BB962C8B-B14F-4D97-AF65-F5344CB8AC3E}">
        <p14:creationId xmlns:p14="http://schemas.microsoft.com/office/powerpoint/2010/main" val="194805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E78CD-960F-F9D6-2118-FF3993E834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DDAE6B1-3F50-683D-63BF-FFE339B7044C}"/>
              </a:ext>
            </a:extLst>
          </p:cNvPr>
          <p:cNvSpPr txBox="1"/>
          <p:nvPr/>
        </p:nvSpPr>
        <p:spPr>
          <a:xfrm>
            <a:off x="3050258" y="343763"/>
            <a:ext cx="6576096" cy="646331"/>
          </a:xfrm>
          <a:prstGeom prst="rect">
            <a:avLst/>
          </a:prstGeom>
          <a:noFill/>
        </p:spPr>
        <p:txBody>
          <a:bodyPr wrap="none" rtlCol="0">
            <a:spAutoFit/>
          </a:bodyPr>
          <a:lstStyle/>
          <a:p>
            <a:r>
              <a:rPr lang="en-GB" sz="2400" b="1" dirty="0">
                <a:solidFill>
                  <a:srgbClr val="002060"/>
                </a:solidFill>
              </a:rPr>
              <a:t> </a:t>
            </a:r>
            <a:r>
              <a:rPr lang="en-US" sz="2400" b="1" dirty="0">
                <a:solidFill>
                  <a:srgbClr val="A1BF31"/>
                </a:solidFill>
              </a:rPr>
              <a:t>WP3</a:t>
            </a:r>
            <a:r>
              <a:rPr lang="en-US" sz="2400" b="1" dirty="0">
                <a:solidFill>
                  <a:srgbClr val="1B3C70"/>
                </a:solidFill>
              </a:rPr>
              <a:t>  Nb</a:t>
            </a:r>
            <a:r>
              <a:rPr lang="en-US" sz="2400" b="1" baseline="-25000" dirty="0">
                <a:solidFill>
                  <a:srgbClr val="1B3C70"/>
                </a:solidFill>
              </a:rPr>
              <a:t>3</a:t>
            </a:r>
            <a:r>
              <a:rPr lang="en-US" sz="2400" b="1" dirty="0">
                <a:solidFill>
                  <a:srgbClr val="1B3C70"/>
                </a:solidFill>
              </a:rPr>
              <a:t>Sn on Cu: </a:t>
            </a:r>
            <a:r>
              <a:rPr lang="it-IT" sz="3600" b="1" dirty="0">
                <a:solidFill>
                  <a:schemeClr val="bg2">
                    <a:lumMod val="50000"/>
                  </a:schemeClr>
                </a:solidFill>
              </a:rPr>
              <a:t>Key </a:t>
            </a:r>
            <a:r>
              <a:rPr lang="it-IT" sz="3600" b="1" dirty="0" err="1">
                <a:solidFill>
                  <a:schemeClr val="bg2">
                    <a:lumMod val="50000"/>
                  </a:schemeClr>
                </a:solidFill>
              </a:rPr>
              <a:t>Outcomes</a:t>
            </a:r>
            <a:r>
              <a:rPr lang="it-IT" sz="3600" b="1" dirty="0">
                <a:solidFill>
                  <a:schemeClr val="bg2">
                    <a:lumMod val="50000"/>
                  </a:schemeClr>
                </a:solidFill>
              </a:rPr>
              <a:t> (2)</a:t>
            </a:r>
            <a:endParaRPr lang="en-BE" sz="24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2C841CEF-9160-A1A7-A8B7-8205D8976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25" name="Segnaposto numero diapositiva 124">
            <a:extLst>
              <a:ext uri="{FF2B5EF4-FFF2-40B4-BE49-F238E27FC236}">
                <a16:creationId xmlns:a16="http://schemas.microsoft.com/office/drawing/2014/main" id="{EEE26774-8763-BAB8-C89A-55D1B9C71046}"/>
              </a:ext>
            </a:extLst>
          </p:cNvPr>
          <p:cNvSpPr>
            <a:spLocks noGrp="1"/>
          </p:cNvSpPr>
          <p:nvPr>
            <p:ph type="sldNum" sz="quarter" idx="12"/>
          </p:nvPr>
        </p:nvSpPr>
        <p:spPr/>
        <p:txBody>
          <a:bodyPr/>
          <a:lstStyle/>
          <a:p>
            <a:fld id="{4068FCCF-9A80-B240-8D85-84F960565AFA}" type="slidenum">
              <a:rPr lang="en-BE" smtClean="0"/>
              <a:t>10</a:t>
            </a:fld>
            <a:endParaRPr lang="en-BE"/>
          </a:p>
        </p:txBody>
      </p:sp>
      <p:pic>
        <p:nvPicPr>
          <p:cNvPr id="6" name="Immagine 5">
            <a:extLst>
              <a:ext uri="{FF2B5EF4-FFF2-40B4-BE49-F238E27FC236}">
                <a16:creationId xmlns:a16="http://schemas.microsoft.com/office/drawing/2014/main" id="{904DA6D8-643C-BC69-E93E-EEA8483FF1A2}"/>
              </a:ext>
            </a:extLst>
          </p:cNvPr>
          <p:cNvPicPr>
            <a:picLocks noChangeAspect="1"/>
          </p:cNvPicPr>
          <p:nvPr/>
        </p:nvPicPr>
        <p:blipFill>
          <a:blip r:embed="rId3"/>
          <a:stretch>
            <a:fillRect/>
          </a:stretch>
        </p:blipFill>
        <p:spPr>
          <a:xfrm>
            <a:off x="396096" y="2432261"/>
            <a:ext cx="3207551" cy="3119829"/>
          </a:xfrm>
          <a:prstGeom prst="rect">
            <a:avLst/>
          </a:prstGeom>
        </p:spPr>
      </p:pic>
      <p:grpSp>
        <p:nvGrpSpPr>
          <p:cNvPr id="7" name="Gruppo 6">
            <a:extLst>
              <a:ext uri="{FF2B5EF4-FFF2-40B4-BE49-F238E27FC236}">
                <a16:creationId xmlns:a16="http://schemas.microsoft.com/office/drawing/2014/main" id="{999AA963-0085-36BB-FB4E-85F9F6C50A04}"/>
              </a:ext>
            </a:extLst>
          </p:cNvPr>
          <p:cNvGrpSpPr/>
          <p:nvPr/>
        </p:nvGrpSpPr>
        <p:grpSpPr>
          <a:xfrm>
            <a:off x="4388209" y="2531467"/>
            <a:ext cx="1390370" cy="1473150"/>
            <a:chOff x="974507" y="4234784"/>
            <a:chExt cx="2131107" cy="2155855"/>
          </a:xfrm>
        </p:grpSpPr>
        <p:pic>
          <p:nvPicPr>
            <p:cNvPr id="8" name="Picture 35" descr="A purple circle with a hole in it&#10;&#10;AI-generated content may be incorrect.">
              <a:extLst>
                <a:ext uri="{FF2B5EF4-FFF2-40B4-BE49-F238E27FC236}">
                  <a16:creationId xmlns:a16="http://schemas.microsoft.com/office/drawing/2014/main" id="{C126F47B-46DC-7D72-B36D-7623B357FEF2}"/>
                </a:ext>
              </a:extLst>
            </p:cNvPr>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974507" y="4315769"/>
              <a:ext cx="2097947" cy="2074870"/>
            </a:xfrm>
            <a:prstGeom prst="rect">
              <a:avLst/>
            </a:prstGeom>
          </p:spPr>
        </p:pic>
        <p:sp>
          <p:nvSpPr>
            <p:cNvPr id="31" name="TextBox 37">
              <a:extLst>
                <a:ext uri="{FF2B5EF4-FFF2-40B4-BE49-F238E27FC236}">
                  <a16:creationId xmlns:a16="http://schemas.microsoft.com/office/drawing/2014/main" id="{EEB70739-85E5-6B18-ADDE-CC30BAA537EB}"/>
                </a:ext>
              </a:extLst>
            </p:cNvPr>
            <p:cNvSpPr txBox="1"/>
            <p:nvPr/>
          </p:nvSpPr>
          <p:spPr>
            <a:xfrm>
              <a:off x="1007667" y="4234784"/>
              <a:ext cx="2097947" cy="326515"/>
            </a:xfrm>
            <a:prstGeom prst="rect">
              <a:avLst/>
            </a:prstGeom>
            <a:noFill/>
          </p:spPr>
          <p:txBody>
            <a:bodyPr wrap="square">
              <a:spAutoFit/>
            </a:bodyPr>
            <a:lstStyle/>
            <a:p>
              <a:pPr algn="ctr">
                <a:lnSpc>
                  <a:spcPct val="107000"/>
                </a:lnSpc>
                <a:spcAft>
                  <a:spcPts val="800"/>
                </a:spcAft>
                <a:buNone/>
              </a:pPr>
              <a:r>
                <a:rPr lang="en-GB" sz="1000" b="1" i="1"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ignited plasma</a:t>
              </a:r>
              <a:endParaRPr lang="en-US" sz="1000" b="1" i="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p:txBody>
        </p:sp>
      </p:grpSp>
      <p:pic>
        <p:nvPicPr>
          <p:cNvPr id="32" name="Immagine 31">
            <a:extLst>
              <a:ext uri="{FF2B5EF4-FFF2-40B4-BE49-F238E27FC236}">
                <a16:creationId xmlns:a16="http://schemas.microsoft.com/office/drawing/2014/main" id="{043C74DD-B4B2-D63E-AFC1-F8D8C0502CBB}"/>
              </a:ext>
            </a:extLst>
          </p:cNvPr>
          <p:cNvPicPr>
            <a:picLocks noChangeAspect="1"/>
          </p:cNvPicPr>
          <p:nvPr/>
        </p:nvPicPr>
        <p:blipFill>
          <a:blip r:embed="rId6" cstate="hqprint">
            <a:extLst>
              <a:ext uri="{28A0092B-C50C-407E-A947-70E740481C1C}">
                <a14:useLocalDpi xmlns:a14="http://schemas.microsoft.com/office/drawing/2010/main"/>
              </a:ext>
            </a:extLst>
          </a:blip>
          <a:srcRect l="46549" r="32160"/>
          <a:stretch>
            <a:fillRect/>
          </a:stretch>
        </p:blipFill>
        <p:spPr>
          <a:xfrm>
            <a:off x="5771428" y="2097763"/>
            <a:ext cx="2148640" cy="4237814"/>
          </a:xfrm>
          <a:prstGeom prst="rect">
            <a:avLst/>
          </a:prstGeom>
        </p:spPr>
      </p:pic>
      <p:pic>
        <p:nvPicPr>
          <p:cNvPr id="33" name="Picture 2" descr="A machine with a pipe&#10;&#10;AI-generated content may be incorrect.">
            <a:extLst>
              <a:ext uri="{FF2B5EF4-FFF2-40B4-BE49-F238E27FC236}">
                <a16:creationId xmlns:a16="http://schemas.microsoft.com/office/drawing/2014/main" id="{D14A29A2-F6EE-82DE-A623-CF60E6CF725B}"/>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202305" y="3283596"/>
            <a:ext cx="2190725" cy="2709863"/>
          </a:xfrm>
          <a:prstGeom prst="rect">
            <a:avLst/>
          </a:prstGeom>
        </p:spPr>
      </p:pic>
      <p:pic>
        <p:nvPicPr>
          <p:cNvPr id="34" name="Picture 30">
            <a:extLst>
              <a:ext uri="{FF2B5EF4-FFF2-40B4-BE49-F238E27FC236}">
                <a16:creationId xmlns:a16="http://schemas.microsoft.com/office/drawing/2014/main" id="{EA705D5C-20D8-CF50-C608-F5232CAB69DA}"/>
              </a:ext>
            </a:extLst>
          </p:cNvPr>
          <p:cNvPicPr>
            <a:picLocks noChangeAspect="1"/>
          </p:cNvPicPr>
          <p:nvPr/>
        </p:nvPicPr>
        <p:blipFill>
          <a:blip r:embed="rId8"/>
          <a:stretch>
            <a:fillRect/>
          </a:stretch>
        </p:blipFill>
        <p:spPr>
          <a:xfrm>
            <a:off x="8500245" y="2425185"/>
            <a:ext cx="2942708" cy="2188731"/>
          </a:xfrm>
          <a:prstGeom prst="rect">
            <a:avLst/>
          </a:prstGeom>
        </p:spPr>
      </p:pic>
      <p:grpSp>
        <p:nvGrpSpPr>
          <p:cNvPr id="35" name="Group 27">
            <a:extLst>
              <a:ext uri="{FF2B5EF4-FFF2-40B4-BE49-F238E27FC236}">
                <a16:creationId xmlns:a16="http://schemas.microsoft.com/office/drawing/2014/main" id="{F3F29528-0EBF-3522-166C-48CD85F67961}"/>
              </a:ext>
            </a:extLst>
          </p:cNvPr>
          <p:cNvGrpSpPr/>
          <p:nvPr/>
        </p:nvGrpSpPr>
        <p:grpSpPr>
          <a:xfrm rot="16200000">
            <a:off x="8311691" y="4282084"/>
            <a:ext cx="1377896" cy="1786323"/>
            <a:chOff x="860280" y="3745548"/>
            <a:chExt cx="1884442" cy="2569530"/>
          </a:xfrm>
        </p:grpSpPr>
        <p:pic>
          <p:nvPicPr>
            <p:cNvPr id="36" name="Picture 2" descr="A close up of a metal object&#10;&#10;AI-generated content may be incorrect.">
              <a:extLst>
                <a:ext uri="{FF2B5EF4-FFF2-40B4-BE49-F238E27FC236}">
                  <a16:creationId xmlns:a16="http://schemas.microsoft.com/office/drawing/2014/main" id="{AD747E11-A013-1F7E-D5DC-7659F4BF96F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0280" y="3926546"/>
              <a:ext cx="1787736" cy="2388532"/>
            </a:xfrm>
            <a:prstGeom prst="rect">
              <a:avLst/>
            </a:prstGeom>
            <a:noFill/>
            <a:extLst>
              <a:ext uri="{909E8E84-426E-40DD-AFC4-6F175D3DCCD1}">
                <a14:hiddenFill xmlns:a14="http://schemas.microsoft.com/office/drawing/2010/main">
                  <a:solidFill>
                    <a:srgbClr val="FFFFFF"/>
                  </a:solidFill>
                </a14:hiddenFill>
              </a:ext>
            </a:extLst>
          </p:spPr>
        </p:pic>
        <p:sp>
          <p:nvSpPr>
            <p:cNvPr id="37" name="Footer Placeholder 3">
              <a:extLst>
                <a:ext uri="{FF2B5EF4-FFF2-40B4-BE49-F238E27FC236}">
                  <a16:creationId xmlns:a16="http://schemas.microsoft.com/office/drawing/2014/main" id="{15D55BC9-156C-4F73-88BE-4141EAAB3B8F}"/>
                </a:ext>
              </a:extLst>
            </p:cNvPr>
            <p:cNvSpPr txBox="1">
              <a:spLocks/>
            </p:cNvSpPr>
            <p:nvPr/>
          </p:nvSpPr>
          <p:spPr>
            <a:xfrm rot="5400000">
              <a:off x="1433453" y="4661456"/>
              <a:ext cx="2227177" cy="395361"/>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i="1" dirty="0">
                  <a:solidFill>
                    <a:schemeClr val="bg1"/>
                  </a:solidFill>
                </a:rPr>
                <a:t>before coating</a:t>
              </a:r>
            </a:p>
          </p:txBody>
        </p:sp>
      </p:grpSp>
      <p:grpSp>
        <p:nvGrpSpPr>
          <p:cNvPr id="38" name="Group 23">
            <a:extLst>
              <a:ext uri="{FF2B5EF4-FFF2-40B4-BE49-F238E27FC236}">
                <a16:creationId xmlns:a16="http://schemas.microsoft.com/office/drawing/2014/main" id="{C0BAAA79-F37D-386D-46DD-4EABFF68EC5E}"/>
              </a:ext>
            </a:extLst>
          </p:cNvPr>
          <p:cNvGrpSpPr/>
          <p:nvPr/>
        </p:nvGrpSpPr>
        <p:grpSpPr>
          <a:xfrm rot="16200000">
            <a:off x="10018447" y="4230073"/>
            <a:ext cx="1393396" cy="1870413"/>
            <a:chOff x="2723745" y="3658520"/>
            <a:chExt cx="1925821" cy="2650206"/>
          </a:xfrm>
        </p:grpSpPr>
        <p:pic>
          <p:nvPicPr>
            <p:cNvPr id="39" name="Picture 3" descr="A close up of a circular object&#10;&#10;AI-generated content may be incorrect.">
              <a:extLst>
                <a:ext uri="{FF2B5EF4-FFF2-40B4-BE49-F238E27FC236}">
                  <a16:creationId xmlns:a16="http://schemas.microsoft.com/office/drawing/2014/main" id="{301446A8-9D83-8437-901E-1CD779165DD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723745" y="3920521"/>
              <a:ext cx="1789282" cy="2388205"/>
            </a:xfrm>
            <a:prstGeom prst="rect">
              <a:avLst/>
            </a:prstGeom>
            <a:noFill/>
            <a:extLst>
              <a:ext uri="{909E8E84-426E-40DD-AFC4-6F175D3DCCD1}">
                <a14:hiddenFill xmlns:a14="http://schemas.microsoft.com/office/drawing/2010/main">
                  <a:solidFill>
                    <a:srgbClr val="FFFFFF"/>
                  </a:solidFill>
                </a14:hiddenFill>
              </a:ext>
            </a:extLst>
          </p:spPr>
        </p:pic>
        <p:sp>
          <p:nvSpPr>
            <p:cNvPr id="40" name="Footer Placeholder 3">
              <a:extLst>
                <a:ext uri="{FF2B5EF4-FFF2-40B4-BE49-F238E27FC236}">
                  <a16:creationId xmlns:a16="http://schemas.microsoft.com/office/drawing/2014/main" id="{05E719DD-9D78-9421-51B6-79F09772B41D}"/>
                </a:ext>
              </a:extLst>
            </p:cNvPr>
            <p:cNvSpPr txBox="1">
              <a:spLocks/>
            </p:cNvSpPr>
            <p:nvPr/>
          </p:nvSpPr>
          <p:spPr>
            <a:xfrm rot="5400000">
              <a:off x="3266437" y="4582816"/>
              <a:ext cx="2307425" cy="458833"/>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i="1" dirty="0">
                  <a:solidFill>
                    <a:schemeClr val="bg1"/>
                  </a:solidFill>
                </a:rPr>
                <a:t>after coating</a:t>
              </a:r>
            </a:p>
          </p:txBody>
        </p:sp>
      </p:grpSp>
      <p:pic>
        <p:nvPicPr>
          <p:cNvPr id="41" name="Picture 5">
            <a:extLst>
              <a:ext uri="{FF2B5EF4-FFF2-40B4-BE49-F238E27FC236}">
                <a16:creationId xmlns:a16="http://schemas.microsoft.com/office/drawing/2014/main" id="{4E36CCFB-E045-59C0-F76A-8F0272FD8194}"/>
              </a:ext>
            </a:extLst>
          </p:cNvPr>
          <p:cNvPicPr>
            <a:picLocks noChangeAspect="1"/>
          </p:cNvPicPr>
          <p:nvPr/>
        </p:nvPicPr>
        <p:blipFill>
          <a:blip r:embed="rId11" cstate="hqprint">
            <a:extLst>
              <a:ext uri="{28A0092B-C50C-407E-A947-70E740481C1C}">
                <a14:useLocalDpi xmlns:a14="http://schemas.microsoft.com/office/drawing/2010/main"/>
              </a:ext>
            </a:extLst>
          </a:blip>
          <a:srcRect b="-11515"/>
          <a:stretch>
            <a:fillRect/>
          </a:stretch>
        </p:blipFill>
        <p:spPr>
          <a:xfrm>
            <a:off x="8273411" y="1903557"/>
            <a:ext cx="828452" cy="470647"/>
          </a:xfrm>
          <a:prstGeom prst="rect">
            <a:avLst/>
          </a:prstGeom>
        </p:spPr>
      </p:pic>
      <p:pic>
        <p:nvPicPr>
          <p:cNvPr id="42" name="Picture 18" descr="Logo&#10;&#10;Description automatically generated">
            <a:extLst>
              <a:ext uri="{FF2B5EF4-FFF2-40B4-BE49-F238E27FC236}">
                <a16:creationId xmlns:a16="http://schemas.microsoft.com/office/drawing/2014/main" id="{935CB5F1-B4C7-8809-EBCB-9FA7213C2E3D}"/>
              </a:ext>
            </a:extLst>
          </p:cNvPr>
          <p:cNvPicPr>
            <a:picLocks/>
          </p:cNvPicPr>
          <p:nvPr/>
        </p:nvPicPr>
        <p:blipFill>
          <a:blip r:embed="rId12" cstate="print">
            <a:extLst>
              <a:ext uri="{28A0092B-C50C-407E-A947-70E740481C1C}">
                <a14:useLocalDpi xmlns:a14="http://schemas.microsoft.com/office/drawing/2010/main"/>
              </a:ext>
            </a:extLst>
          </a:blip>
          <a:stretch>
            <a:fillRect/>
          </a:stretch>
        </p:blipFill>
        <p:spPr>
          <a:xfrm>
            <a:off x="4385805" y="1891513"/>
            <a:ext cx="812696" cy="462702"/>
          </a:xfrm>
          <a:prstGeom prst="rect">
            <a:avLst/>
          </a:prstGeom>
        </p:spPr>
      </p:pic>
      <p:sp>
        <p:nvSpPr>
          <p:cNvPr id="43" name="TextBox 28">
            <a:extLst>
              <a:ext uri="{FF2B5EF4-FFF2-40B4-BE49-F238E27FC236}">
                <a16:creationId xmlns:a16="http://schemas.microsoft.com/office/drawing/2014/main" id="{326E11D0-FC25-146C-CB3E-1996AE1DAD9C}"/>
              </a:ext>
            </a:extLst>
          </p:cNvPr>
          <p:cNvSpPr txBox="1"/>
          <p:nvPr/>
        </p:nvSpPr>
        <p:spPr>
          <a:xfrm>
            <a:off x="9074279" y="1890318"/>
            <a:ext cx="2667213" cy="476221"/>
          </a:xfrm>
          <a:prstGeom prst="rect">
            <a:avLst/>
          </a:prstGeom>
          <a:noFill/>
        </p:spPr>
        <p:txBody>
          <a:bodyPr wrap="square">
            <a:spAutoFit/>
          </a:bodyPr>
          <a:lstStyle/>
          <a:p>
            <a:pPr>
              <a:lnSpc>
                <a:spcPct val="107000"/>
              </a:lnSpc>
              <a:spcAft>
                <a:spcPts val="800"/>
              </a:spcAft>
              <a:buNone/>
            </a:pPr>
            <a:r>
              <a:rPr lang="en-GB" sz="1200" b="1" dirty="0">
                <a:solidFill>
                  <a:srgbClr val="A4C137"/>
                </a:solidFill>
                <a:ea typeface="Times New Roman" panose="02020603050405020304" pitchFamily="18" charset="0"/>
                <a:cs typeface="Times New Roman" panose="02020603050405020304" pitchFamily="18" charset="0"/>
              </a:rPr>
              <a:t>Double movable magnetrons</a:t>
            </a:r>
            <a:br>
              <a:rPr lang="en-GB" sz="1200" b="1" dirty="0">
                <a:solidFill>
                  <a:srgbClr val="A4C137"/>
                </a:solidFill>
                <a:ea typeface="Times New Roman" panose="02020603050405020304" pitchFamily="18" charset="0"/>
                <a:cs typeface="Times New Roman" panose="02020603050405020304" pitchFamily="18" charset="0"/>
              </a:rPr>
            </a:br>
            <a:r>
              <a:rPr lang="en-GB" sz="1200" b="1" dirty="0">
                <a:solidFill>
                  <a:srgbClr val="A4C137"/>
                </a:solidFill>
                <a:effectLst/>
                <a:ea typeface="Times New Roman" panose="02020603050405020304" pitchFamily="18" charset="0"/>
                <a:cs typeface="Times New Roman" panose="02020603050405020304" pitchFamily="18" charset="0"/>
              </a:rPr>
              <a:t>Fixed cavity</a:t>
            </a:r>
            <a:endParaRPr lang="en-US" sz="1200" b="1" dirty="0">
              <a:solidFill>
                <a:srgbClr val="A4C137"/>
              </a:solidFill>
              <a:effectLst/>
              <a:ea typeface="Times New Roman" panose="02020603050405020304" pitchFamily="18" charset="0"/>
              <a:cs typeface="Times New Roman" panose="02020603050405020304" pitchFamily="18" charset="0"/>
            </a:endParaRPr>
          </a:p>
        </p:txBody>
      </p:sp>
      <p:cxnSp>
        <p:nvCxnSpPr>
          <p:cNvPr id="44" name="Connettore 2 43">
            <a:extLst>
              <a:ext uri="{FF2B5EF4-FFF2-40B4-BE49-F238E27FC236}">
                <a16:creationId xmlns:a16="http://schemas.microsoft.com/office/drawing/2014/main" id="{4EADE3B3-9744-1C36-9C0A-221241B3CFB2}"/>
              </a:ext>
            </a:extLst>
          </p:cNvPr>
          <p:cNvCxnSpPr>
            <a:cxnSpLocks/>
          </p:cNvCxnSpPr>
          <p:nvPr/>
        </p:nvCxnSpPr>
        <p:spPr>
          <a:xfrm>
            <a:off x="8455792" y="3231018"/>
            <a:ext cx="1107061"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nettore 2 44">
            <a:extLst>
              <a:ext uri="{FF2B5EF4-FFF2-40B4-BE49-F238E27FC236}">
                <a16:creationId xmlns:a16="http://schemas.microsoft.com/office/drawing/2014/main" id="{737A55BF-11C4-D1B8-10CC-DEAFDF056E75}"/>
              </a:ext>
            </a:extLst>
          </p:cNvPr>
          <p:cNvCxnSpPr>
            <a:cxnSpLocks/>
          </p:cNvCxnSpPr>
          <p:nvPr/>
        </p:nvCxnSpPr>
        <p:spPr>
          <a:xfrm>
            <a:off x="10424045" y="3232493"/>
            <a:ext cx="1067898"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28">
            <a:extLst>
              <a:ext uri="{FF2B5EF4-FFF2-40B4-BE49-F238E27FC236}">
                <a16:creationId xmlns:a16="http://schemas.microsoft.com/office/drawing/2014/main" id="{C64378DA-54E9-1378-2A2B-C571BC1808A6}"/>
              </a:ext>
            </a:extLst>
          </p:cNvPr>
          <p:cNvSpPr txBox="1"/>
          <p:nvPr/>
        </p:nvSpPr>
        <p:spPr>
          <a:xfrm>
            <a:off x="5356775" y="1862440"/>
            <a:ext cx="2393722" cy="476221"/>
          </a:xfrm>
          <a:prstGeom prst="rect">
            <a:avLst/>
          </a:prstGeom>
          <a:noFill/>
        </p:spPr>
        <p:txBody>
          <a:bodyPr wrap="square">
            <a:spAutoFit/>
          </a:bodyPr>
          <a:lstStyle/>
          <a:p>
            <a:pPr>
              <a:lnSpc>
                <a:spcPct val="107000"/>
              </a:lnSpc>
              <a:spcAft>
                <a:spcPts val="800"/>
              </a:spcAft>
              <a:buNone/>
            </a:pPr>
            <a:r>
              <a:rPr lang="en-GB" sz="1200" b="1" dirty="0">
                <a:solidFill>
                  <a:srgbClr val="A4C137"/>
                </a:solidFill>
                <a:ea typeface="Times New Roman" panose="02020603050405020304" pitchFamily="18" charset="0"/>
                <a:cs typeface="Times New Roman" panose="02020603050405020304" pitchFamily="18" charset="0"/>
              </a:rPr>
              <a:t>Rectangular magnetron</a:t>
            </a:r>
            <a:br>
              <a:rPr lang="en-GB" sz="1200" b="1" dirty="0">
                <a:solidFill>
                  <a:srgbClr val="A4C137"/>
                </a:solidFill>
                <a:ea typeface="Times New Roman" panose="02020603050405020304" pitchFamily="18" charset="0"/>
                <a:cs typeface="Times New Roman" panose="02020603050405020304" pitchFamily="18" charset="0"/>
              </a:rPr>
            </a:br>
            <a:r>
              <a:rPr lang="en-GB" sz="1200" b="1" dirty="0">
                <a:solidFill>
                  <a:srgbClr val="A4C137"/>
                </a:solidFill>
                <a:effectLst/>
                <a:ea typeface="Times New Roman" panose="02020603050405020304" pitchFamily="18" charset="0"/>
                <a:cs typeface="Times New Roman" panose="02020603050405020304" pitchFamily="18" charset="0"/>
              </a:rPr>
              <a:t>Rotating Cavity</a:t>
            </a:r>
            <a:endParaRPr lang="en-US" sz="1200" b="1" dirty="0">
              <a:solidFill>
                <a:srgbClr val="A4C137"/>
              </a:solidFill>
              <a:effectLst/>
              <a:ea typeface="Times New Roman" panose="02020603050405020304" pitchFamily="18" charset="0"/>
              <a:cs typeface="Times New Roman" panose="02020603050405020304" pitchFamily="18" charset="0"/>
            </a:endParaRPr>
          </a:p>
        </p:txBody>
      </p:sp>
      <p:sp>
        <p:nvSpPr>
          <p:cNvPr id="47" name="Freccia circolare in su 46">
            <a:extLst>
              <a:ext uri="{FF2B5EF4-FFF2-40B4-BE49-F238E27FC236}">
                <a16:creationId xmlns:a16="http://schemas.microsoft.com/office/drawing/2014/main" id="{A3554A4D-B12E-B3AD-1D18-F35EC8E98F87}"/>
              </a:ext>
            </a:extLst>
          </p:cNvPr>
          <p:cNvSpPr/>
          <p:nvPr/>
        </p:nvSpPr>
        <p:spPr>
          <a:xfrm rot="5619857" flipH="1" flipV="1">
            <a:off x="6994284" y="4456830"/>
            <a:ext cx="1007158" cy="770806"/>
          </a:xfrm>
          <a:prstGeom prst="curvedUpArrow">
            <a:avLst>
              <a:gd name="adj1" fmla="val 22249"/>
              <a:gd name="adj2" fmla="val 50000"/>
              <a:gd name="adj3" fmla="val 25000"/>
            </a:avLst>
          </a:prstGeom>
          <a:solidFill>
            <a:srgbClr val="A4C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8" name="CasellaDiTesto 47">
            <a:extLst>
              <a:ext uri="{FF2B5EF4-FFF2-40B4-BE49-F238E27FC236}">
                <a16:creationId xmlns:a16="http://schemas.microsoft.com/office/drawing/2014/main" id="{9AC8D261-2580-E485-DD35-9A4567B0F85F}"/>
              </a:ext>
            </a:extLst>
          </p:cNvPr>
          <p:cNvSpPr txBox="1"/>
          <p:nvPr/>
        </p:nvSpPr>
        <p:spPr>
          <a:xfrm>
            <a:off x="8367367" y="5986035"/>
            <a:ext cx="3374125" cy="415498"/>
          </a:xfrm>
          <a:prstGeom prst="rect">
            <a:avLst/>
          </a:prstGeom>
          <a:noFill/>
        </p:spPr>
        <p:txBody>
          <a:bodyPr wrap="square">
            <a:spAutoFit/>
          </a:bodyPr>
          <a:lstStyle/>
          <a:p>
            <a:pPr algn="l">
              <a:buNone/>
            </a:pPr>
            <a:r>
              <a:rPr lang="en-US" sz="700" b="0" i="0" dirty="0">
                <a:solidFill>
                  <a:srgbClr val="A4C137"/>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N. Leicester et al., "Development of a 1.3 GHz longitudinally split RF research cavity for use in testing of superconducting thin films", in Proc. SRF2025, Tokyo, doi:10.18429/JACoW-SRF2025-TUP19</a:t>
            </a:r>
            <a:endParaRPr lang="en-US" sz="700" b="0" i="0" dirty="0">
              <a:solidFill>
                <a:srgbClr val="A4C137"/>
              </a:solidFill>
              <a:effectLst/>
              <a:latin typeface="Montserrat" panose="00000500000000000000" pitchFamily="2" charset="0"/>
            </a:endParaRPr>
          </a:p>
        </p:txBody>
      </p:sp>
      <p:sp>
        <p:nvSpPr>
          <p:cNvPr id="49" name="CasellaDiTesto 48">
            <a:extLst>
              <a:ext uri="{FF2B5EF4-FFF2-40B4-BE49-F238E27FC236}">
                <a16:creationId xmlns:a16="http://schemas.microsoft.com/office/drawing/2014/main" id="{A1B49131-DD6E-6F0C-CF47-58CC76237A29}"/>
              </a:ext>
            </a:extLst>
          </p:cNvPr>
          <p:cNvSpPr txBox="1"/>
          <p:nvPr/>
        </p:nvSpPr>
        <p:spPr>
          <a:xfrm>
            <a:off x="4433319" y="6061430"/>
            <a:ext cx="3374125" cy="415498"/>
          </a:xfrm>
          <a:prstGeom prst="rect">
            <a:avLst/>
          </a:prstGeom>
          <a:noFill/>
        </p:spPr>
        <p:txBody>
          <a:bodyPr wrap="square">
            <a:spAutoFit/>
          </a:bodyPr>
          <a:lstStyle/>
          <a:p>
            <a:pPr algn="l">
              <a:buNone/>
            </a:pP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M. Lazzari et al., "Development of a new system for </a:t>
            </a:r>
            <a:r>
              <a:rPr lang="it-IT" sz="700" b="0" i="0" dirty="0" err="1">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Nb₃Sn</a:t>
            </a: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 </a:t>
            </a:r>
            <a:r>
              <a:rPr lang="it-IT" sz="700" b="0" i="0" dirty="0" err="1">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thin</a:t>
            </a: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 film </a:t>
            </a:r>
            <a:r>
              <a:rPr lang="it-IT" sz="700" b="0" i="0" dirty="0" err="1">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deposition</a:t>
            </a: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 on 1.3 GHz </a:t>
            </a:r>
            <a:r>
              <a:rPr lang="it-IT" sz="700" b="0" i="0" dirty="0" err="1">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cavities</a:t>
            </a:r>
            <a:r>
              <a:rPr lang="it-IT" sz="700" b="0" i="0" dirty="0">
                <a:solidFill>
                  <a:srgbClr val="A4C137"/>
                </a:solidFill>
                <a:effectLst/>
                <a:latin typeface="Montserrat" panose="00000500000000000000" pitchFamily="2" charset="0"/>
                <a:hlinkClick r:id="rId14">
                  <a:extLst>
                    <a:ext uri="{A12FA001-AC4F-418D-AE19-62706E023703}">
                      <ahyp:hlinkClr xmlns:ahyp="http://schemas.microsoft.com/office/drawing/2018/hyperlinkcolor" val="tx"/>
                    </a:ext>
                  </a:extLst>
                </a:hlinkClick>
              </a:rPr>
              <a:t>", in Proc. SRF2025, Tokyo, doi:10.18429/JACoW-SRF2025-TUP31</a:t>
            </a:r>
            <a:endParaRPr lang="it-IT" sz="700" b="0" i="0" dirty="0">
              <a:solidFill>
                <a:srgbClr val="A4C137"/>
              </a:solidFill>
              <a:effectLst/>
              <a:latin typeface="Montserrat" panose="00000500000000000000" pitchFamily="2" charset="0"/>
            </a:endParaRPr>
          </a:p>
        </p:txBody>
      </p:sp>
      <p:sp>
        <p:nvSpPr>
          <p:cNvPr id="50" name="TextBox 28">
            <a:extLst>
              <a:ext uri="{FF2B5EF4-FFF2-40B4-BE49-F238E27FC236}">
                <a16:creationId xmlns:a16="http://schemas.microsoft.com/office/drawing/2014/main" id="{BE07FFFA-BD27-C5B7-C853-2C4A3DFDFB25}"/>
              </a:ext>
            </a:extLst>
          </p:cNvPr>
          <p:cNvSpPr txBox="1"/>
          <p:nvPr/>
        </p:nvSpPr>
        <p:spPr>
          <a:xfrm>
            <a:off x="4202305" y="1386940"/>
            <a:ext cx="7663814" cy="410369"/>
          </a:xfrm>
          <a:prstGeom prst="rect">
            <a:avLst/>
          </a:prstGeom>
          <a:noFill/>
        </p:spPr>
        <p:txBody>
          <a:bodyPr wrap="square">
            <a:spAutoFit/>
          </a:bodyPr>
          <a:lstStyle/>
          <a:p>
            <a:pPr>
              <a:lnSpc>
                <a:spcPct val="107000"/>
              </a:lnSpc>
              <a:spcAft>
                <a:spcPts val="800"/>
              </a:spcAft>
              <a:buNone/>
            </a:pPr>
            <a:r>
              <a:rPr lang="en-GB" sz="2000" b="1" dirty="0">
                <a:solidFill>
                  <a:srgbClr val="002060"/>
                </a:solidFill>
                <a:ea typeface="Times New Roman" panose="02020603050405020304" pitchFamily="18" charset="0"/>
                <a:cs typeface="Times New Roman" panose="02020603050405020304" pitchFamily="18" charset="0"/>
              </a:rPr>
              <a:t>2 Different 1.3 GHz coating system ready (testing phase)</a:t>
            </a:r>
            <a:endParaRPr lang="en-US" sz="2000" b="1" dirty="0">
              <a:solidFill>
                <a:srgbClr val="002060"/>
              </a:solidFill>
              <a:effectLst/>
              <a:ea typeface="Times New Roman" panose="02020603050405020304" pitchFamily="18" charset="0"/>
              <a:cs typeface="Times New Roman" panose="02020603050405020304" pitchFamily="18" charset="0"/>
            </a:endParaRPr>
          </a:p>
        </p:txBody>
      </p:sp>
      <p:sp>
        <p:nvSpPr>
          <p:cNvPr id="51" name="TextBox 28">
            <a:extLst>
              <a:ext uri="{FF2B5EF4-FFF2-40B4-BE49-F238E27FC236}">
                <a16:creationId xmlns:a16="http://schemas.microsoft.com/office/drawing/2014/main" id="{6C9A4FD6-78C2-B0E3-6801-9AB1D22F15CE}"/>
              </a:ext>
            </a:extLst>
          </p:cNvPr>
          <p:cNvSpPr txBox="1"/>
          <p:nvPr/>
        </p:nvSpPr>
        <p:spPr>
          <a:xfrm>
            <a:off x="497717" y="1386940"/>
            <a:ext cx="3499226" cy="968278"/>
          </a:xfrm>
          <a:prstGeom prst="rect">
            <a:avLst/>
          </a:prstGeom>
          <a:noFill/>
        </p:spPr>
        <p:txBody>
          <a:bodyPr wrap="square">
            <a:spAutoFit/>
          </a:bodyPr>
          <a:lstStyle/>
          <a:p>
            <a:pPr>
              <a:lnSpc>
                <a:spcPct val="107000"/>
              </a:lnSpc>
              <a:spcAft>
                <a:spcPts val="800"/>
              </a:spcAft>
              <a:buNone/>
            </a:pPr>
            <a:r>
              <a:rPr lang="en-GB" sz="2000" b="1" dirty="0">
                <a:solidFill>
                  <a:srgbClr val="002060"/>
                </a:solidFill>
                <a:latin typeface="Montserrat" panose="00000500000000000000" pitchFamily="2" charset="0"/>
                <a:ea typeface="Times New Roman" panose="02020603050405020304" pitchFamily="18" charset="0"/>
                <a:cs typeface="Times New Roman" panose="02020603050405020304" pitchFamily="18" charset="0"/>
              </a:rPr>
              <a:t>Coating recipe optimized and validated</a:t>
            </a:r>
            <a:br>
              <a:rPr lang="en-GB" sz="2000" b="1" dirty="0">
                <a:solidFill>
                  <a:srgbClr val="002060"/>
                </a:solidFill>
                <a:latin typeface="Montserrat" panose="00000500000000000000" pitchFamily="2" charset="0"/>
                <a:ea typeface="Times New Roman" panose="02020603050405020304" pitchFamily="18" charset="0"/>
                <a:cs typeface="Times New Roman" panose="02020603050405020304" pitchFamily="18" charset="0"/>
              </a:rPr>
            </a:br>
            <a:r>
              <a:rPr lang="en-GB" sz="1400" b="1" dirty="0">
                <a:solidFill>
                  <a:srgbClr val="002060"/>
                </a:solidFill>
                <a:latin typeface="Montserrat" panose="00000500000000000000" pitchFamily="2" charset="0"/>
                <a:ea typeface="Times New Roman" panose="02020603050405020304" pitchFamily="18" charset="0"/>
                <a:cs typeface="Times New Roman" panose="02020603050405020304" pitchFamily="18" charset="0"/>
              </a:rPr>
              <a:t>on small planar resonator (QPR)</a:t>
            </a:r>
            <a:endParaRPr lang="en-US" sz="2000" b="1" dirty="0">
              <a:solidFill>
                <a:srgbClr val="002060"/>
              </a:solidFill>
              <a:effectLst/>
              <a:latin typeface="Montserrat" panose="00000500000000000000" pitchFamily="2" charset="0"/>
              <a:ea typeface="Times New Roman" panose="02020603050405020304" pitchFamily="18" charset="0"/>
              <a:cs typeface="Times New Roman" panose="02020603050405020304" pitchFamily="18" charset="0"/>
            </a:endParaRPr>
          </a:p>
        </p:txBody>
      </p:sp>
      <p:sp>
        <p:nvSpPr>
          <p:cNvPr id="52" name="CasellaDiTesto 51">
            <a:extLst>
              <a:ext uri="{FF2B5EF4-FFF2-40B4-BE49-F238E27FC236}">
                <a16:creationId xmlns:a16="http://schemas.microsoft.com/office/drawing/2014/main" id="{A237D25C-91BB-452E-E11E-798EF423C1D8}"/>
              </a:ext>
            </a:extLst>
          </p:cNvPr>
          <p:cNvSpPr txBox="1"/>
          <p:nvPr/>
        </p:nvSpPr>
        <p:spPr>
          <a:xfrm>
            <a:off x="566654" y="5599725"/>
            <a:ext cx="3403484" cy="400110"/>
          </a:xfrm>
          <a:prstGeom prst="rect">
            <a:avLst/>
          </a:prstGeom>
          <a:noFill/>
        </p:spPr>
        <p:txBody>
          <a:bodyPr wrap="square">
            <a:spAutoFit/>
          </a:bodyPr>
          <a:lstStyle/>
          <a:p>
            <a:pPr marL="0" indent="0" algn="l">
              <a:buNone/>
            </a:pPr>
            <a:r>
              <a:rPr lang="en-US" sz="2000" b="1" i="1" u="none" strike="noStrike" baseline="0" dirty="0">
                <a:solidFill>
                  <a:srgbClr val="A4C137"/>
                </a:solidFill>
              </a:rPr>
              <a:t>Q value 10 times &gt; LHC!</a:t>
            </a:r>
          </a:p>
        </p:txBody>
      </p:sp>
      <p:cxnSp>
        <p:nvCxnSpPr>
          <p:cNvPr id="53" name="Connettore diritto 52">
            <a:extLst>
              <a:ext uri="{FF2B5EF4-FFF2-40B4-BE49-F238E27FC236}">
                <a16:creationId xmlns:a16="http://schemas.microsoft.com/office/drawing/2014/main" id="{9F86641B-8E87-6153-AF82-45B3A70D6132}"/>
              </a:ext>
            </a:extLst>
          </p:cNvPr>
          <p:cNvCxnSpPr/>
          <p:nvPr/>
        </p:nvCxnSpPr>
        <p:spPr>
          <a:xfrm>
            <a:off x="4005661" y="1342751"/>
            <a:ext cx="0" cy="5112373"/>
          </a:xfrm>
          <a:prstGeom prst="line">
            <a:avLst/>
          </a:prstGeom>
          <a:ln w="38100">
            <a:solidFill>
              <a:srgbClr val="A4C137"/>
            </a:solidFill>
          </a:ln>
        </p:spPr>
        <p:style>
          <a:lnRef idx="2">
            <a:schemeClr val="accent1"/>
          </a:lnRef>
          <a:fillRef idx="0">
            <a:schemeClr val="accent1"/>
          </a:fillRef>
          <a:effectRef idx="1">
            <a:schemeClr val="accent1"/>
          </a:effectRef>
          <a:fontRef idx="minor">
            <a:schemeClr val="tx1"/>
          </a:fontRef>
        </p:style>
      </p:cxnSp>
      <p:sp>
        <p:nvSpPr>
          <p:cNvPr id="54" name="Segnaposto contenuto 2">
            <a:extLst>
              <a:ext uri="{FF2B5EF4-FFF2-40B4-BE49-F238E27FC236}">
                <a16:creationId xmlns:a16="http://schemas.microsoft.com/office/drawing/2014/main" id="{A4EBA441-F4E1-A20B-8E9B-EA7C2AD8AB9D}"/>
              </a:ext>
            </a:extLst>
          </p:cNvPr>
          <p:cNvSpPr txBox="1">
            <a:spLocks/>
          </p:cNvSpPr>
          <p:nvPr/>
        </p:nvSpPr>
        <p:spPr>
          <a:xfrm>
            <a:off x="2944548" y="2280050"/>
            <a:ext cx="1312775" cy="392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it-IT" sz="1400" dirty="0">
                <a:solidFill>
                  <a:srgbClr val="A4C137"/>
                </a:solidFill>
              </a:rPr>
              <a:t>(task 3.5)</a:t>
            </a:r>
            <a:endParaRPr lang="en-US" sz="3600" i="1" dirty="0">
              <a:solidFill>
                <a:srgbClr val="012556"/>
              </a:solidFill>
            </a:endParaRPr>
          </a:p>
        </p:txBody>
      </p:sp>
      <p:sp>
        <p:nvSpPr>
          <p:cNvPr id="55" name="Footer Placeholder 4">
            <a:extLst>
              <a:ext uri="{FF2B5EF4-FFF2-40B4-BE49-F238E27FC236}">
                <a16:creationId xmlns:a16="http://schemas.microsoft.com/office/drawing/2014/main" id="{1C7567C7-BCA2-BF0D-DC2F-EFFBE952AB74}"/>
              </a:ext>
            </a:extLst>
          </p:cNvPr>
          <p:cNvSpPr txBox="1">
            <a:spLocks/>
          </p:cNvSpPr>
          <p:nvPr/>
        </p:nvSpPr>
        <p:spPr>
          <a:xfrm>
            <a:off x="705115" y="6018816"/>
            <a:ext cx="3069560" cy="42855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rgbClr val="A4C137"/>
                </a:solidFill>
                <a:latin typeface="Montserrat" panose="00000500000000000000" pitchFamily="2" charset="0"/>
                <a:hlinkClick r:id="rId15">
                  <a:extLst>
                    <a:ext uri="{A12FA001-AC4F-418D-AE19-62706E023703}">
                      <ahyp:hlinkClr xmlns:ahyp="http://schemas.microsoft.com/office/drawing/2018/hyperlinkcolor" val="tx"/>
                    </a:ext>
                  </a:extLst>
                </a:hlinkClick>
              </a:rPr>
              <a:t>D. </a:t>
            </a:r>
            <a:r>
              <a:rPr lang="en-US" sz="700" dirty="0" err="1">
                <a:solidFill>
                  <a:srgbClr val="A4C137"/>
                </a:solidFill>
                <a:latin typeface="Montserrat" panose="00000500000000000000" pitchFamily="2" charset="0"/>
                <a:hlinkClick r:id="rId15">
                  <a:extLst>
                    <a:ext uri="{A12FA001-AC4F-418D-AE19-62706E023703}">
                      <ahyp:hlinkClr xmlns:ahyp="http://schemas.microsoft.com/office/drawing/2018/hyperlinkcolor" val="tx"/>
                    </a:ext>
                  </a:extLst>
                </a:hlinkClick>
              </a:rPr>
              <a:t>Fonnesu</a:t>
            </a:r>
            <a:r>
              <a:rPr lang="en-US" sz="700" dirty="0">
                <a:solidFill>
                  <a:srgbClr val="A4C137"/>
                </a:solidFill>
                <a:latin typeface="Montserrat" panose="00000500000000000000" pitchFamily="2" charset="0"/>
                <a:hlinkClick r:id="rId15">
                  <a:extLst>
                    <a:ext uri="{A12FA001-AC4F-418D-AE19-62706E023703}">
                      <ahyp:hlinkClr xmlns:ahyp="http://schemas.microsoft.com/office/drawing/2018/hyperlinkcolor" val="tx"/>
                    </a:ext>
                  </a:extLst>
                </a:hlinkClick>
              </a:rPr>
              <a:t> et al.,  Recipe optimization and SRF test of Cu-compatible Nb3Sn films by DC magnetron sputtering from a stoichiometric target. Sci Rep 16, 3539 (2026)</a:t>
            </a:r>
            <a:endParaRPr lang="en-US" sz="700" dirty="0">
              <a:solidFill>
                <a:srgbClr val="A4C137"/>
              </a:solidFill>
              <a:latin typeface="Montserrat" panose="00000500000000000000" pitchFamily="2" charset="0"/>
            </a:endParaRPr>
          </a:p>
        </p:txBody>
      </p:sp>
      <p:sp>
        <p:nvSpPr>
          <p:cNvPr id="56" name="Segnaposto contenuto 2">
            <a:extLst>
              <a:ext uri="{FF2B5EF4-FFF2-40B4-BE49-F238E27FC236}">
                <a16:creationId xmlns:a16="http://schemas.microsoft.com/office/drawing/2014/main" id="{2E08527B-DEAC-B785-CD76-4D6C1D02E3B5}"/>
              </a:ext>
            </a:extLst>
          </p:cNvPr>
          <p:cNvSpPr txBox="1">
            <a:spLocks/>
          </p:cNvSpPr>
          <p:nvPr/>
        </p:nvSpPr>
        <p:spPr>
          <a:xfrm>
            <a:off x="10786566" y="1468436"/>
            <a:ext cx="954926" cy="392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it-IT" sz="1400" dirty="0">
                <a:solidFill>
                  <a:srgbClr val="A4C137"/>
                </a:solidFill>
              </a:rPr>
              <a:t>(task 3.5)</a:t>
            </a:r>
            <a:endParaRPr lang="en-US" sz="3600" i="1" dirty="0">
              <a:solidFill>
                <a:srgbClr val="012556"/>
              </a:solidFill>
            </a:endParaRPr>
          </a:p>
        </p:txBody>
      </p:sp>
    </p:spTree>
    <p:extLst>
      <p:ext uri="{BB962C8B-B14F-4D97-AF65-F5344CB8AC3E}">
        <p14:creationId xmlns:p14="http://schemas.microsoft.com/office/powerpoint/2010/main" val="944015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E22A0-FDD8-7968-B91A-827AA62714FE}"/>
            </a:ext>
          </a:extLst>
        </p:cNvPr>
        <p:cNvGrpSpPr/>
        <p:nvPr/>
      </p:nvGrpSpPr>
      <p:grpSpPr>
        <a:xfrm>
          <a:off x="0" y="0"/>
          <a:ext cx="0" cy="0"/>
          <a:chOff x="0" y="0"/>
          <a:chExt cx="0" cy="0"/>
        </a:xfrm>
      </p:grpSpPr>
      <p:sp>
        <p:nvSpPr>
          <p:cNvPr id="12" name="CasellaDiTesto 11">
            <a:extLst>
              <a:ext uri="{FF2B5EF4-FFF2-40B4-BE49-F238E27FC236}">
                <a16:creationId xmlns:a16="http://schemas.microsoft.com/office/drawing/2014/main" id="{A2B13942-B616-83B0-22EF-8936FDBD1BA4}"/>
              </a:ext>
            </a:extLst>
          </p:cNvPr>
          <p:cNvSpPr txBox="1"/>
          <p:nvPr/>
        </p:nvSpPr>
        <p:spPr>
          <a:xfrm>
            <a:off x="838200" y="3182203"/>
            <a:ext cx="11201400" cy="3093154"/>
          </a:xfrm>
          <a:prstGeom prst="rect">
            <a:avLst/>
          </a:prstGeom>
          <a:noFill/>
        </p:spPr>
        <p:txBody>
          <a:bodyPr wrap="square">
            <a:spAutoFit/>
          </a:bodyPr>
          <a:lstStyle/>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01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Task leaders Pre-Kick-Off remote meeting on 21/02/2024 </a:t>
            </a:r>
            <a:r>
              <a:rPr lang="en-US" sz="1100" i="1" u="sng" dirty="0">
                <a:solidFill>
                  <a:srgbClr val="1B3C70"/>
                </a:solidFill>
                <a:effectLst/>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https://agenda.infn.it/event/40107/</a:t>
            </a:r>
            <a:endParaRPr lang="it-IT" sz="11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02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Kick-Off meeting in Paris (hybrid) on 16/04/2024 (in collaboration with I.FAST WP9)</a:t>
            </a:r>
            <a:r>
              <a:rPr lang="en-US" sz="1200" dirty="0">
                <a:solidFill>
                  <a:srgbClr val="8CA72B"/>
                </a:solidFill>
                <a:ea typeface="Calibri" panose="020F0502020204030204" pitchFamily="34" charset="0"/>
                <a:cs typeface="Arial" panose="020B0604020202020204" pitchFamily="34" charset="0"/>
              </a:rPr>
              <a:t> </a:t>
            </a:r>
            <a:r>
              <a:rPr lang="en-US" sz="1100" i="1" u="sng" dirty="0">
                <a:solidFill>
                  <a:srgbClr val="1B3C70"/>
                </a:solidFill>
                <a:effectLst/>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https://indico.cern.ch/event/1357302/sessions/528505/#20240416</a:t>
            </a:r>
            <a:endParaRPr lang="it-IT" sz="11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03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Task Leaders remote meeting on 17/07/2024 (in collaboration with I.FAST WP9) </a:t>
            </a:r>
            <a:r>
              <a:rPr lang="en-US" sz="1100" i="1" u="sng" dirty="0">
                <a:solidFill>
                  <a:srgbClr val="1B3C70"/>
                </a:solidFill>
                <a:effectLst/>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https://indico.cern.ch/event/1437516/</a:t>
            </a:r>
            <a:endParaRPr lang="it-IT" sz="11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04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Hybrid meeting in Berlin on 02-03/12/2024 (in collaboration with I.FAST WP9) </a:t>
            </a:r>
            <a:r>
              <a:rPr lang="en-US" sz="1100" i="1" u="sng" dirty="0">
                <a:solidFill>
                  <a:srgbClr val="1B3C70"/>
                </a:solidFill>
                <a:effectLst/>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https://events.hifis.net/event/1875/</a:t>
            </a:r>
            <a:endParaRPr lang="it-IT" sz="11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05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Annual meeting in LNL (hybrid) on 12/03/2025</a:t>
            </a:r>
            <a:r>
              <a:rPr lang="en-US" sz="1200" dirty="0">
                <a:solidFill>
                  <a:srgbClr val="1B3C70"/>
                </a:solidFill>
                <a:ea typeface="Calibri" panose="020F0502020204030204" pitchFamily="34" charset="0"/>
                <a:cs typeface="Arial" panose="020B0604020202020204" pitchFamily="34" charset="0"/>
              </a:rPr>
              <a:t> </a:t>
            </a:r>
            <a:r>
              <a:rPr lang="en-US" sz="1100" i="1" u="sng" dirty="0">
                <a:solidFill>
                  <a:srgbClr val="1B3C70"/>
                </a:solidFill>
                <a:effectLst/>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https://indico.ijclab.in2p3.fr/event/11291/timetable/#20250312</a:t>
            </a:r>
            <a:endParaRPr lang="it-IT" sz="11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06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I.FAST Annual meeting in Cracow (hybrid) on 08/04/2025</a:t>
            </a:r>
            <a:r>
              <a:rPr lang="en-US" sz="1200" dirty="0">
                <a:solidFill>
                  <a:srgbClr val="1B3C70"/>
                </a:solidFill>
                <a:ea typeface="Calibri" panose="020F0502020204030204" pitchFamily="34" charset="0"/>
                <a:cs typeface="Arial" panose="020B0604020202020204" pitchFamily="34" charset="0"/>
              </a:rPr>
              <a:t> </a:t>
            </a:r>
            <a:r>
              <a:rPr lang="en-US" sz="1100" i="1" u="sng" dirty="0">
                <a:solidFill>
                  <a:srgbClr val="1B3C70"/>
                </a:solidFill>
                <a:effectLst/>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http://indico.cern.ch/event/1464979/timetable/#20250408.detailed</a:t>
            </a:r>
            <a:endParaRPr lang="it-IT" sz="1100" dirty="0">
              <a:solidFill>
                <a:srgbClr val="1B3C70"/>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Informal update </a:t>
            </a:r>
            <a:r>
              <a:rPr lang="en-US" sz="1200" dirty="0">
                <a:solidFill>
                  <a:srgbClr val="8CA72B"/>
                </a:solidFill>
                <a:effectLst/>
                <a:ea typeface="Calibri" panose="020F0502020204030204" pitchFamily="34" charset="0"/>
                <a:cs typeface="Arial" panose="020B0604020202020204" pitchFamily="34" charset="0"/>
              </a:rPr>
              <a:t>during SRF2025 Conference in Tokyo (21-26/</a:t>
            </a:r>
            <a:r>
              <a:rPr lang="en-US" sz="1200" dirty="0">
                <a:solidFill>
                  <a:srgbClr val="8CA72B"/>
                </a:solidFill>
                <a:ea typeface="Calibri" panose="020F0502020204030204" pitchFamily="34" charset="0"/>
                <a:cs typeface="Arial" panose="020B0604020202020204" pitchFamily="34" charset="0"/>
              </a:rPr>
              <a:t>09/</a:t>
            </a:r>
            <a:r>
              <a:rPr lang="en-US" sz="1200" dirty="0">
                <a:solidFill>
                  <a:srgbClr val="8CA72B"/>
                </a:solidFill>
                <a:effectLst/>
                <a:ea typeface="Calibri" panose="020F0502020204030204" pitchFamily="34" charset="0"/>
                <a:cs typeface="Arial" panose="020B0604020202020204" pitchFamily="34" charset="0"/>
              </a:rPr>
              <a:t>2025)</a:t>
            </a:r>
            <a:endParaRPr lang="it-IT" sz="1200" dirty="0">
              <a:solidFill>
                <a:srgbClr val="8CA72B"/>
              </a:solidFill>
              <a:effectLst/>
              <a:ea typeface="Calibri" panose="020F0502020204030204" pitchFamily="34" charset="0"/>
              <a:cs typeface="Arial" panose="020B0604020202020204" pitchFamily="34" charset="0"/>
            </a:endParaRPr>
          </a:p>
          <a:p>
            <a:pPr lvl="0" algn="l">
              <a:spcAft>
                <a:spcPts val="1000"/>
              </a:spcAft>
            </a:pPr>
            <a:r>
              <a:rPr lang="en-US" sz="1200" b="1" dirty="0">
                <a:solidFill>
                  <a:srgbClr val="1B3C70"/>
                </a:solidFill>
                <a:effectLst/>
                <a:ea typeface="Calibri" panose="020F0502020204030204" pitchFamily="34" charset="0"/>
                <a:cs typeface="Arial" panose="020B0604020202020204" pitchFamily="34" charset="0"/>
              </a:rPr>
              <a:t>WP3 Meeting 07 </a:t>
            </a:r>
            <a:r>
              <a:rPr lang="en-US" sz="1200" dirty="0">
                <a:solidFill>
                  <a:srgbClr val="1B3C70"/>
                </a:solidFill>
                <a:effectLst/>
                <a:ea typeface="Calibri" panose="020F0502020204030204" pitchFamily="34" charset="0"/>
                <a:cs typeface="Arial" panose="020B0604020202020204" pitchFamily="34" charset="0"/>
              </a:rPr>
              <a:t>- </a:t>
            </a:r>
            <a:r>
              <a:rPr lang="en-US" sz="1200" dirty="0">
                <a:solidFill>
                  <a:srgbClr val="8CA72B"/>
                </a:solidFill>
                <a:effectLst/>
                <a:ea typeface="Calibri" panose="020F0502020204030204" pitchFamily="34" charset="0"/>
                <a:cs typeface="Arial" panose="020B0604020202020204" pitchFamily="34" charset="0"/>
              </a:rPr>
              <a:t>Online meeting on 24/11/2025</a:t>
            </a:r>
            <a:r>
              <a:rPr lang="en-US" sz="1200" dirty="0">
                <a:solidFill>
                  <a:srgbClr val="1B3C70"/>
                </a:solidFill>
                <a:ea typeface="Calibri" panose="020F0502020204030204" pitchFamily="34" charset="0"/>
                <a:cs typeface="Arial" panose="020B0604020202020204" pitchFamily="34" charset="0"/>
              </a:rPr>
              <a:t> </a:t>
            </a:r>
            <a:r>
              <a:rPr lang="en-US" sz="1100" i="1" u="sng" dirty="0">
                <a:solidFill>
                  <a:srgbClr val="1B3C70"/>
                </a:solidFill>
                <a:effectLst/>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https://indico.ijclab.in2p3.fr/event/12433/</a:t>
            </a:r>
            <a:endParaRPr lang="en-US" sz="1100" i="1" u="sng" dirty="0">
              <a:solidFill>
                <a:srgbClr val="1B3C70"/>
              </a:solidFill>
              <a:effectLst/>
              <a:ea typeface="Calibri" panose="020F0502020204030204" pitchFamily="34" charset="0"/>
              <a:cs typeface="Arial" panose="020B0604020202020204" pitchFamily="34" charset="0"/>
            </a:endParaRPr>
          </a:p>
          <a:p>
            <a:pPr>
              <a:spcAft>
                <a:spcPts val="1000"/>
              </a:spcAft>
            </a:pPr>
            <a:r>
              <a:rPr lang="en-US" sz="1200" b="1" i="1" dirty="0">
                <a:solidFill>
                  <a:srgbClr val="1B3C70"/>
                </a:solidFill>
                <a:ea typeface="Calibri" panose="020F0502020204030204" pitchFamily="34" charset="0"/>
                <a:cs typeface="Arial" panose="020B0604020202020204" pitchFamily="34" charset="0"/>
              </a:rPr>
              <a:t>WP3 Meeting 08 </a:t>
            </a:r>
            <a:r>
              <a:rPr lang="en-US" sz="1200" i="1" dirty="0">
                <a:solidFill>
                  <a:srgbClr val="1B3C70"/>
                </a:solidFill>
                <a:ea typeface="Calibri" panose="020F0502020204030204" pitchFamily="34" charset="0"/>
                <a:cs typeface="Arial" panose="020B0604020202020204" pitchFamily="34" charset="0"/>
              </a:rPr>
              <a:t>- </a:t>
            </a:r>
            <a:r>
              <a:rPr lang="en-US" sz="1200" i="1" dirty="0">
                <a:solidFill>
                  <a:srgbClr val="8CA72B"/>
                </a:solidFill>
                <a:ea typeface="Calibri" panose="020F0502020204030204" pitchFamily="34" charset="0"/>
                <a:cs typeface="Arial" panose="020B0604020202020204" pitchFamily="34" charset="0"/>
              </a:rPr>
              <a:t>Online meeting on 20/03/2026</a:t>
            </a:r>
            <a:r>
              <a:rPr lang="en-US" sz="1200" i="1" dirty="0">
                <a:solidFill>
                  <a:srgbClr val="1B3C70"/>
                </a:solidFill>
                <a:ea typeface="Calibri" panose="020F0502020204030204" pitchFamily="34" charset="0"/>
                <a:cs typeface="Arial" panose="020B0604020202020204" pitchFamily="34" charset="0"/>
              </a:rPr>
              <a:t> </a:t>
            </a:r>
            <a:r>
              <a:rPr lang="en-US" sz="1100" i="1" dirty="0">
                <a:solidFill>
                  <a:srgbClr val="013A72"/>
                </a:solidFill>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https://indico.ijclab.in2p3.fr/event/13566/</a:t>
            </a:r>
            <a:endParaRPr lang="en-US" sz="1100" i="1" dirty="0">
              <a:solidFill>
                <a:srgbClr val="013A72"/>
              </a:solidFill>
              <a:ea typeface="Calibri" panose="020F0502020204030204" pitchFamily="34" charset="0"/>
              <a:cs typeface="Arial" panose="020B0604020202020204" pitchFamily="34" charset="0"/>
            </a:endParaRPr>
          </a:p>
          <a:p>
            <a:pPr>
              <a:spcAft>
                <a:spcPts val="1000"/>
              </a:spcAft>
            </a:pPr>
            <a:r>
              <a:rPr lang="en-US" sz="1200" b="1" i="1" dirty="0">
                <a:solidFill>
                  <a:srgbClr val="1B3C70"/>
                </a:solidFill>
                <a:ea typeface="Calibri" panose="020F0502020204030204" pitchFamily="34" charset="0"/>
                <a:cs typeface="Arial" panose="020B0604020202020204" pitchFamily="34" charset="0"/>
              </a:rPr>
              <a:t>WP3 Meeting 09 </a:t>
            </a:r>
            <a:r>
              <a:rPr lang="en-US" sz="1200" i="1" dirty="0">
                <a:solidFill>
                  <a:srgbClr val="1B3C70"/>
                </a:solidFill>
                <a:ea typeface="Calibri" panose="020F0502020204030204" pitchFamily="34" charset="0"/>
                <a:cs typeface="Arial" panose="020B0604020202020204" pitchFamily="34" charset="0"/>
              </a:rPr>
              <a:t>- </a:t>
            </a:r>
            <a:r>
              <a:rPr lang="en-US" sz="1200" i="1" dirty="0">
                <a:solidFill>
                  <a:srgbClr val="8CA72B"/>
                </a:solidFill>
                <a:ea typeface="Calibri" panose="020F0502020204030204" pitchFamily="34" charset="0"/>
                <a:cs typeface="Arial" panose="020B0604020202020204" pitchFamily="34" charset="0"/>
              </a:rPr>
              <a:t>Annual meeting in HZB (hybrid) on 22/04/2026</a:t>
            </a:r>
            <a:r>
              <a:rPr lang="en-US" sz="1200" i="1" dirty="0">
                <a:solidFill>
                  <a:srgbClr val="1B3C70"/>
                </a:solidFill>
                <a:ea typeface="Calibri" panose="020F0502020204030204" pitchFamily="34" charset="0"/>
                <a:cs typeface="Arial" panose="020B0604020202020204" pitchFamily="34" charset="0"/>
              </a:rPr>
              <a:t> </a:t>
            </a:r>
            <a:r>
              <a:rPr lang="en-US" sz="1100" i="1" dirty="0">
                <a:solidFill>
                  <a:srgbClr val="1B3C70"/>
                </a:solidFill>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https://indico.ijclab.in2p3.fr/event/11960/timetable/#20260422</a:t>
            </a:r>
            <a:endParaRPr lang="it-IT" sz="1200" i="1" dirty="0">
              <a:solidFill>
                <a:srgbClr val="1B3C70"/>
              </a:solidFill>
              <a:ea typeface="Calibri" panose="020F0502020204030204" pitchFamily="34" charset="0"/>
              <a:cs typeface="Arial" panose="020B0604020202020204" pitchFamily="34" charset="0"/>
            </a:endParaRPr>
          </a:p>
        </p:txBody>
      </p:sp>
      <p:pic>
        <p:nvPicPr>
          <p:cNvPr id="6" name="Segnaposto contenuto 6" descr="Immagine che contiene vestiti, uomo, persona, calzature&#10;&#10;Descrizione generata automaticamente">
            <a:extLst>
              <a:ext uri="{FF2B5EF4-FFF2-40B4-BE49-F238E27FC236}">
                <a16:creationId xmlns:a16="http://schemas.microsoft.com/office/drawing/2014/main" id="{50514058-7E42-558B-361A-E77D648B7553}"/>
              </a:ext>
            </a:extLst>
          </p:cNvPr>
          <p:cNvPicPr>
            <a:picLocks noChangeAspect="1"/>
          </p:cNvPicPr>
          <p:nvPr/>
        </p:nvPicPr>
        <p:blipFill rotWithShape="1">
          <a:blip r:embed="rId11"/>
          <a:srcRect l="14979" t="22288" r="17187"/>
          <a:stretch>
            <a:fillRect/>
          </a:stretch>
        </p:blipFill>
        <p:spPr>
          <a:xfrm>
            <a:off x="8620126" y="1050806"/>
            <a:ext cx="2815402" cy="2334652"/>
          </a:xfrm>
          <a:prstGeom prst="rect">
            <a:avLst/>
          </a:prstGeom>
        </p:spPr>
      </p:pic>
      <p:sp>
        <p:nvSpPr>
          <p:cNvPr id="4" name="TextBox 3">
            <a:extLst>
              <a:ext uri="{FF2B5EF4-FFF2-40B4-BE49-F238E27FC236}">
                <a16:creationId xmlns:a16="http://schemas.microsoft.com/office/drawing/2014/main" id="{713910DA-82A4-404E-0AED-B30B2E9910D7}"/>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3.1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6EE98A18-7B97-F42C-AE0A-E8C341FDDB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contenuto 2">
            <a:extLst>
              <a:ext uri="{FF2B5EF4-FFF2-40B4-BE49-F238E27FC236}">
                <a16:creationId xmlns:a16="http://schemas.microsoft.com/office/drawing/2014/main" id="{D6107F20-182D-F455-4968-E8C6747C8BDF}"/>
              </a:ext>
            </a:extLst>
          </p:cNvPr>
          <p:cNvSpPr txBox="1">
            <a:spLocks/>
          </p:cNvSpPr>
          <p:nvPr/>
        </p:nvSpPr>
        <p:spPr>
          <a:xfrm>
            <a:off x="838200" y="1254061"/>
            <a:ext cx="10515600" cy="621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4C137"/>
                </a:solidFill>
              </a:rPr>
              <a:t>Coordination </a:t>
            </a:r>
            <a:r>
              <a:rPr lang="en-US" sz="2400" dirty="0">
                <a:solidFill>
                  <a:srgbClr val="012556"/>
                </a:solidFill>
              </a:rPr>
              <a:t>(</a:t>
            </a:r>
            <a:r>
              <a:rPr lang="en-US" sz="2400" b="1" dirty="0">
                <a:solidFill>
                  <a:srgbClr val="012556"/>
                </a:solidFill>
              </a:rPr>
              <a:t>INFN</a:t>
            </a:r>
            <a:r>
              <a:rPr lang="en-US" sz="2400" dirty="0">
                <a:solidFill>
                  <a:srgbClr val="012556"/>
                </a:solidFill>
              </a:rPr>
              <a:t>, CEA, HZB, UKRI) </a:t>
            </a:r>
            <a:r>
              <a:rPr lang="en-US" sz="2400" i="1" dirty="0">
                <a:solidFill>
                  <a:srgbClr val="012556"/>
                </a:solidFill>
              </a:rPr>
              <a:t>– Cristian Pira</a:t>
            </a:r>
          </a:p>
        </p:txBody>
      </p:sp>
      <p:sp>
        <p:nvSpPr>
          <p:cNvPr id="2" name="Segnaposto numero diapositiva 1">
            <a:extLst>
              <a:ext uri="{FF2B5EF4-FFF2-40B4-BE49-F238E27FC236}">
                <a16:creationId xmlns:a16="http://schemas.microsoft.com/office/drawing/2014/main" id="{B58BEEA1-2542-A574-04DE-E2E94B3B6609}"/>
              </a:ext>
            </a:extLst>
          </p:cNvPr>
          <p:cNvSpPr>
            <a:spLocks noGrp="1"/>
          </p:cNvSpPr>
          <p:nvPr>
            <p:ph type="sldNum" sz="quarter" idx="12"/>
          </p:nvPr>
        </p:nvSpPr>
        <p:spPr/>
        <p:txBody>
          <a:bodyPr/>
          <a:lstStyle/>
          <a:p>
            <a:fld id="{4068FCCF-9A80-B240-8D85-84F960565AFA}" type="slidenum">
              <a:rPr lang="en-BE" smtClean="0"/>
              <a:t>11</a:t>
            </a:fld>
            <a:endParaRPr lang="en-BE"/>
          </a:p>
        </p:txBody>
      </p:sp>
      <p:sp>
        <p:nvSpPr>
          <p:cNvPr id="3" name="CasellaDiTesto 2">
            <a:extLst>
              <a:ext uri="{FF2B5EF4-FFF2-40B4-BE49-F238E27FC236}">
                <a16:creationId xmlns:a16="http://schemas.microsoft.com/office/drawing/2014/main" id="{18A7C1F4-781A-0EDA-1E14-658D4D9E122A}"/>
              </a:ext>
            </a:extLst>
          </p:cNvPr>
          <p:cNvSpPr txBox="1"/>
          <p:nvPr/>
        </p:nvSpPr>
        <p:spPr>
          <a:xfrm>
            <a:off x="838200" y="1787245"/>
            <a:ext cx="7675709" cy="861774"/>
          </a:xfrm>
          <a:prstGeom prst="rect">
            <a:avLst/>
          </a:prstGeom>
          <a:noFill/>
        </p:spPr>
        <p:txBody>
          <a:bodyPr wrap="square">
            <a:spAutoFit/>
          </a:bodyPr>
          <a:lstStyle/>
          <a:p>
            <a:pPr marL="285750" indent="-285750">
              <a:buFont typeface="Arial" panose="020B0604020202020204" pitchFamily="34" charset="0"/>
              <a:buChar char="•"/>
            </a:pPr>
            <a:r>
              <a:rPr lang="en-US" sz="1600" i="0" u="none" strike="noStrike" baseline="0" dirty="0"/>
              <a:t>Periodic meeting (in person and online) every 2-3 months</a:t>
            </a:r>
            <a:br>
              <a:rPr lang="en-US" sz="1600" i="0" u="none" strike="noStrike" baseline="0" dirty="0"/>
            </a:br>
            <a:r>
              <a:rPr lang="en-US" sz="1600" i="0" u="none" strike="noStrike" baseline="0" dirty="0"/>
              <a:t>(possibly in collaboration with I.FAST </a:t>
            </a:r>
            <a:r>
              <a:rPr lang="en-US" sz="1600" i="0" u="none" strike="noStrike" baseline="0" dirty="0">
                <a:sym typeface="Wingdings" panose="05000000000000000000" pitchFamily="2" charset="2"/>
              </a:rPr>
              <a:t> </a:t>
            </a:r>
            <a:r>
              <a:rPr lang="en-US" sz="1600" b="1" i="0" u="none" strike="noStrike" baseline="0" dirty="0">
                <a:solidFill>
                  <a:srgbClr val="8CA72B"/>
                </a:solidFill>
                <a:sym typeface="Wingdings" panose="05000000000000000000" pitchFamily="2" charset="2"/>
              </a:rPr>
              <a:t>EPITA</a:t>
            </a:r>
            <a:r>
              <a:rPr lang="en-US" sz="1600" i="0" u="none" strike="noStrike" baseline="0" dirty="0">
                <a:sym typeface="Wingdings" panose="05000000000000000000" pitchFamily="2" charset="2"/>
              </a:rPr>
              <a:t>)</a:t>
            </a:r>
          </a:p>
          <a:p>
            <a:pPr marL="285750" indent="-285750">
              <a:buFont typeface="Arial" panose="020B0604020202020204" pitchFamily="34" charset="0"/>
              <a:buChar char="•"/>
            </a:pPr>
            <a:r>
              <a:rPr lang="en-US" sz="1600" dirty="0">
                <a:sym typeface="Wingdings" panose="05000000000000000000" pitchFamily="2" charset="2"/>
              </a:rPr>
              <a:t>Zanon is joining WP3 meetings as industrial reviewer</a:t>
            </a:r>
          </a:p>
        </p:txBody>
      </p:sp>
      <p:pic>
        <p:nvPicPr>
          <p:cNvPr id="14" name="Picture 3" descr="Logo&#10;&#10;Description automatically generated">
            <a:extLst>
              <a:ext uri="{FF2B5EF4-FFF2-40B4-BE49-F238E27FC236}">
                <a16:creationId xmlns:a16="http://schemas.microsoft.com/office/drawing/2014/main" id="{F9E4F567-59D6-8E17-84F2-8A779BFC3E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37961" y="328160"/>
            <a:ext cx="831677" cy="479967"/>
          </a:xfrm>
          <a:prstGeom prst="rect">
            <a:avLst/>
          </a:prstGeom>
        </p:spPr>
      </p:pic>
      <p:sp>
        <p:nvSpPr>
          <p:cNvPr id="8" name="CasellaDiTesto 7">
            <a:extLst>
              <a:ext uri="{FF2B5EF4-FFF2-40B4-BE49-F238E27FC236}">
                <a16:creationId xmlns:a16="http://schemas.microsoft.com/office/drawing/2014/main" id="{4AF678B8-3D26-9B58-CFB7-738E2988143A}"/>
              </a:ext>
            </a:extLst>
          </p:cNvPr>
          <p:cNvSpPr txBox="1"/>
          <p:nvPr/>
        </p:nvSpPr>
        <p:spPr>
          <a:xfrm>
            <a:off x="9007886" y="3160683"/>
            <a:ext cx="2247900" cy="246221"/>
          </a:xfrm>
          <a:prstGeom prst="rect">
            <a:avLst/>
          </a:prstGeom>
          <a:noFill/>
        </p:spPr>
        <p:txBody>
          <a:bodyPr wrap="square">
            <a:spAutoFit/>
          </a:bodyPr>
          <a:lstStyle/>
          <a:p>
            <a:r>
              <a:rPr lang="it-IT" sz="1000" i="1" dirty="0">
                <a:solidFill>
                  <a:schemeClr val="bg1"/>
                </a:solidFill>
              </a:rPr>
              <a:t>ISAS WP3 kick-off Meeting in Paris</a:t>
            </a:r>
            <a:endParaRPr lang="en-US" sz="1000" b="1" i="1" dirty="0">
              <a:solidFill>
                <a:schemeClr val="bg1"/>
              </a:solidFill>
            </a:endParaRPr>
          </a:p>
        </p:txBody>
      </p:sp>
    </p:spTree>
    <p:extLst>
      <p:ext uri="{BB962C8B-B14F-4D97-AF65-F5344CB8AC3E}">
        <p14:creationId xmlns:p14="http://schemas.microsoft.com/office/powerpoint/2010/main" val="3922852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F4E3-6CCE-BD18-09FC-C08DA92ACD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807D54-988C-DA1F-F3A4-DEBD842393CD}"/>
              </a:ext>
            </a:extLst>
          </p:cNvPr>
          <p:cNvSpPr txBox="1"/>
          <p:nvPr/>
        </p:nvSpPr>
        <p:spPr>
          <a:xfrm>
            <a:off x="3067919" y="284907"/>
            <a:ext cx="7638438"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3.1 achievements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528A9164-3CA9-1ED2-0155-5E2D45F8E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contenuto 2">
            <a:extLst>
              <a:ext uri="{FF2B5EF4-FFF2-40B4-BE49-F238E27FC236}">
                <a16:creationId xmlns:a16="http://schemas.microsoft.com/office/drawing/2014/main" id="{0BF92945-25C3-5887-B434-018090754673}"/>
              </a:ext>
            </a:extLst>
          </p:cNvPr>
          <p:cNvSpPr txBox="1">
            <a:spLocks/>
          </p:cNvSpPr>
          <p:nvPr/>
        </p:nvSpPr>
        <p:spPr>
          <a:xfrm>
            <a:off x="838200" y="1254061"/>
            <a:ext cx="10515600" cy="6218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4C137"/>
                </a:solidFill>
              </a:rPr>
              <a:t>Coordination </a:t>
            </a:r>
            <a:r>
              <a:rPr lang="en-US" sz="2400" dirty="0">
                <a:solidFill>
                  <a:srgbClr val="012556"/>
                </a:solidFill>
              </a:rPr>
              <a:t>(</a:t>
            </a:r>
            <a:r>
              <a:rPr lang="en-US" sz="2400" b="1" dirty="0">
                <a:solidFill>
                  <a:srgbClr val="012556"/>
                </a:solidFill>
              </a:rPr>
              <a:t>INFN</a:t>
            </a:r>
            <a:r>
              <a:rPr lang="en-US" sz="2400" dirty="0">
                <a:solidFill>
                  <a:srgbClr val="012556"/>
                </a:solidFill>
              </a:rPr>
              <a:t>, CEA, HZB, UKRI) </a:t>
            </a:r>
            <a:r>
              <a:rPr lang="en-US" sz="2400" i="1" dirty="0">
                <a:solidFill>
                  <a:srgbClr val="012556"/>
                </a:solidFill>
              </a:rPr>
              <a:t>– Cristian Pira</a:t>
            </a:r>
          </a:p>
        </p:txBody>
      </p:sp>
      <p:sp>
        <p:nvSpPr>
          <p:cNvPr id="2" name="Segnaposto numero diapositiva 1">
            <a:extLst>
              <a:ext uri="{FF2B5EF4-FFF2-40B4-BE49-F238E27FC236}">
                <a16:creationId xmlns:a16="http://schemas.microsoft.com/office/drawing/2014/main" id="{E0A33CFA-5DEB-3E11-2CB8-372ECEB38279}"/>
              </a:ext>
            </a:extLst>
          </p:cNvPr>
          <p:cNvSpPr>
            <a:spLocks noGrp="1"/>
          </p:cNvSpPr>
          <p:nvPr>
            <p:ph type="sldNum" sz="quarter" idx="12"/>
          </p:nvPr>
        </p:nvSpPr>
        <p:spPr/>
        <p:txBody>
          <a:bodyPr/>
          <a:lstStyle/>
          <a:p>
            <a:fld id="{4068FCCF-9A80-B240-8D85-84F960565AFA}" type="slidenum">
              <a:rPr lang="en-BE" smtClean="0"/>
              <a:t>12</a:t>
            </a:fld>
            <a:endParaRPr lang="en-BE"/>
          </a:p>
        </p:txBody>
      </p:sp>
      <p:sp>
        <p:nvSpPr>
          <p:cNvPr id="6" name="CasellaDiTesto 5">
            <a:extLst>
              <a:ext uri="{FF2B5EF4-FFF2-40B4-BE49-F238E27FC236}">
                <a16:creationId xmlns:a16="http://schemas.microsoft.com/office/drawing/2014/main" id="{F553F78F-C5F5-4973-11F0-24F01425F160}"/>
              </a:ext>
            </a:extLst>
          </p:cNvPr>
          <p:cNvSpPr txBox="1"/>
          <p:nvPr/>
        </p:nvSpPr>
        <p:spPr>
          <a:xfrm>
            <a:off x="838200" y="1841842"/>
            <a:ext cx="6758883"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a:t>
            </a:r>
            <a:r>
              <a:rPr lang="en-US" sz="1600" b="1" dirty="0">
                <a:solidFill>
                  <a:srgbClr val="1B3C70"/>
                </a:solidFill>
              </a:rPr>
              <a:t>9</a:t>
            </a:r>
            <a:r>
              <a:rPr lang="en-US" sz="1600" b="1" i="0" u="none" strike="noStrike" baseline="0" dirty="0"/>
              <a:t> </a:t>
            </a:r>
            <a:r>
              <a:rPr lang="en-US" sz="1600" b="0" i="0" u="none" strike="noStrike" baseline="0" dirty="0"/>
              <a:t>Impact Risk Analysis WP3 </a:t>
            </a:r>
            <a:r>
              <a:rPr lang="en-US" sz="1600" b="0" i="0" u="none" strike="noStrike" baseline="0" dirty="0">
                <a:solidFill>
                  <a:srgbClr val="A4C137"/>
                </a:solidFill>
              </a:rPr>
              <a:t>– </a:t>
            </a:r>
            <a:r>
              <a:rPr lang="en-US" sz="1600" b="0" i="1" u="none" strike="noStrike" baseline="0" dirty="0">
                <a:solidFill>
                  <a:srgbClr val="A4C137"/>
                </a:solidFill>
              </a:rPr>
              <a:t>INFN – Presentation/report </a:t>
            </a:r>
            <a:r>
              <a:rPr lang="en-US" sz="1600" b="0" i="1" u="none" strike="noStrike" baseline="0" dirty="0">
                <a:solidFill>
                  <a:srgbClr val="1B3C70"/>
                </a:solidFill>
              </a:rPr>
              <a:t>M24</a:t>
            </a:r>
          </a:p>
        </p:txBody>
      </p:sp>
      <p:sp>
        <p:nvSpPr>
          <p:cNvPr id="10" name="TextBox 2">
            <a:extLst>
              <a:ext uri="{FF2B5EF4-FFF2-40B4-BE49-F238E27FC236}">
                <a16:creationId xmlns:a16="http://schemas.microsoft.com/office/drawing/2014/main" id="{1AD3F6F9-5E78-B33B-AEA5-7D13032C5C94}"/>
              </a:ext>
            </a:extLst>
          </p:cNvPr>
          <p:cNvSpPr txBox="1"/>
          <p:nvPr/>
        </p:nvSpPr>
        <p:spPr>
          <a:xfrm>
            <a:off x="7458682" y="1841440"/>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graphicFrame>
        <p:nvGraphicFramePr>
          <p:cNvPr id="9" name="Tabella 8">
            <a:extLst>
              <a:ext uri="{FF2B5EF4-FFF2-40B4-BE49-F238E27FC236}">
                <a16:creationId xmlns:a16="http://schemas.microsoft.com/office/drawing/2014/main" id="{08B9C530-7305-DDB0-F1B9-9C757A778E2D}"/>
              </a:ext>
            </a:extLst>
          </p:cNvPr>
          <p:cNvGraphicFramePr>
            <a:graphicFrameLocks noGrp="1"/>
          </p:cNvGraphicFramePr>
          <p:nvPr>
            <p:extLst>
              <p:ext uri="{D42A27DB-BD31-4B8C-83A1-F6EECF244321}">
                <p14:modId xmlns:p14="http://schemas.microsoft.com/office/powerpoint/2010/main" val="3141648510"/>
              </p:ext>
            </p:extLst>
          </p:nvPr>
        </p:nvGraphicFramePr>
        <p:xfrm>
          <a:off x="838200" y="2404107"/>
          <a:ext cx="10419946" cy="3873060"/>
        </p:xfrm>
        <a:graphic>
          <a:graphicData uri="http://schemas.openxmlformats.org/drawingml/2006/table">
            <a:tbl>
              <a:tblPr firstRow="1" firstCol="1" bandRow="1">
                <a:tableStyleId>{5C22544A-7EE6-4342-B048-85BDC9FD1C3A}</a:tableStyleId>
              </a:tblPr>
              <a:tblGrid>
                <a:gridCol w="667729">
                  <a:extLst>
                    <a:ext uri="{9D8B030D-6E8A-4147-A177-3AD203B41FA5}">
                      <a16:colId xmlns:a16="http://schemas.microsoft.com/office/drawing/2014/main" val="343635956"/>
                    </a:ext>
                  </a:extLst>
                </a:gridCol>
                <a:gridCol w="3060057">
                  <a:extLst>
                    <a:ext uri="{9D8B030D-6E8A-4147-A177-3AD203B41FA5}">
                      <a16:colId xmlns:a16="http://schemas.microsoft.com/office/drawing/2014/main" val="1902548964"/>
                    </a:ext>
                  </a:extLst>
                </a:gridCol>
                <a:gridCol w="808320">
                  <a:extLst>
                    <a:ext uri="{9D8B030D-6E8A-4147-A177-3AD203B41FA5}">
                      <a16:colId xmlns:a16="http://schemas.microsoft.com/office/drawing/2014/main" val="2302304528"/>
                    </a:ext>
                  </a:extLst>
                </a:gridCol>
                <a:gridCol w="808320">
                  <a:extLst>
                    <a:ext uri="{9D8B030D-6E8A-4147-A177-3AD203B41FA5}">
                      <a16:colId xmlns:a16="http://schemas.microsoft.com/office/drawing/2014/main" val="77240198"/>
                    </a:ext>
                  </a:extLst>
                </a:gridCol>
                <a:gridCol w="808320">
                  <a:extLst>
                    <a:ext uri="{9D8B030D-6E8A-4147-A177-3AD203B41FA5}">
                      <a16:colId xmlns:a16="http://schemas.microsoft.com/office/drawing/2014/main" val="2762957526"/>
                    </a:ext>
                  </a:extLst>
                </a:gridCol>
                <a:gridCol w="4267200">
                  <a:extLst>
                    <a:ext uri="{9D8B030D-6E8A-4147-A177-3AD203B41FA5}">
                      <a16:colId xmlns:a16="http://schemas.microsoft.com/office/drawing/2014/main" val="2489118976"/>
                    </a:ext>
                  </a:extLst>
                </a:gridCol>
              </a:tblGrid>
              <a:tr h="121398">
                <a:tc gridSpan="6">
                  <a:txBody>
                    <a:bodyPr/>
                    <a:lstStyle/>
                    <a:p>
                      <a:pPr>
                        <a:lnSpc>
                          <a:spcPct val="115000"/>
                        </a:lnSpc>
                        <a:spcAft>
                          <a:spcPts val="800"/>
                        </a:spcAft>
                        <a:buNone/>
                      </a:pPr>
                      <a:r>
                        <a:rPr lang="en-GB" sz="900" kern="100" dirty="0">
                          <a:effectLst/>
                        </a:rPr>
                        <a:t>Critical risks &amp; risk management strategy</a:t>
                      </a:r>
                      <a:endParaRPr lang="it-IT"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915559149"/>
                  </a:ext>
                </a:extLst>
              </a:tr>
              <a:tr h="465392">
                <a:tc>
                  <a:txBody>
                    <a:bodyPr/>
                    <a:lstStyle/>
                    <a:p>
                      <a:pPr algn="ctr">
                        <a:lnSpc>
                          <a:spcPct val="115000"/>
                        </a:lnSpc>
                        <a:spcAft>
                          <a:spcPts val="800"/>
                        </a:spcAft>
                        <a:buNone/>
                      </a:pPr>
                      <a:r>
                        <a:rPr lang="en-GB" sz="900" kern="100" dirty="0">
                          <a:solidFill>
                            <a:schemeClr val="bg1"/>
                          </a:solidFill>
                          <a:effectLst/>
                        </a:rPr>
                        <a:t>Risk No</a:t>
                      </a:r>
                      <a:endParaRPr lang="it-IT"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nSpc>
                          <a:spcPct val="115000"/>
                        </a:lnSpc>
                        <a:spcAft>
                          <a:spcPts val="800"/>
                        </a:spcAft>
                        <a:buNone/>
                      </a:pPr>
                      <a:r>
                        <a:rPr lang="en-GB" sz="900" b="1" kern="100" dirty="0">
                          <a:solidFill>
                            <a:schemeClr val="bg1"/>
                          </a:solidFill>
                          <a:effectLst/>
                        </a:rPr>
                        <a:t>Description </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gn="ctr">
                        <a:lnSpc>
                          <a:spcPct val="115000"/>
                        </a:lnSpc>
                        <a:spcAft>
                          <a:spcPts val="800"/>
                        </a:spcAft>
                        <a:buNone/>
                      </a:pPr>
                      <a:r>
                        <a:rPr lang="en-GB" sz="900" b="1" kern="100" dirty="0">
                          <a:solidFill>
                            <a:schemeClr val="bg1"/>
                          </a:solidFill>
                          <a:effectLst/>
                        </a:rPr>
                        <a:t>Probability</a:t>
                      </a:r>
                      <a:br>
                        <a:rPr lang="en-GB" sz="900" b="1" kern="100" dirty="0">
                          <a:solidFill>
                            <a:schemeClr val="bg1"/>
                          </a:solidFill>
                          <a:effectLst/>
                        </a:rPr>
                      </a:br>
                      <a:r>
                        <a:rPr lang="en-GB" sz="900" b="1" kern="100" dirty="0">
                          <a:solidFill>
                            <a:schemeClr val="bg1"/>
                          </a:solidFill>
                          <a:effectLst/>
                        </a:rPr>
                        <a:t>(scale 1&lt;4)</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gn="ctr">
                        <a:lnSpc>
                          <a:spcPct val="115000"/>
                        </a:lnSpc>
                        <a:spcAft>
                          <a:spcPts val="800"/>
                        </a:spcAft>
                        <a:buNone/>
                      </a:pPr>
                      <a:r>
                        <a:rPr lang="en-GB" sz="900" b="1" kern="100" dirty="0">
                          <a:solidFill>
                            <a:schemeClr val="bg1"/>
                          </a:solidFill>
                          <a:effectLst/>
                        </a:rPr>
                        <a:t>Severity</a:t>
                      </a:r>
                      <a:br>
                        <a:rPr lang="en-GB" sz="900" b="1" kern="100" dirty="0">
                          <a:solidFill>
                            <a:schemeClr val="bg1"/>
                          </a:solidFill>
                          <a:effectLst/>
                        </a:rPr>
                      </a:br>
                      <a:r>
                        <a:rPr lang="en-GB" sz="900" b="1" kern="100" dirty="0">
                          <a:solidFill>
                            <a:schemeClr val="bg1"/>
                          </a:solidFill>
                          <a:effectLst/>
                        </a:rPr>
                        <a:t>(scale 1&lt;4)</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gn="ctr">
                        <a:lnSpc>
                          <a:spcPct val="115000"/>
                        </a:lnSpc>
                        <a:spcAft>
                          <a:spcPts val="800"/>
                        </a:spcAft>
                        <a:buNone/>
                      </a:pPr>
                      <a:r>
                        <a:rPr lang="en-GB" sz="900" b="1" kern="100" dirty="0">
                          <a:solidFill>
                            <a:schemeClr val="bg1"/>
                          </a:solidFill>
                          <a:effectLst/>
                        </a:rPr>
                        <a:t>Criticality</a:t>
                      </a:r>
                      <a:br>
                        <a:rPr lang="en-GB" sz="900" b="1" kern="100" dirty="0">
                          <a:solidFill>
                            <a:schemeClr val="bg1"/>
                          </a:solidFill>
                          <a:effectLst/>
                        </a:rPr>
                      </a:br>
                      <a:r>
                        <a:rPr lang="en-GB" sz="900" b="1" kern="100" dirty="0">
                          <a:solidFill>
                            <a:schemeClr val="bg1"/>
                          </a:solidFill>
                          <a:effectLst/>
                        </a:rPr>
                        <a:t>(</a:t>
                      </a:r>
                      <a:r>
                        <a:rPr lang="en-GB" sz="900" b="1" kern="100" dirty="0" err="1">
                          <a:solidFill>
                            <a:schemeClr val="bg1"/>
                          </a:solidFill>
                          <a:effectLst/>
                        </a:rPr>
                        <a:t>PxS</a:t>
                      </a:r>
                      <a:r>
                        <a:rPr lang="en-GB" sz="900" b="1" kern="100" dirty="0">
                          <a:solidFill>
                            <a:schemeClr val="bg1"/>
                          </a:solidFill>
                          <a:effectLst/>
                        </a:rPr>
                        <a:t>)</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tc>
                  <a:txBody>
                    <a:bodyPr/>
                    <a:lstStyle/>
                    <a:p>
                      <a:pPr>
                        <a:lnSpc>
                          <a:spcPct val="115000"/>
                        </a:lnSpc>
                        <a:spcAft>
                          <a:spcPts val="800"/>
                        </a:spcAft>
                        <a:buNone/>
                      </a:pPr>
                      <a:r>
                        <a:rPr lang="en-GB" sz="900" b="1" kern="100" dirty="0">
                          <a:solidFill>
                            <a:schemeClr val="bg1"/>
                          </a:solidFill>
                          <a:effectLst/>
                        </a:rPr>
                        <a:t>Mitigation measures </a:t>
                      </a:r>
                      <a:endParaRPr lang="it-IT"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1B3C70"/>
                    </a:solidFill>
                  </a:tcPr>
                </a:tc>
                <a:extLst>
                  <a:ext uri="{0D108BD9-81ED-4DB2-BD59-A6C34878D82A}">
                    <a16:rowId xmlns:a16="http://schemas.microsoft.com/office/drawing/2014/main" val="2149400196"/>
                  </a:ext>
                </a:extLst>
              </a:tr>
              <a:tr h="465392">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nSpc>
                          <a:spcPct val="115000"/>
                        </a:lnSpc>
                        <a:spcAft>
                          <a:spcPts val="800"/>
                        </a:spcAft>
                        <a:buNone/>
                      </a:pPr>
                      <a:r>
                        <a:rPr lang="en-US" sz="900" b="0" kern="100" dirty="0">
                          <a:solidFill>
                            <a:schemeClr val="tx1"/>
                          </a:solidFill>
                          <a:effectLst/>
                        </a:rPr>
                        <a:t>Beneficiary leaves the project</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nSpc>
                          <a:spcPct val="115000"/>
                        </a:lnSpc>
                        <a:spcAft>
                          <a:spcPts val="800"/>
                        </a:spcAft>
                        <a:buNone/>
                      </a:pPr>
                      <a:r>
                        <a:rPr lang="en-US" sz="900" b="0" kern="100" dirty="0">
                          <a:solidFill>
                            <a:schemeClr val="tx1"/>
                          </a:solidFill>
                          <a:effectLst/>
                        </a:rPr>
                        <a:t>Pro-actively: documentation, collaboration, strong coordination;</a:t>
                      </a:r>
                      <a:br>
                        <a:rPr lang="en-US" sz="900" b="0" kern="100" dirty="0">
                          <a:solidFill>
                            <a:schemeClr val="tx1"/>
                          </a:solidFill>
                          <a:effectLst/>
                        </a:rPr>
                      </a:br>
                      <a:r>
                        <a:rPr lang="en-US" sz="900" b="0" kern="100" dirty="0">
                          <a:solidFill>
                            <a:schemeClr val="tx1"/>
                          </a:solidFill>
                          <a:effectLst/>
                        </a:rPr>
                        <a:t>Post-facto: redistribute tasks</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extLst>
                  <a:ext uri="{0D108BD9-81ED-4DB2-BD59-A6C34878D82A}">
                    <a16:rowId xmlns:a16="http://schemas.microsoft.com/office/drawing/2014/main" val="878392171"/>
                  </a:ext>
                </a:extLst>
              </a:tr>
              <a:tr h="465392">
                <a:tc>
                  <a:txBody>
                    <a:bodyPr/>
                    <a:lstStyle/>
                    <a:p>
                      <a:pPr algn="ctr">
                        <a:lnSpc>
                          <a:spcPct val="115000"/>
                        </a:lnSpc>
                        <a:spcAft>
                          <a:spcPts val="800"/>
                        </a:spcAft>
                        <a:buNone/>
                      </a:pPr>
                      <a:r>
                        <a:rPr lang="en-GB" sz="900" b="0" kern="100" dirty="0">
                          <a:solidFill>
                            <a:schemeClr val="tx1"/>
                          </a:solidFill>
                          <a:effectLst/>
                        </a:rPr>
                        <a:t>2</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Lack of candidates for temporary  positions</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4</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4</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GB" sz="900" b="0" kern="100" dirty="0">
                          <a:solidFill>
                            <a:schemeClr val="tx1"/>
                          </a:solidFill>
                          <a:effectLst/>
                        </a:rPr>
                        <a:t>Maximize job advertisements as early as possible and as wide as possible (professional networks), leverage on the </a:t>
                      </a:r>
                      <a:r>
                        <a:rPr lang="en-GB" sz="900" b="0" kern="100" dirty="0" err="1">
                          <a:solidFill>
                            <a:schemeClr val="tx1"/>
                          </a:solidFill>
                          <a:effectLst/>
                        </a:rPr>
                        <a:t>iSAS</a:t>
                      </a:r>
                      <a:r>
                        <a:rPr lang="en-GB" sz="900" b="0" kern="100" dirty="0">
                          <a:solidFill>
                            <a:schemeClr val="tx1"/>
                          </a:solidFill>
                          <a:effectLst/>
                        </a:rPr>
                        <a:t> consortium</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extLst>
                  <a:ext uri="{0D108BD9-81ED-4DB2-BD59-A6C34878D82A}">
                    <a16:rowId xmlns:a16="http://schemas.microsoft.com/office/drawing/2014/main" val="1837188972"/>
                  </a:ext>
                </a:extLst>
              </a:tr>
              <a:tr h="465392">
                <a:tc>
                  <a:txBody>
                    <a:bodyPr/>
                    <a:lstStyle/>
                    <a:p>
                      <a:pPr algn="ctr">
                        <a:lnSpc>
                          <a:spcPct val="115000"/>
                        </a:lnSpc>
                        <a:spcAft>
                          <a:spcPts val="800"/>
                        </a:spcAft>
                        <a:buNone/>
                      </a:pPr>
                      <a:r>
                        <a:rPr lang="en-GB" sz="900" b="1" kern="100" dirty="0">
                          <a:solidFill>
                            <a:schemeClr val="tx1"/>
                          </a:solidFill>
                          <a:effectLst/>
                        </a:rPr>
                        <a:t>3</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nSpc>
                          <a:spcPct val="115000"/>
                        </a:lnSpc>
                        <a:spcAft>
                          <a:spcPts val="800"/>
                        </a:spcAft>
                        <a:buNone/>
                      </a:pPr>
                      <a:r>
                        <a:rPr lang="en-GB" sz="900" b="1" kern="100" dirty="0">
                          <a:solidFill>
                            <a:schemeClr val="tx1"/>
                          </a:solidFill>
                          <a:effectLst/>
                        </a:rPr>
                        <a:t>Appearance of small defects on the superconducting layers dramatically affecting the RF performance</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3</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4</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a:solidFill>
                            <a:schemeClr val="tx1"/>
                          </a:solidFill>
                          <a:effectLst/>
                        </a:rPr>
                        <a:t>12</a:t>
                      </a:r>
                      <a:endParaRPr lang="it-IT" sz="11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nSpc>
                          <a:spcPct val="115000"/>
                        </a:lnSpc>
                        <a:spcAft>
                          <a:spcPts val="800"/>
                        </a:spcAft>
                        <a:buNone/>
                      </a:pPr>
                      <a:r>
                        <a:rPr lang="en-US" sz="900" b="1" kern="100" dirty="0">
                          <a:solidFill>
                            <a:schemeClr val="tx1"/>
                          </a:solidFill>
                          <a:effectLst/>
                        </a:rPr>
                        <a:t>Test the coatings on smaller prototypes before depositing on the 1.3 GHz prototype; thermometry measurements will identify defects and help improving deposition (Task 3.5)</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extLst>
                  <a:ext uri="{0D108BD9-81ED-4DB2-BD59-A6C34878D82A}">
                    <a16:rowId xmlns:a16="http://schemas.microsoft.com/office/drawing/2014/main" val="2300601794"/>
                  </a:ext>
                </a:extLst>
              </a:tr>
              <a:tr h="465392">
                <a:tc>
                  <a:txBody>
                    <a:bodyPr/>
                    <a:lstStyle/>
                    <a:p>
                      <a:pPr algn="ctr">
                        <a:lnSpc>
                          <a:spcPct val="115000"/>
                        </a:lnSpc>
                        <a:spcAft>
                          <a:spcPts val="800"/>
                        </a:spcAft>
                        <a:buNone/>
                      </a:pPr>
                      <a:r>
                        <a:rPr lang="en-GB" sz="900" b="0" kern="100" dirty="0">
                          <a:solidFill>
                            <a:schemeClr val="tx1"/>
                          </a:solidFill>
                          <a:effectLst/>
                        </a:rPr>
                        <a:t>4</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Scaling the SC coatings from planar samples to 3D geometry more difficult than expected</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2</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6</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Additional R&amp;D on small 3D structures to find and solve technical issues in advance (Task 3.2, Task 3.4)</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extLst>
                  <a:ext uri="{0D108BD9-81ED-4DB2-BD59-A6C34878D82A}">
                    <a16:rowId xmlns:a16="http://schemas.microsoft.com/office/drawing/2014/main" val="3200373235"/>
                  </a:ext>
                </a:extLst>
              </a:tr>
              <a:tr h="465392">
                <a:tc>
                  <a:txBody>
                    <a:bodyPr/>
                    <a:lstStyle/>
                    <a:p>
                      <a:pPr algn="ctr">
                        <a:lnSpc>
                          <a:spcPct val="115000"/>
                        </a:lnSpc>
                        <a:spcAft>
                          <a:spcPts val="800"/>
                        </a:spcAft>
                        <a:buNone/>
                      </a:pPr>
                      <a:r>
                        <a:rPr lang="en-GB" sz="900" b="1" kern="100" dirty="0">
                          <a:solidFill>
                            <a:schemeClr val="tx1"/>
                          </a:solidFill>
                          <a:effectLst/>
                        </a:rPr>
                        <a:t>5</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nSpc>
                          <a:spcPct val="115000"/>
                        </a:lnSpc>
                        <a:spcAft>
                          <a:spcPts val="800"/>
                        </a:spcAft>
                        <a:buNone/>
                      </a:pPr>
                      <a:r>
                        <a:rPr lang="en-US" sz="900" b="1" kern="100" dirty="0">
                          <a:solidFill>
                            <a:schemeClr val="tx1"/>
                          </a:solidFill>
                          <a:effectLst/>
                        </a:rPr>
                        <a:t>Fragility of A15 film may results in reduced</a:t>
                      </a:r>
                      <a:r>
                        <a:rPr lang="it-IT" sz="1100" b="1" kern="100" dirty="0">
                          <a:solidFill>
                            <a:schemeClr val="tx1"/>
                          </a:solidFill>
                          <a:effectLst/>
                        </a:rPr>
                        <a:t> </a:t>
                      </a:r>
                      <a:r>
                        <a:rPr lang="en-US" sz="900" b="1" kern="100" dirty="0">
                          <a:solidFill>
                            <a:schemeClr val="tx1"/>
                          </a:solidFill>
                          <a:effectLst/>
                        </a:rPr>
                        <a:t>tunability of the coated cavity</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3</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4</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gn="ctr">
                        <a:lnSpc>
                          <a:spcPct val="115000"/>
                        </a:lnSpc>
                        <a:spcAft>
                          <a:spcPts val="800"/>
                        </a:spcAft>
                        <a:buNone/>
                      </a:pPr>
                      <a:r>
                        <a:rPr lang="en-GB" sz="900" b="1" kern="100" dirty="0">
                          <a:solidFill>
                            <a:schemeClr val="tx1"/>
                          </a:solidFill>
                          <a:effectLst/>
                        </a:rPr>
                        <a:t>12</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tc>
                  <a:txBody>
                    <a:bodyPr/>
                    <a:lstStyle/>
                    <a:p>
                      <a:pPr>
                        <a:lnSpc>
                          <a:spcPct val="115000"/>
                        </a:lnSpc>
                        <a:spcAft>
                          <a:spcPts val="800"/>
                        </a:spcAft>
                        <a:buNone/>
                      </a:pPr>
                      <a:r>
                        <a:rPr lang="en-US" sz="900" b="1" kern="100" dirty="0">
                          <a:solidFill>
                            <a:schemeClr val="tx1"/>
                          </a:solidFill>
                          <a:effectLst/>
                        </a:rPr>
                        <a:t>Initial test on small sample in Task 3.3 to optimize thin-film coating procedure, followed by coating on a 1.3 GHz cavity in Task 3.2</a:t>
                      </a:r>
                      <a:endParaRPr lang="it-IT" sz="11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FFFF00"/>
                    </a:solidFill>
                  </a:tcPr>
                </a:tc>
                <a:extLst>
                  <a:ext uri="{0D108BD9-81ED-4DB2-BD59-A6C34878D82A}">
                    <a16:rowId xmlns:a16="http://schemas.microsoft.com/office/drawing/2014/main" val="3161366557"/>
                  </a:ext>
                </a:extLst>
              </a:tr>
              <a:tr h="465392">
                <a:tc>
                  <a:txBody>
                    <a:bodyPr/>
                    <a:lstStyle/>
                    <a:p>
                      <a:pPr algn="ctr">
                        <a:lnSpc>
                          <a:spcPct val="115000"/>
                        </a:lnSpc>
                        <a:spcAft>
                          <a:spcPts val="800"/>
                        </a:spcAft>
                        <a:buNone/>
                      </a:pPr>
                      <a:r>
                        <a:rPr lang="en-GB" sz="900" b="0" kern="100" dirty="0">
                          <a:solidFill>
                            <a:schemeClr val="tx1"/>
                          </a:solidFill>
                          <a:effectLst/>
                        </a:rPr>
                        <a:t>6</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Delamination of ALD layers on Cu at high</a:t>
                      </a:r>
                      <a:r>
                        <a:rPr lang="it-IT" sz="1100" b="0" kern="100" dirty="0">
                          <a:solidFill>
                            <a:schemeClr val="tx1"/>
                          </a:solidFill>
                          <a:effectLst/>
                        </a:rPr>
                        <a:t> </a:t>
                      </a:r>
                      <a:r>
                        <a:rPr lang="it-IT" sz="900" b="0" kern="100" dirty="0">
                          <a:solidFill>
                            <a:schemeClr val="tx1"/>
                          </a:solidFill>
                          <a:effectLst/>
                        </a:rPr>
                        <a:t>Temperature</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tc>
                  <a:txBody>
                    <a:bodyPr/>
                    <a:lstStyle/>
                    <a:p>
                      <a:pPr>
                        <a:lnSpc>
                          <a:spcPct val="115000"/>
                        </a:lnSpc>
                        <a:spcAft>
                          <a:spcPts val="800"/>
                        </a:spcAft>
                        <a:buNone/>
                      </a:pPr>
                      <a:r>
                        <a:rPr lang="en-US" sz="900" b="0" kern="100" dirty="0">
                          <a:solidFill>
                            <a:schemeClr val="tx1"/>
                          </a:solidFill>
                          <a:effectLst/>
                        </a:rPr>
                        <a:t>Test of multilayers and different alloys to mitigate this risk</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rgbClr val="D4E498"/>
                    </a:solidFill>
                  </a:tcPr>
                </a:tc>
                <a:extLst>
                  <a:ext uri="{0D108BD9-81ED-4DB2-BD59-A6C34878D82A}">
                    <a16:rowId xmlns:a16="http://schemas.microsoft.com/office/drawing/2014/main" val="1442749556"/>
                  </a:ext>
                </a:extLst>
              </a:tr>
              <a:tr h="465392">
                <a:tc>
                  <a:txBody>
                    <a:bodyPr/>
                    <a:lstStyle/>
                    <a:p>
                      <a:pPr algn="ctr">
                        <a:lnSpc>
                          <a:spcPct val="115000"/>
                        </a:lnSpc>
                        <a:spcAft>
                          <a:spcPts val="800"/>
                        </a:spcAft>
                        <a:buNone/>
                      </a:pPr>
                      <a:r>
                        <a:rPr lang="en-GB" sz="900" b="0" kern="100" dirty="0">
                          <a:solidFill>
                            <a:schemeClr val="tx1"/>
                          </a:solidFill>
                          <a:effectLst/>
                        </a:rPr>
                        <a:t>7</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nSpc>
                          <a:spcPct val="115000"/>
                        </a:lnSpc>
                        <a:spcAft>
                          <a:spcPts val="800"/>
                        </a:spcAft>
                        <a:buNone/>
                      </a:pPr>
                      <a:r>
                        <a:rPr lang="en-US" sz="900" b="0" kern="100" dirty="0">
                          <a:solidFill>
                            <a:schemeClr val="tx1"/>
                          </a:solidFill>
                          <a:effectLst/>
                        </a:rPr>
                        <a:t>Further increase of costs for Helium and/or power</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1</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gn="ctr">
                        <a:lnSpc>
                          <a:spcPct val="115000"/>
                        </a:lnSpc>
                        <a:spcAft>
                          <a:spcPts val="800"/>
                        </a:spcAft>
                        <a:buNone/>
                      </a:pPr>
                      <a:r>
                        <a:rPr lang="en-GB" sz="900" b="0" kern="100" dirty="0">
                          <a:solidFill>
                            <a:schemeClr val="tx1"/>
                          </a:solidFill>
                          <a:effectLst/>
                        </a:rPr>
                        <a:t>3</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tc>
                  <a:txBody>
                    <a:bodyPr/>
                    <a:lstStyle/>
                    <a:p>
                      <a:pPr>
                        <a:lnSpc>
                          <a:spcPct val="115000"/>
                        </a:lnSpc>
                        <a:spcAft>
                          <a:spcPts val="800"/>
                        </a:spcAft>
                        <a:buNone/>
                      </a:pPr>
                      <a:r>
                        <a:rPr lang="en-US" sz="900" b="0" kern="100" dirty="0">
                          <a:solidFill>
                            <a:schemeClr val="tx1"/>
                          </a:solidFill>
                          <a:effectLst/>
                        </a:rPr>
                        <a:t>Proportional reduction of number of tests or test duration</a:t>
                      </a:r>
                      <a:endParaRPr lang="it-IT" sz="11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0516" marR="60516" marT="0" marB="0" anchor="ctr">
                    <a:solidFill>
                      <a:schemeClr val="bg2"/>
                    </a:solidFill>
                  </a:tcPr>
                </a:tc>
                <a:extLst>
                  <a:ext uri="{0D108BD9-81ED-4DB2-BD59-A6C34878D82A}">
                    <a16:rowId xmlns:a16="http://schemas.microsoft.com/office/drawing/2014/main" val="4277740992"/>
                  </a:ext>
                </a:extLst>
              </a:tr>
            </a:tbl>
          </a:graphicData>
        </a:graphic>
      </p:graphicFrame>
      <p:pic>
        <p:nvPicPr>
          <p:cNvPr id="11" name="Picture 2" descr="Tick Immagini - Sfoglia 574,582 foto, vettoriali e video Stock | Adobe Stock">
            <a:extLst>
              <a:ext uri="{FF2B5EF4-FFF2-40B4-BE49-F238E27FC236}">
                <a16:creationId xmlns:a16="http://schemas.microsoft.com/office/drawing/2014/main" id="{54FCDD62-EFE8-2564-6FC6-F5EF71C70D5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596548" y="1886838"/>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Logo&#10;&#10;Description automatically generated">
            <a:extLst>
              <a:ext uri="{FF2B5EF4-FFF2-40B4-BE49-F238E27FC236}">
                <a16:creationId xmlns:a16="http://schemas.microsoft.com/office/drawing/2014/main" id="{C48585CE-7DF2-6FA5-06FF-1E11DE54B5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7961" y="328160"/>
            <a:ext cx="831677" cy="479967"/>
          </a:xfrm>
          <a:prstGeom prst="rect">
            <a:avLst/>
          </a:prstGeom>
        </p:spPr>
      </p:pic>
    </p:spTree>
    <p:extLst>
      <p:ext uri="{BB962C8B-B14F-4D97-AF65-F5344CB8AC3E}">
        <p14:creationId xmlns:p14="http://schemas.microsoft.com/office/powerpoint/2010/main" val="466869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4B66D-77D3-B368-4926-13F61E5C3B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D06D748-127D-26DE-E725-C956668DFD77}"/>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3.2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CF164AD0-F800-0C4F-124B-7228DDDEC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5C19E227-1668-3676-A305-D4B287A3389E}"/>
              </a:ext>
            </a:extLst>
          </p:cNvPr>
          <p:cNvSpPr>
            <a:spLocks noGrp="1"/>
          </p:cNvSpPr>
          <p:nvPr>
            <p:ph idx="1"/>
          </p:nvPr>
        </p:nvSpPr>
        <p:spPr>
          <a:xfrm>
            <a:off x="838200" y="1254062"/>
            <a:ext cx="10515600" cy="537032"/>
          </a:xfrm>
        </p:spPr>
        <p:txBody>
          <a:bodyPr>
            <a:noAutofit/>
          </a:bodyPr>
          <a:lstStyle/>
          <a:p>
            <a:pPr marL="0" indent="0">
              <a:lnSpc>
                <a:spcPct val="100000"/>
              </a:lnSpc>
              <a:buNone/>
            </a:pPr>
            <a:r>
              <a:rPr lang="en-US" sz="4000" b="1" dirty="0">
                <a:solidFill>
                  <a:srgbClr val="A4C137"/>
                </a:solidFill>
              </a:rPr>
              <a:t>Flux Trapping </a:t>
            </a:r>
            <a:r>
              <a:rPr lang="en-US" sz="2400" dirty="0">
                <a:solidFill>
                  <a:srgbClr val="012556"/>
                </a:solidFill>
              </a:rPr>
              <a:t>(INFN, CEA, HZB, </a:t>
            </a:r>
            <a:r>
              <a:rPr lang="en-US" sz="2400" b="1" dirty="0">
                <a:solidFill>
                  <a:srgbClr val="012556"/>
                </a:solidFill>
              </a:rPr>
              <a:t>UKRI</a:t>
            </a:r>
            <a:r>
              <a:rPr lang="en-US" sz="2400" dirty="0">
                <a:solidFill>
                  <a:srgbClr val="012556"/>
                </a:solidFill>
              </a:rPr>
              <a:t>) </a:t>
            </a:r>
            <a:r>
              <a:rPr lang="en-US" sz="2400" i="1" dirty="0">
                <a:solidFill>
                  <a:srgbClr val="012556"/>
                </a:solidFill>
              </a:rPr>
              <a:t>– Oleg Malyshev</a:t>
            </a:r>
          </a:p>
        </p:txBody>
      </p:sp>
      <p:sp>
        <p:nvSpPr>
          <p:cNvPr id="10" name="Segnaposto contenuto 2">
            <a:extLst>
              <a:ext uri="{FF2B5EF4-FFF2-40B4-BE49-F238E27FC236}">
                <a16:creationId xmlns:a16="http://schemas.microsoft.com/office/drawing/2014/main" id="{38F00A94-D67A-3058-8232-7D612A931EB9}"/>
              </a:ext>
            </a:extLst>
          </p:cNvPr>
          <p:cNvSpPr txBox="1">
            <a:spLocks/>
          </p:cNvSpPr>
          <p:nvPr/>
        </p:nvSpPr>
        <p:spPr>
          <a:xfrm>
            <a:off x="838200" y="2119448"/>
            <a:ext cx="10515600" cy="26191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Objectives</a:t>
            </a:r>
            <a:endParaRPr lang="en-US" sz="1800" i="1" dirty="0">
              <a:solidFill>
                <a:srgbClr val="012556"/>
              </a:solidFill>
            </a:endParaRPr>
          </a:p>
          <a:p>
            <a:pPr>
              <a:lnSpc>
                <a:spcPct val="100000"/>
              </a:lnSpc>
              <a:buFont typeface="Montserrat" panose="00000500000000000000" pitchFamily="50" charset="0"/>
              <a:buChar char="▶"/>
            </a:pPr>
            <a:r>
              <a:rPr lang="en-US" sz="1800" dirty="0"/>
              <a:t>Explore new coating parameters for planar samples and small resonators to minimize flux trapping in SC A15 films.</a:t>
            </a:r>
          </a:p>
          <a:p>
            <a:pPr>
              <a:lnSpc>
                <a:spcPct val="100000"/>
              </a:lnSpc>
              <a:buFont typeface="Montserrat" panose="00000500000000000000" pitchFamily="50" charset="0"/>
              <a:buChar char="▶"/>
            </a:pPr>
            <a:r>
              <a:rPr lang="en-US" sz="1800" dirty="0"/>
              <a:t>Upgrade the STFC choke cavity and the HZB QPR to support detailed flux trapping analyses of coated superconducting films.</a:t>
            </a:r>
          </a:p>
          <a:p>
            <a:pPr>
              <a:lnSpc>
                <a:spcPct val="100000"/>
              </a:lnSpc>
              <a:buFont typeface="Montserrat" panose="00000500000000000000" pitchFamily="50" charset="0"/>
              <a:buChar char="▶"/>
            </a:pPr>
            <a:r>
              <a:rPr lang="en-US" sz="1800" dirty="0"/>
              <a:t>Characterize trapped flux, flux viscosity and the interaction with the RF field with SC A15 films in small resonators and samples with the upgraded systems.</a:t>
            </a:r>
          </a:p>
        </p:txBody>
      </p:sp>
      <p:sp>
        <p:nvSpPr>
          <p:cNvPr id="11" name="CasellaDiTesto 10">
            <a:extLst>
              <a:ext uri="{FF2B5EF4-FFF2-40B4-BE49-F238E27FC236}">
                <a16:creationId xmlns:a16="http://schemas.microsoft.com/office/drawing/2014/main" id="{578B92A2-2870-5CF6-B100-CE2001434BDF}"/>
              </a:ext>
            </a:extLst>
          </p:cNvPr>
          <p:cNvSpPr txBox="1"/>
          <p:nvPr/>
        </p:nvSpPr>
        <p:spPr>
          <a:xfrm>
            <a:off x="838200" y="5196276"/>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3.2</a:t>
            </a:r>
            <a:r>
              <a:rPr lang="en-US" sz="1600" b="1" i="0" u="none" strike="noStrike" baseline="0" dirty="0"/>
              <a:t> </a:t>
            </a:r>
            <a:r>
              <a:rPr lang="en-US" sz="1600" b="0" i="0" u="none" strike="noStrike" baseline="0" dirty="0"/>
              <a:t>Flux trapping Report on flux dynamics study in Nb3Sn on Cu samples </a:t>
            </a:r>
            <a:r>
              <a:rPr lang="en-US" sz="1600" b="0" i="0" u="none" strike="noStrike" baseline="0" dirty="0">
                <a:solidFill>
                  <a:srgbClr val="A4C137"/>
                </a:solidFill>
              </a:rPr>
              <a:t>- </a:t>
            </a:r>
            <a:r>
              <a:rPr lang="en-US" sz="1600" b="0" i="1" u="none" strike="noStrike" baseline="0" dirty="0">
                <a:solidFill>
                  <a:srgbClr val="A4C137"/>
                </a:solidFill>
              </a:rPr>
              <a:t>HZB - Report </a:t>
            </a:r>
            <a:r>
              <a:rPr lang="en-US" sz="1600" b="0" i="1" u="none" strike="noStrike" baseline="0" dirty="0">
                <a:solidFill>
                  <a:srgbClr val="1B3C70"/>
                </a:solidFill>
              </a:rPr>
              <a:t>M30</a:t>
            </a:r>
          </a:p>
        </p:txBody>
      </p:sp>
      <p:sp>
        <p:nvSpPr>
          <p:cNvPr id="12" name="CasellaDiTesto 11">
            <a:extLst>
              <a:ext uri="{FF2B5EF4-FFF2-40B4-BE49-F238E27FC236}">
                <a16:creationId xmlns:a16="http://schemas.microsoft.com/office/drawing/2014/main" id="{A8A362FF-AA43-D3CA-82E8-EB114A8E975D}"/>
              </a:ext>
            </a:extLst>
          </p:cNvPr>
          <p:cNvSpPr txBox="1"/>
          <p:nvPr/>
        </p:nvSpPr>
        <p:spPr>
          <a:xfrm>
            <a:off x="838200" y="5613627"/>
            <a:ext cx="8281763"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3.1</a:t>
            </a:r>
            <a:r>
              <a:rPr lang="en-US" sz="1600" b="1" i="0" u="none" strike="noStrike" baseline="0" dirty="0"/>
              <a:t> </a:t>
            </a:r>
            <a:r>
              <a:rPr lang="en-US" sz="1600" b="0" i="0" u="none" strike="noStrike" baseline="0" dirty="0"/>
              <a:t>Modification of choke cavity for flux trapping study </a:t>
            </a:r>
            <a:r>
              <a:rPr lang="en-US" sz="1600" b="0" i="0" u="none" strike="noStrike" baseline="0" dirty="0">
                <a:solidFill>
                  <a:srgbClr val="A4C137"/>
                </a:solidFill>
              </a:rPr>
              <a:t>- </a:t>
            </a:r>
            <a:r>
              <a:rPr lang="en-US" sz="1600" b="0" i="1" u="none" strike="noStrike" baseline="0" dirty="0">
                <a:solidFill>
                  <a:srgbClr val="A4C137"/>
                </a:solidFill>
              </a:rPr>
              <a:t>Engineering report </a:t>
            </a:r>
            <a:r>
              <a:rPr lang="en-US" sz="1600" b="0" i="1" u="none" strike="noStrike" baseline="0" dirty="0">
                <a:solidFill>
                  <a:srgbClr val="1B3C70"/>
                </a:solidFill>
              </a:rPr>
              <a:t>M12</a:t>
            </a:r>
          </a:p>
        </p:txBody>
      </p:sp>
      <p:sp>
        <p:nvSpPr>
          <p:cNvPr id="13" name="TextBox 2">
            <a:extLst>
              <a:ext uri="{FF2B5EF4-FFF2-40B4-BE49-F238E27FC236}">
                <a16:creationId xmlns:a16="http://schemas.microsoft.com/office/drawing/2014/main" id="{EBAAFCFB-05BB-DD38-041B-06CF747946AC}"/>
              </a:ext>
            </a:extLst>
          </p:cNvPr>
          <p:cNvSpPr txBox="1"/>
          <p:nvPr/>
        </p:nvSpPr>
        <p:spPr>
          <a:xfrm>
            <a:off x="8902473" y="5584564"/>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sp>
        <p:nvSpPr>
          <p:cNvPr id="3" name="Segnaposto numero diapositiva 2">
            <a:extLst>
              <a:ext uri="{FF2B5EF4-FFF2-40B4-BE49-F238E27FC236}">
                <a16:creationId xmlns:a16="http://schemas.microsoft.com/office/drawing/2014/main" id="{B0205286-EA2A-7711-70E4-7D873EBF8D33}"/>
              </a:ext>
            </a:extLst>
          </p:cNvPr>
          <p:cNvSpPr>
            <a:spLocks noGrp="1"/>
          </p:cNvSpPr>
          <p:nvPr>
            <p:ph type="sldNum" sz="quarter" idx="12"/>
          </p:nvPr>
        </p:nvSpPr>
        <p:spPr/>
        <p:txBody>
          <a:bodyPr/>
          <a:lstStyle/>
          <a:p>
            <a:fld id="{4068FCCF-9A80-B240-8D85-84F960565AFA}" type="slidenum">
              <a:rPr lang="en-BE" smtClean="0"/>
              <a:t>13</a:t>
            </a:fld>
            <a:endParaRPr lang="en-BE"/>
          </a:p>
        </p:txBody>
      </p:sp>
      <p:pic>
        <p:nvPicPr>
          <p:cNvPr id="8" name="Picture 2" descr="Tick Immagini - Sfoglia 574,582 foto, vettoriali e video Stock | Adobe Stock">
            <a:extLst>
              <a:ext uri="{FF2B5EF4-FFF2-40B4-BE49-F238E27FC236}">
                <a16:creationId xmlns:a16="http://schemas.microsoft.com/office/drawing/2014/main" id="{D988F872-8B1E-ACC2-4820-33554A14B87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583578" y="5647833"/>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1.814 immagini, foto stock, oggetti 3D e immagini vettoriali Ongoing icon |  Shutterstock">
            <a:extLst>
              <a:ext uri="{FF2B5EF4-FFF2-40B4-BE49-F238E27FC236}">
                <a16:creationId xmlns:a16="http://schemas.microsoft.com/office/drawing/2014/main" id="{026B20A5-4832-F683-75EB-A154F3FFD90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583578" y="5251125"/>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7FA62CB4-992A-8211-AED7-41DA84FE3320}"/>
              </a:ext>
            </a:extLst>
          </p:cNvPr>
          <p:cNvPicPr>
            <a:picLocks noChangeAspect="1"/>
          </p:cNvPicPr>
          <p:nvPr/>
        </p:nvPicPr>
        <p:blipFill>
          <a:blip r:embed="rId5"/>
          <a:stretch>
            <a:fillRect/>
          </a:stretch>
        </p:blipFill>
        <p:spPr>
          <a:xfrm>
            <a:off x="10694131" y="380093"/>
            <a:ext cx="1293430" cy="332847"/>
          </a:xfrm>
          <a:prstGeom prst="rect">
            <a:avLst/>
          </a:prstGeom>
        </p:spPr>
      </p:pic>
      <p:sp>
        <p:nvSpPr>
          <p:cNvPr id="6" name="TextBox 2">
            <a:extLst>
              <a:ext uri="{FF2B5EF4-FFF2-40B4-BE49-F238E27FC236}">
                <a16:creationId xmlns:a16="http://schemas.microsoft.com/office/drawing/2014/main" id="{27C8ADB1-22A3-B6C3-F74C-FD1C60A74C6E}"/>
              </a:ext>
            </a:extLst>
          </p:cNvPr>
          <p:cNvSpPr txBox="1"/>
          <p:nvPr/>
        </p:nvSpPr>
        <p:spPr>
          <a:xfrm>
            <a:off x="10132874" y="5189450"/>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spTree>
    <p:extLst>
      <p:ext uri="{BB962C8B-B14F-4D97-AF65-F5344CB8AC3E}">
        <p14:creationId xmlns:p14="http://schemas.microsoft.com/office/powerpoint/2010/main" val="3002531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DCB6-BA54-4F19-E6C7-A7F9EC4A2DBD}"/>
            </a:ext>
          </a:extLst>
        </p:cNvPr>
        <p:cNvGrpSpPr/>
        <p:nvPr/>
      </p:nvGrpSpPr>
      <p:grpSpPr>
        <a:xfrm>
          <a:off x="0" y="0"/>
          <a:ext cx="0" cy="0"/>
          <a:chOff x="0" y="0"/>
          <a:chExt cx="0" cy="0"/>
        </a:xfrm>
      </p:grpSpPr>
      <p:grpSp>
        <p:nvGrpSpPr>
          <p:cNvPr id="25" name="Gruppo 24">
            <a:extLst>
              <a:ext uri="{FF2B5EF4-FFF2-40B4-BE49-F238E27FC236}">
                <a16:creationId xmlns:a16="http://schemas.microsoft.com/office/drawing/2014/main" id="{2AC2DF6B-1E4D-3C63-15E7-4867BB09CA04}"/>
              </a:ext>
            </a:extLst>
          </p:cNvPr>
          <p:cNvGrpSpPr/>
          <p:nvPr/>
        </p:nvGrpSpPr>
        <p:grpSpPr>
          <a:xfrm rot="21028664">
            <a:off x="8170934" y="4256275"/>
            <a:ext cx="2408746" cy="1452631"/>
            <a:chOff x="8988923" y="4537371"/>
            <a:chExt cx="2689129" cy="1512635"/>
          </a:xfrm>
        </p:grpSpPr>
        <p:pic>
          <p:nvPicPr>
            <p:cNvPr id="21" name="Immagine 20">
              <a:extLst>
                <a:ext uri="{FF2B5EF4-FFF2-40B4-BE49-F238E27FC236}">
                  <a16:creationId xmlns:a16="http://schemas.microsoft.com/office/drawing/2014/main" id="{3902CB54-B3D8-069E-3C25-FB137B449B40}"/>
                </a:ext>
              </a:extLst>
            </p:cNvPr>
            <p:cNvPicPr>
              <a:picLocks noChangeAspect="1"/>
            </p:cNvPicPr>
            <p:nvPr/>
          </p:nvPicPr>
          <p:blipFill>
            <a:blip r:embed="rId2"/>
            <a:stretch>
              <a:fillRect/>
            </a:stretch>
          </p:blipFill>
          <p:spPr>
            <a:xfrm>
              <a:off x="8988923" y="4537371"/>
              <a:ext cx="2689129" cy="1512635"/>
            </a:xfrm>
            <a:prstGeom prst="rect">
              <a:avLst/>
            </a:prstGeom>
          </p:spPr>
        </p:pic>
        <p:sp>
          <p:nvSpPr>
            <p:cNvPr id="22" name="Rettangolo 21">
              <a:extLst>
                <a:ext uri="{FF2B5EF4-FFF2-40B4-BE49-F238E27FC236}">
                  <a16:creationId xmlns:a16="http://schemas.microsoft.com/office/drawing/2014/main" id="{578369DB-9099-6055-E64F-D21D8BEA1224}"/>
                </a:ext>
              </a:extLst>
            </p:cNvPr>
            <p:cNvSpPr/>
            <p:nvPr/>
          </p:nvSpPr>
          <p:spPr>
            <a:xfrm>
              <a:off x="10443992" y="4680464"/>
              <a:ext cx="1038153" cy="302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ttangolo 22">
              <a:extLst>
                <a:ext uri="{FF2B5EF4-FFF2-40B4-BE49-F238E27FC236}">
                  <a16:creationId xmlns:a16="http://schemas.microsoft.com/office/drawing/2014/main" id="{A8B6F5C8-6D1F-439C-9930-487D4987539B}"/>
                </a:ext>
              </a:extLst>
            </p:cNvPr>
            <p:cNvSpPr/>
            <p:nvPr/>
          </p:nvSpPr>
          <p:spPr>
            <a:xfrm>
              <a:off x="10403256" y="5653710"/>
              <a:ext cx="1038153" cy="302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E12EADE7-FFEA-0231-8F51-01FA98621B32}"/>
                </a:ext>
              </a:extLst>
            </p:cNvPr>
            <p:cNvSpPr/>
            <p:nvPr/>
          </p:nvSpPr>
          <p:spPr>
            <a:xfrm rot="1337690">
              <a:off x="10550602" y="4878611"/>
              <a:ext cx="45719" cy="302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 name="Picture 2" descr="Innovate for Sustainable Accelerating Systems: Kick-Off Meeting">
            <a:extLst>
              <a:ext uri="{FF2B5EF4-FFF2-40B4-BE49-F238E27FC236}">
                <a16:creationId xmlns:a16="http://schemas.microsoft.com/office/drawing/2014/main" id="{5E5A13D5-656C-CBBC-6433-FC0F3F900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A67AF0CB-8A54-EE52-09B1-F0023ADECBDA}"/>
              </a:ext>
            </a:extLst>
          </p:cNvPr>
          <p:cNvSpPr>
            <a:spLocks noGrp="1"/>
          </p:cNvSpPr>
          <p:nvPr>
            <p:ph idx="1"/>
          </p:nvPr>
        </p:nvSpPr>
        <p:spPr>
          <a:xfrm>
            <a:off x="640290" y="1650695"/>
            <a:ext cx="10515600" cy="537032"/>
          </a:xfrm>
        </p:spPr>
        <p:txBody>
          <a:bodyPr>
            <a:noAutofit/>
          </a:bodyPr>
          <a:lstStyle/>
          <a:p>
            <a:pPr marL="0" indent="0">
              <a:lnSpc>
                <a:spcPct val="100000"/>
              </a:lnSpc>
              <a:buNone/>
            </a:pPr>
            <a:r>
              <a:rPr lang="en-US" sz="3600" b="1" dirty="0">
                <a:solidFill>
                  <a:srgbClr val="A4C137"/>
                </a:solidFill>
              </a:rPr>
              <a:t>4 Characterization Facilities Updated during ISAS</a:t>
            </a:r>
            <a:endParaRPr lang="en-US" sz="3600" i="1" dirty="0">
              <a:solidFill>
                <a:srgbClr val="012556"/>
              </a:solidFill>
            </a:endParaRPr>
          </a:p>
        </p:txBody>
      </p:sp>
      <p:sp>
        <p:nvSpPr>
          <p:cNvPr id="10" name="Segnaposto contenuto 2">
            <a:extLst>
              <a:ext uri="{FF2B5EF4-FFF2-40B4-BE49-F238E27FC236}">
                <a16:creationId xmlns:a16="http://schemas.microsoft.com/office/drawing/2014/main" id="{54980956-ABEC-43C3-9C7A-95A30950170E}"/>
              </a:ext>
            </a:extLst>
          </p:cNvPr>
          <p:cNvSpPr txBox="1">
            <a:spLocks/>
          </p:cNvSpPr>
          <p:nvPr/>
        </p:nvSpPr>
        <p:spPr>
          <a:xfrm>
            <a:off x="2030702" y="2499115"/>
            <a:ext cx="7961022" cy="40803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rgbClr val="012556"/>
                </a:solidFill>
              </a:rPr>
              <a:t>Choke Cavity Field Penetration Facility</a:t>
            </a:r>
            <a:br>
              <a:rPr lang="en-US" sz="1800" b="1" dirty="0">
                <a:solidFill>
                  <a:srgbClr val="012556"/>
                </a:solidFill>
              </a:rPr>
            </a:br>
            <a:r>
              <a:rPr lang="en-US" sz="1800" dirty="0">
                <a:solidFill>
                  <a:srgbClr val="012556"/>
                </a:solidFill>
              </a:rPr>
              <a:t>(</a:t>
            </a:r>
            <a:r>
              <a:rPr lang="en-GB" sz="1800" i="1" dirty="0">
                <a:cs typeface="Arial" panose="020B0604020202020204" pitchFamily="34" charset="0"/>
              </a:rPr>
              <a:t>R</a:t>
            </a:r>
            <a:r>
              <a:rPr lang="en-GB" sz="1800" i="1" baseline="-25000" dirty="0">
                <a:cs typeface="Arial" panose="020B0604020202020204" pitchFamily="34" charset="0"/>
              </a:rPr>
              <a:t>S</a:t>
            </a:r>
            <a:r>
              <a:rPr lang="en-GB" sz="1800" dirty="0">
                <a:cs typeface="Arial" panose="020B0604020202020204" pitchFamily="34" charset="0"/>
              </a:rPr>
              <a:t> measurements with 7.8 GHz cavity)</a:t>
            </a:r>
            <a:endParaRPr lang="en-US" sz="1800" b="1" dirty="0">
              <a:solidFill>
                <a:srgbClr val="012556"/>
              </a:solidFill>
            </a:endParaRPr>
          </a:p>
        </p:txBody>
      </p:sp>
      <p:pic>
        <p:nvPicPr>
          <p:cNvPr id="3" name="Immagine 2">
            <a:extLst>
              <a:ext uri="{FF2B5EF4-FFF2-40B4-BE49-F238E27FC236}">
                <a16:creationId xmlns:a16="http://schemas.microsoft.com/office/drawing/2014/main" id="{2D539164-41E7-D68B-C907-FD263B29FBDB}"/>
              </a:ext>
            </a:extLst>
          </p:cNvPr>
          <p:cNvPicPr>
            <a:picLocks noChangeAspect="1"/>
          </p:cNvPicPr>
          <p:nvPr/>
        </p:nvPicPr>
        <p:blipFill>
          <a:blip r:embed="rId4"/>
          <a:stretch>
            <a:fillRect/>
          </a:stretch>
        </p:blipFill>
        <p:spPr>
          <a:xfrm>
            <a:off x="743297" y="2654651"/>
            <a:ext cx="1287405" cy="331296"/>
          </a:xfrm>
          <a:prstGeom prst="rect">
            <a:avLst/>
          </a:prstGeom>
        </p:spPr>
      </p:pic>
      <p:pic>
        <p:nvPicPr>
          <p:cNvPr id="6" name="Immagine 5">
            <a:extLst>
              <a:ext uri="{FF2B5EF4-FFF2-40B4-BE49-F238E27FC236}">
                <a16:creationId xmlns:a16="http://schemas.microsoft.com/office/drawing/2014/main" id="{59429BD2-BDA2-D057-D969-D8C72AA74A23}"/>
              </a:ext>
            </a:extLst>
          </p:cNvPr>
          <p:cNvPicPr>
            <a:picLocks noChangeAspect="1"/>
          </p:cNvPicPr>
          <p:nvPr/>
        </p:nvPicPr>
        <p:blipFill>
          <a:blip r:embed="rId4"/>
          <a:stretch>
            <a:fillRect/>
          </a:stretch>
        </p:blipFill>
        <p:spPr>
          <a:xfrm>
            <a:off x="753412" y="3741438"/>
            <a:ext cx="1287405" cy="331296"/>
          </a:xfrm>
          <a:prstGeom prst="rect">
            <a:avLst/>
          </a:prstGeom>
        </p:spPr>
      </p:pic>
      <p:pic>
        <p:nvPicPr>
          <p:cNvPr id="7" name="Picture 2" descr="Helmholtz-Zentrum Berlin - Wikipedia">
            <a:extLst>
              <a:ext uri="{FF2B5EF4-FFF2-40B4-BE49-F238E27FC236}">
                <a16:creationId xmlns:a16="http://schemas.microsoft.com/office/drawing/2014/main" id="{7F3CAEDC-4670-2404-0590-DC940B1F0A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412" y="4687167"/>
            <a:ext cx="1050782" cy="3594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9">
            <a:extLst>
              <a:ext uri="{FF2B5EF4-FFF2-40B4-BE49-F238E27FC236}">
                <a16:creationId xmlns:a16="http://schemas.microsoft.com/office/drawing/2014/main" id="{889E5F7B-3556-EAF7-1F97-8007DF310D59}"/>
              </a:ext>
            </a:extLst>
          </p:cNvPr>
          <p:cNvGrpSpPr/>
          <p:nvPr/>
        </p:nvGrpSpPr>
        <p:grpSpPr>
          <a:xfrm>
            <a:off x="6011213" y="3428998"/>
            <a:ext cx="1327095" cy="1153124"/>
            <a:chOff x="11294612" y="24093059"/>
            <a:chExt cx="2737331" cy="2350136"/>
          </a:xfrm>
        </p:grpSpPr>
        <p:pic>
          <p:nvPicPr>
            <p:cNvPr id="9" name="Picture 20">
              <a:extLst>
                <a:ext uri="{FF2B5EF4-FFF2-40B4-BE49-F238E27FC236}">
                  <a16:creationId xmlns:a16="http://schemas.microsoft.com/office/drawing/2014/main" id="{A2A504C3-F69E-19D8-D55D-CD70112F7B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145" t="36040" r="22913" b="31426"/>
            <a:stretch/>
          </p:blipFill>
          <p:spPr>
            <a:xfrm>
              <a:off x="11294612" y="24093059"/>
              <a:ext cx="2737331" cy="2097021"/>
            </a:xfrm>
            <a:prstGeom prst="rect">
              <a:avLst/>
            </a:prstGeom>
          </p:spPr>
        </p:pic>
        <p:sp>
          <p:nvSpPr>
            <p:cNvPr id="14" name="Rectangle 21">
              <a:extLst>
                <a:ext uri="{FF2B5EF4-FFF2-40B4-BE49-F238E27FC236}">
                  <a16:creationId xmlns:a16="http://schemas.microsoft.com/office/drawing/2014/main" id="{F3F878C6-45DD-12F1-7629-6626BC8D6C93}"/>
                </a:ext>
              </a:extLst>
            </p:cNvPr>
            <p:cNvSpPr/>
            <p:nvPr/>
          </p:nvSpPr>
          <p:spPr>
            <a:xfrm>
              <a:off x="12544926" y="25601769"/>
              <a:ext cx="131836" cy="21098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15" name="TextBox 12">
              <a:extLst>
                <a:ext uri="{FF2B5EF4-FFF2-40B4-BE49-F238E27FC236}">
                  <a16:creationId xmlns:a16="http://schemas.microsoft.com/office/drawing/2014/main" id="{7A60F5D2-C1C9-00C6-453C-FDB8072A64B7}"/>
                </a:ext>
              </a:extLst>
            </p:cNvPr>
            <p:cNvSpPr txBox="1"/>
            <p:nvPr/>
          </p:nvSpPr>
          <p:spPr>
            <a:xfrm>
              <a:off x="12721967" y="25393433"/>
              <a:ext cx="923155" cy="8781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t>HP1</a:t>
              </a:r>
            </a:p>
            <a:p>
              <a:endParaRPr lang="en-GB" sz="1100" b="1" dirty="0"/>
            </a:p>
          </p:txBody>
        </p:sp>
        <p:sp>
          <p:nvSpPr>
            <p:cNvPr id="16" name="Rectangle 23">
              <a:extLst>
                <a:ext uri="{FF2B5EF4-FFF2-40B4-BE49-F238E27FC236}">
                  <a16:creationId xmlns:a16="http://schemas.microsoft.com/office/drawing/2014/main" id="{C212091F-FB92-8B60-EC84-FE4BBBF3F106}"/>
                </a:ext>
              </a:extLst>
            </p:cNvPr>
            <p:cNvSpPr/>
            <p:nvPr/>
          </p:nvSpPr>
          <p:spPr>
            <a:xfrm>
              <a:off x="11312531" y="25861384"/>
              <a:ext cx="2596626" cy="972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17" name="Rectangle 24">
              <a:extLst>
                <a:ext uri="{FF2B5EF4-FFF2-40B4-BE49-F238E27FC236}">
                  <a16:creationId xmlns:a16="http://schemas.microsoft.com/office/drawing/2014/main" id="{02D13A2A-F488-7939-FC13-155BFF16EA92}"/>
                </a:ext>
              </a:extLst>
            </p:cNvPr>
            <p:cNvSpPr/>
            <p:nvPr/>
          </p:nvSpPr>
          <p:spPr>
            <a:xfrm>
              <a:off x="12400175" y="25977519"/>
              <a:ext cx="276588" cy="1549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a:p>
          </p:txBody>
        </p:sp>
        <p:sp>
          <p:nvSpPr>
            <p:cNvPr id="18" name="TextBox 15">
              <a:extLst>
                <a:ext uri="{FF2B5EF4-FFF2-40B4-BE49-F238E27FC236}">
                  <a16:creationId xmlns:a16="http://schemas.microsoft.com/office/drawing/2014/main" id="{BC6FB150-B6ED-E582-9928-80042B098D24}"/>
                </a:ext>
              </a:extLst>
            </p:cNvPr>
            <p:cNvSpPr txBox="1"/>
            <p:nvPr/>
          </p:nvSpPr>
          <p:spPr>
            <a:xfrm>
              <a:off x="12721967" y="25910018"/>
              <a:ext cx="923155" cy="5331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t>HP2</a:t>
              </a:r>
            </a:p>
          </p:txBody>
        </p:sp>
      </p:grpSp>
      <p:pic>
        <p:nvPicPr>
          <p:cNvPr id="19" name="Picture 14">
            <a:extLst>
              <a:ext uri="{FF2B5EF4-FFF2-40B4-BE49-F238E27FC236}">
                <a16:creationId xmlns:a16="http://schemas.microsoft.com/office/drawing/2014/main" id="{FD739D28-F32C-C8FC-C205-D149DD9C4DC9}"/>
              </a:ext>
            </a:extLst>
          </p:cNvPr>
          <p:cNvPicPr>
            <a:picLocks noChangeAspect="1"/>
          </p:cNvPicPr>
          <p:nvPr/>
        </p:nvPicPr>
        <p:blipFill>
          <a:blip r:embed="rId7"/>
          <a:stretch>
            <a:fillRect/>
          </a:stretch>
        </p:blipFill>
        <p:spPr>
          <a:xfrm>
            <a:off x="6340343" y="2491534"/>
            <a:ext cx="2096501" cy="714750"/>
          </a:xfrm>
          <a:prstGeom prst="rect">
            <a:avLst/>
          </a:prstGeom>
        </p:spPr>
      </p:pic>
      <p:pic>
        <p:nvPicPr>
          <p:cNvPr id="12" name="Picture 2" descr="Helmholtz-Zentrum Berlin - Wikipedia">
            <a:extLst>
              <a:ext uri="{FF2B5EF4-FFF2-40B4-BE49-F238E27FC236}">
                <a16:creationId xmlns:a16="http://schemas.microsoft.com/office/drawing/2014/main" id="{B41B3EE1-86A6-FFF8-1ED6-5042BD85CE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491" y="5722865"/>
            <a:ext cx="1050782" cy="359406"/>
          </a:xfrm>
          <a:prstGeom prst="rect">
            <a:avLst/>
          </a:prstGeom>
          <a:noFill/>
          <a:extLst>
            <a:ext uri="{909E8E84-426E-40DD-AFC4-6F175D3DCCD1}">
              <a14:hiddenFill xmlns:a14="http://schemas.microsoft.com/office/drawing/2010/main">
                <a:solidFill>
                  <a:srgbClr val="FFFFFF"/>
                </a:solidFill>
              </a14:hiddenFill>
            </a:ext>
          </a:extLst>
        </p:spPr>
      </p:pic>
      <p:sp>
        <p:nvSpPr>
          <p:cNvPr id="13" name="Segnaposto numero diapositiva 12">
            <a:extLst>
              <a:ext uri="{FF2B5EF4-FFF2-40B4-BE49-F238E27FC236}">
                <a16:creationId xmlns:a16="http://schemas.microsoft.com/office/drawing/2014/main" id="{445E6DE0-3FD9-0544-0DD4-734564F7D61F}"/>
              </a:ext>
            </a:extLst>
          </p:cNvPr>
          <p:cNvSpPr>
            <a:spLocks noGrp="1"/>
          </p:cNvSpPr>
          <p:nvPr>
            <p:ph type="sldNum" sz="quarter" idx="12"/>
          </p:nvPr>
        </p:nvSpPr>
        <p:spPr/>
        <p:txBody>
          <a:bodyPr/>
          <a:lstStyle/>
          <a:p>
            <a:fld id="{4068FCCF-9A80-B240-8D85-84F960565AFA}" type="slidenum">
              <a:rPr lang="en-BE" smtClean="0"/>
              <a:t>14</a:t>
            </a:fld>
            <a:endParaRPr lang="en-BE"/>
          </a:p>
        </p:txBody>
      </p:sp>
      <p:sp>
        <p:nvSpPr>
          <p:cNvPr id="20" name="Segnaposto contenuto 2">
            <a:extLst>
              <a:ext uri="{FF2B5EF4-FFF2-40B4-BE49-F238E27FC236}">
                <a16:creationId xmlns:a16="http://schemas.microsoft.com/office/drawing/2014/main" id="{A125E219-77CE-DB8A-0BB2-6F939B5D7E71}"/>
              </a:ext>
            </a:extLst>
          </p:cNvPr>
          <p:cNvSpPr txBox="1">
            <a:spLocks/>
          </p:cNvSpPr>
          <p:nvPr/>
        </p:nvSpPr>
        <p:spPr>
          <a:xfrm>
            <a:off x="1945915" y="5742124"/>
            <a:ext cx="7961022" cy="6775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rgbClr val="012556"/>
                </a:solidFill>
              </a:rPr>
              <a:t>Quadrupole Resonator (QPR) Facility</a:t>
            </a:r>
          </a:p>
        </p:txBody>
      </p:sp>
      <p:sp>
        <p:nvSpPr>
          <p:cNvPr id="26" name="Segnaposto contenuto 2">
            <a:extLst>
              <a:ext uri="{FF2B5EF4-FFF2-40B4-BE49-F238E27FC236}">
                <a16:creationId xmlns:a16="http://schemas.microsoft.com/office/drawing/2014/main" id="{68EEAF99-EA7F-F510-CF02-D0DCB948F9CC}"/>
              </a:ext>
            </a:extLst>
          </p:cNvPr>
          <p:cNvSpPr txBox="1">
            <a:spLocks/>
          </p:cNvSpPr>
          <p:nvPr/>
        </p:nvSpPr>
        <p:spPr>
          <a:xfrm>
            <a:off x="2115489" y="3735786"/>
            <a:ext cx="7961022" cy="508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Magnetic Field Penetration Facility</a:t>
            </a:r>
          </a:p>
        </p:txBody>
      </p:sp>
      <p:sp>
        <p:nvSpPr>
          <p:cNvPr id="27" name="Segnaposto contenuto 2">
            <a:extLst>
              <a:ext uri="{FF2B5EF4-FFF2-40B4-BE49-F238E27FC236}">
                <a16:creationId xmlns:a16="http://schemas.microsoft.com/office/drawing/2014/main" id="{1402A86F-0865-45B8-4FDC-ABC07B3E10EE}"/>
              </a:ext>
            </a:extLst>
          </p:cNvPr>
          <p:cNvSpPr txBox="1">
            <a:spLocks/>
          </p:cNvSpPr>
          <p:nvPr/>
        </p:nvSpPr>
        <p:spPr>
          <a:xfrm>
            <a:off x="1976921" y="4713257"/>
            <a:ext cx="7961022" cy="4893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CRAFT Facility </a:t>
            </a:r>
            <a:r>
              <a:rPr lang="en-US" sz="1800" dirty="0">
                <a:solidFill>
                  <a:srgbClr val="012556"/>
                </a:solidFill>
              </a:rPr>
              <a:t>(Measurement of flux trapping and flux dynamics)</a:t>
            </a:r>
          </a:p>
        </p:txBody>
      </p:sp>
      <p:pic>
        <p:nvPicPr>
          <p:cNvPr id="1026" name="Picture 2" descr="Quadrupole Resonator - Helmholtz-Zentrum Berlin (HZB)">
            <a:extLst>
              <a:ext uri="{FF2B5EF4-FFF2-40B4-BE49-F238E27FC236}">
                <a16:creationId xmlns:a16="http://schemas.microsoft.com/office/drawing/2014/main" id="{472484F1-3AAE-16A3-FB4F-8703C0CB26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8851" y="5300162"/>
            <a:ext cx="591652" cy="1071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3">
            <a:extLst>
              <a:ext uri="{FF2B5EF4-FFF2-40B4-BE49-F238E27FC236}">
                <a16:creationId xmlns:a16="http://schemas.microsoft.com/office/drawing/2014/main" id="{4DA6C8AC-C1CD-D1C9-61EE-51B513B1C223}"/>
              </a:ext>
            </a:extLst>
          </p:cNvPr>
          <p:cNvSpPr txBox="1"/>
          <p:nvPr/>
        </p:nvSpPr>
        <p:spPr>
          <a:xfrm>
            <a:off x="3067919" y="284907"/>
            <a:ext cx="8453148"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3.2 </a:t>
            </a:r>
            <a:r>
              <a:rPr lang="en-US" sz="2800" dirty="0">
                <a:solidFill>
                  <a:schemeClr val="bg2">
                    <a:lumMod val="50000"/>
                  </a:schemeClr>
                </a:solidFill>
              </a:rPr>
              <a:t>- Flux Trapping -  </a:t>
            </a:r>
            <a:r>
              <a:rPr lang="en-US" sz="2800" b="1" dirty="0">
                <a:solidFill>
                  <a:schemeClr val="bg2">
                    <a:lumMod val="50000"/>
                  </a:schemeClr>
                </a:solidFill>
              </a:rPr>
              <a:t>achievements </a:t>
            </a:r>
            <a:endParaRPr lang="en-US" sz="2000" b="1" dirty="0">
              <a:solidFill>
                <a:schemeClr val="bg2">
                  <a:lumMod val="50000"/>
                </a:schemeClr>
              </a:solidFill>
            </a:endParaRPr>
          </a:p>
        </p:txBody>
      </p:sp>
      <p:sp>
        <p:nvSpPr>
          <p:cNvPr id="28" name="CasellaDiTesto 27">
            <a:extLst>
              <a:ext uri="{FF2B5EF4-FFF2-40B4-BE49-F238E27FC236}">
                <a16:creationId xmlns:a16="http://schemas.microsoft.com/office/drawing/2014/main" id="{2568A6A9-ABD7-E63A-6BEF-AEEB3A2D39F7}"/>
              </a:ext>
            </a:extLst>
          </p:cNvPr>
          <p:cNvSpPr txBox="1"/>
          <p:nvPr/>
        </p:nvSpPr>
        <p:spPr>
          <a:xfrm>
            <a:off x="640290" y="1225007"/>
            <a:ext cx="8281763"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3.1</a:t>
            </a:r>
            <a:r>
              <a:rPr lang="en-US" sz="1600" b="1" i="0" u="none" strike="noStrike" baseline="0" dirty="0"/>
              <a:t> </a:t>
            </a:r>
            <a:r>
              <a:rPr lang="en-US" sz="1600" b="0" i="0" u="none" strike="noStrike" baseline="0" dirty="0"/>
              <a:t>Modification of choke cavity for flux trapping study </a:t>
            </a:r>
            <a:r>
              <a:rPr lang="en-US" sz="1600" b="0" i="0" u="none" strike="noStrike" baseline="0" dirty="0">
                <a:solidFill>
                  <a:srgbClr val="A4C137"/>
                </a:solidFill>
              </a:rPr>
              <a:t>- </a:t>
            </a:r>
            <a:r>
              <a:rPr lang="en-US" sz="1600" b="0" i="1" u="none" strike="noStrike" baseline="0" dirty="0">
                <a:solidFill>
                  <a:srgbClr val="A4C137"/>
                </a:solidFill>
              </a:rPr>
              <a:t>Engineering report </a:t>
            </a:r>
            <a:r>
              <a:rPr lang="en-US" sz="1600" b="0" i="1" u="none" strike="noStrike" baseline="0" dirty="0">
                <a:solidFill>
                  <a:srgbClr val="1B3C70"/>
                </a:solidFill>
              </a:rPr>
              <a:t>M12</a:t>
            </a:r>
          </a:p>
        </p:txBody>
      </p:sp>
      <p:sp>
        <p:nvSpPr>
          <p:cNvPr id="29" name="TextBox 2">
            <a:extLst>
              <a:ext uri="{FF2B5EF4-FFF2-40B4-BE49-F238E27FC236}">
                <a16:creationId xmlns:a16="http://schemas.microsoft.com/office/drawing/2014/main" id="{187D2E3B-8D92-A4C8-C405-C557329D11F6}"/>
              </a:ext>
            </a:extLst>
          </p:cNvPr>
          <p:cNvSpPr txBox="1"/>
          <p:nvPr/>
        </p:nvSpPr>
        <p:spPr>
          <a:xfrm>
            <a:off x="8704563" y="1195944"/>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spTree>
    <p:extLst>
      <p:ext uri="{BB962C8B-B14F-4D97-AF65-F5344CB8AC3E}">
        <p14:creationId xmlns:p14="http://schemas.microsoft.com/office/powerpoint/2010/main" val="325896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A3A04-840D-8DAD-C41E-253DFDACF5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FE28B3-3B06-684F-4FFD-43DBD60A879A}"/>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3.3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DECD4EB4-C92F-86FC-45F8-33EB45716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42B9F259-0D4E-D370-699D-8CCE05BCF92D}"/>
              </a:ext>
            </a:extLst>
          </p:cNvPr>
          <p:cNvSpPr>
            <a:spLocks noGrp="1"/>
          </p:cNvSpPr>
          <p:nvPr>
            <p:ph idx="1"/>
          </p:nvPr>
        </p:nvSpPr>
        <p:spPr>
          <a:xfrm>
            <a:off x="838200" y="1254062"/>
            <a:ext cx="10515600" cy="537032"/>
          </a:xfrm>
        </p:spPr>
        <p:txBody>
          <a:bodyPr>
            <a:noAutofit/>
          </a:bodyPr>
          <a:lstStyle/>
          <a:p>
            <a:pPr marL="0" indent="0">
              <a:lnSpc>
                <a:spcPct val="100000"/>
              </a:lnSpc>
              <a:buNone/>
            </a:pPr>
            <a:r>
              <a:rPr lang="en-US" sz="4000" b="1" dirty="0">
                <a:solidFill>
                  <a:srgbClr val="A4C137"/>
                </a:solidFill>
              </a:rPr>
              <a:t>RF Tunability </a:t>
            </a:r>
            <a:r>
              <a:rPr lang="en-US" sz="2400" dirty="0">
                <a:solidFill>
                  <a:srgbClr val="012556"/>
                </a:solidFill>
              </a:rPr>
              <a:t>(INFN, CEA, </a:t>
            </a:r>
            <a:r>
              <a:rPr lang="en-US" sz="2400" b="1" dirty="0">
                <a:solidFill>
                  <a:srgbClr val="012556"/>
                </a:solidFill>
              </a:rPr>
              <a:t>HZB</a:t>
            </a:r>
            <a:r>
              <a:rPr lang="en-US" sz="2400" dirty="0">
                <a:solidFill>
                  <a:srgbClr val="012556"/>
                </a:solidFill>
              </a:rPr>
              <a:t>, UKRI) </a:t>
            </a:r>
            <a:r>
              <a:rPr lang="en-US" sz="2400" i="1" dirty="0">
                <a:solidFill>
                  <a:srgbClr val="012556"/>
                </a:solidFill>
              </a:rPr>
              <a:t>– Oliver </a:t>
            </a:r>
            <a:r>
              <a:rPr lang="en-US" sz="2400" i="1" dirty="0" err="1">
                <a:solidFill>
                  <a:srgbClr val="012556"/>
                </a:solidFill>
              </a:rPr>
              <a:t>Kugeler</a:t>
            </a:r>
            <a:endParaRPr lang="en-US" sz="2400" i="1" dirty="0">
              <a:solidFill>
                <a:srgbClr val="012556"/>
              </a:solidFill>
            </a:endParaRPr>
          </a:p>
        </p:txBody>
      </p:sp>
      <p:sp>
        <p:nvSpPr>
          <p:cNvPr id="3" name="Segnaposto contenuto 2">
            <a:extLst>
              <a:ext uri="{FF2B5EF4-FFF2-40B4-BE49-F238E27FC236}">
                <a16:creationId xmlns:a16="http://schemas.microsoft.com/office/drawing/2014/main" id="{FC45EEF3-5E48-B631-F21C-65B28DC43692}"/>
              </a:ext>
            </a:extLst>
          </p:cNvPr>
          <p:cNvSpPr txBox="1">
            <a:spLocks/>
          </p:cNvSpPr>
          <p:nvPr/>
        </p:nvSpPr>
        <p:spPr>
          <a:xfrm>
            <a:off x="838200" y="2073591"/>
            <a:ext cx="10515600" cy="3540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Objectives</a:t>
            </a:r>
            <a:endParaRPr lang="en-US" sz="1800" i="1" dirty="0">
              <a:solidFill>
                <a:srgbClr val="012556"/>
              </a:solidFill>
            </a:endParaRPr>
          </a:p>
          <a:p>
            <a:pPr>
              <a:lnSpc>
                <a:spcPct val="100000"/>
              </a:lnSpc>
              <a:buFont typeface="Montserrat" panose="00000500000000000000" pitchFamily="50" charset="0"/>
              <a:buChar char="▶"/>
            </a:pPr>
            <a:r>
              <a:rPr lang="en-US" sz="1800" dirty="0"/>
              <a:t>Explore new coating parameters on planar samples and small resonators to enhance the mechanical strength in SC A15 films.</a:t>
            </a:r>
          </a:p>
          <a:p>
            <a:pPr>
              <a:lnSpc>
                <a:spcPct val="100000"/>
              </a:lnSpc>
              <a:buFont typeface="Montserrat" panose="00000500000000000000" pitchFamily="50" charset="0"/>
              <a:buChar char="▶"/>
            </a:pPr>
            <a:r>
              <a:rPr lang="en-US" sz="1800" dirty="0"/>
              <a:t>Mechanical film-stability tests with planar samples.</a:t>
            </a:r>
          </a:p>
          <a:p>
            <a:pPr>
              <a:lnSpc>
                <a:spcPct val="100000"/>
              </a:lnSpc>
              <a:buFont typeface="Montserrat" panose="00000500000000000000" pitchFamily="50" charset="0"/>
              <a:buChar char="▶"/>
            </a:pPr>
            <a:r>
              <a:rPr lang="en-US" sz="1800" dirty="0"/>
              <a:t>Build cavity tuning system and perform vertical cryo-tests of coated cavities to explore RF performance limits and acceptable tuning without incurring film damage.</a:t>
            </a:r>
          </a:p>
          <a:p>
            <a:pPr>
              <a:buFont typeface="Montserrat" panose="00000500000000000000" pitchFamily="50" charset="0"/>
              <a:buChar char="▶"/>
            </a:pPr>
            <a:r>
              <a:rPr lang="en-US" sz="1800" dirty="0"/>
              <a:t>Devise cavity tuning schemes for Nb3Sn cavities fulfilling the required tuning parameters while taking into account the constraints of Nb3Sn. The implementation of FE-FRT to assist will be considered.</a:t>
            </a:r>
          </a:p>
          <a:p>
            <a:pPr>
              <a:lnSpc>
                <a:spcPct val="100000"/>
              </a:lnSpc>
            </a:pPr>
            <a:endParaRPr lang="en-US" sz="1800" dirty="0"/>
          </a:p>
        </p:txBody>
      </p:sp>
      <p:sp>
        <p:nvSpPr>
          <p:cNvPr id="6" name="CasellaDiTesto 5">
            <a:extLst>
              <a:ext uri="{FF2B5EF4-FFF2-40B4-BE49-F238E27FC236}">
                <a16:creationId xmlns:a16="http://schemas.microsoft.com/office/drawing/2014/main" id="{E327A756-556D-187E-7657-A33A7B1E98C2}"/>
              </a:ext>
            </a:extLst>
          </p:cNvPr>
          <p:cNvSpPr txBox="1"/>
          <p:nvPr/>
        </p:nvSpPr>
        <p:spPr>
          <a:xfrm>
            <a:off x="838200" y="5275073"/>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3.1</a:t>
            </a:r>
            <a:r>
              <a:rPr lang="en-US" sz="1600" b="1" i="0" u="none" strike="noStrike" baseline="0" dirty="0"/>
              <a:t> </a:t>
            </a:r>
            <a:r>
              <a:rPr lang="en-US" sz="1600" b="0" i="0" u="none" strike="noStrike" baseline="0" dirty="0"/>
              <a:t>Cavity tuning Report on implementation of cavity Q vs F tuning tool </a:t>
            </a:r>
            <a:r>
              <a:rPr lang="en-US" sz="1600" b="0" i="0" u="none" strike="noStrike" baseline="0" dirty="0">
                <a:solidFill>
                  <a:srgbClr val="A4C137"/>
                </a:solidFill>
              </a:rPr>
              <a:t>- </a:t>
            </a:r>
            <a:r>
              <a:rPr lang="en-US" sz="1600" b="0" i="1" u="none" strike="noStrike" baseline="0" dirty="0">
                <a:solidFill>
                  <a:srgbClr val="A4C137"/>
                </a:solidFill>
              </a:rPr>
              <a:t>HZB - Report </a:t>
            </a:r>
            <a:r>
              <a:rPr lang="en-US" sz="1600" b="0" i="1" u="none" strike="noStrike" baseline="0" dirty="0">
                <a:solidFill>
                  <a:srgbClr val="1B3C70"/>
                </a:solidFill>
              </a:rPr>
              <a:t>M24</a:t>
            </a:r>
          </a:p>
        </p:txBody>
      </p:sp>
      <p:sp>
        <p:nvSpPr>
          <p:cNvPr id="7" name="CasellaDiTesto 6">
            <a:extLst>
              <a:ext uri="{FF2B5EF4-FFF2-40B4-BE49-F238E27FC236}">
                <a16:creationId xmlns:a16="http://schemas.microsoft.com/office/drawing/2014/main" id="{9D2861ED-0795-C0F6-E607-9A985C86AB7C}"/>
              </a:ext>
            </a:extLst>
          </p:cNvPr>
          <p:cNvSpPr txBox="1"/>
          <p:nvPr/>
        </p:nvSpPr>
        <p:spPr>
          <a:xfrm>
            <a:off x="838200" y="5709341"/>
            <a:ext cx="10770222"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3.3</a:t>
            </a:r>
            <a:r>
              <a:rPr lang="en-US" sz="1600" b="1" i="0" u="none" strike="noStrike" baseline="0" dirty="0"/>
              <a:t> </a:t>
            </a:r>
            <a:r>
              <a:rPr lang="en-US" sz="1600" b="0" i="0" u="none" strike="noStrike" baseline="0" dirty="0"/>
              <a:t>Report on mechanical strength test of SC coatings </a:t>
            </a:r>
            <a:r>
              <a:rPr lang="en-US" sz="1600" b="0" i="0" u="none" strike="noStrike" baseline="0" dirty="0">
                <a:solidFill>
                  <a:srgbClr val="A4C137"/>
                </a:solidFill>
              </a:rPr>
              <a:t>- </a:t>
            </a:r>
            <a:r>
              <a:rPr lang="en-US" sz="1600" b="0" i="1" u="none" strike="noStrike" baseline="0" dirty="0">
                <a:solidFill>
                  <a:srgbClr val="A4C137"/>
                </a:solidFill>
              </a:rPr>
              <a:t>Test report </a:t>
            </a:r>
            <a:r>
              <a:rPr lang="en-US" sz="1600" b="0" i="1" u="none" strike="noStrike" baseline="0" dirty="0">
                <a:solidFill>
                  <a:srgbClr val="1B3C70"/>
                </a:solidFill>
              </a:rPr>
              <a:t>M30</a:t>
            </a:r>
          </a:p>
        </p:txBody>
      </p:sp>
      <p:sp>
        <p:nvSpPr>
          <p:cNvPr id="8" name="Segnaposto numero diapositiva 7">
            <a:extLst>
              <a:ext uri="{FF2B5EF4-FFF2-40B4-BE49-F238E27FC236}">
                <a16:creationId xmlns:a16="http://schemas.microsoft.com/office/drawing/2014/main" id="{0A9DD6EF-695F-86B4-8CEE-BCAD588845EE}"/>
              </a:ext>
            </a:extLst>
          </p:cNvPr>
          <p:cNvSpPr>
            <a:spLocks noGrp="1"/>
          </p:cNvSpPr>
          <p:nvPr>
            <p:ph type="sldNum" sz="quarter" idx="12"/>
          </p:nvPr>
        </p:nvSpPr>
        <p:spPr/>
        <p:txBody>
          <a:bodyPr/>
          <a:lstStyle/>
          <a:p>
            <a:fld id="{4068FCCF-9A80-B240-8D85-84F960565AFA}" type="slidenum">
              <a:rPr lang="en-BE" smtClean="0"/>
              <a:t>15</a:t>
            </a:fld>
            <a:endParaRPr lang="en-BE"/>
          </a:p>
        </p:txBody>
      </p:sp>
      <p:sp>
        <p:nvSpPr>
          <p:cNvPr id="9" name="TextBox 2">
            <a:extLst>
              <a:ext uri="{FF2B5EF4-FFF2-40B4-BE49-F238E27FC236}">
                <a16:creationId xmlns:a16="http://schemas.microsoft.com/office/drawing/2014/main" id="{F0B7EECA-BE31-11B1-C40A-FAFA9D9DC9F8}"/>
              </a:ext>
            </a:extLst>
          </p:cNvPr>
          <p:cNvSpPr txBox="1"/>
          <p:nvPr/>
        </p:nvSpPr>
        <p:spPr>
          <a:xfrm>
            <a:off x="10123399" y="5282447"/>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pic>
        <p:nvPicPr>
          <p:cNvPr id="11" name="Picture 2" descr="Helmholtz-Zentrum Berlin - Wikipedia">
            <a:extLst>
              <a:ext uri="{FF2B5EF4-FFF2-40B4-BE49-F238E27FC236}">
                <a16:creationId xmlns:a16="http://schemas.microsoft.com/office/drawing/2014/main" id="{85DEADFE-B257-E8C9-9F93-4C44C21615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1563" y="381896"/>
            <a:ext cx="1050782" cy="3594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DFA50863-0081-2690-7C4E-725B9D76E43C}"/>
              </a:ext>
            </a:extLst>
          </p:cNvPr>
          <p:cNvSpPr txBox="1"/>
          <p:nvPr/>
        </p:nvSpPr>
        <p:spPr>
          <a:xfrm>
            <a:off x="8219903" y="5694291"/>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pic>
        <p:nvPicPr>
          <p:cNvPr id="12" name="Picture 2" descr="Tick Immagini - Sfoglia 574,582 foto, vettoriali e video Stock | Adobe Stock">
            <a:extLst>
              <a:ext uri="{FF2B5EF4-FFF2-40B4-BE49-F238E27FC236}">
                <a16:creationId xmlns:a16="http://schemas.microsoft.com/office/drawing/2014/main" id="{00D37BD5-702E-6106-3863-08E4C5F70B6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575483" y="5321363"/>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1.814 immagini, foto stock, oggetti 3D e immagini vettoriali Ongoing icon |  Shutterstock">
            <a:extLst>
              <a:ext uri="{FF2B5EF4-FFF2-40B4-BE49-F238E27FC236}">
                <a16:creationId xmlns:a16="http://schemas.microsoft.com/office/drawing/2014/main" id="{12983C10-2CED-404E-3252-76FB297FE4D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575483" y="5733962"/>
            <a:ext cx="264129" cy="27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300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0EBB2-A65D-D32A-CA58-E972448987D2}"/>
            </a:ext>
          </a:extLst>
        </p:cNvPr>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FAE7742B-56E8-2ABA-FDF9-9543E27B32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617412" y="2928995"/>
            <a:ext cx="2366904" cy="1465640"/>
          </a:xfrm>
          <a:prstGeom prst="rect">
            <a:avLst/>
          </a:prstGeom>
          <a:noFill/>
          <a:ln>
            <a:noFill/>
          </a:ln>
        </p:spPr>
      </p:pic>
      <p:pic>
        <p:nvPicPr>
          <p:cNvPr id="5" name="Picture 2" descr="Innovate for Sustainable Accelerating Systems: Kick-Off Meeting">
            <a:extLst>
              <a:ext uri="{FF2B5EF4-FFF2-40B4-BE49-F238E27FC236}">
                <a16:creationId xmlns:a16="http://schemas.microsoft.com/office/drawing/2014/main" id="{1B2DAFB1-4030-FA13-0B79-6C0A242DE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numero diapositiva 7">
            <a:extLst>
              <a:ext uri="{FF2B5EF4-FFF2-40B4-BE49-F238E27FC236}">
                <a16:creationId xmlns:a16="http://schemas.microsoft.com/office/drawing/2014/main" id="{7735DE7D-D59A-0A84-838E-ACA9654EE0EF}"/>
              </a:ext>
            </a:extLst>
          </p:cNvPr>
          <p:cNvSpPr>
            <a:spLocks noGrp="1"/>
          </p:cNvSpPr>
          <p:nvPr>
            <p:ph type="sldNum" sz="quarter" idx="12"/>
          </p:nvPr>
        </p:nvSpPr>
        <p:spPr/>
        <p:txBody>
          <a:bodyPr/>
          <a:lstStyle/>
          <a:p>
            <a:fld id="{4068FCCF-9A80-B240-8D85-84F960565AFA}" type="slidenum">
              <a:rPr lang="en-BE" smtClean="0"/>
              <a:t>16</a:t>
            </a:fld>
            <a:endParaRPr lang="en-BE" dirty="0"/>
          </a:p>
        </p:txBody>
      </p:sp>
      <p:pic>
        <p:nvPicPr>
          <p:cNvPr id="11" name="Picture 2" descr="Helmholtz-Zentrum Berlin - Wikipedia">
            <a:extLst>
              <a:ext uri="{FF2B5EF4-FFF2-40B4-BE49-F238E27FC236}">
                <a16:creationId xmlns:a16="http://schemas.microsoft.com/office/drawing/2014/main" id="{9A77452E-C0BB-6915-D5E4-3D49923172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1563" y="381896"/>
            <a:ext cx="1050782" cy="3594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8">
            <a:extLst>
              <a:ext uri="{FF2B5EF4-FFF2-40B4-BE49-F238E27FC236}">
                <a16:creationId xmlns:a16="http://schemas.microsoft.com/office/drawing/2014/main" id="{B8E829C3-F3EB-3D3F-4841-3DFAB56BDE4A}"/>
              </a:ext>
            </a:extLst>
          </p:cNvPr>
          <p:cNvSpPr txBox="1"/>
          <p:nvPr/>
        </p:nvSpPr>
        <p:spPr>
          <a:xfrm>
            <a:off x="0" y="6590669"/>
            <a:ext cx="1547218" cy="261610"/>
          </a:xfrm>
          <a:prstGeom prst="rect">
            <a:avLst/>
          </a:prstGeom>
          <a:noFill/>
        </p:spPr>
        <p:txBody>
          <a:bodyPr wrap="none" rtlCol="0">
            <a:spAutoFit/>
          </a:bodyPr>
          <a:lstStyle/>
          <a:p>
            <a:r>
              <a:rPr lang="en-GB" sz="1100" i="1" dirty="0"/>
              <a:t>Courtesy of O. </a:t>
            </a:r>
            <a:r>
              <a:rPr lang="en-GB" sz="1100" i="1" dirty="0" err="1"/>
              <a:t>Kugeler</a:t>
            </a:r>
            <a:endParaRPr lang="en-GB" sz="1100" i="1" dirty="0"/>
          </a:p>
        </p:txBody>
      </p:sp>
      <p:pic>
        <p:nvPicPr>
          <p:cNvPr id="3" name="Grafik 5">
            <a:extLst>
              <a:ext uri="{FF2B5EF4-FFF2-40B4-BE49-F238E27FC236}">
                <a16:creationId xmlns:a16="http://schemas.microsoft.com/office/drawing/2014/main" id="{0EA15F5A-9FC9-8F55-DB48-9DD43F417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9117" y="2037262"/>
            <a:ext cx="3770810" cy="3969588"/>
          </a:xfrm>
          <a:prstGeom prst="rect">
            <a:avLst/>
          </a:prstGeom>
        </p:spPr>
      </p:pic>
      <p:sp>
        <p:nvSpPr>
          <p:cNvPr id="7" name="Textfeld 7">
            <a:extLst>
              <a:ext uri="{FF2B5EF4-FFF2-40B4-BE49-F238E27FC236}">
                <a16:creationId xmlns:a16="http://schemas.microsoft.com/office/drawing/2014/main" id="{AE6229D2-DA09-94B3-9256-D64090EEA637}"/>
              </a:ext>
            </a:extLst>
          </p:cNvPr>
          <p:cNvSpPr txBox="1"/>
          <p:nvPr/>
        </p:nvSpPr>
        <p:spPr>
          <a:xfrm>
            <a:off x="721519" y="1841281"/>
            <a:ext cx="5236666" cy="4211859"/>
          </a:xfrm>
          <a:prstGeom prst="rect">
            <a:avLst/>
          </a:prstGeom>
          <a:noFill/>
        </p:spPr>
        <p:txBody>
          <a:bodyPr wrap="square">
            <a:spAutoFit/>
          </a:bodyPr>
          <a:lstStyle/>
          <a:p>
            <a:pPr marL="177800" indent="-177800">
              <a:lnSpc>
                <a:spcPct val="150000"/>
              </a:lnSpc>
            </a:pPr>
            <a:r>
              <a:rPr lang="de-DE" sz="2000" b="1" dirty="0">
                <a:solidFill>
                  <a:srgbClr val="8CA72B"/>
                </a:solidFill>
              </a:rPr>
              <a:t>Blade Tuner Facility</a:t>
            </a:r>
            <a:endParaRPr lang="de-DE" sz="2000" b="1" dirty="0"/>
          </a:p>
          <a:p>
            <a:pPr marL="177800" indent="-177800">
              <a:lnSpc>
                <a:spcPct val="150000"/>
              </a:lnSpc>
              <a:buNone/>
            </a:pPr>
            <a:r>
              <a:rPr lang="de-DE" sz="1600" b="1" dirty="0" err="1"/>
              <a:t>Actuation</a:t>
            </a:r>
            <a:r>
              <a:rPr lang="de-DE" sz="1600" b="1" dirty="0"/>
              <a:t> &amp; RF Measurement</a:t>
            </a:r>
          </a:p>
          <a:p>
            <a:pPr marL="177800" indent="-177800">
              <a:lnSpc>
                <a:spcPct val="150000"/>
              </a:lnSpc>
              <a:buFont typeface="Arial" panose="020B0604020202020204" pitchFamily="34" charset="0"/>
              <a:buChar char="•"/>
            </a:pPr>
            <a:r>
              <a:rPr lang="de-DE" sz="1600" b="1" dirty="0"/>
              <a:t>Stepper </a:t>
            </a:r>
            <a:r>
              <a:rPr lang="de-DE" sz="1600" b="1" dirty="0" err="1"/>
              <a:t>motor</a:t>
            </a:r>
            <a:r>
              <a:rPr lang="de-DE" sz="1600" b="1" dirty="0"/>
              <a:t> (</a:t>
            </a:r>
            <a:r>
              <a:rPr lang="de-DE" sz="1600" b="1" dirty="0" err="1"/>
              <a:t>Phytron</a:t>
            </a:r>
            <a:r>
              <a:rPr lang="de-DE" sz="1600" b="1" dirty="0"/>
              <a:t>) + </a:t>
            </a:r>
            <a:r>
              <a:rPr lang="de-DE" sz="1600" b="1" dirty="0" err="1"/>
              <a:t>harmonic</a:t>
            </a:r>
            <a:r>
              <a:rPr lang="de-DE" sz="1600" b="1" dirty="0"/>
              <a:t> </a:t>
            </a:r>
            <a:r>
              <a:rPr lang="de-DE" sz="1600" b="1" dirty="0" err="1"/>
              <a:t>drive</a:t>
            </a:r>
            <a:br>
              <a:rPr lang="de-DE" sz="1600" dirty="0"/>
            </a:br>
            <a:r>
              <a:rPr lang="de-DE" sz="1600" dirty="0"/>
              <a:t>→ </a:t>
            </a:r>
            <a:r>
              <a:rPr lang="de-DE" sz="1600" dirty="0" err="1"/>
              <a:t>precise</a:t>
            </a:r>
            <a:r>
              <a:rPr lang="de-DE" sz="1600" dirty="0"/>
              <a:t>, </a:t>
            </a:r>
            <a:r>
              <a:rPr lang="de-DE" sz="1600" dirty="0" err="1"/>
              <a:t>reproducible</a:t>
            </a:r>
            <a:r>
              <a:rPr lang="de-DE" sz="1600" dirty="0"/>
              <a:t> </a:t>
            </a:r>
            <a:r>
              <a:rPr lang="de-DE" sz="1600" dirty="0" err="1"/>
              <a:t>cavity</a:t>
            </a:r>
            <a:r>
              <a:rPr lang="de-DE" sz="1600" dirty="0"/>
              <a:t> </a:t>
            </a:r>
            <a:r>
              <a:rPr lang="de-DE" sz="1600" dirty="0" err="1"/>
              <a:t>length</a:t>
            </a:r>
            <a:r>
              <a:rPr lang="de-DE" sz="1600" dirty="0"/>
              <a:t> </a:t>
            </a:r>
            <a:r>
              <a:rPr lang="de-DE" sz="1600" dirty="0" err="1"/>
              <a:t>control</a:t>
            </a:r>
            <a:endParaRPr lang="de-DE" sz="1600" dirty="0"/>
          </a:p>
          <a:p>
            <a:pPr marL="177800" indent="-177800">
              <a:lnSpc>
                <a:spcPct val="150000"/>
              </a:lnSpc>
              <a:buFont typeface="Arial" panose="020B0604020202020204" pitchFamily="34" charset="0"/>
              <a:buChar char="•"/>
            </a:pPr>
            <a:r>
              <a:rPr lang="de-DE" sz="1600" dirty="0" err="1"/>
              <a:t>Two</a:t>
            </a:r>
            <a:r>
              <a:rPr lang="de-DE" sz="1600" dirty="0"/>
              <a:t> </a:t>
            </a:r>
            <a:r>
              <a:rPr lang="de-DE" sz="1600" dirty="0" err="1"/>
              <a:t>antennas</a:t>
            </a:r>
            <a:r>
              <a:rPr lang="de-DE" sz="1600" dirty="0"/>
              <a:t>:</a:t>
            </a:r>
          </a:p>
          <a:p>
            <a:pPr marL="635000" lvl="2" indent="-177800">
              <a:lnSpc>
                <a:spcPct val="150000"/>
              </a:lnSpc>
              <a:buFont typeface="Arial" panose="020B0604020202020204" pitchFamily="34" charset="0"/>
              <a:buChar char="•"/>
            </a:pPr>
            <a:r>
              <a:rPr lang="de-DE" sz="1600" dirty="0" err="1"/>
              <a:t>One</a:t>
            </a:r>
            <a:r>
              <a:rPr lang="de-DE" sz="1600" dirty="0"/>
              <a:t> </a:t>
            </a:r>
            <a:r>
              <a:rPr lang="de-DE" sz="1600" b="1" dirty="0" err="1"/>
              <a:t>strongly</a:t>
            </a:r>
            <a:r>
              <a:rPr lang="de-DE" sz="1600" b="1" dirty="0"/>
              <a:t> </a:t>
            </a:r>
            <a:r>
              <a:rPr lang="de-DE" sz="1600" b="1" dirty="0" err="1"/>
              <a:t>coupled</a:t>
            </a:r>
            <a:endParaRPr lang="de-DE" sz="1600" dirty="0"/>
          </a:p>
          <a:p>
            <a:pPr marL="635000" lvl="2" indent="-177800">
              <a:lnSpc>
                <a:spcPct val="150000"/>
              </a:lnSpc>
              <a:buFont typeface="Arial" panose="020B0604020202020204" pitchFamily="34" charset="0"/>
              <a:buChar char="•"/>
            </a:pPr>
            <a:r>
              <a:rPr lang="de-DE" sz="1600" dirty="0" err="1"/>
              <a:t>One</a:t>
            </a:r>
            <a:r>
              <a:rPr lang="de-DE" sz="1600" dirty="0"/>
              <a:t> </a:t>
            </a:r>
            <a:r>
              <a:rPr lang="de-DE" sz="1600" b="1" dirty="0" err="1"/>
              <a:t>weakly</a:t>
            </a:r>
            <a:r>
              <a:rPr lang="de-DE" sz="1600" b="1" dirty="0"/>
              <a:t> </a:t>
            </a:r>
            <a:r>
              <a:rPr lang="de-DE" sz="1600" b="1" dirty="0" err="1"/>
              <a:t>coupled</a:t>
            </a:r>
            <a:endParaRPr lang="de-DE" sz="1600" dirty="0"/>
          </a:p>
          <a:p>
            <a:pPr marL="177800" indent="-177800">
              <a:lnSpc>
                <a:spcPct val="150000"/>
              </a:lnSpc>
              <a:buFont typeface="Arial" panose="020B0604020202020204" pitchFamily="34" charset="0"/>
              <a:buChar char="•"/>
            </a:pPr>
            <a:r>
              <a:rPr lang="de-DE" sz="1600" b="1" dirty="0"/>
              <a:t>Vector Network Analyzer (VNA)</a:t>
            </a:r>
            <a:r>
              <a:rPr lang="de-DE" sz="1600" dirty="0"/>
              <a:t>:</a:t>
            </a:r>
          </a:p>
          <a:p>
            <a:pPr marL="177800" lvl="1" indent="-177800">
              <a:lnSpc>
                <a:spcPct val="150000"/>
              </a:lnSpc>
              <a:buFont typeface="Arial" panose="020B0604020202020204" pitchFamily="34" charset="0"/>
              <a:buChar char="•"/>
            </a:pPr>
            <a:r>
              <a:rPr lang="de-DE" sz="1600" dirty="0" err="1"/>
              <a:t>Measures</a:t>
            </a:r>
            <a:r>
              <a:rPr lang="de-DE" sz="1600" dirty="0"/>
              <a:t> S-parameters </a:t>
            </a:r>
            <a:br>
              <a:rPr lang="de-DE" sz="1600" dirty="0"/>
            </a:br>
            <a:r>
              <a:rPr lang="de-DE" sz="1600" dirty="0"/>
              <a:t>→ </a:t>
            </a:r>
            <a:r>
              <a:rPr lang="de-DE" sz="1600" dirty="0" err="1"/>
              <a:t>resonance</a:t>
            </a:r>
            <a:r>
              <a:rPr lang="de-DE" sz="1600" dirty="0"/>
              <a:t> </a:t>
            </a:r>
            <a:r>
              <a:rPr lang="de-DE" sz="1600" dirty="0" err="1"/>
              <a:t>frequency</a:t>
            </a:r>
            <a:r>
              <a:rPr lang="de-DE" sz="1600" dirty="0"/>
              <a:t> &amp; </a:t>
            </a:r>
            <a:r>
              <a:rPr lang="de-DE" sz="1600" dirty="0" err="1"/>
              <a:t>bandwidth</a:t>
            </a:r>
            <a:endParaRPr lang="de-DE" sz="1600" dirty="0"/>
          </a:p>
          <a:p>
            <a:pPr marL="177800" indent="-177800">
              <a:lnSpc>
                <a:spcPct val="150000"/>
              </a:lnSpc>
              <a:buFont typeface="Arial" panose="020B0604020202020204" pitchFamily="34" charset="0"/>
              <a:buChar char="•"/>
            </a:pPr>
            <a:r>
              <a:rPr lang="de-DE" sz="1600" dirty="0" err="1"/>
              <a:t>Automated</a:t>
            </a:r>
            <a:r>
              <a:rPr lang="de-DE" sz="1600" dirty="0"/>
              <a:t> via </a:t>
            </a:r>
            <a:r>
              <a:rPr lang="de-DE" sz="1600" b="1" dirty="0"/>
              <a:t>Python GUI (ChatGPT-</a:t>
            </a:r>
            <a:r>
              <a:rPr lang="de-DE" sz="1600" b="1" dirty="0" err="1"/>
              <a:t>assisted</a:t>
            </a:r>
            <a:r>
              <a:rPr lang="de-DE" sz="1600" b="1" dirty="0"/>
              <a:t>)</a:t>
            </a:r>
            <a:endParaRPr lang="de-DE" sz="1600" dirty="0"/>
          </a:p>
        </p:txBody>
      </p:sp>
      <p:pic>
        <p:nvPicPr>
          <p:cNvPr id="2" name="Inhaltsplatzhalter 5">
            <a:extLst>
              <a:ext uri="{FF2B5EF4-FFF2-40B4-BE49-F238E27FC236}">
                <a16:creationId xmlns:a16="http://schemas.microsoft.com/office/drawing/2014/main" id="{641272C6-3379-2427-CA59-FBFFB2404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2908" y="4371150"/>
            <a:ext cx="2685331" cy="1967437"/>
          </a:xfrm>
          <a:prstGeom prst="rect">
            <a:avLst/>
          </a:prstGeom>
        </p:spPr>
      </p:pic>
      <p:pic>
        <p:nvPicPr>
          <p:cNvPr id="6" name="Immagine 5">
            <a:extLst>
              <a:ext uri="{FF2B5EF4-FFF2-40B4-BE49-F238E27FC236}">
                <a16:creationId xmlns:a16="http://schemas.microsoft.com/office/drawing/2014/main" id="{BCA2CDD1-5AEF-C1E9-E5B3-005A1DCDFCCD}"/>
              </a:ext>
            </a:extLst>
          </p:cNvPr>
          <p:cNvPicPr>
            <a:picLocks noChangeAspect="1"/>
          </p:cNvPicPr>
          <p:nvPr/>
        </p:nvPicPr>
        <p:blipFill>
          <a:blip r:embed="rId7"/>
          <a:srcRect/>
          <a:stretch/>
        </p:blipFill>
        <p:spPr>
          <a:xfrm>
            <a:off x="8229194" y="1841281"/>
            <a:ext cx="1926589" cy="2568785"/>
          </a:xfrm>
          <a:prstGeom prst="rect">
            <a:avLst/>
          </a:prstGeom>
        </p:spPr>
      </p:pic>
      <p:sp>
        <p:nvSpPr>
          <p:cNvPr id="9" name="TextBox 3">
            <a:extLst>
              <a:ext uri="{FF2B5EF4-FFF2-40B4-BE49-F238E27FC236}">
                <a16:creationId xmlns:a16="http://schemas.microsoft.com/office/drawing/2014/main" id="{EE7AA526-00CC-5E9C-3DE4-D700898908DA}"/>
              </a:ext>
            </a:extLst>
          </p:cNvPr>
          <p:cNvSpPr txBox="1"/>
          <p:nvPr/>
        </p:nvSpPr>
        <p:spPr>
          <a:xfrm>
            <a:off x="3067919" y="284907"/>
            <a:ext cx="7347396"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3.3</a:t>
            </a:r>
            <a:r>
              <a:rPr lang="en-US" sz="2800" dirty="0">
                <a:solidFill>
                  <a:schemeClr val="bg2">
                    <a:lumMod val="50000"/>
                  </a:schemeClr>
                </a:solidFill>
              </a:rPr>
              <a:t> – RF Tunability - </a:t>
            </a:r>
            <a:r>
              <a:rPr lang="en-US" sz="2800" b="1" dirty="0">
                <a:solidFill>
                  <a:schemeClr val="bg2">
                    <a:lumMod val="50000"/>
                  </a:schemeClr>
                </a:solidFill>
              </a:rPr>
              <a:t> achievements </a:t>
            </a:r>
            <a:endParaRPr lang="en-US" sz="2000" b="1" dirty="0">
              <a:solidFill>
                <a:schemeClr val="bg2">
                  <a:lumMod val="50000"/>
                </a:schemeClr>
              </a:solidFill>
            </a:endParaRPr>
          </a:p>
        </p:txBody>
      </p:sp>
      <p:sp>
        <p:nvSpPr>
          <p:cNvPr id="10" name="CasellaDiTesto 9">
            <a:extLst>
              <a:ext uri="{FF2B5EF4-FFF2-40B4-BE49-F238E27FC236}">
                <a16:creationId xmlns:a16="http://schemas.microsoft.com/office/drawing/2014/main" id="{20935B8E-1D92-596E-19D6-D17CBFB678BF}"/>
              </a:ext>
            </a:extLst>
          </p:cNvPr>
          <p:cNvSpPr txBox="1"/>
          <p:nvPr/>
        </p:nvSpPr>
        <p:spPr>
          <a:xfrm>
            <a:off x="1042639" y="1220005"/>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3.1</a:t>
            </a:r>
            <a:r>
              <a:rPr lang="en-US" sz="1600" b="1" i="0" u="none" strike="noStrike" baseline="0" dirty="0"/>
              <a:t> </a:t>
            </a:r>
            <a:r>
              <a:rPr lang="en-US" sz="1600" b="0" i="0" u="none" strike="noStrike" baseline="0" dirty="0"/>
              <a:t>Cavity tuning Report on implementation of cavity Q vs F tuning tool </a:t>
            </a:r>
            <a:r>
              <a:rPr lang="en-US" sz="1600" b="0" i="0" u="none" strike="noStrike" baseline="0" dirty="0">
                <a:solidFill>
                  <a:srgbClr val="A4C137"/>
                </a:solidFill>
              </a:rPr>
              <a:t>- </a:t>
            </a:r>
            <a:r>
              <a:rPr lang="en-US" sz="1600" b="0" i="1" u="none" strike="noStrike" baseline="0" dirty="0">
                <a:solidFill>
                  <a:srgbClr val="A4C137"/>
                </a:solidFill>
              </a:rPr>
              <a:t>HZB - Report </a:t>
            </a:r>
            <a:r>
              <a:rPr lang="en-US" sz="1600" b="0" i="1" u="none" strike="noStrike" baseline="0" dirty="0">
                <a:solidFill>
                  <a:srgbClr val="1B3C70"/>
                </a:solidFill>
              </a:rPr>
              <a:t>M24</a:t>
            </a:r>
          </a:p>
        </p:txBody>
      </p:sp>
      <p:sp>
        <p:nvSpPr>
          <p:cNvPr id="12" name="TextBox 2">
            <a:extLst>
              <a:ext uri="{FF2B5EF4-FFF2-40B4-BE49-F238E27FC236}">
                <a16:creationId xmlns:a16="http://schemas.microsoft.com/office/drawing/2014/main" id="{53BC8145-A329-1BF2-FFD5-B17D2D1D6950}"/>
              </a:ext>
            </a:extLst>
          </p:cNvPr>
          <p:cNvSpPr txBox="1"/>
          <p:nvPr/>
        </p:nvSpPr>
        <p:spPr>
          <a:xfrm>
            <a:off x="10327838" y="1227379"/>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pic>
        <p:nvPicPr>
          <p:cNvPr id="14" name="Picture 2" descr="Tick Immagini - Sfoglia 574,582 foto, vettoriali e video Stock | Adobe Stock">
            <a:extLst>
              <a:ext uri="{FF2B5EF4-FFF2-40B4-BE49-F238E27FC236}">
                <a16:creationId xmlns:a16="http://schemas.microsoft.com/office/drawing/2014/main" id="{6990B882-D292-76FC-C15F-0D914D7AD3C1}"/>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779922" y="1266295"/>
            <a:ext cx="299587" cy="27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996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FDD8-41ED-65BE-88E0-E34E0E4EC4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41B849-5CE0-8958-216A-3C35F6DB6E09}"/>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3.4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1613D7BC-D21A-44EA-2236-012AF39E9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10A40F65-1356-6CA2-76D6-6401C70AF400}"/>
              </a:ext>
            </a:extLst>
          </p:cNvPr>
          <p:cNvSpPr>
            <a:spLocks noGrp="1"/>
          </p:cNvSpPr>
          <p:nvPr>
            <p:ph idx="1"/>
          </p:nvPr>
        </p:nvSpPr>
        <p:spPr>
          <a:xfrm>
            <a:off x="838200" y="1254062"/>
            <a:ext cx="10515600" cy="537032"/>
          </a:xfrm>
        </p:spPr>
        <p:txBody>
          <a:bodyPr>
            <a:noAutofit/>
          </a:bodyPr>
          <a:lstStyle/>
          <a:p>
            <a:pPr marL="0" indent="0">
              <a:lnSpc>
                <a:spcPct val="100000"/>
              </a:lnSpc>
              <a:buNone/>
            </a:pPr>
            <a:r>
              <a:rPr lang="en-US" sz="4000" b="1" dirty="0">
                <a:solidFill>
                  <a:srgbClr val="A4C137"/>
                </a:solidFill>
              </a:rPr>
              <a:t>Adaptive Layers </a:t>
            </a:r>
            <a:r>
              <a:rPr lang="en-US" sz="2400" dirty="0">
                <a:solidFill>
                  <a:srgbClr val="012556"/>
                </a:solidFill>
              </a:rPr>
              <a:t>(INFN, </a:t>
            </a:r>
            <a:r>
              <a:rPr lang="en-US" sz="2400" b="1" dirty="0">
                <a:solidFill>
                  <a:srgbClr val="012556"/>
                </a:solidFill>
              </a:rPr>
              <a:t>CEA</a:t>
            </a:r>
            <a:r>
              <a:rPr lang="en-US" sz="2400" dirty="0">
                <a:solidFill>
                  <a:srgbClr val="012556"/>
                </a:solidFill>
              </a:rPr>
              <a:t>, HZB, UKRI) </a:t>
            </a:r>
            <a:r>
              <a:rPr lang="en-US" sz="2400" i="1" dirty="0">
                <a:solidFill>
                  <a:srgbClr val="012556"/>
                </a:solidFill>
              </a:rPr>
              <a:t>– Thomas </a:t>
            </a:r>
            <a:r>
              <a:rPr lang="en-US" sz="2400" i="1" dirty="0" err="1">
                <a:solidFill>
                  <a:srgbClr val="012556"/>
                </a:solidFill>
              </a:rPr>
              <a:t>Proslier</a:t>
            </a:r>
            <a:endParaRPr lang="en-US" sz="2400" i="1" dirty="0">
              <a:solidFill>
                <a:srgbClr val="012556"/>
              </a:solidFill>
            </a:endParaRPr>
          </a:p>
        </p:txBody>
      </p:sp>
      <p:sp>
        <p:nvSpPr>
          <p:cNvPr id="8" name="Segnaposto contenuto 2">
            <a:extLst>
              <a:ext uri="{FF2B5EF4-FFF2-40B4-BE49-F238E27FC236}">
                <a16:creationId xmlns:a16="http://schemas.microsoft.com/office/drawing/2014/main" id="{A16E8A9B-53BE-F60A-D5BA-AE4D9804BD26}"/>
              </a:ext>
            </a:extLst>
          </p:cNvPr>
          <p:cNvSpPr txBox="1">
            <a:spLocks/>
          </p:cNvSpPr>
          <p:nvPr/>
        </p:nvSpPr>
        <p:spPr>
          <a:xfrm>
            <a:off x="838199" y="2351313"/>
            <a:ext cx="10735491" cy="2116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a:solidFill>
                  <a:srgbClr val="012556"/>
                </a:solidFill>
              </a:rPr>
              <a:t>Objectives</a:t>
            </a:r>
            <a:endParaRPr lang="en-US" sz="1800" i="1" dirty="0">
              <a:solidFill>
                <a:srgbClr val="012556"/>
              </a:solidFill>
            </a:endParaRPr>
          </a:p>
          <a:p>
            <a:pPr>
              <a:lnSpc>
                <a:spcPct val="100000"/>
              </a:lnSpc>
              <a:buFont typeface="Montserrat" panose="00000500000000000000" pitchFamily="50" charset="0"/>
              <a:buChar char="▶"/>
            </a:pPr>
            <a:r>
              <a:rPr lang="en-US" sz="1800" dirty="0"/>
              <a:t>Develop adaptative layers by atomic layer deposition on Cu that are stable up to 650 °C.</a:t>
            </a:r>
            <a:br>
              <a:rPr lang="en-US" sz="1800" dirty="0"/>
            </a:br>
            <a:r>
              <a:rPr lang="en-US" sz="1800" i="1" dirty="0"/>
              <a:t>Insulating oxides layer: Al</a:t>
            </a:r>
            <a:r>
              <a:rPr lang="en-US" sz="1800" i="1" baseline="-25000" dirty="0"/>
              <a:t>2</a:t>
            </a:r>
            <a:r>
              <a:rPr lang="en-US" sz="1800" i="1" dirty="0"/>
              <a:t>O</a:t>
            </a:r>
            <a:r>
              <a:rPr lang="en-US" sz="1800" i="1" baseline="-25000" dirty="0"/>
              <a:t>3</a:t>
            </a:r>
            <a:r>
              <a:rPr lang="en-US" sz="1800" i="1" dirty="0"/>
              <a:t>, ZrO</a:t>
            </a:r>
            <a:r>
              <a:rPr lang="en-US" sz="1800" i="1" baseline="-25000" dirty="0"/>
              <a:t>2</a:t>
            </a:r>
            <a:r>
              <a:rPr lang="en-US" sz="1800" i="1" dirty="0"/>
              <a:t>, </a:t>
            </a:r>
            <a:r>
              <a:rPr lang="en-US" sz="1800" i="1" dirty="0" err="1"/>
              <a:t>ZrAlO</a:t>
            </a:r>
            <a:r>
              <a:rPr lang="en-US" sz="1800" i="1" baseline="-25000" dirty="0" err="1"/>
              <a:t>X</a:t>
            </a:r>
            <a:r>
              <a:rPr lang="en-US" sz="1800" i="1" dirty="0"/>
              <a:t> as diffusion barriers</a:t>
            </a:r>
          </a:p>
          <a:p>
            <a:pPr>
              <a:lnSpc>
                <a:spcPct val="100000"/>
              </a:lnSpc>
              <a:buFont typeface="Montserrat" panose="00000500000000000000" pitchFamily="50" charset="0"/>
              <a:buChar char="▶"/>
            </a:pPr>
            <a:r>
              <a:rPr lang="en-US" sz="1800" dirty="0"/>
              <a:t>Compare performance Nb</a:t>
            </a:r>
            <a:r>
              <a:rPr lang="en-US" sz="1800" baseline="-25000" dirty="0"/>
              <a:t>3</a:t>
            </a:r>
            <a:r>
              <a:rPr lang="en-US" sz="1800" dirty="0"/>
              <a:t>Sn on Cu with and without adaptive layers on planar samples and QPR.</a:t>
            </a:r>
          </a:p>
        </p:txBody>
      </p:sp>
      <p:sp>
        <p:nvSpPr>
          <p:cNvPr id="9" name="CasellaDiTesto 8">
            <a:extLst>
              <a:ext uri="{FF2B5EF4-FFF2-40B4-BE49-F238E27FC236}">
                <a16:creationId xmlns:a16="http://schemas.microsoft.com/office/drawing/2014/main" id="{A3501DFD-5288-6647-CE75-E3F5174253D5}"/>
              </a:ext>
            </a:extLst>
          </p:cNvPr>
          <p:cNvSpPr txBox="1"/>
          <p:nvPr/>
        </p:nvSpPr>
        <p:spPr>
          <a:xfrm>
            <a:off x="838200" y="4564607"/>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3.3</a:t>
            </a:r>
            <a:r>
              <a:rPr lang="en-US" sz="1600" b="1" i="0" u="none" strike="noStrike" baseline="0" dirty="0"/>
              <a:t> </a:t>
            </a:r>
            <a:r>
              <a:rPr lang="en-US" sz="1600" b="0" i="0" u="none" strike="noStrike" baseline="0" dirty="0"/>
              <a:t>Adaptive Layer Report on QPR study of Nb</a:t>
            </a:r>
            <a:r>
              <a:rPr lang="en-US" sz="1600" b="0" i="0" u="none" strike="noStrike" baseline="-25000" dirty="0"/>
              <a:t>3</a:t>
            </a:r>
            <a:r>
              <a:rPr lang="en-US" sz="1600" b="0" i="0" u="none" strike="noStrike" baseline="0" dirty="0"/>
              <a:t>Sn on Cu &amp; adaptive layers </a:t>
            </a:r>
            <a:r>
              <a:rPr lang="en-US" sz="1600" b="0" i="0" u="none" strike="noStrike" baseline="0" dirty="0">
                <a:solidFill>
                  <a:srgbClr val="A4C137"/>
                </a:solidFill>
              </a:rPr>
              <a:t>- CEA</a:t>
            </a:r>
            <a:r>
              <a:rPr lang="en-US" sz="1600" b="0" i="1" u="none" strike="noStrike" baseline="0" dirty="0">
                <a:solidFill>
                  <a:srgbClr val="A4C137"/>
                </a:solidFill>
              </a:rPr>
              <a:t> - Report </a:t>
            </a:r>
            <a:r>
              <a:rPr lang="en-US" sz="1600" b="0" i="1" u="none" strike="noStrike" baseline="0" dirty="0">
                <a:solidFill>
                  <a:srgbClr val="1B3C70"/>
                </a:solidFill>
              </a:rPr>
              <a:t>M38</a:t>
            </a:r>
          </a:p>
        </p:txBody>
      </p:sp>
      <p:sp>
        <p:nvSpPr>
          <p:cNvPr id="10" name="CasellaDiTesto 9">
            <a:extLst>
              <a:ext uri="{FF2B5EF4-FFF2-40B4-BE49-F238E27FC236}">
                <a16:creationId xmlns:a16="http://schemas.microsoft.com/office/drawing/2014/main" id="{5079A363-FCF6-2461-443E-8EB87C9A0964}"/>
              </a:ext>
            </a:extLst>
          </p:cNvPr>
          <p:cNvSpPr txBox="1"/>
          <p:nvPr/>
        </p:nvSpPr>
        <p:spPr>
          <a:xfrm>
            <a:off x="838199" y="5156055"/>
            <a:ext cx="10770222"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3.2</a:t>
            </a:r>
            <a:r>
              <a:rPr lang="en-US" sz="1600" b="1" i="0" u="none" strike="noStrike" baseline="0" dirty="0"/>
              <a:t> </a:t>
            </a:r>
            <a:r>
              <a:rPr lang="en-US" sz="1600" b="0" i="0" u="none" strike="noStrike" baseline="0" dirty="0"/>
              <a:t>Developed ALD adaptive layers on Cu </a:t>
            </a:r>
            <a:r>
              <a:rPr lang="en-US" sz="1600" b="0" i="0" u="none" strike="noStrike" baseline="0" dirty="0">
                <a:solidFill>
                  <a:srgbClr val="A4C137"/>
                </a:solidFill>
              </a:rPr>
              <a:t>- </a:t>
            </a:r>
            <a:r>
              <a:rPr lang="en-US" sz="1600" b="0" i="1" u="none" strike="noStrike" baseline="0" dirty="0">
                <a:solidFill>
                  <a:srgbClr val="A4C137"/>
                </a:solidFill>
              </a:rPr>
              <a:t>Test report </a:t>
            </a:r>
            <a:r>
              <a:rPr lang="en-US" sz="1600" b="0" i="1" u="none" strike="noStrike" baseline="0" dirty="0">
                <a:solidFill>
                  <a:srgbClr val="1B3C70"/>
                </a:solidFill>
              </a:rPr>
              <a:t>M24</a:t>
            </a:r>
          </a:p>
        </p:txBody>
      </p:sp>
      <p:sp>
        <p:nvSpPr>
          <p:cNvPr id="3" name="Segnaposto numero diapositiva 2">
            <a:extLst>
              <a:ext uri="{FF2B5EF4-FFF2-40B4-BE49-F238E27FC236}">
                <a16:creationId xmlns:a16="http://schemas.microsoft.com/office/drawing/2014/main" id="{FD6426A5-6F33-B741-9D89-3B4FE9F94000}"/>
              </a:ext>
            </a:extLst>
          </p:cNvPr>
          <p:cNvSpPr>
            <a:spLocks noGrp="1"/>
          </p:cNvSpPr>
          <p:nvPr>
            <p:ph type="sldNum" sz="quarter" idx="12"/>
          </p:nvPr>
        </p:nvSpPr>
        <p:spPr/>
        <p:txBody>
          <a:bodyPr/>
          <a:lstStyle/>
          <a:p>
            <a:fld id="{4068FCCF-9A80-B240-8D85-84F960565AFA}" type="slidenum">
              <a:rPr lang="en-BE" smtClean="0"/>
              <a:t>17</a:t>
            </a:fld>
            <a:endParaRPr lang="en-BE"/>
          </a:p>
        </p:txBody>
      </p:sp>
      <p:sp>
        <p:nvSpPr>
          <p:cNvPr id="6" name="TextBox 2">
            <a:extLst>
              <a:ext uri="{FF2B5EF4-FFF2-40B4-BE49-F238E27FC236}">
                <a16:creationId xmlns:a16="http://schemas.microsoft.com/office/drawing/2014/main" id="{32C8DEB9-29AB-FF93-334E-B38A7A71F7E6}"/>
              </a:ext>
            </a:extLst>
          </p:cNvPr>
          <p:cNvSpPr txBox="1"/>
          <p:nvPr/>
        </p:nvSpPr>
        <p:spPr>
          <a:xfrm>
            <a:off x="7092723" y="5164754"/>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sp>
        <p:nvSpPr>
          <p:cNvPr id="7" name="TextBox 2">
            <a:extLst>
              <a:ext uri="{FF2B5EF4-FFF2-40B4-BE49-F238E27FC236}">
                <a16:creationId xmlns:a16="http://schemas.microsoft.com/office/drawing/2014/main" id="{1277D3FA-CCA8-046D-3106-6ED8BFC410FF}"/>
              </a:ext>
            </a:extLst>
          </p:cNvPr>
          <p:cNvSpPr txBox="1"/>
          <p:nvPr/>
        </p:nvSpPr>
        <p:spPr>
          <a:xfrm>
            <a:off x="10245926" y="4568957"/>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pic>
        <p:nvPicPr>
          <p:cNvPr id="11" name="Picture 2" descr="Tick Immagini - Sfoglia 574,582 foto, vettoriali e video Stock | Adobe Stock">
            <a:extLst>
              <a:ext uri="{FF2B5EF4-FFF2-40B4-BE49-F238E27FC236}">
                <a16:creationId xmlns:a16="http://schemas.microsoft.com/office/drawing/2014/main" id="{C470E9CA-2139-FAE1-7AE1-2C38B19942F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619036" y="4603163"/>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1.814 immagini, foto stock, oggetti 3D e immagini vettoriali Ongoing icon |  Shutterstock">
            <a:extLst>
              <a:ext uri="{FF2B5EF4-FFF2-40B4-BE49-F238E27FC236}">
                <a16:creationId xmlns:a16="http://schemas.microsoft.com/office/drawing/2014/main" id="{366BB839-9967-6790-8713-41CDCB487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19036" y="5176706"/>
            <a:ext cx="264129" cy="276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95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F11E-58D4-C0BF-1CA2-93DFE4D405D9}"/>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EA8FE330-D048-880C-2BFD-9330F9AA3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C7E763B7-3B6C-0081-7394-260D466E2C04}"/>
              </a:ext>
            </a:extLst>
          </p:cNvPr>
          <p:cNvSpPr>
            <a:spLocks noChangeArrowheads="1"/>
          </p:cNvSpPr>
          <p:nvPr/>
        </p:nvSpPr>
        <p:spPr bwMode="auto">
          <a:xfrm>
            <a:off x="524408" y="55626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4">
            <a:extLst>
              <a:ext uri="{FF2B5EF4-FFF2-40B4-BE49-F238E27FC236}">
                <a16:creationId xmlns:a16="http://schemas.microsoft.com/office/drawing/2014/main" id="{7FD01719-5AF3-D733-C40A-0793A30C6A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5124" y="324621"/>
            <a:ext cx="712765" cy="58109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1">
            <a:extLst>
              <a:ext uri="{FF2B5EF4-FFF2-40B4-BE49-F238E27FC236}">
                <a16:creationId xmlns:a16="http://schemas.microsoft.com/office/drawing/2014/main" id="{623A097A-9CAC-E22C-9D02-EB87CA5F3F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 t="6689" r="9205"/>
          <a:stretch/>
        </p:blipFill>
        <p:spPr>
          <a:xfrm>
            <a:off x="9147498" y="4378415"/>
            <a:ext cx="2660938" cy="2289284"/>
          </a:xfrm>
          <a:prstGeom prst="rect">
            <a:avLst/>
          </a:prstGeom>
        </p:spPr>
      </p:pic>
      <p:sp>
        <p:nvSpPr>
          <p:cNvPr id="17" name="ZoneTexte 12">
            <a:extLst>
              <a:ext uri="{FF2B5EF4-FFF2-40B4-BE49-F238E27FC236}">
                <a16:creationId xmlns:a16="http://schemas.microsoft.com/office/drawing/2014/main" id="{5D026EB5-5191-3759-91EF-66677B29166C}"/>
              </a:ext>
            </a:extLst>
          </p:cNvPr>
          <p:cNvSpPr txBox="1"/>
          <p:nvPr/>
        </p:nvSpPr>
        <p:spPr>
          <a:xfrm>
            <a:off x="8996352" y="4159579"/>
            <a:ext cx="2963230" cy="276999"/>
          </a:xfrm>
          <a:prstGeom prst="rect">
            <a:avLst/>
          </a:prstGeom>
          <a:noFill/>
        </p:spPr>
        <p:txBody>
          <a:bodyPr wrap="square" rtlCol="0">
            <a:spAutoFit/>
          </a:bodyPr>
          <a:lstStyle/>
          <a:p>
            <a:pPr algn="ctr"/>
            <a:r>
              <a:rPr lang="fr-FR" sz="1200" b="1" i="1" dirty="0" err="1"/>
              <a:t>After</a:t>
            </a:r>
            <a:r>
              <a:rPr lang="fr-FR" sz="1200" b="1" i="1" dirty="0"/>
              <a:t> </a:t>
            </a:r>
            <a:r>
              <a:rPr lang="fr-FR" sz="1200" b="1" i="1" dirty="0" err="1"/>
              <a:t>annealing</a:t>
            </a:r>
            <a:r>
              <a:rPr lang="fr-FR" sz="1200" b="1" i="1" dirty="0"/>
              <a:t> 700°C-2hrs + HPR</a:t>
            </a:r>
          </a:p>
        </p:txBody>
      </p:sp>
      <p:sp>
        <p:nvSpPr>
          <p:cNvPr id="18" name="ZoneTexte 16">
            <a:extLst>
              <a:ext uri="{FF2B5EF4-FFF2-40B4-BE49-F238E27FC236}">
                <a16:creationId xmlns:a16="http://schemas.microsoft.com/office/drawing/2014/main" id="{C68CE9FC-2BEF-247E-F1FC-121EEB273D7B}"/>
              </a:ext>
            </a:extLst>
          </p:cNvPr>
          <p:cNvSpPr txBox="1"/>
          <p:nvPr/>
        </p:nvSpPr>
        <p:spPr>
          <a:xfrm>
            <a:off x="9479337" y="4602277"/>
            <a:ext cx="489236" cy="307777"/>
          </a:xfrm>
          <a:prstGeom prst="rect">
            <a:avLst/>
          </a:prstGeom>
          <a:noFill/>
        </p:spPr>
        <p:txBody>
          <a:bodyPr wrap="none" rtlCol="0">
            <a:spAutoFit/>
          </a:bodyPr>
          <a:lstStyle/>
          <a:p>
            <a:r>
              <a:rPr lang="fr-FR" sz="1400" dirty="0"/>
              <a:t>XPS</a:t>
            </a:r>
          </a:p>
        </p:txBody>
      </p:sp>
      <p:sp>
        <p:nvSpPr>
          <p:cNvPr id="7" name="Segnaposto numero diapositiva 6">
            <a:extLst>
              <a:ext uri="{FF2B5EF4-FFF2-40B4-BE49-F238E27FC236}">
                <a16:creationId xmlns:a16="http://schemas.microsoft.com/office/drawing/2014/main" id="{43796525-D520-F38E-2139-54CC73C2C86F}"/>
              </a:ext>
            </a:extLst>
          </p:cNvPr>
          <p:cNvSpPr>
            <a:spLocks noGrp="1"/>
          </p:cNvSpPr>
          <p:nvPr>
            <p:ph type="sldNum" sz="quarter" idx="12"/>
          </p:nvPr>
        </p:nvSpPr>
        <p:spPr>
          <a:xfrm>
            <a:off x="9119963" y="6431267"/>
            <a:ext cx="2743200" cy="365125"/>
          </a:xfrm>
        </p:spPr>
        <p:txBody>
          <a:bodyPr/>
          <a:lstStyle/>
          <a:p>
            <a:fld id="{4068FCCF-9A80-B240-8D85-84F960565AFA}" type="slidenum">
              <a:rPr lang="en-BE" smtClean="0"/>
              <a:t>18</a:t>
            </a:fld>
            <a:endParaRPr lang="en-BE"/>
          </a:p>
        </p:txBody>
      </p:sp>
      <p:sp>
        <p:nvSpPr>
          <p:cNvPr id="9" name="CasellaDiTesto 8">
            <a:extLst>
              <a:ext uri="{FF2B5EF4-FFF2-40B4-BE49-F238E27FC236}">
                <a16:creationId xmlns:a16="http://schemas.microsoft.com/office/drawing/2014/main" id="{301AB91C-7AF3-718D-058E-08A777AD1D69}"/>
              </a:ext>
            </a:extLst>
          </p:cNvPr>
          <p:cNvSpPr txBox="1"/>
          <p:nvPr/>
        </p:nvSpPr>
        <p:spPr>
          <a:xfrm>
            <a:off x="1014745" y="1234771"/>
            <a:ext cx="5383992"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3.2</a:t>
            </a:r>
            <a:r>
              <a:rPr lang="en-US" sz="1600" b="1" i="0" u="none" strike="noStrike" baseline="0" dirty="0"/>
              <a:t> </a:t>
            </a:r>
            <a:r>
              <a:rPr lang="en-US" sz="1600" b="0" i="0" u="none" strike="noStrike" baseline="0" dirty="0"/>
              <a:t>Developed ALD adaptive layers on Cu </a:t>
            </a:r>
            <a:r>
              <a:rPr lang="en-US" sz="1600" b="0" i="0" u="none" strike="noStrike" baseline="0" dirty="0">
                <a:solidFill>
                  <a:srgbClr val="8CA72B"/>
                </a:solidFill>
              </a:rPr>
              <a:t>- </a:t>
            </a:r>
            <a:r>
              <a:rPr lang="en-US" sz="1600" b="0" i="1" u="none" strike="noStrike" baseline="0" dirty="0">
                <a:solidFill>
                  <a:srgbClr val="8CA72B"/>
                </a:solidFill>
              </a:rPr>
              <a:t>M24</a:t>
            </a:r>
          </a:p>
        </p:txBody>
      </p:sp>
      <p:sp>
        <p:nvSpPr>
          <p:cNvPr id="19" name="TextBox 2">
            <a:extLst>
              <a:ext uri="{FF2B5EF4-FFF2-40B4-BE49-F238E27FC236}">
                <a16:creationId xmlns:a16="http://schemas.microsoft.com/office/drawing/2014/main" id="{CAE5C92B-6877-4D7F-D213-45BC71D035A9}"/>
              </a:ext>
            </a:extLst>
          </p:cNvPr>
          <p:cNvSpPr txBox="1"/>
          <p:nvPr/>
        </p:nvSpPr>
        <p:spPr>
          <a:xfrm>
            <a:off x="6326307" y="1204235"/>
            <a:ext cx="1230401" cy="338554"/>
          </a:xfrm>
          <a:prstGeom prst="rect">
            <a:avLst/>
          </a:prstGeom>
          <a:solidFill>
            <a:srgbClr val="8CA72B"/>
          </a:solidFill>
        </p:spPr>
        <p:txBody>
          <a:bodyPr wrap="none" rtlCol="0">
            <a:spAutoFit/>
          </a:bodyPr>
          <a:lstStyle/>
          <a:p>
            <a:r>
              <a:rPr lang="en-GB" sz="1600" b="1" dirty="0">
                <a:solidFill>
                  <a:schemeClr val="bg1"/>
                </a:solidFill>
              </a:rPr>
              <a:t>Completed</a:t>
            </a:r>
          </a:p>
        </p:txBody>
      </p:sp>
      <p:pic>
        <p:nvPicPr>
          <p:cNvPr id="21" name="Immagine 20" descr="The image shows a series of microscopy images depicting various samples, labeled with their magnification, voltage, and other details, before and after an annealing process.&#10;&#10;Il contenuto generato dall'IA potrebbe non essere corretto.">
            <a:extLst>
              <a:ext uri="{FF2B5EF4-FFF2-40B4-BE49-F238E27FC236}">
                <a16:creationId xmlns:a16="http://schemas.microsoft.com/office/drawing/2014/main" id="{4E8C162A-917B-2289-7FFE-C3E2A4869923}"/>
              </a:ext>
            </a:extLst>
          </p:cNvPr>
          <p:cNvPicPr>
            <a:picLocks noChangeAspect="1"/>
          </p:cNvPicPr>
          <p:nvPr/>
        </p:nvPicPr>
        <p:blipFill>
          <a:blip r:embed="rId6"/>
          <a:stretch>
            <a:fillRect/>
          </a:stretch>
        </p:blipFill>
        <p:spPr>
          <a:xfrm>
            <a:off x="8205367" y="1241574"/>
            <a:ext cx="3526411" cy="2860510"/>
          </a:xfrm>
          <a:prstGeom prst="rect">
            <a:avLst/>
          </a:prstGeom>
        </p:spPr>
      </p:pic>
      <p:sp>
        <p:nvSpPr>
          <p:cNvPr id="22" name="TextBox 8">
            <a:extLst>
              <a:ext uri="{FF2B5EF4-FFF2-40B4-BE49-F238E27FC236}">
                <a16:creationId xmlns:a16="http://schemas.microsoft.com/office/drawing/2014/main" id="{7A90DBD1-BF41-1B28-E7F0-43B4572B3795}"/>
              </a:ext>
            </a:extLst>
          </p:cNvPr>
          <p:cNvSpPr txBox="1"/>
          <p:nvPr/>
        </p:nvSpPr>
        <p:spPr>
          <a:xfrm>
            <a:off x="0" y="6590669"/>
            <a:ext cx="1519968" cy="261610"/>
          </a:xfrm>
          <a:prstGeom prst="rect">
            <a:avLst/>
          </a:prstGeom>
          <a:noFill/>
        </p:spPr>
        <p:txBody>
          <a:bodyPr wrap="none" rtlCol="0">
            <a:spAutoFit/>
          </a:bodyPr>
          <a:lstStyle/>
          <a:p>
            <a:r>
              <a:rPr lang="en-GB" sz="1100" i="1" dirty="0"/>
              <a:t>Courtesy of T. </a:t>
            </a:r>
            <a:r>
              <a:rPr lang="en-GB" sz="1100" i="1" dirty="0" err="1"/>
              <a:t>Proslier</a:t>
            </a:r>
            <a:endParaRPr lang="en-GB" sz="1100" i="1" dirty="0"/>
          </a:p>
        </p:txBody>
      </p:sp>
      <p:sp>
        <p:nvSpPr>
          <p:cNvPr id="23" name="Espace réservé du contenu 2">
            <a:extLst>
              <a:ext uri="{FF2B5EF4-FFF2-40B4-BE49-F238E27FC236}">
                <a16:creationId xmlns:a16="http://schemas.microsoft.com/office/drawing/2014/main" id="{3BF4EDD5-C32E-5B79-68FE-99A4780EE821}"/>
              </a:ext>
            </a:extLst>
          </p:cNvPr>
          <p:cNvSpPr>
            <a:spLocks noGrp="1"/>
          </p:cNvSpPr>
          <p:nvPr>
            <p:ph idx="1"/>
          </p:nvPr>
        </p:nvSpPr>
        <p:spPr>
          <a:xfrm>
            <a:off x="676860" y="1601672"/>
            <a:ext cx="7340756" cy="2582899"/>
          </a:xfrm>
        </p:spPr>
        <p:txBody>
          <a:bodyPr>
            <a:noAutofit/>
          </a:bodyPr>
          <a:lstStyle/>
          <a:p>
            <a:pPr marL="39688" lvl="1" indent="0">
              <a:lnSpc>
                <a:spcPct val="100000"/>
              </a:lnSpc>
              <a:buNone/>
            </a:pPr>
            <a:r>
              <a:rPr lang="en-US" sz="1600" b="1" dirty="0">
                <a:solidFill>
                  <a:srgbClr val="8CA72B"/>
                </a:solidFill>
              </a:rPr>
              <a:t>MAIN RESULTS ACHIEVED</a:t>
            </a:r>
          </a:p>
          <a:p>
            <a:pPr marL="39688" lvl="1" indent="0">
              <a:lnSpc>
                <a:spcPct val="100000"/>
              </a:lnSpc>
              <a:buNone/>
            </a:pPr>
            <a:r>
              <a:rPr lang="en-US" sz="1600" b="1" dirty="0"/>
              <a:t>Developed several insulating ALD layers:</a:t>
            </a:r>
            <a:br>
              <a:rPr lang="en-US" sz="1600" dirty="0"/>
            </a:br>
            <a:r>
              <a:rPr lang="en-US" sz="1600" b="1" dirty="0"/>
              <a:t>Al</a:t>
            </a:r>
            <a:r>
              <a:rPr lang="en-US" sz="1600" b="1" baseline="-25000" dirty="0"/>
              <a:t>2</a:t>
            </a:r>
            <a:r>
              <a:rPr lang="en-US" sz="1600" b="1" dirty="0"/>
              <a:t>O</a:t>
            </a:r>
            <a:r>
              <a:rPr lang="en-US" sz="1600" b="1" baseline="-25000" dirty="0"/>
              <a:t>3</a:t>
            </a:r>
            <a:r>
              <a:rPr lang="en-US" sz="1600" b="1" dirty="0"/>
              <a:t>; ZrO</a:t>
            </a:r>
            <a:r>
              <a:rPr lang="en-US" sz="1600" b="1" baseline="-25000" dirty="0"/>
              <a:t>2</a:t>
            </a:r>
            <a:r>
              <a:rPr lang="en-US" sz="1600" b="1" dirty="0"/>
              <a:t>, </a:t>
            </a:r>
            <a:r>
              <a:rPr lang="en-US" sz="1600" b="1" dirty="0" err="1"/>
              <a:t>AlZrO</a:t>
            </a:r>
            <a:r>
              <a:rPr lang="en-US" sz="1600" b="1" baseline="-25000" dirty="0" err="1"/>
              <a:t>X</a:t>
            </a:r>
            <a:r>
              <a:rPr lang="en-US" sz="1600" b="1" dirty="0"/>
              <a:t>, bilayers Al</a:t>
            </a:r>
            <a:r>
              <a:rPr lang="en-US" sz="1600" b="1" baseline="-25000" dirty="0"/>
              <a:t>2</a:t>
            </a:r>
            <a:r>
              <a:rPr lang="en-US" sz="1600" b="1" dirty="0"/>
              <a:t>O</a:t>
            </a:r>
            <a:r>
              <a:rPr lang="en-US" sz="1600" b="1" baseline="-25000" dirty="0"/>
              <a:t>3 </a:t>
            </a:r>
            <a:r>
              <a:rPr lang="en-US" sz="1600" b="1" dirty="0"/>
              <a:t>- ZrO</a:t>
            </a:r>
            <a:r>
              <a:rPr lang="en-US" sz="1600" b="1" baseline="-25000" dirty="0"/>
              <a:t>2</a:t>
            </a:r>
          </a:p>
          <a:p>
            <a:pPr marL="725488" lvl="2">
              <a:lnSpc>
                <a:spcPct val="100000"/>
              </a:lnSpc>
            </a:pPr>
            <a:r>
              <a:rPr lang="en-US" sz="1600" b="1" dirty="0"/>
              <a:t>stable up to 700°C for 2 </a:t>
            </a:r>
            <a:r>
              <a:rPr lang="en-US" sz="1600" b="1" dirty="0" err="1"/>
              <a:t>hrs</a:t>
            </a:r>
            <a:r>
              <a:rPr lang="en-US" sz="1600" b="1" dirty="0"/>
              <a:t> in high vacuum</a:t>
            </a:r>
            <a:br>
              <a:rPr lang="en-US" sz="1600" dirty="0"/>
            </a:br>
            <a:r>
              <a:rPr lang="en-US" sz="1600" i="1" dirty="0"/>
              <a:t>(Nb/Nb3Sn deposition conditions)</a:t>
            </a:r>
          </a:p>
          <a:p>
            <a:pPr marL="725488" lvl="2">
              <a:lnSpc>
                <a:spcPct val="100000"/>
              </a:lnSpc>
            </a:pPr>
            <a:r>
              <a:rPr lang="en-US" sz="1600" dirty="0"/>
              <a:t>High Pressure Rinsing (HPR) test passed</a:t>
            </a:r>
          </a:p>
          <a:p>
            <a:pPr marL="39688" lvl="1" indent="0">
              <a:lnSpc>
                <a:spcPct val="100000"/>
              </a:lnSpc>
              <a:buNone/>
            </a:pPr>
            <a:r>
              <a:rPr lang="en-US" sz="1600" dirty="0"/>
              <a:t>Studied the influence of the film structure and chemical composition on the superconducting film growth</a:t>
            </a:r>
          </a:p>
          <a:p>
            <a:pPr marL="725488" lvl="2">
              <a:lnSpc>
                <a:spcPct val="100000"/>
              </a:lnSpc>
            </a:pPr>
            <a:r>
              <a:rPr lang="en-US" sz="1600" dirty="0"/>
              <a:t>The presence of an </a:t>
            </a:r>
            <a:r>
              <a:rPr lang="en-US" sz="1600" b="1" dirty="0"/>
              <a:t>ALD Al</a:t>
            </a:r>
            <a:r>
              <a:rPr lang="en-US" sz="1600" b="1" baseline="-25000" dirty="0"/>
              <a:t>2</a:t>
            </a:r>
            <a:r>
              <a:rPr lang="en-US" sz="1600" b="1" dirty="0"/>
              <a:t>O</a:t>
            </a:r>
            <a:r>
              <a:rPr lang="en-US" sz="1600" b="1" baseline="-25000" dirty="0"/>
              <a:t>3</a:t>
            </a:r>
            <a:r>
              <a:rPr lang="en-US" sz="1600" b="1" dirty="0"/>
              <a:t> layer does bot affect the structural and superconducting properties </a:t>
            </a:r>
            <a:r>
              <a:rPr lang="en-US" sz="1600" dirty="0"/>
              <a:t>of Nb films deposited on top</a:t>
            </a:r>
            <a:br>
              <a:rPr lang="en-US" sz="1600" dirty="0"/>
            </a:br>
            <a:r>
              <a:rPr lang="en-US" sz="1600" dirty="0"/>
              <a:t>(XRD, Tunneling spectroscopy, TEM).</a:t>
            </a:r>
          </a:p>
        </p:txBody>
      </p:sp>
      <p:sp>
        <p:nvSpPr>
          <p:cNvPr id="24" name="ZoneTexte 15">
            <a:extLst>
              <a:ext uri="{FF2B5EF4-FFF2-40B4-BE49-F238E27FC236}">
                <a16:creationId xmlns:a16="http://schemas.microsoft.com/office/drawing/2014/main" id="{ADFBDBB9-FA0C-EB75-A18E-58D315211C2E}"/>
              </a:ext>
            </a:extLst>
          </p:cNvPr>
          <p:cNvSpPr txBox="1"/>
          <p:nvPr/>
        </p:nvSpPr>
        <p:spPr>
          <a:xfrm>
            <a:off x="300396" y="4813670"/>
            <a:ext cx="8819567" cy="1738938"/>
          </a:xfrm>
          <a:prstGeom prst="rect">
            <a:avLst/>
          </a:prstGeom>
          <a:noFill/>
        </p:spPr>
        <p:txBody>
          <a:bodyPr wrap="square">
            <a:spAutoFit/>
          </a:bodyPr>
          <a:lstStyle/>
          <a:p>
            <a:pPr lvl="1"/>
            <a:r>
              <a:rPr lang="en-US" sz="1600" b="1" dirty="0">
                <a:solidFill>
                  <a:srgbClr val="8CA72B"/>
                </a:solidFill>
              </a:rPr>
              <a:t>FIRST IMPLEMENTATIONS</a:t>
            </a:r>
          </a:p>
          <a:p>
            <a:pPr marL="1882775" lvl="1"/>
            <a:r>
              <a:rPr lang="en-US" sz="1600" dirty="0"/>
              <a:t>Coated a 1.3 GHz Cu cavity (deposition system built in IFAST) from </a:t>
            </a:r>
            <a:r>
              <a:rPr lang="en-US" sz="1600" b="1" dirty="0"/>
              <a:t>CERN</a:t>
            </a:r>
            <a:r>
              <a:rPr lang="en-US" sz="1600" dirty="0"/>
              <a:t> with 20 nm thick Al</a:t>
            </a:r>
            <a:r>
              <a:rPr lang="en-US" sz="1600" baseline="-25000" dirty="0"/>
              <a:t>2</a:t>
            </a:r>
            <a:r>
              <a:rPr lang="en-US" sz="1600" dirty="0"/>
              <a:t>O</a:t>
            </a:r>
            <a:r>
              <a:rPr lang="en-US" sz="1600" baseline="-25000" dirty="0"/>
              <a:t>3</a:t>
            </a:r>
            <a:r>
              <a:rPr lang="en-US" sz="1600" dirty="0"/>
              <a:t> layer – sent back to CERN for </a:t>
            </a:r>
            <a:r>
              <a:rPr lang="en-US" sz="1600" b="1" dirty="0"/>
              <a:t>Nb deposition by HiPIMS</a:t>
            </a:r>
          </a:p>
          <a:p>
            <a:pPr marL="1882775" lvl="1">
              <a:buNone/>
            </a:pPr>
            <a:r>
              <a:rPr lang="en-US" sz="1600" i="1" dirty="0"/>
              <a:t>	</a:t>
            </a:r>
            <a:r>
              <a:rPr lang="en-US" sz="1600" i="1" dirty="0">
                <a:sym typeface="Wingdings" panose="05000000000000000000" pitchFamily="2" charset="2"/>
              </a:rPr>
              <a:t> </a:t>
            </a:r>
            <a:r>
              <a:rPr lang="en-US" sz="1600" i="1" dirty="0"/>
              <a:t>problem of Nb delamination after HPR</a:t>
            </a:r>
          </a:p>
          <a:p>
            <a:pPr marL="457200" lvl="1" indent="0">
              <a:buNone/>
            </a:pPr>
            <a:endParaRPr lang="en-US" sz="1050" dirty="0"/>
          </a:p>
          <a:p>
            <a:pPr lvl="1"/>
            <a:r>
              <a:rPr lang="en-US" sz="1600" dirty="0"/>
              <a:t>Coated EP Cu samples from </a:t>
            </a:r>
            <a:r>
              <a:rPr lang="en-US" sz="1600" b="1" dirty="0"/>
              <a:t>INFN-LNL </a:t>
            </a:r>
            <a:r>
              <a:rPr lang="en-US" sz="1600" dirty="0"/>
              <a:t>with several oxide ALD layers alloys sent back to INFN for Nb and </a:t>
            </a:r>
            <a:r>
              <a:rPr lang="en-US" sz="1600" b="1" dirty="0"/>
              <a:t>Nb</a:t>
            </a:r>
            <a:r>
              <a:rPr lang="en-US" sz="1600" b="1" baseline="-25000" dirty="0"/>
              <a:t>3</a:t>
            </a:r>
            <a:r>
              <a:rPr lang="en-US" sz="1600" b="1" dirty="0"/>
              <a:t>Sn deposition</a:t>
            </a:r>
          </a:p>
        </p:txBody>
      </p:sp>
      <p:pic>
        <p:nvPicPr>
          <p:cNvPr id="25" name="Image 18">
            <a:extLst>
              <a:ext uri="{FF2B5EF4-FFF2-40B4-BE49-F238E27FC236}">
                <a16:creationId xmlns:a16="http://schemas.microsoft.com/office/drawing/2014/main" id="{AB87A90F-FCBB-804E-9944-66B7364CB45F}"/>
              </a:ext>
            </a:extLst>
          </p:cNvPr>
          <p:cNvPicPr>
            <a:picLocks noChangeAspect="1"/>
          </p:cNvPicPr>
          <p:nvPr/>
        </p:nvPicPr>
        <p:blipFill>
          <a:blip r:embed="rId7"/>
          <a:stretch>
            <a:fillRect/>
          </a:stretch>
        </p:blipFill>
        <p:spPr>
          <a:xfrm>
            <a:off x="781488" y="5207102"/>
            <a:ext cx="1424555" cy="631910"/>
          </a:xfrm>
          <a:prstGeom prst="rect">
            <a:avLst/>
          </a:prstGeom>
        </p:spPr>
      </p:pic>
      <p:pic>
        <p:nvPicPr>
          <p:cNvPr id="26" name="Picture 2" descr="Tick Immagini - Sfoglia 574,582 foto, vettoriali e video Stock | Adobe Stock">
            <a:extLst>
              <a:ext uri="{FF2B5EF4-FFF2-40B4-BE49-F238E27FC236}">
                <a16:creationId xmlns:a16="http://schemas.microsoft.com/office/drawing/2014/main" id="{59841749-1750-0A62-F416-2E5D7262217D}"/>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771076" y="1262529"/>
            <a:ext cx="299587" cy="2701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66F23AA6-776C-413D-2796-591395E9ACF6}"/>
              </a:ext>
            </a:extLst>
          </p:cNvPr>
          <p:cNvSpPr txBox="1"/>
          <p:nvPr/>
        </p:nvSpPr>
        <p:spPr>
          <a:xfrm>
            <a:off x="3067919" y="284907"/>
            <a:ext cx="7817846"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3.4 </a:t>
            </a:r>
            <a:r>
              <a:rPr lang="en-US" sz="2800" dirty="0">
                <a:solidFill>
                  <a:schemeClr val="bg2">
                    <a:lumMod val="50000"/>
                  </a:schemeClr>
                </a:solidFill>
              </a:rPr>
              <a:t>– Adaptive Layers - </a:t>
            </a:r>
            <a:r>
              <a:rPr lang="en-US" sz="2800" b="1" dirty="0">
                <a:solidFill>
                  <a:schemeClr val="bg2">
                    <a:lumMod val="50000"/>
                  </a:schemeClr>
                </a:solidFill>
              </a:rPr>
              <a:t>achievements </a:t>
            </a:r>
            <a:endParaRPr lang="en-US" sz="2000" b="1" dirty="0">
              <a:solidFill>
                <a:schemeClr val="bg2">
                  <a:lumMod val="50000"/>
                </a:schemeClr>
              </a:solidFill>
            </a:endParaRPr>
          </a:p>
        </p:txBody>
      </p:sp>
    </p:spTree>
    <p:extLst>
      <p:ext uri="{BB962C8B-B14F-4D97-AF65-F5344CB8AC3E}">
        <p14:creationId xmlns:p14="http://schemas.microsoft.com/office/powerpoint/2010/main" val="901214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E7AEC-E4DB-04F1-E003-859E11CE56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16DB1A3-62F6-246C-8C40-81DA3E68DF2F}"/>
              </a:ext>
            </a:extLst>
          </p:cNvPr>
          <p:cNvSpPr txBox="1"/>
          <p:nvPr/>
        </p:nvSpPr>
        <p:spPr>
          <a:xfrm>
            <a:off x="3067919" y="284907"/>
            <a:ext cx="7296036" cy="523220"/>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 </a:t>
            </a:r>
            <a:r>
              <a:rPr lang="en-US" sz="2800" b="1" dirty="0">
                <a:solidFill>
                  <a:schemeClr val="bg2">
                    <a:lumMod val="50000"/>
                  </a:schemeClr>
                </a:solidFill>
              </a:rPr>
              <a:t>Task 3.5 </a:t>
            </a:r>
            <a:endParaRPr lang="en-US" sz="20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7255D2E4-820B-AE2C-453A-AF2BD0DC4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FF078BBD-A37E-B39D-80C9-CA22EFF58891}"/>
              </a:ext>
            </a:extLst>
          </p:cNvPr>
          <p:cNvSpPr>
            <a:spLocks noGrp="1"/>
          </p:cNvSpPr>
          <p:nvPr>
            <p:ph idx="1"/>
          </p:nvPr>
        </p:nvSpPr>
        <p:spPr>
          <a:xfrm>
            <a:off x="838200" y="1254062"/>
            <a:ext cx="10515600" cy="537032"/>
          </a:xfrm>
        </p:spPr>
        <p:txBody>
          <a:bodyPr>
            <a:noAutofit/>
          </a:bodyPr>
          <a:lstStyle/>
          <a:p>
            <a:pPr marL="0" indent="0">
              <a:lnSpc>
                <a:spcPct val="100000"/>
              </a:lnSpc>
              <a:buNone/>
            </a:pPr>
            <a:r>
              <a:rPr lang="en-US" sz="4000" b="1" dirty="0">
                <a:solidFill>
                  <a:srgbClr val="A4C137"/>
                </a:solidFill>
              </a:rPr>
              <a:t>Working Cavity </a:t>
            </a:r>
            <a:r>
              <a:rPr lang="en-US" sz="2400" dirty="0">
                <a:solidFill>
                  <a:srgbClr val="012556"/>
                </a:solidFill>
              </a:rPr>
              <a:t>(INFN, CEA, HZB, </a:t>
            </a:r>
            <a:r>
              <a:rPr lang="en-US" sz="2400" b="1" dirty="0">
                <a:solidFill>
                  <a:srgbClr val="012556"/>
                </a:solidFill>
              </a:rPr>
              <a:t>UKRI</a:t>
            </a:r>
            <a:r>
              <a:rPr lang="en-US" sz="2400" dirty="0">
                <a:solidFill>
                  <a:srgbClr val="012556"/>
                </a:solidFill>
              </a:rPr>
              <a:t>) </a:t>
            </a:r>
            <a:r>
              <a:rPr lang="en-US" sz="2400" i="1" dirty="0">
                <a:solidFill>
                  <a:srgbClr val="012556"/>
                </a:solidFill>
              </a:rPr>
              <a:t>– Reza Valizadeh</a:t>
            </a:r>
          </a:p>
        </p:txBody>
      </p:sp>
      <p:sp>
        <p:nvSpPr>
          <p:cNvPr id="11" name="Segnaposto contenuto 2">
            <a:extLst>
              <a:ext uri="{FF2B5EF4-FFF2-40B4-BE49-F238E27FC236}">
                <a16:creationId xmlns:a16="http://schemas.microsoft.com/office/drawing/2014/main" id="{68C4DFD9-5070-9366-D506-46BC81C050D4}"/>
              </a:ext>
            </a:extLst>
          </p:cNvPr>
          <p:cNvSpPr txBox="1">
            <a:spLocks/>
          </p:cNvSpPr>
          <p:nvPr/>
        </p:nvSpPr>
        <p:spPr>
          <a:xfrm>
            <a:off x="838200" y="2573383"/>
            <a:ext cx="10515600" cy="2246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000" b="1" dirty="0">
                <a:solidFill>
                  <a:srgbClr val="012556"/>
                </a:solidFill>
              </a:rPr>
              <a:t>Objectives</a:t>
            </a:r>
            <a:endParaRPr lang="en-US" i="1" dirty="0">
              <a:solidFill>
                <a:srgbClr val="012556"/>
              </a:solidFill>
            </a:endParaRPr>
          </a:p>
          <a:p>
            <a:pPr>
              <a:lnSpc>
                <a:spcPct val="100000"/>
              </a:lnSpc>
              <a:buFont typeface="Montserrat" panose="00000500000000000000" pitchFamily="50" charset="0"/>
              <a:buChar char="▶"/>
            </a:pPr>
            <a:r>
              <a:rPr lang="en-US" sz="1800" dirty="0"/>
              <a:t>Improve I.FAST 1.3-GHz superconducting coating recipe based on Tasks 3.2-3.4 results.</a:t>
            </a:r>
          </a:p>
          <a:p>
            <a:pPr>
              <a:lnSpc>
                <a:spcPct val="100000"/>
              </a:lnSpc>
              <a:buFont typeface="Montserrat" panose="00000500000000000000" pitchFamily="50" charset="0"/>
              <a:buChar char="▶"/>
            </a:pPr>
            <a:r>
              <a:rPr lang="en-US" sz="1800" dirty="0"/>
              <a:t>Prepare 1.3-GHz thin film cavities with an optimized coating recipe.</a:t>
            </a:r>
          </a:p>
          <a:p>
            <a:pPr>
              <a:lnSpc>
                <a:spcPct val="100000"/>
              </a:lnSpc>
              <a:buFont typeface="Montserrat" panose="00000500000000000000" pitchFamily="50" charset="0"/>
              <a:buChar char="▶"/>
            </a:pPr>
            <a:r>
              <a:rPr lang="en-US" sz="1800" dirty="0"/>
              <a:t>Perform full cavity characterization @4.2 K (Q vs E, Q vs F, and flux trapping in the </a:t>
            </a:r>
            <a:r>
              <a:rPr lang="en-US" sz="1800" dirty="0" err="1"/>
              <a:t>VTS@SupraLab</a:t>
            </a:r>
            <a:r>
              <a:rPr lang="en-US" sz="1800" dirty="0"/>
              <a:t> vertical test stand).</a:t>
            </a:r>
          </a:p>
        </p:txBody>
      </p:sp>
      <p:sp>
        <p:nvSpPr>
          <p:cNvPr id="12" name="CasellaDiTesto 11">
            <a:extLst>
              <a:ext uri="{FF2B5EF4-FFF2-40B4-BE49-F238E27FC236}">
                <a16:creationId xmlns:a16="http://schemas.microsoft.com/office/drawing/2014/main" id="{27ACECF2-ADB5-1784-B20E-B3F31B705970}"/>
              </a:ext>
            </a:extLst>
          </p:cNvPr>
          <p:cNvSpPr txBox="1"/>
          <p:nvPr/>
        </p:nvSpPr>
        <p:spPr>
          <a:xfrm>
            <a:off x="838201" y="4891427"/>
            <a:ext cx="11149361" cy="369332"/>
          </a:xfrm>
          <a:prstGeom prst="rect">
            <a:avLst/>
          </a:prstGeom>
          <a:noFill/>
        </p:spPr>
        <p:txBody>
          <a:bodyPr wrap="square">
            <a:spAutoFit/>
          </a:bodyPr>
          <a:lstStyle/>
          <a:p>
            <a:pPr marL="0" indent="0" algn="l">
              <a:buNone/>
            </a:pPr>
            <a:r>
              <a:rPr lang="en-US" sz="1800" b="1" i="0" u="none" strike="noStrike" baseline="0" dirty="0">
                <a:solidFill>
                  <a:srgbClr val="1B3C70"/>
                </a:solidFill>
              </a:rPr>
              <a:t>Deliverable 3.4</a:t>
            </a:r>
            <a:r>
              <a:rPr lang="en-US" sz="1800" b="1" i="0" u="none" strike="noStrike" baseline="0" dirty="0"/>
              <a:t> </a:t>
            </a:r>
            <a:r>
              <a:rPr lang="en-US" sz="1800" b="0" i="0" u="none" strike="noStrike" baseline="0" dirty="0"/>
              <a:t>4.5-K Cavity Report on 4.5-K Cavity performance &amp; tunability tests </a:t>
            </a:r>
            <a:r>
              <a:rPr lang="en-US" sz="1800" b="0" i="0" u="none" strike="noStrike" baseline="0" dirty="0">
                <a:solidFill>
                  <a:srgbClr val="A4C137"/>
                </a:solidFill>
              </a:rPr>
              <a:t>- INFN</a:t>
            </a:r>
            <a:r>
              <a:rPr lang="en-US" sz="1800" b="0" i="1" u="none" strike="noStrike" baseline="0" dirty="0">
                <a:solidFill>
                  <a:srgbClr val="A4C137"/>
                </a:solidFill>
              </a:rPr>
              <a:t> - Report </a:t>
            </a:r>
            <a:r>
              <a:rPr lang="en-US" sz="1800" b="0" i="1" u="none" strike="noStrike" baseline="0" dirty="0">
                <a:solidFill>
                  <a:srgbClr val="1B3C70"/>
                </a:solidFill>
              </a:rPr>
              <a:t>M46</a:t>
            </a:r>
          </a:p>
        </p:txBody>
      </p:sp>
      <p:sp>
        <p:nvSpPr>
          <p:cNvPr id="13" name="CasellaDiTesto 12">
            <a:extLst>
              <a:ext uri="{FF2B5EF4-FFF2-40B4-BE49-F238E27FC236}">
                <a16:creationId xmlns:a16="http://schemas.microsoft.com/office/drawing/2014/main" id="{17490AA0-6A8A-F35F-5A5A-3AC64A2CBAE4}"/>
              </a:ext>
            </a:extLst>
          </p:cNvPr>
          <p:cNvSpPr txBox="1"/>
          <p:nvPr/>
        </p:nvSpPr>
        <p:spPr>
          <a:xfrm>
            <a:off x="838200" y="5288687"/>
            <a:ext cx="10770222" cy="369332"/>
          </a:xfrm>
          <a:prstGeom prst="rect">
            <a:avLst/>
          </a:prstGeom>
          <a:noFill/>
        </p:spPr>
        <p:txBody>
          <a:bodyPr wrap="square">
            <a:spAutoFit/>
          </a:bodyPr>
          <a:lstStyle/>
          <a:p>
            <a:pPr marL="0" indent="0" algn="l">
              <a:buNone/>
            </a:pPr>
            <a:r>
              <a:rPr lang="en-US" sz="1800" b="1" i="0" u="none" strike="noStrike" baseline="0" dirty="0">
                <a:solidFill>
                  <a:srgbClr val="1B3C70"/>
                </a:solidFill>
              </a:rPr>
              <a:t>Milestone 3.4</a:t>
            </a:r>
            <a:r>
              <a:rPr lang="en-US" sz="1800" b="1" i="0" u="none" strike="noStrike" baseline="0" dirty="0"/>
              <a:t> </a:t>
            </a:r>
            <a:r>
              <a:rPr lang="en-US" sz="1800" b="0" i="0" u="none" strike="noStrike" baseline="0" dirty="0"/>
              <a:t>Characterization of Nb3Sn reference cavity </a:t>
            </a:r>
            <a:r>
              <a:rPr lang="en-US" sz="1800" b="0" i="0" u="none" strike="noStrike" baseline="0" dirty="0">
                <a:solidFill>
                  <a:srgbClr val="A4C137"/>
                </a:solidFill>
              </a:rPr>
              <a:t>- </a:t>
            </a:r>
            <a:r>
              <a:rPr lang="en-US" sz="1800" b="0" i="1" u="none" strike="noStrike" baseline="0" dirty="0">
                <a:solidFill>
                  <a:srgbClr val="A4C137"/>
                </a:solidFill>
              </a:rPr>
              <a:t>Test report </a:t>
            </a:r>
            <a:r>
              <a:rPr lang="en-US" sz="1800" b="0" i="1" u="none" strike="noStrike" baseline="0" dirty="0">
                <a:solidFill>
                  <a:srgbClr val="1B3C70"/>
                </a:solidFill>
              </a:rPr>
              <a:t>M34</a:t>
            </a:r>
          </a:p>
        </p:txBody>
      </p:sp>
      <p:sp>
        <p:nvSpPr>
          <p:cNvPr id="3" name="Segnaposto numero diapositiva 2">
            <a:extLst>
              <a:ext uri="{FF2B5EF4-FFF2-40B4-BE49-F238E27FC236}">
                <a16:creationId xmlns:a16="http://schemas.microsoft.com/office/drawing/2014/main" id="{3261CA98-F1EF-5A23-A65F-DC700CF89D49}"/>
              </a:ext>
            </a:extLst>
          </p:cNvPr>
          <p:cNvSpPr>
            <a:spLocks noGrp="1"/>
          </p:cNvSpPr>
          <p:nvPr>
            <p:ph type="sldNum" sz="quarter" idx="12"/>
          </p:nvPr>
        </p:nvSpPr>
        <p:spPr/>
        <p:txBody>
          <a:bodyPr/>
          <a:lstStyle/>
          <a:p>
            <a:fld id="{4068FCCF-9A80-B240-8D85-84F960565AFA}" type="slidenum">
              <a:rPr lang="en-BE" smtClean="0"/>
              <a:t>19</a:t>
            </a:fld>
            <a:endParaRPr lang="en-BE"/>
          </a:p>
        </p:txBody>
      </p:sp>
      <p:pic>
        <p:nvPicPr>
          <p:cNvPr id="6" name="Picture 4" descr="1.814 immagini, foto stock, oggetti 3D e immagini vettoriali Ongoing icon |  Shutterstock">
            <a:extLst>
              <a:ext uri="{FF2B5EF4-FFF2-40B4-BE49-F238E27FC236}">
                <a16:creationId xmlns:a16="http://schemas.microsoft.com/office/drawing/2014/main" id="{A0BE9DF2-567E-C8A1-A81F-23ECAE46226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59821" y="4916002"/>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1.814 immagini, foto stock, oggetti 3D e immagini vettoriali Ongoing icon |  Shutterstock">
            <a:extLst>
              <a:ext uri="{FF2B5EF4-FFF2-40B4-BE49-F238E27FC236}">
                <a16:creationId xmlns:a16="http://schemas.microsoft.com/office/drawing/2014/main" id="{D5FCE87E-968A-776A-146D-4C88E86AF55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59820" y="5350261"/>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a:extLst>
              <a:ext uri="{FF2B5EF4-FFF2-40B4-BE49-F238E27FC236}">
                <a16:creationId xmlns:a16="http://schemas.microsoft.com/office/drawing/2014/main" id="{8F282062-25FE-A66B-E6A2-9E11DA8326DD}"/>
              </a:ext>
            </a:extLst>
          </p:cNvPr>
          <p:cNvSpPr txBox="1"/>
          <p:nvPr/>
        </p:nvSpPr>
        <p:spPr>
          <a:xfrm>
            <a:off x="11008477" y="4894856"/>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sp>
        <p:nvSpPr>
          <p:cNvPr id="9" name="TextBox 2">
            <a:extLst>
              <a:ext uri="{FF2B5EF4-FFF2-40B4-BE49-F238E27FC236}">
                <a16:creationId xmlns:a16="http://schemas.microsoft.com/office/drawing/2014/main" id="{37CF9037-1536-9E2F-7239-B6F7655BB98B}"/>
              </a:ext>
            </a:extLst>
          </p:cNvPr>
          <p:cNvSpPr txBox="1"/>
          <p:nvPr/>
        </p:nvSpPr>
        <p:spPr>
          <a:xfrm>
            <a:off x="8372971" y="5319423"/>
            <a:ext cx="973664" cy="338554"/>
          </a:xfrm>
          <a:prstGeom prst="rect">
            <a:avLst/>
          </a:prstGeom>
          <a:solidFill>
            <a:schemeClr val="bg1"/>
          </a:solidFill>
          <a:ln w="38100">
            <a:solidFill>
              <a:srgbClr val="8CA72B"/>
            </a:solidFill>
          </a:ln>
        </p:spPr>
        <p:txBody>
          <a:bodyPr wrap="none" rtlCol="0">
            <a:spAutoFit/>
          </a:bodyPr>
          <a:lstStyle/>
          <a:p>
            <a:r>
              <a:rPr lang="en-GB" sz="1600" b="1" dirty="0">
                <a:solidFill>
                  <a:srgbClr val="8CA72B"/>
                </a:solidFill>
              </a:rPr>
              <a:t>On track</a:t>
            </a:r>
          </a:p>
        </p:txBody>
      </p:sp>
    </p:spTree>
    <p:extLst>
      <p:ext uri="{BB962C8B-B14F-4D97-AF65-F5344CB8AC3E}">
        <p14:creationId xmlns:p14="http://schemas.microsoft.com/office/powerpoint/2010/main" val="3346079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77313-0167-737D-79F8-417B8D2B602B}"/>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844DAED0-9403-293A-2E33-9AE463684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18D6B537-434E-EA7E-6831-F2E91BCD2E52}"/>
              </a:ext>
            </a:extLst>
          </p:cNvPr>
          <p:cNvSpPr>
            <a:spLocks noGrp="1"/>
          </p:cNvSpPr>
          <p:nvPr>
            <p:ph idx="1"/>
          </p:nvPr>
        </p:nvSpPr>
        <p:spPr>
          <a:xfrm>
            <a:off x="723453" y="1431447"/>
            <a:ext cx="11009812" cy="1673519"/>
          </a:xfrm>
        </p:spPr>
        <p:txBody>
          <a:bodyPr>
            <a:normAutofit/>
          </a:bodyPr>
          <a:lstStyle/>
          <a:p>
            <a:pPr marL="0" indent="0">
              <a:lnSpc>
                <a:spcPct val="100000"/>
              </a:lnSpc>
              <a:buFont typeface="Arial"/>
              <a:buNone/>
            </a:pPr>
            <a:r>
              <a:rPr lang="en-US" sz="2400" b="1" dirty="0">
                <a:solidFill>
                  <a:srgbClr val="012556"/>
                </a:solidFill>
              </a:rPr>
              <a:t>WP3 </a:t>
            </a:r>
            <a:r>
              <a:rPr lang="en-US" sz="2400" b="1" dirty="0">
                <a:solidFill>
                  <a:srgbClr val="8CA72B"/>
                </a:solidFill>
              </a:rPr>
              <a:t>GOAL</a:t>
            </a:r>
          </a:p>
          <a:p>
            <a:pPr marL="0" indent="0">
              <a:lnSpc>
                <a:spcPct val="100000"/>
              </a:lnSpc>
              <a:buFont typeface="Arial"/>
              <a:buNone/>
            </a:pPr>
            <a:r>
              <a:rPr lang="en-US" sz="2000" dirty="0">
                <a:solidFill>
                  <a:srgbClr val="012556"/>
                </a:solidFill>
              </a:rPr>
              <a:t>Move SRF cavities technology </a:t>
            </a:r>
            <a:r>
              <a:rPr lang="en-US" sz="3000" b="1" dirty="0">
                <a:solidFill>
                  <a:srgbClr val="012556"/>
                </a:solidFill>
              </a:rPr>
              <a:t>from bulk Nb @2K to </a:t>
            </a:r>
            <a:r>
              <a:rPr lang="en-US" sz="3000" b="1" dirty="0">
                <a:solidFill>
                  <a:srgbClr val="8CA72B"/>
                </a:solidFill>
              </a:rPr>
              <a:t>Nb</a:t>
            </a:r>
            <a:r>
              <a:rPr lang="en-US" sz="3000" b="1" baseline="-25000" dirty="0">
                <a:solidFill>
                  <a:srgbClr val="8CA72B"/>
                </a:solidFill>
              </a:rPr>
              <a:t>3</a:t>
            </a:r>
            <a:r>
              <a:rPr lang="en-US" sz="3000" b="1" dirty="0">
                <a:solidFill>
                  <a:srgbClr val="8CA72B"/>
                </a:solidFill>
              </a:rPr>
              <a:t>Sn on Cu @4.5 K</a:t>
            </a:r>
            <a:br>
              <a:rPr lang="en-US" sz="3000" b="1" dirty="0">
                <a:solidFill>
                  <a:srgbClr val="8CA72B"/>
                </a:solidFill>
              </a:rPr>
            </a:br>
            <a:r>
              <a:rPr lang="en-US" sz="3000" b="1" dirty="0">
                <a:solidFill>
                  <a:srgbClr val="8CA72B"/>
                </a:solidFill>
              </a:rPr>
              <a:t>to reduce cryogenic power by a factor of 3</a:t>
            </a:r>
          </a:p>
        </p:txBody>
      </p:sp>
      <p:sp>
        <p:nvSpPr>
          <p:cNvPr id="7" name="CasellaDiTesto 6">
            <a:extLst>
              <a:ext uri="{FF2B5EF4-FFF2-40B4-BE49-F238E27FC236}">
                <a16:creationId xmlns:a16="http://schemas.microsoft.com/office/drawing/2014/main" id="{031CE0DD-30F3-79E5-94F8-521755E65A25}"/>
              </a:ext>
            </a:extLst>
          </p:cNvPr>
          <p:cNvSpPr txBox="1"/>
          <p:nvPr/>
        </p:nvSpPr>
        <p:spPr>
          <a:xfrm>
            <a:off x="5009788" y="3332839"/>
            <a:ext cx="5779235" cy="2862322"/>
          </a:xfrm>
          <a:prstGeom prst="rect">
            <a:avLst/>
          </a:prstGeom>
          <a:noFill/>
        </p:spPr>
        <p:txBody>
          <a:bodyPr wrap="square">
            <a:spAutoFit/>
          </a:bodyPr>
          <a:lstStyle/>
          <a:p>
            <a:r>
              <a:rPr lang="en-US" sz="2400" b="1" dirty="0">
                <a:solidFill>
                  <a:srgbClr val="1B3C70"/>
                </a:solidFill>
                <a:latin typeface="Aptos" panose="020B0004020202020204" pitchFamily="34" charset="0"/>
                <a:ea typeface="Aptos" panose="020B0004020202020204" pitchFamily="34" charset="0"/>
                <a:cs typeface="Times New Roman" panose="02020603050405020304" pitchFamily="18" charset="0"/>
              </a:rPr>
              <a:t>The aim</a:t>
            </a:r>
            <a:r>
              <a:rPr lang="en-US" sz="2400" b="1" dirty="0">
                <a:solidFill>
                  <a:srgbClr val="1B3C70"/>
                </a:solidFill>
                <a:effectLst/>
                <a:latin typeface="Aptos" panose="020B0004020202020204" pitchFamily="34" charset="0"/>
                <a:ea typeface="Aptos" panose="020B0004020202020204" pitchFamily="34" charset="0"/>
                <a:cs typeface="Times New Roman" panose="02020603050405020304" pitchFamily="18" charset="0"/>
              </a:rPr>
              <a:t> of </a:t>
            </a:r>
            <a:r>
              <a:rPr lang="en-US" sz="2400" b="1" dirty="0" err="1">
                <a:solidFill>
                  <a:srgbClr val="1B3C70"/>
                </a:solidFill>
                <a:effectLst/>
                <a:latin typeface="Aptos" panose="020B0004020202020204" pitchFamily="34" charset="0"/>
                <a:ea typeface="Aptos" panose="020B0004020202020204" pitchFamily="34" charset="0"/>
                <a:cs typeface="Times New Roman" panose="02020603050405020304" pitchFamily="18" charset="0"/>
              </a:rPr>
              <a:t>iSAS</a:t>
            </a:r>
            <a:r>
              <a:rPr lang="en-US" sz="2400" b="1" dirty="0">
                <a:solidFill>
                  <a:srgbClr val="1B3C70"/>
                </a:solidFill>
                <a:effectLst/>
                <a:latin typeface="Aptos" panose="020B0004020202020204" pitchFamily="34" charset="0"/>
                <a:ea typeface="Aptos" panose="020B0004020202020204" pitchFamily="34" charset="0"/>
                <a:cs typeface="Times New Roman" panose="02020603050405020304" pitchFamily="18" charset="0"/>
              </a:rPr>
              <a:t> WP3 is the optimization of Nb</a:t>
            </a:r>
            <a:r>
              <a:rPr lang="en-US" sz="2400" b="1" baseline="-25000" dirty="0">
                <a:solidFill>
                  <a:srgbClr val="1B3C70"/>
                </a:solidFill>
                <a:effectLst/>
                <a:latin typeface="Aptos" panose="020B0004020202020204" pitchFamily="34" charset="0"/>
                <a:ea typeface="Aptos" panose="020B0004020202020204" pitchFamily="34" charset="0"/>
                <a:cs typeface="Times New Roman" panose="02020603050405020304" pitchFamily="18" charset="0"/>
              </a:rPr>
              <a:t>3</a:t>
            </a:r>
            <a:r>
              <a:rPr lang="en-US" sz="2400" b="1" dirty="0">
                <a:solidFill>
                  <a:srgbClr val="1B3C70"/>
                </a:solidFill>
                <a:effectLst/>
                <a:latin typeface="Aptos" panose="020B0004020202020204" pitchFamily="34" charset="0"/>
                <a:ea typeface="Aptos" panose="020B0004020202020204" pitchFamily="34" charset="0"/>
                <a:cs typeface="Times New Roman" panose="02020603050405020304" pitchFamily="18" charset="0"/>
              </a:rPr>
              <a:t>Sn on Cu technology</a:t>
            </a:r>
            <a:endParaRPr lang="en-US" sz="2400" b="1" dirty="0">
              <a:solidFill>
                <a:srgbClr val="1B3C70"/>
              </a:solidFill>
              <a:latin typeface="Aptos" panose="020B0004020202020204" pitchFamily="34" charset="0"/>
              <a:ea typeface="Aptos" panose="020B0004020202020204" pitchFamily="34" charset="0"/>
              <a:cs typeface="Times New Roman" panose="02020603050405020304" pitchFamily="18" charset="0"/>
            </a:endParaRPr>
          </a:p>
          <a:p>
            <a:endParaRPr lang="en-US" sz="2400" b="1" dirty="0">
              <a:effectLst/>
              <a:latin typeface="Aptos" panose="020B0004020202020204" pitchFamily="34" charset="0"/>
              <a:ea typeface="Aptos" panose="020B0004020202020204" pitchFamily="34" charset="0"/>
              <a:cs typeface="Times New Roman" panose="02020603050405020304" pitchFamily="18" charset="0"/>
            </a:endParaRPr>
          </a:p>
          <a:p>
            <a:r>
              <a:rPr lang="en-US" sz="2400" b="1" dirty="0">
                <a:solidFill>
                  <a:srgbClr val="1B3C70"/>
                </a:solidFill>
                <a:latin typeface="Aptos" panose="020B0004020202020204" pitchFamily="34" charset="0"/>
                <a:ea typeface="Aptos" panose="020B0004020202020204" pitchFamily="34" charset="0"/>
                <a:cs typeface="Times New Roman" panose="02020603050405020304" pitchFamily="18" charset="0"/>
              </a:rPr>
              <a:t>WP3 Objectives:</a:t>
            </a:r>
          </a:p>
          <a:p>
            <a:pPr marL="342900" indent="-342900">
              <a:buFont typeface="Arial" panose="020B0604020202020204" pitchFamily="34" charset="0"/>
              <a:buChar char="•"/>
            </a:pPr>
            <a:r>
              <a:rPr lang="en-US" sz="2800" b="1" dirty="0">
                <a:solidFill>
                  <a:srgbClr val="8CA72B"/>
                </a:solidFill>
                <a:effectLst/>
                <a:latin typeface="Aptos" panose="020B0004020202020204" pitchFamily="34" charset="0"/>
                <a:ea typeface="Aptos" panose="020B0004020202020204" pitchFamily="34" charset="0"/>
                <a:cs typeface="Times New Roman" panose="02020603050405020304" pitchFamily="18" charset="0"/>
              </a:rPr>
              <a:t>minimize trapped flux</a:t>
            </a:r>
          </a:p>
          <a:p>
            <a:pPr marL="342900" indent="-342900">
              <a:buFont typeface="Arial" panose="020B0604020202020204" pitchFamily="34" charset="0"/>
              <a:buChar char="•"/>
            </a:pPr>
            <a:r>
              <a:rPr lang="en-US" sz="2800" b="1" dirty="0">
                <a:solidFill>
                  <a:srgbClr val="8CA72B"/>
                </a:solidFill>
                <a:effectLst/>
                <a:latin typeface="Aptos" panose="020B0004020202020204" pitchFamily="34" charset="0"/>
                <a:ea typeface="Aptos" panose="020B0004020202020204" pitchFamily="34" charset="0"/>
                <a:cs typeface="Times New Roman" panose="02020603050405020304" pitchFamily="18" charset="0"/>
              </a:rPr>
              <a:t>increas</a:t>
            </a:r>
            <a:r>
              <a:rPr lang="en-US" sz="2800" b="1" dirty="0">
                <a:solidFill>
                  <a:srgbClr val="8CA72B"/>
                </a:solidFill>
                <a:latin typeface="Aptos" panose="020B0004020202020204" pitchFamily="34" charset="0"/>
                <a:ea typeface="Aptos" panose="020B0004020202020204" pitchFamily="34" charset="0"/>
                <a:cs typeface="Times New Roman" panose="02020603050405020304" pitchFamily="18" charset="0"/>
              </a:rPr>
              <a:t>e</a:t>
            </a:r>
            <a:r>
              <a:rPr lang="en-US" sz="2000" dirty="0">
                <a:effectLst/>
                <a:latin typeface="Aptos" panose="020B0004020202020204" pitchFamily="34" charset="0"/>
                <a:ea typeface="Aptos" panose="020B0004020202020204" pitchFamily="34" charset="0"/>
                <a:cs typeface="Times New Roman" panose="02020603050405020304" pitchFamily="18" charset="0"/>
              </a:rPr>
              <a:t> coating mechanical strength to allow </a:t>
            </a:r>
            <a:r>
              <a:rPr lang="en-US" sz="2800" b="1" dirty="0">
                <a:solidFill>
                  <a:srgbClr val="8CA72B"/>
                </a:solidFill>
                <a:effectLst/>
                <a:latin typeface="Aptos" panose="020B0004020202020204" pitchFamily="34" charset="0"/>
                <a:ea typeface="Aptos" panose="020B0004020202020204" pitchFamily="34" charset="0"/>
                <a:cs typeface="Times New Roman" panose="02020603050405020304" pitchFamily="18" charset="0"/>
              </a:rPr>
              <a:t>cavity tunability</a:t>
            </a:r>
            <a:endParaRPr lang="it-IT" sz="2000" dirty="0">
              <a:solidFill>
                <a:srgbClr val="8CA72B"/>
              </a:solidFill>
            </a:endParaRPr>
          </a:p>
        </p:txBody>
      </p:sp>
      <p:sp>
        <p:nvSpPr>
          <p:cNvPr id="8" name="Segnaposto numero diapositiva 7">
            <a:extLst>
              <a:ext uri="{FF2B5EF4-FFF2-40B4-BE49-F238E27FC236}">
                <a16:creationId xmlns:a16="http://schemas.microsoft.com/office/drawing/2014/main" id="{7931C8ED-CEF0-6295-76CF-E3723EF94867}"/>
              </a:ext>
            </a:extLst>
          </p:cNvPr>
          <p:cNvSpPr>
            <a:spLocks noGrp="1"/>
          </p:cNvSpPr>
          <p:nvPr>
            <p:ph type="sldNum" sz="quarter" idx="12"/>
          </p:nvPr>
        </p:nvSpPr>
        <p:spPr/>
        <p:txBody>
          <a:bodyPr/>
          <a:lstStyle/>
          <a:p>
            <a:fld id="{4068FCCF-9A80-B240-8D85-84F960565AFA}" type="slidenum">
              <a:rPr lang="en-BE" smtClean="0"/>
              <a:t>2</a:t>
            </a:fld>
            <a:endParaRPr lang="en-BE"/>
          </a:p>
        </p:txBody>
      </p:sp>
      <p:sp>
        <p:nvSpPr>
          <p:cNvPr id="11" name="TextBox 15">
            <a:extLst>
              <a:ext uri="{FF2B5EF4-FFF2-40B4-BE49-F238E27FC236}">
                <a16:creationId xmlns:a16="http://schemas.microsoft.com/office/drawing/2014/main" id="{17176EDA-792C-6DFC-18E1-CA16126D2D8A}"/>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uppo 21">
            <a:extLst>
              <a:ext uri="{FF2B5EF4-FFF2-40B4-BE49-F238E27FC236}">
                <a16:creationId xmlns:a16="http://schemas.microsoft.com/office/drawing/2014/main" id="{776FFF47-6077-4C6C-516B-946AECAEFBA3}"/>
              </a:ext>
            </a:extLst>
          </p:cNvPr>
          <p:cNvGrpSpPr/>
          <p:nvPr/>
        </p:nvGrpSpPr>
        <p:grpSpPr>
          <a:xfrm>
            <a:off x="863543" y="3126864"/>
            <a:ext cx="3705971" cy="3412047"/>
            <a:chOff x="793840" y="3263032"/>
            <a:chExt cx="3705971" cy="3412047"/>
          </a:xfrm>
        </p:grpSpPr>
        <p:grpSp>
          <p:nvGrpSpPr>
            <p:cNvPr id="19" name="Gruppo 18">
              <a:extLst>
                <a:ext uri="{FF2B5EF4-FFF2-40B4-BE49-F238E27FC236}">
                  <a16:creationId xmlns:a16="http://schemas.microsoft.com/office/drawing/2014/main" id="{0269E055-0B77-53CA-D809-DDA5AA65081F}"/>
                </a:ext>
              </a:extLst>
            </p:cNvPr>
            <p:cNvGrpSpPr/>
            <p:nvPr/>
          </p:nvGrpSpPr>
          <p:grpSpPr>
            <a:xfrm>
              <a:off x="793840" y="3645165"/>
              <a:ext cx="3705971" cy="2878213"/>
              <a:chOff x="954502" y="3478136"/>
              <a:chExt cx="3705971" cy="2878213"/>
            </a:xfrm>
          </p:grpSpPr>
          <p:pic>
            <p:nvPicPr>
              <p:cNvPr id="12" name="Immagine 1">
                <a:extLst>
                  <a:ext uri="{FF2B5EF4-FFF2-40B4-BE49-F238E27FC236}">
                    <a16:creationId xmlns:a16="http://schemas.microsoft.com/office/drawing/2014/main" id="{01E8A429-390D-B46C-1C9D-5F8A5F82CC59}"/>
                  </a:ext>
                </a:extLst>
              </p:cNvPr>
              <p:cNvPicPr>
                <a:picLocks noChangeAspect="1"/>
              </p:cNvPicPr>
              <p:nvPr/>
            </p:nvPicPr>
            <p:blipFill rotWithShape="1">
              <a:blip r:embed="rId4"/>
              <a:srcRect l="50255" t="10671" r="7659" b="56117"/>
              <a:stretch/>
            </p:blipFill>
            <p:spPr bwMode="auto">
              <a:xfrm>
                <a:off x="954502" y="3478136"/>
                <a:ext cx="3705971" cy="2878213"/>
              </a:xfrm>
              <a:prstGeom prst="rect">
                <a:avLst/>
              </a:prstGeom>
              <a:ln>
                <a:noFill/>
              </a:ln>
              <a:extLst>
                <a:ext uri="{53640926-AAD7-44D8-BBD7-CCE9431645EC}">
                  <a14:shadowObscured xmlns:a14="http://schemas.microsoft.com/office/drawing/2010/main"/>
                </a:ext>
              </a:extLst>
            </p:spPr>
          </p:pic>
          <p:sp>
            <p:nvSpPr>
              <p:cNvPr id="13" name="Ovale 12">
                <a:extLst>
                  <a:ext uri="{FF2B5EF4-FFF2-40B4-BE49-F238E27FC236}">
                    <a16:creationId xmlns:a16="http://schemas.microsoft.com/office/drawing/2014/main" id="{8C4DB270-C15C-6BA6-8132-CA97C214B9D6}"/>
                  </a:ext>
                </a:extLst>
              </p:cNvPr>
              <p:cNvSpPr/>
              <p:nvPr/>
            </p:nvSpPr>
            <p:spPr>
              <a:xfrm>
                <a:off x="2312696" y="4818356"/>
                <a:ext cx="125705" cy="120315"/>
              </a:xfrm>
              <a:prstGeom prst="ellipse">
                <a:avLst/>
              </a:prstGeom>
              <a:solidFill>
                <a:srgbClr val="1B3C70"/>
              </a:solidFill>
              <a:ln>
                <a:solidFill>
                  <a:srgbClr val="1B3C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C4242E00-F8D5-18B5-16FB-0AD575915316}"/>
                  </a:ext>
                </a:extLst>
              </p:cNvPr>
              <p:cNvSpPr/>
              <p:nvPr/>
            </p:nvSpPr>
            <p:spPr>
              <a:xfrm>
                <a:off x="3877177" y="5701800"/>
                <a:ext cx="125705" cy="120315"/>
              </a:xfrm>
              <a:prstGeom prst="ellipse">
                <a:avLst/>
              </a:prstGeom>
              <a:solidFill>
                <a:srgbClr val="8CA72B"/>
              </a:solidFill>
              <a:ln>
                <a:solidFill>
                  <a:srgbClr val="8CA7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a:extLst>
                  <a:ext uri="{FF2B5EF4-FFF2-40B4-BE49-F238E27FC236}">
                    <a16:creationId xmlns:a16="http://schemas.microsoft.com/office/drawing/2014/main" id="{38CD522B-3594-E484-C91B-85FFE838B5BA}"/>
                  </a:ext>
                </a:extLst>
              </p:cNvPr>
              <p:cNvSpPr txBox="1"/>
              <p:nvPr/>
            </p:nvSpPr>
            <p:spPr>
              <a:xfrm>
                <a:off x="3525441" y="5332468"/>
                <a:ext cx="954882" cy="369332"/>
              </a:xfrm>
              <a:prstGeom prst="rect">
                <a:avLst/>
              </a:prstGeom>
              <a:noFill/>
            </p:spPr>
            <p:txBody>
              <a:bodyPr wrap="square">
                <a:spAutoFit/>
              </a:bodyPr>
              <a:lstStyle/>
              <a:p>
                <a:r>
                  <a:rPr lang="en-US" sz="1800" b="1" dirty="0">
                    <a:solidFill>
                      <a:srgbClr val="8CA72B"/>
                    </a:solidFill>
                  </a:rPr>
                  <a:t>Nb</a:t>
                </a:r>
                <a:r>
                  <a:rPr lang="en-US" sz="1800" b="1" baseline="-25000" dirty="0">
                    <a:solidFill>
                      <a:srgbClr val="8CA72B"/>
                    </a:solidFill>
                  </a:rPr>
                  <a:t>3</a:t>
                </a:r>
                <a:r>
                  <a:rPr lang="en-US" sz="1800" b="1" dirty="0">
                    <a:solidFill>
                      <a:srgbClr val="8CA72B"/>
                    </a:solidFill>
                  </a:rPr>
                  <a:t>Sn</a:t>
                </a:r>
                <a:endParaRPr lang="it-IT" dirty="0">
                  <a:solidFill>
                    <a:srgbClr val="8CA72B"/>
                  </a:solidFill>
                </a:endParaRPr>
              </a:p>
            </p:txBody>
          </p:sp>
          <p:sp>
            <p:nvSpPr>
              <p:cNvPr id="18" name="CasellaDiTesto 17">
                <a:extLst>
                  <a:ext uri="{FF2B5EF4-FFF2-40B4-BE49-F238E27FC236}">
                    <a16:creationId xmlns:a16="http://schemas.microsoft.com/office/drawing/2014/main" id="{A8B9374F-3862-4149-D894-19E3A646BB3F}"/>
                  </a:ext>
                </a:extLst>
              </p:cNvPr>
              <p:cNvSpPr txBox="1"/>
              <p:nvPr/>
            </p:nvSpPr>
            <p:spPr>
              <a:xfrm>
                <a:off x="2467107" y="4693847"/>
                <a:ext cx="954882" cy="369332"/>
              </a:xfrm>
              <a:prstGeom prst="rect">
                <a:avLst/>
              </a:prstGeom>
              <a:noFill/>
            </p:spPr>
            <p:txBody>
              <a:bodyPr wrap="square">
                <a:spAutoFit/>
              </a:bodyPr>
              <a:lstStyle/>
              <a:p>
                <a:r>
                  <a:rPr lang="en-US" sz="1800" b="1" dirty="0">
                    <a:solidFill>
                      <a:srgbClr val="1B3C70"/>
                    </a:solidFill>
                  </a:rPr>
                  <a:t>Nb</a:t>
                </a:r>
                <a:endParaRPr lang="it-IT" dirty="0">
                  <a:solidFill>
                    <a:srgbClr val="1B3C70"/>
                  </a:solidFill>
                </a:endParaRPr>
              </a:p>
            </p:txBody>
          </p:sp>
        </p:grpSp>
        <p:sp>
          <p:nvSpPr>
            <p:cNvPr id="20" name="Rectangle 7">
              <a:extLst>
                <a:ext uri="{FF2B5EF4-FFF2-40B4-BE49-F238E27FC236}">
                  <a16:creationId xmlns:a16="http://schemas.microsoft.com/office/drawing/2014/main" id="{624904E7-60BF-6C8F-0B52-D0B879F6258E}"/>
                </a:ext>
              </a:extLst>
            </p:cNvPr>
            <p:cNvSpPr/>
            <p:nvPr/>
          </p:nvSpPr>
          <p:spPr>
            <a:xfrm>
              <a:off x="1476331" y="3263032"/>
              <a:ext cx="2781263" cy="461665"/>
            </a:xfrm>
            <a:prstGeom prst="rect">
              <a:avLst/>
            </a:prstGeom>
          </p:spPr>
          <p:txBody>
            <a:bodyPr wrap="square">
              <a:spAutoFit/>
            </a:bodyPr>
            <a:lstStyle/>
            <a:p>
              <a:pPr algn="ctr"/>
              <a:r>
                <a:rPr lang="fr-FR" sz="1200" dirty="0">
                  <a:solidFill>
                    <a:srgbClr val="002060"/>
                  </a:solidFill>
                  <a:cs typeface="Times New Roman" panose="02020603050405020304" pitchFamily="18" charset="0"/>
                  <a:sym typeface="Wingdings" pitchFamily="2" charset="2"/>
                </a:rPr>
                <a:t>Power at 300 K </a:t>
              </a:r>
              <a:r>
                <a:rPr lang="fr-FR" sz="1200" dirty="0" err="1">
                  <a:solidFill>
                    <a:srgbClr val="002060"/>
                  </a:solidFill>
                  <a:cs typeface="Times New Roman" panose="02020603050405020304" pitchFamily="18" charset="0"/>
                  <a:sym typeface="Wingdings" pitchFamily="2" charset="2"/>
                </a:rPr>
                <a:t>required</a:t>
              </a:r>
              <a:r>
                <a:rPr lang="fr-FR" sz="1200" dirty="0">
                  <a:solidFill>
                    <a:srgbClr val="002060"/>
                  </a:solidFill>
                  <a:cs typeface="Times New Roman" panose="02020603050405020304" pitchFamily="18" charset="0"/>
                  <a:sym typeface="Wingdings" pitchFamily="2" charset="2"/>
                </a:rPr>
                <a:t> to </a:t>
              </a:r>
              <a:r>
                <a:rPr lang="fr-FR" sz="1200" dirty="0" err="1">
                  <a:solidFill>
                    <a:srgbClr val="002060"/>
                  </a:solidFill>
                  <a:cs typeface="Times New Roman" panose="02020603050405020304" pitchFamily="18" charset="0"/>
                  <a:sym typeface="Wingdings" pitchFamily="2" charset="2"/>
                </a:rPr>
                <a:t>extract</a:t>
              </a:r>
              <a:r>
                <a:rPr lang="fr-FR" sz="1200" dirty="0">
                  <a:solidFill>
                    <a:srgbClr val="002060"/>
                  </a:solidFill>
                  <a:cs typeface="Times New Roman" panose="02020603050405020304" pitchFamily="18" charset="0"/>
                  <a:sym typeface="Wingdings" pitchFamily="2" charset="2"/>
                </a:rPr>
                <a:t> 1 W at </a:t>
              </a:r>
              <a:r>
                <a:rPr lang="fr-FR" sz="1200" dirty="0" err="1">
                  <a:solidFill>
                    <a:srgbClr val="002060"/>
                  </a:solidFill>
                  <a:cs typeface="Times New Roman" panose="02020603050405020304" pitchFamily="18" charset="0"/>
                  <a:sym typeface="Wingdings" pitchFamily="2" charset="2"/>
                </a:rPr>
                <a:t>cryogenic</a:t>
              </a:r>
              <a:r>
                <a:rPr lang="fr-FR" sz="1200" dirty="0">
                  <a:solidFill>
                    <a:srgbClr val="002060"/>
                  </a:solidFill>
                  <a:cs typeface="Times New Roman" panose="02020603050405020304" pitchFamily="18" charset="0"/>
                  <a:sym typeface="Wingdings" pitchFamily="2" charset="2"/>
                </a:rPr>
                <a:t> </a:t>
              </a:r>
              <a:r>
                <a:rPr lang="fr-FR" sz="1200" dirty="0" err="1">
                  <a:solidFill>
                    <a:srgbClr val="002060"/>
                  </a:solidFill>
                  <a:cs typeface="Times New Roman" panose="02020603050405020304" pitchFamily="18" charset="0"/>
                  <a:sym typeface="Wingdings" pitchFamily="2" charset="2"/>
                </a:rPr>
                <a:t>temperature</a:t>
              </a:r>
              <a:r>
                <a:rPr lang="fr-FR" sz="1200" dirty="0">
                  <a:solidFill>
                    <a:srgbClr val="002060"/>
                  </a:solidFill>
                  <a:cs typeface="Times New Roman" panose="02020603050405020304" pitchFamily="18" charset="0"/>
                  <a:sym typeface="Wingdings" pitchFamily="2" charset="2"/>
                </a:rPr>
                <a:t>  </a:t>
              </a:r>
              <a:endParaRPr lang="fr-FR" sz="1200" dirty="0">
                <a:solidFill>
                  <a:srgbClr val="002060"/>
                </a:solidFill>
              </a:endParaRPr>
            </a:p>
          </p:txBody>
        </p:sp>
        <p:sp>
          <p:nvSpPr>
            <p:cNvPr id="21" name="Rectangle 10">
              <a:extLst>
                <a:ext uri="{FF2B5EF4-FFF2-40B4-BE49-F238E27FC236}">
                  <a16:creationId xmlns:a16="http://schemas.microsoft.com/office/drawing/2014/main" id="{44AD895E-9344-0E67-680F-A39D6F9CF7FC}"/>
                </a:ext>
              </a:extLst>
            </p:cNvPr>
            <p:cNvSpPr/>
            <p:nvPr/>
          </p:nvSpPr>
          <p:spPr>
            <a:xfrm>
              <a:off x="1324425" y="6444247"/>
              <a:ext cx="3085073" cy="230832"/>
            </a:xfrm>
            <a:prstGeom prst="rect">
              <a:avLst/>
            </a:prstGeom>
            <a:solidFill>
              <a:schemeClr val="bg1"/>
            </a:solidFill>
          </p:spPr>
          <p:txBody>
            <a:bodyPr wrap="square">
              <a:spAutoFit/>
            </a:bodyPr>
            <a:lstStyle/>
            <a:p>
              <a:r>
                <a:rPr lang="fr-FR" sz="900" i="1" dirty="0">
                  <a:solidFill>
                    <a:schemeClr val="tx1">
                      <a:lumMod val="65000"/>
                      <a:lumOff val="35000"/>
                    </a:schemeClr>
                  </a:solidFill>
                </a:rPr>
                <a:t>S. Posen et al, </a:t>
              </a:r>
              <a:r>
                <a:rPr lang="en-US" sz="900" i="1" dirty="0" err="1">
                  <a:solidFill>
                    <a:schemeClr val="tx1">
                      <a:lumMod val="65000"/>
                      <a:lumOff val="35000"/>
                    </a:schemeClr>
                  </a:solidFill>
                  <a:ea typeface="Calibri" panose="020F0502020204030204" pitchFamily="34" charset="0"/>
                  <a:cs typeface="Times New Roman" panose="02020603050405020304" pitchFamily="18" charset="0"/>
                </a:rPr>
                <a:t>Supercond</a:t>
              </a:r>
              <a:r>
                <a:rPr lang="en-US" sz="900" i="1" dirty="0">
                  <a:solidFill>
                    <a:schemeClr val="tx1">
                      <a:lumMod val="65000"/>
                      <a:lumOff val="35000"/>
                    </a:schemeClr>
                  </a:solidFill>
                  <a:ea typeface="Calibri" panose="020F0502020204030204" pitchFamily="34" charset="0"/>
                  <a:cs typeface="Times New Roman" panose="02020603050405020304" pitchFamily="18" charset="0"/>
                </a:rPr>
                <a:t>. Sci. Technol. 30 (2017) 033004</a:t>
              </a:r>
              <a:r>
                <a:rPr lang="en-BE" sz="900" i="1" dirty="0">
                  <a:solidFill>
                    <a:schemeClr val="tx1">
                      <a:lumMod val="65000"/>
                      <a:lumOff val="35000"/>
                    </a:schemeClr>
                  </a:solidFill>
                  <a:ea typeface="ＭＳ Ｐゴシック" charset="0"/>
                </a:rPr>
                <a:t> </a:t>
              </a:r>
            </a:p>
          </p:txBody>
        </p:sp>
      </p:grpSp>
    </p:spTree>
    <p:extLst>
      <p:ext uri="{BB962C8B-B14F-4D97-AF65-F5344CB8AC3E}">
        <p14:creationId xmlns:p14="http://schemas.microsoft.com/office/powerpoint/2010/main" val="2551034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FAF94-EC1D-0ADD-2543-44A8D932565A}"/>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9A75D738-2561-BDFE-15A9-3610B9237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B01B2C62-2E26-2A30-AF8E-CFA780512021}"/>
              </a:ext>
            </a:extLst>
          </p:cNvPr>
          <p:cNvSpPr>
            <a:spLocks noChangeArrowheads="1"/>
          </p:cNvSpPr>
          <p:nvPr/>
        </p:nvSpPr>
        <p:spPr bwMode="auto">
          <a:xfrm>
            <a:off x="524408" y="55626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Segnaposto numero diapositiva 2">
            <a:extLst>
              <a:ext uri="{FF2B5EF4-FFF2-40B4-BE49-F238E27FC236}">
                <a16:creationId xmlns:a16="http://schemas.microsoft.com/office/drawing/2014/main" id="{25A6F74F-6534-3B59-BE7A-5F624BA2DFC0}"/>
              </a:ext>
            </a:extLst>
          </p:cNvPr>
          <p:cNvSpPr>
            <a:spLocks noGrp="1"/>
          </p:cNvSpPr>
          <p:nvPr>
            <p:ph type="sldNum" sz="quarter" idx="12"/>
          </p:nvPr>
        </p:nvSpPr>
        <p:spPr/>
        <p:txBody>
          <a:bodyPr/>
          <a:lstStyle/>
          <a:p>
            <a:fld id="{4068FCCF-9A80-B240-8D85-84F960565AFA}" type="slidenum">
              <a:rPr lang="en-BE" smtClean="0"/>
              <a:t>20</a:t>
            </a:fld>
            <a:endParaRPr lang="en-BE"/>
          </a:p>
        </p:txBody>
      </p:sp>
      <p:pic>
        <p:nvPicPr>
          <p:cNvPr id="8" name="Picture 3" descr="Logo&#10;&#10;Description automatically generated">
            <a:extLst>
              <a:ext uri="{FF2B5EF4-FFF2-40B4-BE49-F238E27FC236}">
                <a16:creationId xmlns:a16="http://schemas.microsoft.com/office/drawing/2014/main" id="{47F8BED0-C8CE-0BA2-ADAD-00D92A1B18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9102" y="338582"/>
            <a:ext cx="894061" cy="515969"/>
          </a:xfrm>
          <a:prstGeom prst="rect">
            <a:avLst/>
          </a:prstGeom>
        </p:spPr>
      </p:pic>
      <p:sp>
        <p:nvSpPr>
          <p:cNvPr id="6" name="Segnaposto contenuto 2">
            <a:extLst>
              <a:ext uri="{FF2B5EF4-FFF2-40B4-BE49-F238E27FC236}">
                <a16:creationId xmlns:a16="http://schemas.microsoft.com/office/drawing/2014/main" id="{DB1B57CD-5FE6-70B9-C962-BB1C84477CA7}"/>
              </a:ext>
            </a:extLst>
          </p:cNvPr>
          <p:cNvSpPr txBox="1">
            <a:spLocks/>
          </p:cNvSpPr>
          <p:nvPr/>
        </p:nvSpPr>
        <p:spPr>
          <a:xfrm>
            <a:off x="583356" y="1383236"/>
            <a:ext cx="5736604" cy="537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1BF31"/>
                </a:solidFill>
              </a:rPr>
              <a:t>1. Optimized coating recipe</a:t>
            </a:r>
          </a:p>
        </p:txBody>
      </p:sp>
      <p:pic>
        <p:nvPicPr>
          <p:cNvPr id="20" name="Immagine 19" descr="The image is a scientific report abstract discussing the process of creating Cu-compatible Nb3Sn films using DC magnetron sputtering from a stoichiometric target.&#10;&#10;Il contenuto generato dall'IA potrebbe non essere corretto.">
            <a:hlinkClick r:id="rId5"/>
            <a:extLst>
              <a:ext uri="{FF2B5EF4-FFF2-40B4-BE49-F238E27FC236}">
                <a16:creationId xmlns:a16="http://schemas.microsoft.com/office/drawing/2014/main" id="{C9747860-0CED-F1BB-861E-2DBDEF0DD2E5}"/>
              </a:ext>
            </a:extLst>
          </p:cNvPr>
          <p:cNvPicPr>
            <a:picLocks noChangeAspect="1"/>
          </p:cNvPicPr>
          <p:nvPr/>
        </p:nvPicPr>
        <p:blipFill>
          <a:blip r:embed="rId6"/>
          <a:stretch>
            <a:fillRect/>
          </a:stretch>
        </p:blipFill>
        <p:spPr>
          <a:xfrm>
            <a:off x="6620408" y="1240654"/>
            <a:ext cx="3075029" cy="1250427"/>
          </a:xfrm>
          <a:prstGeom prst="rect">
            <a:avLst/>
          </a:prstGeom>
          <a:ln>
            <a:solidFill>
              <a:schemeClr val="tx1"/>
            </a:solidFill>
          </a:ln>
        </p:spPr>
      </p:pic>
      <p:sp>
        <p:nvSpPr>
          <p:cNvPr id="16" name="Segnaposto contenuto 2">
            <a:extLst>
              <a:ext uri="{FF2B5EF4-FFF2-40B4-BE49-F238E27FC236}">
                <a16:creationId xmlns:a16="http://schemas.microsoft.com/office/drawing/2014/main" id="{C55D36AC-8752-EAB7-7504-B8B893A0C306}"/>
              </a:ext>
            </a:extLst>
          </p:cNvPr>
          <p:cNvSpPr txBox="1">
            <a:spLocks/>
          </p:cNvSpPr>
          <p:nvPr/>
        </p:nvSpPr>
        <p:spPr>
          <a:xfrm>
            <a:off x="583356" y="2188784"/>
            <a:ext cx="5736604" cy="537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1BF31"/>
                </a:solidFill>
              </a:rPr>
              <a:t>2 . RF Test on QPR </a:t>
            </a:r>
            <a:r>
              <a:rPr lang="en-US" sz="2400" b="1" i="1" dirty="0">
                <a:solidFill>
                  <a:srgbClr val="A1BF31"/>
                </a:solidFill>
              </a:rPr>
              <a:t>(recipe validation)</a:t>
            </a:r>
          </a:p>
        </p:txBody>
      </p:sp>
      <p:sp>
        <p:nvSpPr>
          <p:cNvPr id="18" name="CasellaDiTesto 46">
            <a:extLst>
              <a:ext uri="{FF2B5EF4-FFF2-40B4-BE49-F238E27FC236}">
                <a16:creationId xmlns:a16="http://schemas.microsoft.com/office/drawing/2014/main" id="{0F2CD6E6-BEF4-332F-8D42-8A87E2D11A80}"/>
              </a:ext>
            </a:extLst>
          </p:cNvPr>
          <p:cNvSpPr txBox="1">
            <a:spLocks/>
          </p:cNvSpPr>
          <p:nvPr/>
        </p:nvSpPr>
        <p:spPr>
          <a:xfrm>
            <a:off x="6620408" y="2615831"/>
            <a:ext cx="4583051" cy="1677126"/>
          </a:xfrm>
          <a:prstGeom prst="rect">
            <a:avLst/>
          </a:prstGeom>
          <a:noFill/>
        </p:spPr>
        <p:txBody>
          <a:bodyPr wrap="square">
            <a:spAutoFit/>
          </a:bodyPr>
          <a:lstStyle/>
          <a:p>
            <a:pPr>
              <a:lnSpc>
                <a:spcPct val="150000"/>
              </a:lnSpc>
            </a:pPr>
            <a:r>
              <a:rPr lang="en-GB" sz="1400" b="1" u="sng" noProof="0" dirty="0">
                <a:solidFill>
                  <a:srgbClr val="092049"/>
                </a:solidFill>
              </a:rPr>
              <a:t>Sample #2 on Nb3Sn on Nb bulk (State of the art)</a:t>
            </a:r>
          </a:p>
          <a:p>
            <a:pPr marL="285750" indent="-285750">
              <a:lnSpc>
                <a:spcPct val="150000"/>
              </a:lnSpc>
              <a:buFont typeface="Arial" panose="020B0604020202020204" pitchFamily="34" charset="0"/>
              <a:buChar char="•"/>
            </a:pPr>
            <a:r>
              <a:rPr lang="en-GB" sz="1400" b="1" i="1" noProof="0" dirty="0">
                <a:solidFill>
                  <a:srgbClr val="092049"/>
                </a:solidFill>
              </a:rPr>
              <a:t>T</a:t>
            </a:r>
            <a:r>
              <a:rPr lang="en-GB" sz="1400" b="1" baseline="-25000" noProof="0" dirty="0">
                <a:solidFill>
                  <a:srgbClr val="092049"/>
                </a:solidFill>
              </a:rPr>
              <a:t>c</a:t>
            </a:r>
            <a:r>
              <a:rPr lang="en-GB" sz="1400" b="1" noProof="0" dirty="0">
                <a:solidFill>
                  <a:srgbClr val="092049"/>
                </a:solidFill>
              </a:rPr>
              <a:t> = </a:t>
            </a:r>
            <a:r>
              <a:rPr lang="en-GB" sz="1400" b="1" noProof="0" dirty="0">
                <a:solidFill>
                  <a:srgbClr val="A1BF31"/>
                </a:solidFill>
              </a:rPr>
              <a:t>17.45 K</a:t>
            </a:r>
            <a:endParaRPr lang="en-GB" sz="1400" noProof="0" dirty="0">
              <a:solidFill>
                <a:srgbClr val="A1BF31"/>
              </a:solidFill>
            </a:endParaRPr>
          </a:p>
          <a:p>
            <a:pPr marL="285750" indent="-285750">
              <a:lnSpc>
                <a:spcPct val="150000"/>
              </a:lnSpc>
              <a:buFont typeface="Arial" panose="020B0604020202020204" pitchFamily="34" charset="0"/>
              <a:buChar char="•"/>
            </a:pPr>
            <a:r>
              <a:rPr lang="en-GB" sz="1400" b="1" dirty="0">
                <a:solidFill>
                  <a:srgbClr val="092049"/>
                </a:solidFill>
              </a:rPr>
              <a:t>Quench </a:t>
            </a:r>
            <a:r>
              <a:rPr lang="en-GB" sz="1400" b="1" dirty="0">
                <a:solidFill>
                  <a:srgbClr val="A1BF31"/>
                </a:solidFill>
              </a:rPr>
              <a:t>&gt; 85 mT </a:t>
            </a:r>
            <a:r>
              <a:rPr lang="en-GB" sz="1400" dirty="0">
                <a:solidFill>
                  <a:srgbClr val="092049"/>
                </a:solidFill>
              </a:rPr>
              <a:t>extrapolated @ 0 K</a:t>
            </a:r>
            <a:endParaRPr lang="en-GB" sz="1400" noProof="0" dirty="0">
              <a:solidFill>
                <a:srgbClr val="092049"/>
              </a:solidFill>
            </a:endParaRPr>
          </a:p>
          <a:p>
            <a:pPr marL="285750" indent="-285750">
              <a:lnSpc>
                <a:spcPct val="150000"/>
              </a:lnSpc>
              <a:buFont typeface="Arial" panose="020B0604020202020204" pitchFamily="34" charset="0"/>
              <a:buChar char="•"/>
            </a:pPr>
            <a:r>
              <a:rPr lang="en-GB" sz="1400" b="1" i="1" noProof="0" dirty="0">
                <a:solidFill>
                  <a:srgbClr val="A1BF31"/>
                </a:solidFill>
              </a:rPr>
              <a:t>R</a:t>
            </a:r>
            <a:r>
              <a:rPr lang="en-GB" sz="1400" b="1" baseline="-25000" noProof="0" dirty="0">
                <a:solidFill>
                  <a:srgbClr val="A1BF31"/>
                </a:solidFill>
              </a:rPr>
              <a:t>s</a:t>
            </a:r>
            <a:r>
              <a:rPr lang="en-GB" sz="1400" b="1" noProof="0" dirty="0">
                <a:solidFill>
                  <a:srgbClr val="A1BF31"/>
                </a:solidFill>
              </a:rPr>
              <a:t> </a:t>
            </a:r>
            <a:r>
              <a:rPr lang="en-GB" sz="1400" b="1" dirty="0">
                <a:solidFill>
                  <a:srgbClr val="A1BF31"/>
                </a:solidFill>
              </a:rPr>
              <a:t>&lt; 9</a:t>
            </a:r>
            <a:r>
              <a:rPr lang="en-GB" sz="1400" b="1" noProof="0" dirty="0">
                <a:solidFill>
                  <a:srgbClr val="A1BF31"/>
                </a:solidFill>
              </a:rPr>
              <a:t> </a:t>
            </a:r>
            <a:r>
              <a:rPr lang="en-GB" sz="1400" b="1" noProof="0" dirty="0" err="1">
                <a:solidFill>
                  <a:srgbClr val="A1BF31"/>
                </a:solidFill>
              </a:rPr>
              <a:t>n</a:t>
            </a:r>
            <a:r>
              <a:rPr lang="en-GB" sz="1400" b="1" noProof="0" dirty="0" err="1">
                <a:solidFill>
                  <a:srgbClr val="A1BF31"/>
                </a:solidFill>
                <a:cs typeface="Calibri" panose="020F0502020204030204" pitchFamily="34" charset="0"/>
              </a:rPr>
              <a:t>Ω</a:t>
            </a:r>
            <a:r>
              <a:rPr lang="en-GB" sz="1400" b="1" noProof="0" dirty="0">
                <a:solidFill>
                  <a:srgbClr val="A1BF31"/>
                </a:solidFill>
                <a:cs typeface="Calibri" panose="020F0502020204030204" pitchFamily="34" charset="0"/>
              </a:rPr>
              <a:t> </a:t>
            </a:r>
            <a:r>
              <a:rPr lang="en-GB" sz="1400" noProof="0" dirty="0">
                <a:solidFill>
                  <a:srgbClr val="092049"/>
                </a:solidFill>
                <a:cs typeface="Calibri" panose="020F0502020204030204" pitchFamily="34" charset="0"/>
              </a:rPr>
              <a:t>@ 4 K, 20 mT</a:t>
            </a:r>
          </a:p>
          <a:p>
            <a:pPr marL="285750" indent="-285750">
              <a:lnSpc>
                <a:spcPct val="150000"/>
              </a:lnSpc>
              <a:buFont typeface="Arial" panose="020B0604020202020204" pitchFamily="34" charset="0"/>
              <a:buChar char="•"/>
            </a:pPr>
            <a:r>
              <a:rPr lang="en-GB" sz="1400" b="1" dirty="0">
                <a:solidFill>
                  <a:srgbClr val="092049"/>
                </a:solidFill>
                <a:cs typeface="Calibri" panose="020F0502020204030204" pitchFamily="34" charset="0"/>
              </a:rPr>
              <a:t>Better than VTD sample </a:t>
            </a:r>
            <a:r>
              <a:rPr lang="en-GB" sz="1400" dirty="0">
                <a:solidFill>
                  <a:srgbClr val="092049"/>
                </a:solidFill>
                <a:cs typeface="Calibri" panose="020F0502020204030204" pitchFamily="34" charset="0"/>
              </a:rPr>
              <a:t>up to </a:t>
            </a:r>
            <a:r>
              <a:rPr lang="en-GB" sz="1400" b="1" dirty="0">
                <a:solidFill>
                  <a:srgbClr val="A1BF31"/>
                </a:solidFill>
                <a:cs typeface="Calibri" panose="020F0502020204030204" pitchFamily="34" charset="0"/>
              </a:rPr>
              <a:t>50 mT</a:t>
            </a:r>
          </a:p>
        </p:txBody>
      </p:sp>
      <p:pic>
        <p:nvPicPr>
          <p:cNvPr id="19" name="Immagine 18" descr="The image depicts a series of cylindrical, metallic components, likely part of an assembly or device, with labels indicating materials such as Nb (niobium), Cu (copper), and Nb3Sn (niobium-tin).&#10;&#10;Il contenuto generato dall'IA potrebbe non essere corretto.">
            <a:extLst>
              <a:ext uri="{FF2B5EF4-FFF2-40B4-BE49-F238E27FC236}">
                <a16:creationId xmlns:a16="http://schemas.microsoft.com/office/drawing/2014/main" id="{1DC61586-E1B6-56A8-E4CD-F4C06F83427D}"/>
              </a:ext>
            </a:extLst>
          </p:cNvPr>
          <p:cNvPicPr>
            <a:picLocks noChangeAspect="1"/>
          </p:cNvPicPr>
          <p:nvPr/>
        </p:nvPicPr>
        <p:blipFill>
          <a:blip r:embed="rId7"/>
          <a:stretch>
            <a:fillRect/>
          </a:stretch>
        </p:blipFill>
        <p:spPr>
          <a:xfrm>
            <a:off x="6024152" y="4345590"/>
            <a:ext cx="5285900" cy="2227503"/>
          </a:xfrm>
          <a:prstGeom prst="rect">
            <a:avLst/>
          </a:prstGeom>
        </p:spPr>
      </p:pic>
      <p:pic>
        <p:nvPicPr>
          <p:cNvPr id="21" name="Immagine 20">
            <a:extLst>
              <a:ext uri="{FF2B5EF4-FFF2-40B4-BE49-F238E27FC236}">
                <a16:creationId xmlns:a16="http://schemas.microsoft.com/office/drawing/2014/main" id="{0E750C13-F218-5958-920A-77BAD21E692B}"/>
              </a:ext>
            </a:extLst>
          </p:cNvPr>
          <p:cNvPicPr>
            <a:picLocks noChangeAspect="1"/>
          </p:cNvPicPr>
          <p:nvPr/>
        </p:nvPicPr>
        <p:blipFill>
          <a:blip r:embed="rId8"/>
          <a:stretch>
            <a:fillRect/>
          </a:stretch>
        </p:blipFill>
        <p:spPr>
          <a:xfrm>
            <a:off x="505618" y="2694792"/>
            <a:ext cx="3919492" cy="3812301"/>
          </a:xfrm>
          <a:prstGeom prst="rect">
            <a:avLst/>
          </a:prstGeom>
        </p:spPr>
      </p:pic>
      <p:sp>
        <p:nvSpPr>
          <p:cNvPr id="22" name="CasellaDiTesto 21">
            <a:extLst>
              <a:ext uri="{FF2B5EF4-FFF2-40B4-BE49-F238E27FC236}">
                <a16:creationId xmlns:a16="http://schemas.microsoft.com/office/drawing/2014/main" id="{A1AA68E7-3F61-50B5-1130-E6F389890165}"/>
              </a:ext>
            </a:extLst>
          </p:cNvPr>
          <p:cNvSpPr txBox="1"/>
          <p:nvPr/>
        </p:nvSpPr>
        <p:spPr>
          <a:xfrm>
            <a:off x="3067919" y="3083157"/>
            <a:ext cx="3093984" cy="400110"/>
          </a:xfrm>
          <a:prstGeom prst="rect">
            <a:avLst/>
          </a:prstGeom>
          <a:noFill/>
        </p:spPr>
        <p:txBody>
          <a:bodyPr wrap="square">
            <a:spAutoFit/>
          </a:bodyPr>
          <a:lstStyle/>
          <a:p>
            <a:pPr marL="0" indent="0" algn="l">
              <a:buNone/>
            </a:pPr>
            <a:r>
              <a:rPr lang="en-US" sz="2000" b="1" i="1" u="none" strike="noStrike" baseline="0" dirty="0">
                <a:solidFill>
                  <a:srgbClr val="1B3C70"/>
                </a:solidFill>
              </a:rPr>
              <a:t>Q value 10 times &gt; LHC!</a:t>
            </a:r>
          </a:p>
        </p:txBody>
      </p:sp>
      <p:pic>
        <p:nvPicPr>
          <p:cNvPr id="23" name="Picture 3" descr="Logo&#10;&#10;Description automatically generated">
            <a:extLst>
              <a:ext uri="{FF2B5EF4-FFF2-40B4-BE49-F238E27FC236}">
                <a16:creationId xmlns:a16="http://schemas.microsoft.com/office/drawing/2014/main" id="{FEB1354F-68DF-6F1B-655B-0E89F847C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616" y="5831195"/>
            <a:ext cx="432033" cy="249329"/>
          </a:xfrm>
          <a:prstGeom prst="rect">
            <a:avLst/>
          </a:prstGeom>
        </p:spPr>
      </p:pic>
      <p:pic>
        <p:nvPicPr>
          <p:cNvPr id="24" name="Picture 2" descr="Helmholtz-Zentrum Berlin - Wikipedia">
            <a:extLst>
              <a:ext uri="{FF2B5EF4-FFF2-40B4-BE49-F238E27FC236}">
                <a16:creationId xmlns:a16="http://schemas.microsoft.com/office/drawing/2014/main" id="{D270AE63-A1CA-91B9-6BC1-BE12DF40251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5168" y="5850504"/>
            <a:ext cx="576872" cy="19731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nettore 2 16">
            <a:extLst>
              <a:ext uri="{FF2B5EF4-FFF2-40B4-BE49-F238E27FC236}">
                <a16:creationId xmlns:a16="http://schemas.microsoft.com/office/drawing/2014/main" id="{6822A240-B5E0-50C4-963C-A450AECCBD31}"/>
              </a:ext>
            </a:extLst>
          </p:cNvPr>
          <p:cNvCxnSpPr>
            <a:cxnSpLocks/>
          </p:cNvCxnSpPr>
          <p:nvPr/>
        </p:nvCxnSpPr>
        <p:spPr>
          <a:xfrm flipH="1">
            <a:off x="4602480" y="1651752"/>
            <a:ext cx="2017928" cy="0"/>
          </a:xfrm>
          <a:prstGeom prst="straightConnector1">
            <a:avLst/>
          </a:prstGeom>
          <a:ln w="38100">
            <a:solidFill>
              <a:srgbClr val="8CA72B"/>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2" name="TextBox 3">
            <a:extLst>
              <a:ext uri="{FF2B5EF4-FFF2-40B4-BE49-F238E27FC236}">
                <a16:creationId xmlns:a16="http://schemas.microsoft.com/office/drawing/2014/main" id="{4EB02328-43B8-DAC1-228F-B965672916CD}"/>
              </a:ext>
            </a:extLst>
          </p:cNvPr>
          <p:cNvSpPr txBox="1"/>
          <p:nvPr/>
        </p:nvSpPr>
        <p:spPr>
          <a:xfrm>
            <a:off x="3067919" y="284907"/>
            <a:ext cx="7675691"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3.5 </a:t>
            </a:r>
            <a:r>
              <a:rPr lang="en-US" sz="2800" dirty="0">
                <a:solidFill>
                  <a:schemeClr val="bg2">
                    <a:lumMod val="50000"/>
                  </a:schemeClr>
                </a:solidFill>
              </a:rPr>
              <a:t>– Working Cavity - </a:t>
            </a:r>
            <a:r>
              <a:rPr lang="en-US" sz="2800" b="1" dirty="0">
                <a:solidFill>
                  <a:schemeClr val="bg2">
                    <a:lumMod val="50000"/>
                  </a:schemeClr>
                </a:solidFill>
              </a:rPr>
              <a:t>achievements </a:t>
            </a:r>
            <a:endParaRPr lang="en-US" sz="2000" b="1" dirty="0">
              <a:solidFill>
                <a:schemeClr val="bg2">
                  <a:lumMod val="50000"/>
                </a:schemeClr>
              </a:solidFill>
            </a:endParaRPr>
          </a:p>
        </p:txBody>
      </p:sp>
    </p:spTree>
    <p:extLst>
      <p:ext uri="{BB962C8B-B14F-4D97-AF65-F5344CB8AC3E}">
        <p14:creationId xmlns:p14="http://schemas.microsoft.com/office/powerpoint/2010/main" val="52073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8D1E-3EF8-7E09-FCB4-3A5F5148CC95}"/>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D5159697-99B0-B007-2724-4879D6A0E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1" name="Segnaposto contenuto 2">
            <a:extLst>
              <a:ext uri="{FF2B5EF4-FFF2-40B4-BE49-F238E27FC236}">
                <a16:creationId xmlns:a16="http://schemas.microsoft.com/office/drawing/2014/main" id="{7CED6895-D68A-921C-C8D7-EF6BDBB50FA0}"/>
              </a:ext>
            </a:extLst>
          </p:cNvPr>
          <p:cNvSpPr txBox="1">
            <a:spLocks/>
          </p:cNvSpPr>
          <p:nvPr/>
        </p:nvSpPr>
        <p:spPr>
          <a:xfrm>
            <a:off x="524408" y="1229051"/>
            <a:ext cx="4244816" cy="537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dirty="0">
                <a:solidFill>
                  <a:srgbClr val="A4C137"/>
                </a:solidFill>
              </a:rPr>
              <a:t>First Cavity Coated @UKRI</a:t>
            </a:r>
            <a:endParaRPr lang="en-US" sz="2400" b="1" i="1" dirty="0">
              <a:solidFill>
                <a:srgbClr val="1B3C70"/>
              </a:solidFill>
            </a:endParaRPr>
          </a:p>
        </p:txBody>
      </p:sp>
      <p:sp>
        <p:nvSpPr>
          <p:cNvPr id="2" name="Segnaposto numero diapositiva 1">
            <a:extLst>
              <a:ext uri="{FF2B5EF4-FFF2-40B4-BE49-F238E27FC236}">
                <a16:creationId xmlns:a16="http://schemas.microsoft.com/office/drawing/2014/main" id="{B841FC33-2195-07C1-0983-B553DDFEFECD}"/>
              </a:ext>
            </a:extLst>
          </p:cNvPr>
          <p:cNvSpPr>
            <a:spLocks noGrp="1"/>
          </p:cNvSpPr>
          <p:nvPr>
            <p:ph type="sldNum" sz="quarter" idx="12"/>
          </p:nvPr>
        </p:nvSpPr>
        <p:spPr/>
        <p:txBody>
          <a:bodyPr/>
          <a:lstStyle/>
          <a:p>
            <a:fld id="{4068FCCF-9A80-B240-8D85-84F960565AFA}" type="slidenum">
              <a:rPr lang="en-BE" smtClean="0"/>
              <a:t>21</a:t>
            </a:fld>
            <a:endParaRPr lang="en-BE"/>
          </a:p>
        </p:txBody>
      </p:sp>
      <p:pic>
        <p:nvPicPr>
          <p:cNvPr id="3" name="Immagine 2">
            <a:extLst>
              <a:ext uri="{FF2B5EF4-FFF2-40B4-BE49-F238E27FC236}">
                <a16:creationId xmlns:a16="http://schemas.microsoft.com/office/drawing/2014/main" id="{30149603-081C-A19B-B608-71625673D637}"/>
              </a:ext>
            </a:extLst>
          </p:cNvPr>
          <p:cNvPicPr>
            <a:picLocks noChangeAspect="1"/>
          </p:cNvPicPr>
          <p:nvPr/>
        </p:nvPicPr>
        <p:blipFill>
          <a:blip r:embed="rId3"/>
          <a:stretch>
            <a:fillRect/>
          </a:stretch>
        </p:blipFill>
        <p:spPr>
          <a:xfrm>
            <a:off x="10694131" y="380093"/>
            <a:ext cx="1293430" cy="332847"/>
          </a:xfrm>
          <a:prstGeom prst="rect">
            <a:avLst/>
          </a:prstGeom>
        </p:spPr>
      </p:pic>
      <p:sp>
        <p:nvSpPr>
          <p:cNvPr id="6" name="TextBox 8">
            <a:extLst>
              <a:ext uri="{FF2B5EF4-FFF2-40B4-BE49-F238E27FC236}">
                <a16:creationId xmlns:a16="http://schemas.microsoft.com/office/drawing/2014/main" id="{D5A42AC2-6AB3-D164-8B14-A8FD0C67AD69}"/>
              </a:ext>
            </a:extLst>
          </p:cNvPr>
          <p:cNvSpPr txBox="1"/>
          <p:nvPr/>
        </p:nvSpPr>
        <p:spPr>
          <a:xfrm>
            <a:off x="0" y="6590669"/>
            <a:ext cx="1664238" cy="261610"/>
          </a:xfrm>
          <a:prstGeom prst="rect">
            <a:avLst/>
          </a:prstGeom>
          <a:noFill/>
        </p:spPr>
        <p:txBody>
          <a:bodyPr wrap="none" rtlCol="0">
            <a:spAutoFit/>
          </a:bodyPr>
          <a:lstStyle/>
          <a:p>
            <a:r>
              <a:rPr lang="en-GB" sz="1100" i="1" dirty="0"/>
              <a:t>Courtesy of R. Valizadeh</a:t>
            </a:r>
          </a:p>
        </p:txBody>
      </p:sp>
      <p:sp>
        <p:nvSpPr>
          <p:cNvPr id="8" name="CasellaDiTesto 7">
            <a:extLst>
              <a:ext uri="{FF2B5EF4-FFF2-40B4-BE49-F238E27FC236}">
                <a16:creationId xmlns:a16="http://schemas.microsoft.com/office/drawing/2014/main" id="{BA4C4634-3348-F9CB-C96E-1775F77917C9}"/>
              </a:ext>
            </a:extLst>
          </p:cNvPr>
          <p:cNvSpPr txBox="1"/>
          <p:nvPr/>
        </p:nvSpPr>
        <p:spPr>
          <a:xfrm>
            <a:off x="571098" y="1784482"/>
            <a:ext cx="4956724" cy="4770537"/>
          </a:xfrm>
          <a:prstGeom prst="rect">
            <a:avLst/>
          </a:prstGeom>
          <a:noFill/>
        </p:spPr>
        <p:txBody>
          <a:bodyPr wrap="square">
            <a:spAutoFit/>
          </a:bodyPr>
          <a:lstStyle/>
          <a:p>
            <a:r>
              <a:rPr lang="it-IT" sz="2000" b="1" i="0" u="none" strike="noStrike" baseline="0" dirty="0">
                <a:solidFill>
                  <a:srgbClr val="013A72"/>
                </a:solidFill>
              </a:rPr>
              <a:t>Nb</a:t>
            </a:r>
            <a:r>
              <a:rPr lang="it-IT" sz="2000" b="1" i="0" u="none" strike="noStrike" baseline="-25000" dirty="0">
                <a:solidFill>
                  <a:srgbClr val="013A72"/>
                </a:solidFill>
              </a:rPr>
              <a:t>3</a:t>
            </a:r>
            <a:r>
              <a:rPr lang="it-IT" sz="2000" b="1" i="0" u="none" strike="noStrike" baseline="0" dirty="0">
                <a:solidFill>
                  <a:srgbClr val="013A72"/>
                </a:solidFill>
              </a:rPr>
              <a:t>Sn on Nb bulk</a:t>
            </a:r>
            <a:r>
              <a:rPr lang="it-IT" sz="2000" b="1" dirty="0">
                <a:solidFill>
                  <a:srgbClr val="013A72"/>
                </a:solidFill>
              </a:rPr>
              <a:t> (</a:t>
            </a:r>
            <a:r>
              <a:rPr lang="it-IT" sz="2000" b="1" dirty="0" err="1">
                <a:solidFill>
                  <a:srgbClr val="013A72"/>
                </a:solidFill>
              </a:rPr>
              <a:t>reference</a:t>
            </a:r>
            <a:r>
              <a:rPr lang="it-IT" sz="2000" b="1" dirty="0">
                <a:solidFill>
                  <a:srgbClr val="013A72"/>
                </a:solidFill>
              </a:rPr>
              <a:t> </a:t>
            </a:r>
            <a:r>
              <a:rPr lang="it-IT" sz="2000" b="1" dirty="0" err="1">
                <a:solidFill>
                  <a:srgbClr val="013A72"/>
                </a:solidFill>
              </a:rPr>
              <a:t>cavity</a:t>
            </a:r>
            <a:r>
              <a:rPr lang="it-IT" sz="2000" b="1" dirty="0">
                <a:solidFill>
                  <a:srgbClr val="013A72"/>
                </a:solidFill>
              </a:rPr>
              <a:t>)</a:t>
            </a:r>
            <a:r>
              <a:rPr lang="it-IT" sz="2000" b="1" i="0" u="none" strike="noStrike" baseline="0" dirty="0">
                <a:solidFill>
                  <a:srgbClr val="013A72"/>
                </a:solidFill>
              </a:rPr>
              <a:t> </a:t>
            </a:r>
          </a:p>
          <a:p>
            <a:pPr marL="285750" indent="-285750">
              <a:buFont typeface="Arial" panose="020B0604020202020204" pitchFamily="34" charset="0"/>
              <a:buChar char="•"/>
            </a:pPr>
            <a:r>
              <a:rPr lang="it-IT" sz="1600" b="0" i="0" u="none" strike="noStrike" baseline="0" dirty="0" err="1"/>
              <a:t>Tested</a:t>
            </a:r>
            <a:r>
              <a:rPr lang="it-IT" sz="1600" b="0" i="0" u="none" strike="noStrike" baseline="0" dirty="0"/>
              <a:t> </a:t>
            </a:r>
            <a:r>
              <a:rPr lang="it-IT" sz="1600" b="0" i="0" u="none" strike="noStrike" baseline="0" dirty="0" err="1"/>
              <a:t>at</a:t>
            </a:r>
            <a:r>
              <a:rPr lang="it-IT" sz="1600" b="0" i="0" u="none" strike="noStrike" baseline="0" dirty="0"/>
              <a:t> HZB</a:t>
            </a:r>
          </a:p>
          <a:p>
            <a:pPr marL="285750" indent="-285750">
              <a:buFont typeface="Arial" panose="020B0604020202020204" pitchFamily="34" charset="0"/>
              <a:buChar char="•"/>
            </a:pPr>
            <a:r>
              <a:rPr lang="it-IT" sz="1600" b="0" i="0" u="none" strike="noStrike" baseline="0" dirty="0"/>
              <a:t>No HPR after </a:t>
            </a:r>
            <a:r>
              <a:rPr lang="it-IT" sz="1600" b="0" i="0" u="none" strike="noStrike" baseline="0" dirty="0" err="1"/>
              <a:t>Deposition</a:t>
            </a:r>
            <a:endParaRPr lang="it-IT" sz="1600" b="0" i="0" u="none" strike="noStrike" baseline="0" dirty="0"/>
          </a:p>
          <a:p>
            <a:pPr marL="285750" indent="-285750">
              <a:buFont typeface="Arial" panose="020B0604020202020204" pitchFamily="34" charset="0"/>
              <a:buChar char="•"/>
            </a:pPr>
            <a:r>
              <a:rPr lang="en-US" sz="1600" b="0" i="0" u="none" strike="noStrike" baseline="0" dirty="0"/>
              <a:t>Fixed RF couplers </a:t>
            </a:r>
            <a:r>
              <a:rPr lang="en-US" sz="1600" dirty="0"/>
              <a:t>(</a:t>
            </a:r>
            <a:r>
              <a:rPr lang="en-US" sz="1600" b="0" i="0" u="none" strike="noStrike" baseline="0" dirty="0"/>
              <a:t>designed for Q</a:t>
            </a:r>
            <a:r>
              <a:rPr lang="en-US" sz="1600" b="0" i="0" u="none" strike="noStrike" baseline="-25000" dirty="0"/>
              <a:t>o</a:t>
            </a:r>
            <a:r>
              <a:rPr lang="en-US" sz="1600" b="0" i="0" u="none" strike="noStrike" baseline="0" dirty="0"/>
              <a:t> of 10</a:t>
            </a:r>
            <a:r>
              <a:rPr lang="en-US" sz="1600" b="0" i="0" u="none" strike="noStrike" baseline="30000" dirty="0"/>
              <a:t>9</a:t>
            </a:r>
            <a:r>
              <a:rPr lang="en-US" sz="1600" dirty="0"/>
              <a:t>)</a:t>
            </a:r>
            <a:endParaRPr lang="en-US" sz="1600" b="0" i="0" u="none" strike="noStrike" baseline="0" dirty="0"/>
          </a:p>
          <a:p>
            <a:pPr marL="285750" indent="-285750">
              <a:buFont typeface="Arial" panose="020B0604020202020204" pitchFamily="34" charset="0"/>
              <a:buChar char="•"/>
            </a:pPr>
            <a:r>
              <a:rPr lang="it-IT" sz="1600" b="0" i="0" u="none" strike="noStrike" baseline="0" dirty="0" err="1"/>
              <a:t>Manually</a:t>
            </a:r>
            <a:r>
              <a:rPr lang="it-IT" sz="1600" b="0" i="0" u="none" strike="noStrike" baseline="0" dirty="0"/>
              <a:t> slow cool Down</a:t>
            </a:r>
          </a:p>
          <a:p>
            <a:pPr marL="285750" indent="-285750">
              <a:buFont typeface="Arial" panose="020B0604020202020204" pitchFamily="34" charset="0"/>
              <a:buChar char="•"/>
            </a:pPr>
            <a:r>
              <a:rPr lang="en-US" sz="1600" b="0" i="0" u="none" strike="noStrike" baseline="0" dirty="0"/>
              <a:t>No thermo-currents were recorded</a:t>
            </a:r>
            <a:br>
              <a:rPr lang="en-US" sz="1600" b="0" i="0" u="none" strike="noStrike" baseline="0" dirty="0"/>
            </a:br>
            <a:r>
              <a:rPr lang="en-US" sz="1600" b="0" i="0" u="none" strike="noStrike" baseline="0" dirty="0"/>
              <a:t>with the azimuthally placed sensors.</a:t>
            </a:r>
          </a:p>
          <a:p>
            <a:pPr marL="285750" indent="-285750">
              <a:buFont typeface="Arial" panose="020B0604020202020204" pitchFamily="34" charset="0"/>
              <a:buChar char="•"/>
            </a:pPr>
            <a:r>
              <a:rPr lang="en-US" sz="2000" b="1" i="0" u="none" strike="noStrike" baseline="0" dirty="0"/>
              <a:t>Tc =18.1 K</a:t>
            </a:r>
          </a:p>
          <a:p>
            <a:pPr marL="285750" indent="-285750">
              <a:buFont typeface="Arial" panose="020B0604020202020204" pitchFamily="34" charset="0"/>
              <a:buChar char="•"/>
            </a:pPr>
            <a:r>
              <a:rPr lang="en-US" sz="1600" b="0" i="0" u="none" strike="noStrike" baseline="0" dirty="0"/>
              <a:t>No Tc of Nb was detected: Possibly cavity fully coated</a:t>
            </a:r>
          </a:p>
          <a:p>
            <a:pPr marL="285750" indent="-285750">
              <a:buFont typeface="Arial" panose="020B0604020202020204" pitchFamily="34" charset="0"/>
              <a:buChar char="•"/>
            </a:pPr>
            <a:r>
              <a:rPr lang="en-US" sz="1600" dirty="0"/>
              <a:t> RF surface resistance of 8 x 10</a:t>
            </a:r>
            <a:r>
              <a:rPr lang="en-US" sz="1600" baseline="30000" dirty="0"/>
              <a:t>6</a:t>
            </a:r>
            <a:endParaRPr lang="en-US" sz="1600" b="0" i="0" u="none" strike="noStrike" baseline="30000" dirty="0"/>
          </a:p>
          <a:p>
            <a:pPr marL="285750" indent="-285750">
              <a:buFont typeface="Arial" panose="020B0604020202020204" pitchFamily="34" charset="0"/>
              <a:buChar char="•"/>
            </a:pPr>
            <a:r>
              <a:rPr lang="en-US" sz="2000" b="1" i="0" u="none" strike="noStrike" baseline="0" dirty="0"/>
              <a:t>Poor Q factor:</a:t>
            </a:r>
          </a:p>
          <a:p>
            <a:pPr marL="742950" lvl="1" indent="-285750">
              <a:buFont typeface="Arial" panose="020B0604020202020204" pitchFamily="34" charset="0"/>
              <a:buChar char="•"/>
            </a:pPr>
            <a:r>
              <a:rPr lang="en-US" sz="1600" b="0" i="0" u="none" strike="noStrike" baseline="0" dirty="0"/>
              <a:t>Cu contamination at surface layer due to diminishing target</a:t>
            </a:r>
          </a:p>
          <a:p>
            <a:pPr marL="742950" lvl="1" indent="-285750">
              <a:buFont typeface="Arial" panose="020B0604020202020204" pitchFamily="34" charset="0"/>
              <a:buChar char="•"/>
            </a:pPr>
            <a:r>
              <a:rPr lang="en-US" sz="1600" b="0" i="0" u="none" strike="noStrike" baseline="0" dirty="0"/>
              <a:t>Present of other normal conducting material due to poor cavity handling.</a:t>
            </a:r>
          </a:p>
          <a:p>
            <a:pPr marL="742950" lvl="1" indent="-285750">
              <a:buFont typeface="Arial" panose="020B0604020202020204" pitchFamily="34" charset="0"/>
              <a:buChar char="•"/>
            </a:pPr>
            <a:r>
              <a:rPr lang="en-US" sz="1600" b="0" i="0" u="none" strike="noStrike" baseline="0" dirty="0"/>
              <a:t>Or other reasons to be determined.</a:t>
            </a:r>
          </a:p>
          <a:p>
            <a:endParaRPr lang="it-IT" sz="1600" b="0" i="0" u="none" strike="noStrike" baseline="0" dirty="0"/>
          </a:p>
        </p:txBody>
      </p:sp>
      <p:pic>
        <p:nvPicPr>
          <p:cNvPr id="15" name="Immagine 14" descr="The image depicts a scientific apparatus with temperature readings, heaters, antennas, and sensors, showing a temperature profile and operational phases such as venting and target removal.&#10;&#10;Il contenuto generato dall'IA potrebbe non essere corretto.">
            <a:extLst>
              <a:ext uri="{FF2B5EF4-FFF2-40B4-BE49-F238E27FC236}">
                <a16:creationId xmlns:a16="http://schemas.microsoft.com/office/drawing/2014/main" id="{3E404D05-37AD-69BB-8882-346309E90DA6}"/>
              </a:ext>
            </a:extLst>
          </p:cNvPr>
          <p:cNvPicPr>
            <a:picLocks noChangeAspect="1"/>
          </p:cNvPicPr>
          <p:nvPr/>
        </p:nvPicPr>
        <p:blipFill>
          <a:blip r:embed="rId4"/>
          <a:srcRect l="59773" b="9978"/>
          <a:stretch>
            <a:fillRect/>
          </a:stretch>
        </p:blipFill>
        <p:spPr>
          <a:xfrm>
            <a:off x="8775088" y="2325959"/>
            <a:ext cx="2845814" cy="4459607"/>
          </a:xfrm>
          <a:prstGeom prst="rect">
            <a:avLst/>
          </a:prstGeom>
        </p:spPr>
      </p:pic>
      <p:pic>
        <p:nvPicPr>
          <p:cNvPr id="16" name="Immagine 15">
            <a:extLst>
              <a:ext uri="{FF2B5EF4-FFF2-40B4-BE49-F238E27FC236}">
                <a16:creationId xmlns:a16="http://schemas.microsoft.com/office/drawing/2014/main" id="{15E9FB49-DF65-B54F-CDA4-EE572D50AACB}"/>
              </a:ext>
            </a:extLst>
          </p:cNvPr>
          <p:cNvPicPr>
            <a:picLocks noChangeAspect="1"/>
          </p:cNvPicPr>
          <p:nvPr/>
        </p:nvPicPr>
        <p:blipFill>
          <a:blip r:embed="rId4"/>
          <a:srcRect r="40902" b="41612"/>
          <a:stretch>
            <a:fillRect/>
          </a:stretch>
        </p:blipFill>
        <p:spPr>
          <a:xfrm>
            <a:off x="5618003" y="3318387"/>
            <a:ext cx="2822215" cy="2070745"/>
          </a:xfrm>
          <a:prstGeom prst="rect">
            <a:avLst/>
          </a:prstGeom>
        </p:spPr>
      </p:pic>
      <p:pic>
        <p:nvPicPr>
          <p:cNvPr id="18" name="Immagine 17">
            <a:extLst>
              <a:ext uri="{FF2B5EF4-FFF2-40B4-BE49-F238E27FC236}">
                <a16:creationId xmlns:a16="http://schemas.microsoft.com/office/drawing/2014/main" id="{04DAB7C4-8F16-A1F2-D891-0A293FD31E03}"/>
              </a:ext>
            </a:extLst>
          </p:cNvPr>
          <p:cNvPicPr>
            <a:picLocks noChangeAspect="1"/>
          </p:cNvPicPr>
          <p:nvPr/>
        </p:nvPicPr>
        <p:blipFill>
          <a:blip r:embed="rId4"/>
          <a:srcRect l="27671" t="61787" r="48771" b="3898"/>
          <a:stretch>
            <a:fillRect/>
          </a:stretch>
        </p:blipFill>
        <p:spPr>
          <a:xfrm>
            <a:off x="5892411" y="5361006"/>
            <a:ext cx="1136699" cy="1229663"/>
          </a:xfrm>
          <a:prstGeom prst="rect">
            <a:avLst/>
          </a:prstGeom>
        </p:spPr>
      </p:pic>
      <p:grpSp>
        <p:nvGrpSpPr>
          <p:cNvPr id="30" name="Gruppo 29">
            <a:extLst>
              <a:ext uri="{FF2B5EF4-FFF2-40B4-BE49-F238E27FC236}">
                <a16:creationId xmlns:a16="http://schemas.microsoft.com/office/drawing/2014/main" id="{791C9148-CB18-D698-3A16-B4CC0F187CEE}"/>
              </a:ext>
            </a:extLst>
          </p:cNvPr>
          <p:cNvGrpSpPr/>
          <p:nvPr/>
        </p:nvGrpSpPr>
        <p:grpSpPr>
          <a:xfrm>
            <a:off x="5543615" y="1181276"/>
            <a:ext cx="3036151" cy="2188731"/>
            <a:chOff x="4770669" y="991209"/>
            <a:chExt cx="3036151" cy="2188731"/>
          </a:xfrm>
        </p:grpSpPr>
        <p:pic>
          <p:nvPicPr>
            <p:cNvPr id="19" name="Picture 30">
              <a:extLst>
                <a:ext uri="{FF2B5EF4-FFF2-40B4-BE49-F238E27FC236}">
                  <a16:creationId xmlns:a16="http://schemas.microsoft.com/office/drawing/2014/main" id="{605ADB9C-AFD8-E29F-3E64-587E5965833C}"/>
                </a:ext>
              </a:extLst>
            </p:cNvPr>
            <p:cNvPicPr>
              <a:picLocks noChangeAspect="1"/>
            </p:cNvPicPr>
            <p:nvPr/>
          </p:nvPicPr>
          <p:blipFill>
            <a:blip r:embed="rId5"/>
            <a:stretch>
              <a:fillRect/>
            </a:stretch>
          </p:blipFill>
          <p:spPr>
            <a:xfrm>
              <a:off x="4815122" y="991209"/>
              <a:ext cx="2942708" cy="2188731"/>
            </a:xfrm>
            <a:prstGeom prst="rect">
              <a:avLst/>
            </a:prstGeom>
          </p:spPr>
        </p:pic>
        <p:cxnSp>
          <p:nvCxnSpPr>
            <p:cNvPr id="28" name="Connettore 2 27">
              <a:extLst>
                <a:ext uri="{FF2B5EF4-FFF2-40B4-BE49-F238E27FC236}">
                  <a16:creationId xmlns:a16="http://schemas.microsoft.com/office/drawing/2014/main" id="{345C31D7-DE36-C7AF-74DD-61AD8FA7F278}"/>
                </a:ext>
              </a:extLst>
            </p:cNvPr>
            <p:cNvCxnSpPr>
              <a:cxnSpLocks/>
            </p:cNvCxnSpPr>
            <p:nvPr/>
          </p:nvCxnSpPr>
          <p:spPr>
            <a:xfrm>
              <a:off x="4770669" y="1797042"/>
              <a:ext cx="1107061"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B8E40990-C288-8216-4BA7-48ADA826F41E}"/>
                </a:ext>
              </a:extLst>
            </p:cNvPr>
            <p:cNvCxnSpPr>
              <a:cxnSpLocks/>
            </p:cNvCxnSpPr>
            <p:nvPr/>
          </p:nvCxnSpPr>
          <p:spPr>
            <a:xfrm>
              <a:off x="6738922" y="1798517"/>
              <a:ext cx="1067898"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7" name="TextBox 3">
            <a:extLst>
              <a:ext uri="{FF2B5EF4-FFF2-40B4-BE49-F238E27FC236}">
                <a16:creationId xmlns:a16="http://schemas.microsoft.com/office/drawing/2014/main" id="{B78DB976-A4E1-6B41-4D88-C77E4398186B}"/>
              </a:ext>
            </a:extLst>
          </p:cNvPr>
          <p:cNvSpPr txBox="1"/>
          <p:nvPr/>
        </p:nvSpPr>
        <p:spPr>
          <a:xfrm>
            <a:off x="3067919" y="284907"/>
            <a:ext cx="7675691"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3.5 </a:t>
            </a:r>
            <a:r>
              <a:rPr lang="en-US" sz="2800" dirty="0">
                <a:solidFill>
                  <a:schemeClr val="bg2">
                    <a:lumMod val="50000"/>
                  </a:schemeClr>
                </a:solidFill>
              </a:rPr>
              <a:t>– Working Cavity - </a:t>
            </a:r>
            <a:r>
              <a:rPr lang="en-US" sz="2800" b="1" dirty="0">
                <a:solidFill>
                  <a:schemeClr val="bg2">
                    <a:lumMod val="50000"/>
                  </a:schemeClr>
                </a:solidFill>
              </a:rPr>
              <a:t>achievements </a:t>
            </a:r>
            <a:endParaRPr lang="en-US" sz="2000" b="1" dirty="0">
              <a:solidFill>
                <a:schemeClr val="bg2">
                  <a:lumMod val="50000"/>
                </a:schemeClr>
              </a:solidFill>
            </a:endParaRPr>
          </a:p>
        </p:txBody>
      </p:sp>
      <p:grpSp>
        <p:nvGrpSpPr>
          <p:cNvPr id="9" name="Group 27">
            <a:extLst>
              <a:ext uri="{FF2B5EF4-FFF2-40B4-BE49-F238E27FC236}">
                <a16:creationId xmlns:a16="http://schemas.microsoft.com/office/drawing/2014/main" id="{9F329E45-2E0C-1C12-3F18-303DF6D8243A}"/>
              </a:ext>
            </a:extLst>
          </p:cNvPr>
          <p:cNvGrpSpPr/>
          <p:nvPr/>
        </p:nvGrpSpPr>
        <p:grpSpPr>
          <a:xfrm rot="16200000">
            <a:off x="8839677" y="1102033"/>
            <a:ext cx="1238782" cy="1327551"/>
            <a:chOff x="860280" y="3926546"/>
            <a:chExt cx="1885277" cy="2388532"/>
          </a:xfrm>
        </p:grpSpPr>
        <p:pic>
          <p:nvPicPr>
            <p:cNvPr id="10" name="Picture 2" descr="A close up of a metal object&#10;&#10;AI-generated content may be incorrect.">
              <a:extLst>
                <a:ext uri="{FF2B5EF4-FFF2-40B4-BE49-F238E27FC236}">
                  <a16:creationId xmlns:a16="http://schemas.microsoft.com/office/drawing/2014/main" id="{3D59D82E-0CF3-3359-4B93-4F1C181B2E2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60280" y="3926546"/>
              <a:ext cx="1787736" cy="2388532"/>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3">
              <a:extLst>
                <a:ext uri="{FF2B5EF4-FFF2-40B4-BE49-F238E27FC236}">
                  <a16:creationId xmlns:a16="http://schemas.microsoft.com/office/drawing/2014/main" id="{9EF6A9B2-6437-8773-E889-C831AF858E4F}"/>
                </a:ext>
              </a:extLst>
            </p:cNvPr>
            <p:cNvSpPr txBox="1">
              <a:spLocks/>
            </p:cNvSpPr>
            <p:nvPr/>
          </p:nvSpPr>
          <p:spPr>
            <a:xfrm rot="5400000">
              <a:off x="1434287" y="4923129"/>
              <a:ext cx="2227178" cy="395362"/>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i="1" dirty="0">
                  <a:solidFill>
                    <a:schemeClr val="bg1"/>
                  </a:solidFill>
                </a:rPr>
                <a:t>before coating</a:t>
              </a:r>
            </a:p>
          </p:txBody>
        </p:sp>
      </p:grpSp>
      <p:grpSp>
        <p:nvGrpSpPr>
          <p:cNvPr id="12" name="Group 23">
            <a:extLst>
              <a:ext uri="{FF2B5EF4-FFF2-40B4-BE49-F238E27FC236}">
                <a16:creationId xmlns:a16="http://schemas.microsoft.com/office/drawing/2014/main" id="{85FFB9F7-76CD-379A-73AD-AB79032CE1B4}"/>
              </a:ext>
            </a:extLst>
          </p:cNvPr>
          <p:cNvGrpSpPr/>
          <p:nvPr/>
        </p:nvGrpSpPr>
        <p:grpSpPr>
          <a:xfrm rot="16200000">
            <a:off x="10199399" y="1056057"/>
            <a:ext cx="1272791" cy="1385494"/>
            <a:chOff x="2723744" y="3853266"/>
            <a:chExt cx="1957550" cy="2455463"/>
          </a:xfrm>
        </p:grpSpPr>
        <p:pic>
          <p:nvPicPr>
            <p:cNvPr id="13" name="Picture 3" descr="A close up of a circular object&#10;&#10;AI-generated content may be incorrect.">
              <a:extLst>
                <a:ext uri="{FF2B5EF4-FFF2-40B4-BE49-F238E27FC236}">
                  <a16:creationId xmlns:a16="http://schemas.microsoft.com/office/drawing/2014/main" id="{F0D58CA5-F7CA-C07C-1DEF-435DDAA0C6B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23744" y="3920523"/>
              <a:ext cx="1789282" cy="2388206"/>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3">
              <a:extLst>
                <a:ext uri="{FF2B5EF4-FFF2-40B4-BE49-F238E27FC236}">
                  <a16:creationId xmlns:a16="http://schemas.microsoft.com/office/drawing/2014/main" id="{2389C2EE-BBC1-BEAD-6EA3-3FCA0695E08C}"/>
                </a:ext>
              </a:extLst>
            </p:cNvPr>
            <p:cNvSpPr txBox="1">
              <a:spLocks/>
            </p:cNvSpPr>
            <p:nvPr/>
          </p:nvSpPr>
          <p:spPr>
            <a:xfrm rot="5400000">
              <a:off x="3298166" y="4777562"/>
              <a:ext cx="2307424" cy="458832"/>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accent5"/>
                  </a:solidFill>
                  <a:latin typeface="Montserrat" panose="00000500000000000000"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i="1" dirty="0">
                  <a:solidFill>
                    <a:schemeClr val="bg1"/>
                  </a:solidFill>
                </a:rPr>
                <a:t>after coating</a:t>
              </a:r>
            </a:p>
          </p:txBody>
        </p:sp>
      </p:grpSp>
    </p:spTree>
    <p:extLst>
      <p:ext uri="{BB962C8B-B14F-4D97-AF65-F5344CB8AC3E}">
        <p14:creationId xmlns:p14="http://schemas.microsoft.com/office/powerpoint/2010/main" val="255156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1A707-2823-FEBC-AD46-B770C208F7B9}"/>
            </a:ext>
          </a:extLst>
        </p:cNvPr>
        <p:cNvGrpSpPr/>
        <p:nvPr/>
      </p:nvGrpSpPr>
      <p:grpSpPr>
        <a:xfrm>
          <a:off x="0" y="0"/>
          <a:ext cx="0" cy="0"/>
          <a:chOff x="0" y="0"/>
          <a:chExt cx="0" cy="0"/>
        </a:xfrm>
      </p:grpSpPr>
      <p:grpSp>
        <p:nvGrpSpPr>
          <p:cNvPr id="30" name="Gruppo 29">
            <a:extLst>
              <a:ext uri="{FF2B5EF4-FFF2-40B4-BE49-F238E27FC236}">
                <a16:creationId xmlns:a16="http://schemas.microsoft.com/office/drawing/2014/main" id="{B31C93DC-B5AA-4323-D9F7-7F70FD7B29B1}"/>
              </a:ext>
            </a:extLst>
          </p:cNvPr>
          <p:cNvGrpSpPr/>
          <p:nvPr/>
        </p:nvGrpSpPr>
        <p:grpSpPr>
          <a:xfrm>
            <a:off x="8785144" y="4592267"/>
            <a:ext cx="2882448" cy="1312023"/>
            <a:chOff x="6980518" y="2163735"/>
            <a:chExt cx="4825722" cy="2093980"/>
          </a:xfrm>
        </p:grpSpPr>
        <p:pic>
          <p:nvPicPr>
            <p:cNvPr id="31" name="Immagine 30">
              <a:extLst>
                <a:ext uri="{FF2B5EF4-FFF2-40B4-BE49-F238E27FC236}">
                  <a16:creationId xmlns:a16="http://schemas.microsoft.com/office/drawing/2014/main" id="{63A80051-D0A5-54FB-EFB2-CE53988AF38E}"/>
                </a:ext>
              </a:extLst>
            </p:cNvPr>
            <p:cNvPicPr>
              <a:picLocks noChangeAspect="1"/>
            </p:cNvPicPr>
            <p:nvPr/>
          </p:nvPicPr>
          <p:blipFill>
            <a:blip r:embed="rId3"/>
            <a:stretch>
              <a:fillRect/>
            </a:stretch>
          </p:blipFill>
          <p:spPr>
            <a:xfrm>
              <a:off x="7312940" y="2163735"/>
              <a:ext cx="4493300" cy="2093980"/>
            </a:xfrm>
            <a:prstGeom prst="rect">
              <a:avLst/>
            </a:prstGeom>
          </p:spPr>
        </p:pic>
        <p:sp>
          <p:nvSpPr>
            <p:cNvPr id="32" name="Rettangolo 31">
              <a:extLst>
                <a:ext uri="{FF2B5EF4-FFF2-40B4-BE49-F238E27FC236}">
                  <a16:creationId xmlns:a16="http://schemas.microsoft.com/office/drawing/2014/main" id="{66504DF4-690C-0F62-57FD-1EA771B2FB5B}"/>
                </a:ext>
              </a:extLst>
            </p:cNvPr>
            <p:cNvSpPr/>
            <p:nvPr/>
          </p:nvSpPr>
          <p:spPr>
            <a:xfrm>
              <a:off x="6980518" y="2163735"/>
              <a:ext cx="872564" cy="4174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 name="Picture 2" descr="A machine with a pipe&#10;&#10;AI-generated content may be incorrect.">
            <a:extLst>
              <a:ext uri="{FF2B5EF4-FFF2-40B4-BE49-F238E27FC236}">
                <a16:creationId xmlns:a16="http://schemas.microsoft.com/office/drawing/2014/main" id="{9E7D64A7-0ED3-4EC8-25E2-618D6481E9B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4" t="1" b="-2477"/>
          <a:stretch>
            <a:fillRect/>
          </a:stretch>
        </p:blipFill>
        <p:spPr>
          <a:xfrm>
            <a:off x="3829503" y="1976886"/>
            <a:ext cx="1547023" cy="2580326"/>
          </a:xfrm>
          <a:prstGeom prst="rect">
            <a:avLst/>
          </a:prstGeom>
        </p:spPr>
      </p:pic>
      <p:pic>
        <p:nvPicPr>
          <p:cNvPr id="5" name="Picture 2" descr="Innovate for Sustainable Accelerating Systems: Kick-Off Meeting">
            <a:extLst>
              <a:ext uri="{FF2B5EF4-FFF2-40B4-BE49-F238E27FC236}">
                <a16:creationId xmlns:a16="http://schemas.microsoft.com/office/drawing/2014/main" id="{2DD9B9A4-0060-7797-2817-1BBB8A201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61D3036C-BE50-0398-E7FD-5139FE091BD0}"/>
              </a:ext>
            </a:extLst>
          </p:cNvPr>
          <p:cNvSpPr>
            <a:spLocks noChangeArrowheads="1"/>
          </p:cNvSpPr>
          <p:nvPr/>
        </p:nvSpPr>
        <p:spPr bwMode="auto">
          <a:xfrm>
            <a:off x="524408" y="55626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Segnaposto numero diapositiva 2">
            <a:extLst>
              <a:ext uri="{FF2B5EF4-FFF2-40B4-BE49-F238E27FC236}">
                <a16:creationId xmlns:a16="http://schemas.microsoft.com/office/drawing/2014/main" id="{1C52CF25-9A4F-DC3C-A816-0CBCD44BEFA5}"/>
              </a:ext>
            </a:extLst>
          </p:cNvPr>
          <p:cNvSpPr>
            <a:spLocks noGrp="1"/>
          </p:cNvSpPr>
          <p:nvPr>
            <p:ph type="sldNum" sz="quarter" idx="12"/>
          </p:nvPr>
        </p:nvSpPr>
        <p:spPr/>
        <p:txBody>
          <a:bodyPr/>
          <a:lstStyle/>
          <a:p>
            <a:fld id="{4068FCCF-9A80-B240-8D85-84F960565AFA}" type="slidenum">
              <a:rPr lang="en-BE" smtClean="0"/>
              <a:t>22</a:t>
            </a:fld>
            <a:endParaRPr lang="en-BE"/>
          </a:p>
        </p:txBody>
      </p:sp>
      <p:grpSp>
        <p:nvGrpSpPr>
          <p:cNvPr id="7" name="Gruppo 6">
            <a:extLst>
              <a:ext uri="{FF2B5EF4-FFF2-40B4-BE49-F238E27FC236}">
                <a16:creationId xmlns:a16="http://schemas.microsoft.com/office/drawing/2014/main" id="{4395312F-F7EB-88A6-397F-588E2399C44A}"/>
              </a:ext>
            </a:extLst>
          </p:cNvPr>
          <p:cNvGrpSpPr/>
          <p:nvPr/>
        </p:nvGrpSpPr>
        <p:grpSpPr>
          <a:xfrm>
            <a:off x="1100102" y="4431140"/>
            <a:ext cx="1390370" cy="1473150"/>
            <a:chOff x="974507" y="4234784"/>
            <a:chExt cx="2131107" cy="2155855"/>
          </a:xfrm>
        </p:grpSpPr>
        <p:pic>
          <p:nvPicPr>
            <p:cNvPr id="9" name="Picture 35" descr="A purple circle with a hole in it&#10;&#10;AI-generated content may be incorrect.">
              <a:extLst>
                <a:ext uri="{FF2B5EF4-FFF2-40B4-BE49-F238E27FC236}">
                  <a16:creationId xmlns:a16="http://schemas.microsoft.com/office/drawing/2014/main" id="{566E79F3-6BB9-7A99-B78F-953F557C86D9}"/>
                </a:ext>
              </a:extLst>
            </p:cNvPr>
            <p:cNvPicPr>
              <a:picLocks noChangeAspect="1"/>
            </p:cNvPicPr>
            <p:nvPr/>
          </p:nvPicPr>
          <p:blipFill>
            <a:blip r:embed="rId6" cstate="hq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974507" y="4315769"/>
              <a:ext cx="2097947" cy="2074870"/>
            </a:xfrm>
            <a:prstGeom prst="rect">
              <a:avLst/>
            </a:prstGeom>
          </p:spPr>
        </p:pic>
        <p:sp>
          <p:nvSpPr>
            <p:cNvPr id="10" name="TextBox 37">
              <a:extLst>
                <a:ext uri="{FF2B5EF4-FFF2-40B4-BE49-F238E27FC236}">
                  <a16:creationId xmlns:a16="http://schemas.microsoft.com/office/drawing/2014/main" id="{DE1E2A05-C153-37BD-6AEC-C2504A8EC3D2}"/>
                </a:ext>
              </a:extLst>
            </p:cNvPr>
            <p:cNvSpPr txBox="1"/>
            <p:nvPr/>
          </p:nvSpPr>
          <p:spPr>
            <a:xfrm>
              <a:off x="1007667" y="4234784"/>
              <a:ext cx="2097947" cy="326515"/>
            </a:xfrm>
            <a:prstGeom prst="rect">
              <a:avLst/>
            </a:prstGeom>
            <a:noFill/>
          </p:spPr>
          <p:txBody>
            <a:bodyPr wrap="square">
              <a:spAutoFit/>
            </a:bodyPr>
            <a:lstStyle/>
            <a:p>
              <a:pPr algn="ctr">
                <a:lnSpc>
                  <a:spcPct val="107000"/>
                </a:lnSpc>
                <a:spcAft>
                  <a:spcPts val="800"/>
                </a:spcAft>
                <a:buNone/>
              </a:pPr>
              <a:r>
                <a:rPr lang="en-GB" sz="1000" b="1" i="1" dirty="0">
                  <a:solidFill>
                    <a:schemeClr val="bg1"/>
                  </a:solidFill>
                  <a:latin typeface="Montserrat" panose="00000500000000000000" pitchFamily="2" charset="0"/>
                  <a:ea typeface="Times New Roman" panose="02020603050405020304" pitchFamily="18" charset="0"/>
                  <a:cs typeface="Times New Roman" panose="02020603050405020304" pitchFamily="18" charset="0"/>
                </a:rPr>
                <a:t>ignited plasma</a:t>
              </a:r>
              <a:endParaRPr lang="en-US" sz="1000" b="1" i="1" dirty="0">
                <a:solidFill>
                  <a:schemeClr val="bg1"/>
                </a:solidFill>
                <a:effectLst/>
                <a:latin typeface="Montserrat" panose="00000500000000000000" pitchFamily="2" charset="0"/>
                <a:ea typeface="Times New Roman" panose="02020603050405020304" pitchFamily="18" charset="0"/>
                <a:cs typeface="Times New Roman" panose="02020603050405020304" pitchFamily="18" charset="0"/>
              </a:endParaRPr>
            </a:p>
          </p:txBody>
        </p:sp>
      </p:grpSp>
      <p:pic>
        <p:nvPicPr>
          <p:cNvPr id="11" name="Immagine 10">
            <a:extLst>
              <a:ext uri="{FF2B5EF4-FFF2-40B4-BE49-F238E27FC236}">
                <a16:creationId xmlns:a16="http://schemas.microsoft.com/office/drawing/2014/main" id="{39180ED8-3DDE-EC3C-9EE7-B3B49D72C96A}"/>
              </a:ext>
            </a:extLst>
          </p:cNvPr>
          <p:cNvPicPr>
            <a:picLocks noChangeAspect="1"/>
          </p:cNvPicPr>
          <p:nvPr/>
        </p:nvPicPr>
        <p:blipFill>
          <a:blip r:embed="rId8" cstate="hqprint">
            <a:extLst>
              <a:ext uri="{28A0092B-C50C-407E-A947-70E740481C1C}">
                <a14:useLocalDpi xmlns:a14="http://schemas.microsoft.com/office/drawing/2010/main"/>
              </a:ext>
            </a:extLst>
          </a:blip>
          <a:srcRect l="46549" r="32160"/>
          <a:stretch>
            <a:fillRect/>
          </a:stretch>
        </p:blipFill>
        <p:spPr>
          <a:xfrm>
            <a:off x="2541811" y="2138521"/>
            <a:ext cx="2148640" cy="4237814"/>
          </a:xfrm>
          <a:prstGeom prst="rect">
            <a:avLst/>
          </a:prstGeom>
        </p:spPr>
      </p:pic>
      <p:pic>
        <p:nvPicPr>
          <p:cNvPr id="13" name="Picture 30">
            <a:extLst>
              <a:ext uri="{FF2B5EF4-FFF2-40B4-BE49-F238E27FC236}">
                <a16:creationId xmlns:a16="http://schemas.microsoft.com/office/drawing/2014/main" id="{3AE97B06-B181-1458-6BCC-DE6F5867F7AE}"/>
              </a:ext>
            </a:extLst>
          </p:cNvPr>
          <p:cNvPicPr>
            <a:picLocks noChangeAspect="1"/>
          </p:cNvPicPr>
          <p:nvPr/>
        </p:nvPicPr>
        <p:blipFill>
          <a:blip r:embed="rId9"/>
          <a:stretch>
            <a:fillRect/>
          </a:stretch>
        </p:blipFill>
        <p:spPr>
          <a:xfrm>
            <a:off x="6230273" y="2519247"/>
            <a:ext cx="2942708" cy="2188731"/>
          </a:xfrm>
          <a:prstGeom prst="rect">
            <a:avLst/>
          </a:prstGeom>
        </p:spPr>
      </p:pic>
      <p:pic>
        <p:nvPicPr>
          <p:cNvPr id="22" name="Picture 5">
            <a:extLst>
              <a:ext uri="{FF2B5EF4-FFF2-40B4-BE49-F238E27FC236}">
                <a16:creationId xmlns:a16="http://schemas.microsoft.com/office/drawing/2014/main" id="{036105BA-05D1-0231-64AB-0BC50A61D97B}"/>
              </a:ext>
            </a:extLst>
          </p:cNvPr>
          <p:cNvPicPr>
            <a:picLocks noChangeAspect="1"/>
          </p:cNvPicPr>
          <p:nvPr/>
        </p:nvPicPr>
        <p:blipFill>
          <a:blip r:embed="rId10" cstate="hqprint">
            <a:extLst>
              <a:ext uri="{28A0092B-C50C-407E-A947-70E740481C1C}">
                <a14:useLocalDpi xmlns:a14="http://schemas.microsoft.com/office/drawing/2010/main"/>
              </a:ext>
            </a:extLst>
          </a:blip>
          <a:srcRect b="-11515"/>
          <a:stretch>
            <a:fillRect/>
          </a:stretch>
        </p:blipFill>
        <p:spPr>
          <a:xfrm>
            <a:off x="6548506" y="1952698"/>
            <a:ext cx="828452" cy="470647"/>
          </a:xfrm>
          <a:prstGeom prst="rect">
            <a:avLst/>
          </a:prstGeom>
        </p:spPr>
      </p:pic>
      <p:pic>
        <p:nvPicPr>
          <p:cNvPr id="23" name="Picture 18" descr="Logo&#10;&#10;Description automatically generated">
            <a:extLst>
              <a:ext uri="{FF2B5EF4-FFF2-40B4-BE49-F238E27FC236}">
                <a16:creationId xmlns:a16="http://schemas.microsoft.com/office/drawing/2014/main" id="{EC59C4C5-6171-F36A-51AC-11694B519E2E}"/>
              </a:ext>
            </a:extLst>
          </p:cNvPr>
          <p:cNvPicPr>
            <a:picLocks/>
          </p:cNvPicPr>
          <p:nvPr/>
        </p:nvPicPr>
        <p:blipFill>
          <a:blip r:embed="rId11" cstate="print">
            <a:extLst>
              <a:ext uri="{28A0092B-C50C-407E-A947-70E740481C1C}">
                <a14:useLocalDpi xmlns:a14="http://schemas.microsoft.com/office/drawing/2010/main"/>
              </a:ext>
            </a:extLst>
          </a:blip>
          <a:stretch>
            <a:fillRect/>
          </a:stretch>
        </p:blipFill>
        <p:spPr>
          <a:xfrm>
            <a:off x="1156188" y="1932271"/>
            <a:ext cx="812696" cy="462702"/>
          </a:xfrm>
          <a:prstGeom prst="rect">
            <a:avLst/>
          </a:prstGeom>
        </p:spPr>
      </p:pic>
      <p:sp>
        <p:nvSpPr>
          <p:cNvPr id="24" name="TextBox 28">
            <a:extLst>
              <a:ext uri="{FF2B5EF4-FFF2-40B4-BE49-F238E27FC236}">
                <a16:creationId xmlns:a16="http://schemas.microsoft.com/office/drawing/2014/main" id="{B53AFF7C-843C-5194-89FB-6D3CC1AE7E9C}"/>
              </a:ext>
            </a:extLst>
          </p:cNvPr>
          <p:cNvSpPr txBox="1"/>
          <p:nvPr/>
        </p:nvSpPr>
        <p:spPr>
          <a:xfrm>
            <a:off x="7349374" y="1939459"/>
            <a:ext cx="2667213" cy="476221"/>
          </a:xfrm>
          <a:prstGeom prst="rect">
            <a:avLst/>
          </a:prstGeom>
          <a:noFill/>
        </p:spPr>
        <p:txBody>
          <a:bodyPr wrap="square">
            <a:spAutoFit/>
          </a:bodyPr>
          <a:lstStyle/>
          <a:p>
            <a:pPr>
              <a:lnSpc>
                <a:spcPct val="107000"/>
              </a:lnSpc>
              <a:spcAft>
                <a:spcPts val="800"/>
              </a:spcAft>
              <a:buNone/>
            </a:pPr>
            <a:r>
              <a:rPr lang="en-GB" sz="1200" b="1" dirty="0">
                <a:solidFill>
                  <a:srgbClr val="1B3C70"/>
                </a:solidFill>
                <a:ea typeface="Times New Roman" panose="02020603050405020304" pitchFamily="18" charset="0"/>
                <a:cs typeface="Times New Roman" panose="02020603050405020304" pitchFamily="18" charset="0"/>
              </a:rPr>
              <a:t>Double movable magnetrons</a:t>
            </a:r>
            <a:br>
              <a:rPr lang="en-GB" sz="1200" b="1" dirty="0">
                <a:solidFill>
                  <a:srgbClr val="1B3C70"/>
                </a:solidFill>
                <a:ea typeface="Times New Roman" panose="02020603050405020304" pitchFamily="18" charset="0"/>
                <a:cs typeface="Times New Roman" panose="02020603050405020304" pitchFamily="18" charset="0"/>
              </a:rPr>
            </a:br>
            <a:r>
              <a:rPr lang="en-GB" sz="1200" b="1" dirty="0">
                <a:solidFill>
                  <a:srgbClr val="1B3C70"/>
                </a:solidFill>
                <a:effectLst/>
                <a:ea typeface="Times New Roman" panose="02020603050405020304" pitchFamily="18" charset="0"/>
                <a:cs typeface="Times New Roman" panose="02020603050405020304" pitchFamily="18" charset="0"/>
              </a:rPr>
              <a:t>Fixed cavity</a:t>
            </a:r>
            <a:endParaRPr lang="en-US" sz="1200" b="1" dirty="0">
              <a:solidFill>
                <a:srgbClr val="1B3C70"/>
              </a:solidFill>
              <a:effectLst/>
              <a:ea typeface="Times New Roman" panose="02020603050405020304" pitchFamily="18" charset="0"/>
              <a:cs typeface="Times New Roman" panose="02020603050405020304" pitchFamily="18" charset="0"/>
            </a:endParaRPr>
          </a:p>
        </p:txBody>
      </p:sp>
      <p:cxnSp>
        <p:nvCxnSpPr>
          <p:cNvPr id="25" name="Connettore 2 24">
            <a:extLst>
              <a:ext uri="{FF2B5EF4-FFF2-40B4-BE49-F238E27FC236}">
                <a16:creationId xmlns:a16="http://schemas.microsoft.com/office/drawing/2014/main" id="{0DA36A81-296D-E4BE-5264-A9536E3A7627}"/>
              </a:ext>
            </a:extLst>
          </p:cNvPr>
          <p:cNvCxnSpPr>
            <a:cxnSpLocks/>
          </p:cNvCxnSpPr>
          <p:nvPr/>
        </p:nvCxnSpPr>
        <p:spPr>
          <a:xfrm>
            <a:off x="6185820" y="3325080"/>
            <a:ext cx="1107061"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449E5091-E5E3-661F-5542-321C822B7A20}"/>
              </a:ext>
            </a:extLst>
          </p:cNvPr>
          <p:cNvCxnSpPr>
            <a:cxnSpLocks/>
          </p:cNvCxnSpPr>
          <p:nvPr/>
        </p:nvCxnSpPr>
        <p:spPr>
          <a:xfrm>
            <a:off x="8154073" y="3326555"/>
            <a:ext cx="1067898" cy="0"/>
          </a:xfrm>
          <a:prstGeom prst="straightConnector1">
            <a:avLst/>
          </a:prstGeom>
          <a:ln w="76200">
            <a:solidFill>
              <a:srgbClr val="A4C13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8">
            <a:extLst>
              <a:ext uri="{FF2B5EF4-FFF2-40B4-BE49-F238E27FC236}">
                <a16:creationId xmlns:a16="http://schemas.microsoft.com/office/drawing/2014/main" id="{5FD8EAD9-FD4F-C017-3E12-B2E82FC08FAE}"/>
              </a:ext>
            </a:extLst>
          </p:cNvPr>
          <p:cNvSpPr txBox="1"/>
          <p:nvPr/>
        </p:nvSpPr>
        <p:spPr>
          <a:xfrm>
            <a:off x="2127158" y="1903198"/>
            <a:ext cx="2393722" cy="476221"/>
          </a:xfrm>
          <a:prstGeom prst="rect">
            <a:avLst/>
          </a:prstGeom>
          <a:noFill/>
        </p:spPr>
        <p:txBody>
          <a:bodyPr wrap="square">
            <a:spAutoFit/>
          </a:bodyPr>
          <a:lstStyle/>
          <a:p>
            <a:pPr>
              <a:lnSpc>
                <a:spcPct val="107000"/>
              </a:lnSpc>
              <a:spcAft>
                <a:spcPts val="800"/>
              </a:spcAft>
              <a:buNone/>
            </a:pPr>
            <a:r>
              <a:rPr lang="en-GB" sz="1200" b="1" dirty="0">
                <a:solidFill>
                  <a:srgbClr val="1B3C70"/>
                </a:solidFill>
                <a:ea typeface="Times New Roman" panose="02020603050405020304" pitchFamily="18" charset="0"/>
                <a:cs typeface="Times New Roman" panose="02020603050405020304" pitchFamily="18" charset="0"/>
              </a:rPr>
              <a:t>Rectangular magnetron</a:t>
            </a:r>
            <a:br>
              <a:rPr lang="en-GB" sz="1200" b="1" dirty="0">
                <a:solidFill>
                  <a:srgbClr val="1B3C70"/>
                </a:solidFill>
                <a:ea typeface="Times New Roman" panose="02020603050405020304" pitchFamily="18" charset="0"/>
                <a:cs typeface="Times New Roman" panose="02020603050405020304" pitchFamily="18" charset="0"/>
              </a:rPr>
            </a:br>
            <a:r>
              <a:rPr lang="en-GB" sz="1200" b="1" dirty="0">
                <a:solidFill>
                  <a:srgbClr val="1B3C70"/>
                </a:solidFill>
                <a:effectLst/>
                <a:ea typeface="Times New Roman" panose="02020603050405020304" pitchFamily="18" charset="0"/>
                <a:cs typeface="Times New Roman" panose="02020603050405020304" pitchFamily="18" charset="0"/>
              </a:rPr>
              <a:t>Rotating Cavity</a:t>
            </a:r>
            <a:endParaRPr lang="en-US" sz="1200" b="1" dirty="0">
              <a:solidFill>
                <a:srgbClr val="1B3C70"/>
              </a:solidFill>
              <a:effectLst/>
              <a:ea typeface="Times New Roman" panose="02020603050405020304" pitchFamily="18" charset="0"/>
              <a:cs typeface="Times New Roman" panose="02020603050405020304" pitchFamily="18" charset="0"/>
            </a:endParaRPr>
          </a:p>
        </p:txBody>
      </p:sp>
      <p:sp>
        <p:nvSpPr>
          <p:cNvPr id="28" name="Freccia circolare in su 27">
            <a:extLst>
              <a:ext uri="{FF2B5EF4-FFF2-40B4-BE49-F238E27FC236}">
                <a16:creationId xmlns:a16="http://schemas.microsoft.com/office/drawing/2014/main" id="{C64E74D5-7470-1B98-14F9-48DD3517B73A}"/>
              </a:ext>
            </a:extLst>
          </p:cNvPr>
          <p:cNvSpPr/>
          <p:nvPr/>
        </p:nvSpPr>
        <p:spPr>
          <a:xfrm rot="5619857" flipH="1" flipV="1">
            <a:off x="3764667" y="4497588"/>
            <a:ext cx="1007158" cy="770806"/>
          </a:xfrm>
          <a:prstGeom prst="curvedUpArrow">
            <a:avLst>
              <a:gd name="adj1" fmla="val 22249"/>
              <a:gd name="adj2" fmla="val 50000"/>
              <a:gd name="adj3" fmla="val 25000"/>
            </a:avLst>
          </a:prstGeom>
          <a:solidFill>
            <a:srgbClr val="A4C1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9" name="CasellaDiTesto 28">
            <a:extLst>
              <a:ext uri="{FF2B5EF4-FFF2-40B4-BE49-F238E27FC236}">
                <a16:creationId xmlns:a16="http://schemas.microsoft.com/office/drawing/2014/main" id="{604E174A-D512-EA24-A59E-2C55FB17669D}"/>
              </a:ext>
            </a:extLst>
          </p:cNvPr>
          <p:cNvSpPr txBox="1"/>
          <p:nvPr/>
        </p:nvSpPr>
        <p:spPr>
          <a:xfrm>
            <a:off x="6642462" y="6035176"/>
            <a:ext cx="3374125" cy="415498"/>
          </a:xfrm>
          <a:prstGeom prst="rect">
            <a:avLst/>
          </a:prstGeom>
          <a:noFill/>
        </p:spPr>
        <p:txBody>
          <a:bodyPr wrap="square">
            <a:spAutoFit/>
          </a:bodyPr>
          <a:lstStyle/>
          <a:p>
            <a:pPr algn="l">
              <a:buNone/>
            </a:pPr>
            <a:r>
              <a:rPr lang="en-US" sz="700" b="0" i="0" dirty="0">
                <a:solidFill>
                  <a:srgbClr val="1B3C70"/>
                </a:solidFill>
                <a:effectLst/>
                <a:latin typeface="Montserrat" panose="00000500000000000000" pitchFamily="2" charset="0"/>
                <a:hlinkClick r:id="rId12">
                  <a:extLst>
                    <a:ext uri="{A12FA001-AC4F-418D-AE19-62706E023703}">
                      <ahyp:hlinkClr xmlns:ahyp="http://schemas.microsoft.com/office/drawing/2018/hyperlinkcolor" val="tx"/>
                    </a:ext>
                  </a:extLst>
                </a:hlinkClick>
              </a:rPr>
              <a:t>N. Leicester et al., "Development of a 1.3 GHz longitudinally split RF research cavity for use in testing of superconducting thin films", in Proc. SRF2025, Tokyo, doi:10.18429/JACoW-SRF2025-TUP19</a:t>
            </a:r>
            <a:endParaRPr lang="en-US" sz="700" b="0" i="0" dirty="0">
              <a:solidFill>
                <a:srgbClr val="1B3C70"/>
              </a:solidFill>
              <a:effectLst/>
              <a:latin typeface="Montserrat" panose="00000500000000000000" pitchFamily="2" charset="0"/>
            </a:endParaRPr>
          </a:p>
        </p:txBody>
      </p:sp>
      <p:sp>
        <p:nvSpPr>
          <p:cNvPr id="33" name="CasellaDiTesto 32">
            <a:extLst>
              <a:ext uri="{FF2B5EF4-FFF2-40B4-BE49-F238E27FC236}">
                <a16:creationId xmlns:a16="http://schemas.microsoft.com/office/drawing/2014/main" id="{09FBAC7C-2A8C-6707-D57B-642FC5C844B5}"/>
              </a:ext>
            </a:extLst>
          </p:cNvPr>
          <p:cNvSpPr txBox="1"/>
          <p:nvPr/>
        </p:nvSpPr>
        <p:spPr>
          <a:xfrm>
            <a:off x="1203702" y="6102188"/>
            <a:ext cx="3374125" cy="415498"/>
          </a:xfrm>
          <a:prstGeom prst="rect">
            <a:avLst/>
          </a:prstGeom>
          <a:noFill/>
        </p:spPr>
        <p:txBody>
          <a:bodyPr wrap="square">
            <a:spAutoFit/>
          </a:bodyPr>
          <a:lstStyle/>
          <a:p>
            <a:pPr algn="l">
              <a:buNone/>
            </a:pP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M. Lazzari et al., "Development of a new system for </a:t>
            </a:r>
            <a:r>
              <a:rPr lang="it-IT" sz="700" b="0" i="0" dirty="0" err="1">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Nb₃Sn</a:t>
            </a: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 </a:t>
            </a:r>
            <a:r>
              <a:rPr lang="it-IT" sz="700" b="0" i="0" dirty="0" err="1">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thin</a:t>
            </a: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 film </a:t>
            </a:r>
            <a:r>
              <a:rPr lang="it-IT" sz="700" b="0" i="0" dirty="0" err="1">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deposition</a:t>
            </a: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 on 1.3 GHz </a:t>
            </a:r>
            <a:r>
              <a:rPr lang="it-IT" sz="700" b="0" i="0" dirty="0" err="1">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cavities</a:t>
            </a:r>
            <a:r>
              <a:rPr lang="it-IT" sz="700" b="0" i="0" dirty="0">
                <a:solidFill>
                  <a:srgbClr val="1B3C70"/>
                </a:solidFill>
                <a:effectLst/>
                <a:latin typeface="Montserrat" panose="00000500000000000000" pitchFamily="2" charset="0"/>
                <a:hlinkClick r:id="rId13">
                  <a:extLst>
                    <a:ext uri="{A12FA001-AC4F-418D-AE19-62706E023703}">
                      <ahyp:hlinkClr xmlns:ahyp="http://schemas.microsoft.com/office/drawing/2018/hyperlinkcolor" val="tx"/>
                    </a:ext>
                  </a:extLst>
                </a:hlinkClick>
              </a:rPr>
              <a:t>", in Proc. SRF2025, Tokyo, doi:10.18429/JACoW-SRF2025-TUP31</a:t>
            </a:r>
            <a:endParaRPr lang="it-IT" sz="700" b="0" i="0" dirty="0">
              <a:solidFill>
                <a:srgbClr val="1B3C70"/>
              </a:solidFill>
              <a:effectLst/>
              <a:latin typeface="Montserrat" panose="00000500000000000000" pitchFamily="2" charset="0"/>
            </a:endParaRPr>
          </a:p>
        </p:txBody>
      </p:sp>
      <p:sp>
        <p:nvSpPr>
          <p:cNvPr id="34" name="TextBox 28">
            <a:extLst>
              <a:ext uri="{FF2B5EF4-FFF2-40B4-BE49-F238E27FC236}">
                <a16:creationId xmlns:a16="http://schemas.microsoft.com/office/drawing/2014/main" id="{A45FFAF9-DC75-1A3D-E842-99134AE312C1}"/>
              </a:ext>
            </a:extLst>
          </p:cNvPr>
          <p:cNvSpPr txBox="1"/>
          <p:nvPr/>
        </p:nvSpPr>
        <p:spPr>
          <a:xfrm>
            <a:off x="960245" y="1242080"/>
            <a:ext cx="9343189" cy="537583"/>
          </a:xfrm>
          <a:prstGeom prst="rect">
            <a:avLst/>
          </a:prstGeom>
          <a:noFill/>
        </p:spPr>
        <p:txBody>
          <a:bodyPr wrap="square">
            <a:spAutoFit/>
          </a:bodyPr>
          <a:lstStyle/>
          <a:p>
            <a:pPr>
              <a:lnSpc>
                <a:spcPct val="107000"/>
              </a:lnSpc>
              <a:spcAft>
                <a:spcPts val="800"/>
              </a:spcAft>
              <a:buNone/>
            </a:pPr>
            <a:r>
              <a:rPr lang="en-GB" sz="2800" b="1" dirty="0">
                <a:solidFill>
                  <a:srgbClr val="A1BF31"/>
                </a:solidFill>
                <a:ea typeface="Times New Roman" panose="02020603050405020304" pitchFamily="18" charset="0"/>
                <a:cs typeface="Times New Roman" panose="02020603050405020304" pitchFamily="18" charset="0"/>
              </a:rPr>
              <a:t>2 Different 1.3 GHz coating system ready</a:t>
            </a:r>
            <a:r>
              <a:rPr lang="en-GB" sz="2800" dirty="0">
                <a:solidFill>
                  <a:srgbClr val="A1BF31"/>
                </a:solidFill>
                <a:ea typeface="Times New Roman" panose="02020603050405020304" pitchFamily="18" charset="0"/>
                <a:cs typeface="Times New Roman" panose="02020603050405020304" pitchFamily="18" charset="0"/>
              </a:rPr>
              <a:t> (testing phase)</a:t>
            </a:r>
            <a:endParaRPr lang="en-US" sz="2800" dirty="0">
              <a:solidFill>
                <a:srgbClr val="A1BF31"/>
              </a:solidFill>
              <a:effectLst/>
              <a:ea typeface="Times New Roman" panose="02020603050405020304" pitchFamily="18" charset="0"/>
              <a:cs typeface="Times New Roman" panose="02020603050405020304" pitchFamily="18" charset="0"/>
            </a:endParaRPr>
          </a:p>
        </p:txBody>
      </p:sp>
      <p:sp>
        <p:nvSpPr>
          <p:cNvPr id="2" name="TextBox 3">
            <a:extLst>
              <a:ext uri="{FF2B5EF4-FFF2-40B4-BE49-F238E27FC236}">
                <a16:creationId xmlns:a16="http://schemas.microsoft.com/office/drawing/2014/main" id="{4D613CFE-9944-A864-549C-C85275195EEF}"/>
              </a:ext>
            </a:extLst>
          </p:cNvPr>
          <p:cNvSpPr txBox="1"/>
          <p:nvPr/>
        </p:nvSpPr>
        <p:spPr>
          <a:xfrm>
            <a:off x="3067919" y="284907"/>
            <a:ext cx="7675691" cy="830997"/>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chemeClr val="bg2">
                    <a:lumMod val="50000"/>
                  </a:schemeClr>
                </a:solidFill>
              </a:rPr>
              <a:t>	Task 3.5 </a:t>
            </a:r>
            <a:r>
              <a:rPr lang="en-US" sz="2800" dirty="0">
                <a:solidFill>
                  <a:schemeClr val="bg2">
                    <a:lumMod val="50000"/>
                  </a:schemeClr>
                </a:solidFill>
              </a:rPr>
              <a:t>– Working Cavity - </a:t>
            </a:r>
            <a:r>
              <a:rPr lang="en-US" sz="2800" b="1" dirty="0">
                <a:solidFill>
                  <a:schemeClr val="bg2">
                    <a:lumMod val="50000"/>
                  </a:schemeClr>
                </a:solidFill>
              </a:rPr>
              <a:t>achievements </a:t>
            </a:r>
            <a:endParaRPr lang="en-US" sz="2000" b="1" dirty="0">
              <a:solidFill>
                <a:schemeClr val="bg2">
                  <a:lumMod val="50000"/>
                </a:schemeClr>
              </a:solidFill>
            </a:endParaRPr>
          </a:p>
        </p:txBody>
      </p:sp>
      <p:pic>
        <p:nvPicPr>
          <p:cNvPr id="6" name="Immagine 5" descr="The image depicts a laboratory setup with a large, transparent glass chamber connected to various scientific instruments and a computer monitor, indicating a controlled experiment or analysis process.&#10;&#10;Il contenuto generato dall'IA potrebbe non essere corretto.">
            <a:extLst>
              <a:ext uri="{FF2B5EF4-FFF2-40B4-BE49-F238E27FC236}">
                <a16:creationId xmlns:a16="http://schemas.microsoft.com/office/drawing/2014/main" id="{E3328B55-4671-74E3-1949-F394AB55132C}"/>
              </a:ext>
            </a:extLst>
          </p:cNvPr>
          <p:cNvPicPr>
            <a:picLocks noChangeAspect="1"/>
          </p:cNvPicPr>
          <p:nvPr/>
        </p:nvPicPr>
        <p:blipFill>
          <a:blip r:embed="rId14">
            <a:extLst>
              <a:ext uri="{28A0092B-C50C-407E-A947-70E740481C1C}">
                <a14:useLocalDpi xmlns:a14="http://schemas.microsoft.com/office/drawing/2010/main" val="0"/>
              </a:ext>
            </a:extLst>
          </a:blip>
          <a:srcRect l="7141" t="21706" b="7780"/>
          <a:stretch>
            <a:fillRect/>
          </a:stretch>
        </p:blipFill>
        <p:spPr>
          <a:xfrm rot="158900">
            <a:off x="894358" y="2307639"/>
            <a:ext cx="1853953" cy="2111752"/>
          </a:xfrm>
          <a:prstGeom prst="rect">
            <a:avLst/>
          </a:prstGeom>
        </p:spPr>
      </p:pic>
      <p:pic>
        <p:nvPicPr>
          <p:cNvPr id="16" name="Immagine 15">
            <a:extLst>
              <a:ext uri="{FF2B5EF4-FFF2-40B4-BE49-F238E27FC236}">
                <a16:creationId xmlns:a16="http://schemas.microsoft.com/office/drawing/2014/main" id="{C6C09A85-291F-9D03-772B-850D2E379485}"/>
              </a:ext>
            </a:extLst>
          </p:cNvPr>
          <p:cNvPicPr>
            <a:picLocks noChangeAspect="1"/>
          </p:cNvPicPr>
          <p:nvPr/>
        </p:nvPicPr>
        <p:blipFill>
          <a:blip r:embed="rId15"/>
          <a:stretch>
            <a:fillRect/>
          </a:stretch>
        </p:blipFill>
        <p:spPr>
          <a:xfrm>
            <a:off x="6615909" y="4592267"/>
            <a:ext cx="2308483" cy="1374077"/>
          </a:xfrm>
          <a:prstGeom prst="rect">
            <a:avLst/>
          </a:prstGeom>
        </p:spPr>
      </p:pic>
      <p:pic>
        <p:nvPicPr>
          <p:cNvPr id="35" name="Immagine 34">
            <a:extLst>
              <a:ext uri="{FF2B5EF4-FFF2-40B4-BE49-F238E27FC236}">
                <a16:creationId xmlns:a16="http://schemas.microsoft.com/office/drawing/2014/main" id="{DBFA3848-15AD-1A42-B4F9-32FDF245BBC7}"/>
              </a:ext>
            </a:extLst>
          </p:cNvPr>
          <p:cNvPicPr>
            <a:picLocks noChangeAspect="1"/>
          </p:cNvPicPr>
          <p:nvPr/>
        </p:nvPicPr>
        <p:blipFill>
          <a:blip r:embed="rId16"/>
          <a:stretch>
            <a:fillRect/>
          </a:stretch>
        </p:blipFill>
        <p:spPr>
          <a:xfrm>
            <a:off x="9831778" y="2076350"/>
            <a:ext cx="1835814" cy="2347182"/>
          </a:xfrm>
          <a:prstGeom prst="rect">
            <a:avLst/>
          </a:prstGeom>
        </p:spPr>
      </p:pic>
    </p:spTree>
    <p:extLst>
      <p:ext uri="{BB962C8B-B14F-4D97-AF65-F5344CB8AC3E}">
        <p14:creationId xmlns:p14="http://schemas.microsoft.com/office/powerpoint/2010/main" val="867410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96049-9C90-02F9-20AD-468948913E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554E7F-D36A-3FDD-40DA-636EE60D05D4}"/>
              </a:ext>
            </a:extLst>
          </p:cNvPr>
          <p:cNvSpPr txBox="1"/>
          <p:nvPr/>
        </p:nvSpPr>
        <p:spPr>
          <a:xfrm>
            <a:off x="3050258" y="343763"/>
            <a:ext cx="88848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A1BF31"/>
                </a:solidFill>
                <a:effectLst/>
                <a:uLnTx/>
                <a:uFillTx/>
                <a:latin typeface="Aptos" panose="02110004020202020204"/>
                <a:ea typeface="+mn-ea"/>
                <a:cs typeface="+mn-cs"/>
              </a:rPr>
              <a:t>WP3</a:t>
            </a:r>
            <a:r>
              <a:rPr kumimoji="0" lang="en-US" sz="2400" b="1" i="0" u="none" strike="noStrike" kern="1200" cap="none" spc="0" normalizeH="0" baseline="0" noProof="0" dirty="0">
                <a:ln>
                  <a:noFill/>
                </a:ln>
                <a:solidFill>
                  <a:srgbClr val="1B3C70"/>
                </a:solidFill>
                <a:effectLst/>
                <a:uLnTx/>
                <a:uFillTx/>
                <a:latin typeface="Aptos" panose="02110004020202020204"/>
                <a:ea typeface="+mn-ea"/>
                <a:cs typeface="+mn-cs"/>
              </a:rPr>
              <a:t>  Nb</a:t>
            </a:r>
            <a:r>
              <a:rPr kumimoji="0" lang="en-US" sz="2400" b="1" i="0" u="none" strike="noStrike" kern="1200" cap="none" spc="0" normalizeH="0" baseline="-25000" noProof="0" dirty="0">
                <a:ln>
                  <a:noFill/>
                </a:ln>
                <a:solidFill>
                  <a:srgbClr val="1B3C70"/>
                </a:solidFill>
                <a:effectLst/>
                <a:uLnTx/>
                <a:uFillTx/>
                <a:latin typeface="Aptos" panose="02110004020202020204"/>
                <a:ea typeface="+mn-ea"/>
                <a:cs typeface="+mn-cs"/>
              </a:rPr>
              <a:t>3</a:t>
            </a:r>
            <a:r>
              <a:rPr kumimoji="0" lang="en-US" sz="2400" b="1" i="0" u="none" strike="noStrike" kern="1200" cap="none" spc="0" normalizeH="0" baseline="0" noProof="0" dirty="0">
                <a:ln>
                  <a:noFill/>
                </a:ln>
                <a:solidFill>
                  <a:srgbClr val="1B3C70"/>
                </a:solidFill>
                <a:effectLst/>
                <a:uLnTx/>
                <a:uFillTx/>
                <a:latin typeface="Aptos" panose="02110004020202020204"/>
                <a:ea typeface="+mn-ea"/>
                <a:cs typeface="+mn-cs"/>
              </a:rPr>
              <a:t>Sn on Cu: </a:t>
            </a:r>
            <a:r>
              <a:rPr kumimoji="0" lang="en-BE" sz="2400" b="1"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plans to achieve milestones &amp; deliverables</a:t>
            </a:r>
          </a:p>
        </p:txBody>
      </p:sp>
      <p:pic>
        <p:nvPicPr>
          <p:cNvPr id="5" name="Picture 2" descr="Innovate for Sustainable Accelerating Systems: Kick-Off Meeting">
            <a:extLst>
              <a:ext uri="{FF2B5EF4-FFF2-40B4-BE49-F238E27FC236}">
                <a16:creationId xmlns:a16="http://schemas.microsoft.com/office/drawing/2014/main" id="{36A9184E-6672-35D1-8B60-34864F5D5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ella 51">
            <a:extLst>
              <a:ext uri="{FF2B5EF4-FFF2-40B4-BE49-F238E27FC236}">
                <a16:creationId xmlns:a16="http://schemas.microsoft.com/office/drawing/2014/main" id="{837E209D-063D-4EFF-E54C-ED3AEB641FE7}"/>
              </a:ext>
            </a:extLst>
          </p:cNvPr>
          <p:cNvGraphicFramePr>
            <a:graphicFrameLocks noGrp="1"/>
          </p:cNvGraphicFramePr>
          <p:nvPr/>
        </p:nvGraphicFramePr>
        <p:xfrm>
          <a:off x="1034470" y="4685520"/>
          <a:ext cx="10144567" cy="2438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4127737075"/>
                    </a:ext>
                  </a:extLst>
                </a:gridCol>
                <a:gridCol w="213083">
                  <a:extLst>
                    <a:ext uri="{9D8B030D-6E8A-4147-A177-3AD203B41FA5}">
                      <a16:colId xmlns:a16="http://schemas.microsoft.com/office/drawing/2014/main" val="4161776673"/>
                    </a:ext>
                  </a:extLst>
                </a:gridCol>
                <a:gridCol w="211374">
                  <a:extLst>
                    <a:ext uri="{9D8B030D-6E8A-4147-A177-3AD203B41FA5}">
                      <a16:colId xmlns:a16="http://schemas.microsoft.com/office/drawing/2014/main" val="1238833884"/>
                    </a:ext>
                  </a:extLst>
                </a:gridCol>
                <a:gridCol w="211374">
                  <a:extLst>
                    <a:ext uri="{9D8B030D-6E8A-4147-A177-3AD203B41FA5}">
                      <a16:colId xmlns:a16="http://schemas.microsoft.com/office/drawing/2014/main" val="1397134624"/>
                    </a:ext>
                  </a:extLst>
                </a:gridCol>
                <a:gridCol w="211374">
                  <a:extLst>
                    <a:ext uri="{9D8B030D-6E8A-4147-A177-3AD203B41FA5}">
                      <a16:colId xmlns:a16="http://schemas.microsoft.com/office/drawing/2014/main" val="292881622"/>
                    </a:ext>
                  </a:extLst>
                </a:gridCol>
                <a:gridCol w="211374">
                  <a:extLst>
                    <a:ext uri="{9D8B030D-6E8A-4147-A177-3AD203B41FA5}">
                      <a16:colId xmlns:a16="http://schemas.microsoft.com/office/drawing/2014/main" val="1072287653"/>
                    </a:ext>
                  </a:extLst>
                </a:gridCol>
                <a:gridCol w="211374">
                  <a:extLst>
                    <a:ext uri="{9D8B030D-6E8A-4147-A177-3AD203B41FA5}">
                      <a16:colId xmlns:a16="http://schemas.microsoft.com/office/drawing/2014/main" val="275280520"/>
                    </a:ext>
                  </a:extLst>
                </a:gridCol>
                <a:gridCol w="211374">
                  <a:extLst>
                    <a:ext uri="{9D8B030D-6E8A-4147-A177-3AD203B41FA5}">
                      <a16:colId xmlns:a16="http://schemas.microsoft.com/office/drawing/2014/main" val="395280917"/>
                    </a:ext>
                  </a:extLst>
                </a:gridCol>
                <a:gridCol w="211374">
                  <a:extLst>
                    <a:ext uri="{9D8B030D-6E8A-4147-A177-3AD203B41FA5}">
                      <a16:colId xmlns:a16="http://schemas.microsoft.com/office/drawing/2014/main" val="6984623"/>
                    </a:ext>
                  </a:extLst>
                </a:gridCol>
                <a:gridCol w="211374">
                  <a:extLst>
                    <a:ext uri="{9D8B030D-6E8A-4147-A177-3AD203B41FA5}">
                      <a16:colId xmlns:a16="http://schemas.microsoft.com/office/drawing/2014/main" val="2853298345"/>
                    </a:ext>
                  </a:extLst>
                </a:gridCol>
                <a:gridCol w="211374">
                  <a:extLst>
                    <a:ext uri="{9D8B030D-6E8A-4147-A177-3AD203B41FA5}">
                      <a16:colId xmlns:a16="http://schemas.microsoft.com/office/drawing/2014/main" val="2468382863"/>
                    </a:ext>
                  </a:extLst>
                </a:gridCol>
                <a:gridCol w="211374">
                  <a:extLst>
                    <a:ext uri="{9D8B030D-6E8A-4147-A177-3AD203B41FA5}">
                      <a16:colId xmlns:a16="http://schemas.microsoft.com/office/drawing/2014/main" val="1348870091"/>
                    </a:ext>
                  </a:extLst>
                </a:gridCol>
                <a:gridCol w="211374">
                  <a:extLst>
                    <a:ext uri="{9D8B030D-6E8A-4147-A177-3AD203B41FA5}">
                      <a16:colId xmlns:a16="http://schemas.microsoft.com/office/drawing/2014/main" val="373942964"/>
                    </a:ext>
                  </a:extLst>
                </a:gridCol>
                <a:gridCol w="211374">
                  <a:extLst>
                    <a:ext uri="{9D8B030D-6E8A-4147-A177-3AD203B41FA5}">
                      <a16:colId xmlns:a16="http://schemas.microsoft.com/office/drawing/2014/main" val="1461893708"/>
                    </a:ext>
                  </a:extLst>
                </a:gridCol>
                <a:gridCol w="211374">
                  <a:extLst>
                    <a:ext uri="{9D8B030D-6E8A-4147-A177-3AD203B41FA5}">
                      <a16:colId xmlns:a16="http://schemas.microsoft.com/office/drawing/2014/main" val="3318930331"/>
                    </a:ext>
                  </a:extLst>
                </a:gridCol>
                <a:gridCol w="211374">
                  <a:extLst>
                    <a:ext uri="{9D8B030D-6E8A-4147-A177-3AD203B41FA5}">
                      <a16:colId xmlns:a16="http://schemas.microsoft.com/office/drawing/2014/main" val="1888750833"/>
                    </a:ext>
                  </a:extLst>
                </a:gridCol>
                <a:gridCol w="211374">
                  <a:extLst>
                    <a:ext uri="{9D8B030D-6E8A-4147-A177-3AD203B41FA5}">
                      <a16:colId xmlns:a16="http://schemas.microsoft.com/office/drawing/2014/main" val="3147895625"/>
                    </a:ext>
                  </a:extLst>
                </a:gridCol>
                <a:gridCol w="211374">
                  <a:extLst>
                    <a:ext uri="{9D8B030D-6E8A-4147-A177-3AD203B41FA5}">
                      <a16:colId xmlns:a16="http://schemas.microsoft.com/office/drawing/2014/main" val="2334967996"/>
                    </a:ext>
                  </a:extLst>
                </a:gridCol>
                <a:gridCol w="211374">
                  <a:extLst>
                    <a:ext uri="{9D8B030D-6E8A-4147-A177-3AD203B41FA5}">
                      <a16:colId xmlns:a16="http://schemas.microsoft.com/office/drawing/2014/main" val="2702433078"/>
                    </a:ext>
                  </a:extLst>
                </a:gridCol>
                <a:gridCol w="211374">
                  <a:extLst>
                    <a:ext uri="{9D8B030D-6E8A-4147-A177-3AD203B41FA5}">
                      <a16:colId xmlns:a16="http://schemas.microsoft.com/office/drawing/2014/main" val="1884559276"/>
                    </a:ext>
                  </a:extLst>
                </a:gridCol>
                <a:gridCol w="211374">
                  <a:extLst>
                    <a:ext uri="{9D8B030D-6E8A-4147-A177-3AD203B41FA5}">
                      <a16:colId xmlns:a16="http://schemas.microsoft.com/office/drawing/2014/main" val="659162378"/>
                    </a:ext>
                  </a:extLst>
                </a:gridCol>
                <a:gridCol w="214468">
                  <a:extLst>
                    <a:ext uri="{9D8B030D-6E8A-4147-A177-3AD203B41FA5}">
                      <a16:colId xmlns:a16="http://schemas.microsoft.com/office/drawing/2014/main" val="807086020"/>
                    </a:ext>
                  </a:extLst>
                </a:gridCol>
                <a:gridCol w="208280">
                  <a:extLst>
                    <a:ext uri="{9D8B030D-6E8A-4147-A177-3AD203B41FA5}">
                      <a16:colId xmlns:a16="http://schemas.microsoft.com/office/drawing/2014/main" val="2232838573"/>
                    </a:ext>
                  </a:extLst>
                </a:gridCol>
                <a:gridCol w="211374">
                  <a:extLst>
                    <a:ext uri="{9D8B030D-6E8A-4147-A177-3AD203B41FA5}">
                      <a16:colId xmlns:a16="http://schemas.microsoft.com/office/drawing/2014/main" val="1316518374"/>
                    </a:ext>
                  </a:extLst>
                </a:gridCol>
                <a:gridCol w="211374">
                  <a:extLst>
                    <a:ext uri="{9D8B030D-6E8A-4147-A177-3AD203B41FA5}">
                      <a16:colId xmlns:a16="http://schemas.microsoft.com/office/drawing/2014/main" val="3333202984"/>
                    </a:ext>
                  </a:extLst>
                </a:gridCol>
                <a:gridCol w="211374">
                  <a:extLst>
                    <a:ext uri="{9D8B030D-6E8A-4147-A177-3AD203B41FA5}">
                      <a16:colId xmlns:a16="http://schemas.microsoft.com/office/drawing/2014/main" val="2432360289"/>
                    </a:ext>
                  </a:extLst>
                </a:gridCol>
                <a:gridCol w="211374">
                  <a:extLst>
                    <a:ext uri="{9D8B030D-6E8A-4147-A177-3AD203B41FA5}">
                      <a16:colId xmlns:a16="http://schemas.microsoft.com/office/drawing/2014/main" val="2685496730"/>
                    </a:ext>
                  </a:extLst>
                </a:gridCol>
                <a:gridCol w="211374">
                  <a:extLst>
                    <a:ext uri="{9D8B030D-6E8A-4147-A177-3AD203B41FA5}">
                      <a16:colId xmlns:a16="http://schemas.microsoft.com/office/drawing/2014/main" val="1391367523"/>
                    </a:ext>
                  </a:extLst>
                </a:gridCol>
                <a:gridCol w="211374">
                  <a:extLst>
                    <a:ext uri="{9D8B030D-6E8A-4147-A177-3AD203B41FA5}">
                      <a16:colId xmlns:a16="http://schemas.microsoft.com/office/drawing/2014/main" val="2677081766"/>
                    </a:ext>
                  </a:extLst>
                </a:gridCol>
                <a:gridCol w="211374">
                  <a:extLst>
                    <a:ext uri="{9D8B030D-6E8A-4147-A177-3AD203B41FA5}">
                      <a16:colId xmlns:a16="http://schemas.microsoft.com/office/drawing/2014/main" val="3737600269"/>
                    </a:ext>
                  </a:extLst>
                </a:gridCol>
                <a:gridCol w="211374">
                  <a:extLst>
                    <a:ext uri="{9D8B030D-6E8A-4147-A177-3AD203B41FA5}">
                      <a16:colId xmlns:a16="http://schemas.microsoft.com/office/drawing/2014/main" val="3286070686"/>
                    </a:ext>
                  </a:extLst>
                </a:gridCol>
                <a:gridCol w="211374">
                  <a:extLst>
                    <a:ext uri="{9D8B030D-6E8A-4147-A177-3AD203B41FA5}">
                      <a16:colId xmlns:a16="http://schemas.microsoft.com/office/drawing/2014/main" val="180521835"/>
                    </a:ext>
                  </a:extLst>
                </a:gridCol>
                <a:gridCol w="211374">
                  <a:extLst>
                    <a:ext uri="{9D8B030D-6E8A-4147-A177-3AD203B41FA5}">
                      <a16:colId xmlns:a16="http://schemas.microsoft.com/office/drawing/2014/main" val="1088707127"/>
                    </a:ext>
                  </a:extLst>
                </a:gridCol>
                <a:gridCol w="211374">
                  <a:extLst>
                    <a:ext uri="{9D8B030D-6E8A-4147-A177-3AD203B41FA5}">
                      <a16:colId xmlns:a16="http://schemas.microsoft.com/office/drawing/2014/main" val="2362615869"/>
                    </a:ext>
                  </a:extLst>
                </a:gridCol>
                <a:gridCol w="211374">
                  <a:extLst>
                    <a:ext uri="{9D8B030D-6E8A-4147-A177-3AD203B41FA5}">
                      <a16:colId xmlns:a16="http://schemas.microsoft.com/office/drawing/2014/main" val="3147866620"/>
                    </a:ext>
                  </a:extLst>
                </a:gridCol>
                <a:gridCol w="211374">
                  <a:extLst>
                    <a:ext uri="{9D8B030D-6E8A-4147-A177-3AD203B41FA5}">
                      <a16:colId xmlns:a16="http://schemas.microsoft.com/office/drawing/2014/main" val="4225955558"/>
                    </a:ext>
                  </a:extLst>
                </a:gridCol>
                <a:gridCol w="211374">
                  <a:extLst>
                    <a:ext uri="{9D8B030D-6E8A-4147-A177-3AD203B41FA5}">
                      <a16:colId xmlns:a16="http://schemas.microsoft.com/office/drawing/2014/main" val="3566715495"/>
                    </a:ext>
                  </a:extLst>
                </a:gridCol>
                <a:gridCol w="211374">
                  <a:extLst>
                    <a:ext uri="{9D8B030D-6E8A-4147-A177-3AD203B41FA5}">
                      <a16:colId xmlns:a16="http://schemas.microsoft.com/office/drawing/2014/main" val="26773016"/>
                    </a:ext>
                  </a:extLst>
                </a:gridCol>
                <a:gridCol w="211374">
                  <a:extLst>
                    <a:ext uri="{9D8B030D-6E8A-4147-A177-3AD203B41FA5}">
                      <a16:colId xmlns:a16="http://schemas.microsoft.com/office/drawing/2014/main" val="705603878"/>
                    </a:ext>
                  </a:extLst>
                </a:gridCol>
                <a:gridCol w="211374">
                  <a:extLst>
                    <a:ext uri="{9D8B030D-6E8A-4147-A177-3AD203B41FA5}">
                      <a16:colId xmlns:a16="http://schemas.microsoft.com/office/drawing/2014/main" val="4241490437"/>
                    </a:ext>
                  </a:extLst>
                </a:gridCol>
                <a:gridCol w="211374">
                  <a:extLst>
                    <a:ext uri="{9D8B030D-6E8A-4147-A177-3AD203B41FA5}">
                      <a16:colId xmlns:a16="http://schemas.microsoft.com/office/drawing/2014/main" val="2210922331"/>
                    </a:ext>
                  </a:extLst>
                </a:gridCol>
                <a:gridCol w="211374">
                  <a:extLst>
                    <a:ext uri="{9D8B030D-6E8A-4147-A177-3AD203B41FA5}">
                      <a16:colId xmlns:a16="http://schemas.microsoft.com/office/drawing/2014/main" val="333266493"/>
                    </a:ext>
                  </a:extLst>
                </a:gridCol>
                <a:gridCol w="211374">
                  <a:extLst>
                    <a:ext uri="{9D8B030D-6E8A-4147-A177-3AD203B41FA5}">
                      <a16:colId xmlns:a16="http://schemas.microsoft.com/office/drawing/2014/main" val="3538804174"/>
                    </a:ext>
                  </a:extLst>
                </a:gridCol>
                <a:gridCol w="211374">
                  <a:extLst>
                    <a:ext uri="{9D8B030D-6E8A-4147-A177-3AD203B41FA5}">
                      <a16:colId xmlns:a16="http://schemas.microsoft.com/office/drawing/2014/main" val="3688054743"/>
                    </a:ext>
                  </a:extLst>
                </a:gridCol>
                <a:gridCol w="211374">
                  <a:extLst>
                    <a:ext uri="{9D8B030D-6E8A-4147-A177-3AD203B41FA5}">
                      <a16:colId xmlns:a16="http://schemas.microsoft.com/office/drawing/2014/main" val="368407997"/>
                    </a:ext>
                  </a:extLst>
                </a:gridCol>
                <a:gridCol w="211374">
                  <a:extLst>
                    <a:ext uri="{9D8B030D-6E8A-4147-A177-3AD203B41FA5}">
                      <a16:colId xmlns:a16="http://schemas.microsoft.com/office/drawing/2014/main" val="2171240615"/>
                    </a:ext>
                  </a:extLst>
                </a:gridCol>
                <a:gridCol w="211374">
                  <a:extLst>
                    <a:ext uri="{9D8B030D-6E8A-4147-A177-3AD203B41FA5}">
                      <a16:colId xmlns:a16="http://schemas.microsoft.com/office/drawing/2014/main" val="3356605908"/>
                    </a:ext>
                  </a:extLst>
                </a:gridCol>
                <a:gridCol w="211374">
                  <a:extLst>
                    <a:ext uri="{9D8B030D-6E8A-4147-A177-3AD203B41FA5}">
                      <a16:colId xmlns:a16="http://schemas.microsoft.com/office/drawing/2014/main" val="876914202"/>
                    </a:ext>
                  </a:extLst>
                </a:gridCol>
              </a:tblGrid>
              <a:tr h="193927">
                <a:tc>
                  <a:txBody>
                    <a:bodyPr/>
                    <a:lstStyle/>
                    <a:p>
                      <a:pPr marL="0" indent="0" algn="ctr"/>
                      <a:r>
                        <a:rPr lang="en-US" sz="1000" dirty="0">
                          <a:latin typeface="Montserrat" panose="00000500000000000000" pitchFamily="50" charset="0"/>
                        </a:rPr>
                        <a:t>M</a:t>
                      </a:r>
                    </a:p>
                  </a:txBody>
                  <a:tcPr anchor="ctr">
                    <a:solidFill>
                      <a:schemeClr val="accent5">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5">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6">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6">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4">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4">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1">
                        <a:lumMod val="40000"/>
                        <a:lumOff val="60000"/>
                      </a:schemeClr>
                    </a:solidFill>
                  </a:tcPr>
                </a:tc>
                <a:tc>
                  <a:txBody>
                    <a:bodyPr/>
                    <a:lstStyle/>
                    <a:p>
                      <a:pPr marL="0" indent="0" algn="ctr"/>
                      <a:r>
                        <a:rPr lang="en-US" sz="1000" dirty="0">
                          <a:latin typeface="Montserrat" panose="00000500000000000000" pitchFamily="50" charset="0"/>
                        </a:rPr>
                        <a:t>A</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M</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A</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S</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O</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N</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D</a:t>
                      </a:r>
                    </a:p>
                  </a:txBody>
                  <a:tcPr anchor="ctr">
                    <a:solidFill>
                      <a:schemeClr val="accent1">
                        <a:lumMod val="40000"/>
                        <a:lumOff val="60000"/>
                      </a:schemeClr>
                    </a:solidFill>
                  </a:tcPr>
                </a:tc>
                <a:tc>
                  <a:txBody>
                    <a:bodyPr/>
                    <a:lstStyle/>
                    <a:p>
                      <a:pPr algn="ctr"/>
                      <a:r>
                        <a:rPr lang="en-US" sz="1000" dirty="0">
                          <a:latin typeface="Montserrat" panose="00000500000000000000" pitchFamily="50" charset="0"/>
                        </a:rPr>
                        <a:t>J</a:t>
                      </a:r>
                    </a:p>
                  </a:txBody>
                  <a:tcPr anchor="ctr">
                    <a:solidFill>
                      <a:schemeClr val="accent2">
                        <a:lumMod val="40000"/>
                        <a:lumOff val="60000"/>
                      </a:schemeClr>
                    </a:solidFill>
                  </a:tcPr>
                </a:tc>
                <a:tc>
                  <a:txBody>
                    <a:bodyPr/>
                    <a:lstStyle/>
                    <a:p>
                      <a:pPr algn="ctr"/>
                      <a:r>
                        <a:rPr lang="en-US" sz="1000" dirty="0">
                          <a:latin typeface="Montserrat" panose="00000500000000000000" pitchFamily="50" charset="0"/>
                        </a:rPr>
                        <a:t>F</a:t>
                      </a:r>
                    </a:p>
                  </a:txBody>
                  <a:tcPr anchor="ctr">
                    <a:solidFill>
                      <a:schemeClr val="accent2">
                        <a:lumMod val="40000"/>
                        <a:lumOff val="60000"/>
                      </a:schemeClr>
                    </a:solidFill>
                  </a:tcPr>
                </a:tc>
                <a:extLst>
                  <a:ext uri="{0D108BD9-81ED-4DB2-BD59-A6C34878D82A}">
                    <a16:rowId xmlns:a16="http://schemas.microsoft.com/office/drawing/2014/main" val="1660874361"/>
                  </a:ext>
                </a:extLst>
              </a:tr>
            </a:tbl>
          </a:graphicData>
        </a:graphic>
      </p:graphicFrame>
      <p:graphicFrame>
        <p:nvGraphicFramePr>
          <p:cNvPr id="61" name="Tabella 60">
            <a:extLst>
              <a:ext uri="{FF2B5EF4-FFF2-40B4-BE49-F238E27FC236}">
                <a16:creationId xmlns:a16="http://schemas.microsoft.com/office/drawing/2014/main" id="{AF81A0A2-6A83-7120-2146-460B71BE69BE}"/>
              </a:ext>
            </a:extLst>
          </p:cNvPr>
          <p:cNvGraphicFramePr>
            <a:graphicFrameLocks noGrp="1"/>
          </p:cNvGraphicFramePr>
          <p:nvPr/>
        </p:nvGraphicFramePr>
        <p:xfrm>
          <a:off x="1025833" y="4462508"/>
          <a:ext cx="10153203" cy="198120"/>
        </p:xfrm>
        <a:graphic>
          <a:graphicData uri="http://schemas.openxmlformats.org/drawingml/2006/table">
            <a:tbl>
              <a:tblPr firstRow="1" bandRow="1">
                <a:tableStyleId>{5C22544A-7EE6-4342-B048-85BDC9FD1C3A}</a:tableStyleId>
              </a:tblPr>
              <a:tblGrid>
                <a:gridCol w="2121387">
                  <a:extLst>
                    <a:ext uri="{9D8B030D-6E8A-4147-A177-3AD203B41FA5}">
                      <a16:colId xmlns:a16="http://schemas.microsoft.com/office/drawing/2014/main" val="1078140534"/>
                    </a:ext>
                  </a:extLst>
                </a:gridCol>
                <a:gridCol w="2531534">
                  <a:extLst>
                    <a:ext uri="{9D8B030D-6E8A-4147-A177-3AD203B41FA5}">
                      <a16:colId xmlns:a16="http://schemas.microsoft.com/office/drawing/2014/main" val="4127737075"/>
                    </a:ext>
                  </a:extLst>
                </a:gridCol>
                <a:gridCol w="2540000">
                  <a:extLst>
                    <a:ext uri="{9D8B030D-6E8A-4147-A177-3AD203B41FA5}">
                      <a16:colId xmlns:a16="http://schemas.microsoft.com/office/drawing/2014/main" val="4161776673"/>
                    </a:ext>
                  </a:extLst>
                </a:gridCol>
                <a:gridCol w="2523066">
                  <a:extLst>
                    <a:ext uri="{9D8B030D-6E8A-4147-A177-3AD203B41FA5}">
                      <a16:colId xmlns:a16="http://schemas.microsoft.com/office/drawing/2014/main" val="1238833884"/>
                    </a:ext>
                  </a:extLst>
                </a:gridCol>
                <a:gridCol w="437216">
                  <a:extLst>
                    <a:ext uri="{9D8B030D-6E8A-4147-A177-3AD203B41FA5}">
                      <a16:colId xmlns:a16="http://schemas.microsoft.com/office/drawing/2014/main" val="1397134624"/>
                    </a:ext>
                  </a:extLst>
                </a:gridCol>
              </a:tblGrid>
              <a:tr h="120576">
                <a:tc>
                  <a:txBody>
                    <a:bodyPr/>
                    <a:lstStyle/>
                    <a:p>
                      <a:pPr marL="0" indent="0" algn="ctr"/>
                      <a:r>
                        <a:rPr lang="en-US" sz="700" dirty="0">
                          <a:latin typeface="Montserrat" panose="00000500000000000000" pitchFamily="50" charset="0"/>
                        </a:rPr>
                        <a:t>2024</a:t>
                      </a:r>
                    </a:p>
                  </a:txBody>
                  <a:tcPr anchor="ctr">
                    <a:solidFill>
                      <a:schemeClr val="accent5">
                        <a:lumMod val="40000"/>
                        <a:lumOff val="60000"/>
                      </a:schemeClr>
                    </a:solidFill>
                  </a:tcPr>
                </a:tc>
                <a:tc>
                  <a:txBody>
                    <a:bodyPr/>
                    <a:lstStyle/>
                    <a:p>
                      <a:pPr marL="0" indent="0" algn="ctr"/>
                      <a:r>
                        <a:rPr lang="en-US" sz="700" dirty="0">
                          <a:latin typeface="Montserrat" panose="00000500000000000000" pitchFamily="50" charset="0"/>
                        </a:rPr>
                        <a:t>2025</a:t>
                      </a:r>
                    </a:p>
                  </a:txBody>
                  <a:tcPr anchor="ctr">
                    <a:solidFill>
                      <a:schemeClr val="accent6">
                        <a:lumMod val="40000"/>
                        <a:lumOff val="60000"/>
                      </a:schemeClr>
                    </a:solidFill>
                  </a:tcPr>
                </a:tc>
                <a:tc>
                  <a:txBody>
                    <a:bodyPr/>
                    <a:lstStyle/>
                    <a:p>
                      <a:pPr marL="0" indent="0" algn="ctr"/>
                      <a:r>
                        <a:rPr lang="en-US" sz="700" dirty="0">
                          <a:latin typeface="Montserrat" panose="00000500000000000000" pitchFamily="50" charset="0"/>
                        </a:rPr>
                        <a:t>2026</a:t>
                      </a:r>
                    </a:p>
                  </a:txBody>
                  <a:tcPr anchor="ctr">
                    <a:solidFill>
                      <a:schemeClr val="accent4">
                        <a:lumMod val="40000"/>
                        <a:lumOff val="60000"/>
                      </a:schemeClr>
                    </a:solidFill>
                  </a:tcPr>
                </a:tc>
                <a:tc>
                  <a:txBody>
                    <a:bodyPr/>
                    <a:lstStyle/>
                    <a:p>
                      <a:pPr algn="ctr"/>
                      <a:r>
                        <a:rPr lang="en-US" sz="700" dirty="0">
                          <a:latin typeface="Montserrat" panose="00000500000000000000" pitchFamily="50" charset="0"/>
                        </a:rPr>
                        <a:t>2027</a:t>
                      </a:r>
                    </a:p>
                  </a:txBody>
                  <a:tcPr anchor="ctr">
                    <a:solidFill>
                      <a:schemeClr val="accent1">
                        <a:lumMod val="40000"/>
                        <a:lumOff val="60000"/>
                      </a:schemeClr>
                    </a:solidFill>
                  </a:tcPr>
                </a:tc>
                <a:tc>
                  <a:txBody>
                    <a:bodyPr/>
                    <a:lstStyle/>
                    <a:p>
                      <a:pPr algn="ctr"/>
                      <a:r>
                        <a:rPr lang="en-US" sz="700" dirty="0">
                          <a:latin typeface="Montserrat" panose="00000500000000000000" pitchFamily="50" charset="0"/>
                        </a:rPr>
                        <a:t>2028</a:t>
                      </a:r>
                    </a:p>
                  </a:txBody>
                  <a:tcPr anchor="ctr">
                    <a:solidFill>
                      <a:schemeClr val="accent2">
                        <a:lumMod val="40000"/>
                        <a:lumOff val="60000"/>
                      </a:schemeClr>
                    </a:solidFill>
                  </a:tcPr>
                </a:tc>
                <a:extLst>
                  <a:ext uri="{0D108BD9-81ED-4DB2-BD59-A6C34878D82A}">
                    <a16:rowId xmlns:a16="http://schemas.microsoft.com/office/drawing/2014/main" val="1660874361"/>
                  </a:ext>
                </a:extLst>
              </a:tr>
            </a:tbl>
          </a:graphicData>
        </a:graphic>
      </p:graphicFrame>
      <p:sp>
        <p:nvSpPr>
          <p:cNvPr id="66" name="Segnaposto contenuto 2">
            <a:extLst>
              <a:ext uri="{FF2B5EF4-FFF2-40B4-BE49-F238E27FC236}">
                <a16:creationId xmlns:a16="http://schemas.microsoft.com/office/drawing/2014/main" id="{8D5E1303-2C92-B4CE-8788-E0A92BCD166A}"/>
              </a:ext>
            </a:extLst>
          </p:cNvPr>
          <p:cNvSpPr>
            <a:spLocks noGrp="1"/>
          </p:cNvSpPr>
          <p:nvPr>
            <p:ph idx="1"/>
          </p:nvPr>
        </p:nvSpPr>
        <p:spPr>
          <a:xfrm>
            <a:off x="887080" y="2440484"/>
            <a:ext cx="8556206" cy="1017914"/>
          </a:xfrm>
        </p:spPr>
        <p:txBody>
          <a:bodyPr>
            <a:normAutofit/>
          </a:bodyPr>
          <a:lstStyle/>
          <a:p>
            <a:pPr marL="0" indent="0" algn="l">
              <a:lnSpc>
                <a:spcPts val="1000"/>
              </a:lnSpc>
              <a:buNone/>
            </a:pPr>
            <a:r>
              <a:rPr lang="en-US" sz="1500" b="1" i="0" u="none" strike="noStrike" baseline="0" dirty="0">
                <a:solidFill>
                  <a:srgbClr val="A4C137"/>
                </a:solidFill>
              </a:rPr>
              <a:t>D3.1</a:t>
            </a:r>
            <a:r>
              <a:rPr lang="en-US" sz="1500" b="1" i="0" u="none" strike="noStrike" baseline="0" dirty="0">
                <a:solidFill>
                  <a:srgbClr val="1B3C70"/>
                </a:solidFill>
              </a:rPr>
              <a:t> </a:t>
            </a:r>
            <a:r>
              <a:rPr lang="en-US" sz="1500" b="0" i="0" u="none" strike="noStrike" baseline="0" dirty="0">
                <a:solidFill>
                  <a:srgbClr val="1B3C70"/>
                </a:solidFill>
              </a:rPr>
              <a:t>Cavity tuning Report on implementation of cavity Q vs F tuning tool - </a:t>
            </a:r>
            <a:r>
              <a:rPr lang="en-US" sz="1500" b="0" i="1" u="none" strike="noStrike" baseline="0" dirty="0">
                <a:solidFill>
                  <a:srgbClr val="A4C137"/>
                </a:solidFill>
              </a:rPr>
              <a:t>Report M24 - HZB</a:t>
            </a:r>
          </a:p>
          <a:p>
            <a:pPr marL="0" indent="0" algn="l">
              <a:lnSpc>
                <a:spcPts val="1000"/>
              </a:lnSpc>
              <a:buNone/>
            </a:pPr>
            <a:r>
              <a:rPr lang="en-US" sz="1500" b="1" i="0" u="none" strike="noStrike" baseline="0" dirty="0">
                <a:solidFill>
                  <a:srgbClr val="A4C137"/>
                </a:solidFill>
              </a:rPr>
              <a:t>D3.2</a:t>
            </a:r>
            <a:r>
              <a:rPr lang="en-US" sz="1500" b="1" i="0" u="none" strike="noStrike" baseline="0" dirty="0">
                <a:solidFill>
                  <a:srgbClr val="1B3C70"/>
                </a:solidFill>
              </a:rPr>
              <a:t> </a:t>
            </a:r>
            <a:r>
              <a:rPr lang="en-US" sz="1500" b="0" i="0" u="none" strike="noStrike" baseline="0" dirty="0">
                <a:solidFill>
                  <a:srgbClr val="1B3C70"/>
                </a:solidFill>
              </a:rPr>
              <a:t>Flux trapping Report on flux dynamics study in Nb3Sn on Cu samples - </a:t>
            </a:r>
            <a:r>
              <a:rPr lang="en-US" sz="1500" b="0" i="1" u="none" strike="noStrike" baseline="0" dirty="0">
                <a:solidFill>
                  <a:srgbClr val="A4C137"/>
                </a:solidFill>
              </a:rPr>
              <a:t>Report M30 - HZB</a:t>
            </a:r>
          </a:p>
          <a:p>
            <a:pPr marL="0" indent="0" algn="l">
              <a:lnSpc>
                <a:spcPts val="1000"/>
              </a:lnSpc>
              <a:buNone/>
            </a:pPr>
            <a:r>
              <a:rPr lang="en-US" sz="1500" b="1" i="0" u="none" strike="noStrike" baseline="0" dirty="0">
                <a:solidFill>
                  <a:srgbClr val="A4C137"/>
                </a:solidFill>
              </a:rPr>
              <a:t>D3.3</a:t>
            </a:r>
            <a:r>
              <a:rPr lang="en-US" sz="1500" b="0" i="0" u="none" strike="noStrike" baseline="0" dirty="0">
                <a:solidFill>
                  <a:srgbClr val="1B3C70"/>
                </a:solidFill>
              </a:rPr>
              <a:t> Adapt. Layer Report on QPR study of Nb</a:t>
            </a:r>
            <a:r>
              <a:rPr lang="en-US" sz="1500" b="0" i="0" u="none" strike="noStrike" baseline="-25000" dirty="0">
                <a:solidFill>
                  <a:srgbClr val="1B3C70"/>
                </a:solidFill>
              </a:rPr>
              <a:t>3</a:t>
            </a:r>
            <a:r>
              <a:rPr lang="en-US" sz="1500" b="0" i="0" u="none" strike="noStrike" baseline="0" dirty="0">
                <a:solidFill>
                  <a:srgbClr val="1B3C70"/>
                </a:solidFill>
              </a:rPr>
              <a:t>Sn on Cu &amp; adaptive layers - </a:t>
            </a:r>
            <a:r>
              <a:rPr lang="en-US" sz="1500" b="0" i="1" u="none" strike="noStrike" baseline="0" dirty="0">
                <a:solidFill>
                  <a:srgbClr val="A4C137"/>
                </a:solidFill>
              </a:rPr>
              <a:t>Report M38 - </a:t>
            </a:r>
            <a:r>
              <a:rPr lang="en-US" sz="1500" b="0" i="1" u="none" strike="noStrike" baseline="0" dirty="0">
                <a:solidFill>
                  <a:srgbClr val="A4C137"/>
                </a:solidFill>
                <a:sym typeface="Wingdings" panose="05000000000000000000" pitchFamily="2" charset="2"/>
              </a:rPr>
              <a:t>CEA</a:t>
            </a:r>
            <a:endParaRPr lang="en-US" sz="1500" b="0" i="1" u="none" strike="noStrike" baseline="0" dirty="0">
              <a:solidFill>
                <a:srgbClr val="A4C137"/>
              </a:solidFill>
            </a:endParaRPr>
          </a:p>
          <a:p>
            <a:pPr marL="0" indent="0" algn="l">
              <a:lnSpc>
                <a:spcPts val="1000"/>
              </a:lnSpc>
              <a:buNone/>
            </a:pPr>
            <a:r>
              <a:rPr lang="en-US" sz="1500" b="1" i="0" u="none" strike="noStrike" baseline="0" dirty="0">
                <a:solidFill>
                  <a:srgbClr val="A4C137"/>
                </a:solidFill>
              </a:rPr>
              <a:t>D3.4</a:t>
            </a:r>
            <a:r>
              <a:rPr lang="en-US" sz="1500" b="0" i="0" u="none" strike="noStrike" baseline="0" dirty="0">
                <a:solidFill>
                  <a:srgbClr val="1B3C70"/>
                </a:solidFill>
              </a:rPr>
              <a:t> 4.5-K Cavity Report on 4.5-K Cavity performance &amp; tunability tests - </a:t>
            </a:r>
            <a:r>
              <a:rPr lang="en-US" sz="1500" b="0" i="1" u="none" strike="noStrike" baseline="0" dirty="0">
                <a:solidFill>
                  <a:srgbClr val="A4C137"/>
                </a:solidFill>
              </a:rPr>
              <a:t>Report M46 - INFN</a:t>
            </a:r>
          </a:p>
        </p:txBody>
      </p:sp>
      <p:grpSp>
        <p:nvGrpSpPr>
          <p:cNvPr id="67" name="Gruppo 66">
            <a:extLst>
              <a:ext uri="{FF2B5EF4-FFF2-40B4-BE49-F238E27FC236}">
                <a16:creationId xmlns:a16="http://schemas.microsoft.com/office/drawing/2014/main" id="{84360DA0-5338-EEF4-3B27-B679527DC5D8}"/>
              </a:ext>
            </a:extLst>
          </p:cNvPr>
          <p:cNvGrpSpPr/>
          <p:nvPr/>
        </p:nvGrpSpPr>
        <p:grpSpPr>
          <a:xfrm>
            <a:off x="708820" y="3611062"/>
            <a:ext cx="10774360" cy="2838653"/>
            <a:chOff x="961493" y="3398098"/>
            <a:chExt cx="10348067" cy="2838653"/>
          </a:xfrm>
        </p:grpSpPr>
        <p:grpSp>
          <p:nvGrpSpPr>
            <p:cNvPr id="68" name="Group 15">
              <a:extLst>
                <a:ext uri="{FF2B5EF4-FFF2-40B4-BE49-F238E27FC236}">
                  <a16:creationId xmlns:a16="http://schemas.microsoft.com/office/drawing/2014/main" id="{56EDC2A4-34EE-B726-E72D-B45C283DF559}"/>
                </a:ext>
              </a:extLst>
            </p:cNvPr>
            <p:cNvGrpSpPr/>
            <p:nvPr/>
          </p:nvGrpSpPr>
          <p:grpSpPr>
            <a:xfrm>
              <a:off x="1277559" y="4146940"/>
              <a:ext cx="9720000" cy="2089811"/>
              <a:chOff x="1080000" y="5040000"/>
              <a:chExt cx="9720000" cy="1087082"/>
            </a:xfrm>
          </p:grpSpPr>
          <p:cxnSp>
            <p:nvCxnSpPr>
              <p:cNvPr id="106" name="Straight Connector 9">
                <a:extLst>
                  <a:ext uri="{FF2B5EF4-FFF2-40B4-BE49-F238E27FC236}">
                    <a16:creationId xmlns:a16="http://schemas.microsoft.com/office/drawing/2014/main" id="{5CDE05A6-60D2-6F23-EEB2-0C84539DB31B}"/>
                  </a:ext>
                </a:extLst>
              </p:cNvPr>
              <p:cNvCxnSpPr>
                <a:cxnSpLocks/>
              </p:cNvCxnSpPr>
              <p:nvPr/>
            </p:nvCxnSpPr>
            <p:spPr>
              <a:xfrm>
                <a:off x="108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107" name="Straight Connector 10">
                <a:extLst>
                  <a:ext uri="{FF2B5EF4-FFF2-40B4-BE49-F238E27FC236}">
                    <a16:creationId xmlns:a16="http://schemas.microsoft.com/office/drawing/2014/main" id="{FE23B1FA-2672-B066-12A1-3A3EEB0AF553}"/>
                  </a:ext>
                </a:extLst>
              </p:cNvPr>
              <p:cNvCxnSpPr>
                <a:cxnSpLocks/>
              </p:cNvCxnSpPr>
              <p:nvPr/>
            </p:nvCxnSpPr>
            <p:spPr>
              <a:xfrm flipH="1">
                <a:off x="5932560" y="5040000"/>
                <a:ext cx="8285"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108" name="Straight Connector 11">
                <a:extLst>
                  <a:ext uri="{FF2B5EF4-FFF2-40B4-BE49-F238E27FC236}">
                    <a16:creationId xmlns:a16="http://schemas.microsoft.com/office/drawing/2014/main" id="{6F825E55-5DBA-E969-DAFD-AA74DB303C5D}"/>
                  </a:ext>
                </a:extLst>
              </p:cNvPr>
              <p:cNvCxnSpPr>
                <a:cxnSpLocks/>
              </p:cNvCxnSpPr>
              <p:nvPr/>
            </p:nvCxnSpPr>
            <p:spPr>
              <a:xfrm>
                <a:off x="1080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109" name="Straight Connector 12">
                <a:extLst>
                  <a:ext uri="{FF2B5EF4-FFF2-40B4-BE49-F238E27FC236}">
                    <a16:creationId xmlns:a16="http://schemas.microsoft.com/office/drawing/2014/main" id="{3EAA868A-340B-65DB-66E7-4940BAB9A535}"/>
                  </a:ext>
                </a:extLst>
              </p:cNvPr>
              <p:cNvCxnSpPr>
                <a:cxnSpLocks/>
              </p:cNvCxnSpPr>
              <p:nvPr/>
            </p:nvCxnSpPr>
            <p:spPr>
              <a:xfrm flipH="1">
                <a:off x="3503610" y="5040000"/>
                <a:ext cx="10572"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cxnSp>
            <p:nvCxnSpPr>
              <p:cNvPr id="110" name="Straight Connector 13">
                <a:extLst>
                  <a:ext uri="{FF2B5EF4-FFF2-40B4-BE49-F238E27FC236}">
                    <a16:creationId xmlns:a16="http://schemas.microsoft.com/office/drawing/2014/main" id="{75992B5E-E8A3-2F27-4176-4EBEDF10202B}"/>
                  </a:ext>
                </a:extLst>
              </p:cNvPr>
              <p:cNvCxnSpPr>
                <a:cxnSpLocks/>
              </p:cNvCxnSpPr>
              <p:nvPr/>
            </p:nvCxnSpPr>
            <p:spPr>
              <a:xfrm>
                <a:off x="8370000" y="5040000"/>
                <a:ext cx="0" cy="1087082"/>
              </a:xfrm>
              <a:prstGeom prst="line">
                <a:avLst/>
              </a:prstGeom>
              <a:ln w="63500">
                <a:solidFill>
                  <a:srgbClr val="A4C137"/>
                </a:solidFill>
              </a:ln>
            </p:spPr>
            <p:style>
              <a:lnRef idx="2">
                <a:schemeClr val="accent1"/>
              </a:lnRef>
              <a:fillRef idx="0">
                <a:schemeClr val="accent1"/>
              </a:fillRef>
              <a:effectRef idx="1">
                <a:schemeClr val="accent1"/>
              </a:effectRef>
              <a:fontRef idx="minor">
                <a:schemeClr val="tx1"/>
              </a:fontRef>
            </p:style>
          </p:cxnSp>
        </p:grpSp>
        <p:sp>
          <p:nvSpPr>
            <p:cNvPr id="69" name="TextBox 16">
              <a:extLst>
                <a:ext uri="{FF2B5EF4-FFF2-40B4-BE49-F238E27FC236}">
                  <a16:creationId xmlns:a16="http://schemas.microsoft.com/office/drawing/2014/main" id="{D4D7FFF6-2D32-FAB8-0BE6-6CC5BE520C21}"/>
                </a:ext>
              </a:extLst>
            </p:cNvPr>
            <p:cNvSpPr txBox="1"/>
            <p:nvPr/>
          </p:nvSpPr>
          <p:spPr>
            <a:xfrm>
              <a:off x="961493" y="3810562"/>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Y0</a:t>
              </a:r>
            </a:p>
          </p:txBody>
        </p:sp>
        <p:sp>
          <p:nvSpPr>
            <p:cNvPr id="70" name="TextBox 17">
              <a:extLst>
                <a:ext uri="{FF2B5EF4-FFF2-40B4-BE49-F238E27FC236}">
                  <a16:creationId xmlns:a16="http://schemas.microsoft.com/office/drawing/2014/main" id="{0986CAFF-CD41-BA8B-1AD4-853AECA837B8}"/>
                </a:ext>
              </a:extLst>
            </p:cNvPr>
            <p:cNvSpPr txBox="1"/>
            <p:nvPr/>
          </p:nvSpPr>
          <p:spPr>
            <a:xfrm>
              <a:off x="3382954" y="3834929"/>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Y1</a:t>
              </a:r>
            </a:p>
          </p:txBody>
        </p:sp>
        <p:sp>
          <p:nvSpPr>
            <p:cNvPr id="71" name="TextBox 18">
              <a:extLst>
                <a:ext uri="{FF2B5EF4-FFF2-40B4-BE49-F238E27FC236}">
                  <a16:creationId xmlns:a16="http://schemas.microsoft.com/office/drawing/2014/main" id="{7C001D54-E473-D93B-B912-C1AFBA24C859}"/>
                </a:ext>
              </a:extLst>
            </p:cNvPr>
            <p:cNvSpPr txBox="1"/>
            <p:nvPr/>
          </p:nvSpPr>
          <p:spPr>
            <a:xfrm>
              <a:off x="5807958" y="3843925"/>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Y2</a:t>
              </a:r>
            </a:p>
          </p:txBody>
        </p:sp>
        <p:sp>
          <p:nvSpPr>
            <p:cNvPr id="72" name="TextBox 19">
              <a:extLst>
                <a:ext uri="{FF2B5EF4-FFF2-40B4-BE49-F238E27FC236}">
                  <a16:creationId xmlns:a16="http://schemas.microsoft.com/office/drawing/2014/main" id="{2FBFA745-7022-4D1A-4E28-55F539FF27C8}"/>
                </a:ext>
              </a:extLst>
            </p:cNvPr>
            <p:cNvSpPr txBox="1"/>
            <p:nvPr/>
          </p:nvSpPr>
          <p:spPr>
            <a:xfrm>
              <a:off x="8231387" y="3838194"/>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Y3</a:t>
              </a:r>
            </a:p>
          </p:txBody>
        </p:sp>
        <p:sp>
          <p:nvSpPr>
            <p:cNvPr id="73" name="TextBox 20">
              <a:extLst>
                <a:ext uri="{FF2B5EF4-FFF2-40B4-BE49-F238E27FC236}">
                  <a16:creationId xmlns:a16="http://schemas.microsoft.com/office/drawing/2014/main" id="{28E27BCC-A12D-7807-3BA3-7AB69DBB3AA5}"/>
                </a:ext>
              </a:extLst>
            </p:cNvPr>
            <p:cNvSpPr txBox="1"/>
            <p:nvPr/>
          </p:nvSpPr>
          <p:spPr>
            <a:xfrm>
              <a:off x="10681494" y="3822664"/>
              <a:ext cx="6280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8C21F"/>
                  </a:solidFill>
                  <a:effectLst/>
                  <a:uLnTx/>
                  <a:uFillTx/>
                  <a:latin typeface="Montserrat" panose="00000500000000000000" pitchFamily="50" charset="0"/>
                  <a:ea typeface="+mn-ea"/>
                  <a:cs typeface="+mn-cs"/>
                </a:rPr>
                <a:t>Y4</a:t>
              </a:r>
            </a:p>
          </p:txBody>
        </p:sp>
        <p:sp>
          <p:nvSpPr>
            <p:cNvPr id="74" name="Rectangle 1">
              <a:extLst>
                <a:ext uri="{FF2B5EF4-FFF2-40B4-BE49-F238E27FC236}">
                  <a16:creationId xmlns:a16="http://schemas.microsoft.com/office/drawing/2014/main" id="{2A0D2B58-9630-D49A-DA22-3E12893C7E69}"/>
                </a:ext>
              </a:extLst>
            </p:cNvPr>
            <p:cNvSpPr/>
            <p:nvPr/>
          </p:nvSpPr>
          <p:spPr>
            <a:xfrm>
              <a:off x="1277559" y="4784292"/>
              <a:ext cx="9720000" cy="179829"/>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3.1 - Coordination</a:t>
              </a:r>
            </a:p>
          </p:txBody>
        </p:sp>
        <p:sp>
          <p:nvSpPr>
            <p:cNvPr id="75" name="Rectangle 2">
              <a:extLst>
                <a:ext uri="{FF2B5EF4-FFF2-40B4-BE49-F238E27FC236}">
                  <a16:creationId xmlns:a16="http://schemas.microsoft.com/office/drawing/2014/main" id="{7FF3A568-E584-1C32-5DC5-D2730D6AAF30}"/>
                </a:ext>
              </a:extLst>
            </p:cNvPr>
            <p:cNvSpPr/>
            <p:nvPr/>
          </p:nvSpPr>
          <p:spPr>
            <a:xfrm>
              <a:off x="1275527" y="5053294"/>
              <a:ext cx="6501182" cy="193927"/>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3.2 – Flux Trapping</a:t>
              </a:r>
            </a:p>
          </p:txBody>
        </p:sp>
        <p:sp>
          <p:nvSpPr>
            <p:cNvPr id="76" name="Rectangle 6">
              <a:extLst>
                <a:ext uri="{FF2B5EF4-FFF2-40B4-BE49-F238E27FC236}">
                  <a16:creationId xmlns:a16="http://schemas.microsoft.com/office/drawing/2014/main" id="{0E083CFD-C6DD-033B-7771-D82FE69E3C49}"/>
                </a:ext>
              </a:extLst>
            </p:cNvPr>
            <p:cNvSpPr/>
            <p:nvPr/>
          </p:nvSpPr>
          <p:spPr>
            <a:xfrm>
              <a:off x="1280024" y="5341379"/>
              <a:ext cx="6501182" cy="189645"/>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3.3 – RF Tunability  </a:t>
              </a:r>
            </a:p>
          </p:txBody>
        </p:sp>
        <p:sp>
          <p:nvSpPr>
            <p:cNvPr id="77" name="Rectangle 8">
              <a:extLst>
                <a:ext uri="{FF2B5EF4-FFF2-40B4-BE49-F238E27FC236}">
                  <a16:creationId xmlns:a16="http://schemas.microsoft.com/office/drawing/2014/main" id="{55DAAA23-6724-F1E5-FEBF-84235BCD4AE5}"/>
                </a:ext>
              </a:extLst>
            </p:cNvPr>
            <p:cNvSpPr/>
            <p:nvPr/>
          </p:nvSpPr>
          <p:spPr>
            <a:xfrm>
              <a:off x="1277560" y="5622732"/>
              <a:ext cx="8072814" cy="193927"/>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3.4 – Adaptive Layers </a:t>
              </a:r>
            </a:p>
          </p:txBody>
        </p:sp>
        <p:sp>
          <p:nvSpPr>
            <p:cNvPr id="78" name="5-point Star 42">
              <a:extLst>
                <a:ext uri="{FF2B5EF4-FFF2-40B4-BE49-F238E27FC236}">
                  <a16:creationId xmlns:a16="http://schemas.microsoft.com/office/drawing/2014/main" id="{30B490A4-B5E5-2C6C-6D99-D866BAB7F228}"/>
                </a:ext>
              </a:extLst>
            </p:cNvPr>
            <p:cNvSpPr/>
            <p:nvPr/>
          </p:nvSpPr>
          <p:spPr>
            <a:xfrm>
              <a:off x="3421870" y="5006915"/>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9" name="Rectangle 8">
              <a:extLst>
                <a:ext uri="{FF2B5EF4-FFF2-40B4-BE49-F238E27FC236}">
                  <a16:creationId xmlns:a16="http://schemas.microsoft.com/office/drawing/2014/main" id="{DA5B82B6-D0B4-9F57-EACD-BFA6DC644393}"/>
                </a:ext>
              </a:extLst>
            </p:cNvPr>
            <p:cNvSpPr/>
            <p:nvPr/>
          </p:nvSpPr>
          <p:spPr>
            <a:xfrm>
              <a:off x="1273122" y="5913746"/>
              <a:ext cx="9712304" cy="174942"/>
            </a:xfrm>
            <a:prstGeom prst="rect">
              <a:avLst/>
            </a:prstGeom>
            <a:solidFill>
              <a:srgbClr val="013A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Task 3.5 – Working Cavity @4.2K</a:t>
              </a:r>
            </a:p>
          </p:txBody>
        </p:sp>
        <p:sp>
          <p:nvSpPr>
            <p:cNvPr id="80" name="5-point Star 42">
              <a:extLst>
                <a:ext uri="{FF2B5EF4-FFF2-40B4-BE49-F238E27FC236}">
                  <a16:creationId xmlns:a16="http://schemas.microsoft.com/office/drawing/2014/main" id="{74F12C6C-8103-E804-333C-47C8249D5365}"/>
                </a:ext>
              </a:extLst>
            </p:cNvPr>
            <p:cNvSpPr/>
            <p:nvPr/>
          </p:nvSpPr>
          <p:spPr>
            <a:xfrm>
              <a:off x="5949844" y="4702599"/>
              <a:ext cx="331804" cy="291181"/>
            </a:xfrm>
            <a:prstGeom prst="star5">
              <a:avLst/>
            </a:prstGeom>
            <a:solidFill>
              <a:srgbClr val="FFC00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1" name="5-point Star 42">
              <a:extLst>
                <a:ext uri="{FF2B5EF4-FFF2-40B4-BE49-F238E27FC236}">
                  <a16:creationId xmlns:a16="http://schemas.microsoft.com/office/drawing/2014/main" id="{EC17F7F3-0075-EBD3-9D2E-3E65E48584B0}"/>
                </a:ext>
              </a:extLst>
            </p:cNvPr>
            <p:cNvSpPr/>
            <p:nvPr/>
          </p:nvSpPr>
          <p:spPr>
            <a:xfrm>
              <a:off x="7150999" y="5274545"/>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2" name="5-point Star 42">
              <a:extLst>
                <a:ext uri="{FF2B5EF4-FFF2-40B4-BE49-F238E27FC236}">
                  <a16:creationId xmlns:a16="http://schemas.microsoft.com/office/drawing/2014/main" id="{482C3EF6-5F78-8762-3D9A-92D73E05A205}"/>
                </a:ext>
              </a:extLst>
            </p:cNvPr>
            <p:cNvSpPr/>
            <p:nvPr/>
          </p:nvSpPr>
          <p:spPr>
            <a:xfrm>
              <a:off x="5795208" y="5514714"/>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3" name="5-point Star 42">
              <a:extLst>
                <a:ext uri="{FF2B5EF4-FFF2-40B4-BE49-F238E27FC236}">
                  <a16:creationId xmlns:a16="http://schemas.microsoft.com/office/drawing/2014/main" id="{48AA0299-EF01-34B2-0421-A088F77FB830}"/>
                </a:ext>
              </a:extLst>
            </p:cNvPr>
            <p:cNvSpPr/>
            <p:nvPr/>
          </p:nvSpPr>
          <p:spPr>
            <a:xfrm>
              <a:off x="8693908" y="5554047"/>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4" name="5-point Star 42">
              <a:extLst>
                <a:ext uri="{FF2B5EF4-FFF2-40B4-BE49-F238E27FC236}">
                  <a16:creationId xmlns:a16="http://schemas.microsoft.com/office/drawing/2014/main" id="{D60DEDCB-42A7-336B-A2C8-241D8C018C79}"/>
                </a:ext>
              </a:extLst>
            </p:cNvPr>
            <p:cNvSpPr/>
            <p:nvPr/>
          </p:nvSpPr>
          <p:spPr>
            <a:xfrm>
              <a:off x="7866654" y="5845407"/>
              <a:ext cx="331804"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5" name="5-point Star 42">
              <a:extLst>
                <a:ext uri="{FF2B5EF4-FFF2-40B4-BE49-F238E27FC236}">
                  <a16:creationId xmlns:a16="http://schemas.microsoft.com/office/drawing/2014/main" id="{0EB68F38-D313-7A2B-DE1C-37C34FFB9E9E}"/>
                </a:ext>
              </a:extLst>
            </p:cNvPr>
            <p:cNvSpPr/>
            <p:nvPr/>
          </p:nvSpPr>
          <p:spPr>
            <a:xfrm>
              <a:off x="10344630" y="5848529"/>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6" name="CasellaDiTesto 85">
              <a:extLst>
                <a:ext uri="{FF2B5EF4-FFF2-40B4-BE49-F238E27FC236}">
                  <a16:creationId xmlns:a16="http://schemas.microsoft.com/office/drawing/2014/main" id="{0BB45562-0C7A-EEF8-9C9D-DE2BF143A893}"/>
                </a:ext>
              </a:extLst>
            </p:cNvPr>
            <p:cNvSpPr txBox="1"/>
            <p:nvPr/>
          </p:nvSpPr>
          <p:spPr>
            <a:xfrm>
              <a:off x="2688448" y="3551155"/>
              <a:ext cx="594463"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M3.1</a:t>
              </a:r>
              <a:endPar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87" name="Connettore diritto 86">
              <a:extLst>
                <a:ext uri="{FF2B5EF4-FFF2-40B4-BE49-F238E27FC236}">
                  <a16:creationId xmlns:a16="http://schemas.microsoft.com/office/drawing/2014/main" id="{7B42C779-5628-9C90-9A14-67D4431F1438}"/>
                </a:ext>
              </a:extLst>
            </p:cNvPr>
            <p:cNvCxnSpPr>
              <a:cxnSpLocks/>
              <a:endCxn id="78" idx="0"/>
            </p:cNvCxnSpPr>
            <p:nvPr/>
          </p:nvCxnSpPr>
          <p:spPr>
            <a:xfrm>
              <a:off x="3274240" y="3834667"/>
              <a:ext cx="313532" cy="1172248"/>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88" name="CasellaDiTesto 87">
              <a:extLst>
                <a:ext uri="{FF2B5EF4-FFF2-40B4-BE49-F238E27FC236}">
                  <a16:creationId xmlns:a16="http://schemas.microsoft.com/office/drawing/2014/main" id="{A0212AB7-18F3-5E41-966B-C0BD5ED1533F}"/>
                </a:ext>
              </a:extLst>
            </p:cNvPr>
            <p:cNvSpPr txBox="1"/>
            <p:nvPr/>
          </p:nvSpPr>
          <p:spPr>
            <a:xfrm>
              <a:off x="5313967" y="3891535"/>
              <a:ext cx="594463" cy="276999"/>
            </a:xfrm>
            <a:prstGeom prst="rect">
              <a:avLst/>
            </a:prstGeom>
            <a:solidFill>
              <a:srgbClr val="A4C1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D3.1</a:t>
              </a:r>
            </a:p>
          </p:txBody>
        </p:sp>
        <p:cxnSp>
          <p:nvCxnSpPr>
            <p:cNvPr id="89" name="Connettore diritto 88">
              <a:extLst>
                <a:ext uri="{FF2B5EF4-FFF2-40B4-BE49-F238E27FC236}">
                  <a16:creationId xmlns:a16="http://schemas.microsoft.com/office/drawing/2014/main" id="{DAED1EA4-3520-C9F0-7FC8-0A938558A155}"/>
                </a:ext>
              </a:extLst>
            </p:cNvPr>
            <p:cNvCxnSpPr>
              <a:cxnSpLocks/>
              <a:endCxn id="105" idx="0"/>
            </p:cNvCxnSpPr>
            <p:nvPr/>
          </p:nvCxnSpPr>
          <p:spPr>
            <a:xfrm>
              <a:off x="5888016" y="4168534"/>
              <a:ext cx="61829" cy="1095663"/>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90" name="CasellaDiTesto 89">
              <a:extLst>
                <a:ext uri="{FF2B5EF4-FFF2-40B4-BE49-F238E27FC236}">
                  <a16:creationId xmlns:a16="http://schemas.microsoft.com/office/drawing/2014/main" id="{49CDE370-7778-EDEA-F59A-1171E2D12463}"/>
                </a:ext>
              </a:extLst>
            </p:cNvPr>
            <p:cNvSpPr txBox="1"/>
            <p:nvPr/>
          </p:nvSpPr>
          <p:spPr>
            <a:xfrm>
              <a:off x="5355578" y="3597367"/>
              <a:ext cx="594463"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M3.2</a:t>
              </a:r>
            </a:p>
          </p:txBody>
        </p:sp>
        <p:cxnSp>
          <p:nvCxnSpPr>
            <p:cNvPr id="91" name="Connettore diritto 90">
              <a:extLst>
                <a:ext uri="{FF2B5EF4-FFF2-40B4-BE49-F238E27FC236}">
                  <a16:creationId xmlns:a16="http://schemas.microsoft.com/office/drawing/2014/main" id="{A3C249D7-DDB7-5613-263C-FBE861BC2E6D}"/>
                </a:ext>
              </a:extLst>
            </p:cNvPr>
            <p:cNvCxnSpPr>
              <a:cxnSpLocks/>
            </p:cNvCxnSpPr>
            <p:nvPr/>
          </p:nvCxnSpPr>
          <p:spPr>
            <a:xfrm>
              <a:off x="5910894" y="3834731"/>
              <a:ext cx="88748" cy="1816379"/>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92" name="CasellaDiTesto 91">
              <a:extLst>
                <a:ext uri="{FF2B5EF4-FFF2-40B4-BE49-F238E27FC236}">
                  <a16:creationId xmlns:a16="http://schemas.microsoft.com/office/drawing/2014/main" id="{92419955-99E8-7399-9103-4F09C98533FB}"/>
                </a:ext>
              </a:extLst>
            </p:cNvPr>
            <p:cNvSpPr txBox="1"/>
            <p:nvPr/>
          </p:nvSpPr>
          <p:spPr>
            <a:xfrm>
              <a:off x="6844615" y="3902640"/>
              <a:ext cx="486803" cy="276999"/>
            </a:xfrm>
            <a:prstGeom prst="rect">
              <a:avLst/>
            </a:prstGeom>
            <a:solidFill>
              <a:srgbClr val="A4C1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D3.2</a:t>
              </a:r>
            </a:p>
          </p:txBody>
        </p:sp>
        <p:cxnSp>
          <p:nvCxnSpPr>
            <p:cNvPr id="93" name="Connettore diritto 92">
              <a:extLst>
                <a:ext uri="{FF2B5EF4-FFF2-40B4-BE49-F238E27FC236}">
                  <a16:creationId xmlns:a16="http://schemas.microsoft.com/office/drawing/2014/main" id="{80E9BD62-3797-FD91-0D9B-7BF079727EE1}"/>
                </a:ext>
              </a:extLst>
            </p:cNvPr>
            <p:cNvCxnSpPr>
              <a:cxnSpLocks/>
              <a:stCxn id="92" idx="3"/>
              <a:endCxn id="104" idx="0"/>
            </p:cNvCxnSpPr>
            <p:nvPr/>
          </p:nvCxnSpPr>
          <p:spPr>
            <a:xfrm flipH="1">
              <a:off x="7308879" y="4041140"/>
              <a:ext cx="22539" cy="955880"/>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94" name="CasellaDiTesto 93">
              <a:extLst>
                <a:ext uri="{FF2B5EF4-FFF2-40B4-BE49-F238E27FC236}">
                  <a16:creationId xmlns:a16="http://schemas.microsoft.com/office/drawing/2014/main" id="{F1F3CB29-09E0-CEC4-3B3E-C67312E82F58}"/>
                </a:ext>
              </a:extLst>
            </p:cNvPr>
            <p:cNvSpPr txBox="1"/>
            <p:nvPr/>
          </p:nvSpPr>
          <p:spPr>
            <a:xfrm>
              <a:off x="6918770" y="3579791"/>
              <a:ext cx="506777"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M3.3</a:t>
              </a:r>
            </a:p>
          </p:txBody>
        </p:sp>
        <p:cxnSp>
          <p:nvCxnSpPr>
            <p:cNvPr id="95" name="Connettore diritto 94">
              <a:extLst>
                <a:ext uri="{FF2B5EF4-FFF2-40B4-BE49-F238E27FC236}">
                  <a16:creationId xmlns:a16="http://schemas.microsoft.com/office/drawing/2014/main" id="{0FBA32AC-7D43-F2D2-4269-E49E7D765F8A}"/>
                </a:ext>
              </a:extLst>
            </p:cNvPr>
            <p:cNvCxnSpPr>
              <a:cxnSpLocks/>
              <a:stCxn id="94" idx="3"/>
              <a:endCxn id="81" idx="0"/>
            </p:cNvCxnSpPr>
            <p:nvPr/>
          </p:nvCxnSpPr>
          <p:spPr>
            <a:xfrm flipH="1">
              <a:off x="7316901" y="3718291"/>
              <a:ext cx="108646" cy="1556254"/>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96" name="CasellaDiTesto 95">
              <a:extLst>
                <a:ext uri="{FF2B5EF4-FFF2-40B4-BE49-F238E27FC236}">
                  <a16:creationId xmlns:a16="http://schemas.microsoft.com/office/drawing/2014/main" id="{3A3CCD3C-891C-AC41-63F1-20B65130854D}"/>
                </a:ext>
              </a:extLst>
            </p:cNvPr>
            <p:cNvSpPr txBox="1"/>
            <p:nvPr/>
          </p:nvSpPr>
          <p:spPr>
            <a:xfrm>
              <a:off x="8859452" y="3552868"/>
              <a:ext cx="594463" cy="276999"/>
            </a:xfrm>
            <a:prstGeom prst="rect">
              <a:avLst/>
            </a:prstGeom>
            <a:solidFill>
              <a:srgbClr val="A4C1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D3.3</a:t>
              </a:r>
            </a:p>
          </p:txBody>
        </p:sp>
        <p:cxnSp>
          <p:nvCxnSpPr>
            <p:cNvPr id="97" name="Connettore diritto 96">
              <a:extLst>
                <a:ext uri="{FF2B5EF4-FFF2-40B4-BE49-F238E27FC236}">
                  <a16:creationId xmlns:a16="http://schemas.microsoft.com/office/drawing/2014/main" id="{2A0848F4-330D-13B6-8DA5-A5A841D0F148}"/>
                </a:ext>
              </a:extLst>
            </p:cNvPr>
            <p:cNvCxnSpPr>
              <a:cxnSpLocks/>
              <a:endCxn id="83" idx="0"/>
            </p:cNvCxnSpPr>
            <p:nvPr/>
          </p:nvCxnSpPr>
          <p:spPr>
            <a:xfrm flipH="1">
              <a:off x="8859810" y="3787172"/>
              <a:ext cx="28875" cy="1766875"/>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98" name="CasellaDiTesto 97">
              <a:extLst>
                <a:ext uri="{FF2B5EF4-FFF2-40B4-BE49-F238E27FC236}">
                  <a16:creationId xmlns:a16="http://schemas.microsoft.com/office/drawing/2014/main" id="{C30932F9-E602-15B2-F717-958391E2BBEC}"/>
                </a:ext>
              </a:extLst>
            </p:cNvPr>
            <p:cNvSpPr txBox="1"/>
            <p:nvPr/>
          </p:nvSpPr>
          <p:spPr>
            <a:xfrm>
              <a:off x="7919274" y="3528296"/>
              <a:ext cx="594463"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M3.4</a:t>
              </a:r>
            </a:p>
          </p:txBody>
        </p:sp>
        <p:cxnSp>
          <p:nvCxnSpPr>
            <p:cNvPr id="99" name="Connettore diritto 98">
              <a:extLst>
                <a:ext uri="{FF2B5EF4-FFF2-40B4-BE49-F238E27FC236}">
                  <a16:creationId xmlns:a16="http://schemas.microsoft.com/office/drawing/2014/main" id="{5CF396AD-665D-C5CB-5B2B-2FD6BD855B98}"/>
                </a:ext>
              </a:extLst>
            </p:cNvPr>
            <p:cNvCxnSpPr>
              <a:cxnSpLocks/>
              <a:endCxn id="84" idx="0"/>
            </p:cNvCxnSpPr>
            <p:nvPr/>
          </p:nvCxnSpPr>
          <p:spPr>
            <a:xfrm flipH="1">
              <a:off x="8032556" y="3817075"/>
              <a:ext cx="18935" cy="2028332"/>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00" name="CasellaDiTesto 99">
              <a:extLst>
                <a:ext uri="{FF2B5EF4-FFF2-40B4-BE49-F238E27FC236}">
                  <a16:creationId xmlns:a16="http://schemas.microsoft.com/office/drawing/2014/main" id="{67EBC51C-7F50-3B6F-7E30-7E3DE3BF65EA}"/>
                </a:ext>
              </a:extLst>
            </p:cNvPr>
            <p:cNvSpPr txBox="1"/>
            <p:nvPr/>
          </p:nvSpPr>
          <p:spPr>
            <a:xfrm>
              <a:off x="9852520" y="3540076"/>
              <a:ext cx="594463" cy="276999"/>
            </a:xfrm>
            <a:prstGeom prst="rect">
              <a:avLst/>
            </a:prstGeom>
            <a:solidFill>
              <a:srgbClr val="A4C1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D3.4</a:t>
              </a:r>
            </a:p>
          </p:txBody>
        </p:sp>
        <p:cxnSp>
          <p:nvCxnSpPr>
            <p:cNvPr id="101" name="Connettore diritto 100">
              <a:extLst>
                <a:ext uri="{FF2B5EF4-FFF2-40B4-BE49-F238E27FC236}">
                  <a16:creationId xmlns:a16="http://schemas.microsoft.com/office/drawing/2014/main" id="{75F03246-9643-FCAE-948A-878F3B0C795C}"/>
                </a:ext>
              </a:extLst>
            </p:cNvPr>
            <p:cNvCxnSpPr>
              <a:cxnSpLocks/>
              <a:stCxn id="100" idx="3"/>
              <a:endCxn id="85" idx="0"/>
            </p:cNvCxnSpPr>
            <p:nvPr/>
          </p:nvCxnSpPr>
          <p:spPr>
            <a:xfrm>
              <a:off x="10446983" y="3678576"/>
              <a:ext cx="63549" cy="2169953"/>
            </a:xfrm>
            <a:prstGeom prst="line">
              <a:avLst/>
            </a:prstGeom>
            <a:ln w="57150">
              <a:solidFill>
                <a:srgbClr val="A4C137"/>
              </a:solidFill>
            </a:ln>
          </p:spPr>
          <p:style>
            <a:lnRef idx="2">
              <a:schemeClr val="accent1"/>
            </a:lnRef>
            <a:fillRef idx="0">
              <a:schemeClr val="accent1"/>
            </a:fillRef>
            <a:effectRef idx="1">
              <a:schemeClr val="accent1"/>
            </a:effectRef>
            <a:fontRef idx="minor">
              <a:schemeClr val="tx1"/>
            </a:fontRef>
          </p:style>
        </p:cxnSp>
        <p:sp>
          <p:nvSpPr>
            <p:cNvPr id="102" name="CasellaDiTesto 101">
              <a:extLst>
                <a:ext uri="{FF2B5EF4-FFF2-40B4-BE49-F238E27FC236}">
                  <a16:creationId xmlns:a16="http://schemas.microsoft.com/office/drawing/2014/main" id="{3192A29C-307F-9018-8E61-B23BFB33B141}"/>
                </a:ext>
              </a:extLst>
            </p:cNvPr>
            <p:cNvSpPr txBox="1"/>
            <p:nvPr/>
          </p:nvSpPr>
          <p:spPr>
            <a:xfrm>
              <a:off x="6185831" y="3398098"/>
              <a:ext cx="8258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3C70"/>
                  </a:solidFill>
                  <a:effectLst/>
                  <a:uLnTx/>
                  <a:uFillTx/>
                  <a:latin typeface="Aptos" panose="02110004020202020204"/>
                  <a:ea typeface="+mn-ea"/>
                  <a:cs typeface="+mn-cs"/>
                </a:rPr>
                <a:t>TODAY</a:t>
              </a:r>
            </a:p>
          </p:txBody>
        </p:sp>
        <p:cxnSp>
          <p:nvCxnSpPr>
            <p:cNvPr id="103" name="Straight Arrow Connector 36">
              <a:extLst>
                <a:ext uri="{FF2B5EF4-FFF2-40B4-BE49-F238E27FC236}">
                  <a16:creationId xmlns:a16="http://schemas.microsoft.com/office/drawing/2014/main" id="{CAA339BF-24CB-2D91-1CD2-E3240557FECD}"/>
                </a:ext>
              </a:extLst>
            </p:cNvPr>
            <p:cNvCxnSpPr>
              <a:cxnSpLocks/>
            </p:cNvCxnSpPr>
            <p:nvPr/>
          </p:nvCxnSpPr>
          <p:spPr>
            <a:xfrm>
              <a:off x="6782884" y="3709334"/>
              <a:ext cx="0" cy="763222"/>
            </a:xfrm>
            <a:prstGeom prst="straightConnector1">
              <a:avLst/>
            </a:prstGeom>
            <a:ln w="50800">
              <a:solidFill>
                <a:srgbClr val="1B3C70"/>
              </a:solidFill>
              <a:prstDash val="sysDash"/>
              <a:headEnd type="diamond"/>
              <a:tailEnd type="diamond"/>
            </a:ln>
          </p:spPr>
          <p:style>
            <a:lnRef idx="1">
              <a:schemeClr val="accent1"/>
            </a:lnRef>
            <a:fillRef idx="0">
              <a:schemeClr val="accent1"/>
            </a:fillRef>
            <a:effectRef idx="0">
              <a:schemeClr val="accent1"/>
            </a:effectRef>
            <a:fontRef idx="minor">
              <a:schemeClr val="tx1"/>
            </a:fontRef>
          </p:style>
        </p:cxnSp>
        <p:sp>
          <p:nvSpPr>
            <p:cNvPr id="104" name="5-point Star 42">
              <a:extLst>
                <a:ext uri="{FF2B5EF4-FFF2-40B4-BE49-F238E27FC236}">
                  <a16:creationId xmlns:a16="http://schemas.microsoft.com/office/drawing/2014/main" id="{2EBC1A5A-3C4E-6E64-8801-8B0E9881AD7A}"/>
                </a:ext>
              </a:extLst>
            </p:cNvPr>
            <p:cNvSpPr/>
            <p:nvPr/>
          </p:nvSpPr>
          <p:spPr>
            <a:xfrm>
              <a:off x="7142976" y="4997020"/>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5" name="5-point Star 42">
              <a:extLst>
                <a:ext uri="{FF2B5EF4-FFF2-40B4-BE49-F238E27FC236}">
                  <a16:creationId xmlns:a16="http://schemas.microsoft.com/office/drawing/2014/main" id="{E539664C-44C2-6B50-0ECF-640B044264CB}"/>
                </a:ext>
              </a:extLst>
            </p:cNvPr>
            <p:cNvSpPr/>
            <p:nvPr/>
          </p:nvSpPr>
          <p:spPr>
            <a:xfrm>
              <a:off x="5783942" y="5264197"/>
              <a:ext cx="331804" cy="291181"/>
            </a:xfrm>
            <a:prstGeom prst="star5">
              <a:avLst/>
            </a:prstGeom>
            <a:solidFill>
              <a:srgbClr val="A4C137"/>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1" name="Segnaposto contenuto 2">
            <a:extLst>
              <a:ext uri="{FF2B5EF4-FFF2-40B4-BE49-F238E27FC236}">
                <a16:creationId xmlns:a16="http://schemas.microsoft.com/office/drawing/2014/main" id="{54118F7C-1761-1192-AFB9-E1C6E5D0F3FF}"/>
              </a:ext>
            </a:extLst>
          </p:cNvPr>
          <p:cNvSpPr txBox="1">
            <a:spLocks/>
          </p:cNvSpPr>
          <p:nvPr/>
        </p:nvSpPr>
        <p:spPr>
          <a:xfrm>
            <a:off x="3572366" y="1094980"/>
            <a:ext cx="7181359" cy="15882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M3.1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Modification of choke cavity for flux trapping study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Engineering report M12</a:t>
            </a:r>
          </a:p>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M3.2</a:t>
            </a:r>
            <a:r>
              <a:rPr kumimoji="0" lang="en-US" sz="1500" b="0" i="0" u="none" strike="noStrike" kern="1200" cap="none" spc="0" normalizeH="0" baseline="0" noProof="0" dirty="0">
                <a:ln>
                  <a:noFill/>
                </a:ln>
                <a:solidFill>
                  <a:srgbClr val="1B3C70"/>
                </a:solidFill>
                <a:effectLst/>
                <a:uLnTx/>
                <a:uFillTx/>
                <a:latin typeface="Aptos" panose="02110004020202020204"/>
                <a:ea typeface="Yu Gothic" panose="020B0400000000000000" pitchFamily="34" charset="-128"/>
                <a:cs typeface="+mn-cs"/>
              </a:rPr>
              <a:t>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Developed ALD adaptive layers on Cu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Engineering report M24</a:t>
            </a:r>
          </a:p>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M39</a:t>
            </a:r>
            <a:r>
              <a:rPr kumimoji="0" lang="en-US" sz="1500" b="0" i="0" u="none" strike="noStrike" kern="1200" cap="none" spc="0" normalizeH="0" baseline="0" noProof="0" dirty="0">
                <a:ln>
                  <a:noFill/>
                </a:ln>
                <a:solidFill>
                  <a:srgbClr val="1B3C70"/>
                </a:solidFill>
                <a:effectLst/>
                <a:uLnTx/>
                <a:uFillTx/>
                <a:latin typeface="Aptos" panose="02110004020202020204"/>
                <a:ea typeface="Yu Gothic" panose="020B0400000000000000" pitchFamily="34" charset="-128"/>
                <a:cs typeface="+mn-cs"/>
              </a:rPr>
              <a:t>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Impact risk analysis WP3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Presentation/report M24</a:t>
            </a:r>
          </a:p>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M3.3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Report on mechanical strength test of SC coatings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Test report M30</a:t>
            </a:r>
          </a:p>
          <a:p>
            <a:pPr marL="0" marR="0" lvl="0" indent="0" algn="l" defTabSz="914400" rtl="0" eaLnBrk="1" fontAlgn="auto" latinLnBrk="0" hangingPunct="1">
              <a:lnSpc>
                <a:spcPts val="1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M3.4</a:t>
            </a:r>
            <a:r>
              <a:rPr kumimoji="0" lang="en-US" sz="1500" b="1" i="0" u="none" strike="noStrike" kern="1200" cap="none" spc="0" normalizeH="0" baseline="0" noProof="0" dirty="0">
                <a:ln>
                  <a:noFill/>
                </a:ln>
                <a:solidFill>
                  <a:srgbClr val="1B3C70"/>
                </a:solidFill>
                <a:effectLst/>
                <a:uLnTx/>
                <a:uFillTx/>
                <a:latin typeface="Aptos" panose="02110004020202020204"/>
                <a:ea typeface="Yu Gothic" panose="020B0400000000000000" pitchFamily="34" charset="-128"/>
                <a:cs typeface="+mn-cs"/>
              </a:rPr>
              <a:t> </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Characterization of Nb</a:t>
            </a:r>
            <a:r>
              <a:rPr kumimoji="0" lang="en-US" sz="1500" b="0" i="0" u="none" strike="noStrike" kern="1200" cap="none" spc="0" normalizeH="0" baseline="-25000" noProof="0" dirty="0">
                <a:ln>
                  <a:noFill/>
                </a:ln>
                <a:solidFill>
                  <a:prstClr val="black"/>
                </a:solidFill>
                <a:effectLst/>
                <a:uLnTx/>
                <a:uFillTx/>
                <a:latin typeface="Aptos" panose="02110004020202020204"/>
                <a:ea typeface="Yu Gothic" panose="020B0400000000000000" pitchFamily="34" charset="-128"/>
                <a:cs typeface="+mn-cs"/>
              </a:rPr>
              <a:t>3</a:t>
            </a:r>
            <a:r>
              <a:rPr kumimoji="0" lang="en-US" sz="1500" b="0" i="0" u="none" strike="noStrike" kern="1200" cap="none" spc="0" normalizeH="0" baseline="0" noProof="0" dirty="0">
                <a:ln>
                  <a:noFill/>
                </a:ln>
                <a:solidFill>
                  <a:prstClr val="black"/>
                </a:solidFill>
                <a:effectLst/>
                <a:uLnTx/>
                <a:uFillTx/>
                <a:latin typeface="Aptos" panose="02110004020202020204"/>
                <a:ea typeface="Yu Gothic" panose="020B0400000000000000" pitchFamily="34" charset="-128"/>
                <a:cs typeface="+mn-cs"/>
              </a:rPr>
              <a:t>Sn reference cavity - </a:t>
            </a:r>
            <a:r>
              <a:rPr kumimoji="0" lang="en-US" sz="1500" b="0" i="1" u="none" strike="noStrike" kern="1200" cap="none" spc="0" normalizeH="0" baseline="0" noProof="0" dirty="0">
                <a:ln>
                  <a:noFill/>
                </a:ln>
                <a:solidFill>
                  <a:srgbClr val="7030A0"/>
                </a:solidFill>
                <a:effectLst/>
                <a:uLnTx/>
                <a:uFillTx/>
                <a:latin typeface="Aptos" panose="02110004020202020204"/>
                <a:ea typeface="Yu Gothic" panose="020B0400000000000000" pitchFamily="34" charset="-128"/>
                <a:cs typeface="+mn-cs"/>
              </a:rPr>
              <a:t>Test report M34</a:t>
            </a:r>
          </a:p>
        </p:txBody>
      </p:sp>
      <p:sp>
        <p:nvSpPr>
          <p:cNvPr id="112" name="CasellaDiTesto 111">
            <a:extLst>
              <a:ext uri="{FF2B5EF4-FFF2-40B4-BE49-F238E27FC236}">
                <a16:creationId xmlns:a16="http://schemas.microsoft.com/office/drawing/2014/main" id="{AD112B2D-12A0-B537-4225-493F1CCFEBB8}"/>
              </a:ext>
            </a:extLst>
          </p:cNvPr>
          <p:cNvSpPr txBox="1"/>
          <p:nvPr/>
        </p:nvSpPr>
        <p:spPr>
          <a:xfrm>
            <a:off x="5340391" y="3505698"/>
            <a:ext cx="618952" cy="276999"/>
          </a:xfrm>
          <a:prstGeom prst="rect">
            <a:avLst/>
          </a:prstGeom>
          <a:solidFill>
            <a:srgbClr val="7030A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panose="02110004020202020204"/>
                <a:ea typeface="+mn-ea"/>
                <a:cs typeface="+mn-cs"/>
              </a:rPr>
              <a:t>M39</a:t>
            </a:r>
          </a:p>
        </p:txBody>
      </p:sp>
      <p:sp>
        <p:nvSpPr>
          <p:cNvPr id="113" name="5-point Star 42">
            <a:extLst>
              <a:ext uri="{FF2B5EF4-FFF2-40B4-BE49-F238E27FC236}">
                <a16:creationId xmlns:a16="http://schemas.microsoft.com/office/drawing/2014/main" id="{435F7829-5404-0E5C-7179-CF971D41FC9F}"/>
              </a:ext>
            </a:extLst>
          </p:cNvPr>
          <p:cNvSpPr/>
          <p:nvPr/>
        </p:nvSpPr>
        <p:spPr>
          <a:xfrm>
            <a:off x="5732745" y="4928698"/>
            <a:ext cx="345473" cy="291181"/>
          </a:xfrm>
          <a:prstGeom prst="star5">
            <a:avLst/>
          </a:prstGeom>
          <a:solidFill>
            <a:srgbClr val="7030A0"/>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14" name="Connettore diritto 113">
            <a:extLst>
              <a:ext uri="{FF2B5EF4-FFF2-40B4-BE49-F238E27FC236}">
                <a16:creationId xmlns:a16="http://schemas.microsoft.com/office/drawing/2014/main" id="{9A9EC979-BFCC-A562-69BD-44F77D9B33FD}"/>
              </a:ext>
            </a:extLst>
          </p:cNvPr>
          <p:cNvCxnSpPr>
            <a:cxnSpLocks/>
            <a:stCxn id="112" idx="3"/>
          </p:cNvCxnSpPr>
          <p:nvPr/>
        </p:nvCxnSpPr>
        <p:spPr>
          <a:xfrm flipH="1">
            <a:off x="5921166" y="3644198"/>
            <a:ext cx="38177" cy="1419856"/>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pic>
        <p:nvPicPr>
          <p:cNvPr id="115" name="Picture 4" descr="1.814 immagini, foto stock, oggetti 3D e immagini vettoriali Ongoing icon |  Shutterstock">
            <a:extLst>
              <a:ext uri="{FF2B5EF4-FFF2-40B4-BE49-F238E27FC236}">
                <a16:creationId xmlns:a16="http://schemas.microsoft.com/office/drawing/2014/main" id="{B11B0258-B11E-F7E4-3412-3EA3D946D18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3292873" y="2055852"/>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Tick Immagini - Sfoglia 574,582 foto, vettoriali e video Stock | Adobe Stock">
            <a:extLst>
              <a:ext uri="{FF2B5EF4-FFF2-40B4-BE49-F238E27FC236}">
                <a16:creationId xmlns:a16="http://schemas.microsoft.com/office/drawing/2014/main" id="{2F78EF09-848B-A6F2-4881-CCA0C53687C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3293495" y="1048326"/>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Tick Immagini - Sfoglia 574,582 foto, vettoriali e video Stock | Adobe Stock">
            <a:extLst>
              <a:ext uri="{FF2B5EF4-FFF2-40B4-BE49-F238E27FC236}">
                <a16:creationId xmlns:a16="http://schemas.microsoft.com/office/drawing/2014/main" id="{3AEAC640-347A-0A17-FCA5-8715E121966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3293744" y="1309102"/>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Tick Immagini - Sfoglia 574,582 foto, vettoriali e video Stock | Adobe Stock">
            <a:extLst>
              <a:ext uri="{FF2B5EF4-FFF2-40B4-BE49-F238E27FC236}">
                <a16:creationId xmlns:a16="http://schemas.microsoft.com/office/drawing/2014/main" id="{10BA377B-3CFC-80D6-3837-FD7B38D1817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3293743" y="1574993"/>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1.814 immagini, foto stock, oggetti 3D e immagini vettoriali Ongoing icon |  Shutterstock">
            <a:extLst>
              <a:ext uri="{FF2B5EF4-FFF2-40B4-BE49-F238E27FC236}">
                <a16:creationId xmlns:a16="http://schemas.microsoft.com/office/drawing/2014/main" id="{F55E4D09-2E19-B611-6E1E-AD769D23BE7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3292874" y="1819167"/>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1.814 immagini, foto stock, oggetti 3D e immagini vettoriali Ongoing icon |  Shutterstock">
            <a:extLst>
              <a:ext uri="{FF2B5EF4-FFF2-40B4-BE49-F238E27FC236}">
                <a16:creationId xmlns:a16="http://schemas.microsoft.com/office/drawing/2014/main" id="{5CFED096-8362-96AD-5618-738BDA31CA5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72648" y="2895550"/>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Tick Immagini - Sfoglia 574,582 foto, vettoriali e video Stock | Adobe Stock">
            <a:extLst>
              <a:ext uri="{FF2B5EF4-FFF2-40B4-BE49-F238E27FC236}">
                <a16:creationId xmlns:a16="http://schemas.microsoft.com/office/drawing/2014/main" id="{26DE771E-1C51-2E73-8057-6BA97BEE532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673518" y="2414691"/>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1.814 immagini, foto stock, oggetti 3D e immagini vettoriali Ongoing icon |  Shutterstock">
            <a:extLst>
              <a:ext uri="{FF2B5EF4-FFF2-40B4-BE49-F238E27FC236}">
                <a16:creationId xmlns:a16="http://schemas.microsoft.com/office/drawing/2014/main" id="{389C8D0F-168D-010A-3CAD-0DB74B7D9E1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72649" y="2658865"/>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 descr="1.814 immagini, foto stock, oggetti 3D e immagini vettoriali Ongoing icon |  Shutterstock">
            <a:extLst>
              <a:ext uri="{FF2B5EF4-FFF2-40B4-BE49-F238E27FC236}">
                <a16:creationId xmlns:a16="http://schemas.microsoft.com/office/drawing/2014/main" id="{BA82C23E-9D47-7711-0237-D8E1845AB74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681688" y="3141742"/>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124" name="CasellaDiTesto 123">
            <a:extLst>
              <a:ext uri="{FF2B5EF4-FFF2-40B4-BE49-F238E27FC236}">
                <a16:creationId xmlns:a16="http://schemas.microsoft.com/office/drawing/2014/main" id="{A0D49C9A-8472-FEF6-60BB-6753FA4180DF}"/>
              </a:ext>
            </a:extLst>
          </p:cNvPr>
          <p:cNvSpPr txBox="1"/>
          <p:nvPr/>
        </p:nvSpPr>
        <p:spPr>
          <a:xfrm>
            <a:off x="922061" y="1169827"/>
            <a:ext cx="1756628" cy="1015663"/>
          </a:xfrm>
          <a:prstGeom prst="rect">
            <a:avLst/>
          </a:prstGeom>
          <a:solidFill>
            <a:srgbClr val="A1BF3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Milestones &amp; deliverables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Calibri" panose="020F0502020204030204" pitchFamily="34" charset="0"/>
              </a:rPr>
              <a:t>on track</a:t>
            </a:r>
          </a:p>
        </p:txBody>
      </p:sp>
      <p:sp>
        <p:nvSpPr>
          <p:cNvPr id="125" name="Segnaposto numero diapositiva 124">
            <a:extLst>
              <a:ext uri="{FF2B5EF4-FFF2-40B4-BE49-F238E27FC236}">
                <a16:creationId xmlns:a16="http://schemas.microsoft.com/office/drawing/2014/main" id="{48E532B8-EE09-B6A7-D27E-A5F781858F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FCCF-9A80-B240-8D85-84F960565AFA}" type="slidenum">
              <a:rPr kumimoji="0" lang="en-B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B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2" name="Picture 2" descr="Tick Immagini - Sfoglia 574,582 foto, vettoriali e video Stock | Adobe Stock">
            <a:extLst>
              <a:ext uri="{FF2B5EF4-FFF2-40B4-BE49-F238E27FC236}">
                <a16:creationId xmlns:a16="http://schemas.microsoft.com/office/drawing/2014/main" id="{443608CD-43FA-FF0E-0C26-8B8E3F9FD5A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5047740" y="3526294"/>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ick Immagini - Sfoglia 574,582 foto, vettoriali e video Stock | Adobe Stock">
            <a:extLst>
              <a:ext uri="{FF2B5EF4-FFF2-40B4-BE49-F238E27FC236}">
                <a16:creationId xmlns:a16="http://schemas.microsoft.com/office/drawing/2014/main" id="{52D68AEE-8B9D-32B3-6A5D-192D2C612C5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4998205" y="3817228"/>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 Immagini - Sfoglia 574,582 foto, vettoriali e video Stock | Adobe Stock">
            <a:extLst>
              <a:ext uri="{FF2B5EF4-FFF2-40B4-BE49-F238E27FC236}">
                <a16:creationId xmlns:a16="http://schemas.microsoft.com/office/drawing/2014/main" id="{D625FDEC-AEC0-1623-4979-6E6D714BA5C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4925398" y="4120956"/>
            <a:ext cx="299587" cy="2701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ick Immagini - Sfoglia 574,582 foto, vettoriali e video Stock | Adobe Stock">
            <a:extLst>
              <a:ext uri="{FF2B5EF4-FFF2-40B4-BE49-F238E27FC236}">
                <a16:creationId xmlns:a16="http://schemas.microsoft.com/office/drawing/2014/main" id="{C193B95D-E97C-8358-0F13-3EDECD97B17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43" t="11853" r="51724" b="10360"/>
          <a:stretch/>
        </p:blipFill>
        <p:spPr bwMode="auto">
          <a:xfrm>
            <a:off x="2169817" y="3767547"/>
            <a:ext cx="299587" cy="27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858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E7F4-59EA-352F-C72E-28F54BFCC508}"/>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A267D52A-0233-1916-9C6D-78A6C326D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1C22379F-7A7C-164E-63D6-7D0C44AC457E}"/>
              </a:ext>
            </a:extLst>
          </p:cNvPr>
          <p:cNvSpPr>
            <a:spLocks noChangeArrowheads="1"/>
          </p:cNvSpPr>
          <p:nvPr/>
        </p:nvSpPr>
        <p:spPr bwMode="auto">
          <a:xfrm>
            <a:off x="524408" y="556268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Segnaposto numero diapositiva 1">
            <a:extLst>
              <a:ext uri="{FF2B5EF4-FFF2-40B4-BE49-F238E27FC236}">
                <a16:creationId xmlns:a16="http://schemas.microsoft.com/office/drawing/2014/main" id="{81347C30-333D-9395-762B-018137BB4C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8FCCF-9A80-B240-8D85-84F960565AFA}" type="slidenum">
              <a:rPr kumimoji="0" lang="en-BE"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BE"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TextBox 3">
            <a:extLst>
              <a:ext uri="{FF2B5EF4-FFF2-40B4-BE49-F238E27FC236}">
                <a16:creationId xmlns:a16="http://schemas.microsoft.com/office/drawing/2014/main" id="{9A1A0B22-82BD-8B97-597E-2A9EBB61DC0D}"/>
              </a:ext>
            </a:extLst>
          </p:cNvPr>
          <p:cNvSpPr txBox="1"/>
          <p:nvPr/>
        </p:nvSpPr>
        <p:spPr>
          <a:xfrm>
            <a:off x="3067919" y="284907"/>
            <a:ext cx="7327006" cy="1015663"/>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p>
          <a:p>
            <a:r>
              <a:rPr lang="en-US" sz="2800" b="1" dirty="0">
                <a:solidFill>
                  <a:srgbClr val="8CA72B"/>
                </a:solidFill>
              </a:rPr>
              <a:t>					</a:t>
            </a:r>
            <a:r>
              <a:rPr lang="en-US" sz="4000" b="1" dirty="0">
                <a:solidFill>
                  <a:srgbClr val="8CA72B"/>
                </a:solidFill>
              </a:rPr>
              <a:t>Next Steps</a:t>
            </a:r>
            <a:endParaRPr lang="en-US" sz="2000" b="1" dirty="0">
              <a:solidFill>
                <a:srgbClr val="8CA72B"/>
              </a:solidFill>
            </a:endParaRPr>
          </a:p>
        </p:txBody>
      </p:sp>
      <p:sp>
        <p:nvSpPr>
          <p:cNvPr id="7" name="CasellaDiTesto 6">
            <a:extLst>
              <a:ext uri="{FF2B5EF4-FFF2-40B4-BE49-F238E27FC236}">
                <a16:creationId xmlns:a16="http://schemas.microsoft.com/office/drawing/2014/main" id="{EBAA9DFA-AB10-28C0-342A-26C1720C4FA0}"/>
              </a:ext>
            </a:extLst>
          </p:cNvPr>
          <p:cNvSpPr txBox="1"/>
          <p:nvPr/>
        </p:nvSpPr>
        <p:spPr>
          <a:xfrm>
            <a:off x="713802" y="1331739"/>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3.2</a:t>
            </a:r>
            <a:r>
              <a:rPr lang="en-US" sz="1600" b="1" i="0" u="none" strike="noStrike" baseline="0" dirty="0"/>
              <a:t> </a:t>
            </a:r>
            <a:r>
              <a:rPr lang="en-US" sz="1600" b="0" i="0" u="none" strike="noStrike" baseline="0" dirty="0"/>
              <a:t>Flux trapping Report on flux dynamics study in Nb3Sn on Cu samples </a:t>
            </a:r>
            <a:r>
              <a:rPr lang="en-US" sz="1600" b="0" i="0" u="none" strike="noStrike" baseline="0" dirty="0">
                <a:solidFill>
                  <a:srgbClr val="A4C137"/>
                </a:solidFill>
              </a:rPr>
              <a:t>- </a:t>
            </a:r>
            <a:r>
              <a:rPr lang="en-US" sz="1600" b="0" i="1" u="none" strike="noStrike" baseline="0" dirty="0">
                <a:solidFill>
                  <a:srgbClr val="A4C137"/>
                </a:solidFill>
              </a:rPr>
              <a:t>HZB - Report </a:t>
            </a:r>
            <a:r>
              <a:rPr lang="en-US" sz="1600" b="0" i="1" u="none" strike="noStrike" baseline="0" dirty="0">
                <a:solidFill>
                  <a:srgbClr val="1B3C70"/>
                </a:solidFill>
              </a:rPr>
              <a:t>M30</a:t>
            </a:r>
          </a:p>
        </p:txBody>
      </p:sp>
      <p:pic>
        <p:nvPicPr>
          <p:cNvPr id="8" name="Picture 4" descr="1.814 immagini, foto stock, oggetti 3D e immagini vettoriali Ongoing icon |  Shutterstock">
            <a:extLst>
              <a:ext uri="{FF2B5EF4-FFF2-40B4-BE49-F238E27FC236}">
                <a16:creationId xmlns:a16="http://schemas.microsoft.com/office/drawing/2014/main" id="{C7D0B3C6-055D-3BC7-C670-E0F4E2A520FE}"/>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562" t="8569" r="65338" b="13417"/>
          <a:stretch/>
        </p:blipFill>
        <p:spPr bwMode="auto">
          <a:xfrm>
            <a:off x="459180" y="1386588"/>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BE119C00-EE55-6B0F-58F7-58A80C91C4CB}"/>
              </a:ext>
            </a:extLst>
          </p:cNvPr>
          <p:cNvSpPr txBox="1"/>
          <p:nvPr/>
        </p:nvSpPr>
        <p:spPr>
          <a:xfrm>
            <a:off x="10113816" y="1294713"/>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10" name="ZoneTexte 7">
            <a:extLst>
              <a:ext uri="{FF2B5EF4-FFF2-40B4-BE49-F238E27FC236}">
                <a16:creationId xmlns:a16="http://schemas.microsoft.com/office/drawing/2014/main" id="{49E09FB1-6881-A2A7-6EC0-C0F6BE1B376D}"/>
              </a:ext>
            </a:extLst>
          </p:cNvPr>
          <p:cNvSpPr txBox="1"/>
          <p:nvPr/>
        </p:nvSpPr>
        <p:spPr>
          <a:xfrm>
            <a:off x="449673" y="1637617"/>
            <a:ext cx="11403983" cy="7076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sz="1400" dirty="0"/>
              <a:t>New </a:t>
            </a:r>
            <a:r>
              <a:rPr lang="fr-FR" sz="1400" dirty="0" err="1"/>
              <a:t>samples</a:t>
            </a:r>
            <a:r>
              <a:rPr lang="fr-FR" sz="1400" dirty="0"/>
              <a:t> </a:t>
            </a:r>
            <a:r>
              <a:rPr lang="fr-FR" sz="1400" dirty="0" err="1"/>
              <a:t>from</a:t>
            </a:r>
            <a:r>
              <a:rPr lang="fr-FR" sz="1400" dirty="0"/>
              <a:t> INFN and STFC in </a:t>
            </a:r>
            <a:r>
              <a:rPr lang="fr-FR" sz="1400" dirty="0" err="1"/>
              <a:t>preparation</a:t>
            </a:r>
            <a:endParaRPr lang="fr-FR" sz="1400" dirty="0"/>
          </a:p>
          <a:p>
            <a:pPr marL="285750" indent="-285750">
              <a:lnSpc>
                <a:spcPct val="150000"/>
              </a:lnSpc>
              <a:buFont typeface="Arial" panose="020B0604020202020204" pitchFamily="34" charset="0"/>
              <a:buChar char="•"/>
            </a:pPr>
            <a:r>
              <a:rPr lang="en-US" sz="1400" dirty="0"/>
              <a:t>Search for correlation between deposition parameters and the initial penetration field is currently in progress</a:t>
            </a:r>
            <a:endParaRPr lang="fr-FR" sz="1400" dirty="0">
              <a:highlight>
                <a:srgbClr val="FFFF00"/>
              </a:highlight>
            </a:endParaRPr>
          </a:p>
        </p:txBody>
      </p:sp>
      <p:sp>
        <p:nvSpPr>
          <p:cNvPr id="11" name="CasellaDiTesto 10">
            <a:extLst>
              <a:ext uri="{FF2B5EF4-FFF2-40B4-BE49-F238E27FC236}">
                <a16:creationId xmlns:a16="http://schemas.microsoft.com/office/drawing/2014/main" id="{156C6581-75A3-0F0C-04FD-9DA8541C340A}"/>
              </a:ext>
            </a:extLst>
          </p:cNvPr>
          <p:cNvSpPr txBox="1"/>
          <p:nvPr/>
        </p:nvSpPr>
        <p:spPr>
          <a:xfrm>
            <a:off x="758767" y="2485922"/>
            <a:ext cx="7388270"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3.3</a:t>
            </a:r>
            <a:r>
              <a:rPr lang="en-US" sz="1600" b="1" i="0" u="none" strike="noStrike" baseline="0" dirty="0"/>
              <a:t> </a:t>
            </a:r>
            <a:r>
              <a:rPr lang="en-US" sz="1600" b="0" i="0" u="none" strike="noStrike" baseline="0" dirty="0"/>
              <a:t>Report on mechanical strength test of SC coatings </a:t>
            </a:r>
            <a:r>
              <a:rPr lang="en-US" sz="1600" b="0" i="0" u="none" strike="noStrike" baseline="0" dirty="0">
                <a:solidFill>
                  <a:srgbClr val="A4C137"/>
                </a:solidFill>
              </a:rPr>
              <a:t>- </a:t>
            </a:r>
            <a:r>
              <a:rPr lang="en-US" sz="1600" b="0" i="1" u="none" strike="noStrike" baseline="0" dirty="0">
                <a:solidFill>
                  <a:srgbClr val="A4C137"/>
                </a:solidFill>
              </a:rPr>
              <a:t>Test report </a:t>
            </a:r>
            <a:r>
              <a:rPr lang="en-US" sz="1600" b="0" i="1" u="none" strike="noStrike" baseline="0" dirty="0">
                <a:solidFill>
                  <a:srgbClr val="1B3C70"/>
                </a:solidFill>
              </a:rPr>
              <a:t>M30</a:t>
            </a:r>
          </a:p>
        </p:txBody>
      </p:sp>
      <p:sp>
        <p:nvSpPr>
          <p:cNvPr id="12" name="ZoneTexte 7">
            <a:extLst>
              <a:ext uri="{FF2B5EF4-FFF2-40B4-BE49-F238E27FC236}">
                <a16:creationId xmlns:a16="http://schemas.microsoft.com/office/drawing/2014/main" id="{47F6A4BF-4E68-4728-FEC4-084261B744A8}"/>
              </a:ext>
            </a:extLst>
          </p:cNvPr>
          <p:cNvSpPr txBox="1"/>
          <p:nvPr/>
        </p:nvSpPr>
        <p:spPr>
          <a:xfrm>
            <a:off x="459180" y="2802537"/>
            <a:ext cx="11403983" cy="3844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400" dirty="0"/>
              <a:t>The Cu traction samples in preparation at CEA. Will be sent to INFN and UKRI for Nb</a:t>
            </a:r>
            <a:r>
              <a:rPr lang="en-US" sz="1400" baseline="-25000" dirty="0"/>
              <a:t>3</a:t>
            </a:r>
            <a:r>
              <a:rPr lang="en-US" sz="1400" dirty="0"/>
              <a:t>Sn/Nb deposition </a:t>
            </a:r>
            <a:endParaRPr lang="it-IT" sz="1400" dirty="0"/>
          </a:p>
        </p:txBody>
      </p:sp>
      <p:pic>
        <p:nvPicPr>
          <p:cNvPr id="13" name="Picture 4" descr="1.814 immagini, foto stock, oggetti 3D e immagini vettoriali Ongoing icon |  Shutterstock">
            <a:extLst>
              <a:ext uri="{FF2B5EF4-FFF2-40B4-BE49-F238E27FC236}">
                <a16:creationId xmlns:a16="http://schemas.microsoft.com/office/drawing/2014/main" id="{21E24793-A9B4-D9F1-F77E-001B14121B33}"/>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562" t="8569" r="65338" b="13417"/>
          <a:stretch/>
        </p:blipFill>
        <p:spPr bwMode="auto">
          <a:xfrm>
            <a:off x="459180" y="2528779"/>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
            <a:extLst>
              <a:ext uri="{FF2B5EF4-FFF2-40B4-BE49-F238E27FC236}">
                <a16:creationId xmlns:a16="http://schemas.microsoft.com/office/drawing/2014/main" id="{41B8457D-F1D2-4905-6A72-FD3F215E8CEF}"/>
              </a:ext>
            </a:extLst>
          </p:cNvPr>
          <p:cNvSpPr txBox="1"/>
          <p:nvPr/>
        </p:nvSpPr>
        <p:spPr>
          <a:xfrm>
            <a:off x="8173199" y="2477918"/>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16" name="CasellaDiTesto 15">
            <a:extLst>
              <a:ext uri="{FF2B5EF4-FFF2-40B4-BE49-F238E27FC236}">
                <a16:creationId xmlns:a16="http://schemas.microsoft.com/office/drawing/2014/main" id="{FB4A46A1-BC0B-E311-86FF-5CBC7990B6FD}"/>
              </a:ext>
            </a:extLst>
          </p:cNvPr>
          <p:cNvSpPr txBox="1"/>
          <p:nvPr/>
        </p:nvSpPr>
        <p:spPr>
          <a:xfrm>
            <a:off x="678344" y="3337620"/>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3.3</a:t>
            </a:r>
            <a:r>
              <a:rPr lang="en-US" sz="1600" b="1" i="0" u="none" strike="noStrike" baseline="0" dirty="0"/>
              <a:t> </a:t>
            </a:r>
            <a:r>
              <a:rPr lang="en-US" sz="1600" b="0" i="0" u="none" strike="noStrike" baseline="0" dirty="0"/>
              <a:t>Adaptive Layer Report on QPR study of Nb</a:t>
            </a:r>
            <a:r>
              <a:rPr lang="en-US" sz="1600" b="0" i="0" u="none" strike="noStrike" baseline="-25000" dirty="0"/>
              <a:t>3</a:t>
            </a:r>
            <a:r>
              <a:rPr lang="en-US" sz="1600" b="0" i="0" u="none" strike="noStrike" baseline="0" dirty="0"/>
              <a:t>Sn on Cu &amp; adaptive layers </a:t>
            </a:r>
            <a:r>
              <a:rPr lang="en-US" sz="1600" b="0" i="0" u="none" strike="noStrike" baseline="0" dirty="0">
                <a:solidFill>
                  <a:srgbClr val="A4C137"/>
                </a:solidFill>
              </a:rPr>
              <a:t>- CEA</a:t>
            </a:r>
            <a:r>
              <a:rPr lang="en-US" sz="1600" b="0" i="1" u="none" strike="noStrike" baseline="0" dirty="0">
                <a:solidFill>
                  <a:srgbClr val="A4C137"/>
                </a:solidFill>
              </a:rPr>
              <a:t> - Report </a:t>
            </a:r>
            <a:r>
              <a:rPr lang="en-US" sz="1600" b="0" i="1" u="none" strike="noStrike" baseline="0" dirty="0">
                <a:solidFill>
                  <a:srgbClr val="1B3C70"/>
                </a:solidFill>
              </a:rPr>
              <a:t>M38</a:t>
            </a:r>
          </a:p>
        </p:txBody>
      </p:sp>
      <p:sp>
        <p:nvSpPr>
          <p:cNvPr id="17" name="TextBox 2">
            <a:extLst>
              <a:ext uri="{FF2B5EF4-FFF2-40B4-BE49-F238E27FC236}">
                <a16:creationId xmlns:a16="http://schemas.microsoft.com/office/drawing/2014/main" id="{3A9650B9-9B2E-55F8-64CD-5DC07BEDF34B}"/>
              </a:ext>
            </a:extLst>
          </p:cNvPr>
          <p:cNvSpPr txBox="1"/>
          <p:nvPr/>
        </p:nvSpPr>
        <p:spPr>
          <a:xfrm>
            <a:off x="10086070" y="3341970"/>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19" name="CasellaDiTesto 18">
            <a:extLst>
              <a:ext uri="{FF2B5EF4-FFF2-40B4-BE49-F238E27FC236}">
                <a16:creationId xmlns:a16="http://schemas.microsoft.com/office/drawing/2014/main" id="{C63F0B4B-E71F-774D-1E3D-F3A49DDA364F}"/>
              </a:ext>
            </a:extLst>
          </p:cNvPr>
          <p:cNvSpPr txBox="1"/>
          <p:nvPr/>
        </p:nvSpPr>
        <p:spPr>
          <a:xfrm>
            <a:off x="459180" y="3634281"/>
            <a:ext cx="7992008" cy="707630"/>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de-DE" sz="1400" dirty="0" err="1"/>
              <a:t>Continue</a:t>
            </a:r>
            <a:r>
              <a:rPr lang="de-DE" sz="1400" dirty="0"/>
              <a:t> R&amp;D on planar </a:t>
            </a:r>
            <a:r>
              <a:rPr lang="de-DE" sz="1400" dirty="0" err="1"/>
              <a:t>coupons</a:t>
            </a:r>
            <a:r>
              <a:rPr lang="de-DE" sz="1400" dirty="0"/>
              <a:t> </a:t>
            </a:r>
            <a:r>
              <a:rPr lang="de-DE" sz="1400" dirty="0" err="1"/>
              <a:t>trying</a:t>
            </a:r>
            <a:r>
              <a:rPr lang="de-DE" sz="1400" dirty="0"/>
              <a:t> different </a:t>
            </a:r>
            <a:r>
              <a:rPr lang="de-DE" sz="1400" dirty="0" err="1"/>
              <a:t>configurations</a:t>
            </a:r>
            <a:endParaRPr lang="de-DE" sz="1400" dirty="0"/>
          </a:p>
          <a:p>
            <a:pPr marL="285750" indent="-285750" algn="l">
              <a:lnSpc>
                <a:spcPct val="150000"/>
              </a:lnSpc>
              <a:buFont typeface="Arial" panose="020B0604020202020204" pitchFamily="34" charset="0"/>
              <a:buChar char="•"/>
            </a:pPr>
            <a:r>
              <a:rPr lang="de-DE" sz="1400" dirty="0" err="1"/>
              <a:t>Coat</a:t>
            </a:r>
            <a:r>
              <a:rPr lang="de-DE" sz="1400" dirty="0"/>
              <a:t> and </a:t>
            </a:r>
            <a:r>
              <a:rPr lang="de-DE" sz="1400" dirty="0" err="1"/>
              <a:t>test</a:t>
            </a:r>
            <a:r>
              <a:rPr lang="de-DE" sz="1400" dirty="0"/>
              <a:t> QPR </a:t>
            </a:r>
            <a:r>
              <a:rPr lang="de-DE" sz="1400" dirty="0" err="1"/>
              <a:t>with</a:t>
            </a:r>
            <a:r>
              <a:rPr lang="de-DE" sz="1400" dirty="0"/>
              <a:t> </a:t>
            </a:r>
            <a:r>
              <a:rPr lang="de-DE" sz="1400" dirty="0" err="1"/>
              <a:t>optimized</a:t>
            </a:r>
            <a:r>
              <a:rPr lang="de-DE" sz="1400" dirty="0"/>
              <a:t> </a:t>
            </a:r>
            <a:r>
              <a:rPr lang="de-DE" sz="1400" dirty="0" err="1"/>
              <a:t>configuration</a:t>
            </a:r>
            <a:endParaRPr lang="de-DE" sz="1400" dirty="0"/>
          </a:p>
        </p:txBody>
      </p:sp>
      <p:pic>
        <p:nvPicPr>
          <p:cNvPr id="20" name="Picture 4" descr="1.814 immagini, foto stock, oggetti 3D e immagini vettoriali Ongoing icon |  Shutterstock">
            <a:extLst>
              <a:ext uri="{FF2B5EF4-FFF2-40B4-BE49-F238E27FC236}">
                <a16:creationId xmlns:a16="http://schemas.microsoft.com/office/drawing/2014/main" id="{5C397308-3104-08DB-42FE-B9F56F163E67}"/>
              </a:ext>
            </a:extLst>
          </p:cNvPr>
          <p:cNvPicPr>
            <a:picLocks noChangeAspect="1" noChangeArrowheads="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3562" t="8569" r="65338" b="13417"/>
          <a:stretch/>
        </p:blipFill>
        <p:spPr bwMode="auto">
          <a:xfrm>
            <a:off x="449673" y="3389934"/>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7">
            <a:extLst>
              <a:ext uri="{FF2B5EF4-FFF2-40B4-BE49-F238E27FC236}">
                <a16:creationId xmlns:a16="http://schemas.microsoft.com/office/drawing/2014/main" id="{00EA2CB7-1641-B8A0-F5EB-0DAC4458D06E}"/>
              </a:ext>
            </a:extLst>
          </p:cNvPr>
          <p:cNvSpPr txBox="1"/>
          <p:nvPr/>
        </p:nvSpPr>
        <p:spPr>
          <a:xfrm>
            <a:off x="449673" y="4858002"/>
            <a:ext cx="10462023" cy="307777"/>
          </a:xfrm>
          <a:prstGeom prst="rect">
            <a:avLst/>
          </a:prstGeom>
          <a:noFill/>
        </p:spPr>
        <p:txBody>
          <a:bodyPr wrap="square" rtlCol="0">
            <a:spAutoFit/>
          </a:bodyPr>
          <a:lstStyle/>
          <a:p>
            <a:pPr marL="276225" indent="-276225">
              <a:buFont typeface="Arial" panose="020B0604020202020204" pitchFamily="34" charset="0"/>
              <a:buChar char="•"/>
              <a:tabLst>
                <a:tab pos="361950" algn="l"/>
              </a:tabLst>
            </a:pPr>
            <a:r>
              <a:rPr lang="fr-FR" sz="1400" dirty="0" err="1"/>
              <a:t>Characterize</a:t>
            </a:r>
            <a:r>
              <a:rPr lang="fr-FR" sz="1400" dirty="0"/>
              <a:t> the Reference </a:t>
            </a:r>
            <a:r>
              <a:rPr lang="fr-FR" sz="1400" dirty="0" err="1"/>
              <a:t>Cavity</a:t>
            </a:r>
            <a:r>
              <a:rPr lang="fr-FR" sz="1400" dirty="0"/>
              <a:t> </a:t>
            </a:r>
            <a:r>
              <a:rPr lang="fr-FR" sz="1400" dirty="0" err="1"/>
              <a:t>with</a:t>
            </a:r>
            <a:r>
              <a:rPr lang="fr-FR" sz="1400" dirty="0"/>
              <a:t> Blade Tuner and flux </a:t>
            </a:r>
            <a:r>
              <a:rPr lang="fr-FR" sz="1400" dirty="0" err="1"/>
              <a:t>trapping</a:t>
            </a:r>
            <a:r>
              <a:rPr lang="fr-FR" sz="1400" dirty="0"/>
              <a:t> probe @HZB</a:t>
            </a:r>
          </a:p>
        </p:txBody>
      </p:sp>
      <p:sp>
        <p:nvSpPr>
          <p:cNvPr id="24" name="CasellaDiTesto 23">
            <a:extLst>
              <a:ext uri="{FF2B5EF4-FFF2-40B4-BE49-F238E27FC236}">
                <a16:creationId xmlns:a16="http://schemas.microsoft.com/office/drawing/2014/main" id="{6BE1AC26-71ED-49C2-9F87-0C8EF049475E}"/>
              </a:ext>
            </a:extLst>
          </p:cNvPr>
          <p:cNvSpPr txBox="1"/>
          <p:nvPr/>
        </p:nvSpPr>
        <p:spPr>
          <a:xfrm>
            <a:off x="659820" y="4488068"/>
            <a:ext cx="11149361" cy="338554"/>
          </a:xfrm>
          <a:prstGeom prst="rect">
            <a:avLst/>
          </a:prstGeom>
          <a:noFill/>
        </p:spPr>
        <p:txBody>
          <a:bodyPr wrap="square">
            <a:spAutoFit/>
          </a:bodyPr>
          <a:lstStyle/>
          <a:p>
            <a:pPr marL="0" indent="0" algn="l">
              <a:buNone/>
            </a:pPr>
            <a:r>
              <a:rPr lang="en-US" sz="1600" b="1" i="0" u="none" strike="noStrike" baseline="0" dirty="0">
                <a:solidFill>
                  <a:srgbClr val="1B3C70"/>
                </a:solidFill>
              </a:rPr>
              <a:t>Deliverable 3.4</a:t>
            </a:r>
            <a:r>
              <a:rPr lang="en-US" sz="1600" b="1" i="0" u="none" strike="noStrike" baseline="0" dirty="0"/>
              <a:t> </a:t>
            </a:r>
            <a:r>
              <a:rPr lang="en-US" sz="1600" b="0" i="0" u="none" strike="noStrike" baseline="0" dirty="0"/>
              <a:t>4.5-K Cavity Report on 4.5-K Cavity performance &amp; tunability tests </a:t>
            </a:r>
            <a:r>
              <a:rPr lang="en-US" sz="1600" b="0" i="0" u="none" strike="noStrike" baseline="0" dirty="0">
                <a:solidFill>
                  <a:srgbClr val="A4C137"/>
                </a:solidFill>
              </a:rPr>
              <a:t>- INFN</a:t>
            </a:r>
            <a:r>
              <a:rPr lang="en-US" sz="1600" b="0" i="1" u="none" strike="noStrike" baseline="0" dirty="0">
                <a:solidFill>
                  <a:srgbClr val="A4C137"/>
                </a:solidFill>
              </a:rPr>
              <a:t> - Report </a:t>
            </a:r>
            <a:r>
              <a:rPr lang="en-US" sz="1600" b="0" i="1" u="none" strike="noStrike" baseline="0" dirty="0">
                <a:solidFill>
                  <a:srgbClr val="1B3C70"/>
                </a:solidFill>
              </a:rPr>
              <a:t>M46</a:t>
            </a:r>
          </a:p>
        </p:txBody>
      </p:sp>
      <p:sp>
        <p:nvSpPr>
          <p:cNvPr id="25" name="CasellaDiTesto 24">
            <a:extLst>
              <a:ext uri="{FF2B5EF4-FFF2-40B4-BE49-F238E27FC236}">
                <a16:creationId xmlns:a16="http://schemas.microsoft.com/office/drawing/2014/main" id="{4C10F9E0-1C99-819C-EF44-C22333CED25F}"/>
              </a:ext>
            </a:extLst>
          </p:cNvPr>
          <p:cNvSpPr txBox="1"/>
          <p:nvPr/>
        </p:nvSpPr>
        <p:spPr>
          <a:xfrm>
            <a:off x="678344" y="5276895"/>
            <a:ext cx="6705436" cy="338554"/>
          </a:xfrm>
          <a:prstGeom prst="rect">
            <a:avLst/>
          </a:prstGeom>
          <a:noFill/>
        </p:spPr>
        <p:txBody>
          <a:bodyPr wrap="square">
            <a:spAutoFit/>
          </a:bodyPr>
          <a:lstStyle/>
          <a:p>
            <a:pPr marL="0" indent="0" algn="l">
              <a:buNone/>
            </a:pPr>
            <a:r>
              <a:rPr lang="en-US" sz="1600" b="1" i="0" u="none" strike="noStrike" baseline="0" dirty="0">
                <a:solidFill>
                  <a:srgbClr val="1B3C70"/>
                </a:solidFill>
              </a:rPr>
              <a:t>Milestone 3.4</a:t>
            </a:r>
            <a:r>
              <a:rPr lang="en-US" sz="1600" b="1" i="0" u="none" strike="noStrike" baseline="0" dirty="0"/>
              <a:t> </a:t>
            </a:r>
            <a:r>
              <a:rPr lang="en-US" sz="1600" b="0" i="0" u="none" strike="noStrike" baseline="0" dirty="0"/>
              <a:t>Characterization of Nb3Sn reference cavity </a:t>
            </a:r>
            <a:r>
              <a:rPr lang="en-US" sz="1600" b="0" i="0" u="none" strike="noStrike" baseline="0" dirty="0">
                <a:solidFill>
                  <a:srgbClr val="A4C137"/>
                </a:solidFill>
              </a:rPr>
              <a:t>- </a:t>
            </a:r>
            <a:r>
              <a:rPr lang="en-US" sz="1600" b="0" i="1" u="none" strike="noStrike" baseline="0" dirty="0">
                <a:solidFill>
                  <a:srgbClr val="A4C137"/>
                </a:solidFill>
              </a:rPr>
              <a:t>Test report </a:t>
            </a:r>
            <a:r>
              <a:rPr lang="en-US" sz="1600" b="0" i="1" u="none" strike="noStrike" baseline="0" dirty="0">
                <a:solidFill>
                  <a:srgbClr val="1B3C70"/>
                </a:solidFill>
              </a:rPr>
              <a:t>M34</a:t>
            </a:r>
          </a:p>
        </p:txBody>
      </p:sp>
      <p:pic>
        <p:nvPicPr>
          <p:cNvPr id="26" name="Picture 4" descr="1.814 immagini, foto stock, oggetti 3D e immagini vettoriali Ongoing icon |  Shutterstock">
            <a:extLst>
              <a:ext uri="{FF2B5EF4-FFF2-40B4-BE49-F238E27FC236}">
                <a16:creationId xmlns:a16="http://schemas.microsoft.com/office/drawing/2014/main" id="{EA535D3C-41F0-CF7C-CDAC-82197A3AC19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481440" y="4512643"/>
            <a:ext cx="264129" cy="2768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1.814 immagini, foto stock, oggetti 3D e immagini vettoriali Ongoing icon |  Shutterstock">
            <a:extLst>
              <a:ext uri="{FF2B5EF4-FFF2-40B4-BE49-F238E27FC236}">
                <a16:creationId xmlns:a16="http://schemas.microsoft.com/office/drawing/2014/main" id="{25EB14F7-60B3-0715-D393-7D2E1071EBF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62" t="8569" r="65338" b="13417"/>
          <a:stretch/>
        </p:blipFill>
        <p:spPr bwMode="auto">
          <a:xfrm>
            <a:off x="481440" y="5313604"/>
            <a:ext cx="264129" cy="27687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
            <a:extLst>
              <a:ext uri="{FF2B5EF4-FFF2-40B4-BE49-F238E27FC236}">
                <a16:creationId xmlns:a16="http://schemas.microsoft.com/office/drawing/2014/main" id="{53867E60-FB94-2FCC-0D84-2237270CA6D6}"/>
              </a:ext>
            </a:extLst>
          </p:cNvPr>
          <p:cNvSpPr txBox="1"/>
          <p:nvPr/>
        </p:nvSpPr>
        <p:spPr>
          <a:xfrm>
            <a:off x="9723998" y="4481745"/>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29" name="TextBox 2">
            <a:extLst>
              <a:ext uri="{FF2B5EF4-FFF2-40B4-BE49-F238E27FC236}">
                <a16:creationId xmlns:a16="http://schemas.microsoft.com/office/drawing/2014/main" id="{6408C56D-DC1C-8073-BAF7-8CA5FF56EDB7}"/>
              </a:ext>
            </a:extLst>
          </p:cNvPr>
          <p:cNvSpPr txBox="1"/>
          <p:nvPr/>
        </p:nvSpPr>
        <p:spPr>
          <a:xfrm>
            <a:off x="7501171" y="5283382"/>
            <a:ext cx="876650" cy="307777"/>
          </a:xfrm>
          <a:prstGeom prst="rect">
            <a:avLst/>
          </a:prstGeom>
          <a:solidFill>
            <a:schemeClr val="bg1"/>
          </a:solidFill>
          <a:ln w="38100">
            <a:solidFill>
              <a:srgbClr val="8CA72B"/>
            </a:solidFill>
          </a:ln>
        </p:spPr>
        <p:txBody>
          <a:bodyPr wrap="none" rtlCol="0">
            <a:spAutoFit/>
          </a:bodyPr>
          <a:lstStyle/>
          <a:p>
            <a:r>
              <a:rPr lang="en-GB" sz="1400" b="1" dirty="0">
                <a:solidFill>
                  <a:srgbClr val="8CA72B"/>
                </a:solidFill>
              </a:rPr>
              <a:t>On track</a:t>
            </a:r>
          </a:p>
        </p:txBody>
      </p:sp>
      <p:sp>
        <p:nvSpPr>
          <p:cNvPr id="30" name="ZoneTexte 7">
            <a:extLst>
              <a:ext uri="{FF2B5EF4-FFF2-40B4-BE49-F238E27FC236}">
                <a16:creationId xmlns:a16="http://schemas.microsoft.com/office/drawing/2014/main" id="{5C756270-2CC0-80F4-343E-3A36590C3CF8}"/>
              </a:ext>
            </a:extLst>
          </p:cNvPr>
          <p:cNvSpPr txBox="1"/>
          <p:nvPr/>
        </p:nvSpPr>
        <p:spPr>
          <a:xfrm>
            <a:off x="524408" y="5602544"/>
            <a:ext cx="10462023" cy="738664"/>
          </a:xfrm>
          <a:prstGeom prst="rect">
            <a:avLst/>
          </a:prstGeom>
          <a:noFill/>
        </p:spPr>
        <p:txBody>
          <a:bodyPr wrap="square" rtlCol="0">
            <a:spAutoFit/>
          </a:bodyPr>
          <a:lstStyle/>
          <a:p>
            <a:pPr marL="276225" indent="-276225">
              <a:buFont typeface="Arial" panose="020B0604020202020204" pitchFamily="34" charset="0"/>
              <a:buChar char="•"/>
              <a:tabLst>
                <a:tab pos="361950" algn="l"/>
              </a:tabLst>
            </a:pPr>
            <a:r>
              <a:rPr lang="fr-FR" sz="1400" dirty="0"/>
              <a:t>Continue test on coupons to </a:t>
            </a:r>
            <a:r>
              <a:rPr lang="fr-FR" sz="1400" dirty="0" err="1"/>
              <a:t>optimize</a:t>
            </a:r>
            <a:r>
              <a:rPr lang="fr-FR" sz="1400" dirty="0"/>
              <a:t> SC film </a:t>
            </a:r>
            <a:r>
              <a:rPr lang="fr-FR" sz="1400" dirty="0" err="1"/>
              <a:t>quality</a:t>
            </a:r>
            <a:r>
              <a:rPr lang="fr-FR" sz="1400" dirty="0"/>
              <a:t> </a:t>
            </a:r>
            <a:r>
              <a:rPr lang="fr-FR" sz="1400" dirty="0" err="1"/>
              <a:t>along</a:t>
            </a:r>
            <a:r>
              <a:rPr lang="fr-FR" sz="1400" dirty="0"/>
              <a:t> the </a:t>
            </a:r>
            <a:r>
              <a:rPr lang="fr-FR" sz="1400" dirty="0" err="1"/>
              <a:t>cavity</a:t>
            </a:r>
            <a:r>
              <a:rPr lang="fr-FR" sz="1400" dirty="0"/>
              <a:t> and </a:t>
            </a:r>
            <a:r>
              <a:rPr lang="fr-FR" sz="1400" dirty="0" err="1"/>
              <a:t>and</a:t>
            </a:r>
            <a:r>
              <a:rPr lang="fr-FR" sz="1400" dirty="0"/>
              <a:t> </a:t>
            </a:r>
            <a:r>
              <a:rPr lang="fr-FR" sz="1400" dirty="0" err="1"/>
              <a:t>ensure</a:t>
            </a:r>
            <a:r>
              <a:rPr lang="fr-FR" sz="1400" dirty="0"/>
              <a:t> performance </a:t>
            </a:r>
            <a:r>
              <a:rPr lang="fr-FR" sz="1400" dirty="0" err="1"/>
              <a:t>reproducibility</a:t>
            </a:r>
            <a:endParaRPr lang="fr-FR" sz="1400" dirty="0"/>
          </a:p>
          <a:p>
            <a:pPr marL="276225" indent="-276225">
              <a:buFont typeface="Arial" panose="020B0604020202020204" pitchFamily="34" charset="0"/>
              <a:buChar char="•"/>
              <a:tabLst>
                <a:tab pos="361950" algn="l"/>
              </a:tabLst>
            </a:pPr>
            <a:r>
              <a:rPr lang="fr-FR" sz="1400" dirty="0" err="1"/>
              <a:t>Coating</a:t>
            </a:r>
            <a:r>
              <a:rPr lang="fr-FR" sz="1400" dirty="0"/>
              <a:t> Nb</a:t>
            </a:r>
            <a:r>
              <a:rPr lang="fr-FR" sz="1400" baseline="-25000" dirty="0"/>
              <a:t>3</a:t>
            </a:r>
            <a:r>
              <a:rPr lang="fr-FR" sz="1400" dirty="0"/>
              <a:t>Sn on Bulk Nb </a:t>
            </a:r>
            <a:r>
              <a:rPr lang="fr-FR" sz="1400" dirty="0" err="1"/>
              <a:t>cavity</a:t>
            </a:r>
            <a:r>
              <a:rPr lang="fr-FR" sz="1400" dirty="0"/>
              <a:t> first + RF test</a:t>
            </a:r>
          </a:p>
          <a:p>
            <a:pPr marL="276225" indent="-276225">
              <a:buFont typeface="Arial" panose="020B0604020202020204" pitchFamily="34" charset="0"/>
              <a:buChar char="•"/>
              <a:tabLst>
                <a:tab pos="361950" algn="l"/>
              </a:tabLst>
            </a:pPr>
            <a:r>
              <a:rPr lang="fr-FR" sz="1400" dirty="0" err="1"/>
              <a:t>Coating</a:t>
            </a:r>
            <a:r>
              <a:rPr lang="fr-FR" sz="1400" dirty="0"/>
              <a:t> Nb</a:t>
            </a:r>
            <a:r>
              <a:rPr lang="fr-FR" sz="1400" baseline="-25000" dirty="0"/>
              <a:t>3</a:t>
            </a:r>
            <a:r>
              <a:rPr lang="fr-FR" sz="1400" dirty="0"/>
              <a:t>Sn on Cu </a:t>
            </a:r>
            <a:r>
              <a:rPr lang="fr-FR" sz="1400" dirty="0" err="1"/>
              <a:t>cavity</a:t>
            </a:r>
            <a:r>
              <a:rPr lang="fr-FR" sz="1400" dirty="0"/>
              <a:t> + RF test</a:t>
            </a:r>
          </a:p>
        </p:txBody>
      </p:sp>
    </p:spTree>
    <p:extLst>
      <p:ext uri="{BB962C8B-B14F-4D97-AF65-F5344CB8AC3E}">
        <p14:creationId xmlns:p14="http://schemas.microsoft.com/office/powerpoint/2010/main" val="1191936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ACFB-1B75-9953-AC32-C108F37912D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FA24AF-A507-EA37-4B8C-BABEEBAD4C28}"/>
              </a:ext>
            </a:extLst>
          </p:cNvPr>
          <p:cNvSpPr txBox="1"/>
          <p:nvPr/>
        </p:nvSpPr>
        <p:spPr>
          <a:xfrm>
            <a:off x="3418115" y="315684"/>
            <a:ext cx="6874511" cy="461665"/>
          </a:xfrm>
          <a:prstGeom prst="rect">
            <a:avLst/>
          </a:prstGeom>
          <a:noFill/>
        </p:spPr>
        <p:txBody>
          <a:bodyPr wrap="none" rtlCol="0">
            <a:spAutoFit/>
          </a:bodyPr>
          <a:lstStyle/>
          <a:p>
            <a:r>
              <a:rPr lang="en-US" sz="2400" b="1" dirty="0">
                <a:solidFill>
                  <a:srgbClr val="A1BF31"/>
                </a:solidFill>
              </a:rPr>
              <a:t>WP3: </a:t>
            </a:r>
            <a:r>
              <a:rPr lang="en-US" sz="2400" b="1" dirty="0">
                <a:solidFill>
                  <a:srgbClr val="1B3C70"/>
                </a:solidFill>
              </a:rPr>
              <a:t>Nb</a:t>
            </a:r>
            <a:r>
              <a:rPr lang="en-US" sz="2400" b="1" baseline="-25000" dirty="0">
                <a:solidFill>
                  <a:srgbClr val="1B3C70"/>
                </a:solidFill>
              </a:rPr>
              <a:t>3</a:t>
            </a:r>
            <a:r>
              <a:rPr lang="en-US" sz="2400" b="1" dirty="0">
                <a:solidFill>
                  <a:srgbClr val="1B3C70"/>
                </a:solidFill>
              </a:rPr>
              <a:t>Sn on Cu films for 4.2K cavity operation</a:t>
            </a:r>
            <a:endParaRPr lang="en-US" sz="24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6D51265F-F36F-69A4-2976-8FB8BBF5A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6DC7AD-FA86-3014-2C7F-44169091257A}"/>
              </a:ext>
            </a:extLst>
          </p:cNvPr>
          <p:cNvSpPr txBox="1"/>
          <p:nvPr/>
        </p:nvSpPr>
        <p:spPr>
          <a:xfrm>
            <a:off x="690717" y="2111467"/>
            <a:ext cx="5953432" cy="3416320"/>
          </a:xfrm>
          <a:prstGeom prst="rect">
            <a:avLst/>
          </a:prstGeom>
          <a:noFill/>
        </p:spPr>
        <p:txBody>
          <a:bodyPr wrap="square" rtlCol="0">
            <a:spAutoFit/>
          </a:bodyPr>
          <a:lstStyle/>
          <a:p>
            <a:pPr marL="342900" indent="-342900">
              <a:buFont typeface="Arial" panose="020B0604020202020204" pitchFamily="34" charset="0"/>
              <a:buChar char="•"/>
            </a:pPr>
            <a:r>
              <a:rPr lang="it-IT" sz="2400" dirty="0"/>
              <a:t>Milestone and deliverables on track</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During Period 1, the individual components of the puzzle were produced</a:t>
            </a:r>
            <a:br>
              <a:rPr lang="en-US" sz="2400" dirty="0"/>
            </a:br>
            <a:r>
              <a:rPr lang="en-US" sz="2400" i="1" dirty="0"/>
              <a:t>(coating facilities, characterization facilities, optimized coating recipes,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During Period 2, these pieces will be combined to produce the 1.3 GHz cavity</a:t>
            </a:r>
            <a:endParaRPr lang="it-IT" sz="2400" dirty="0"/>
          </a:p>
        </p:txBody>
      </p:sp>
      <p:sp>
        <p:nvSpPr>
          <p:cNvPr id="3" name="Segnaposto contenuto 2">
            <a:extLst>
              <a:ext uri="{FF2B5EF4-FFF2-40B4-BE49-F238E27FC236}">
                <a16:creationId xmlns:a16="http://schemas.microsoft.com/office/drawing/2014/main" id="{49A2744A-AF4B-1641-BA96-7315F2533C54}"/>
              </a:ext>
            </a:extLst>
          </p:cNvPr>
          <p:cNvSpPr txBox="1">
            <a:spLocks/>
          </p:cNvSpPr>
          <p:nvPr/>
        </p:nvSpPr>
        <p:spPr>
          <a:xfrm>
            <a:off x="690716" y="1400497"/>
            <a:ext cx="10515600" cy="537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600" b="1" dirty="0">
                <a:solidFill>
                  <a:srgbClr val="A4C137"/>
                </a:solidFill>
              </a:rPr>
              <a:t>Conclusion</a:t>
            </a:r>
          </a:p>
        </p:txBody>
      </p:sp>
      <p:sp>
        <p:nvSpPr>
          <p:cNvPr id="6" name="Segnaposto numero diapositiva 5">
            <a:extLst>
              <a:ext uri="{FF2B5EF4-FFF2-40B4-BE49-F238E27FC236}">
                <a16:creationId xmlns:a16="http://schemas.microsoft.com/office/drawing/2014/main" id="{EF7A349F-CAA9-AF6F-DBEC-63C06DA940C9}"/>
              </a:ext>
            </a:extLst>
          </p:cNvPr>
          <p:cNvSpPr>
            <a:spLocks noGrp="1"/>
          </p:cNvSpPr>
          <p:nvPr>
            <p:ph type="sldNum" sz="quarter" idx="12"/>
          </p:nvPr>
        </p:nvSpPr>
        <p:spPr/>
        <p:txBody>
          <a:bodyPr/>
          <a:lstStyle/>
          <a:p>
            <a:fld id="{4068FCCF-9A80-B240-8D85-84F960565AFA}" type="slidenum">
              <a:rPr lang="en-BE" smtClean="0"/>
              <a:t>25</a:t>
            </a:fld>
            <a:endParaRPr lang="en-BE"/>
          </a:p>
        </p:txBody>
      </p:sp>
      <p:pic>
        <p:nvPicPr>
          <p:cNvPr id="8" name="Immagine 7" descr="iSAS&#10;&#10;Il contenuto generato dall'IA potrebbe non essere corretto.">
            <a:extLst>
              <a:ext uri="{FF2B5EF4-FFF2-40B4-BE49-F238E27FC236}">
                <a16:creationId xmlns:a16="http://schemas.microsoft.com/office/drawing/2014/main" id="{C85E727F-1787-8068-6BE2-82F3BCB83890}"/>
              </a:ext>
            </a:extLst>
          </p:cNvPr>
          <p:cNvPicPr>
            <a:picLocks noChangeAspect="1"/>
          </p:cNvPicPr>
          <p:nvPr/>
        </p:nvPicPr>
        <p:blipFill>
          <a:blip r:embed="rId4"/>
          <a:stretch>
            <a:fillRect/>
          </a:stretch>
        </p:blipFill>
        <p:spPr>
          <a:xfrm>
            <a:off x="6752166" y="1878374"/>
            <a:ext cx="4440625" cy="3553767"/>
          </a:xfrm>
          <a:prstGeom prst="rect">
            <a:avLst/>
          </a:prstGeom>
        </p:spPr>
      </p:pic>
      <p:sp>
        <p:nvSpPr>
          <p:cNvPr id="7" name="CasellaDiTesto 6">
            <a:extLst>
              <a:ext uri="{FF2B5EF4-FFF2-40B4-BE49-F238E27FC236}">
                <a16:creationId xmlns:a16="http://schemas.microsoft.com/office/drawing/2014/main" id="{11F49A3E-0753-5254-91F1-DFC4F9EC5548}"/>
              </a:ext>
            </a:extLst>
          </p:cNvPr>
          <p:cNvSpPr txBox="1"/>
          <p:nvPr/>
        </p:nvSpPr>
        <p:spPr>
          <a:xfrm>
            <a:off x="10034336" y="5257448"/>
            <a:ext cx="1171980" cy="200055"/>
          </a:xfrm>
          <a:prstGeom prst="rect">
            <a:avLst/>
          </a:prstGeom>
          <a:noFill/>
        </p:spPr>
        <p:txBody>
          <a:bodyPr wrap="square">
            <a:spAutoFit/>
          </a:bodyPr>
          <a:lstStyle/>
          <a:p>
            <a:r>
              <a:rPr lang="it-IT" sz="700" i="1" dirty="0" err="1">
                <a:solidFill>
                  <a:schemeClr val="bg1"/>
                </a:solidFill>
              </a:rPr>
              <a:t>Generated</a:t>
            </a:r>
            <a:r>
              <a:rPr lang="it-IT" sz="700" i="1" dirty="0">
                <a:solidFill>
                  <a:schemeClr val="bg1"/>
                </a:solidFill>
              </a:rPr>
              <a:t> with ChatGPT</a:t>
            </a:r>
            <a:endParaRPr lang="en-US" sz="700" b="1" i="1" dirty="0">
              <a:solidFill>
                <a:schemeClr val="bg1"/>
              </a:solidFill>
            </a:endParaRPr>
          </a:p>
        </p:txBody>
      </p:sp>
    </p:spTree>
    <p:extLst>
      <p:ext uri="{BB962C8B-B14F-4D97-AF65-F5344CB8AC3E}">
        <p14:creationId xmlns:p14="http://schemas.microsoft.com/office/powerpoint/2010/main" val="1885118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13A72"/>
        </a:solidFill>
        <a:effectLst/>
      </p:bgPr>
    </p:bg>
    <p:spTree>
      <p:nvGrpSpPr>
        <p:cNvPr id="1" name="">
          <a:extLst>
            <a:ext uri="{FF2B5EF4-FFF2-40B4-BE49-F238E27FC236}">
              <a16:creationId xmlns:a16="http://schemas.microsoft.com/office/drawing/2014/main" id="{C232F4A7-9FA7-1E51-6DCB-BDFE83B78154}"/>
            </a:ext>
          </a:extLst>
        </p:cNvPr>
        <p:cNvGrpSpPr/>
        <p:nvPr/>
      </p:nvGrpSpPr>
      <p:grpSpPr>
        <a:xfrm>
          <a:off x="0" y="0"/>
          <a:ext cx="0" cy="0"/>
          <a:chOff x="0" y="0"/>
          <a:chExt cx="0" cy="0"/>
        </a:xfrm>
      </p:grpSpPr>
      <p:sp>
        <p:nvSpPr>
          <p:cNvPr id="7" name="Titolo 1">
            <a:extLst>
              <a:ext uri="{FF2B5EF4-FFF2-40B4-BE49-F238E27FC236}">
                <a16:creationId xmlns:a16="http://schemas.microsoft.com/office/drawing/2014/main" id="{E2FE91AF-AF63-0858-6062-CFB6EC542A4E}"/>
              </a:ext>
            </a:extLst>
          </p:cNvPr>
          <p:cNvSpPr txBox="1">
            <a:spLocks/>
          </p:cNvSpPr>
          <p:nvPr/>
        </p:nvSpPr>
        <p:spPr>
          <a:xfrm>
            <a:off x="3237749" y="2944581"/>
            <a:ext cx="6274551" cy="10853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a:solidFill>
                  <a:srgbClr val="002060"/>
                </a:solidFill>
                <a:latin typeface="Montserrat ExtraBold" panose="000009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Montserrat ExtraBold" panose="00000900000000000000" pitchFamily="2" charset="0"/>
                <a:ea typeface="+mj-ea"/>
                <a:cs typeface="+mj-cs"/>
              </a:rPr>
              <a:t>Thank You!</a:t>
            </a:r>
          </a:p>
        </p:txBody>
      </p:sp>
      <p:sp>
        <p:nvSpPr>
          <p:cNvPr id="12" name="Rettangolo 11">
            <a:extLst>
              <a:ext uri="{FF2B5EF4-FFF2-40B4-BE49-F238E27FC236}">
                <a16:creationId xmlns:a16="http://schemas.microsoft.com/office/drawing/2014/main" id="{79E074FC-FCD0-6089-11D4-1670A6EEBFBF}"/>
              </a:ext>
            </a:extLst>
          </p:cNvPr>
          <p:cNvSpPr/>
          <p:nvPr/>
        </p:nvSpPr>
        <p:spPr>
          <a:xfrm>
            <a:off x="918633" y="3327399"/>
            <a:ext cx="1549400" cy="2963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06DAF916-8298-23D0-6370-DA3CE966118E}"/>
              </a:ext>
            </a:extLst>
          </p:cNvPr>
          <p:cNvPicPr>
            <a:picLocks noChangeAspect="1"/>
          </p:cNvPicPr>
          <p:nvPr/>
        </p:nvPicPr>
        <p:blipFill rotWithShape="1">
          <a:blip r:embed="rId3">
            <a:clrChange>
              <a:clrFrom>
                <a:srgbClr val="FFFFFF"/>
              </a:clrFrom>
              <a:clrTo>
                <a:srgbClr val="FFFFFF">
                  <a:alpha val="0"/>
                </a:srgbClr>
              </a:clrTo>
            </a:clrChange>
          </a:blip>
          <a:srcRect t="7628"/>
          <a:stretch/>
        </p:blipFill>
        <p:spPr>
          <a:xfrm>
            <a:off x="432075" y="3041856"/>
            <a:ext cx="2805674" cy="842941"/>
          </a:xfrm>
          <a:prstGeom prst="rect">
            <a:avLst/>
          </a:prstGeom>
        </p:spPr>
      </p:pic>
      <p:sp>
        <p:nvSpPr>
          <p:cNvPr id="2" name="Segnaposto numero diapositiva 1">
            <a:extLst>
              <a:ext uri="{FF2B5EF4-FFF2-40B4-BE49-F238E27FC236}">
                <a16:creationId xmlns:a16="http://schemas.microsoft.com/office/drawing/2014/main" id="{356F5538-5800-4E0F-FEA0-A77FE502CD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7CF1D8-012F-4C4A-942F-460B411F49CB}" type="slidenum">
              <a:rPr kumimoji="0" lang="it-IT" sz="1400" b="0" i="0" u="none" strike="noStrike" kern="1200" cap="none" spc="0" normalizeH="0" baseline="0" noProof="0" smtClean="0">
                <a:ln>
                  <a:noFill/>
                </a:ln>
                <a:solidFill>
                  <a:srgbClr val="4399B6"/>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400" b="0" i="0" u="none" strike="noStrike" kern="1200" cap="none" spc="0" normalizeH="0" baseline="0" noProof="0">
              <a:ln>
                <a:noFill/>
              </a:ln>
              <a:solidFill>
                <a:srgbClr val="4399B6"/>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53060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BD2DF-AD9B-E2F0-44B6-C537846ECD2F}"/>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075CE55E-A709-E50A-22D2-D6047CD97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FDABC617-553A-D2A2-17CF-E8303E17F787}"/>
              </a:ext>
            </a:extLst>
          </p:cNvPr>
          <p:cNvSpPr>
            <a:spLocks noGrp="1"/>
          </p:cNvSpPr>
          <p:nvPr>
            <p:ph idx="1"/>
          </p:nvPr>
        </p:nvSpPr>
        <p:spPr>
          <a:xfrm>
            <a:off x="723453" y="1431447"/>
            <a:ext cx="11009812" cy="1673519"/>
          </a:xfrm>
        </p:spPr>
        <p:txBody>
          <a:bodyPr>
            <a:normAutofit/>
          </a:bodyPr>
          <a:lstStyle/>
          <a:p>
            <a:pPr marL="0" indent="0">
              <a:lnSpc>
                <a:spcPct val="100000"/>
              </a:lnSpc>
              <a:buFont typeface="Arial"/>
              <a:buNone/>
            </a:pPr>
            <a:r>
              <a:rPr lang="en-US" sz="2400" b="1" dirty="0">
                <a:solidFill>
                  <a:srgbClr val="012556"/>
                </a:solidFill>
              </a:rPr>
              <a:t>WP3 </a:t>
            </a:r>
            <a:r>
              <a:rPr lang="en-US" sz="2400" b="1" dirty="0">
                <a:solidFill>
                  <a:srgbClr val="8CA72B"/>
                </a:solidFill>
              </a:rPr>
              <a:t>GOAL</a:t>
            </a:r>
          </a:p>
          <a:p>
            <a:pPr marL="0" indent="0">
              <a:lnSpc>
                <a:spcPct val="100000"/>
              </a:lnSpc>
              <a:buFont typeface="Arial"/>
              <a:buNone/>
            </a:pPr>
            <a:r>
              <a:rPr lang="en-US" sz="2000" dirty="0">
                <a:solidFill>
                  <a:srgbClr val="012556"/>
                </a:solidFill>
              </a:rPr>
              <a:t>Move SRF cavities technology </a:t>
            </a:r>
            <a:r>
              <a:rPr lang="en-US" sz="3000" b="1" dirty="0">
                <a:solidFill>
                  <a:srgbClr val="012556"/>
                </a:solidFill>
              </a:rPr>
              <a:t>from bulk Nb @2K to </a:t>
            </a:r>
            <a:r>
              <a:rPr lang="en-US" sz="3000" b="1" dirty="0">
                <a:solidFill>
                  <a:srgbClr val="8CA72B"/>
                </a:solidFill>
              </a:rPr>
              <a:t>Nb</a:t>
            </a:r>
            <a:r>
              <a:rPr lang="en-US" sz="3000" b="1" baseline="-25000" dirty="0">
                <a:solidFill>
                  <a:srgbClr val="8CA72B"/>
                </a:solidFill>
              </a:rPr>
              <a:t>3</a:t>
            </a:r>
            <a:r>
              <a:rPr lang="en-US" sz="3000" b="1" dirty="0">
                <a:solidFill>
                  <a:srgbClr val="8CA72B"/>
                </a:solidFill>
              </a:rPr>
              <a:t>Sn on Cu @4.5 K</a:t>
            </a:r>
            <a:br>
              <a:rPr lang="en-US" sz="3000" b="1" dirty="0">
                <a:solidFill>
                  <a:srgbClr val="8CA72B"/>
                </a:solidFill>
              </a:rPr>
            </a:br>
            <a:r>
              <a:rPr lang="en-US" sz="3000" b="1" dirty="0">
                <a:solidFill>
                  <a:srgbClr val="8CA72B"/>
                </a:solidFill>
              </a:rPr>
              <a:t>to reduce cryogenic power by a factor of 3</a:t>
            </a:r>
          </a:p>
        </p:txBody>
      </p:sp>
      <p:sp>
        <p:nvSpPr>
          <p:cNvPr id="8" name="Segnaposto numero diapositiva 7">
            <a:extLst>
              <a:ext uri="{FF2B5EF4-FFF2-40B4-BE49-F238E27FC236}">
                <a16:creationId xmlns:a16="http://schemas.microsoft.com/office/drawing/2014/main" id="{0196AC87-EAA3-7DBA-1B0A-495D566088C6}"/>
              </a:ext>
            </a:extLst>
          </p:cNvPr>
          <p:cNvSpPr>
            <a:spLocks noGrp="1"/>
          </p:cNvSpPr>
          <p:nvPr>
            <p:ph type="sldNum" sz="quarter" idx="12"/>
          </p:nvPr>
        </p:nvSpPr>
        <p:spPr/>
        <p:txBody>
          <a:bodyPr/>
          <a:lstStyle/>
          <a:p>
            <a:fld id="{4068FCCF-9A80-B240-8D85-84F960565AFA}" type="slidenum">
              <a:rPr lang="en-BE" smtClean="0"/>
              <a:t>3</a:t>
            </a:fld>
            <a:endParaRPr lang="en-BE"/>
          </a:p>
        </p:txBody>
      </p:sp>
      <p:sp>
        <p:nvSpPr>
          <p:cNvPr id="11" name="TextBox 15">
            <a:extLst>
              <a:ext uri="{FF2B5EF4-FFF2-40B4-BE49-F238E27FC236}">
                <a16:creationId xmlns:a16="http://schemas.microsoft.com/office/drawing/2014/main" id="{64296F08-9964-470B-D7FD-455AF88D75C7}"/>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grpSp>
        <p:nvGrpSpPr>
          <p:cNvPr id="4" name="Gruppo 3">
            <a:extLst>
              <a:ext uri="{FF2B5EF4-FFF2-40B4-BE49-F238E27FC236}">
                <a16:creationId xmlns:a16="http://schemas.microsoft.com/office/drawing/2014/main" id="{00CA190F-034D-A8BE-7A47-B5674FCC7B43}"/>
              </a:ext>
            </a:extLst>
          </p:cNvPr>
          <p:cNvGrpSpPr/>
          <p:nvPr/>
        </p:nvGrpSpPr>
        <p:grpSpPr>
          <a:xfrm>
            <a:off x="4863560" y="2322452"/>
            <a:ext cx="6726862" cy="4094138"/>
            <a:chOff x="1110752" y="429282"/>
            <a:chExt cx="9785126" cy="6244252"/>
          </a:xfrm>
        </p:grpSpPr>
        <p:pic>
          <p:nvPicPr>
            <p:cNvPr id="6" name="Segnaposto contenuto 6" descr="Immagine che contiene testo, schermata, design&#10;&#10;Descrizione generata automaticamente">
              <a:extLst>
                <a:ext uri="{FF2B5EF4-FFF2-40B4-BE49-F238E27FC236}">
                  <a16:creationId xmlns:a16="http://schemas.microsoft.com/office/drawing/2014/main" id="{9C13D7FB-CA81-59CF-072E-0B4F5D60A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312" y="429282"/>
              <a:ext cx="6738566" cy="3891522"/>
            </a:xfrm>
            <a:prstGeom prst="rect">
              <a:avLst/>
            </a:prstGeom>
          </p:spPr>
        </p:pic>
        <p:sp>
          <p:nvSpPr>
            <p:cNvPr id="9" name="Freccia in giù 8">
              <a:extLst>
                <a:ext uri="{FF2B5EF4-FFF2-40B4-BE49-F238E27FC236}">
                  <a16:creationId xmlns:a16="http://schemas.microsoft.com/office/drawing/2014/main" id="{9E5C1A79-96A7-8F90-1787-02A30EC1A47E}"/>
                </a:ext>
              </a:extLst>
            </p:cNvPr>
            <p:cNvSpPr/>
            <p:nvPr/>
          </p:nvSpPr>
          <p:spPr>
            <a:xfrm rot="10800000" flipV="1">
              <a:off x="6803247" y="3354580"/>
              <a:ext cx="645026" cy="1910594"/>
            </a:xfrm>
            <a:prstGeom prst="downArrow">
              <a:avLst/>
            </a:prstGeom>
            <a:solidFill>
              <a:srgbClr val="E0C3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ccia in giù 9">
              <a:extLst>
                <a:ext uri="{FF2B5EF4-FFF2-40B4-BE49-F238E27FC236}">
                  <a16:creationId xmlns:a16="http://schemas.microsoft.com/office/drawing/2014/main" id="{3C09B3BE-A370-9E7A-2712-7445E9B7ADC4}"/>
                </a:ext>
              </a:extLst>
            </p:cNvPr>
            <p:cNvSpPr/>
            <p:nvPr/>
          </p:nvSpPr>
          <p:spPr>
            <a:xfrm rot="10800000" flipV="1">
              <a:off x="6202151" y="3326980"/>
              <a:ext cx="645026" cy="1209637"/>
            </a:xfrm>
            <a:prstGeom prst="downArrow">
              <a:avLst/>
            </a:prstGeom>
            <a:solidFill>
              <a:srgbClr val="F8BD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3">
              <a:extLst>
                <a:ext uri="{FF2B5EF4-FFF2-40B4-BE49-F238E27FC236}">
                  <a16:creationId xmlns:a16="http://schemas.microsoft.com/office/drawing/2014/main" id="{429B0943-D5BA-CF94-0E80-C3CB59EC122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44786" y="4536617"/>
              <a:ext cx="890759" cy="505162"/>
            </a:xfrm>
            <a:prstGeom prst="rect">
              <a:avLst/>
            </a:prstGeom>
          </p:spPr>
        </p:pic>
        <p:pic>
          <p:nvPicPr>
            <p:cNvPr id="16" name="Immagine 15">
              <a:extLst>
                <a:ext uri="{FF2B5EF4-FFF2-40B4-BE49-F238E27FC236}">
                  <a16:creationId xmlns:a16="http://schemas.microsoft.com/office/drawing/2014/main" id="{B8B59EA9-9E24-706A-B681-00F50829116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49611" y="5198809"/>
              <a:ext cx="1454810" cy="473180"/>
            </a:xfrm>
            <a:prstGeom prst="rect">
              <a:avLst/>
            </a:prstGeom>
          </p:spPr>
        </p:pic>
        <p:sp>
          <p:nvSpPr>
            <p:cNvPr id="23" name="Freccia in giù 22">
              <a:extLst>
                <a:ext uri="{FF2B5EF4-FFF2-40B4-BE49-F238E27FC236}">
                  <a16:creationId xmlns:a16="http://schemas.microsoft.com/office/drawing/2014/main" id="{8B759258-9954-A9D3-6E5A-1CE0EC5EEBC6}"/>
                </a:ext>
              </a:extLst>
            </p:cNvPr>
            <p:cNvSpPr/>
            <p:nvPr/>
          </p:nvSpPr>
          <p:spPr>
            <a:xfrm rot="10800000" flipV="1">
              <a:off x="5557124" y="3354580"/>
              <a:ext cx="645026" cy="493455"/>
            </a:xfrm>
            <a:prstGeom prst="downArrow">
              <a:avLst/>
            </a:prstGeom>
            <a:solidFill>
              <a:srgbClr val="FAA5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ccia in giù 23">
              <a:extLst>
                <a:ext uri="{FF2B5EF4-FFF2-40B4-BE49-F238E27FC236}">
                  <a16:creationId xmlns:a16="http://schemas.microsoft.com/office/drawing/2014/main" id="{B7E9141B-B9A7-8DF3-A03E-09A518C798EF}"/>
                </a:ext>
              </a:extLst>
            </p:cNvPr>
            <p:cNvSpPr/>
            <p:nvPr/>
          </p:nvSpPr>
          <p:spPr>
            <a:xfrm rot="10800000" flipV="1">
              <a:off x="7448275" y="3376703"/>
              <a:ext cx="645026" cy="2640639"/>
            </a:xfrm>
            <a:prstGeom prst="downArrow">
              <a:avLst/>
            </a:prstGeom>
            <a:solidFill>
              <a:srgbClr val="C6C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home">
              <a:extLst>
                <a:ext uri="{FF2B5EF4-FFF2-40B4-BE49-F238E27FC236}">
                  <a16:creationId xmlns:a16="http://schemas.microsoft.com/office/drawing/2014/main" id="{D9AAB4DD-5D95-20AB-A87B-45A6251707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3885" y="3767860"/>
              <a:ext cx="1030978" cy="723846"/>
            </a:xfrm>
            <a:prstGeom prst="rect">
              <a:avLst/>
            </a:prstGeom>
            <a:noFill/>
            <a:extLst>
              <a:ext uri="{909E8E84-426E-40DD-AFC4-6F175D3DCCD1}">
                <a14:hiddenFill xmlns:a14="http://schemas.microsoft.com/office/drawing/2010/main">
                  <a:solidFill>
                    <a:srgbClr val="FFFFFF"/>
                  </a:solidFill>
                </a14:hiddenFill>
              </a:ext>
            </a:extLst>
          </p:spPr>
        </p:pic>
        <p:sp>
          <p:nvSpPr>
            <p:cNvPr id="26" name="Segnaposto contenuto 2">
              <a:extLst>
                <a:ext uri="{FF2B5EF4-FFF2-40B4-BE49-F238E27FC236}">
                  <a16:creationId xmlns:a16="http://schemas.microsoft.com/office/drawing/2014/main" id="{2D0D2247-FDD8-51A0-3987-8B31D3616435}"/>
                </a:ext>
              </a:extLst>
            </p:cNvPr>
            <p:cNvSpPr txBox="1">
              <a:spLocks/>
            </p:cNvSpPr>
            <p:nvPr/>
          </p:nvSpPr>
          <p:spPr>
            <a:xfrm>
              <a:off x="1415504" y="3999296"/>
              <a:ext cx="4437268" cy="6316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rgbClr val="1B3C70"/>
                  </a:solidFill>
                </a:rPr>
                <a:t>Study on planar samples</a:t>
              </a:r>
            </a:p>
          </p:txBody>
        </p:sp>
        <p:sp>
          <p:nvSpPr>
            <p:cNvPr id="27" name="Segnaposto contenuto 2">
              <a:extLst>
                <a:ext uri="{FF2B5EF4-FFF2-40B4-BE49-F238E27FC236}">
                  <a16:creationId xmlns:a16="http://schemas.microsoft.com/office/drawing/2014/main" id="{179E0470-7F4C-F78F-9445-EB2A7A0FCA85}"/>
                </a:ext>
              </a:extLst>
            </p:cNvPr>
            <p:cNvSpPr txBox="1">
              <a:spLocks/>
            </p:cNvSpPr>
            <p:nvPr/>
          </p:nvSpPr>
          <p:spPr>
            <a:xfrm>
              <a:off x="3816326" y="4629597"/>
              <a:ext cx="2409196" cy="4411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rgbClr val="1B3C70"/>
                  </a:solidFill>
                </a:rPr>
                <a:t>First RF test</a:t>
              </a:r>
            </a:p>
          </p:txBody>
        </p:sp>
        <p:sp>
          <p:nvSpPr>
            <p:cNvPr id="28" name="Segnaposto contenuto 2">
              <a:extLst>
                <a:ext uri="{FF2B5EF4-FFF2-40B4-BE49-F238E27FC236}">
                  <a16:creationId xmlns:a16="http://schemas.microsoft.com/office/drawing/2014/main" id="{D3189D0A-4FA9-58CD-6788-0C0E0ABA2416}"/>
                </a:ext>
              </a:extLst>
            </p:cNvPr>
            <p:cNvSpPr txBox="1">
              <a:spLocks/>
            </p:cNvSpPr>
            <p:nvPr/>
          </p:nvSpPr>
          <p:spPr>
            <a:xfrm>
              <a:off x="1110752" y="5232061"/>
              <a:ext cx="6047741" cy="365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b="1" dirty="0">
                  <a:solidFill>
                    <a:srgbClr val="A1BF31"/>
                  </a:solidFill>
                </a:rPr>
                <a:t>Flux Trapping and Tunability </a:t>
              </a:r>
            </a:p>
          </p:txBody>
        </p:sp>
        <p:sp>
          <p:nvSpPr>
            <p:cNvPr id="29" name="Segnaposto contenuto 2">
              <a:extLst>
                <a:ext uri="{FF2B5EF4-FFF2-40B4-BE49-F238E27FC236}">
                  <a16:creationId xmlns:a16="http://schemas.microsoft.com/office/drawing/2014/main" id="{057BD9B5-8DBD-893A-34B6-A1122C3F47FA}"/>
                </a:ext>
              </a:extLst>
            </p:cNvPr>
            <p:cNvSpPr txBox="1">
              <a:spLocks/>
            </p:cNvSpPr>
            <p:nvPr/>
          </p:nvSpPr>
          <p:spPr>
            <a:xfrm>
              <a:off x="1986697" y="6049720"/>
              <a:ext cx="5905105" cy="623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solidFill>
                    <a:srgbClr val="1B3C70"/>
                  </a:solidFill>
                </a:rPr>
                <a:t>Conduction Cooling Cryomodule</a:t>
              </a:r>
            </a:p>
          </p:txBody>
        </p:sp>
        <p:pic>
          <p:nvPicPr>
            <p:cNvPr id="30" name="Immagine 29">
              <a:extLst>
                <a:ext uri="{FF2B5EF4-FFF2-40B4-BE49-F238E27FC236}">
                  <a16:creationId xmlns:a16="http://schemas.microsoft.com/office/drawing/2014/main" id="{EB9AB764-C664-83E8-9FCD-21441E2E86A8}"/>
                </a:ext>
              </a:extLst>
            </p:cNvPr>
            <p:cNvPicPr>
              <a:picLocks noChangeAspect="1"/>
            </p:cNvPicPr>
            <p:nvPr/>
          </p:nvPicPr>
          <p:blipFill>
            <a:blip r:embed="rId7"/>
            <a:stretch>
              <a:fillRect/>
            </a:stretch>
          </p:blipFill>
          <p:spPr>
            <a:xfrm>
              <a:off x="7144726" y="6143180"/>
              <a:ext cx="1252122" cy="250424"/>
            </a:xfrm>
            <a:prstGeom prst="rect">
              <a:avLst/>
            </a:prstGeom>
          </p:spPr>
        </p:pic>
      </p:grpSp>
      <p:sp>
        <p:nvSpPr>
          <p:cNvPr id="31" name="Segnaposto contenuto 2">
            <a:extLst>
              <a:ext uri="{FF2B5EF4-FFF2-40B4-BE49-F238E27FC236}">
                <a16:creationId xmlns:a16="http://schemas.microsoft.com/office/drawing/2014/main" id="{55E97414-16C0-5417-F3E3-4F418328D1DC}"/>
              </a:ext>
            </a:extLst>
          </p:cNvPr>
          <p:cNvSpPr txBox="1">
            <a:spLocks/>
          </p:cNvSpPr>
          <p:nvPr/>
        </p:nvSpPr>
        <p:spPr>
          <a:xfrm>
            <a:off x="782090" y="3826086"/>
            <a:ext cx="4058259" cy="1520619"/>
          </a:xfrm>
          <a:prstGeom prst="rect">
            <a:avLst/>
          </a:prstGeom>
          <a:solidFill>
            <a:srgbClr val="8CA72B"/>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dirty="0">
                <a:solidFill>
                  <a:schemeClr val="bg1"/>
                </a:solidFill>
                <a:latin typeface="+mn-lt"/>
              </a:rPr>
              <a:t>ISAS WP3 is built on the results of previous</a:t>
            </a:r>
            <a:r>
              <a:rPr lang="en-US" sz="2000" b="1" dirty="0">
                <a:solidFill>
                  <a:schemeClr val="bg1"/>
                </a:solidFill>
                <a:latin typeface="+mn-lt"/>
              </a:rPr>
              <a:t> I.FAST </a:t>
            </a:r>
            <a:r>
              <a:rPr lang="en-US" sz="2000" dirty="0">
                <a:solidFill>
                  <a:schemeClr val="bg1"/>
                </a:solidFill>
                <a:latin typeface="+mn-lt"/>
              </a:rPr>
              <a:t>and </a:t>
            </a:r>
            <a:r>
              <a:rPr lang="en-US" sz="2000" b="1" dirty="0">
                <a:solidFill>
                  <a:schemeClr val="bg1"/>
                </a:solidFill>
                <a:latin typeface="+mn-lt"/>
              </a:rPr>
              <a:t>ARIES</a:t>
            </a:r>
            <a:r>
              <a:rPr lang="en-US" sz="2000" dirty="0">
                <a:solidFill>
                  <a:schemeClr val="bg1"/>
                </a:solidFill>
                <a:latin typeface="+mn-lt"/>
              </a:rPr>
              <a:t> EU collaborations and will further increase TRL with </a:t>
            </a:r>
            <a:r>
              <a:rPr lang="en-US" sz="2000" b="1" dirty="0">
                <a:solidFill>
                  <a:schemeClr val="bg1"/>
                </a:solidFill>
                <a:latin typeface="+mn-lt"/>
              </a:rPr>
              <a:t>EPITA</a:t>
            </a:r>
            <a:r>
              <a:rPr lang="en-US" sz="2000" dirty="0">
                <a:solidFill>
                  <a:schemeClr val="bg1"/>
                </a:solidFill>
                <a:latin typeface="+mn-lt"/>
              </a:rPr>
              <a:t> project</a:t>
            </a:r>
            <a:br>
              <a:rPr lang="en-US" sz="2000" dirty="0">
                <a:solidFill>
                  <a:schemeClr val="bg1"/>
                </a:solidFill>
                <a:latin typeface="+mn-lt"/>
              </a:rPr>
            </a:br>
            <a:r>
              <a:rPr lang="en-US" sz="2000" i="1" dirty="0">
                <a:solidFill>
                  <a:schemeClr val="bg1"/>
                </a:solidFill>
                <a:latin typeface="+mn-lt"/>
              </a:rPr>
              <a:t>(Zanon and RI are partners in EPITA)</a:t>
            </a:r>
          </a:p>
        </p:txBody>
      </p:sp>
    </p:spTree>
    <p:extLst>
      <p:ext uri="{BB962C8B-B14F-4D97-AF65-F5344CB8AC3E}">
        <p14:creationId xmlns:p14="http://schemas.microsoft.com/office/powerpoint/2010/main" val="3728752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772FE-DDBD-8A96-AD25-2A1458DD943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5AF6CD-5E43-A82D-9B07-E404B4E1EC03}"/>
              </a:ext>
            </a:extLst>
          </p:cNvPr>
          <p:cNvSpPr txBox="1"/>
          <p:nvPr/>
        </p:nvSpPr>
        <p:spPr>
          <a:xfrm>
            <a:off x="3067919" y="284907"/>
            <a:ext cx="8169544" cy="646331"/>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r>
              <a:rPr lang="en-US" sz="2800" b="1" dirty="0">
                <a:solidFill>
                  <a:schemeClr val="bg2">
                    <a:lumMod val="50000"/>
                  </a:schemeClr>
                </a:solidFill>
              </a:rPr>
              <a:t> </a:t>
            </a:r>
            <a:r>
              <a:rPr lang="en-US" sz="3600" b="1" dirty="0">
                <a:solidFill>
                  <a:srgbClr val="A1BF31"/>
                </a:solidFill>
              </a:rPr>
              <a:t>Motivation</a:t>
            </a:r>
            <a:endParaRPr lang="en-US" sz="2000" b="1" dirty="0">
              <a:solidFill>
                <a:srgbClr val="A1BF31"/>
              </a:solidFill>
            </a:endParaRPr>
          </a:p>
        </p:txBody>
      </p:sp>
      <p:pic>
        <p:nvPicPr>
          <p:cNvPr id="5" name="Picture 2" descr="Innovate for Sustainable Accelerating Systems: Kick-Off Meeting">
            <a:extLst>
              <a:ext uri="{FF2B5EF4-FFF2-40B4-BE49-F238E27FC236}">
                <a16:creationId xmlns:a16="http://schemas.microsoft.com/office/drawing/2014/main" id="{7ECF1124-7605-47B9-8286-8B1E7EB76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numero diapositiva 7">
            <a:extLst>
              <a:ext uri="{FF2B5EF4-FFF2-40B4-BE49-F238E27FC236}">
                <a16:creationId xmlns:a16="http://schemas.microsoft.com/office/drawing/2014/main" id="{F19E70FF-241F-7021-76A2-036F06973437}"/>
              </a:ext>
            </a:extLst>
          </p:cNvPr>
          <p:cNvSpPr>
            <a:spLocks noGrp="1"/>
          </p:cNvSpPr>
          <p:nvPr>
            <p:ph type="sldNum" sz="quarter" idx="12"/>
          </p:nvPr>
        </p:nvSpPr>
        <p:spPr/>
        <p:txBody>
          <a:bodyPr/>
          <a:lstStyle/>
          <a:p>
            <a:fld id="{4068FCCF-9A80-B240-8D85-84F960565AFA}" type="slidenum">
              <a:rPr lang="en-BE" smtClean="0"/>
              <a:t>4</a:t>
            </a:fld>
            <a:endParaRPr lang="en-BE"/>
          </a:p>
        </p:txBody>
      </p:sp>
      <mc:AlternateContent xmlns:mc="http://schemas.openxmlformats.org/markup-compatibility/2006" xmlns:a14="http://schemas.microsoft.com/office/drawing/2010/main">
        <mc:Choice Requires="a14">
          <p:sp>
            <p:nvSpPr>
              <p:cNvPr id="14" name="TextBox 1">
                <a:extLst>
                  <a:ext uri="{FF2B5EF4-FFF2-40B4-BE49-F238E27FC236}">
                    <a16:creationId xmlns:a16="http://schemas.microsoft.com/office/drawing/2014/main" id="{192077E1-85B5-6505-D34D-F7D45F65FE4A}"/>
                  </a:ext>
                </a:extLst>
              </p:cNvPr>
              <p:cNvSpPr txBox="1"/>
              <p:nvPr/>
            </p:nvSpPr>
            <p:spPr>
              <a:xfrm>
                <a:off x="694186" y="2118389"/>
                <a:ext cx="4761123" cy="756682"/>
              </a:xfrm>
              <a:custGeom>
                <a:avLst/>
                <a:gdLst>
                  <a:gd name="csX0" fmla="*/ 0 w 4761123"/>
                  <a:gd name="csY0" fmla="*/ 0 h 756682"/>
                  <a:gd name="csX1" fmla="*/ 690363 w 4761123"/>
                  <a:gd name="csY1" fmla="*/ 0 h 756682"/>
                  <a:gd name="csX2" fmla="*/ 1142670 w 4761123"/>
                  <a:gd name="csY2" fmla="*/ 0 h 756682"/>
                  <a:gd name="csX3" fmla="*/ 1785421 w 4761123"/>
                  <a:gd name="csY3" fmla="*/ 0 h 756682"/>
                  <a:gd name="csX4" fmla="*/ 2475784 w 4761123"/>
                  <a:gd name="csY4" fmla="*/ 0 h 756682"/>
                  <a:gd name="csX5" fmla="*/ 2928091 w 4761123"/>
                  <a:gd name="csY5" fmla="*/ 0 h 756682"/>
                  <a:gd name="csX6" fmla="*/ 3428009 w 4761123"/>
                  <a:gd name="csY6" fmla="*/ 0 h 756682"/>
                  <a:gd name="csX7" fmla="*/ 4070760 w 4761123"/>
                  <a:gd name="csY7" fmla="*/ 0 h 756682"/>
                  <a:gd name="csX8" fmla="*/ 4761123 w 4761123"/>
                  <a:gd name="csY8" fmla="*/ 0 h 756682"/>
                  <a:gd name="csX9" fmla="*/ 4761123 w 4761123"/>
                  <a:gd name="csY9" fmla="*/ 378341 h 756682"/>
                  <a:gd name="csX10" fmla="*/ 4761123 w 4761123"/>
                  <a:gd name="csY10" fmla="*/ 756682 h 756682"/>
                  <a:gd name="csX11" fmla="*/ 4070760 w 4761123"/>
                  <a:gd name="csY11" fmla="*/ 756682 h 756682"/>
                  <a:gd name="csX12" fmla="*/ 3618453 w 4761123"/>
                  <a:gd name="csY12" fmla="*/ 756682 h 756682"/>
                  <a:gd name="csX13" fmla="*/ 3023313 w 4761123"/>
                  <a:gd name="csY13" fmla="*/ 756682 h 756682"/>
                  <a:gd name="csX14" fmla="*/ 2332950 w 4761123"/>
                  <a:gd name="csY14" fmla="*/ 756682 h 756682"/>
                  <a:gd name="csX15" fmla="*/ 1785421 w 4761123"/>
                  <a:gd name="csY15" fmla="*/ 756682 h 756682"/>
                  <a:gd name="csX16" fmla="*/ 1237892 w 4761123"/>
                  <a:gd name="csY16" fmla="*/ 756682 h 756682"/>
                  <a:gd name="csX17" fmla="*/ 595140 w 4761123"/>
                  <a:gd name="csY17" fmla="*/ 756682 h 756682"/>
                  <a:gd name="csX18" fmla="*/ 0 w 4761123"/>
                  <a:gd name="csY18" fmla="*/ 756682 h 756682"/>
                  <a:gd name="csX19" fmla="*/ 0 w 4761123"/>
                  <a:gd name="csY19" fmla="*/ 370774 h 756682"/>
                  <a:gd name="csX20" fmla="*/ 0 w 4761123"/>
                  <a:gd name="csY20" fmla="*/ 0 h 7566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761123" h="756682" extrusionOk="0">
                    <a:moveTo>
                      <a:pt x="0" y="0"/>
                    </a:moveTo>
                    <a:cubicBezTo>
                      <a:pt x="333420" y="-73805"/>
                      <a:pt x="378819" y="294"/>
                      <a:pt x="690363" y="0"/>
                    </a:cubicBezTo>
                    <a:cubicBezTo>
                      <a:pt x="1001907" y="-294"/>
                      <a:pt x="963783" y="21949"/>
                      <a:pt x="1142670" y="0"/>
                    </a:cubicBezTo>
                    <a:cubicBezTo>
                      <a:pt x="1321557" y="-21949"/>
                      <a:pt x="1511898" y="9516"/>
                      <a:pt x="1785421" y="0"/>
                    </a:cubicBezTo>
                    <a:cubicBezTo>
                      <a:pt x="2058944" y="-9516"/>
                      <a:pt x="2214332" y="43615"/>
                      <a:pt x="2475784" y="0"/>
                    </a:cubicBezTo>
                    <a:cubicBezTo>
                      <a:pt x="2737236" y="-43615"/>
                      <a:pt x="2724902" y="5912"/>
                      <a:pt x="2928091" y="0"/>
                    </a:cubicBezTo>
                    <a:cubicBezTo>
                      <a:pt x="3131280" y="-5912"/>
                      <a:pt x="3297412" y="30782"/>
                      <a:pt x="3428009" y="0"/>
                    </a:cubicBezTo>
                    <a:cubicBezTo>
                      <a:pt x="3558606" y="-30782"/>
                      <a:pt x="3883772" y="71880"/>
                      <a:pt x="4070760" y="0"/>
                    </a:cubicBezTo>
                    <a:cubicBezTo>
                      <a:pt x="4257748" y="-71880"/>
                      <a:pt x="4470057" y="45111"/>
                      <a:pt x="4761123" y="0"/>
                    </a:cubicBezTo>
                    <a:cubicBezTo>
                      <a:pt x="4782323" y="145906"/>
                      <a:pt x="4753206" y="212613"/>
                      <a:pt x="4761123" y="378341"/>
                    </a:cubicBezTo>
                    <a:cubicBezTo>
                      <a:pt x="4769040" y="544069"/>
                      <a:pt x="4740484" y="590884"/>
                      <a:pt x="4761123" y="756682"/>
                    </a:cubicBezTo>
                    <a:cubicBezTo>
                      <a:pt x="4497600" y="767732"/>
                      <a:pt x="4300684" y="734462"/>
                      <a:pt x="4070760" y="756682"/>
                    </a:cubicBezTo>
                    <a:cubicBezTo>
                      <a:pt x="3840836" y="778902"/>
                      <a:pt x="3774504" y="736766"/>
                      <a:pt x="3618453" y="756682"/>
                    </a:cubicBezTo>
                    <a:cubicBezTo>
                      <a:pt x="3462402" y="776598"/>
                      <a:pt x="3222166" y="732888"/>
                      <a:pt x="3023313" y="756682"/>
                    </a:cubicBezTo>
                    <a:cubicBezTo>
                      <a:pt x="2824460" y="780476"/>
                      <a:pt x="2512554" y="712653"/>
                      <a:pt x="2332950" y="756682"/>
                    </a:cubicBezTo>
                    <a:cubicBezTo>
                      <a:pt x="2153346" y="800711"/>
                      <a:pt x="2025307" y="737959"/>
                      <a:pt x="1785421" y="756682"/>
                    </a:cubicBezTo>
                    <a:cubicBezTo>
                      <a:pt x="1545535" y="775405"/>
                      <a:pt x="1399916" y="752473"/>
                      <a:pt x="1237892" y="756682"/>
                    </a:cubicBezTo>
                    <a:cubicBezTo>
                      <a:pt x="1075868" y="760891"/>
                      <a:pt x="901829" y="707525"/>
                      <a:pt x="595140" y="756682"/>
                    </a:cubicBezTo>
                    <a:cubicBezTo>
                      <a:pt x="288451" y="805839"/>
                      <a:pt x="154977" y="745067"/>
                      <a:pt x="0" y="756682"/>
                    </a:cubicBezTo>
                    <a:cubicBezTo>
                      <a:pt x="-16288" y="629990"/>
                      <a:pt x="17058" y="545763"/>
                      <a:pt x="0" y="370774"/>
                    </a:cubicBezTo>
                    <a:cubicBezTo>
                      <a:pt x="-17058" y="195785"/>
                      <a:pt x="5700" y="151093"/>
                      <a:pt x="0" y="0"/>
                    </a:cubicBezTo>
                    <a:close/>
                  </a:path>
                </a:pathLst>
              </a:custGeom>
              <a:noFill/>
              <a:ln>
                <a:noFill/>
                <a:extLst>
                  <a:ext uri="{C807C97D-BFC1-408E-A445-0C87EB9F89A2}">
                    <ask:lineSketchStyleProps xmlns:ask="http://schemas.microsoft.com/office/drawing/2018/sketchyshapes" sd="1231081863">
                      <a:prstGeom prst="rect">
                        <a:avLst/>
                      </a:prstGeom>
                      <ask:type>
                        <ask:lineSketchScribble/>
                      </ask:type>
                    </ask:lineSketchStyleProps>
                  </a:ext>
                </a:extLst>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it-IT" sz="2400" b="1" i="1" smtClean="0">
                              <a:latin typeface="Cambria Math" panose="02040503050406030204" pitchFamily="18" charset="0"/>
                            </a:rPr>
                          </m:ctrlPr>
                        </m:sSubPr>
                        <m:e>
                          <m:r>
                            <a:rPr lang="it-IT" sz="2400" b="1" i="1" smtClean="0">
                              <a:latin typeface="Cambria Math" panose="02040503050406030204" pitchFamily="18" charset="0"/>
                            </a:rPr>
                            <m:t>𝑸</m:t>
                          </m:r>
                        </m:e>
                        <m:sub>
                          <m:r>
                            <a:rPr lang="it-IT" sz="2400" b="1" i="1" smtClean="0">
                              <a:latin typeface="Cambria Math" panose="02040503050406030204" pitchFamily="18" charset="0"/>
                            </a:rPr>
                            <m:t>𝟎</m:t>
                          </m:r>
                        </m:sub>
                      </m:sSub>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1</m:t>
                          </m:r>
                        </m:num>
                        <m:den>
                          <m:sSub>
                            <m:sSubPr>
                              <m:ctrlPr>
                                <a:rPr lang="it-IT" sz="2400" i="1">
                                  <a:latin typeface="Cambria Math" panose="02040503050406030204" pitchFamily="18" charset="0"/>
                                </a:rPr>
                              </m:ctrlPr>
                            </m:sSubPr>
                            <m:e>
                              <m:r>
                                <a:rPr lang="it-IT" sz="2400" i="1">
                                  <a:latin typeface="Cambria Math" panose="02040503050406030204" pitchFamily="18" charset="0"/>
                                </a:rPr>
                                <m:t>𝑅</m:t>
                              </m:r>
                            </m:e>
                            <m:sub>
                              <m:r>
                                <a:rPr lang="it-IT" sz="2400" i="1">
                                  <a:latin typeface="Cambria Math" panose="02040503050406030204" pitchFamily="18" charset="0"/>
                                </a:rPr>
                                <m:t>𝐵𝐶𝑆</m:t>
                              </m:r>
                            </m:sub>
                          </m:sSub>
                          <m:r>
                            <a:rPr lang="it-IT" sz="2400" i="1">
                              <a:latin typeface="Cambria Math" panose="02040503050406030204" pitchFamily="18" charset="0"/>
                            </a:rPr>
                            <m:t>+</m:t>
                          </m:r>
                          <m:sSub>
                            <m:sSubPr>
                              <m:ctrlPr>
                                <a:rPr lang="it-IT" sz="2400" i="1">
                                  <a:latin typeface="Cambria Math" panose="02040503050406030204" pitchFamily="18" charset="0"/>
                                </a:rPr>
                              </m:ctrlPr>
                            </m:sSubPr>
                            <m:e>
                              <m:r>
                                <a:rPr lang="it-IT" sz="2400" i="1">
                                  <a:latin typeface="Cambria Math" panose="02040503050406030204" pitchFamily="18" charset="0"/>
                                </a:rPr>
                                <m:t>𝑅</m:t>
                              </m:r>
                            </m:e>
                            <m:sub>
                              <m:r>
                                <a:rPr lang="it-IT" sz="2400" i="1">
                                  <a:latin typeface="Cambria Math" panose="02040503050406030204" pitchFamily="18" charset="0"/>
                                </a:rPr>
                                <m:t>𝑟𝑒𝑠</m:t>
                              </m:r>
                            </m:sub>
                          </m:sSub>
                          <m:r>
                            <a:rPr lang="it-IT" sz="2400" b="0" i="1" smtClean="0">
                              <a:latin typeface="Cambria Math" panose="02040503050406030204" pitchFamily="18" charset="0"/>
                            </a:rPr>
                            <m:t>+</m:t>
                          </m:r>
                          <m:r>
                            <a:rPr lang="it-IT" sz="2400" b="1" i="1" smtClean="0">
                              <a:solidFill>
                                <a:srgbClr val="98C21F"/>
                              </a:solidFill>
                              <a:latin typeface="Cambria Math" panose="02040503050406030204" pitchFamily="18" charset="0"/>
                            </a:rPr>
                            <m:t>𝜼</m:t>
                          </m:r>
                          <m:r>
                            <a:rPr lang="it-IT" sz="2400" b="1" i="1" smtClean="0">
                              <a:solidFill>
                                <a:srgbClr val="98C21F"/>
                              </a:solidFill>
                              <a:latin typeface="Cambria Math" panose="02040503050406030204" pitchFamily="18" charset="0"/>
                            </a:rPr>
                            <m:t> </m:t>
                          </m:r>
                          <m:r>
                            <a:rPr lang="it-IT" sz="2400" b="1" i="1">
                              <a:solidFill>
                                <a:srgbClr val="98C21F"/>
                              </a:solidFill>
                              <a:latin typeface="Cambria Math" panose="02040503050406030204" pitchFamily="18" charset="0"/>
                            </a:rPr>
                            <m:t>𝑺</m:t>
                          </m:r>
                          <m:r>
                            <a:rPr lang="it-IT" sz="2400" b="1" i="1">
                              <a:solidFill>
                                <a:srgbClr val="98C21F"/>
                              </a:solidFill>
                              <a:latin typeface="Cambria Math" panose="02040503050406030204" pitchFamily="18" charset="0"/>
                            </a:rPr>
                            <m:t> </m:t>
                          </m:r>
                          <m:r>
                            <a:rPr lang="it-IT" sz="2400" b="1" i="1">
                              <a:solidFill>
                                <a:srgbClr val="98C21F"/>
                              </a:solidFill>
                              <a:latin typeface="Cambria Math" panose="02040503050406030204" pitchFamily="18" charset="0"/>
                            </a:rPr>
                            <m:t>𝑩</m:t>
                          </m:r>
                        </m:den>
                      </m:f>
                    </m:oMath>
                  </m:oMathPara>
                </a14:m>
                <a:endParaRPr lang="en-US" sz="2400" dirty="0">
                  <a:latin typeface="Montserrat" panose="00000500000000000000" pitchFamily="50" charset="0"/>
                </a:endParaRPr>
              </a:p>
            </p:txBody>
          </p:sp>
        </mc:Choice>
        <mc:Fallback xmlns="">
          <p:sp>
            <p:nvSpPr>
              <p:cNvPr id="14" name="TextBox 1">
                <a:extLst>
                  <a:ext uri="{FF2B5EF4-FFF2-40B4-BE49-F238E27FC236}">
                    <a16:creationId xmlns:a16="http://schemas.microsoft.com/office/drawing/2014/main" id="{192077E1-85B5-6505-D34D-F7D45F65FE4A}"/>
                  </a:ext>
                </a:extLst>
              </p:cNvPr>
              <p:cNvSpPr txBox="1">
                <a:spLocks noRot="1" noChangeAspect="1" noMove="1" noResize="1" noEditPoints="1" noAdjustHandles="1" noChangeArrowheads="1" noChangeShapeType="1" noTextEdit="1"/>
              </p:cNvSpPr>
              <p:nvPr/>
            </p:nvSpPr>
            <p:spPr>
              <a:xfrm>
                <a:off x="694186" y="2118389"/>
                <a:ext cx="4761123" cy="756682"/>
              </a:xfrm>
              <a:prstGeom prst="rect">
                <a:avLst/>
              </a:prstGeom>
              <a:blipFill>
                <a:blip r:embed="rId3"/>
                <a:stretch>
                  <a:fillRect/>
                </a:stretch>
              </a:blipFill>
              <a:ln>
                <a:noFill/>
                <a:extLst>
                  <a:ext uri="{C807C97D-BFC1-408E-A445-0C87EB9F89A2}">
                    <ask:lineSketchStyleProps xmlns:ask="http://schemas.microsoft.com/office/drawing/2018/sketchyshapes" sd="1231081863">
                      <a:custGeom>
                        <a:avLst/>
                        <a:gdLst>
                          <a:gd name="csX0" fmla="*/ 0 w 4761123"/>
                          <a:gd name="csY0" fmla="*/ 0 h 756682"/>
                          <a:gd name="csX1" fmla="*/ 690363 w 4761123"/>
                          <a:gd name="csY1" fmla="*/ 0 h 756682"/>
                          <a:gd name="csX2" fmla="*/ 1142670 w 4761123"/>
                          <a:gd name="csY2" fmla="*/ 0 h 756682"/>
                          <a:gd name="csX3" fmla="*/ 1785421 w 4761123"/>
                          <a:gd name="csY3" fmla="*/ 0 h 756682"/>
                          <a:gd name="csX4" fmla="*/ 2475784 w 4761123"/>
                          <a:gd name="csY4" fmla="*/ 0 h 756682"/>
                          <a:gd name="csX5" fmla="*/ 2928091 w 4761123"/>
                          <a:gd name="csY5" fmla="*/ 0 h 756682"/>
                          <a:gd name="csX6" fmla="*/ 3428009 w 4761123"/>
                          <a:gd name="csY6" fmla="*/ 0 h 756682"/>
                          <a:gd name="csX7" fmla="*/ 4070760 w 4761123"/>
                          <a:gd name="csY7" fmla="*/ 0 h 756682"/>
                          <a:gd name="csX8" fmla="*/ 4761123 w 4761123"/>
                          <a:gd name="csY8" fmla="*/ 0 h 756682"/>
                          <a:gd name="csX9" fmla="*/ 4761123 w 4761123"/>
                          <a:gd name="csY9" fmla="*/ 378341 h 756682"/>
                          <a:gd name="csX10" fmla="*/ 4761123 w 4761123"/>
                          <a:gd name="csY10" fmla="*/ 756682 h 756682"/>
                          <a:gd name="csX11" fmla="*/ 4070760 w 4761123"/>
                          <a:gd name="csY11" fmla="*/ 756682 h 756682"/>
                          <a:gd name="csX12" fmla="*/ 3618453 w 4761123"/>
                          <a:gd name="csY12" fmla="*/ 756682 h 756682"/>
                          <a:gd name="csX13" fmla="*/ 3023313 w 4761123"/>
                          <a:gd name="csY13" fmla="*/ 756682 h 756682"/>
                          <a:gd name="csX14" fmla="*/ 2332950 w 4761123"/>
                          <a:gd name="csY14" fmla="*/ 756682 h 756682"/>
                          <a:gd name="csX15" fmla="*/ 1785421 w 4761123"/>
                          <a:gd name="csY15" fmla="*/ 756682 h 756682"/>
                          <a:gd name="csX16" fmla="*/ 1237892 w 4761123"/>
                          <a:gd name="csY16" fmla="*/ 756682 h 756682"/>
                          <a:gd name="csX17" fmla="*/ 595140 w 4761123"/>
                          <a:gd name="csY17" fmla="*/ 756682 h 756682"/>
                          <a:gd name="csX18" fmla="*/ 0 w 4761123"/>
                          <a:gd name="csY18" fmla="*/ 756682 h 756682"/>
                          <a:gd name="csX19" fmla="*/ 0 w 4761123"/>
                          <a:gd name="csY19" fmla="*/ 370774 h 756682"/>
                          <a:gd name="csX20" fmla="*/ 0 w 4761123"/>
                          <a:gd name="csY20" fmla="*/ 0 h 7566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761123" h="756682" extrusionOk="0">
                            <a:moveTo>
                              <a:pt x="0" y="0"/>
                            </a:moveTo>
                            <a:cubicBezTo>
                              <a:pt x="333420" y="-73805"/>
                              <a:pt x="378819" y="294"/>
                              <a:pt x="690363" y="0"/>
                            </a:cubicBezTo>
                            <a:cubicBezTo>
                              <a:pt x="1001907" y="-294"/>
                              <a:pt x="963783" y="21949"/>
                              <a:pt x="1142670" y="0"/>
                            </a:cubicBezTo>
                            <a:cubicBezTo>
                              <a:pt x="1321557" y="-21949"/>
                              <a:pt x="1511898" y="9516"/>
                              <a:pt x="1785421" y="0"/>
                            </a:cubicBezTo>
                            <a:cubicBezTo>
                              <a:pt x="2058944" y="-9516"/>
                              <a:pt x="2214332" y="43615"/>
                              <a:pt x="2475784" y="0"/>
                            </a:cubicBezTo>
                            <a:cubicBezTo>
                              <a:pt x="2737236" y="-43615"/>
                              <a:pt x="2724902" y="5912"/>
                              <a:pt x="2928091" y="0"/>
                            </a:cubicBezTo>
                            <a:cubicBezTo>
                              <a:pt x="3131280" y="-5912"/>
                              <a:pt x="3297412" y="30782"/>
                              <a:pt x="3428009" y="0"/>
                            </a:cubicBezTo>
                            <a:cubicBezTo>
                              <a:pt x="3558606" y="-30782"/>
                              <a:pt x="3883772" y="71880"/>
                              <a:pt x="4070760" y="0"/>
                            </a:cubicBezTo>
                            <a:cubicBezTo>
                              <a:pt x="4257748" y="-71880"/>
                              <a:pt x="4470057" y="45111"/>
                              <a:pt x="4761123" y="0"/>
                            </a:cubicBezTo>
                            <a:cubicBezTo>
                              <a:pt x="4782323" y="145906"/>
                              <a:pt x="4753206" y="212613"/>
                              <a:pt x="4761123" y="378341"/>
                            </a:cubicBezTo>
                            <a:cubicBezTo>
                              <a:pt x="4769040" y="544069"/>
                              <a:pt x="4740484" y="590884"/>
                              <a:pt x="4761123" y="756682"/>
                            </a:cubicBezTo>
                            <a:cubicBezTo>
                              <a:pt x="4497600" y="767732"/>
                              <a:pt x="4300684" y="734462"/>
                              <a:pt x="4070760" y="756682"/>
                            </a:cubicBezTo>
                            <a:cubicBezTo>
                              <a:pt x="3840836" y="778902"/>
                              <a:pt x="3774504" y="736766"/>
                              <a:pt x="3618453" y="756682"/>
                            </a:cubicBezTo>
                            <a:cubicBezTo>
                              <a:pt x="3462402" y="776598"/>
                              <a:pt x="3222166" y="732888"/>
                              <a:pt x="3023313" y="756682"/>
                            </a:cubicBezTo>
                            <a:cubicBezTo>
                              <a:pt x="2824460" y="780476"/>
                              <a:pt x="2512554" y="712653"/>
                              <a:pt x="2332950" y="756682"/>
                            </a:cubicBezTo>
                            <a:cubicBezTo>
                              <a:pt x="2153346" y="800711"/>
                              <a:pt x="2025307" y="737959"/>
                              <a:pt x="1785421" y="756682"/>
                            </a:cubicBezTo>
                            <a:cubicBezTo>
                              <a:pt x="1545535" y="775405"/>
                              <a:pt x="1399916" y="752473"/>
                              <a:pt x="1237892" y="756682"/>
                            </a:cubicBezTo>
                            <a:cubicBezTo>
                              <a:pt x="1075868" y="760891"/>
                              <a:pt x="901829" y="707525"/>
                              <a:pt x="595140" y="756682"/>
                            </a:cubicBezTo>
                            <a:cubicBezTo>
                              <a:pt x="288451" y="805839"/>
                              <a:pt x="154977" y="745067"/>
                              <a:pt x="0" y="756682"/>
                            </a:cubicBezTo>
                            <a:cubicBezTo>
                              <a:pt x="-16288" y="629990"/>
                              <a:pt x="17058" y="545763"/>
                              <a:pt x="0" y="370774"/>
                            </a:cubicBezTo>
                            <a:cubicBezTo>
                              <a:pt x="-17058" y="195785"/>
                              <a:pt x="5700" y="151093"/>
                              <a:pt x="0" y="0"/>
                            </a:cubicBezTo>
                            <a:close/>
                          </a:path>
                        </a:pathLst>
                      </a:custGeom>
                      <ask:type>
                        <ask:lineSketchScribble/>
                      </ask:type>
                    </ask:lineSketchStyleProps>
                  </a:ext>
                </a:extLst>
              </a:ln>
            </p:spPr>
            <p:txBody>
              <a:bodyPr/>
              <a:lstStyle/>
              <a:p>
                <a:r>
                  <a:rPr lang="it-IT">
                    <a:noFill/>
                  </a:rPr>
                  <a:t> </a:t>
                </a:r>
              </a:p>
            </p:txBody>
          </p:sp>
        </mc:Fallback>
      </mc:AlternateContent>
      <p:sp>
        <p:nvSpPr>
          <p:cNvPr id="15" name="Rectangle 14">
            <a:extLst>
              <a:ext uri="{FF2B5EF4-FFF2-40B4-BE49-F238E27FC236}">
                <a16:creationId xmlns:a16="http://schemas.microsoft.com/office/drawing/2014/main" id="{01422286-7AF0-C6EE-43E6-A17D61AD6043}"/>
              </a:ext>
            </a:extLst>
          </p:cNvPr>
          <p:cNvSpPr/>
          <p:nvPr/>
        </p:nvSpPr>
        <p:spPr>
          <a:xfrm>
            <a:off x="898722" y="6035527"/>
            <a:ext cx="4953583" cy="230832"/>
          </a:xfrm>
          <a:prstGeom prst="rect">
            <a:avLst/>
          </a:prstGeom>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fontAlgn="base">
              <a:spcBef>
                <a:spcPct val="0"/>
              </a:spcBef>
              <a:spcAft>
                <a:spcPct val="0"/>
              </a:spcAft>
            </a:pPr>
            <a:r>
              <a:rPr lang="en-US" sz="900" i="1" dirty="0">
                <a:solidFill>
                  <a:srgbClr val="000000"/>
                </a:solidFill>
              </a:rPr>
              <a:t>A. Romanenko, A. </a:t>
            </a:r>
            <a:r>
              <a:rPr lang="en-US" sz="900" i="1" dirty="0" err="1">
                <a:solidFill>
                  <a:srgbClr val="000000"/>
                </a:solidFill>
              </a:rPr>
              <a:t>Grassellino</a:t>
            </a:r>
            <a:r>
              <a:rPr lang="en-US" sz="900" i="1" dirty="0">
                <a:solidFill>
                  <a:srgbClr val="000000"/>
                </a:solidFill>
              </a:rPr>
              <a:t>, O. </a:t>
            </a:r>
            <a:r>
              <a:rPr lang="en-US" sz="900" i="1" dirty="0" err="1">
                <a:solidFill>
                  <a:srgbClr val="000000"/>
                </a:solidFill>
              </a:rPr>
              <a:t>Melnychuk</a:t>
            </a:r>
            <a:r>
              <a:rPr lang="en-US" sz="900" i="1" dirty="0">
                <a:solidFill>
                  <a:srgbClr val="000000"/>
                </a:solidFill>
              </a:rPr>
              <a:t>, D. A. </a:t>
            </a:r>
            <a:r>
              <a:rPr lang="en-US" sz="900" i="1" dirty="0" err="1">
                <a:solidFill>
                  <a:srgbClr val="000000"/>
                </a:solidFill>
              </a:rPr>
              <a:t>Sergatskov</a:t>
            </a:r>
            <a:r>
              <a:rPr lang="en-US" sz="900" i="1" dirty="0">
                <a:solidFill>
                  <a:srgbClr val="000000"/>
                </a:solidFill>
              </a:rPr>
              <a:t>, </a:t>
            </a:r>
            <a:r>
              <a:rPr lang="hu-HU" sz="900" i="1" dirty="0">
                <a:solidFill>
                  <a:srgbClr val="000000"/>
                </a:solidFill>
              </a:rPr>
              <a:t>J. Appl. Phys. 115, 184903 (2014) </a:t>
            </a:r>
          </a:p>
        </p:txBody>
      </p:sp>
      <p:pic>
        <p:nvPicPr>
          <p:cNvPr id="16" name="Immagine 15">
            <a:extLst>
              <a:ext uri="{FF2B5EF4-FFF2-40B4-BE49-F238E27FC236}">
                <a16:creationId xmlns:a16="http://schemas.microsoft.com/office/drawing/2014/main" id="{48F4D661-E3F8-34D3-1D67-5F003A2FF3FC}"/>
              </a:ext>
            </a:extLst>
          </p:cNvPr>
          <p:cNvPicPr>
            <a:picLocks noChangeAspect="1"/>
          </p:cNvPicPr>
          <p:nvPr/>
        </p:nvPicPr>
        <p:blipFill>
          <a:blip r:embed="rId4"/>
          <a:stretch>
            <a:fillRect/>
          </a:stretch>
        </p:blipFill>
        <p:spPr>
          <a:xfrm>
            <a:off x="1057275" y="2971332"/>
            <a:ext cx="4034946" cy="3130118"/>
          </a:xfrm>
          <a:prstGeom prst="rect">
            <a:avLst/>
          </a:prstGeom>
        </p:spPr>
      </p:pic>
      <p:pic>
        <p:nvPicPr>
          <p:cNvPr id="17" name="Immagine 16">
            <a:extLst>
              <a:ext uri="{FF2B5EF4-FFF2-40B4-BE49-F238E27FC236}">
                <a16:creationId xmlns:a16="http://schemas.microsoft.com/office/drawing/2014/main" id="{A3357CCC-9A30-A9BB-4565-2CB901454265}"/>
              </a:ext>
            </a:extLst>
          </p:cNvPr>
          <p:cNvPicPr>
            <a:picLocks noChangeAspect="1"/>
          </p:cNvPicPr>
          <p:nvPr/>
        </p:nvPicPr>
        <p:blipFill>
          <a:blip r:embed="rId5"/>
          <a:stretch>
            <a:fillRect/>
          </a:stretch>
        </p:blipFill>
        <p:spPr>
          <a:xfrm>
            <a:off x="4911619" y="4347058"/>
            <a:ext cx="745989" cy="1224758"/>
          </a:xfrm>
          <a:prstGeom prst="rect">
            <a:avLst/>
          </a:prstGeom>
        </p:spPr>
      </p:pic>
      <p:pic>
        <p:nvPicPr>
          <p:cNvPr id="18" name="Picture 4" descr="File:EfektMeisnera.svg">
            <a:hlinkClick r:id="rId6"/>
            <a:extLst>
              <a:ext uri="{FF2B5EF4-FFF2-40B4-BE49-F238E27FC236}">
                <a16:creationId xmlns:a16="http://schemas.microsoft.com/office/drawing/2014/main" id="{27F73B02-3DF1-D5A9-5CEF-49DD7617132C}"/>
              </a:ext>
            </a:extLst>
          </p:cNvPr>
          <p:cNvPicPr>
            <a:picLocks noChangeAspect="1" noChangeArrowheads="1"/>
          </p:cNvPicPr>
          <p:nvPr/>
        </p:nvPicPr>
        <p:blipFill rotWithShape="1">
          <a:blip r:embed="rId7" cstate="print"/>
          <a:srcRect l="44832" t="12185" b="12950"/>
          <a:stretch/>
        </p:blipFill>
        <p:spPr bwMode="auto">
          <a:xfrm>
            <a:off x="4833349" y="3087907"/>
            <a:ext cx="902530" cy="1224758"/>
          </a:xfrm>
          <a:prstGeom prst="rect">
            <a:avLst/>
          </a:prstGeom>
          <a:noFill/>
        </p:spPr>
      </p:pic>
      <p:grpSp>
        <p:nvGrpSpPr>
          <p:cNvPr id="19" name="Gruppo 18">
            <a:extLst>
              <a:ext uri="{FF2B5EF4-FFF2-40B4-BE49-F238E27FC236}">
                <a16:creationId xmlns:a16="http://schemas.microsoft.com/office/drawing/2014/main" id="{1A136EAD-2931-81D5-DB5E-7C2A005A198D}"/>
              </a:ext>
            </a:extLst>
          </p:cNvPr>
          <p:cNvGrpSpPr/>
          <p:nvPr/>
        </p:nvGrpSpPr>
        <p:grpSpPr>
          <a:xfrm>
            <a:off x="6757788" y="1784055"/>
            <a:ext cx="4761123" cy="3932186"/>
            <a:chOff x="6836374" y="2497941"/>
            <a:chExt cx="4761123" cy="3932186"/>
          </a:xfrm>
        </p:grpSpPr>
        <p:pic>
          <p:nvPicPr>
            <p:cNvPr id="20" name="Immagine 19">
              <a:extLst>
                <a:ext uri="{FF2B5EF4-FFF2-40B4-BE49-F238E27FC236}">
                  <a16:creationId xmlns:a16="http://schemas.microsoft.com/office/drawing/2014/main" id="{D812C54C-3FBF-726A-113C-562353FD6FC6}"/>
                </a:ext>
              </a:extLst>
            </p:cNvPr>
            <p:cNvPicPr>
              <a:picLocks noChangeAspect="1"/>
            </p:cNvPicPr>
            <p:nvPr/>
          </p:nvPicPr>
          <p:blipFill rotWithShape="1">
            <a:blip r:embed="rId8"/>
            <a:srcRect l="18195" t="19192" r="60755" b="63148"/>
            <a:stretch/>
          </p:blipFill>
          <p:spPr>
            <a:xfrm>
              <a:off x="6836374" y="2497941"/>
              <a:ext cx="4761123" cy="3932186"/>
            </a:xfrm>
            <a:prstGeom prst="rect">
              <a:avLst/>
            </a:prstGeom>
          </p:spPr>
        </p:pic>
        <p:sp>
          <p:nvSpPr>
            <p:cNvPr id="21" name="CasellaDiTesto 20">
              <a:extLst>
                <a:ext uri="{FF2B5EF4-FFF2-40B4-BE49-F238E27FC236}">
                  <a16:creationId xmlns:a16="http://schemas.microsoft.com/office/drawing/2014/main" id="{21EEEBC2-F962-09CD-B894-B7C4ED92DDE8}"/>
                </a:ext>
              </a:extLst>
            </p:cNvPr>
            <p:cNvSpPr txBox="1"/>
            <p:nvPr/>
          </p:nvSpPr>
          <p:spPr>
            <a:xfrm rot="20505524">
              <a:off x="8927564" y="5153330"/>
              <a:ext cx="1880580" cy="338554"/>
            </a:xfrm>
            <a:prstGeom prst="rect">
              <a:avLst/>
            </a:prstGeom>
            <a:noFill/>
          </p:spPr>
          <p:txBody>
            <a:bodyPr wrap="square">
              <a:spAutoFit/>
            </a:bodyPr>
            <a:lstStyle/>
            <a:p>
              <a:r>
                <a:rPr lang="en-US" sz="1600" b="1" dirty="0">
                  <a:solidFill>
                    <a:srgbClr val="7030A0"/>
                  </a:solidFill>
                  <a:latin typeface="Montserrat" panose="00000500000000000000" pitchFamily="50" charset="0"/>
                </a:rPr>
                <a:t>Fast cooldown</a:t>
              </a:r>
            </a:p>
          </p:txBody>
        </p:sp>
        <p:sp>
          <p:nvSpPr>
            <p:cNvPr id="22" name="CasellaDiTesto 21">
              <a:extLst>
                <a:ext uri="{FF2B5EF4-FFF2-40B4-BE49-F238E27FC236}">
                  <a16:creationId xmlns:a16="http://schemas.microsoft.com/office/drawing/2014/main" id="{3330DD87-D93F-9210-8E16-64EC85C2FA47}"/>
                </a:ext>
              </a:extLst>
            </p:cNvPr>
            <p:cNvSpPr txBox="1"/>
            <p:nvPr/>
          </p:nvSpPr>
          <p:spPr>
            <a:xfrm rot="19996465">
              <a:off x="7373882" y="4206575"/>
              <a:ext cx="1880580" cy="338554"/>
            </a:xfrm>
            <a:prstGeom prst="rect">
              <a:avLst/>
            </a:prstGeom>
            <a:noFill/>
          </p:spPr>
          <p:txBody>
            <a:bodyPr wrap="square">
              <a:spAutoFit/>
            </a:bodyPr>
            <a:lstStyle/>
            <a:p>
              <a:r>
                <a:rPr lang="en-US" sz="1600" b="1" dirty="0">
                  <a:solidFill>
                    <a:srgbClr val="FF0000"/>
                  </a:solidFill>
                  <a:latin typeface="Montserrat" panose="00000500000000000000" pitchFamily="50" charset="0"/>
                </a:rPr>
                <a:t>Slow cooldown</a:t>
              </a:r>
            </a:p>
          </p:txBody>
        </p:sp>
      </p:grpSp>
      <p:sp>
        <p:nvSpPr>
          <p:cNvPr id="23" name="Segnaposto contenuto 2">
            <a:extLst>
              <a:ext uri="{FF2B5EF4-FFF2-40B4-BE49-F238E27FC236}">
                <a16:creationId xmlns:a16="http://schemas.microsoft.com/office/drawing/2014/main" id="{C9B6142B-B6B4-C139-0EEC-C9B6FACFD2D2}"/>
              </a:ext>
            </a:extLst>
          </p:cNvPr>
          <p:cNvSpPr txBox="1">
            <a:spLocks/>
          </p:cNvSpPr>
          <p:nvPr/>
        </p:nvSpPr>
        <p:spPr>
          <a:xfrm>
            <a:off x="6981722" y="5462443"/>
            <a:ext cx="5075605" cy="1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buClr>
                <a:schemeClr val="tx1"/>
              </a:buClr>
              <a:buFont typeface="Montserrat" panose="00000500000000000000" pitchFamily="50" charset="0"/>
              <a:buChar char="▶"/>
            </a:pPr>
            <a:r>
              <a:rPr lang="en-US" sz="2000" b="1" dirty="0">
                <a:solidFill>
                  <a:srgbClr val="013A72"/>
                </a:solidFill>
                <a:latin typeface="+mn-lt"/>
              </a:rPr>
              <a:t>Nb</a:t>
            </a:r>
            <a:r>
              <a:rPr lang="en-US" sz="2000" b="1" baseline="-25000" dirty="0">
                <a:solidFill>
                  <a:srgbClr val="013A72"/>
                </a:solidFill>
                <a:latin typeface="+mn-lt"/>
              </a:rPr>
              <a:t>3</a:t>
            </a:r>
            <a:r>
              <a:rPr lang="en-US" sz="2000" b="1" dirty="0">
                <a:solidFill>
                  <a:srgbClr val="013A72"/>
                </a:solidFill>
                <a:latin typeface="+mn-lt"/>
              </a:rPr>
              <a:t>Sn coating suffer flux trapping</a:t>
            </a:r>
          </a:p>
          <a:p>
            <a:pPr>
              <a:lnSpc>
                <a:spcPct val="110000"/>
              </a:lnSpc>
              <a:buClr>
                <a:schemeClr val="tx1"/>
              </a:buClr>
              <a:buFont typeface="Montserrat" panose="00000500000000000000" pitchFamily="50" charset="0"/>
              <a:buChar char="▶"/>
            </a:pPr>
            <a:r>
              <a:rPr lang="en-US" sz="2000" b="1" dirty="0">
                <a:solidFill>
                  <a:srgbClr val="98C21F"/>
                </a:solidFill>
                <a:latin typeface="+mn-lt"/>
              </a:rPr>
              <a:t>Cooldown procedure influence Rs</a:t>
            </a:r>
          </a:p>
        </p:txBody>
      </p:sp>
      <p:sp>
        <p:nvSpPr>
          <p:cNvPr id="27" name="CasellaDiTesto 26">
            <a:extLst>
              <a:ext uri="{FF2B5EF4-FFF2-40B4-BE49-F238E27FC236}">
                <a16:creationId xmlns:a16="http://schemas.microsoft.com/office/drawing/2014/main" id="{BE221A1F-E1C8-8535-3D1C-E3C80E59CF83}"/>
              </a:ext>
            </a:extLst>
          </p:cNvPr>
          <p:cNvSpPr txBox="1"/>
          <p:nvPr/>
        </p:nvSpPr>
        <p:spPr>
          <a:xfrm>
            <a:off x="1553917" y="1192428"/>
            <a:ext cx="3514725" cy="769441"/>
          </a:xfrm>
          <a:prstGeom prst="rect">
            <a:avLst/>
          </a:prstGeom>
          <a:noFill/>
        </p:spPr>
        <p:txBody>
          <a:bodyPr wrap="square">
            <a:spAutoFit/>
          </a:bodyPr>
          <a:lstStyle/>
          <a:p>
            <a:r>
              <a:rPr lang="en-US" sz="4400" b="1" dirty="0">
                <a:solidFill>
                  <a:srgbClr val="98C21F"/>
                </a:solidFill>
              </a:rPr>
              <a:t>Trapped</a:t>
            </a:r>
            <a:r>
              <a:rPr lang="en-US" sz="4400" b="1" dirty="0"/>
              <a:t> </a:t>
            </a:r>
            <a:r>
              <a:rPr lang="en-US" sz="4400" b="1" dirty="0">
                <a:solidFill>
                  <a:srgbClr val="013A72"/>
                </a:solidFill>
              </a:rPr>
              <a:t>Flux</a:t>
            </a:r>
            <a:endParaRPr lang="it-IT" sz="4400" b="1" dirty="0"/>
          </a:p>
        </p:txBody>
      </p:sp>
    </p:spTree>
    <p:extLst>
      <p:ext uri="{BB962C8B-B14F-4D97-AF65-F5344CB8AC3E}">
        <p14:creationId xmlns:p14="http://schemas.microsoft.com/office/powerpoint/2010/main" val="57023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521CE-9A81-3032-2249-45A2922F83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7523854-F9BD-E511-8135-AE9419BFDD2E}"/>
              </a:ext>
            </a:extLst>
          </p:cNvPr>
          <p:cNvSpPr txBox="1"/>
          <p:nvPr/>
        </p:nvSpPr>
        <p:spPr>
          <a:xfrm>
            <a:off x="3067919" y="284907"/>
            <a:ext cx="8169544" cy="646331"/>
          </a:xfrm>
          <a:prstGeom prst="rect">
            <a:avLst/>
          </a:prstGeom>
          <a:noFill/>
        </p:spPr>
        <p:txBody>
          <a:bodyPr wrap="none" rtlCol="0">
            <a:spAutoFit/>
          </a:bodyPr>
          <a:lstStyle/>
          <a:p>
            <a:r>
              <a:rPr lang="en-US" sz="2000" b="1" dirty="0">
                <a:solidFill>
                  <a:srgbClr val="A1BF31"/>
                </a:solidFill>
              </a:rPr>
              <a:t>WP3</a:t>
            </a:r>
            <a:r>
              <a:rPr lang="en-US" sz="2000" b="1" dirty="0">
                <a:solidFill>
                  <a:srgbClr val="1B3C70"/>
                </a:solidFill>
              </a:rPr>
              <a:t>  Nb</a:t>
            </a:r>
            <a:r>
              <a:rPr lang="en-US" sz="2000" b="1" baseline="-25000" dirty="0">
                <a:solidFill>
                  <a:srgbClr val="1B3C70"/>
                </a:solidFill>
              </a:rPr>
              <a:t>3</a:t>
            </a:r>
            <a:r>
              <a:rPr lang="en-US" sz="2000" b="1" dirty="0">
                <a:solidFill>
                  <a:srgbClr val="1B3C70"/>
                </a:solidFill>
              </a:rPr>
              <a:t>Sn on Cu films for 4.2K cavity operation:</a:t>
            </a:r>
            <a:r>
              <a:rPr lang="en-US" sz="2800" b="1" dirty="0">
                <a:solidFill>
                  <a:schemeClr val="bg2">
                    <a:lumMod val="50000"/>
                  </a:schemeClr>
                </a:solidFill>
              </a:rPr>
              <a:t> </a:t>
            </a:r>
            <a:r>
              <a:rPr lang="en-US" sz="3600" b="1" dirty="0">
                <a:solidFill>
                  <a:srgbClr val="A1BF31"/>
                </a:solidFill>
              </a:rPr>
              <a:t>Motivation</a:t>
            </a:r>
            <a:endParaRPr lang="en-US" sz="2000" b="1" dirty="0">
              <a:solidFill>
                <a:srgbClr val="A1BF31"/>
              </a:solidFill>
            </a:endParaRPr>
          </a:p>
        </p:txBody>
      </p:sp>
      <p:pic>
        <p:nvPicPr>
          <p:cNvPr id="5" name="Picture 2" descr="Innovate for Sustainable Accelerating Systems: Kick-Off Meeting">
            <a:extLst>
              <a:ext uri="{FF2B5EF4-FFF2-40B4-BE49-F238E27FC236}">
                <a16:creationId xmlns:a16="http://schemas.microsoft.com/office/drawing/2014/main" id="{0FCBEF31-27C7-D4CD-DCD2-5B14C2860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8" name="Segnaposto numero diapositiva 7">
            <a:extLst>
              <a:ext uri="{FF2B5EF4-FFF2-40B4-BE49-F238E27FC236}">
                <a16:creationId xmlns:a16="http://schemas.microsoft.com/office/drawing/2014/main" id="{8593D4A2-AC27-949A-F659-31D4C833A1A9}"/>
              </a:ext>
            </a:extLst>
          </p:cNvPr>
          <p:cNvSpPr>
            <a:spLocks noGrp="1"/>
          </p:cNvSpPr>
          <p:nvPr>
            <p:ph type="sldNum" sz="quarter" idx="12"/>
          </p:nvPr>
        </p:nvSpPr>
        <p:spPr/>
        <p:txBody>
          <a:bodyPr/>
          <a:lstStyle/>
          <a:p>
            <a:fld id="{4068FCCF-9A80-B240-8D85-84F960565AFA}" type="slidenum">
              <a:rPr lang="en-BE" smtClean="0"/>
              <a:t>5</a:t>
            </a:fld>
            <a:endParaRPr lang="en-BE"/>
          </a:p>
        </p:txBody>
      </p:sp>
      <p:sp>
        <p:nvSpPr>
          <p:cNvPr id="27" name="CasellaDiTesto 26">
            <a:extLst>
              <a:ext uri="{FF2B5EF4-FFF2-40B4-BE49-F238E27FC236}">
                <a16:creationId xmlns:a16="http://schemas.microsoft.com/office/drawing/2014/main" id="{5B52A9CB-0906-1361-6F72-D540AA76D8C6}"/>
              </a:ext>
            </a:extLst>
          </p:cNvPr>
          <p:cNvSpPr txBox="1"/>
          <p:nvPr/>
        </p:nvSpPr>
        <p:spPr>
          <a:xfrm>
            <a:off x="1553917" y="1192428"/>
            <a:ext cx="4542083" cy="769441"/>
          </a:xfrm>
          <a:prstGeom prst="rect">
            <a:avLst/>
          </a:prstGeom>
          <a:noFill/>
        </p:spPr>
        <p:txBody>
          <a:bodyPr wrap="square">
            <a:spAutoFit/>
          </a:bodyPr>
          <a:lstStyle/>
          <a:p>
            <a:r>
              <a:rPr lang="en-US" sz="4400" b="1" dirty="0">
                <a:solidFill>
                  <a:srgbClr val="98C21F"/>
                </a:solidFill>
              </a:rPr>
              <a:t>Cavity</a:t>
            </a:r>
            <a:r>
              <a:rPr lang="en-US" sz="4400" b="1" dirty="0"/>
              <a:t> </a:t>
            </a:r>
            <a:r>
              <a:rPr lang="en-US" sz="4400" b="1" dirty="0">
                <a:solidFill>
                  <a:srgbClr val="013A72"/>
                </a:solidFill>
              </a:rPr>
              <a:t>Tunability</a:t>
            </a:r>
            <a:endParaRPr lang="it-IT" sz="4400" b="1" dirty="0"/>
          </a:p>
        </p:txBody>
      </p:sp>
      <p:sp>
        <p:nvSpPr>
          <p:cNvPr id="2" name="Segnaposto contenuto 2">
            <a:extLst>
              <a:ext uri="{FF2B5EF4-FFF2-40B4-BE49-F238E27FC236}">
                <a16:creationId xmlns:a16="http://schemas.microsoft.com/office/drawing/2014/main" id="{B1E199A0-43C7-ED2E-F3D5-D0BD6F7328DC}"/>
              </a:ext>
            </a:extLst>
          </p:cNvPr>
          <p:cNvSpPr txBox="1">
            <a:spLocks/>
          </p:cNvSpPr>
          <p:nvPr/>
        </p:nvSpPr>
        <p:spPr>
          <a:xfrm>
            <a:off x="976447" y="5376408"/>
            <a:ext cx="10261016" cy="113283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chemeClr val="accent1"/>
              </a:buClr>
              <a:buFont typeface="Arial"/>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buClr>
                <a:schemeClr val="tx1"/>
              </a:buClr>
              <a:buFont typeface="Montserrat" panose="00000500000000000000" pitchFamily="50" charset="0"/>
              <a:buChar char="▶"/>
            </a:pPr>
            <a:r>
              <a:rPr lang="en-US" sz="2000" b="1" dirty="0">
                <a:solidFill>
                  <a:srgbClr val="013A72"/>
                </a:solidFill>
                <a:latin typeface="+mn-lt"/>
              </a:rPr>
              <a:t>Vapor Tin Diffusion Nb</a:t>
            </a:r>
            <a:r>
              <a:rPr lang="en-US" sz="2000" b="1" baseline="-25000" dirty="0">
                <a:solidFill>
                  <a:srgbClr val="013A72"/>
                </a:solidFill>
                <a:latin typeface="+mn-lt"/>
              </a:rPr>
              <a:t>3</a:t>
            </a:r>
            <a:r>
              <a:rPr lang="en-US" sz="2000" b="1" dirty="0">
                <a:solidFill>
                  <a:srgbClr val="013A72"/>
                </a:solidFill>
                <a:latin typeface="+mn-lt"/>
              </a:rPr>
              <a:t>Sn on Nb cavities can be </a:t>
            </a:r>
            <a:r>
              <a:rPr lang="en-US" sz="2200" b="1" dirty="0">
                <a:solidFill>
                  <a:srgbClr val="013A72"/>
                </a:solidFill>
                <a:latin typeface="+mn-lt"/>
              </a:rPr>
              <a:t>tuned only at cryogenic T</a:t>
            </a:r>
          </a:p>
          <a:p>
            <a:pPr>
              <a:lnSpc>
                <a:spcPct val="110000"/>
              </a:lnSpc>
              <a:buClr>
                <a:schemeClr val="tx1"/>
              </a:buClr>
              <a:buFont typeface="Montserrat" panose="00000500000000000000" pitchFamily="50" charset="0"/>
              <a:buChar char="▶"/>
            </a:pPr>
            <a:r>
              <a:rPr lang="en-US" sz="2000" b="1" dirty="0">
                <a:solidFill>
                  <a:srgbClr val="98C21F"/>
                </a:solidFill>
                <a:latin typeface="+mn-lt"/>
              </a:rPr>
              <a:t> </a:t>
            </a:r>
            <a:r>
              <a:rPr lang="en-US" sz="2400" b="1" dirty="0">
                <a:solidFill>
                  <a:srgbClr val="98C21F"/>
                </a:solidFill>
                <a:latin typeface="+mn-lt"/>
              </a:rPr>
              <a:t>An interlayer in Nb</a:t>
            </a:r>
            <a:r>
              <a:rPr lang="en-US" sz="2400" b="1" baseline="-25000" dirty="0">
                <a:solidFill>
                  <a:srgbClr val="98C21F"/>
                </a:solidFill>
                <a:latin typeface="+mn-lt"/>
              </a:rPr>
              <a:t>3</a:t>
            </a:r>
            <a:r>
              <a:rPr lang="en-US" sz="2400" b="1" dirty="0">
                <a:solidFill>
                  <a:srgbClr val="98C21F"/>
                </a:solidFill>
                <a:latin typeface="+mn-lt"/>
              </a:rPr>
              <a:t>Sn on Cu coatings can be added to enhance film mechanical stability and tunability</a:t>
            </a:r>
          </a:p>
        </p:txBody>
      </p:sp>
      <p:sp>
        <p:nvSpPr>
          <p:cNvPr id="3" name="CasellaDiTesto 2">
            <a:extLst>
              <a:ext uri="{FF2B5EF4-FFF2-40B4-BE49-F238E27FC236}">
                <a16:creationId xmlns:a16="http://schemas.microsoft.com/office/drawing/2014/main" id="{0474BC39-2AC3-BED0-AB78-B628DB374844}"/>
              </a:ext>
            </a:extLst>
          </p:cNvPr>
          <p:cNvSpPr txBox="1"/>
          <p:nvPr/>
        </p:nvSpPr>
        <p:spPr>
          <a:xfrm>
            <a:off x="7393028" y="3633863"/>
            <a:ext cx="3185102" cy="507831"/>
          </a:xfrm>
          <a:prstGeom prst="rect">
            <a:avLst/>
          </a:prstGeom>
          <a:noFill/>
        </p:spPr>
        <p:txBody>
          <a:bodyPr wrap="square">
            <a:spAutoFit/>
          </a:bodyPr>
          <a:lstStyle/>
          <a:p>
            <a:r>
              <a:rPr lang="en-US" sz="900" i="1" dirty="0" err="1"/>
              <a:t>Eremeev</a:t>
            </a:r>
            <a:r>
              <a:rPr lang="en-US" sz="900" i="1" dirty="0"/>
              <a:t>, G. (2023). Tunability/robustness of Nb3Sn (No. FERMILAB-SLIDES-23-402-TD). Fermi National Accelerator Laboratory (FNAL), Batavia, IL (United States).</a:t>
            </a:r>
          </a:p>
        </p:txBody>
      </p:sp>
      <p:sp>
        <p:nvSpPr>
          <p:cNvPr id="6" name="CasellaDiTesto 5">
            <a:extLst>
              <a:ext uri="{FF2B5EF4-FFF2-40B4-BE49-F238E27FC236}">
                <a16:creationId xmlns:a16="http://schemas.microsoft.com/office/drawing/2014/main" id="{5F77DB8C-981F-395F-238A-FC76BB895DF2}"/>
              </a:ext>
            </a:extLst>
          </p:cNvPr>
          <p:cNvSpPr txBox="1"/>
          <p:nvPr/>
        </p:nvSpPr>
        <p:spPr>
          <a:xfrm>
            <a:off x="1176100" y="4290305"/>
            <a:ext cx="3352132" cy="738664"/>
          </a:xfrm>
          <a:prstGeom prst="rect">
            <a:avLst/>
          </a:prstGeom>
          <a:noFill/>
        </p:spPr>
        <p:txBody>
          <a:bodyPr wrap="square">
            <a:spAutoFit/>
          </a:bodyPr>
          <a:lstStyle/>
          <a:p>
            <a:endParaRPr lang="en-US" sz="1400" u="none" strike="noStrike" baseline="0" dirty="0">
              <a:solidFill>
                <a:srgbClr val="98C21F"/>
              </a:solidFill>
            </a:endParaRPr>
          </a:p>
          <a:p>
            <a:pPr marR="74110"/>
            <a:r>
              <a:rPr lang="en-US" sz="1400" b="1" u="none" strike="noStrike" baseline="0" dirty="0">
                <a:solidFill>
                  <a:srgbClr val="98C21F"/>
                </a:solidFill>
              </a:rPr>
              <a:t>Strong performance degradation </a:t>
            </a:r>
            <a:r>
              <a:rPr lang="en-US" sz="1400" u="none" strike="noStrike" baseline="0" dirty="0"/>
              <a:t>after</a:t>
            </a:r>
            <a:r>
              <a:rPr lang="en-US" sz="1400" b="1" u="none" strike="noStrike" baseline="0" dirty="0"/>
              <a:t> </a:t>
            </a:r>
            <a:r>
              <a:rPr lang="en-US" sz="1400" b="1" u="none" strike="noStrike" baseline="0" dirty="0">
                <a:solidFill>
                  <a:srgbClr val="98C21F"/>
                </a:solidFill>
              </a:rPr>
              <a:t>room temperature </a:t>
            </a:r>
            <a:r>
              <a:rPr lang="en-US" sz="1400" u="none" strike="noStrike" baseline="0" dirty="0"/>
              <a:t>tuning for 200 kHz</a:t>
            </a:r>
            <a:endParaRPr lang="en-US" sz="1400" dirty="0"/>
          </a:p>
        </p:txBody>
      </p:sp>
      <p:pic>
        <p:nvPicPr>
          <p:cNvPr id="7" name="Immagine 6">
            <a:extLst>
              <a:ext uri="{FF2B5EF4-FFF2-40B4-BE49-F238E27FC236}">
                <a16:creationId xmlns:a16="http://schemas.microsoft.com/office/drawing/2014/main" id="{1737C860-8720-7473-AA41-5A287F20760C}"/>
              </a:ext>
            </a:extLst>
          </p:cNvPr>
          <p:cNvPicPr>
            <a:picLocks noChangeAspect="1"/>
          </p:cNvPicPr>
          <p:nvPr/>
        </p:nvPicPr>
        <p:blipFill rotWithShape="1">
          <a:blip r:embed="rId3"/>
          <a:srcRect l="53021" t="34703" r="8732" b="12922"/>
          <a:stretch/>
        </p:blipFill>
        <p:spPr>
          <a:xfrm>
            <a:off x="4230133" y="1930450"/>
            <a:ext cx="3451180" cy="2658448"/>
          </a:xfrm>
          <a:prstGeom prst="rect">
            <a:avLst/>
          </a:prstGeom>
        </p:spPr>
      </p:pic>
      <p:sp>
        <p:nvSpPr>
          <p:cNvPr id="9" name="CasellaDiTesto 8">
            <a:extLst>
              <a:ext uri="{FF2B5EF4-FFF2-40B4-BE49-F238E27FC236}">
                <a16:creationId xmlns:a16="http://schemas.microsoft.com/office/drawing/2014/main" id="{FF495295-2754-BAA4-07A3-A5016C134586}"/>
              </a:ext>
            </a:extLst>
          </p:cNvPr>
          <p:cNvSpPr txBox="1"/>
          <p:nvPr/>
        </p:nvSpPr>
        <p:spPr>
          <a:xfrm>
            <a:off x="7771141" y="1929840"/>
            <a:ext cx="3983669" cy="1286634"/>
          </a:xfrm>
          <a:prstGeom prst="rect">
            <a:avLst/>
          </a:prstGeom>
          <a:noFill/>
        </p:spPr>
        <p:txBody>
          <a:bodyPr wrap="square">
            <a:spAutoFit/>
          </a:bodyPr>
          <a:lstStyle/>
          <a:p>
            <a:pPr>
              <a:lnSpc>
                <a:spcPct val="110000"/>
              </a:lnSpc>
              <a:buClr>
                <a:schemeClr val="tx1"/>
              </a:buClr>
            </a:pPr>
            <a:r>
              <a:rPr lang="en-US" sz="3600" b="1" dirty="0">
                <a:solidFill>
                  <a:srgbClr val="013A72"/>
                </a:solidFill>
              </a:rPr>
              <a:t>Nb</a:t>
            </a:r>
            <a:r>
              <a:rPr lang="en-US" sz="3600" b="1" baseline="-25000" dirty="0">
                <a:solidFill>
                  <a:srgbClr val="013A72"/>
                </a:solidFill>
              </a:rPr>
              <a:t>3</a:t>
            </a:r>
            <a:r>
              <a:rPr lang="en-US" sz="3600" b="1" dirty="0">
                <a:solidFill>
                  <a:srgbClr val="013A72"/>
                </a:solidFill>
              </a:rPr>
              <a:t>Sn is extremally brittle</a:t>
            </a:r>
          </a:p>
        </p:txBody>
      </p:sp>
      <p:sp>
        <p:nvSpPr>
          <p:cNvPr id="10" name="CasellaDiTesto 9">
            <a:extLst>
              <a:ext uri="{FF2B5EF4-FFF2-40B4-BE49-F238E27FC236}">
                <a16:creationId xmlns:a16="http://schemas.microsoft.com/office/drawing/2014/main" id="{9A6F0C02-ABD8-BB82-DFF0-0AC7F2546F00}"/>
              </a:ext>
            </a:extLst>
          </p:cNvPr>
          <p:cNvSpPr txBox="1"/>
          <p:nvPr/>
        </p:nvSpPr>
        <p:spPr>
          <a:xfrm>
            <a:off x="4574535" y="4502498"/>
            <a:ext cx="3626144" cy="738664"/>
          </a:xfrm>
          <a:prstGeom prst="rect">
            <a:avLst/>
          </a:prstGeom>
          <a:noFill/>
        </p:spPr>
        <p:txBody>
          <a:bodyPr wrap="square">
            <a:spAutoFit/>
          </a:bodyPr>
          <a:lstStyle/>
          <a:p>
            <a:pPr marR="5400" algn="l"/>
            <a:r>
              <a:rPr lang="en-US" sz="1400" b="1" i="0" u="none" strike="noStrike" baseline="0" dirty="0">
                <a:solidFill>
                  <a:srgbClr val="013A72"/>
                </a:solidFill>
              </a:rPr>
              <a:t>Little change</a:t>
            </a:r>
            <a:r>
              <a:rPr lang="en-US" sz="1400" i="0" u="none" strike="noStrike" baseline="0" dirty="0">
                <a:solidFill>
                  <a:srgbClr val="013A72"/>
                </a:solidFill>
              </a:rPr>
              <a:t> </a:t>
            </a:r>
            <a:r>
              <a:rPr lang="en-US" sz="1400" i="0" u="none" strike="noStrike" baseline="0" dirty="0"/>
              <a:t>in the coated cavity performance after tuning up to 1400 kHz at</a:t>
            </a:r>
            <a:r>
              <a:rPr lang="en-US" sz="1400" b="1" i="0" u="none" strike="noStrike" baseline="0" dirty="0"/>
              <a:t> </a:t>
            </a:r>
            <a:r>
              <a:rPr lang="en-US" sz="1400" b="1" i="0" u="none" strike="noStrike" baseline="0" dirty="0">
                <a:solidFill>
                  <a:srgbClr val="013A72"/>
                </a:solidFill>
              </a:rPr>
              <a:t>cryogenic temperatures </a:t>
            </a:r>
            <a:endParaRPr lang="en-US" sz="1400" b="1" dirty="0">
              <a:solidFill>
                <a:srgbClr val="013A72"/>
              </a:solidFill>
            </a:endParaRPr>
          </a:p>
        </p:txBody>
      </p:sp>
      <p:pic>
        <p:nvPicPr>
          <p:cNvPr id="11" name="Immagine 10">
            <a:extLst>
              <a:ext uri="{FF2B5EF4-FFF2-40B4-BE49-F238E27FC236}">
                <a16:creationId xmlns:a16="http://schemas.microsoft.com/office/drawing/2014/main" id="{E31BC319-C9E7-3AA2-FDF0-39D856CEC191}"/>
              </a:ext>
            </a:extLst>
          </p:cNvPr>
          <p:cNvPicPr>
            <a:picLocks noChangeAspect="1"/>
          </p:cNvPicPr>
          <p:nvPr/>
        </p:nvPicPr>
        <p:blipFill rotWithShape="1">
          <a:blip r:embed="rId3"/>
          <a:srcRect l="10071" t="34946" r="53929" b="14901"/>
          <a:stretch/>
        </p:blipFill>
        <p:spPr>
          <a:xfrm>
            <a:off x="976447" y="1918497"/>
            <a:ext cx="3355595" cy="2629604"/>
          </a:xfrm>
          <a:prstGeom prst="rect">
            <a:avLst/>
          </a:prstGeom>
        </p:spPr>
      </p:pic>
    </p:spTree>
    <p:extLst>
      <p:ext uri="{BB962C8B-B14F-4D97-AF65-F5344CB8AC3E}">
        <p14:creationId xmlns:p14="http://schemas.microsoft.com/office/powerpoint/2010/main" val="17873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36D9F-BCFC-E31C-B9EA-7A776985C60A}"/>
            </a:ext>
          </a:extLst>
        </p:cNvPr>
        <p:cNvGrpSpPr/>
        <p:nvPr/>
      </p:nvGrpSpPr>
      <p:grpSpPr>
        <a:xfrm>
          <a:off x="0" y="0"/>
          <a:ext cx="0" cy="0"/>
          <a:chOff x="0" y="0"/>
          <a:chExt cx="0" cy="0"/>
        </a:xfrm>
      </p:grpSpPr>
      <p:pic>
        <p:nvPicPr>
          <p:cNvPr id="5" name="Picture 2" descr="Innovate for Sustainable Accelerating Systems: Kick-Off Meeting">
            <a:extLst>
              <a:ext uri="{FF2B5EF4-FFF2-40B4-BE49-F238E27FC236}">
                <a16:creationId xmlns:a16="http://schemas.microsoft.com/office/drawing/2014/main" id="{E87CC0CA-6506-39C6-2D40-52BDF7116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contenuto 2">
            <a:extLst>
              <a:ext uri="{FF2B5EF4-FFF2-40B4-BE49-F238E27FC236}">
                <a16:creationId xmlns:a16="http://schemas.microsoft.com/office/drawing/2014/main" id="{9F704586-FAA0-CCE3-50EA-F1E23FE608A1}"/>
              </a:ext>
            </a:extLst>
          </p:cNvPr>
          <p:cNvSpPr>
            <a:spLocks noGrp="1"/>
          </p:cNvSpPr>
          <p:nvPr>
            <p:ph idx="1"/>
          </p:nvPr>
        </p:nvSpPr>
        <p:spPr>
          <a:xfrm>
            <a:off x="723453" y="1495616"/>
            <a:ext cx="4289705" cy="557774"/>
          </a:xfrm>
        </p:spPr>
        <p:txBody>
          <a:bodyPr>
            <a:normAutofit/>
          </a:bodyPr>
          <a:lstStyle/>
          <a:p>
            <a:pPr marL="0" indent="0">
              <a:lnSpc>
                <a:spcPct val="100000"/>
              </a:lnSpc>
              <a:buFont typeface="Arial"/>
              <a:buNone/>
            </a:pPr>
            <a:r>
              <a:rPr lang="en-US" sz="2400" b="1" dirty="0">
                <a:solidFill>
                  <a:srgbClr val="012556"/>
                </a:solidFill>
              </a:rPr>
              <a:t>WP3 </a:t>
            </a:r>
            <a:r>
              <a:rPr lang="en-US" sz="2400" b="1" dirty="0">
                <a:solidFill>
                  <a:srgbClr val="8CA72B"/>
                </a:solidFill>
              </a:rPr>
              <a:t>PROPOSED METRICS</a:t>
            </a:r>
          </a:p>
        </p:txBody>
      </p:sp>
      <p:sp>
        <p:nvSpPr>
          <p:cNvPr id="8" name="Segnaposto numero diapositiva 7">
            <a:extLst>
              <a:ext uri="{FF2B5EF4-FFF2-40B4-BE49-F238E27FC236}">
                <a16:creationId xmlns:a16="http://schemas.microsoft.com/office/drawing/2014/main" id="{83EE903D-4877-ABC6-AD00-8F93B5A1DC73}"/>
              </a:ext>
            </a:extLst>
          </p:cNvPr>
          <p:cNvSpPr>
            <a:spLocks noGrp="1"/>
          </p:cNvSpPr>
          <p:nvPr>
            <p:ph type="sldNum" sz="quarter" idx="12"/>
          </p:nvPr>
        </p:nvSpPr>
        <p:spPr/>
        <p:txBody>
          <a:bodyPr/>
          <a:lstStyle/>
          <a:p>
            <a:fld id="{4068FCCF-9A80-B240-8D85-84F960565AFA}" type="slidenum">
              <a:rPr lang="en-BE" smtClean="0"/>
              <a:t>6</a:t>
            </a:fld>
            <a:endParaRPr lang="en-BE"/>
          </a:p>
        </p:txBody>
      </p:sp>
      <p:sp>
        <p:nvSpPr>
          <p:cNvPr id="11" name="TextBox 15">
            <a:extLst>
              <a:ext uri="{FF2B5EF4-FFF2-40B4-BE49-F238E27FC236}">
                <a16:creationId xmlns:a16="http://schemas.microsoft.com/office/drawing/2014/main" id="{8C69A963-9A44-B43D-70FE-BFABD9B8BC1E}"/>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D6DD01F-137A-8486-D777-E6F710368013}"/>
              </a:ext>
            </a:extLst>
          </p:cNvPr>
          <p:cNvSpPr txBox="1"/>
          <p:nvPr/>
        </p:nvSpPr>
        <p:spPr>
          <a:xfrm>
            <a:off x="723454" y="1949713"/>
            <a:ext cx="5921090" cy="4637167"/>
          </a:xfrm>
          <a:prstGeom prst="rect">
            <a:avLst/>
          </a:prstGeom>
          <a:noFill/>
        </p:spPr>
        <p:txBody>
          <a:bodyPr wrap="square" rtlCol="0">
            <a:spAutoFit/>
          </a:bodyPr>
          <a:lstStyle/>
          <a:p>
            <a:pPr marL="0" lvl="2">
              <a:tabLst>
                <a:tab pos="269875" algn="l"/>
              </a:tabLst>
            </a:pPr>
            <a:r>
              <a:rPr lang="en-US" sz="2000" b="1" dirty="0">
                <a:solidFill>
                  <a:srgbClr val="1B3C70"/>
                </a:solidFill>
              </a:rPr>
              <a:t>AC power dissipation of each cavity cell </a:t>
            </a:r>
          </a:p>
          <a:p>
            <a:pPr marL="0" lvl="2">
              <a:tabLst>
                <a:tab pos="269875" algn="l"/>
              </a:tabLst>
            </a:pPr>
            <a:r>
              <a:rPr lang="en-US" sz="2000" b="1" dirty="0">
                <a:solidFill>
                  <a:srgbClr val="1B3C70"/>
                </a:solidFill>
              </a:rPr>
              <a:t>(P</a:t>
            </a:r>
            <a:r>
              <a:rPr lang="en-US" sz="2000" b="1" baseline="-25000" dirty="0">
                <a:solidFill>
                  <a:srgbClr val="1B3C70"/>
                </a:solidFill>
              </a:rPr>
              <a:t>acc</a:t>
            </a:r>
            <a:r>
              <a:rPr lang="en-US" sz="2000" b="1" dirty="0">
                <a:solidFill>
                  <a:srgbClr val="1B3C70"/>
                </a:solidFill>
              </a:rPr>
              <a:t> per cell @ 1 MV/m)</a:t>
            </a:r>
          </a:p>
          <a:p>
            <a:pPr marL="800100" lvl="3" indent="-342900">
              <a:buFont typeface="Arial" panose="020B0604020202020204" pitchFamily="34" charset="0"/>
              <a:buChar char="•"/>
              <a:tabLst>
                <a:tab pos="269875" algn="l"/>
              </a:tabLst>
            </a:pPr>
            <a:endParaRPr lang="en-US" sz="2000" b="1" dirty="0">
              <a:solidFill>
                <a:srgbClr val="0432FF"/>
              </a:solidFill>
              <a:cs typeface="Times New Roman" panose="02020603050405020304" pitchFamily="18" charset="0"/>
            </a:endParaRPr>
          </a:p>
          <a:p>
            <a:pPr marL="0" lvl="2">
              <a:tabLst>
                <a:tab pos="269875" algn="l"/>
              </a:tabLst>
            </a:pPr>
            <a:r>
              <a:rPr lang="en-US" sz="2000" b="1" i="1" dirty="0">
                <a:solidFill>
                  <a:srgbClr val="8CA72B"/>
                </a:solidFill>
                <a:cs typeface="Times New Roman" panose="02020603050405020304" pitchFamily="18" charset="0"/>
              </a:rPr>
              <a:t>Methodology</a:t>
            </a:r>
            <a:endParaRPr lang="fr-FR" sz="2000" b="1" i="1" dirty="0">
              <a:solidFill>
                <a:srgbClr val="8CA72B"/>
              </a:solidFill>
              <a:cs typeface="Times New Roman" panose="02020603050405020304" pitchFamily="18" charset="0"/>
            </a:endParaRPr>
          </a:p>
          <a:p>
            <a:pPr marL="342900" lvl="3" indent="-342900">
              <a:buFont typeface="+mj-lt"/>
              <a:buAutoNum type="arabicPeriod"/>
              <a:tabLst>
                <a:tab pos="269875" algn="l"/>
              </a:tabLst>
            </a:pPr>
            <a:r>
              <a:rPr lang="fr-FR" sz="1700" b="1" dirty="0" err="1">
                <a:solidFill>
                  <a:srgbClr val="002060"/>
                </a:solidFill>
              </a:rPr>
              <a:t>Measurement</a:t>
            </a:r>
            <a:r>
              <a:rPr lang="fr-FR" sz="1700" b="1" dirty="0">
                <a:solidFill>
                  <a:srgbClr val="002060"/>
                </a:solidFill>
              </a:rPr>
              <a:t> </a:t>
            </a:r>
            <a:r>
              <a:rPr lang="fr-FR" sz="1700" b="1" dirty="0">
                <a:solidFill>
                  <a:srgbClr val="002060"/>
                </a:solidFill>
                <a:latin typeface="Calibri" panose="020F0502020204030204" pitchFamily="34" charset="0"/>
                <a:cs typeface="Calibri" panose="020F0502020204030204" pitchFamily="34" charset="0"/>
              </a:rPr>
              <a:t>of</a:t>
            </a:r>
            <a:r>
              <a:rPr lang="fr-FR" sz="1700" b="1" dirty="0">
                <a:solidFill>
                  <a:srgbClr val="002060"/>
                </a:solidFill>
              </a:rPr>
              <a:t> Q</a:t>
            </a:r>
            <a:r>
              <a:rPr lang="fr-FR" sz="1700" b="1" baseline="-25000" dirty="0">
                <a:solidFill>
                  <a:srgbClr val="002060"/>
                </a:solidFill>
              </a:rPr>
              <a:t>0</a:t>
            </a:r>
            <a:r>
              <a:rPr lang="fr-FR" sz="1700" b="1" dirty="0">
                <a:solidFill>
                  <a:srgbClr val="002060"/>
                </a:solidFill>
              </a:rPr>
              <a:t> </a:t>
            </a:r>
            <a:r>
              <a:rPr lang="fr-FR" sz="1700" b="1" i="1" dirty="0">
                <a:solidFill>
                  <a:srgbClr val="002060"/>
                </a:solidFill>
              </a:rPr>
              <a:t>vs</a:t>
            </a:r>
            <a:r>
              <a:rPr lang="fr-FR" sz="1700" b="1" dirty="0">
                <a:solidFill>
                  <a:srgbClr val="002060"/>
                </a:solidFill>
              </a:rPr>
              <a:t> </a:t>
            </a:r>
            <a:r>
              <a:rPr lang="fr-FR" sz="1700" b="1" dirty="0" err="1">
                <a:solidFill>
                  <a:srgbClr val="002060"/>
                </a:solidFill>
              </a:rPr>
              <a:t>E</a:t>
            </a:r>
            <a:r>
              <a:rPr lang="fr-FR" sz="1700" b="1" baseline="-25000" dirty="0" err="1">
                <a:solidFill>
                  <a:srgbClr val="002060"/>
                </a:solidFill>
              </a:rPr>
              <a:t>acc</a:t>
            </a:r>
            <a:r>
              <a:rPr lang="fr-FR" sz="1700" b="1" dirty="0">
                <a:solidFill>
                  <a:srgbClr val="002060"/>
                </a:solidFill>
              </a:rPr>
              <a:t> via an RF test</a:t>
            </a:r>
          </a:p>
          <a:p>
            <a:pPr marL="360363" lvl="3" indent="-360363">
              <a:tabLst>
                <a:tab pos="269875" algn="l"/>
              </a:tabLst>
            </a:pPr>
            <a:r>
              <a:rPr lang="fr-FR" sz="1700" dirty="0">
                <a:solidFill>
                  <a:srgbClr val="002060"/>
                </a:solidFill>
                <a:sym typeface="Wingdings" pitchFamily="2" charset="2"/>
              </a:rPr>
              <a:t>		 </a:t>
            </a:r>
            <a:r>
              <a:rPr lang="fr-FR" sz="1700" b="1" dirty="0" err="1">
                <a:solidFill>
                  <a:srgbClr val="002060"/>
                </a:solidFill>
                <a:sym typeface="Wingdings" pitchFamily="2" charset="2"/>
              </a:rPr>
              <a:t>deduce</a:t>
            </a:r>
            <a:r>
              <a:rPr lang="fr-FR" sz="1700" b="1" dirty="0">
                <a:solidFill>
                  <a:srgbClr val="002060"/>
                </a:solidFill>
                <a:sym typeface="Wingdings" pitchFamily="2" charset="2"/>
              </a:rPr>
              <a:t> surface </a:t>
            </a:r>
            <a:r>
              <a:rPr lang="fr-FR" sz="1700" b="1" dirty="0" err="1">
                <a:solidFill>
                  <a:srgbClr val="002060"/>
                </a:solidFill>
                <a:sym typeface="Wingdings" pitchFamily="2" charset="2"/>
              </a:rPr>
              <a:t>resistance</a:t>
            </a:r>
            <a:r>
              <a:rPr lang="fr-FR" sz="1700" b="1" dirty="0">
                <a:solidFill>
                  <a:srgbClr val="002060"/>
                </a:solidFill>
                <a:sym typeface="Wingdings" pitchFamily="2" charset="2"/>
              </a:rPr>
              <a:t>  </a:t>
            </a:r>
            <a:r>
              <a:rPr lang="fr-FR" dirty="0">
                <a:solidFill>
                  <a:srgbClr val="002060"/>
                </a:solidFill>
                <a:sym typeface="Wingdings" panose="05000000000000000000" pitchFamily="2" charset="2"/>
              </a:rPr>
              <a:t> </a:t>
            </a:r>
            <a:r>
              <a:rPr lang="fr-FR" dirty="0">
                <a:solidFill>
                  <a:srgbClr val="002060"/>
                </a:solidFill>
              </a:rPr>
              <a:t>Q</a:t>
            </a:r>
            <a:r>
              <a:rPr lang="fr-FR" baseline="-25000" dirty="0">
                <a:solidFill>
                  <a:srgbClr val="002060"/>
                </a:solidFill>
              </a:rPr>
              <a:t>0</a:t>
            </a:r>
            <a:r>
              <a:rPr lang="fr-FR" dirty="0">
                <a:solidFill>
                  <a:srgbClr val="002060"/>
                </a:solidFill>
              </a:rPr>
              <a:t> </a:t>
            </a:r>
            <a:r>
              <a:rPr lang="fr-FR" i="1" dirty="0">
                <a:solidFill>
                  <a:srgbClr val="002060"/>
                </a:solidFill>
              </a:rPr>
              <a:t>= G/</a:t>
            </a:r>
            <a:r>
              <a:rPr lang="fr-FR" dirty="0">
                <a:solidFill>
                  <a:srgbClr val="002060"/>
                </a:solidFill>
              </a:rPr>
              <a:t> </a:t>
            </a:r>
            <a:r>
              <a:rPr lang="fr-FR" b="1" dirty="0" err="1">
                <a:solidFill>
                  <a:srgbClr val="002060"/>
                </a:solidFill>
              </a:rPr>
              <a:t>R</a:t>
            </a:r>
            <a:r>
              <a:rPr lang="fr-FR" b="1" baseline="-25000" dirty="0" err="1">
                <a:solidFill>
                  <a:srgbClr val="002060"/>
                </a:solidFill>
              </a:rPr>
              <a:t>s</a:t>
            </a:r>
            <a:br>
              <a:rPr lang="en-US" baseline="-25000" dirty="0">
                <a:solidFill>
                  <a:srgbClr val="002060"/>
                </a:solidFill>
                <a:cs typeface="Times New Roman" panose="02020603050405020304" pitchFamily="18" charset="0"/>
              </a:rPr>
            </a:br>
            <a:r>
              <a:rPr lang="en-US" sz="1600" i="1" dirty="0">
                <a:solidFill>
                  <a:srgbClr val="002060"/>
                </a:solidFill>
                <a:cs typeface="Times New Roman" panose="02020603050405020304" pitchFamily="18" charset="0"/>
              </a:rPr>
              <a:t>(R</a:t>
            </a:r>
            <a:r>
              <a:rPr lang="en-US" sz="1600" i="1" baseline="-25000" dirty="0">
                <a:solidFill>
                  <a:srgbClr val="002060"/>
                </a:solidFill>
                <a:cs typeface="Times New Roman" panose="02020603050405020304" pitchFamily="18" charset="0"/>
              </a:rPr>
              <a:t>s</a:t>
            </a:r>
            <a:r>
              <a:rPr lang="en-US" sz="1600" i="1" dirty="0">
                <a:solidFill>
                  <a:srgbClr val="002060"/>
                </a:solidFill>
                <a:cs typeface="Times New Roman" panose="02020603050405020304" pitchFamily="18" charset="0"/>
                <a:sym typeface="Wingdings" panose="05000000000000000000" pitchFamily="2" charset="2"/>
              </a:rPr>
              <a:t> = </a:t>
            </a:r>
            <a:r>
              <a:rPr lang="en-US" sz="1600" i="1" dirty="0">
                <a:solidFill>
                  <a:srgbClr val="002060"/>
                </a:solidFill>
                <a:cs typeface="Times New Roman" panose="02020603050405020304" pitchFamily="18" charset="0"/>
              </a:rPr>
              <a:t>R</a:t>
            </a:r>
            <a:r>
              <a:rPr lang="en-US" sz="1600" i="1" baseline="-25000" dirty="0">
                <a:solidFill>
                  <a:srgbClr val="002060"/>
                </a:solidFill>
                <a:cs typeface="Times New Roman" panose="02020603050405020304" pitchFamily="18" charset="0"/>
              </a:rPr>
              <a:t>BCS </a:t>
            </a:r>
            <a:r>
              <a:rPr lang="en-US" sz="1600" i="1" dirty="0">
                <a:solidFill>
                  <a:srgbClr val="002060"/>
                </a:solidFill>
                <a:cs typeface="Times New Roman" panose="02020603050405020304" pitchFamily="18" charset="0"/>
              </a:rPr>
              <a:t>(T) +</a:t>
            </a:r>
            <a:r>
              <a:rPr lang="en-US" sz="1600" i="1" dirty="0">
                <a:solidFill>
                  <a:srgbClr val="002060"/>
                </a:solidFill>
                <a:cs typeface="Times New Roman" panose="02020603050405020304" pitchFamily="18" charset="0"/>
                <a:sym typeface="Wingdings" panose="05000000000000000000" pitchFamily="2" charset="2"/>
              </a:rPr>
              <a:t> </a:t>
            </a:r>
            <a:r>
              <a:rPr lang="en-US" sz="1600" i="1" dirty="0" err="1">
                <a:solidFill>
                  <a:srgbClr val="002060"/>
                </a:solidFill>
                <a:cs typeface="Times New Roman" panose="02020603050405020304" pitchFamily="18" charset="0"/>
              </a:rPr>
              <a:t>R</a:t>
            </a:r>
            <a:r>
              <a:rPr lang="en-US" sz="1600" i="1" baseline="-25000" dirty="0" err="1">
                <a:solidFill>
                  <a:srgbClr val="002060"/>
                </a:solidFill>
                <a:cs typeface="Times New Roman" panose="02020603050405020304" pitchFamily="18" charset="0"/>
              </a:rPr>
              <a:t>res</a:t>
            </a:r>
            <a:r>
              <a:rPr lang="en-US" sz="1600" i="1" dirty="0">
                <a:solidFill>
                  <a:srgbClr val="002060"/>
                </a:solidFill>
                <a:cs typeface="Times New Roman" panose="02020603050405020304" pitchFamily="18" charset="0"/>
              </a:rPr>
              <a:t> determines the </a:t>
            </a:r>
            <a:r>
              <a:rPr lang="fr-FR" sz="1600" i="1" dirty="0" err="1">
                <a:solidFill>
                  <a:srgbClr val="002060"/>
                </a:solidFill>
                <a:cs typeface="Times New Roman" panose="02020603050405020304" pitchFamily="18" charset="0"/>
              </a:rPr>
              <a:t>efficiency</a:t>
            </a:r>
            <a:r>
              <a:rPr lang="fr-FR" sz="1600" i="1" dirty="0">
                <a:solidFill>
                  <a:srgbClr val="002060"/>
                </a:solidFill>
                <a:cs typeface="Times New Roman" panose="02020603050405020304" pitchFamily="18" charset="0"/>
              </a:rPr>
              <a:t> of the </a:t>
            </a:r>
            <a:r>
              <a:rPr lang="fr-FR" sz="1600" i="1" dirty="0" err="1">
                <a:solidFill>
                  <a:srgbClr val="002060"/>
                </a:solidFill>
                <a:cs typeface="Times New Roman" panose="02020603050405020304" pitchFamily="18" charset="0"/>
              </a:rPr>
              <a:t>cavity</a:t>
            </a:r>
            <a:r>
              <a:rPr lang="fr-FR" sz="1600" i="1" dirty="0">
                <a:solidFill>
                  <a:srgbClr val="002060"/>
                </a:solidFill>
                <a:cs typeface="Times New Roman" panose="02020603050405020304" pitchFamily="18" charset="0"/>
              </a:rPr>
              <a:t>)</a:t>
            </a:r>
            <a:endParaRPr lang="en-US" sz="1600" i="1" dirty="0">
              <a:solidFill>
                <a:srgbClr val="002060"/>
              </a:solidFill>
              <a:cs typeface="Times New Roman" panose="02020603050405020304" pitchFamily="18" charset="0"/>
            </a:endParaRPr>
          </a:p>
          <a:p>
            <a:pPr marL="176213" lvl="3" indent="-176213">
              <a:tabLst>
                <a:tab pos="269875" algn="l"/>
              </a:tabLst>
            </a:pPr>
            <a:endParaRPr lang="fr-FR" sz="1200" baseline="-25000" dirty="0">
              <a:solidFill>
                <a:srgbClr val="002060"/>
              </a:solidFill>
              <a:cs typeface="Times New Roman" panose="02020603050405020304" pitchFamily="18" charset="0"/>
            </a:endParaRPr>
          </a:p>
          <a:p>
            <a:pPr marL="342900" lvl="3" indent="-342900">
              <a:buFont typeface="+mj-lt"/>
              <a:buAutoNum type="arabicPeriod" startAt="2"/>
              <a:tabLst>
                <a:tab pos="269875" algn="l"/>
              </a:tabLst>
            </a:pPr>
            <a:r>
              <a:rPr lang="fr-FR" sz="1700" b="1" dirty="0" err="1">
                <a:solidFill>
                  <a:srgbClr val="002060"/>
                </a:solidFill>
              </a:rPr>
              <a:t>Estimate</a:t>
            </a:r>
            <a:r>
              <a:rPr lang="fr-FR" sz="1700" b="1" dirty="0">
                <a:solidFill>
                  <a:srgbClr val="002060"/>
                </a:solidFill>
              </a:rPr>
              <a:t> the </a:t>
            </a:r>
            <a:r>
              <a:rPr lang="fr-FR" sz="1700" b="1" dirty="0" err="1">
                <a:solidFill>
                  <a:srgbClr val="002060"/>
                </a:solidFill>
              </a:rPr>
              <a:t>grid</a:t>
            </a:r>
            <a:r>
              <a:rPr lang="fr-FR" sz="1700" b="1" dirty="0">
                <a:solidFill>
                  <a:srgbClr val="002060"/>
                </a:solidFill>
              </a:rPr>
              <a:t> power of Nb</a:t>
            </a:r>
            <a:r>
              <a:rPr lang="fr-FR" sz="1700" b="1" baseline="-25000" dirty="0">
                <a:solidFill>
                  <a:srgbClr val="002060"/>
                </a:solidFill>
              </a:rPr>
              <a:t>3</a:t>
            </a:r>
            <a:r>
              <a:rPr lang="fr-FR" sz="1700" b="1" dirty="0">
                <a:solidFill>
                  <a:srgbClr val="002060"/>
                </a:solidFill>
              </a:rPr>
              <a:t>Sn at 4K </a:t>
            </a:r>
          </a:p>
          <a:p>
            <a:pPr marL="342900" lvl="3" indent="-342900">
              <a:buFont typeface="+mj-lt"/>
              <a:buAutoNum type="arabicPeriod" startAt="2"/>
              <a:tabLst>
                <a:tab pos="269875" algn="l"/>
              </a:tabLst>
            </a:pPr>
            <a:endParaRPr lang="fr-FR" sz="1200" b="1" dirty="0">
              <a:solidFill>
                <a:srgbClr val="002060"/>
              </a:solidFill>
            </a:endParaRPr>
          </a:p>
          <a:p>
            <a:pPr marL="342900" lvl="3" indent="-342900">
              <a:buFont typeface="+mj-lt"/>
              <a:buAutoNum type="arabicPeriod" startAt="2"/>
              <a:tabLst>
                <a:tab pos="269875" algn="l"/>
              </a:tabLst>
            </a:pPr>
            <a:r>
              <a:rPr lang="fr-FR" sz="1700" b="1" dirty="0" err="1">
                <a:solidFill>
                  <a:srgbClr val="002060"/>
                </a:solidFill>
              </a:rPr>
              <a:t>Comparison</a:t>
            </a:r>
            <a:r>
              <a:rPr lang="fr-FR" sz="1700" b="1" dirty="0">
                <a:solidFill>
                  <a:srgbClr val="002060"/>
                </a:solidFill>
              </a:rPr>
              <a:t> </a:t>
            </a:r>
            <a:r>
              <a:rPr lang="fr-FR" sz="1700" b="1" dirty="0" err="1">
                <a:solidFill>
                  <a:srgbClr val="002060"/>
                </a:solidFill>
              </a:rPr>
              <a:t>with</a:t>
            </a:r>
            <a:r>
              <a:rPr lang="fr-FR" sz="1700" b="1" dirty="0">
                <a:solidFill>
                  <a:srgbClr val="002060"/>
                </a:solidFill>
              </a:rPr>
              <a:t> bulk Nb at 2K at </a:t>
            </a:r>
            <a:r>
              <a:rPr lang="fr-FR" sz="1700" b="1" dirty="0" err="1">
                <a:solidFill>
                  <a:srgbClr val="002060"/>
                </a:solidFill>
              </a:rPr>
              <a:t>same</a:t>
            </a:r>
            <a:r>
              <a:rPr lang="fr-FR" sz="1700" b="1" dirty="0">
                <a:solidFill>
                  <a:srgbClr val="002060"/>
                </a:solidFill>
              </a:rPr>
              <a:t> gradient</a:t>
            </a:r>
          </a:p>
          <a:p>
            <a:pPr marL="176213" lvl="1" indent="-176213"/>
            <a:endParaRPr lang="fr-FR" sz="1700" dirty="0">
              <a:solidFill>
                <a:srgbClr val="0432FF"/>
              </a:solidFill>
            </a:endParaRPr>
          </a:p>
          <a:p>
            <a:pPr marL="0" lvl="2">
              <a:tabLst>
                <a:tab pos="269875" algn="l"/>
              </a:tabLst>
            </a:pPr>
            <a:r>
              <a:rPr lang="en-US" sz="2000" b="1" i="1" dirty="0">
                <a:solidFill>
                  <a:srgbClr val="8CA72B"/>
                </a:solidFill>
                <a:cs typeface="Times New Roman" panose="02020603050405020304" pitchFamily="18" charset="0"/>
              </a:rPr>
              <a:t>Study case</a:t>
            </a:r>
          </a:p>
          <a:p>
            <a:pPr marL="176213" lvl="3" indent="-166688">
              <a:buFont typeface="Arial" panose="020B0604020202020204" pitchFamily="34" charset="0"/>
              <a:buChar char="•"/>
              <a:tabLst>
                <a:tab pos="176213" algn="l"/>
              </a:tabLst>
            </a:pPr>
            <a:r>
              <a:rPr lang="en-US" sz="1600" dirty="0">
                <a:solidFill>
                  <a:srgbClr val="002060"/>
                </a:solidFill>
                <a:cs typeface="Times New Roman" panose="02020603050405020304" pitchFamily="18" charset="0"/>
              </a:rPr>
              <a:t>QPR data (already available)</a:t>
            </a:r>
          </a:p>
          <a:p>
            <a:pPr marL="176213" lvl="3" indent="-166688">
              <a:buFont typeface="Arial" panose="020B0604020202020204" pitchFamily="34" charset="0"/>
              <a:buChar char="•"/>
              <a:tabLst>
                <a:tab pos="176213" algn="l"/>
              </a:tabLst>
            </a:pPr>
            <a:r>
              <a:rPr lang="en-US" sz="1600" dirty="0">
                <a:solidFill>
                  <a:srgbClr val="002060"/>
                </a:solidFill>
                <a:cs typeface="Times New Roman" panose="02020603050405020304" pitchFamily="18" charset="0"/>
              </a:rPr>
              <a:t>1.3 GHz cavity baseline by I.FAST</a:t>
            </a:r>
          </a:p>
          <a:p>
            <a:pPr marL="176213" lvl="3" indent="-166688">
              <a:buFont typeface="Arial" panose="020B0604020202020204" pitchFamily="34" charset="0"/>
              <a:buChar char="•"/>
              <a:tabLst>
                <a:tab pos="176213" algn="l"/>
              </a:tabLst>
            </a:pPr>
            <a:r>
              <a:rPr lang="en-US" sz="1600" b="1" dirty="0">
                <a:solidFill>
                  <a:srgbClr val="8CA72B"/>
                </a:solidFill>
                <a:cs typeface="Times New Roman" panose="02020603050405020304" pitchFamily="18" charset="0"/>
              </a:rPr>
              <a:t>new cavity optimized at the end of ISAS</a:t>
            </a:r>
          </a:p>
          <a:p>
            <a:pPr marL="0" lvl="1"/>
            <a:endParaRPr lang="en-US" sz="1700" dirty="0">
              <a:solidFill>
                <a:srgbClr val="0432FF"/>
              </a:solidFill>
              <a:latin typeface="Calibri" panose="020F0502020204030204" pitchFamily="34" charset="0"/>
              <a:cs typeface="Times New Roman" panose="02020603050405020304" pitchFamily="18" charset="0"/>
            </a:endParaRPr>
          </a:p>
        </p:txBody>
      </p:sp>
      <p:sp>
        <p:nvSpPr>
          <p:cNvPr id="12" name="CasellaDiTesto 10">
            <a:extLst>
              <a:ext uri="{FF2B5EF4-FFF2-40B4-BE49-F238E27FC236}">
                <a16:creationId xmlns:a16="http://schemas.microsoft.com/office/drawing/2014/main" id="{B3592316-1672-4604-5587-107C47BC273B}"/>
              </a:ext>
            </a:extLst>
          </p:cNvPr>
          <p:cNvSpPr txBox="1"/>
          <p:nvPr/>
        </p:nvSpPr>
        <p:spPr>
          <a:xfrm>
            <a:off x="6528498" y="1592415"/>
            <a:ext cx="4204003" cy="584775"/>
          </a:xfrm>
          <a:prstGeom prst="rect">
            <a:avLst/>
          </a:prstGeom>
          <a:noFill/>
        </p:spPr>
        <p:txBody>
          <a:bodyPr wrap="square">
            <a:spAutoFit/>
          </a:bodyPr>
          <a:lstStyle/>
          <a:p>
            <a:r>
              <a:rPr lang="en-GB" sz="1600" dirty="0">
                <a:solidFill>
                  <a:srgbClr val="1B3C70"/>
                </a:solidFill>
                <a:effectLst/>
                <a:ea typeface="Times New Roman" panose="02020603050405020304" pitchFamily="18" charset="0"/>
              </a:rPr>
              <a:t>Calculated AC power dissipation of Nb and Nb</a:t>
            </a:r>
            <a:r>
              <a:rPr lang="en-GB" sz="1600" baseline="-25000" dirty="0">
                <a:solidFill>
                  <a:srgbClr val="1B3C70"/>
                </a:solidFill>
                <a:effectLst/>
                <a:ea typeface="Times New Roman" panose="02020603050405020304" pitchFamily="18" charset="0"/>
              </a:rPr>
              <a:t>3</a:t>
            </a:r>
            <a:r>
              <a:rPr lang="en-GB" sz="1600" dirty="0">
                <a:solidFill>
                  <a:srgbClr val="1B3C70"/>
                </a:solidFill>
                <a:effectLst/>
                <a:ea typeface="Times New Roman" panose="02020603050405020304" pitchFamily="18" charset="0"/>
              </a:rPr>
              <a:t>Sn cavity cells at cryogenic </a:t>
            </a:r>
            <a:r>
              <a:rPr lang="en-GB" sz="1600" dirty="0">
                <a:solidFill>
                  <a:srgbClr val="1B3C70"/>
                </a:solidFill>
                <a:ea typeface="Times New Roman" panose="02020603050405020304" pitchFamily="18" charset="0"/>
              </a:rPr>
              <a:t>temp.</a:t>
            </a:r>
            <a:r>
              <a:rPr lang="en-GB" sz="1600" dirty="0">
                <a:solidFill>
                  <a:srgbClr val="1B3C70"/>
                </a:solidFill>
                <a:effectLst/>
                <a:ea typeface="Times New Roman" panose="02020603050405020304" pitchFamily="18" charset="0"/>
              </a:rPr>
              <a:t> 1.3 GHz    </a:t>
            </a:r>
          </a:p>
        </p:txBody>
      </p:sp>
      <p:sp>
        <p:nvSpPr>
          <p:cNvPr id="15" name="Rectangle 7">
            <a:extLst>
              <a:ext uri="{FF2B5EF4-FFF2-40B4-BE49-F238E27FC236}">
                <a16:creationId xmlns:a16="http://schemas.microsoft.com/office/drawing/2014/main" id="{594F2B9D-7524-03BC-C0A3-B1A31DFDC8F4}"/>
              </a:ext>
            </a:extLst>
          </p:cNvPr>
          <p:cNvSpPr/>
          <p:nvPr/>
        </p:nvSpPr>
        <p:spPr>
          <a:xfrm>
            <a:off x="5992007" y="5866187"/>
            <a:ext cx="5921089" cy="230832"/>
          </a:xfrm>
          <a:prstGeom prst="rect">
            <a:avLst/>
          </a:prstGeom>
        </p:spPr>
        <p:txBody>
          <a:bodyPr wrap="square">
            <a:spAutoFit/>
          </a:bodyPr>
          <a:lstStyle/>
          <a:p>
            <a:r>
              <a:rPr lang="fr-FR" sz="900" i="1" dirty="0">
                <a:solidFill>
                  <a:schemeClr val="tx1">
                    <a:lumMod val="65000"/>
                    <a:lumOff val="35000"/>
                  </a:schemeClr>
                </a:solidFill>
              </a:rPr>
              <a:t>C. Antoine et al., “</a:t>
            </a:r>
            <a:r>
              <a:rPr lang="fr-FR" sz="900" i="1" dirty="0" err="1">
                <a:solidFill>
                  <a:schemeClr val="tx1">
                    <a:lumMod val="65000"/>
                    <a:lumOff val="35000"/>
                  </a:schemeClr>
                </a:solidFill>
              </a:rPr>
              <a:t>Thin</a:t>
            </a:r>
            <a:r>
              <a:rPr lang="fr-FR" sz="900" i="1" dirty="0">
                <a:solidFill>
                  <a:schemeClr val="tx1">
                    <a:lumMod val="65000"/>
                    <a:lumOff val="35000"/>
                  </a:schemeClr>
                </a:solidFill>
              </a:rPr>
              <a:t>-film SRF roadmap”, I.FAST </a:t>
            </a:r>
            <a:r>
              <a:rPr lang="fr-FR" sz="900" i="1" dirty="0" err="1">
                <a:solidFill>
                  <a:schemeClr val="tx1">
                    <a:lumMod val="65000"/>
                    <a:lumOff val="35000"/>
                  </a:schemeClr>
                </a:solidFill>
              </a:rPr>
              <a:t>deliverable</a:t>
            </a:r>
            <a:r>
              <a:rPr lang="fr-FR" sz="900" i="1" dirty="0">
                <a:solidFill>
                  <a:schemeClr val="tx1">
                    <a:lumMod val="65000"/>
                    <a:lumOff val="35000"/>
                  </a:schemeClr>
                </a:solidFill>
              </a:rPr>
              <a:t> report D9.1, 2025. doi:10.5281/zenodo.14731411</a:t>
            </a:r>
          </a:p>
        </p:txBody>
      </p:sp>
      <p:grpSp>
        <p:nvGrpSpPr>
          <p:cNvPr id="20" name="Gruppo 19">
            <a:extLst>
              <a:ext uri="{FF2B5EF4-FFF2-40B4-BE49-F238E27FC236}">
                <a16:creationId xmlns:a16="http://schemas.microsoft.com/office/drawing/2014/main" id="{DDECDDD9-D474-46F9-D8B1-2B2992E63052}"/>
              </a:ext>
            </a:extLst>
          </p:cNvPr>
          <p:cNvGrpSpPr/>
          <p:nvPr/>
        </p:nvGrpSpPr>
        <p:grpSpPr>
          <a:xfrm>
            <a:off x="6503294" y="2294387"/>
            <a:ext cx="4597843" cy="3571799"/>
            <a:chOff x="7834805" y="2531918"/>
            <a:chExt cx="3523977" cy="2741919"/>
          </a:xfrm>
        </p:grpSpPr>
        <p:pic>
          <p:nvPicPr>
            <p:cNvPr id="7" name="Picture 4" descr="A graph of a function&#10;&#10;Description automatically generated">
              <a:extLst>
                <a:ext uri="{FF2B5EF4-FFF2-40B4-BE49-F238E27FC236}">
                  <a16:creationId xmlns:a16="http://schemas.microsoft.com/office/drawing/2014/main" id="{8C4C7437-599E-B2CB-4DCB-A062557B0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3932"/>
            <a:stretch>
              <a:fillRect/>
            </a:stretch>
          </p:blipFill>
          <p:spPr bwMode="auto">
            <a:xfrm>
              <a:off x="7834805" y="2531918"/>
              <a:ext cx="3523977" cy="2741919"/>
            </a:xfrm>
            <a:prstGeom prst="rect">
              <a:avLst/>
            </a:prstGeom>
            <a:noFill/>
            <a:extLst>
              <a:ext uri="{909E8E84-426E-40DD-AFC4-6F175D3DCCD1}">
                <a14:hiddenFill xmlns:a14="http://schemas.microsoft.com/office/drawing/2010/main">
                  <a:solidFill>
                    <a:srgbClr val="FFFFFF"/>
                  </a:solidFill>
                </a14:hiddenFill>
              </a:ext>
            </a:extLst>
          </p:spPr>
        </p:pic>
        <p:sp>
          <p:nvSpPr>
            <p:cNvPr id="17" name="Ellipse 15">
              <a:extLst>
                <a:ext uri="{FF2B5EF4-FFF2-40B4-BE49-F238E27FC236}">
                  <a16:creationId xmlns:a16="http://schemas.microsoft.com/office/drawing/2014/main" id="{99F96307-3076-A020-E75F-269C532BDFAC}"/>
                </a:ext>
              </a:extLst>
            </p:cNvPr>
            <p:cNvSpPr/>
            <p:nvPr/>
          </p:nvSpPr>
          <p:spPr>
            <a:xfrm>
              <a:off x="9841419" y="3885729"/>
              <a:ext cx="342900" cy="627514"/>
            </a:xfrm>
            <a:prstGeom prst="ellipse">
              <a:avLst/>
            </a:prstGeom>
            <a:solidFill>
              <a:srgbClr val="D4E498"/>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6">
            <a:extLst>
              <a:ext uri="{FF2B5EF4-FFF2-40B4-BE49-F238E27FC236}">
                <a16:creationId xmlns:a16="http://schemas.microsoft.com/office/drawing/2014/main" id="{99D2D8D2-30C4-F691-D147-58B162BDB78F}"/>
              </a:ext>
            </a:extLst>
          </p:cNvPr>
          <p:cNvSpPr/>
          <p:nvPr/>
        </p:nvSpPr>
        <p:spPr>
          <a:xfrm>
            <a:off x="9828234" y="4423070"/>
            <a:ext cx="2084862" cy="523220"/>
          </a:xfrm>
          <a:prstGeom prst="rect">
            <a:avLst/>
          </a:prstGeom>
          <a:solidFill>
            <a:schemeClr val="bg1"/>
          </a:solidFill>
        </p:spPr>
        <p:txBody>
          <a:bodyPr wrap="square">
            <a:spAutoFit/>
          </a:bodyPr>
          <a:lstStyle/>
          <a:p>
            <a:r>
              <a:rPr lang="en-GB" sz="1400" b="1" i="1" dirty="0">
                <a:solidFill>
                  <a:srgbClr val="1B3C70"/>
                </a:solidFill>
                <a:ea typeface="Times New Roman" panose="02020603050405020304" pitchFamily="18" charset="0"/>
              </a:rPr>
              <a:t>Nb</a:t>
            </a:r>
            <a:r>
              <a:rPr lang="en-GB" sz="1400" b="1" i="1" baseline="-25000" dirty="0">
                <a:solidFill>
                  <a:srgbClr val="1B3C70"/>
                </a:solidFill>
                <a:ea typeface="Times New Roman" panose="02020603050405020304" pitchFamily="18" charset="0"/>
              </a:rPr>
              <a:t>3</a:t>
            </a:r>
            <a:r>
              <a:rPr lang="en-GB" sz="1400" b="1" i="1" dirty="0">
                <a:solidFill>
                  <a:srgbClr val="1B3C70"/>
                </a:solidFill>
                <a:ea typeface="Times New Roman" panose="02020603050405020304" pitchFamily="18" charset="0"/>
              </a:rPr>
              <a:t>Sn at 4.2 K outperforms </a:t>
            </a:r>
            <a:r>
              <a:rPr lang="en-GB" sz="1400" b="1" i="1" dirty="0" err="1">
                <a:solidFill>
                  <a:srgbClr val="1B3C70"/>
                </a:solidFill>
                <a:ea typeface="Times New Roman" panose="02020603050405020304" pitchFamily="18" charset="0"/>
              </a:rPr>
              <a:t>Nb</a:t>
            </a:r>
            <a:r>
              <a:rPr lang="en-GB" sz="1400" b="1" i="1" dirty="0">
                <a:solidFill>
                  <a:srgbClr val="1B3C70"/>
                </a:solidFill>
                <a:ea typeface="Times New Roman" panose="02020603050405020304" pitchFamily="18" charset="0"/>
              </a:rPr>
              <a:t> at 1.8 K </a:t>
            </a:r>
            <a:endParaRPr lang="fr-FR" sz="1400" dirty="0">
              <a:solidFill>
                <a:srgbClr val="1B3C70"/>
              </a:solidFill>
            </a:endParaRPr>
          </a:p>
        </p:txBody>
      </p:sp>
      <p:sp>
        <p:nvSpPr>
          <p:cNvPr id="13" name="CasellaDiTesto 1">
            <a:extLst>
              <a:ext uri="{FF2B5EF4-FFF2-40B4-BE49-F238E27FC236}">
                <a16:creationId xmlns:a16="http://schemas.microsoft.com/office/drawing/2014/main" id="{5C622F4F-A7A6-E7DE-E0B1-2FDE847875BC}"/>
              </a:ext>
            </a:extLst>
          </p:cNvPr>
          <p:cNvSpPr txBox="1"/>
          <p:nvPr/>
        </p:nvSpPr>
        <p:spPr>
          <a:xfrm>
            <a:off x="6404845" y="2170342"/>
            <a:ext cx="4400900" cy="307777"/>
          </a:xfrm>
          <a:prstGeom prst="rect">
            <a:avLst/>
          </a:prstGeom>
          <a:noFill/>
        </p:spPr>
        <p:txBody>
          <a:bodyPr wrap="square">
            <a:spAutoFit/>
          </a:bodyPr>
          <a:lstStyle/>
          <a:p>
            <a:pPr marL="0" lvl="2">
              <a:tabLst>
                <a:tab pos="269875" algn="l"/>
              </a:tabLst>
            </a:pPr>
            <a:r>
              <a:rPr lang="en-US" sz="1400" b="1" i="1" dirty="0">
                <a:solidFill>
                  <a:srgbClr val="8CA72B"/>
                </a:solidFill>
                <a:latin typeface="Calibri" panose="020F0502020204030204" pitchFamily="34" charset="0"/>
                <a:cs typeface="Times New Roman" panose="02020603050405020304" pitchFamily="18" charset="0"/>
              </a:rPr>
              <a:t>Expected: 0.7 – 3.5 W per cell @ 1 MVm</a:t>
            </a:r>
            <a:r>
              <a:rPr lang="en-US" sz="1400" b="1" i="1" baseline="30000" dirty="0">
                <a:solidFill>
                  <a:srgbClr val="8CA72B"/>
                </a:solidFill>
                <a:latin typeface="Calibri" panose="020F0502020204030204" pitchFamily="34" charset="0"/>
                <a:cs typeface="Times New Roman" panose="02020603050405020304" pitchFamily="18" charset="0"/>
              </a:rPr>
              <a:t>-1</a:t>
            </a:r>
            <a:r>
              <a:rPr lang="en-US" sz="1400" b="1" i="1" dirty="0">
                <a:solidFill>
                  <a:srgbClr val="8CA72B"/>
                </a:solidFill>
                <a:latin typeface="Calibri" panose="020F0502020204030204" pitchFamily="34" charset="0"/>
                <a:cs typeface="Times New Roman" panose="02020603050405020304" pitchFamily="18" charset="0"/>
              </a:rPr>
              <a:t> (</a:t>
            </a:r>
            <a:r>
              <a:rPr lang="en-US" sz="1400" b="1" i="1" dirty="0" err="1">
                <a:solidFill>
                  <a:srgbClr val="8CA72B"/>
                </a:solidFill>
                <a:latin typeface="Calibri" panose="020F0502020204030204" pitchFamily="34" charset="0"/>
                <a:cs typeface="Times New Roman" panose="02020603050405020304" pitchFamily="18" charset="0"/>
              </a:rPr>
              <a:t>R</a:t>
            </a:r>
            <a:r>
              <a:rPr lang="en-US" sz="1400" b="1" i="1" baseline="-25000" dirty="0" err="1">
                <a:solidFill>
                  <a:srgbClr val="8CA72B"/>
                </a:solidFill>
                <a:latin typeface="Calibri" panose="020F0502020204030204" pitchFamily="34" charset="0"/>
                <a:cs typeface="Times New Roman" panose="02020603050405020304" pitchFamily="18" charset="0"/>
              </a:rPr>
              <a:t>res</a:t>
            </a:r>
            <a:r>
              <a:rPr lang="en-US" sz="1400" b="1" i="1" dirty="0">
                <a:solidFill>
                  <a:srgbClr val="8CA72B"/>
                </a:solidFill>
                <a:latin typeface="Calibri" panose="020F0502020204030204" pitchFamily="34" charset="0"/>
                <a:cs typeface="Times New Roman" panose="02020603050405020304" pitchFamily="18" charset="0"/>
              </a:rPr>
              <a:t> = 5-30 n</a:t>
            </a:r>
            <a:r>
              <a:rPr lang="el-GR" sz="1400" b="1" i="1" dirty="0">
                <a:solidFill>
                  <a:srgbClr val="8CA72B"/>
                </a:solidFill>
                <a:latin typeface="Calibri" panose="020F0502020204030204" pitchFamily="34" charset="0"/>
                <a:cs typeface="Times New Roman" panose="02020603050405020304" pitchFamily="18" charset="0"/>
              </a:rPr>
              <a:t>Ω</a:t>
            </a:r>
            <a:r>
              <a:rPr lang="en-US" sz="1400" b="1" i="1" dirty="0">
                <a:solidFill>
                  <a:srgbClr val="8CA72B"/>
                </a:solidFill>
                <a:latin typeface="Calibri" panose="020F0502020204030204" pitchFamily="34" charset="0"/>
                <a:cs typeface="Times New Roman" panose="02020603050405020304" pitchFamily="18" charset="0"/>
              </a:rPr>
              <a:t>)</a:t>
            </a:r>
            <a:endParaRPr lang="en-US" sz="1400" b="1" i="1" baseline="30000" dirty="0">
              <a:solidFill>
                <a:srgbClr val="8CA72B"/>
              </a:solidFill>
              <a:latin typeface="Calibri" panose="020F0502020204030204" pitchFamily="34" charset="0"/>
              <a:cs typeface="Times New Roman" panose="02020603050405020304" pitchFamily="18" charset="0"/>
            </a:endParaRPr>
          </a:p>
        </p:txBody>
      </p:sp>
      <p:cxnSp>
        <p:nvCxnSpPr>
          <p:cNvPr id="34" name="Connecteur droit avec flèche 18">
            <a:extLst>
              <a:ext uri="{FF2B5EF4-FFF2-40B4-BE49-F238E27FC236}">
                <a16:creationId xmlns:a16="http://schemas.microsoft.com/office/drawing/2014/main" id="{BF8E5DC4-8472-A7F6-C9B1-BA3FD5AAE119}"/>
              </a:ext>
            </a:extLst>
          </p:cNvPr>
          <p:cNvCxnSpPr>
            <a:cxnSpLocks/>
          </p:cNvCxnSpPr>
          <p:nvPr/>
        </p:nvCxnSpPr>
        <p:spPr>
          <a:xfrm>
            <a:off x="9565688" y="4441126"/>
            <a:ext cx="292186" cy="87325"/>
          </a:xfrm>
          <a:prstGeom prst="straightConnector1">
            <a:avLst/>
          </a:prstGeom>
          <a:ln>
            <a:solidFill>
              <a:srgbClr val="1B3C7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191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1183F7E8-5547-6E20-1403-FD53C9C34552}"/>
              </a:ext>
            </a:extLst>
          </p:cNvPr>
          <p:cNvSpPr>
            <a:spLocks noGrp="1"/>
          </p:cNvSpPr>
          <p:nvPr>
            <p:ph type="sldNum" sz="quarter" idx="12"/>
          </p:nvPr>
        </p:nvSpPr>
        <p:spPr/>
        <p:txBody>
          <a:bodyPr/>
          <a:lstStyle/>
          <a:p>
            <a:fld id="{4068FCCF-9A80-B240-8D85-84F960565AFA}" type="slidenum">
              <a:rPr lang="en-BE" smtClean="0"/>
              <a:t>7</a:t>
            </a:fld>
            <a:endParaRPr lang="en-BE"/>
          </a:p>
        </p:txBody>
      </p:sp>
      <p:sp>
        <p:nvSpPr>
          <p:cNvPr id="5" name="TextBox 4">
            <a:extLst>
              <a:ext uri="{FF2B5EF4-FFF2-40B4-BE49-F238E27FC236}">
                <a16:creationId xmlns:a16="http://schemas.microsoft.com/office/drawing/2014/main" id="{44FDAAD9-AE06-F5D3-8756-E84A6235F6EC}"/>
              </a:ext>
            </a:extLst>
          </p:cNvPr>
          <p:cNvSpPr txBox="1"/>
          <p:nvPr/>
        </p:nvSpPr>
        <p:spPr>
          <a:xfrm>
            <a:off x="600075" y="1894396"/>
            <a:ext cx="10601325" cy="4647426"/>
          </a:xfrm>
          <a:prstGeom prst="rect">
            <a:avLst/>
          </a:prstGeom>
          <a:noFill/>
        </p:spPr>
        <p:txBody>
          <a:bodyPr wrap="square" rtlCol="0">
            <a:spAutoFit/>
          </a:bodyPr>
          <a:lstStyle/>
          <a:p>
            <a:r>
              <a:rPr lang="en-US" b="1" i="1" dirty="0">
                <a:solidFill>
                  <a:srgbClr val="8CA72B"/>
                </a:solidFill>
                <a:effectLst/>
                <a:latin typeface="Helvetica" pitchFamily="2" charset="0"/>
              </a:rPr>
              <a:t>Task </a:t>
            </a:r>
            <a:r>
              <a:rPr lang="en-US" b="1" i="1" dirty="0">
                <a:solidFill>
                  <a:srgbClr val="8CA72B"/>
                </a:solidFill>
                <a:latin typeface="Helvetica" pitchFamily="2" charset="0"/>
              </a:rPr>
              <a:t>3</a:t>
            </a:r>
            <a:r>
              <a:rPr lang="en-US" b="1" i="1" dirty="0">
                <a:solidFill>
                  <a:srgbClr val="8CA72B"/>
                </a:solidFill>
                <a:effectLst/>
                <a:latin typeface="Helvetica" pitchFamily="2" charset="0"/>
              </a:rPr>
              <a:t>.1: Coordination of R&amp;D on SC cavities </a:t>
            </a:r>
            <a:r>
              <a:rPr lang="en-US" b="1" i="1" dirty="0">
                <a:solidFill>
                  <a:srgbClr val="1B3C70"/>
                </a:solidFill>
                <a:effectLst/>
                <a:latin typeface="Helvetica" pitchFamily="2" charset="0"/>
              </a:rPr>
              <a:t>– M1-M48 </a:t>
            </a:r>
            <a:r>
              <a:rPr lang="en-US" i="1" dirty="0">
                <a:solidFill>
                  <a:srgbClr val="1B3C70"/>
                </a:solidFill>
                <a:effectLst/>
                <a:latin typeface="Helvetica" pitchFamily="2" charset="0"/>
              </a:rPr>
              <a:t>(</a:t>
            </a:r>
            <a:r>
              <a:rPr lang="en-US" b="1" i="1" dirty="0">
                <a:solidFill>
                  <a:srgbClr val="1B3C70"/>
                </a:solidFill>
                <a:effectLst/>
                <a:latin typeface="Helvetica" pitchFamily="2" charset="0"/>
              </a:rPr>
              <a:t>INFN</a:t>
            </a:r>
            <a:r>
              <a:rPr lang="en-US" i="1" dirty="0">
                <a:solidFill>
                  <a:srgbClr val="1B3C70"/>
                </a:solidFill>
                <a:effectLst/>
                <a:latin typeface="Helvetica" pitchFamily="2" charset="0"/>
              </a:rPr>
              <a:t>, CEA, HZB, UKRI) – Cristian Pira</a:t>
            </a:r>
            <a:br>
              <a:rPr lang="en-US" i="1" dirty="0">
                <a:effectLst/>
                <a:latin typeface="Helvetica" pitchFamily="2" charset="0"/>
              </a:rPr>
            </a:br>
            <a:r>
              <a:rPr lang="en-US" sz="1400" i="1" dirty="0">
                <a:latin typeface="Helvetica" pitchFamily="2" charset="0"/>
              </a:rPr>
              <a:t>This task aims to coordinate the different task activities and organize the periodic WP meetings.</a:t>
            </a:r>
          </a:p>
          <a:p>
            <a:endParaRPr lang="en-US" dirty="0">
              <a:effectLst/>
              <a:latin typeface="Helvetica" pitchFamily="2" charset="0"/>
            </a:endParaRPr>
          </a:p>
          <a:p>
            <a:r>
              <a:rPr lang="en-US" b="1" i="1" dirty="0">
                <a:solidFill>
                  <a:srgbClr val="8CA72B"/>
                </a:solidFill>
                <a:effectLst/>
                <a:latin typeface="Helvetica" pitchFamily="2" charset="0"/>
              </a:rPr>
              <a:t>Task 3.2: </a:t>
            </a:r>
            <a:r>
              <a:rPr lang="en-US" b="1" i="1" dirty="0">
                <a:solidFill>
                  <a:srgbClr val="8CA72B"/>
                </a:solidFill>
                <a:latin typeface="Helvetica" pitchFamily="2" charset="0"/>
              </a:rPr>
              <a:t>Flux Trapping</a:t>
            </a:r>
            <a:r>
              <a:rPr lang="en-US" b="1" i="1" dirty="0">
                <a:latin typeface="Helvetica" pitchFamily="2" charset="0"/>
              </a:rPr>
              <a:t> </a:t>
            </a:r>
            <a:r>
              <a:rPr lang="en-US" b="1" i="1" dirty="0">
                <a:solidFill>
                  <a:srgbClr val="1B3C70"/>
                </a:solidFill>
                <a:latin typeface="Helvetica" pitchFamily="2" charset="0"/>
              </a:rPr>
              <a:t>– M1-M32 </a:t>
            </a:r>
            <a:r>
              <a:rPr lang="en-US" i="1" dirty="0">
                <a:solidFill>
                  <a:srgbClr val="1B3C70"/>
                </a:solidFill>
                <a:latin typeface="Helvetica" pitchFamily="2" charset="0"/>
              </a:rPr>
              <a:t>(INFN, CEA, HZB, </a:t>
            </a:r>
            <a:r>
              <a:rPr lang="en-US" b="1" i="1" dirty="0">
                <a:solidFill>
                  <a:srgbClr val="1B3C70"/>
                </a:solidFill>
                <a:latin typeface="Helvetica" pitchFamily="2" charset="0"/>
              </a:rPr>
              <a:t>UKRI</a:t>
            </a:r>
            <a:r>
              <a:rPr lang="en-US" i="1" dirty="0">
                <a:solidFill>
                  <a:srgbClr val="1B3C70"/>
                </a:solidFill>
                <a:latin typeface="Helvetica" pitchFamily="2" charset="0"/>
              </a:rPr>
              <a:t>) – Oleg Malyshev</a:t>
            </a:r>
          </a:p>
          <a:p>
            <a:r>
              <a:rPr lang="en-US" sz="1400" i="1" dirty="0">
                <a:latin typeface="Helvetica" pitchFamily="2" charset="0"/>
              </a:rPr>
              <a:t>This task aims to minimize flux trapping in Nb3Sn thin films studying and optimizing coating parameters and cooling procedure</a:t>
            </a:r>
          </a:p>
          <a:p>
            <a:endParaRPr lang="en-US" dirty="0">
              <a:latin typeface="Helvetica" pitchFamily="2" charset="0"/>
            </a:endParaRPr>
          </a:p>
          <a:p>
            <a:r>
              <a:rPr lang="en-US" b="1" i="1" dirty="0">
                <a:solidFill>
                  <a:srgbClr val="8CA72B"/>
                </a:solidFill>
                <a:effectLst/>
                <a:latin typeface="Helvetica" pitchFamily="2" charset="0"/>
              </a:rPr>
              <a:t>Task </a:t>
            </a:r>
            <a:r>
              <a:rPr lang="en-US" b="1" i="1" dirty="0">
                <a:solidFill>
                  <a:srgbClr val="8CA72B"/>
                </a:solidFill>
                <a:latin typeface="Helvetica" pitchFamily="2" charset="0"/>
              </a:rPr>
              <a:t>3.3</a:t>
            </a:r>
            <a:r>
              <a:rPr lang="en-US" b="1" i="1" dirty="0">
                <a:solidFill>
                  <a:srgbClr val="8CA72B"/>
                </a:solidFill>
                <a:effectLst/>
                <a:latin typeface="Helvetica" pitchFamily="2" charset="0"/>
              </a:rPr>
              <a:t>: </a:t>
            </a:r>
            <a:r>
              <a:rPr lang="en-US" b="1" i="1" dirty="0">
                <a:solidFill>
                  <a:srgbClr val="8CA72B"/>
                </a:solidFill>
                <a:latin typeface="Helvetica" pitchFamily="2" charset="0"/>
              </a:rPr>
              <a:t>RF Tunability </a:t>
            </a:r>
            <a:r>
              <a:rPr lang="en-US" b="1" i="1" dirty="0">
                <a:solidFill>
                  <a:srgbClr val="1B3C70"/>
                </a:solidFill>
                <a:latin typeface="Helvetica" pitchFamily="2" charset="0"/>
              </a:rPr>
              <a:t>– M1-M32 </a:t>
            </a:r>
            <a:r>
              <a:rPr lang="en-US" i="1" dirty="0">
                <a:solidFill>
                  <a:srgbClr val="1B3C70"/>
                </a:solidFill>
                <a:latin typeface="Helvetica" pitchFamily="2" charset="0"/>
              </a:rPr>
              <a:t>(INFN, CEA, </a:t>
            </a:r>
            <a:r>
              <a:rPr lang="en-US" b="1" i="1" dirty="0">
                <a:solidFill>
                  <a:srgbClr val="1B3C70"/>
                </a:solidFill>
                <a:latin typeface="Helvetica" pitchFamily="2" charset="0"/>
              </a:rPr>
              <a:t>HZB</a:t>
            </a:r>
            <a:r>
              <a:rPr lang="en-US" i="1" dirty="0">
                <a:solidFill>
                  <a:srgbClr val="1B3C70"/>
                </a:solidFill>
                <a:latin typeface="Helvetica" pitchFamily="2" charset="0"/>
              </a:rPr>
              <a:t>, UKRI) – Oliver </a:t>
            </a:r>
            <a:r>
              <a:rPr lang="en-US" i="1" dirty="0" err="1">
                <a:solidFill>
                  <a:srgbClr val="1B3C70"/>
                </a:solidFill>
                <a:latin typeface="Helvetica" pitchFamily="2" charset="0"/>
              </a:rPr>
              <a:t>Kugeler</a:t>
            </a:r>
            <a:endParaRPr lang="en-US" i="1" dirty="0">
              <a:solidFill>
                <a:srgbClr val="1B3C70"/>
              </a:solidFill>
              <a:latin typeface="Helvetica" pitchFamily="2" charset="0"/>
            </a:endParaRPr>
          </a:p>
          <a:p>
            <a:r>
              <a:rPr lang="en-US" sz="1400" i="1" dirty="0">
                <a:effectLst/>
                <a:latin typeface="Helvetica" pitchFamily="2" charset="0"/>
              </a:rPr>
              <a:t>This task aims to study and improve mechanical properties of SC thin films to assess the impact of future cavity tuning during normal 4.2 K operation</a:t>
            </a:r>
          </a:p>
          <a:p>
            <a:endParaRPr lang="en-US" dirty="0">
              <a:effectLst/>
              <a:latin typeface="Helvetica" pitchFamily="2" charset="0"/>
            </a:endParaRPr>
          </a:p>
          <a:p>
            <a:r>
              <a:rPr lang="en-US" b="1" i="1" dirty="0">
                <a:solidFill>
                  <a:srgbClr val="8CA72B"/>
                </a:solidFill>
                <a:effectLst/>
                <a:latin typeface="Helvetica" pitchFamily="2" charset="0"/>
              </a:rPr>
              <a:t>Task </a:t>
            </a:r>
            <a:r>
              <a:rPr lang="en-US" b="1" i="1" dirty="0">
                <a:solidFill>
                  <a:srgbClr val="8CA72B"/>
                </a:solidFill>
                <a:latin typeface="Helvetica" pitchFamily="2" charset="0"/>
              </a:rPr>
              <a:t>3.4</a:t>
            </a:r>
            <a:r>
              <a:rPr lang="en-US" b="1" i="1" dirty="0">
                <a:solidFill>
                  <a:srgbClr val="8CA72B"/>
                </a:solidFill>
                <a:effectLst/>
                <a:latin typeface="Helvetica" pitchFamily="2" charset="0"/>
              </a:rPr>
              <a:t>: </a:t>
            </a:r>
            <a:r>
              <a:rPr lang="en-US" b="1" i="1" dirty="0">
                <a:solidFill>
                  <a:srgbClr val="8CA72B"/>
                </a:solidFill>
                <a:latin typeface="Helvetica" pitchFamily="2" charset="0"/>
              </a:rPr>
              <a:t>Adaptive Layers</a:t>
            </a:r>
            <a:r>
              <a:rPr lang="en-US" b="1" i="1" dirty="0">
                <a:latin typeface="Helvetica" pitchFamily="2" charset="0"/>
              </a:rPr>
              <a:t> </a:t>
            </a:r>
            <a:r>
              <a:rPr lang="en-US" b="1" i="1" dirty="0">
                <a:solidFill>
                  <a:srgbClr val="1B3C70"/>
                </a:solidFill>
                <a:latin typeface="Helvetica" pitchFamily="2" charset="0"/>
              </a:rPr>
              <a:t>– M1-M40 </a:t>
            </a:r>
            <a:r>
              <a:rPr lang="en-US" i="1" dirty="0">
                <a:solidFill>
                  <a:srgbClr val="1B3C70"/>
                </a:solidFill>
                <a:latin typeface="Helvetica" pitchFamily="2" charset="0"/>
              </a:rPr>
              <a:t>(INFN, </a:t>
            </a:r>
            <a:r>
              <a:rPr lang="en-US" b="1" i="1" dirty="0">
                <a:solidFill>
                  <a:srgbClr val="1B3C70"/>
                </a:solidFill>
                <a:latin typeface="Helvetica" pitchFamily="2" charset="0"/>
              </a:rPr>
              <a:t>CEA</a:t>
            </a:r>
            <a:r>
              <a:rPr lang="en-US" i="1" dirty="0">
                <a:solidFill>
                  <a:srgbClr val="1B3C70"/>
                </a:solidFill>
                <a:latin typeface="Helvetica" pitchFamily="2" charset="0"/>
              </a:rPr>
              <a:t>, HZB, UKRI) – Thomas </a:t>
            </a:r>
            <a:r>
              <a:rPr lang="en-US" i="1" dirty="0" err="1">
                <a:solidFill>
                  <a:srgbClr val="1B3C70"/>
                </a:solidFill>
                <a:latin typeface="Helvetica" pitchFamily="2" charset="0"/>
              </a:rPr>
              <a:t>Proslier</a:t>
            </a:r>
            <a:endParaRPr lang="en-US" i="1" dirty="0">
              <a:solidFill>
                <a:srgbClr val="1B3C70"/>
              </a:solidFill>
              <a:latin typeface="Helvetica" pitchFamily="2" charset="0"/>
            </a:endParaRPr>
          </a:p>
          <a:p>
            <a:r>
              <a:rPr lang="en-US" sz="1400" i="1" dirty="0">
                <a:effectLst/>
                <a:latin typeface="Helvetica" pitchFamily="2" charset="0"/>
              </a:rPr>
              <a:t>This task aims at developing suitable adaptative layers synthesized by Atomic Layer Deposition (ALD) to reduce the detrimental effect of mechanical deformation on the superconducting properties of Nb</a:t>
            </a:r>
            <a:r>
              <a:rPr lang="en-US" sz="1400" i="1" baseline="-25000" dirty="0">
                <a:effectLst/>
                <a:latin typeface="Helvetica" pitchFamily="2" charset="0"/>
              </a:rPr>
              <a:t>3</a:t>
            </a:r>
            <a:r>
              <a:rPr lang="en-US" sz="1400" i="1" dirty="0">
                <a:effectLst/>
                <a:latin typeface="Helvetica" pitchFamily="2" charset="0"/>
              </a:rPr>
              <a:t>Sn</a:t>
            </a:r>
          </a:p>
          <a:p>
            <a:endParaRPr lang="en-US" dirty="0">
              <a:latin typeface="Helvetica" pitchFamily="2" charset="0"/>
            </a:endParaRPr>
          </a:p>
          <a:p>
            <a:r>
              <a:rPr lang="en-US" b="1" i="1" dirty="0">
                <a:solidFill>
                  <a:srgbClr val="8CA72B"/>
                </a:solidFill>
                <a:effectLst/>
                <a:latin typeface="Helvetica" pitchFamily="2" charset="0"/>
              </a:rPr>
              <a:t>Task </a:t>
            </a:r>
            <a:r>
              <a:rPr lang="en-US" b="1" i="1" dirty="0">
                <a:solidFill>
                  <a:srgbClr val="8CA72B"/>
                </a:solidFill>
                <a:latin typeface="Helvetica" pitchFamily="2" charset="0"/>
              </a:rPr>
              <a:t>3.5</a:t>
            </a:r>
            <a:r>
              <a:rPr lang="en-US" b="1" i="1" dirty="0">
                <a:solidFill>
                  <a:srgbClr val="8CA72B"/>
                </a:solidFill>
                <a:effectLst/>
                <a:latin typeface="Helvetica" pitchFamily="2" charset="0"/>
              </a:rPr>
              <a:t>: Working Cavity </a:t>
            </a:r>
            <a:r>
              <a:rPr lang="en-US" b="1" i="1" dirty="0">
                <a:solidFill>
                  <a:srgbClr val="1B3C70"/>
                </a:solidFill>
                <a:effectLst/>
                <a:latin typeface="Helvetica" pitchFamily="2" charset="0"/>
              </a:rPr>
              <a:t>– M1-M48 </a:t>
            </a:r>
            <a:r>
              <a:rPr lang="en-US" i="1" dirty="0">
                <a:solidFill>
                  <a:srgbClr val="1B3C70"/>
                </a:solidFill>
                <a:effectLst/>
                <a:latin typeface="Helvetica" pitchFamily="2" charset="0"/>
              </a:rPr>
              <a:t>(INFN, CEA, HZB, </a:t>
            </a:r>
            <a:r>
              <a:rPr lang="en-US" b="1" i="1" dirty="0">
                <a:solidFill>
                  <a:srgbClr val="1B3C70"/>
                </a:solidFill>
                <a:effectLst/>
                <a:latin typeface="Helvetica" pitchFamily="2" charset="0"/>
              </a:rPr>
              <a:t>UKRI</a:t>
            </a:r>
            <a:r>
              <a:rPr lang="en-US" i="1" dirty="0">
                <a:solidFill>
                  <a:srgbClr val="1B3C70"/>
                </a:solidFill>
                <a:effectLst/>
                <a:latin typeface="Helvetica" pitchFamily="2" charset="0"/>
              </a:rPr>
              <a:t>) – Reza Valizadeh</a:t>
            </a:r>
          </a:p>
          <a:p>
            <a:r>
              <a:rPr lang="en-US" sz="1400" i="1" dirty="0">
                <a:effectLst/>
                <a:latin typeface="Helvetica" pitchFamily="2" charset="0"/>
              </a:rPr>
              <a:t>This task encompasses the main outcome of WP3: to optimize the SC cavity coating procedure at 1.3 GHz using the experience and knowledge gained in Tasks 3.2-3.4. and demonstrate suitability for operation at 4.2 K.</a:t>
            </a:r>
            <a:endParaRPr lang="en-US" dirty="0">
              <a:effectLst/>
              <a:latin typeface="Helvetica" pitchFamily="2" charset="0"/>
            </a:endParaRPr>
          </a:p>
          <a:p>
            <a:endParaRPr lang="en-BE" dirty="0"/>
          </a:p>
        </p:txBody>
      </p:sp>
      <p:pic>
        <p:nvPicPr>
          <p:cNvPr id="2" name="Picture 2" descr="Innovate for Sustainable Accelerating Systems: Kick-Off Meeting">
            <a:extLst>
              <a:ext uri="{FF2B5EF4-FFF2-40B4-BE49-F238E27FC236}">
                <a16:creationId xmlns:a16="http://schemas.microsoft.com/office/drawing/2014/main" id="{755A270C-54FF-9CCF-30F0-D9859D78D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5">
            <a:extLst>
              <a:ext uri="{FF2B5EF4-FFF2-40B4-BE49-F238E27FC236}">
                <a16:creationId xmlns:a16="http://schemas.microsoft.com/office/drawing/2014/main" id="{D92C17D7-8774-3424-D574-E5126558D1FD}"/>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473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4764-5C2E-2F9E-BF47-9411A8FADBC5}"/>
            </a:ext>
          </a:extLst>
        </p:cNvPr>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CB7A73F-4E6A-54AB-544E-8B68C2C7EADB}"/>
              </a:ext>
            </a:extLst>
          </p:cNvPr>
          <p:cNvSpPr>
            <a:spLocks noGrp="1"/>
          </p:cNvSpPr>
          <p:nvPr>
            <p:ph type="sldNum" sz="quarter" idx="12"/>
          </p:nvPr>
        </p:nvSpPr>
        <p:spPr/>
        <p:txBody>
          <a:bodyPr/>
          <a:lstStyle/>
          <a:p>
            <a:fld id="{4068FCCF-9A80-B240-8D85-84F960565AFA}" type="slidenum">
              <a:rPr lang="en-BE" smtClean="0"/>
              <a:t>8</a:t>
            </a:fld>
            <a:endParaRPr lang="en-BE"/>
          </a:p>
        </p:txBody>
      </p:sp>
      <p:pic>
        <p:nvPicPr>
          <p:cNvPr id="2" name="Immagine 1" descr="The image depicts a simplified diagram of a hydraulic or pneumatic cylinder with an arrow indicating the direction of fluid flow.&#10;&#10;Il contenuto generato dall'IA potrebbe non essere corretto.">
            <a:extLst>
              <a:ext uri="{FF2B5EF4-FFF2-40B4-BE49-F238E27FC236}">
                <a16:creationId xmlns:a16="http://schemas.microsoft.com/office/drawing/2014/main" id="{A70CE059-9D4D-EF0E-80BF-9F561C6A2841}"/>
              </a:ext>
            </a:extLst>
          </p:cNvPr>
          <p:cNvPicPr>
            <a:picLocks noChangeAspect="1"/>
          </p:cNvPicPr>
          <p:nvPr/>
        </p:nvPicPr>
        <p:blipFill>
          <a:blip r:embed="rId2"/>
          <a:stretch>
            <a:fillRect/>
          </a:stretch>
        </p:blipFill>
        <p:spPr>
          <a:xfrm>
            <a:off x="5486166" y="3561133"/>
            <a:ext cx="578445" cy="1485612"/>
          </a:xfrm>
          <a:prstGeom prst="rect">
            <a:avLst/>
          </a:prstGeom>
        </p:spPr>
      </p:pic>
      <p:sp>
        <p:nvSpPr>
          <p:cNvPr id="3" name="Segnaposto contenuto 2">
            <a:extLst>
              <a:ext uri="{FF2B5EF4-FFF2-40B4-BE49-F238E27FC236}">
                <a16:creationId xmlns:a16="http://schemas.microsoft.com/office/drawing/2014/main" id="{06F4625F-CE5F-41C9-AFE0-239071F22D26}"/>
              </a:ext>
            </a:extLst>
          </p:cNvPr>
          <p:cNvSpPr txBox="1">
            <a:spLocks/>
          </p:cNvSpPr>
          <p:nvPr/>
        </p:nvSpPr>
        <p:spPr>
          <a:xfrm>
            <a:off x="1410378" y="4974509"/>
            <a:ext cx="2697755" cy="1247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err="1">
                <a:solidFill>
                  <a:srgbClr val="1B3C70"/>
                </a:solidFill>
                <a:latin typeface="Aptos (Corpo)"/>
              </a:rPr>
              <a:t>Develop</a:t>
            </a:r>
            <a:r>
              <a:rPr lang="it-IT" sz="1600" b="1" dirty="0">
                <a:solidFill>
                  <a:srgbClr val="1B3C70"/>
                </a:solidFill>
                <a:latin typeface="Aptos (Corpo)"/>
              </a:rPr>
              <a:t> an </a:t>
            </a:r>
            <a:r>
              <a:rPr lang="it-IT" sz="1600" b="1" dirty="0" err="1">
                <a:solidFill>
                  <a:srgbClr val="A4C137"/>
                </a:solidFill>
                <a:latin typeface="Aptos (Corpo)"/>
              </a:rPr>
              <a:t>Adaptive</a:t>
            </a:r>
            <a:r>
              <a:rPr lang="it-IT" sz="1600" b="1" dirty="0">
                <a:solidFill>
                  <a:srgbClr val="A4C137"/>
                </a:solidFill>
                <a:latin typeface="Aptos (Corpo)"/>
              </a:rPr>
              <a:t> Layer </a:t>
            </a:r>
            <a:r>
              <a:rPr lang="it-IT" sz="1600" b="1" dirty="0">
                <a:solidFill>
                  <a:srgbClr val="1B3C70"/>
                </a:solidFill>
                <a:latin typeface="Aptos (Corpo)"/>
              </a:rPr>
              <a:t>to </a:t>
            </a:r>
            <a:r>
              <a:rPr lang="it-IT" sz="1600" b="1" dirty="0" err="1">
                <a:solidFill>
                  <a:srgbClr val="1B3C70"/>
                </a:solidFill>
                <a:latin typeface="Aptos (Corpo)"/>
              </a:rPr>
              <a:t>insert</a:t>
            </a:r>
            <a:r>
              <a:rPr lang="it-IT" sz="1600" b="1" dirty="0">
                <a:solidFill>
                  <a:srgbClr val="1B3C70"/>
                </a:solidFill>
                <a:latin typeface="Aptos (Corpo)"/>
              </a:rPr>
              <a:t> </a:t>
            </a:r>
            <a:r>
              <a:rPr lang="it-IT" sz="1600" b="1" dirty="0" err="1">
                <a:solidFill>
                  <a:srgbClr val="1B3C70"/>
                </a:solidFill>
                <a:latin typeface="Aptos (Corpo)"/>
              </a:rPr>
              <a:t>between</a:t>
            </a:r>
            <a:r>
              <a:rPr lang="it-IT" sz="1600" b="1" dirty="0">
                <a:solidFill>
                  <a:srgbClr val="1B3C70"/>
                </a:solidFill>
                <a:latin typeface="Aptos (Corpo)"/>
              </a:rPr>
              <a:t> </a:t>
            </a:r>
            <a:r>
              <a:rPr lang="it-IT" sz="1600" b="1" dirty="0">
                <a:solidFill>
                  <a:srgbClr val="A4C137"/>
                </a:solidFill>
                <a:latin typeface="Aptos (Corpo)"/>
              </a:rPr>
              <a:t>Nb</a:t>
            </a:r>
            <a:r>
              <a:rPr lang="it-IT" sz="1600" b="1" baseline="-25000" dirty="0">
                <a:solidFill>
                  <a:srgbClr val="A4C137"/>
                </a:solidFill>
                <a:latin typeface="Aptos (Corpo)"/>
              </a:rPr>
              <a:t>3</a:t>
            </a:r>
            <a:r>
              <a:rPr lang="it-IT" sz="1600" b="1" dirty="0">
                <a:solidFill>
                  <a:srgbClr val="A4C137"/>
                </a:solidFill>
                <a:latin typeface="Aptos (Corpo)"/>
              </a:rPr>
              <a:t>Sn</a:t>
            </a:r>
            <a:r>
              <a:rPr lang="it-IT" sz="1600" b="1" dirty="0">
                <a:solidFill>
                  <a:srgbClr val="1B3C70"/>
                </a:solidFill>
                <a:latin typeface="Aptos (Corpo)"/>
              </a:rPr>
              <a:t> coating and </a:t>
            </a:r>
            <a:r>
              <a:rPr lang="it-IT" sz="1600" b="1" dirty="0">
                <a:solidFill>
                  <a:srgbClr val="A4C137"/>
                </a:solidFill>
                <a:latin typeface="Aptos (Corpo)"/>
              </a:rPr>
              <a:t>Cu</a:t>
            </a:r>
            <a:r>
              <a:rPr lang="it-IT" sz="1600" b="1" dirty="0">
                <a:solidFill>
                  <a:srgbClr val="1B3C70"/>
                </a:solidFill>
                <a:latin typeface="Aptos (Corpo)"/>
              </a:rPr>
              <a:t> </a:t>
            </a:r>
            <a:r>
              <a:rPr lang="it-IT" sz="1600" b="1" dirty="0" err="1">
                <a:solidFill>
                  <a:srgbClr val="1B3C70"/>
                </a:solidFill>
                <a:latin typeface="Aptos (Corpo)"/>
              </a:rPr>
              <a:t>substrate</a:t>
            </a:r>
            <a:br>
              <a:rPr lang="it-IT" sz="1600" b="1" dirty="0">
                <a:solidFill>
                  <a:srgbClr val="1B3C70"/>
                </a:solidFill>
                <a:latin typeface="Aptos (Corpo)"/>
              </a:rPr>
            </a:br>
            <a:r>
              <a:rPr lang="it-IT" sz="1600" i="1" dirty="0">
                <a:solidFill>
                  <a:srgbClr val="8CA72B"/>
                </a:solidFill>
                <a:latin typeface="Aptos (Corpo)"/>
              </a:rPr>
              <a:t>(Task 3.4)</a:t>
            </a:r>
            <a:r>
              <a:rPr lang="it-IT" sz="1600" b="1" dirty="0">
                <a:solidFill>
                  <a:srgbClr val="1B3C70"/>
                </a:solidFill>
                <a:latin typeface="Aptos (Corpo)"/>
              </a:rPr>
              <a:t> </a:t>
            </a:r>
            <a:endParaRPr lang="en-US" sz="1600" i="1" dirty="0">
              <a:solidFill>
                <a:srgbClr val="1B3C70"/>
              </a:solidFill>
              <a:latin typeface="Aptos (Corpo)"/>
            </a:endParaRPr>
          </a:p>
        </p:txBody>
      </p:sp>
      <p:grpSp>
        <p:nvGrpSpPr>
          <p:cNvPr id="8" name="Gruppo 7">
            <a:extLst>
              <a:ext uri="{FF2B5EF4-FFF2-40B4-BE49-F238E27FC236}">
                <a16:creationId xmlns:a16="http://schemas.microsoft.com/office/drawing/2014/main" id="{A9534431-C951-8CBE-0BF7-2D24E54637E4}"/>
              </a:ext>
            </a:extLst>
          </p:cNvPr>
          <p:cNvGrpSpPr/>
          <p:nvPr/>
        </p:nvGrpSpPr>
        <p:grpSpPr>
          <a:xfrm>
            <a:off x="936204" y="3243181"/>
            <a:ext cx="2234013" cy="1232190"/>
            <a:chOff x="920463" y="3238116"/>
            <a:chExt cx="2593646" cy="1232190"/>
          </a:xfrm>
        </p:grpSpPr>
        <p:sp>
          <p:nvSpPr>
            <p:cNvPr id="9" name="Cubo 8">
              <a:extLst>
                <a:ext uri="{FF2B5EF4-FFF2-40B4-BE49-F238E27FC236}">
                  <a16:creationId xmlns:a16="http://schemas.microsoft.com/office/drawing/2014/main" id="{D4732099-DCFE-3386-2009-6B08132B0E8F}"/>
                </a:ext>
              </a:extLst>
            </p:cNvPr>
            <p:cNvSpPr/>
            <p:nvPr/>
          </p:nvSpPr>
          <p:spPr>
            <a:xfrm>
              <a:off x="1307301" y="3699198"/>
              <a:ext cx="1820122" cy="739128"/>
            </a:xfrm>
            <a:prstGeom prst="cube">
              <a:avLst>
                <a:gd name="adj" fmla="val 50795"/>
              </a:avLst>
            </a:prstGeom>
            <a:solidFill>
              <a:schemeClr val="accent2">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Cubo 9">
              <a:extLst>
                <a:ext uri="{FF2B5EF4-FFF2-40B4-BE49-F238E27FC236}">
                  <a16:creationId xmlns:a16="http://schemas.microsoft.com/office/drawing/2014/main" id="{AAA18F35-85B5-31DF-BE26-2A47D806BB78}"/>
                </a:ext>
              </a:extLst>
            </p:cNvPr>
            <p:cNvSpPr/>
            <p:nvPr/>
          </p:nvSpPr>
          <p:spPr>
            <a:xfrm>
              <a:off x="1302442" y="3581904"/>
              <a:ext cx="2211667" cy="368496"/>
            </a:xfrm>
            <a:prstGeom prst="cube">
              <a:avLst>
                <a:gd name="adj" fmla="val 93646"/>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Cubo 10">
              <a:extLst>
                <a:ext uri="{FF2B5EF4-FFF2-40B4-BE49-F238E27FC236}">
                  <a16:creationId xmlns:a16="http://schemas.microsoft.com/office/drawing/2014/main" id="{24449196-C712-E3EA-24B3-CEB56E0C1ADD}"/>
                </a:ext>
              </a:extLst>
            </p:cNvPr>
            <p:cNvSpPr/>
            <p:nvPr/>
          </p:nvSpPr>
          <p:spPr>
            <a:xfrm>
              <a:off x="965382" y="3238116"/>
              <a:ext cx="2043722" cy="540396"/>
            </a:xfrm>
            <a:prstGeom prst="cube">
              <a:avLst>
                <a:gd name="adj" fmla="val 67207"/>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CasellaDiTesto 11">
              <a:extLst>
                <a:ext uri="{FF2B5EF4-FFF2-40B4-BE49-F238E27FC236}">
                  <a16:creationId xmlns:a16="http://schemas.microsoft.com/office/drawing/2014/main" id="{B8C3F2B1-8AD8-1663-A0EA-67133D7B1542}"/>
                </a:ext>
              </a:extLst>
            </p:cNvPr>
            <p:cNvSpPr txBox="1"/>
            <p:nvPr/>
          </p:nvSpPr>
          <p:spPr>
            <a:xfrm>
              <a:off x="920463" y="3588644"/>
              <a:ext cx="638603" cy="200055"/>
            </a:xfrm>
            <a:prstGeom prst="rect">
              <a:avLst/>
            </a:prstGeom>
            <a:noFill/>
          </p:spPr>
          <p:txBody>
            <a:bodyPr wrap="square">
              <a:spAutoFit/>
            </a:bodyPr>
            <a:lstStyle/>
            <a:p>
              <a:r>
                <a:rPr lang="en-US" sz="700" noProof="0" dirty="0">
                  <a:solidFill>
                    <a:schemeClr val="bg1"/>
                  </a:solidFill>
                  <a:latin typeface="Montserrat" panose="00000500000000000000" pitchFamily="50" charset="0"/>
                </a:rPr>
                <a:t>Nb</a:t>
              </a:r>
              <a:r>
                <a:rPr lang="en-US" sz="700" baseline="-25000" noProof="0" dirty="0">
                  <a:solidFill>
                    <a:schemeClr val="bg1"/>
                  </a:solidFill>
                  <a:latin typeface="Montserrat" panose="00000500000000000000" pitchFamily="50" charset="0"/>
                </a:rPr>
                <a:t>3</a:t>
              </a:r>
              <a:r>
                <a:rPr lang="en-US" sz="700" noProof="0" dirty="0">
                  <a:solidFill>
                    <a:schemeClr val="bg1"/>
                  </a:solidFill>
                  <a:latin typeface="Montserrat" panose="00000500000000000000" pitchFamily="50" charset="0"/>
                </a:rPr>
                <a:t>Sn</a:t>
              </a:r>
              <a:endParaRPr lang="en-US" sz="700" baseline="-25000" noProof="0" dirty="0">
                <a:solidFill>
                  <a:schemeClr val="bg1"/>
                </a:solidFill>
                <a:latin typeface="Montserrat" panose="00000500000000000000" pitchFamily="50" charset="0"/>
              </a:endParaRPr>
            </a:p>
          </p:txBody>
        </p:sp>
        <p:sp>
          <p:nvSpPr>
            <p:cNvPr id="13" name="CasellaDiTesto 12">
              <a:extLst>
                <a:ext uri="{FF2B5EF4-FFF2-40B4-BE49-F238E27FC236}">
                  <a16:creationId xmlns:a16="http://schemas.microsoft.com/office/drawing/2014/main" id="{68E210D6-3BFD-1889-B687-4968A388FB2A}"/>
                </a:ext>
              </a:extLst>
            </p:cNvPr>
            <p:cNvSpPr txBox="1"/>
            <p:nvPr/>
          </p:nvSpPr>
          <p:spPr>
            <a:xfrm>
              <a:off x="1241817" y="4270251"/>
              <a:ext cx="516736" cy="200055"/>
            </a:xfrm>
            <a:prstGeom prst="rect">
              <a:avLst/>
            </a:prstGeom>
            <a:noFill/>
          </p:spPr>
          <p:txBody>
            <a:bodyPr wrap="square">
              <a:spAutoFit/>
            </a:bodyPr>
            <a:lstStyle/>
            <a:p>
              <a:r>
                <a:rPr lang="en-US" sz="700" noProof="0" dirty="0">
                  <a:solidFill>
                    <a:schemeClr val="bg1"/>
                  </a:solidFill>
                  <a:latin typeface="Montserrat" panose="00000500000000000000" pitchFamily="50" charset="0"/>
                </a:rPr>
                <a:t>Cu</a:t>
              </a:r>
              <a:endParaRPr lang="en-US" sz="700" baseline="-25000" noProof="0" dirty="0">
                <a:solidFill>
                  <a:schemeClr val="bg1"/>
                </a:solidFill>
                <a:latin typeface="Montserrat" panose="00000500000000000000" pitchFamily="50" charset="0"/>
              </a:endParaRPr>
            </a:p>
          </p:txBody>
        </p:sp>
        <p:sp>
          <p:nvSpPr>
            <p:cNvPr id="14" name="CasellaDiTesto 13">
              <a:extLst>
                <a:ext uri="{FF2B5EF4-FFF2-40B4-BE49-F238E27FC236}">
                  <a16:creationId xmlns:a16="http://schemas.microsoft.com/office/drawing/2014/main" id="{D1468BD9-24F9-2303-04D7-58EE6926A088}"/>
                </a:ext>
              </a:extLst>
            </p:cNvPr>
            <p:cNvSpPr txBox="1"/>
            <p:nvPr/>
          </p:nvSpPr>
          <p:spPr>
            <a:xfrm>
              <a:off x="2671312" y="3755034"/>
              <a:ext cx="638603" cy="200055"/>
            </a:xfrm>
            <a:prstGeom prst="rect">
              <a:avLst/>
            </a:prstGeom>
            <a:noFill/>
          </p:spPr>
          <p:txBody>
            <a:bodyPr wrap="square">
              <a:spAutoFit/>
            </a:bodyPr>
            <a:lstStyle/>
            <a:p>
              <a:r>
                <a:rPr lang="en-US" sz="700" b="1" noProof="0" dirty="0">
                  <a:solidFill>
                    <a:schemeClr val="bg1"/>
                  </a:solidFill>
                  <a:latin typeface="Montserrat" panose="00000500000000000000" pitchFamily="50" charset="0"/>
                </a:rPr>
                <a:t>Al</a:t>
              </a:r>
              <a:r>
                <a:rPr lang="en-US" sz="700" b="1" baseline="-25000" noProof="0" dirty="0">
                  <a:solidFill>
                    <a:schemeClr val="bg1"/>
                  </a:solidFill>
                  <a:latin typeface="Montserrat" panose="00000500000000000000" pitchFamily="50" charset="0"/>
                </a:rPr>
                <a:t>2</a:t>
              </a:r>
              <a:r>
                <a:rPr lang="en-US" sz="700" b="1" noProof="0" dirty="0">
                  <a:solidFill>
                    <a:schemeClr val="bg1"/>
                  </a:solidFill>
                  <a:latin typeface="Montserrat" panose="00000500000000000000" pitchFamily="50" charset="0"/>
                </a:rPr>
                <a:t>O</a:t>
              </a:r>
              <a:r>
                <a:rPr lang="en-US" sz="700" b="1" baseline="-25000" noProof="0" dirty="0">
                  <a:solidFill>
                    <a:schemeClr val="bg1"/>
                  </a:solidFill>
                  <a:latin typeface="Montserrat" panose="00000500000000000000" pitchFamily="50" charset="0"/>
                </a:rPr>
                <a:t>3</a:t>
              </a:r>
            </a:p>
          </p:txBody>
        </p:sp>
      </p:grpSp>
      <p:cxnSp>
        <p:nvCxnSpPr>
          <p:cNvPr id="15" name="Connettore 2 14">
            <a:extLst>
              <a:ext uri="{FF2B5EF4-FFF2-40B4-BE49-F238E27FC236}">
                <a16:creationId xmlns:a16="http://schemas.microsoft.com/office/drawing/2014/main" id="{C14F415B-7FDB-BC04-8811-0B8DFB71A224}"/>
              </a:ext>
            </a:extLst>
          </p:cNvPr>
          <p:cNvCxnSpPr>
            <a:cxnSpLocks/>
          </p:cNvCxnSpPr>
          <p:nvPr/>
        </p:nvCxnSpPr>
        <p:spPr>
          <a:xfrm flipV="1">
            <a:off x="1194571" y="2790664"/>
            <a:ext cx="0" cy="590555"/>
          </a:xfrm>
          <a:prstGeom prst="straightConnector1">
            <a:avLst/>
          </a:prstGeom>
          <a:ln w="38100">
            <a:solidFill>
              <a:srgbClr val="002060"/>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6" name="Segnaposto contenuto 2">
            <a:extLst>
              <a:ext uri="{FF2B5EF4-FFF2-40B4-BE49-F238E27FC236}">
                <a16:creationId xmlns:a16="http://schemas.microsoft.com/office/drawing/2014/main" id="{D35A5BC9-1033-6B35-050C-35624887C49C}"/>
              </a:ext>
            </a:extLst>
          </p:cNvPr>
          <p:cNvSpPr txBox="1">
            <a:spLocks/>
          </p:cNvSpPr>
          <p:nvPr/>
        </p:nvSpPr>
        <p:spPr>
          <a:xfrm>
            <a:off x="4937387" y="4962717"/>
            <a:ext cx="1863505" cy="1081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err="1">
                <a:solidFill>
                  <a:srgbClr val="A4C137"/>
                </a:solidFill>
                <a:latin typeface="Aptos (Corpo)"/>
              </a:rPr>
              <a:t>mechanical</a:t>
            </a:r>
            <a:r>
              <a:rPr lang="it-IT" sz="1600" b="1" dirty="0">
                <a:solidFill>
                  <a:srgbClr val="A4C137"/>
                </a:solidFill>
                <a:latin typeface="Aptos (Corpo)"/>
              </a:rPr>
              <a:t> </a:t>
            </a:r>
            <a:r>
              <a:rPr lang="it-IT" sz="1600" b="1" dirty="0" err="1">
                <a:solidFill>
                  <a:srgbClr val="A4C137"/>
                </a:solidFill>
                <a:latin typeface="Aptos (Corpo)"/>
              </a:rPr>
              <a:t>strenght</a:t>
            </a:r>
            <a:r>
              <a:rPr lang="it-IT" sz="1600" b="1" dirty="0">
                <a:solidFill>
                  <a:srgbClr val="A4C137"/>
                </a:solidFill>
                <a:latin typeface="Aptos (Corpo)"/>
              </a:rPr>
              <a:t> </a:t>
            </a:r>
            <a:r>
              <a:rPr lang="it-IT" sz="1600" b="1" dirty="0">
                <a:solidFill>
                  <a:srgbClr val="1B3C70"/>
                </a:solidFill>
                <a:latin typeface="Aptos (Corpo)"/>
              </a:rPr>
              <a:t>test on planar samples and </a:t>
            </a:r>
            <a:r>
              <a:rPr lang="it-IT" sz="1600" b="1" dirty="0" err="1">
                <a:solidFill>
                  <a:srgbClr val="1B3C70"/>
                </a:solidFill>
                <a:latin typeface="Aptos (Corpo)"/>
              </a:rPr>
              <a:t>cavities</a:t>
            </a:r>
            <a:br>
              <a:rPr lang="it-IT" sz="1600" b="1" dirty="0">
                <a:solidFill>
                  <a:srgbClr val="1B3C70"/>
                </a:solidFill>
                <a:latin typeface="Aptos (Corpo)"/>
              </a:rPr>
            </a:br>
            <a:r>
              <a:rPr lang="it-IT" sz="1600" i="1" dirty="0">
                <a:solidFill>
                  <a:srgbClr val="8CA72B"/>
                </a:solidFill>
                <a:latin typeface="Aptos (Corpo)"/>
              </a:rPr>
              <a:t>(Task 3.3)</a:t>
            </a:r>
            <a:endParaRPr lang="en-US" sz="1600" i="1" dirty="0">
              <a:solidFill>
                <a:srgbClr val="8CA72B"/>
              </a:solidFill>
              <a:latin typeface="Aptos (Corpo)"/>
            </a:endParaRPr>
          </a:p>
        </p:txBody>
      </p:sp>
      <p:pic>
        <p:nvPicPr>
          <p:cNvPr id="17" name="Picture 4" descr="Quantum Lock (flux pinning) is a phenomenon where magnetic flux lines  penetrate the superconductor in quantized tubes, becoming &quot;locked&quot; in place  at defects or impurities within the material. This is a much">
            <a:extLst>
              <a:ext uri="{FF2B5EF4-FFF2-40B4-BE49-F238E27FC236}">
                <a16:creationId xmlns:a16="http://schemas.microsoft.com/office/drawing/2014/main" id="{5AFCB33F-0FF6-02E5-8BD5-47B3349258D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874355" y="2720046"/>
            <a:ext cx="545881" cy="1202801"/>
          </a:xfrm>
          <a:prstGeom prst="rect">
            <a:avLst/>
          </a:prstGeom>
          <a:noFill/>
          <a:extLst>
            <a:ext uri="{909E8E84-426E-40DD-AFC4-6F175D3DCCD1}">
              <a14:hiddenFill xmlns:a14="http://schemas.microsoft.com/office/drawing/2010/main">
                <a:solidFill>
                  <a:srgbClr val="FFFFFF"/>
                </a:solidFill>
              </a14:hiddenFill>
            </a:ext>
          </a:extLst>
        </p:spPr>
      </p:pic>
      <p:sp>
        <p:nvSpPr>
          <p:cNvPr id="18" name="Segnaposto contenuto 2">
            <a:extLst>
              <a:ext uri="{FF2B5EF4-FFF2-40B4-BE49-F238E27FC236}">
                <a16:creationId xmlns:a16="http://schemas.microsoft.com/office/drawing/2014/main" id="{54F67991-2258-323B-6CC9-96C98BBFA719}"/>
              </a:ext>
            </a:extLst>
          </p:cNvPr>
          <p:cNvSpPr txBox="1">
            <a:spLocks/>
          </p:cNvSpPr>
          <p:nvPr/>
        </p:nvSpPr>
        <p:spPr>
          <a:xfrm>
            <a:off x="7779573" y="1995333"/>
            <a:ext cx="2251129" cy="795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err="1">
                <a:solidFill>
                  <a:srgbClr val="1B3C70"/>
                </a:solidFill>
                <a:latin typeface="Aptos (Corpo)"/>
              </a:rPr>
              <a:t>Coat</a:t>
            </a:r>
            <a:r>
              <a:rPr lang="it-IT" sz="1600" b="1" dirty="0">
                <a:solidFill>
                  <a:srgbClr val="1B3C70"/>
                </a:solidFill>
                <a:latin typeface="Aptos (Corpo)"/>
              </a:rPr>
              <a:t> a </a:t>
            </a:r>
            <a:r>
              <a:rPr lang="it-IT" sz="1600" b="1" dirty="0">
                <a:solidFill>
                  <a:srgbClr val="A4C137"/>
                </a:solidFill>
                <a:latin typeface="Aptos (Corpo)"/>
              </a:rPr>
              <a:t>1.3 GHz </a:t>
            </a:r>
            <a:r>
              <a:rPr lang="it-IT" sz="1600" b="1" dirty="0" err="1">
                <a:solidFill>
                  <a:srgbClr val="A4C137"/>
                </a:solidFill>
                <a:latin typeface="Aptos (Corpo)"/>
              </a:rPr>
              <a:t>cavity</a:t>
            </a:r>
            <a:r>
              <a:rPr lang="it-IT" sz="1600" b="1" dirty="0">
                <a:solidFill>
                  <a:srgbClr val="A4C137"/>
                </a:solidFill>
                <a:latin typeface="Aptos (Corpo)"/>
              </a:rPr>
              <a:t> </a:t>
            </a:r>
            <a:r>
              <a:rPr lang="it-IT" sz="1600" b="1" dirty="0">
                <a:solidFill>
                  <a:srgbClr val="1B3C70"/>
                </a:solidFill>
                <a:latin typeface="Aptos (Corpo)"/>
              </a:rPr>
              <a:t>with  </a:t>
            </a:r>
            <a:r>
              <a:rPr lang="it-IT" sz="1600" b="1" dirty="0" err="1">
                <a:solidFill>
                  <a:srgbClr val="A4C137"/>
                </a:solidFill>
                <a:latin typeface="Aptos (Corpo)"/>
              </a:rPr>
              <a:t>optimized</a:t>
            </a:r>
            <a:r>
              <a:rPr lang="it-IT" sz="1600" b="1" dirty="0">
                <a:solidFill>
                  <a:srgbClr val="A4C137"/>
                </a:solidFill>
                <a:latin typeface="Aptos (Corpo)"/>
              </a:rPr>
              <a:t> recipe</a:t>
            </a:r>
            <a:br>
              <a:rPr lang="it-IT" sz="1600" b="1" dirty="0">
                <a:solidFill>
                  <a:srgbClr val="A4C137"/>
                </a:solidFill>
                <a:latin typeface="Aptos (Corpo)"/>
              </a:rPr>
            </a:br>
            <a:r>
              <a:rPr lang="it-IT" sz="1600" i="1" dirty="0">
                <a:solidFill>
                  <a:srgbClr val="8CA72B"/>
                </a:solidFill>
                <a:latin typeface="Aptos (Corpo)"/>
              </a:rPr>
              <a:t>(Task 3.5)</a:t>
            </a:r>
            <a:endParaRPr lang="en-US" sz="1600" i="1" dirty="0">
              <a:solidFill>
                <a:srgbClr val="8CA72B"/>
              </a:solidFill>
              <a:latin typeface="Aptos (Corpo)"/>
            </a:endParaRPr>
          </a:p>
        </p:txBody>
      </p:sp>
      <p:pic>
        <p:nvPicPr>
          <p:cNvPr id="19" name="Immagine 18" descr="Immagine che contiene blu, luce&#10;&#10;Descrizione generata automaticamente">
            <a:extLst>
              <a:ext uri="{FF2B5EF4-FFF2-40B4-BE49-F238E27FC236}">
                <a16:creationId xmlns:a16="http://schemas.microsoft.com/office/drawing/2014/main" id="{CFE45165-F307-0B1C-6DE6-D38CA41BA0F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7644830" y="2768261"/>
            <a:ext cx="865279" cy="2140831"/>
          </a:xfrm>
          <a:prstGeom prst="rect">
            <a:avLst/>
          </a:prstGeom>
        </p:spPr>
      </p:pic>
      <p:sp>
        <p:nvSpPr>
          <p:cNvPr id="21" name="Segnaposto contenuto 2">
            <a:extLst>
              <a:ext uri="{FF2B5EF4-FFF2-40B4-BE49-F238E27FC236}">
                <a16:creationId xmlns:a16="http://schemas.microsoft.com/office/drawing/2014/main" id="{ACF67BCD-96B5-AA54-8E91-38A28D4FD440}"/>
              </a:ext>
            </a:extLst>
          </p:cNvPr>
          <p:cNvSpPr txBox="1">
            <a:spLocks/>
          </p:cNvSpPr>
          <p:nvPr/>
        </p:nvSpPr>
        <p:spPr>
          <a:xfrm>
            <a:off x="9726955" y="4962717"/>
            <a:ext cx="2109334" cy="12476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a:solidFill>
                  <a:srgbClr val="1B3C70"/>
                </a:solidFill>
                <a:latin typeface="Aptos (Corpo)"/>
              </a:rPr>
              <a:t>4.2 K SRF </a:t>
            </a:r>
            <a:r>
              <a:rPr lang="it-IT" sz="1600" b="1" dirty="0" err="1">
                <a:solidFill>
                  <a:srgbClr val="1B3C70"/>
                </a:solidFill>
                <a:latin typeface="Aptos (Corpo)"/>
              </a:rPr>
              <a:t>vertical</a:t>
            </a:r>
            <a:r>
              <a:rPr lang="it-IT" sz="1600" b="1" dirty="0">
                <a:solidFill>
                  <a:srgbClr val="1B3C70"/>
                </a:solidFill>
                <a:latin typeface="Aptos (Corpo)"/>
              </a:rPr>
              <a:t> test of </a:t>
            </a:r>
            <a:r>
              <a:rPr lang="it-IT" sz="1600" b="1" dirty="0">
                <a:solidFill>
                  <a:srgbClr val="A4C137"/>
                </a:solidFill>
                <a:latin typeface="Aptos (Corpo)"/>
              </a:rPr>
              <a:t>Nb</a:t>
            </a:r>
            <a:r>
              <a:rPr lang="it-IT" sz="1600" b="1" baseline="-25000" dirty="0">
                <a:solidFill>
                  <a:srgbClr val="A4C137"/>
                </a:solidFill>
                <a:latin typeface="Aptos (Corpo)"/>
              </a:rPr>
              <a:t>3</a:t>
            </a:r>
            <a:r>
              <a:rPr lang="it-IT" sz="1600" b="1" dirty="0">
                <a:solidFill>
                  <a:srgbClr val="A4C137"/>
                </a:solidFill>
                <a:latin typeface="Aptos (Corpo)"/>
              </a:rPr>
              <a:t>Sn on Cu </a:t>
            </a:r>
            <a:r>
              <a:rPr lang="it-IT" sz="1600" b="1" dirty="0" err="1">
                <a:solidFill>
                  <a:srgbClr val="1B3C70"/>
                </a:solidFill>
                <a:latin typeface="Aptos (Corpo)"/>
              </a:rPr>
              <a:t>optimized</a:t>
            </a:r>
            <a:r>
              <a:rPr lang="it-IT" sz="1600" b="1" dirty="0">
                <a:solidFill>
                  <a:srgbClr val="1B3C70"/>
                </a:solidFill>
                <a:latin typeface="Aptos (Corpo)"/>
              </a:rPr>
              <a:t> </a:t>
            </a:r>
            <a:r>
              <a:rPr lang="it-IT" sz="1600" b="1" dirty="0" err="1">
                <a:solidFill>
                  <a:srgbClr val="1B3C70"/>
                </a:solidFill>
                <a:latin typeface="Aptos (Corpo)"/>
              </a:rPr>
              <a:t>cavity</a:t>
            </a:r>
            <a:br>
              <a:rPr lang="it-IT" sz="1600" b="1" dirty="0">
                <a:solidFill>
                  <a:srgbClr val="1B3C70"/>
                </a:solidFill>
                <a:latin typeface="Aptos (Corpo)"/>
              </a:rPr>
            </a:br>
            <a:r>
              <a:rPr lang="it-IT" sz="1600" dirty="0">
                <a:solidFill>
                  <a:srgbClr val="1B3C70"/>
                </a:solidFill>
                <a:latin typeface="Aptos (Corpo)"/>
              </a:rPr>
              <a:t>(ISAS WP3 </a:t>
            </a:r>
            <a:r>
              <a:rPr lang="it-IT" sz="1600" dirty="0" err="1">
                <a:solidFill>
                  <a:srgbClr val="1B3C70"/>
                </a:solidFill>
                <a:latin typeface="Aptos (Corpo)"/>
              </a:rPr>
              <a:t>final</a:t>
            </a:r>
            <a:r>
              <a:rPr lang="it-IT" sz="1600" dirty="0">
                <a:solidFill>
                  <a:srgbClr val="1B3C70"/>
                </a:solidFill>
                <a:latin typeface="Aptos (Corpo)"/>
              </a:rPr>
              <a:t> goal)</a:t>
            </a:r>
            <a:br>
              <a:rPr lang="it-IT" sz="1600" dirty="0">
                <a:solidFill>
                  <a:srgbClr val="1B3C70"/>
                </a:solidFill>
                <a:latin typeface="Aptos (Corpo)"/>
              </a:rPr>
            </a:br>
            <a:r>
              <a:rPr lang="it-IT" sz="1600" i="1" dirty="0">
                <a:solidFill>
                  <a:srgbClr val="8CA72B"/>
                </a:solidFill>
                <a:latin typeface="Aptos (Corpo)"/>
              </a:rPr>
              <a:t>(Task 3.5)</a:t>
            </a:r>
            <a:endParaRPr lang="en-US" sz="1600" i="1" dirty="0">
              <a:solidFill>
                <a:srgbClr val="8CA72B"/>
              </a:solidFill>
              <a:latin typeface="Aptos (Corpo)"/>
            </a:endParaRPr>
          </a:p>
        </p:txBody>
      </p:sp>
      <p:sp>
        <p:nvSpPr>
          <p:cNvPr id="23" name="Freccia a destra 22">
            <a:extLst>
              <a:ext uri="{FF2B5EF4-FFF2-40B4-BE49-F238E27FC236}">
                <a16:creationId xmlns:a16="http://schemas.microsoft.com/office/drawing/2014/main" id="{9EFA2AF0-C385-3AE4-C44B-F4A6EEEC0DBC}"/>
              </a:ext>
            </a:extLst>
          </p:cNvPr>
          <p:cNvSpPr/>
          <p:nvPr/>
        </p:nvSpPr>
        <p:spPr>
          <a:xfrm>
            <a:off x="3567979" y="3463219"/>
            <a:ext cx="819150" cy="584775"/>
          </a:xfrm>
          <a:prstGeom prst="rightArrow">
            <a:avLst/>
          </a:prstGeom>
          <a:solidFill>
            <a:srgbClr val="A4C137"/>
          </a:solidFill>
          <a:ln>
            <a:solidFill>
              <a:srgbClr val="A4C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4" name="Gruppo 53">
            <a:extLst>
              <a:ext uri="{FF2B5EF4-FFF2-40B4-BE49-F238E27FC236}">
                <a16:creationId xmlns:a16="http://schemas.microsoft.com/office/drawing/2014/main" id="{9DAB36DC-5816-C0DF-2009-DD7E6D2C6CA3}"/>
              </a:ext>
            </a:extLst>
          </p:cNvPr>
          <p:cNvGrpSpPr/>
          <p:nvPr/>
        </p:nvGrpSpPr>
        <p:grpSpPr>
          <a:xfrm>
            <a:off x="10004167" y="2754187"/>
            <a:ext cx="1241510" cy="2140831"/>
            <a:chOff x="10589983" y="1990149"/>
            <a:chExt cx="1455115" cy="2908920"/>
          </a:xfrm>
        </p:grpSpPr>
        <p:pic>
          <p:nvPicPr>
            <p:cNvPr id="20" name="Immagine 19" descr="Immagine che contiene tubo, cilindro&#10;&#10;Descrizione generata automaticamente">
              <a:extLst>
                <a:ext uri="{FF2B5EF4-FFF2-40B4-BE49-F238E27FC236}">
                  <a16:creationId xmlns:a16="http://schemas.microsoft.com/office/drawing/2014/main" id="{9A1D47DE-9366-46A1-6077-49926B040596}"/>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589983" y="1990149"/>
              <a:ext cx="1455115" cy="2877701"/>
            </a:xfrm>
            <a:prstGeom prst="rect">
              <a:avLst/>
            </a:prstGeom>
          </p:spPr>
        </p:pic>
        <p:pic>
          <p:nvPicPr>
            <p:cNvPr id="25" name="Picture 2" descr="Measuring ruler tape for tool roulette">
              <a:extLst>
                <a:ext uri="{FF2B5EF4-FFF2-40B4-BE49-F238E27FC236}">
                  <a16:creationId xmlns:a16="http://schemas.microsoft.com/office/drawing/2014/main" id="{5CE8B921-5AD0-E681-80B9-C1C9C4A269C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10380847" y="3259378"/>
              <a:ext cx="2627441" cy="651941"/>
            </a:xfrm>
            <a:prstGeom prst="rect">
              <a:avLst/>
            </a:prstGeom>
            <a:noFill/>
            <a:extLst>
              <a:ext uri="{909E8E84-426E-40DD-AFC4-6F175D3DCCD1}">
                <a14:hiddenFill xmlns:a14="http://schemas.microsoft.com/office/drawing/2010/main">
                  <a:solidFill>
                    <a:srgbClr val="FFFFFF"/>
                  </a:solidFill>
                </a14:hiddenFill>
              </a:ext>
            </a:extLst>
          </p:spPr>
        </p:pic>
        <p:pic>
          <p:nvPicPr>
            <p:cNvPr id="26" name="Immagine 25">
              <a:extLst>
                <a:ext uri="{FF2B5EF4-FFF2-40B4-BE49-F238E27FC236}">
                  <a16:creationId xmlns:a16="http://schemas.microsoft.com/office/drawing/2014/main" id="{B6815656-A0E3-75BD-B6EC-3AD7E4EDB13E}"/>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431104">
              <a:off x="10962132" y="2310303"/>
              <a:ext cx="897100" cy="897100"/>
            </a:xfrm>
            <a:prstGeom prst="rect">
              <a:avLst/>
            </a:prstGeom>
          </p:spPr>
        </p:pic>
      </p:grpSp>
      <p:cxnSp>
        <p:nvCxnSpPr>
          <p:cNvPr id="28" name="Connettore 2 27">
            <a:extLst>
              <a:ext uri="{FF2B5EF4-FFF2-40B4-BE49-F238E27FC236}">
                <a16:creationId xmlns:a16="http://schemas.microsoft.com/office/drawing/2014/main" id="{9613CED3-4E42-D689-881A-DE8DF2071032}"/>
              </a:ext>
            </a:extLst>
          </p:cNvPr>
          <p:cNvCxnSpPr>
            <a:cxnSpLocks/>
          </p:cNvCxnSpPr>
          <p:nvPr/>
        </p:nvCxnSpPr>
        <p:spPr>
          <a:xfrm>
            <a:off x="2991845" y="3801414"/>
            <a:ext cx="10591" cy="1177784"/>
          </a:xfrm>
          <a:prstGeom prst="straightConnector1">
            <a:avLst/>
          </a:prstGeom>
          <a:ln w="38100">
            <a:solidFill>
              <a:srgbClr val="002060"/>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31" name="Segnaposto contenuto 2">
            <a:extLst>
              <a:ext uri="{FF2B5EF4-FFF2-40B4-BE49-F238E27FC236}">
                <a16:creationId xmlns:a16="http://schemas.microsoft.com/office/drawing/2014/main" id="{F0E3C499-5D7D-080A-A885-9F51A64A0C9D}"/>
              </a:ext>
            </a:extLst>
          </p:cNvPr>
          <p:cNvSpPr txBox="1">
            <a:spLocks/>
          </p:cNvSpPr>
          <p:nvPr/>
        </p:nvSpPr>
        <p:spPr>
          <a:xfrm>
            <a:off x="1014284" y="2016045"/>
            <a:ext cx="2530938" cy="825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1600" b="1" dirty="0" err="1">
                <a:solidFill>
                  <a:srgbClr val="1B3C70"/>
                </a:solidFill>
                <a:latin typeface="Aptos (Corpo)"/>
              </a:rPr>
              <a:t>Improve</a:t>
            </a:r>
            <a:r>
              <a:rPr lang="it-IT" sz="1600" b="1" dirty="0">
                <a:solidFill>
                  <a:srgbClr val="1B3C70"/>
                </a:solidFill>
                <a:latin typeface="Aptos (Corpo)"/>
              </a:rPr>
              <a:t> </a:t>
            </a:r>
            <a:r>
              <a:rPr lang="it-IT" sz="1600" b="1" dirty="0">
                <a:solidFill>
                  <a:srgbClr val="A4C137"/>
                </a:solidFill>
                <a:latin typeface="Aptos (Corpo)"/>
              </a:rPr>
              <a:t>Nb</a:t>
            </a:r>
            <a:r>
              <a:rPr lang="it-IT" sz="1600" b="1" baseline="-25000" dirty="0">
                <a:solidFill>
                  <a:srgbClr val="A4C137"/>
                </a:solidFill>
                <a:latin typeface="Aptos (Corpo)"/>
              </a:rPr>
              <a:t>3</a:t>
            </a:r>
            <a:r>
              <a:rPr lang="it-IT" sz="1600" b="1" dirty="0">
                <a:solidFill>
                  <a:srgbClr val="A4C137"/>
                </a:solidFill>
                <a:latin typeface="Aptos (Corpo)"/>
              </a:rPr>
              <a:t>Sn</a:t>
            </a:r>
            <a:r>
              <a:rPr lang="it-IT" sz="1600" b="1" dirty="0">
                <a:solidFill>
                  <a:srgbClr val="1B3C70"/>
                </a:solidFill>
                <a:latin typeface="Aptos (Corpo)"/>
              </a:rPr>
              <a:t> coating performances</a:t>
            </a:r>
            <a:br>
              <a:rPr lang="it-IT" sz="1600" b="1" dirty="0">
                <a:solidFill>
                  <a:srgbClr val="1B3C70"/>
                </a:solidFill>
                <a:latin typeface="Aptos (Corpo)"/>
              </a:rPr>
            </a:br>
            <a:r>
              <a:rPr lang="it-IT" sz="1600" i="1" dirty="0">
                <a:solidFill>
                  <a:srgbClr val="8CA72B"/>
                </a:solidFill>
                <a:latin typeface="Aptos (Corpo)"/>
              </a:rPr>
              <a:t>(Task 3.5)</a:t>
            </a:r>
            <a:endParaRPr lang="en-US" sz="1600" i="1" dirty="0">
              <a:solidFill>
                <a:srgbClr val="8CA72B"/>
              </a:solidFill>
              <a:latin typeface="Aptos (Corpo)"/>
            </a:endParaRPr>
          </a:p>
          <a:p>
            <a:pPr marL="0" indent="0">
              <a:lnSpc>
                <a:spcPct val="100000"/>
              </a:lnSpc>
              <a:buFont typeface="Arial" panose="020B0604020202020204" pitchFamily="34" charset="0"/>
              <a:buNone/>
            </a:pPr>
            <a:r>
              <a:rPr lang="it-IT" sz="1600" b="1" dirty="0">
                <a:solidFill>
                  <a:srgbClr val="1B3C70"/>
                </a:solidFill>
                <a:latin typeface="Aptos (Corpo)"/>
              </a:rPr>
              <a:t> </a:t>
            </a:r>
            <a:endParaRPr lang="en-US" sz="1600" i="1" dirty="0">
              <a:solidFill>
                <a:srgbClr val="1B3C70"/>
              </a:solidFill>
              <a:latin typeface="Aptos (Corpo)"/>
            </a:endParaRPr>
          </a:p>
        </p:txBody>
      </p:sp>
      <p:pic>
        <p:nvPicPr>
          <p:cNvPr id="32" name="Picture 3" descr="Logo&#10;&#10;Description automatically generated">
            <a:extLst>
              <a:ext uri="{FF2B5EF4-FFF2-40B4-BE49-F238E27FC236}">
                <a16:creationId xmlns:a16="http://schemas.microsoft.com/office/drawing/2014/main" id="{234575D5-2DA2-4AF5-B08E-FB159677CA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868" y="2136069"/>
            <a:ext cx="512766" cy="295921"/>
          </a:xfrm>
          <a:prstGeom prst="rect">
            <a:avLst/>
          </a:prstGeom>
        </p:spPr>
      </p:pic>
      <p:pic>
        <p:nvPicPr>
          <p:cNvPr id="33" name="Immagine 32">
            <a:extLst>
              <a:ext uri="{FF2B5EF4-FFF2-40B4-BE49-F238E27FC236}">
                <a16:creationId xmlns:a16="http://schemas.microsoft.com/office/drawing/2014/main" id="{B2AC41DE-D9A8-4E8B-A542-6C2EA102E845}"/>
              </a:ext>
            </a:extLst>
          </p:cNvPr>
          <p:cNvPicPr>
            <a:picLocks noChangeAspect="1"/>
          </p:cNvPicPr>
          <p:nvPr/>
        </p:nvPicPr>
        <p:blipFill>
          <a:blip r:embed="rId9"/>
          <a:srcRect t="1" r="49952" b="-16683"/>
          <a:stretch>
            <a:fillRect/>
          </a:stretch>
        </p:blipFill>
        <p:spPr>
          <a:xfrm>
            <a:off x="482345" y="2509638"/>
            <a:ext cx="552746" cy="331625"/>
          </a:xfrm>
          <a:prstGeom prst="rect">
            <a:avLst/>
          </a:prstGeom>
        </p:spPr>
      </p:pic>
      <p:pic>
        <p:nvPicPr>
          <p:cNvPr id="34" name="Picture 4">
            <a:extLst>
              <a:ext uri="{FF2B5EF4-FFF2-40B4-BE49-F238E27FC236}">
                <a16:creationId xmlns:a16="http://schemas.microsoft.com/office/drawing/2014/main" id="{DF813969-B483-2979-0C4A-E748D8D97B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8765" y="5070036"/>
            <a:ext cx="431613" cy="351877"/>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E6328797-B9D8-E119-117A-BEAB8A510709}"/>
              </a:ext>
            </a:extLst>
          </p:cNvPr>
          <p:cNvSpPr txBox="1"/>
          <p:nvPr/>
        </p:nvSpPr>
        <p:spPr>
          <a:xfrm>
            <a:off x="4582717" y="1998338"/>
            <a:ext cx="2251129" cy="830997"/>
          </a:xfrm>
          <a:prstGeom prst="rect">
            <a:avLst/>
          </a:prstGeom>
          <a:noFill/>
        </p:spPr>
        <p:txBody>
          <a:bodyPr wrap="square">
            <a:spAutoFit/>
          </a:bodyPr>
          <a:lstStyle/>
          <a:p>
            <a:r>
              <a:rPr lang="it-IT" sz="1600" b="1" dirty="0" err="1">
                <a:solidFill>
                  <a:srgbClr val="A4C137"/>
                </a:solidFill>
                <a:latin typeface="Aptos (Corpo)"/>
              </a:rPr>
              <a:t>flux</a:t>
            </a:r>
            <a:r>
              <a:rPr lang="it-IT" sz="1600" b="1" dirty="0">
                <a:solidFill>
                  <a:srgbClr val="A4C137"/>
                </a:solidFill>
                <a:latin typeface="Aptos (Corpo)"/>
              </a:rPr>
              <a:t> trapping </a:t>
            </a:r>
            <a:r>
              <a:rPr lang="it-IT" sz="1600" b="1" dirty="0">
                <a:solidFill>
                  <a:srgbClr val="1B3C70"/>
                </a:solidFill>
                <a:latin typeface="Aptos (Corpo)"/>
              </a:rPr>
              <a:t>test on planar samples</a:t>
            </a:r>
            <a:br>
              <a:rPr lang="it-IT" sz="1600" b="1" dirty="0">
                <a:solidFill>
                  <a:srgbClr val="A4C137"/>
                </a:solidFill>
                <a:latin typeface="Aptos (Corpo)"/>
              </a:rPr>
            </a:br>
            <a:r>
              <a:rPr lang="it-IT" sz="1600" i="1" dirty="0">
                <a:solidFill>
                  <a:srgbClr val="8CA72B"/>
                </a:solidFill>
                <a:latin typeface="Aptos (Corpo)"/>
              </a:rPr>
              <a:t>(Task 3.2)</a:t>
            </a:r>
            <a:endParaRPr lang="en-US" sz="1600" i="1" dirty="0">
              <a:solidFill>
                <a:srgbClr val="8CA72B"/>
              </a:solidFill>
              <a:latin typeface="Aptos (Corpo)"/>
            </a:endParaRPr>
          </a:p>
        </p:txBody>
      </p:sp>
      <p:pic>
        <p:nvPicPr>
          <p:cNvPr id="46" name="Picture 4">
            <a:extLst>
              <a:ext uri="{FF2B5EF4-FFF2-40B4-BE49-F238E27FC236}">
                <a16:creationId xmlns:a16="http://schemas.microsoft.com/office/drawing/2014/main" id="{5FC05DA2-FC70-8895-FBE5-056B659831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4824" y="5062993"/>
            <a:ext cx="431613" cy="351877"/>
          </a:xfrm>
          <a:prstGeom prst="rect">
            <a:avLst/>
          </a:prstGeom>
          <a:noFill/>
          <a:extLst>
            <a:ext uri="{909E8E84-426E-40DD-AFC4-6F175D3DCCD1}">
              <a14:hiddenFill xmlns:a14="http://schemas.microsoft.com/office/drawing/2010/main">
                <a:solidFill>
                  <a:srgbClr val="FFFFFF"/>
                </a:solidFill>
              </a14:hiddenFill>
            </a:ext>
          </a:extLst>
        </p:spPr>
      </p:pic>
      <p:pic>
        <p:nvPicPr>
          <p:cNvPr id="48" name="Immagine 47">
            <a:extLst>
              <a:ext uri="{FF2B5EF4-FFF2-40B4-BE49-F238E27FC236}">
                <a16:creationId xmlns:a16="http://schemas.microsoft.com/office/drawing/2014/main" id="{4AE34E01-15A6-C92B-D6AC-63358DA9006A}"/>
              </a:ext>
            </a:extLst>
          </p:cNvPr>
          <p:cNvPicPr>
            <a:picLocks noChangeAspect="1"/>
          </p:cNvPicPr>
          <p:nvPr/>
        </p:nvPicPr>
        <p:blipFill>
          <a:blip r:embed="rId9"/>
          <a:srcRect t="1" r="49952" b="-16683"/>
          <a:stretch>
            <a:fillRect/>
          </a:stretch>
        </p:blipFill>
        <p:spPr>
          <a:xfrm>
            <a:off x="3955733" y="2074797"/>
            <a:ext cx="552746" cy="331625"/>
          </a:xfrm>
          <a:prstGeom prst="rect">
            <a:avLst/>
          </a:prstGeom>
        </p:spPr>
      </p:pic>
      <p:pic>
        <p:nvPicPr>
          <p:cNvPr id="49" name="Picture 2" descr="Helmholtz-Zentrum Berlin - Wikipedia">
            <a:extLst>
              <a:ext uri="{FF2B5EF4-FFF2-40B4-BE49-F238E27FC236}">
                <a16:creationId xmlns:a16="http://schemas.microsoft.com/office/drawing/2014/main" id="{238347B4-8228-B40C-1B98-13F6D543C05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17113" y="2449155"/>
            <a:ext cx="688461" cy="235479"/>
          </a:xfrm>
          <a:prstGeom prst="rect">
            <a:avLst/>
          </a:prstGeom>
          <a:noFill/>
          <a:extLst>
            <a:ext uri="{909E8E84-426E-40DD-AFC4-6F175D3DCCD1}">
              <a14:hiddenFill xmlns:a14="http://schemas.microsoft.com/office/drawing/2010/main">
                <a:solidFill>
                  <a:srgbClr val="FFFFFF"/>
                </a:solidFill>
              </a14:hiddenFill>
            </a:ext>
          </a:extLst>
        </p:spPr>
      </p:pic>
      <p:sp>
        <p:nvSpPr>
          <p:cNvPr id="50" name="Freccia a destra 49">
            <a:extLst>
              <a:ext uri="{FF2B5EF4-FFF2-40B4-BE49-F238E27FC236}">
                <a16:creationId xmlns:a16="http://schemas.microsoft.com/office/drawing/2014/main" id="{51602066-F4F2-4EDD-383D-CCE89BA61826}"/>
              </a:ext>
            </a:extLst>
          </p:cNvPr>
          <p:cNvSpPr/>
          <p:nvPr/>
        </p:nvSpPr>
        <p:spPr>
          <a:xfrm>
            <a:off x="6457356" y="3453151"/>
            <a:ext cx="819150" cy="584775"/>
          </a:xfrm>
          <a:prstGeom prst="rightArrow">
            <a:avLst/>
          </a:prstGeom>
          <a:solidFill>
            <a:srgbClr val="A4C137"/>
          </a:solidFill>
          <a:ln>
            <a:solidFill>
              <a:srgbClr val="A4C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1" name="Picture 3" descr="Logo&#10;&#10;Description automatically generated">
            <a:extLst>
              <a:ext uri="{FF2B5EF4-FFF2-40B4-BE49-F238E27FC236}">
                <a16:creationId xmlns:a16="http://schemas.microsoft.com/office/drawing/2014/main" id="{CCD44ACE-F5FD-E16B-9350-BCA7CA48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9350" y="2085470"/>
            <a:ext cx="512766" cy="295921"/>
          </a:xfrm>
          <a:prstGeom prst="rect">
            <a:avLst/>
          </a:prstGeom>
        </p:spPr>
      </p:pic>
      <p:pic>
        <p:nvPicPr>
          <p:cNvPr id="52" name="Immagine 51">
            <a:extLst>
              <a:ext uri="{FF2B5EF4-FFF2-40B4-BE49-F238E27FC236}">
                <a16:creationId xmlns:a16="http://schemas.microsoft.com/office/drawing/2014/main" id="{18475BB5-B5DA-8D6E-2635-C45C045BEFFD}"/>
              </a:ext>
            </a:extLst>
          </p:cNvPr>
          <p:cNvPicPr>
            <a:picLocks noChangeAspect="1"/>
          </p:cNvPicPr>
          <p:nvPr/>
        </p:nvPicPr>
        <p:blipFill>
          <a:blip r:embed="rId9"/>
          <a:srcRect t="1" r="49952" b="-16683"/>
          <a:stretch>
            <a:fillRect/>
          </a:stretch>
        </p:blipFill>
        <p:spPr>
          <a:xfrm>
            <a:off x="7226827" y="2459039"/>
            <a:ext cx="552746" cy="331625"/>
          </a:xfrm>
          <a:prstGeom prst="rect">
            <a:avLst/>
          </a:prstGeom>
        </p:spPr>
      </p:pic>
      <p:sp>
        <p:nvSpPr>
          <p:cNvPr id="53" name="Freccia a destra 52">
            <a:extLst>
              <a:ext uri="{FF2B5EF4-FFF2-40B4-BE49-F238E27FC236}">
                <a16:creationId xmlns:a16="http://schemas.microsoft.com/office/drawing/2014/main" id="{085A503A-4838-C64A-A36F-5F01F8F135B2}"/>
              </a:ext>
            </a:extLst>
          </p:cNvPr>
          <p:cNvSpPr/>
          <p:nvPr/>
        </p:nvSpPr>
        <p:spPr>
          <a:xfrm>
            <a:off x="8866726" y="3454975"/>
            <a:ext cx="819150" cy="584775"/>
          </a:xfrm>
          <a:prstGeom prst="rightArrow">
            <a:avLst/>
          </a:prstGeom>
          <a:solidFill>
            <a:srgbClr val="A4C137"/>
          </a:solidFill>
          <a:ln>
            <a:solidFill>
              <a:srgbClr val="A4C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5" name="Picture 2" descr="Helmholtz-Zentrum Berlin - Wikipedia">
            <a:extLst>
              <a:ext uri="{FF2B5EF4-FFF2-40B4-BE49-F238E27FC236}">
                <a16:creationId xmlns:a16="http://schemas.microsoft.com/office/drawing/2014/main" id="{A9800732-53CE-ED2A-1F5F-2F2409136B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24768" y="5073545"/>
            <a:ext cx="854431" cy="2922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novate for Sustainable Accelerating Systems: Kick-Off Meeting">
            <a:extLst>
              <a:ext uri="{FF2B5EF4-FFF2-40B4-BE49-F238E27FC236}">
                <a16:creationId xmlns:a16="http://schemas.microsoft.com/office/drawing/2014/main" id="{B3B48DD0-6A61-8266-512D-802C966181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5">
            <a:extLst>
              <a:ext uri="{FF2B5EF4-FFF2-40B4-BE49-F238E27FC236}">
                <a16:creationId xmlns:a16="http://schemas.microsoft.com/office/drawing/2014/main" id="{D5E1B94B-2418-A5BE-2983-0FF3DFC21CB4}"/>
              </a:ext>
            </a:extLst>
          </p:cNvPr>
          <p:cNvSpPr/>
          <p:nvPr/>
        </p:nvSpPr>
        <p:spPr>
          <a:xfrm>
            <a:off x="2929728" y="98299"/>
            <a:ext cx="8805072" cy="132198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0000"/>
              </a:lnSpc>
              <a:tabLst>
                <a:tab pos="0" algn="l"/>
              </a:tabLst>
            </a:pP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WP</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BE"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Nb</a:t>
            </a:r>
            <a:r>
              <a:rPr lang="en-US" sz="1600" b="1" u="none" strike="noStrike" baseline="-25000"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3</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Sn on Cu films for 4.2K cavity operation</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INFN, CEA, HZB,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Convener &amp; deputy: Cristian Pira (INFN) &amp;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Oleg Malyshev</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UKRI</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Main contacts with other partners: Thomas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Proslier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(CEA), Oliver </a:t>
            </a:r>
            <a:r>
              <a:rPr lang="en-US" sz="1600" b="1" u="none" strike="noStrike" dirty="0" err="1">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Kugeler</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747474"/>
                </a:solidFill>
                <a:latin typeface="Calibri" panose="020F0502020204030204" pitchFamily="34" charset="0"/>
                <a:ea typeface="Calibri" panose="020F0502020204030204" pitchFamily="34" charset="0"/>
                <a:cs typeface="Calibri" panose="020F0502020204030204" pitchFamily="34" charset="0"/>
              </a:rPr>
              <a:t>HZB</a:t>
            </a:r>
            <a:r>
              <a:rPr lang="en-US" sz="1600" b="1" u="none" strike="noStrike" dirty="0">
                <a:solidFill>
                  <a:srgbClr val="747474"/>
                </a:solidFill>
                <a:effectLst/>
                <a:uFillTx/>
                <a:latin typeface="Calibri" panose="020F0502020204030204" pitchFamily="34" charset="0"/>
                <a:ea typeface="Calibri" panose="020F0502020204030204" pitchFamily="34" charset="0"/>
                <a:cs typeface="Calibri" panose="020F0502020204030204" pitchFamily="34" charset="0"/>
              </a:rPr>
              <a:t>), Reza Valizadeh (UKRI)</a:t>
            </a: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a:p>
            <a:pPr defTabSz="914400">
              <a:lnSpc>
                <a:spcPct val="100000"/>
              </a:lnSpc>
              <a:tabLst>
                <a:tab pos="0" algn="l"/>
              </a:tabLst>
            </a:pPr>
            <a:endParaRPr lang="en-US" sz="1600" b="0" u="none" strike="noStrike" dirty="0">
              <a:solidFill>
                <a:srgbClr val="000000"/>
              </a:solidFill>
              <a:effectLst/>
              <a:uFillTx/>
              <a:latin typeface="Calibri" panose="020F0502020204030204" pitchFamily="34" charset="0"/>
              <a:ea typeface="Calibri" panose="020F0502020204030204" pitchFamily="34" charset="0"/>
              <a:cs typeface="Calibri" panose="020F0502020204030204" pitchFamily="34" charset="0"/>
            </a:endParaRPr>
          </a:p>
        </p:txBody>
      </p:sp>
      <p:sp>
        <p:nvSpPr>
          <p:cNvPr id="24" name="CasellaDiTesto 23">
            <a:extLst>
              <a:ext uri="{FF2B5EF4-FFF2-40B4-BE49-F238E27FC236}">
                <a16:creationId xmlns:a16="http://schemas.microsoft.com/office/drawing/2014/main" id="{10943904-06C5-91C5-856B-C76627678992}"/>
              </a:ext>
            </a:extLst>
          </p:cNvPr>
          <p:cNvSpPr txBox="1"/>
          <p:nvPr/>
        </p:nvSpPr>
        <p:spPr>
          <a:xfrm>
            <a:off x="474868" y="1424077"/>
            <a:ext cx="3199609" cy="461665"/>
          </a:xfrm>
          <a:prstGeom prst="rect">
            <a:avLst/>
          </a:prstGeom>
          <a:noFill/>
        </p:spPr>
        <p:txBody>
          <a:bodyPr wrap="square">
            <a:spAutoFit/>
          </a:bodyPr>
          <a:lstStyle/>
          <a:p>
            <a:pPr marL="0" indent="0">
              <a:lnSpc>
                <a:spcPct val="100000"/>
              </a:lnSpc>
              <a:buFont typeface="Arial"/>
              <a:buNone/>
            </a:pPr>
            <a:r>
              <a:rPr lang="en-US" sz="2400" b="1" dirty="0">
                <a:solidFill>
                  <a:srgbClr val="012556"/>
                </a:solidFill>
              </a:rPr>
              <a:t>WP3 </a:t>
            </a:r>
            <a:r>
              <a:rPr lang="en-US" sz="2400" b="1" dirty="0">
                <a:solidFill>
                  <a:srgbClr val="8CA72B"/>
                </a:solidFill>
              </a:rPr>
              <a:t>WORK-FLOW</a:t>
            </a:r>
          </a:p>
        </p:txBody>
      </p:sp>
      <p:pic>
        <p:nvPicPr>
          <p:cNvPr id="7" name="Picture 2" descr="Helmholtz-Zentrum Berlin - Wikipedia">
            <a:extLst>
              <a:ext uri="{FF2B5EF4-FFF2-40B4-BE49-F238E27FC236}">
                <a16:creationId xmlns:a16="http://schemas.microsoft.com/office/drawing/2014/main" id="{1F29FD38-C167-269B-0D20-3D566E56382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7976" y="5494045"/>
            <a:ext cx="688461" cy="23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800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E103C-804E-2AB5-FB31-7AC4E34629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1DE3CE-3C68-DEE3-87A1-630767B07467}"/>
              </a:ext>
            </a:extLst>
          </p:cNvPr>
          <p:cNvSpPr txBox="1"/>
          <p:nvPr/>
        </p:nvSpPr>
        <p:spPr>
          <a:xfrm>
            <a:off x="3050258" y="343763"/>
            <a:ext cx="6576096" cy="646331"/>
          </a:xfrm>
          <a:prstGeom prst="rect">
            <a:avLst/>
          </a:prstGeom>
          <a:noFill/>
        </p:spPr>
        <p:txBody>
          <a:bodyPr wrap="none" rtlCol="0">
            <a:spAutoFit/>
          </a:bodyPr>
          <a:lstStyle/>
          <a:p>
            <a:r>
              <a:rPr lang="en-GB" sz="2400" b="1" dirty="0">
                <a:solidFill>
                  <a:srgbClr val="002060"/>
                </a:solidFill>
              </a:rPr>
              <a:t> </a:t>
            </a:r>
            <a:r>
              <a:rPr lang="en-US" sz="2400" b="1" dirty="0">
                <a:solidFill>
                  <a:srgbClr val="A1BF31"/>
                </a:solidFill>
              </a:rPr>
              <a:t>WP3</a:t>
            </a:r>
            <a:r>
              <a:rPr lang="en-US" sz="2400" b="1" dirty="0">
                <a:solidFill>
                  <a:srgbClr val="1B3C70"/>
                </a:solidFill>
              </a:rPr>
              <a:t>  Nb</a:t>
            </a:r>
            <a:r>
              <a:rPr lang="en-US" sz="2400" b="1" baseline="-25000" dirty="0">
                <a:solidFill>
                  <a:srgbClr val="1B3C70"/>
                </a:solidFill>
              </a:rPr>
              <a:t>3</a:t>
            </a:r>
            <a:r>
              <a:rPr lang="en-US" sz="2400" b="1" dirty="0">
                <a:solidFill>
                  <a:srgbClr val="1B3C70"/>
                </a:solidFill>
              </a:rPr>
              <a:t>Sn on Cu: </a:t>
            </a:r>
            <a:r>
              <a:rPr lang="it-IT" sz="3600" b="1" dirty="0">
                <a:solidFill>
                  <a:schemeClr val="bg2">
                    <a:lumMod val="50000"/>
                  </a:schemeClr>
                </a:solidFill>
              </a:rPr>
              <a:t>Key </a:t>
            </a:r>
            <a:r>
              <a:rPr lang="it-IT" sz="3600" b="1" dirty="0" err="1">
                <a:solidFill>
                  <a:schemeClr val="bg2">
                    <a:lumMod val="50000"/>
                  </a:schemeClr>
                </a:solidFill>
              </a:rPr>
              <a:t>Outcomes</a:t>
            </a:r>
            <a:r>
              <a:rPr lang="it-IT" sz="3600" b="1" dirty="0">
                <a:solidFill>
                  <a:schemeClr val="bg2">
                    <a:lumMod val="50000"/>
                  </a:schemeClr>
                </a:solidFill>
              </a:rPr>
              <a:t> (1)</a:t>
            </a:r>
            <a:endParaRPr lang="en-BE" sz="2400" b="1" dirty="0">
              <a:solidFill>
                <a:schemeClr val="bg2">
                  <a:lumMod val="50000"/>
                </a:schemeClr>
              </a:solidFill>
            </a:endParaRPr>
          </a:p>
        </p:txBody>
      </p:sp>
      <p:pic>
        <p:nvPicPr>
          <p:cNvPr id="5" name="Picture 2" descr="Innovate for Sustainable Accelerating Systems: Kick-Off Meeting">
            <a:extLst>
              <a:ext uri="{FF2B5EF4-FFF2-40B4-BE49-F238E27FC236}">
                <a16:creationId xmlns:a16="http://schemas.microsoft.com/office/drawing/2014/main" id="{EB813C9C-8C84-501F-A76C-7F3D41F5C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6" y="109462"/>
            <a:ext cx="2781262" cy="874111"/>
          </a:xfrm>
          <a:prstGeom prst="rect">
            <a:avLst/>
          </a:prstGeom>
          <a:noFill/>
          <a:extLst>
            <a:ext uri="{909E8E84-426E-40DD-AFC4-6F175D3DCCD1}">
              <a14:hiddenFill xmlns:a14="http://schemas.microsoft.com/office/drawing/2010/main">
                <a:solidFill>
                  <a:srgbClr val="FFFFFF"/>
                </a:solidFill>
              </a14:hiddenFill>
            </a:ext>
          </a:extLst>
        </p:spPr>
      </p:pic>
      <p:sp>
        <p:nvSpPr>
          <p:cNvPr id="125" name="Segnaposto numero diapositiva 124">
            <a:extLst>
              <a:ext uri="{FF2B5EF4-FFF2-40B4-BE49-F238E27FC236}">
                <a16:creationId xmlns:a16="http://schemas.microsoft.com/office/drawing/2014/main" id="{904C0164-E0F1-405B-6EE8-3EA7BC22223E}"/>
              </a:ext>
            </a:extLst>
          </p:cNvPr>
          <p:cNvSpPr>
            <a:spLocks noGrp="1"/>
          </p:cNvSpPr>
          <p:nvPr>
            <p:ph type="sldNum" sz="quarter" idx="12"/>
          </p:nvPr>
        </p:nvSpPr>
        <p:spPr/>
        <p:txBody>
          <a:bodyPr/>
          <a:lstStyle/>
          <a:p>
            <a:fld id="{4068FCCF-9A80-B240-8D85-84F960565AFA}" type="slidenum">
              <a:rPr lang="en-BE" smtClean="0"/>
              <a:t>9</a:t>
            </a:fld>
            <a:endParaRPr lang="en-BE"/>
          </a:p>
        </p:txBody>
      </p:sp>
      <p:sp>
        <p:nvSpPr>
          <p:cNvPr id="9" name="Segnaposto contenuto 2">
            <a:extLst>
              <a:ext uri="{FF2B5EF4-FFF2-40B4-BE49-F238E27FC236}">
                <a16:creationId xmlns:a16="http://schemas.microsoft.com/office/drawing/2014/main" id="{B42AC1C6-7A82-EC74-1890-8D280A7CBA8A}"/>
              </a:ext>
            </a:extLst>
          </p:cNvPr>
          <p:cNvSpPr>
            <a:spLocks noGrp="1"/>
          </p:cNvSpPr>
          <p:nvPr>
            <p:ph idx="1"/>
          </p:nvPr>
        </p:nvSpPr>
        <p:spPr>
          <a:xfrm>
            <a:off x="543900" y="1319532"/>
            <a:ext cx="6488350" cy="901294"/>
          </a:xfrm>
        </p:spPr>
        <p:txBody>
          <a:bodyPr>
            <a:noAutofit/>
          </a:bodyPr>
          <a:lstStyle/>
          <a:p>
            <a:pPr marL="0" indent="0">
              <a:lnSpc>
                <a:spcPct val="100000"/>
              </a:lnSpc>
              <a:buNone/>
            </a:pPr>
            <a:r>
              <a:rPr lang="it-IT" sz="2400" b="1" dirty="0">
                <a:solidFill>
                  <a:srgbClr val="8CA72B"/>
                </a:solidFill>
              </a:rPr>
              <a:t>Advanced </a:t>
            </a:r>
            <a:r>
              <a:rPr lang="it-IT" sz="2400" b="1" dirty="0" err="1">
                <a:solidFill>
                  <a:srgbClr val="8CA72B"/>
                </a:solidFill>
              </a:rPr>
              <a:t>characterization</a:t>
            </a:r>
            <a:r>
              <a:rPr lang="it-IT" sz="2400" b="1" dirty="0">
                <a:solidFill>
                  <a:srgbClr val="8CA72B"/>
                </a:solidFill>
              </a:rPr>
              <a:t> facilities</a:t>
            </a:r>
            <a:br>
              <a:rPr lang="it-IT" sz="2400" b="1" dirty="0">
                <a:solidFill>
                  <a:srgbClr val="8CA72B"/>
                </a:solidFill>
              </a:rPr>
            </a:br>
            <a:r>
              <a:rPr lang="it-IT" sz="1600" dirty="0">
                <a:solidFill>
                  <a:srgbClr val="8CA72B"/>
                </a:solidFill>
              </a:rPr>
              <a:t>(task 3.2 and 3.3)</a:t>
            </a:r>
            <a:endParaRPr lang="en-US" sz="4000" i="1" dirty="0">
              <a:solidFill>
                <a:srgbClr val="8CA72B"/>
              </a:solidFill>
            </a:endParaRPr>
          </a:p>
        </p:txBody>
      </p:sp>
      <p:cxnSp>
        <p:nvCxnSpPr>
          <p:cNvPr id="10" name="Connettore diritto 9">
            <a:extLst>
              <a:ext uri="{FF2B5EF4-FFF2-40B4-BE49-F238E27FC236}">
                <a16:creationId xmlns:a16="http://schemas.microsoft.com/office/drawing/2014/main" id="{52D39FAF-5F75-85CC-F54C-C4345D86A053}"/>
              </a:ext>
            </a:extLst>
          </p:cNvPr>
          <p:cNvCxnSpPr/>
          <p:nvPr/>
        </p:nvCxnSpPr>
        <p:spPr>
          <a:xfrm>
            <a:off x="6787056" y="1308050"/>
            <a:ext cx="0" cy="5112373"/>
          </a:xfrm>
          <a:prstGeom prst="line">
            <a:avLst/>
          </a:prstGeom>
          <a:ln w="38100">
            <a:solidFill>
              <a:srgbClr val="A4C137"/>
            </a:solidFill>
          </a:ln>
        </p:spPr>
        <p:style>
          <a:lnRef idx="2">
            <a:schemeClr val="accent1"/>
          </a:lnRef>
          <a:fillRef idx="0">
            <a:schemeClr val="accent1"/>
          </a:fillRef>
          <a:effectRef idx="1">
            <a:schemeClr val="accent1"/>
          </a:effectRef>
          <a:fontRef idx="minor">
            <a:schemeClr val="tx1"/>
          </a:fontRef>
        </p:style>
      </p:cxnSp>
      <p:sp>
        <p:nvSpPr>
          <p:cNvPr id="11" name="TextBox 28">
            <a:extLst>
              <a:ext uri="{FF2B5EF4-FFF2-40B4-BE49-F238E27FC236}">
                <a16:creationId xmlns:a16="http://schemas.microsoft.com/office/drawing/2014/main" id="{2A2B82A3-E835-DD5E-120A-42FC2B2F90FB}"/>
              </a:ext>
            </a:extLst>
          </p:cNvPr>
          <p:cNvSpPr txBox="1"/>
          <p:nvPr/>
        </p:nvSpPr>
        <p:spPr>
          <a:xfrm>
            <a:off x="1142400" y="2182193"/>
            <a:ext cx="2442504" cy="410369"/>
          </a:xfrm>
          <a:prstGeom prst="rect">
            <a:avLst/>
          </a:prstGeom>
          <a:noFill/>
        </p:spPr>
        <p:txBody>
          <a:bodyPr wrap="square">
            <a:spAutoFit/>
          </a:bodyPr>
          <a:lstStyle/>
          <a:p>
            <a:pPr>
              <a:lnSpc>
                <a:spcPct val="107000"/>
              </a:lnSpc>
              <a:spcAft>
                <a:spcPts val="800"/>
              </a:spcAft>
              <a:buNone/>
            </a:pPr>
            <a:r>
              <a:rPr lang="en-GB" sz="2000" b="1" dirty="0">
                <a:solidFill>
                  <a:srgbClr val="002060"/>
                </a:solidFill>
                <a:effectLst/>
                <a:ea typeface="Times New Roman" panose="02020603050405020304" pitchFamily="18" charset="0"/>
                <a:cs typeface="Times New Roman" panose="02020603050405020304" pitchFamily="18" charset="0"/>
              </a:rPr>
              <a:t>Flux trapping</a:t>
            </a:r>
          </a:p>
        </p:txBody>
      </p:sp>
      <p:sp>
        <p:nvSpPr>
          <p:cNvPr id="12" name="TextBox 28">
            <a:extLst>
              <a:ext uri="{FF2B5EF4-FFF2-40B4-BE49-F238E27FC236}">
                <a16:creationId xmlns:a16="http://schemas.microsoft.com/office/drawing/2014/main" id="{45D02BF6-F5E4-DF21-B549-5149F328D09C}"/>
              </a:ext>
            </a:extLst>
          </p:cNvPr>
          <p:cNvSpPr txBox="1"/>
          <p:nvPr/>
        </p:nvSpPr>
        <p:spPr>
          <a:xfrm>
            <a:off x="3685397" y="2176659"/>
            <a:ext cx="2442505" cy="410369"/>
          </a:xfrm>
          <a:prstGeom prst="rect">
            <a:avLst/>
          </a:prstGeom>
          <a:noFill/>
        </p:spPr>
        <p:txBody>
          <a:bodyPr wrap="square">
            <a:spAutoFit/>
          </a:bodyPr>
          <a:lstStyle/>
          <a:p>
            <a:pPr algn="ctr">
              <a:lnSpc>
                <a:spcPct val="107000"/>
              </a:lnSpc>
              <a:spcAft>
                <a:spcPts val="800"/>
              </a:spcAft>
              <a:buNone/>
            </a:pPr>
            <a:r>
              <a:rPr lang="en-GB" sz="2000" b="1" dirty="0">
                <a:solidFill>
                  <a:srgbClr val="002060"/>
                </a:solidFill>
                <a:ea typeface="Times New Roman" panose="02020603050405020304" pitchFamily="18" charset="0"/>
                <a:cs typeface="Times New Roman" panose="02020603050405020304" pitchFamily="18" charset="0"/>
              </a:rPr>
              <a:t>Tunability</a:t>
            </a:r>
          </a:p>
        </p:txBody>
      </p:sp>
      <p:sp>
        <p:nvSpPr>
          <p:cNvPr id="13" name="CasellaDiTesto 12">
            <a:extLst>
              <a:ext uri="{FF2B5EF4-FFF2-40B4-BE49-F238E27FC236}">
                <a16:creationId xmlns:a16="http://schemas.microsoft.com/office/drawing/2014/main" id="{72FDF6A4-EFEA-6DB4-055D-DBEBA78339DC}"/>
              </a:ext>
            </a:extLst>
          </p:cNvPr>
          <p:cNvSpPr txBox="1"/>
          <p:nvPr/>
        </p:nvSpPr>
        <p:spPr>
          <a:xfrm>
            <a:off x="6943799" y="2176659"/>
            <a:ext cx="4668598" cy="1169551"/>
          </a:xfrm>
          <a:prstGeom prst="rect">
            <a:avLst/>
          </a:prstGeom>
          <a:noFill/>
        </p:spPr>
        <p:txBody>
          <a:bodyPr wrap="square" lIns="91440" tIns="45720" rIns="91440" bIns="45720" anchor="t">
            <a:spAutoFit/>
          </a:bodyPr>
          <a:lstStyle/>
          <a:p>
            <a:r>
              <a:rPr lang="it-IT" b="1" dirty="0">
                <a:solidFill>
                  <a:srgbClr val="1B3C70"/>
                </a:solidFill>
              </a:rPr>
              <a:t>Al</a:t>
            </a:r>
            <a:r>
              <a:rPr lang="it-IT" b="1" baseline="-25000" dirty="0">
                <a:solidFill>
                  <a:srgbClr val="1B3C70"/>
                </a:solidFill>
              </a:rPr>
              <a:t>2</a:t>
            </a:r>
            <a:r>
              <a:rPr lang="it-IT" b="1" dirty="0">
                <a:solidFill>
                  <a:srgbClr val="1B3C70"/>
                </a:solidFill>
              </a:rPr>
              <a:t>O</a:t>
            </a:r>
            <a:r>
              <a:rPr lang="it-IT" b="1" baseline="-25000" dirty="0">
                <a:solidFill>
                  <a:srgbClr val="1B3C70"/>
                </a:solidFill>
              </a:rPr>
              <a:t>3</a:t>
            </a:r>
            <a:r>
              <a:rPr lang="it-IT" b="1" dirty="0">
                <a:solidFill>
                  <a:srgbClr val="1B3C70"/>
                </a:solidFill>
              </a:rPr>
              <a:t>, ZrO</a:t>
            </a:r>
            <a:r>
              <a:rPr lang="it-IT" b="1" baseline="-25000" dirty="0">
                <a:solidFill>
                  <a:srgbClr val="1B3C70"/>
                </a:solidFill>
              </a:rPr>
              <a:t>2 </a:t>
            </a:r>
            <a:r>
              <a:rPr lang="it-IT" b="1" dirty="0">
                <a:solidFill>
                  <a:srgbClr val="1B3C70"/>
                </a:solidFill>
              </a:rPr>
              <a:t>and </a:t>
            </a:r>
            <a:r>
              <a:rPr lang="it-IT" b="1" dirty="0" err="1">
                <a:solidFill>
                  <a:srgbClr val="1B3C70"/>
                </a:solidFill>
              </a:rPr>
              <a:t>AlZrO</a:t>
            </a:r>
            <a:r>
              <a:rPr lang="it-IT" b="1" baseline="-25000" dirty="0" err="1">
                <a:solidFill>
                  <a:srgbClr val="1B3C70"/>
                </a:solidFill>
              </a:rPr>
              <a:t>x</a:t>
            </a:r>
            <a:r>
              <a:rPr lang="it-IT" b="1" dirty="0">
                <a:solidFill>
                  <a:srgbClr val="1B3C70"/>
                </a:solidFill>
              </a:rPr>
              <a:t> </a:t>
            </a:r>
            <a:r>
              <a:rPr lang="it-IT" b="1" dirty="0" err="1">
                <a:solidFill>
                  <a:srgbClr val="1B3C70"/>
                </a:solidFill>
              </a:rPr>
              <a:t>oxides</a:t>
            </a:r>
            <a:r>
              <a:rPr lang="it-IT" b="1" dirty="0">
                <a:solidFill>
                  <a:srgbClr val="1B3C70"/>
                </a:solidFill>
              </a:rPr>
              <a:t> </a:t>
            </a:r>
            <a:r>
              <a:rPr lang="it-IT" b="1" dirty="0" err="1">
                <a:solidFill>
                  <a:srgbClr val="1B3C70"/>
                </a:solidFill>
              </a:rPr>
              <a:t>successfully</a:t>
            </a:r>
            <a:r>
              <a:rPr lang="it-IT" b="1" dirty="0">
                <a:solidFill>
                  <a:srgbClr val="1B3C70"/>
                </a:solidFill>
              </a:rPr>
              <a:t> </a:t>
            </a:r>
            <a:r>
              <a:rPr lang="it-IT" b="1" dirty="0" err="1">
                <a:solidFill>
                  <a:srgbClr val="1B3C70"/>
                </a:solidFill>
              </a:rPr>
              <a:t>coated</a:t>
            </a:r>
            <a:r>
              <a:rPr lang="it-IT" b="1" dirty="0">
                <a:solidFill>
                  <a:srgbClr val="1B3C70"/>
                </a:solidFill>
              </a:rPr>
              <a:t> by ALD and </a:t>
            </a:r>
            <a:r>
              <a:rPr lang="it-IT" b="1" dirty="0" err="1">
                <a:solidFill>
                  <a:srgbClr val="1B3C70"/>
                </a:solidFill>
              </a:rPr>
              <a:t>stable</a:t>
            </a:r>
            <a:r>
              <a:rPr lang="it-IT" b="1" dirty="0">
                <a:solidFill>
                  <a:srgbClr val="1B3C70"/>
                </a:solidFill>
              </a:rPr>
              <a:t> up to 750 °C</a:t>
            </a:r>
          </a:p>
          <a:p>
            <a:endParaRPr lang="it-IT" b="1" dirty="0">
              <a:solidFill>
                <a:srgbClr val="1B3C70"/>
              </a:solidFill>
            </a:endParaRPr>
          </a:p>
          <a:p>
            <a:r>
              <a:rPr lang="en-US" sz="1600" dirty="0">
                <a:solidFill>
                  <a:srgbClr val="1B3C70"/>
                </a:solidFill>
              </a:rPr>
              <a:t>Mitigation of thermo-electric currents proved on Nb</a:t>
            </a:r>
            <a:endParaRPr lang="it-IT" sz="1600" dirty="0">
              <a:solidFill>
                <a:srgbClr val="1B3C70"/>
              </a:solidFill>
            </a:endParaRPr>
          </a:p>
        </p:txBody>
      </p:sp>
      <p:sp>
        <p:nvSpPr>
          <p:cNvPr id="14" name="Segnaposto contenuto 2">
            <a:extLst>
              <a:ext uri="{FF2B5EF4-FFF2-40B4-BE49-F238E27FC236}">
                <a16:creationId xmlns:a16="http://schemas.microsoft.com/office/drawing/2014/main" id="{AF253BC5-E6E2-D9A4-F098-63468C15DA97}"/>
              </a:ext>
            </a:extLst>
          </p:cNvPr>
          <p:cNvSpPr txBox="1">
            <a:spLocks/>
          </p:cNvSpPr>
          <p:nvPr/>
        </p:nvSpPr>
        <p:spPr>
          <a:xfrm>
            <a:off x="6947180" y="1304833"/>
            <a:ext cx="4765748" cy="7316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400" b="1" dirty="0" err="1">
                <a:solidFill>
                  <a:srgbClr val="8CA72B"/>
                </a:solidFill>
              </a:rPr>
              <a:t>Adaptive</a:t>
            </a:r>
            <a:r>
              <a:rPr lang="it-IT" sz="2400" b="1" dirty="0">
                <a:solidFill>
                  <a:srgbClr val="8CA72B"/>
                </a:solidFill>
              </a:rPr>
              <a:t> </a:t>
            </a:r>
            <a:r>
              <a:rPr lang="it-IT" sz="2400" b="1" dirty="0" err="1">
                <a:solidFill>
                  <a:srgbClr val="8CA72B"/>
                </a:solidFill>
              </a:rPr>
              <a:t>layers</a:t>
            </a:r>
            <a:br>
              <a:rPr lang="it-IT" b="1" dirty="0">
                <a:solidFill>
                  <a:srgbClr val="8CA72B"/>
                </a:solidFill>
              </a:rPr>
            </a:br>
            <a:r>
              <a:rPr lang="it-IT" sz="1600" dirty="0">
                <a:solidFill>
                  <a:srgbClr val="8CA72B"/>
                </a:solidFill>
              </a:rPr>
              <a:t>(task 3.4)</a:t>
            </a:r>
            <a:endParaRPr lang="en-US" i="1" dirty="0">
              <a:solidFill>
                <a:srgbClr val="8CA72B"/>
              </a:solidFill>
            </a:endParaRPr>
          </a:p>
        </p:txBody>
      </p:sp>
      <p:sp>
        <p:nvSpPr>
          <p:cNvPr id="15" name="CasellaDiTesto 14">
            <a:extLst>
              <a:ext uri="{FF2B5EF4-FFF2-40B4-BE49-F238E27FC236}">
                <a16:creationId xmlns:a16="http://schemas.microsoft.com/office/drawing/2014/main" id="{44C1FCBD-B1D7-E3E5-0DC6-436F59A5F83E}"/>
              </a:ext>
            </a:extLst>
          </p:cNvPr>
          <p:cNvSpPr txBox="1"/>
          <p:nvPr/>
        </p:nvSpPr>
        <p:spPr>
          <a:xfrm>
            <a:off x="1731959" y="4373597"/>
            <a:ext cx="1416162" cy="545534"/>
          </a:xfrm>
          <a:prstGeom prst="rect">
            <a:avLst/>
          </a:prstGeom>
          <a:noFill/>
        </p:spPr>
        <p:txBody>
          <a:bodyPr wrap="square">
            <a:spAutoFit/>
          </a:bodyPr>
          <a:lstStyle/>
          <a:p>
            <a:pPr>
              <a:lnSpc>
                <a:spcPct val="107000"/>
              </a:lnSpc>
              <a:spcAft>
                <a:spcPts val="800"/>
              </a:spcAft>
              <a:buNone/>
            </a:pPr>
            <a:r>
              <a:rPr lang="en-GB" sz="1400" dirty="0">
                <a:solidFill>
                  <a:srgbClr val="002060"/>
                </a:solidFill>
                <a:ea typeface="Times New Roman" panose="02020603050405020304" pitchFamily="18" charset="0"/>
                <a:cs typeface="Times New Roman" panose="02020603050405020304" pitchFamily="18" charset="0"/>
              </a:rPr>
              <a:t>CRAFT Facility built and tested</a:t>
            </a:r>
            <a:endParaRPr lang="en-US" sz="1400" b="1" dirty="0">
              <a:solidFill>
                <a:srgbClr val="002060"/>
              </a:solidFill>
              <a:effectLst/>
              <a:ea typeface="Times New Roman" panose="02020603050405020304" pitchFamily="18" charset="0"/>
              <a:cs typeface="Times New Roman" panose="02020603050405020304" pitchFamily="18" charset="0"/>
            </a:endParaRPr>
          </a:p>
        </p:txBody>
      </p:sp>
      <p:sp>
        <p:nvSpPr>
          <p:cNvPr id="16" name="CasellaDiTesto 15">
            <a:extLst>
              <a:ext uri="{FF2B5EF4-FFF2-40B4-BE49-F238E27FC236}">
                <a16:creationId xmlns:a16="http://schemas.microsoft.com/office/drawing/2014/main" id="{0293E8EE-8535-988E-46D3-5B871E7C903C}"/>
              </a:ext>
            </a:extLst>
          </p:cNvPr>
          <p:cNvSpPr txBox="1"/>
          <p:nvPr/>
        </p:nvSpPr>
        <p:spPr>
          <a:xfrm>
            <a:off x="1864640" y="2757143"/>
            <a:ext cx="2072983" cy="776046"/>
          </a:xfrm>
          <a:prstGeom prst="rect">
            <a:avLst/>
          </a:prstGeom>
          <a:noFill/>
        </p:spPr>
        <p:txBody>
          <a:bodyPr wrap="square">
            <a:spAutoFit/>
          </a:bodyPr>
          <a:lstStyle/>
          <a:p>
            <a:pPr>
              <a:lnSpc>
                <a:spcPct val="107000"/>
              </a:lnSpc>
              <a:spcAft>
                <a:spcPts val="800"/>
              </a:spcAft>
              <a:buNone/>
            </a:pPr>
            <a:r>
              <a:rPr lang="en-GB" sz="1400" dirty="0">
                <a:solidFill>
                  <a:srgbClr val="002060"/>
                </a:solidFill>
                <a:ea typeface="Times New Roman" panose="02020603050405020304" pitchFamily="18" charset="0"/>
                <a:cs typeface="Times New Roman" panose="02020603050405020304" pitchFamily="18" charset="0"/>
              </a:rPr>
              <a:t>Choke cavity and field penetration facility upgrade done</a:t>
            </a:r>
            <a:endParaRPr lang="en-US" sz="1400" b="1" dirty="0">
              <a:solidFill>
                <a:srgbClr val="002060"/>
              </a:solidFill>
              <a:effectLst/>
              <a:ea typeface="Times New Roman" panose="02020603050405020304" pitchFamily="18" charset="0"/>
              <a:cs typeface="Times New Roman" panose="02020603050405020304" pitchFamily="18" charset="0"/>
            </a:endParaRPr>
          </a:p>
        </p:txBody>
      </p:sp>
      <p:pic>
        <p:nvPicPr>
          <p:cNvPr id="17" name="Picture 7">
            <a:extLst>
              <a:ext uri="{FF2B5EF4-FFF2-40B4-BE49-F238E27FC236}">
                <a16:creationId xmlns:a16="http://schemas.microsoft.com/office/drawing/2014/main" id="{26E00F53-7D51-2BDE-8D33-456E50E5DF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8314" y="2778610"/>
            <a:ext cx="1197020" cy="1255826"/>
          </a:xfrm>
          <a:prstGeom prst="rect">
            <a:avLst/>
          </a:prstGeom>
        </p:spPr>
      </p:pic>
      <p:pic>
        <p:nvPicPr>
          <p:cNvPr id="18" name="Picture 69" descr="A picture containing text&#10;&#10;Description automatically generated">
            <a:extLst>
              <a:ext uri="{FF2B5EF4-FFF2-40B4-BE49-F238E27FC236}">
                <a16:creationId xmlns:a16="http://schemas.microsoft.com/office/drawing/2014/main" id="{A6B2EF88-6584-6D59-112B-742834D94C4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0262" y="4388335"/>
            <a:ext cx="701811" cy="1641626"/>
          </a:xfrm>
          <a:prstGeom prst="rect">
            <a:avLst/>
          </a:prstGeom>
        </p:spPr>
      </p:pic>
      <p:pic>
        <p:nvPicPr>
          <p:cNvPr id="19" name="Immagine 18">
            <a:extLst>
              <a:ext uri="{FF2B5EF4-FFF2-40B4-BE49-F238E27FC236}">
                <a16:creationId xmlns:a16="http://schemas.microsoft.com/office/drawing/2014/main" id="{D8CA1603-677E-C793-D962-213A7343AE0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17217" y="5740571"/>
            <a:ext cx="684776" cy="226341"/>
          </a:xfrm>
          <a:prstGeom prst="rect">
            <a:avLst/>
          </a:prstGeom>
        </p:spPr>
      </p:pic>
      <p:pic>
        <p:nvPicPr>
          <p:cNvPr id="20" name="Picture 5">
            <a:extLst>
              <a:ext uri="{FF2B5EF4-FFF2-40B4-BE49-F238E27FC236}">
                <a16:creationId xmlns:a16="http://schemas.microsoft.com/office/drawing/2014/main" id="{91DE088A-3E85-0FF8-5A3D-636DBA1D5999}"/>
              </a:ext>
            </a:extLst>
          </p:cNvPr>
          <p:cNvPicPr>
            <a:picLocks noChangeAspect="1"/>
          </p:cNvPicPr>
          <p:nvPr/>
        </p:nvPicPr>
        <p:blipFill>
          <a:blip r:embed="rId6" cstate="hqprint">
            <a:extLst>
              <a:ext uri="{28A0092B-C50C-407E-A947-70E740481C1C}">
                <a14:useLocalDpi xmlns:a14="http://schemas.microsoft.com/office/drawing/2010/main"/>
              </a:ext>
            </a:extLst>
          </a:blip>
          <a:srcRect l="-1" r="-2123" b="-14059"/>
          <a:stretch>
            <a:fillRect/>
          </a:stretch>
        </p:blipFill>
        <p:spPr>
          <a:xfrm>
            <a:off x="1949705" y="3794961"/>
            <a:ext cx="904958" cy="258383"/>
          </a:xfrm>
          <a:prstGeom prst="rect">
            <a:avLst/>
          </a:prstGeom>
        </p:spPr>
      </p:pic>
      <p:pic>
        <p:nvPicPr>
          <p:cNvPr id="21" name="Image 9">
            <a:extLst>
              <a:ext uri="{FF2B5EF4-FFF2-40B4-BE49-F238E27FC236}">
                <a16:creationId xmlns:a16="http://schemas.microsoft.com/office/drawing/2014/main" id="{4D844033-B0EF-DC9A-B96E-B4677A6492F9}"/>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7032250" y="3554742"/>
            <a:ext cx="1821388" cy="1965923"/>
          </a:xfrm>
          <a:prstGeom prst="rect">
            <a:avLst/>
          </a:prstGeom>
        </p:spPr>
      </p:pic>
      <p:grpSp>
        <p:nvGrpSpPr>
          <p:cNvPr id="22" name="Gruppo 21">
            <a:extLst>
              <a:ext uri="{FF2B5EF4-FFF2-40B4-BE49-F238E27FC236}">
                <a16:creationId xmlns:a16="http://schemas.microsoft.com/office/drawing/2014/main" id="{E55F026D-0132-3A59-0C16-9B95D97A45EE}"/>
              </a:ext>
            </a:extLst>
          </p:cNvPr>
          <p:cNvGrpSpPr/>
          <p:nvPr/>
        </p:nvGrpSpPr>
        <p:grpSpPr>
          <a:xfrm>
            <a:off x="8964557" y="3561128"/>
            <a:ext cx="2666594" cy="1965923"/>
            <a:chOff x="8964557" y="3624628"/>
            <a:chExt cx="2666594" cy="1965923"/>
          </a:xfrm>
        </p:grpSpPr>
        <p:pic>
          <p:nvPicPr>
            <p:cNvPr id="23" name="Image 18">
              <a:extLst>
                <a:ext uri="{FF2B5EF4-FFF2-40B4-BE49-F238E27FC236}">
                  <a16:creationId xmlns:a16="http://schemas.microsoft.com/office/drawing/2014/main" id="{B3879590-7B20-7800-DA8E-04A8E7A556F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64557" y="3624628"/>
              <a:ext cx="2621230" cy="1965923"/>
            </a:xfrm>
            <a:prstGeom prst="rect">
              <a:avLst/>
            </a:prstGeom>
          </p:spPr>
        </p:pic>
        <p:sp>
          <p:nvSpPr>
            <p:cNvPr id="24" name="CasellaDiTesto 23">
              <a:extLst>
                <a:ext uri="{FF2B5EF4-FFF2-40B4-BE49-F238E27FC236}">
                  <a16:creationId xmlns:a16="http://schemas.microsoft.com/office/drawing/2014/main" id="{E64C182E-F467-20E5-77FD-231058ADB006}"/>
                </a:ext>
              </a:extLst>
            </p:cNvPr>
            <p:cNvSpPr txBox="1"/>
            <p:nvPr/>
          </p:nvSpPr>
          <p:spPr>
            <a:xfrm>
              <a:off x="9180682" y="3657705"/>
              <a:ext cx="2450469" cy="276999"/>
            </a:xfrm>
            <a:prstGeom prst="rect">
              <a:avLst/>
            </a:prstGeom>
            <a:noFill/>
          </p:spPr>
          <p:txBody>
            <a:bodyPr wrap="square">
              <a:spAutoFit/>
            </a:bodyPr>
            <a:lstStyle/>
            <a:p>
              <a:r>
                <a:rPr lang="en-US" sz="1200" dirty="0">
                  <a:solidFill>
                    <a:schemeClr val="bg1"/>
                  </a:solidFill>
                </a:rPr>
                <a:t>ZrO</a:t>
              </a:r>
              <a:r>
                <a:rPr lang="en-US" sz="1200" baseline="-25000" dirty="0">
                  <a:solidFill>
                    <a:schemeClr val="bg1"/>
                  </a:solidFill>
                </a:rPr>
                <a:t>2</a:t>
              </a:r>
              <a:r>
                <a:rPr lang="en-US" sz="1200" dirty="0">
                  <a:solidFill>
                    <a:schemeClr val="bg1"/>
                  </a:solidFill>
                </a:rPr>
                <a:t> (20 nm) / Al</a:t>
              </a:r>
              <a:r>
                <a:rPr lang="en-US" sz="1200" baseline="-25000" dirty="0">
                  <a:solidFill>
                    <a:schemeClr val="bg1"/>
                  </a:solidFill>
                </a:rPr>
                <a:t>2</a:t>
              </a:r>
              <a:r>
                <a:rPr lang="en-US" sz="1200" dirty="0">
                  <a:solidFill>
                    <a:schemeClr val="bg1"/>
                  </a:solidFill>
                </a:rPr>
                <a:t>O</a:t>
              </a:r>
              <a:r>
                <a:rPr lang="en-US" sz="1200" baseline="-25000" dirty="0">
                  <a:solidFill>
                    <a:schemeClr val="bg1"/>
                  </a:solidFill>
                </a:rPr>
                <a:t>3</a:t>
              </a:r>
              <a:r>
                <a:rPr lang="en-US" sz="1200" dirty="0">
                  <a:solidFill>
                    <a:schemeClr val="bg1"/>
                  </a:solidFill>
                </a:rPr>
                <a:t> (5 nm) / Cu</a:t>
              </a:r>
              <a:endParaRPr lang="en-US" sz="1200" i="1" dirty="0">
                <a:solidFill>
                  <a:schemeClr val="bg1"/>
                </a:solidFill>
              </a:endParaRPr>
            </a:p>
          </p:txBody>
        </p:sp>
      </p:grpSp>
      <p:sp>
        <p:nvSpPr>
          <p:cNvPr id="25" name="CasellaDiTesto 24">
            <a:extLst>
              <a:ext uri="{FF2B5EF4-FFF2-40B4-BE49-F238E27FC236}">
                <a16:creationId xmlns:a16="http://schemas.microsoft.com/office/drawing/2014/main" id="{DB22792F-C6BA-C87C-8C28-B98387B80F8A}"/>
              </a:ext>
            </a:extLst>
          </p:cNvPr>
          <p:cNvSpPr txBox="1"/>
          <p:nvPr/>
        </p:nvSpPr>
        <p:spPr>
          <a:xfrm>
            <a:off x="1030262" y="6123612"/>
            <a:ext cx="1926618" cy="275332"/>
          </a:xfrm>
          <a:prstGeom prst="rect">
            <a:avLst/>
          </a:prstGeom>
          <a:noFill/>
        </p:spPr>
        <p:txBody>
          <a:bodyPr wrap="square">
            <a:spAutoFit/>
          </a:bodyPr>
          <a:lstStyle/>
          <a:p>
            <a:r>
              <a:rPr lang="en-US" sz="1200" b="1" dirty="0">
                <a:solidFill>
                  <a:srgbClr val="8CA72B"/>
                </a:solidFill>
              </a:rPr>
              <a:t>Milestone 3.1 completed</a:t>
            </a:r>
            <a:endParaRPr lang="en-US" sz="1200" b="1" i="1" dirty="0">
              <a:solidFill>
                <a:srgbClr val="8CA72B"/>
              </a:solidFill>
            </a:endParaRPr>
          </a:p>
        </p:txBody>
      </p:sp>
      <p:sp>
        <p:nvSpPr>
          <p:cNvPr id="26" name="CasellaDiTesto 25">
            <a:extLst>
              <a:ext uri="{FF2B5EF4-FFF2-40B4-BE49-F238E27FC236}">
                <a16:creationId xmlns:a16="http://schemas.microsoft.com/office/drawing/2014/main" id="{E3ECB414-CE3A-3EC7-B16D-6B55A9891B76}"/>
              </a:ext>
            </a:extLst>
          </p:cNvPr>
          <p:cNvSpPr txBox="1"/>
          <p:nvPr/>
        </p:nvSpPr>
        <p:spPr>
          <a:xfrm>
            <a:off x="8443509" y="5667262"/>
            <a:ext cx="1926618" cy="275332"/>
          </a:xfrm>
          <a:prstGeom prst="rect">
            <a:avLst/>
          </a:prstGeom>
          <a:noFill/>
        </p:spPr>
        <p:txBody>
          <a:bodyPr wrap="square">
            <a:spAutoFit/>
          </a:bodyPr>
          <a:lstStyle/>
          <a:p>
            <a:r>
              <a:rPr lang="en-US" sz="1200" b="1" dirty="0">
                <a:solidFill>
                  <a:srgbClr val="8CA72B"/>
                </a:solidFill>
              </a:rPr>
              <a:t>Milestone 3.2 completed</a:t>
            </a:r>
            <a:endParaRPr lang="en-US" sz="1200" b="1" i="1" dirty="0">
              <a:solidFill>
                <a:srgbClr val="8CA72B"/>
              </a:solidFill>
            </a:endParaRPr>
          </a:p>
        </p:txBody>
      </p:sp>
      <p:pic>
        <p:nvPicPr>
          <p:cNvPr id="27" name="Immagine 26">
            <a:extLst>
              <a:ext uri="{FF2B5EF4-FFF2-40B4-BE49-F238E27FC236}">
                <a16:creationId xmlns:a16="http://schemas.microsoft.com/office/drawing/2014/main" id="{39C16AE3-2368-DC04-C6C5-D8CC476718D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852143" y="5375575"/>
            <a:ext cx="578912" cy="193497"/>
          </a:xfrm>
          <a:prstGeom prst="rect">
            <a:avLst/>
          </a:prstGeom>
        </p:spPr>
      </p:pic>
      <p:sp>
        <p:nvSpPr>
          <p:cNvPr id="28" name="CasellaDiTesto 27">
            <a:extLst>
              <a:ext uri="{FF2B5EF4-FFF2-40B4-BE49-F238E27FC236}">
                <a16:creationId xmlns:a16="http://schemas.microsoft.com/office/drawing/2014/main" id="{639011E1-4E5B-4B53-6DD9-B3E10F7CFE8C}"/>
              </a:ext>
            </a:extLst>
          </p:cNvPr>
          <p:cNvSpPr txBox="1"/>
          <p:nvPr/>
        </p:nvSpPr>
        <p:spPr>
          <a:xfrm>
            <a:off x="4243442" y="5209711"/>
            <a:ext cx="1608701" cy="545534"/>
          </a:xfrm>
          <a:prstGeom prst="rect">
            <a:avLst/>
          </a:prstGeom>
          <a:noFill/>
        </p:spPr>
        <p:txBody>
          <a:bodyPr wrap="square">
            <a:spAutoFit/>
          </a:bodyPr>
          <a:lstStyle/>
          <a:p>
            <a:pPr>
              <a:lnSpc>
                <a:spcPct val="107000"/>
              </a:lnSpc>
              <a:spcAft>
                <a:spcPts val="800"/>
              </a:spcAft>
              <a:buNone/>
            </a:pPr>
            <a:r>
              <a:rPr lang="en-GB" sz="1400" dirty="0">
                <a:solidFill>
                  <a:srgbClr val="002060"/>
                </a:solidFill>
                <a:ea typeface="Times New Roman" panose="02020603050405020304" pitchFamily="18" charset="0"/>
                <a:cs typeface="Times New Roman" panose="02020603050405020304" pitchFamily="18" charset="0"/>
              </a:rPr>
              <a:t>Blade Tuner built and tested</a:t>
            </a:r>
            <a:endParaRPr lang="en-US" sz="1400" dirty="0">
              <a:solidFill>
                <a:srgbClr val="002060"/>
              </a:solidFill>
              <a:effectLst/>
              <a:ea typeface="Times New Roman" panose="02020603050405020304" pitchFamily="18" charset="0"/>
              <a:cs typeface="Times New Roman" panose="02020603050405020304" pitchFamily="18" charset="0"/>
            </a:endParaRPr>
          </a:p>
        </p:txBody>
      </p:sp>
      <p:sp>
        <p:nvSpPr>
          <p:cNvPr id="29" name="CasellaDiTesto 28">
            <a:extLst>
              <a:ext uri="{FF2B5EF4-FFF2-40B4-BE49-F238E27FC236}">
                <a16:creationId xmlns:a16="http://schemas.microsoft.com/office/drawing/2014/main" id="{34E23562-397F-E128-5243-0F88CC3BFC56}"/>
              </a:ext>
            </a:extLst>
          </p:cNvPr>
          <p:cNvSpPr txBox="1"/>
          <p:nvPr/>
        </p:nvSpPr>
        <p:spPr>
          <a:xfrm>
            <a:off x="4462843" y="5835525"/>
            <a:ext cx="2186640" cy="276999"/>
          </a:xfrm>
          <a:prstGeom prst="rect">
            <a:avLst/>
          </a:prstGeom>
          <a:noFill/>
        </p:spPr>
        <p:txBody>
          <a:bodyPr wrap="square">
            <a:spAutoFit/>
          </a:bodyPr>
          <a:lstStyle/>
          <a:p>
            <a:r>
              <a:rPr lang="en-US" sz="1200" b="1" dirty="0">
                <a:solidFill>
                  <a:srgbClr val="8CA72B"/>
                </a:solidFill>
              </a:rPr>
              <a:t>Deliverable 3.1 completed</a:t>
            </a:r>
            <a:endParaRPr lang="en-US" sz="1200" b="1" i="1" dirty="0">
              <a:solidFill>
                <a:srgbClr val="8CA72B"/>
              </a:solidFill>
            </a:endParaRPr>
          </a:p>
        </p:txBody>
      </p:sp>
      <p:pic>
        <p:nvPicPr>
          <p:cNvPr id="30" name="Grafik 1">
            <a:extLst>
              <a:ext uri="{FF2B5EF4-FFF2-40B4-BE49-F238E27FC236}">
                <a16:creationId xmlns:a16="http://schemas.microsoft.com/office/drawing/2014/main" id="{7F36F80B-BC9A-A87E-1E53-4E9AC55E5A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6532" y="2791585"/>
            <a:ext cx="2293194" cy="2414079"/>
          </a:xfrm>
          <a:prstGeom prst="rect">
            <a:avLst/>
          </a:prstGeom>
        </p:spPr>
      </p:pic>
      <p:pic>
        <p:nvPicPr>
          <p:cNvPr id="2" name="Picture 4">
            <a:extLst>
              <a:ext uri="{FF2B5EF4-FFF2-40B4-BE49-F238E27FC236}">
                <a16:creationId xmlns:a16="http://schemas.microsoft.com/office/drawing/2014/main" id="{2579C2C7-347C-3934-500D-3F4D66A2323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3316" y="3434500"/>
            <a:ext cx="442141" cy="36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865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e10e44d-c7b9-43e3-b020-1292482e504a}" enabled="0" method="" siteId="{2e10e44d-c7b9-43e3-b020-1292482e504a}" removed="1"/>
</clbl:labelList>
</file>

<file path=docProps/app.xml><?xml version="1.0" encoding="utf-8"?>
<Properties xmlns="http://schemas.openxmlformats.org/officeDocument/2006/extended-properties" xmlns:vt="http://schemas.openxmlformats.org/officeDocument/2006/docPropsVTypes">
  <TotalTime>4817</TotalTime>
  <Words>3939</Words>
  <Application>Microsoft Office PowerPoint</Application>
  <PresentationFormat>Widescreen</PresentationFormat>
  <Paragraphs>471</Paragraphs>
  <Slides>26</Slides>
  <Notes>7</Notes>
  <HiddenSlides>0</HiddenSlides>
  <MMClips>0</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26</vt:i4>
      </vt:variant>
    </vt:vector>
  </HeadingPairs>
  <TitlesOfParts>
    <vt:vector size="41" baseType="lpstr">
      <vt:lpstr>ＭＳ Ｐゴシック</vt:lpstr>
      <vt:lpstr>Aptos</vt:lpstr>
      <vt:lpstr>Aptos (Corpo)</vt:lpstr>
      <vt:lpstr>Aptos Display</vt:lpstr>
      <vt:lpstr>Arial</vt:lpstr>
      <vt:lpstr>Calibri</vt:lpstr>
      <vt:lpstr>Cambria Math</vt:lpstr>
      <vt:lpstr>Helvetica</vt:lpstr>
      <vt:lpstr>Montserrat</vt:lpstr>
      <vt:lpstr>Montserrat ExtraBold</vt:lpstr>
      <vt:lpstr>Oswald</vt:lpstr>
      <vt:lpstr>Times New Roman</vt:lpstr>
      <vt:lpstr>Wingdings</vt:lpstr>
      <vt:lpstr>Office Theme</vt:lpstr>
      <vt:lpstr>Tema di Office</vt:lpstr>
      <vt:lpstr>WP3:  Nb3Sn on Cu films for 4.2K cavity operation   RP1 review meeting, June 1st, 2026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Jorgen D'HONDT</dc:creator>
  <cp:lastModifiedBy>Cristian Pira</cp:lastModifiedBy>
  <cp:revision>89</cp:revision>
  <dcterms:created xsi:type="dcterms:W3CDTF">2024-02-23T11:31:04Z</dcterms:created>
  <dcterms:modified xsi:type="dcterms:W3CDTF">2026-06-01T07:59:39Z</dcterms:modified>
</cp:coreProperties>
</file>