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56" r:id="rId3"/>
    <p:sldId id="2848" r:id="rId4"/>
    <p:sldId id="2897" r:id="rId5"/>
    <p:sldId id="2898" r:id="rId6"/>
    <p:sldId id="2851" r:id="rId7"/>
    <p:sldId id="2853" r:id="rId8"/>
    <p:sldId id="2894" r:id="rId9"/>
    <p:sldId id="2895" r:id="rId10"/>
    <p:sldId id="269" r:id="rId11"/>
    <p:sldId id="2852" r:id="rId12"/>
    <p:sldId id="267" r:id="rId13"/>
    <p:sldId id="271" r:id="rId14"/>
    <p:sldId id="279" r:id="rId15"/>
    <p:sldId id="2872" r:id="rId16"/>
    <p:sldId id="2824" r:id="rId17"/>
    <p:sldId id="2825" r:id="rId18"/>
    <p:sldId id="2832" r:id="rId19"/>
    <p:sldId id="2882" r:id="rId20"/>
    <p:sldId id="2887" r:id="rId21"/>
    <p:sldId id="2901" r:id="rId22"/>
    <p:sldId id="2850" r:id="rId23"/>
    <p:sldId id="2841" r:id="rId24"/>
    <p:sldId id="261" r:id="rId25"/>
    <p:sldId id="2843" r:id="rId2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C70"/>
    <a:srgbClr val="8CA72B"/>
    <a:srgbClr val="A1BF31"/>
    <a:srgbClr val="D4E498"/>
    <a:srgbClr val="C6C13D"/>
    <a:srgbClr val="FAA551"/>
    <a:srgbClr val="013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3" autoAdjust="0"/>
    <p:restoredTop sz="94582" autoAdjust="0"/>
  </p:normalViewPr>
  <p:slideViewPr>
    <p:cSldViewPr snapToGrid="0">
      <p:cViewPr varScale="1">
        <p:scale>
          <a:sx n="76" d="100"/>
          <a:sy n="76" d="100"/>
        </p:scale>
        <p:origin x="28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12/06/2026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‹N°›</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2</a:t>
            </a:fld>
            <a:endParaRPr lang="en-GB"/>
          </a:p>
        </p:txBody>
      </p:sp>
    </p:spTree>
    <p:extLst>
      <p:ext uri="{BB962C8B-B14F-4D97-AF65-F5344CB8AC3E}">
        <p14:creationId xmlns:p14="http://schemas.microsoft.com/office/powerpoint/2010/main" val="765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10</a:t>
            </a:fld>
            <a:endParaRPr lang="en-GB"/>
          </a:p>
        </p:txBody>
      </p:sp>
    </p:spTree>
    <p:extLst>
      <p:ext uri="{BB962C8B-B14F-4D97-AF65-F5344CB8AC3E}">
        <p14:creationId xmlns:p14="http://schemas.microsoft.com/office/powerpoint/2010/main" val="147898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16</a:t>
            </a:fld>
            <a:endParaRPr lang="en-GB"/>
          </a:p>
        </p:txBody>
      </p:sp>
    </p:spTree>
    <p:extLst>
      <p:ext uri="{BB962C8B-B14F-4D97-AF65-F5344CB8AC3E}">
        <p14:creationId xmlns:p14="http://schemas.microsoft.com/office/powerpoint/2010/main" val="133490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18</a:t>
            </a:fld>
            <a:endParaRPr lang="en-GB"/>
          </a:p>
        </p:txBody>
      </p:sp>
    </p:spTree>
    <p:extLst>
      <p:ext uri="{BB962C8B-B14F-4D97-AF65-F5344CB8AC3E}">
        <p14:creationId xmlns:p14="http://schemas.microsoft.com/office/powerpoint/2010/main" val="34590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F4A8B-AD81-59EA-8199-68083D468F6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D3BD3EF-EDCE-2500-52E4-028E01B3CB2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278BFFB-59DB-E75F-AA43-81AD180707B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2A78291-A954-9A5C-59C5-2A90B7E7838F}"/>
              </a:ext>
            </a:extLst>
          </p:cNvPr>
          <p:cNvSpPr>
            <a:spLocks noGrp="1"/>
          </p:cNvSpPr>
          <p:nvPr>
            <p:ph type="sldNum" sz="quarter" idx="5"/>
          </p:nvPr>
        </p:nvSpPr>
        <p:spPr/>
        <p:txBody>
          <a:bodyPr/>
          <a:lstStyle/>
          <a:p>
            <a:fld id="{D8E9804D-699C-4CB0-A16F-7BE8BB638290}" type="slidenum">
              <a:rPr lang="en-GB" smtClean="0"/>
              <a:t>20</a:t>
            </a:fld>
            <a:endParaRPr lang="en-GB"/>
          </a:p>
        </p:txBody>
      </p:sp>
    </p:spTree>
    <p:extLst>
      <p:ext uri="{BB962C8B-B14F-4D97-AF65-F5344CB8AC3E}">
        <p14:creationId xmlns:p14="http://schemas.microsoft.com/office/powerpoint/2010/main" val="137814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B52B1-FBA7-DBF0-30ED-3C0726852C1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4DBF83E-7FE4-EFC5-8712-15A3E56EE53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22F369B-4E1B-BA8D-7828-06B5108F1492}"/>
              </a:ext>
            </a:extLst>
          </p:cNvPr>
          <p:cNvSpPr>
            <a:spLocks noGrp="1"/>
          </p:cNvSpPr>
          <p:nvPr>
            <p:ph type="body" idx="1"/>
          </p:nvPr>
        </p:nvSpPr>
        <p:spPr/>
        <p:txBody>
          <a:bodyPr/>
          <a:lstStyle/>
          <a:p>
            <a:endParaRPr lang="en-US" dirty="0"/>
          </a:p>
          <a:p>
            <a:r>
              <a:rPr lang="en-US" dirty="0"/>
              <a:t>Let's hope all these pieces fit together well and that none are missing!</a:t>
            </a:r>
            <a:endParaRPr lang="it-IT" dirty="0"/>
          </a:p>
        </p:txBody>
      </p:sp>
      <p:sp>
        <p:nvSpPr>
          <p:cNvPr id="4" name="Segnaposto numero diapositiva 3">
            <a:extLst>
              <a:ext uri="{FF2B5EF4-FFF2-40B4-BE49-F238E27FC236}">
                <a16:creationId xmlns:a16="http://schemas.microsoft.com/office/drawing/2014/main" id="{F7FA64FD-F1B3-3377-2928-6B82AD8DBC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E9804D-699C-4CB0-A16F-7BE8BB6382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95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BC435-7DFB-4B5B-1CE8-972908D2480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C686A33-64AF-8867-4832-EA17A7E17C5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3F4F46B-E0E7-D08B-CD48-2735995277C6}"/>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E073276-DDB2-455E-3E3F-C39EAC76A7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63A8D-3216-4EB9-8921-08BDB36F614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37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A8069D02-CA80-4369-9B4E-6DC372C6B9EC}" type="datetime1">
              <a:rPr lang="LID4096" smtClean="0"/>
              <a:t>06/12/2026</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1289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341FB61E-F0B3-44C5-B99B-B0836EAC90FC}" type="datetime1">
              <a:rPr lang="LID4096" smtClean="0"/>
              <a:t>06/12/2026</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2444F602-804A-4F20-9C38-2AE68B442147}" type="datetime1">
              <a:rPr lang="LID4096" smtClean="0"/>
              <a:t>06/12/2026</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3ED45F08-7A5B-495E-AD72-38A534F55ED4}" type="datetime1">
              <a:rPr lang="LID4096" smtClean="0"/>
              <a:t>06/12/2026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027163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838199" y="266701"/>
            <a:ext cx="10515600" cy="1085316"/>
          </a:xfrm>
        </p:spPr>
        <p:txBody>
          <a:bodyPr>
            <a:noAutofit/>
          </a:bodyPr>
          <a:lstStyle>
            <a:lvl1pPr algn="l">
              <a:defRPr sz="5000" b="1">
                <a:solidFill>
                  <a:srgbClr val="013A72"/>
                </a:solidFill>
                <a:latin typeface="Montserrat ExtraBold" panose="00000900000000000000" pitchFamily="2"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838198" y="1757698"/>
            <a:ext cx="10515600" cy="4351338"/>
          </a:xfrm>
        </p:spPr>
        <p:txBody>
          <a:bodyPr/>
          <a:lstStyle>
            <a:lvl1pPr>
              <a:defRPr>
                <a:latin typeface="Montserrat" panose="00000500000000000000" pitchFamily="2" charset="0"/>
                <a:ea typeface="Yu Gothic" panose="020B0400000000000000" pitchFamily="34" charset="-128"/>
              </a:defRPr>
            </a:lvl1pPr>
            <a:lvl2pPr>
              <a:defRPr>
                <a:latin typeface="Montserrat" panose="00000500000000000000" pitchFamily="2" charset="0"/>
                <a:ea typeface="Yu Gothic" panose="020B0400000000000000" pitchFamily="34" charset="-128"/>
              </a:defRPr>
            </a:lvl2pPr>
            <a:lvl3pPr>
              <a:defRPr>
                <a:latin typeface="Montserrat" panose="00000500000000000000" pitchFamily="2" charset="0"/>
                <a:ea typeface="Yu Gothic" panose="020B0400000000000000" pitchFamily="34" charset="-128"/>
              </a:defRPr>
            </a:lvl3pPr>
            <a:lvl4pPr>
              <a:defRPr>
                <a:latin typeface="Montserrat" panose="00000500000000000000" pitchFamily="2" charset="0"/>
                <a:ea typeface="Yu Gothic" panose="020B0400000000000000" pitchFamily="34" charset="-128"/>
              </a:defRPr>
            </a:lvl4pPr>
            <a:lvl5pPr>
              <a:defRPr>
                <a:latin typeface="Montserrat" panose="00000500000000000000" pitchFamily="2" charset="0"/>
                <a:ea typeface="Yu Gothic" panose="020B0400000000000000" pitchFamily="34" charset="-128"/>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Footer Placeholder 4"/>
          <p:cNvSpPr>
            <a:spLocks noGrp="1"/>
          </p:cNvSpPr>
          <p:nvPr>
            <p:ph type="ftr" sz="quarter" idx="11"/>
          </p:nvPr>
        </p:nvSpPr>
        <p:spPr>
          <a:xfrm>
            <a:off x="4329056" y="6988550"/>
            <a:ext cx="4114800" cy="365125"/>
          </a:xfrm>
        </p:spPr>
        <p:txBody>
          <a:bodyPr/>
          <a:lstStyle>
            <a:lvl1pPr>
              <a:defRPr>
                <a:solidFill>
                  <a:schemeClr val="bg1"/>
                </a:solidFill>
                <a:latin typeface="Oswald" panose="02000503000000000000" pitchFamily="2" charset="0"/>
              </a:defRPr>
            </a:lvl1pPr>
          </a:lstStyle>
          <a:p>
            <a:endParaRPr lang="it-IT"/>
          </a:p>
        </p:txBody>
      </p:sp>
      <p:sp>
        <p:nvSpPr>
          <p:cNvPr id="6" name="Slide Number Placeholder 5"/>
          <p:cNvSpPr>
            <a:spLocks noGrp="1"/>
          </p:cNvSpPr>
          <p:nvPr>
            <p:ph type="sldNum" sz="quarter" idx="12"/>
          </p:nvPr>
        </p:nvSpPr>
        <p:spPr>
          <a:xfrm>
            <a:off x="9336993" y="6424611"/>
            <a:ext cx="2743200" cy="365125"/>
          </a:xfrm>
        </p:spPr>
        <p:txBody>
          <a:bodyPr/>
          <a:lstStyle>
            <a:lvl1pPr>
              <a:defRPr sz="1400">
                <a:solidFill>
                  <a:srgbClr val="4399B6"/>
                </a:solidFill>
                <a:latin typeface="Montserrat" panose="00000500000000000000" pitchFamily="2" charset="0"/>
              </a:defRPr>
            </a:lvl1pPr>
          </a:lstStyle>
          <a:p>
            <a:fld id="{FC7CF1D8-012F-4C4A-942F-460B411F49CB}" type="slidenum">
              <a:rPr lang="it-IT" smtClean="0"/>
              <a:pPr/>
              <a:t>‹N°›</a:t>
            </a:fld>
            <a:endParaRPr lang="it-IT"/>
          </a:p>
        </p:txBody>
      </p:sp>
      <p:pic>
        <p:nvPicPr>
          <p:cNvPr id="9" name="Picture 12" descr="A picture containing text, clipart&#10;&#10;Description automatically generated">
            <a:extLst>
              <a:ext uri="{FF2B5EF4-FFF2-40B4-BE49-F238E27FC236}">
                <a16:creationId xmlns:a16="http://schemas.microsoft.com/office/drawing/2014/main" id="{A9AC9E64-7CC3-4818-A4B9-CF3E31FA1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42" y="6459926"/>
            <a:ext cx="885140" cy="408935"/>
          </a:xfrm>
          <a:prstGeom prst="rect">
            <a:avLst/>
          </a:prstGeom>
        </p:spPr>
      </p:pic>
    </p:spTree>
    <p:extLst>
      <p:ext uri="{BB962C8B-B14F-4D97-AF65-F5344CB8AC3E}">
        <p14:creationId xmlns:p14="http://schemas.microsoft.com/office/powerpoint/2010/main" val="1008336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7BCF243C-E81A-402A-A99F-07542CBC2EDB}" type="datetime1">
              <a:rPr lang="LID4096" smtClean="0"/>
              <a:t>06/12/2026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07792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E5CCE0DE-71E2-4C0F-8ADA-4D49B72AC1A7}" type="datetime1">
              <a:rPr lang="LID4096" smtClean="0"/>
              <a:t>06/12/2026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998681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8B1A9E8-08A1-451A-984F-5E7B733C4703}" type="datetime1">
              <a:rPr lang="LID4096" smtClean="0"/>
              <a:t>06/12/2026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588184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EB2C5782-D439-49CA-9B7E-234176EA6DC1}" type="datetime1">
              <a:rPr lang="LID4096" smtClean="0"/>
              <a:t>06/12/2026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81001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60955-F3F6-4F36-A487-56835A92E31A}" type="datetime1">
              <a:rPr lang="LID4096" smtClean="0"/>
              <a:t>06/12/2026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442859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01DE844-F214-4B2D-ADC8-E5214D36FDBA}" type="datetime1">
              <a:rPr lang="LID4096" smtClean="0"/>
              <a:t>06/12/2026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1405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ED060E38-331F-4E43-B946-B78D61B8C0C4}" type="datetime1">
              <a:rPr lang="LID4096" smtClean="0"/>
              <a:t>06/12/2026</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a:xfrm>
            <a:off x="9119963" y="6356349"/>
            <a:ext cx="2743200" cy="365125"/>
          </a:xfrm>
        </p:spPr>
        <p:txBody>
          <a:bodyPr/>
          <a:lstStyle/>
          <a:p>
            <a:fld id="{4068FCCF-9A80-B240-8D85-84F960565AFA}" type="slidenum">
              <a:rPr lang="en-BE" smtClean="0"/>
              <a:t>‹N°›</a:t>
            </a:fld>
            <a:endParaRPr lang="en-BE"/>
          </a:p>
        </p:txBody>
      </p:sp>
      <p:sp>
        <p:nvSpPr>
          <p:cNvPr id="7" name="CasellaDiTesto 6">
            <a:extLst>
              <a:ext uri="{FF2B5EF4-FFF2-40B4-BE49-F238E27FC236}">
                <a16:creationId xmlns:a16="http://schemas.microsoft.com/office/drawing/2014/main" id="{365009F1-B33C-27FE-BF50-BB5E7F6F498F}"/>
              </a:ext>
            </a:extLst>
          </p:cNvPr>
          <p:cNvSpPr txBox="1"/>
          <p:nvPr userDrawn="1"/>
        </p:nvSpPr>
        <p:spPr>
          <a:xfrm>
            <a:off x="4257226" y="6557123"/>
            <a:ext cx="3685624" cy="253916"/>
          </a:xfrm>
          <a:prstGeom prst="rect">
            <a:avLst/>
          </a:prstGeom>
          <a:noFill/>
        </p:spPr>
        <p:txBody>
          <a:bodyPr wrap="none" rtlCol="0">
            <a:spAutoFit/>
          </a:bodyPr>
          <a:lstStyle/>
          <a:p>
            <a:r>
              <a:rPr lang="it-IT" sz="1050" dirty="0">
                <a:solidFill>
                  <a:srgbClr val="013A72"/>
                </a:solidFill>
              </a:rPr>
              <a:t>Cristian Pira </a:t>
            </a:r>
            <a:r>
              <a:rPr lang="de-DE" sz="1050" dirty="0">
                <a:solidFill>
                  <a:srgbClr val="013A72"/>
                </a:solidFill>
              </a:rPr>
              <a:t>- </a:t>
            </a:r>
            <a:r>
              <a:rPr lang="de-DE" sz="1050" dirty="0" err="1">
                <a:solidFill>
                  <a:srgbClr val="013A72"/>
                </a:solidFill>
              </a:rPr>
              <a:t>iSAS</a:t>
            </a:r>
            <a:r>
              <a:rPr lang="de-DE" sz="1050" dirty="0">
                <a:solidFill>
                  <a:srgbClr val="013A72"/>
                </a:solidFill>
              </a:rPr>
              <a:t> WP3 - </a:t>
            </a:r>
            <a:r>
              <a:rPr lang="en-US" sz="1050" dirty="0">
                <a:solidFill>
                  <a:srgbClr val="013A72"/>
                </a:solidFill>
              </a:rPr>
              <a:t>RP1 review meeting, June 1st, 2026</a:t>
            </a:r>
            <a:endParaRPr lang="it-IT" sz="1050" dirty="0">
              <a:solidFill>
                <a:srgbClr val="013A72"/>
              </a:solidFill>
            </a:endParaRPr>
          </a:p>
        </p:txBody>
      </p:sp>
    </p:spTree>
    <p:extLst>
      <p:ext uri="{BB962C8B-B14F-4D97-AF65-F5344CB8AC3E}">
        <p14:creationId xmlns:p14="http://schemas.microsoft.com/office/powerpoint/2010/main" val="26086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58593B3-3772-407A-9CAD-2185F696D652}" type="datetime1">
              <a:rPr lang="LID4096" smtClean="0"/>
              <a:t>06/12/2026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5493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1FEE6ACE-4F61-4FB2-AA75-718AFDB60525}" type="datetime1">
              <a:rPr lang="LID4096" smtClean="0"/>
              <a:t>06/12/2026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260705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FC3127C-3186-45BE-AFF8-B3186E74EC81}" type="datetime1">
              <a:rPr lang="LID4096" smtClean="0"/>
              <a:t>06/12/2026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02862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097F8BC-F28E-46C6-8252-96C956458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pic>
        <p:nvPicPr>
          <p:cNvPr id="12" name="Picture 11">
            <a:extLst>
              <a:ext uri="{FF2B5EF4-FFF2-40B4-BE49-F238E27FC236}">
                <a16:creationId xmlns:a16="http://schemas.microsoft.com/office/drawing/2014/main" id="{DB0DA691-023E-4A5C-909F-FD281AEBD6F5}"/>
              </a:ext>
            </a:extLst>
          </p:cNvPr>
          <p:cNvPicPr>
            <a:picLocks noChangeAspect="1"/>
          </p:cNvPicPr>
          <p:nvPr userDrawn="1"/>
        </p:nvPicPr>
        <p:blipFill>
          <a:blip r:embed="rId2"/>
          <a:stretch>
            <a:fillRect/>
          </a:stretch>
        </p:blipFill>
        <p:spPr>
          <a:xfrm>
            <a:off x="1333500" y="1228725"/>
            <a:ext cx="9525000" cy="44005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2BE24E1-0CF8-477E-9E80-D534243D89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9532"/>
            <a:ext cx="866602" cy="400370"/>
          </a:xfrm>
          <a:prstGeom prst="rect">
            <a:avLst/>
          </a:prstGeom>
        </p:spPr>
      </p:pic>
      <p:pic>
        <p:nvPicPr>
          <p:cNvPr id="16" name="Picture 15" descr="Logo&#10;&#10;Description automatically generated">
            <a:extLst>
              <a:ext uri="{FF2B5EF4-FFF2-40B4-BE49-F238E27FC236}">
                <a16:creationId xmlns:a16="http://schemas.microsoft.com/office/drawing/2014/main" id="{C36C9D60-027C-41D8-B587-A6CA85C2C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892" y="6444082"/>
            <a:ext cx="1476111" cy="400370"/>
          </a:xfrm>
          <a:prstGeom prst="rect">
            <a:avLst/>
          </a:prstGeom>
        </p:spPr>
      </p:pic>
    </p:spTree>
    <p:extLst>
      <p:ext uri="{BB962C8B-B14F-4D97-AF65-F5344CB8AC3E}">
        <p14:creationId xmlns:p14="http://schemas.microsoft.com/office/powerpoint/2010/main" val="211751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CBC54E12-D2AD-47A1-B9D3-19D16002E7BA}" type="datetime1">
              <a:rPr lang="LID4096" smtClean="0"/>
              <a:t>06/12/2026</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B9FE9401-8A3F-4A04-8C28-2397F6F207D9}" type="datetime1">
              <a:rPr lang="LID4096" smtClean="0"/>
              <a:t>06/12/2026</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4623F213-28B5-4612-894D-CC6F304BFBC6}" type="datetime1">
              <a:rPr lang="LID4096" smtClean="0"/>
              <a:t>06/12/2026</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A8BFD3D5-6EDA-425E-AB99-7CDA5F098C5A}" type="datetime1">
              <a:rPr lang="LID4096" smtClean="0"/>
              <a:t>06/12/2026</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77691A94-ADE9-48AF-BC2E-DB95D9D6C6FB}" type="datetime1">
              <a:rPr lang="LID4096" smtClean="0"/>
              <a:t>06/12/2026</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E63DA274-C9ED-4320-A8B3-892E68338916}" type="datetime1">
              <a:rPr lang="LID4096" smtClean="0"/>
              <a:t>06/12/2026</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F0CE26B5-5E89-4A4E-901D-12789B4C1F5F}" type="datetime1">
              <a:rPr lang="LID4096" smtClean="0"/>
              <a:t>06/12/2026</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D51560-3806-44F6-B32D-01FEFF85B080}" type="datetime1">
              <a:rPr lang="LID4096" smtClean="0"/>
              <a:t>06/12/2026</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‹N°›</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4FD01-3016-4552-9F13-4644115DE9AF}" type="datetime1">
              <a:rPr lang="LID4096" smtClean="0"/>
              <a:t>06/12/2026</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F1D8-012F-4C4A-942F-460B411F49CB}" type="slidenum">
              <a:rPr lang="it-IT" smtClean="0"/>
              <a:t>‹N°›</a:t>
            </a:fld>
            <a:endParaRPr lang="it-IT"/>
          </a:p>
        </p:txBody>
      </p:sp>
    </p:spTree>
    <p:extLst>
      <p:ext uri="{BB962C8B-B14F-4D97-AF65-F5344CB8AC3E}">
        <p14:creationId xmlns:p14="http://schemas.microsoft.com/office/powerpoint/2010/main" val="3820172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www.nature.com/articles/s41598-025-33547-w#citeas"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meow.elettra.eu/89/doi/jacow-srf2025-tup31/index.html" TargetMode="External"/><Relationship Id="rId3" Type="http://schemas.openxmlformats.org/officeDocument/2006/relationships/image" Target="../media/image53.emf"/><Relationship Id="rId7" Type="http://schemas.microsoft.com/office/2007/relationships/hdphoto" Target="../media/hdphoto1.wdp"/><Relationship Id="rId12" Type="http://schemas.openxmlformats.org/officeDocument/2006/relationships/hyperlink" Target="https://meow.elettra.eu/89/doi/jacow-srf2025-tup19/index.html" TargetMode="External"/><Relationship Id="rId2" Type="http://schemas.openxmlformats.org/officeDocument/2006/relationships/notesSlide" Target="../notesSlides/notesSlide5.xml"/><Relationship Id="rId16"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7.png"/><Relationship Id="rId5" Type="http://schemas.openxmlformats.org/officeDocument/2006/relationships/image" Target="../media/image2.png"/><Relationship Id="rId15" Type="http://schemas.openxmlformats.org/officeDocument/2006/relationships/image" Target="../media/image56.emf"/><Relationship Id="rId10" Type="http://schemas.openxmlformats.org/officeDocument/2006/relationships/image" Target="../media/image36.png"/><Relationship Id="rId4" Type="http://schemas.openxmlformats.org/officeDocument/2006/relationships/image" Target="../media/image54.png"/><Relationship Id="rId9" Type="http://schemas.openxmlformats.org/officeDocument/2006/relationships/image" Target="../media/image33.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6.png"/><Relationship Id="rId5" Type="http://schemas.openxmlformats.org/officeDocument/2006/relationships/image" Target="../media/image18.jpe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meow.elettra.eu/89/doi/jacow-srf2025-tup19/index.html" TargetMode="External"/><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1.wdp"/><Relationship Id="rId15" Type="http://schemas.openxmlformats.org/officeDocument/2006/relationships/hyperlink" Target="https://www.nature.com/articles/s41598-025-33547-w#citeas" TargetMode="External"/><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hyperlink" Target="https://meow.elettra.eu/89/doi/jacow-srf2025-tup31/index.html"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indico.cern.ch/event/1464979/timetable/#20250408.detailed" TargetMode="External"/><Relationship Id="rId3" Type="http://schemas.openxmlformats.org/officeDocument/2006/relationships/hyperlink" Target="https://agenda.infn.it/event/40107/" TargetMode="External"/><Relationship Id="rId7" Type="http://schemas.openxmlformats.org/officeDocument/2006/relationships/hyperlink" Target="https://indico.ijclab.in2p3.fr/event/11291/timetable/#20250312" TargetMode="External"/><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events.hifis.net/event/1875/" TargetMode="External"/><Relationship Id="rId11" Type="http://schemas.openxmlformats.org/officeDocument/2006/relationships/hyperlink" Target="https://indico.ijclab.in2p3.fr/event/11960/timetable/#20260422.detailed" TargetMode="External"/><Relationship Id="rId5" Type="http://schemas.openxmlformats.org/officeDocument/2006/relationships/hyperlink" Target="https://indico.cern.ch/event/1437516/" TargetMode="External"/><Relationship Id="rId10" Type="http://schemas.openxmlformats.org/officeDocument/2006/relationships/hyperlink" Target="https://indico.ijclab.in2p3.fr/event/13566/" TargetMode="External"/><Relationship Id="rId4" Type="http://schemas.openxmlformats.org/officeDocument/2006/relationships/hyperlink" Target="https://indico.cern.ch/event/1357302/sessions/528505/#20240416" TargetMode="External"/><Relationship Id="rId9" Type="http://schemas.openxmlformats.org/officeDocument/2006/relationships/hyperlink" Target="https://indico.ijclab.in2p3.fr/event/1243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999" y="40466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333524" y="2895608"/>
            <a:ext cx="11319500" cy="2387600"/>
          </a:xfrm>
        </p:spPr>
        <p:txBody>
          <a:bodyPr>
            <a:normAutofit fontScale="90000"/>
          </a:bodyPr>
          <a:lstStyle/>
          <a:p>
            <a:r>
              <a:rPr lang="en-US" b="1" dirty="0">
                <a:solidFill>
                  <a:srgbClr val="A1BF31"/>
                </a:solidFill>
              </a:rPr>
              <a:t>WP3:  Nb</a:t>
            </a:r>
            <a:r>
              <a:rPr lang="en-US" b="1" baseline="-25000" dirty="0">
                <a:solidFill>
                  <a:srgbClr val="A1BF31"/>
                </a:solidFill>
              </a:rPr>
              <a:t>3</a:t>
            </a:r>
            <a:r>
              <a:rPr lang="en-US" b="1" dirty="0">
                <a:solidFill>
                  <a:srgbClr val="A1BF31"/>
                </a:solidFill>
              </a:rPr>
              <a:t>Sn on Cu films</a:t>
            </a:r>
            <a:br>
              <a:rPr lang="en-US" b="1" dirty="0">
                <a:solidFill>
                  <a:srgbClr val="A1BF31"/>
                </a:solidFill>
              </a:rPr>
            </a:br>
            <a:r>
              <a:rPr lang="en-US" b="1" dirty="0">
                <a:solidFill>
                  <a:srgbClr val="A1BF31"/>
                </a:solidFill>
              </a:rPr>
              <a:t>for 4.2K cavity operation</a:t>
            </a:r>
            <a:br>
              <a:rPr lang="en-US" dirty="0"/>
            </a:br>
            <a:br>
              <a:rPr lang="en-US" dirty="0"/>
            </a:br>
            <a:br>
              <a:rPr lang="en-US" sz="3100" dirty="0"/>
            </a:br>
            <a:r>
              <a:rPr lang="en-US" sz="3600" dirty="0">
                <a:solidFill>
                  <a:srgbClr val="1B3C70"/>
                </a:solidFill>
              </a:rPr>
              <a:t>RP1 review meeting, June 1</a:t>
            </a:r>
            <a:r>
              <a:rPr lang="en-US" sz="3600" baseline="30000" dirty="0">
                <a:solidFill>
                  <a:srgbClr val="1B3C70"/>
                </a:solidFill>
              </a:rPr>
              <a:t>st</a:t>
            </a:r>
            <a:r>
              <a:rPr lang="en-US" sz="3600" dirty="0">
                <a:solidFill>
                  <a:srgbClr val="1B3C70"/>
                </a:solidFill>
              </a:rPr>
              <a:t>, 2026</a:t>
            </a:r>
            <a:endParaRPr lang="en-US" dirty="0">
              <a:solidFill>
                <a:srgbClr val="1B3C70"/>
              </a:solidFill>
            </a:endParaRPr>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1060599" y="5670190"/>
            <a:ext cx="10259961" cy="524133"/>
          </a:xfrm>
        </p:spPr>
        <p:txBody>
          <a:bodyPr>
            <a:normAutofit/>
          </a:bodyPr>
          <a:lstStyle/>
          <a:p>
            <a:r>
              <a:rPr lang="en-US" sz="1100" dirty="0"/>
              <a:t>All information contained in this presentation and any accompanying documents is for iSAS project only, and must be treated as strictly confidential.</a:t>
            </a:r>
            <a:br>
              <a:rPr lang="en-US" sz="1100" dirty="0"/>
            </a:br>
            <a:r>
              <a:rPr lang="en-US" sz="11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54232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ZoneTexte 13">
            <a:extLst>
              <a:ext uri="{FF2B5EF4-FFF2-40B4-BE49-F238E27FC236}">
                <a16:creationId xmlns:a16="http://schemas.microsoft.com/office/drawing/2014/main" id="{1E2AA974-1B61-4524-B53F-C39D2E7CF86D}"/>
              </a:ext>
            </a:extLst>
          </p:cNvPr>
          <p:cNvSpPr txBox="1"/>
          <p:nvPr/>
        </p:nvSpPr>
        <p:spPr>
          <a:xfrm>
            <a:off x="1130271" y="6259249"/>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pic>
        <p:nvPicPr>
          <p:cNvPr id="4" name="Picture 3" descr="Logo&#10;&#10;Description automatically generated">
            <a:extLst>
              <a:ext uri="{FF2B5EF4-FFF2-40B4-BE49-F238E27FC236}">
                <a16:creationId xmlns:a16="http://schemas.microsoft.com/office/drawing/2014/main" id="{6B880EDD-C2D2-F7C9-ABDF-807B13B76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044" y="3848163"/>
            <a:ext cx="920985" cy="531507"/>
          </a:xfrm>
          <a:prstGeom prst="rect">
            <a:avLst/>
          </a:prstGeom>
        </p:spPr>
      </p:pic>
      <p:pic>
        <p:nvPicPr>
          <p:cNvPr id="5" name="Immagine 4">
            <a:extLst>
              <a:ext uri="{FF2B5EF4-FFF2-40B4-BE49-F238E27FC236}">
                <a16:creationId xmlns:a16="http://schemas.microsoft.com/office/drawing/2014/main" id="{C24AC637-4772-C7B9-624C-67F39F198079}"/>
              </a:ext>
            </a:extLst>
          </p:cNvPr>
          <p:cNvPicPr>
            <a:picLocks noChangeAspect="1"/>
          </p:cNvPicPr>
          <p:nvPr/>
        </p:nvPicPr>
        <p:blipFill>
          <a:blip r:embed="rId4"/>
          <a:srcRect l="-1" t="1" r="-3964" b="-16683"/>
          <a:stretch>
            <a:fillRect/>
          </a:stretch>
        </p:blipFill>
        <p:spPr>
          <a:xfrm>
            <a:off x="7854625" y="3828561"/>
            <a:ext cx="1899331" cy="548561"/>
          </a:xfrm>
          <a:prstGeom prst="rect">
            <a:avLst/>
          </a:prstGeom>
        </p:spPr>
      </p:pic>
      <p:pic>
        <p:nvPicPr>
          <p:cNvPr id="6" name="Picture 4">
            <a:extLst>
              <a:ext uri="{FF2B5EF4-FFF2-40B4-BE49-F238E27FC236}">
                <a16:creationId xmlns:a16="http://schemas.microsoft.com/office/drawing/2014/main" id="{281CF22A-DF29-5FB8-624C-0739D92A7A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2963" y="3848164"/>
            <a:ext cx="651946" cy="531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elmholtz-Zentrum Berlin - Wikipedia">
            <a:extLst>
              <a:ext uri="{FF2B5EF4-FFF2-40B4-BE49-F238E27FC236}">
                <a16:creationId xmlns:a16="http://schemas.microsoft.com/office/drawing/2014/main" id="{4D3BDEBD-0C99-40EA-B3FB-DA90CBC588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6176" y="3877277"/>
            <a:ext cx="1383701" cy="473277"/>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29C8D9BF-C30E-A2F2-AA8C-78ED358B4573}"/>
              </a:ext>
            </a:extLst>
          </p:cNvPr>
          <p:cNvSpPr txBox="1">
            <a:spLocks/>
          </p:cNvSpPr>
          <p:nvPr/>
        </p:nvSpPr>
        <p:spPr>
          <a:xfrm>
            <a:off x="1660548" y="1230445"/>
            <a:ext cx="8665451" cy="83319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013A72"/>
                </a:solidFill>
              </a:rPr>
              <a:t>Cristian Pira </a:t>
            </a:r>
            <a:r>
              <a:rPr lang="en-US" sz="2000" dirty="0">
                <a:solidFill>
                  <a:srgbClr val="013A72"/>
                </a:solidFill>
              </a:rPr>
              <a:t>(INFN LNL) </a:t>
            </a:r>
            <a:r>
              <a:rPr lang="en-US" sz="1200" dirty="0">
                <a:solidFill>
                  <a:srgbClr val="013A72"/>
                </a:solidFill>
              </a:rPr>
              <a:t>on behalf of ISAS WP3 Collaboration</a:t>
            </a:r>
            <a:endParaRPr lang="en-US" sz="2000" dirty="0">
              <a:solidFill>
                <a:srgbClr val="013A72"/>
              </a:solidFill>
            </a:endParaRPr>
          </a:p>
        </p:txBody>
      </p:sp>
      <p:pic>
        <p:nvPicPr>
          <p:cNvPr id="10" name="Image 9">
            <a:extLst>
              <a:ext uri="{FF2B5EF4-FFF2-40B4-BE49-F238E27FC236}">
                <a16:creationId xmlns:a16="http://schemas.microsoft.com/office/drawing/2014/main" id="{402C3643-B8B6-45C1-9224-148C55DC64C4}"/>
              </a:ext>
            </a:extLst>
          </p:cNvPr>
          <p:cNvPicPr>
            <a:picLocks noChangeAspect="1"/>
          </p:cNvPicPr>
          <p:nvPr/>
        </p:nvPicPr>
        <p:blipFill>
          <a:blip r:embed="rId7"/>
          <a:stretch>
            <a:fillRect/>
          </a:stretch>
        </p:blipFill>
        <p:spPr>
          <a:xfrm>
            <a:off x="117384" y="5902347"/>
            <a:ext cx="943215" cy="955653"/>
          </a:xfrm>
          <a:prstGeom prst="rect">
            <a:avLst/>
          </a:prstGeom>
        </p:spPr>
      </p:pic>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F4E3-6CCE-BD18-09FC-C08DA92ACD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807D54-988C-DA1F-F3A4-DEBD842393CD}"/>
              </a:ext>
            </a:extLst>
          </p:cNvPr>
          <p:cNvSpPr txBox="1"/>
          <p:nvPr/>
        </p:nvSpPr>
        <p:spPr>
          <a:xfrm>
            <a:off x="3067919" y="284907"/>
            <a:ext cx="7638438"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3.1 achievements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528A9164-3CA9-1ED2-0155-5E2D45F8E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contenuto 2">
            <a:extLst>
              <a:ext uri="{FF2B5EF4-FFF2-40B4-BE49-F238E27FC236}">
                <a16:creationId xmlns:a16="http://schemas.microsoft.com/office/drawing/2014/main" id="{0BF92945-25C3-5887-B434-018090754673}"/>
              </a:ext>
            </a:extLst>
          </p:cNvPr>
          <p:cNvSpPr txBox="1">
            <a:spLocks/>
          </p:cNvSpPr>
          <p:nvPr/>
        </p:nvSpPr>
        <p:spPr>
          <a:xfrm>
            <a:off x="838200" y="1254061"/>
            <a:ext cx="10515600" cy="621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4C137"/>
                </a:solidFill>
              </a:rPr>
              <a:t>Coordination </a:t>
            </a:r>
            <a:r>
              <a:rPr lang="en-US" sz="2400" dirty="0">
                <a:solidFill>
                  <a:srgbClr val="012556"/>
                </a:solidFill>
              </a:rPr>
              <a:t>(</a:t>
            </a:r>
            <a:r>
              <a:rPr lang="en-US" sz="2400" b="1" dirty="0">
                <a:solidFill>
                  <a:srgbClr val="012556"/>
                </a:solidFill>
              </a:rPr>
              <a:t>INFN</a:t>
            </a:r>
            <a:r>
              <a:rPr lang="en-US" sz="2400" dirty="0">
                <a:solidFill>
                  <a:srgbClr val="012556"/>
                </a:solidFill>
              </a:rPr>
              <a:t>, CEA, HZB, UKRI) </a:t>
            </a:r>
            <a:r>
              <a:rPr lang="en-US" sz="2400" i="1" dirty="0">
                <a:solidFill>
                  <a:srgbClr val="012556"/>
                </a:solidFill>
              </a:rPr>
              <a:t>– Cristian Pira</a:t>
            </a:r>
          </a:p>
        </p:txBody>
      </p:sp>
      <p:sp>
        <p:nvSpPr>
          <p:cNvPr id="2" name="Segnaposto numero diapositiva 1">
            <a:extLst>
              <a:ext uri="{FF2B5EF4-FFF2-40B4-BE49-F238E27FC236}">
                <a16:creationId xmlns:a16="http://schemas.microsoft.com/office/drawing/2014/main" id="{E0A33CFA-5DEB-3E11-2CB8-372ECEB38279}"/>
              </a:ext>
            </a:extLst>
          </p:cNvPr>
          <p:cNvSpPr>
            <a:spLocks noGrp="1"/>
          </p:cNvSpPr>
          <p:nvPr>
            <p:ph type="sldNum" sz="quarter" idx="12"/>
          </p:nvPr>
        </p:nvSpPr>
        <p:spPr/>
        <p:txBody>
          <a:bodyPr/>
          <a:lstStyle/>
          <a:p>
            <a:fld id="{4068FCCF-9A80-B240-8D85-84F960565AFA}" type="slidenum">
              <a:rPr lang="en-BE" smtClean="0"/>
              <a:t>10</a:t>
            </a:fld>
            <a:endParaRPr lang="en-BE"/>
          </a:p>
        </p:txBody>
      </p:sp>
      <p:sp>
        <p:nvSpPr>
          <p:cNvPr id="6" name="CasellaDiTesto 5">
            <a:extLst>
              <a:ext uri="{FF2B5EF4-FFF2-40B4-BE49-F238E27FC236}">
                <a16:creationId xmlns:a16="http://schemas.microsoft.com/office/drawing/2014/main" id="{F553F78F-C5F5-4973-11F0-24F01425F160}"/>
              </a:ext>
            </a:extLst>
          </p:cNvPr>
          <p:cNvSpPr txBox="1"/>
          <p:nvPr/>
        </p:nvSpPr>
        <p:spPr>
          <a:xfrm>
            <a:off x="838200" y="1841842"/>
            <a:ext cx="6758883"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a:t>
            </a:r>
            <a:r>
              <a:rPr lang="en-US" sz="1600" b="1" dirty="0">
                <a:solidFill>
                  <a:srgbClr val="1B3C70"/>
                </a:solidFill>
              </a:rPr>
              <a:t>9</a:t>
            </a:r>
            <a:r>
              <a:rPr lang="en-US" sz="1600" b="1" i="0" u="none" strike="noStrike" baseline="0" dirty="0"/>
              <a:t> </a:t>
            </a:r>
            <a:r>
              <a:rPr lang="en-US" sz="1600" b="0" i="0" u="none" strike="noStrike" baseline="0" dirty="0"/>
              <a:t>Impact Risk Analysis WP3 </a:t>
            </a:r>
            <a:r>
              <a:rPr lang="en-US" sz="1600" b="0" i="0" u="none" strike="noStrike" baseline="0" dirty="0">
                <a:solidFill>
                  <a:srgbClr val="A4C137"/>
                </a:solidFill>
              </a:rPr>
              <a:t>– </a:t>
            </a:r>
            <a:r>
              <a:rPr lang="en-US" sz="1600" b="0" i="1" u="none" strike="noStrike" baseline="0" dirty="0">
                <a:solidFill>
                  <a:srgbClr val="A4C137"/>
                </a:solidFill>
              </a:rPr>
              <a:t>INFN – Presentation/report </a:t>
            </a:r>
            <a:r>
              <a:rPr lang="en-US" sz="1600" b="0" i="1" u="none" strike="noStrike" baseline="0" dirty="0">
                <a:solidFill>
                  <a:srgbClr val="1B3C70"/>
                </a:solidFill>
              </a:rPr>
              <a:t>M24</a:t>
            </a:r>
          </a:p>
        </p:txBody>
      </p:sp>
      <p:sp>
        <p:nvSpPr>
          <p:cNvPr id="10" name="TextBox 2">
            <a:extLst>
              <a:ext uri="{FF2B5EF4-FFF2-40B4-BE49-F238E27FC236}">
                <a16:creationId xmlns:a16="http://schemas.microsoft.com/office/drawing/2014/main" id="{1AD3F6F9-5E78-B33B-AEA5-7D13032C5C94}"/>
              </a:ext>
            </a:extLst>
          </p:cNvPr>
          <p:cNvSpPr txBox="1"/>
          <p:nvPr/>
        </p:nvSpPr>
        <p:spPr>
          <a:xfrm>
            <a:off x="7458682" y="1841440"/>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graphicFrame>
        <p:nvGraphicFramePr>
          <p:cNvPr id="9" name="Tabella 8">
            <a:extLst>
              <a:ext uri="{FF2B5EF4-FFF2-40B4-BE49-F238E27FC236}">
                <a16:creationId xmlns:a16="http://schemas.microsoft.com/office/drawing/2014/main" id="{08B9C530-7305-DDB0-F1B9-9C757A778E2D}"/>
              </a:ext>
            </a:extLst>
          </p:cNvPr>
          <p:cNvGraphicFramePr>
            <a:graphicFrameLocks noGrp="1"/>
          </p:cNvGraphicFramePr>
          <p:nvPr>
            <p:extLst>
              <p:ext uri="{D42A27DB-BD31-4B8C-83A1-F6EECF244321}">
                <p14:modId xmlns:p14="http://schemas.microsoft.com/office/powerpoint/2010/main" val="3141648510"/>
              </p:ext>
            </p:extLst>
          </p:nvPr>
        </p:nvGraphicFramePr>
        <p:xfrm>
          <a:off x="838200" y="2404107"/>
          <a:ext cx="10419946" cy="3873060"/>
        </p:xfrm>
        <a:graphic>
          <a:graphicData uri="http://schemas.openxmlformats.org/drawingml/2006/table">
            <a:tbl>
              <a:tblPr firstRow="1" firstCol="1" bandRow="1">
                <a:tableStyleId>{5C22544A-7EE6-4342-B048-85BDC9FD1C3A}</a:tableStyleId>
              </a:tblPr>
              <a:tblGrid>
                <a:gridCol w="667729">
                  <a:extLst>
                    <a:ext uri="{9D8B030D-6E8A-4147-A177-3AD203B41FA5}">
                      <a16:colId xmlns:a16="http://schemas.microsoft.com/office/drawing/2014/main" val="343635956"/>
                    </a:ext>
                  </a:extLst>
                </a:gridCol>
                <a:gridCol w="3060057">
                  <a:extLst>
                    <a:ext uri="{9D8B030D-6E8A-4147-A177-3AD203B41FA5}">
                      <a16:colId xmlns:a16="http://schemas.microsoft.com/office/drawing/2014/main" val="1902548964"/>
                    </a:ext>
                  </a:extLst>
                </a:gridCol>
                <a:gridCol w="808320">
                  <a:extLst>
                    <a:ext uri="{9D8B030D-6E8A-4147-A177-3AD203B41FA5}">
                      <a16:colId xmlns:a16="http://schemas.microsoft.com/office/drawing/2014/main" val="2302304528"/>
                    </a:ext>
                  </a:extLst>
                </a:gridCol>
                <a:gridCol w="808320">
                  <a:extLst>
                    <a:ext uri="{9D8B030D-6E8A-4147-A177-3AD203B41FA5}">
                      <a16:colId xmlns:a16="http://schemas.microsoft.com/office/drawing/2014/main" val="77240198"/>
                    </a:ext>
                  </a:extLst>
                </a:gridCol>
                <a:gridCol w="808320">
                  <a:extLst>
                    <a:ext uri="{9D8B030D-6E8A-4147-A177-3AD203B41FA5}">
                      <a16:colId xmlns:a16="http://schemas.microsoft.com/office/drawing/2014/main" val="2762957526"/>
                    </a:ext>
                  </a:extLst>
                </a:gridCol>
                <a:gridCol w="4267200">
                  <a:extLst>
                    <a:ext uri="{9D8B030D-6E8A-4147-A177-3AD203B41FA5}">
                      <a16:colId xmlns:a16="http://schemas.microsoft.com/office/drawing/2014/main" val="2489118976"/>
                    </a:ext>
                  </a:extLst>
                </a:gridCol>
              </a:tblGrid>
              <a:tr h="121398">
                <a:tc gridSpan="6">
                  <a:txBody>
                    <a:bodyPr/>
                    <a:lstStyle/>
                    <a:p>
                      <a:pPr>
                        <a:lnSpc>
                          <a:spcPct val="115000"/>
                        </a:lnSpc>
                        <a:spcAft>
                          <a:spcPts val="800"/>
                        </a:spcAft>
                        <a:buNone/>
                      </a:pPr>
                      <a:r>
                        <a:rPr lang="en-GB" sz="900" kern="100" dirty="0">
                          <a:effectLst/>
                        </a:rPr>
                        <a:t>Critical risks &amp; risk management strategy</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15559149"/>
                  </a:ext>
                </a:extLst>
              </a:tr>
              <a:tr h="465392">
                <a:tc>
                  <a:txBody>
                    <a:bodyPr/>
                    <a:lstStyle/>
                    <a:p>
                      <a:pPr algn="ctr">
                        <a:lnSpc>
                          <a:spcPct val="115000"/>
                        </a:lnSpc>
                        <a:spcAft>
                          <a:spcPts val="800"/>
                        </a:spcAft>
                        <a:buNone/>
                      </a:pPr>
                      <a:r>
                        <a:rPr lang="en-GB" sz="900" kern="100" dirty="0">
                          <a:solidFill>
                            <a:schemeClr val="bg1"/>
                          </a:solidFill>
                          <a:effectLst/>
                        </a:rPr>
                        <a:t>Risk No</a:t>
                      </a:r>
                      <a:endParaRPr lang="it-IT"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nSpc>
                          <a:spcPct val="115000"/>
                        </a:lnSpc>
                        <a:spcAft>
                          <a:spcPts val="800"/>
                        </a:spcAft>
                        <a:buNone/>
                      </a:pPr>
                      <a:r>
                        <a:rPr lang="en-GB" sz="900" b="1" kern="100" dirty="0">
                          <a:solidFill>
                            <a:schemeClr val="bg1"/>
                          </a:solidFill>
                          <a:effectLst/>
                        </a:rPr>
                        <a:t>Description </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gn="ctr">
                        <a:lnSpc>
                          <a:spcPct val="115000"/>
                        </a:lnSpc>
                        <a:spcAft>
                          <a:spcPts val="800"/>
                        </a:spcAft>
                        <a:buNone/>
                      </a:pPr>
                      <a:r>
                        <a:rPr lang="en-GB" sz="900" b="1" kern="100" dirty="0">
                          <a:solidFill>
                            <a:schemeClr val="bg1"/>
                          </a:solidFill>
                          <a:effectLst/>
                        </a:rPr>
                        <a:t>Probability</a:t>
                      </a:r>
                      <a:br>
                        <a:rPr lang="en-GB" sz="900" b="1" kern="100" dirty="0">
                          <a:solidFill>
                            <a:schemeClr val="bg1"/>
                          </a:solidFill>
                          <a:effectLst/>
                        </a:rPr>
                      </a:br>
                      <a:r>
                        <a:rPr lang="en-GB" sz="900" b="1" kern="100" dirty="0">
                          <a:solidFill>
                            <a:schemeClr val="bg1"/>
                          </a:solidFill>
                          <a:effectLst/>
                        </a:rPr>
                        <a:t>(scale 1&lt;4)</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gn="ctr">
                        <a:lnSpc>
                          <a:spcPct val="115000"/>
                        </a:lnSpc>
                        <a:spcAft>
                          <a:spcPts val="800"/>
                        </a:spcAft>
                        <a:buNone/>
                      </a:pPr>
                      <a:r>
                        <a:rPr lang="en-GB" sz="900" b="1" kern="100" dirty="0">
                          <a:solidFill>
                            <a:schemeClr val="bg1"/>
                          </a:solidFill>
                          <a:effectLst/>
                        </a:rPr>
                        <a:t>Severity</a:t>
                      </a:r>
                      <a:br>
                        <a:rPr lang="en-GB" sz="900" b="1" kern="100" dirty="0">
                          <a:solidFill>
                            <a:schemeClr val="bg1"/>
                          </a:solidFill>
                          <a:effectLst/>
                        </a:rPr>
                      </a:br>
                      <a:r>
                        <a:rPr lang="en-GB" sz="900" b="1" kern="100" dirty="0">
                          <a:solidFill>
                            <a:schemeClr val="bg1"/>
                          </a:solidFill>
                          <a:effectLst/>
                        </a:rPr>
                        <a:t>(scale 1&lt;4)</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gn="ctr">
                        <a:lnSpc>
                          <a:spcPct val="115000"/>
                        </a:lnSpc>
                        <a:spcAft>
                          <a:spcPts val="800"/>
                        </a:spcAft>
                        <a:buNone/>
                      </a:pPr>
                      <a:r>
                        <a:rPr lang="en-GB" sz="900" b="1" kern="100" dirty="0">
                          <a:solidFill>
                            <a:schemeClr val="bg1"/>
                          </a:solidFill>
                          <a:effectLst/>
                        </a:rPr>
                        <a:t>Criticality</a:t>
                      </a:r>
                      <a:br>
                        <a:rPr lang="en-GB" sz="900" b="1" kern="100" dirty="0">
                          <a:solidFill>
                            <a:schemeClr val="bg1"/>
                          </a:solidFill>
                          <a:effectLst/>
                        </a:rPr>
                      </a:br>
                      <a:r>
                        <a:rPr lang="en-GB" sz="900" b="1" kern="100" dirty="0">
                          <a:solidFill>
                            <a:schemeClr val="bg1"/>
                          </a:solidFill>
                          <a:effectLst/>
                        </a:rPr>
                        <a:t>(</a:t>
                      </a:r>
                      <a:r>
                        <a:rPr lang="en-GB" sz="900" b="1" kern="100" dirty="0" err="1">
                          <a:solidFill>
                            <a:schemeClr val="bg1"/>
                          </a:solidFill>
                          <a:effectLst/>
                        </a:rPr>
                        <a:t>PxS</a:t>
                      </a:r>
                      <a:r>
                        <a:rPr lang="en-GB" sz="900" b="1" kern="100" dirty="0">
                          <a:solidFill>
                            <a:schemeClr val="bg1"/>
                          </a:solidFill>
                          <a:effectLst/>
                        </a:rPr>
                        <a:t>)</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nSpc>
                          <a:spcPct val="115000"/>
                        </a:lnSpc>
                        <a:spcAft>
                          <a:spcPts val="800"/>
                        </a:spcAft>
                        <a:buNone/>
                      </a:pPr>
                      <a:r>
                        <a:rPr lang="en-GB" sz="900" b="1" kern="100" dirty="0">
                          <a:solidFill>
                            <a:schemeClr val="bg1"/>
                          </a:solidFill>
                          <a:effectLst/>
                        </a:rPr>
                        <a:t>Mitigation measures </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extLst>
                  <a:ext uri="{0D108BD9-81ED-4DB2-BD59-A6C34878D82A}">
                    <a16:rowId xmlns:a16="http://schemas.microsoft.com/office/drawing/2014/main" val="2149400196"/>
                  </a:ext>
                </a:extLst>
              </a:tr>
              <a:tr h="465392">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Beneficiary leaves the project</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Pro-actively: documentation, collaboration, strong coordination;</a:t>
                      </a:r>
                      <a:br>
                        <a:rPr lang="en-US" sz="900" b="0" kern="100" dirty="0">
                          <a:solidFill>
                            <a:schemeClr val="tx1"/>
                          </a:solidFill>
                          <a:effectLst/>
                        </a:rPr>
                      </a:br>
                      <a:r>
                        <a:rPr lang="en-US" sz="900" b="0" kern="100" dirty="0">
                          <a:solidFill>
                            <a:schemeClr val="tx1"/>
                          </a:solidFill>
                          <a:effectLst/>
                        </a:rPr>
                        <a:t>Post-facto: redistribute tasks</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extLst>
                  <a:ext uri="{0D108BD9-81ED-4DB2-BD59-A6C34878D82A}">
                    <a16:rowId xmlns:a16="http://schemas.microsoft.com/office/drawing/2014/main" val="878392171"/>
                  </a:ext>
                </a:extLst>
              </a:tr>
              <a:tr h="465392">
                <a:tc>
                  <a:txBody>
                    <a:bodyPr/>
                    <a:lstStyle/>
                    <a:p>
                      <a:pPr algn="ctr">
                        <a:lnSpc>
                          <a:spcPct val="115000"/>
                        </a:lnSpc>
                        <a:spcAft>
                          <a:spcPts val="800"/>
                        </a:spcAft>
                        <a:buNone/>
                      </a:pPr>
                      <a:r>
                        <a:rPr lang="en-GB" sz="900" b="0" kern="100" dirty="0">
                          <a:solidFill>
                            <a:schemeClr val="tx1"/>
                          </a:solidFill>
                          <a:effectLst/>
                        </a:rPr>
                        <a:t>2</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Lack of candidates for temporary  positions</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GB" sz="900" b="0" kern="100" dirty="0">
                          <a:solidFill>
                            <a:schemeClr val="tx1"/>
                          </a:solidFill>
                          <a:effectLst/>
                        </a:rPr>
                        <a:t>Maximize job advertisements as early as possible and as wide as possible (professional networks), leverage on the </a:t>
                      </a:r>
                      <a:r>
                        <a:rPr lang="en-GB" sz="900" b="0" kern="100" dirty="0" err="1">
                          <a:solidFill>
                            <a:schemeClr val="tx1"/>
                          </a:solidFill>
                          <a:effectLst/>
                        </a:rPr>
                        <a:t>iSAS</a:t>
                      </a:r>
                      <a:r>
                        <a:rPr lang="en-GB" sz="900" b="0" kern="100" dirty="0">
                          <a:solidFill>
                            <a:schemeClr val="tx1"/>
                          </a:solidFill>
                          <a:effectLst/>
                        </a:rPr>
                        <a:t> consortium</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extLst>
                  <a:ext uri="{0D108BD9-81ED-4DB2-BD59-A6C34878D82A}">
                    <a16:rowId xmlns:a16="http://schemas.microsoft.com/office/drawing/2014/main" val="1837188972"/>
                  </a:ext>
                </a:extLst>
              </a:tr>
              <a:tr h="465392">
                <a:tc>
                  <a:txBody>
                    <a:bodyPr/>
                    <a:lstStyle/>
                    <a:p>
                      <a:pPr algn="ctr">
                        <a:lnSpc>
                          <a:spcPct val="115000"/>
                        </a:lnSpc>
                        <a:spcAft>
                          <a:spcPts val="800"/>
                        </a:spcAft>
                        <a:buNone/>
                      </a:pPr>
                      <a:r>
                        <a:rPr lang="en-GB" sz="900" b="1" kern="100" dirty="0">
                          <a:solidFill>
                            <a:schemeClr val="tx1"/>
                          </a:solidFill>
                          <a:effectLst/>
                        </a:rPr>
                        <a:t>3</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GB" sz="900" b="1" kern="100" dirty="0">
                          <a:solidFill>
                            <a:schemeClr val="tx1"/>
                          </a:solidFill>
                          <a:effectLst/>
                        </a:rPr>
                        <a:t>Appearance of small defects on the superconducting layers dramatically affecting the RF performance</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3</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4</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a:solidFill>
                            <a:schemeClr val="tx1"/>
                          </a:solidFill>
                          <a:effectLst/>
                        </a:rPr>
                        <a:t>12</a:t>
                      </a:r>
                      <a:endParaRPr lang="it-IT" sz="11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US" sz="900" b="1" kern="100" dirty="0">
                          <a:solidFill>
                            <a:schemeClr val="tx1"/>
                          </a:solidFill>
                          <a:effectLst/>
                        </a:rPr>
                        <a:t>Test the coatings on smaller prototypes before depositing on the 1.3 GHz prototype; thermometry measurements will identify defects and help improving deposition (Task 3.5)</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extLst>
                  <a:ext uri="{0D108BD9-81ED-4DB2-BD59-A6C34878D82A}">
                    <a16:rowId xmlns:a16="http://schemas.microsoft.com/office/drawing/2014/main" val="2300601794"/>
                  </a:ext>
                </a:extLst>
              </a:tr>
              <a:tr h="465392">
                <a:tc>
                  <a:txBody>
                    <a:bodyPr/>
                    <a:lstStyle/>
                    <a:p>
                      <a:pPr algn="ctr">
                        <a:lnSpc>
                          <a:spcPct val="115000"/>
                        </a:lnSpc>
                        <a:spcAft>
                          <a:spcPts val="800"/>
                        </a:spcAft>
                        <a:buNone/>
                      </a:pPr>
                      <a:r>
                        <a:rPr lang="en-GB" sz="900" b="0" kern="100" dirty="0">
                          <a:solidFill>
                            <a:schemeClr val="tx1"/>
                          </a:solidFill>
                          <a:effectLst/>
                        </a:rPr>
                        <a:t>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Scaling the SC coatings from planar samples to 3D geometry more difficult than expected</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2</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6</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Additional R&amp;D on small 3D structures to find and solve technical issues in advance (Task 3.2, Task 3.4)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extLst>
                  <a:ext uri="{0D108BD9-81ED-4DB2-BD59-A6C34878D82A}">
                    <a16:rowId xmlns:a16="http://schemas.microsoft.com/office/drawing/2014/main" val="3200373235"/>
                  </a:ext>
                </a:extLst>
              </a:tr>
              <a:tr h="465392">
                <a:tc>
                  <a:txBody>
                    <a:bodyPr/>
                    <a:lstStyle/>
                    <a:p>
                      <a:pPr algn="ctr">
                        <a:lnSpc>
                          <a:spcPct val="115000"/>
                        </a:lnSpc>
                        <a:spcAft>
                          <a:spcPts val="800"/>
                        </a:spcAft>
                        <a:buNone/>
                      </a:pPr>
                      <a:r>
                        <a:rPr lang="en-GB" sz="900" b="1" kern="100" dirty="0">
                          <a:solidFill>
                            <a:schemeClr val="tx1"/>
                          </a:solidFill>
                          <a:effectLst/>
                        </a:rPr>
                        <a:t>5</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US" sz="900" b="1" kern="100" dirty="0">
                          <a:solidFill>
                            <a:schemeClr val="tx1"/>
                          </a:solidFill>
                          <a:effectLst/>
                        </a:rPr>
                        <a:t>Fragility of A15 film may results in reduced</a:t>
                      </a:r>
                      <a:r>
                        <a:rPr lang="it-IT" sz="1100" b="1" kern="100" dirty="0">
                          <a:solidFill>
                            <a:schemeClr val="tx1"/>
                          </a:solidFill>
                          <a:effectLst/>
                        </a:rPr>
                        <a:t> </a:t>
                      </a:r>
                      <a:r>
                        <a:rPr lang="en-US" sz="900" b="1" kern="100" dirty="0">
                          <a:solidFill>
                            <a:schemeClr val="tx1"/>
                          </a:solidFill>
                          <a:effectLst/>
                        </a:rPr>
                        <a:t>tunability of the coated cavity</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3</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4</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12</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US" sz="900" b="1" kern="100" dirty="0">
                          <a:solidFill>
                            <a:schemeClr val="tx1"/>
                          </a:solidFill>
                          <a:effectLst/>
                        </a:rPr>
                        <a:t>Initial test on small sample in Task 3.3 to optimize thin-film coating procedure, followed by coating on a 1.3 GHz cavity in Task 3.2</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extLst>
                  <a:ext uri="{0D108BD9-81ED-4DB2-BD59-A6C34878D82A}">
                    <a16:rowId xmlns:a16="http://schemas.microsoft.com/office/drawing/2014/main" val="3161366557"/>
                  </a:ext>
                </a:extLst>
              </a:tr>
              <a:tr h="465392">
                <a:tc>
                  <a:txBody>
                    <a:bodyPr/>
                    <a:lstStyle/>
                    <a:p>
                      <a:pPr algn="ctr">
                        <a:lnSpc>
                          <a:spcPct val="115000"/>
                        </a:lnSpc>
                        <a:spcAft>
                          <a:spcPts val="800"/>
                        </a:spcAft>
                        <a:buNone/>
                      </a:pPr>
                      <a:r>
                        <a:rPr lang="en-GB" sz="900" b="0" kern="100" dirty="0">
                          <a:solidFill>
                            <a:schemeClr val="tx1"/>
                          </a:solidFill>
                          <a:effectLst/>
                        </a:rPr>
                        <a:t>6</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Delamination of ALD layers on Cu at high</a:t>
                      </a:r>
                      <a:r>
                        <a:rPr lang="it-IT" sz="1100" b="0" kern="100" dirty="0">
                          <a:solidFill>
                            <a:schemeClr val="tx1"/>
                          </a:solidFill>
                          <a:effectLst/>
                        </a:rPr>
                        <a:t> </a:t>
                      </a:r>
                      <a:r>
                        <a:rPr lang="it-IT" sz="900" b="0" kern="100" dirty="0">
                          <a:solidFill>
                            <a:schemeClr val="tx1"/>
                          </a:solidFill>
                          <a:effectLst/>
                        </a:rPr>
                        <a:t>Temperature</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Test of multilayers and different alloys to mitigate this risk</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extLst>
                  <a:ext uri="{0D108BD9-81ED-4DB2-BD59-A6C34878D82A}">
                    <a16:rowId xmlns:a16="http://schemas.microsoft.com/office/drawing/2014/main" val="1442749556"/>
                  </a:ext>
                </a:extLst>
              </a:tr>
              <a:tr h="465392">
                <a:tc>
                  <a:txBody>
                    <a:bodyPr/>
                    <a:lstStyle/>
                    <a:p>
                      <a:pPr algn="ctr">
                        <a:lnSpc>
                          <a:spcPct val="115000"/>
                        </a:lnSpc>
                        <a:spcAft>
                          <a:spcPts val="800"/>
                        </a:spcAft>
                        <a:buNone/>
                      </a:pPr>
                      <a:r>
                        <a:rPr lang="en-GB" sz="900" b="0" kern="100" dirty="0">
                          <a:solidFill>
                            <a:schemeClr val="tx1"/>
                          </a:solidFill>
                          <a:effectLst/>
                        </a:rPr>
                        <a:t>7</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Further increase of costs for Helium and/or power</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Proportional reduction of number of tests or test duration</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extLst>
                  <a:ext uri="{0D108BD9-81ED-4DB2-BD59-A6C34878D82A}">
                    <a16:rowId xmlns:a16="http://schemas.microsoft.com/office/drawing/2014/main" val="4277740992"/>
                  </a:ext>
                </a:extLst>
              </a:tr>
            </a:tbl>
          </a:graphicData>
        </a:graphic>
      </p:graphicFrame>
      <p:pic>
        <p:nvPicPr>
          <p:cNvPr id="11" name="Picture 2" descr="Tick Immagini - Sfoglia 574,582 foto, vettoriali e video Stock | Adobe Stock">
            <a:extLst>
              <a:ext uri="{FF2B5EF4-FFF2-40B4-BE49-F238E27FC236}">
                <a16:creationId xmlns:a16="http://schemas.microsoft.com/office/drawing/2014/main" id="{54FCDD62-EFE8-2564-6FC6-F5EF71C70D5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96548" y="1886838"/>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Logo&#10;&#10;Description automatically generated">
            <a:extLst>
              <a:ext uri="{FF2B5EF4-FFF2-40B4-BE49-F238E27FC236}">
                <a16:creationId xmlns:a16="http://schemas.microsoft.com/office/drawing/2014/main" id="{C48585CE-7DF2-6FA5-06FF-1E11DE54B5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7961" y="328160"/>
            <a:ext cx="831677" cy="479967"/>
          </a:xfrm>
          <a:prstGeom prst="rect">
            <a:avLst/>
          </a:prstGeom>
        </p:spPr>
      </p:pic>
    </p:spTree>
    <p:extLst>
      <p:ext uri="{BB962C8B-B14F-4D97-AF65-F5344CB8AC3E}">
        <p14:creationId xmlns:p14="http://schemas.microsoft.com/office/powerpoint/2010/main" val="46686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4B66D-77D3-B368-4926-13F61E5C3B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06D748-127D-26DE-E725-C956668DFD77}"/>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3.2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CF164AD0-F800-0C4F-124B-7228DDDEC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5C19E227-1668-3676-A305-D4B287A3389E}"/>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Flux Trapping </a:t>
            </a:r>
            <a:r>
              <a:rPr lang="en-US" sz="2400" dirty="0">
                <a:solidFill>
                  <a:srgbClr val="012556"/>
                </a:solidFill>
              </a:rPr>
              <a:t>(INFN, CEA, HZB, </a:t>
            </a:r>
            <a:r>
              <a:rPr lang="en-US" sz="2400" b="1" dirty="0">
                <a:solidFill>
                  <a:srgbClr val="012556"/>
                </a:solidFill>
              </a:rPr>
              <a:t>UKRI</a:t>
            </a:r>
            <a:r>
              <a:rPr lang="en-US" sz="2400" dirty="0">
                <a:solidFill>
                  <a:srgbClr val="012556"/>
                </a:solidFill>
              </a:rPr>
              <a:t>) </a:t>
            </a:r>
            <a:r>
              <a:rPr lang="en-US" sz="2400" i="1" dirty="0">
                <a:solidFill>
                  <a:srgbClr val="012556"/>
                </a:solidFill>
              </a:rPr>
              <a:t>– Oleg Malyshev</a:t>
            </a:r>
          </a:p>
        </p:txBody>
      </p:sp>
      <p:sp>
        <p:nvSpPr>
          <p:cNvPr id="10" name="Segnaposto contenuto 2">
            <a:extLst>
              <a:ext uri="{FF2B5EF4-FFF2-40B4-BE49-F238E27FC236}">
                <a16:creationId xmlns:a16="http://schemas.microsoft.com/office/drawing/2014/main" id="{38F00A94-D67A-3058-8232-7D612A931EB9}"/>
              </a:ext>
            </a:extLst>
          </p:cNvPr>
          <p:cNvSpPr txBox="1">
            <a:spLocks/>
          </p:cNvSpPr>
          <p:nvPr/>
        </p:nvSpPr>
        <p:spPr>
          <a:xfrm>
            <a:off x="838200" y="2119448"/>
            <a:ext cx="10515600" cy="2619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Objectives</a:t>
            </a:r>
            <a:endParaRPr lang="en-US" sz="1800" i="1" dirty="0">
              <a:solidFill>
                <a:srgbClr val="012556"/>
              </a:solidFill>
            </a:endParaRPr>
          </a:p>
          <a:p>
            <a:pPr>
              <a:lnSpc>
                <a:spcPct val="100000"/>
              </a:lnSpc>
              <a:buFont typeface="Montserrat" panose="00000500000000000000" pitchFamily="50" charset="0"/>
              <a:buChar char="▶"/>
            </a:pPr>
            <a:r>
              <a:rPr lang="en-US" sz="1800" dirty="0"/>
              <a:t>Explore new coating parameters for planar samples and small resonators to minimize flux trapping in SC A15 films.</a:t>
            </a:r>
          </a:p>
          <a:p>
            <a:pPr>
              <a:lnSpc>
                <a:spcPct val="100000"/>
              </a:lnSpc>
              <a:buFont typeface="Montserrat" panose="00000500000000000000" pitchFamily="50" charset="0"/>
              <a:buChar char="▶"/>
            </a:pPr>
            <a:r>
              <a:rPr lang="en-US" sz="1800" dirty="0"/>
              <a:t>Upgrade the STFC choke cavity and the HZB QPR to support detailed flux trapping analyses of coated superconducting films.</a:t>
            </a:r>
          </a:p>
          <a:p>
            <a:pPr>
              <a:lnSpc>
                <a:spcPct val="100000"/>
              </a:lnSpc>
              <a:buFont typeface="Montserrat" panose="00000500000000000000" pitchFamily="50" charset="0"/>
              <a:buChar char="▶"/>
            </a:pPr>
            <a:r>
              <a:rPr lang="en-US" sz="1800" dirty="0"/>
              <a:t>Characterize trapped flux, flux viscosity and the interaction with the RF field with SC A15 films in small resonators and samples with the upgraded systems.</a:t>
            </a:r>
          </a:p>
        </p:txBody>
      </p:sp>
      <p:sp>
        <p:nvSpPr>
          <p:cNvPr id="11" name="CasellaDiTesto 10">
            <a:extLst>
              <a:ext uri="{FF2B5EF4-FFF2-40B4-BE49-F238E27FC236}">
                <a16:creationId xmlns:a16="http://schemas.microsoft.com/office/drawing/2014/main" id="{578B92A2-2870-5CF6-B100-CE2001434BDF}"/>
              </a:ext>
            </a:extLst>
          </p:cNvPr>
          <p:cNvSpPr txBox="1"/>
          <p:nvPr/>
        </p:nvSpPr>
        <p:spPr>
          <a:xfrm>
            <a:off x="838200" y="5196276"/>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3.2</a:t>
            </a:r>
            <a:r>
              <a:rPr lang="en-US" sz="1600" b="1" i="0" u="none" strike="noStrike" baseline="0" dirty="0"/>
              <a:t> </a:t>
            </a:r>
            <a:r>
              <a:rPr lang="en-US" sz="1600" b="0" i="0" u="none" strike="noStrike" baseline="0" dirty="0"/>
              <a:t>Flux trapping Report on flux dynamics study in Nb3Sn on Cu samples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M30</a:t>
            </a:r>
          </a:p>
        </p:txBody>
      </p:sp>
      <p:sp>
        <p:nvSpPr>
          <p:cNvPr id="12" name="CasellaDiTesto 11">
            <a:extLst>
              <a:ext uri="{FF2B5EF4-FFF2-40B4-BE49-F238E27FC236}">
                <a16:creationId xmlns:a16="http://schemas.microsoft.com/office/drawing/2014/main" id="{A8A362FF-AA43-D3CA-82E8-EB114A8E975D}"/>
              </a:ext>
            </a:extLst>
          </p:cNvPr>
          <p:cNvSpPr txBox="1"/>
          <p:nvPr/>
        </p:nvSpPr>
        <p:spPr>
          <a:xfrm>
            <a:off x="838200" y="5613627"/>
            <a:ext cx="8281763"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3.1</a:t>
            </a:r>
            <a:r>
              <a:rPr lang="en-US" sz="1600" b="1" i="0" u="none" strike="noStrike" baseline="0" dirty="0"/>
              <a:t> </a:t>
            </a:r>
            <a:r>
              <a:rPr lang="en-US" sz="1600" b="0" i="0" u="none" strike="noStrike" baseline="0" dirty="0"/>
              <a:t>Modification of choke cavity for flux trapping study </a:t>
            </a:r>
            <a:r>
              <a:rPr lang="en-US" sz="1600" b="0" i="0" u="none" strike="noStrike" baseline="0" dirty="0">
                <a:solidFill>
                  <a:srgbClr val="A4C137"/>
                </a:solidFill>
              </a:rPr>
              <a:t>- </a:t>
            </a:r>
            <a:r>
              <a:rPr lang="en-US" sz="1600" b="0" i="1" u="none" strike="noStrike" baseline="0" dirty="0">
                <a:solidFill>
                  <a:srgbClr val="A4C137"/>
                </a:solidFill>
              </a:rPr>
              <a:t>Engineering report </a:t>
            </a:r>
            <a:r>
              <a:rPr lang="en-US" sz="1600" b="0" i="1" u="none" strike="noStrike" baseline="0" dirty="0">
                <a:solidFill>
                  <a:srgbClr val="1B3C70"/>
                </a:solidFill>
              </a:rPr>
              <a:t>M12</a:t>
            </a:r>
          </a:p>
        </p:txBody>
      </p:sp>
      <p:sp>
        <p:nvSpPr>
          <p:cNvPr id="13" name="TextBox 2">
            <a:extLst>
              <a:ext uri="{FF2B5EF4-FFF2-40B4-BE49-F238E27FC236}">
                <a16:creationId xmlns:a16="http://schemas.microsoft.com/office/drawing/2014/main" id="{EBAAFCFB-05BB-DD38-041B-06CF747946AC}"/>
              </a:ext>
            </a:extLst>
          </p:cNvPr>
          <p:cNvSpPr txBox="1"/>
          <p:nvPr/>
        </p:nvSpPr>
        <p:spPr>
          <a:xfrm>
            <a:off x="8902473" y="5584564"/>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sp>
        <p:nvSpPr>
          <p:cNvPr id="3" name="Segnaposto numero diapositiva 2">
            <a:extLst>
              <a:ext uri="{FF2B5EF4-FFF2-40B4-BE49-F238E27FC236}">
                <a16:creationId xmlns:a16="http://schemas.microsoft.com/office/drawing/2014/main" id="{B0205286-EA2A-7711-70E4-7D873EBF8D33}"/>
              </a:ext>
            </a:extLst>
          </p:cNvPr>
          <p:cNvSpPr>
            <a:spLocks noGrp="1"/>
          </p:cNvSpPr>
          <p:nvPr>
            <p:ph type="sldNum" sz="quarter" idx="12"/>
          </p:nvPr>
        </p:nvSpPr>
        <p:spPr/>
        <p:txBody>
          <a:bodyPr/>
          <a:lstStyle/>
          <a:p>
            <a:fld id="{4068FCCF-9A80-B240-8D85-84F960565AFA}" type="slidenum">
              <a:rPr lang="en-BE" smtClean="0"/>
              <a:t>11</a:t>
            </a:fld>
            <a:endParaRPr lang="en-BE"/>
          </a:p>
        </p:txBody>
      </p:sp>
      <p:pic>
        <p:nvPicPr>
          <p:cNvPr id="8" name="Picture 2" descr="Tick Immagini - Sfoglia 574,582 foto, vettoriali e video Stock | Adobe Stock">
            <a:extLst>
              <a:ext uri="{FF2B5EF4-FFF2-40B4-BE49-F238E27FC236}">
                <a16:creationId xmlns:a16="http://schemas.microsoft.com/office/drawing/2014/main" id="{D988F872-8B1E-ACC2-4820-33554A14B87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83578" y="564783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1.814 immagini, foto stock, oggetti 3D e immagini vettoriali Ongoing icon |  Shutterstock">
            <a:extLst>
              <a:ext uri="{FF2B5EF4-FFF2-40B4-BE49-F238E27FC236}">
                <a16:creationId xmlns:a16="http://schemas.microsoft.com/office/drawing/2014/main" id="{026B20A5-4832-F683-75EB-A154F3FFD90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583578" y="5251125"/>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7FA62CB4-992A-8211-AED7-41DA84FE3320}"/>
              </a:ext>
            </a:extLst>
          </p:cNvPr>
          <p:cNvPicPr>
            <a:picLocks noChangeAspect="1"/>
          </p:cNvPicPr>
          <p:nvPr/>
        </p:nvPicPr>
        <p:blipFill>
          <a:blip r:embed="rId5"/>
          <a:stretch>
            <a:fillRect/>
          </a:stretch>
        </p:blipFill>
        <p:spPr>
          <a:xfrm>
            <a:off x="10694131" y="380093"/>
            <a:ext cx="1293430" cy="332847"/>
          </a:xfrm>
          <a:prstGeom prst="rect">
            <a:avLst/>
          </a:prstGeom>
        </p:spPr>
      </p:pic>
      <p:sp>
        <p:nvSpPr>
          <p:cNvPr id="6" name="TextBox 2">
            <a:extLst>
              <a:ext uri="{FF2B5EF4-FFF2-40B4-BE49-F238E27FC236}">
                <a16:creationId xmlns:a16="http://schemas.microsoft.com/office/drawing/2014/main" id="{27C8ADB1-22A3-B6C3-F74C-FD1C60A74C6E}"/>
              </a:ext>
            </a:extLst>
          </p:cNvPr>
          <p:cNvSpPr txBox="1"/>
          <p:nvPr/>
        </p:nvSpPr>
        <p:spPr>
          <a:xfrm>
            <a:off x="10132874" y="5189450"/>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spTree>
    <p:extLst>
      <p:ext uri="{BB962C8B-B14F-4D97-AF65-F5344CB8AC3E}">
        <p14:creationId xmlns:p14="http://schemas.microsoft.com/office/powerpoint/2010/main" val="300253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DCB6-BA54-4F19-E6C7-A7F9EC4A2DBD}"/>
            </a:ext>
          </a:extLst>
        </p:cNvPr>
        <p:cNvGrpSpPr/>
        <p:nvPr/>
      </p:nvGrpSpPr>
      <p:grpSpPr>
        <a:xfrm>
          <a:off x="0" y="0"/>
          <a:ext cx="0" cy="0"/>
          <a:chOff x="0" y="0"/>
          <a:chExt cx="0" cy="0"/>
        </a:xfrm>
      </p:grpSpPr>
      <p:grpSp>
        <p:nvGrpSpPr>
          <p:cNvPr id="25" name="Gruppo 24">
            <a:extLst>
              <a:ext uri="{FF2B5EF4-FFF2-40B4-BE49-F238E27FC236}">
                <a16:creationId xmlns:a16="http://schemas.microsoft.com/office/drawing/2014/main" id="{2AC2DF6B-1E4D-3C63-15E7-4867BB09CA04}"/>
              </a:ext>
            </a:extLst>
          </p:cNvPr>
          <p:cNvGrpSpPr/>
          <p:nvPr/>
        </p:nvGrpSpPr>
        <p:grpSpPr>
          <a:xfrm rot="21028664">
            <a:off x="8170934" y="4256275"/>
            <a:ext cx="2408746" cy="1452631"/>
            <a:chOff x="8988923" y="4537371"/>
            <a:chExt cx="2689129" cy="1512635"/>
          </a:xfrm>
        </p:grpSpPr>
        <p:pic>
          <p:nvPicPr>
            <p:cNvPr id="21" name="Immagine 20">
              <a:extLst>
                <a:ext uri="{FF2B5EF4-FFF2-40B4-BE49-F238E27FC236}">
                  <a16:creationId xmlns:a16="http://schemas.microsoft.com/office/drawing/2014/main" id="{3902CB54-B3D8-069E-3C25-FB137B449B40}"/>
                </a:ext>
              </a:extLst>
            </p:cNvPr>
            <p:cNvPicPr>
              <a:picLocks noChangeAspect="1"/>
            </p:cNvPicPr>
            <p:nvPr/>
          </p:nvPicPr>
          <p:blipFill>
            <a:blip r:embed="rId2"/>
            <a:stretch>
              <a:fillRect/>
            </a:stretch>
          </p:blipFill>
          <p:spPr>
            <a:xfrm>
              <a:off x="8988923" y="4537371"/>
              <a:ext cx="2689129" cy="1512635"/>
            </a:xfrm>
            <a:prstGeom prst="rect">
              <a:avLst/>
            </a:prstGeom>
          </p:spPr>
        </p:pic>
        <p:sp>
          <p:nvSpPr>
            <p:cNvPr id="22" name="Rettangolo 21">
              <a:extLst>
                <a:ext uri="{FF2B5EF4-FFF2-40B4-BE49-F238E27FC236}">
                  <a16:creationId xmlns:a16="http://schemas.microsoft.com/office/drawing/2014/main" id="{578369DB-9099-6055-E64F-D21D8BEA1224}"/>
                </a:ext>
              </a:extLst>
            </p:cNvPr>
            <p:cNvSpPr/>
            <p:nvPr/>
          </p:nvSpPr>
          <p:spPr>
            <a:xfrm>
              <a:off x="10443992" y="4680464"/>
              <a:ext cx="1038153" cy="302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A8B6F5C8-6D1F-439C-9930-487D4987539B}"/>
                </a:ext>
              </a:extLst>
            </p:cNvPr>
            <p:cNvSpPr/>
            <p:nvPr/>
          </p:nvSpPr>
          <p:spPr>
            <a:xfrm>
              <a:off x="10403256" y="5653710"/>
              <a:ext cx="1038153" cy="302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E12EADE7-FFEA-0231-8F51-01FA98621B32}"/>
                </a:ext>
              </a:extLst>
            </p:cNvPr>
            <p:cNvSpPr/>
            <p:nvPr/>
          </p:nvSpPr>
          <p:spPr>
            <a:xfrm rot="1337690">
              <a:off x="10550602" y="4878611"/>
              <a:ext cx="45719" cy="302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Picture 2" descr="Innovate for Sustainable Accelerating Systems: Kick-Off Meeting">
            <a:extLst>
              <a:ext uri="{FF2B5EF4-FFF2-40B4-BE49-F238E27FC236}">
                <a16:creationId xmlns:a16="http://schemas.microsoft.com/office/drawing/2014/main" id="{5E5A13D5-656C-CBBC-6433-FC0F3F900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A67AF0CB-8A54-EE52-09B1-F0023ADECBDA}"/>
              </a:ext>
            </a:extLst>
          </p:cNvPr>
          <p:cNvSpPr>
            <a:spLocks noGrp="1"/>
          </p:cNvSpPr>
          <p:nvPr>
            <p:ph idx="1"/>
          </p:nvPr>
        </p:nvSpPr>
        <p:spPr>
          <a:xfrm>
            <a:off x="640290" y="1650695"/>
            <a:ext cx="10515600" cy="537032"/>
          </a:xfrm>
        </p:spPr>
        <p:txBody>
          <a:bodyPr>
            <a:noAutofit/>
          </a:bodyPr>
          <a:lstStyle/>
          <a:p>
            <a:pPr marL="0" indent="0">
              <a:lnSpc>
                <a:spcPct val="100000"/>
              </a:lnSpc>
              <a:buNone/>
            </a:pPr>
            <a:r>
              <a:rPr lang="en-US" sz="3600" b="1" dirty="0">
                <a:solidFill>
                  <a:srgbClr val="A4C137"/>
                </a:solidFill>
              </a:rPr>
              <a:t>4 Characterization Facilities Updated during ISAS</a:t>
            </a:r>
            <a:endParaRPr lang="en-US" sz="3600" i="1" dirty="0">
              <a:solidFill>
                <a:srgbClr val="012556"/>
              </a:solidFill>
            </a:endParaRPr>
          </a:p>
        </p:txBody>
      </p:sp>
      <p:sp>
        <p:nvSpPr>
          <p:cNvPr id="10" name="Segnaposto contenuto 2">
            <a:extLst>
              <a:ext uri="{FF2B5EF4-FFF2-40B4-BE49-F238E27FC236}">
                <a16:creationId xmlns:a16="http://schemas.microsoft.com/office/drawing/2014/main" id="{54980956-ABEC-43C3-9C7A-95A30950170E}"/>
              </a:ext>
            </a:extLst>
          </p:cNvPr>
          <p:cNvSpPr txBox="1">
            <a:spLocks/>
          </p:cNvSpPr>
          <p:nvPr/>
        </p:nvSpPr>
        <p:spPr>
          <a:xfrm>
            <a:off x="2030702" y="2499115"/>
            <a:ext cx="7961022" cy="4080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rgbClr val="012556"/>
                </a:solidFill>
              </a:rPr>
              <a:t>Choke Cavity Field Penetration Facility</a:t>
            </a:r>
            <a:br>
              <a:rPr lang="en-US" sz="1800" b="1" dirty="0">
                <a:solidFill>
                  <a:srgbClr val="012556"/>
                </a:solidFill>
              </a:rPr>
            </a:br>
            <a:r>
              <a:rPr lang="en-US" sz="1800" dirty="0">
                <a:solidFill>
                  <a:srgbClr val="012556"/>
                </a:solidFill>
              </a:rPr>
              <a:t>(</a:t>
            </a:r>
            <a:r>
              <a:rPr lang="en-GB" sz="1800" i="1" dirty="0">
                <a:cs typeface="Arial" panose="020B0604020202020204" pitchFamily="34" charset="0"/>
              </a:rPr>
              <a:t>R</a:t>
            </a:r>
            <a:r>
              <a:rPr lang="en-GB" sz="1800" i="1" baseline="-25000" dirty="0">
                <a:cs typeface="Arial" panose="020B0604020202020204" pitchFamily="34" charset="0"/>
              </a:rPr>
              <a:t>S</a:t>
            </a:r>
            <a:r>
              <a:rPr lang="en-GB" sz="1800" dirty="0">
                <a:cs typeface="Arial" panose="020B0604020202020204" pitchFamily="34" charset="0"/>
              </a:rPr>
              <a:t> measurements with 7.8 GHz cavity)</a:t>
            </a:r>
            <a:endParaRPr lang="en-US" sz="1800" b="1" dirty="0">
              <a:solidFill>
                <a:srgbClr val="012556"/>
              </a:solidFill>
            </a:endParaRPr>
          </a:p>
        </p:txBody>
      </p:sp>
      <p:pic>
        <p:nvPicPr>
          <p:cNvPr id="3" name="Immagine 2">
            <a:extLst>
              <a:ext uri="{FF2B5EF4-FFF2-40B4-BE49-F238E27FC236}">
                <a16:creationId xmlns:a16="http://schemas.microsoft.com/office/drawing/2014/main" id="{2D539164-41E7-D68B-C907-FD263B29FBDB}"/>
              </a:ext>
            </a:extLst>
          </p:cNvPr>
          <p:cNvPicPr>
            <a:picLocks noChangeAspect="1"/>
          </p:cNvPicPr>
          <p:nvPr/>
        </p:nvPicPr>
        <p:blipFill>
          <a:blip r:embed="rId4"/>
          <a:stretch>
            <a:fillRect/>
          </a:stretch>
        </p:blipFill>
        <p:spPr>
          <a:xfrm>
            <a:off x="743297" y="2654651"/>
            <a:ext cx="1287405" cy="331296"/>
          </a:xfrm>
          <a:prstGeom prst="rect">
            <a:avLst/>
          </a:prstGeom>
        </p:spPr>
      </p:pic>
      <p:pic>
        <p:nvPicPr>
          <p:cNvPr id="6" name="Immagine 5">
            <a:extLst>
              <a:ext uri="{FF2B5EF4-FFF2-40B4-BE49-F238E27FC236}">
                <a16:creationId xmlns:a16="http://schemas.microsoft.com/office/drawing/2014/main" id="{59429BD2-BDA2-D057-D969-D8C72AA74A23}"/>
              </a:ext>
            </a:extLst>
          </p:cNvPr>
          <p:cNvPicPr>
            <a:picLocks noChangeAspect="1"/>
          </p:cNvPicPr>
          <p:nvPr/>
        </p:nvPicPr>
        <p:blipFill>
          <a:blip r:embed="rId4"/>
          <a:stretch>
            <a:fillRect/>
          </a:stretch>
        </p:blipFill>
        <p:spPr>
          <a:xfrm>
            <a:off x="753412" y="3741438"/>
            <a:ext cx="1287405" cy="331296"/>
          </a:xfrm>
          <a:prstGeom prst="rect">
            <a:avLst/>
          </a:prstGeom>
        </p:spPr>
      </p:pic>
      <p:pic>
        <p:nvPicPr>
          <p:cNvPr id="7" name="Picture 2" descr="Helmholtz-Zentrum Berlin - Wikipedia">
            <a:extLst>
              <a:ext uri="{FF2B5EF4-FFF2-40B4-BE49-F238E27FC236}">
                <a16:creationId xmlns:a16="http://schemas.microsoft.com/office/drawing/2014/main" id="{7F3CAEDC-4670-2404-0590-DC940B1F0A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412" y="4687167"/>
            <a:ext cx="1050782" cy="3594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9">
            <a:extLst>
              <a:ext uri="{FF2B5EF4-FFF2-40B4-BE49-F238E27FC236}">
                <a16:creationId xmlns:a16="http://schemas.microsoft.com/office/drawing/2014/main" id="{889E5F7B-3556-EAF7-1F97-8007DF310D59}"/>
              </a:ext>
            </a:extLst>
          </p:cNvPr>
          <p:cNvGrpSpPr/>
          <p:nvPr/>
        </p:nvGrpSpPr>
        <p:grpSpPr>
          <a:xfrm>
            <a:off x="6011213" y="3428998"/>
            <a:ext cx="1327095" cy="1153124"/>
            <a:chOff x="11294612" y="24093059"/>
            <a:chExt cx="2737331" cy="2350136"/>
          </a:xfrm>
        </p:grpSpPr>
        <p:pic>
          <p:nvPicPr>
            <p:cNvPr id="9" name="Picture 20">
              <a:extLst>
                <a:ext uri="{FF2B5EF4-FFF2-40B4-BE49-F238E27FC236}">
                  <a16:creationId xmlns:a16="http://schemas.microsoft.com/office/drawing/2014/main" id="{A2A504C3-F69E-19D8-D55D-CD70112F7B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145" t="36040" r="22913" b="31426"/>
            <a:stretch/>
          </p:blipFill>
          <p:spPr>
            <a:xfrm>
              <a:off x="11294612" y="24093059"/>
              <a:ext cx="2737331" cy="2097021"/>
            </a:xfrm>
            <a:prstGeom prst="rect">
              <a:avLst/>
            </a:prstGeom>
          </p:spPr>
        </p:pic>
        <p:sp>
          <p:nvSpPr>
            <p:cNvPr id="14" name="Rectangle 21">
              <a:extLst>
                <a:ext uri="{FF2B5EF4-FFF2-40B4-BE49-F238E27FC236}">
                  <a16:creationId xmlns:a16="http://schemas.microsoft.com/office/drawing/2014/main" id="{F3F878C6-45DD-12F1-7629-6626BC8D6C93}"/>
                </a:ext>
              </a:extLst>
            </p:cNvPr>
            <p:cNvSpPr/>
            <p:nvPr/>
          </p:nvSpPr>
          <p:spPr>
            <a:xfrm>
              <a:off x="12544926" y="25601769"/>
              <a:ext cx="131836" cy="2109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15" name="TextBox 12">
              <a:extLst>
                <a:ext uri="{FF2B5EF4-FFF2-40B4-BE49-F238E27FC236}">
                  <a16:creationId xmlns:a16="http://schemas.microsoft.com/office/drawing/2014/main" id="{7A60F5D2-C1C9-00C6-453C-FDB8072A64B7}"/>
                </a:ext>
              </a:extLst>
            </p:cNvPr>
            <p:cNvSpPr txBox="1"/>
            <p:nvPr/>
          </p:nvSpPr>
          <p:spPr>
            <a:xfrm>
              <a:off x="12721967" y="25393433"/>
              <a:ext cx="923155" cy="8781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t>HP1</a:t>
              </a:r>
            </a:p>
            <a:p>
              <a:endParaRPr lang="en-GB" sz="1100" b="1" dirty="0"/>
            </a:p>
          </p:txBody>
        </p:sp>
        <p:sp>
          <p:nvSpPr>
            <p:cNvPr id="16" name="Rectangle 23">
              <a:extLst>
                <a:ext uri="{FF2B5EF4-FFF2-40B4-BE49-F238E27FC236}">
                  <a16:creationId xmlns:a16="http://schemas.microsoft.com/office/drawing/2014/main" id="{C212091F-FB92-8B60-EC84-FE4BBBF3F106}"/>
                </a:ext>
              </a:extLst>
            </p:cNvPr>
            <p:cNvSpPr/>
            <p:nvPr/>
          </p:nvSpPr>
          <p:spPr>
            <a:xfrm>
              <a:off x="11312531" y="25861384"/>
              <a:ext cx="2596626" cy="972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17" name="Rectangle 24">
              <a:extLst>
                <a:ext uri="{FF2B5EF4-FFF2-40B4-BE49-F238E27FC236}">
                  <a16:creationId xmlns:a16="http://schemas.microsoft.com/office/drawing/2014/main" id="{02D13A2A-F488-7939-FC13-155BFF16EA92}"/>
                </a:ext>
              </a:extLst>
            </p:cNvPr>
            <p:cNvSpPr/>
            <p:nvPr/>
          </p:nvSpPr>
          <p:spPr>
            <a:xfrm>
              <a:off x="12400175" y="25977519"/>
              <a:ext cx="276588" cy="1549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18" name="TextBox 15">
              <a:extLst>
                <a:ext uri="{FF2B5EF4-FFF2-40B4-BE49-F238E27FC236}">
                  <a16:creationId xmlns:a16="http://schemas.microsoft.com/office/drawing/2014/main" id="{BC6FB150-B6ED-E582-9928-80042B098D24}"/>
                </a:ext>
              </a:extLst>
            </p:cNvPr>
            <p:cNvSpPr txBox="1"/>
            <p:nvPr/>
          </p:nvSpPr>
          <p:spPr>
            <a:xfrm>
              <a:off x="12721967" y="25910018"/>
              <a:ext cx="923155" cy="5331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t>HP2</a:t>
              </a:r>
            </a:p>
          </p:txBody>
        </p:sp>
      </p:grpSp>
      <p:pic>
        <p:nvPicPr>
          <p:cNvPr id="19" name="Picture 14">
            <a:extLst>
              <a:ext uri="{FF2B5EF4-FFF2-40B4-BE49-F238E27FC236}">
                <a16:creationId xmlns:a16="http://schemas.microsoft.com/office/drawing/2014/main" id="{FD739D28-F32C-C8FC-C205-D149DD9C4DC9}"/>
              </a:ext>
            </a:extLst>
          </p:cNvPr>
          <p:cNvPicPr>
            <a:picLocks noChangeAspect="1"/>
          </p:cNvPicPr>
          <p:nvPr/>
        </p:nvPicPr>
        <p:blipFill>
          <a:blip r:embed="rId7"/>
          <a:stretch>
            <a:fillRect/>
          </a:stretch>
        </p:blipFill>
        <p:spPr>
          <a:xfrm>
            <a:off x="6340343" y="2491534"/>
            <a:ext cx="2096501" cy="714750"/>
          </a:xfrm>
          <a:prstGeom prst="rect">
            <a:avLst/>
          </a:prstGeom>
        </p:spPr>
      </p:pic>
      <p:pic>
        <p:nvPicPr>
          <p:cNvPr id="12" name="Picture 2" descr="Helmholtz-Zentrum Berlin - Wikipedia">
            <a:extLst>
              <a:ext uri="{FF2B5EF4-FFF2-40B4-BE49-F238E27FC236}">
                <a16:creationId xmlns:a16="http://schemas.microsoft.com/office/drawing/2014/main" id="{B41B3EE1-86A6-FFF8-1ED6-5042BD85CE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491" y="5722865"/>
            <a:ext cx="1050782" cy="359406"/>
          </a:xfrm>
          <a:prstGeom prst="rect">
            <a:avLst/>
          </a:prstGeom>
          <a:noFill/>
          <a:extLst>
            <a:ext uri="{909E8E84-426E-40DD-AFC4-6F175D3DCCD1}">
              <a14:hiddenFill xmlns:a14="http://schemas.microsoft.com/office/drawing/2010/main">
                <a:solidFill>
                  <a:srgbClr val="FFFFFF"/>
                </a:solidFill>
              </a14:hiddenFill>
            </a:ext>
          </a:extLst>
        </p:spPr>
      </p:pic>
      <p:sp>
        <p:nvSpPr>
          <p:cNvPr id="13" name="Segnaposto numero diapositiva 12">
            <a:extLst>
              <a:ext uri="{FF2B5EF4-FFF2-40B4-BE49-F238E27FC236}">
                <a16:creationId xmlns:a16="http://schemas.microsoft.com/office/drawing/2014/main" id="{445E6DE0-3FD9-0544-0DD4-734564F7D61F}"/>
              </a:ext>
            </a:extLst>
          </p:cNvPr>
          <p:cNvSpPr>
            <a:spLocks noGrp="1"/>
          </p:cNvSpPr>
          <p:nvPr>
            <p:ph type="sldNum" sz="quarter" idx="12"/>
          </p:nvPr>
        </p:nvSpPr>
        <p:spPr/>
        <p:txBody>
          <a:bodyPr/>
          <a:lstStyle/>
          <a:p>
            <a:fld id="{4068FCCF-9A80-B240-8D85-84F960565AFA}" type="slidenum">
              <a:rPr lang="en-BE" smtClean="0"/>
              <a:t>12</a:t>
            </a:fld>
            <a:endParaRPr lang="en-BE"/>
          </a:p>
        </p:txBody>
      </p:sp>
      <p:sp>
        <p:nvSpPr>
          <p:cNvPr id="20" name="Segnaposto contenuto 2">
            <a:extLst>
              <a:ext uri="{FF2B5EF4-FFF2-40B4-BE49-F238E27FC236}">
                <a16:creationId xmlns:a16="http://schemas.microsoft.com/office/drawing/2014/main" id="{A125E219-77CE-DB8A-0BB2-6F939B5D7E71}"/>
              </a:ext>
            </a:extLst>
          </p:cNvPr>
          <p:cNvSpPr txBox="1">
            <a:spLocks/>
          </p:cNvSpPr>
          <p:nvPr/>
        </p:nvSpPr>
        <p:spPr>
          <a:xfrm>
            <a:off x="1945915" y="5742124"/>
            <a:ext cx="7961022" cy="677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rgbClr val="012556"/>
                </a:solidFill>
              </a:rPr>
              <a:t>Quadrupole Resonator (QPR) Facility</a:t>
            </a:r>
          </a:p>
        </p:txBody>
      </p:sp>
      <p:sp>
        <p:nvSpPr>
          <p:cNvPr id="26" name="Segnaposto contenuto 2">
            <a:extLst>
              <a:ext uri="{FF2B5EF4-FFF2-40B4-BE49-F238E27FC236}">
                <a16:creationId xmlns:a16="http://schemas.microsoft.com/office/drawing/2014/main" id="{68EEAF99-EA7F-F510-CF02-D0DCB948F9CC}"/>
              </a:ext>
            </a:extLst>
          </p:cNvPr>
          <p:cNvSpPr txBox="1">
            <a:spLocks/>
          </p:cNvSpPr>
          <p:nvPr/>
        </p:nvSpPr>
        <p:spPr>
          <a:xfrm>
            <a:off x="2115489" y="3735786"/>
            <a:ext cx="7961022" cy="508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Magnetic Field Penetration Facility</a:t>
            </a:r>
          </a:p>
        </p:txBody>
      </p:sp>
      <p:sp>
        <p:nvSpPr>
          <p:cNvPr id="27" name="Segnaposto contenuto 2">
            <a:extLst>
              <a:ext uri="{FF2B5EF4-FFF2-40B4-BE49-F238E27FC236}">
                <a16:creationId xmlns:a16="http://schemas.microsoft.com/office/drawing/2014/main" id="{1402A86F-0865-45B8-4FDC-ABC07B3E10EE}"/>
              </a:ext>
            </a:extLst>
          </p:cNvPr>
          <p:cNvSpPr txBox="1">
            <a:spLocks/>
          </p:cNvSpPr>
          <p:nvPr/>
        </p:nvSpPr>
        <p:spPr>
          <a:xfrm>
            <a:off x="1976921" y="4713257"/>
            <a:ext cx="7961022" cy="489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CRAFT Facility </a:t>
            </a:r>
            <a:r>
              <a:rPr lang="en-US" sz="1800" dirty="0">
                <a:solidFill>
                  <a:srgbClr val="012556"/>
                </a:solidFill>
              </a:rPr>
              <a:t>(Measurement of flux trapping and flux dynamics)</a:t>
            </a:r>
          </a:p>
        </p:txBody>
      </p:sp>
      <p:pic>
        <p:nvPicPr>
          <p:cNvPr id="1026" name="Picture 2" descr="Quadrupole Resonator - Helmholtz-Zentrum Berlin (HZB)">
            <a:extLst>
              <a:ext uri="{FF2B5EF4-FFF2-40B4-BE49-F238E27FC236}">
                <a16:creationId xmlns:a16="http://schemas.microsoft.com/office/drawing/2014/main" id="{472484F1-3AAE-16A3-FB4F-8703C0CB26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8851" y="5300162"/>
            <a:ext cx="591652" cy="1071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3">
            <a:extLst>
              <a:ext uri="{FF2B5EF4-FFF2-40B4-BE49-F238E27FC236}">
                <a16:creationId xmlns:a16="http://schemas.microsoft.com/office/drawing/2014/main" id="{4DA6C8AC-C1CD-D1C9-61EE-51B513B1C223}"/>
              </a:ext>
            </a:extLst>
          </p:cNvPr>
          <p:cNvSpPr txBox="1"/>
          <p:nvPr/>
        </p:nvSpPr>
        <p:spPr>
          <a:xfrm>
            <a:off x="3067919" y="284907"/>
            <a:ext cx="8453148"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3.2 </a:t>
            </a:r>
            <a:r>
              <a:rPr lang="en-US" sz="2800" dirty="0">
                <a:solidFill>
                  <a:schemeClr val="bg2">
                    <a:lumMod val="50000"/>
                  </a:schemeClr>
                </a:solidFill>
              </a:rPr>
              <a:t>- Flux Trapping -  </a:t>
            </a:r>
            <a:r>
              <a:rPr lang="en-US" sz="2800" b="1" dirty="0">
                <a:solidFill>
                  <a:schemeClr val="bg2">
                    <a:lumMod val="50000"/>
                  </a:schemeClr>
                </a:solidFill>
              </a:rPr>
              <a:t>achievements </a:t>
            </a:r>
            <a:endParaRPr lang="en-US" sz="2000" b="1" dirty="0">
              <a:solidFill>
                <a:schemeClr val="bg2">
                  <a:lumMod val="50000"/>
                </a:schemeClr>
              </a:solidFill>
            </a:endParaRPr>
          </a:p>
        </p:txBody>
      </p:sp>
      <p:sp>
        <p:nvSpPr>
          <p:cNvPr id="28" name="CasellaDiTesto 27">
            <a:extLst>
              <a:ext uri="{FF2B5EF4-FFF2-40B4-BE49-F238E27FC236}">
                <a16:creationId xmlns:a16="http://schemas.microsoft.com/office/drawing/2014/main" id="{2568A6A9-ABD7-E63A-6BEF-AEEB3A2D39F7}"/>
              </a:ext>
            </a:extLst>
          </p:cNvPr>
          <p:cNvSpPr txBox="1"/>
          <p:nvPr/>
        </p:nvSpPr>
        <p:spPr>
          <a:xfrm>
            <a:off x="640290" y="1225007"/>
            <a:ext cx="8281763"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3.1</a:t>
            </a:r>
            <a:r>
              <a:rPr lang="en-US" sz="1600" b="1" i="0" u="none" strike="noStrike" baseline="0" dirty="0"/>
              <a:t> </a:t>
            </a:r>
            <a:r>
              <a:rPr lang="en-US" sz="1600" b="0" i="0" u="none" strike="noStrike" baseline="0" dirty="0"/>
              <a:t>Modification of choke cavity for flux trapping study </a:t>
            </a:r>
            <a:r>
              <a:rPr lang="en-US" sz="1600" b="0" i="0" u="none" strike="noStrike" baseline="0" dirty="0">
                <a:solidFill>
                  <a:srgbClr val="A4C137"/>
                </a:solidFill>
              </a:rPr>
              <a:t>- </a:t>
            </a:r>
            <a:r>
              <a:rPr lang="en-US" sz="1600" b="0" i="1" u="none" strike="noStrike" baseline="0" dirty="0">
                <a:solidFill>
                  <a:srgbClr val="A4C137"/>
                </a:solidFill>
              </a:rPr>
              <a:t>Engineering report </a:t>
            </a:r>
            <a:r>
              <a:rPr lang="en-US" sz="1600" b="0" i="1" u="none" strike="noStrike" baseline="0" dirty="0">
                <a:solidFill>
                  <a:srgbClr val="1B3C70"/>
                </a:solidFill>
              </a:rPr>
              <a:t>M12</a:t>
            </a:r>
          </a:p>
        </p:txBody>
      </p:sp>
      <p:sp>
        <p:nvSpPr>
          <p:cNvPr id="29" name="TextBox 2">
            <a:extLst>
              <a:ext uri="{FF2B5EF4-FFF2-40B4-BE49-F238E27FC236}">
                <a16:creationId xmlns:a16="http://schemas.microsoft.com/office/drawing/2014/main" id="{187D2E3B-8D92-A4C8-C405-C557329D11F6}"/>
              </a:ext>
            </a:extLst>
          </p:cNvPr>
          <p:cNvSpPr txBox="1"/>
          <p:nvPr/>
        </p:nvSpPr>
        <p:spPr>
          <a:xfrm>
            <a:off x="8704563" y="1195944"/>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spTree>
    <p:extLst>
      <p:ext uri="{BB962C8B-B14F-4D97-AF65-F5344CB8AC3E}">
        <p14:creationId xmlns:p14="http://schemas.microsoft.com/office/powerpoint/2010/main" val="3258967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A3A04-840D-8DAD-C41E-253DFDACF5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FE28B3-3B06-684F-4FFD-43DBD60A879A}"/>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3.3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DECD4EB4-C92F-86FC-45F8-33EB45716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42B9F259-0D4E-D370-699D-8CCE05BCF92D}"/>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RF Tunability </a:t>
            </a:r>
            <a:r>
              <a:rPr lang="en-US" sz="2400" dirty="0">
                <a:solidFill>
                  <a:srgbClr val="012556"/>
                </a:solidFill>
              </a:rPr>
              <a:t>(INFN, CEA, </a:t>
            </a:r>
            <a:r>
              <a:rPr lang="en-US" sz="2400" b="1" dirty="0">
                <a:solidFill>
                  <a:srgbClr val="012556"/>
                </a:solidFill>
              </a:rPr>
              <a:t>HZB</a:t>
            </a:r>
            <a:r>
              <a:rPr lang="en-US" sz="2400" dirty="0">
                <a:solidFill>
                  <a:srgbClr val="012556"/>
                </a:solidFill>
              </a:rPr>
              <a:t>, UKRI) </a:t>
            </a:r>
            <a:r>
              <a:rPr lang="en-US" sz="2400" i="1" dirty="0">
                <a:solidFill>
                  <a:srgbClr val="012556"/>
                </a:solidFill>
              </a:rPr>
              <a:t>– Oliver </a:t>
            </a:r>
            <a:r>
              <a:rPr lang="en-US" sz="2400" i="1" dirty="0" err="1">
                <a:solidFill>
                  <a:srgbClr val="012556"/>
                </a:solidFill>
              </a:rPr>
              <a:t>Kugeler</a:t>
            </a:r>
            <a:endParaRPr lang="en-US" sz="2400" i="1" dirty="0">
              <a:solidFill>
                <a:srgbClr val="012556"/>
              </a:solidFill>
            </a:endParaRPr>
          </a:p>
        </p:txBody>
      </p:sp>
      <p:sp>
        <p:nvSpPr>
          <p:cNvPr id="3" name="Segnaposto contenuto 2">
            <a:extLst>
              <a:ext uri="{FF2B5EF4-FFF2-40B4-BE49-F238E27FC236}">
                <a16:creationId xmlns:a16="http://schemas.microsoft.com/office/drawing/2014/main" id="{FC45EEF3-5E48-B631-F21C-65B28DC43692}"/>
              </a:ext>
            </a:extLst>
          </p:cNvPr>
          <p:cNvSpPr txBox="1">
            <a:spLocks/>
          </p:cNvSpPr>
          <p:nvPr/>
        </p:nvSpPr>
        <p:spPr>
          <a:xfrm>
            <a:off x="838200" y="2073591"/>
            <a:ext cx="10515600" cy="3540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Objectives</a:t>
            </a:r>
            <a:endParaRPr lang="en-US" sz="1800" i="1" dirty="0">
              <a:solidFill>
                <a:srgbClr val="012556"/>
              </a:solidFill>
            </a:endParaRPr>
          </a:p>
          <a:p>
            <a:pPr>
              <a:lnSpc>
                <a:spcPct val="100000"/>
              </a:lnSpc>
              <a:buFont typeface="Montserrat" panose="00000500000000000000" pitchFamily="50" charset="0"/>
              <a:buChar char="▶"/>
            </a:pPr>
            <a:r>
              <a:rPr lang="en-US" sz="1800" dirty="0"/>
              <a:t>Explore new coating parameters on planar samples and small resonators to enhance the mechanical strength in SC A15 films.</a:t>
            </a:r>
          </a:p>
          <a:p>
            <a:pPr>
              <a:lnSpc>
                <a:spcPct val="100000"/>
              </a:lnSpc>
              <a:buFont typeface="Montserrat" panose="00000500000000000000" pitchFamily="50" charset="0"/>
              <a:buChar char="▶"/>
            </a:pPr>
            <a:r>
              <a:rPr lang="en-US" sz="1800" dirty="0"/>
              <a:t>Mechanical film-stability tests with planar samples.</a:t>
            </a:r>
          </a:p>
          <a:p>
            <a:pPr>
              <a:lnSpc>
                <a:spcPct val="100000"/>
              </a:lnSpc>
              <a:buFont typeface="Montserrat" panose="00000500000000000000" pitchFamily="50" charset="0"/>
              <a:buChar char="▶"/>
            </a:pPr>
            <a:r>
              <a:rPr lang="en-US" sz="1800" dirty="0"/>
              <a:t>Build cavity tuning system and perform vertical cryo-tests of coated cavities to explore RF performance limits and acceptable tuning without incurring film damage.</a:t>
            </a:r>
          </a:p>
          <a:p>
            <a:pPr>
              <a:buFont typeface="Montserrat" panose="00000500000000000000" pitchFamily="50" charset="0"/>
              <a:buChar char="▶"/>
            </a:pPr>
            <a:r>
              <a:rPr lang="en-US" sz="1800" dirty="0"/>
              <a:t>Devise cavity tuning schemes for Nb3Sn cavities fulfilling the required tuning parameters while taking into account the constraints of Nb3Sn. The implementation of FE-FRT to assist will be considered.</a:t>
            </a:r>
          </a:p>
          <a:p>
            <a:pPr>
              <a:lnSpc>
                <a:spcPct val="100000"/>
              </a:lnSpc>
            </a:pPr>
            <a:endParaRPr lang="en-US" sz="1800" dirty="0"/>
          </a:p>
        </p:txBody>
      </p:sp>
      <p:sp>
        <p:nvSpPr>
          <p:cNvPr id="6" name="CasellaDiTesto 5">
            <a:extLst>
              <a:ext uri="{FF2B5EF4-FFF2-40B4-BE49-F238E27FC236}">
                <a16:creationId xmlns:a16="http://schemas.microsoft.com/office/drawing/2014/main" id="{E327A756-556D-187E-7657-A33A7B1E98C2}"/>
              </a:ext>
            </a:extLst>
          </p:cNvPr>
          <p:cNvSpPr txBox="1"/>
          <p:nvPr/>
        </p:nvSpPr>
        <p:spPr>
          <a:xfrm>
            <a:off x="838200" y="5275073"/>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3.1</a:t>
            </a:r>
            <a:r>
              <a:rPr lang="en-US" sz="1600" b="1" i="0" u="none" strike="noStrike" baseline="0" dirty="0"/>
              <a:t> </a:t>
            </a:r>
            <a:r>
              <a:rPr lang="en-US" sz="1600" b="0" i="0" u="none" strike="noStrike" baseline="0" dirty="0"/>
              <a:t>Cavity tuning Report on implementation of cavity Q vs F tuning tool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M24</a:t>
            </a:r>
          </a:p>
        </p:txBody>
      </p:sp>
      <p:sp>
        <p:nvSpPr>
          <p:cNvPr id="7" name="CasellaDiTesto 6">
            <a:extLst>
              <a:ext uri="{FF2B5EF4-FFF2-40B4-BE49-F238E27FC236}">
                <a16:creationId xmlns:a16="http://schemas.microsoft.com/office/drawing/2014/main" id="{9D2861ED-0795-C0F6-E607-9A985C86AB7C}"/>
              </a:ext>
            </a:extLst>
          </p:cNvPr>
          <p:cNvSpPr txBox="1"/>
          <p:nvPr/>
        </p:nvSpPr>
        <p:spPr>
          <a:xfrm>
            <a:off x="838200" y="5709341"/>
            <a:ext cx="10770222"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3.3</a:t>
            </a:r>
            <a:r>
              <a:rPr lang="en-US" sz="1600" b="1" i="0" u="none" strike="noStrike" baseline="0" dirty="0"/>
              <a:t> </a:t>
            </a:r>
            <a:r>
              <a:rPr lang="en-US" sz="1600" b="0" i="0" u="none" strike="noStrike" baseline="0" dirty="0"/>
              <a:t>Report on mechanical strength test of SC coatings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M30</a:t>
            </a:r>
          </a:p>
        </p:txBody>
      </p:sp>
      <p:sp>
        <p:nvSpPr>
          <p:cNvPr id="8" name="Segnaposto numero diapositiva 7">
            <a:extLst>
              <a:ext uri="{FF2B5EF4-FFF2-40B4-BE49-F238E27FC236}">
                <a16:creationId xmlns:a16="http://schemas.microsoft.com/office/drawing/2014/main" id="{0A9DD6EF-695F-86B4-8CEE-BCAD588845EE}"/>
              </a:ext>
            </a:extLst>
          </p:cNvPr>
          <p:cNvSpPr>
            <a:spLocks noGrp="1"/>
          </p:cNvSpPr>
          <p:nvPr>
            <p:ph type="sldNum" sz="quarter" idx="12"/>
          </p:nvPr>
        </p:nvSpPr>
        <p:spPr/>
        <p:txBody>
          <a:bodyPr/>
          <a:lstStyle/>
          <a:p>
            <a:fld id="{4068FCCF-9A80-B240-8D85-84F960565AFA}" type="slidenum">
              <a:rPr lang="en-BE" smtClean="0"/>
              <a:t>13</a:t>
            </a:fld>
            <a:endParaRPr lang="en-BE"/>
          </a:p>
        </p:txBody>
      </p:sp>
      <p:sp>
        <p:nvSpPr>
          <p:cNvPr id="9" name="TextBox 2">
            <a:extLst>
              <a:ext uri="{FF2B5EF4-FFF2-40B4-BE49-F238E27FC236}">
                <a16:creationId xmlns:a16="http://schemas.microsoft.com/office/drawing/2014/main" id="{F0B7EECA-BE31-11B1-C40A-FAFA9D9DC9F8}"/>
              </a:ext>
            </a:extLst>
          </p:cNvPr>
          <p:cNvSpPr txBox="1"/>
          <p:nvPr/>
        </p:nvSpPr>
        <p:spPr>
          <a:xfrm>
            <a:off x="10123399" y="5282447"/>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pic>
        <p:nvPicPr>
          <p:cNvPr id="11" name="Picture 2" descr="Helmholtz-Zentrum Berlin - Wikipedia">
            <a:extLst>
              <a:ext uri="{FF2B5EF4-FFF2-40B4-BE49-F238E27FC236}">
                <a16:creationId xmlns:a16="http://schemas.microsoft.com/office/drawing/2014/main" id="{85DEADFE-B257-E8C9-9F93-4C44C21615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1563" y="381896"/>
            <a:ext cx="1050782" cy="3594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FA50863-0081-2690-7C4E-725B9D76E43C}"/>
              </a:ext>
            </a:extLst>
          </p:cNvPr>
          <p:cNvSpPr txBox="1"/>
          <p:nvPr/>
        </p:nvSpPr>
        <p:spPr>
          <a:xfrm>
            <a:off x="8219903" y="5694291"/>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pic>
        <p:nvPicPr>
          <p:cNvPr id="12" name="Picture 2" descr="Tick Immagini - Sfoglia 574,582 foto, vettoriali e video Stock | Adobe Stock">
            <a:extLst>
              <a:ext uri="{FF2B5EF4-FFF2-40B4-BE49-F238E27FC236}">
                <a16:creationId xmlns:a16="http://schemas.microsoft.com/office/drawing/2014/main" id="{00D37BD5-702E-6106-3863-08E4C5F70B6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75483" y="532136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1.814 immagini, foto stock, oggetti 3D e immagini vettoriali Ongoing icon |  Shutterstock">
            <a:extLst>
              <a:ext uri="{FF2B5EF4-FFF2-40B4-BE49-F238E27FC236}">
                <a16:creationId xmlns:a16="http://schemas.microsoft.com/office/drawing/2014/main" id="{12983C10-2CED-404E-3252-76FB297FE4D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575483" y="5733962"/>
            <a:ext cx="264129" cy="27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0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0EBB2-A65D-D32A-CA58-E972448987D2}"/>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1B2DAFB1-4030-FA13-0B79-6C0A242DE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numero diapositiva 7">
            <a:extLst>
              <a:ext uri="{FF2B5EF4-FFF2-40B4-BE49-F238E27FC236}">
                <a16:creationId xmlns:a16="http://schemas.microsoft.com/office/drawing/2014/main" id="{7735DE7D-D59A-0A84-838E-ACA9654EE0EF}"/>
              </a:ext>
            </a:extLst>
          </p:cNvPr>
          <p:cNvSpPr>
            <a:spLocks noGrp="1"/>
          </p:cNvSpPr>
          <p:nvPr>
            <p:ph type="sldNum" sz="quarter" idx="12"/>
          </p:nvPr>
        </p:nvSpPr>
        <p:spPr/>
        <p:txBody>
          <a:bodyPr/>
          <a:lstStyle/>
          <a:p>
            <a:fld id="{4068FCCF-9A80-B240-8D85-84F960565AFA}" type="slidenum">
              <a:rPr lang="en-BE" smtClean="0"/>
              <a:t>14</a:t>
            </a:fld>
            <a:endParaRPr lang="en-BE" dirty="0"/>
          </a:p>
        </p:txBody>
      </p:sp>
      <p:pic>
        <p:nvPicPr>
          <p:cNvPr id="11" name="Picture 2" descr="Helmholtz-Zentrum Berlin - Wikipedia">
            <a:extLst>
              <a:ext uri="{FF2B5EF4-FFF2-40B4-BE49-F238E27FC236}">
                <a16:creationId xmlns:a16="http://schemas.microsoft.com/office/drawing/2014/main" id="{9A77452E-C0BB-6915-D5E4-3D49923172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1563" y="381896"/>
            <a:ext cx="1050782" cy="3594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a:extLst>
              <a:ext uri="{FF2B5EF4-FFF2-40B4-BE49-F238E27FC236}">
                <a16:creationId xmlns:a16="http://schemas.microsoft.com/office/drawing/2014/main" id="{B8E829C3-F3EB-3D3F-4841-3DFAB56BDE4A}"/>
              </a:ext>
            </a:extLst>
          </p:cNvPr>
          <p:cNvSpPr txBox="1"/>
          <p:nvPr/>
        </p:nvSpPr>
        <p:spPr>
          <a:xfrm>
            <a:off x="0" y="6590669"/>
            <a:ext cx="1547218" cy="261610"/>
          </a:xfrm>
          <a:prstGeom prst="rect">
            <a:avLst/>
          </a:prstGeom>
          <a:noFill/>
        </p:spPr>
        <p:txBody>
          <a:bodyPr wrap="none" rtlCol="0">
            <a:spAutoFit/>
          </a:bodyPr>
          <a:lstStyle/>
          <a:p>
            <a:r>
              <a:rPr lang="en-GB" sz="1100" i="1" dirty="0"/>
              <a:t>Courtesy of O. </a:t>
            </a:r>
            <a:r>
              <a:rPr lang="en-GB" sz="1100" i="1" dirty="0" err="1"/>
              <a:t>Kugeler</a:t>
            </a:r>
            <a:endParaRPr lang="en-GB" sz="1100" i="1" dirty="0"/>
          </a:p>
        </p:txBody>
      </p:sp>
      <p:pic>
        <p:nvPicPr>
          <p:cNvPr id="3" name="Grafik 5">
            <a:extLst>
              <a:ext uri="{FF2B5EF4-FFF2-40B4-BE49-F238E27FC236}">
                <a16:creationId xmlns:a16="http://schemas.microsoft.com/office/drawing/2014/main" id="{0EA15F5A-9FC9-8F55-DB48-9DD43F417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8085" y="1973612"/>
            <a:ext cx="3770810" cy="3969588"/>
          </a:xfrm>
          <a:prstGeom prst="rect">
            <a:avLst/>
          </a:prstGeom>
        </p:spPr>
      </p:pic>
      <p:sp>
        <p:nvSpPr>
          <p:cNvPr id="7" name="Textfeld 7">
            <a:extLst>
              <a:ext uri="{FF2B5EF4-FFF2-40B4-BE49-F238E27FC236}">
                <a16:creationId xmlns:a16="http://schemas.microsoft.com/office/drawing/2014/main" id="{AE6229D2-DA09-94B3-9256-D64090EEA637}"/>
              </a:ext>
            </a:extLst>
          </p:cNvPr>
          <p:cNvSpPr txBox="1"/>
          <p:nvPr/>
        </p:nvSpPr>
        <p:spPr>
          <a:xfrm>
            <a:off x="721519" y="1841281"/>
            <a:ext cx="5236666" cy="4211859"/>
          </a:xfrm>
          <a:prstGeom prst="rect">
            <a:avLst/>
          </a:prstGeom>
          <a:noFill/>
        </p:spPr>
        <p:txBody>
          <a:bodyPr wrap="square">
            <a:spAutoFit/>
          </a:bodyPr>
          <a:lstStyle/>
          <a:p>
            <a:pPr marL="177800" indent="-177800">
              <a:lnSpc>
                <a:spcPct val="150000"/>
              </a:lnSpc>
            </a:pPr>
            <a:r>
              <a:rPr lang="de-DE" sz="2000" b="1" dirty="0">
                <a:solidFill>
                  <a:srgbClr val="8CA72B"/>
                </a:solidFill>
              </a:rPr>
              <a:t>Blade Tuner Facility</a:t>
            </a:r>
            <a:endParaRPr lang="de-DE" sz="2000" b="1" dirty="0"/>
          </a:p>
          <a:p>
            <a:pPr marL="177800" indent="-177800">
              <a:lnSpc>
                <a:spcPct val="150000"/>
              </a:lnSpc>
              <a:buNone/>
            </a:pPr>
            <a:r>
              <a:rPr lang="de-DE" sz="1600" b="1" dirty="0" err="1"/>
              <a:t>Actuation</a:t>
            </a:r>
            <a:r>
              <a:rPr lang="de-DE" sz="1600" b="1" dirty="0"/>
              <a:t> &amp; RF Measurement</a:t>
            </a:r>
          </a:p>
          <a:p>
            <a:pPr marL="177800" indent="-177800">
              <a:lnSpc>
                <a:spcPct val="150000"/>
              </a:lnSpc>
              <a:buFont typeface="Arial" panose="020B0604020202020204" pitchFamily="34" charset="0"/>
              <a:buChar char="•"/>
            </a:pPr>
            <a:r>
              <a:rPr lang="de-DE" sz="1600" b="1" dirty="0"/>
              <a:t>Stepper </a:t>
            </a:r>
            <a:r>
              <a:rPr lang="de-DE" sz="1600" b="1" dirty="0" err="1"/>
              <a:t>motor</a:t>
            </a:r>
            <a:r>
              <a:rPr lang="de-DE" sz="1600" b="1" dirty="0"/>
              <a:t> (</a:t>
            </a:r>
            <a:r>
              <a:rPr lang="de-DE" sz="1600" b="1" dirty="0" err="1"/>
              <a:t>Phytron</a:t>
            </a:r>
            <a:r>
              <a:rPr lang="de-DE" sz="1600" b="1" dirty="0"/>
              <a:t>) + </a:t>
            </a:r>
            <a:r>
              <a:rPr lang="de-DE" sz="1600" b="1" dirty="0" err="1"/>
              <a:t>harmonic</a:t>
            </a:r>
            <a:r>
              <a:rPr lang="de-DE" sz="1600" b="1" dirty="0"/>
              <a:t> </a:t>
            </a:r>
            <a:r>
              <a:rPr lang="de-DE" sz="1600" b="1" dirty="0" err="1"/>
              <a:t>drive</a:t>
            </a:r>
            <a:br>
              <a:rPr lang="de-DE" sz="1600" dirty="0"/>
            </a:br>
            <a:r>
              <a:rPr lang="de-DE" sz="1600" dirty="0"/>
              <a:t>→ </a:t>
            </a:r>
            <a:r>
              <a:rPr lang="de-DE" sz="1600" dirty="0" err="1"/>
              <a:t>precise</a:t>
            </a:r>
            <a:r>
              <a:rPr lang="de-DE" sz="1600" dirty="0"/>
              <a:t>, </a:t>
            </a:r>
            <a:r>
              <a:rPr lang="de-DE" sz="1600" dirty="0" err="1"/>
              <a:t>reproducible</a:t>
            </a:r>
            <a:r>
              <a:rPr lang="de-DE" sz="1600" dirty="0"/>
              <a:t> </a:t>
            </a:r>
            <a:r>
              <a:rPr lang="de-DE" sz="1600" dirty="0" err="1"/>
              <a:t>cavity</a:t>
            </a:r>
            <a:r>
              <a:rPr lang="de-DE" sz="1600" dirty="0"/>
              <a:t> </a:t>
            </a:r>
            <a:r>
              <a:rPr lang="de-DE" sz="1600" dirty="0" err="1"/>
              <a:t>length</a:t>
            </a:r>
            <a:r>
              <a:rPr lang="de-DE" sz="1600" dirty="0"/>
              <a:t> </a:t>
            </a:r>
            <a:r>
              <a:rPr lang="de-DE" sz="1600" dirty="0" err="1"/>
              <a:t>control</a:t>
            </a:r>
            <a:endParaRPr lang="de-DE" sz="1600" dirty="0"/>
          </a:p>
          <a:p>
            <a:pPr marL="177800" indent="-177800">
              <a:lnSpc>
                <a:spcPct val="150000"/>
              </a:lnSpc>
              <a:buFont typeface="Arial" panose="020B0604020202020204" pitchFamily="34" charset="0"/>
              <a:buChar char="•"/>
            </a:pPr>
            <a:r>
              <a:rPr lang="de-DE" sz="1600" dirty="0" err="1"/>
              <a:t>Two</a:t>
            </a:r>
            <a:r>
              <a:rPr lang="de-DE" sz="1600" dirty="0"/>
              <a:t> </a:t>
            </a:r>
            <a:r>
              <a:rPr lang="de-DE" sz="1600" dirty="0" err="1"/>
              <a:t>antennas</a:t>
            </a:r>
            <a:r>
              <a:rPr lang="de-DE" sz="1600" dirty="0"/>
              <a:t>:</a:t>
            </a:r>
          </a:p>
          <a:p>
            <a:pPr marL="635000" lvl="2" indent="-177800">
              <a:lnSpc>
                <a:spcPct val="150000"/>
              </a:lnSpc>
              <a:buFont typeface="Arial" panose="020B0604020202020204" pitchFamily="34" charset="0"/>
              <a:buChar char="•"/>
            </a:pPr>
            <a:r>
              <a:rPr lang="de-DE" sz="1600" dirty="0" err="1"/>
              <a:t>One</a:t>
            </a:r>
            <a:r>
              <a:rPr lang="de-DE" sz="1600" dirty="0"/>
              <a:t> </a:t>
            </a:r>
            <a:r>
              <a:rPr lang="de-DE" sz="1600" b="1" dirty="0" err="1"/>
              <a:t>strongly</a:t>
            </a:r>
            <a:r>
              <a:rPr lang="de-DE" sz="1600" b="1" dirty="0"/>
              <a:t> </a:t>
            </a:r>
            <a:r>
              <a:rPr lang="de-DE" sz="1600" b="1" dirty="0" err="1"/>
              <a:t>coupled</a:t>
            </a:r>
            <a:endParaRPr lang="de-DE" sz="1600" dirty="0"/>
          </a:p>
          <a:p>
            <a:pPr marL="635000" lvl="2" indent="-177800">
              <a:lnSpc>
                <a:spcPct val="150000"/>
              </a:lnSpc>
              <a:buFont typeface="Arial" panose="020B0604020202020204" pitchFamily="34" charset="0"/>
              <a:buChar char="•"/>
            </a:pPr>
            <a:r>
              <a:rPr lang="de-DE" sz="1600" dirty="0" err="1"/>
              <a:t>One</a:t>
            </a:r>
            <a:r>
              <a:rPr lang="de-DE" sz="1600" dirty="0"/>
              <a:t> </a:t>
            </a:r>
            <a:r>
              <a:rPr lang="de-DE" sz="1600" b="1" dirty="0" err="1"/>
              <a:t>weakly</a:t>
            </a:r>
            <a:r>
              <a:rPr lang="de-DE" sz="1600" b="1" dirty="0"/>
              <a:t> </a:t>
            </a:r>
            <a:r>
              <a:rPr lang="de-DE" sz="1600" b="1" dirty="0" err="1"/>
              <a:t>coupled</a:t>
            </a:r>
            <a:endParaRPr lang="de-DE" sz="1600" dirty="0"/>
          </a:p>
          <a:p>
            <a:pPr marL="177800" indent="-177800">
              <a:lnSpc>
                <a:spcPct val="150000"/>
              </a:lnSpc>
              <a:buFont typeface="Arial" panose="020B0604020202020204" pitchFamily="34" charset="0"/>
              <a:buChar char="•"/>
            </a:pPr>
            <a:r>
              <a:rPr lang="de-DE" sz="1600" b="1" dirty="0"/>
              <a:t>Vector Network Analyzer (VNA)</a:t>
            </a:r>
            <a:r>
              <a:rPr lang="de-DE" sz="1600" dirty="0"/>
              <a:t>:</a:t>
            </a:r>
          </a:p>
          <a:p>
            <a:pPr marL="177800" lvl="1" indent="-177800">
              <a:lnSpc>
                <a:spcPct val="150000"/>
              </a:lnSpc>
              <a:buFont typeface="Arial" panose="020B0604020202020204" pitchFamily="34" charset="0"/>
              <a:buChar char="•"/>
            </a:pPr>
            <a:r>
              <a:rPr lang="de-DE" sz="1600" dirty="0" err="1"/>
              <a:t>Measures</a:t>
            </a:r>
            <a:r>
              <a:rPr lang="de-DE" sz="1600" dirty="0"/>
              <a:t> S-parameters </a:t>
            </a:r>
            <a:br>
              <a:rPr lang="de-DE" sz="1600" dirty="0"/>
            </a:br>
            <a:r>
              <a:rPr lang="de-DE" sz="1600" dirty="0"/>
              <a:t>→ </a:t>
            </a:r>
            <a:r>
              <a:rPr lang="de-DE" sz="1600" dirty="0" err="1"/>
              <a:t>resonance</a:t>
            </a:r>
            <a:r>
              <a:rPr lang="de-DE" sz="1600" dirty="0"/>
              <a:t> </a:t>
            </a:r>
            <a:r>
              <a:rPr lang="de-DE" sz="1600" dirty="0" err="1"/>
              <a:t>frequency</a:t>
            </a:r>
            <a:r>
              <a:rPr lang="de-DE" sz="1600" dirty="0"/>
              <a:t> &amp; </a:t>
            </a:r>
            <a:r>
              <a:rPr lang="de-DE" sz="1600" dirty="0" err="1"/>
              <a:t>bandwidth</a:t>
            </a:r>
            <a:endParaRPr lang="de-DE" sz="1600" dirty="0"/>
          </a:p>
          <a:p>
            <a:pPr marL="177800" indent="-177800">
              <a:lnSpc>
                <a:spcPct val="150000"/>
              </a:lnSpc>
              <a:buFont typeface="Arial" panose="020B0604020202020204" pitchFamily="34" charset="0"/>
              <a:buChar char="•"/>
            </a:pPr>
            <a:r>
              <a:rPr lang="de-DE" sz="1600" dirty="0" err="1"/>
              <a:t>Automated</a:t>
            </a:r>
            <a:r>
              <a:rPr lang="de-DE" sz="1600" dirty="0"/>
              <a:t> via </a:t>
            </a:r>
            <a:r>
              <a:rPr lang="de-DE" sz="1600" b="1" dirty="0"/>
              <a:t>Python GUI (ChatGPT-</a:t>
            </a:r>
            <a:r>
              <a:rPr lang="de-DE" sz="1600" b="1" dirty="0" err="1"/>
              <a:t>assisted</a:t>
            </a:r>
            <a:r>
              <a:rPr lang="de-DE" sz="1600" b="1" dirty="0"/>
              <a:t>)</a:t>
            </a:r>
            <a:endParaRPr lang="de-DE" sz="1600" dirty="0"/>
          </a:p>
        </p:txBody>
      </p:sp>
      <p:pic>
        <p:nvPicPr>
          <p:cNvPr id="2" name="Inhaltsplatzhalter 5">
            <a:extLst>
              <a:ext uri="{FF2B5EF4-FFF2-40B4-BE49-F238E27FC236}">
                <a16:creationId xmlns:a16="http://schemas.microsoft.com/office/drawing/2014/main" id="{641272C6-3379-2427-CA59-FBFFB24047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2908" y="4371150"/>
            <a:ext cx="2685331" cy="1967437"/>
          </a:xfrm>
          <a:prstGeom prst="rect">
            <a:avLst/>
          </a:prstGeom>
        </p:spPr>
      </p:pic>
      <p:pic>
        <p:nvPicPr>
          <p:cNvPr id="6" name="Immagine 5">
            <a:extLst>
              <a:ext uri="{FF2B5EF4-FFF2-40B4-BE49-F238E27FC236}">
                <a16:creationId xmlns:a16="http://schemas.microsoft.com/office/drawing/2014/main" id="{BCA2CDD1-5AEF-C1E9-E5B3-005A1DCDFCCD}"/>
              </a:ext>
            </a:extLst>
          </p:cNvPr>
          <p:cNvPicPr>
            <a:picLocks noChangeAspect="1"/>
          </p:cNvPicPr>
          <p:nvPr/>
        </p:nvPicPr>
        <p:blipFill>
          <a:blip r:embed="rId6"/>
          <a:srcRect/>
          <a:stretch/>
        </p:blipFill>
        <p:spPr>
          <a:xfrm>
            <a:off x="8872908" y="1887989"/>
            <a:ext cx="1926589" cy="2568785"/>
          </a:xfrm>
          <a:prstGeom prst="rect">
            <a:avLst/>
          </a:prstGeom>
        </p:spPr>
      </p:pic>
      <p:sp>
        <p:nvSpPr>
          <p:cNvPr id="9" name="TextBox 3">
            <a:extLst>
              <a:ext uri="{FF2B5EF4-FFF2-40B4-BE49-F238E27FC236}">
                <a16:creationId xmlns:a16="http://schemas.microsoft.com/office/drawing/2014/main" id="{EE7AA526-00CC-5E9C-3DE4-D700898908DA}"/>
              </a:ext>
            </a:extLst>
          </p:cNvPr>
          <p:cNvSpPr txBox="1"/>
          <p:nvPr/>
        </p:nvSpPr>
        <p:spPr>
          <a:xfrm>
            <a:off x="3067919" y="284907"/>
            <a:ext cx="7347396"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3.3</a:t>
            </a:r>
            <a:r>
              <a:rPr lang="en-US" sz="2800" dirty="0">
                <a:solidFill>
                  <a:schemeClr val="bg2">
                    <a:lumMod val="50000"/>
                  </a:schemeClr>
                </a:solidFill>
              </a:rPr>
              <a:t> – RF Tunability - </a:t>
            </a:r>
            <a:r>
              <a:rPr lang="en-US" sz="2800" b="1" dirty="0">
                <a:solidFill>
                  <a:schemeClr val="bg2">
                    <a:lumMod val="50000"/>
                  </a:schemeClr>
                </a:solidFill>
              </a:rPr>
              <a:t> achievements </a:t>
            </a:r>
            <a:endParaRPr lang="en-US" sz="2000" b="1" dirty="0">
              <a:solidFill>
                <a:schemeClr val="bg2">
                  <a:lumMod val="50000"/>
                </a:schemeClr>
              </a:solidFill>
            </a:endParaRPr>
          </a:p>
        </p:txBody>
      </p:sp>
      <p:sp>
        <p:nvSpPr>
          <p:cNvPr id="10" name="CasellaDiTesto 9">
            <a:extLst>
              <a:ext uri="{FF2B5EF4-FFF2-40B4-BE49-F238E27FC236}">
                <a16:creationId xmlns:a16="http://schemas.microsoft.com/office/drawing/2014/main" id="{20935B8E-1D92-596E-19D6-D17CBFB678BF}"/>
              </a:ext>
            </a:extLst>
          </p:cNvPr>
          <p:cNvSpPr txBox="1"/>
          <p:nvPr/>
        </p:nvSpPr>
        <p:spPr>
          <a:xfrm>
            <a:off x="1042639" y="1220005"/>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3.1</a:t>
            </a:r>
            <a:r>
              <a:rPr lang="en-US" sz="1600" b="1" i="0" u="none" strike="noStrike" baseline="0" dirty="0"/>
              <a:t> </a:t>
            </a:r>
            <a:r>
              <a:rPr lang="en-US" sz="1600" b="0" i="0" u="none" strike="noStrike" baseline="0" dirty="0"/>
              <a:t>Cavity tuning Report on implementation of cavity Q vs F tuning tool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M24</a:t>
            </a:r>
          </a:p>
        </p:txBody>
      </p:sp>
      <p:sp>
        <p:nvSpPr>
          <p:cNvPr id="12" name="TextBox 2">
            <a:extLst>
              <a:ext uri="{FF2B5EF4-FFF2-40B4-BE49-F238E27FC236}">
                <a16:creationId xmlns:a16="http://schemas.microsoft.com/office/drawing/2014/main" id="{53BC8145-A329-1BF2-FFD5-B17D2D1D6950}"/>
              </a:ext>
            </a:extLst>
          </p:cNvPr>
          <p:cNvSpPr txBox="1"/>
          <p:nvPr/>
        </p:nvSpPr>
        <p:spPr>
          <a:xfrm>
            <a:off x="10327838" y="1227379"/>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pic>
        <p:nvPicPr>
          <p:cNvPr id="14" name="Picture 2" descr="Tick Immagini - Sfoglia 574,582 foto, vettoriali e video Stock | Adobe Stock">
            <a:extLst>
              <a:ext uri="{FF2B5EF4-FFF2-40B4-BE49-F238E27FC236}">
                <a16:creationId xmlns:a16="http://schemas.microsoft.com/office/drawing/2014/main" id="{6990B882-D292-76FC-C15F-0D914D7AD3C1}"/>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779922" y="1266295"/>
            <a:ext cx="299587" cy="27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99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FDD8-41ED-65BE-88E0-E34E0E4EC4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41B849-5CE0-8958-216A-3C35F6DB6E09}"/>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3.4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1613D7BC-D21A-44EA-2236-012AF39E9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10A40F65-1356-6CA2-76D6-6401C70AF400}"/>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Adaptive Layers </a:t>
            </a:r>
            <a:r>
              <a:rPr lang="en-US" sz="2400" dirty="0">
                <a:solidFill>
                  <a:srgbClr val="012556"/>
                </a:solidFill>
              </a:rPr>
              <a:t>(INFN, </a:t>
            </a:r>
            <a:r>
              <a:rPr lang="en-US" sz="2400" b="1" dirty="0">
                <a:solidFill>
                  <a:srgbClr val="012556"/>
                </a:solidFill>
              </a:rPr>
              <a:t>CEA</a:t>
            </a:r>
            <a:r>
              <a:rPr lang="en-US" sz="2400" dirty="0">
                <a:solidFill>
                  <a:srgbClr val="012556"/>
                </a:solidFill>
              </a:rPr>
              <a:t>, HZB, UKRI) </a:t>
            </a:r>
            <a:r>
              <a:rPr lang="en-US" sz="2400" i="1" dirty="0">
                <a:solidFill>
                  <a:srgbClr val="012556"/>
                </a:solidFill>
              </a:rPr>
              <a:t>– Thomas </a:t>
            </a:r>
            <a:r>
              <a:rPr lang="en-US" sz="2400" i="1" dirty="0" err="1">
                <a:solidFill>
                  <a:srgbClr val="012556"/>
                </a:solidFill>
              </a:rPr>
              <a:t>Proslier</a:t>
            </a:r>
            <a:endParaRPr lang="en-US" sz="2400" i="1" dirty="0">
              <a:solidFill>
                <a:srgbClr val="012556"/>
              </a:solidFill>
            </a:endParaRPr>
          </a:p>
        </p:txBody>
      </p:sp>
      <p:sp>
        <p:nvSpPr>
          <p:cNvPr id="8" name="Segnaposto contenuto 2">
            <a:extLst>
              <a:ext uri="{FF2B5EF4-FFF2-40B4-BE49-F238E27FC236}">
                <a16:creationId xmlns:a16="http://schemas.microsoft.com/office/drawing/2014/main" id="{A16E8A9B-53BE-F60A-D5BA-AE4D9804BD26}"/>
              </a:ext>
            </a:extLst>
          </p:cNvPr>
          <p:cNvSpPr txBox="1">
            <a:spLocks/>
          </p:cNvSpPr>
          <p:nvPr/>
        </p:nvSpPr>
        <p:spPr>
          <a:xfrm>
            <a:off x="838199" y="2351313"/>
            <a:ext cx="10735491" cy="2116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Objectives</a:t>
            </a:r>
            <a:endParaRPr lang="en-US" sz="1800" i="1" dirty="0">
              <a:solidFill>
                <a:srgbClr val="012556"/>
              </a:solidFill>
            </a:endParaRPr>
          </a:p>
          <a:p>
            <a:pPr>
              <a:lnSpc>
                <a:spcPct val="100000"/>
              </a:lnSpc>
              <a:buFont typeface="Montserrat" panose="00000500000000000000" pitchFamily="50" charset="0"/>
              <a:buChar char="▶"/>
            </a:pPr>
            <a:r>
              <a:rPr lang="en-US" sz="1800" dirty="0"/>
              <a:t>Develop adaptative layers by atomic layer deposition on Cu that are stable up to 650 °C.</a:t>
            </a:r>
            <a:br>
              <a:rPr lang="en-US" sz="1800" dirty="0"/>
            </a:br>
            <a:r>
              <a:rPr lang="en-US" sz="1800" i="1" dirty="0"/>
              <a:t>Insulating oxides layer: Al</a:t>
            </a:r>
            <a:r>
              <a:rPr lang="en-US" sz="1800" i="1" baseline="-25000" dirty="0"/>
              <a:t>2</a:t>
            </a:r>
            <a:r>
              <a:rPr lang="en-US" sz="1800" i="1" dirty="0"/>
              <a:t>O</a:t>
            </a:r>
            <a:r>
              <a:rPr lang="en-US" sz="1800" i="1" baseline="-25000" dirty="0"/>
              <a:t>3</a:t>
            </a:r>
            <a:r>
              <a:rPr lang="en-US" sz="1800" i="1" dirty="0"/>
              <a:t>, ZrO</a:t>
            </a:r>
            <a:r>
              <a:rPr lang="en-US" sz="1800" i="1" baseline="-25000" dirty="0"/>
              <a:t>2</a:t>
            </a:r>
            <a:r>
              <a:rPr lang="en-US" sz="1800" i="1" dirty="0"/>
              <a:t>, </a:t>
            </a:r>
            <a:r>
              <a:rPr lang="en-US" sz="1800" i="1" dirty="0" err="1"/>
              <a:t>ZrAlO</a:t>
            </a:r>
            <a:r>
              <a:rPr lang="en-US" sz="1800" i="1" baseline="-25000" dirty="0" err="1"/>
              <a:t>X</a:t>
            </a:r>
            <a:r>
              <a:rPr lang="en-US" sz="1800" i="1" dirty="0"/>
              <a:t> as diffusion barriers</a:t>
            </a:r>
          </a:p>
          <a:p>
            <a:pPr>
              <a:lnSpc>
                <a:spcPct val="100000"/>
              </a:lnSpc>
              <a:buFont typeface="Montserrat" panose="00000500000000000000" pitchFamily="50" charset="0"/>
              <a:buChar char="▶"/>
            </a:pPr>
            <a:r>
              <a:rPr lang="en-US" sz="1800" dirty="0"/>
              <a:t>Compare performance Nb</a:t>
            </a:r>
            <a:r>
              <a:rPr lang="en-US" sz="1800" baseline="-25000" dirty="0"/>
              <a:t>3</a:t>
            </a:r>
            <a:r>
              <a:rPr lang="en-US" sz="1800" dirty="0"/>
              <a:t>Sn on Cu with and without adaptive layers on planar samples and QPR.</a:t>
            </a:r>
          </a:p>
        </p:txBody>
      </p:sp>
      <p:sp>
        <p:nvSpPr>
          <p:cNvPr id="9" name="CasellaDiTesto 8">
            <a:extLst>
              <a:ext uri="{FF2B5EF4-FFF2-40B4-BE49-F238E27FC236}">
                <a16:creationId xmlns:a16="http://schemas.microsoft.com/office/drawing/2014/main" id="{A3501DFD-5288-6647-CE75-E3F5174253D5}"/>
              </a:ext>
            </a:extLst>
          </p:cNvPr>
          <p:cNvSpPr txBox="1"/>
          <p:nvPr/>
        </p:nvSpPr>
        <p:spPr>
          <a:xfrm>
            <a:off x="838200" y="4564607"/>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3.3</a:t>
            </a:r>
            <a:r>
              <a:rPr lang="en-US" sz="1600" b="1" i="0" u="none" strike="noStrike" baseline="0" dirty="0"/>
              <a:t> </a:t>
            </a:r>
            <a:r>
              <a:rPr lang="en-US" sz="1600" b="0" i="0" u="none" strike="noStrike" baseline="0" dirty="0"/>
              <a:t>Adaptive Layer Report on QPR study of Nb</a:t>
            </a:r>
            <a:r>
              <a:rPr lang="en-US" sz="1600" b="0" i="0" u="none" strike="noStrike" baseline="-25000" dirty="0"/>
              <a:t>3</a:t>
            </a:r>
            <a:r>
              <a:rPr lang="en-US" sz="1600" b="0" i="0" u="none" strike="noStrike" baseline="0" dirty="0"/>
              <a:t>Sn on Cu &amp; adaptive layers </a:t>
            </a:r>
            <a:r>
              <a:rPr lang="en-US" sz="1600" b="0" i="0" u="none" strike="noStrike" baseline="0" dirty="0">
                <a:solidFill>
                  <a:srgbClr val="A4C137"/>
                </a:solidFill>
              </a:rPr>
              <a:t>- CEA</a:t>
            </a:r>
            <a:r>
              <a:rPr lang="en-US" sz="1600" b="0" i="1" u="none" strike="noStrike" baseline="0" dirty="0">
                <a:solidFill>
                  <a:srgbClr val="A4C137"/>
                </a:solidFill>
              </a:rPr>
              <a:t> - Report </a:t>
            </a:r>
            <a:r>
              <a:rPr lang="en-US" sz="1600" b="0" i="1" u="none" strike="noStrike" baseline="0" dirty="0">
                <a:solidFill>
                  <a:srgbClr val="1B3C70"/>
                </a:solidFill>
              </a:rPr>
              <a:t>M38</a:t>
            </a:r>
          </a:p>
        </p:txBody>
      </p:sp>
      <p:sp>
        <p:nvSpPr>
          <p:cNvPr id="10" name="CasellaDiTesto 9">
            <a:extLst>
              <a:ext uri="{FF2B5EF4-FFF2-40B4-BE49-F238E27FC236}">
                <a16:creationId xmlns:a16="http://schemas.microsoft.com/office/drawing/2014/main" id="{5079A363-FCF6-2461-443E-8EB87C9A0964}"/>
              </a:ext>
            </a:extLst>
          </p:cNvPr>
          <p:cNvSpPr txBox="1"/>
          <p:nvPr/>
        </p:nvSpPr>
        <p:spPr>
          <a:xfrm>
            <a:off x="838199" y="5156055"/>
            <a:ext cx="10770222"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3.2</a:t>
            </a:r>
            <a:r>
              <a:rPr lang="en-US" sz="1600" b="1" i="0" u="none" strike="noStrike" baseline="0" dirty="0"/>
              <a:t> </a:t>
            </a:r>
            <a:r>
              <a:rPr lang="en-US" sz="1600" b="0" i="0" u="none" strike="noStrike" baseline="0" dirty="0"/>
              <a:t>Developed ALD adaptive layers on Cu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M24</a:t>
            </a:r>
          </a:p>
        </p:txBody>
      </p:sp>
      <p:sp>
        <p:nvSpPr>
          <p:cNvPr id="3" name="Segnaposto numero diapositiva 2">
            <a:extLst>
              <a:ext uri="{FF2B5EF4-FFF2-40B4-BE49-F238E27FC236}">
                <a16:creationId xmlns:a16="http://schemas.microsoft.com/office/drawing/2014/main" id="{FD6426A5-6F33-B741-9D89-3B4FE9F94000}"/>
              </a:ext>
            </a:extLst>
          </p:cNvPr>
          <p:cNvSpPr>
            <a:spLocks noGrp="1"/>
          </p:cNvSpPr>
          <p:nvPr>
            <p:ph type="sldNum" sz="quarter" idx="12"/>
          </p:nvPr>
        </p:nvSpPr>
        <p:spPr/>
        <p:txBody>
          <a:bodyPr/>
          <a:lstStyle/>
          <a:p>
            <a:fld id="{4068FCCF-9A80-B240-8D85-84F960565AFA}" type="slidenum">
              <a:rPr lang="en-BE" smtClean="0"/>
              <a:t>15</a:t>
            </a:fld>
            <a:endParaRPr lang="en-BE"/>
          </a:p>
        </p:txBody>
      </p:sp>
      <p:sp>
        <p:nvSpPr>
          <p:cNvPr id="6" name="TextBox 2">
            <a:extLst>
              <a:ext uri="{FF2B5EF4-FFF2-40B4-BE49-F238E27FC236}">
                <a16:creationId xmlns:a16="http://schemas.microsoft.com/office/drawing/2014/main" id="{32C8DEB9-29AB-FF93-334E-B38A7A71F7E6}"/>
              </a:ext>
            </a:extLst>
          </p:cNvPr>
          <p:cNvSpPr txBox="1"/>
          <p:nvPr/>
        </p:nvSpPr>
        <p:spPr>
          <a:xfrm>
            <a:off x="7092723" y="5164754"/>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sp>
        <p:nvSpPr>
          <p:cNvPr id="7" name="TextBox 2">
            <a:extLst>
              <a:ext uri="{FF2B5EF4-FFF2-40B4-BE49-F238E27FC236}">
                <a16:creationId xmlns:a16="http://schemas.microsoft.com/office/drawing/2014/main" id="{1277D3FA-CCA8-046D-3106-6ED8BFC410FF}"/>
              </a:ext>
            </a:extLst>
          </p:cNvPr>
          <p:cNvSpPr txBox="1"/>
          <p:nvPr/>
        </p:nvSpPr>
        <p:spPr>
          <a:xfrm>
            <a:off x="10245926" y="4568957"/>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pic>
        <p:nvPicPr>
          <p:cNvPr id="11" name="Picture 2" descr="Tick Immagini - Sfoglia 574,582 foto, vettoriali e video Stock | Adobe Stock">
            <a:extLst>
              <a:ext uri="{FF2B5EF4-FFF2-40B4-BE49-F238E27FC236}">
                <a16:creationId xmlns:a16="http://schemas.microsoft.com/office/drawing/2014/main" id="{C470E9CA-2139-FAE1-7AE1-2C38B19942F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619036" y="460316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1.814 immagini, foto stock, oggetti 3D e immagini vettoriali Ongoing icon |  Shutterstock">
            <a:extLst>
              <a:ext uri="{FF2B5EF4-FFF2-40B4-BE49-F238E27FC236}">
                <a16:creationId xmlns:a16="http://schemas.microsoft.com/office/drawing/2014/main" id="{366BB839-9967-6790-8713-41CDCB487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19036" y="5176706"/>
            <a:ext cx="264129" cy="27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950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F11E-58D4-C0BF-1CA2-93DFE4D405D9}"/>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EA8FE330-D048-880C-2BFD-9330F9AA3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C7E763B7-3B6C-0081-7394-260D466E2C04}"/>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4">
            <a:extLst>
              <a:ext uri="{FF2B5EF4-FFF2-40B4-BE49-F238E27FC236}">
                <a16:creationId xmlns:a16="http://schemas.microsoft.com/office/drawing/2014/main" id="{7FD01719-5AF3-D733-C40A-0793A30C6A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5124" y="324621"/>
            <a:ext cx="712765" cy="58109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1">
            <a:extLst>
              <a:ext uri="{FF2B5EF4-FFF2-40B4-BE49-F238E27FC236}">
                <a16:creationId xmlns:a16="http://schemas.microsoft.com/office/drawing/2014/main" id="{623A097A-9CAC-E22C-9D02-EB87CA5F3F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 t="6689" r="9205"/>
          <a:stretch/>
        </p:blipFill>
        <p:spPr>
          <a:xfrm>
            <a:off x="9147498" y="4378415"/>
            <a:ext cx="2660938" cy="2289284"/>
          </a:xfrm>
          <a:prstGeom prst="rect">
            <a:avLst/>
          </a:prstGeom>
        </p:spPr>
      </p:pic>
      <p:sp>
        <p:nvSpPr>
          <p:cNvPr id="17" name="ZoneTexte 12">
            <a:extLst>
              <a:ext uri="{FF2B5EF4-FFF2-40B4-BE49-F238E27FC236}">
                <a16:creationId xmlns:a16="http://schemas.microsoft.com/office/drawing/2014/main" id="{5D026EB5-5191-3759-91EF-66677B29166C}"/>
              </a:ext>
            </a:extLst>
          </p:cNvPr>
          <p:cNvSpPr txBox="1"/>
          <p:nvPr/>
        </p:nvSpPr>
        <p:spPr>
          <a:xfrm>
            <a:off x="8996352" y="4159579"/>
            <a:ext cx="2963230" cy="276999"/>
          </a:xfrm>
          <a:prstGeom prst="rect">
            <a:avLst/>
          </a:prstGeom>
          <a:noFill/>
        </p:spPr>
        <p:txBody>
          <a:bodyPr wrap="square" rtlCol="0">
            <a:spAutoFit/>
          </a:bodyPr>
          <a:lstStyle/>
          <a:p>
            <a:pPr algn="ctr"/>
            <a:r>
              <a:rPr lang="fr-FR" sz="1200" b="1" i="1" dirty="0" err="1"/>
              <a:t>After</a:t>
            </a:r>
            <a:r>
              <a:rPr lang="fr-FR" sz="1200" b="1" i="1" dirty="0"/>
              <a:t> </a:t>
            </a:r>
            <a:r>
              <a:rPr lang="fr-FR" sz="1200" b="1" i="1" dirty="0" err="1"/>
              <a:t>annealing</a:t>
            </a:r>
            <a:r>
              <a:rPr lang="fr-FR" sz="1200" b="1" i="1" dirty="0"/>
              <a:t> 700°C-2hrs + HPR</a:t>
            </a:r>
          </a:p>
        </p:txBody>
      </p:sp>
      <p:sp>
        <p:nvSpPr>
          <p:cNvPr id="18" name="ZoneTexte 16">
            <a:extLst>
              <a:ext uri="{FF2B5EF4-FFF2-40B4-BE49-F238E27FC236}">
                <a16:creationId xmlns:a16="http://schemas.microsoft.com/office/drawing/2014/main" id="{C68CE9FC-2BEF-247E-F1FC-121EEB273D7B}"/>
              </a:ext>
            </a:extLst>
          </p:cNvPr>
          <p:cNvSpPr txBox="1"/>
          <p:nvPr/>
        </p:nvSpPr>
        <p:spPr>
          <a:xfrm>
            <a:off x="9479337" y="4602277"/>
            <a:ext cx="489236" cy="307777"/>
          </a:xfrm>
          <a:prstGeom prst="rect">
            <a:avLst/>
          </a:prstGeom>
          <a:noFill/>
        </p:spPr>
        <p:txBody>
          <a:bodyPr wrap="none" rtlCol="0">
            <a:spAutoFit/>
          </a:bodyPr>
          <a:lstStyle/>
          <a:p>
            <a:r>
              <a:rPr lang="fr-FR" sz="1400" dirty="0"/>
              <a:t>XPS</a:t>
            </a:r>
          </a:p>
        </p:txBody>
      </p:sp>
      <p:sp>
        <p:nvSpPr>
          <p:cNvPr id="7" name="Segnaposto numero diapositiva 6">
            <a:extLst>
              <a:ext uri="{FF2B5EF4-FFF2-40B4-BE49-F238E27FC236}">
                <a16:creationId xmlns:a16="http://schemas.microsoft.com/office/drawing/2014/main" id="{43796525-D520-F38E-2139-54CC73C2C86F}"/>
              </a:ext>
            </a:extLst>
          </p:cNvPr>
          <p:cNvSpPr>
            <a:spLocks noGrp="1"/>
          </p:cNvSpPr>
          <p:nvPr>
            <p:ph type="sldNum" sz="quarter" idx="12"/>
          </p:nvPr>
        </p:nvSpPr>
        <p:spPr>
          <a:xfrm>
            <a:off x="9119963" y="6431267"/>
            <a:ext cx="2743200" cy="365125"/>
          </a:xfrm>
        </p:spPr>
        <p:txBody>
          <a:bodyPr/>
          <a:lstStyle/>
          <a:p>
            <a:fld id="{4068FCCF-9A80-B240-8D85-84F960565AFA}" type="slidenum">
              <a:rPr lang="en-BE" smtClean="0"/>
              <a:t>16</a:t>
            </a:fld>
            <a:endParaRPr lang="en-BE"/>
          </a:p>
        </p:txBody>
      </p:sp>
      <p:sp>
        <p:nvSpPr>
          <p:cNvPr id="9" name="CasellaDiTesto 8">
            <a:extLst>
              <a:ext uri="{FF2B5EF4-FFF2-40B4-BE49-F238E27FC236}">
                <a16:creationId xmlns:a16="http://schemas.microsoft.com/office/drawing/2014/main" id="{301AB91C-7AF3-718D-058E-08A777AD1D69}"/>
              </a:ext>
            </a:extLst>
          </p:cNvPr>
          <p:cNvSpPr txBox="1"/>
          <p:nvPr/>
        </p:nvSpPr>
        <p:spPr>
          <a:xfrm>
            <a:off x="1014745" y="1234771"/>
            <a:ext cx="5383992"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3.2</a:t>
            </a:r>
            <a:r>
              <a:rPr lang="en-US" sz="1600" b="1" i="0" u="none" strike="noStrike" baseline="0" dirty="0"/>
              <a:t> </a:t>
            </a:r>
            <a:r>
              <a:rPr lang="en-US" sz="1600" b="0" i="0" u="none" strike="noStrike" baseline="0" dirty="0"/>
              <a:t>Developed ALD adaptive layers on Cu </a:t>
            </a:r>
            <a:r>
              <a:rPr lang="en-US" sz="1600" b="0" i="0" u="none" strike="noStrike" baseline="0" dirty="0">
                <a:solidFill>
                  <a:srgbClr val="8CA72B"/>
                </a:solidFill>
              </a:rPr>
              <a:t>- </a:t>
            </a:r>
            <a:r>
              <a:rPr lang="en-US" sz="1600" b="0" i="1" u="none" strike="noStrike" baseline="0" dirty="0">
                <a:solidFill>
                  <a:srgbClr val="8CA72B"/>
                </a:solidFill>
              </a:rPr>
              <a:t>M24</a:t>
            </a:r>
          </a:p>
        </p:txBody>
      </p:sp>
      <p:sp>
        <p:nvSpPr>
          <p:cNvPr id="19" name="TextBox 2">
            <a:extLst>
              <a:ext uri="{FF2B5EF4-FFF2-40B4-BE49-F238E27FC236}">
                <a16:creationId xmlns:a16="http://schemas.microsoft.com/office/drawing/2014/main" id="{CAE5C92B-6877-4D7F-D213-45BC71D035A9}"/>
              </a:ext>
            </a:extLst>
          </p:cNvPr>
          <p:cNvSpPr txBox="1"/>
          <p:nvPr/>
        </p:nvSpPr>
        <p:spPr>
          <a:xfrm>
            <a:off x="6326307" y="1204235"/>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pic>
        <p:nvPicPr>
          <p:cNvPr id="21" name="Immagine 20" descr="The image shows a series of microscopy images depicting various samples, labeled with their magnification, voltage, and other details, before and after an annealing process.&#10;&#10;Il contenuto generato dall'IA potrebbe non essere corretto.">
            <a:extLst>
              <a:ext uri="{FF2B5EF4-FFF2-40B4-BE49-F238E27FC236}">
                <a16:creationId xmlns:a16="http://schemas.microsoft.com/office/drawing/2014/main" id="{4E8C162A-917B-2289-7FFE-C3E2A4869923}"/>
              </a:ext>
            </a:extLst>
          </p:cNvPr>
          <p:cNvPicPr>
            <a:picLocks noChangeAspect="1"/>
          </p:cNvPicPr>
          <p:nvPr/>
        </p:nvPicPr>
        <p:blipFill>
          <a:blip r:embed="rId6"/>
          <a:stretch>
            <a:fillRect/>
          </a:stretch>
        </p:blipFill>
        <p:spPr>
          <a:xfrm>
            <a:off x="8205367" y="1241574"/>
            <a:ext cx="3526411" cy="2860510"/>
          </a:xfrm>
          <a:prstGeom prst="rect">
            <a:avLst/>
          </a:prstGeom>
        </p:spPr>
      </p:pic>
      <p:sp>
        <p:nvSpPr>
          <p:cNvPr id="22" name="TextBox 8">
            <a:extLst>
              <a:ext uri="{FF2B5EF4-FFF2-40B4-BE49-F238E27FC236}">
                <a16:creationId xmlns:a16="http://schemas.microsoft.com/office/drawing/2014/main" id="{7A90DBD1-BF41-1B28-E7F0-43B4572B3795}"/>
              </a:ext>
            </a:extLst>
          </p:cNvPr>
          <p:cNvSpPr txBox="1"/>
          <p:nvPr/>
        </p:nvSpPr>
        <p:spPr>
          <a:xfrm>
            <a:off x="0" y="6590669"/>
            <a:ext cx="1519968" cy="261610"/>
          </a:xfrm>
          <a:prstGeom prst="rect">
            <a:avLst/>
          </a:prstGeom>
          <a:noFill/>
        </p:spPr>
        <p:txBody>
          <a:bodyPr wrap="none" rtlCol="0">
            <a:spAutoFit/>
          </a:bodyPr>
          <a:lstStyle/>
          <a:p>
            <a:r>
              <a:rPr lang="en-GB" sz="1100" i="1" dirty="0"/>
              <a:t>Courtesy of T. </a:t>
            </a:r>
            <a:r>
              <a:rPr lang="en-GB" sz="1100" i="1" dirty="0" err="1"/>
              <a:t>Proslier</a:t>
            </a:r>
            <a:endParaRPr lang="en-GB" sz="1100" i="1" dirty="0"/>
          </a:p>
        </p:txBody>
      </p:sp>
      <p:sp>
        <p:nvSpPr>
          <p:cNvPr id="23" name="Espace réservé du contenu 2">
            <a:extLst>
              <a:ext uri="{FF2B5EF4-FFF2-40B4-BE49-F238E27FC236}">
                <a16:creationId xmlns:a16="http://schemas.microsoft.com/office/drawing/2014/main" id="{3BF4EDD5-C32E-5B79-68FE-99A4780EE821}"/>
              </a:ext>
            </a:extLst>
          </p:cNvPr>
          <p:cNvSpPr>
            <a:spLocks noGrp="1"/>
          </p:cNvSpPr>
          <p:nvPr>
            <p:ph idx="1"/>
          </p:nvPr>
        </p:nvSpPr>
        <p:spPr>
          <a:xfrm>
            <a:off x="676860" y="1601672"/>
            <a:ext cx="7340756" cy="2582899"/>
          </a:xfrm>
        </p:spPr>
        <p:txBody>
          <a:bodyPr>
            <a:noAutofit/>
          </a:bodyPr>
          <a:lstStyle/>
          <a:p>
            <a:pPr marL="39688" lvl="1" indent="0">
              <a:lnSpc>
                <a:spcPct val="100000"/>
              </a:lnSpc>
              <a:buNone/>
            </a:pPr>
            <a:r>
              <a:rPr lang="en-US" sz="1600" b="1" dirty="0">
                <a:solidFill>
                  <a:srgbClr val="8CA72B"/>
                </a:solidFill>
              </a:rPr>
              <a:t>MAIN RESULTS ACHIEVED</a:t>
            </a:r>
          </a:p>
          <a:p>
            <a:pPr marL="39688" lvl="1" indent="0">
              <a:lnSpc>
                <a:spcPct val="100000"/>
              </a:lnSpc>
              <a:buNone/>
            </a:pPr>
            <a:r>
              <a:rPr lang="en-US" sz="1600" b="1" dirty="0"/>
              <a:t>Developed several insulating ALD layers:</a:t>
            </a:r>
            <a:br>
              <a:rPr lang="en-US" sz="1600" dirty="0"/>
            </a:br>
            <a:r>
              <a:rPr lang="en-US" sz="1600" b="1" dirty="0"/>
              <a:t>Al</a:t>
            </a:r>
            <a:r>
              <a:rPr lang="en-US" sz="1600" b="1" baseline="-25000" dirty="0"/>
              <a:t>2</a:t>
            </a:r>
            <a:r>
              <a:rPr lang="en-US" sz="1600" b="1" dirty="0"/>
              <a:t>O</a:t>
            </a:r>
            <a:r>
              <a:rPr lang="en-US" sz="1600" b="1" baseline="-25000" dirty="0"/>
              <a:t>3</a:t>
            </a:r>
            <a:r>
              <a:rPr lang="en-US" sz="1600" b="1" dirty="0"/>
              <a:t>; ZrO</a:t>
            </a:r>
            <a:r>
              <a:rPr lang="en-US" sz="1600" b="1" baseline="-25000" dirty="0"/>
              <a:t>2</a:t>
            </a:r>
            <a:r>
              <a:rPr lang="en-US" sz="1600" b="1" dirty="0"/>
              <a:t>, </a:t>
            </a:r>
            <a:r>
              <a:rPr lang="en-US" sz="1600" b="1" dirty="0" err="1"/>
              <a:t>AlZrO</a:t>
            </a:r>
            <a:r>
              <a:rPr lang="en-US" sz="1600" b="1" baseline="-25000" dirty="0" err="1"/>
              <a:t>X</a:t>
            </a:r>
            <a:r>
              <a:rPr lang="en-US" sz="1600" b="1" dirty="0"/>
              <a:t>, bilayers Al</a:t>
            </a:r>
            <a:r>
              <a:rPr lang="en-US" sz="1600" b="1" baseline="-25000" dirty="0"/>
              <a:t>2</a:t>
            </a:r>
            <a:r>
              <a:rPr lang="en-US" sz="1600" b="1" dirty="0"/>
              <a:t>O</a:t>
            </a:r>
            <a:r>
              <a:rPr lang="en-US" sz="1600" b="1" baseline="-25000" dirty="0"/>
              <a:t>3 </a:t>
            </a:r>
            <a:r>
              <a:rPr lang="en-US" sz="1600" b="1" dirty="0"/>
              <a:t>- ZrO</a:t>
            </a:r>
            <a:r>
              <a:rPr lang="en-US" sz="1600" b="1" baseline="-25000" dirty="0"/>
              <a:t>2</a:t>
            </a:r>
          </a:p>
          <a:p>
            <a:pPr marL="725488" lvl="2">
              <a:lnSpc>
                <a:spcPct val="100000"/>
              </a:lnSpc>
            </a:pPr>
            <a:r>
              <a:rPr lang="en-US" sz="1600" b="1" dirty="0"/>
              <a:t>stable up to 700°C for 2 </a:t>
            </a:r>
            <a:r>
              <a:rPr lang="en-US" sz="1600" b="1" dirty="0" err="1"/>
              <a:t>hrs</a:t>
            </a:r>
            <a:r>
              <a:rPr lang="en-US" sz="1600" b="1" dirty="0"/>
              <a:t> in high vacuum</a:t>
            </a:r>
            <a:br>
              <a:rPr lang="en-US" sz="1600" dirty="0"/>
            </a:br>
            <a:r>
              <a:rPr lang="en-US" sz="1600" i="1" dirty="0"/>
              <a:t>(Nb/Nb3Sn deposition conditions)</a:t>
            </a:r>
          </a:p>
          <a:p>
            <a:pPr marL="725488" lvl="2">
              <a:lnSpc>
                <a:spcPct val="100000"/>
              </a:lnSpc>
            </a:pPr>
            <a:r>
              <a:rPr lang="en-US" sz="1600" dirty="0"/>
              <a:t>High Pressure Rinsing (HPR) test passed</a:t>
            </a:r>
          </a:p>
          <a:p>
            <a:pPr marL="39688" lvl="1" indent="0">
              <a:lnSpc>
                <a:spcPct val="100000"/>
              </a:lnSpc>
              <a:buNone/>
            </a:pPr>
            <a:r>
              <a:rPr lang="en-US" sz="1600" dirty="0"/>
              <a:t>Studied the influence of the film structure and chemical composition on the superconducting film growth</a:t>
            </a:r>
          </a:p>
          <a:p>
            <a:pPr marL="725488" lvl="2">
              <a:lnSpc>
                <a:spcPct val="100000"/>
              </a:lnSpc>
            </a:pPr>
            <a:r>
              <a:rPr lang="en-US" sz="1600" dirty="0"/>
              <a:t>The presence of an </a:t>
            </a:r>
            <a:r>
              <a:rPr lang="en-US" sz="1600" b="1" dirty="0"/>
              <a:t>ALD Al</a:t>
            </a:r>
            <a:r>
              <a:rPr lang="en-US" sz="1600" b="1" baseline="-25000" dirty="0"/>
              <a:t>2</a:t>
            </a:r>
            <a:r>
              <a:rPr lang="en-US" sz="1600" b="1" dirty="0"/>
              <a:t>O</a:t>
            </a:r>
            <a:r>
              <a:rPr lang="en-US" sz="1600" b="1" baseline="-25000" dirty="0"/>
              <a:t>3</a:t>
            </a:r>
            <a:r>
              <a:rPr lang="en-US" sz="1600" b="1" dirty="0"/>
              <a:t> layer does bot affect the structural and superconducting properties </a:t>
            </a:r>
            <a:r>
              <a:rPr lang="en-US" sz="1600" dirty="0"/>
              <a:t>of Nb films deposited on top</a:t>
            </a:r>
            <a:br>
              <a:rPr lang="en-US" sz="1600" dirty="0"/>
            </a:br>
            <a:r>
              <a:rPr lang="en-US" sz="1600" dirty="0"/>
              <a:t>(XRD, Tunneling spectroscopy, TEM).</a:t>
            </a:r>
          </a:p>
        </p:txBody>
      </p:sp>
      <p:sp>
        <p:nvSpPr>
          <p:cNvPr id="24" name="ZoneTexte 15">
            <a:extLst>
              <a:ext uri="{FF2B5EF4-FFF2-40B4-BE49-F238E27FC236}">
                <a16:creationId xmlns:a16="http://schemas.microsoft.com/office/drawing/2014/main" id="{ADFBDBB9-FA0C-EB75-A18E-58D315211C2E}"/>
              </a:ext>
            </a:extLst>
          </p:cNvPr>
          <p:cNvSpPr txBox="1"/>
          <p:nvPr/>
        </p:nvSpPr>
        <p:spPr>
          <a:xfrm>
            <a:off x="300396" y="4813670"/>
            <a:ext cx="8819567" cy="1738938"/>
          </a:xfrm>
          <a:prstGeom prst="rect">
            <a:avLst/>
          </a:prstGeom>
          <a:noFill/>
        </p:spPr>
        <p:txBody>
          <a:bodyPr wrap="square">
            <a:spAutoFit/>
          </a:bodyPr>
          <a:lstStyle/>
          <a:p>
            <a:pPr lvl="1"/>
            <a:r>
              <a:rPr lang="en-US" sz="1600" b="1" dirty="0">
                <a:solidFill>
                  <a:srgbClr val="8CA72B"/>
                </a:solidFill>
              </a:rPr>
              <a:t>FIRST IMPLEMENTATIONS</a:t>
            </a:r>
          </a:p>
          <a:p>
            <a:pPr marL="1882775" lvl="1"/>
            <a:r>
              <a:rPr lang="en-US" sz="1600" dirty="0"/>
              <a:t>Coated a 1.3 GHz Cu cavity (deposition system built in IFAST) from </a:t>
            </a:r>
            <a:r>
              <a:rPr lang="en-US" sz="1600" b="1" dirty="0"/>
              <a:t>CERN</a:t>
            </a:r>
            <a:r>
              <a:rPr lang="en-US" sz="1600" dirty="0"/>
              <a:t> with 20 nm thick Al</a:t>
            </a:r>
            <a:r>
              <a:rPr lang="en-US" sz="1600" baseline="-25000" dirty="0"/>
              <a:t>2</a:t>
            </a:r>
            <a:r>
              <a:rPr lang="en-US" sz="1600" dirty="0"/>
              <a:t>O</a:t>
            </a:r>
            <a:r>
              <a:rPr lang="en-US" sz="1600" baseline="-25000" dirty="0"/>
              <a:t>3</a:t>
            </a:r>
            <a:r>
              <a:rPr lang="en-US" sz="1600" dirty="0"/>
              <a:t> layer – sent back to CERN for </a:t>
            </a:r>
            <a:r>
              <a:rPr lang="en-US" sz="1600" b="1" dirty="0"/>
              <a:t>Nb deposition by HiPIMS</a:t>
            </a:r>
          </a:p>
          <a:p>
            <a:pPr marL="1882775" lvl="1">
              <a:buNone/>
            </a:pPr>
            <a:r>
              <a:rPr lang="en-US" sz="1600" i="1" dirty="0"/>
              <a:t>	</a:t>
            </a:r>
            <a:r>
              <a:rPr lang="en-US" sz="1600" i="1" dirty="0">
                <a:sym typeface="Wingdings" panose="05000000000000000000" pitchFamily="2" charset="2"/>
              </a:rPr>
              <a:t> </a:t>
            </a:r>
            <a:r>
              <a:rPr lang="en-US" sz="1600" i="1" dirty="0"/>
              <a:t>problem of Nb delamination after HPR</a:t>
            </a:r>
          </a:p>
          <a:p>
            <a:pPr marL="457200" lvl="1" indent="0">
              <a:buNone/>
            </a:pPr>
            <a:endParaRPr lang="en-US" sz="1050" dirty="0"/>
          </a:p>
          <a:p>
            <a:pPr lvl="1"/>
            <a:r>
              <a:rPr lang="en-US" sz="1600" dirty="0"/>
              <a:t>Coated EP Cu samples from </a:t>
            </a:r>
            <a:r>
              <a:rPr lang="en-US" sz="1600" b="1" dirty="0"/>
              <a:t>INFN-LNL </a:t>
            </a:r>
            <a:r>
              <a:rPr lang="en-US" sz="1600" dirty="0"/>
              <a:t>with several oxide ALD layers alloys sent back to INFN for Nb and </a:t>
            </a:r>
            <a:r>
              <a:rPr lang="en-US" sz="1600" b="1" dirty="0"/>
              <a:t>Nb</a:t>
            </a:r>
            <a:r>
              <a:rPr lang="en-US" sz="1600" b="1" baseline="-25000" dirty="0"/>
              <a:t>3</a:t>
            </a:r>
            <a:r>
              <a:rPr lang="en-US" sz="1600" b="1" dirty="0"/>
              <a:t>Sn deposition</a:t>
            </a:r>
          </a:p>
        </p:txBody>
      </p:sp>
      <p:pic>
        <p:nvPicPr>
          <p:cNvPr id="25" name="Image 18">
            <a:extLst>
              <a:ext uri="{FF2B5EF4-FFF2-40B4-BE49-F238E27FC236}">
                <a16:creationId xmlns:a16="http://schemas.microsoft.com/office/drawing/2014/main" id="{AB87A90F-FCBB-804E-9944-66B7364CB45F}"/>
              </a:ext>
            </a:extLst>
          </p:cNvPr>
          <p:cNvPicPr>
            <a:picLocks noChangeAspect="1"/>
          </p:cNvPicPr>
          <p:nvPr/>
        </p:nvPicPr>
        <p:blipFill>
          <a:blip r:embed="rId7"/>
          <a:stretch>
            <a:fillRect/>
          </a:stretch>
        </p:blipFill>
        <p:spPr>
          <a:xfrm>
            <a:off x="781488" y="5207102"/>
            <a:ext cx="1424555" cy="631910"/>
          </a:xfrm>
          <a:prstGeom prst="rect">
            <a:avLst/>
          </a:prstGeom>
        </p:spPr>
      </p:pic>
      <p:pic>
        <p:nvPicPr>
          <p:cNvPr id="26" name="Picture 2" descr="Tick Immagini - Sfoglia 574,582 foto, vettoriali e video Stock | Adobe Stock">
            <a:extLst>
              <a:ext uri="{FF2B5EF4-FFF2-40B4-BE49-F238E27FC236}">
                <a16:creationId xmlns:a16="http://schemas.microsoft.com/office/drawing/2014/main" id="{59841749-1750-0A62-F416-2E5D7262217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771076" y="1262529"/>
            <a:ext cx="299587" cy="2701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66F23AA6-776C-413D-2796-591395E9ACF6}"/>
              </a:ext>
            </a:extLst>
          </p:cNvPr>
          <p:cNvSpPr txBox="1"/>
          <p:nvPr/>
        </p:nvSpPr>
        <p:spPr>
          <a:xfrm>
            <a:off x="3067919" y="284907"/>
            <a:ext cx="7817846"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3.4 </a:t>
            </a:r>
            <a:r>
              <a:rPr lang="en-US" sz="2800" dirty="0">
                <a:solidFill>
                  <a:schemeClr val="bg2">
                    <a:lumMod val="50000"/>
                  </a:schemeClr>
                </a:solidFill>
              </a:rPr>
              <a:t>– Adaptive Layers - </a:t>
            </a:r>
            <a:r>
              <a:rPr lang="en-US" sz="2800" b="1" dirty="0">
                <a:solidFill>
                  <a:schemeClr val="bg2">
                    <a:lumMod val="50000"/>
                  </a:schemeClr>
                </a:solidFill>
              </a:rPr>
              <a:t>achievements </a:t>
            </a:r>
            <a:endParaRPr lang="en-US" sz="2000" b="1" dirty="0">
              <a:solidFill>
                <a:schemeClr val="bg2">
                  <a:lumMod val="50000"/>
                </a:schemeClr>
              </a:solidFill>
            </a:endParaRPr>
          </a:p>
        </p:txBody>
      </p:sp>
    </p:spTree>
    <p:extLst>
      <p:ext uri="{BB962C8B-B14F-4D97-AF65-F5344CB8AC3E}">
        <p14:creationId xmlns:p14="http://schemas.microsoft.com/office/powerpoint/2010/main" val="90121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E7AEC-E4DB-04F1-E003-859E11CE56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16DB1A3-62F6-246C-8C40-81DA3E68DF2F}"/>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3.5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7255D2E4-820B-AE2C-453A-AF2BD0DC4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FF078BBD-A37E-B39D-80C9-CA22EFF58891}"/>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Working Cavity </a:t>
            </a:r>
            <a:r>
              <a:rPr lang="en-US" sz="2400" dirty="0">
                <a:solidFill>
                  <a:srgbClr val="012556"/>
                </a:solidFill>
              </a:rPr>
              <a:t>(INFN, CEA, HZB, </a:t>
            </a:r>
            <a:r>
              <a:rPr lang="en-US" sz="2400" b="1" dirty="0">
                <a:solidFill>
                  <a:srgbClr val="012556"/>
                </a:solidFill>
              </a:rPr>
              <a:t>UKRI</a:t>
            </a:r>
            <a:r>
              <a:rPr lang="en-US" sz="2400" dirty="0">
                <a:solidFill>
                  <a:srgbClr val="012556"/>
                </a:solidFill>
              </a:rPr>
              <a:t>) </a:t>
            </a:r>
            <a:r>
              <a:rPr lang="en-US" sz="2400" i="1" dirty="0">
                <a:solidFill>
                  <a:srgbClr val="012556"/>
                </a:solidFill>
              </a:rPr>
              <a:t>– Reza Valizadeh</a:t>
            </a:r>
          </a:p>
        </p:txBody>
      </p:sp>
      <p:sp>
        <p:nvSpPr>
          <p:cNvPr id="11" name="Segnaposto contenuto 2">
            <a:extLst>
              <a:ext uri="{FF2B5EF4-FFF2-40B4-BE49-F238E27FC236}">
                <a16:creationId xmlns:a16="http://schemas.microsoft.com/office/drawing/2014/main" id="{68C4DFD9-5070-9366-D506-46BC81C050D4}"/>
              </a:ext>
            </a:extLst>
          </p:cNvPr>
          <p:cNvSpPr txBox="1">
            <a:spLocks/>
          </p:cNvSpPr>
          <p:nvPr/>
        </p:nvSpPr>
        <p:spPr>
          <a:xfrm>
            <a:off x="838200" y="2573383"/>
            <a:ext cx="10515600" cy="2246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dirty="0">
                <a:solidFill>
                  <a:srgbClr val="012556"/>
                </a:solidFill>
              </a:rPr>
              <a:t>Objectives</a:t>
            </a:r>
            <a:endParaRPr lang="en-US" i="1" dirty="0">
              <a:solidFill>
                <a:srgbClr val="012556"/>
              </a:solidFill>
            </a:endParaRPr>
          </a:p>
          <a:p>
            <a:pPr>
              <a:lnSpc>
                <a:spcPct val="100000"/>
              </a:lnSpc>
              <a:buFont typeface="Montserrat" panose="00000500000000000000" pitchFamily="50" charset="0"/>
              <a:buChar char="▶"/>
            </a:pPr>
            <a:r>
              <a:rPr lang="en-US" sz="1800" dirty="0"/>
              <a:t>Improve I.FAST 1.3-GHz superconducting coating recipe based on Tasks 3.2-3.4 results.</a:t>
            </a:r>
          </a:p>
          <a:p>
            <a:pPr>
              <a:lnSpc>
                <a:spcPct val="100000"/>
              </a:lnSpc>
              <a:buFont typeface="Montserrat" panose="00000500000000000000" pitchFamily="50" charset="0"/>
              <a:buChar char="▶"/>
            </a:pPr>
            <a:r>
              <a:rPr lang="en-US" sz="1800" dirty="0"/>
              <a:t>Prepare 1.3-GHz thin film cavities with an optimized coating recipe.</a:t>
            </a:r>
          </a:p>
          <a:p>
            <a:pPr>
              <a:lnSpc>
                <a:spcPct val="100000"/>
              </a:lnSpc>
              <a:buFont typeface="Montserrat" panose="00000500000000000000" pitchFamily="50" charset="0"/>
              <a:buChar char="▶"/>
            </a:pPr>
            <a:r>
              <a:rPr lang="en-US" sz="1800" dirty="0"/>
              <a:t>Perform full cavity characterization @4.2 K (Q vs E, Q vs F, and flux trapping in the </a:t>
            </a:r>
            <a:r>
              <a:rPr lang="en-US" sz="1800" dirty="0" err="1"/>
              <a:t>VTS@SupraLab</a:t>
            </a:r>
            <a:r>
              <a:rPr lang="en-US" sz="1800" dirty="0"/>
              <a:t> vertical test stand).</a:t>
            </a:r>
          </a:p>
        </p:txBody>
      </p:sp>
      <p:sp>
        <p:nvSpPr>
          <p:cNvPr id="12" name="CasellaDiTesto 11">
            <a:extLst>
              <a:ext uri="{FF2B5EF4-FFF2-40B4-BE49-F238E27FC236}">
                <a16:creationId xmlns:a16="http://schemas.microsoft.com/office/drawing/2014/main" id="{27ACECF2-ADB5-1784-B20E-B3F31B705970}"/>
              </a:ext>
            </a:extLst>
          </p:cNvPr>
          <p:cNvSpPr txBox="1"/>
          <p:nvPr/>
        </p:nvSpPr>
        <p:spPr>
          <a:xfrm>
            <a:off x="838201" y="4891427"/>
            <a:ext cx="11149361" cy="369332"/>
          </a:xfrm>
          <a:prstGeom prst="rect">
            <a:avLst/>
          </a:prstGeom>
          <a:noFill/>
        </p:spPr>
        <p:txBody>
          <a:bodyPr wrap="square">
            <a:spAutoFit/>
          </a:bodyPr>
          <a:lstStyle/>
          <a:p>
            <a:pPr marL="0" indent="0" algn="l">
              <a:buNone/>
            </a:pPr>
            <a:r>
              <a:rPr lang="en-US" sz="1800" b="1" i="0" u="none" strike="noStrike" baseline="0" dirty="0">
                <a:solidFill>
                  <a:srgbClr val="1B3C70"/>
                </a:solidFill>
              </a:rPr>
              <a:t>Deliverable 3.4</a:t>
            </a:r>
            <a:r>
              <a:rPr lang="en-US" sz="1800" b="1" i="0" u="none" strike="noStrike" baseline="0" dirty="0"/>
              <a:t> </a:t>
            </a:r>
            <a:r>
              <a:rPr lang="en-US" sz="1800" b="0" i="0" u="none" strike="noStrike" baseline="0" dirty="0"/>
              <a:t>4.5-K Cavity Report on 4.5-K Cavity performance &amp; tunability tests </a:t>
            </a:r>
            <a:r>
              <a:rPr lang="en-US" sz="1800" b="0" i="0" u="none" strike="noStrike" baseline="0" dirty="0">
                <a:solidFill>
                  <a:srgbClr val="A4C137"/>
                </a:solidFill>
              </a:rPr>
              <a:t>- INFN</a:t>
            </a:r>
            <a:r>
              <a:rPr lang="en-US" sz="1800" b="0" i="1" u="none" strike="noStrike" baseline="0" dirty="0">
                <a:solidFill>
                  <a:srgbClr val="A4C137"/>
                </a:solidFill>
              </a:rPr>
              <a:t> - Report </a:t>
            </a:r>
            <a:r>
              <a:rPr lang="en-US" sz="1800" b="0" i="1" u="none" strike="noStrike" baseline="0" dirty="0">
                <a:solidFill>
                  <a:srgbClr val="1B3C70"/>
                </a:solidFill>
              </a:rPr>
              <a:t>M46</a:t>
            </a:r>
          </a:p>
        </p:txBody>
      </p:sp>
      <p:sp>
        <p:nvSpPr>
          <p:cNvPr id="13" name="CasellaDiTesto 12">
            <a:extLst>
              <a:ext uri="{FF2B5EF4-FFF2-40B4-BE49-F238E27FC236}">
                <a16:creationId xmlns:a16="http://schemas.microsoft.com/office/drawing/2014/main" id="{17490AA0-6A8A-F35F-5A5A-3AC64A2CBAE4}"/>
              </a:ext>
            </a:extLst>
          </p:cNvPr>
          <p:cNvSpPr txBox="1"/>
          <p:nvPr/>
        </p:nvSpPr>
        <p:spPr>
          <a:xfrm>
            <a:off x="838200" y="5288687"/>
            <a:ext cx="10770222" cy="369332"/>
          </a:xfrm>
          <a:prstGeom prst="rect">
            <a:avLst/>
          </a:prstGeom>
          <a:noFill/>
        </p:spPr>
        <p:txBody>
          <a:bodyPr wrap="square">
            <a:spAutoFit/>
          </a:bodyPr>
          <a:lstStyle/>
          <a:p>
            <a:pPr marL="0" indent="0" algn="l">
              <a:buNone/>
            </a:pPr>
            <a:r>
              <a:rPr lang="en-US" sz="1800" b="1" i="0" u="none" strike="noStrike" baseline="0" dirty="0">
                <a:solidFill>
                  <a:srgbClr val="1B3C70"/>
                </a:solidFill>
              </a:rPr>
              <a:t>Milestone 3.4</a:t>
            </a:r>
            <a:r>
              <a:rPr lang="en-US" sz="1800" b="1" i="0" u="none" strike="noStrike" baseline="0" dirty="0"/>
              <a:t> </a:t>
            </a:r>
            <a:r>
              <a:rPr lang="en-US" sz="1800" b="0" i="0" u="none" strike="noStrike" baseline="0" dirty="0"/>
              <a:t>Characterization of Nb3Sn reference cavity </a:t>
            </a:r>
            <a:r>
              <a:rPr lang="en-US" sz="1800" b="0" i="0" u="none" strike="noStrike" baseline="0" dirty="0">
                <a:solidFill>
                  <a:srgbClr val="A4C137"/>
                </a:solidFill>
              </a:rPr>
              <a:t>- </a:t>
            </a:r>
            <a:r>
              <a:rPr lang="en-US" sz="1800" b="0" i="1" u="none" strike="noStrike" baseline="0" dirty="0">
                <a:solidFill>
                  <a:srgbClr val="A4C137"/>
                </a:solidFill>
              </a:rPr>
              <a:t>Test report </a:t>
            </a:r>
            <a:r>
              <a:rPr lang="en-US" sz="1800" b="0" i="1" u="none" strike="noStrike" baseline="0" dirty="0">
                <a:solidFill>
                  <a:srgbClr val="1B3C70"/>
                </a:solidFill>
              </a:rPr>
              <a:t>M34</a:t>
            </a:r>
          </a:p>
        </p:txBody>
      </p:sp>
      <p:sp>
        <p:nvSpPr>
          <p:cNvPr id="3" name="Segnaposto numero diapositiva 2">
            <a:extLst>
              <a:ext uri="{FF2B5EF4-FFF2-40B4-BE49-F238E27FC236}">
                <a16:creationId xmlns:a16="http://schemas.microsoft.com/office/drawing/2014/main" id="{3261CA98-F1EF-5A23-A65F-DC700CF89D49}"/>
              </a:ext>
            </a:extLst>
          </p:cNvPr>
          <p:cNvSpPr>
            <a:spLocks noGrp="1"/>
          </p:cNvSpPr>
          <p:nvPr>
            <p:ph type="sldNum" sz="quarter" idx="12"/>
          </p:nvPr>
        </p:nvSpPr>
        <p:spPr/>
        <p:txBody>
          <a:bodyPr/>
          <a:lstStyle/>
          <a:p>
            <a:fld id="{4068FCCF-9A80-B240-8D85-84F960565AFA}" type="slidenum">
              <a:rPr lang="en-BE" smtClean="0"/>
              <a:t>17</a:t>
            </a:fld>
            <a:endParaRPr lang="en-BE"/>
          </a:p>
        </p:txBody>
      </p:sp>
      <p:pic>
        <p:nvPicPr>
          <p:cNvPr id="6" name="Picture 4" descr="1.814 immagini, foto stock, oggetti 3D e immagini vettoriali Ongoing icon |  Shutterstock">
            <a:extLst>
              <a:ext uri="{FF2B5EF4-FFF2-40B4-BE49-F238E27FC236}">
                <a16:creationId xmlns:a16="http://schemas.microsoft.com/office/drawing/2014/main" id="{A0BE9DF2-567E-C8A1-A81F-23ECAE46226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59821" y="4916002"/>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1.814 immagini, foto stock, oggetti 3D e immagini vettoriali Ongoing icon |  Shutterstock">
            <a:extLst>
              <a:ext uri="{FF2B5EF4-FFF2-40B4-BE49-F238E27FC236}">
                <a16:creationId xmlns:a16="http://schemas.microsoft.com/office/drawing/2014/main" id="{D5FCE87E-968A-776A-146D-4C88E86AF55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59820" y="5350261"/>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8F282062-25FE-A66B-E6A2-9E11DA8326DD}"/>
              </a:ext>
            </a:extLst>
          </p:cNvPr>
          <p:cNvSpPr txBox="1"/>
          <p:nvPr/>
        </p:nvSpPr>
        <p:spPr>
          <a:xfrm>
            <a:off x="11008477" y="4894856"/>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sp>
        <p:nvSpPr>
          <p:cNvPr id="9" name="TextBox 2">
            <a:extLst>
              <a:ext uri="{FF2B5EF4-FFF2-40B4-BE49-F238E27FC236}">
                <a16:creationId xmlns:a16="http://schemas.microsoft.com/office/drawing/2014/main" id="{37CF9037-1536-9E2F-7239-B6F7655BB98B}"/>
              </a:ext>
            </a:extLst>
          </p:cNvPr>
          <p:cNvSpPr txBox="1"/>
          <p:nvPr/>
        </p:nvSpPr>
        <p:spPr>
          <a:xfrm>
            <a:off x="8372971" y="5319423"/>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spTree>
    <p:extLst>
      <p:ext uri="{BB962C8B-B14F-4D97-AF65-F5344CB8AC3E}">
        <p14:creationId xmlns:p14="http://schemas.microsoft.com/office/powerpoint/2010/main" val="334607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FAF94-EC1D-0ADD-2543-44A8D932565A}"/>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9A75D738-2561-BDFE-15A9-3610B9237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B01B2C62-2E26-2A30-AF8E-CFA780512021}"/>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Segnaposto numero diapositiva 2">
            <a:extLst>
              <a:ext uri="{FF2B5EF4-FFF2-40B4-BE49-F238E27FC236}">
                <a16:creationId xmlns:a16="http://schemas.microsoft.com/office/drawing/2014/main" id="{25A6F74F-6534-3B59-BE7A-5F624BA2DFC0}"/>
              </a:ext>
            </a:extLst>
          </p:cNvPr>
          <p:cNvSpPr>
            <a:spLocks noGrp="1"/>
          </p:cNvSpPr>
          <p:nvPr>
            <p:ph type="sldNum" sz="quarter" idx="12"/>
          </p:nvPr>
        </p:nvSpPr>
        <p:spPr/>
        <p:txBody>
          <a:bodyPr/>
          <a:lstStyle/>
          <a:p>
            <a:fld id="{4068FCCF-9A80-B240-8D85-84F960565AFA}" type="slidenum">
              <a:rPr lang="en-BE" smtClean="0"/>
              <a:t>18</a:t>
            </a:fld>
            <a:endParaRPr lang="en-BE"/>
          </a:p>
        </p:txBody>
      </p:sp>
      <p:pic>
        <p:nvPicPr>
          <p:cNvPr id="8" name="Picture 3" descr="Logo&#10;&#10;Description automatically generated">
            <a:extLst>
              <a:ext uri="{FF2B5EF4-FFF2-40B4-BE49-F238E27FC236}">
                <a16:creationId xmlns:a16="http://schemas.microsoft.com/office/drawing/2014/main" id="{47F8BED0-C8CE-0BA2-ADAD-00D92A1B1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9102" y="338582"/>
            <a:ext cx="894061" cy="515969"/>
          </a:xfrm>
          <a:prstGeom prst="rect">
            <a:avLst/>
          </a:prstGeom>
        </p:spPr>
      </p:pic>
      <p:sp>
        <p:nvSpPr>
          <p:cNvPr id="6" name="Segnaposto contenuto 2">
            <a:extLst>
              <a:ext uri="{FF2B5EF4-FFF2-40B4-BE49-F238E27FC236}">
                <a16:creationId xmlns:a16="http://schemas.microsoft.com/office/drawing/2014/main" id="{DB1B57CD-5FE6-70B9-C962-BB1C84477CA7}"/>
              </a:ext>
            </a:extLst>
          </p:cNvPr>
          <p:cNvSpPr txBox="1">
            <a:spLocks/>
          </p:cNvSpPr>
          <p:nvPr/>
        </p:nvSpPr>
        <p:spPr>
          <a:xfrm>
            <a:off x="583356" y="1383236"/>
            <a:ext cx="5736604" cy="53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1BF31"/>
                </a:solidFill>
              </a:rPr>
              <a:t>1. Optimized coating recipe</a:t>
            </a:r>
          </a:p>
        </p:txBody>
      </p:sp>
      <p:pic>
        <p:nvPicPr>
          <p:cNvPr id="20" name="Immagine 19" descr="The image is a scientific report abstract discussing the process of creating Cu-compatible Nb3Sn films using DC magnetron sputtering from a stoichiometric target.&#10;&#10;Il contenuto generato dall'IA potrebbe non essere corretto.">
            <a:hlinkClick r:id="rId5"/>
            <a:extLst>
              <a:ext uri="{FF2B5EF4-FFF2-40B4-BE49-F238E27FC236}">
                <a16:creationId xmlns:a16="http://schemas.microsoft.com/office/drawing/2014/main" id="{C9747860-0CED-F1BB-861E-2DBDEF0DD2E5}"/>
              </a:ext>
            </a:extLst>
          </p:cNvPr>
          <p:cNvPicPr>
            <a:picLocks noChangeAspect="1"/>
          </p:cNvPicPr>
          <p:nvPr/>
        </p:nvPicPr>
        <p:blipFill>
          <a:blip r:embed="rId6"/>
          <a:stretch>
            <a:fillRect/>
          </a:stretch>
        </p:blipFill>
        <p:spPr>
          <a:xfrm>
            <a:off x="6620408" y="1240654"/>
            <a:ext cx="3075029" cy="1250427"/>
          </a:xfrm>
          <a:prstGeom prst="rect">
            <a:avLst/>
          </a:prstGeom>
          <a:ln>
            <a:solidFill>
              <a:schemeClr val="tx1"/>
            </a:solidFill>
          </a:ln>
        </p:spPr>
      </p:pic>
      <p:sp>
        <p:nvSpPr>
          <p:cNvPr id="16" name="Segnaposto contenuto 2">
            <a:extLst>
              <a:ext uri="{FF2B5EF4-FFF2-40B4-BE49-F238E27FC236}">
                <a16:creationId xmlns:a16="http://schemas.microsoft.com/office/drawing/2014/main" id="{C55D36AC-8752-EAB7-7504-B8B893A0C306}"/>
              </a:ext>
            </a:extLst>
          </p:cNvPr>
          <p:cNvSpPr txBox="1">
            <a:spLocks/>
          </p:cNvSpPr>
          <p:nvPr/>
        </p:nvSpPr>
        <p:spPr>
          <a:xfrm>
            <a:off x="583356" y="2188784"/>
            <a:ext cx="5736604" cy="53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1BF31"/>
                </a:solidFill>
              </a:rPr>
              <a:t>2 . RF Test on QPR </a:t>
            </a:r>
            <a:r>
              <a:rPr lang="en-US" sz="2400" b="1" i="1" dirty="0">
                <a:solidFill>
                  <a:srgbClr val="A1BF31"/>
                </a:solidFill>
              </a:rPr>
              <a:t>(recipe validation)</a:t>
            </a:r>
          </a:p>
        </p:txBody>
      </p:sp>
      <p:sp>
        <p:nvSpPr>
          <p:cNvPr id="18" name="CasellaDiTesto 46">
            <a:extLst>
              <a:ext uri="{FF2B5EF4-FFF2-40B4-BE49-F238E27FC236}">
                <a16:creationId xmlns:a16="http://schemas.microsoft.com/office/drawing/2014/main" id="{0F2CD6E6-BEF4-332F-8D42-8A87E2D11A80}"/>
              </a:ext>
            </a:extLst>
          </p:cNvPr>
          <p:cNvSpPr txBox="1">
            <a:spLocks/>
          </p:cNvSpPr>
          <p:nvPr/>
        </p:nvSpPr>
        <p:spPr>
          <a:xfrm>
            <a:off x="6620408" y="2615831"/>
            <a:ext cx="4583051" cy="1677126"/>
          </a:xfrm>
          <a:prstGeom prst="rect">
            <a:avLst/>
          </a:prstGeom>
          <a:noFill/>
        </p:spPr>
        <p:txBody>
          <a:bodyPr wrap="square">
            <a:spAutoFit/>
          </a:bodyPr>
          <a:lstStyle/>
          <a:p>
            <a:pPr>
              <a:lnSpc>
                <a:spcPct val="150000"/>
              </a:lnSpc>
            </a:pPr>
            <a:r>
              <a:rPr lang="en-GB" sz="1400" b="1" u="sng" noProof="0" dirty="0">
                <a:solidFill>
                  <a:srgbClr val="092049"/>
                </a:solidFill>
              </a:rPr>
              <a:t>Sample #2 on Nb3Sn on Nb bulk (State of the art)</a:t>
            </a:r>
          </a:p>
          <a:p>
            <a:pPr marL="285750" indent="-285750">
              <a:lnSpc>
                <a:spcPct val="150000"/>
              </a:lnSpc>
              <a:buFont typeface="Arial" panose="020B0604020202020204" pitchFamily="34" charset="0"/>
              <a:buChar char="•"/>
            </a:pPr>
            <a:r>
              <a:rPr lang="en-GB" sz="1400" b="1" i="1" noProof="0" dirty="0">
                <a:solidFill>
                  <a:srgbClr val="092049"/>
                </a:solidFill>
              </a:rPr>
              <a:t>T</a:t>
            </a:r>
            <a:r>
              <a:rPr lang="en-GB" sz="1400" b="1" baseline="-25000" noProof="0" dirty="0">
                <a:solidFill>
                  <a:srgbClr val="092049"/>
                </a:solidFill>
              </a:rPr>
              <a:t>c</a:t>
            </a:r>
            <a:r>
              <a:rPr lang="en-GB" sz="1400" b="1" noProof="0" dirty="0">
                <a:solidFill>
                  <a:srgbClr val="092049"/>
                </a:solidFill>
              </a:rPr>
              <a:t> = </a:t>
            </a:r>
            <a:r>
              <a:rPr lang="en-GB" sz="1400" b="1" noProof="0" dirty="0">
                <a:solidFill>
                  <a:srgbClr val="A1BF31"/>
                </a:solidFill>
              </a:rPr>
              <a:t>17.45 K</a:t>
            </a:r>
            <a:endParaRPr lang="en-GB" sz="1400" noProof="0" dirty="0">
              <a:solidFill>
                <a:srgbClr val="A1BF31"/>
              </a:solidFill>
            </a:endParaRPr>
          </a:p>
          <a:p>
            <a:pPr marL="285750" indent="-285750">
              <a:lnSpc>
                <a:spcPct val="150000"/>
              </a:lnSpc>
              <a:buFont typeface="Arial" panose="020B0604020202020204" pitchFamily="34" charset="0"/>
              <a:buChar char="•"/>
            </a:pPr>
            <a:r>
              <a:rPr lang="en-GB" sz="1400" b="1" dirty="0">
                <a:solidFill>
                  <a:srgbClr val="092049"/>
                </a:solidFill>
              </a:rPr>
              <a:t>Quench </a:t>
            </a:r>
            <a:r>
              <a:rPr lang="en-GB" sz="1400" b="1" dirty="0">
                <a:solidFill>
                  <a:srgbClr val="A1BF31"/>
                </a:solidFill>
              </a:rPr>
              <a:t>&gt; 85 mT </a:t>
            </a:r>
            <a:r>
              <a:rPr lang="en-GB" sz="1400" dirty="0">
                <a:solidFill>
                  <a:srgbClr val="092049"/>
                </a:solidFill>
              </a:rPr>
              <a:t>extrapolated @ 0 K</a:t>
            </a:r>
            <a:endParaRPr lang="en-GB" sz="1400" noProof="0" dirty="0">
              <a:solidFill>
                <a:srgbClr val="092049"/>
              </a:solidFill>
            </a:endParaRPr>
          </a:p>
          <a:p>
            <a:pPr marL="285750" indent="-285750">
              <a:lnSpc>
                <a:spcPct val="150000"/>
              </a:lnSpc>
              <a:buFont typeface="Arial" panose="020B0604020202020204" pitchFamily="34" charset="0"/>
              <a:buChar char="•"/>
            </a:pPr>
            <a:r>
              <a:rPr lang="en-GB" sz="1400" b="1" i="1" noProof="0" dirty="0">
                <a:solidFill>
                  <a:srgbClr val="A1BF31"/>
                </a:solidFill>
              </a:rPr>
              <a:t>R</a:t>
            </a:r>
            <a:r>
              <a:rPr lang="en-GB" sz="1400" b="1" baseline="-25000" noProof="0" dirty="0">
                <a:solidFill>
                  <a:srgbClr val="A1BF31"/>
                </a:solidFill>
              </a:rPr>
              <a:t>s</a:t>
            </a:r>
            <a:r>
              <a:rPr lang="en-GB" sz="1400" b="1" noProof="0" dirty="0">
                <a:solidFill>
                  <a:srgbClr val="A1BF31"/>
                </a:solidFill>
              </a:rPr>
              <a:t> </a:t>
            </a:r>
            <a:r>
              <a:rPr lang="en-GB" sz="1400" b="1" dirty="0">
                <a:solidFill>
                  <a:srgbClr val="A1BF31"/>
                </a:solidFill>
              </a:rPr>
              <a:t>&lt; 9</a:t>
            </a:r>
            <a:r>
              <a:rPr lang="en-GB" sz="1400" b="1" noProof="0" dirty="0">
                <a:solidFill>
                  <a:srgbClr val="A1BF31"/>
                </a:solidFill>
              </a:rPr>
              <a:t> </a:t>
            </a:r>
            <a:r>
              <a:rPr lang="en-GB" sz="1400" b="1" noProof="0" dirty="0" err="1">
                <a:solidFill>
                  <a:srgbClr val="A1BF31"/>
                </a:solidFill>
              </a:rPr>
              <a:t>n</a:t>
            </a:r>
            <a:r>
              <a:rPr lang="en-GB" sz="1400" b="1" noProof="0" dirty="0" err="1">
                <a:solidFill>
                  <a:srgbClr val="A1BF31"/>
                </a:solidFill>
                <a:cs typeface="Calibri" panose="020F0502020204030204" pitchFamily="34" charset="0"/>
              </a:rPr>
              <a:t>Ω</a:t>
            </a:r>
            <a:r>
              <a:rPr lang="en-GB" sz="1400" b="1" noProof="0" dirty="0">
                <a:solidFill>
                  <a:srgbClr val="A1BF31"/>
                </a:solidFill>
                <a:cs typeface="Calibri" panose="020F0502020204030204" pitchFamily="34" charset="0"/>
              </a:rPr>
              <a:t> </a:t>
            </a:r>
            <a:r>
              <a:rPr lang="en-GB" sz="1400" noProof="0" dirty="0">
                <a:solidFill>
                  <a:srgbClr val="092049"/>
                </a:solidFill>
                <a:cs typeface="Calibri" panose="020F0502020204030204" pitchFamily="34" charset="0"/>
              </a:rPr>
              <a:t>@ 4 K, 20 mT</a:t>
            </a:r>
          </a:p>
          <a:p>
            <a:pPr marL="285750" indent="-285750">
              <a:lnSpc>
                <a:spcPct val="150000"/>
              </a:lnSpc>
              <a:buFont typeface="Arial" panose="020B0604020202020204" pitchFamily="34" charset="0"/>
              <a:buChar char="•"/>
            </a:pPr>
            <a:r>
              <a:rPr lang="en-GB" sz="1400" b="1" dirty="0">
                <a:solidFill>
                  <a:srgbClr val="092049"/>
                </a:solidFill>
                <a:cs typeface="Calibri" panose="020F0502020204030204" pitchFamily="34" charset="0"/>
              </a:rPr>
              <a:t>Better than VTD sample </a:t>
            </a:r>
            <a:r>
              <a:rPr lang="en-GB" sz="1400" dirty="0">
                <a:solidFill>
                  <a:srgbClr val="092049"/>
                </a:solidFill>
                <a:cs typeface="Calibri" panose="020F0502020204030204" pitchFamily="34" charset="0"/>
              </a:rPr>
              <a:t>up to </a:t>
            </a:r>
            <a:r>
              <a:rPr lang="en-GB" sz="1400" b="1" dirty="0">
                <a:solidFill>
                  <a:srgbClr val="A1BF31"/>
                </a:solidFill>
                <a:cs typeface="Calibri" panose="020F0502020204030204" pitchFamily="34" charset="0"/>
              </a:rPr>
              <a:t>50 mT</a:t>
            </a:r>
          </a:p>
        </p:txBody>
      </p:sp>
      <p:pic>
        <p:nvPicPr>
          <p:cNvPr id="19" name="Immagine 18" descr="The image depicts a series of cylindrical, metallic components, likely part of an assembly or device, with labels indicating materials such as Nb (niobium), Cu (copper), and Nb3Sn (niobium-tin).&#10;&#10;Il contenuto generato dall'IA potrebbe non essere corretto.">
            <a:extLst>
              <a:ext uri="{FF2B5EF4-FFF2-40B4-BE49-F238E27FC236}">
                <a16:creationId xmlns:a16="http://schemas.microsoft.com/office/drawing/2014/main" id="{1DC61586-E1B6-56A8-E4CD-F4C06F83427D}"/>
              </a:ext>
            </a:extLst>
          </p:cNvPr>
          <p:cNvPicPr>
            <a:picLocks noChangeAspect="1"/>
          </p:cNvPicPr>
          <p:nvPr/>
        </p:nvPicPr>
        <p:blipFill>
          <a:blip r:embed="rId7"/>
          <a:stretch>
            <a:fillRect/>
          </a:stretch>
        </p:blipFill>
        <p:spPr>
          <a:xfrm>
            <a:off x="6024152" y="4345590"/>
            <a:ext cx="5285900" cy="2227503"/>
          </a:xfrm>
          <a:prstGeom prst="rect">
            <a:avLst/>
          </a:prstGeom>
        </p:spPr>
      </p:pic>
      <p:pic>
        <p:nvPicPr>
          <p:cNvPr id="21" name="Immagine 20">
            <a:extLst>
              <a:ext uri="{FF2B5EF4-FFF2-40B4-BE49-F238E27FC236}">
                <a16:creationId xmlns:a16="http://schemas.microsoft.com/office/drawing/2014/main" id="{0E750C13-F218-5958-920A-77BAD21E692B}"/>
              </a:ext>
            </a:extLst>
          </p:cNvPr>
          <p:cNvPicPr>
            <a:picLocks noChangeAspect="1"/>
          </p:cNvPicPr>
          <p:nvPr/>
        </p:nvPicPr>
        <p:blipFill>
          <a:blip r:embed="rId8"/>
          <a:stretch>
            <a:fillRect/>
          </a:stretch>
        </p:blipFill>
        <p:spPr>
          <a:xfrm>
            <a:off x="505618" y="2694792"/>
            <a:ext cx="3919492" cy="3812301"/>
          </a:xfrm>
          <a:prstGeom prst="rect">
            <a:avLst/>
          </a:prstGeom>
        </p:spPr>
      </p:pic>
      <p:sp>
        <p:nvSpPr>
          <p:cNvPr id="22" name="CasellaDiTesto 21">
            <a:extLst>
              <a:ext uri="{FF2B5EF4-FFF2-40B4-BE49-F238E27FC236}">
                <a16:creationId xmlns:a16="http://schemas.microsoft.com/office/drawing/2014/main" id="{A1AA68E7-3F61-50B5-1130-E6F389890165}"/>
              </a:ext>
            </a:extLst>
          </p:cNvPr>
          <p:cNvSpPr txBox="1"/>
          <p:nvPr/>
        </p:nvSpPr>
        <p:spPr>
          <a:xfrm>
            <a:off x="3067919" y="3083157"/>
            <a:ext cx="3093984" cy="400110"/>
          </a:xfrm>
          <a:prstGeom prst="rect">
            <a:avLst/>
          </a:prstGeom>
          <a:noFill/>
        </p:spPr>
        <p:txBody>
          <a:bodyPr wrap="square">
            <a:spAutoFit/>
          </a:bodyPr>
          <a:lstStyle/>
          <a:p>
            <a:pPr marL="0" indent="0" algn="l">
              <a:buNone/>
            </a:pPr>
            <a:r>
              <a:rPr lang="en-US" sz="2000" b="1" i="1" u="none" strike="noStrike" baseline="0" dirty="0">
                <a:solidFill>
                  <a:srgbClr val="1B3C70"/>
                </a:solidFill>
              </a:rPr>
              <a:t>Q value 10 times &gt; LHC!</a:t>
            </a:r>
          </a:p>
        </p:txBody>
      </p:sp>
      <p:pic>
        <p:nvPicPr>
          <p:cNvPr id="23" name="Picture 3" descr="Logo&#10;&#10;Description automatically generated">
            <a:extLst>
              <a:ext uri="{FF2B5EF4-FFF2-40B4-BE49-F238E27FC236}">
                <a16:creationId xmlns:a16="http://schemas.microsoft.com/office/drawing/2014/main" id="{FEB1354F-68DF-6F1B-655B-0E89F847C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616" y="5831195"/>
            <a:ext cx="432033" cy="249329"/>
          </a:xfrm>
          <a:prstGeom prst="rect">
            <a:avLst/>
          </a:prstGeom>
        </p:spPr>
      </p:pic>
      <p:pic>
        <p:nvPicPr>
          <p:cNvPr id="24" name="Picture 2" descr="Helmholtz-Zentrum Berlin - Wikipedia">
            <a:extLst>
              <a:ext uri="{FF2B5EF4-FFF2-40B4-BE49-F238E27FC236}">
                <a16:creationId xmlns:a16="http://schemas.microsoft.com/office/drawing/2014/main" id="{D270AE63-A1CA-91B9-6BC1-BE12DF4025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5168" y="5850504"/>
            <a:ext cx="576872" cy="19731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ttore 2 16">
            <a:extLst>
              <a:ext uri="{FF2B5EF4-FFF2-40B4-BE49-F238E27FC236}">
                <a16:creationId xmlns:a16="http://schemas.microsoft.com/office/drawing/2014/main" id="{6822A240-B5E0-50C4-963C-A450AECCBD31}"/>
              </a:ext>
            </a:extLst>
          </p:cNvPr>
          <p:cNvCxnSpPr>
            <a:cxnSpLocks/>
          </p:cNvCxnSpPr>
          <p:nvPr/>
        </p:nvCxnSpPr>
        <p:spPr>
          <a:xfrm flipH="1">
            <a:off x="4602480" y="1651752"/>
            <a:ext cx="2017928" cy="0"/>
          </a:xfrm>
          <a:prstGeom prst="straightConnector1">
            <a:avLst/>
          </a:prstGeom>
          <a:ln w="38100">
            <a:solidFill>
              <a:srgbClr val="8CA72B"/>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 name="TextBox 3">
            <a:extLst>
              <a:ext uri="{FF2B5EF4-FFF2-40B4-BE49-F238E27FC236}">
                <a16:creationId xmlns:a16="http://schemas.microsoft.com/office/drawing/2014/main" id="{4EB02328-43B8-DAC1-228F-B965672916CD}"/>
              </a:ext>
            </a:extLst>
          </p:cNvPr>
          <p:cNvSpPr txBox="1"/>
          <p:nvPr/>
        </p:nvSpPr>
        <p:spPr>
          <a:xfrm>
            <a:off x="3067919" y="284907"/>
            <a:ext cx="7675691"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3.5 </a:t>
            </a:r>
            <a:r>
              <a:rPr lang="en-US" sz="2800" dirty="0">
                <a:solidFill>
                  <a:schemeClr val="bg2">
                    <a:lumMod val="50000"/>
                  </a:schemeClr>
                </a:solidFill>
              </a:rPr>
              <a:t>– Working Cavity - </a:t>
            </a:r>
            <a:r>
              <a:rPr lang="en-US" sz="2800" b="1" dirty="0">
                <a:solidFill>
                  <a:schemeClr val="bg2">
                    <a:lumMod val="50000"/>
                  </a:schemeClr>
                </a:solidFill>
              </a:rPr>
              <a:t>achievements </a:t>
            </a:r>
            <a:endParaRPr lang="en-US" sz="2000" b="1" dirty="0">
              <a:solidFill>
                <a:schemeClr val="bg2">
                  <a:lumMod val="50000"/>
                </a:schemeClr>
              </a:solidFill>
            </a:endParaRPr>
          </a:p>
        </p:txBody>
      </p:sp>
    </p:spTree>
    <p:extLst>
      <p:ext uri="{BB962C8B-B14F-4D97-AF65-F5344CB8AC3E}">
        <p14:creationId xmlns:p14="http://schemas.microsoft.com/office/powerpoint/2010/main" val="52073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8D1E-3EF8-7E09-FCB4-3A5F5148CC95}"/>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D5159697-99B0-B007-2724-4879D6A0E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1" name="Segnaposto contenuto 2">
            <a:extLst>
              <a:ext uri="{FF2B5EF4-FFF2-40B4-BE49-F238E27FC236}">
                <a16:creationId xmlns:a16="http://schemas.microsoft.com/office/drawing/2014/main" id="{7CED6895-D68A-921C-C8D7-EF6BDBB50FA0}"/>
              </a:ext>
            </a:extLst>
          </p:cNvPr>
          <p:cNvSpPr txBox="1">
            <a:spLocks/>
          </p:cNvSpPr>
          <p:nvPr/>
        </p:nvSpPr>
        <p:spPr>
          <a:xfrm>
            <a:off x="524408" y="1229051"/>
            <a:ext cx="4244816" cy="53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4C137"/>
                </a:solidFill>
              </a:rPr>
              <a:t>First Cavity Coated @UKRI</a:t>
            </a:r>
            <a:endParaRPr lang="en-US" sz="2400" b="1" i="1" dirty="0">
              <a:solidFill>
                <a:srgbClr val="1B3C70"/>
              </a:solidFill>
            </a:endParaRPr>
          </a:p>
        </p:txBody>
      </p:sp>
      <p:sp>
        <p:nvSpPr>
          <p:cNvPr id="2" name="Segnaposto numero diapositiva 1">
            <a:extLst>
              <a:ext uri="{FF2B5EF4-FFF2-40B4-BE49-F238E27FC236}">
                <a16:creationId xmlns:a16="http://schemas.microsoft.com/office/drawing/2014/main" id="{B841FC33-2195-07C1-0983-B553DDFEFECD}"/>
              </a:ext>
            </a:extLst>
          </p:cNvPr>
          <p:cNvSpPr>
            <a:spLocks noGrp="1"/>
          </p:cNvSpPr>
          <p:nvPr>
            <p:ph type="sldNum" sz="quarter" idx="12"/>
          </p:nvPr>
        </p:nvSpPr>
        <p:spPr/>
        <p:txBody>
          <a:bodyPr/>
          <a:lstStyle/>
          <a:p>
            <a:fld id="{4068FCCF-9A80-B240-8D85-84F960565AFA}" type="slidenum">
              <a:rPr lang="en-BE" smtClean="0"/>
              <a:t>19</a:t>
            </a:fld>
            <a:endParaRPr lang="en-BE"/>
          </a:p>
        </p:txBody>
      </p:sp>
      <p:pic>
        <p:nvPicPr>
          <p:cNvPr id="3" name="Immagine 2">
            <a:extLst>
              <a:ext uri="{FF2B5EF4-FFF2-40B4-BE49-F238E27FC236}">
                <a16:creationId xmlns:a16="http://schemas.microsoft.com/office/drawing/2014/main" id="{30149603-081C-A19B-B608-71625673D637}"/>
              </a:ext>
            </a:extLst>
          </p:cNvPr>
          <p:cNvPicPr>
            <a:picLocks noChangeAspect="1"/>
          </p:cNvPicPr>
          <p:nvPr/>
        </p:nvPicPr>
        <p:blipFill>
          <a:blip r:embed="rId3"/>
          <a:stretch>
            <a:fillRect/>
          </a:stretch>
        </p:blipFill>
        <p:spPr>
          <a:xfrm>
            <a:off x="10694131" y="380093"/>
            <a:ext cx="1293430" cy="332847"/>
          </a:xfrm>
          <a:prstGeom prst="rect">
            <a:avLst/>
          </a:prstGeom>
        </p:spPr>
      </p:pic>
      <p:sp>
        <p:nvSpPr>
          <p:cNvPr id="6" name="TextBox 8">
            <a:extLst>
              <a:ext uri="{FF2B5EF4-FFF2-40B4-BE49-F238E27FC236}">
                <a16:creationId xmlns:a16="http://schemas.microsoft.com/office/drawing/2014/main" id="{D5A42AC2-6AB3-D164-8B14-A8FD0C67AD69}"/>
              </a:ext>
            </a:extLst>
          </p:cNvPr>
          <p:cNvSpPr txBox="1"/>
          <p:nvPr/>
        </p:nvSpPr>
        <p:spPr>
          <a:xfrm>
            <a:off x="0" y="6590669"/>
            <a:ext cx="1664238" cy="261610"/>
          </a:xfrm>
          <a:prstGeom prst="rect">
            <a:avLst/>
          </a:prstGeom>
          <a:noFill/>
        </p:spPr>
        <p:txBody>
          <a:bodyPr wrap="none" rtlCol="0">
            <a:spAutoFit/>
          </a:bodyPr>
          <a:lstStyle/>
          <a:p>
            <a:r>
              <a:rPr lang="en-GB" sz="1100" i="1" dirty="0"/>
              <a:t>Courtesy of R. Valizadeh</a:t>
            </a:r>
          </a:p>
        </p:txBody>
      </p:sp>
      <p:sp>
        <p:nvSpPr>
          <p:cNvPr id="8" name="CasellaDiTesto 7">
            <a:extLst>
              <a:ext uri="{FF2B5EF4-FFF2-40B4-BE49-F238E27FC236}">
                <a16:creationId xmlns:a16="http://schemas.microsoft.com/office/drawing/2014/main" id="{BA4C4634-3348-F9CB-C96E-1775F77917C9}"/>
              </a:ext>
            </a:extLst>
          </p:cNvPr>
          <p:cNvSpPr txBox="1"/>
          <p:nvPr/>
        </p:nvSpPr>
        <p:spPr>
          <a:xfrm>
            <a:off x="571098" y="1784482"/>
            <a:ext cx="4956724" cy="4770537"/>
          </a:xfrm>
          <a:prstGeom prst="rect">
            <a:avLst/>
          </a:prstGeom>
          <a:noFill/>
        </p:spPr>
        <p:txBody>
          <a:bodyPr wrap="square">
            <a:spAutoFit/>
          </a:bodyPr>
          <a:lstStyle/>
          <a:p>
            <a:r>
              <a:rPr lang="it-IT" sz="2000" b="1" i="0" u="none" strike="noStrike" baseline="0" dirty="0">
                <a:solidFill>
                  <a:srgbClr val="013A72"/>
                </a:solidFill>
              </a:rPr>
              <a:t>Nb</a:t>
            </a:r>
            <a:r>
              <a:rPr lang="it-IT" sz="2000" b="1" i="0" u="none" strike="noStrike" baseline="-25000" dirty="0">
                <a:solidFill>
                  <a:srgbClr val="013A72"/>
                </a:solidFill>
              </a:rPr>
              <a:t>3</a:t>
            </a:r>
            <a:r>
              <a:rPr lang="it-IT" sz="2000" b="1" i="0" u="none" strike="noStrike" baseline="0" dirty="0">
                <a:solidFill>
                  <a:srgbClr val="013A72"/>
                </a:solidFill>
              </a:rPr>
              <a:t>Sn on Nb bulk</a:t>
            </a:r>
            <a:r>
              <a:rPr lang="it-IT" sz="2000" b="1" dirty="0">
                <a:solidFill>
                  <a:srgbClr val="013A72"/>
                </a:solidFill>
              </a:rPr>
              <a:t> (</a:t>
            </a:r>
            <a:r>
              <a:rPr lang="it-IT" sz="2000" b="1" dirty="0" err="1">
                <a:solidFill>
                  <a:srgbClr val="013A72"/>
                </a:solidFill>
              </a:rPr>
              <a:t>reference</a:t>
            </a:r>
            <a:r>
              <a:rPr lang="it-IT" sz="2000" b="1" dirty="0">
                <a:solidFill>
                  <a:srgbClr val="013A72"/>
                </a:solidFill>
              </a:rPr>
              <a:t> </a:t>
            </a:r>
            <a:r>
              <a:rPr lang="it-IT" sz="2000" b="1" dirty="0" err="1">
                <a:solidFill>
                  <a:srgbClr val="013A72"/>
                </a:solidFill>
              </a:rPr>
              <a:t>cavity</a:t>
            </a:r>
            <a:r>
              <a:rPr lang="it-IT" sz="2000" b="1" dirty="0">
                <a:solidFill>
                  <a:srgbClr val="013A72"/>
                </a:solidFill>
              </a:rPr>
              <a:t>)</a:t>
            </a:r>
            <a:r>
              <a:rPr lang="it-IT" sz="2000" b="1" i="0" u="none" strike="noStrike" baseline="0" dirty="0">
                <a:solidFill>
                  <a:srgbClr val="013A72"/>
                </a:solidFill>
              </a:rPr>
              <a:t> </a:t>
            </a:r>
          </a:p>
          <a:p>
            <a:pPr marL="285750" indent="-285750">
              <a:buFont typeface="Arial" panose="020B0604020202020204" pitchFamily="34" charset="0"/>
              <a:buChar char="•"/>
            </a:pPr>
            <a:r>
              <a:rPr lang="it-IT" sz="1600" b="0" i="0" u="none" strike="noStrike" baseline="0" dirty="0" err="1"/>
              <a:t>Tested</a:t>
            </a:r>
            <a:r>
              <a:rPr lang="it-IT" sz="1600" b="0" i="0" u="none" strike="noStrike" baseline="0" dirty="0"/>
              <a:t> </a:t>
            </a:r>
            <a:r>
              <a:rPr lang="it-IT" sz="1600" b="0" i="0" u="none" strike="noStrike" baseline="0" dirty="0" err="1"/>
              <a:t>at</a:t>
            </a:r>
            <a:r>
              <a:rPr lang="it-IT" sz="1600" b="0" i="0" u="none" strike="noStrike" baseline="0" dirty="0"/>
              <a:t> HZB</a:t>
            </a:r>
          </a:p>
          <a:p>
            <a:pPr marL="285750" indent="-285750">
              <a:buFont typeface="Arial" panose="020B0604020202020204" pitchFamily="34" charset="0"/>
              <a:buChar char="•"/>
            </a:pPr>
            <a:r>
              <a:rPr lang="it-IT" sz="1600" b="0" i="0" u="none" strike="noStrike" baseline="0" dirty="0"/>
              <a:t>No HPR after </a:t>
            </a:r>
            <a:r>
              <a:rPr lang="it-IT" sz="1600" b="0" i="0" u="none" strike="noStrike" baseline="0" dirty="0" err="1"/>
              <a:t>Deposition</a:t>
            </a:r>
            <a:endParaRPr lang="it-IT" sz="1600" b="0" i="0" u="none" strike="noStrike" baseline="0" dirty="0"/>
          </a:p>
          <a:p>
            <a:pPr marL="285750" indent="-285750">
              <a:buFont typeface="Arial" panose="020B0604020202020204" pitchFamily="34" charset="0"/>
              <a:buChar char="•"/>
            </a:pPr>
            <a:r>
              <a:rPr lang="en-US" sz="1600" b="0" i="0" u="none" strike="noStrike" baseline="0" dirty="0"/>
              <a:t>Fixed RF couplers </a:t>
            </a:r>
            <a:r>
              <a:rPr lang="en-US" sz="1600" dirty="0"/>
              <a:t>(</a:t>
            </a:r>
            <a:r>
              <a:rPr lang="en-US" sz="1600" b="0" i="0" u="none" strike="noStrike" baseline="0" dirty="0"/>
              <a:t>designed for Q</a:t>
            </a:r>
            <a:r>
              <a:rPr lang="en-US" sz="1600" b="0" i="0" u="none" strike="noStrike" baseline="-25000" dirty="0"/>
              <a:t>o</a:t>
            </a:r>
            <a:r>
              <a:rPr lang="en-US" sz="1600" b="0" i="0" u="none" strike="noStrike" baseline="0" dirty="0"/>
              <a:t> of 10</a:t>
            </a:r>
            <a:r>
              <a:rPr lang="en-US" sz="1600" b="0" i="0" u="none" strike="noStrike" baseline="30000" dirty="0"/>
              <a:t>9</a:t>
            </a:r>
            <a:r>
              <a:rPr lang="en-US" sz="1600" dirty="0"/>
              <a:t>)</a:t>
            </a:r>
            <a:endParaRPr lang="en-US" sz="1600" b="0" i="0" u="none" strike="noStrike" baseline="0" dirty="0"/>
          </a:p>
          <a:p>
            <a:pPr marL="285750" indent="-285750">
              <a:buFont typeface="Arial" panose="020B0604020202020204" pitchFamily="34" charset="0"/>
              <a:buChar char="•"/>
            </a:pPr>
            <a:r>
              <a:rPr lang="it-IT" sz="1600" b="0" i="0" u="none" strike="noStrike" baseline="0" dirty="0" err="1"/>
              <a:t>Manually</a:t>
            </a:r>
            <a:r>
              <a:rPr lang="it-IT" sz="1600" b="0" i="0" u="none" strike="noStrike" baseline="0" dirty="0"/>
              <a:t> slow cool Down</a:t>
            </a:r>
          </a:p>
          <a:p>
            <a:pPr marL="285750" indent="-285750">
              <a:buFont typeface="Arial" panose="020B0604020202020204" pitchFamily="34" charset="0"/>
              <a:buChar char="•"/>
            </a:pPr>
            <a:r>
              <a:rPr lang="en-US" sz="1600" b="0" i="0" u="none" strike="noStrike" baseline="0" dirty="0"/>
              <a:t>No thermo-currents were recorded</a:t>
            </a:r>
            <a:br>
              <a:rPr lang="en-US" sz="1600" b="0" i="0" u="none" strike="noStrike" baseline="0" dirty="0"/>
            </a:br>
            <a:r>
              <a:rPr lang="en-US" sz="1600" b="0" i="0" u="none" strike="noStrike" baseline="0" dirty="0"/>
              <a:t>with the azimuthally placed sensors.</a:t>
            </a:r>
          </a:p>
          <a:p>
            <a:pPr marL="285750" indent="-285750">
              <a:buFont typeface="Arial" panose="020B0604020202020204" pitchFamily="34" charset="0"/>
              <a:buChar char="•"/>
            </a:pPr>
            <a:r>
              <a:rPr lang="en-US" sz="2000" b="1" i="0" u="none" strike="noStrike" baseline="0" dirty="0"/>
              <a:t>Tc =18.1 K</a:t>
            </a:r>
          </a:p>
          <a:p>
            <a:pPr marL="285750" indent="-285750">
              <a:buFont typeface="Arial" panose="020B0604020202020204" pitchFamily="34" charset="0"/>
              <a:buChar char="•"/>
            </a:pPr>
            <a:r>
              <a:rPr lang="en-US" sz="1600" b="0" i="0" u="none" strike="noStrike" baseline="0" dirty="0"/>
              <a:t>No Tc of Nb was detected: Possibly cavity fully coated</a:t>
            </a:r>
          </a:p>
          <a:p>
            <a:pPr marL="285750" indent="-285750">
              <a:buFont typeface="Arial" panose="020B0604020202020204" pitchFamily="34" charset="0"/>
              <a:buChar char="•"/>
            </a:pPr>
            <a:r>
              <a:rPr lang="en-US" sz="1600" dirty="0"/>
              <a:t> RF surface resistance of 8 x 10</a:t>
            </a:r>
            <a:r>
              <a:rPr lang="en-US" sz="1600" baseline="30000" dirty="0"/>
              <a:t>6</a:t>
            </a:r>
            <a:endParaRPr lang="en-US" sz="1600" b="0" i="0" u="none" strike="noStrike" baseline="30000" dirty="0"/>
          </a:p>
          <a:p>
            <a:pPr marL="285750" indent="-285750">
              <a:buFont typeface="Arial" panose="020B0604020202020204" pitchFamily="34" charset="0"/>
              <a:buChar char="•"/>
            </a:pPr>
            <a:r>
              <a:rPr lang="en-US" sz="2000" b="1" i="0" u="none" strike="noStrike" baseline="0" dirty="0"/>
              <a:t>Poor Q factor:</a:t>
            </a:r>
          </a:p>
          <a:p>
            <a:pPr marL="742950" lvl="1" indent="-285750">
              <a:buFont typeface="Arial" panose="020B0604020202020204" pitchFamily="34" charset="0"/>
              <a:buChar char="•"/>
            </a:pPr>
            <a:r>
              <a:rPr lang="en-US" sz="1600" b="0" i="0" u="none" strike="noStrike" baseline="0" dirty="0"/>
              <a:t>Cu contamination at surface layer due to diminishing target</a:t>
            </a:r>
          </a:p>
          <a:p>
            <a:pPr marL="742950" lvl="1" indent="-285750">
              <a:buFont typeface="Arial" panose="020B0604020202020204" pitchFamily="34" charset="0"/>
              <a:buChar char="•"/>
            </a:pPr>
            <a:r>
              <a:rPr lang="en-US" sz="1600" b="0" i="0" u="none" strike="noStrike" baseline="0" dirty="0"/>
              <a:t>Present of other normal conducting material due to poor cavity handling.</a:t>
            </a:r>
          </a:p>
          <a:p>
            <a:pPr marL="742950" lvl="1" indent="-285750">
              <a:buFont typeface="Arial" panose="020B0604020202020204" pitchFamily="34" charset="0"/>
              <a:buChar char="•"/>
            </a:pPr>
            <a:r>
              <a:rPr lang="en-US" sz="1600" b="0" i="0" u="none" strike="noStrike" baseline="0" dirty="0"/>
              <a:t>Or other reasons to be determined.</a:t>
            </a:r>
          </a:p>
          <a:p>
            <a:endParaRPr lang="it-IT" sz="1600" b="0" i="0" u="none" strike="noStrike" baseline="0" dirty="0"/>
          </a:p>
        </p:txBody>
      </p:sp>
      <p:pic>
        <p:nvPicPr>
          <p:cNvPr id="15" name="Immagine 14" descr="The image depicts a scientific apparatus with temperature readings, heaters, antennas, and sensors, showing a temperature profile and operational phases such as venting and target removal.&#10;&#10;Il contenuto generato dall'IA potrebbe non essere corretto.">
            <a:extLst>
              <a:ext uri="{FF2B5EF4-FFF2-40B4-BE49-F238E27FC236}">
                <a16:creationId xmlns:a16="http://schemas.microsoft.com/office/drawing/2014/main" id="{3E404D05-37AD-69BB-8882-346309E90DA6}"/>
              </a:ext>
            </a:extLst>
          </p:cNvPr>
          <p:cNvPicPr>
            <a:picLocks noChangeAspect="1"/>
          </p:cNvPicPr>
          <p:nvPr/>
        </p:nvPicPr>
        <p:blipFill>
          <a:blip r:embed="rId4"/>
          <a:srcRect l="59773" b="9978"/>
          <a:stretch>
            <a:fillRect/>
          </a:stretch>
        </p:blipFill>
        <p:spPr>
          <a:xfrm>
            <a:off x="8775088" y="2325959"/>
            <a:ext cx="2845814" cy="4459607"/>
          </a:xfrm>
          <a:prstGeom prst="rect">
            <a:avLst/>
          </a:prstGeom>
        </p:spPr>
      </p:pic>
      <p:pic>
        <p:nvPicPr>
          <p:cNvPr id="16" name="Immagine 15">
            <a:extLst>
              <a:ext uri="{FF2B5EF4-FFF2-40B4-BE49-F238E27FC236}">
                <a16:creationId xmlns:a16="http://schemas.microsoft.com/office/drawing/2014/main" id="{15E9FB49-DF65-B54F-CDA4-EE572D50AACB}"/>
              </a:ext>
            </a:extLst>
          </p:cNvPr>
          <p:cNvPicPr>
            <a:picLocks noChangeAspect="1"/>
          </p:cNvPicPr>
          <p:nvPr/>
        </p:nvPicPr>
        <p:blipFill>
          <a:blip r:embed="rId4"/>
          <a:srcRect r="40902" b="41612"/>
          <a:stretch>
            <a:fillRect/>
          </a:stretch>
        </p:blipFill>
        <p:spPr>
          <a:xfrm>
            <a:off x="5618003" y="3318387"/>
            <a:ext cx="2822215" cy="2070745"/>
          </a:xfrm>
          <a:prstGeom prst="rect">
            <a:avLst/>
          </a:prstGeom>
        </p:spPr>
      </p:pic>
      <p:pic>
        <p:nvPicPr>
          <p:cNvPr id="18" name="Immagine 17">
            <a:extLst>
              <a:ext uri="{FF2B5EF4-FFF2-40B4-BE49-F238E27FC236}">
                <a16:creationId xmlns:a16="http://schemas.microsoft.com/office/drawing/2014/main" id="{04DAB7C4-8F16-A1F2-D891-0A293FD31E03}"/>
              </a:ext>
            </a:extLst>
          </p:cNvPr>
          <p:cNvPicPr>
            <a:picLocks noChangeAspect="1"/>
          </p:cNvPicPr>
          <p:nvPr/>
        </p:nvPicPr>
        <p:blipFill>
          <a:blip r:embed="rId4"/>
          <a:srcRect l="27671" t="61787" r="48771" b="3898"/>
          <a:stretch>
            <a:fillRect/>
          </a:stretch>
        </p:blipFill>
        <p:spPr>
          <a:xfrm>
            <a:off x="5892411" y="5361006"/>
            <a:ext cx="1136699" cy="1229663"/>
          </a:xfrm>
          <a:prstGeom prst="rect">
            <a:avLst/>
          </a:prstGeom>
        </p:spPr>
      </p:pic>
      <p:grpSp>
        <p:nvGrpSpPr>
          <p:cNvPr id="30" name="Gruppo 29">
            <a:extLst>
              <a:ext uri="{FF2B5EF4-FFF2-40B4-BE49-F238E27FC236}">
                <a16:creationId xmlns:a16="http://schemas.microsoft.com/office/drawing/2014/main" id="{791C9148-CB18-D698-3A16-B4CC0F187CEE}"/>
              </a:ext>
            </a:extLst>
          </p:cNvPr>
          <p:cNvGrpSpPr/>
          <p:nvPr/>
        </p:nvGrpSpPr>
        <p:grpSpPr>
          <a:xfrm>
            <a:off x="5543615" y="1181276"/>
            <a:ext cx="3036151" cy="2188731"/>
            <a:chOff x="4770669" y="991209"/>
            <a:chExt cx="3036151" cy="2188731"/>
          </a:xfrm>
        </p:grpSpPr>
        <p:pic>
          <p:nvPicPr>
            <p:cNvPr id="19" name="Picture 30">
              <a:extLst>
                <a:ext uri="{FF2B5EF4-FFF2-40B4-BE49-F238E27FC236}">
                  <a16:creationId xmlns:a16="http://schemas.microsoft.com/office/drawing/2014/main" id="{605ADB9C-AFD8-E29F-3E64-587E5965833C}"/>
                </a:ext>
              </a:extLst>
            </p:cNvPr>
            <p:cNvPicPr>
              <a:picLocks noChangeAspect="1"/>
            </p:cNvPicPr>
            <p:nvPr/>
          </p:nvPicPr>
          <p:blipFill>
            <a:blip r:embed="rId5"/>
            <a:stretch>
              <a:fillRect/>
            </a:stretch>
          </p:blipFill>
          <p:spPr>
            <a:xfrm>
              <a:off x="4815122" y="991209"/>
              <a:ext cx="2942708" cy="2188731"/>
            </a:xfrm>
            <a:prstGeom prst="rect">
              <a:avLst/>
            </a:prstGeom>
          </p:spPr>
        </p:pic>
        <p:cxnSp>
          <p:nvCxnSpPr>
            <p:cNvPr id="28" name="Connettore 2 27">
              <a:extLst>
                <a:ext uri="{FF2B5EF4-FFF2-40B4-BE49-F238E27FC236}">
                  <a16:creationId xmlns:a16="http://schemas.microsoft.com/office/drawing/2014/main" id="{345C31D7-DE36-C7AF-74DD-61AD8FA7F278}"/>
                </a:ext>
              </a:extLst>
            </p:cNvPr>
            <p:cNvCxnSpPr>
              <a:cxnSpLocks/>
            </p:cNvCxnSpPr>
            <p:nvPr/>
          </p:nvCxnSpPr>
          <p:spPr>
            <a:xfrm>
              <a:off x="4770669" y="1797042"/>
              <a:ext cx="1107061"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B8E40990-C288-8216-4BA7-48ADA826F41E}"/>
                </a:ext>
              </a:extLst>
            </p:cNvPr>
            <p:cNvCxnSpPr>
              <a:cxnSpLocks/>
            </p:cNvCxnSpPr>
            <p:nvPr/>
          </p:nvCxnSpPr>
          <p:spPr>
            <a:xfrm>
              <a:off x="6738922" y="1798517"/>
              <a:ext cx="1067898"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 name="TextBox 3">
            <a:extLst>
              <a:ext uri="{FF2B5EF4-FFF2-40B4-BE49-F238E27FC236}">
                <a16:creationId xmlns:a16="http://schemas.microsoft.com/office/drawing/2014/main" id="{B78DB976-A4E1-6B41-4D88-C77E4398186B}"/>
              </a:ext>
            </a:extLst>
          </p:cNvPr>
          <p:cNvSpPr txBox="1"/>
          <p:nvPr/>
        </p:nvSpPr>
        <p:spPr>
          <a:xfrm>
            <a:off x="3067919" y="284907"/>
            <a:ext cx="7675691"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3.5 </a:t>
            </a:r>
            <a:r>
              <a:rPr lang="en-US" sz="2800" dirty="0">
                <a:solidFill>
                  <a:schemeClr val="bg2">
                    <a:lumMod val="50000"/>
                  </a:schemeClr>
                </a:solidFill>
              </a:rPr>
              <a:t>– Working Cavity - </a:t>
            </a:r>
            <a:r>
              <a:rPr lang="en-US" sz="2800" b="1" dirty="0">
                <a:solidFill>
                  <a:schemeClr val="bg2">
                    <a:lumMod val="50000"/>
                  </a:schemeClr>
                </a:solidFill>
              </a:rPr>
              <a:t>achievements </a:t>
            </a:r>
            <a:endParaRPr lang="en-US" sz="2000" b="1" dirty="0">
              <a:solidFill>
                <a:schemeClr val="bg2">
                  <a:lumMod val="50000"/>
                </a:schemeClr>
              </a:solidFill>
            </a:endParaRPr>
          </a:p>
        </p:txBody>
      </p:sp>
      <p:grpSp>
        <p:nvGrpSpPr>
          <p:cNvPr id="9" name="Group 27">
            <a:extLst>
              <a:ext uri="{FF2B5EF4-FFF2-40B4-BE49-F238E27FC236}">
                <a16:creationId xmlns:a16="http://schemas.microsoft.com/office/drawing/2014/main" id="{9F329E45-2E0C-1C12-3F18-303DF6D8243A}"/>
              </a:ext>
            </a:extLst>
          </p:cNvPr>
          <p:cNvGrpSpPr/>
          <p:nvPr/>
        </p:nvGrpSpPr>
        <p:grpSpPr>
          <a:xfrm rot="16200000">
            <a:off x="8839677" y="1102033"/>
            <a:ext cx="1238782" cy="1327551"/>
            <a:chOff x="860280" y="3926546"/>
            <a:chExt cx="1885277" cy="2388532"/>
          </a:xfrm>
        </p:grpSpPr>
        <p:pic>
          <p:nvPicPr>
            <p:cNvPr id="10" name="Picture 2" descr="A close up of a metal object&#10;&#10;AI-generated content may be incorrect.">
              <a:extLst>
                <a:ext uri="{FF2B5EF4-FFF2-40B4-BE49-F238E27FC236}">
                  <a16:creationId xmlns:a16="http://schemas.microsoft.com/office/drawing/2014/main" id="{3D59D82E-0CF3-3359-4B93-4F1C181B2E2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0280" y="3926546"/>
              <a:ext cx="1787736" cy="2388532"/>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3">
              <a:extLst>
                <a:ext uri="{FF2B5EF4-FFF2-40B4-BE49-F238E27FC236}">
                  <a16:creationId xmlns:a16="http://schemas.microsoft.com/office/drawing/2014/main" id="{9EF6A9B2-6437-8773-E889-C831AF858E4F}"/>
                </a:ext>
              </a:extLst>
            </p:cNvPr>
            <p:cNvSpPr txBox="1">
              <a:spLocks/>
            </p:cNvSpPr>
            <p:nvPr/>
          </p:nvSpPr>
          <p:spPr>
            <a:xfrm rot="5400000">
              <a:off x="1434287" y="4923129"/>
              <a:ext cx="2227178" cy="395362"/>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i="1" dirty="0">
                  <a:solidFill>
                    <a:schemeClr val="bg1"/>
                  </a:solidFill>
                </a:rPr>
                <a:t>before coating</a:t>
              </a:r>
            </a:p>
          </p:txBody>
        </p:sp>
      </p:grpSp>
      <p:grpSp>
        <p:nvGrpSpPr>
          <p:cNvPr id="12" name="Group 23">
            <a:extLst>
              <a:ext uri="{FF2B5EF4-FFF2-40B4-BE49-F238E27FC236}">
                <a16:creationId xmlns:a16="http://schemas.microsoft.com/office/drawing/2014/main" id="{85FFB9F7-76CD-379A-73AD-AB79032CE1B4}"/>
              </a:ext>
            </a:extLst>
          </p:cNvPr>
          <p:cNvGrpSpPr/>
          <p:nvPr/>
        </p:nvGrpSpPr>
        <p:grpSpPr>
          <a:xfrm rot="16200000">
            <a:off x="10199399" y="1056057"/>
            <a:ext cx="1272791" cy="1385494"/>
            <a:chOff x="2723744" y="3853266"/>
            <a:chExt cx="1957550" cy="2455463"/>
          </a:xfrm>
        </p:grpSpPr>
        <p:pic>
          <p:nvPicPr>
            <p:cNvPr id="13" name="Picture 3" descr="A close up of a circular object&#10;&#10;AI-generated content may be incorrect.">
              <a:extLst>
                <a:ext uri="{FF2B5EF4-FFF2-40B4-BE49-F238E27FC236}">
                  <a16:creationId xmlns:a16="http://schemas.microsoft.com/office/drawing/2014/main" id="{F0D58CA5-F7CA-C07C-1DEF-435DDAA0C6B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23744" y="3920523"/>
              <a:ext cx="1789282" cy="238820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3">
              <a:extLst>
                <a:ext uri="{FF2B5EF4-FFF2-40B4-BE49-F238E27FC236}">
                  <a16:creationId xmlns:a16="http://schemas.microsoft.com/office/drawing/2014/main" id="{2389C2EE-BBC1-BEAD-6EA3-3FCA0695E08C}"/>
                </a:ext>
              </a:extLst>
            </p:cNvPr>
            <p:cNvSpPr txBox="1">
              <a:spLocks/>
            </p:cNvSpPr>
            <p:nvPr/>
          </p:nvSpPr>
          <p:spPr>
            <a:xfrm rot="5400000">
              <a:off x="3298166" y="4777562"/>
              <a:ext cx="2307424" cy="458832"/>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i="1" dirty="0">
                  <a:solidFill>
                    <a:schemeClr val="bg1"/>
                  </a:solidFill>
                </a:rPr>
                <a:t>after coating</a:t>
              </a:r>
            </a:p>
          </p:txBody>
        </p:sp>
      </p:grpSp>
    </p:spTree>
    <p:extLst>
      <p:ext uri="{BB962C8B-B14F-4D97-AF65-F5344CB8AC3E}">
        <p14:creationId xmlns:p14="http://schemas.microsoft.com/office/powerpoint/2010/main" val="2551567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77313-0167-737D-79F8-417B8D2B602B}"/>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844DAED0-9403-293A-2E33-9AE463684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18D6B537-434E-EA7E-6831-F2E91BCD2E52}"/>
              </a:ext>
            </a:extLst>
          </p:cNvPr>
          <p:cNvSpPr>
            <a:spLocks noGrp="1"/>
          </p:cNvSpPr>
          <p:nvPr>
            <p:ph idx="1"/>
          </p:nvPr>
        </p:nvSpPr>
        <p:spPr>
          <a:xfrm>
            <a:off x="723453" y="1431447"/>
            <a:ext cx="11009812" cy="1673519"/>
          </a:xfrm>
        </p:spPr>
        <p:txBody>
          <a:bodyPr>
            <a:norm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GOAL</a:t>
            </a:r>
          </a:p>
          <a:p>
            <a:pPr marL="0" indent="0">
              <a:lnSpc>
                <a:spcPct val="100000"/>
              </a:lnSpc>
              <a:buFont typeface="Arial"/>
              <a:buNone/>
            </a:pPr>
            <a:r>
              <a:rPr lang="en-US" sz="2000" dirty="0">
                <a:solidFill>
                  <a:srgbClr val="012556"/>
                </a:solidFill>
              </a:rPr>
              <a:t>Move SRF cavities technology </a:t>
            </a:r>
            <a:r>
              <a:rPr lang="en-US" sz="3000" b="1" dirty="0">
                <a:solidFill>
                  <a:srgbClr val="012556"/>
                </a:solidFill>
              </a:rPr>
              <a:t>from bulk Nb @2K to </a:t>
            </a:r>
            <a:r>
              <a:rPr lang="en-US" sz="3000" b="1" dirty="0">
                <a:solidFill>
                  <a:srgbClr val="8CA72B"/>
                </a:solidFill>
              </a:rPr>
              <a:t>Nb</a:t>
            </a:r>
            <a:r>
              <a:rPr lang="en-US" sz="3000" b="1" baseline="-25000" dirty="0">
                <a:solidFill>
                  <a:srgbClr val="8CA72B"/>
                </a:solidFill>
              </a:rPr>
              <a:t>3</a:t>
            </a:r>
            <a:r>
              <a:rPr lang="en-US" sz="3000" b="1" dirty="0">
                <a:solidFill>
                  <a:srgbClr val="8CA72B"/>
                </a:solidFill>
              </a:rPr>
              <a:t>Sn on Cu @4.5 K</a:t>
            </a:r>
            <a:br>
              <a:rPr lang="en-US" sz="3000" b="1" dirty="0">
                <a:solidFill>
                  <a:srgbClr val="8CA72B"/>
                </a:solidFill>
              </a:rPr>
            </a:br>
            <a:r>
              <a:rPr lang="en-US" sz="3000" b="1" dirty="0">
                <a:solidFill>
                  <a:srgbClr val="8CA72B"/>
                </a:solidFill>
              </a:rPr>
              <a:t>to reduce cryogenic power by a factor of 3</a:t>
            </a:r>
          </a:p>
        </p:txBody>
      </p:sp>
      <p:sp>
        <p:nvSpPr>
          <p:cNvPr id="7" name="CasellaDiTesto 6">
            <a:extLst>
              <a:ext uri="{FF2B5EF4-FFF2-40B4-BE49-F238E27FC236}">
                <a16:creationId xmlns:a16="http://schemas.microsoft.com/office/drawing/2014/main" id="{031CE0DD-30F3-79E5-94F8-521755E65A25}"/>
              </a:ext>
            </a:extLst>
          </p:cNvPr>
          <p:cNvSpPr txBox="1"/>
          <p:nvPr/>
        </p:nvSpPr>
        <p:spPr>
          <a:xfrm>
            <a:off x="5009788" y="3332839"/>
            <a:ext cx="5779235" cy="2862322"/>
          </a:xfrm>
          <a:prstGeom prst="rect">
            <a:avLst/>
          </a:prstGeom>
          <a:noFill/>
        </p:spPr>
        <p:txBody>
          <a:bodyPr wrap="square">
            <a:spAutoFit/>
          </a:bodyPr>
          <a:lstStyle/>
          <a:p>
            <a:r>
              <a:rPr lang="en-US" sz="2400" b="1" dirty="0">
                <a:solidFill>
                  <a:srgbClr val="1B3C70"/>
                </a:solidFill>
                <a:latin typeface="Aptos" panose="020B0004020202020204" pitchFamily="34" charset="0"/>
                <a:ea typeface="Aptos" panose="020B0004020202020204" pitchFamily="34" charset="0"/>
                <a:cs typeface="Times New Roman" panose="02020603050405020304" pitchFamily="18" charset="0"/>
              </a:rPr>
              <a:t>The aim</a:t>
            </a:r>
            <a:r>
              <a:rPr lang="en-US" sz="2400" b="1"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 of </a:t>
            </a:r>
            <a:r>
              <a:rPr lang="en-US" sz="2400" b="1" dirty="0" err="1">
                <a:solidFill>
                  <a:srgbClr val="1B3C70"/>
                </a:solidFill>
                <a:effectLst/>
                <a:latin typeface="Aptos" panose="020B0004020202020204" pitchFamily="34" charset="0"/>
                <a:ea typeface="Aptos" panose="020B0004020202020204" pitchFamily="34" charset="0"/>
                <a:cs typeface="Times New Roman" panose="02020603050405020304" pitchFamily="18" charset="0"/>
              </a:rPr>
              <a:t>iSAS</a:t>
            </a:r>
            <a:r>
              <a:rPr lang="en-US" sz="2400" b="1"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 WP3 is the optimization of Nb</a:t>
            </a:r>
            <a:r>
              <a:rPr lang="en-US" sz="2400" b="1" baseline="-25000"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3</a:t>
            </a:r>
            <a:r>
              <a:rPr lang="en-US" sz="2400" b="1"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Sn on Cu technology</a:t>
            </a:r>
            <a:endParaRPr lang="en-US" sz="2400" b="1" dirty="0">
              <a:solidFill>
                <a:srgbClr val="1B3C70"/>
              </a:solidFill>
              <a:latin typeface="Aptos" panose="020B0004020202020204" pitchFamily="34" charset="0"/>
              <a:ea typeface="Aptos" panose="020B0004020202020204" pitchFamily="34" charset="0"/>
              <a:cs typeface="Times New Roman" panose="02020603050405020304" pitchFamily="18" charset="0"/>
            </a:endParaRPr>
          </a:p>
          <a:p>
            <a:endParaRPr lang="en-US" sz="2400" b="1" dirty="0">
              <a:effectLst/>
              <a:latin typeface="Aptos" panose="020B0004020202020204" pitchFamily="34" charset="0"/>
              <a:ea typeface="Aptos" panose="020B0004020202020204" pitchFamily="34" charset="0"/>
              <a:cs typeface="Times New Roman" panose="02020603050405020304" pitchFamily="18" charset="0"/>
            </a:endParaRPr>
          </a:p>
          <a:p>
            <a:r>
              <a:rPr lang="en-US" sz="2400" b="1" dirty="0">
                <a:solidFill>
                  <a:srgbClr val="1B3C70"/>
                </a:solidFill>
                <a:latin typeface="Aptos" panose="020B0004020202020204" pitchFamily="34" charset="0"/>
                <a:ea typeface="Aptos" panose="020B0004020202020204" pitchFamily="34" charset="0"/>
                <a:cs typeface="Times New Roman" panose="02020603050405020304" pitchFamily="18" charset="0"/>
              </a:rPr>
              <a:t>WP3 Objectives:</a:t>
            </a:r>
          </a:p>
          <a:p>
            <a:pPr marL="342900" indent="-342900">
              <a:buFont typeface="Arial" panose="020B0604020202020204" pitchFamily="34" charset="0"/>
              <a:buChar char="•"/>
            </a:pPr>
            <a:r>
              <a:rPr lang="en-US" sz="2800" b="1" dirty="0">
                <a:solidFill>
                  <a:srgbClr val="8CA72B"/>
                </a:solidFill>
                <a:effectLst/>
                <a:latin typeface="Aptos" panose="020B0004020202020204" pitchFamily="34" charset="0"/>
                <a:ea typeface="Aptos" panose="020B0004020202020204" pitchFamily="34" charset="0"/>
                <a:cs typeface="Times New Roman" panose="02020603050405020304" pitchFamily="18" charset="0"/>
              </a:rPr>
              <a:t>minimize trapped flux</a:t>
            </a:r>
          </a:p>
          <a:p>
            <a:pPr marL="342900" indent="-342900">
              <a:buFont typeface="Arial" panose="020B0604020202020204" pitchFamily="34" charset="0"/>
              <a:buChar char="•"/>
            </a:pPr>
            <a:r>
              <a:rPr lang="en-US" sz="2800" b="1" dirty="0">
                <a:solidFill>
                  <a:srgbClr val="8CA72B"/>
                </a:solidFill>
                <a:effectLst/>
                <a:latin typeface="Aptos" panose="020B0004020202020204" pitchFamily="34" charset="0"/>
                <a:ea typeface="Aptos" panose="020B0004020202020204" pitchFamily="34" charset="0"/>
                <a:cs typeface="Times New Roman" panose="02020603050405020304" pitchFamily="18" charset="0"/>
              </a:rPr>
              <a:t>increas</a:t>
            </a:r>
            <a:r>
              <a:rPr lang="en-US" sz="2800" b="1" dirty="0">
                <a:solidFill>
                  <a:srgbClr val="8CA72B"/>
                </a:solidFill>
                <a:latin typeface="Aptos" panose="020B0004020202020204" pitchFamily="34" charset="0"/>
                <a:ea typeface="Aptos" panose="020B0004020202020204" pitchFamily="34" charset="0"/>
                <a:cs typeface="Times New Roman" panose="02020603050405020304" pitchFamily="18" charset="0"/>
              </a:rPr>
              <a:t>e</a:t>
            </a:r>
            <a:r>
              <a:rPr lang="en-US" sz="2000" dirty="0">
                <a:effectLst/>
                <a:latin typeface="Aptos" panose="020B0004020202020204" pitchFamily="34" charset="0"/>
                <a:ea typeface="Aptos" panose="020B0004020202020204" pitchFamily="34" charset="0"/>
                <a:cs typeface="Times New Roman" panose="02020603050405020304" pitchFamily="18" charset="0"/>
              </a:rPr>
              <a:t> coating mechanical strength to allow </a:t>
            </a:r>
            <a:r>
              <a:rPr lang="en-US" sz="2800" b="1" dirty="0">
                <a:solidFill>
                  <a:srgbClr val="8CA72B"/>
                </a:solidFill>
                <a:effectLst/>
                <a:latin typeface="Aptos" panose="020B0004020202020204" pitchFamily="34" charset="0"/>
                <a:ea typeface="Aptos" panose="020B0004020202020204" pitchFamily="34" charset="0"/>
                <a:cs typeface="Times New Roman" panose="02020603050405020304" pitchFamily="18" charset="0"/>
              </a:rPr>
              <a:t>cavity tunability</a:t>
            </a:r>
            <a:endParaRPr lang="it-IT" sz="2000" dirty="0">
              <a:solidFill>
                <a:srgbClr val="8CA72B"/>
              </a:solidFill>
            </a:endParaRPr>
          </a:p>
        </p:txBody>
      </p:sp>
      <p:sp>
        <p:nvSpPr>
          <p:cNvPr id="8" name="Segnaposto numero diapositiva 7">
            <a:extLst>
              <a:ext uri="{FF2B5EF4-FFF2-40B4-BE49-F238E27FC236}">
                <a16:creationId xmlns:a16="http://schemas.microsoft.com/office/drawing/2014/main" id="{7931C8ED-CEF0-6295-76CF-E3723EF94867}"/>
              </a:ext>
            </a:extLst>
          </p:cNvPr>
          <p:cNvSpPr>
            <a:spLocks noGrp="1"/>
          </p:cNvSpPr>
          <p:nvPr>
            <p:ph type="sldNum" sz="quarter" idx="12"/>
          </p:nvPr>
        </p:nvSpPr>
        <p:spPr/>
        <p:txBody>
          <a:bodyPr/>
          <a:lstStyle/>
          <a:p>
            <a:fld id="{4068FCCF-9A80-B240-8D85-84F960565AFA}" type="slidenum">
              <a:rPr lang="en-BE" smtClean="0"/>
              <a:t>2</a:t>
            </a:fld>
            <a:endParaRPr lang="en-BE"/>
          </a:p>
        </p:txBody>
      </p:sp>
      <p:sp>
        <p:nvSpPr>
          <p:cNvPr id="11" name="TextBox 15">
            <a:extLst>
              <a:ext uri="{FF2B5EF4-FFF2-40B4-BE49-F238E27FC236}">
                <a16:creationId xmlns:a16="http://schemas.microsoft.com/office/drawing/2014/main" id="{17176EDA-792C-6DFC-18E1-CA16126D2D8A}"/>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uppo 21">
            <a:extLst>
              <a:ext uri="{FF2B5EF4-FFF2-40B4-BE49-F238E27FC236}">
                <a16:creationId xmlns:a16="http://schemas.microsoft.com/office/drawing/2014/main" id="{776FFF47-6077-4C6C-516B-946AECAEFBA3}"/>
              </a:ext>
            </a:extLst>
          </p:cNvPr>
          <p:cNvGrpSpPr/>
          <p:nvPr/>
        </p:nvGrpSpPr>
        <p:grpSpPr>
          <a:xfrm>
            <a:off x="863543" y="3126864"/>
            <a:ext cx="3705971" cy="3412047"/>
            <a:chOff x="793840" y="3263032"/>
            <a:chExt cx="3705971" cy="3412047"/>
          </a:xfrm>
        </p:grpSpPr>
        <p:grpSp>
          <p:nvGrpSpPr>
            <p:cNvPr id="19" name="Gruppo 18">
              <a:extLst>
                <a:ext uri="{FF2B5EF4-FFF2-40B4-BE49-F238E27FC236}">
                  <a16:creationId xmlns:a16="http://schemas.microsoft.com/office/drawing/2014/main" id="{0269E055-0B77-53CA-D809-DDA5AA65081F}"/>
                </a:ext>
              </a:extLst>
            </p:cNvPr>
            <p:cNvGrpSpPr/>
            <p:nvPr/>
          </p:nvGrpSpPr>
          <p:grpSpPr>
            <a:xfrm>
              <a:off x="793840" y="3645165"/>
              <a:ext cx="3705971" cy="2878213"/>
              <a:chOff x="954502" y="3478136"/>
              <a:chExt cx="3705971" cy="2878213"/>
            </a:xfrm>
          </p:grpSpPr>
          <p:pic>
            <p:nvPicPr>
              <p:cNvPr id="12" name="Immagine 1">
                <a:extLst>
                  <a:ext uri="{FF2B5EF4-FFF2-40B4-BE49-F238E27FC236}">
                    <a16:creationId xmlns:a16="http://schemas.microsoft.com/office/drawing/2014/main" id="{01E8A429-390D-B46C-1C9D-5F8A5F82CC59}"/>
                  </a:ext>
                </a:extLst>
              </p:cNvPr>
              <p:cNvPicPr>
                <a:picLocks noChangeAspect="1"/>
              </p:cNvPicPr>
              <p:nvPr/>
            </p:nvPicPr>
            <p:blipFill rotWithShape="1">
              <a:blip r:embed="rId4"/>
              <a:srcRect l="50255" t="10671" r="7659" b="56117"/>
              <a:stretch/>
            </p:blipFill>
            <p:spPr bwMode="auto">
              <a:xfrm>
                <a:off x="954502" y="3478136"/>
                <a:ext cx="3705971" cy="2878213"/>
              </a:xfrm>
              <a:prstGeom prst="rect">
                <a:avLst/>
              </a:prstGeom>
              <a:ln>
                <a:noFill/>
              </a:ln>
              <a:extLst>
                <a:ext uri="{53640926-AAD7-44D8-BBD7-CCE9431645EC}">
                  <a14:shadowObscured xmlns:a14="http://schemas.microsoft.com/office/drawing/2010/main"/>
                </a:ext>
              </a:extLst>
            </p:spPr>
          </p:pic>
          <p:sp>
            <p:nvSpPr>
              <p:cNvPr id="13" name="Ovale 12">
                <a:extLst>
                  <a:ext uri="{FF2B5EF4-FFF2-40B4-BE49-F238E27FC236}">
                    <a16:creationId xmlns:a16="http://schemas.microsoft.com/office/drawing/2014/main" id="{8C4DB270-C15C-6BA6-8132-CA97C214B9D6}"/>
                  </a:ext>
                </a:extLst>
              </p:cNvPr>
              <p:cNvSpPr/>
              <p:nvPr/>
            </p:nvSpPr>
            <p:spPr>
              <a:xfrm>
                <a:off x="2312696" y="4818356"/>
                <a:ext cx="125705" cy="120315"/>
              </a:xfrm>
              <a:prstGeom prst="ellipse">
                <a:avLst/>
              </a:prstGeom>
              <a:solidFill>
                <a:srgbClr val="1B3C70"/>
              </a:solidFill>
              <a:ln>
                <a:solidFill>
                  <a:srgbClr val="1B3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C4242E00-F8D5-18B5-16FB-0AD575915316}"/>
                  </a:ext>
                </a:extLst>
              </p:cNvPr>
              <p:cNvSpPr/>
              <p:nvPr/>
            </p:nvSpPr>
            <p:spPr>
              <a:xfrm>
                <a:off x="3877177" y="5701800"/>
                <a:ext cx="125705" cy="120315"/>
              </a:xfrm>
              <a:prstGeom prst="ellipse">
                <a:avLst/>
              </a:prstGeom>
              <a:solidFill>
                <a:srgbClr val="8CA72B"/>
              </a:solidFill>
              <a:ln>
                <a:solidFill>
                  <a:srgbClr val="8CA7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38CD522B-3594-E484-C91B-85FFE838B5BA}"/>
                  </a:ext>
                </a:extLst>
              </p:cNvPr>
              <p:cNvSpPr txBox="1"/>
              <p:nvPr/>
            </p:nvSpPr>
            <p:spPr>
              <a:xfrm>
                <a:off x="3525441" y="5332468"/>
                <a:ext cx="954882" cy="369332"/>
              </a:xfrm>
              <a:prstGeom prst="rect">
                <a:avLst/>
              </a:prstGeom>
              <a:noFill/>
            </p:spPr>
            <p:txBody>
              <a:bodyPr wrap="square">
                <a:spAutoFit/>
              </a:bodyPr>
              <a:lstStyle/>
              <a:p>
                <a:r>
                  <a:rPr lang="en-US" sz="1800" b="1" dirty="0">
                    <a:solidFill>
                      <a:srgbClr val="8CA72B"/>
                    </a:solidFill>
                  </a:rPr>
                  <a:t>Nb</a:t>
                </a:r>
                <a:r>
                  <a:rPr lang="en-US" sz="1800" b="1" baseline="-25000" dirty="0">
                    <a:solidFill>
                      <a:srgbClr val="8CA72B"/>
                    </a:solidFill>
                  </a:rPr>
                  <a:t>3</a:t>
                </a:r>
                <a:r>
                  <a:rPr lang="en-US" sz="1800" b="1" dirty="0">
                    <a:solidFill>
                      <a:srgbClr val="8CA72B"/>
                    </a:solidFill>
                  </a:rPr>
                  <a:t>Sn</a:t>
                </a:r>
                <a:endParaRPr lang="it-IT" dirty="0">
                  <a:solidFill>
                    <a:srgbClr val="8CA72B"/>
                  </a:solidFill>
                </a:endParaRPr>
              </a:p>
            </p:txBody>
          </p:sp>
          <p:sp>
            <p:nvSpPr>
              <p:cNvPr id="18" name="CasellaDiTesto 17">
                <a:extLst>
                  <a:ext uri="{FF2B5EF4-FFF2-40B4-BE49-F238E27FC236}">
                    <a16:creationId xmlns:a16="http://schemas.microsoft.com/office/drawing/2014/main" id="{A8B9374F-3862-4149-D894-19E3A646BB3F}"/>
                  </a:ext>
                </a:extLst>
              </p:cNvPr>
              <p:cNvSpPr txBox="1"/>
              <p:nvPr/>
            </p:nvSpPr>
            <p:spPr>
              <a:xfrm>
                <a:off x="2467107" y="4693847"/>
                <a:ext cx="954882" cy="369332"/>
              </a:xfrm>
              <a:prstGeom prst="rect">
                <a:avLst/>
              </a:prstGeom>
              <a:noFill/>
            </p:spPr>
            <p:txBody>
              <a:bodyPr wrap="square">
                <a:spAutoFit/>
              </a:bodyPr>
              <a:lstStyle/>
              <a:p>
                <a:r>
                  <a:rPr lang="en-US" sz="1800" b="1" dirty="0">
                    <a:solidFill>
                      <a:srgbClr val="1B3C70"/>
                    </a:solidFill>
                  </a:rPr>
                  <a:t>Nb</a:t>
                </a:r>
                <a:endParaRPr lang="it-IT" dirty="0">
                  <a:solidFill>
                    <a:srgbClr val="1B3C70"/>
                  </a:solidFill>
                </a:endParaRPr>
              </a:p>
            </p:txBody>
          </p:sp>
        </p:grpSp>
        <p:sp>
          <p:nvSpPr>
            <p:cNvPr id="20" name="Rectangle 7">
              <a:extLst>
                <a:ext uri="{FF2B5EF4-FFF2-40B4-BE49-F238E27FC236}">
                  <a16:creationId xmlns:a16="http://schemas.microsoft.com/office/drawing/2014/main" id="{624904E7-60BF-6C8F-0B52-D0B879F6258E}"/>
                </a:ext>
              </a:extLst>
            </p:cNvPr>
            <p:cNvSpPr/>
            <p:nvPr/>
          </p:nvSpPr>
          <p:spPr>
            <a:xfrm>
              <a:off x="1476331" y="3263032"/>
              <a:ext cx="2781263" cy="461665"/>
            </a:xfrm>
            <a:prstGeom prst="rect">
              <a:avLst/>
            </a:prstGeom>
          </p:spPr>
          <p:txBody>
            <a:bodyPr wrap="square">
              <a:spAutoFit/>
            </a:bodyPr>
            <a:lstStyle/>
            <a:p>
              <a:pPr algn="ctr"/>
              <a:r>
                <a:rPr lang="fr-FR" sz="1200" dirty="0">
                  <a:solidFill>
                    <a:srgbClr val="002060"/>
                  </a:solidFill>
                  <a:cs typeface="Times New Roman" panose="02020603050405020304" pitchFamily="18" charset="0"/>
                  <a:sym typeface="Wingdings" pitchFamily="2" charset="2"/>
                </a:rPr>
                <a:t>Power at 300 K </a:t>
              </a:r>
              <a:r>
                <a:rPr lang="fr-FR" sz="1200" dirty="0" err="1">
                  <a:solidFill>
                    <a:srgbClr val="002060"/>
                  </a:solidFill>
                  <a:cs typeface="Times New Roman" panose="02020603050405020304" pitchFamily="18" charset="0"/>
                  <a:sym typeface="Wingdings" pitchFamily="2" charset="2"/>
                </a:rPr>
                <a:t>required</a:t>
              </a:r>
              <a:r>
                <a:rPr lang="fr-FR" sz="1200" dirty="0">
                  <a:solidFill>
                    <a:srgbClr val="002060"/>
                  </a:solidFill>
                  <a:cs typeface="Times New Roman" panose="02020603050405020304" pitchFamily="18" charset="0"/>
                  <a:sym typeface="Wingdings" pitchFamily="2" charset="2"/>
                </a:rPr>
                <a:t> to </a:t>
              </a:r>
              <a:r>
                <a:rPr lang="fr-FR" sz="1200" dirty="0" err="1">
                  <a:solidFill>
                    <a:srgbClr val="002060"/>
                  </a:solidFill>
                  <a:cs typeface="Times New Roman" panose="02020603050405020304" pitchFamily="18" charset="0"/>
                  <a:sym typeface="Wingdings" pitchFamily="2" charset="2"/>
                </a:rPr>
                <a:t>extract</a:t>
              </a:r>
              <a:r>
                <a:rPr lang="fr-FR" sz="1200" dirty="0">
                  <a:solidFill>
                    <a:srgbClr val="002060"/>
                  </a:solidFill>
                  <a:cs typeface="Times New Roman" panose="02020603050405020304" pitchFamily="18" charset="0"/>
                  <a:sym typeface="Wingdings" pitchFamily="2" charset="2"/>
                </a:rPr>
                <a:t> 1 W at </a:t>
              </a:r>
              <a:r>
                <a:rPr lang="fr-FR" sz="1200" dirty="0" err="1">
                  <a:solidFill>
                    <a:srgbClr val="002060"/>
                  </a:solidFill>
                  <a:cs typeface="Times New Roman" panose="02020603050405020304" pitchFamily="18" charset="0"/>
                  <a:sym typeface="Wingdings" pitchFamily="2" charset="2"/>
                </a:rPr>
                <a:t>cryogenic</a:t>
              </a:r>
              <a:r>
                <a:rPr lang="fr-FR" sz="1200" dirty="0">
                  <a:solidFill>
                    <a:srgbClr val="002060"/>
                  </a:solidFill>
                  <a:cs typeface="Times New Roman" panose="02020603050405020304" pitchFamily="18" charset="0"/>
                  <a:sym typeface="Wingdings" pitchFamily="2" charset="2"/>
                </a:rPr>
                <a:t> </a:t>
              </a:r>
              <a:r>
                <a:rPr lang="fr-FR" sz="1200" dirty="0" err="1">
                  <a:solidFill>
                    <a:srgbClr val="002060"/>
                  </a:solidFill>
                  <a:cs typeface="Times New Roman" panose="02020603050405020304" pitchFamily="18" charset="0"/>
                  <a:sym typeface="Wingdings" pitchFamily="2" charset="2"/>
                </a:rPr>
                <a:t>temperature</a:t>
              </a:r>
              <a:r>
                <a:rPr lang="fr-FR" sz="1200" dirty="0">
                  <a:solidFill>
                    <a:srgbClr val="002060"/>
                  </a:solidFill>
                  <a:cs typeface="Times New Roman" panose="02020603050405020304" pitchFamily="18" charset="0"/>
                  <a:sym typeface="Wingdings" pitchFamily="2" charset="2"/>
                </a:rPr>
                <a:t>  </a:t>
              </a:r>
              <a:endParaRPr lang="fr-FR" sz="1200" dirty="0">
                <a:solidFill>
                  <a:srgbClr val="002060"/>
                </a:solidFill>
              </a:endParaRPr>
            </a:p>
          </p:txBody>
        </p:sp>
        <p:sp>
          <p:nvSpPr>
            <p:cNvPr id="21" name="Rectangle 10">
              <a:extLst>
                <a:ext uri="{FF2B5EF4-FFF2-40B4-BE49-F238E27FC236}">
                  <a16:creationId xmlns:a16="http://schemas.microsoft.com/office/drawing/2014/main" id="{44AD895E-9344-0E67-680F-A39D6F9CF7FC}"/>
                </a:ext>
              </a:extLst>
            </p:cNvPr>
            <p:cNvSpPr/>
            <p:nvPr/>
          </p:nvSpPr>
          <p:spPr>
            <a:xfrm>
              <a:off x="1324425" y="6444247"/>
              <a:ext cx="3085073" cy="230832"/>
            </a:xfrm>
            <a:prstGeom prst="rect">
              <a:avLst/>
            </a:prstGeom>
            <a:solidFill>
              <a:schemeClr val="bg1"/>
            </a:solidFill>
          </p:spPr>
          <p:txBody>
            <a:bodyPr wrap="square">
              <a:spAutoFit/>
            </a:bodyPr>
            <a:lstStyle/>
            <a:p>
              <a:r>
                <a:rPr lang="fr-FR" sz="900" i="1" dirty="0">
                  <a:solidFill>
                    <a:schemeClr val="tx1">
                      <a:lumMod val="65000"/>
                      <a:lumOff val="35000"/>
                    </a:schemeClr>
                  </a:solidFill>
                </a:rPr>
                <a:t>S. Posen et al, </a:t>
              </a:r>
              <a:r>
                <a:rPr lang="en-US" sz="900" i="1" dirty="0" err="1">
                  <a:solidFill>
                    <a:schemeClr val="tx1">
                      <a:lumMod val="65000"/>
                      <a:lumOff val="35000"/>
                    </a:schemeClr>
                  </a:solidFill>
                  <a:ea typeface="Calibri" panose="020F0502020204030204" pitchFamily="34" charset="0"/>
                  <a:cs typeface="Times New Roman" panose="02020603050405020304" pitchFamily="18" charset="0"/>
                </a:rPr>
                <a:t>Supercond</a:t>
              </a:r>
              <a:r>
                <a:rPr lang="en-US" sz="900" i="1" dirty="0">
                  <a:solidFill>
                    <a:schemeClr val="tx1">
                      <a:lumMod val="65000"/>
                      <a:lumOff val="35000"/>
                    </a:schemeClr>
                  </a:solidFill>
                  <a:ea typeface="Calibri" panose="020F0502020204030204" pitchFamily="34" charset="0"/>
                  <a:cs typeface="Times New Roman" panose="02020603050405020304" pitchFamily="18" charset="0"/>
                </a:rPr>
                <a:t>. Sci. Technol. 30 (2017) 033004</a:t>
              </a:r>
              <a:r>
                <a:rPr lang="en-BE" sz="900" i="1" dirty="0">
                  <a:solidFill>
                    <a:schemeClr val="tx1">
                      <a:lumMod val="65000"/>
                      <a:lumOff val="35000"/>
                    </a:schemeClr>
                  </a:solidFill>
                  <a:ea typeface="ＭＳ Ｐゴシック" charset="0"/>
                </a:rPr>
                <a:t> </a:t>
              </a:r>
            </a:p>
          </p:txBody>
        </p:sp>
      </p:grpSp>
    </p:spTree>
    <p:extLst>
      <p:ext uri="{BB962C8B-B14F-4D97-AF65-F5344CB8AC3E}">
        <p14:creationId xmlns:p14="http://schemas.microsoft.com/office/powerpoint/2010/main" val="255103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1A707-2823-FEBC-AD46-B770C208F7B9}"/>
            </a:ext>
          </a:extLst>
        </p:cNvPr>
        <p:cNvGrpSpPr/>
        <p:nvPr/>
      </p:nvGrpSpPr>
      <p:grpSpPr>
        <a:xfrm>
          <a:off x="0" y="0"/>
          <a:ext cx="0" cy="0"/>
          <a:chOff x="0" y="0"/>
          <a:chExt cx="0" cy="0"/>
        </a:xfrm>
      </p:grpSpPr>
      <p:grpSp>
        <p:nvGrpSpPr>
          <p:cNvPr id="30" name="Gruppo 29">
            <a:extLst>
              <a:ext uri="{FF2B5EF4-FFF2-40B4-BE49-F238E27FC236}">
                <a16:creationId xmlns:a16="http://schemas.microsoft.com/office/drawing/2014/main" id="{B31C93DC-B5AA-4323-D9F7-7F70FD7B29B1}"/>
              </a:ext>
            </a:extLst>
          </p:cNvPr>
          <p:cNvGrpSpPr/>
          <p:nvPr/>
        </p:nvGrpSpPr>
        <p:grpSpPr>
          <a:xfrm>
            <a:off x="8785144" y="4592267"/>
            <a:ext cx="2882448" cy="1312023"/>
            <a:chOff x="6980518" y="2163735"/>
            <a:chExt cx="4825722" cy="2093980"/>
          </a:xfrm>
        </p:grpSpPr>
        <p:pic>
          <p:nvPicPr>
            <p:cNvPr id="31" name="Immagine 30">
              <a:extLst>
                <a:ext uri="{FF2B5EF4-FFF2-40B4-BE49-F238E27FC236}">
                  <a16:creationId xmlns:a16="http://schemas.microsoft.com/office/drawing/2014/main" id="{63A80051-D0A5-54FB-EFB2-CE53988AF38E}"/>
                </a:ext>
              </a:extLst>
            </p:cNvPr>
            <p:cNvPicPr>
              <a:picLocks noChangeAspect="1"/>
            </p:cNvPicPr>
            <p:nvPr/>
          </p:nvPicPr>
          <p:blipFill>
            <a:blip r:embed="rId3"/>
            <a:stretch>
              <a:fillRect/>
            </a:stretch>
          </p:blipFill>
          <p:spPr>
            <a:xfrm>
              <a:off x="7312940" y="2163735"/>
              <a:ext cx="4493300" cy="2093980"/>
            </a:xfrm>
            <a:prstGeom prst="rect">
              <a:avLst/>
            </a:prstGeom>
          </p:spPr>
        </p:pic>
        <p:sp>
          <p:nvSpPr>
            <p:cNvPr id="32" name="Rettangolo 31">
              <a:extLst>
                <a:ext uri="{FF2B5EF4-FFF2-40B4-BE49-F238E27FC236}">
                  <a16:creationId xmlns:a16="http://schemas.microsoft.com/office/drawing/2014/main" id="{66504DF4-690C-0F62-57FD-1EA771B2FB5B}"/>
                </a:ext>
              </a:extLst>
            </p:cNvPr>
            <p:cNvSpPr/>
            <p:nvPr/>
          </p:nvSpPr>
          <p:spPr>
            <a:xfrm>
              <a:off x="6980518" y="2163735"/>
              <a:ext cx="872564" cy="417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 name="Picture 2" descr="A machine with a pipe&#10;&#10;AI-generated content may be incorrect.">
            <a:extLst>
              <a:ext uri="{FF2B5EF4-FFF2-40B4-BE49-F238E27FC236}">
                <a16:creationId xmlns:a16="http://schemas.microsoft.com/office/drawing/2014/main" id="{9E7D64A7-0ED3-4EC8-25E2-618D6481E9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4" t="1" b="-2477"/>
          <a:stretch>
            <a:fillRect/>
          </a:stretch>
        </p:blipFill>
        <p:spPr>
          <a:xfrm>
            <a:off x="3829503" y="1976886"/>
            <a:ext cx="1547023" cy="2580326"/>
          </a:xfrm>
          <a:prstGeom prst="rect">
            <a:avLst/>
          </a:prstGeom>
        </p:spPr>
      </p:pic>
      <p:pic>
        <p:nvPicPr>
          <p:cNvPr id="5" name="Picture 2" descr="Innovate for Sustainable Accelerating Systems: Kick-Off Meeting">
            <a:extLst>
              <a:ext uri="{FF2B5EF4-FFF2-40B4-BE49-F238E27FC236}">
                <a16:creationId xmlns:a16="http://schemas.microsoft.com/office/drawing/2014/main" id="{2DD9B9A4-0060-7797-2817-1BBB8A201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61D3036C-BE50-0398-E7FD-5139FE091BD0}"/>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Segnaposto numero diapositiva 2">
            <a:extLst>
              <a:ext uri="{FF2B5EF4-FFF2-40B4-BE49-F238E27FC236}">
                <a16:creationId xmlns:a16="http://schemas.microsoft.com/office/drawing/2014/main" id="{1C52CF25-9A4F-DC3C-A816-0CBCD44BEFA5}"/>
              </a:ext>
            </a:extLst>
          </p:cNvPr>
          <p:cNvSpPr>
            <a:spLocks noGrp="1"/>
          </p:cNvSpPr>
          <p:nvPr>
            <p:ph type="sldNum" sz="quarter" idx="12"/>
          </p:nvPr>
        </p:nvSpPr>
        <p:spPr/>
        <p:txBody>
          <a:bodyPr/>
          <a:lstStyle/>
          <a:p>
            <a:fld id="{4068FCCF-9A80-B240-8D85-84F960565AFA}" type="slidenum">
              <a:rPr lang="en-BE" smtClean="0"/>
              <a:t>20</a:t>
            </a:fld>
            <a:endParaRPr lang="en-BE"/>
          </a:p>
        </p:txBody>
      </p:sp>
      <p:grpSp>
        <p:nvGrpSpPr>
          <p:cNvPr id="7" name="Gruppo 6">
            <a:extLst>
              <a:ext uri="{FF2B5EF4-FFF2-40B4-BE49-F238E27FC236}">
                <a16:creationId xmlns:a16="http://schemas.microsoft.com/office/drawing/2014/main" id="{4395312F-F7EB-88A6-397F-588E2399C44A}"/>
              </a:ext>
            </a:extLst>
          </p:cNvPr>
          <p:cNvGrpSpPr/>
          <p:nvPr/>
        </p:nvGrpSpPr>
        <p:grpSpPr>
          <a:xfrm>
            <a:off x="1100102" y="4431140"/>
            <a:ext cx="1390370" cy="1473150"/>
            <a:chOff x="974507" y="4234784"/>
            <a:chExt cx="2131107" cy="2155855"/>
          </a:xfrm>
        </p:grpSpPr>
        <p:pic>
          <p:nvPicPr>
            <p:cNvPr id="9" name="Picture 35" descr="A purple circle with a hole in it&#10;&#10;AI-generated content may be incorrect.">
              <a:extLst>
                <a:ext uri="{FF2B5EF4-FFF2-40B4-BE49-F238E27FC236}">
                  <a16:creationId xmlns:a16="http://schemas.microsoft.com/office/drawing/2014/main" id="{566E79F3-6BB9-7A99-B78F-953F557C86D9}"/>
                </a:ext>
              </a:extLst>
            </p:cNvPr>
            <p:cNvPicPr>
              <a:picLocks noChangeAspect="1"/>
            </p:cNvPicPr>
            <p:nvPr/>
          </p:nvPicPr>
          <p:blipFill>
            <a:blip r:embed="rId6" cstate="hq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974507" y="4315769"/>
              <a:ext cx="2097947" cy="2074870"/>
            </a:xfrm>
            <a:prstGeom prst="rect">
              <a:avLst/>
            </a:prstGeom>
          </p:spPr>
        </p:pic>
        <p:sp>
          <p:nvSpPr>
            <p:cNvPr id="10" name="TextBox 37">
              <a:extLst>
                <a:ext uri="{FF2B5EF4-FFF2-40B4-BE49-F238E27FC236}">
                  <a16:creationId xmlns:a16="http://schemas.microsoft.com/office/drawing/2014/main" id="{DE1E2A05-C153-37BD-6AEC-C2504A8EC3D2}"/>
                </a:ext>
              </a:extLst>
            </p:cNvPr>
            <p:cNvSpPr txBox="1"/>
            <p:nvPr/>
          </p:nvSpPr>
          <p:spPr>
            <a:xfrm>
              <a:off x="1007667" y="4234784"/>
              <a:ext cx="2097947" cy="326515"/>
            </a:xfrm>
            <a:prstGeom prst="rect">
              <a:avLst/>
            </a:prstGeom>
            <a:noFill/>
          </p:spPr>
          <p:txBody>
            <a:bodyPr wrap="square">
              <a:spAutoFit/>
            </a:bodyPr>
            <a:lstStyle/>
            <a:p>
              <a:pPr algn="ctr">
                <a:lnSpc>
                  <a:spcPct val="107000"/>
                </a:lnSpc>
                <a:spcAft>
                  <a:spcPts val="800"/>
                </a:spcAft>
                <a:buNone/>
              </a:pPr>
              <a:r>
                <a:rPr lang="en-GB" sz="1000" b="1" i="1"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ignited plasma</a:t>
              </a:r>
              <a:endParaRPr lang="en-US" sz="1000" b="1" i="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grpSp>
      <p:pic>
        <p:nvPicPr>
          <p:cNvPr id="11" name="Immagine 10">
            <a:extLst>
              <a:ext uri="{FF2B5EF4-FFF2-40B4-BE49-F238E27FC236}">
                <a16:creationId xmlns:a16="http://schemas.microsoft.com/office/drawing/2014/main" id="{39180ED8-3DDE-EC3C-9EE7-B3B49D72C96A}"/>
              </a:ext>
            </a:extLst>
          </p:cNvPr>
          <p:cNvPicPr>
            <a:picLocks noChangeAspect="1"/>
          </p:cNvPicPr>
          <p:nvPr/>
        </p:nvPicPr>
        <p:blipFill>
          <a:blip r:embed="rId8" cstate="hqprint">
            <a:extLst>
              <a:ext uri="{28A0092B-C50C-407E-A947-70E740481C1C}">
                <a14:useLocalDpi xmlns:a14="http://schemas.microsoft.com/office/drawing/2010/main"/>
              </a:ext>
            </a:extLst>
          </a:blip>
          <a:srcRect l="46549" r="32160"/>
          <a:stretch>
            <a:fillRect/>
          </a:stretch>
        </p:blipFill>
        <p:spPr>
          <a:xfrm>
            <a:off x="2541811" y="2138521"/>
            <a:ext cx="2148640" cy="4237814"/>
          </a:xfrm>
          <a:prstGeom prst="rect">
            <a:avLst/>
          </a:prstGeom>
        </p:spPr>
      </p:pic>
      <p:pic>
        <p:nvPicPr>
          <p:cNvPr id="13" name="Picture 30">
            <a:extLst>
              <a:ext uri="{FF2B5EF4-FFF2-40B4-BE49-F238E27FC236}">
                <a16:creationId xmlns:a16="http://schemas.microsoft.com/office/drawing/2014/main" id="{3AE97B06-B181-1458-6BCC-DE6F5867F7AE}"/>
              </a:ext>
            </a:extLst>
          </p:cNvPr>
          <p:cNvPicPr>
            <a:picLocks noChangeAspect="1"/>
          </p:cNvPicPr>
          <p:nvPr/>
        </p:nvPicPr>
        <p:blipFill>
          <a:blip r:embed="rId9"/>
          <a:stretch>
            <a:fillRect/>
          </a:stretch>
        </p:blipFill>
        <p:spPr>
          <a:xfrm>
            <a:off x="6230273" y="2519247"/>
            <a:ext cx="2942708" cy="2188731"/>
          </a:xfrm>
          <a:prstGeom prst="rect">
            <a:avLst/>
          </a:prstGeom>
        </p:spPr>
      </p:pic>
      <p:pic>
        <p:nvPicPr>
          <p:cNvPr id="22" name="Picture 5">
            <a:extLst>
              <a:ext uri="{FF2B5EF4-FFF2-40B4-BE49-F238E27FC236}">
                <a16:creationId xmlns:a16="http://schemas.microsoft.com/office/drawing/2014/main" id="{036105BA-05D1-0231-64AB-0BC50A61D97B}"/>
              </a:ext>
            </a:extLst>
          </p:cNvPr>
          <p:cNvPicPr>
            <a:picLocks noChangeAspect="1"/>
          </p:cNvPicPr>
          <p:nvPr/>
        </p:nvPicPr>
        <p:blipFill>
          <a:blip r:embed="rId10" cstate="hqprint">
            <a:extLst>
              <a:ext uri="{28A0092B-C50C-407E-A947-70E740481C1C}">
                <a14:useLocalDpi xmlns:a14="http://schemas.microsoft.com/office/drawing/2010/main"/>
              </a:ext>
            </a:extLst>
          </a:blip>
          <a:srcRect b="-11515"/>
          <a:stretch>
            <a:fillRect/>
          </a:stretch>
        </p:blipFill>
        <p:spPr>
          <a:xfrm>
            <a:off x="6548506" y="1952698"/>
            <a:ext cx="828452" cy="470647"/>
          </a:xfrm>
          <a:prstGeom prst="rect">
            <a:avLst/>
          </a:prstGeom>
        </p:spPr>
      </p:pic>
      <p:pic>
        <p:nvPicPr>
          <p:cNvPr id="23" name="Picture 18" descr="Logo&#10;&#10;Description automatically generated">
            <a:extLst>
              <a:ext uri="{FF2B5EF4-FFF2-40B4-BE49-F238E27FC236}">
                <a16:creationId xmlns:a16="http://schemas.microsoft.com/office/drawing/2014/main" id="{EC59C4C5-6171-F36A-51AC-11694B519E2E}"/>
              </a:ext>
            </a:extLst>
          </p:cNvPr>
          <p:cNvPicPr>
            <a:picLocks/>
          </p:cNvPicPr>
          <p:nvPr/>
        </p:nvPicPr>
        <p:blipFill>
          <a:blip r:embed="rId11" cstate="print">
            <a:extLst>
              <a:ext uri="{28A0092B-C50C-407E-A947-70E740481C1C}">
                <a14:useLocalDpi xmlns:a14="http://schemas.microsoft.com/office/drawing/2010/main"/>
              </a:ext>
            </a:extLst>
          </a:blip>
          <a:stretch>
            <a:fillRect/>
          </a:stretch>
        </p:blipFill>
        <p:spPr>
          <a:xfrm>
            <a:off x="1156188" y="1932271"/>
            <a:ext cx="812696" cy="462702"/>
          </a:xfrm>
          <a:prstGeom prst="rect">
            <a:avLst/>
          </a:prstGeom>
        </p:spPr>
      </p:pic>
      <p:sp>
        <p:nvSpPr>
          <p:cNvPr id="24" name="TextBox 28">
            <a:extLst>
              <a:ext uri="{FF2B5EF4-FFF2-40B4-BE49-F238E27FC236}">
                <a16:creationId xmlns:a16="http://schemas.microsoft.com/office/drawing/2014/main" id="{B53AFF7C-843C-5194-89FB-6D3CC1AE7E9C}"/>
              </a:ext>
            </a:extLst>
          </p:cNvPr>
          <p:cNvSpPr txBox="1"/>
          <p:nvPr/>
        </p:nvSpPr>
        <p:spPr>
          <a:xfrm>
            <a:off x="7349374" y="1939459"/>
            <a:ext cx="2667213" cy="476221"/>
          </a:xfrm>
          <a:prstGeom prst="rect">
            <a:avLst/>
          </a:prstGeom>
          <a:noFill/>
        </p:spPr>
        <p:txBody>
          <a:bodyPr wrap="square">
            <a:spAutoFit/>
          </a:bodyPr>
          <a:lstStyle/>
          <a:p>
            <a:pPr>
              <a:lnSpc>
                <a:spcPct val="107000"/>
              </a:lnSpc>
              <a:spcAft>
                <a:spcPts val="800"/>
              </a:spcAft>
              <a:buNone/>
            </a:pPr>
            <a:r>
              <a:rPr lang="en-GB" sz="1200" b="1" dirty="0">
                <a:solidFill>
                  <a:srgbClr val="1B3C70"/>
                </a:solidFill>
                <a:ea typeface="Times New Roman" panose="02020603050405020304" pitchFamily="18" charset="0"/>
                <a:cs typeface="Times New Roman" panose="02020603050405020304" pitchFamily="18" charset="0"/>
              </a:rPr>
              <a:t>Double movable magnetrons</a:t>
            </a:r>
            <a:br>
              <a:rPr lang="en-GB" sz="1200" b="1" dirty="0">
                <a:solidFill>
                  <a:srgbClr val="1B3C70"/>
                </a:solidFill>
                <a:ea typeface="Times New Roman" panose="02020603050405020304" pitchFamily="18" charset="0"/>
                <a:cs typeface="Times New Roman" panose="02020603050405020304" pitchFamily="18" charset="0"/>
              </a:rPr>
            </a:br>
            <a:r>
              <a:rPr lang="en-GB" sz="1200" b="1" dirty="0">
                <a:solidFill>
                  <a:srgbClr val="1B3C70"/>
                </a:solidFill>
                <a:effectLst/>
                <a:ea typeface="Times New Roman" panose="02020603050405020304" pitchFamily="18" charset="0"/>
                <a:cs typeface="Times New Roman" panose="02020603050405020304" pitchFamily="18" charset="0"/>
              </a:rPr>
              <a:t>Fixed cavity</a:t>
            </a:r>
            <a:endParaRPr lang="en-US" sz="1200" b="1" dirty="0">
              <a:solidFill>
                <a:srgbClr val="1B3C70"/>
              </a:solidFill>
              <a:effectLst/>
              <a:ea typeface="Times New Roman" panose="02020603050405020304" pitchFamily="18" charset="0"/>
              <a:cs typeface="Times New Roman" panose="02020603050405020304" pitchFamily="18" charset="0"/>
            </a:endParaRPr>
          </a:p>
        </p:txBody>
      </p:sp>
      <p:cxnSp>
        <p:nvCxnSpPr>
          <p:cNvPr id="25" name="Connettore 2 24">
            <a:extLst>
              <a:ext uri="{FF2B5EF4-FFF2-40B4-BE49-F238E27FC236}">
                <a16:creationId xmlns:a16="http://schemas.microsoft.com/office/drawing/2014/main" id="{0DA36A81-296D-E4BE-5264-A9536E3A7627}"/>
              </a:ext>
            </a:extLst>
          </p:cNvPr>
          <p:cNvCxnSpPr>
            <a:cxnSpLocks/>
          </p:cNvCxnSpPr>
          <p:nvPr/>
        </p:nvCxnSpPr>
        <p:spPr>
          <a:xfrm>
            <a:off x="6185820" y="3325080"/>
            <a:ext cx="1107061"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449E5091-E5E3-661F-5542-321C822B7A20}"/>
              </a:ext>
            </a:extLst>
          </p:cNvPr>
          <p:cNvCxnSpPr>
            <a:cxnSpLocks/>
          </p:cNvCxnSpPr>
          <p:nvPr/>
        </p:nvCxnSpPr>
        <p:spPr>
          <a:xfrm>
            <a:off x="8154073" y="3326555"/>
            <a:ext cx="1067898"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8">
            <a:extLst>
              <a:ext uri="{FF2B5EF4-FFF2-40B4-BE49-F238E27FC236}">
                <a16:creationId xmlns:a16="http://schemas.microsoft.com/office/drawing/2014/main" id="{5FD8EAD9-FD4F-C017-3E12-B2E82FC08FAE}"/>
              </a:ext>
            </a:extLst>
          </p:cNvPr>
          <p:cNvSpPr txBox="1"/>
          <p:nvPr/>
        </p:nvSpPr>
        <p:spPr>
          <a:xfrm>
            <a:off x="2127158" y="1903198"/>
            <a:ext cx="2393722" cy="476221"/>
          </a:xfrm>
          <a:prstGeom prst="rect">
            <a:avLst/>
          </a:prstGeom>
          <a:noFill/>
        </p:spPr>
        <p:txBody>
          <a:bodyPr wrap="square">
            <a:spAutoFit/>
          </a:bodyPr>
          <a:lstStyle/>
          <a:p>
            <a:pPr>
              <a:lnSpc>
                <a:spcPct val="107000"/>
              </a:lnSpc>
              <a:spcAft>
                <a:spcPts val="800"/>
              </a:spcAft>
              <a:buNone/>
            </a:pPr>
            <a:r>
              <a:rPr lang="en-GB" sz="1200" b="1" dirty="0">
                <a:solidFill>
                  <a:srgbClr val="1B3C70"/>
                </a:solidFill>
                <a:ea typeface="Times New Roman" panose="02020603050405020304" pitchFamily="18" charset="0"/>
                <a:cs typeface="Times New Roman" panose="02020603050405020304" pitchFamily="18" charset="0"/>
              </a:rPr>
              <a:t>Rectangular magnetron</a:t>
            </a:r>
            <a:br>
              <a:rPr lang="en-GB" sz="1200" b="1" dirty="0">
                <a:solidFill>
                  <a:srgbClr val="1B3C70"/>
                </a:solidFill>
                <a:ea typeface="Times New Roman" panose="02020603050405020304" pitchFamily="18" charset="0"/>
                <a:cs typeface="Times New Roman" panose="02020603050405020304" pitchFamily="18" charset="0"/>
              </a:rPr>
            </a:br>
            <a:r>
              <a:rPr lang="en-GB" sz="1200" b="1" dirty="0">
                <a:solidFill>
                  <a:srgbClr val="1B3C70"/>
                </a:solidFill>
                <a:effectLst/>
                <a:ea typeface="Times New Roman" panose="02020603050405020304" pitchFamily="18" charset="0"/>
                <a:cs typeface="Times New Roman" panose="02020603050405020304" pitchFamily="18" charset="0"/>
              </a:rPr>
              <a:t>Rotating Cavity</a:t>
            </a:r>
            <a:endParaRPr lang="en-US" sz="1200" b="1" dirty="0">
              <a:solidFill>
                <a:srgbClr val="1B3C70"/>
              </a:solidFill>
              <a:effectLst/>
              <a:ea typeface="Times New Roman" panose="02020603050405020304" pitchFamily="18" charset="0"/>
              <a:cs typeface="Times New Roman" panose="02020603050405020304" pitchFamily="18" charset="0"/>
            </a:endParaRPr>
          </a:p>
        </p:txBody>
      </p:sp>
      <p:sp>
        <p:nvSpPr>
          <p:cNvPr id="28" name="Freccia circolare in su 27">
            <a:extLst>
              <a:ext uri="{FF2B5EF4-FFF2-40B4-BE49-F238E27FC236}">
                <a16:creationId xmlns:a16="http://schemas.microsoft.com/office/drawing/2014/main" id="{C64E74D5-7470-1B98-14F9-48DD3517B73A}"/>
              </a:ext>
            </a:extLst>
          </p:cNvPr>
          <p:cNvSpPr/>
          <p:nvPr/>
        </p:nvSpPr>
        <p:spPr>
          <a:xfrm rot="5619857" flipH="1" flipV="1">
            <a:off x="3764667" y="4497588"/>
            <a:ext cx="1007158" cy="770806"/>
          </a:xfrm>
          <a:prstGeom prst="curvedUpArrow">
            <a:avLst>
              <a:gd name="adj1" fmla="val 22249"/>
              <a:gd name="adj2" fmla="val 50000"/>
              <a:gd name="adj3" fmla="val 25000"/>
            </a:avLst>
          </a:prstGeom>
          <a:solidFill>
            <a:srgbClr val="A4C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9" name="CasellaDiTesto 28">
            <a:extLst>
              <a:ext uri="{FF2B5EF4-FFF2-40B4-BE49-F238E27FC236}">
                <a16:creationId xmlns:a16="http://schemas.microsoft.com/office/drawing/2014/main" id="{604E174A-D512-EA24-A59E-2C55FB17669D}"/>
              </a:ext>
            </a:extLst>
          </p:cNvPr>
          <p:cNvSpPr txBox="1"/>
          <p:nvPr/>
        </p:nvSpPr>
        <p:spPr>
          <a:xfrm>
            <a:off x="6642462" y="6035176"/>
            <a:ext cx="3374125" cy="415498"/>
          </a:xfrm>
          <a:prstGeom prst="rect">
            <a:avLst/>
          </a:prstGeom>
          <a:noFill/>
        </p:spPr>
        <p:txBody>
          <a:bodyPr wrap="square">
            <a:spAutoFit/>
          </a:bodyPr>
          <a:lstStyle/>
          <a:p>
            <a:pPr algn="l">
              <a:buNone/>
            </a:pPr>
            <a:r>
              <a:rPr lang="en-US" sz="700" b="0" i="0" dirty="0">
                <a:solidFill>
                  <a:srgbClr val="1B3C70"/>
                </a:solidFill>
                <a:effectLst/>
                <a:latin typeface="Montserrat" panose="00000500000000000000" pitchFamily="2" charset="0"/>
                <a:hlinkClick r:id="rId12">
                  <a:extLst>
                    <a:ext uri="{A12FA001-AC4F-418D-AE19-62706E023703}">
                      <ahyp:hlinkClr xmlns:ahyp="http://schemas.microsoft.com/office/drawing/2018/hyperlinkcolor" val="tx"/>
                    </a:ext>
                  </a:extLst>
                </a:hlinkClick>
              </a:rPr>
              <a:t>N. Leicester et al., "Development of a 1.3 GHz longitudinally split RF research cavity for use in testing of superconducting thin films", in Proc. SRF2025, Tokyo, doi:10.18429/JACoW-SRF2025-TUP19</a:t>
            </a:r>
            <a:endParaRPr lang="en-US" sz="700" b="0" i="0" dirty="0">
              <a:solidFill>
                <a:srgbClr val="1B3C70"/>
              </a:solidFill>
              <a:effectLst/>
              <a:latin typeface="Montserrat" panose="00000500000000000000" pitchFamily="2" charset="0"/>
            </a:endParaRPr>
          </a:p>
        </p:txBody>
      </p:sp>
      <p:sp>
        <p:nvSpPr>
          <p:cNvPr id="33" name="CasellaDiTesto 32">
            <a:extLst>
              <a:ext uri="{FF2B5EF4-FFF2-40B4-BE49-F238E27FC236}">
                <a16:creationId xmlns:a16="http://schemas.microsoft.com/office/drawing/2014/main" id="{09FBAC7C-2A8C-6707-D57B-642FC5C844B5}"/>
              </a:ext>
            </a:extLst>
          </p:cNvPr>
          <p:cNvSpPr txBox="1"/>
          <p:nvPr/>
        </p:nvSpPr>
        <p:spPr>
          <a:xfrm>
            <a:off x="1203702" y="6102188"/>
            <a:ext cx="3374125" cy="415498"/>
          </a:xfrm>
          <a:prstGeom prst="rect">
            <a:avLst/>
          </a:prstGeom>
          <a:noFill/>
        </p:spPr>
        <p:txBody>
          <a:bodyPr wrap="square">
            <a:spAutoFit/>
          </a:bodyPr>
          <a:lstStyle/>
          <a:p>
            <a:pPr algn="l">
              <a:buNone/>
            </a:pP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M. Lazzari et al., "Development of a new system for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Nb₃Sn</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thin</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film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deposition</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on 1.3 GHz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cavities</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in Proc. SRF2025, Tokyo, doi:10.18429/JACoW-SRF2025-TUP31</a:t>
            </a:r>
            <a:endParaRPr lang="it-IT" sz="700" b="0" i="0" dirty="0">
              <a:solidFill>
                <a:srgbClr val="1B3C70"/>
              </a:solidFill>
              <a:effectLst/>
              <a:latin typeface="Montserrat" panose="00000500000000000000" pitchFamily="2" charset="0"/>
            </a:endParaRPr>
          </a:p>
        </p:txBody>
      </p:sp>
      <p:sp>
        <p:nvSpPr>
          <p:cNvPr id="34" name="TextBox 28">
            <a:extLst>
              <a:ext uri="{FF2B5EF4-FFF2-40B4-BE49-F238E27FC236}">
                <a16:creationId xmlns:a16="http://schemas.microsoft.com/office/drawing/2014/main" id="{A45FFAF9-DC75-1A3D-E842-99134AE312C1}"/>
              </a:ext>
            </a:extLst>
          </p:cNvPr>
          <p:cNvSpPr txBox="1"/>
          <p:nvPr/>
        </p:nvSpPr>
        <p:spPr>
          <a:xfrm>
            <a:off x="960245" y="1242080"/>
            <a:ext cx="9343189" cy="537583"/>
          </a:xfrm>
          <a:prstGeom prst="rect">
            <a:avLst/>
          </a:prstGeom>
          <a:noFill/>
        </p:spPr>
        <p:txBody>
          <a:bodyPr wrap="square">
            <a:spAutoFit/>
          </a:bodyPr>
          <a:lstStyle/>
          <a:p>
            <a:pPr>
              <a:lnSpc>
                <a:spcPct val="107000"/>
              </a:lnSpc>
              <a:spcAft>
                <a:spcPts val="800"/>
              </a:spcAft>
              <a:buNone/>
            </a:pPr>
            <a:r>
              <a:rPr lang="en-GB" sz="2800" b="1" dirty="0">
                <a:solidFill>
                  <a:srgbClr val="A1BF31"/>
                </a:solidFill>
                <a:ea typeface="Times New Roman" panose="02020603050405020304" pitchFamily="18" charset="0"/>
                <a:cs typeface="Times New Roman" panose="02020603050405020304" pitchFamily="18" charset="0"/>
              </a:rPr>
              <a:t>2 Different 1.3 GHz coating system ready</a:t>
            </a:r>
            <a:r>
              <a:rPr lang="en-GB" sz="2800" dirty="0">
                <a:solidFill>
                  <a:srgbClr val="A1BF31"/>
                </a:solidFill>
                <a:ea typeface="Times New Roman" panose="02020603050405020304" pitchFamily="18" charset="0"/>
                <a:cs typeface="Times New Roman" panose="02020603050405020304" pitchFamily="18" charset="0"/>
              </a:rPr>
              <a:t> (testing phase)</a:t>
            </a:r>
            <a:endParaRPr lang="en-US" sz="2800" dirty="0">
              <a:solidFill>
                <a:srgbClr val="A1BF31"/>
              </a:solidFill>
              <a:effectLst/>
              <a:ea typeface="Times New Roman" panose="02020603050405020304" pitchFamily="18" charset="0"/>
              <a:cs typeface="Times New Roman" panose="02020603050405020304" pitchFamily="18" charset="0"/>
            </a:endParaRPr>
          </a:p>
        </p:txBody>
      </p:sp>
      <p:sp>
        <p:nvSpPr>
          <p:cNvPr id="2" name="TextBox 3">
            <a:extLst>
              <a:ext uri="{FF2B5EF4-FFF2-40B4-BE49-F238E27FC236}">
                <a16:creationId xmlns:a16="http://schemas.microsoft.com/office/drawing/2014/main" id="{4D613CFE-9944-A864-549C-C85275195EEF}"/>
              </a:ext>
            </a:extLst>
          </p:cNvPr>
          <p:cNvSpPr txBox="1"/>
          <p:nvPr/>
        </p:nvSpPr>
        <p:spPr>
          <a:xfrm>
            <a:off x="3067919" y="284907"/>
            <a:ext cx="7675691"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3.5 </a:t>
            </a:r>
            <a:r>
              <a:rPr lang="en-US" sz="2800" dirty="0">
                <a:solidFill>
                  <a:schemeClr val="bg2">
                    <a:lumMod val="50000"/>
                  </a:schemeClr>
                </a:solidFill>
              </a:rPr>
              <a:t>– Working Cavity - </a:t>
            </a:r>
            <a:r>
              <a:rPr lang="en-US" sz="2800" b="1" dirty="0">
                <a:solidFill>
                  <a:schemeClr val="bg2">
                    <a:lumMod val="50000"/>
                  </a:schemeClr>
                </a:solidFill>
              </a:rPr>
              <a:t>achievements </a:t>
            </a:r>
            <a:endParaRPr lang="en-US" sz="2000" b="1" dirty="0">
              <a:solidFill>
                <a:schemeClr val="bg2">
                  <a:lumMod val="50000"/>
                </a:schemeClr>
              </a:solidFill>
            </a:endParaRPr>
          </a:p>
        </p:txBody>
      </p:sp>
      <p:pic>
        <p:nvPicPr>
          <p:cNvPr id="6" name="Immagine 5" descr="The image depicts a laboratory setup with a large, transparent glass chamber connected to various scientific instruments and a computer monitor, indicating a controlled experiment or analysis process.&#10;&#10;Il contenuto generato dall'IA potrebbe non essere corretto.">
            <a:extLst>
              <a:ext uri="{FF2B5EF4-FFF2-40B4-BE49-F238E27FC236}">
                <a16:creationId xmlns:a16="http://schemas.microsoft.com/office/drawing/2014/main" id="{E3328B55-4671-74E3-1949-F394AB55132C}"/>
              </a:ext>
            </a:extLst>
          </p:cNvPr>
          <p:cNvPicPr>
            <a:picLocks noChangeAspect="1"/>
          </p:cNvPicPr>
          <p:nvPr/>
        </p:nvPicPr>
        <p:blipFill>
          <a:blip r:embed="rId14">
            <a:extLst>
              <a:ext uri="{28A0092B-C50C-407E-A947-70E740481C1C}">
                <a14:useLocalDpi xmlns:a14="http://schemas.microsoft.com/office/drawing/2010/main" val="0"/>
              </a:ext>
            </a:extLst>
          </a:blip>
          <a:srcRect l="7141" t="21706" b="7780"/>
          <a:stretch>
            <a:fillRect/>
          </a:stretch>
        </p:blipFill>
        <p:spPr>
          <a:xfrm rot="158900">
            <a:off x="894358" y="2307639"/>
            <a:ext cx="1853953" cy="2111752"/>
          </a:xfrm>
          <a:prstGeom prst="rect">
            <a:avLst/>
          </a:prstGeom>
        </p:spPr>
      </p:pic>
      <p:pic>
        <p:nvPicPr>
          <p:cNvPr id="16" name="Immagine 15">
            <a:extLst>
              <a:ext uri="{FF2B5EF4-FFF2-40B4-BE49-F238E27FC236}">
                <a16:creationId xmlns:a16="http://schemas.microsoft.com/office/drawing/2014/main" id="{C6C09A85-291F-9D03-772B-850D2E379485}"/>
              </a:ext>
            </a:extLst>
          </p:cNvPr>
          <p:cNvPicPr>
            <a:picLocks noChangeAspect="1"/>
          </p:cNvPicPr>
          <p:nvPr/>
        </p:nvPicPr>
        <p:blipFill>
          <a:blip r:embed="rId15"/>
          <a:stretch>
            <a:fillRect/>
          </a:stretch>
        </p:blipFill>
        <p:spPr>
          <a:xfrm>
            <a:off x="6615909" y="4592267"/>
            <a:ext cx="2308483" cy="1374077"/>
          </a:xfrm>
          <a:prstGeom prst="rect">
            <a:avLst/>
          </a:prstGeom>
        </p:spPr>
      </p:pic>
      <p:pic>
        <p:nvPicPr>
          <p:cNvPr id="35" name="Immagine 34">
            <a:extLst>
              <a:ext uri="{FF2B5EF4-FFF2-40B4-BE49-F238E27FC236}">
                <a16:creationId xmlns:a16="http://schemas.microsoft.com/office/drawing/2014/main" id="{DBFA3848-15AD-1A42-B4F9-32FDF245BBC7}"/>
              </a:ext>
            </a:extLst>
          </p:cNvPr>
          <p:cNvPicPr>
            <a:picLocks noChangeAspect="1"/>
          </p:cNvPicPr>
          <p:nvPr/>
        </p:nvPicPr>
        <p:blipFill>
          <a:blip r:embed="rId16"/>
          <a:stretch>
            <a:fillRect/>
          </a:stretch>
        </p:blipFill>
        <p:spPr>
          <a:xfrm>
            <a:off x="9831778" y="2076350"/>
            <a:ext cx="1835814" cy="2347182"/>
          </a:xfrm>
          <a:prstGeom prst="rect">
            <a:avLst/>
          </a:prstGeom>
        </p:spPr>
      </p:pic>
    </p:spTree>
    <p:extLst>
      <p:ext uri="{BB962C8B-B14F-4D97-AF65-F5344CB8AC3E}">
        <p14:creationId xmlns:p14="http://schemas.microsoft.com/office/powerpoint/2010/main" val="86741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96049-9C90-02F9-20AD-468948913E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554E7F-D36A-3FDD-40DA-636EE60D05D4}"/>
              </a:ext>
            </a:extLst>
          </p:cNvPr>
          <p:cNvSpPr txBox="1"/>
          <p:nvPr/>
        </p:nvSpPr>
        <p:spPr>
          <a:xfrm>
            <a:off x="3050258" y="343763"/>
            <a:ext cx="88848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A1BF31"/>
                </a:solidFill>
                <a:effectLst/>
                <a:uLnTx/>
                <a:uFillTx/>
                <a:latin typeface="Aptos" panose="02110004020202020204"/>
                <a:ea typeface="+mn-ea"/>
                <a:cs typeface="+mn-cs"/>
              </a:rPr>
              <a:t>WP3</a:t>
            </a:r>
            <a:r>
              <a:rPr kumimoji="0" lang="en-US" sz="2400" b="1" i="0" u="none" strike="noStrike" kern="1200" cap="none" spc="0" normalizeH="0" baseline="0" noProof="0" dirty="0">
                <a:ln>
                  <a:noFill/>
                </a:ln>
                <a:solidFill>
                  <a:srgbClr val="1B3C70"/>
                </a:solidFill>
                <a:effectLst/>
                <a:uLnTx/>
                <a:uFillTx/>
                <a:latin typeface="Aptos" panose="02110004020202020204"/>
                <a:ea typeface="+mn-ea"/>
                <a:cs typeface="+mn-cs"/>
              </a:rPr>
              <a:t>  Nb</a:t>
            </a:r>
            <a:r>
              <a:rPr kumimoji="0" lang="en-US" sz="2400" b="1" i="0" u="none" strike="noStrike" kern="1200" cap="none" spc="0" normalizeH="0" baseline="-25000" noProof="0" dirty="0">
                <a:ln>
                  <a:noFill/>
                </a:ln>
                <a:solidFill>
                  <a:srgbClr val="1B3C70"/>
                </a:solidFill>
                <a:effectLst/>
                <a:uLnTx/>
                <a:uFillTx/>
                <a:latin typeface="Aptos" panose="02110004020202020204"/>
                <a:ea typeface="+mn-ea"/>
                <a:cs typeface="+mn-cs"/>
              </a:rPr>
              <a:t>3</a:t>
            </a:r>
            <a:r>
              <a:rPr kumimoji="0" lang="en-US" sz="2400" b="1" i="0" u="none" strike="noStrike" kern="1200" cap="none" spc="0" normalizeH="0" baseline="0" noProof="0" dirty="0">
                <a:ln>
                  <a:noFill/>
                </a:ln>
                <a:solidFill>
                  <a:srgbClr val="1B3C70"/>
                </a:solidFill>
                <a:effectLst/>
                <a:uLnTx/>
                <a:uFillTx/>
                <a:latin typeface="Aptos" panose="02110004020202020204"/>
                <a:ea typeface="+mn-ea"/>
                <a:cs typeface="+mn-cs"/>
              </a:rPr>
              <a:t>Sn on Cu: </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36A9184E-6672-35D1-8B60-34864F5D5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ella 51">
            <a:extLst>
              <a:ext uri="{FF2B5EF4-FFF2-40B4-BE49-F238E27FC236}">
                <a16:creationId xmlns:a16="http://schemas.microsoft.com/office/drawing/2014/main" id="{837E209D-063D-4EFF-E54C-ED3AEB641FE7}"/>
              </a:ext>
            </a:extLst>
          </p:cNvPr>
          <p:cNvGraphicFramePr>
            <a:graphicFrameLocks noGrp="1"/>
          </p:cNvGraphicFramePr>
          <p:nvPr/>
        </p:nvGraphicFramePr>
        <p:xfrm>
          <a:off x="1034470" y="4685520"/>
          <a:ext cx="10144567" cy="2438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4127737075"/>
                    </a:ext>
                  </a:extLst>
                </a:gridCol>
                <a:gridCol w="213083">
                  <a:extLst>
                    <a:ext uri="{9D8B030D-6E8A-4147-A177-3AD203B41FA5}">
                      <a16:colId xmlns:a16="http://schemas.microsoft.com/office/drawing/2014/main" val="4161776673"/>
                    </a:ext>
                  </a:extLst>
                </a:gridCol>
                <a:gridCol w="211374">
                  <a:extLst>
                    <a:ext uri="{9D8B030D-6E8A-4147-A177-3AD203B41FA5}">
                      <a16:colId xmlns:a16="http://schemas.microsoft.com/office/drawing/2014/main" val="1238833884"/>
                    </a:ext>
                  </a:extLst>
                </a:gridCol>
                <a:gridCol w="211374">
                  <a:extLst>
                    <a:ext uri="{9D8B030D-6E8A-4147-A177-3AD203B41FA5}">
                      <a16:colId xmlns:a16="http://schemas.microsoft.com/office/drawing/2014/main" val="1397134624"/>
                    </a:ext>
                  </a:extLst>
                </a:gridCol>
                <a:gridCol w="211374">
                  <a:extLst>
                    <a:ext uri="{9D8B030D-6E8A-4147-A177-3AD203B41FA5}">
                      <a16:colId xmlns:a16="http://schemas.microsoft.com/office/drawing/2014/main" val="292881622"/>
                    </a:ext>
                  </a:extLst>
                </a:gridCol>
                <a:gridCol w="211374">
                  <a:extLst>
                    <a:ext uri="{9D8B030D-6E8A-4147-A177-3AD203B41FA5}">
                      <a16:colId xmlns:a16="http://schemas.microsoft.com/office/drawing/2014/main" val="1072287653"/>
                    </a:ext>
                  </a:extLst>
                </a:gridCol>
                <a:gridCol w="211374">
                  <a:extLst>
                    <a:ext uri="{9D8B030D-6E8A-4147-A177-3AD203B41FA5}">
                      <a16:colId xmlns:a16="http://schemas.microsoft.com/office/drawing/2014/main" val="275280520"/>
                    </a:ext>
                  </a:extLst>
                </a:gridCol>
                <a:gridCol w="211374">
                  <a:extLst>
                    <a:ext uri="{9D8B030D-6E8A-4147-A177-3AD203B41FA5}">
                      <a16:colId xmlns:a16="http://schemas.microsoft.com/office/drawing/2014/main" val="395280917"/>
                    </a:ext>
                  </a:extLst>
                </a:gridCol>
                <a:gridCol w="211374">
                  <a:extLst>
                    <a:ext uri="{9D8B030D-6E8A-4147-A177-3AD203B41FA5}">
                      <a16:colId xmlns:a16="http://schemas.microsoft.com/office/drawing/2014/main" val="6984623"/>
                    </a:ext>
                  </a:extLst>
                </a:gridCol>
                <a:gridCol w="211374">
                  <a:extLst>
                    <a:ext uri="{9D8B030D-6E8A-4147-A177-3AD203B41FA5}">
                      <a16:colId xmlns:a16="http://schemas.microsoft.com/office/drawing/2014/main" val="2853298345"/>
                    </a:ext>
                  </a:extLst>
                </a:gridCol>
                <a:gridCol w="211374">
                  <a:extLst>
                    <a:ext uri="{9D8B030D-6E8A-4147-A177-3AD203B41FA5}">
                      <a16:colId xmlns:a16="http://schemas.microsoft.com/office/drawing/2014/main" val="2468382863"/>
                    </a:ext>
                  </a:extLst>
                </a:gridCol>
                <a:gridCol w="211374">
                  <a:extLst>
                    <a:ext uri="{9D8B030D-6E8A-4147-A177-3AD203B41FA5}">
                      <a16:colId xmlns:a16="http://schemas.microsoft.com/office/drawing/2014/main" val="1348870091"/>
                    </a:ext>
                  </a:extLst>
                </a:gridCol>
                <a:gridCol w="211374">
                  <a:extLst>
                    <a:ext uri="{9D8B030D-6E8A-4147-A177-3AD203B41FA5}">
                      <a16:colId xmlns:a16="http://schemas.microsoft.com/office/drawing/2014/main" val="373942964"/>
                    </a:ext>
                  </a:extLst>
                </a:gridCol>
                <a:gridCol w="211374">
                  <a:extLst>
                    <a:ext uri="{9D8B030D-6E8A-4147-A177-3AD203B41FA5}">
                      <a16:colId xmlns:a16="http://schemas.microsoft.com/office/drawing/2014/main" val="1461893708"/>
                    </a:ext>
                  </a:extLst>
                </a:gridCol>
                <a:gridCol w="211374">
                  <a:extLst>
                    <a:ext uri="{9D8B030D-6E8A-4147-A177-3AD203B41FA5}">
                      <a16:colId xmlns:a16="http://schemas.microsoft.com/office/drawing/2014/main" val="3318930331"/>
                    </a:ext>
                  </a:extLst>
                </a:gridCol>
                <a:gridCol w="211374">
                  <a:extLst>
                    <a:ext uri="{9D8B030D-6E8A-4147-A177-3AD203B41FA5}">
                      <a16:colId xmlns:a16="http://schemas.microsoft.com/office/drawing/2014/main" val="1888750833"/>
                    </a:ext>
                  </a:extLst>
                </a:gridCol>
                <a:gridCol w="211374">
                  <a:extLst>
                    <a:ext uri="{9D8B030D-6E8A-4147-A177-3AD203B41FA5}">
                      <a16:colId xmlns:a16="http://schemas.microsoft.com/office/drawing/2014/main" val="3147895625"/>
                    </a:ext>
                  </a:extLst>
                </a:gridCol>
                <a:gridCol w="211374">
                  <a:extLst>
                    <a:ext uri="{9D8B030D-6E8A-4147-A177-3AD203B41FA5}">
                      <a16:colId xmlns:a16="http://schemas.microsoft.com/office/drawing/2014/main" val="2334967996"/>
                    </a:ext>
                  </a:extLst>
                </a:gridCol>
                <a:gridCol w="211374">
                  <a:extLst>
                    <a:ext uri="{9D8B030D-6E8A-4147-A177-3AD203B41FA5}">
                      <a16:colId xmlns:a16="http://schemas.microsoft.com/office/drawing/2014/main" val="2702433078"/>
                    </a:ext>
                  </a:extLst>
                </a:gridCol>
                <a:gridCol w="211374">
                  <a:extLst>
                    <a:ext uri="{9D8B030D-6E8A-4147-A177-3AD203B41FA5}">
                      <a16:colId xmlns:a16="http://schemas.microsoft.com/office/drawing/2014/main" val="1884559276"/>
                    </a:ext>
                  </a:extLst>
                </a:gridCol>
                <a:gridCol w="211374">
                  <a:extLst>
                    <a:ext uri="{9D8B030D-6E8A-4147-A177-3AD203B41FA5}">
                      <a16:colId xmlns:a16="http://schemas.microsoft.com/office/drawing/2014/main" val="659162378"/>
                    </a:ext>
                  </a:extLst>
                </a:gridCol>
                <a:gridCol w="214468">
                  <a:extLst>
                    <a:ext uri="{9D8B030D-6E8A-4147-A177-3AD203B41FA5}">
                      <a16:colId xmlns:a16="http://schemas.microsoft.com/office/drawing/2014/main" val="807086020"/>
                    </a:ext>
                  </a:extLst>
                </a:gridCol>
                <a:gridCol w="208280">
                  <a:extLst>
                    <a:ext uri="{9D8B030D-6E8A-4147-A177-3AD203B41FA5}">
                      <a16:colId xmlns:a16="http://schemas.microsoft.com/office/drawing/2014/main" val="2232838573"/>
                    </a:ext>
                  </a:extLst>
                </a:gridCol>
                <a:gridCol w="211374">
                  <a:extLst>
                    <a:ext uri="{9D8B030D-6E8A-4147-A177-3AD203B41FA5}">
                      <a16:colId xmlns:a16="http://schemas.microsoft.com/office/drawing/2014/main" val="1316518374"/>
                    </a:ext>
                  </a:extLst>
                </a:gridCol>
                <a:gridCol w="211374">
                  <a:extLst>
                    <a:ext uri="{9D8B030D-6E8A-4147-A177-3AD203B41FA5}">
                      <a16:colId xmlns:a16="http://schemas.microsoft.com/office/drawing/2014/main" val="3333202984"/>
                    </a:ext>
                  </a:extLst>
                </a:gridCol>
                <a:gridCol w="211374">
                  <a:extLst>
                    <a:ext uri="{9D8B030D-6E8A-4147-A177-3AD203B41FA5}">
                      <a16:colId xmlns:a16="http://schemas.microsoft.com/office/drawing/2014/main" val="2432360289"/>
                    </a:ext>
                  </a:extLst>
                </a:gridCol>
                <a:gridCol w="211374">
                  <a:extLst>
                    <a:ext uri="{9D8B030D-6E8A-4147-A177-3AD203B41FA5}">
                      <a16:colId xmlns:a16="http://schemas.microsoft.com/office/drawing/2014/main" val="2685496730"/>
                    </a:ext>
                  </a:extLst>
                </a:gridCol>
                <a:gridCol w="211374">
                  <a:extLst>
                    <a:ext uri="{9D8B030D-6E8A-4147-A177-3AD203B41FA5}">
                      <a16:colId xmlns:a16="http://schemas.microsoft.com/office/drawing/2014/main" val="1391367523"/>
                    </a:ext>
                  </a:extLst>
                </a:gridCol>
                <a:gridCol w="211374">
                  <a:extLst>
                    <a:ext uri="{9D8B030D-6E8A-4147-A177-3AD203B41FA5}">
                      <a16:colId xmlns:a16="http://schemas.microsoft.com/office/drawing/2014/main" val="2677081766"/>
                    </a:ext>
                  </a:extLst>
                </a:gridCol>
                <a:gridCol w="211374">
                  <a:extLst>
                    <a:ext uri="{9D8B030D-6E8A-4147-A177-3AD203B41FA5}">
                      <a16:colId xmlns:a16="http://schemas.microsoft.com/office/drawing/2014/main" val="3737600269"/>
                    </a:ext>
                  </a:extLst>
                </a:gridCol>
                <a:gridCol w="211374">
                  <a:extLst>
                    <a:ext uri="{9D8B030D-6E8A-4147-A177-3AD203B41FA5}">
                      <a16:colId xmlns:a16="http://schemas.microsoft.com/office/drawing/2014/main" val="3286070686"/>
                    </a:ext>
                  </a:extLst>
                </a:gridCol>
                <a:gridCol w="211374">
                  <a:extLst>
                    <a:ext uri="{9D8B030D-6E8A-4147-A177-3AD203B41FA5}">
                      <a16:colId xmlns:a16="http://schemas.microsoft.com/office/drawing/2014/main" val="180521835"/>
                    </a:ext>
                  </a:extLst>
                </a:gridCol>
                <a:gridCol w="211374">
                  <a:extLst>
                    <a:ext uri="{9D8B030D-6E8A-4147-A177-3AD203B41FA5}">
                      <a16:colId xmlns:a16="http://schemas.microsoft.com/office/drawing/2014/main" val="1088707127"/>
                    </a:ext>
                  </a:extLst>
                </a:gridCol>
                <a:gridCol w="211374">
                  <a:extLst>
                    <a:ext uri="{9D8B030D-6E8A-4147-A177-3AD203B41FA5}">
                      <a16:colId xmlns:a16="http://schemas.microsoft.com/office/drawing/2014/main" val="2362615869"/>
                    </a:ext>
                  </a:extLst>
                </a:gridCol>
                <a:gridCol w="211374">
                  <a:extLst>
                    <a:ext uri="{9D8B030D-6E8A-4147-A177-3AD203B41FA5}">
                      <a16:colId xmlns:a16="http://schemas.microsoft.com/office/drawing/2014/main" val="3147866620"/>
                    </a:ext>
                  </a:extLst>
                </a:gridCol>
                <a:gridCol w="211374">
                  <a:extLst>
                    <a:ext uri="{9D8B030D-6E8A-4147-A177-3AD203B41FA5}">
                      <a16:colId xmlns:a16="http://schemas.microsoft.com/office/drawing/2014/main" val="4225955558"/>
                    </a:ext>
                  </a:extLst>
                </a:gridCol>
                <a:gridCol w="211374">
                  <a:extLst>
                    <a:ext uri="{9D8B030D-6E8A-4147-A177-3AD203B41FA5}">
                      <a16:colId xmlns:a16="http://schemas.microsoft.com/office/drawing/2014/main" val="3566715495"/>
                    </a:ext>
                  </a:extLst>
                </a:gridCol>
                <a:gridCol w="211374">
                  <a:extLst>
                    <a:ext uri="{9D8B030D-6E8A-4147-A177-3AD203B41FA5}">
                      <a16:colId xmlns:a16="http://schemas.microsoft.com/office/drawing/2014/main" val="26773016"/>
                    </a:ext>
                  </a:extLst>
                </a:gridCol>
                <a:gridCol w="211374">
                  <a:extLst>
                    <a:ext uri="{9D8B030D-6E8A-4147-A177-3AD203B41FA5}">
                      <a16:colId xmlns:a16="http://schemas.microsoft.com/office/drawing/2014/main" val="705603878"/>
                    </a:ext>
                  </a:extLst>
                </a:gridCol>
                <a:gridCol w="211374">
                  <a:extLst>
                    <a:ext uri="{9D8B030D-6E8A-4147-A177-3AD203B41FA5}">
                      <a16:colId xmlns:a16="http://schemas.microsoft.com/office/drawing/2014/main" val="4241490437"/>
                    </a:ext>
                  </a:extLst>
                </a:gridCol>
                <a:gridCol w="211374">
                  <a:extLst>
                    <a:ext uri="{9D8B030D-6E8A-4147-A177-3AD203B41FA5}">
                      <a16:colId xmlns:a16="http://schemas.microsoft.com/office/drawing/2014/main" val="2210922331"/>
                    </a:ext>
                  </a:extLst>
                </a:gridCol>
                <a:gridCol w="211374">
                  <a:extLst>
                    <a:ext uri="{9D8B030D-6E8A-4147-A177-3AD203B41FA5}">
                      <a16:colId xmlns:a16="http://schemas.microsoft.com/office/drawing/2014/main" val="333266493"/>
                    </a:ext>
                  </a:extLst>
                </a:gridCol>
                <a:gridCol w="211374">
                  <a:extLst>
                    <a:ext uri="{9D8B030D-6E8A-4147-A177-3AD203B41FA5}">
                      <a16:colId xmlns:a16="http://schemas.microsoft.com/office/drawing/2014/main" val="3538804174"/>
                    </a:ext>
                  </a:extLst>
                </a:gridCol>
                <a:gridCol w="211374">
                  <a:extLst>
                    <a:ext uri="{9D8B030D-6E8A-4147-A177-3AD203B41FA5}">
                      <a16:colId xmlns:a16="http://schemas.microsoft.com/office/drawing/2014/main" val="3688054743"/>
                    </a:ext>
                  </a:extLst>
                </a:gridCol>
                <a:gridCol w="211374">
                  <a:extLst>
                    <a:ext uri="{9D8B030D-6E8A-4147-A177-3AD203B41FA5}">
                      <a16:colId xmlns:a16="http://schemas.microsoft.com/office/drawing/2014/main" val="368407997"/>
                    </a:ext>
                  </a:extLst>
                </a:gridCol>
                <a:gridCol w="211374">
                  <a:extLst>
                    <a:ext uri="{9D8B030D-6E8A-4147-A177-3AD203B41FA5}">
                      <a16:colId xmlns:a16="http://schemas.microsoft.com/office/drawing/2014/main" val="2171240615"/>
                    </a:ext>
                  </a:extLst>
                </a:gridCol>
                <a:gridCol w="211374">
                  <a:extLst>
                    <a:ext uri="{9D8B030D-6E8A-4147-A177-3AD203B41FA5}">
                      <a16:colId xmlns:a16="http://schemas.microsoft.com/office/drawing/2014/main" val="3356605908"/>
                    </a:ext>
                  </a:extLst>
                </a:gridCol>
                <a:gridCol w="211374">
                  <a:extLst>
                    <a:ext uri="{9D8B030D-6E8A-4147-A177-3AD203B41FA5}">
                      <a16:colId xmlns:a16="http://schemas.microsoft.com/office/drawing/2014/main" val="876914202"/>
                    </a:ext>
                  </a:extLst>
                </a:gridCol>
              </a:tblGrid>
              <a:tr h="193927">
                <a:tc>
                  <a:txBody>
                    <a:bodyPr/>
                    <a:lstStyle/>
                    <a:p>
                      <a:pPr marL="0" indent="0" algn="ctr"/>
                      <a:r>
                        <a:rPr lang="en-US" sz="1000" dirty="0">
                          <a:latin typeface="Montserrat" panose="00000500000000000000" pitchFamily="50" charset="0"/>
                        </a:rPr>
                        <a:t>M</a:t>
                      </a:r>
                    </a:p>
                  </a:txBody>
                  <a:tcPr anchor="ctr">
                    <a:solidFill>
                      <a:schemeClr val="accent5">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6">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4">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1">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2">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2">
                        <a:lumMod val="40000"/>
                        <a:lumOff val="60000"/>
                      </a:schemeClr>
                    </a:solidFill>
                  </a:tcPr>
                </a:tc>
                <a:extLst>
                  <a:ext uri="{0D108BD9-81ED-4DB2-BD59-A6C34878D82A}">
                    <a16:rowId xmlns:a16="http://schemas.microsoft.com/office/drawing/2014/main" val="1660874361"/>
                  </a:ext>
                </a:extLst>
              </a:tr>
            </a:tbl>
          </a:graphicData>
        </a:graphic>
      </p:graphicFrame>
      <p:graphicFrame>
        <p:nvGraphicFramePr>
          <p:cNvPr id="61" name="Tabella 60">
            <a:extLst>
              <a:ext uri="{FF2B5EF4-FFF2-40B4-BE49-F238E27FC236}">
                <a16:creationId xmlns:a16="http://schemas.microsoft.com/office/drawing/2014/main" id="{AF81A0A2-6A83-7120-2146-460B71BE69BE}"/>
              </a:ext>
            </a:extLst>
          </p:cNvPr>
          <p:cNvGraphicFramePr>
            <a:graphicFrameLocks noGrp="1"/>
          </p:cNvGraphicFramePr>
          <p:nvPr/>
        </p:nvGraphicFramePr>
        <p:xfrm>
          <a:off x="1025833" y="4462508"/>
          <a:ext cx="10153203" cy="198120"/>
        </p:xfrm>
        <a:graphic>
          <a:graphicData uri="http://schemas.openxmlformats.org/drawingml/2006/table">
            <a:tbl>
              <a:tblPr firstRow="1" bandRow="1">
                <a:tableStyleId>{5C22544A-7EE6-4342-B048-85BDC9FD1C3A}</a:tableStyleId>
              </a:tblPr>
              <a:tblGrid>
                <a:gridCol w="2121387">
                  <a:extLst>
                    <a:ext uri="{9D8B030D-6E8A-4147-A177-3AD203B41FA5}">
                      <a16:colId xmlns:a16="http://schemas.microsoft.com/office/drawing/2014/main" val="1078140534"/>
                    </a:ext>
                  </a:extLst>
                </a:gridCol>
                <a:gridCol w="2531534">
                  <a:extLst>
                    <a:ext uri="{9D8B030D-6E8A-4147-A177-3AD203B41FA5}">
                      <a16:colId xmlns:a16="http://schemas.microsoft.com/office/drawing/2014/main" val="4127737075"/>
                    </a:ext>
                  </a:extLst>
                </a:gridCol>
                <a:gridCol w="2540000">
                  <a:extLst>
                    <a:ext uri="{9D8B030D-6E8A-4147-A177-3AD203B41FA5}">
                      <a16:colId xmlns:a16="http://schemas.microsoft.com/office/drawing/2014/main" val="4161776673"/>
                    </a:ext>
                  </a:extLst>
                </a:gridCol>
                <a:gridCol w="2523066">
                  <a:extLst>
                    <a:ext uri="{9D8B030D-6E8A-4147-A177-3AD203B41FA5}">
                      <a16:colId xmlns:a16="http://schemas.microsoft.com/office/drawing/2014/main" val="1238833884"/>
                    </a:ext>
                  </a:extLst>
                </a:gridCol>
                <a:gridCol w="437216">
                  <a:extLst>
                    <a:ext uri="{9D8B030D-6E8A-4147-A177-3AD203B41FA5}">
                      <a16:colId xmlns:a16="http://schemas.microsoft.com/office/drawing/2014/main" val="1397134624"/>
                    </a:ext>
                  </a:extLst>
                </a:gridCol>
              </a:tblGrid>
              <a:tr h="120576">
                <a:tc>
                  <a:txBody>
                    <a:bodyPr/>
                    <a:lstStyle/>
                    <a:p>
                      <a:pPr marL="0" indent="0" algn="ctr"/>
                      <a:r>
                        <a:rPr lang="en-US" sz="700" dirty="0">
                          <a:latin typeface="Montserrat" panose="00000500000000000000" pitchFamily="50" charset="0"/>
                        </a:rPr>
                        <a:t>2024</a:t>
                      </a:r>
                    </a:p>
                  </a:txBody>
                  <a:tcPr anchor="ctr">
                    <a:solidFill>
                      <a:schemeClr val="accent5">
                        <a:lumMod val="40000"/>
                        <a:lumOff val="60000"/>
                      </a:schemeClr>
                    </a:solidFill>
                  </a:tcPr>
                </a:tc>
                <a:tc>
                  <a:txBody>
                    <a:bodyPr/>
                    <a:lstStyle/>
                    <a:p>
                      <a:pPr marL="0" indent="0" algn="ctr"/>
                      <a:r>
                        <a:rPr lang="en-US" sz="700" dirty="0">
                          <a:latin typeface="Montserrat" panose="00000500000000000000" pitchFamily="50" charset="0"/>
                        </a:rPr>
                        <a:t>2025</a:t>
                      </a:r>
                    </a:p>
                  </a:txBody>
                  <a:tcPr anchor="ctr">
                    <a:solidFill>
                      <a:schemeClr val="accent6">
                        <a:lumMod val="40000"/>
                        <a:lumOff val="60000"/>
                      </a:schemeClr>
                    </a:solidFill>
                  </a:tcPr>
                </a:tc>
                <a:tc>
                  <a:txBody>
                    <a:bodyPr/>
                    <a:lstStyle/>
                    <a:p>
                      <a:pPr marL="0" indent="0" algn="ctr"/>
                      <a:r>
                        <a:rPr lang="en-US" sz="700" dirty="0">
                          <a:latin typeface="Montserrat" panose="00000500000000000000" pitchFamily="50" charset="0"/>
                        </a:rPr>
                        <a:t>2026</a:t>
                      </a:r>
                    </a:p>
                  </a:txBody>
                  <a:tcPr anchor="ctr">
                    <a:solidFill>
                      <a:schemeClr val="accent4">
                        <a:lumMod val="40000"/>
                        <a:lumOff val="60000"/>
                      </a:schemeClr>
                    </a:solidFill>
                  </a:tcPr>
                </a:tc>
                <a:tc>
                  <a:txBody>
                    <a:bodyPr/>
                    <a:lstStyle/>
                    <a:p>
                      <a:pPr algn="ctr"/>
                      <a:r>
                        <a:rPr lang="en-US" sz="700" dirty="0">
                          <a:latin typeface="Montserrat" panose="00000500000000000000" pitchFamily="50" charset="0"/>
                        </a:rPr>
                        <a:t>2027</a:t>
                      </a:r>
                    </a:p>
                  </a:txBody>
                  <a:tcPr anchor="ctr">
                    <a:solidFill>
                      <a:schemeClr val="accent1">
                        <a:lumMod val="40000"/>
                        <a:lumOff val="60000"/>
                      </a:schemeClr>
                    </a:solidFill>
                  </a:tcPr>
                </a:tc>
                <a:tc>
                  <a:txBody>
                    <a:bodyPr/>
                    <a:lstStyle/>
                    <a:p>
                      <a:pPr algn="ctr"/>
                      <a:r>
                        <a:rPr lang="en-US" sz="700" dirty="0">
                          <a:latin typeface="Montserrat" panose="00000500000000000000" pitchFamily="50" charset="0"/>
                        </a:rPr>
                        <a:t>2028</a:t>
                      </a:r>
                    </a:p>
                  </a:txBody>
                  <a:tcPr anchor="ctr">
                    <a:solidFill>
                      <a:schemeClr val="accent2">
                        <a:lumMod val="40000"/>
                        <a:lumOff val="60000"/>
                      </a:schemeClr>
                    </a:solidFill>
                  </a:tcPr>
                </a:tc>
                <a:extLst>
                  <a:ext uri="{0D108BD9-81ED-4DB2-BD59-A6C34878D82A}">
                    <a16:rowId xmlns:a16="http://schemas.microsoft.com/office/drawing/2014/main" val="1660874361"/>
                  </a:ext>
                </a:extLst>
              </a:tr>
            </a:tbl>
          </a:graphicData>
        </a:graphic>
      </p:graphicFrame>
      <p:sp>
        <p:nvSpPr>
          <p:cNvPr id="66" name="Segnaposto contenuto 2">
            <a:extLst>
              <a:ext uri="{FF2B5EF4-FFF2-40B4-BE49-F238E27FC236}">
                <a16:creationId xmlns:a16="http://schemas.microsoft.com/office/drawing/2014/main" id="{8D5E1303-2C92-B4CE-8788-E0A92BCD166A}"/>
              </a:ext>
            </a:extLst>
          </p:cNvPr>
          <p:cNvSpPr>
            <a:spLocks noGrp="1"/>
          </p:cNvSpPr>
          <p:nvPr>
            <p:ph idx="1"/>
          </p:nvPr>
        </p:nvSpPr>
        <p:spPr>
          <a:xfrm>
            <a:off x="887080" y="2440484"/>
            <a:ext cx="8556206" cy="1017914"/>
          </a:xfrm>
        </p:spPr>
        <p:txBody>
          <a:bodyPr>
            <a:normAutofit/>
          </a:bodyPr>
          <a:lstStyle/>
          <a:p>
            <a:pPr marL="0" indent="0" algn="l">
              <a:lnSpc>
                <a:spcPts val="1000"/>
              </a:lnSpc>
              <a:buNone/>
            </a:pPr>
            <a:r>
              <a:rPr lang="en-US" sz="1500" b="1" i="0" u="none" strike="noStrike" baseline="0" dirty="0">
                <a:solidFill>
                  <a:srgbClr val="A4C137"/>
                </a:solidFill>
              </a:rPr>
              <a:t>D3.1</a:t>
            </a:r>
            <a:r>
              <a:rPr lang="en-US" sz="1500" b="1" i="0" u="none" strike="noStrike" baseline="0" dirty="0">
                <a:solidFill>
                  <a:srgbClr val="1B3C70"/>
                </a:solidFill>
              </a:rPr>
              <a:t> </a:t>
            </a:r>
            <a:r>
              <a:rPr lang="en-US" sz="1500" b="0" i="0" u="none" strike="noStrike" baseline="0" dirty="0">
                <a:solidFill>
                  <a:srgbClr val="1B3C70"/>
                </a:solidFill>
              </a:rPr>
              <a:t>Cavity tuning Report on implementation of cavity Q vs F tuning tool - </a:t>
            </a:r>
            <a:r>
              <a:rPr lang="en-US" sz="1500" b="0" i="1" u="none" strike="noStrike" baseline="0" dirty="0">
                <a:solidFill>
                  <a:srgbClr val="A4C137"/>
                </a:solidFill>
              </a:rPr>
              <a:t>Report M24 - HZB</a:t>
            </a:r>
          </a:p>
          <a:p>
            <a:pPr marL="0" indent="0" algn="l">
              <a:lnSpc>
                <a:spcPts val="1000"/>
              </a:lnSpc>
              <a:buNone/>
            </a:pPr>
            <a:r>
              <a:rPr lang="en-US" sz="1500" b="1" i="0" u="none" strike="noStrike" baseline="0" dirty="0">
                <a:solidFill>
                  <a:srgbClr val="A4C137"/>
                </a:solidFill>
              </a:rPr>
              <a:t>D3.2</a:t>
            </a:r>
            <a:r>
              <a:rPr lang="en-US" sz="1500" b="1" i="0" u="none" strike="noStrike" baseline="0" dirty="0">
                <a:solidFill>
                  <a:srgbClr val="1B3C70"/>
                </a:solidFill>
              </a:rPr>
              <a:t> </a:t>
            </a:r>
            <a:r>
              <a:rPr lang="en-US" sz="1500" b="0" i="0" u="none" strike="noStrike" baseline="0" dirty="0">
                <a:solidFill>
                  <a:srgbClr val="1B3C70"/>
                </a:solidFill>
              </a:rPr>
              <a:t>Flux trapping Report on flux dynamics study in Nb3Sn on Cu samples - </a:t>
            </a:r>
            <a:r>
              <a:rPr lang="en-US" sz="1500" b="0" i="1" u="none" strike="noStrike" baseline="0" dirty="0">
                <a:solidFill>
                  <a:srgbClr val="A4C137"/>
                </a:solidFill>
              </a:rPr>
              <a:t>Report M30 - HZB</a:t>
            </a:r>
          </a:p>
          <a:p>
            <a:pPr marL="0" indent="0" algn="l">
              <a:lnSpc>
                <a:spcPts val="1000"/>
              </a:lnSpc>
              <a:buNone/>
            </a:pPr>
            <a:r>
              <a:rPr lang="en-US" sz="1500" b="1" i="0" u="none" strike="noStrike" baseline="0" dirty="0">
                <a:solidFill>
                  <a:srgbClr val="A4C137"/>
                </a:solidFill>
              </a:rPr>
              <a:t>D3.3</a:t>
            </a:r>
            <a:r>
              <a:rPr lang="en-US" sz="1500" b="0" i="0" u="none" strike="noStrike" baseline="0" dirty="0">
                <a:solidFill>
                  <a:srgbClr val="1B3C70"/>
                </a:solidFill>
              </a:rPr>
              <a:t> Adapt. Layer Report on QPR study of Nb</a:t>
            </a:r>
            <a:r>
              <a:rPr lang="en-US" sz="1500" b="0" i="0" u="none" strike="noStrike" baseline="-25000" dirty="0">
                <a:solidFill>
                  <a:srgbClr val="1B3C70"/>
                </a:solidFill>
              </a:rPr>
              <a:t>3</a:t>
            </a:r>
            <a:r>
              <a:rPr lang="en-US" sz="1500" b="0" i="0" u="none" strike="noStrike" baseline="0" dirty="0">
                <a:solidFill>
                  <a:srgbClr val="1B3C70"/>
                </a:solidFill>
              </a:rPr>
              <a:t>Sn on Cu &amp; adaptive layers - </a:t>
            </a:r>
            <a:r>
              <a:rPr lang="en-US" sz="1500" b="0" i="1" u="none" strike="noStrike" baseline="0" dirty="0">
                <a:solidFill>
                  <a:srgbClr val="A4C137"/>
                </a:solidFill>
              </a:rPr>
              <a:t>Report M38 - </a:t>
            </a:r>
            <a:r>
              <a:rPr lang="en-US" sz="1500" b="0" i="1" u="none" strike="noStrike" baseline="0" dirty="0">
                <a:solidFill>
                  <a:srgbClr val="A4C137"/>
                </a:solidFill>
                <a:sym typeface="Wingdings" panose="05000000000000000000" pitchFamily="2" charset="2"/>
              </a:rPr>
              <a:t>CEA</a:t>
            </a:r>
            <a:endParaRPr lang="en-US" sz="1500" b="0" i="1" u="none" strike="noStrike" baseline="0" dirty="0">
              <a:solidFill>
                <a:srgbClr val="A4C137"/>
              </a:solidFill>
            </a:endParaRPr>
          </a:p>
          <a:p>
            <a:pPr marL="0" indent="0" algn="l">
              <a:lnSpc>
                <a:spcPts val="1000"/>
              </a:lnSpc>
              <a:buNone/>
            </a:pPr>
            <a:r>
              <a:rPr lang="en-US" sz="1500" b="1" i="0" u="none" strike="noStrike" baseline="0" dirty="0">
                <a:solidFill>
                  <a:srgbClr val="A4C137"/>
                </a:solidFill>
              </a:rPr>
              <a:t>D3.4</a:t>
            </a:r>
            <a:r>
              <a:rPr lang="en-US" sz="1500" b="0" i="0" u="none" strike="noStrike" baseline="0" dirty="0">
                <a:solidFill>
                  <a:srgbClr val="1B3C70"/>
                </a:solidFill>
              </a:rPr>
              <a:t> 4.5-K Cavity Report on 4.5-K Cavity performance &amp; tunability tests - </a:t>
            </a:r>
            <a:r>
              <a:rPr lang="en-US" sz="1500" b="0" i="1" u="none" strike="noStrike" baseline="0" dirty="0">
                <a:solidFill>
                  <a:srgbClr val="A4C137"/>
                </a:solidFill>
              </a:rPr>
              <a:t>Report M46 - INFN</a:t>
            </a:r>
          </a:p>
        </p:txBody>
      </p:sp>
      <p:grpSp>
        <p:nvGrpSpPr>
          <p:cNvPr id="67" name="Gruppo 66">
            <a:extLst>
              <a:ext uri="{FF2B5EF4-FFF2-40B4-BE49-F238E27FC236}">
                <a16:creationId xmlns:a16="http://schemas.microsoft.com/office/drawing/2014/main" id="{84360DA0-5338-EEF4-3B27-B679527DC5D8}"/>
              </a:ext>
            </a:extLst>
          </p:cNvPr>
          <p:cNvGrpSpPr/>
          <p:nvPr/>
        </p:nvGrpSpPr>
        <p:grpSpPr>
          <a:xfrm>
            <a:off x="708820" y="3611062"/>
            <a:ext cx="10774360" cy="2838653"/>
            <a:chOff x="961493" y="3398098"/>
            <a:chExt cx="10348067" cy="2838653"/>
          </a:xfrm>
        </p:grpSpPr>
        <p:grpSp>
          <p:nvGrpSpPr>
            <p:cNvPr id="68" name="Group 15">
              <a:extLst>
                <a:ext uri="{FF2B5EF4-FFF2-40B4-BE49-F238E27FC236}">
                  <a16:creationId xmlns:a16="http://schemas.microsoft.com/office/drawing/2014/main" id="{56EDC2A4-34EE-B726-E72D-B45C283DF559}"/>
                </a:ext>
              </a:extLst>
            </p:cNvPr>
            <p:cNvGrpSpPr/>
            <p:nvPr/>
          </p:nvGrpSpPr>
          <p:grpSpPr>
            <a:xfrm>
              <a:off x="1277559" y="4146940"/>
              <a:ext cx="9720000" cy="2089811"/>
              <a:chOff x="1080000" y="5040000"/>
              <a:chExt cx="9720000" cy="1087082"/>
            </a:xfrm>
          </p:grpSpPr>
          <p:cxnSp>
            <p:nvCxnSpPr>
              <p:cNvPr id="106" name="Straight Connector 9">
                <a:extLst>
                  <a:ext uri="{FF2B5EF4-FFF2-40B4-BE49-F238E27FC236}">
                    <a16:creationId xmlns:a16="http://schemas.microsoft.com/office/drawing/2014/main" id="{5CDE05A6-60D2-6F23-EEB2-0C84539DB31B}"/>
                  </a:ext>
                </a:extLst>
              </p:cNvPr>
              <p:cNvCxnSpPr>
                <a:cxnSpLocks/>
              </p:cNvCxnSpPr>
              <p:nvPr/>
            </p:nvCxnSpPr>
            <p:spPr>
              <a:xfrm>
                <a:off x="108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07" name="Straight Connector 10">
                <a:extLst>
                  <a:ext uri="{FF2B5EF4-FFF2-40B4-BE49-F238E27FC236}">
                    <a16:creationId xmlns:a16="http://schemas.microsoft.com/office/drawing/2014/main" id="{FE23B1FA-2672-B066-12A1-3A3EEB0AF553}"/>
                  </a:ext>
                </a:extLst>
              </p:cNvPr>
              <p:cNvCxnSpPr>
                <a:cxnSpLocks/>
              </p:cNvCxnSpPr>
              <p:nvPr/>
            </p:nvCxnSpPr>
            <p:spPr>
              <a:xfrm flipH="1">
                <a:off x="5932560" y="5040000"/>
                <a:ext cx="8285"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08" name="Straight Connector 11">
                <a:extLst>
                  <a:ext uri="{FF2B5EF4-FFF2-40B4-BE49-F238E27FC236}">
                    <a16:creationId xmlns:a16="http://schemas.microsoft.com/office/drawing/2014/main" id="{6F825E55-5DBA-E969-DAFD-AA74DB303C5D}"/>
                  </a:ext>
                </a:extLst>
              </p:cNvPr>
              <p:cNvCxnSpPr>
                <a:cxnSpLocks/>
              </p:cNvCxnSpPr>
              <p:nvPr/>
            </p:nvCxnSpPr>
            <p:spPr>
              <a:xfrm>
                <a:off x="1080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09" name="Straight Connector 12">
                <a:extLst>
                  <a:ext uri="{FF2B5EF4-FFF2-40B4-BE49-F238E27FC236}">
                    <a16:creationId xmlns:a16="http://schemas.microsoft.com/office/drawing/2014/main" id="{3EAA868A-340B-65DB-66E7-4940BAB9A535}"/>
                  </a:ext>
                </a:extLst>
              </p:cNvPr>
              <p:cNvCxnSpPr>
                <a:cxnSpLocks/>
              </p:cNvCxnSpPr>
              <p:nvPr/>
            </p:nvCxnSpPr>
            <p:spPr>
              <a:xfrm flipH="1">
                <a:off x="3503610" y="5040000"/>
                <a:ext cx="10572"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10" name="Straight Connector 13">
                <a:extLst>
                  <a:ext uri="{FF2B5EF4-FFF2-40B4-BE49-F238E27FC236}">
                    <a16:creationId xmlns:a16="http://schemas.microsoft.com/office/drawing/2014/main" id="{75992B5E-E8A3-2F27-4176-4EBEDF10202B}"/>
                  </a:ext>
                </a:extLst>
              </p:cNvPr>
              <p:cNvCxnSpPr>
                <a:cxnSpLocks/>
              </p:cNvCxnSpPr>
              <p:nvPr/>
            </p:nvCxnSpPr>
            <p:spPr>
              <a:xfrm>
                <a:off x="837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grpSp>
        <p:sp>
          <p:nvSpPr>
            <p:cNvPr id="69" name="TextBox 16">
              <a:extLst>
                <a:ext uri="{FF2B5EF4-FFF2-40B4-BE49-F238E27FC236}">
                  <a16:creationId xmlns:a16="http://schemas.microsoft.com/office/drawing/2014/main" id="{D4D7FFF6-2D32-FAB8-0BE6-6CC5BE520C21}"/>
                </a:ext>
              </a:extLst>
            </p:cNvPr>
            <p:cNvSpPr txBox="1"/>
            <p:nvPr/>
          </p:nvSpPr>
          <p:spPr>
            <a:xfrm>
              <a:off x="961493" y="3810562"/>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Y0</a:t>
              </a:r>
            </a:p>
          </p:txBody>
        </p:sp>
        <p:sp>
          <p:nvSpPr>
            <p:cNvPr id="70" name="TextBox 17">
              <a:extLst>
                <a:ext uri="{FF2B5EF4-FFF2-40B4-BE49-F238E27FC236}">
                  <a16:creationId xmlns:a16="http://schemas.microsoft.com/office/drawing/2014/main" id="{0986CAFF-CD41-BA8B-1AD4-853AECA837B8}"/>
                </a:ext>
              </a:extLst>
            </p:cNvPr>
            <p:cNvSpPr txBox="1"/>
            <p:nvPr/>
          </p:nvSpPr>
          <p:spPr>
            <a:xfrm>
              <a:off x="3382954" y="3834929"/>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Y1</a:t>
              </a:r>
            </a:p>
          </p:txBody>
        </p:sp>
        <p:sp>
          <p:nvSpPr>
            <p:cNvPr id="71" name="TextBox 18">
              <a:extLst>
                <a:ext uri="{FF2B5EF4-FFF2-40B4-BE49-F238E27FC236}">
                  <a16:creationId xmlns:a16="http://schemas.microsoft.com/office/drawing/2014/main" id="{7C001D54-E473-D93B-B912-C1AFBA24C859}"/>
                </a:ext>
              </a:extLst>
            </p:cNvPr>
            <p:cNvSpPr txBox="1"/>
            <p:nvPr/>
          </p:nvSpPr>
          <p:spPr>
            <a:xfrm>
              <a:off x="5807958" y="3843925"/>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Y2</a:t>
              </a:r>
            </a:p>
          </p:txBody>
        </p:sp>
        <p:sp>
          <p:nvSpPr>
            <p:cNvPr id="72" name="TextBox 19">
              <a:extLst>
                <a:ext uri="{FF2B5EF4-FFF2-40B4-BE49-F238E27FC236}">
                  <a16:creationId xmlns:a16="http://schemas.microsoft.com/office/drawing/2014/main" id="{2FBFA745-7022-4D1A-4E28-55F539FF27C8}"/>
                </a:ext>
              </a:extLst>
            </p:cNvPr>
            <p:cNvSpPr txBox="1"/>
            <p:nvPr/>
          </p:nvSpPr>
          <p:spPr>
            <a:xfrm>
              <a:off x="8231387" y="3838194"/>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Y3</a:t>
              </a:r>
            </a:p>
          </p:txBody>
        </p:sp>
        <p:sp>
          <p:nvSpPr>
            <p:cNvPr id="73" name="TextBox 20">
              <a:extLst>
                <a:ext uri="{FF2B5EF4-FFF2-40B4-BE49-F238E27FC236}">
                  <a16:creationId xmlns:a16="http://schemas.microsoft.com/office/drawing/2014/main" id="{28E27BCC-A12D-7807-3BA3-7AB69DBB3AA5}"/>
                </a:ext>
              </a:extLst>
            </p:cNvPr>
            <p:cNvSpPr txBox="1"/>
            <p:nvPr/>
          </p:nvSpPr>
          <p:spPr>
            <a:xfrm>
              <a:off x="10681494" y="3822664"/>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Y4</a:t>
              </a:r>
            </a:p>
          </p:txBody>
        </p:sp>
        <p:sp>
          <p:nvSpPr>
            <p:cNvPr id="74" name="Rectangle 1">
              <a:extLst>
                <a:ext uri="{FF2B5EF4-FFF2-40B4-BE49-F238E27FC236}">
                  <a16:creationId xmlns:a16="http://schemas.microsoft.com/office/drawing/2014/main" id="{2A0D2B58-9630-D49A-DA22-3E12893C7E69}"/>
                </a:ext>
              </a:extLst>
            </p:cNvPr>
            <p:cNvSpPr/>
            <p:nvPr/>
          </p:nvSpPr>
          <p:spPr>
            <a:xfrm>
              <a:off x="1277559" y="4784292"/>
              <a:ext cx="9720000" cy="179829"/>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3.1 - Coordination</a:t>
              </a:r>
            </a:p>
          </p:txBody>
        </p:sp>
        <p:sp>
          <p:nvSpPr>
            <p:cNvPr id="75" name="Rectangle 2">
              <a:extLst>
                <a:ext uri="{FF2B5EF4-FFF2-40B4-BE49-F238E27FC236}">
                  <a16:creationId xmlns:a16="http://schemas.microsoft.com/office/drawing/2014/main" id="{7FF3A568-E584-1C32-5DC5-D2730D6AAF30}"/>
                </a:ext>
              </a:extLst>
            </p:cNvPr>
            <p:cNvSpPr/>
            <p:nvPr/>
          </p:nvSpPr>
          <p:spPr>
            <a:xfrm>
              <a:off x="1275527" y="5053294"/>
              <a:ext cx="6501182" cy="193927"/>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3.2 – Flux Trapping</a:t>
              </a:r>
            </a:p>
          </p:txBody>
        </p:sp>
        <p:sp>
          <p:nvSpPr>
            <p:cNvPr id="76" name="Rectangle 6">
              <a:extLst>
                <a:ext uri="{FF2B5EF4-FFF2-40B4-BE49-F238E27FC236}">
                  <a16:creationId xmlns:a16="http://schemas.microsoft.com/office/drawing/2014/main" id="{0E083CFD-C6DD-033B-7771-D82FE69E3C49}"/>
                </a:ext>
              </a:extLst>
            </p:cNvPr>
            <p:cNvSpPr/>
            <p:nvPr/>
          </p:nvSpPr>
          <p:spPr>
            <a:xfrm>
              <a:off x="1280024" y="5341379"/>
              <a:ext cx="6501182" cy="189645"/>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3.3 – RF Tunability  </a:t>
              </a:r>
            </a:p>
          </p:txBody>
        </p:sp>
        <p:sp>
          <p:nvSpPr>
            <p:cNvPr id="77" name="Rectangle 8">
              <a:extLst>
                <a:ext uri="{FF2B5EF4-FFF2-40B4-BE49-F238E27FC236}">
                  <a16:creationId xmlns:a16="http://schemas.microsoft.com/office/drawing/2014/main" id="{55DAAA23-6724-F1E5-FEBF-84235BCD4AE5}"/>
                </a:ext>
              </a:extLst>
            </p:cNvPr>
            <p:cNvSpPr/>
            <p:nvPr/>
          </p:nvSpPr>
          <p:spPr>
            <a:xfrm>
              <a:off x="1277560" y="5622732"/>
              <a:ext cx="8072814" cy="193927"/>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3.4 – Adaptive Layers </a:t>
              </a:r>
            </a:p>
          </p:txBody>
        </p:sp>
        <p:sp>
          <p:nvSpPr>
            <p:cNvPr id="78" name="5-point Star 42">
              <a:extLst>
                <a:ext uri="{FF2B5EF4-FFF2-40B4-BE49-F238E27FC236}">
                  <a16:creationId xmlns:a16="http://schemas.microsoft.com/office/drawing/2014/main" id="{30B490A4-B5E5-2C6C-6D99-D866BAB7F228}"/>
                </a:ext>
              </a:extLst>
            </p:cNvPr>
            <p:cNvSpPr/>
            <p:nvPr/>
          </p:nvSpPr>
          <p:spPr>
            <a:xfrm>
              <a:off x="3421870" y="5006915"/>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9" name="Rectangle 8">
              <a:extLst>
                <a:ext uri="{FF2B5EF4-FFF2-40B4-BE49-F238E27FC236}">
                  <a16:creationId xmlns:a16="http://schemas.microsoft.com/office/drawing/2014/main" id="{DA5B82B6-D0B4-9F57-EACD-BFA6DC644393}"/>
                </a:ext>
              </a:extLst>
            </p:cNvPr>
            <p:cNvSpPr/>
            <p:nvPr/>
          </p:nvSpPr>
          <p:spPr>
            <a:xfrm>
              <a:off x="1273122" y="5913746"/>
              <a:ext cx="9712304" cy="174942"/>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3.5 – Working Cavity @4.2K</a:t>
              </a:r>
            </a:p>
          </p:txBody>
        </p:sp>
        <p:sp>
          <p:nvSpPr>
            <p:cNvPr id="80" name="5-point Star 42">
              <a:extLst>
                <a:ext uri="{FF2B5EF4-FFF2-40B4-BE49-F238E27FC236}">
                  <a16:creationId xmlns:a16="http://schemas.microsoft.com/office/drawing/2014/main" id="{74F12C6C-8103-E804-333C-47C8249D5365}"/>
                </a:ext>
              </a:extLst>
            </p:cNvPr>
            <p:cNvSpPr/>
            <p:nvPr/>
          </p:nvSpPr>
          <p:spPr>
            <a:xfrm>
              <a:off x="5949844" y="4702599"/>
              <a:ext cx="331804" cy="291181"/>
            </a:xfrm>
            <a:prstGeom prst="star5">
              <a:avLst/>
            </a:prstGeom>
            <a:solidFill>
              <a:srgbClr val="FFC00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5-point Star 42">
              <a:extLst>
                <a:ext uri="{FF2B5EF4-FFF2-40B4-BE49-F238E27FC236}">
                  <a16:creationId xmlns:a16="http://schemas.microsoft.com/office/drawing/2014/main" id="{EC17F7F3-0075-EBD3-9D2E-3E65E48584B0}"/>
                </a:ext>
              </a:extLst>
            </p:cNvPr>
            <p:cNvSpPr/>
            <p:nvPr/>
          </p:nvSpPr>
          <p:spPr>
            <a:xfrm>
              <a:off x="7150999" y="5274545"/>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2" name="5-point Star 42">
              <a:extLst>
                <a:ext uri="{FF2B5EF4-FFF2-40B4-BE49-F238E27FC236}">
                  <a16:creationId xmlns:a16="http://schemas.microsoft.com/office/drawing/2014/main" id="{482C3EF6-5F78-8762-3D9A-92D73E05A205}"/>
                </a:ext>
              </a:extLst>
            </p:cNvPr>
            <p:cNvSpPr/>
            <p:nvPr/>
          </p:nvSpPr>
          <p:spPr>
            <a:xfrm>
              <a:off x="5795208" y="5514714"/>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3" name="5-point Star 42">
              <a:extLst>
                <a:ext uri="{FF2B5EF4-FFF2-40B4-BE49-F238E27FC236}">
                  <a16:creationId xmlns:a16="http://schemas.microsoft.com/office/drawing/2014/main" id="{48AA0299-EF01-34B2-0421-A088F77FB830}"/>
                </a:ext>
              </a:extLst>
            </p:cNvPr>
            <p:cNvSpPr/>
            <p:nvPr/>
          </p:nvSpPr>
          <p:spPr>
            <a:xfrm>
              <a:off x="8693908" y="5554047"/>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4" name="5-point Star 42">
              <a:extLst>
                <a:ext uri="{FF2B5EF4-FFF2-40B4-BE49-F238E27FC236}">
                  <a16:creationId xmlns:a16="http://schemas.microsoft.com/office/drawing/2014/main" id="{D60DEDCB-42A7-336B-A2C8-241D8C018C79}"/>
                </a:ext>
              </a:extLst>
            </p:cNvPr>
            <p:cNvSpPr/>
            <p:nvPr/>
          </p:nvSpPr>
          <p:spPr>
            <a:xfrm>
              <a:off x="7866654" y="5845407"/>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5-point Star 42">
              <a:extLst>
                <a:ext uri="{FF2B5EF4-FFF2-40B4-BE49-F238E27FC236}">
                  <a16:creationId xmlns:a16="http://schemas.microsoft.com/office/drawing/2014/main" id="{0EB68F38-D313-7A2B-DE1C-37C34FFB9E9E}"/>
                </a:ext>
              </a:extLst>
            </p:cNvPr>
            <p:cNvSpPr/>
            <p:nvPr/>
          </p:nvSpPr>
          <p:spPr>
            <a:xfrm>
              <a:off x="10344630" y="5848529"/>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CasellaDiTesto 85">
              <a:extLst>
                <a:ext uri="{FF2B5EF4-FFF2-40B4-BE49-F238E27FC236}">
                  <a16:creationId xmlns:a16="http://schemas.microsoft.com/office/drawing/2014/main" id="{0BB45562-0C7A-EEF8-9C9D-DE2BF143A893}"/>
                </a:ext>
              </a:extLst>
            </p:cNvPr>
            <p:cNvSpPr txBox="1"/>
            <p:nvPr/>
          </p:nvSpPr>
          <p:spPr>
            <a:xfrm>
              <a:off x="2688448" y="3551155"/>
              <a:ext cx="594463"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M3.1</a:t>
              </a: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87" name="Connettore diritto 86">
              <a:extLst>
                <a:ext uri="{FF2B5EF4-FFF2-40B4-BE49-F238E27FC236}">
                  <a16:creationId xmlns:a16="http://schemas.microsoft.com/office/drawing/2014/main" id="{7B42C779-5628-9C90-9A14-67D4431F1438}"/>
                </a:ext>
              </a:extLst>
            </p:cNvPr>
            <p:cNvCxnSpPr>
              <a:cxnSpLocks/>
              <a:endCxn id="78" idx="0"/>
            </p:cNvCxnSpPr>
            <p:nvPr/>
          </p:nvCxnSpPr>
          <p:spPr>
            <a:xfrm>
              <a:off x="3274240" y="3834667"/>
              <a:ext cx="313532" cy="1172248"/>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88" name="CasellaDiTesto 87">
              <a:extLst>
                <a:ext uri="{FF2B5EF4-FFF2-40B4-BE49-F238E27FC236}">
                  <a16:creationId xmlns:a16="http://schemas.microsoft.com/office/drawing/2014/main" id="{A0212AB7-18F3-5E41-966B-C0BD5ED1533F}"/>
                </a:ext>
              </a:extLst>
            </p:cNvPr>
            <p:cNvSpPr txBox="1"/>
            <p:nvPr/>
          </p:nvSpPr>
          <p:spPr>
            <a:xfrm>
              <a:off x="5313967" y="3891535"/>
              <a:ext cx="59446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D3.1</a:t>
              </a:r>
            </a:p>
          </p:txBody>
        </p:sp>
        <p:cxnSp>
          <p:nvCxnSpPr>
            <p:cNvPr id="89" name="Connettore diritto 88">
              <a:extLst>
                <a:ext uri="{FF2B5EF4-FFF2-40B4-BE49-F238E27FC236}">
                  <a16:creationId xmlns:a16="http://schemas.microsoft.com/office/drawing/2014/main" id="{DAED1EA4-3520-C9F0-7FC8-0A938558A155}"/>
                </a:ext>
              </a:extLst>
            </p:cNvPr>
            <p:cNvCxnSpPr>
              <a:cxnSpLocks/>
              <a:endCxn id="105" idx="0"/>
            </p:cNvCxnSpPr>
            <p:nvPr/>
          </p:nvCxnSpPr>
          <p:spPr>
            <a:xfrm>
              <a:off x="5888016" y="4168534"/>
              <a:ext cx="61829" cy="1095663"/>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90" name="CasellaDiTesto 89">
              <a:extLst>
                <a:ext uri="{FF2B5EF4-FFF2-40B4-BE49-F238E27FC236}">
                  <a16:creationId xmlns:a16="http://schemas.microsoft.com/office/drawing/2014/main" id="{49CDE370-7778-EDEA-F59A-1171E2D12463}"/>
                </a:ext>
              </a:extLst>
            </p:cNvPr>
            <p:cNvSpPr txBox="1"/>
            <p:nvPr/>
          </p:nvSpPr>
          <p:spPr>
            <a:xfrm>
              <a:off x="5355578" y="3597367"/>
              <a:ext cx="594463"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M3.2</a:t>
              </a:r>
            </a:p>
          </p:txBody>
        </p:sp>
        <p:cxnSp>
          <p:nvCxnSpPr>
            <p:cNvPr id="91" name="Connettore diritto 90">
              <a:extLst>
                <a:ext uri="{FF2B5EF4-FFF2-40B4-BE49-F238E27FC236}">
                  <a16:creationId xmlns:a16="http://schemas.microsoft.com/office/drawing/2014/main" id="{A3C249D7-DDB7-5613-263C-FBE861BC2E6D}"/>
                </a:ext>
              </a:extLst>
            </p:cNvPr>
            <p:cNvCxnSpPr>
              <a:cxnSpLocks/>
            </p:cNvCxnSpPr>
            <p:nvPr/>
          </p:nvCxnSpPr>
          <p:spPr>
            <a:xfrm>
              <a:off x="5910894" y="3834731"/>
              <a:ext cx="88748" cy="1816379"/>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92" name="CasellaDiTesto 91">
              <a:extLst>
                <a:ext uri="{FF2B5EF4-FFF2-40B4-BE49-F238E27FC236}">
                  <a16:creationId xmlns:a16="http://schemas.microsoft.com/office/drawing/2014/main" id="{92419955-99E8-7399-9103-4F09C98533FB}"/>
                </a:ext>
              </a:extLst>
            </p:cNvPr>
            <p:cNvSpPr txBox="1"/>
            <p:nvPr/>
          </p:nvSpPr>
          <p:spPr>
            <a:xfrm>
              <a:off x="6844615" y="3902640"/>
              <a:ext cx="48680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D3.2</a:t>
              </a:r>
            </a:p>
          </p:txBody>
        </p:sp>
        <p:cxnSp>
          <p:nvCxnSpPr>
            <p:cNvPr id="93" name="Connettore diritto 92">
              <a:extLst>
                <a:ext uri="{FF2B5EF4-FFF2-40B4-BE49-F238E27FC236}">
                  <a16:creationId xmlns:a16="http://schemas.microsoft.com/office/drawing/2014/main" id="{80E9BD62-3797-FD91-0D9B-7BF079727EE1}"/>
                </a:ext>
              </a:extLst>
            </p:cNvPr>
            <p:cNvCxnSpPr>
              <a:cxnSpLocks/>
              <a:stCxn id="92" idx="3"/>
              <a:endCxn id="104" idx="0"/>
            </p:cNvCxnSpPr>
            <p:nvPr/>
          </p:nvCxnSpPr>
          <p:spPr>
            <a:xfrm flipH="1">
              <a:off x="7308879" y="4041140"/>
              <a:ext cx="22539" cy="955880"/>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94" name="CasellaDiTesto 93">
              <a:extLst>
                <a:ext uri="{FF2B5EF4-FFF2-40B4-BE49-F238E27FC236}">
                  <a16:creationId xmlns:a16="http://schemas.microsoft.com/office/drawing/2014/main" id="{F1F3CB29-09E0-CEC4-3B3E-C67312E82F58}"/>
                </a:ext>
              </a:extLst>
            </p:cNvPr>
            <p:cNvSpPr txBox="1"/>
            <p:nvPr/>
          </p:nvSpPr>
          <p:spPr>
            <a:xfrm>
              <a:off x="6918770" y="3579791"/>
              <a:ext cx="506777"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M3.3</a:t>
              </a:r>
            </a:p>
          </p:txBody>
        </p:sp>
        <p:cxnSp>
          <p:nvCxnSpPr>
            <p:cNvPr id="95" name="Connettore diritto 94">
              <a:extLst>
                <a:ext uri="{FF2B5EF4-FFF2-40B4-BE49-F238E27FC236}">
                  <a16:creationId xmlns:a16="http://schemas.microsoft.com/office/drawing/2014/main" id="{0FBA32AC-7D43-F2D2-4269-E49E7D765F8A}"/>
                </a:ext>
              </a:extLst>
            </p:cNvPr>
            <p:cNvCxnSpPr>
              <a:cxnSpLocks/>
              <a:stCxn id="94" idx="3"/>
              <a:endCxn id="81" idx="0"/>
            </p:cNvCxnSpPr>
            <p:nvPr/>
          </p:nvCxnSpPr>
          <p:spPr>
            <a:xfrm flipH="1">
              <a:off x="7316901" y="3718291"/>
              <a:ext cx="108646" cy="1556254"/>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96" name="CasellaDiTesto 95">
              <a:extLst>
                <a:ext uri="{FF2B5EF4-FFF2-40B4-BE49-F238E27FC236}">
                  <a16:creationId xmlns:a16="http://schemas.microsoft.com/office/drawing/2014/main" id="{3A3CCD3C-891C-AC41-63F1-20B65130854D}"/>
                </a:ext>
              </a:extLst>
            </p:cNvPr>
            <p:cNvSpPr txBox="1"/>
            <p:nvPr/>
          </p:nvSpPr>
          <p:spPr>
            <a:xfrm>
              <a:off x="8859452" y="3552868"/>
              <a:ext cx="59446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D3.3</a:t>
              </a:r>
            </a:p>
          </p:txBody>
        </p:sp>
        <p:cxnSp>
          <p:nvCxnSpPr>
            <p:cNvPr id="97" name="Connettore diritto 96">
              <a:extLst>
                <a:ext uri="{FF2B5EF4-FFF2-40B4-BE49-F238E27FC236}">
                  <a16:creationId xmlns:a16="http://schemas.microsoft.com/office/drawing/2014/main" id="{2A0848F4-330D-13B6-8DA5-A5A841D0F148}"/>
                </a:ext>
              </a:extLst>
            </p:cNvPr>
            <p:cNvCxnSpPr>
              <a:cxnSpLocks/>
              <a:endCxn id="83" idx="0"/>
            </p:cNvCxnSpPr>
            <p:nvPr/>
          </p:nvCxnSpPr>
          <p:spPr>
            <a:xfrm flipH="1">
              <a:off x="8859810" y="3787172"/>
              <a:ext cx="28875" cy="1766875"/>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98" name="CasellaDiTesto 97">
              <a:extLst>
                <a:ext uri="{FF2B5EF4-FFF2-40B4-BE49-F238E27FC236}">
                  <a16:creationId xmlns:a16="http://schemas.microsoft.com/office/drawing/2014/main" id="{C30932F9-E602-15B2-F717-958391E2BBEC}"/>
                </a:ext>
              </a:extLst>
            </p:cNvPr>
            <p:cNvSpPr txBox="1"/>
            <p:nvPr/>
          </p:nvSpPr>
          <p:spPr>
            <a:xfrm>
              <a:off x="7919274" y="3528296"/>
              <a:ext cx="594463"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M3.4</a:t>
              </a:r>
            </a:p>
          </p:txBody>
        </p:sp>
        <p:cxnSp>
          <p:nvCxnSpPr>
            <p:cNvPr id="99" name="Connettore diritto 98">
              <a:extLst>
                <a:ext uri="{FF2B5EF4-FFF2-40B4-BE49-F238E27FC236}">
                  <a16:creationId xmlns:a16="http://schemas.microsoft.com/office/drawing/2014/main" id="{5CF396AD-665D-C5CB-5B2B-2FD6BD855B98}"/>
                </a:ext>
              </a:extLst>
            </p:cNvPr>
            <p:cNvCxnSpPr>
              <a:cxnSpLocks/>
              <a:endCxn id="84" idx="0"/>
            </p:cNvCxnSpPr>
            <p:nvPr/>
          </p:nvCxnSpPr>
          <p:spPr>
            <a:xfrm flipH="1">
              <a:off x="8032556" y="3817075"/>
              <a:ext cx="18935" cy="2028332"/>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00" name="CasellaDiTesto 99">
              <a:extLst>
                <a:ext uri="{FF2B5EF4-FFF2-40B4-BE49-F238E27FC236}">
                  <a16:creationId xmlns:a16="http://schemas.microsoft.com/office/drawing/2014/main" id="{67EBC51C-7F50-3B6F-7E30-7E3DE3BF65EA}"/>
                </a:ext>
              </a:extLst>
            </p:cNvPr>
            <p:cNvSpPr txBox="1"/>
            <p:nvPr/>
          </p:nvSpPr>
          <p:spPr>
            <a:xfrm>
              <a:off x="9852520" y="3540076"/>
              <a:ext cx="59446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D3.4</a:t>
              </a:r>
            </a:p>
          </p:txBody>
        </p:sp>
        <p:cxnSp>
          <p:nvCxnSpPr>
            <p:cNvPr id="101" name="Connettore diritto 100">
              <a:extLst>
                <a:ext uri="{FF2B5EF4-FFF2-40B4-BE49-F238E27FC236}">
                  <a16:creationId xmlns:a16="http://schemas.microsoft.com/office/drawing/2014/main" id="{75F03246-9643-FCAE-948A-878F3B0C795C}"/>
                </a:ext>
              </a:extLst>
            </p:cNvPr>
            <p:cNvCxnSpPr>
              <a:cxnSpLocks/>
              <a:stCxn id="100" idx="3"/>
              <a:endCxn id="85" idx="0"/>
            </p:cNvCxnSpPr>
            <p:nvPr/>
          </p:nvCxnSpPr>
          <p:spPr>
            <a:xfrm>
              <a:off x="10446983" y="3678576"/>
              <a:ext cx="63549" cy="2169953"/>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102" name="CasellaDiTesto 101">
              <a:extLst>
                <a:ext uri="{FF2B5EF4-FFF2-40B4-BE49-F238E27FC236}">
                  <a16:creationId xmlns:a16="http://schemas.microsoft.com/office/drawing/2014/main" id="{3192A29C-307F-9018-8E61-B23BFB33B141}"/>
                </a:ext>
              </a:extLst>
            </p:cNvPr>
            <p:cNvSpPr txBox="1"/>
            <p:nvPr/>
          </p:nvSpPr>
          <p:spPr>
            <a:xfrm>
              <a:off x="6185831" y="3398098"/>
              <a:ext cx="8258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3C70"/>
                  </a:solidFill>
                  <a:effectLst/>
                  <a:uLnTx/>
                  <a:uFillTx/>
                  <a:latin typeface="Aptos" panose="02110004020202020204"/>
                  <a:ea typeface="+mn-ea"/>
                  <a:cs typeface="+mn-cs"/>
                </a:rPr>
                <a:t>TODAY</a:t>
              </a:r>
            </a:p>
          </p:txBody>
        </p:sp>
        <p:cxnSp>
          <p:nvCxnSpPr>
            <p:cNvPr id="103" name="Straight Arrow Connector 36">
              <a:extLst>
                <a:ext uri="{FF2B5EF4-FFF2-40B4-BE49-F238E27FC236}">
                  <a16:creationId xmlns:a16="http://schemas.microsoft.com/office/drawing/2014/main" id="{CAA339BF-24CB-2D91-1CD2-E3240557FECD}"/>
                </a:ext>
              </a:extLst>
            </p:cNvPr>
            <p:cNvCxnSpPr>
              <a:cxnSpLocks/>
            </p:cNvCxnSpPr>
            <p:nvPr/>
          </p:nvCxnSpPr>
          <p:spPr>
            <a:xfrm>
              <a:off x="6782884" y="3709334"/>
              <a:ext cx="0" cy="763222"/>
            </a:xfrm>
            <a:prstGeom prst="straightConnector1">
              <a:avLst/>
            </a:prstGeom>
            <a:ln w="50800">
              <a:solidFill>
                <a:srgbClr val="1B3C70"/>
              </a:solidFill>
              <a:prstDash val="sysDash"/>
              <a:headEnd type="diamond"/>
              <a:tailEnd type="diamond"/>
            </a:ln>
          </p:spPr>
          <p:style>
            <a:lnRef idx="1">
              <a:schemeClr val="accent1"/>
            </a:lnRef>
            <a:fillRef idx="0">
              <a:schemeClr val="accent1"/>
            </a:fillRef>
            <a:effectRef idx="0">
              <a:schemeClr val="accent1"/>
            </a:effectRef>
            <a:fontRef idx="minor">
              <a:schemeClr val="tx1"/>
            </a:fontRef>
          </p:style>
        </p:cxnSp>
        <p:sp>
          <p:nvSpPr>
            <p:cNvPr id="104" name="5-point Star 42">
              <a:extLst>
                <a:ext uri="{FF2B5EF4-FFF2-40B4-BE49-F238E27FC236}">
                  <a16:creationId xmlns:a16="http://schemas.microsoft.com/office/drawing/2014/main" id="{2EBC1A5A-3C4E-6E64-8801-8B0E9881AD7A}"/>
                </a:ext>
              </a:extLst>
            </p:cNvPr>
            <p:cNvSpPr/>
            <p:nvPr/>
          </p:nvSpPr>
          <p:spPr>
            <a:xfrm>
              <a:off x="7142976" y="4997020"/>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 name="5-point Star 42">
              <a:extLst>
                <a:ext uri="{FF2B5EF4-FFF2-40B4-BE49-F238E27FC236}">
                  <a16:creationId xmlns:a16="http://schemas.microsoft.com/office/drawing/2014/main" id="{E539664C-44C2-6B50-0ECF-640B044264CB}"/>
                </a:ext>
              </a:extLst>
            </p:cNvPr>
            <p:cNvSpPr/>
            <p:nvPr/>
          </p:nvSpPr>
          <p:spPr>
            <a:xfrm>
              <a:off x="5783942" y="5264197"/>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1" name="Segnaposto contenuto 2">
            <a:extLst>
              <a:ext uri="{FF2B5EF4-FFF2-40B4-BE49-F238E27FC236}">
                <a16:creationId xmlns:a16="http://schemas.microsoft.com/office/drawing/2014/main" id="{54118F7C-1761-1192-AFB9-E1C6E5D0F3FF}"/>
              </a:ext>
            </a:extLst>
          </p:cNvPr>
          <p:cNvSpPr txBox="1">
            <a:spLocks/>
          </p:cNvSpPr>
          <p:nvPr/>
        </p:nvSpPr>
        <p:spPr>
          <a:xfrm>
            <a:off x="3572366" y="1094980"/>
            <a:ext cx="7181359" cy="1588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M3.1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Modification of choke cavity for flux trapping study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Engineering report M12</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M3.2</a:t>
            </a:r>
            <a:r>
              <a:rPr kumimoji="0" lang="en-US" sz="1500" b="0" i="0" u="none" strike="noStrike" kern="1200" cap="none" spc="0" normalizeH="0" baseline="0" noProof="0" dirty="0">
                <a:ln>
                  <a:noFill/>
                </a:ln>
                <a:solidFill>
                  <a:srgbClr val="1B3C70"/>
                </a:solidFill>
                <a:effectLst/>
                <a:uLnTx/>
                <a:uFillTx/>
                <a:latin typeface="Aptos" panose="02110004020202020204"/>
                <a:ea typeface="Yu Gothic" panose="020B0400000000000000" pitchFamily="34" charset="-128"/>
                <a:cs typeface="+mn-cs"/>
              </a:rPr>
              <a:t>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Developed ALD adaptive layers on Cu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Engineering report M24</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M39</a:t>
            </a:r>
            <a:r>
              <a:rPr kumimoji="0" lang="en-US" sz="1500" b="0" i="0" u="none" strike="noStrike" kern="1200" cap="none" spc="0" normalizeH="0" baseline="0" noProof="0" dirty="0">
                <a:ln>
                  <a:noFill/>
                </a:ln>
                <a:solidFill>
                  <a:srgbClr val="1B3C70"/>
                </a:solidFill>
                <a:effectLst/>
                <a:uLnTx/>
                <a:uFillTx/>
                <a:latin typeface="Aptos" panose="02110004020202020204"/>
                <a:ea typeface="Yu Gothic" panose="020B0400000000000000" pitchFamily="34" charset="-128"/>
                <a:cs typeface="+mn-cs"/>
              </a:rPr>
              <a:t>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Impact risk analysis WP3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Presentation/report M24</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M3.3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Report on mechanical strength test of SC coatings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Test report M30</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M3.4</a:t>
            </a:r>
            <a:r>
              <a:rPr kumimoji="0" lang="en-US" sz="1500" b="1" i="0" u="none" strike="noStrike" kern="1200" cap="none" spc="0" normalizeH="0" baseline="0" noProof="0" dirty="0">
                <a:ln>
                  <a:noFill/>
                </a:ln>
                <a:solidFill>
                  <a:srgbClr val="1B3C70"/>
                </a:solidFill>
                <a:effectLst/>
                <a:uLnTx/>
                <a:uFillTx/>
                <a:latin typeface="Aptos" panose="02110004020202020204"/>
                <a:ea typeface="Yu Gothic" panose="020B0400000000000000" pitchFamily="34" charset="-128"/>
                <a:cs typeface="+mn-cs"/>
              </a:rPr>
              <a:t>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Characterization of Nb</a:t>
            </a:r>
            <a:r>
              <a:rPr kumimoji="0" lang="en-US" sz="1500" b="0" i="0" u="none" strike="noStrike" kern="1200" cap="none" spc="0" normalizeH="0" baseline="-25000" noProof="0" dirty="0">
                <a:ln>
                  <a:noFill/>
                </a:ln>
                <a:solidFill>
                  <a:prstClr val="black"/>
                </a:solidFill>
                <a:effectLst/>
                <a:uLnTx/>
                <a:uFillTx/>
                <a:latin typeface="Aptos" panose="02110004020202020204"/>
                <a:ea typeface="Yu Gothic" panose="020B0400000000000000" pitchFamily="34" charset="-128"/>
                <a:cs typeface="+mn-cs"/>
              </a:rPr>
              <a:t>3</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Sn reference cavity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Test report M34</a:t>
            </a:r>
          </a:p>
        </p:txBody>
      </p:sp>
      <p:sp>
        <p:nvSpPr>
          <p:cNvPr id="112" name="CasellaDiTesto 111">
            <a:extLst>
              <a:ext uri="{FF2B5EF4-FFF2-40B4-BE49-F238E27FC236}">
                <a16:creationId xmlns:a16="http://schemas.microsoft.com/office/drawing/2014/main" id="{AD112B2D-12A0-B537-4225-493F1CCFEBB8}"/>
              </a:ext>
            </a:extLst>
          </p:cNvPr>
          <p:cNvSpPr txBox="1"/>
          <p:nvPr/>
        </p:nvSpPr>
        <p:spPr>
          <a:xfrm>
            <a:off x="5340391" y="3505698"/>
            <a:ext cx="618952"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M39</a:t>
            </a:r>
          </a:p>
        </p:txBody>
      </p:sp>
      <p:sp>
        <p:nvSpPr>
          <p:cNvPr id="113" name="5-point Star 42">
            <a:extLst>
              <a:ext uri="{FF2B5EF4-FFF2-40B4-BE49-F238E27FC236}">
                <a16:creationId xmlns:a16="http://schemas.microsoft.com/office/drawing/2014/main" id="{435F7829-5404-0E5C-7179-CF971D41FC9F}"/>
              </a:ext>
            </a:extLst>
          </p:cNvPr>
          <p:cNvSpPr/>
          <p:nvPr/>
        </p:nvSpPr>
        <p:spPr>
          <a:xfrm>
            <a:off x="5732745" y="4928698"/>
            <a:ext cx="345473"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14" name="Connettore diritto 113">
            <a:extLst>
              <a:ext uri="{FF2B5EF4-FFF2-40B4-BE49-F238E27FC236}">
                <a16:creationId xmlns:a16="http://schemas.microsoft.com/office/drawing/2014/main" id="{9A9EC979-BFCC-A562-69BD-44F77D9B33FD}"/>
              </a:ext>
            </a:extLst>
          </p:cNvPr>
          <p:cNvCxnSpPr>
            <a:cxnSpLocks/>
            <a:stCxn id="112" idx="3"/>
          </p:cNvCxnSpPr>
          <p:nvPr/>
        </p:nvCxnSpPr>
        <p:spPr>
          <a:xfrm flipH="1">
            <a:off x="5921166" y="3644198"/>
            <a:ext cx="38177" cy="1419856"/>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115" name="Picture 4" descr="1.814 immagini, foto stock, oggetti 3D e immagini vettoriali Ongoing icon |  Shutterstock">
            <a:extLst>
              <a:ext uri="{FF2B5EF4-FFF2-40B4-BE49-F238E27FC236}">
                <a16:creationId xmlns:a16="http://schemas.microsoft.com/office/drawing/2014/main" id="{B11B0258-B11E-F7E4-3412-3EA3D946D18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3292873" y="2055852"/>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Tick Immagini - Sfoglia 574,582 foto, vettoriali e video Stock | Adobe Stock">
            <a:extLst>
              <a:ext uri="{FF2B5EF4-FFF2-40B4-BE49-F238E27FC236}">
                <a16:creationId xmlns:a16="http://schemas.microsoft.com/office/drawing/2014/main" id="{2F78EF09-848B-A6F2-4881-CCA0C53687C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3293495" y="1048326"/>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Tick Immagini - Sfoglia 574,582 foto, vettoriali e video Stock | Adobe Stock">
            <a:extLst>
              <a:ext uri="{FF2B5EF4-FFF2-40B4-BE49-F238E27FC236}">
                <a16:creationId xmlns:a16="http://schemas.microsoft.com/office/drawing/2014/main" id="{3AEAC640-347A-0A17-FCA5-8715E121966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3293744" y="1309102"/>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Tick Immagini - Sfoglia 574,582 foto, vettoriali e video Stock | Adobe Stock">
            <a:extLst>
              <a:ext uri="{FF2B5EF4-FFF2-40B4-BE49-F238E27FC236}">
                <a16:creationId xmlns:a16="http://schemas.microsoft.com/office/drawing/2014/main" id="{10BA377B-3CFC-80D6-3837-FD7B38D1817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3293743" y="157499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1.814 immagini, foto stock, oggetti 3D e immagini vettoriali Ongoing icon |  Shutterstock">
            <a:extLst>
              <a:ext uri="{FF2B5EF4-FFF2-40B4-BE49-F238E27FC236}">
                <a16:creationId xmlns:a16="http://schemas.microsoft.com/office/drawing/2014/main" id="{F55E4D09-2E19-B611-6E1E-AD769D23BE7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3292874" y="1819167"/>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1.814 immagini, foto stock, oggetti 3D e immagini vettoriali Ongoing icon |  Shutterstock">
            <a:extLst>
              <a:ext uri="{FF2B5EF4-FFF2-40B4-BE49-F238E27FC236}">
                <a16:creationId xmlns:a16="http://schemas.microsoft.com/office/drawing/2014/main" id="{5CFED096-8362-96AD-5618-738BDA31CA5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72648" y="2895550"/>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Tick Immagini - Sfoglia 574,582 foto, vettoriali e video Stock | Adobe Stock">
            <a:extLst>
              <a:ext uri="{FF2B5EF4-FFF2-40B4-BE49-F238E27FC236}">
                <a16:creationId xmlns:a16="http://schemas.microsoft.com/office/drawing/2014/main" id="{26DE771E-1C51-2E73-8057-6BA97BEE532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673518" y="2414691"/>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1.814 immagini, foto stock, oggetti 3D e immagini vettoriali Ongoing icon |  Shutterstock">
            <a:extLst>
              <a:ext uri="{FF2B5EF4-FFF2-40B4-BE49-F238E27FC236}">
                <a16:creationId xmlns:a16="http://schemas.microsoft.com/office/drawing/2014/main" id="{389C8D0F-168D-010A-3CAD-0DB74B7D9E1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72649" y="2658865"/>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1.814 immagini, foto stock, oggetti 3D e immagini vettoriali Ongoing icon |  Shutterstock">
            <a:extLst>
              <a:ext uri="{FF2B5EF4-FFF2-40B4-BE49-F238E27FC236}">
                <a16:creationId xmlns:a16="http://schemas.microsoft.com/office/drawing/2014/main" id="{BA82C23E-9D47-7711-0237-D8E1845AB74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81688" y="3141742"/>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124" name="CasellaDiTesto 123">
            <a:extLst>
              <a:ext uri="{FF2B5EF4-FFF2-40B4-BE49-F238E27FC236}">
                <a16:creationId xmlns:a16="http://schemas.microsoft.com/office/drawing/2014/main" id="{A0D49C9A-8472-FEF6-60BB-6753FA4180DF}"/>
              </a:ext>
            </a:extLst>
          </p:cNvPr>
          <p:cNvSpPr txBox="1"/>
          <p:nvPr/>
        </p:nvSpPr>
        <p:spPr>
          <a:xfrm>
            <a:off x="922061" y="1169827"/>
            <a:ext cx="1756628" cy="1015663"/>
          </a:xfrm>
          <a:prstGeom prst="rect">
            <a:avLst/>
          </a:prstGeom>
          <a:solidFill>
            <a:srgbClr val="A1BF3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Milestones &amp; deliverables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on track</a:t>
            </a:r>
          </a:p>
        </p:txBody>
      </p:sp>
      <p:sp>
        <p:nvSpPr>
          <p:cNvPr id="125" name="Segnaposto numero diapositiva 124">
            <a:extLst>
              <a:ext uri="{FF2B5EF4-FFF2-40B4-BE49-F238E27FC236}">
                <a16:creationId xmlns:a16="http://schemas.microsoft.com/office/drawing/2014/main" id="{48E532B8-EE09-B6A7-D27E-A5F781858F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2" name="Picture 2" descr="Tick Immagini - Sfoglia 574,582 foto, vettoriali e video Stock | Adobe Stock">
            <a:extLst>
              <a:ext uri="{FF2B5EF4-FFF2-40B4-BE49-F238E27FC236}">
                <a16:creationId xmlns:a16="http://schemas.microsoft.com/office/drawing/2014/main" id="{443608CD-43FA-FF0E-0C26-8B8E3F9FD5A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047740" y="3526294"/>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ick Immagini - Sfoglia 574,582 foto, vettoriali e video Stock | Adobe Stock">
            <a:extLst>
              <a:ext uri="{FF2B5EF4-FFF2-40B4-BE49-F238E27FC236}">
                <a16:creationId xmlns:a16="http://schemas.microsoft.com/office/drawing/2014/main" id="{52D68AEE-8B9D-32B3-6A5D-192D2C612C5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4998205" y="3817228"/>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 Immagini - Sfoglia 574,582 foto, vettoriali e video Stock | Adobe Stock">
            <a:extLst>
              <a:ext uri="{FF2B5EF4-FFF2-40B4-BE49-F238E27FC236}">
                <a16:creationId xmlns:a16="http://schemas.microsoft.com/office/drawing/2014/main" id="{D625FDEC-AEC0-1623-4979-6E6D714BA5C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4925398" y="4120956"/>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ick Immagini - Sfoglia 574,582 foto, vettoriali e video Stock | Adobe Stock">
            <a:extLst>
              <a:ext uri="{FF2B5EF4-FFF2-40B4-BE49-F238E27FC236}">
                <a16:creationId xmlns:a16="http://schemas.microsoft.com/office/drawing/2014/main" id="{C193B95D-E97C-8358-0F13-3EDECD97B17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2169817" y="3767547"/>
            <a:ext cx="299587" cy="27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58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E7F4-59EA-352F-C72E-28F54BFCC508}"/>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A267D52A-0233-1916-9C6D-78A6C326D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1C22379F-7A7C-164E-63D6-7D0C44AC457E}"/>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Segnaposto numero diapositiva 1">
            <a:extLst>
              <a:ext uri="{FF2B5EF4-FFF2-40B4-BE49-F238E27FC236}">
                <a16:creationId xmlns:a16="http://schemas.microsoft.com/office/drawing/2014/main" id="{81347C30-333D-9395-762B-018137BB4C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TextBox 3">
            <a:extLst>
              <a:ext uri="{FF2B5EF4-FFF2-40B4-BE49-F238E27FC236}">
                <a16:creationId xmlns:a16="http://schemas.microsoft.com/office/drawing/2014/main" id="{9A1A0B22-82BD-8B97-597E-2A9EBB61DC0D}"/>
              </a:ext>
            </a:extLst>
          </p:cNvPr>
          <p:cNvSpPr txBox="1"/>
          <p:nvPr/>
        </p:nvSpPr>
        <p:spPr>
          <a:xfrm>
            <a:off x="3067919" y="284907"/>
            <a:ext cx="7327006" cy="1015663"/>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rgbClr val="8CA72B"/>
                </a:solidFill>
              </a:rPr>
              <a:t>					</a:t>
            </a:r>
            <a:r>
              <a:rPr lang="en-US" sz="4000" b="1" dirty="0">
                <a:solidFill>
                  <a:srgbClr val="8CA72B"/>
                </a:solidFill>
              </a:rPr>
              <a:t>Next Steps</a:t>
            </a:r>
            <a:endParaRPr lang="en-US" sz="2000" b="1" dirty="0">
              <a:solidFill>
                <a:srgbClr val="8CA72B"/>
              </a:solidFill>
            </a:endParaRPr>
          </a:p>
        </p:txBody>
      </p:sp>
      <p:sp>
        <p:nvSpPr>
          <p:cNvPr id="7" name="CasellaDiTesto 6">
            <a:extLst>
              <a:ext uri="{FF2B5EF4-FFF2-40B4-BE49-F238E27FC236}">
                <a16:creationId xmlns:a16="http://schemas.microsoft.com/office/drawing/2014/main" id="{EBAA9DFA-AB10-28C0-342A-26C1720C4FA0}"/>
              </a:ext>
            </a:extLst>
          </p:cNvPr>
          <p:cNvSpPr txBox="1"/>
          <p:nvPr/>
        </p:nvSpPr>
        <p:spPr>
          <a:xfrm>
            <a:off x="713802" y="1331739"/>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3.2</a:t>
            </a:r>
            <a:r>
              <a:rPr lang="en-US" sz="1600" b="1" i="0" u="none" strike="noStrike" baseline="0" dirty="0"/>
              <a:t> </a:t>
            </a:r>
            <a:r>
              <a:rPr lang="en-US" sz="1600" b="0" i="0" u="none" strike="noStrike" baseline="0" dirty="0"/>
              <a:t>Flux trapping Report on flux dynamics study in Nb3Sn on Cu samples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M30</a:t>
            </a:r>
          </a:p>
        </p:txBody>
      </p:sp>
      <p:pic>
        <p:nvPicPr>
          <p:cNvPr id="8" name="Picture 4" descr="1.814 immagini, foto stock, oggetti 3D e immagini vettoriali Ongoing icon |  Shutterstock">
            <a:extLst>
              <a:ext uri="{FF2B5EF4-FFF2-40B4-BE49-F238E27FC236}">
                <a16:creationId xmlns:a16="http://schemas.microsoft.com/office/drawing/2014/main" id="{C7D0B3C6-055D-3BC7-C670-E0F4E2A520FE}"/>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562" t="8569" r="65338" b="13417"/>
          <a:stretch/>
        </p:blipFill>
        <p:spPr bwMode="auto">
          <a:xfrm>
            <a:off x="459180" y="1386588"/>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BE119C00-EE55-6B0F-58F7-58A80C91C4CB}"/>
              </a:ext>
            </a:extLst>
          </p:cNvPr>
          <p:cNvSpPr txBox="1"/>
          <p:nvPr/>
        </p:nvSpPr>
        <p:spPr>
          <a:xfrm>
            <a:off x="10113816" y="1294713"/>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10" name="ZoneTexte 7">
            <a:extLst>
              <a:ext uri="{FF2B5EF4-FFF2-40B4-BE49-F238E27FC236}">
                <a16:creationId xmlns:a16="http://schemas.microsoft.com/office/drawing/2014/main" id="{49E09FB1-6881-A2A7-6EC0-C0F6BE1B376D}"/>
              </a:ext>
            </a:extLst>
          </p:cNvPr>
          <p:cNvSpPr txBox="1"/>
          <p:nvPr/>
        </p:nvSpPr>
        <p:spPr>
          <a:xfrm>
            <a:off x="449673" y="1637617"/>
            <a:ext cx="11403983" cy="7076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1400" dirty="0"/>
              <a:t>New </a:t>
            </a:r>
            <a:r>
              <a:rPr lang="fr-FR" sz="1400" dirty="0" err="1"/>
              <a:t>samples</a:t>
            </a:r>
            <a:r>
              <a:rPr lang="fr-FR" sz="1400" dirty="0"/>
              <a:t> </a:t>
            </a:r>
            <a:r>
              <a:rPr lang="fr-FR" sz="1400" dirty="0" err="1"/>
              <a:t>from</a:t>
            </a:r>
            <a:r>
              <a:rPr lang="fr-FR" sz="1400" dirty="0"/>
              <a:t> INFN and STFC in </a:t>
            </a:r>
            <a:r>
              <a:rPr lang="fr-FR" sz="1400" dirty="0" err="1"/>
              <a:t>preparation</a:t>
            </a:r>
            <a:endParaRPr lang="fr-FR" sz="1400" dirty="0"/>
          </a:p>
          <a:p>
            <a:pPr marL="285750" indent="-285750">
              <a:lnSpc>
                <a:spcPct val="150000"/>
              </a:lnSpc>
              <a:buFont typeface="Arial" panose="020B0604020202020204" pitchFamily="34" charset="0"/>
              <a:buChar char="•"/>
            </a:pPr>
            <a:r>
              <a:rPr lang="en-US" sz="1400" dirty="0"/>
              <a:t>Search for correlation between deposition parameters and the initial penetration field is currently in progress</a:t>
            </a:r>
            <a:endParaRPr lang="fr-FR" sz="1400" dirty="0">
              <a:highlight>
                <a:srgbClr val="FFFF00"/>
              </a:highlight>
            </a:endParaRPr>
          </a:p>
        </p:txBody>
      </p:sp>
      <p:sp>
        <p:nvSpPr>
          <p:cNvPr id="11" name="CasellaDiTesto 10">
            <a:extLst>
              <a:ext uri="{FF2B5EF4-FFF2-40B4-BE49-F238E27FC236}">
                <a16:creationId xmlns:a16="http://schemas.microsoft.com/office/drawing/2014/main" id="{156C6581-75A3-0F0C-04FD-9DA8541C340A}"/>
              </a:ext>
            </a:extLst>
          </p:cNvPr>
          <p:cNvSpPr txBox="1"/>
          <p:nvPr/>
        </p:nvSpPr>
        <p:spPr>
          <a:xfrm>
            <a:off x="758767" y="2485922"/>
            <a:ext cx="7388270"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3.3</a:t>
            </a:r>
            <a:r>
              <a:rPr lang="en-US" sz="1600" b="1" i="0" u="none" strike="noStrike" baseline="0" dirty="0"/>
              <a:t> </a:t>
            </a:r>
            <a:r>
              <a:rPr lang="en-US" sz="1600" b="0" i="0" u="none" strike="noStrike" baseline="0" dirty="0"/>
              <a:t>Report on mechanical strength test of SC coatings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M30</a:t>
            </a:r>
          </a:p>
        </p:txBody>
      </p:sp>
      <p:sp>
        <p:nvSpPr>
          <p:cNvPr id="12" name="ZoneTexte 7">
            <a:extLst>
              <a:ext uri="{FF2B5EF4-FFF2-40B4-BE49-F238E27FC236}">
                <a16:creationId xmlns:a16="http://schemas.microsoft.com/office/drawing/2014/main" id="{47F6A4BF-4E68-4728-FEC4-084261B744A8}"/>
              </a:ext>
            </a:extLst>
          </p:cNvPr>
          <p:cNvSpPr txBox="1"/>
          <p:nvPr/>
        </p:nvSpPr>
        <p:spPr>
          <a:xfrm>
            <a:off x="459180" y="2802537"/>
            <a:ext cx="11403983" cy="3844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t>The Cu traction samples in preparation at CEA. Will be sent to </a:t>
            </a:r>
            <a:r>
              <a:rPr lang="en-US" sz="1400" b="1" dirty="0"/>
              <a:t>INFN </a:t>
            </a:r>
            <a:r>
              <a:rPr lang="en-US" sz="1400" dirty="0"/>
              <a:t>and</a:t>
            </a:r>
            <a:r>
              <a:rPr lang="en-US" sz="1400" b="1" dirty="0"/>
              <a:t> UKRI</a:t>
            </a:r>
            <a:r>
              <a:rPr lang="en-US" sz="1400" dirty="0"/>
              <a:t> for Nb</a:t>
            </a:r>
            <a:r>
              <a:rPr lang="en-US" sz="1400" baseline="-25000" dirty="0"/>
              <a:t>3</a:t>
            </a:r>
            <a:r>
              <a:rPr lang="en-US" sz="1400" dirty="0"/>
              <a:t>Sn/Nb deposition </a:t>
            </a:r>
            <a:endParaRPr lang="it-IT" sz="1400" dirty="0"/>
          </a:p>
        </p:txBody>
      </p:sp>
      <p:pic>
        <p:nvPicPr>
          <p:cNvPr id="13" name="Picture 4" descr="1.814 immagini, foto stock, oggetti 3D e immagini vettoriali Ongoing icon |  Shutterstock">
            <a:extLst>
              <a:ext uri="{FF2B5EF4-FFF2-40B4-BE49-F238E27FC236}">
                <a16:creationId xmlns:a16="http://schemas.microsoft.com/office/drawing/2014/main" id="{21E24793-A9B4-D9F1-F77E-001B14121B33}"/>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562" t="8569" r="65338" b="13417"/>
          <a:stretch/>
        </p:blipFill>
        <p:spPr bwMode="auto">
          <a:xfrm>
            <a:off x="459180" y="2528779"/>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a:extLst>
              <a:ext uri="{FF2B5EF4-FFF2-40B4-BE49-F238E27FC236}">
                <a16:creationId xmlns:a16="http://schemas.microsoft.com/office/drawing/2014/main" id="{41B8457D-F1D2-4905-6A72-FD3F215E8CEF}"/>
              </a:ext>
            </a:extLst>
          </p:cNvPr>
          <p:cNvSpPr txBox="1"/>
          <p:nvPr/>
        </p:nvSpPr>
        <p:spPr>
          <a:xfrm>
            <a:off x="8173199" y="2477918"/>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16" name="CasellaDiTesto 15">
            <a:extLst>
              <a:ext uri="{FF2B5EF4-FFF2-40B4-BE49-F238E27FC236}">
                <a16:creationId xmlns:a16="http://schemas.microsoft.com/office/drawing/2014/main" id="{FB4A46A1-BC0B-E311-86FF-5CBC7990B6FD}"/>
              </a:ext>
            </a:extLst>
          </p:cNvPr>
          <p:cNvSpPr txBox="1"/>
          <p:nvPr/>
        </p:nvSpPr>
        <p:spPr>
          <a:xfrm>
            <a:off x="678344" y="3337620"/>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3.3</a:t>
            </a:r>
            <a:r>
              <a:rPr lang="en-US" sz="1600" b="1" i="0" u="none" strike="noStrike" baseline="0" dirty="0"/>
              <a:t> </a:t>
            </a:r>
            <a:r>
              <a:rPr lang="en-US" sz="1600" b="0" i="0" u="none" strike="noStrike" baseline="0" dirty="0"/>
              <a:t>Adaptive Layer Report on QPR study of Nb</a:t>
            </a:r>
            <a:r>
              <a:rPr lang="en-US" sz="1600" b="0" i="0" u="none" strike="noStrike" baseline="-25000" dirty="0"/>
              <a:t>3</a:t>
            </a:r>
            <a:r>
              <a:rPr lang="en-US" sz="1600" b="0" i="0" u="none" strike="noStrike" baseline="0" dirty="0"/>
              <a:t>Sn on Cu &amp; adaptive layers </a:t>
            </a:r>
            <a:r>
              <a:rPr lang="en-US" sz="1600" b="0" i="0" u="none" strike="noStrike" baseline="0" dirty="0">
                <a:solidFill>
                  <a:srgbClr val="A4C137"/>
                </a:solidFill>
              </a:rPr>
              <a:t>- CEA</a:t>
            </a:r>
            <a:r>
              <a:rPr lang="en-US" sz="1600" b="0" i="1" u="none" strike="noStrike" baseline="0" dirty="0">
                <a:solidFill>
                  <a:srgbClr val="A4C137"/>
                </a:solidFill>
              </a:rPr>
              <a:t> - Report </a:t>
            </a:r>
            <a:r>
              <a:rPr lang="en-US" sz="1600" b="0" i="1" u="none" strike="noStrike" baseline="0" dirty="0">
                <a:solidFill>
                  <a:srgbClr val="1B3C70"/>
                </a:solidFill>
              </a:rPr>
              <a:t>M38</a:t>
            </a:r>
          </a:p>
        </p:txBody>
      </p:sp>
      <p:sp>
        <p:nvSpPr>
          <p:cNvPr id="17" name="TextBox 2">
            <a:extLst>
              <a:ext uri="{FF2B5EF4-FFF2-40B4-BE49-F238E27FC236}">
                <a16:creationId xmlns:a16="http://schemas.microsoft.com/office/drawing/2014/main" id="{3A9650B9-9B2E-55F8-64CD-5DC07BEDF34B}"/>
              </a:ext>
            </a:extLst>
          </p:cNvPr>
          <p:cNvSpPr txBox="1"/>
          <p:nvPr/>
        </p:nvSpPr>
        <p:spPr>
          <a:xfrm>
            <a:off x="10086070" y="3341970"/>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19" name="CasellaDiTesto 18">
            <a:extLst>
              <a:ext uri="{FF2B5EF4-FFF2-40B4-BE49-F238E27FC236}">
                <a16:creationId xmlns:a16="http://schemas.microsoft.com/office/drawing/2014/main" id="{C63F0B4B-E71F-774D-1E3D-F3A49DDA364F}"/>
              </a:ext>
            </a:extLst>
          </p:cNvPr>
          <p:cNvSpPr txBox="1"/>
          <p:nvPr/>
        </p:nvSpPr>
        <p:spPr>
          <a:xfrm>
            <a:off x="459180" y="3634281"/>
            <a:ext cx="7992008" cy="707630"/>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de-DE" sz="1400" dirty="0" err="1"/>
              <a:t>Continue</a:t>
            </a:r>
            <a:r>
              <a:rPr lang="de-DE" sz="1400" dirty="0"/>
              <a:t> R&amp;D on planar </a:t>
            </a:r>
            <a:r>
              <a:rPr lang="de-DE" sz="1400" dirty="0" err="1"/>
              <a:t>coupons</a:t>
            </a:r>
            <a:r>
              <a:rPr lang="de-DE" sz="1400" dirty="0"/>
              <a:t> </a:t>
            </a:r>
            <a:r>
              <a:rPr lang="de-DE" sz="1400" dirty="0" err="1"/>
              <a:t>trying</a:t>
            </a:r>
            <a:r>
              <a:rPr lang="de-DE" sz="1400" dirty="0"/>
              <a:t> different </a:t>
            </a:r>
            <a:r>
              <a:rPr lang="de-DE" sz="1400" dirty="0" err="1"/>
              <a:t>configurations</a:t>
            </a:r>
            <a:endParaRPr lang="de-DE" sz="1400" dirty="0"/>
          </a:p>
          <a:p>
            <a:pPr marL="285750" indent="-285750" algn="l">
              <a:lnSpc>
                <a:spcPct val="150000"/>
              </a:lnSpc>
              <a:buFont typeface="Arial" panose="020B0604020202020204" pitchFamily="34" charset="0"/>
              <a:buChar char="•"/>
            </a:pPr>
            <a:r>
              <a:rPr lang="de-DE" sz="1400" dirty="0" err="1"/>
              <a:t>Coat</a:t>
            </a:r>
            <a:r>
              <a:rPr lang="de-DE" sz="1400" dirty="0"/>
              <a:t> and </a:t>
            </a:r>
            <a:r>
              <a:rPr lang="de-DE" sz="1400" dirty="0" err="1"/>
              <a:t>test</a:t>
            </a:r>
            <a:r>
              <a:rPr lang="de-DE" sz="1400" dirty="0"/>
              <a:t> QPR </a:t>
            </a:r>
            <a:r>
              <a:rPr lang="de-DE" sz="1400" dirty="0" err="1"/>
              <a:t>with</a:t>
            </a:r>
            <a:r>
              <a:rPr lang="de-DE" sz="1400" dirty="0"/>
              <a:t> </a:t>
            </a:r>
            <a:r>
              <a:rPr lang="de-DE" sz="1400" dirty="0" err="1"/>
              <a:t>optimized</a:t>
            </a:r>
            <a:r>
              <a:rPr lang="de-DE" sz="1400" dirty="0"/>
              <a:t> </a:t>
            </a:r>
            <a:r>
              <a:rPr lang="de-DE" sz="1400" dirty="0" err="1"/>
              <a:t>configuration</a:t>
            </a:r>
            <a:endParaRPr lang="de-DE" sz="1400" dirty="0"/>
          </a:p>
        </p:txBody>
      </p:sp>
      <p:pic>
        <p:nvPicPr>
          <p:cNvPr id="20" name="Picture 4" descr="1.814 immagini, foto stock, oggetti 3D e immagini vettoriali Ongoing icon |  Shutterstock">
            <a:extLst>
              <a:ext uri="{FF2B5EF4-FFF2-40B4-BE49-F238E27FC236}">
                <a16:creationId xmlns:a16="http://schemas.microsoft.com/office/drawing/2014/main" id="{5C397308-3104-08DB-42FE-B9F56F163E67}"/>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562" t="8569" r="65338" b="13417"/>
          <a:stretch/>
        </p:blipFill>
        <p:spPr bwMode="auto">
          <a:xfrm>
            <a:off x="449673" y="3389934"/>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7">
            <a:extLst>
              <a:ext uri="{FF2B5EF4-FFF2-40B4-BE49-F238E27FC236}">
                <a16:creationId xmlns:a16="http://schemas.microsoft.com/office/drawing/2014/main" id="{00EA2CB7-1641-B8A0-F5EB-0DAC4458D06E}"/>
              </a:ext>
            </a:extLst>
          </p:cNvPr>
          <p:cNvSpPr txBox="1"/>
          <p:nvPr/>
        </p:nvSpPr>
        <p:spPr>
          <a:xfrm>
            <a:off x="449673" y="4858002"/>
            <a:ext cx="10462023" cy="307777"/>
          </a:xfrm>
          <a:prstGeom prst="rect">
            <a:avLst/>
          </a:prstGeom>
          <a:noFill/>
        </p:spPr>
        <p:txBody>
          <a:bodyPr wrap="square" rtlCol="0">
            <a:spAutoFit/>
          </a:bodyPr>
          <a:lstStyle/>
          <a:p>
            <a:pPr marL="276225" indent="-276225">
              <a:buFont typeface="Arial" panose="020B0604020202020204" pitchFamily="34" charset="0"/>
              <a:buChar char="•"/>
              <a:tabLst>
                <a:tab pos="361950" algn="l"/>
              </a:tabLst>
            </a:pPr>
            <a:r>
              <a:rPr lang="fr-FR" sz="1400" dirty="0" err="1"/>
              <a:t>Characterize</a:t>
            </a:r>
            <a:r>
              <a:rPr lang="fr-FR" sz="1400" dirty="0"/>
              <a:t> the Reference </a:t>
            </a:r>
            <a:r>
              <a:rPr lang="fr-FR" sz="1400" dirty="0" err="1"/>
              <a:t>Cavity</a:t>
            </a:r>
            <a:r>
              <a:rPr lang="fr-FR" sz="1400" dirty="0"/>
              <a:t> </a:t>
            </a:r>
            <a:r>
              <a:rPr lang="fr-FR" sz="1400" dirty="0" err="1"/>
              <a:t>with</a:t>
            </a:r>
            <a:r>
              <a:rPr lang="fr-FR" sz="1400" dirty="0"/>
              <a:t> Blade Tuner and flux </a:t>
            </a:r>
            <a:r>
              <a:rPr lang="fr-FR" sz="1400" dirty="0" err="1"/>
              <a:t>trapping</a:t>
            </a:r>
            <a:r>
              <a:rPr lang="fr-FR" sz="1400" dirty="0"/>
              <a:t> probe @HZB</a:t>
            </a:r>
          </a:p>
        </p:txBody>
      </p:sp>
      <p:sp>
        <p:nvSpPr>
          <p:cNvPr id="24" name="CasellaDiTesto 23">
            <a:extLst>
              <a:ext uri="{FF2B5EF4-FFF2-40B4-BE49-F238E27FC236}">
                <a16:creationId xmlns:a16="http://schemas.microsoft.com/office/drawing/2014/main" id="{6BE1AC26-71ED-49C2-9F87-0C8EF049475E}"/>
              </a:ext>
            </a:extLst>
          </p:cNvPr>
          <p:cNvSpPr txBox="1"/>
          <p:nvPr/>
        </p:nvSpPr>
        <p:spPr>
          <a:xfrm>
            <a:off x="659820" y="4488068"/>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3.4</a:t>
            </a:r>
            <a:r>
              <a:rPr lang="en-US" sz="1600" b="1" i="0" u="none" strike="noStrike" baseline="0" dirty="0"/>
              <a:t> </a:t>
            </a:r>
            <a:r>
              <a:rPr lang="en-US" sz="1600" b="0" i="0" u="none" strike="noStrike" baseline="0" dirty="0"/>
              <a:t>4.5-K Cavity Report on 4.5-K Cavity performance &amp; tunability tests </a:t>
            </a:r>
            <a:r>
              <a:rPr lang="en-US" sz="1600" b="0" i="0" u="none" strike="noStrike" baseline="0" dirty="0">
                <a:solidFill>
                  <a:srgbClr val="A4C137"/>
                </a:solidFill>
              </a:rPr>
              <a:t>- INFN</a:t>
            </a:r>
            <a:r>
              <a:rPr lang="en-US" sz="1600" b="0" i="1" u="none" strike="noStrike" baseline="0" dirty="0">
                <a:solidFill>
                  <a:srgbClr val="A4C137"/>
                </a:solidFill>
              </a:rPr>
              <a:t> - Report </a:t>
            </a:r>
            <a:r>
              <a:rPr lang="en-US" sz="1600" b="0" i="1" u="none" strike="noStrike" baseline="0" dirty="0">
                <a:solidFill>
                  <a:srgbClr val="1B3C70"/>
                </a:solidFill>
              </a:rPr>
              <a:t>M46</a:t>
            </a:r>
          </a:p>
        </p:txBody>
      </p:sp>
      <p:sp>
        <p:nvSpPr>
          <p:cNvPr id="25" name="CasellaDiTesto 24">
            <a:extLst>
              <a:ext uri="{FF2B5EF4-FFF2-40B4-BE49-F238E27FC236}">
                <a16:creationId xmlns:a16="http://schemas.microsoft.com/office/drawing/2014/main" id="{4C10F9E0-1C99-819C-EF44-C22333CED25F}"/>
              </a:ext>
            </a:extLst>
          </p:cNvPr>
          <p:cNvSpPr txBox="1"/>
          <p:nvPr/>
        </p:nvSpPr>
        <p:spPr>
          <a:xfrm>
            <a:off x="678344" y="5276895"/>
            <a:ext cx="6705436"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3.4</a:t>
            </a:r>
            <a:r>
              <a:rPr lang="en-US" sz="1600" b="1" i="0" u="none" strike="noStrike" baseline="0" dirty="0"/>
              <a:t> </a:t>
            </a:r>
            <a:r>
              <a:rPr lang="en-US" sz="1600" b="0" i="0" u="none" strike="noStrike" baseline="0" dirty="0"/>
              <a:t>Characterization of Nb3Sn reference cavity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M34</a:t>
            </a:r>
          </a:p>
        </p:txBody>
      </p:sp>
      <p:pic>
        <p:nvPicPr>
          <p:cNvPr id="26" name="Picture 4" descr="1.814 immagini, foto stock, oggetti 3D e immagini vettoriali Ongoing icon |  Shutterstock">
            <a:extLst>
              <a:ext uri="{FF2B5EF4-FFF2-40B4-BE49-F238E27FC236}">
                <a16:creationId xmlns:a16="http://schemas.microsoft.com/office/drawing/2014/main" id="{EA535D3C-41F0-CF7C-CDAC-82197A3AC19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481440" y="4512643"/>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1.814 immagini, foto stock, oggetti 3D e immagini vettoriali Ongoing icon |  Shutterstock">
            <a:extLst>
              <a:ext uri="{FF2B5EF4-FFF2-40B4-BE49-F238E27FC236}">
                <a16:creationId xmlns:a16="http://schemas.microsoft.com/office/drawing/2014/main" id="{25EB14F7-60B3-0715-D393-7D2E1071EBF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481440" y="5313604"/>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
            <a:extLst>
              <a:ext uri="{FF2B5EF4-FFF2-40B4-BE49-F238E27FC236}">
                <a16:creationId xmlns:a16="http://schemas.microsoft.com/office/drawing/2014/main" id="{53867E60-FB94-2FCC-0D84-2237270CA6D6}"/>
              </a:ext>
            </a:extLst>
          </p:cNvPr>
          <p:cNvSpPr txBox="1"/>
          <p:nvPr/>
        </p:nvSpPr>
        <p:spPr>
          <a:xfrm>
            <a:off x="9723998" y="4481745"/>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29" name="TextBox 2">
            <a:extLst>
              <a:ext uri="{FF2B5EF4-FFF2-40B4-BE49-F238E27FC236}">
                <a16:creationId xmlns:a16="http://schemas.microsoft.com/office/drawing/2014/main" id="{6408C56D-DC1C-8073-BAF7-8CA5FF56EDB7}"/>
              </a:ext>
            </a:extLst>
          </p:cNvPr>
          <p:cNvSpPr txBox="1"/>
          <p:nvPr/>
        </p:nvSpPr>
        <p:spPr>
          <a:xfrm>
            <a:off x="7501171" y="5283382"/>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30" name="ZoneTexte 7">
            <a:extLst>
              <a:ext uri="{FF2B5EF4-FFF2-40B4-BE49-F238E27FC236}">
                <a16:creationId xmlns:a16="http://schemas.microsoft.com/office/drawing/2014/main" id="{5C756270-2CC0-80F4-343E-3A36590C3CF8}"/>
              </a:ext>
            </a:extLst>
          </p:cNvPr>
          <p:cNvSpPr txBox="1"/>
          <p:nvPr/>
        </p:nvSpPr>
        <p:spPr>
          <a:xfrm>
            <a:off x="524408" y="5602544"/>
            <a:ext cx="10462023" cy="738664"/>
          </a:xfrm>
          <a:prstGeom prst="rect">
            <a:avLst/>
          </a:prstGeom>
          <a:noFill/>
        </p:spPr>
        <p:txBody>
          <a:bodyPr wrap="square" rtlCol="0">
            <a:spAutoFit/>
          </a:bodyPr>
          <a:lstStyle/>
          <a:p>
            <a:pPr marL="276225" indent="-276225">
              <a:buFont typeface="Arial" panose="020B0604020202020204" pitchFamily="34" charset="0"/>
              <a:buChar char="•"/>
              <a:tabLst>
                <a:tab pos="361950" algn="l"/>
              </a:tabLst>
            </a:pPr>
            <a:r>
              <a:rPr lang="fr-FR" sz="1400" dirty="0"/>
              <a:t>Continue test on coupons to </a:t>
            </a:r>
            <a:r>
              <a:rPr lang="fr-FR" sz="1400" dirty="0" err="1"/>
              <a:t>optimize</a:t>
            </a:r>
            <a:r>
              <a:rPr lang="fr-FR" sz="1400" dirty="0"/>
              <a:t> SC film </a:t>
            </a:r>
            <a:r>
              <a:rPr lang="fr-FR" sz="1400" dirty="0" err="1"/>
              <a:t>quality</a:t>
            </a:r>
            <a:r>
              <a:rPr lang="fr-FR" sz="1400" dirty="0"/>
              <a:t> </a:t>
            </a:r>
            <a:r>
              <a:rPr lang="fr-FR" sz="1400" dirty="0" err="1"/>
              <a:t>along</a:t>
            </a:r>
            <a:r>
              <a:rPr lang="fr-FR" sz="1400" dirty="0"/>
              <a:t> the </a:t>
            </a:r>
            <a:r>
              <a:rPr lang="fr-FR" sz="1400" dirty="0" err="1"/>
              <a:t>cavity</a:t>
            </a:r>
            <a:r>
              <a:rPr lang="fr-FR" sz="1400" dirty="0"/>
              <a:t> and </a:t>
            </a:r>
            <a:r>
              <a:rPr lang="fr-FR" sz="1400" dirty="0" err="1"/>
              <a:t>and</a:t>
            </a:r>
            <a:r>
              <a:rPr lang="fr-FR" sz="1400" dirty="0"/>
              <a:t> </a:t>
            </a:r>
            <a:r>
              <a:rPr lang="fr-FR" sz="1400" dirty="0" err="1"/>
              <a:t>ensure</a:t>
            </a:r>
            <a:r>
              <a:rPr lang="fr-FR" sz="1400" dirty="0"/>
              <a:t> performance </a:t>
            </a:r>
            <a:r>
              <a:rPr lang="fr-FR" sz="1400" dirty="0" err="1"/>
              <a:t>reproducibility</a:t>
            </a:r>
            <a:endParaRPr lang="fr-FR" sz="1400" dirty="0"/>
          </a:p>
          <a:p>
            <a:pPr marL="276225" indent="-276225">
              <a:buFont typeface="Arial" panose="020B0604020202020204" pitchFamily="34" charset="0"/>
              <a:buChar char="•"/>
              <a:tabLst>
                <a:tab pos="361950" algn="l"/>
              </a:tabLst>
            </a:pPr>
            <a:r>
              <a:rPr lang="fr-FR" sz="1400" dirty="0" err="1"/>
              <a:t>Coating</a:t>
            </a:r>
            <a:r>
              <a:rPr lang="fr-FR" sz="1400" dirty="0"/>
              <a:t> Nb</a:t>
            </a:r>
            <a:r>
              <a:rPr lang="fr-FR" sz="1400" baseline="-25000" dirty="0"/>
              <a:t>3</a:t>
            </a:r>
            <a:r>
              <a:rPr lang="fr-FR" sz="1400" dirty="0"/>
              <a:t>Sn on Bulk Nb </a:t>
            </a:r>
            <a:r>
              <a:rPr lang="fr-FR" sz="1400" dirty="0" err="1"/>
              <a:t>cavity</a:t>
            </a:r>
            <a:r>
              <a:rPr lang="fr-FR" sz="1400" dirty="0"/>
              <a:t> first + RF test</a:t>
            </a:r>
          </a:p>
          <a:p>
            <a:pPr marL="276225" indent="-276225">
              <a:buFont typeface="Arial" panose="020B0604020202020204" pitchFamily="34" charset="0"/>
              <a:buChar char="•"/>
              <a:tabLst>
                <a:tab pos="361950" algn="l"/>
              </a:tabLst>
            </a:pPr>
            <a:r>
              <a:rPr lang="fr-FR" sz="1400" dirty="0" err="1"/>
              <a:t>Coating</a:t>
            </a:r>
            <a:r>
              <a:rPr lang="fr-FR" sz="1400" dirty="0"/>
              <a:t> Nb</a:t>
            </a:r>
            <a:r>
              <a:rPr lang="fr-FR" sz="1400" baseline="-25000" dirty="0"/>
              <a:t>3</a:t>
            </a:r>
            <a:r>
              <a:rPr lang="fr-FR" sz="1400" dirty="0"/>
              <a:t>Sn on Cu </a:t>
            </a:r>
            <a:r>
              <a:rPr lang="fr-FR" sz="1400" dirty="0" err="1"/>
              <a:t>cavity</a:t>
            </a:r>
            <a:r>
              <a:rPr lang="fr-FR" sz="1400" dirty="0"/>
              <a:t> + RF test</a:t>
            </a:r>
          </a:p>
        </p:txBody>
      </p:sp>
    </p:spTree>
    <p:extLst>
      <p:ext uri="{BB962C8B-B14F-4D97-AF65-F5344CB8AC3E}">
        <p14:creationId xmlns:p14="http://schemas.microsoft.com/office/powerpoint/2010/main" val="119193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9817E-3380-D27B-F937-1CD29C9133B8}"/>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1730B3DB-20F3-AD8C-5921-D4B7E4113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F7AE78-376A-3B73-DCD6-64E405C6D30A}"/>
              </a:ext>
            </a:extLst>
          </p:cNvPr>
          <p:cNvSpPr txBox="1"/>
          <p:nvPr/>
        </p:nvSpPr>
        <p:spPr>
          <a:xfrm>
            <a:off x="643092" y="1935524"/>
            <a:ext cx="5953432"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black"/>
                </a:solidFill>
                <a:effectLst/>
                <a:uLnTx/>
                <a:uFillTx/>
                <a:latin typeface="Aptos" panose="02110004020202020204"/>
                <a:ea typeface="+mn-ea"/>
                <a:cs typeface="+mn-cs"/>
              </a:rPr>
              <a:t>Milestone and deliverables on track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During Period 1, the individual components of the puzzle were produced</a:t>
            </a:r>
            <a:b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(coating facilities, characterization facilities, optimized coating recipes,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During Period 2, these pieces will be combined to produce the 1.3 GHz cavity</a:t>
            </a:r>
            <a:endParaRPr kumimoji="0" lang="it-IT"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egnaposto numero diapositiva 5">
            <a:extLst>
              <a:ext uri="{FF2B5EF4-FFF2-40B4-BE49-F238E27FC236}">
                <a16:creationId xmlns:a16="http://schemas.microsoft.com/office/drawing/2014/main" id="{262A54B1-49F5-22C9-3FA2-3DA31C8352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8" name="Immagine 7" descr="iSAS&#10;&#10;Il contenuto generato dall'IA potrebbe non essere corretto.">
            <a:extLst>
              <a:ext uri="{FF2B5EF4-FFF2-40B4-BE49-F238E27FC236}">
                <a16:creationId xmlns:a16="http://schemas.microsoft.com/office/drawing/2014/main" id="{6D904DEA-5CA6-D233-EB93-9CD4AB091252}"/>
              </a:ext>
            </a:extLst>
          </p:cNvPr>
          <p:cNvPicPr>
            <a:picLocks noChangeAspect="1"/>
          </p:cNvPicPr>
          <p:nvPr/>
        </p:nvPicPr>
        <p:blipFill>
          <a:blip r:embed="rId4"/>
          <a:stretch>
            <a:fillRect/>
          </a:stretch>
        </p:blipFill>
        <p:spPr>
          <a:xfrm>
            <a:off x="6752166" y="1935524"/>
            <a:ext cx="4440625" cy="3553767"/>
          </a:xfrm>
          <a:prstGeom prst="rect">
            <a:avLst/>
          </a:prstGeom>
        </p:spPr>
      </p:pic>
      <p:sp>
        <p:nvSpPr>
          <p:cNvPr id="4" name="TextBox 3">
            <a:extLst>
              <a:ext uri="{FF2B5EF4-FFF2-40B4-BE49-F238E27FC236}">
                <a16:creationId xmlns:a16="http://schemas.microsoft.com/office/drawing/2014/main" id="{2C6C38B6-DA92-BFD1-E8EE-3E3D24FA0987}"/>
              </a:ext>
            </a:extLst>
          </p:cNvPr>
          <p:cNvSpPr txBox="1"/>
          <p:nvPr/>
        </p:nvSpPr>
        <p:spPr>
          <a:xfrm>
            <a:off x="3067919" y="284907"/>
            <a:ext cx="7742825" cy="1015663"/>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a:t>
            </a:r>
            <a:r>
              <a:rPr lang="en-US" sz="4000" b="1" dirty="0">
                <a:solidFill>
                  <a:srgbClr val="8CA72B"/>
                </a:solidFill>
              </a:rPr>
              <a:t>Conclusions</a:t>
            </a:r>
            <a:endParaRPr lang="en-US" sz="2000" b="1" dirty="0">
              <a:solidFill>
                <a:srgbClr val="8CA72B"/>
              </a:solidFill>
            </a:endParaRPr>
          </a:p>
        </p:txBody>
      </p:sp>
    </p:spTree>
    <p:extLst>
      <p:ext uri="{BB962C8B-B14F-4D97-AF65-F5344CB8AC3E}">
        <p14:creationId xmlns:p14="http://schemas.microsoft.com/office/powerpoint/2010/main" val="1072736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13A72"/>
        </a:solidFill>
        <a:effectLst/>
      </p:bgPr>
    </p:bg>
    <p:spTree>
      <p:nvGrpSpPr>
        <p:cNvPr id="1" name="">
          <a:extLst>
            <a:ext uri="{FF2B5EF4-FFF2-40B4-BE49-F238E27FC236}">
              <a16:creationId xmlns:a16="http://schemas.microsoft.com/office/drawing/2014/main" id="{C232F4A7-9FA7-1E51-6DCB-BDFE83B78154}"/>
            </a:ext>
          </a:extLst>
        </p:cNvPr>
        <p:cNvGrpSpPr/>
        <p:nvPr/>
      </p:nvGrpSpPr>
      <p:grpSpPr>
        <a:xfrm>
          <a:off x="0" y="0"/>
          <a:ext cx="0" cy="0"/>
          <a:chOff x="0" y="0"/>
          <a:chExt cx="0" cy="0"/>
        </a:xfrm>
      </p:grpSpPr>
      <p:sp>
        <p:nvSpPr>
          <p:cNvPr id="7" name="Titolo 1">
            <a:extLst>
              <a:ext uri="{FF2B5EF4-FFF2-40B4-BE49-F238E27FC236}">
                <a16:creationId xmlns:a16="http://schemas.microsoft.com/office/drawing/2014/main" id="{E2FE91AF-AF63-0858-6062-CFB6EC542A4E}"/>
              </a:ext>
            </a:extLst>
          </p:cNvPr>
          <p:cNvSpPr txBox="1">
            <a:spLocks/>
          </p:cNvSpPr>
          <p:nvPr/>
        </p:nvSpPr>
        <p:spPr>
          <a:xfrm>
            <a:off x="3237749" y="2944581"/>
            <a:ext cx="6274551" cy="1085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rgbClr val="002060"/>
                </a:solidFill>
                <a:latin typeface="Montserrat ExtraBold" panose="000009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ExtraBold" panose="00000900000000000000" pitchFamily="2" charset="0"/>
                <a:ea typeface="+mj-ea"/>
                <a:cs typeface="+mj-cs"/>
              </a:rPr>
              <a:t>Thank You!</a:t>
            </a:r>
          </a:p>
        </p:txBody>
      </p:sp>
      <p:sp>
        <p:nvSpPr>
          <p:cNvPr id="12" name="Rettangolo 11">
            <a:extLst>
              <a:ext uri="{FF2B5EF4-FFF2-40B4-BE49-F238E27FC236}">
                <a16:creationId xmlns:a16="http://schemas.microsoft.com/office/drawing/2014/main" id="{79E074FC-FCD0-6089-11D4-1670A6EEBFBF}"/>
              </a:ext>
            </a:extLst>
          </p:cNvPr>
          <p:cNvSpPr/>
          <p:nvPr/>
        </p:nvSpPr>
        <p:spPr>
          <a:xfrm>
            <a:off x="918633" y="3327399"/>
            <a:ext cx="1549400" cy="296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06DAF916-8298-23D0-6370-DA3CE966118E}"/>
              </a:ext>
            </a:extLst>
          </p:cNvPr>
          <p:cNvPicPr>
            <a:picLocks noChangeAspect="1"/>
          </p:cNvPicPr>
          <p:nvPr/>
        </p:nvPicPr>
        <p:blipFill rotWithShape="1">
          <a:blip r:embed="rId3">
            <a:clrChange>
              <a:clrFrom>
                <a:srgbClr val="FFFFFF"/>
              </a:clrFrom>
              <a:clrTo>
                <a:srgbClr val="FFFFFF">
                  <a:alpha val="0"/>
                </a:srgbClr>
              </a:clrTo>
            </a:clrChange>
          </a:blip>
          <a:srcRect t="7628"/>
          <a:stretch/>
        </p:blipFill>
        <p:spPr>
          <a:xfrm>
            <a:off x="432075" y="3041856"/>
            <a:ext cx="2805674" cy="842941"/>
          </a:xfrm>
          <a:prstGeom prst="rect">
            <a:avLst/>
          </a:prstGeom>
        </p:spPr>
      </p:pic>
      <p:sp>
        <p:nvSpPr>
          <p:cNvPr id="2" name="Segnaposto numero diapositiva 1">
            <a:extLst>
              <a:ext uri="{FF2B5EF4-FFF2-40B4-BE49-F238E27FC236}">
                <a16:creationId xmlns:a16="http://schemas.microsoft.com/office/drawing/2014/main" id="{356F5538-5800-4E0F-FEA0-A77FE502CD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53060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D2DF-AD9B-E2F0-44B6-C537846ECD2F}"/>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075CE55E-A709-E50A-22D2-D6047CD97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FDABC617-553A-D2A2-17CF-E8303E17F787}"/>
              </a:ext>
            </a:extLst>
          </p:cNvPr>
          <p:cNvSpPr>
            <a:spLocks noGrp="1"/>
          </p:cNvSpPr>
          <p:nvPr>
            <p:ph idx="1"/>
          </p:nvPr>
        </p:nvSpPr>
        <p:spPr>
          <a:xfrm>
            <a:off x="723453" y="1431447"/>
            <a:ext cx="11009812" cy="1673519"/>
          </a:xfrm>
        </p:spPr>
        <p:txBody>
          <a:bodyPr>
            <a:norm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GOAL</a:t>
            </a:r>
          </a:p>
          <a:p>
            <a:pPr marL="0" indent="0">
              <a:lnSpc>
                <a:spcPct val="100000"/>
              </a:lnSpc>
              <a:buFont typeface="Arial"/>
              <a:buNone/>
            </a:pPr>
            <a:r>
              <a:rPr lang="en-US" sz="2000" dirty="0">
                <a:solidFill>
                  <a:srgbClr val="012556"/>
                </a:solidFill>
              </a:rPr>
              <a:t>Move SRF cavities technology </a:t>
            </a:r>
            <a:r>
              <a:rPr lang="en-US" sz="3000" b="1" dirty="0">
                <a:solidFill>
                  <a:srgbClr val="012556"/>
                </a:solidFill>
              </a:rPr>
              <a:t>from bulk Nb @2K to </a:t>
            </a:r>
            <a:r>
              <a:rPr lang="en-US" sz="3000" b="1" dirty="0">
                <a:solidFill>
                  <a:srgbClr val="8CA72B"/>
                </a:solidFill>
              </a:rPr>
              <a:t>Nb</a:t>
            </a:r>
            <a:r>
              <a:rPr lang="en-US" sz="3000" b="1" baseline="-25000" dirty="0">
                <a:solidFill>
                  <a:srgbClr val="8CA72B"/>
                </a:solidFill>
              </a:rPr>
              <a:t>3</a:t>
            </a:r>
            <a:r>
              <a:rPr lang="en-US" sz="3000" b="1" dirty="0">
                <a:solidFill>
                  <a:srgbClr val="8CA72B"/>
                </a:solidFill>
              </a:rPr>
              <a:t>Sn on Cu @4.5 K</a:t>
            </a:r>
            <a:br>
              <a:rPr lang="en-US" sz="3000" b="1" dirty="0">
                <a:solidFill>
                  <a:srgbClr val="8CA72B"/>
                </a:solidFill>
              </a:rPr>
            </a:br>
            <a:r>
              <a:rPr lang="en-US" sz="3000" b="1" dirty="0">
                <a:solidFill>
                  <a:srgbClr val="8CA72B"/>
                </a:solidFill>
              </a:rPr>
              <a:t>to reduce cryogenic power by a factor of 3</a:t>
            </a:r>
          </a:p>
        </p:txBody>
      </p:sp>
      <p:sp>
        <p:nvSpPr>
          <p:cNvPr id="8" name="Segnaposto numero diapositiva 7">
            <a:extLst>
              <a:ext uri="{FF2B5EF4-FFF2-40B4-BE49-F238E27FC236}">
                <a16:creationId xmlns:a16="http://schemas.microsoft.com/office/drawing/2014/main" id="{0196AC87-EAA3-7DBA-1B0A-495D566088C6}"/>
              </a:ext>
            </a:extLst>
          </p:cNvPr>
          <p:cNvSpPr>
            <a:spLocks noGrp="1"/>
          </p:cNvSpPr>
          <p:nvPr>
            <p:ph type="sldNum" sz="quarter" idx="12"/>
          </p:nvPr>
        </p:nvSpPr>
        <p:spPr/>
        <p:txBody>
          <a:bodyPr/>
          <a:lstStyle/>
          <a:p>
            <a:fld id="{4068FCCF-9A80-B240-8D85-84F960565AFA}" type="slidenum">
              <a:rPr lang="en-BE" smtClean="0"/>
              <a:t>3</a:t>
            </a:fld>
            <a:endParaRPr lang="en-BE"/>
          </a:p>
        </p:txBody>
      </p:sp>
      <p:sp>
        <p:nvSpPr>
          <p:cNvPr id="11" name="TextBox 15">
            <a:extLst>
              <a:ext uri="{FF2B5EF4-FFF2-40B4-BE49-F238E27FC236}">
                <a16:creationId xmlns:a16="http://schemas.microsoft.com/office/drawing/2014/main" id="{64296F08-9964-470B-D7FD-455AF88D75C7}"/>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Gruppo 3">
            <a:extLst>
              <a:ext uri="{FF2B5EF4-FFF2-40B4-BE49-F238E27FC236}">
                <a16:creationId xmlns:a16="http://schemas.microsoft.com/office/drawing/2014/main" id="{00CA190F-034D-A8BE-7A47-B5674FCC7B43}"/>
              </a:ext>
            </a:extLst>
          </p:cNvPr>
          <p:cNvGrpSpPr/>
          <p:nvPr/>
        </p:nvGrpSpPr>
        <p:grpSpPr>
          <a:xfrm>
            <a:off x="4863560" y="2322452"/>
            <a:ext cx="6726862" cy="4094138"/>
            <a:chOff x="1110752" y="429282"/>
            <a:chExt cx="9785126" cy="6244252"/>
          </a:xfrm>
        </p:grpSpPr>
        <p:pic>
          <p:nvPicPr>
            <p:cNvPr id="6" name="Segnaposto contenuto 6" descr="Immagine che contiene testo, schermata, design&#10;&#10;Descrizione generata automaticamente">
              <a:extLst>
                <a:ext uri="{FF2B5EF4-FFF2-40B4-BE49-F238E27FC236}">
                  <a16:creationId xmlns:a16="http://schemas.microsoft.com/office/drawing/2014/main" id="{9C13D7FB-CA81-59CF-072E-0B4F5D60A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312" y="429282"/>
              <a:ext cx="6738566" cy="3891522"/>
            </a:xfrm>
            <a:prstGeom prst="rect">
              <a:avLst/>
            </a:prstGeom>
          </p:spPr>
        </p:pic>
        <p:sp>
          <p:nvSpPr>
            <p:cNvPr id="9" name="Freccia in giù 8">
              <a:extLst>
                <a:ext uri="{FF2B5EF4-FFF2-40B4-BE49-F238E27FC236}">
                  <a16:creationId xmlns:a16="http://schemas.microsoft.com/office/drawing/2014/main" id="{9E5C1A79-96A7-8F90-1787-02A30EC1A47E}"/>
                </a:ext>
              </a:extLst>
            </p:cNvPr>
            <p:cNvSpPr/>
            <p:nvPr/>
          </p:nvSpPr>
          <p:spPr>
            <a:xfrm rot="10800000" flipV="1">
              <a:off x="6803247" y="3354580"/>
              <a:ext cx="645026" cy="1910594"/>
            </a:xfrm>
            <a:prstGeom prst="downArrow">
              <a:avLst/>
            </a:prstGeom>
            <a:solidFill>
              <a:srgbClr val="E0C3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ccia in giù 9">
              <a:extLst>
                <a:ext uri="{FF2B5EF4-FFF2-40B4-BE49-F238E27FC236}">
                  <a16:creationId xmlns:a16="http://schemas.microsoft.com/office/drawing/2014/main" id="{3C09B3BE-A370-9E7A-2712-7445E9B7ADC4}"/>
                </a:ext>
              </a:extLst>
            </p:cNvPr>
            <p:cNvSpPr/>
            <p:nvPr/>
          </p:nvSpPr>
          <p:spPr>
            <a:xfrm rot="10800000" flipV="1">
              <a:off x="6202151" y="3326980"/>
              <a:ext cx="645026" cy="1209637"/>
            </a:xfrm>
            <a:prstGeom prst="downArrow">
              <a:avLst/>
            </a:prstGeom>
            <a:solidFill>
              <a:srgbClr val="F8BD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a:extLst>
                <a:ext uri="{FF2B5EF4-FFF2-40B4-BE49-F238E27FC236}">
                  <a16:creationId xmlns:a16="http://schemas.microsoft.com/office/drawing/2014/main" id="{429B0943-D5BA-CF94-0E80-C3CB59EC122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44786" y="4536617"/>
              <a:ext cx="890759" cy="505162"/>
            </a:xfrm>
            <a:prstGeom prst="rect">
              <a:avLst/>
            </a:prstGeom>
          </p:spPr>
        </p:pic>
        <p:pic>
          <p:nvPicPr>
            <p:cNvPr id="16" name="Immagine 15">
              <a:extLst>
                <a:ext uri="{FF2B5EF4-FFF2-40B4-BE49-F238E27FC236}">
                  <a16:creationId xmlns:a16="http://schemas.microsoft.com/office/drawing/2014/main" id="{B8B59EA9-9E24-706A-B681-00F50829116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49611" y="5198809"/>
              <a:ext cx="1454810" cy="473180"/>
            </a:xfrm>
            <a:prstGeom prst="rect">
              <a:avLst/>
            </a:prstGeom>
          </p:spPr>
        </p:pic>
        <p:sp>
          <p:nvSpPr>
            <p:cNvPr id="23" name="Freccia in giù 22">
              <a:extLst>
                <a:ext uri="{FF2B5EF4-FFF2-40B4-BE49-F238E27FC236}">
                  <a16:creationId xmlns:a16="http://schemas.microsoft.com/office/drawing/2014/main" id="{8B759258-9954-A9D3-6E5A-1CE0EC5EEBC6}"/>
                </a:ext>
              </a:extLst>
            </p:cNvPr>
            <p:cNvSpPr/>
            <p:nvPr/>
          </p:nvSpPr>
          <p:spPr>
            <a:xfrm rot="10800000" flipV="1">
              <a:off x="5557124" y="3354580"/>
              <a:ext cx="645026" cy="493455"/>
            </a:xfrm>
            <a:prstGeom prst="downArrow">
              <a:avLst/>
            </a:prstGeom>
            <a:solidFill>
              <a:srgbClr val="FAA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ccia in giù 23">
              <a:extLst>
                <a:ext uri="{FF2B5EF4-FFF2-40B4-BE49-F238E27FC236}">
                  <a16:creationId xmlns:a16="http://schemas.microsoft.com/office/drawing/2014/main" id="{B7E9141B-B9A7-8DF3-A03E-09A518C798EF}"/>
                </a:ext>
              </a:extLst>
            </p:cNvPr>
            <p:cNvSpPr/>
            <p:nvPr/>
          </p:nvSpPr>
          <p:spPr>
            <a:xfrm rot="10800000" flipV="1">
              <a:off x="7448275" y="3376703"/>
              <a:ext cx="645026" cy="2640639"/>
            </a:xfrm>
            <a:prstGeom prst="downArrow">
              <a:avLst/>
            </a:prstGeom>
            <a:solidFill>
              <a:srgbClr val="C6C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home">
              <a:extLst>
                <a:ext uri="{FF2B5EF4-FFF2-40B4-BE49-F238E27FC236}">
                  <a16:creationId xmlns:a16="http://schemas.microsoft.com/office/drawing/2014/main" id="{D9AAB4DD-5D95-20AB-A87B-45A6251707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885" y="3767860"/>
              <a:ext cx="1030978" cy="723846"/>
            </a:xfrm>
            <a:prstGeom prst="rect">
              <a:avLst/>
            </a:prstGeom>
            <a:noFill/>
            <a:extLst>
              <a:ext uri="{909E8E84-426E-40DD-AFC4-6F175D3DCCD1}">
                <a14:hiddenFill xmlns:a14="http://schemas.microsoft.com/office/drawing/2010/main">
                  <a:solidFill>
                    <a:srgbClr val="FFFFFF"/>
                  </a:solidFill>
                </a14:hiddenFill>
              </a:ext>
            </a:extLst>
          </p:spPr>
        </p:pic>
        <p:sp>
          <p:nvSpPr>
            <p:cNvPr id="26" name="Segnaposto contenuto 2">
              <a:extLst>
                <a:ext uri="{FF2B5EF4-FFF2-40B4-BE49-F238E27FC236}">
                  <a16:creationId xmlns:a16="http://schemas.microsoft.com/office/drawing/2014/main" id="{2D0D2247-FDD8-51A0-3987-8B31D3616435}"/>
                </a:ext>
              </a:extLst>
            </p:cNvPr>
            <p:cNvSpPr txBox="1">
              <a:spLocks/>
            </p:cNvSpPr>
            <p:nvPr/>
          </p:nvSpPr>
          <p:spPr>
            <a:xfrm>
              <a:off x="1415504" y="3999296"/>
              <a:ext cx="4437268" cy="6316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rgbClr val="1B3C70"/>
                  </a:solidFill>
                </a:rPr>
                <a:t>Study on planar samples</a:t>
              </a:r>
            </a:p>
          </p:txBody>
        </p:sp>
        <p:sp>
          <p:nvSpPr>
            <p:cNvPr id="27" name="Segnaposto contenuto 2">
              <a:extLst>
                <a:ext uri="{FF2B5EF4-FFF2-40B4-BE49-F238E27FC236}">
                  <a16:creationId xmlns:a16="http://schemas.microsoft.com/office/drawing/2014/main" id="{179E0470-7F4C-F78F-9445-EB2A7A0FCA85}"/>
                </a:ext>
              </a:extLst>
            </p:cNvPr>
            <p:cNvSpPr txBox="1">
              <a:spLocks/>
            </p:cNvSpPr>
            <p:nvPr/>
          </p:nvSpPr>
          <p:spPr>
            <a:xfrm>
              <a:off x="3816326" y="4629597"/>
              <a:ext cx="2409196" cy="441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rgbClr val="1B3C70"/>
                  </a:solidFill>
                </a:rPr>
                <a:t>First RF test</a:t>
              </a:r>
            </a:p>
          </p:txBody>
        </p:sp>
        <p:sp>
          <p:nvSpPr>
            <p:cNvPr id="28" name="Segnaposto contenuto 2">
              <a:extLst>
                <a:ext uri="{FF2B5EF4-FFF2-40B4-BE49-F238E27FC236}">
                  <a16:creationId xmlns:a16="http://schemas.microsoft.com/office/drawing/2014/main" id="{D3189D0A-4FA9-58CD-6788-0C0E0ABA2416}"/>
                </a:ext>
              </a:extLst>
            </p:cNvPr>
            <p:cNvSpPr txBox="1">
              <a:spLocks/>
            </p:cNvSpPr>
            <p:nvPr/>
          </p:nvSpPr>
          <p:spPr>
            <a:xfrm>
              <a:off x="1110752" y="5232061"/>
              <a:ext cx="6047741"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solidFill>
                    <a:srgbClr val="A1BF31"/>
                  </a:solidFill>
                </a:rPr>
                <a:t>Flux Trapping and tunability </a:t>
              </a:r>
            </a:p>
          </p:txBody>
        </p:sp>
        <p:sp>
          <p:nvSpPr>
            <p:cNvPr id="29" name="Segnaposto contenuto 2">
              <a:extLst>
                <a:ext uri="{FF2B5EF4-FFF2-40B4-BE49-F238E27FC236}">
                  <a16:creationId xmlns:a16="http://schemas.microsoft.com/office/drawing/2014/main" id="{057BD9B5-8DBD-893A-34B6-A1122C3F47FA}"/>
                </a:ext>
              </a:extLst>
            </p:cNvPr>
            <p:cNvSpPr txBox="1">
              <a:spLocks/>
            </p:cNvSpPr>
            <p:nvPr/>
          </p:nvSpPr>
          <p:spPr>
            <a:xfrm>
              <a:off x="1986697" y="6049720"/>
              <a:ext cx="5905105" cy="623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rgbClr val="1B3C70"/>
                  </a:solidFill>
                </a:rPr>
                <a:t>Conduction Cooling Cryomodule</a:t>
              </a:r>
            </a:p>
          </p:txBody>
        </p:sp>
        <p:pic>
          <p:nvPicPr>
            <p:cNvPr id="30" name="Immagine 29">
              <a:extLst>
                <a:ext uri="{FF2B5EF4-FFF2-40B4-BE49-F238E27FC236}">
                  <a16:creationId xmlns:a16="http://schemas.microsoft.com/office/drawing/2014/main" id="{EB9AB764-C664-83E8-9FCD-21441E2E86A8}"/>
                </a:ext>
              </a:extLst>
            </p:cNvPr>
            <p:cNvPicPr>
              <a:picLocks noChangeAspect="1"/>
            </p:cNvPicPr>
            <p:nvPr/>
          </p:nvPicPr>
          <p:blipFill>
            <a:blip r:embed="rId7"/>
            <a:stretch>
              <a:fillRect/>
            </a:stretch>
          </p:blipFill>
          <p:spPr>
            <a:xfrm>
              <a:off x="7144726" y="6143180"/>
              <a:ext cx="1252122" cy="250424"/>
            </a:xfrm>
            <a:prstGeom prst="rect">
              <a:avLst/>
            </a:prstGeom>
          </p:spPr>
        </p:pic>
      </p:grpSp>
      <p:sp>
        <p:nvSpPr>
          <p:cNvPr id="31" name="Segnaposto contenuto 2">
            <a:extLst>
              <a:ext uri="{FF2B5EF4-FFF2-40B4-BE49-F238E27FC236}">
                <a16:creationId xmlns:a16="http://schemas.microsoft.com/office/drawing/2014/main" id="{55E97414-16C0-5417-F3E3-4F418328D1DC}"/>
              </a:ext>
            </a:extLst>
          </p:cNvPr>
          <p:cNvSpPr txBox="1">
            <a:spLocks/>
          </p:cNvSpPr>
          <p:nvPr/>
        </p:nvSpPr>
        <p:spPr>
          <a:xfrm>
            <a:off x="782090" y="3826086"/>
            <a:ext cx="4058259" cy="1520619"/>
          </a:xfrm>
          <a:prstGeom prst="rect">
            <a:avLst/>
          </a:prstGeom>
          <a:solidFill>
            <a:srgbClr val="8CA72B"/>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mn-lt"/>
              </a:rPr>
              <a:t>ISAS WP3 is built on the results of previous</a:t>
            </a:r>
            <a:r>
              <a:rPr lang="en-US" sz="2000" b="1" dirty="0">
                <a:solidFill>
                  <a:schemeClr val="bg1"/>
                </a:solidFill>
                <a:latin typeface="+mn-lt"/>
              </a:rPr>
              <a:t> I.FAST </a:t>
            </a:r>
            <a:r>
              <a:rPr lang="en-US" sz="2000" dirty="0">
                <a:solidFill>
                  <a:schemeClr val="bg1"/>
                </a:solidFill>
                <a:latin typeface="+mn-lt"/>
              </a:rPr>
              <a:t>and </a:t>
            </a:r>
            <a:r>
              <a:rPr lang="en-US" sz="2000" b="1" dirty="0">
                <a:solidFill>
                  <a:schemeClr val="bg1"/>
                </a:solidFill>
                <a:latin typeface="+mn-lt"/>
              </a:rPr>
              <a:t>ARIES</a:t>
            </a:r>
            <a:r>
              <a:rPr lang="en-US" sz="2000" dirty="0">
                <a:solidFill>
                  <a:schemeClr val="bg1"/>
                </a:solidFill>
                <a:latin typeface="+mn-lt"/>
              </a:rPr>
              <a:t> EU collaborations and will further increase TRL with </a:t>
            </a:r>
            <a:r>
              <a:rPr lang="en-US" sz="2000" b="1" dirty="0">
                <a:solidFill>
                  <a:schemeClr val="bg1"/>
                </a:solidFill>
                <a:latin typeface="+mn-lt"/>
              </a:rPr>
              <a:t>EPITA</a:t>
            </a:r>
            <a:r>
              <a:rPr lang="en-US" sz="2000" dirty="0">
                <a:solidFill>
                  <a:schemeClr val="bg1"/>
                </a:solidFill>
                <a:latin typeface="+mn-lt"/>
              </a:rPr>
              <a:t> project</a:t>
            </a:r>
            <a:br>
              <a:rPr lang="en-US" sz="2000" dirty="0">
                <a:solidFill>
                  <a:schemeClr val="bg1"/>
                </a:solidFill>
                <a:latin typeface="+mn-lt"/>
              </a:rPr>
            </a:br>
            <a:r>
              <a:rPr lang="en-US" sz="2000" i="1" dirty="0">
                <a:solidFill>
                  <a:schemeClr val="bg1"/>
                </a:solidFill>
                <a:latin typeface="+mn-lt"/>
              </a:rPr>
              <a:t>(Zanon and RI are partners in EPITA)</a:t>
            </a:r>
          </a:p>
        </p:txBody>
      </p:sp>
    </p:spTree>
    <p:extLst>
      <p:ext uri="{BB962C8B-B14F-4D97-AF65-F5344CB8AC3E}">
        <p14:creationId xmlns:p14="http://schemas.microsoft.com/office/powerpoint/2010/main" val="3728752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36D9F-BCFC-E31C-B9EA-7A776985C60A}"/>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E87CC0CA-6506-39C6-2D40-52BDF7116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9F704586-FAA0-CCE3-50EA-F1E23FE608A1}"/>
              </a:ext>
            </a:extLst>
          </p:cNvPr>
          <p:cNvSpPr>
            <a:spLocks noGrp="1"/>
          </p:cNvSpPr>
          <p:nvPr>
            <p:ph idx="1"/>
          </p:nvPr>
        </p:nvSpPr>
        <p:spPr>
          <a:xfrm>
            <a:off x="723453" y="1495616"/>
            <a:ext cx="4289705" cy="557774"/>
          </a:xfrm>
        </p:spPr>
        <p:txBody>
          <a:bodyPr>
            <a:norm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PROPOSED METRICS</a:t>
            </a:r>
          </a:p>
        </p:txBody>
      </p:sp>
      <p:sp>
        <p:nvSpPr>
          <p:cNvPr id="8" name="Segnaposto numero diapositiva 7">
            <a:extLst>
              <a:ext uri="{FF2B5EF4-FFF2-40B4-BE49-F238E27FC236}">
                <a16:creationId xmlns:a16="http://schemas.microsoft.com/office/drawing/2014/main" id="{83EE903D-4877-ABC6-AD00-8F93B5A1DC73}"/>
              </a:ext>
            </a:extLst>
          </p:cNvPr>
          <p:cNvSpPr>
            <a:spLocks noGrp="1"/>
          </p:cNvSpPr>
          <p:nvPr>
            <p:ph type="sldNum" sz="quarter" idx="12"/>
          </p:nvPr>
        </p:nvSpPr>
        <p:spPr/>
        <p:txBody>
          <a:bodyPr/>
          <a:lstStyle/>
          <a:p>
            <a:fld id="{4068FCCF-9A80-B240-8D85-84F960565AFA}" type="slidenum">
              <a:rPr lang="en-BE" smtClean="0"/>
              <a:t>4</a:t>
            </a:fld>
            <a:endParaRPr lang="en-BE"/>
          </a:p>
        </p:txBody>
      </p:sp>
      <p:sp>
        <p:nvSpPr>
          <p:cNvPr id="11" name="TextBox 15">
            <a:extLst>
              <a:ext uri="{FF2B5EF4-FFF2-40B4-BE49-F238E27FC236}">
                <a16:creationId xmlns:a16="http://schemas.microsoft.com/office/drawing/2014/main" id="{8C69A963-9A44-B43D-70FE-BFABD9B8BC1E}"/>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D6DD01F-137A-8486-D777-E6F710368013}"/>
              </a:ext>
            </a:extLst>
          </p:cNvPr>
          <p:cNvSpPr txBox="1"/>
          <p:nvPr/>
        </p:nvSpPr>
        <p:spPr>
          <a:xfrm>
            <a:off x="723454" y="1949713"/>
            <a:ext cx="5921090" cy="4637167"/>
          </a:xfrm>
          <a:prstGeom prst="rect">
            <a:avLst/>
          </a:prstGeom>
          <a:noFill/>
        </p:spPr>
        <p:txBody>
          <a:bodyPr wrap="square" rtlCol="0">
            <a:spAutoFit/>
          </a:bodyPr>
          <a:lstStyle/>
          <a:p>
            <a:pPr marL="0" lvl="2">
              <a:tabLst>
                <a:tab pos="269875" algn="l"/>
              </a:tabLst>
            </a:pPr>
            <a:r>
              <a:rPr lang="en-US" sz="2000" b="1" dirty="0">
                <a:solidFill>
                  <a:srgbClr val="1B3C70"/>
                </a:solidFill>
              </a:rPr>
              <a:t>AC power dissipation of each cavity cell </a:t>
            </a:r>
          </a:p>
          <a:p>
            <a:pPr marL="0" lvl="2">
              <a:tabLst>
                <a:tab pos="269875" algn="l"/>
              </a:tabLst>
            </a:pPr>
            <a:r>
              <a:rPr lang="en-US" sz="2000" b="1" dirty="0">
                <a:solidFill>
                  <a:srgbClr val="1B3C70"/>
                </a:solidFill>
              </a:rPr>
              <a:t>(P</a:t>
            </a:r>
            <a:r>
              <a:rPr lang="en-US" sz="2000" b="1" baseline="-25000" dirty="0">
                <a:solidFill>
                  <a:srgbClr val="1B3C70"/>
                </a:solidFill>
              </a:rPr>
              <a:t>acc</a:t>
            </a:r>
            <a:r>
              <a:rPr lang="en-US" sz="2000" b="1" dirty="0">
                <a:solidFill>
                  <a:srgbClr val="1B3C70"/>
                </a:solidFill>
              </a:rPr>
              <a:t> per cell @ 1 MV/m)</a:t>
            </a:r>
          </a:p>
          <a:p>
            <a:pPr marL="800100" lvl="3" indent="-342900">
              <a:buFont typeface="Arial" panose="020B0604020202020204" pitchFamily="34" charset="0"/>
              <a:buChar char="•"/>
              <a:tabLst>
                <a:tab pos="269875" algn="l"/>
              </a:tabLst>
            </a:pPr>
            <a:endParaRPr lang="en-US" sz="2000" b="1" dirty="0">
              <a:solidFill>
                <a:srgbClr val="0432FF"/>
              </a:solidFill>
              <a:cs typeface="Times New Roman" panose="02020603050405020304" pitchFamily="18" charset="0"/>
            </a:endParaRPr>
          </a:p>
          <a:p>
            <a:pPr marL="0" lvl="2">
              <a:tabLst>
                <a:tab pos="269875" algn="l"/>
              </a:tabLst>
            </a:pPr>
            <a:r>
              <a:rPr lang="en-US" sz="2000" b="1" i="1" dirty="0">
                <a:solidFill>
                  <a:srgbClr val="8CA72B"/>
                </a:solidFill>
                <a:cs typeface="Times New Roman" panose="02020603050405020304" pitchFamily="18" charset="0"/>
              </a:rPr>
              <a:t>Methodology</a:t>
            </a:r>
            <a:endParaRPr lang="fr-FR" sz="2000" b="1" i="1" dirty="0">
              <a:solidFill>
                <a:srgbClr val="8CA72B"/>
              </a:solidFill>
              <a:cs typeface="Times New Roman" panose="02020603050405020304" pitchFamily="18" charset="0"/>
            </a:endParaRPr>
          </a:p>
          <a:p>
            <a:pPr marL="342900" lvl="3" indent="-342900">
              <a:buFont typeface="+mj-lt"/>
              <a:buAutoNum type="arabicPeriod"/>
              <a:tabLst>
                <a:tab pos="269875" algn="l"/>
              </a:tabLst>
            </a:pPr>
            <a:r>
              <a:rPr lang="fr-FR" sz="1700" b="1" dirty="0" err="1">
                <a:solidFill>
                  <a:srgbClr val="002060"/>
                </a:solidFill>
              </a:rPr>
              <a:t>Measurement</a:t>
            </a:r>
            <a:r>
              <a:rPr lang="fr-FR" sz="1700" b="1" dirty="0">
                <a:solidFill>
                  <a:srgbClr val="002060"/>
                </a:solidFill>
              </a:rPr>
              <a:t> </a:t>
            </a:r>
            <a:r>
              <a:rPr lang="fr-FR" sz="1700" b="1" dirty="0">
                <a:solidFill>
                  <a:srgbClr val="002060"/>
                </a:solidFill>
                <a:latin typeface="Calibri" panose="020F0502020204030204" pitchFamily="34" charset="0"/>
                <a:cs typeface="Calibri" panose="020F0502020204030204" pitchFamily="34" charset="0"/>
              </a:rPr>
              <a:t>of</a:t>
            </a:r>
            <a:r>
              <a:rPr lang="fr-FR" sz="1700" b="1" dirty="0">
                <a:solidFill>
                  <a:srgbClr val="002060"/>
                </a:solidFill>
              </a:rPr>
              <a:t> Q</a:t>
            </a:r>
            <a:r>
              <a:rPr lang="fr-FR" sz="1700" b="1" baseline="-25000" dirty="0">
                <a:solidFill>
                  <a:srgbClr val="002060"/>
                </a:solidFill>
              </a:rPr>
              <a:t>0</a:t>
            </a:r>
            <a:r>
              <a:rPr lang="fr-FR" sz="1700" b="1" dirty="0">
                <a:solidFill>
                  <a:srgbClr val="002060"/>
                </a:solidFill>
              </a:rPr>
              <a:t> </a:t>
            </a:r>
            <a:r>
              <a:rPr lang="fr-FR" sz="1700" b="1" i="1" dirty="0">
                <a:solidFill>
                  <a:srgbClr val="002060"/>
                </a:solidFill>
              </a:rPr>
              <a:t>vs</a:t>
            </a:r>
            <a:r>
              <a:rPr lang="fr-FR" sz="1700" b="1" dirty="0">
                <a:solidFill>
                  <a:srgbClr val="002060"/>
                </a:solidFill>
              </a:rPr>
              <a:t> </a:t>
            </a:r>
            <a:r>
              <a:rPr lang="fr-FR" sz="1700" b="1" dirty="0" err="1">
                <a:solidFill>
                  <a:srgbClr val="002060"/>
                </a:solidFill>
              </a:rPr>
              <a:t>E</a:t>
            </a:r>
            <a:r>
              <a:rPr lang="fr-FR" sz="1700" b="1" baseline="-25000" dirty="0" err="1">
                <a:solidFill>
                  <a:srgbClr val="002060"/>
                </a:solidFill>
              </a:rPr>
              <a:t>acc</a:t>
            </a:r>
            <a:r>
              <a:rPr lang="fr-FR" sz="1700" b="1" dirty="0">
                <a:solidFill>
                  <a:srgbClr val="002060"/>
                </a:solidFill>
              </a:rPr>
              <a:t> via an RF test</a:t>
            </a:r>
          </a:p>
          <a:p>
            <a:pPr marL="360363" lvl="3" indent="-360363">
              <a:tabLst>
                <a:tab pos="269875" algn="l"/>
              </a:tabLst>
            </a:pPr>
            <a:r>
              <a:rPr lang="fr-FR" sz="1700" dirty="0">
                <a:solidFill>
                  <a:srgbClr val="002060"/>
                </a:solidFill>
                <a:sym typeface="Wingdings" pitchFamily="2" charset="2"/>
              </a:rPr>
              <a:t>		 </a:t>
            </a:r>
            <a:r>
              <a:rPr lang="fr-FR" sz="1700" b="1" dirty="0" err="1">
                <a:solidFill>
                  <a:srgbClr val="002060"/>
                </a:solidFill>
                <a:sym typeface="Wingdings" pitchFamily="2" charset="2"/>
              </a:rPr>
              <a:t>deduce</a:t>
            </a:r>
            <a:r>
              <a:rPr lang="fr-FR" sz="1700" b="1" dirty="0">
                <a:solidFill>
                  <a:srgbClr val="002060"/>
                </a:solidFill>
                <a:sym typeface="Wingdings" pitchFamily="2" charset="2"/>
              </a:rPr>
              <a:t> surface </a:t>
            </a:r>
            <a:r>
              <a:rPr lang="fr-FR" sz="1700" b="1" dirty="0" err="1">
                <a:solidFill>
                  <a:srgbClr val="002060"/>
                </a:solidFill>
                <a:sym typeface="Wingdings" pitchFamily="2" charset="2"/>
              </a:rPr>
              <a:t>resistance</a:t>
            </a:r>
            <a:r>
              <a:rPr lang="fr-FR" sz="1700" b="1" dirty="0">
                <a:solidFill>
                  <a:srgbClr val="002060"/>
                </a:solidFill>
                <a:sym typeface="Wingdings" pitchFamily="2" charset="2"/>
              </a:rPr>
              <a:t>  </a:t>
            </a:r>
            <a:r>
              <a:rPr lang="fr-FR" dirty="0">
                <a:solidFill>
                  <a:srgbClr val="002060"/>
                </a:solidFill>
                <a:sym typeface="Wingdings" panose="05000000000000000000" pitchFamily="2" charset="2"/>
              </a:rPr>
              <a:t> </a:t>
            </a:r>
            <a:r>
              <a:rPr lang="fr-FR" dirty="0">
                <a:solidFill>
                  <a:srgbClr val="002060"/>
                </a:solidFill>
              </a:rPr>
              <a:t>Q</a:t>
            </a:r>
            <a:r>
              <a:rPr lang="fr-FR" baseline="-25000" dirty="0">
                <a:solidFill>
                  <a:srgbClr val="002060"/>
                </a:solidFill>
              </a:rPr>
              <a:t>0</a:t>
            </a:r>
            <a:r>
              <a:rPr lang="fr-FR" dirty="0">
                <a:solidFill>
                  <a:srgbClr val="002060"/>
                </a:solidFill>
              </a:rPr>
              <a:t> </a:t>
            </a:r>
            <a:r>
              <a:rPr lang="fr-FR" i="1" dirty="0">
                <a:solidFill>
                  <a:srgbClr val="002060"/>
                </a:solidFill>
              </a:rPr>
              <a:t>= G/</a:t>
            </a:r>
            <a:r>
              <a:rPr lang="fr-FR" dirty="0">
                <a:solidFill>
                  <a:srgbClr val="002060"/>
                </a:solidFill>
              </a:rPr>
              <a:t> </a:t>
            </a:r>
            <a:r>
              <a:rPr lang="fr-FR" b="1" dirty="0" err="1">
                <a:solidFill>
                  <a:srgbClr val="002060"/>
                </a:solidFill>
              </a:rPr>
              <a:t>R</a:t>
            </a:r>
            <a:r>
              <a:rPr lang="fr-FR" b="1" baseline="-25000" dirty="0" err="1">
                <a:solidFill>
                  <a:srgbClr val="002060"/>
                </a:solidFill>
              </a:rPr>
              <a:t>s</a:t>
            </a:r>
            <a:br>
              <a:rPr lang="en-US" baseline="-25000" dirty="0">
                <a:solidFill>
                  <a:srgbClr val="002060"/>
                </a:solidFill>
                <a:cs typeface="Times New Roman" panose="02020603050405020304" pitchFamily="18" charset="0"/>
              </a:rPr>
            </a:br>
            <a:r>
              <a:rPr lang="en-US" sz="1600" i="1" dirty="0">
                <a:solidFill>
                  <a:srgbClr val="002060"/>
                </a:solidFill>
                <a:cs typeface="Times New Roman" panose="02020603050405020304" pitchFamily="18" charset="0"/>
              </a:rPr>
              <a:t>(R</a:t>
            </a:r>
            <a:r>
              <a:rPr lang="en-US" sz="1600" i="1" baseline="-25000" dirty="0">
                <a:solidFill>
                  <a:srgbClr val="002060"/>
                </a:solidFill>
                <a:cs typeface="Times New Roman" panose="02020603050405020304" pitchFamily="18" charset="0"/>
              </a:rPr>
              <a:t>s</a:t>
            </a:r>
            <a:r>
              <a:rPr lang="en-US" sz="1600" i="1" dirty="0">
                <a:solidFill>
                  <a:srgbClr val="002060"/>
                </a:solidFill>
                <a:cs typeface="Times New Roman" panose="02020603050405020304" pitchFamily="18" charset="0"/>
                <a:sym typeface="Wingdings" panose="05000000000000000000" pitchFamily="2" charset="2"/>
              </a:rPr>
              <a:t> = </a:t>
            </a:r>
            <a:r>
              <a:rPr lang="en-US" sz="1600" i="1" dirty="0">
                <a:solidFill>
                  <a:srgbClr val="002060"/>
                </a:solidFill>
                <a:cs typeface="Times New Roman" panose="02020603050405020304" pitchFamily="18" charset="0"/>
              </a:rPr>
              <a:t>R</a:t>
            </a:r>
            <a:r>
              <a:rPr lang="en-US" sz="1600" i="1" baseline="-25000" dirty="0">
                <a:solidFill>
                  <a:srgbClr val="002060"/>
                </a:solidFill>
                <a:cs typeface="Times New Roman" panose="02020603050405020304" pitchFamily="18" charset="0"/>
              </a:rPr>
              <a:t>BCS </a:t>
            </a:r>
            <a:r>
              <a:rPr lang="en-US" sz="1600" i="1" dirty="0">
                <a:solidFill>
                  <a:srgbClr val="002060"/>
                </a:solidFill>
                <a:cs typeface="Times New Roman" panose="02020603050405020304" pitchFamily="18" charset="0"/>
              </a:rPr>
              <a:t>(T) +</a:t>
            </a:r>
            <a:r>
              <a:rPr lang="en-US" sz="1600" i="1" dirty="0">
                <a:solidFill>
                  <a:srgbClr val="002060"/>
                </a:solidFill>
                <a:cs typeface="Times New Roman" panose="02020603050405020304" pitchFamily="18" charset="0"/>
                <a:sym typeface="Wingdings" panose="05000000000000000000" pitchFamily="2" charset="2"/>
              </a:rPr>
              <a:t> </a:t>
            </a:r>
            <a:r>
              <a:rPr lang="en-US" sz="1600" i="1" dirty="0" err="1">
                <a:solidFill>
                  <a:srgbClr val="002060"/>
                </a:solidFill>
                <a:cs typeface="Times New Roman" panose="02020603050405020304" pitchFamily="18" charset="0"/>
              </a:rPr>
              <a:t>R</a:t>
            </a:r>
            <a:r>
              <a:rPr lang="en-US" sz="1600" i="1" baseline="-25000" dirty="0" err="1">
                <a:solidFill>
                  <a:srgbClr val="002060"/>
                </a:solidFill>
                <a:cs typeface="Times New Roman" panose="02020603050405020304" pitchFamily="18" charset="0"/>
              </a:rPr>
              <a:t>res</a:t>
            </a:r>
            <a:r>
              <a:rPr lang="en-US" sz="1600" i="1" dirty="0">
                <a:solidFill>
                  <a:srgbClr val="002060"/>
                </a:solidFill>
                <a:cs typeface="Times New Roman" panose="02020603050405020304" pitchFamily="18" charset="0"/>
              </a:rPr>
              <a:t> determines the </a:t>
            </a:r>
            <a:r>
              <a:rPr lang="fr-FR" sz="1600" i="1" dirty="0" err="1">
                <a:solidFill>
                  <a:srgbClr val="002060"/>
                </a:solidFill>
                <a:cs typeface="Times New Roman" panose="02020603050405020304" pitchFamily="18" charset="0"/>
              </a:rPr>
              <a:t>efficiency</a:t>
            </a:r>
            <a:r>
              <a:rPr lang="fr-FR" sz="1600" i="1" dirty="0">
                <a:solidFill>
                  <a:srgbClr val="002060"/>
                </a:solidFill>
                <a:cs typeface="Times New Roman" panose="02020603050405020304" pitchFamily="18" charset="0"/>
              </a:rPr>
              <a:t> of the </a:t>
            </a:r>
            <a:r>
              <a:rPr lang="fr-FR" sz="1600" i="1" dirty="0" err="1">
                <a:solidFill>
                  <a:srgbClr val="002060"/>
                </a:solidFill>
                <a:cs typeface="Times New Roman" panose="02020603050405020304" pitchFamily="18" charset="0"/>
              </a:rPr>
              <a:t>cavity</a:t>
            </a:r>
            <a:r>
              <a:rPr lang="fr-FR" sz="1600" i="1" dirty="0">
                <a:solidFill>
                  <a:srgbClr val="002060"/>
                </a:solidFill>
                <a:cs typeface="Times New Roman" panose="02020603050405020304" pitchFamily="18" charset="0"/>
              </a:rPr>
              <a:t>)</a:t>
            </a:r>
            <a:endParaRPr lang="en-US" sz="1600" i="1" dirty="0">
              <a:solidFill>
                <a:srgbClr val="002060"/>
              </a:solidFill>
              <a:cs typeface="Times New Roman" panose="02020603050405020304" pitchFamily="18" charset="0"/>
            </a:endParaRPr>
          </a:p>
          <a:p>
            <a:pPr marL="176213" lvl="3" indent="-176213">
              <a:tabLst>
                <a:tab pos="269875" algn="l"/>
              </a:tabLst>
            </a:pPr>
            <a:endParaRPr lang="fr-FR" sz="1200" baseline="-25000" dirty="0">
              <a:solidFill>
                <a:srgbClr val="002060"/>
              </a:solidFill>
              <a:cs typeface="Times New Roman" panose="02020603050405020304" pitchFamily="18" charset="0"/>
            </a:endParaRPr>
          </a:p>
          <a:p>
            <a:pPr marL="342900" lvl="3" indent="-342900">
              <a:buFont typeface="+mj-lt"/>
              <a:buAutoNum type="arabicPeriod" startAt="2"/>
              <a:tabLst>
                <a:tab pos="269875" algn="l"/>
              </a:tabLst>
            </a:pPr>
            <a:r>
              <a:rPr lang="fr-FR" sz="1700" b="1" dirty="0" err="1">
                <a:solidFill>
                  <a:srgbClr val="002060"/>
                </a:solidFill>
              </a:rPr>
              <a:t>Estimate</a:t>
            </a:r>
            <a:r>
              <a:rPr lang="fr-FR" sz="1700" b="1" dirty="0">
                <a:solidFill>
                  <a:srgbClr val="002060"/>
                </a:solidFill>
              </a:rPr>
              <a:t> the </a:t>
            </a:r>
            <a:r>
              <a:rPr lang="fr-FR" sz="1700" b="1" dirty="0" err="1">
                <a:solidFill>
                  <a:srgbClr val="002060"/>
                </a:solidFill>
              </a:rPr>
              <a:t>grid</a:t>
            </a:r>
            <a:r>
              <a:rPr lang="fr-FR" sz="1700" b="1" dirty="0">
                <a:solidFill>
                  <a:srgbClr val="002060"/>
                </a:solidFill>
              </a:rPr>
              <a:t> power of Nb</a:t>
            </a:r>
            <a:r>
              <a:rPr lang="fr-FR" sz="1700" b="1" baseline="-25000" dirty="0">
                <a:solidFill>
                  <a:srgbClr val="002060"/>
                </a:solidFill>
              </a:rPr>
              <a:t>3</a:t>
            </a:r>
            <a:r>
              <a:rPr lang="fr-FR" sz="1700" b="1" dirty="0">
                <a:solidFill>
                  <a:srgbClr val="002060"/>
                </a:solidFill>
              </a:rPr>
              <a:t>Sn at 4K </a:t>
            </a:r>
          </a:p>
          <a:p>
            <a:pPr marL="342900" lvl="3" indent="-342900">
              <a:buFont typeface="+mj-lt"/>
              <a:buAutoNum type="arabicPeriod" startAt="2"/>
              <a:tabLst>
                <a:tab pos="269875" algn="l"/>
              </a:tabLst>
            </a:pPr>
            <a:endParaRPr lang="fr-FR" sz="1200" b="1" dirty="0">
              <a:solidFill>
                <a:srgbClr val="002060"/>
              </a:solidFill>
            </a:endParaRPr>
          </a:p>
          <a:p>
            <a:pPr marL="342900" lvl="3" indent="-342900">
              <a:buFont typeface="+mj-lt"/>
              <a:buAutoNum type="arabicPeriod" startAt="2"/>
              <a:tabLst>
                <a:tab pos="269875" algn="l"/>
              </a:tabLst>
            </a:pPr>
            <a:r>
              <a:rPr lang="fr-FR" sz="1700" b="1" dirty="0" err="1">
                <a:solidFill>
                  <a:srgbClr val="002060"/>
                </a:solidFill>
              </a:rPr>
              <a:t>Comparison</a:t>
            </a:r>
            <a:r>
              <a:rPr lang="fr-FR" sz="1700" b="1" dirty="0">
                <a:solidFill>
                  <a:srgbClr val="002060"/>
                </a:solidFill>
              </a:rPr>
              <a:t> </a:t>
            </a:r>
            <a:r>
              <a:rPr lang="fr-FR" sz="1700" b="1" dirty="0" err="1">
                <a:solidFill>
                  <a:srgbClr val="002060"/>
                </a:solidFill>
              </a:rPr>
              <a:t>with</a:t>
            </a:r>
            <a:r>
              <a:rPr lang="fr-FR" sz="1700" b="1" dirty="0">
                <a:solidFill>
                  <a:srgbClr val="002060"/>
                </a:solidFill>
              </a:rPr>
              <a:t> bulk Nb at 2K at </a:t>
            </a:r>
            <a:r>
              <a:rPr lang="fr-FR" sz="1700" b="1" dirty="0" err="1">
                <a:solidFill>
                  <a:srgbClr val="002060"/>
                </a:solidFill>
              </a:rPr>
              <a:t>same</a:t>
            </a:r>
            <a:r>
              <a:rPr lang="fr-FR" sz="1700" b="1" dirty="0">
                <a:solidFill>
                  <a:srgbClr val="002060"/>
                </a:solidFill>
              </a:rPr>
              <a:t> gradient</a:t>
            </a:r>
          </a:p>
          <a:p>
            <a:pPr marL="176213" lvl="1" indent="-176213"/>
            <a:endParaRPr lang="fr-FR" sz="1700" dirty="0">
              <a:solidFill>
                <a:srgbClr val="0432FF"/>
              </a:solidFill>
            </a:endParaRPr>
          </a:p>
          <a:p>
            <a:pPr marL="0" lvl="2">
              <a:tabLst>
                <a:tab pos="269875" algn="l"/>
              </a:tabLst>
            </a:pPr>
            <a:r>
              <a:rPr lang="en-US" sz="2000" b="1" i="1" dirty="0">
                <a:solidFill>
                  <a:srgbClr val="8CA72B"/>
                </a:solidFill>
                <a:cs typeface="Times New Roman" panose="02020603050405020304" pitchFamily="18" charset="0"/>
              </a:rPr>
              <a:t>Study case</a:t>
            </a:r>
          </a:p>
          <a:p>
            <a:pPr marL="176213" lvl="3" indent="-166688">
              <a:buFont typeface="Arial" panose="020B0604020202020204" pitchFamily="34" charset="0"/>
              <a:buChar char="•"/>
              <a:tabLst>
                <a:tab pos="176213" algn="l"/>
              </a:tabLst>
            </a:pPr>
            <a:r>
              <a:rPr lang="en-US" sz="1600" dirty="0">
                <a:solidFill>
                  <a:srgbClr val="002060"/>
                </a:solidFill>
                <a:cs typeface="Times New Roman" panose="02020603050405020304" pitchFamily="18" charset="0"/>
              </a:rPr>
              <a:t>QPR data (already available)</a:t>
            </a:r>
          </a:p>
          <a:p>
            <a:pPr marL="176213" lvl="3" indent="-166688">
              <a:buFont typeface="Arial" panose="020B0604020202020204" pitchFamily="34" charset="0"/>
              <a:buChar char="•"/>
              <a:tabLst>
                <a:tab pos="176213" algn="l"/>
              </a:tabLst>
            </a:pPr>
            <a:r>
              <a:rPr lang="en-US" sz="1600" dirty="0">
                <a:solidFill>
                  <a:srgbClr val="002060"/>
                </a:solidFill>
                <a:cs typeface="Times New Roman" panose="02020603050405020304" pitchFamily="18" charset="0"/>
              </a:rPr>
              <a:t>1.3 GHz cavity baseline by I.FAST</a:t>
            </a:r>
          </a:p>
          <a:p>
            <a:pPr marL="176213" lvl="3" indent="-166688">
              <a:buFont typeface="Arial" panose="020B0604020202020204" pitchFamily="34" charset="0"/>
              <a:buChar char="•"/>
              <a:tabLst>
                <a:tab pos="176213" algn="l"/>
              </a:tabLst>
            </a:pPr>
            <a:r>
              <a:rPr lang="en-US" sz="1600" b="1" dirty="0">
                <a:solidFill>
                  <a:srgbClr val="8CA72B"/>
                </a:solidFill>
                <a:cs typeface="Times New Roman" panose="02020603050405020304" pitchFamily="18" charset="0"/>
              </a:rPr>
              <a:t>new cavity optimized at the end of ISAS</a:t>
            </a:r>
          </a:p>
          <a:p>
            <a:pPr marL="0" lvl="1"/>
            <a:endParaRPr lang="en-US" sz="1700" dirty="0">
              <a:solidFill>
                <a:srgbClr val="0432FF"/>
              </a:solidFill>
              <a:latin typeface="Calibri" panose="020F0502020204030204" pitchFamily="34" charset="0"/>
              <a:cs typeface="Times New Roman" panose="02020603050405020304" pitchFamily="18" charset="0"/>
            </a:endParaRPr>
          </a:p>
        </p:txBody>
      </p:sp>
      <p:sp>
        <p:nvSpPr>
          <p:cNvPr id="12" name="CasellaDiTesto 10">
            <a:extLst>
              <a:ext uri="{FF2B5EF4-FFF2-40B4-BE49-F238E27FC236}">
                <a16:creationId xmlns:a16="http://schemas.microsoft.com/office/drawing/2014/main" id="{B3592316-1672-4604-5587-107C47BC273B}"/>
              </a:ext>
            </a:extLst>
          </p:cNvPr>
          <p:cNvSpPr txBox="1"/>
          <p:nvPr/>
        </p:nvSpPr>
        <p:spPr>
          <a:xfrm>
            <a:off x="6528498" y="1592415"/>
            <a:ext cx="4204003" cy="584775"/>
          </a:xfrm>
          <a:prstGeom prst="rect">
            <a:avLst/>
          </a:prstGeom>
          <a:noFill/>
        </p:spPr>
        <p:txBody>
          <a:bodyPr wrap="square">
            <a:spAutoFit/>
          </a:bodyPr>
          <a:lstStyle/>
          <a:p>
            <a:r>
              <a:rPr lang="en-GB" sz="1600" dirty="0">
                <a:solidFill>
                  <a:srgbClr val="1B3C70"/>
                </a:solidFill>
                <a:effectLst/>
                <a:ea typeface="Times New Roman" panose="02020603050405020304" pitchFamily="18" charset="0"/>
              </a:rPr>
              <a:t>Calculated AC power dissipation of Nb and Nb</a:t>
            </a:r>
            <a:r>
              <a:rPr lang="en-GB" sz="1600" baseline="-25000" dirty="0">
                <a:solidFill>
                  <a:srgbClr val="1B3C70"/>
                </a:solidFill>
                <a:effectLst/>
                <a:ea typeface="Times New Roman" panose="02020603050405020304" pitchFamily="18" charset="0"/>
              </a:rPr>
              <a:t>3</a:t>
            </a:r>
            <a:r>
              <a:rPr lang="en-GB" sz="1600" dirty="0">
                <a:solidFill>
                  <a:srgbClr val="1B3C70"/>
                </a:solidFill>
                <a:effectLst/>
                <a:ea typeface="Times New Roman" panose="02020603050405020304" pitchFamily="18" charset="0"/>
              </a:rPr>
              <a:t>Sn cavity cells at cryogenic </a:t>
            </a:r>
            <a:r>
              <a:rPr lang="en-GB" sz="1600" dirty="0">
                <a:solidFill>
                  <a:srgbClr val="1B3C70"/>
                </a:solidFill>
                <a:ea typeface="Times New Roman" panose="02020603050405020304" pitchFamily="18" charset="0"/>
              </a:rPr>
              <a:t>temp.</a:t>
            </a:r>
            <a:r>
              <a:rPr lang="en-GB" sz="1600" dirty="0">
                <a:solidFill>
                  <a:srgbClr val="1B3C70"/>
                </a:solidFill>
                <a:effectLst/>
                <a:ea typeface="Times New Roman" panose="02020603050405020304" pitchFamily="18" charset="0"/>
              </a:rPr>
              <a:t> 1.3 GHz    </a:t>
            </a:r>
          </a:p>
        </p:txBody>
      </p:sp>
      <p:sp>
        <p:nvSpPr>
          <p:cNvPr id="15" name="Rectangle 7">
            <a:extLst>
              <a:ext uri="{FF2B5EF4-FFF2-40B4-BE49-F238E27FC236}">
                <a16:creationId xmlns:a16="http://schemas.microsoft.com/office/drawing/2014/main" id="{594F2B9D-7524-03BC-C0A3-B1A31DFDC8F4}"/>
              </a:ext>
            </a:extLst>
          </p:cNvPr>
          <p:cNvSpPr/>
          <p:nvPr/>
        </p:nvSpPr>
        <p:spPr>
          <a:xfrm>
            <a:off x="5992007" y="5866187"/>
            <a:ext cx="5921089" cy="230832"/>
          </a:xfrm>
          <a:prstGeom prst="rect">
            <a:avLst/>
          </a:prstGeom>
        </p:spPr>
        <p:txBody>
          <a:bodyPr wrap="square">
            <a:spAutoFit/>
          </a:bodyPr>
          <a:lstStyle/>
          <a:p>
            <a:r>
              <a:rPr lang="fr-FR" sz="900" i="1" dirty="0">
                <a:solidFill>
                  <a:schemeClr val="tx1">
                    <a:lumMod val="65000"/>
                    <a:lumOff val="35000"/>
                  </a:schemeClr>
                </a:solidFill>
              </a:rPr>
              <a:t>C. Antoine et al., “</a:t>
            </a:r>
            <a:r>
              <a:rPr lang="fr-FR" sz="900" i="1" dirty="0" err="1">
                <a:solidFill>
                  <a:schemeClr val="tx1">
                    <a:lumMod val="65000"/>
                    <a:lumOff val="35000"/>
                  </a:schemeClr>
                </a:solidFill>
              </a:rPr>
              <a:t>Thin</a:t>
            </a:r>
            <a:r>
              <a:rPr lang="fr-FR" sz="900" i="1" dirty="0">
                <a:solidFill>
                  <a:schemeClr val="tx1">
                    <a:lumMod val="65000"/>
                    <a:lumOff val="35000"/>
                  </a:schemeClr>
                </a:solidFill>
              </a:rPr>
              <a:t>-film SRF roadmap”, I.FAST </a:t>
            </a:r>
            <a:r>
              <a:rPr lang="fr-FR" sz="900" i="1" dirty="0" err="1">
                <a:solidFill>
                  <a:schemeClr val="tx1">
                    <a:lumMod val="65000"/>
                    <a:lumOff val="35000"/>
                  </a:schemeClr>
                </a:solidFill>
              </a:rPr>
              <a:t>deliverable</a:t>
            </a:r>
            <a:r>
              <a:rPr lang="fr-FR" sz="900" i="1" dirty="0">
                <a:solidFill>
                  <a:schemeClr val="tx1">
                    <a:lumMod val="65000"/>
                    <a:lumOff val="35000"/>
                  </a:schemeClr>
                </a:solidFill>
              </a:rPr>
              <a:t> report D9.1, 2025. doi:10.5281/zenodo.14731411</a:t>
            </a:r>
          </a:p>
        </p:txBody>
      </p:sp>
      <p:grpSp>
        <p:nvGrpSpPr>
          <p:cNvPr id="20" name="Gruppo 19">
            <a:extLst>
              <a:ext uri="{FF2B5EF4-FFF2-40B4-BE49-F238E27FC236}">
                <a16:creationId xmlns:a16="http://schemas.microsoft.com/office/drawing/2014/main" id="{DDECDDD9-D474-46F9-D8B1-2B2992E63052}"/>
              </a:ext>
            </a:extLst>
          </p:cNvPr>
          <p:cNvGrpSpPr/>
          <p:nvPr/>
        </p:nvGrpSpPr>
        <p:grpSpPr>
          <a:xfrm>
            <a:off x="6503294" y="2294387"/>
            <a:ext cx="4597843" cy="3571799"/>
            <a:chOff x="7834805" y="2531918"/>
            <a:chExt cx="3523977" cy="2741919"/>
          </a:xfrm>
        </p:grpSpPr>
        <p:pic>
          <p:nvPicPr>
            <p:cNvPr id="7" name="Picture 4" descr="A graph of a function&#10;&#10;Description automatically generated">
              <a:extLst>
                <a:ext uri="{FF2B5EF4-FFF2-40B4-BE49-F238E27FC236}">
                  <a16:creationId xmlns:a16="http://schemas.microsoft.com/office/drawing/2014/main" id="{8C4C7437-599E-B2CB-4DCB-A062557B0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3932"/>
            <a:stretch>
              <a:fillRect/>
            </a:stretch>
          </p:blipFill>
          <p:spPr bwMode="auto">
            <a:xfrm>
              <a:off x="7834805" y="2531918"/>
              <a:ext cx="3523977" cy="2741919"/>
            </a:xfrm>
            <a:prstGeom prst="rect">
              <a:avLst/>
            </a:prstGeom>
            <a:noFill/>
            <a:extLst>
              <a:ext uri="{909E8E84-426E-40DD-AFC4-6F175D3DCCD1}">
                <a14:hiddenFill xmlns:a14="http://schemas.microsoft.com/office/drawing/2010/main">
                  <a:solidFill>
                    <a:srgbClr val="FFFFFF"/>
                  </a:solidFill>
                </a14:hiddenFill>
              </a:ext>
            </a:extLst>
          </p:spPr>
        </p:pic>
        <p:sp>
          <p:nvSpPr>
            <p:cNvPr id="17" name="Ellipse 15">
              <a:extLst>
                <a:ext uri="{FF2B5EF4-FFF2-40B4-BE49-F238E27FC236}">
                  <a16:creationId xmlns:a16="http://schemas.microsoft.com/office/drawing/2014/main" id="{99F96307-3076-A020-E75F-269C532BDFAC}"/>
                </a:ext>
              </a:extLst>
            </p:cNvPr>
            <p:cNvSpPr/>
            <p:nvPr/>
          </p:nvSpPr>
          <p:spPr>
            <a:xfrm>
              <a:off x="9841419" y="3885729"/>
              <a:ext cx="342900" cy="627514"/>
            </a:xfrm>
            <a:prstGeom prst="ellipse">
              <a:avLst/>
            </a:prstGeom>
            <a:solidFill>
              <a:srgbClr val="D4E498"/>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6">
            <a:extLst>
              <a:ext uri="{FF2B5EF4-FFF2-40B4-BE49-F238E27FC236}">
                <a16:creationId xmlns:a16="http://schemas.microsoft.com/office/drawing/2014/main" id="{99D2D8D2-30C4-F691-D147-58B162BDB78F}"/>
              </a:ext>
            </a:extLst>
          </p:cNvPr>
          <p:cNvSpPr/>
          <p:nvPr/>
        </p:nvSpPr>
        <p:spPr>
          <a:xfrm>
            <a:off x="9828234" y="4423070"/>
            <a:ext cx="2084862" cy="523220"/>
          </a:xfrm>
          <a:prstGeom prst="rect">
            <a:avLst/>
          </a:prstGeom>
          <a:solidFill>
            <a:schemeClr val="bg1"/>
          </a:solidFill>
        </p:spPr>
        <p:txBody>
          <a:bodyPr wrap="square">
            <a:spAutoFit/>
          </a:bodyPr>
          <a:lstStyle/>
          <a:p>
            <a:r>
              <a:rPr lang="en-GB" sz="1400" b="1" i="1" dirty="0">
                <a:solidFill>
                  <a:srgbClr val="1B3C70"/>
                </a:solidFill>
                <a:ea typeface="Times New Roman" panose="02020603050405020304" pitchFamily="18" charset="0"/>
              </a:rPr>
              <a:t>Nb</a:t>
            </a:r>
            <a:r>
              <a:rPr lang="en-GB" sz="1400" b="1" i="1" baseline="-25000" dirty="0">
                <a:solidFill>
                  <a:srgbClr val="1B3C70"/>
                </a:solidFill>
                <a:ea typeface="Times New Roman" panose="02020603050405020304" pitchFamily="18" charset="0"/>
              </a:rPr>
              <a:t>3</a:t>
            </a:r>
            <a:r>
              <a:rPr lang="en-GB" sz="1400" b="1" i="1" dirty="0">
                <a:solidFill>
                  <a:srgbClr val="1B3C70"/>
                </a:solidFill>
                <a:ea typeface="Times New Roman" panose="02020603050405020304" pitchFamily="18" charset="0"/>
              </a:rPr>
              <a:t>Sn at 4.2 K outperforms </a:t>
            </a:r>
            <a:r>
              <a:rPr lang="en-GB" sz="1400" b="1" i="1" dirty="0" err="1">
                <a:solidFill>
                  <a:srgbClr val="1B3C70"/>
                </a:solidFill>
                <a:ea typeface="Times New Roman" panose="02020603050405020304" pitchFamily="18" charset="0"/>
              </a:rPr>
              <a:t>Nb</a:t>
            </a:r>
            <a:r>
              <a:rPr lang="en-GB" sz="1400" b="1" i="1" dirty="0">
                <a:solidFill>
                  <a:srgbClr val="1B3C70"/>
                </a:solidFill>
                <a:ea typeface="Times New Roman" panose="02020603050405020304" pitchFamily="18" charset="0"/>
              </a:rPr>
              <a:t> at 1.8 K </a:t>
            </a:r>
            <a:endParaRPr lang="fr-FR" sz="1400" dirty="0">
              <a:solidFill>
                <a:srgbClr val="1B3C70"/>
              </a:solidFill>
            </a:endParaRPr>
          </a:p>
        </p:txBody>
      </p:sp>
      <p:sp>
        <p:nvSpPr>
          <p:cNvPr id="13" name="CasellaDiTesto 1">
            <a:extLst>
              <a:ext uri="{FF2B5EF4-FFF2-40B4-BE49-F238E27FC236}">
                <a16:creationId xmlns:a16="http://schemas.microsoft.com/office/drawing/2014/main" id="{5C622F4F-A7A6-E7DE-E0B1-2FDE847875BC}"/>
              </a:ext>
            </a:extLst>
          </p:cNvPr>
          <p:cNvSpPr txBox="1"/>
          <p:nvPr/>
        </p:nvSpPr>
        <p:spPr>
          <a:xfrm>
            <a:off x="6404845" y="2170342"/>
            <a:ext cx="4400900" cy="307777"/>
          </a:xfrm>
          <a:prstGeom prst="rect">
            <a:avLst/>
          </a:prstGeom>
          <a:noFill/>
        </p:spPr>
        <p:txBody>
          <a:bodyPr wrap="square">
            <a:spAutoFit/>
          </a:bodyPr>
          <a:lstStyle/>
          <a:p>
            <a:pPr marL="0" lvl="2">
              <a:tabLst>
                <a:tab pos="269875" algn="l"/>
              </a:tabLst>
            </a:pPr>
            <a:r>
              <a:rPr lang="en-US" sz="1400" b="1" i="1" dirty="0">
                <a:solidFill>
                  <a:srgbClr val="8CA72B"/>
                </a:solidFill>
                <a:latin typeface="Calibri" panose="020F0502020204030204" pitchFamily="34" charset="0"/>
                <a:cs typeface="Times New Roman" panose="02020603050405020304" pitchFamily="18" charset="0"/>
              </a:rPr>
              <a:t>Expected: 0.7 – 3.5 W per cell @ 1 MVm</a:t>
            </a:r>
            <a:r>
              <a:rPr lang="en-US" sz="1400" b="1" i="1" baseline="30000" dirty="0">
                <a:solidFill>
                  <a:srgbClr val="8CA72B"/>
                </a:solidFill>
                <a:latin typeface="Calibri" panose="020F0502020204030204" pitchFamily="34" charset="0"/>
                <a:cs typeface="Times New Roman" panose="02020603050405020304" pitchFamily="18" charset="0"/>
              </a:rPr>
              <a:t>-1</a:t>
            </a:r>
            <a:r>
              <a:rPr lang="en-US" sz="1400" b="1" i="1" dirty="0">
                <a:solidFill>
                  <a:srgbClr val="8CA72B"/>
                </a:solidFill>
                <a:latin typeface="Calibri" panose="020F0502020204030204" pitchFamily="34" charset="0"/>
                <a:cs typeface="Times New Roman" panose="02020603050405020304" pitchFamily="18" charset="0"/>
              </a:rPr>
              <a:t> (</a:t>
            </a:r>
            <a:r>
              <a:rPr lang="en-US" sz="1400" b="1" i="1" dirty="0" err="1">
                <a:solidFill>
                  <a:srgbClr val="8CA72B"/>
                </a:solidFill>
                <a:latin typeface="Calibri" panose="020F0502020204030204" pitchFamily="34" charset="0"/>
                <a:cs typeface="Times New Roman" panose="02020603050405020304" pitchFamily="18" charset="0"/>
              </a:rPr>
              <a:t>R</a:t>
            </a:r>
            <a:r>
              <a:rPr lang="en-US" sz="1400" b="1" i="1" baseline="-25000" dirty="0" err="1">
                <a:solidFill>
                  <a:srgbClr val="8CA72B"/>
                </a:solidFill>
                <a:latin typeface="Calibri" panose="020F0502020204030204" pitchFamily="34" charset="0"/>
                <a:cs typeface="Times New Roman" panose="02020603050405020304" pitchFamily="18" charset="0"/>
              </a:rPr>
              <a:t>res</a:t>
            </a:r>
            <a:r>
              <a:rPr lang="en-US" sz="1400" b="1" i="1" dirty="0">
                <a:solidFill>
                  <a:srgbClr val="8CA72B"/>
                </a:solidFill>
                <a:latin typeface="Calibri" panose="020F0502020204030204" pitchFamily="34" charset="0"/>
                <a:cs typeface="Times New Roman" panose="02020603050405020304" pitchFamily="18" charset="0"/>
              </a:rPr>
              <a:t> = 5-30 n</a:t>
            </a:r>
            <a:r>
              <a:rPr lang="el-GR" sz="1400" b="1" i="1" dirty="0">
                <a:solidFill>
                  <a:srgbClr val="8CA72B"/>
                </a:solidFill>
                <a:latin typeface="Calibri" panose="020F0502020204030204" pitchFamily="34" charset="0"/>
                <a:cs typeface="Times New Roman" panose="02020603050405020304" pitchFamily="18" charset="0"/>
              </a:rPr>
              <a:t>Ω</a:t>
            </a:r>
            <a:r>
              <a:rPr lang="en-US" sz="1400" b="1" i="1" dirty="0">
                <a:solidFill>
                  <a:srgbClr val="8CA72B"/>
                </a:solidFill>
                <a:latin typeface="Calibri" panose="020F0502020204030204" pitchFamily="34" charset="0"/>
                <a:cs typeface="Times New Roman" panose="02020603050405020304" pitchFamily="18" charset="0"/>
              </a:rPr>
              <a:t>)</a:t>
            </a:r>
            <a:endParaRPr lang="en-US" sz="1400" b="1" i="1" baseline="30000" dirty="0">
              <a:solidFill>
                <a:srgbClr val="8CA72B"/>
              </a:solidFill>
              <a:latin typeface="Calibri" panose="020F0502020204030204" pitchFamily="34" charset="0"/>
              <a:cs typeface="Times New Roman" panose="02020603050405020304" pitchFamily="18" charset="0"/>
            </a:endParaRPr>
          </a:p>
        </p:txBody>
      </p:sp>
      <p:cxnSp>
        <p:nvCxnSpPr>
          <p:cNvPr id="34" name="Connecteur droit avec flèche 18">
            <a:extLst>
              <a:ext uri="{FF2B5EF4-FFF2-40B4-BE49-F238E27FC236}">
                <a16:creationId xmlns:a16="http://schemas.microsoft.com/office/drawing/2014/main" id="{BF8E5DC4-8472-A7F6-C9B1-BA3FD5AAE119}"/>
              </a:ext>
            </a:extLst>
          </p:cNvPr>
          <p:cNvCxnSpPr>
            <a:cxnSpLocks/>
          </p:cNvCxnSpPr>
          <p:nvPr/>
        </p:nvCxnSpPr>
        <p:spPr>
          <a:xfrm>
            <a:off x="9565688" y="4441126"/>
            <a:ext cx="292186" cy="87325"/>
          </a:xfrm>
          <a:prstGeom prst="straightConnector1">
            <a:avLst/>
          </a:prstGeom>
          <a:ln>
            <a:solidFill>
              <a:srgbClr val="1B3C7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19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183F7E8-5547-6E20-1403-FD53C9C34552}"/>
              </a:ext>
            </a:extLst>
          </p:cNvPr>
          <p:cNvSpPr>
            <a:spLocks noGrp="1"/>
          </p:cNvSpPr>
          <p:nvPr>
            <p:ph type="sldNum" sz="quarter" idx="12"/>
          </p:nvPr>
        </p:nvSpPr>
        <p:spPr/>
        <p:txBody>
          <a:bodyPr/>
          <a:lstStyle/>
          <a:p>
            <a:fld id="{4068FCCF-9A80-B240-8D85-84F960565AFA}" type="slidenum">
              <a:rPr lang="en-BE" smtClean="0"/>
              <a:t>5</a:t>
            </a:fld>
            <a:endParaRPr lang="en-BE"/>
          </a:p>
        </p:txBody>
      </p:sp>
      <p:sp>
        <p:nvSpPr>
          <p:cNvPr id="5" name="TextBox 4">
            <a:extLst>
              <a:ext uri="{FF2B5EF4-FFF2-40B4-BE49-F238E27FC236}">
                <a16:creationId xmlns:a16="http://schemas.microsoft.com/office/drawing/2014/main" id="{44FDAAD9-AE06-F5D3-8756-E84A6235F6EC}"/>
              </a:ext>
            </a:extLst>
          </p:cNvPr>
          <p:cNvSpPr txBox="1"/>
          <p:nvPr/>
        </p:nvSpPr>
        <p:spPr>
          <a:xfrm>
            <a:off x="600075" y="1894396"/>
            <a:ext cx="10601325" cy="4647426"/>
          </a:xfrm>
          <a:prstGeom prst="rect">
            <a:avLst/>
          </a:prstGeom>
          <a:noFill/>
        </p:spPr>
        <p:txBody>
          <a:bodyPr wrap="square" rtlCol="0">
            <a:spAutoFit/>
          </a:bodyPr>
          <a:lstStyle/>
          <a:p>
            <a:r>
              <a:rPr lang="en-US" b="1" i="1" dirty="0">
                <a:solidFill>
                  <a:srgbClr val="8CA72B"/>
                </a:solidFill>
                <a:effectLst/>
                <a:latin typeface="Helvetica" pitchFamily="2" charset="0"/>
              </a:rPr>
              <a:t>Task </a:t>
            </a:r>
            <a:r>
              <a:rPr lang="en-US" b="1" i="1" dirty="0">
                <a:solidFill>
                  <a:srgbClr val="8CA72B"/>
                </a:solidFill>
                <a:latin typeface="Helvetica" pitchFamily="2" charset="0"/>
              </a:rPr>
              <a:t>3</a:t>
            </a:r>
            <a:r>
              <a:rPr lang="en-US" b="1" i="1" dirty="0">
                <a:solidFill>
                  <a:srgbClr val="8CA72B"/>
                </a:solidFill>
                <a:effectLst/>
                <a:latin typeface="Helvetica" pitchFamily="2" charset="0"/>
              </a:rPr>
              <a:t>.1: Coordination of R&amp;D on SC cavities </a:t>
            </a:r>
            <a:r>
              <a:rPr lang="en-US" b="1" i="1" dirty="0">
                <a:solidFill>
                  <a:srgbClr val="1B3C70"/>
                </a:solidFill>
                <a:effectLst/>
                <a:latin typeface="Helvetica" pitchFamily="2" charset="0"/>
              </a:rPr>
              <a:t>– M1-M48 </a:t>
            </a:r>
            <a:r>
              <a:rPr lang="en-US" i="1" dirty="0">
                <a:solidFill>
                  <a:srgbClr val="1B3C70"/>
                </a:solidFill>
                <a:effectLst/>
                <a:latin typeface="Helvetica" pitchFamily="2" charset="0"/>
              </a:rPr>
              <a:t>(</a:t>
            </a:r>
            <a:r>
              <a:rPr lang="en-US" b="1" i="1" dirty="0">
                <a:solidFill>
                  <a:srgbClr val="1B3C70"/>
                </a:solidFill>
                <a:effectLst/>
                <a:latin typeface="Helvetica" pitchFamily="2" charset="0"/>
              </a:rPr>
              <a:t>INFN</a:t>
            </a:r>
            <a:r>
              <a:rPr lang="en-US" i="1" dirty="0">
                <a:solidFill>
                  <a:srgbClr val="1B3C70"/>
                </a:solidFill>
                <a:effectLst/>
                <a:latin typeface="Helvetica" pitchFamily="2" charset="0"/>
              </a:rPr>
              <a:t>, CEA, HZB, UKRI) – Cristian Pira</a:t>
            </a:r>
            <a:br>
              <a:rPr lang="en-US" i="1" dirty="0">
                <a:effectLst/>
                <a:latin typeface="Helvetica" pitchFamily="2" charset="0"/>
              </a:rPr>
            </a:br>
            <a:r>
              <a:rPr lang="en-US" sz="1400" i="1" dirty="0">
                <a:latin typeface="Helvetica" pitchFamily="2" charset="0"/>
              </a:rPr>
              <a:t>This task aims to coordinate the different task activities and organize the periodic WP meetings.</a:t>
            </a:r>
          </a:p>
          <a:p>
            <a:endParaRPr lang="en-US" dirty="0">
              <a:effectLst/>
              <a:latin typeface="Helvetica" pitchFamily="2" charset="0"/>
            </a:endParaRPr>
          </a:p>
          <a:p>
            <a:r>
              <a:rPr lang="en-US" b="1" i="1" dirty="0">
                <a:solidFill>
                  <a:srgbClr val="8CA72B"/>
                </a:solidFill>
                <a:effectLst/>
                <a:latin typeface="Helvetica" pitchFamily="2" charset="0"/>
              </a:rPr>
              <a:t>Task 3.2: </a:t>
            </a:r>
            <a:r>
              <a:rPr lang="en-US" b="1" i="1" dirty="0">
                <a:solidFill>
                  <a:srgbClr val="8CA72B"/>
                </a:solidFill>
                <a:latin typeface="Helvetica" pitchFamily="2" charset="0"/>
              </a:rPr>
              <a:t>Flux Trapping</a:t>
            </a:r>
            <a:r>
              <a:rPr lang="en-US" b="1" i="1" dirty="0">
                <a:latin typeface="Helvetica" pitchFamily="2" charset="0"/>
              </a:rPr>
              <a:t> </a:t>
            </a:r>
            <a:r>
              <a:rPr lang="en-US" b="1" i="1" dirty="0">
                <a:solidFill>
                  <a:srgbClr val="1B3C70"/>
                </a:solidFill>
                <a:latin typeface="Helvetica" pitchFamily="2" charset="0"/>
              </a:rPr>
              <a:t>– M1-M32 </a:t>
            </a:r>
            <a:r>
              <a:rPr lang="en-US" i="1" dirty="0">
                <a:solidFill>
                  <a:srgbClr val="1B3C70"/>
                </a:solidFill>
                <a:latin typeface="Helvetica" pitchFamily="2" charset="0"/>
              </a:rPr>
              <a:t>(INFN, CEA, HZB, </a:t>
            </a:r>
            <a:r>
              <a:rPr lang="en-US" b="1" i="1" dirty="0">
                <a:solidFill>
                  <a:srgbClr val="1B3C70"/>
                </a:solidFill>
                <a:latin typeface="Helvetica" pitchFamily="2" charset="0"/>
              </a:rPr>
              <a:t>UKRI</a:t>
            </a:r>
            <a:r>
              <a:rPr lang="en-US" i="1" dirty="0">
                <a:solidFill>
                  <a:srgbClr val="1B3C70"/>
                </a:solidFill>
                <a:latin typeface="Helvetica" pitchFamily="2" charset="0"/>
              </a:rPr>
              <a:t>) – Oleg Malyshev</a:t>
            </a:r>
          </a:p>
          <a:p>
            <a:r>
              <a:rPr lang="en-US" sz="1400" i="1" dirty="0">
                <a:latin typeface="Helvetica" pitchFamily="2" charset="0"/>
              </a:rPr>
              <a:t>This task aims to minimize flux trapping in Nb3Sn thin films studying and optimizing coating parameters and cooling procedure</a:t>
            </a:r>
          </a:p>
          <a:p>
            <a:endParaRPr lang="en-US" dirty="0">
              <a:latin typeface="Helvetica" pitchFamily="2" charset="0"/>
            </a:endParaRPr>
          </a:p>
          <a:p>
            <a:r>
              <a:rPr lang="en-US" b="1" i="1" dirty="0">
                <a:solidFill>
                  <a:srgbClr val="8CA72B"/>
                </a:solidFill>
                <a:effectLst/>
                <a:latin typeface="Helvetica" pitchFamily="2" charset="0"/>
              </a:rPr>
              <a:t>Task </a:t>
            </a:r>
            <a:r>
              <a:rPr lang="en-US" b="1" i="1" dirty="0">
                <a:solidFill>
                  <a:srgbClr val="8CA72B"/>
                </a:solidFill>
                <a:latin typeface="Helvetica" pitchFamily="2" charset="0"/>
              </a:rPr>
              <a:t>3.3</a:t>
            </a:r>
            <a:r>
              <a:rPr lang="en-US" b="1" i="1" dirty="0">
                <a:solidFill>
                  <a:srgbClr val="8CA72B"/>
                </a:solidFill>
                <a:effectLst/>
                <a:latin typeface="Helvetica" pitchFamily="2" charset="0"/>
              </a:rPr>
              <a:t>: </a:t>
            </a:r>
            <a:r>
              <a:rPr lang="en-US" b="1" i="1" dirty="0">
                <a:solidFill>
                  <a:srgbClr val="8CA72B"/>
                </a:solidFill>
                <a:latin typeface="Helvetica" pitchFamily="2" charset="0"/>
              </a:rPr>
              <a:t>RF Tunability </a:t>
            </a:r>
            <a:r>
              <a:rPr lang="en-US" b="1" i="1" dirty="0">
                <a:solidFill>
                  <a:srgbClr val="1B3C70"/>
                </a:solidFill>
                <a:latin typeface="Helvetica" pitchFamily="2" charset="0"/>
              </a:rPr>
              <a:t>– M1-M32 </a:t>
            </a:r>
            <a:r>
              <a:rPr lang="en-US" i="1" dirty="0">
                <a:solidFill>
                  <a:srgbClr val="1B3C70"/>
                </a:solidFill>
                <a:latin typeface="Helvetica" pitchFamily="2" charset="0"/>
              </a:rPr>
              <a:t>(INFN, CEA, </a:t>
            </a:r>
            <a:r>
              <a:rPr lang="en-US" b="1" i="1" dirty="0">
                <a:solidFill>
                  <a:srgbClr val="1B3C70"/>
                </a:solidFill>
                <a:latin typeface="Helvetica" pitchFamily="2" charset="0"/>
              </a:rPr>
              <a:t>HZB</a:t>
            </a:r>
            <a:r>
              <a:rPr lang="en-US" i="1" dirty="0">
                <a:solidFill>
                  <a:srgbClr val="1B3C70"/>
                </a:solidFill>
                <a:latin typeface="Helvetica" pitchFamily="2" charset="0"/>
              </a:rPr>
              <a:t>, UKRI) – Oliver </a:t>
            </a:r>
            <a:r>
              <a:rPr lang="en-US" i="1" dirty="0" err="1">
                <a:solidFill>
                  <a:srgbClr val="1B3C70"/>
                </a:solidFill>
                <a:latin typeface="Helvetica" pitchFamily="2" charset="0"/>
              </a:rPr>
              <a:t>Kugeler</a:t>
            </a:r>
            <a:endParaRPr lang="en-US" i="1" dirty="0">
              <a:solidFill>
                <a:srgbClr val="1B3C70"/>
              </a:solidFill>
              <a:latin typeface="Helvetica" pitchFamily="2" charset="0"/>
            </a:endParaRPr>
          </a:p>
          <a:p>
            <a:r>
              <a:rPr lang="en-US" sz="1400" i="1" dirty="0">
                <a:effectLst/>
                <a:latin typeface="Helvetica" pitchFamily="2" charset="0"/>
              </a:rPr>
              <a:t>This task aims to study and improve mechanical properties of SC thin films to assess the impact of future cavity tuning during normal 4.2 K operation</a:t>
            </a:r>
          </a:p>
          <a:p>
            <a:endParaRPr lang="en-US" dirty="0">
              <a:effectLst/>
              <a:latin typeface="Helvetica" pitchFamily="2" charset="0"/>
            </a:endParaRPr>
          </a:p>
          <a:p>
            <a:r>
              <a:rPr lang="en-US" b="1" i="1" dirty="0">
                <a:solidFill>
                  <a:srgbClr val="8CA72B"/>
                </a:solidFill>
                <a:effectLst/>
                <a:latin typeface="Helvetica" pitchFamily="2" charset="0"/>
              </a:rPr>
              <a:t>Task </a:t>
            </a:r>
            <a:r>
              <a:rPr lang="en-US" b="1" i="1" dirty="0">
                <a:solidFill>
                  <a:srgbClr val="8CA72B"/>
                </a:solidFill>
                <a:latin typeface="Helvetica" pitchFamily="2" charset="0"/>
              </a:rPr>
              <a:t>3.4</a:t>
            </a:r>
            <a:r>
              <a:rPr lang="en-US" b="1" i="1" dirty="0">
                <a:solidFill>
                  <a:srgbClr val="8CA72B"/>
                </a:solidFill>
                <a:effectLst/>
                <a:latin typeface="Helvetica" pitchFamily="2" charset="0"/>
              </a:rPr>
              <a:t>: </a:t>
            </a:r>
            <a:r>
              <a:rPr lang="en-US" b="1" i="1" dirty="0">
                <a:solidFill>
                  <a:srgbClr val="8CA72B"/>
                </a:solidFill>
                <a:latin typeface="Helvetica" pitchFamily="2" charset="0"/>
              </a:rPr>
              <a:t>Adaptive Layers</a:t>
            </a:r>
            <a:r>
              <a:rPr lang="en-US" b="1" i="1" dirty="0">
                <a:latin typeface="Helvetica" pitchFamily="2" charset="0"/>
              </a:rPr>
              <a:t> </a:t>
            </a:r>
            <a:r>
              <a:rPr lang="en-US" b="1" i="1" dirty="0">
                <a:solidFill>
                  <a:srgbClr val="1B3C70"/>
                </a:solidFill>
                <a:latin typeface="Helvetica" pitchFamily="2" charset="0"/>
              </a:rPr>
              <a:t>– M1-M40 </a:t>
            </a:r>
            <a:r>
              <a:rPr lang="en-US" i="1" dirty="0">
                <a:solidFill>
                  <a:srgbClr val="1B3C70"/>
                </a:solidFill>
                <a:latin typeface="Helvetica" pitchFamily="2" charset="0"/>
              </a:rPr>
              <a:t>(INFN, </a:t>
            </a:r>
            <a:r>
              <a:rPr lang="en-US" b="1" i="1" dirty="0">
                <a:solidFill>
                  <a:srgbClr val="1B3C70"/>
                </a:solidFill>
                <a:latin typeface="Helvetica" pitchFamily="2" charset="0"/>
              </a:rPr>
              <a:t>CEA</a:t>
            </a:r>
            <a:r>
              <a:rPr lang="en-US" i="1" dirty="0">
                <a:solidFill>
                  <a:srgbClr val="1B3C70"/>
                </a:solidFill>
                <a:latin typeface="Helvetica" pitchFamily="2" charset="0"/>
              </a:rPr>
              <a:t>, HZB, UKRI) – Thomas </a:t>
            </a:r>
            <a:r>
              <a:rPr lang="en-US" i="1" dirty="0" err="1">
                <a:solidFill>
                  <a:srgbClr val="1B3C70"/>
                </a:solidFill>
                <a:latin typeface="Helvetica" pitchFamily="2" charset="0"/>
              </a:rPr>
              <a:t>Proslier</a:t>
            </a:r>
            <a:endParaRPr lang="en-US" i="1" dirty="0">
              <a:solidFill>
                <a:srgbClr val="1B3C70"/>
              </a:solidFill>
              <a:latin typeface="Helvetica" pitchFamily="2" charset="0"/>
            </a:endParaRPr>
          </a:p>
          <a:p>
            <a:r>
              <a:rPr lang="en-US" sz="1400" i="1" dirty="0">
                <a:effectLst/>
                <a:latin typeface="Helvetica" pitchFamily="2" charset="0"/>
              </a:rPr>
              <a:t>This task aims at developing suitable adaptative layers synthesized by Atomic Layer Deposition (ALD) to reduce the detrimental effect of mechanical deformation on the superconducting properties of Nb</a:t>
            </a:r>
            <a:r>
              <a:rPr lang="en-US" sz="1400" i="1" baseline="-25000" dirty="0">
                <a:effectLst/>
                <a:latin typeface="Helvetica" pitchFamily="2" charset="0"/>
              </a:rPr>
              <a:t>3</a:t>
            </a:r>
            <a:r>
              <a:rPr lang="en-US" sz="1400" i="1" dirty="0">
                <a:effectLst/>
                <a:latin typeface="Helvetica" pitchFamily="2" charset="0"/>
              </a:rPr>
              <a:t>Sn</a:t>
            </a:r>
          </a:p>
          <a:p>
            <a:endParaRPr lang="en-US" dirty="0">
              <a:latin typeface="Helvetica" pitchFamily="2" charset="0"/>
            </a:endParaRPr>
          </a:p>
          <a:p>
            <a:r>
              <a:rPr lang="en-US" b="1" i="1" dirty="0">
                <a:solidFill>
                  <a:srgbClr val="8CA72B"/>
                </a:solidFill>
                <a:effectLst/>
                <a:latin typeface="Helvetica" pitchFamily="2" charset="0"/>
              </a:rPr>
              <a:t>Task </a:t>
            </a:r>
            <a:r>
              <a:rPr lang="en-US" b="1" i="1" dirty="0">
                <a:solidFill>
                  <a:srgbClr val="8CA72B"/>
                </a:solidFill>
                <a:latin typeface="Helvetica" pitchFamily="2" charset="0"/>
              </a:rPr>
              <a:t>3.5</a:t>
            </a:r>
            <a:r>
              <a:rPr lang="en-US" b="1" i="1" dirty="0">
                <a:solidFill>
                  <a:srgbClr val="8CA72B"/>
                </a:solidFill>
                <a:effectLst/>
                <a:latin typeface="Helvetica" pitchFamily="2" charset="0"/>
              </a:rPr>
              <a:t>: Working Cavity </a:t>
            </a:r>
            <a:r>
              <a:rPr lang="en-US" b="1" i="1" dirty="0">
                <a:solidFill>
                  <a:srgbClr val="1B3C70"/>
                </a:solidFill>
                <a:effectLst/>
                <a:latin typeface="Helvetica" pitchFamily="2" charset="0"/>
              </a:rPr>
              <a:t>– M1-M48 </a:t>
            </a:r>
            <a:r>
              <a:rPr lang="en-US" i="1" dirty="0">
                <a:solidFill>
                  <a:srgbClr val="1B3C70"/>
                </a:solidFill>
                <a:effectLst/>
                <a:latin typeface="Helvetica" pitchFamily="2" charset="0"/>
              </a:rPr>
              <a:t>(INFN, CEA, HZB, </a:t>
            </a:r>
            <a:r>
              <a:rPr lang="en-US" b="1" i="1" dirty="0">
                <a:solidFill>
                  <a:srgbClr val="1B3C70"/>
                </a:solidFill>
                <a:effectLst/>
                <a:latin typeface="Helvetica" pitchFamily="2" charset="0"/>
              </a:rPr>
              <a:t>UKRI</a:t>
            </a:r>
            <a:r>
              <a:rPr lang="en-US" i="1" dirty="0">
                <a:solidFill>
                  <a:srgbClr val="1B3C70"/>
                </a:solidFill>
                <a:effectLst/>
                <a:latin typeface="Helvetica" pitchFamily="2" charset="0"/>
              </a:rPr>
              <a:t>) – Reza Valizadeh</a:t>
            </a:r>
          </a:p>
          <a:p>
            <a:r>
              <a:rPr lang="en-US" sz="1400" i="1" dirty="0">
                <a:effectLst/>
                <a:latin typeface="Helvetica" pitchFamily="2" charset="0"/>
              </a:rPr>
              <a:t>This task encompasses the main outcome of WP3: to optimize the SC cavity coating procedure at 1.3 GHz using the experience and knowledge gained in Tasks 3.2-3.4. and demonstrate suitability for operation at 4.2 K.</a:t>
            </a:r>
            <a:endParaRPr lang="en-US" dirty="0">
              <a:effectLst/>
              <a:latin typeface="Helvetica" pitchFamily="2" charset="0"/>
            </a:endParaRPr>
          </a:p>
          <a:p>
            <a:endParaRPr lang="en-BE" dirty="0"/>
          </a:p>
        </p:txBody>
      </p:sp>
      <p:pic>
        <p:nvPicPr>
          <p:cNvPr id="2" name="Picture 2" descr="Innovate for Sustainable Accelerating Systems: Kick-Off Meeting">
            <a:extLst>
              <a:ext uri="{FF2B5EF4-FFF2-40B4-BE49-F238E27FC236}">
                <a16:creationId xmlns:a16="http://schemas.microsoft.com/office/drawing/2014/main" id="{755A270C-54FF-9CCF-30F0-D9859D78D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5">
            <a:extLst>
              <a:ext uri="{FF2B5EF4-FFF2-40B4-BE49-F238E27FC236}">
                <a16:creationId xmlns:a16="http://schemas.microsoft.com/office/drawing/2014/main" id="{D92C17D7-8774-3424-D574-E5126558D1FD}"/>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47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4764-5C2E-2F9E-BF47-9411A8FADBC5}"/>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CB7A73F-4E6A-54AB-544E-8B68C2C7EADB}"/>
              </a:ext>
            </a:extLst>
          </p:cNvPr>
          <p:cNvSpPr>
            <a:spLocks noGrp="1"/>
          </p:cNvSpPr>
          <p:nvPr>
            <p:ph type="sldNum" sz="quarter" idx="12"/>
          </p:nvPr>
        </p:nvSpPr>
        <p:spPr/>
        <p:txBody>
          <a:bodyPr/>
          <a:lstStyle/>
          <a:p>
            <a:fld id="{4068FCCF-9A80-B240-8D85-84F960565AFA}" type="slidenum">
              <a:rPr lang="en-BE" smtClean="0"/>
              <a:t>6</a:t>
            </a:fld>
            <a:endParaRPr lang="en-BE"/>
          </a:p>
        </p:txBody>
      </p:sp>
      <p:pic>
        <p:nvPicPr>
          <p:cNvPr id="2" name="Immagine 1" descr="The image depicts a simplified diagram of a hydraulic or pneumatic cylinder with an arrow indicating the direction of fluid flow.&#10;&#10;Il contenuto generato dall'IA potrebbe non essere corretto.">
            <a:extLst>
              <a:ext uri="{FF2B5EF4-FFF2-40B4-BE49-F238E27FC236}">
                <a16:creationId xmlns:a16="http://schemas.microsoft.com/office/drawing/2014/main" id="{A70CE059-9D4D-EF0E-80BF-9F561C6A2841}"/>
              </a:ext>
            </a:extLst>
          </p:cNvPr>
          <p:cNvPicPr>
            <a:picLocks noChangeAspect="1"/>
          </p:cNvPicPr>
          <p:nvPr/>
        </p:nvPicPr>
        <p:blipFill>
          <a:blip r:embed="rId2"/>
          <a:stretch>
            <a:fillRect/>
          </a:stretch>
        </p:blipFill>
        <p:spPr>
          <a:xfrm>
            <a:off x="5486166" y="3561133"/>
            <a:ext cx="578445" cy="1485612"/>
          </a:xfrm>
          <a:prstGeom prst="rect">
            <a:avLst/>
          </a:prstGeom>
        </p:spPr>
      </p:pic>
      <p:sp>
        <p:nvSpPr>
          <p:cNvPr id="3" name="Segnaposto contenuto 2">
            <a:extLst>
              <a:ext uri="{FF2B5EF4-FFF2-40B4-BE49-F238E27FC236}">
                <a16:creationId xmlns:a16="http://schemas.microsoft.com/office/drawing/2014/main" id="{06F4625F-CE5F-41C9-AFE0-239071F22D26}"/>
              </a:ext>
            </a:extLst>
          </p:cNvPr>
          <p:cNvSpPr txBox="1">
            <a:spLocks/>
          </p:cNvSpPr>
          <p:nvPr/>
        </p:nvSpPr>
        <p:spPr>
          <a:xfrm>
            <a:off x="1410378" y="4974509"/>
            <a:ext cx="2697755" cy="1247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1B3C70"/>
                </a:solidFill>
                <a:latin typeface="Aptos (Corpo)"/>
              </a:rPr>
              <a:t>Develop</a:t>
            </a:r>
            <a:r>
              <a:rPr lang="it-IT" sz="1600" b="1" dirty="0">
                <a:solidFill>
                  <a:srgbClr val="1B3C70"/>
                </a:solidFill>
                <a:latin typeface="Aptos (Corpo)"/>
              </a:rPr>
              <a:t> an </a:t>
            </a:r>
            <a:r>
              <a:rPr lang="it-IT" sz="1600" b="1" dirty="0" err="1">
                <a:solidFill>
                  <a:srgbClr val="A4C137"/>
                </a:solidFill>
                <a:latin typeface="Aptos (Corpo)"/>
              </a:rPr>
              <a:t>Adaptive</a:t>
            </a:r>
            <a:r>
              <a:rPr lang="it-IT" sz="1600" b="1" dirty="0">
                <a:solidFill>
                  <a:srgbClr val="A4C137"/>
                </a:solidFill>
                <a:latin typeface="Aptos (Corpo)"/>
              </a:rPr>
              <a:t> Layer </a:t>
            </a:r>
            <a:r>
              <a:rPr lang="it-IT" sz="1600" b="1" dirty="0">
                <a:solidFill>
                  <a:srgbClr val="1B3C70"/>
                </a:solidFill>
                <a:latin typeface="Aptos (Corpo)"/>
              </a:rPr>
              <a:t>to </a:t>
            </a:r>
            <a:r>
              <a:rPr lang="it-IT" sz="1600" b="1" dirty="0" err="1">
                <a:solidFill>
                  <a:srgbClr val="1B3C70"/>
                </a:solidFill>
                <a:latin typeface="Aptos (Corpo)"/>
              </a:rPr>
              <a:t>insert</a:t>
            </a:r>
            <a:r>
              <a:rPr lang="it-IT" sz="1600" b="1" dirty="0">
                <a:solidFill>
                  <a:srgbClr val="1B3C70"/>
                </a:solidFill>
                <a:latin typeface="Aptos (Corpo)"/>
              </a:rPr>
              <a:t> </a:t>
            </a:r>
            <a:r>
              <a:rPr lang="it-IT" sz="1600" b="1" dirty="0" err="1">
                <a:solidFill>
                  <a:srgbClr val="1B3C70"/>
                </a:solidFill>
                <a:latin typeface="Aptos (Corpo)"/>
              </a:rPr>
              <a:t>between</a:t>
            </a:r>
            <a:r>
              <a:rPr lang="it-IT" sz="1600" b="1" dirty="0">
                <a:solidFill>
                  <a:srgbClr val="1B3C70"/>
                </a:solidFill>
                <a:latin typeface="Aptos (Corpo)"/>
              </a:rPr>
              <a:t> </a:t>
            </a:r>
            <a:r>
              <a:rPr lang="it-IT" sz="1600" b="1" dirty="0">
                <a:solidFill>
                  <a:srgbClr val="A4C137"/>
                </a:solidFill>
                <a:latin typeface="Aptos (Corpo)"/>
              </a:rPr>
              <a:t>Nb</a:t>
            </a:r>
            <a:r>
              <a:rPr lang="it-IT" sz="1600" b="1" baseline="-25000" dirty="0">
                <a:solidFill>
                  <a:srgbClr val="A4C137"/>
                </a:solidFill>
                <a:latin typeface="Aptos (Corpo)"/>
              </a:rPr>
              <a:t>3</a:t>
            </a:r>
            <a:r>
              <a:rPr lang="it-IT" sz="1600" b="1" dirty="0">
                <a:solidFill>
                  <a:srgbClr val="A4C137"/>
                </a:solidFill>
                <a:latin typeface="Aptos (Corpo)"/>
              </a:rPr>
              <a:t>Sn</a:t>
            </a:r>
            <a:r>
              <a:rPr lang="it-IT" sz="1600" b="1" dirty="0">
                <a:solidFill>
                  <a:srgbClr val="1B3C70"/>
                </a:solidFill>
                <a:latin typeface="Aptos (Corpo)"/>
              </a:rPr>
              <a:t> coating and </a:t>
            </a:r>
            <a:r>
              <a:rPr lang="it-IT" sz="1600" b="1" dirty="0">
                <a:solidFill>
                  <a:srgbClr val="A4C137"/>
                </a:solidFill>
                <a:latin typeface="Aptos (Corpo)"/>
              </a:rPr>
              <a:t>Cu</a:t>
            </a:r>
            <a:r>
              <a:rPr lang="it-IT" sz="1600" b="1" dirty="0">
                <a:solidFill>
                  <a:srgbClr val="1B3C70"/>
                </a:solidFill>
                <a:latin typeface="Aptos (Corpo)"/>
              </a:rPr>
              <a:t> </a:t>
            </a:r>
            <a:r>
              <a:rPr lang="it-IT" sz="1600" b="1" dirty="0" err="1">
                <a:solidFill>
                  <a:srgbClr val="1B3C70"/>
                </a:solidFill>
                <a:latin typeface="Aptos (Corpo)"/>
              </a:rPr>
              <a:t>substrate</a:t>
            </a:r>
            <a:br>
              <a:rPr lang="it-IT" sz="1600" b="1" dirty="0">
                <a:solidFill>
                  <a:srgbClr val="1B3C70"/>
                </a:solidFill>
                <a:latin typeface="Aptos (Corpo)"/>
              </a:rPr>
            </a:br>
            <a:r>
              <a:rPr lang="it-IT" sz="1600" i="1" dirty="0">
                <a:solidFill>
                  <a:srgbClr val="8CA72B"/>
                </a:solidFill>
                <a:latin typeface="Aptos (Corpo)"/>
              </a:rPr>
              <a:t>(Task 3.4)</a:t>
            </a:r>
            <a:r>
              <a:rPr lang="it-IT" sz="1600" b="1" dirty="0">
                <a:solidFill>
                  <a:srgbClr val="1B3C70"/>
                </a:solidFill>
                <a:latin typeface="Aptos (Corpo)"/>
              </a:rPr>
              <a:t> </a:t>
            </a:r>
            <a:endParaRPr lang="en-US" sz="1600" i="1" dirty="0">
              <a:solidFill>
                <a:srgbClr val="1B3C70"/>
              </a:solidFill>
              <a:latin typeface="Aptos (Corpo)"/>
            </a:endParaRPr>
          </a:p>
        </p:txBody>
      </p:sp>
      <p:grpSp>
        <p:nvGrpSpPr>
          <p:cNvPr id="8" name="Gruppo 7">
            <a:extLst>
              <a:ext uri="{FF2B5EF4-FFF2-40B4-BE49-F238E27FC236}">
                <a16:creationId xmlns:a16="http://schemas.microsoft.com/office/drawing/2014/main" id="{A9534431-C951-8CBE-0BF7-2D24E54637E4}"/>
              </a:ext>
            </a:extLst>
          </p:cNvPr>
          <p:cNvGrpSpPr/>
          <p:nvPr/>
        </p:nvGrpSpPr>
        <p:grpSpPr>
          <a:xfrm>
            <a:off x="936204" y="3243181"/>
            <a:ext cx="2234013" cy="1232190"/>
            <a:chOff x="920463" y="3238116"/>
            <a:chExt cx="2593646" cy="1232190"/>
          </a:xfrm>
        </p:grpSpPr>
        <p:sp>
          <p:nvSpPr>
            <p:cNvPr id="9" name="Cubo 8">
              <a:extLst>
                <a:ext uri="{FF2B5EF4-FFF2-40B4-BE49-F238E27FC236}">
                  <a16:creationId xmlns:a16="http://schemas.microsoft.com/office/drawing/2014/main" id="{D4732099-DCFE-3386-2009-6B08132B0E8F}"/>
                </a:ext>
              </a:extLst>
            </p:cNvPr>
            <p:cNvSpPr/>
            <p:nvPr/>
          </p:nvSpPr>
          <p:spPr>
            <a:xfrm>
              <a:off x="1307301" y="3699198"/>
              <a:ext cx="1820122" cy="739128"/>
            </a:xfrm>
            <a:prstGeom prst="cube">
              <a:avLst>
                <a:gd name="adj" fmla="val 50795"/>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Cubo 9">
              <a:extLst>
                <a:ext uri="{FF2B5EF4-FFF2-40B4-BE49-F238E27FC236}">
                  <a16:creationId xmlns:a16="http://schemas.microsoft.com/office/drawing/2014/main" id="{AAA18F35-85B5-31DF-BE26-2A47D806BB78}"/>
                </a:ext>
              </a:extLst>
            </p:cNvPr>
            <p:cNvSpPr/>
            <p:nvPr/>
          </p:nvSpPr>
          <p:spPr>
            <a:xfrm>
              <a:off x="1302442" y="3581904"/>
              <a:ext cx="2211667" cy="368496"/>
            </a:xfrm>
            <a:prstGeom prst="cube">
              <a:avLst>
                <a:gd name="adj" fmla="val 93646"/>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Cubo 10">
              <a:extLst>
                <a:ext uri="{FF2B5EF4-FFF2-40B4-BE49-F238E27FC236}">
                  <a16:creationId xmlns:a16="http://schemas.microsoft.com/office/drawing/2014/main" id="{24449196-C712-E3EA-24B3-CEB56E0C1ADD}"/>
                </a:ext>
              </a:extLst>
            </p:cNvPr>
            <p:cNvSpPr/>
            <p:nvPr/>
          </p:nvSpPr>
          <p:spPr>
            <a:xfrm>
              <a:off x="965382" y="3238116"/>
              <a:ext cx="2043722" cy="540396"/>
            </a:xfrm>
            <a:prstGeom prst="cube">
              <a:avLst>
                <a:gd name="adj" fmla="val 67207"/>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CasellaDiTesto 11">
              <a:extLst>
                <a:ext uri="{FF2B5EF4-FFF2-40B4-BE49-F238E27FC236}">
                  <a16:creationId xmlns:a16="http://schemas.microsoft.com/office/drawing/2014/main" id="{B8C3F2B1-8AD8-1663-A0EA-67133D7B1542}"/>
                </a:ext>
              </a:extLst>
            </p:cNvPr>
            <p:cNvSpPr txBox="1"/>
            <p:nvPr/>
          </p:nvSpPr>
          <p:spPr>
            <a:xfrm>
              <a:off x="920463" y="3588644"/>
              <a:ext cx="638603" cy="200055"/>
            </a:xfrm>
            <a:prstGeom prst="rect">
              <a:avLst/>
            </a:prstGeom>
            <a:noFill/>
          </p:spPr>
          <p:txBody>
            <a:bodyPr wrap="square">
              <a:spAutoFit/>
            </a:bodyPr>
            <a:lstStyle/>
            <a:p>
              <a:r>
                <a:rPr lang="en-US" sz="700" noProof="0" dirty="0">
                  <a:solidFill>
                    <a:schemeClr val="bg1"/>
                  </a:solidFill>
                  <a:latin typeface="Montserrat" panose="00000500000000000000" pitchFamily="50" charset="0"/>
                </a:rPr>
                <a:t>Nb</a:t>
              </a:r>
              <a:r>
                <a:rPr lang="en-US" sz="700" baseline="-25000" noProof="0" dirty="0">
                  <a:solidFill>
                    <a:schemeClr val="bg1"/>
                  </a:solidFill>
                  <a:latin typeface="Montserrat" panose="00000500000000000000" pitchFamily="50" charset="0"/>
                </a:rPr>
                <a:t>3</a:t>
              </a:r>
              <a:r>
                <a:rPr lang="en-US" sz="700" noProof="0" dirty="0">
                  <a:solidFill>
                    <a:schemeClr val="bg1"/>
                  </a:solidFill>
                  <a:latin typeface="Montserrat" panose="00000500000000000000" pitchFamily="50" charset="0"/>
                </a:rPr>
                <a:t>Sn</a:t>
              </a:r>
              <a:endParaRPr lang="en-US" sz="700" baseline="-25000" noProof="0" dirty="0">
                <a:solidFill>
                  <a:schemeClr val="bg1"/>
                </a:solidFill>
                <a:latin typeface="Montserrat" panose="00000500000000000000" pitchFamily="50" charset="0"/>
              </a:endParaRPr>
            </a:p>
          </p:txBody>
        </p:sp>
        <p:sp>
          <p:nvSpPr>
            <p:cNvPr id="13" name="CasellaDiTesto 12">
              <a:extLst>
                <a:ext uri="{FF2B5EF4-FFF2-40B4-BE49-F238E27FC236}">
                  <a16:creationId xmlns:a16="http://schemas.microsoft.com/office/drawing/2014/main" id="{68E210D6-3BFD-1889-B687-4968A388FB2A}"/>
                </a:ext>
              </a:extLst>
            </p:cNvPr>
            <p:cNvSpPr txBox="1"/>
            <p:nvPr/>
          </p:nvSpPr>
          <p:spPr>
            <a:xfrm>
              <a:off x="1241817" y="4270251"/>
              <a:ext cx="516736" cy="200055"/>
            </a:xfrm>
            <a:prstGeom prst="rect">
              <a:avLst/>
            </a:prstGeom>
            <a:noFill/>
          </p:spPr>
          <p:txBody>
            <a:bodyPr wrap="square">
              <a:spAutoFit/>
            </a:bodyPr>
            <a:lstStyle/>
            <a:p>
              <a:r>
                <a:rPr lang="en-US" sz="700" noProof="0" dirty="0">
                  <a:solidFill>
                    <a:schemeClr val="bg1"/>
                  </a:solidFill>
                  <a:latin typeface="Montserrat" panose="00000500000000000000" pitchFamily="50" charset="0"/>
                </a:rPr>
                <a:t>Cu</a:t>
              </a:r>
              <a:endParaRPr lang="en-US" sz="700" baseline="-25000" noProof="0" dirty="0">
                <a:solidFill>
                  <a:schemeClr val="bg1"/>
                </a:solidFill>
                <a:latin typeface="Montserrat" panose="00000500000000000000" pitchFamily="50" charset="0"/>
              </a:endParaRPr>
            </a:p>
          </p:txBody>
        </p:sp>
        <p:sp>
          <p:nvSpPr>
            <p:cNvPr id="14" name="CasellaDiTesto 13">
              <a:extLst>
                <a:ext uri="{FF2B5EF4-FFF2-40B4-BE49-F238E27FC236}">
                  <a16:creationId xmlns:a16="http://schemas.microsoft.com/office/drawing/2014/main" id="{D1468BD9-24F9-2303-04D7-58EE6926A088}"/>
                </a:ext>
              </a:extLst>
            </p:cNvPr>
            <p:cNvSpPr txBox="1"/>
            <p:nvPr/>
          </p:nvSpPr>
          <p:spPr>
            <a:xfrm>
              <a:off x="2671312" y="3755034"/>
              <a:ext cx="638603" cy="200055"/>
            </a:xfrm>
            <a:prstGeom prst="rect">
              <a:avLst/>
            </a:prstGeom>
            <a:noFill/>
          </p:spPr>
          <p:txBody>
            <a:bodyPr wrap="square">
              <a:spAutoFit/>
            </a:bodyPr>
            <a:lstStyle/>
            <a:p>
              <a:r>
                <a:rPr lang="en-US" sz="700" b="1" noProof="0" dirty="0">
                  <a:solidFill>
                    <a:schemeClr val="bg1"/>
                  </a:solidFill>
                  <a:latin typeface="Montserrat" panose="00000500000000000000" pitchFamily="50" charset="0"/>
                </a:rPr>
                <a:t>Al</a:t>
              </a:r>
              <a:r>
                <a:rPr lang="en-US" sz="700" b="1" baseline="-25000" noProof="0" dirty="0">
                  <a:solidFill>
                    <a:schemeClr val="bg1"/>
                  </a:solidFill>
                  <a:latin typeface="Montserrat" panose="00000500000000000000" pitchFamily="50" charset="0"/>
                </a:rPr>
                <a:t>2</a:t>
              </a:r>
              <a:r>
                <a:rPr lang="en-US" sz="700" b="1" noProof="0" dirty="0">
                  <a:solidFill>
                    <a:schemeClr val="bg1"/>
                  </a:solidFill>
                  <a:latin typeface="Montserrat" panose="00000500000000000000" pitchFamily="50" charset="0"/>
                </a:rPr>
                <a:t>O</a:t>
              </a:r>
              <a:r>
                <a:rPr lang="en-US" sz="700" b="1" baseline="-25000" noProof="0" dirty="0">
                  <a:solidFill>
                    <a:schemeClr val="bg1"/>
                  </a:solidFill>
                  <a:latin typeface="Montserrat" panose="00000500000000000000" pitchFamily="50" charset="0"/>
                </a:rPr>
                <a:t>3</a:t>
              </a:r>
            </a:p>
          </p:txBody>
        </p:sp>
      </p:grpSp>
      <p:cxnSp>
        <p:nvCxnSpPr>
          <p:cNvPr id="15" name="Connettore 2 14">
            <a:extLst>
              <a:ext uri="{FF2B5EF4-FFF2-40B4-BE49-F238E27FC236}">
                <a16:creationId xmlns:a16="http://schemas.microsoft.com/office/drawing/2014/main" id="{C14F415B-7FDB-BC04-8811-0B8DFB71A224}"/>
              </a:ext>
            </a:extLst>
          </p:cNvPr>
          <p:cNvCxnSpPr>
            <a:cxnSpLocks/>
          </p:cNvCxnSpPr>
          <p:nvPr/>
        </p:nvCxnSpPr>
        <p:spPr>
          <a:xfrm flipV="1">
            <a:off x="1194571" y="2790664"/>
            <a:ext cx="0" cy="590555"/>
          </a:xfrm>
          <a:prstGeom prst="straightConnector1">
            <a:avLst/>
          </a:prstGeom>
          <a:ln w="38100">
            <a:solidFill>
              <a:srgbClr val="002060"/>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6" name="Segnaposto contenuto 2">
            <a:extLst>
              <a:ext uri="{FF2B5EF4-FFF2-40B4-BE49-F238E27FC236}">
                <a16:creationId xmlns:a16="http://schemas.microsoft.com/office/drawing/2014/main" id="{D35A5BC9-1033-6B35-050C-35624887C49C}"/>
              </a:ext>
            </a:extLst>
          </p:cNvPr>
          <p:cNvSpPr txBox="1">
            <a:spLocks/>
          </p:cNvSpPr>
          <p:nvPr/>
        </p:nvSpPr>
        <p:spPr>
          <a:xfrm>
            <a:off x="4937387" y="4962717"/>
            <a:ext cx="1863505" cy="1081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A4C137"/>
                </a:solidFill>
                <a:latin typeface="Aptos (Corpo)"/>
              </a:rPr>
              <a:t>mechanical</a:t>
            </a:r>
            <a:r>
              <a:rPr lang="it-IT" sz="1600" b="1" dirty="0">
                <a:solidFill>
                  <a:srgbClr val="A4C137"/>
                </a:solidFill>
                <a:latin typeface="Aptos (Corpo)"/>
              </a:rPr>
              <a:t> </a:t>
            </a:r>
            <a:r>
              <a:rPr lang="it-IT" sz="1600" b="1" dirty="0" err="1">
                <a:solidFill>
                  <a:srgbClr val="A4C137"/>
                </a:solidFill>
                <a:latin typeface="Aptos (Corpo)"/>
              </a:rPr>
              <a:t>strenght</a:t>
            </a:r>
            <a:r>
              <a:rPr lang="it-IT" sz="1600" b="1" dirty="0">
                <a:solidFill>
                  <a:srgbClr val="A4C137"/>
                </a:solidFill>
                <a:latin typeface="Aptos (Corpo)"/>
              </a:rPr>
              <a:t> </a:t>
            </a:r>
            <a:r>
              <a:rPr lang="it-IT" sz="1600" b="1" dirty="0">
                <a:solidFill>
                  <a:srgbClr val="1B3C70"/>
                </a:solidFill>
                <a:latin typeface="Aptos (Corpo)"/>
              </a:rPr>
              <a:t>test on planar samples and </a:t>
            </a:r>
            <a:r>
              <a:rPr lang="it-IT" sz="1600" b="1" dirty="0" err="1">
                <a:solidFill>
                  <a:srgbClr val="1B3C70"/>
                </a:solidFill>
                <a:latin typeface="Aptos (Corpo)"/>
              </a:rPr>
              <a:t>cavities</a:t>
            </a:r>
            <a:br>
              <a:rPr lang="it-IT" sz="1600" b="1" dirty="0">
                <a:solidFill>
                  <a:srgbClr val="1B3C70"/>
                </a:solidFill>
                <a:latin typeface="Aptos (Corpo)"/>
              </a:rPr>
            </a:br>
            <a:r>
              <a:rPr lang="it-IT" sz="1600" i="1" dirty="0">
                <a:solidFill>
                  <a:srgbClr val="8CA72B"/>
                </a:solidFill>
                <a:latin typeface="Aptos (Corpo)"/>
              </a:rPr>
              <a:t>(Task 3.3)</a:t>
            </a:r>
            <a:endParaRPr lang="en-US" sz="1600" i="1" dirty="0">
              <a:solidFill>
                <a:srgbClr val="8CA72B"/>
              </a:solidFill>
              <a:latin typeface="Aptos (Corpo)"/>
            </a:endParaRPr>
          </a:p>
        </p:txBody>
      </p:sp>
      <p:pic>
        <p:nvPicPr>
          <p:cNvPr id="17" name="Picture 4" descr="Quantum Lock (flux pinning) is a phenomenon where magnetic flux lines  penetrate the superconductor in quantized tubes, becoming &quot;locked&quot; in place  at defects or impurities within the material. This is a much">
            <a:extLst>
              <a:ext uri="{FF2B5EF4-FFF2-40B4-BE49-F238E27FC236}">
                <a16:creationId xmlns:a16="http://schemas.microsoft.com/office/drawing/2014/main" id="{5AFCB33F-0FF6-02E5-8BD5-47B3349258D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874355" y="2720046"/>
            <a:ext cx="545881" cy="1202801"/>
          </a:xfrm>
          <a:prstGeom prst="rect">
            <a:avLst/>
          </a:prstGeom>
          <a:noFill/>
          <a:extLst>
            <a:ext uri="{909E8E84-426E-40DD-AFC4-6F175D3DCCD1}">
              <a14:hiddenFill xmlns:a14="http://schemas.microsoft.com/office/drawing/2010/main">
                <a:solidFill>
                  <a:srgbClr val="FFFFFF"/>
                </a:solidFill>
              </a14:hiddenFill>
            </a:ext>
          </a:extLst>
        </p:spPr>
      </p:pic>
      <p:sp>
        <p:nvSpPr>
          <p:cNvPr id="18" name="Segnaposto contenuto 2">
            <a:extLst>
              <a:ext uri="{FF2B5EF4-FFF2-40B4-BE49-F238E27FC236}">
                <a16:creationId xmlns:a16="http://schemas.microsoft.com/office/drawing/2014/main" id="{54F67991-2258-323B-6CC9-96C98BBFA719}"/>
              </a:ext>
            </a:extLst>
          </p:cNvPr>
          <p:cNvSpPr txBox="1">
            <a:spLocks/>
          </p:cNvSpPr>
          <p:nvPr/>
        </p:nvSpPr>
        <p:spPr>
          <a:xfrm>
            <a:off x="7779573" y="1995333"/>
            <a:ext cx="2251129" cy="795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1B3C70"/>
                </a:solidFill>
                <a:latin typeface="Aptos (Corpo)"/>
              </a:rPr>
              <a:t>Coat</a:t>
            </a:r>
            <a:r>
              <a:rPr lang="it-IT" sz="1600" b="1" dirty="0">
                <a:solidFill>
                  <a:srgbClr val="1B3C70"/>
                </a:solidFill>
                <a:latin typeface="Aptos (Corpo)"/>
              </a:rPr>
              <a:t> a </a:t>
            </a:r>
            <a:r>
              <a:rPr lang="it-IT" sz="1600" b="1" dirty="0">
                <a:solidFill>
                  <a:srgbClr val="A4C137"/>
                </a:solidFill>
                <a:latin typeface="Aptos (Corpo)"/>
              </a:rPr>
              <a:t>1.3 GHz </a:t>
            </a:r>
            <a:r>
              <a:rPr lang="it-IT" sz="1600" b="1" dirty="0" err="1">
                <a:solidFill>
                  <a:srgbClr val="A4C137"/>
                </a:solidFill>
                <a:latin typeface="Aptos (Corpo)"/>
              </a:rPr>
              <a:t>cavity</a:t>
            </a:r>
            <a:r>
              <a:rPr lang="it-IT" sz="1600" b="1" dirty="0">
                <a:solidFill>
                  <a:srgbClr val="A4C137"/>
                </a:solidFill>
                <a:latin typeface="Aptos (Corpo)"/>
              </a:rPr>
              <a:t> </a:t>
            </a:r>
            <a:r>
              <a:rPr lang="it-IT" sz="1600" b="1" dirty="0">
                <a:solidFill>
                  <a:srgbClr val="1B3C70"/>
                </a:solidFill>
                <a:latin typeface="Aptos (Corpo)"/>
              </a:rPr>
              <a:t>with  </a:t>
            </a:r>
            <a:r>
              <a:rPr lang="it-IT" sz="1600" b="1" dirty="0" err="1">
                <a:solidFill>
                  <a:srgbClr val="A4C137"/>
                </a:solidFill>
                <a:latin typeface="Aptos (Corpo)"/>
              </a:rPr>
              <a:t>optimized</a:t>
            </a:r>
            <a:r>
              <a:rPr lang="it-IT" sz="1600" b="1" dirty="0">
                <a:solidFill>
                  <a:srgbClr val="A4C137"/>
                </a:solidFill>
                <a:latin typeface="Aptos (Corpo)"/>
              </a:rPr>
              <a:t> recipe</a:t>
            </a:r>
            <a:br>
              <a:rPr lang="it-IT" sz="1600" b="1" dirty="0">
                <a:solidFill>
                  <a:srgbClr val="A4C137"/>
                </a:solidFill>
                <a:latin typeface="Aptos (Corpo)"/>
              </a:rPr>
            </a:br>
            <a:r>
              <a:rPr lang="it-IT" sz="1600" i="1" dirty="0">
                <a:solidFill>
                  <a:srgbClr val="8CA72B"/>
                </a:solidFill>
                <a:latin typeface="Aptos (Corpo)"/>
              </a:rPr>
              <a:t>(Task 3.5)</a:t>
            </a:r>
            <a:endParaRPr lang="en-US" sz="1600" i="1" dirty="0">
              <a:solidFill>
                <a:srgbClr val="8CA72B"/>
              </a:solidFill>
              <a:latin typeface="Aptos (Corpo)"/>
            </a:endParaRPr>
          </a:p>
        </p:txBody>
      </p:sp>
      <p:pic>
        <p:nvPicPr>
          <p:cNvPr id="19" name="Immagine 18" descr="Immagine che contiene blu, luce&#10;&#10;Descrizione generata automaticamente">
            <a:extLst>
              <a:ext uri="{FF2B5EF4-FFF2-40B4-BE49-F238E27FC236}">
                <a16:creationId xmlns:a16="http://schemas.microsoft.com/office/drawing/2014/main" id="{CFE45165-F307-0B1C-6DE6-D38CA41BA0F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7644830" y="2768261"/>
            <a:ext cx="865279" cy="2140831"/>
          </a:xfrm>
          <a:prstGeom prst="rect">
            <a:avLst/>
          </a:prstGeom>
        </p:spPr>
      </p:pic>
      <p:sp>
        <p:nvSpPr>
          <p:cNvPr id="21" name="Segnaposto contenuto 2">
            <a:extLst>
              <a:ext uri="{FF2B5EF4-FFF2-40B4-BE49-F238E27FC236}">
                <a16:creationId xmlns:a16="http://schemas.microsoft.com/office/drawing/2014/main" id="{ACF67BCD-96B5-AA54-8E91-38A28D4FD440}"/>
              </a:ext>
            </a:extLst>
          </p:cNvPr>
          <p:cNvSpPr txBox="1">
            <a:spLocks/>
          </p:cNvSpPr>
          <p:nvPr/>
        </p:nvSpPr>
        <p:spPr>
          <a:xfrm>
            <a:off x="9726955" y="4962717"/>
            <a:ext cx="2109334" cy="1247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a:solidFill>
                  <a:srgbClr val="1B3C70"/>
                </a:solidFill>
                <a:latin typeface="Aptos (Corpo)"/>
              </a:rPr>
              <a:t>4.2 K SRF </a:t>
            </a:r>
            <a:r>
              <a:rPr lang="it-IT" sz="1600" b="1" dirty="0" err="1">
                <a:solidFill>
                  <a:srgbClr val="1B3C70"/>
                </a:solidFill>
                <a:latin typeface="Aptos (Corpo)"/>
              </a:rPr>
              <a:t>vertical</a:t>
            </a:r>
            <a:r>
              <a:rPr lang="it-IT" sz="1600" b="1" dirty="0">
                <a:solidFill>
                  <a:srgbClr val="1B3C70"/>
                </a:solidFill>
                <a:latin typeface="Aptos (Corpo)"/>
              </a:rPr>
              <a:t> test of </a:t>
            </a:r>
            <a:r>
              <a:rPr lang="it-IT" sz="1600" b="1" dirty="0">
                <a:solidFill>
                  <a:srgbClr val="A4C137"/>
                </a:solidFill>
                <a:latin typeface="Aptos (Corpo)"/>
              </a:rPr>
              <a:t>Nb</a:t>
            </a:r>
            <a:r>
              <a:rPr lang="it-IT" sz="1600" b="1" baseline="-25000" dirty="0">
                <a:solidFill>
                  <a:srgbClr val="A4C137"/>
                </a:solidFill>
                <a:latin typeface="Aptos (Corpo)"/>
              </a:rPr>
              <a:t>3</a:t>
            </a:r>
            <a:r>
              <a:rPr lang="it-IT" sz="1600" b="1" dirty="0">
                <a:solidFill>
                  <a:srgbClr val="A4C137"/>
                </a:solidFill>
                <a:latin typeface="Aptos (Corpo)"/>
              </a:rPr>
              <a:t>Sn on Cu </a:t>
            </a:r>
            <a:r>
              <a:rPr lang="it-IT" sz="1600" b="1" dirty="0" err="1">
                <a:solidFill>
                  <a:srgbClr val="1B3C70"/>
                </a:solidFill>
                <a:latin typeface="Aptos (Corpo)"/>
              </a:rPr>
              <a:t>optimized</a:t>
            </a:r>
            <a:r>
              <a:rPr lang="it-IT" sz="1600" b="1" dirty="0">
                <a:solidFill>
                  <a:srgbClr val="1B3C70"/>
                </a:solidFill>
                <a:latin typeface="Aptos (Corpo)"/>
              </a:rPr>
              <a:t> </a:t>
            </a:r>
            <a:r>
              <a:rPr lang="it-IT" sz="1600" b="1" dirty="0" err="1">
                <a:solidFill>
                  <a:srgbClr val="1B3C70"/>
                </a:solidFill>
                <a:latin typeface="Aptos (Corpo)"/>
              </a:rPr>
              <a:t>cavity</a:t>
            </a:r>
            <a:br>
              <a:rPr lang="it-IT" sz="1600" b="1" dirty="0">
                <a:solidFill>
                  <a:srgbClr val="1B3C70"/>
                </a:solidFill>
                <a:latin typeface="Aptos (Corpo)"/>
              </a:rPr>
            </a:br>
            <a:r>
              <a:rPr lang="it-IT" sz="1600" dirty="0">
                <a:solidFill>
                  <a:srgbClr val="1B3C70"/>
                </a:solidFill>
                <a:latin typeface="Aptos (Corpo)"/>
              </a:rPr>
              <a:t>(ISAS WP3 </a:t>
            </a:r>
            <a:r>
              <a:rPr lang="it-IT" sz="1600" dirty="0" err="1">
                <a:solidFill>
                  <a:srgbClr val="1B3C70"/>
                </a:solidFill>
                <a:latin typeface="Aptos (Corpo)"/>
              </a:rPr>
              <a:t>final</a:t>
            </a:r>
            <a:r>
              <a:rPr lang="it-IT" sz="1600" dirty="0">
                <a:solidFill>
                  <a:srgbClr val="1B3C70"/>
                </a:solidFill>
                <a:latin typeface="Aptos (Corpo)"/>
              </a:rPr>
              <a:t> goal)</a:t>
            </a:r>
            <a:br>
              <a:rPr lang="it-IT" sz="1600" dirty="0">
                <a:solidFill>
                  <a:srgbClr val="1B3C70"/>
                </a:solidFill>
                <a:latin typeface="Aptos (Corpo)"/>
              </a:rPr>
            </a:br>
            <a:r>
              <a:rPr lang="it-IT" sz="1600" i="1" dirty="0">
                <a:solidFill>
                  <a:srgbClr val="8CA72B"/>
                </a:solidFill>
                <a:latin typeface="Aptos (Corpo)"/>
              </a:rPr>
              <a:t>(Task 3.5)</a:t>
            </a:r>
            <a:endParaRPr lang="en-US" sz="1600" i="1" dirty="0">
              <a:solidFill>
                <a:srgbClr val="8CA72B"/>
              </a:solidFill>
              <a:latin typeface="Aptos (Corpo)"/>
            </a:endParaRPr>
          </a:p>
        </p:txBody>
      </p:sp>
      <p:sp>
        <p:nvSpPr>
          <p:cNvPr id="23" name="Freccia a destra 22">
            <a:extLst>
              <a:ext uri="{FF2B5EF4-FFF2-40B4-BE49-F238E27FC236}">
                <a16:creationId xmlns:a16="http://schemas.microsoft.com/office/drawing/2014/main" id="{9EFA2AF0-C385-3AE4-C44B-F4A6EEEC0DBC}"/>
              </a:ext>
            </a:extLst>
          </p:cNvPr>
          <p:cNvSpPr/>
          <p:nvPr/>
        </p:nvSpPr>
        <p:spPr>
          <a:xfrm>
            <a:off x="3567979" y="3463219"/>
            <a:ext cx="819150" cy="584775"/>
          </a:xfrm>
          <a:prstGeom prst="rightArrow">
            <a:avLst/>
          </a:prstGeom>
          <a:solidFill>
            <a:srgbClr val="A4C137"/>
          </a:solidFill>
          <a:ln>
            <a:solidFill>
              <a:srgbClr val="A4C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 name="Gruppo 53">
            <a:extLst>
              <a:ext uri="{FF2B5EF4-FFF2-40B4-BE49-F238E27FC236}">
                <a16:creationId xmlns:a16="http://schemas.microsoft.com/office/drawing/2014/main" id="{9DAB36DC-5816-C0DF-2009-DD7E6D2C6CA3}"/>
              </a:ext>
            </a:extLst>
          </p:cNvPr>
          <p:cNvGrpSpPr/>
          <p:nvPr/>
        </p:nvGrpSpPr>
        <p:grpSpPr>
          <a:xfrm>
            <a:off x="10004167" y="2754187"/>
            <a:ext cx="1241510" cy="2140831"/>
            <a:chOff x="10589983" y="1990149"/>
            <a:chExt cx="1455115" cy="2908920"/>
          </a:xfrm>
        </p:grpSpPr>
        <p:pic>
          <p:nvPicPr>
            <p:cNvPr id="20" name="Immagine 19" descr="Immagine che contiene tubo, cilindro&#10;&#10;Descrizione generata automaticamente">
              <a:extLst>
                <a:ext uri="{FF2B5EF4-FFF2-40B4-BE49-F238E27FC236}">
                  <a16:creationId xmlns:a16="http://schemas.microsoft.com/office/drawing/2014/main" id="{9A1D47DE-9366-46A1-6077-49926B040596}"/>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589983" y="1990149"/>
              <a:ext cx="1455115" cy="2877701"/>
            </a:xfrm>
            <a:prstGeom prst="rect">
              <a:avLst/>
            </a:prstGeom>
          </p:spPr>
        </p:pic>
        <p:pic>
          <p:nvPicPr>
            <p:cNvPr id="25" name="Picture 2" descr="Measuring ruler tape for tool roulette">
              <a:extLst>
                <a:ext uri="{FF2B5EF4-FFF2-40B4-BE49-F238E27FC236}">
                  <a16:creationId xmlns:a16="http://schemas.microsoft.com/office/drawing/2014/main" id="{5CE8B921-5AD0-E681-80B9-C1C9C4A269C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10380847" y="3259378"/>
              <a:ext cx="2627441" cy="651941"/>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a:extLst>
                <a:ext uri="{FF2B5EF4-FFF2-40B4-BE49-F238E27FC236}">
                  <a16:creationId xmlns:a16="http://schemas.microsoft.com/office/drawing/2014/main" id="{B6815656-A0E3-75BD-B6EC-3AD7E4EDB13E}"/>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431104">
              <a:off x="10962132" y="2310303"/>
              <a:ext cx="897100" cy="897100"/>
            </a:xfrm>
            <a:prstGeom prst="rect">
              <a:avLst/>
            </a:prstGeom>
          </p:spPr>
        </p:pic>
      </p:grpSp>
      <p:cxnSp>
        <p:nvCxnSpPr>
          <p:cNvPr id="28" name="Connettore 2 27">
            <a:extLst>
              <a:ext uri="{FF2B5EF4-FFF2-40B4-BE49-F238E27FC236}">
                <a16:creationId xmlns:a16="http://schemas.microsoft.com/office/drawing/2014/main" id="{9613CED3-4E42-D689-881A-DE8DF2071032}"/>
              </a:ext>
            </a:extLst>
          </p:cNvPr>
          <p:cNvCxnSpPr>
            <a:cxnSpLocks/>
          </p:cNvCxnSpPr>
          <p:nvPr/>
        </p:nvCxnSpPr>
        <p:spPr>
          <a:xfrm>
            <a:off x="2991845" y="3801414"/>
            <a:ext cx="10591" cy="1177784"/>
          </a:xfrm>
          <a:prstGeom prst="straightConnector1">
            <a:avLst/>
          </a:prstGeom>
          <a:ln w="38100">
            <a:solidFill>
              <a:srgbClr val="002060"/>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1" name="Segnaposto contenuto 2">
            <a:extLst>
              <a:ext uri="{FF2B5EF4-FFF2-40B4-BE49-F238E27FC236}">
                <a16:creationId xmlns:a16="http://schemas.microsoft.com/office/drawing/2014/main" id="{F0E3C499-5D7D-080A-A885-9F51A64A0C9D}"/>
              </a:ext>
            </a:extLst>
          </p:cNvPr>
          <p:cNvSpPr txBox="1">
            <a:spLocks/>
          </p:cNvSpPr>
          <p:nvPr/>
        </p:nvSpPr>
        <p:spPr>
          <a:xfrm>
            <a:off x="1014284" y="2016045"/>
            <a:ext cx="2530938" cy="825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1B3C70"/>
                </a:solidFill>
                <a:latin typeface="Aptos (Corpo)"/>
              </a:rPr>
              <a:t>Improve</a:t>
            </a:r>
            <a:r>
              <a:rPr lang="it-IT" sz="1600" b="1" dirty="0">
                <a:solidFill>
                  <a:srgbClr val="1B3C70"/>
                </a:solidFill>
                <a:latin typeface="Aptos (Corpo)"/>
              </a:rPr>
              <a:t> </a:t>
            </a:r>
            <a:r>
              <a:rPr lang="it-IT" sz="1600" b="1" dirty="0">
                <a:solidFill>
                  <a:srgbClr val="A4C137"/>
                </a:solidFill>
                <a:latin typeface="Aptos (Corpo)"/>
              </a:rPr>
              <a:t>Nb</a:t>
            </a:r>
            <a:r>
              <a:rPr lang="it-IT" sz="1600" b="1" baseline="-25000" dirty="0">
                <a:solidFill>
                  <a:srgbClr val="A4C137"/>
                </a:solidFill>
                <a:latin typeface="Aptos (Corpo)"/>
              </a:rPr>
              <a:t>3</a:t>
            </a:r>
            <a:r>
              <a:rPr lang="it-IT" sz="1600" b="1" dirty="0">
                <a:solidFill>
                  <a:srgbClr val="A4C137"/>
                </a:solidFill>
                <a:latin typeface="Aptos (Corpo)"/>
              </a:rPr>
              <a:t>Sn</a:t>
            </a:r>
            <a:r>
              <a:rPr lang="it-IT" sz="1600" b="1" dirty="0">
                <a:solidFill>
                  <a:srgbClr val="1B3C70"/>
                </a:solidFill>
                <a:latin typeface="Aptos (Corpo)"/>
              </a:rPr>
              <a:t> coating performances</a:t>
            </a:r>
            <a:br>
              <a:rPr lang="it-IT" sz="1600" b="1" dirty="0">
                <a:solidFill>
                  <a:srgbClr val="1B3C70"/>
                </a:solidFill>
                <a:latin typeface="Aptos (Corpo)"/>
              </a:rPr>
            </a:br>
            <a:r>
              <a:rPr lang="it-IT" sz="1600" i="1" dirty="0">
                <a:solidFill>
                  <a:srgbClr val="8CA72B"/>
                </a:solidFill>
                <a:latin typeface="Aptos (Corpo)"/>
              </a:rPr>
              <a:t>(Task 3.5)</a:t>
            </a:r>
            <a:endParaRPr lang="en-US" sz="1600" i="1" dirty="0">
              <a:solidFill>
                <a:srgbClr val="8CA72B"/>
              </a:solidFill>
              <a:latin typeface="Aptos (Corpo)"/>
            </a:endParaRPr>
          </a:p>
          <a:p>
            <a:pPr marL="0" indent="0">
              <a:lnSpc>
                <a:spcPct val="100000"/>
              </a:lnSpc>
              <a:buFont typeface="Arial" panose="020B0604020202020204" pitchFamily="34" charset="0"/>
              <a:buNone/>
            </a:pPr>
            <a:r>
              <a:rPr lang="it-IT" sz="1600" b="1" dirty="0">
                <a:solidFill>
                  <a:srgbClr val="1B3C70"/>
                </a:solidFill>
                <a:latin typeface="Aptos (Corpo)"/>
              </a:rPr>
              <a:t> </a:t>
            </a:r>
            <a:endParaRPr lang="en-US" sz="1600" i="1" dirty="0">
              <a:solidFill>
                <a:srgbClr val="1B3C70"/>
              </a:solidFill>
              <a:latin typeface="Aptos (Corpo)"/>
            </a:endParaRPr>
          </a:p>
        </p:txBody>
      </p:sp>
      <p:pic>
        <p:nvPicPr>
          <p:cNvPr id="32" name="Picture 3" descr="Logo&#10;&#10;Description automatically generated">
            <a:extLst>
              <a:ext uri="{FF2B5EF4-FFF2-40B4-BE49-F238E27FC236}">
                <a16:creationId xmlns:a16="http://schemas.microsoft.com/office/drawing/2014/main" id="{234575D5-2DA2-4AF5-B08E-FB159677CA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868" y="2136069"/>
            <a:ext cx="512766" cy="295921"/>
          </a:xfrm>
          <a:prstGeom prst="rect">
            <a:avLst/>
          </a:prstGeom>
        </p:spPr>
      </p:pic>
      <p:pic>
        <p:nvPicPr>
          <p:cNvPr id="33" name="Immagine 32">
            <a:extLst>
              <a:ext uri="{FF2B5EF4-FFF2-40B4-BE49-F238E27FC236}">
                <a16:creationId xmlns:a16="http://schemas.microsoft.com/office/drawing/2014/main" id="{B2AC41DE-D9A8-4E8B-A542-6C2EA102E845}"/>
              </a:ext>
            </a:extLst>
          </p:cNvPr>
          <p:cNvPicPr>
            <a:picLocks noChangeAspect="1"/>
          </p:cNvPicPr>
          <p:nvPr/>
        </p:nvPicPr>
        <p:blipFill>
          <a:blip r:embed="rId9"/>
          <a:srcRect t="1" r="49952" b="-16683"/>
          <a:stretch>
            <a:fillRect/>
          </a:stretch>
        </p:blipFill>
        <p:spPr>
          <a:xfrm>
            <a:off x="482345" y="2509638"/>
            <a:ext cx="552746" cy="331625"/>
          </a:xfrm>
          <a:prstGeom prst="rect">
            <a:avLst/>
          </a:prstGeom>
        </p:spPr>
      </p:pic>
      <p:pic>
        <p:nvPicPr>
          <p:cNvPr id="34" name="Picture 4">
            <a:extLst>
              <a:ext uri="{FF2B5EF4-FFF2-40B4-BE49-F238E27FC236}">
                <a16:creationId xmlns:a16="http://schemas.microsoft.com/office/drawing/2014/main" id="{DF813969-B483-2979-0C4A-E748D8D97B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8765" y="5070036"/>
            <a:ext cx="431613" cy="351877"/>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E6328797-B9D8-E119-117A-BEAB8A510709}"/>
              </a:ext>
            </a:extLst>
          </p:cNvPr>
          <p:cNvSpPr txBox="1"/>
          <p:nvPr/>
        </p:nvSpPr>
        <p:spPr>
          <a:xfrm>
            <a:off x="4582717" y="1998338"/>
            <a:ext cx="2251129" cy="830997"/>
          </a:xfrm>
          <a:prstGeom prst="rect">
            <a:avLst/>
          </a:prstGeom>
          <a:noFill/>
        </p:spPr>
        <p:txBody>
          <a:bodyPr wrap="square">
            <a:spAutoFit/>
          </a:bodyPr>
          <a:lstStyle/>
          <a:p>
            <a:r>
              <a:rPr lang="it-IT" sz="1600" b="1" dirty="0" err="1">
                <a:solidFill>
                  <a:srgbClr val="A4C137"/>
                </a:solidFill>
                <a:latin typeface="Aptos (Corpo)"/>
              </a:rPr>
              <a:t>flux</a:t>
            </a:r>
            <a:r>
              <a:rPr lang="it-IT" sz="1600" b="1" dirty="0">
                <a:solidFill>
                  <a:srgbClr val="A4C137"/>
                </a:solidFill>
                <a:latin typeface="Aptos (Corpo)"/>
              </a:rPr>
              <a:t> trapping </a:t>
            </a:r>
            <a:r>
              <a:rPr lang="it-IT" sz="1600" b="1" dirty="0">
                <a:solidFill>
                  <a:srgbClr val="1B3C70"/>
                </a:solidFill>
                <a:latin typeface="Aptos (Corpo)"/>
              </a:rPr>
              <a:t>test on planar samples</a:t>
            </a:r>
            <a:br>
              <a:rPr lang="it-IT" sz="1600" b="1" dirty="0">
                <a:solidFill>
                  <a:srgbClr val="A4C137"/>
                </a:solidFill>
                <a:latin typeface="Aptos (Corpo)"/>
              </a:rPr>
            </a:br>
            <a:r>
              <a:rPr lang="it-IT" sz="1600" i="1" dirty="0">
                <a:solidFill>
                  <a:srgbClr val="8CA72B"/>
                </a:solidFill>
                <a:latin typeface="Aptos (Corpo)"/>
              </a:rPr>
              <a:t>(Task 3.2)</a:t>
            </a:r>
            <a:endParaRPr lang="en-US" sz="1600" i="1" dirty="0">
              <a:solidFill>
                <a:srgbClr val="8CA72B"/>
              </a:solidFill>
              <a:latin typeface="Aptos (Corpo)"/>
            </a:endParaRPr>
          </a:p>
        </p:txBody>
      </p:sp>
      <p:pic>
        <p:nvPicPr>
          <p:cNvPr id="46" name="Picture 4">
            <a:extLst>
              <a:ext uri="{FF2B5EF4-FFF2-40B4-BE49-F238E27FC236}">
                <a16:creationId xmlns:a16="http://schemas.microsoft.com/office/drawing/2014/main" id="{5FC05DA2-FC70-8895-FBE5-056B659831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4824" y="5062993"/>
            <a:ext cx="431613" cy="351877"/>
          </a:xfrm>
          <a:prstGeom prst="rect">
            <a:avLst/>
          </a:prstGeom>
          <a:noFill/>
          <a:extLst>
            <a:ext uri="{909E8E84-426E-40DD-AFC4-6F175D3DCCD1}">
              <a14:hiddenFill xmlns:a14="http://schemas.microsoft.com/office/drawing/2010/main">
                <a:solidFill>
                  <a:srgbClr val="FFFFFF"/>
                </a:solidFill>
              </a14:hiddenFill>
            </a:ext>
          </a:extLst>
        </p:spPr>
      </p:pic>
      <p:pic>
        <p:nvPicPr>
          <p:cNvPr id="48" name="Immagine 47">
            <a:extLst>
              <a:ext uri="{FF2B5EF4-FFF2-40B4-BE49-F238E27FC236}">
                <a16:creationId xmlns:a16="http://schemas.microsoft.com/office/drawing/2014/main" id="{4AE34E01-15A6-C92B-D6AC-63358DA9006A}"/>
              </a:ext>
            </a:extLst>
          </p:cNvPr>
          <p:cNvPicPr>
            <a:picLocks noChangeAspect="1"/>
          </p:cNvPicPr>
          <p:nvPr/>
        </p:nvPicPr>
        <p:blipFill>
          <a:blip r:embed="rId9"/>
          <a:srcRect t="1" r="49952" b="-16683"/>
          <a:stretch>
            <a:fillRect/>
          </a:stretch>
        </p:blipFill>
        <p:spPr>
          <a:xfrm>
            <a:off x="3955733" y="2074797"/>
            <a:ext cx="552746" cy="331625"/>
          </a:xfrm>
          <a:prstGeom prst="rect">
            <a:avLst/>
          </a:prstGeom>
        </p:spPr>
      </p:pic>
      <p:pic>
        <p:nvPicPr>
          <p:cNvPr id="49" name="Picture 2" descr="Helmholtz-Zentrum Berlin - Wikipedia">
            <a:extLst>
              <a:ext uri="{FF2B5EF4-FFF2-40B4-BE49-F238E27FC236}">
                <a16:creationId xmlns:a16="http://schemas.microsoft.com/office/drawing/2014/main" id="{238347B4-8228-B40C-1B98-13F6D543C05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17113" y="2449155"/>
            <a:ext cx="688461" cy="235479"/>
          </a:xfrm>
          <a:prstGeom prst="rect">
            <a:avLst/>
          </a:prstGeom>
          <a:noFill/>
          <a:extLst>
            <a:ext uri="{909E8E84-426E-40DD-AFC4-6F175D3DCCD1}">
              <a14:hiddenFill xmlns:a14="http://schemas.microsoft.com/office/drawing/2010/main">
                <a:solidFill>
                  <a:srgbClr val="FFFFFF"/>
                </a:solidFill>
              </a14:hiddenFill>
            </a:ext>
          </a:extLst>
        </p:spPr>
      </p:pic>
      <p:sp>
        <p:nvSpPr>
          <p:cNvPr id="50" name="Freccia a destra 49">
            <a:extLst>
              <a:ext uri="{FF2B5EF4-FFF2-40B4-BE49-F238E27FC236}">
                <a16:creationId xmlns:a16="http://schemas.microsoft.com/office/drawing/2014/main" id="{51602066-F4F2-4EDD-383D-CCE89BA61826}"/>
              </a:ext>
            </a:extLst>
          </p:cNvPr>
          <p:cNvSpPr/>
          <p:nvPr/>
        </p:nvSpPr>
        <p:spPr>
          <a:xfrm>
            <a:off x="6457356" y="3453151"/>
            <a:ext cx="819150" cy="584775"/>
          </a:xfrm>
          <a:prstGeom prst="rightArrow">
            <a:avLst/>
          </a:prstGeom>
          <a:solidFill>
            <a:srgbClr val="A4C137"/>
          </a:solidFill>
          <a:ln>
            <a:solidFill>
              <a:srgbClr val="A4C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 name="Picture 3" descr="Logo&#10;&#10;Description automatically generated">
            <a:extLst>
              <a:ext uri="{FF2B5EF4-FFF2-40B4-BE49-F238E27FC236}">
                <a16:creationId xmlns:a16="http://schemas.microsoft.com/office/drawing/2014/main" id="{CCD44ACE-F5FD-E16B-9350-BCA7CA48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9350" y="2085470"/>
            <a:ext cx="512766" cy="295921"/>
          </a:xfrm>
          <a:prstGeom prst="rect">
            <a:avLst/>
          </a:prstGeom>
        </p:spPr>
      </p:pic>
      <p:pic>
        <p:nvPicPr>
          <p:cNvPr id="52" name="Immagine 51">
            <a:extLst>
              <a:ext uri="{FF2B5EF4-FFF2-40B4-BE49-F238E27FC236}">
                <a16:creationId xmlns:a16="http://schemas.microsoft.com/office/drawing/2014/main" id="{18475BB5-B5DA-8D6E-2635-C45C045BEFFD}"/>
              </a:ext>
            </a:extLst>
          </p:cNvPr>
          <p:cNvPicPr>
            <a:picLocks noChangeAspect="1"/>
          </p:cNvPicPr>
          <p:nvPr/>
        </p:nvPicPr>
        <p:blipFill>
          <a:blip r:embed="rId9"/>
          <a:srcRect t="1" r="49952" b="-16683"/>
          <a:stretch>
            <a:fillRect/>
          </a:stretch>
        </p:blipFill>
        <p:spPr>
          <a:xfrm>
            <a:off x="7226827" y="2459039"/>
            <a:ext cx="552746" cy="331625"/>
          </a:xfrm>
          <a:prstGeom prst="rect">
            <a:avLst/>
          </a:prstGeom>
        </p:spPr>
      </p:pic>
      <p:sp>
        <p:nvSpPr>
          <p:cNvPr id="53" name="Freccia a destra 52">
            <a:extLst>
              <a:ext uri="{FF2B5EF4-FFF2-40B4-BE49-F238E27FC236}">
                <a16:creationId xmlns:a16="http://schemas.microsoft.com/office/drawing/2014/main" id="{085A503A-4838-C64A-A36F-5F01F8F135B2}"/>
              </a:ext>
            </a:extLst>
          </p:cNvPr>
          <p:cNvSpPr/>
          <p:nvPr/>
        </p:nvSpPr>
        <p:spPr>
          <a:xfrm>
            <a:off x="8866726" y="3454975"/>
            <a:ext cx="819150" cy="584775"/>
          </a:xfrm>
          <a:prstGeom prst="rightArrow">
            <a:avLst/>
          </a:prstGeom>
          <a:solidFill>
            <a:srgbClr val="A4C137"/>
          </a:solidFill>
          <a:ln>
            <a:solidFill>
              <a:srgbClr val="A4C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5" name="Picture 2" descr="Helmholtz-Zentrum Berlin - Wikipedia">
            <a:extLst>
              <a:ext uri="{FF2B5EF4-FFF2-40B4-BE49-F238E27FC236}">
                <a16:creationId xmlns:a16="http://schemas.microsoft.com/office/drawing/2014/main" id="{A9800732-53CE-ED2A-1F5F-2F2409136B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24768" y="5073545"/>
            <a:ext cx="854431" cy="2922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novate for Sustainable Accelerating Systems: Kick-Off Meeting">
            <a:extLst>
              <a:ext uri="{FF2B5EF4-FFF2-40B4-BE49-F238E27FC236}">
                <a16:creationId xmlns:a16="http://schemas.microsoft.com/office/drawing/2014/main" id="{B3B48DD0-6A61-8266-512D-802C966181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5">
            <a:extLst>
              <a:ext uri="{FF2B5EF4-FFF2-40B4-BE49-F238E27FC236}">
                <a16:creationId xmlns:a16="http://schemas.microsoft.com/office/drawing/2014/main" id="{D5E1B94B-2418-A5BE-2983-0FF3DFC21CB4}"/>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sp>
        <p:nvSpPr>
          <p:cNvPr id="24" name="CasellaDiTesto 23">
            <a:extLst>
              <a:ext uri="{FF2B5EF4-FFF2-40B4-BE49-F238E27FC236}">
                <a16:creationId xmlns:a16="http://schemas.microsoft.com/office/drawing/2014/main" id="{10943904-06C5-91C5-856B-C76627678992}"/>
              </a:ext>
            </a:extLst>
          </p:cNvPr>
          <p:cNvSpPr txBox="1"/>
          <p:nvPr/>
        </p:nvSpPr>
        <p:spPr>
          <a:xfrm>
            <a:off x="474868" y="1424077"/>
            <a:ext cx="3199609" cy="461665"/>
          </a:xfrm>
          <a:prstGeom prst="rect">
            <a:avLst/>
          </a:prstGeom>
          <a:noFill/>
        </p:spPr>
        <p:txBody>
          <a:bodyPr wrap="square">
            <a:sp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WORK-FLOW</a:t>
            </a:r>
          </a:p>
        </p:txBody>
      </p:sp>
    </p:spTree>
    <p:extLst>
      <p:ext uri="{BB962C8B-B14F-4D97-AF65-F5344CB8AC3E}">
        <p14:creationId xmlns:p14="http://schemas.microsoft.com/office/powerpoint/2010/main" val="124880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E103C-804E-2AB5-FB31-7AC4E34629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1DE3CE-3C68-DEE3-87A1-630767B07467}"/>
              </a:ext>
            </a:extLst>
          </p:cNvPr>
          <p:cNvSpPr txBox="1"/>
          <p:nvPr/>
        </p:nvSpPr>
        <p:spPr>
          <a:xfrm>
            <a:off x="3050258" y="343763"/>
            <a:ext cx="6576096" cy="646331"/>
          </a:xfrm>
          <a:prstGeom prst="rect">
            <a:avLst/>
          </a:prstGeom>
          <a:noFill/>
        </p:spPr>
        <p:txBody>
          <a:bodyPr wrap="none" rtlCol="0">
            <a:spAutoFit/>
          </a:bodyPr>
          <a:lstStyle/>
          <a:p>
            <a:r>
              <a:rPr lang="en-GB" sz="2400" b="1" dirty="0">
                <a:solidFill>
                  <a:srgbClr val="002060"/>
                </a:solidFill>
              </a:rPr>
              <a:t> </a:t>
            </a:r>
            <a:r>
              <a:rPr lang="en-US" sz="2400" b="1" dirty="0">
                <a:solidFill>
                  <a:srgbClr val="A1BF31"/>
                </a:solidFill>
              </a:rPr>
              <a:t>WP3</a:t>
            </a:r>
            <a:r>
              <a:rPr lang="en-US" sz="2400" b="1" dirty="0">
                <a:solidFill>
                  <a:srgbClr val="1B3C70"/>
                </a:solidFill>
              </a:rPr>
              <a:t>  Nb</a:t>
            </a:r>
            <a:r>
              <a:rPr lang="en-US" sz="2400" b="1" baseline="-25000" dirty="0">
                <a:solidFill>
                  <a:srgbClr val="1B3C70"/>
                </a:solidFill>
              </a:rPr>
              <a:t>3</a:t>
            </a:r>
            <a:r>
              <a:rPr lang="en-US" sz="2400" b="1" dirty="0">
                <a:solidFill>
                  <a:srgbClr val="1B3C70"/>
                </a:solidFill>
              </a:rPr>
              <a:t>Sn on Cu: </a:t>
            </a:r>
            <a:r>
              <a:rPr lang="it-IT" sz="3600" b="1" dirty="0">
                <a:solidFill>
                  <a:schemeClr val="bg2">
                    <a:lumMod val="50000"/>
                  </a:schemeClr>
                </a:solidFill>
              </a:rPr>
              <a:t>Key </a:t>
            </a:r>
            <a:r>
              <a:rPr lang="it-IT" sz="3600" b="1" dirty="0" err="1">
                <a:solidFill>
                  <a:schemeClr val="bg2">
                    <a:lumMod val="50000"/>
                  </a:schemeClr>
                </a:solidFill>
              </a:rPr>
              <a:t>Outcomes</a:t>
            </a:r>
            <a:r>
              <a:rPr lang="it-IT" sz="3600" b="1" dirty="0">
                <a:solidFill>
                  <a:schemeClr val="bg2">
                    <a:lumMod val="50000"/>
                  </a:schemeClr>
                </a:solidFill>
              </a:rPr>
              <a:t> (1)</a:t>
            </a:r>
            <a:endParaRPr lang="en-BE" sz="24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EB813C9C-8C84-501F-A76C-7F3D41F5C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25" name="Segnaposto numero diapositiva 124">
            <a:extLst>
              <a:ext uri="{FF2B5EF4-FFF2-40B4-BE49-F238E27FC236}">
                <a16:creationId xmlns:a16="http://schemas.microsoft.com/office/drawing/2014/main" id="{904C0164-E0F1-405B-6EE8-3EA7BC22223E}"/>
              </a:ext>
            </a:extLst>
          </p:cNvPr>
          <p:cNvSpPr>
            <a:spLocks noGrp="1"/>
          </p:cNvSpPr>
          <p:nvPr>
            <p:ph type="sldNum" sz="quarter" idx="12"/>
          </p:nvPr>
        </p:nvSpPr>
        <p:spPr/>
        <p:txBody>
          <a:bodyPr/>
          <a:lstStyle/>
          <a:p>
            <a:fld id="{4068FCCF-9A80-B240-8D85-84F960565AFA}" type="slidenum">
              <a:rPr lang="en-BE" smtClean="0"/>
              <a:t>7</a:t>
            </a:fld>
            <a:endParaRPr lang="en-BE"/>
          </a:p>
        </p:txBody>
      </p:sp>
      <p:sp>
        <p:nvSpPr>
          <p:cNvPr id="9" name="Segnaposto contenuto 2">
            <a:extLst>
              <a:ext uri="{FF2B5EF4-FFF2-40B4-BE49-F238E27FC236}">
                <a16:creationId xmlns:a16="http://schemas.microsoft.com/office/drawing/2014/main" id="{B42AC1C6-7A82-EC74-1890-8D280A7CBA8A}"/>
              </a:ext>
            </a:extLst>
          </p:cNvPr>
          <p:cNvSpPr>
            <a:spLocks noGrp="1"/>
          </p:cNvSpPr>
          <p:nvPr>
            <p:ph idx="1"/>
          </p:nvPr>
        </p:nvSpPr>
        <p:spPr>
          <a:xfrm>
            <a:off x="543900" y="1319532"/>
            <a:ext cx="6488350" cy="901294"/>
          </a:xfrm>
        </p:spPr>
        <p:txBody>
          <a:bodyPr>
            <a:noAutofit/>
          </a:bodyPr>
          <a:lstStyle/>
          <a:p>
            <a:pPr marL="0" indent="0">
              <a:lnSpc>
                <a:spcPct val="100000"/>
              </a:lnSpc>
              <a:buNone/>
            </a:pPr>
            <a:r>
              <a:rPr lang="it-IT" sz="2400" b="1" dirty="0">
                <a:solidFill>
                  <a:srgbClr val="8CA72B"/>
                </a:solidFill>
              </a:rPr>
              <a:t>Advanced </a:t>
            </a:r>
            <a:r>
              <a:rPr lang="it-IT" sz="2400" b="1" dirty="0" err="1">
                <a:solidFill>
                  <a:srgbClr val="8CA72B"/>
                </a:solidFill>
              </a:rPr>
              <a:t>characterization</a:t>
            </a:r>
            <a:r>
              <a:rPr lang="it-IT" sz="2400" b="1" dirty="0">
                <a:solidFill>
                  <a:srgbClr val="8CA72B"/>
                </a:solidFill>
              </a:rPr>
              <a:t> facilities</a:t>
            </a:r>
            <a:br>
              <a:rPr lang="it-IT" sz="2400" b="1" dirty="0">
                <a:solidFill>
                  <a:srgbClr val="8CA72B"/>
                </a:solidFill>
              </a:rPr>
            </a:br>
            <a:r>
              <a:rPr lang="it-IT" sz="1600" dirty="0">
                <a:solidFill>
                  <a:srgbClr val="8CA72B"/>
                </a:solidFill>
              </a:rPr>
              <a:t>(task 3.2 and 3.3)</a:t>
            </a:r>
            <a:endParaRPr lang="en-US" sz="4000" i="1" dirty="0">
              <a:solidFill>
                <a:srgbClr val="8CA72B"/>
              </a:solidFill>
            </a:endParaRPr>
          </a:p>
        </p:txBody>
      </p:sp>
      <p:cxnSp>
        <p:nvCxnSpPr>
          <p:cNvPr id="10" name="Connettore diritto 9">
            <a:extLst>
              <a:ext uri="{FF2B5EF4-FFF2-40B4-BE49-F238E27FC236}">
                <a16:creationId xmlns:a16="http://schemas.microsoft.com/office/drawing/2014/main" id="{52D39FAF-5F75-85CC-F54C-C4345D86A053}"/>
              </a:ext>
            </a:extLst>
          </p:cNvPr>
          <p:cNvCxnSpPr/>
          <p:nvPr/>
        </p:nvCxnSpPr>
        <p:spPr>
          <a:xfrm>
            <a:off x="6787056" y="1308050"/>
            <a:ext cx="0" cy="5112373"/>
          </a:xfrm>
          <a:prstGeom prst="line">
            <a:avLst/>
          </a:prstGeom>
          <a:ln w="38100">
            <a:solidFill>
              <a:srgbClr val="A4C137"/>
            </a:solidFill>
          </a:ln>
        </p:spPr>
        <p:style>
          <a:lnRef idx="2">
            <a:schemeClr val="accent1"/>
          </a:lnRef>
          <a:fillRef idx="0">
            <a:schemeClr val="accent1"/>
          </a:fillRef>
          <a:effectRef idx="1">
            <a:schemeClr val="accent1"/>
          </a:effectRef>
          <a:fontRef idx="minor">
            <a:schemeClr val="tx1"/>
          </a:fontRef>
        </p:style>
      </p:cxnSp>
      <p:sp>
        <p:nvSpPr>
          <p:cNvPr id="11" name="TextBox 28">
            <a:extLst>
              <a:ext uri="{FF2B5EF4-FFF2-40B4-BE49-F238E27FC236}">
                <a16:creationId xmlns:a16="http://schemas.microsoft.com/office/drawing/2014/main" id="{2A2B82A3-E835-DD5E-120A-42FC2B2F90FB}"/>
              </a:ext>
            </a:extLst>
          </p:cNvPr>
          <p:cNvSpPr txBox="1"/>
          <p:nvPr/>
        </p:nvSpPr>
        <p:spPr>
          <a:xfrm>
            <a:off x="1142400" y="2182193"/>
            <a:ext cx="2442504" cy="410369"/>
          </a:xfrm>
          <a:prstGeom prst="rect">
            <a:avLst/>
          </a:prstGeom>
          <a:noFill/>
        </p:spPr>
        <p:txBody>
          <a:bodyPr wrap="square">
            <a:spAutoFit/>
          </a:bodyPr>
          <a:lstStyle/>
          <a:p>
            <a:pPr>
              <a:lnSpc>
                <a:spcPct val="107000"/>
              </a:lnSpc>
              <a:spcAft>
                <a:spcPts val="800"/>
              </a:spcAft>
              <a:buNone/>
            </a:pPr>
            <a:r>
              <a:rPr lang="en-GB" sz="2000" b="1" dirty="0">
                <a:solidFill>
                  <a:srgbClr val="002060"/>
                </a:solidFill>
                <a:effectLst/>
                <a:ea typeface="Times New Roman" panose="02020603050405020304" pitchFamily="18" charset="0"/>
                <a:cs typeface="Times New Roman" panose="02020603050405020304" pitchFamily="18" charset="0"/>
              </a:rPr>
              <a:t>Flux trapping</a:t>
            </a:r>
          </a:p>
        </p:txBody>
      </p:sp>
      <p:sp>
        <p:nvSpPr>
          <p:cNvPr id="12" name="TextBox 28">
            <a:extLst>
              <a:ext uri="{FF2B5EF4-FFF2-40B4-BE49-F238E27FC236}">
                <a16:creationId xmlns:a16="http://schemas.microsoft.com/office/drawing/2014/main" id="{45D02BF6-F5E4-DF21-B549-5149F328D09C}"/>
              </a:ext>
            </a:extLst>
          </p:cNvPr>
          <p:cNvSpPr txBox="1"/>
          <p:nvPr/>
        </p:nvSpPr>
        <p:spPr>
          <a:xfrm>
            <a:off x="3685397" y="2176659"/>
            <a:ext cx="2442505" cy="410369"/>
          </a:xfrm>
          <a:prstGeom prst="rect">
            <a:avLst/>
          </a:prstGeom>
          <a:noFill/>
        </p:spPr>
        <p:txBody>
          <a:bodyPr wrap="square">
            <a:spAutoFit/>
          </a:bodyPr>
          <a:lstStyle/>
          <a:p>
            <a:pPr algn="ctr">
              <a:lnSpc>
                <a:spcPct val="107000"/>
              </a:lnSpc>
              <a:spcAft>
                <a:spcPts val="800"/>
              </a:spcAft>
              <a:buNone/>
            </a:pPr>
            <a:r>
              <a:rPr lang="en-GB" sz="2000" b="1" dirty="0">
                <a:solidFill>
                  <a:srgbClr val="002060"/>
                </a:solidFill>
                <a:ea typeface="Times New Roman" panose="02020603050405020304" pitchFamily="18" charset="0"/>
                <a:cs typeface="Times New Roman" panose="02020603050405020304" pitchFamily="18" charset="0"/>
              </a:rPr>
              <a:t>Tunability</a:t>
            </a:r>
          </a:p>
        </p:txBody>
      </p:sp>
      <p:sp>
        <p:nvSpPr>
          <p:cNvPr id="13" name="CasellaDiTesto 12">
            <a:extLst>
              <a:ext uri="{FF2B5EF4-FFF2-40B4-BE49-F238E27FC236}">
                <a16:creationId xmlns:a16="http://schemas.microsoft.com/office/drawing/2014/main" id="{72FDF6A4-EFEA-6DB4-055D-DBEBA78339DC}"/>
              </a:ext>
            </a:extLst>
          </p:cNvPr>
          <p:cNvSpPr txBox="1"/>
          <p:nvPr/>
        </p:nvSpPr>
        <p:spPr>
          <a:xfrm>
            <a:off x="6943799" y="2176659"/>
            <a:ext cx="4668598" cy="1169551"/>
          </a:xfrm>
          <a:prstGeom prst="rect">
            <a:avLst/>
          </a:prstGeom>
          <a:noFill/>
        </p:spPr>
        <p:txBody>
          <a:bodyPr wrap="square" lIns="91440" tIns="45720" rIns="91440" bIns="45720" anchor="t">
            <a:spAutoFit/>
          </a:bodyPr>
          <a:lstStyle/>
          <a:p>
            <a:r>
              <a:rPr lang="it-IT" b="1" dirty="0">
                <a:solidFill>
                  <a:srgbClr val="1B3C70"/>
                </a:solidFill>
              </a:rPr>
              <a:t>Al</a:t>
            </a:r>
            <a:r>
              <a:rPr lang="it-IT" b="1" baseline="-25000" dirty="0">
                <a:solidFill>
                  <a:srgbClr val="1B3C70"/>
                </a:solidFill>
              </a:rPr>
              <a:t>2</a:t>
            </a:r>
            <a:r>
              <a:rPr lang="it-IT" b="1" dirty="0">
                <a:solidFill>
                  <a:srgbClr val="1B3C70"/>
                </a:solidFill>
              </a:rPr>
              <a:t>O</a:t>
            </a:r>
            <a:r>
              <a:rPr lang="it-IT" b="1" baseline="-25000" dirty="0">
                <a:solidFill>
                  <a:srgbClr val="1B3C70"/>
                </a:solidFill>
              </a:rPr>
              <a:t>3</a:t>
            </a:r>
            <a:r>
              <a:rPr lang="it-IT" b="1" dirty="0">
                <a:solidFill>
                  <a:srgbClr val="1B3C70"/>
                </a:solidFill>
              </a:rPr>
              <a:t>, ZrO</a:t>
            </a:r>
            <a:r>
              <a:rPr lang="it-IT" b="1" baseline="-25000" dirty="0">
                <a:solidFill>
                  <a:srgbClr val="1B3C70"/>
                </a:solidFill>
              </a:rPr>
              <a:t>2 </a:t>
            </a:r>
            <a:r>
              <a:rPr lang="it-IT" b="1" dirty="0">
                <a:solidFill>
                  <a:srgbClr val="1B3C70"/>
                </a:solidFill>
              </a:rPr>
              <a:t>and </a:t>
            </a:r>
            <a:r>
              <a:rPr lang="it-IT" b="1" dirty="0" err="1">
                <a:solidFill>
                  <a:srgbClr val="1B3C70"/>
                </a:solidFill>
              </a:rPr>
              <a:t>AlZrO</a:t>
            </a:r>
            <a:r>
              <a:rPr lang="it-IT" b="1" baseline="-25000" dirty="0" err="1">
                <a:solidFill>
                  <a:srgbClr val="1B3C70"/>
                </a:solidFill>
              </a:rPr>
              <a:t>x</a:t>
            </a:r>
            <a:r>
              <a:rPr lang="it-IT" b="1" dirty="0">
                <a:solidFill>
                  <a:srgbClr val="1B3C70"/>
                </a:solidFill>
              </a:rPr>
              <a:t> </a:t>
            </a:r>
            <a:r>
              <a:rPr lang="it-IT" b="1" dirty="0" err="1">
                <a:solidFill>
                  <a:srgbClr val="1B3C70"/>
                </a:solidFill>
              </a:rPr>
              <a:t>oxides</a:t>
            </a:r>
            <a:r>
              <a:rPr lang="it-IT" b="1" dirty="0">
                <a:solidFill>
                  <a:srgbClr val="1B3C70"/>
                </a:solidFill>
              </a:rPr>
              <a:t> </a:t>
            </a:r>
            <a:r>
              <a:rPr lang="it-IT" b="1" dirty="0" err="1">
                <a:solidFill>
                  <a:srgbClr val="1B3C70"/>
                </a:solidFill>
              </a:rPr>
              <a:t>successfully</a:t>
            </a:r>
            <a:r>
              <a:rPr lang="it-IT" b="1" dirty="0">
                <a:solidFill>
                  <a:srgbClr val="1B3C70"/>
                </a:solidFill>
              </a:rPr>
              <a:t> </a:t>
            </a:r>
            <a:r>
              <a:rPr lang="it-IT" b="1" dirty="0" err="1">
                <a:solidFill>
                  <a:srgbClr val="1B3C70"/>
                </a:solidFill>
              </a:rPr>
              <a:t>coated</a:t>
            </a:r>
            <a:r>
              <a:rPr lang="it-IT" b="1" dirty="0">
                <a:solidFill>
                  <a:srgbClr val="1B3C70"/>
                </a:solidFill>
              </a:rPr>
              <a:t> by ALD and </a:t>
            </a:r>
            <a:r>
              <a:rPr lang="it-IT" b="1" dirty="0" err="1">
                <a:solidFill>
                  <a:srgbClr val="1B3C70"/>
                </a:solidFill>
              </a:rPr>
              <a:t>stable</a:t>
            </a:r>
            <a:r>
              <a:rPr lang="it-IT" b="1" dirty="0">
                <a:solidFill>
                  <a:srgbClr val="1B3C70"/>
                </a:solidFill>
              </a:rPr>
              <a:t> up to 750 °C</a:t>
            </a:r>
          </a:p>
          <a:p>
            <a:endParaRPr lang="it-IT" b="1" dirty="0">
              <a:solidFill>
                <a:srgbClr val="1B3C70"/>
              </a:solidFill>
            </a:endParaRPr>
          </a:p>
          <a:p>
            <a:r>
              <a:rPr lang="en-US" sz="1600" dirty="0">
                <a:solidFill>
                  <a:srgbClr val="1B3C70"/>
                </a:solidFill>
              </a:rPr>
              <a:t>Mitigation of thermo-electric currents proved on Nb</a:t>
            </a:r>
            <a:endParaRPr lang="it-IT" sz="1600" dirty="0">
              <a:solidFill>
                <a:srgbClr val="1B3C70"/>
              </a:solidFill>
            </a:endParaRPr>
          </a:p>
        </p:txBody>
      </p:sp>
      <p:sp>
        <p:nvSpPr>
          <p:cNvPr id="14" name="Segnaposto contenuto 2">
            <a:extLst>
              <a:ext uri="{FF2B5EF4-FFF2-40B4-BE49-F238E27FC236}">
                <a16:creationId xmlns:a16="http://schemas.microsoft.com/office/drawing/2014/main" id="{AF253BC5-E6E2-D9A4-F098-63468C15DA97}"/>
              </a:ext>
            </a:extLst>
          </p:cNvPr>
          <p:cNvSpPr txBox="1">
            <a:spLocks/>
          </p:cNvSpPr>
          <p:nvPr/>
        </p:nvSpPr>
        <p:spPr>
          <a:xfrm>
            <a:off x="6947180" y="1304833"/>
            <a:ext cx="4765748" cy="731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400" b="1" dirty="0" err="1">
                <a:solidFill>
                  <a:srgbClr val="8CA72B"/>
                </a:solidFill>
              </a:rPr>
              <a:t>Adaptive</a:t>
            </a:r>
            <a:r>
              <a:rPr lang="it-IT" sz="2400" b="1" dirty="0">
                <a:solidFill>
                  <a:srgbClr val="8CA72B"/>
                </a:solidFill>
              </a:rPr>
              <a:t> </a:t>
            </a:r>
            <a:r>
              <a:rPr lang="it-IT" sz="2400" b="1" dirty="0" err="1">
                <a:solidFill>
                  <a:srgbClr val="8CA72B"/>
                </a:solidFill>
              </a:rPr>
              <a:t>layers</a:t>
            </a:r>
            <a:br>
              <a:rPr lang="it-IT" b="1" dirty="0">
                <a:solidFill>
                  <a:srgbClr val="8CA72B"/>
                </a:solidFill>
              </a:rPr>
            </a:br>
            <a:r>
              <a:rPr lang="it-IT" sz="1600" dirty="0">
                <a:solidFill>
                  <a:srgbClr val="8CA72B"/>
                </a:solidFill>
              </a:rPr>
              <a:t>(task 3.4)</a:t>
            </a:r>
            <a:endParaRPr lang="en-US" i="1" dirty="0">
              <a:solidFill>
                <a:srgbClr val="8CA72B"/>
              </a:solidFill>
            </a:endParaRPr>
          </a:p>
        </p:txBody>
      </p:sp>
      <p:sp>
        <p:nvSpPr>
          <p:cNvPr id="15" name="CasellaDiTesto 14">
            <a:extLst>
              <a:ext uri="{FF2B5EF4-FFF2-40B4-BE49-F238E27FC236}">
                <a16:creationId xmlns:a16="http://schemas.microsoft.com/office/drawing/2014/main" id="{44C1FCBD-B1D7-E3E5-0DC6-436F59A5F83E}"/>
              </a:ext>
            </a:extLst>
          </p:cNvPr>
          <p:cNvSpPr txBox="1"/>
          <p:nvPr/>
        </p:nvSpPr>
        <p:spPr>
          <a:xfrm>
            <a:off x="1731959" y="4373597"/>
            <a:ext cx="1416162" cy="545534"/>
          </a:xfrm>
          <a:prstGeom prst="rect">
            <a:avLst/>
          </a:prstGeom>
          <a:noFill/>
        </p:spPr>
        <p:txBody>
          <a:bodyPr wrap="square">
            <a:spAutoFit/>
          </a:bodyPr>
          <a:lstStyle/>
          <a:p>
            <a:pPr>
              <a:lnSpc>
                <a:spcPct val="107000"/>
              </a:lnSpc>
              <a:spcAft>
                <a:spcPts val="800"/>
              </a:spcAft>
              <a:buNone/>
            </a:pPr>
            <a:r>
              <a:rPr lang="en-GB" sz="1400" dirty="0">
                <a:solidFill>
                  <a:srgbClr val="002060"/>
                </a:solidFill>
                <a:ea typeface="Times New Roman" panose="02020603050405020304" pitchFamily="18" charset="0"/>
                <a:cs typeface="Times New Roman" panose="02020603050405020304" pitchFamily="18" charset="0"/>
              </a:rPr>
              <a:t>CRAFT Facility built and tested</a:t>
            </a:r>
            <a:endParaRPr lang="en-US" sz="1400" b="1" dirty="0">
              <a:solidFill>
                <a:srgbClr val="002060"/>
              </a:solidFill>
              <a:effectLst/>
              <a:ea typeface="Times New Roman" panose="02020603050405020304" pitchFamily="18" charset="0"/>
              <a:cs typeface="Times New Roman" panose="02020603050405020304" pitchFamily="18" charset="0"/>
            </a:endParaRPr>
          </a:p>
        </p:txBody>
      </p:sp>
      <p:sp>
        <p:nvSpPr>
          <p:cNvPr id="16" name="CasellaDiTesto 15">
            <a:extLst>
              <a:ext uri="{FF2B5EF4-FFF2-40B4-BE49-F238E27FC236}">
                <a16:creationId xmlns:a16="http://schemas.microsoft.com/office/drawing/2014/main" id="{0293E8EE-8535-988E-46D3-5B871E7C903C}"/>
              </a:ext>
            </a:extLst>
          </p:cNvPr>
          <p:cNvSpPr txBox="1"/>
          <p:nvPr/>
        </p:nvSpPr>
        <p:spPr>
          <a:xfrm>
            <a:off x="1864640" y="2757143"/>
            <a:ext cx="2072983" cy="776046"/>
          </a:xfrm>
          <a:prstGeom prst="rect">
            <a:avLst/>
          </a:prstGeom>
          <a:noFill/>
        </p:spPr>
        <p:txBody>
          <a:bodyPr wrap="square">
            <a:spAutoFit/>
          </a:bodyPr>
          <a:lstStyle/>
          <a:p>
            <a:pPr>
              <a:lnSpc>
                <a:spcPct val="107000"/>
              </a:lnSpc>
              <a:spcAft>
                <a:spcPts val="800"/>
              </a:spcAft>
              <a:buNone/>
            </a:pPr>
            <a:r>
              <a:rPr lang="en-GB" sz="1400" dirty="0">
                <a:solidFill>
                  <a:srgbClr val="002060"/>
                </a:solidFill>
                <a:ea typeface="Times New Roman" panose="02020603050405020304" pitchFamily="18" charset="0"/>
                <a:cs typeface="Times New Roman" panose="02020603050405020304" pitchFamily="18" charset="0"/>
              </a:rPr>
              <a:t>Choke cavity and field penetration facility upgrade done</a:t>
            </a:r>
            <a:endParaRPr lang="en-US" sz="1400" b="1" dirty="0">
              <a:solidFill>
                <a:srgbClr val="002060"/>
              </a:solidFill>
              <a:effectLst/>
              <a:ea typeface="Times New Roman" panose="02020603050405020304" pitchFamily="18" charset="0"/>
              <a:cs typeface="Times New Roman" panose="02020603050405020304" pitchFamily="18" charset="0"/>
            </a:endParaRPr>
          </a:p>
        </p:txBody>
      </p:sp>
      <p:pic>
        <p:nvPicPr>
          <p:cNvPr id="17" name="Picture 7">
            <a:extLst>
              <a:ext uri="{FF2B5EF4-FFF2-40B4-BE49-F238E27FC236}">
                <a16:creationId xmlns:a16="http://schemas.microsoft.com/office/drawing/2014/main" id="{26E00F53-7D51-2BDE-8D33-456E50E5DF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8314" y="2778610"/>
            <a:ext cx="1197020" cy="1255826"/>
          </a:xfrm>
          <a:prstGeom prst="rect">
            <a:avLst/>
          </a:prstGeom>
        </p:spPr>
      </p:pic>
      <p:pic>
        <p:nvPicPr>
          <p:cNvPr id="18" name="Picture 69" descr="A picture containing text&#10;&#10;Description automatically generated">
            <a:extLst>
              <a:ext uri="{FF2B5EF4-FFF2-40B4-BE49-F238E27FC236}">
                <a16:creationId xmlns:a16="http://schemas.microsoft.com/office/drawing/2014/main" id="{A6B2EF88-6584-6D59-112B-742834D94C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0262" y="4388335"/>
            <a:ext cx="701811" cy="1641626"/>
          </a:xfrm>
          <a:prstGeom prst="rect">
            <a:avLst/>
          </a:prstGeom>
        </p:spPr>
      </p:pic>
      <p:pic>
        <p:nvPicPr>
          <p:cNvPr id="19" name="Immagine 18">
            <a:extLst>
              <a:ext uri="{FF2B5EF4-FFF2-40B4-BE49-F238E27FC236}">
                <a16:creationId xmlns:a16="http://schemas.microsoft.com/office/drawing/2014/main" id="{D8CA1603-677E-C793-D962-213A7343AE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17217" y="5740571"/>
            <a:ext cx="684776" cy="226341"/>
          </a:xfrm>
          <a:prstGeom prst="rect">
            <a:avLst/>
          </a:prstGeom>
        </p:spPr>
      </p:pic>
      <p:pic>
        <p:nvPicPr>
          <p:cNvPr id="20" name="Picture 5">
            <a:extLst>
              <a:ext uri="{FF2B5EF4-FFF2-40B4-BE49-F238E27FC236}">
                <a16:creationId xmlns:a16="http://schemas.microsoft.com/office/drawing/2014/main" id="{91DE088A-3E85-0FF8-5A3D-636DBA1D5999}"/>
              </a:ext>
            </a:extLst>
          </p:cNvPr>
          <p:cNvPicPr>
            <a:picLocks noChangeAspect="1"/>
          </p:cNvPicPr>
          <p:nvPr/>
        </p:nvPicPr>
        <p:blipFill>
          <a:blip r:embed="rId6" cstate="hqprint">
            <a:extLst>
              <a:ext uri="{28A0092B-C50C-407E-A947-70E740481C1C}">
                <a14:useLocalDpi xmlns:a14="http://schemas.microsoft.com/office/drawing/2010/main"/>
              </a:ext>
            </a:extLst>
          </a:blip>
          <a:srcRect l="-1" r="-2123" b="-14059"/>
          <a:stretch>
            <a:fillRect/>
          </a:stretch>
        </p:blipFill>
        <p:spPr>
          <a:xfrm>
            <a:off x="1949705" y="3794961"/>
            <a:ext cx="904958" cy="258383"/>
          </a:xfrm>
          <a:prstGeom prst="rect">
            <a:avLst/>
          </a:prstGeom>
        </p:spPr>
      </p:pic>
      <p:pic>
        <p:nvPicPr>
          <p:cNvPr id="21" name="Image 9">
            <a:extLst>
              <a:ext uri="{FF2B5EF4-FFF2-40B4-BE49-F238E27FC236}">
                <a16:creationId xmlns:a16="http://schemas.microsoft.com/office/drawing/2014/main" id="{4D844033-B0EF-DC9A-B96E-B4677A6492F9}"/>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7032250" y="3554742"/>
            <a:ext cx="1821388" cy="1965923"/>
          </a:xfrm>
          <a:prstGeom prst="rect">
            <a:avLst/>
          </a:prstGeom>
        </p:spPr>
      </p:pic>
      <p:grpSp>
        <p:nvGrpSpPr>
          <p:cNvPr id="22" name="Gruppo 21">
            <a:extLst>
              <a:ext uri="{FF2B5EF4-FFF2-40B4-BE49-F238E27FC236}">
                <a16:creationId xmlns:a16="http://schemas.microsoft.com/office/drawing/2014/main" id="{E55F026D-0132-3A59-0C16-9B95D97A45EE}"/>
              </a:ext>
            </a:extLst>
          </p:cNvPr>
          <p:cNvGrpSpPr/>
          <p:nvPr/>
        </p:nvGrpSpPr>
        <p:grpSpPr>
          <a:xfrm>
            <a:off x="8964557" y="3561128"/>
            <a:ext cx="2666594" cy="1965923"/>
            <a:chOff x="8964557" y="3624628"/>
            <a:chExt cx="2666594" cy="1965923"/>
          </a:xfrm>
        </p:grpSpPr>
        <p:pic>
          <p:nvPicPr>
            <p:cNvPr id="23" name="Image 18">
              <a:extLst>
                <a:ext uri="{FF2B5EF4-FFF2-40B4-BE49-F238E27FC236}">
                  <a16:creationId xmlns:a16="http://schemas.microsoft.com/office/drawing/2014/main" id="{B3879590-7B20-7800-DA8E-04A8E7A556F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64557" y="3624628"/>
              <a:ext cx="2621230" cy="1965923"/>
            </a:xfrm>
            <a:prstGeom prst="rect">
              <a:avLst/>
            </a:prstGeom>
          </p:spPr>
        </p:pic>
        <p:sp>
          <p:nvSpPr>
            <p:cNvPr id="24" name="CasellaDiTesto 23">
              <a:extLst>
                <a:ext uri="{FF2B5EF4-FFF2-40B4-BE49-F238E27FC236}">
                  <a16:creationId xmlns:a16="http://schemas.microsoft.com/office/drawing/2014/main" id="{E64C182E-F467-20E5-77FD-231058ADB006}"/>
                </a:ext>
              </a:extLst>
            </p:cNvPr>
            <p:cNvSpPr txBox="1"/>
            <p:nvPr/>
          </p:nvSpPr>
          <p:spPr>
            <a:xfrm>
              <a:off x="9180682" y="3657705"/>
              <a:ext cx="2450469" cy="276999"/>
            </a:xfrm>
            <a:prstGeom prst="rect">
              <a:avLst/>
            </a:prstGeom>
            <a:noFill/>
          </p:spPr>
          <p:txBody>
            <a:bodyPr wrap="square">
              <a:spAutoFit/>
            </a:bodyPr>
            <a:lstStyle/>
            <a:p>
              <a:r>
                <a:rPr lang="en-US" sz="1200" dirty="0">
                  <a:solidFill>
                    <a:schemeClr val="bg1"/>
                  </a:solidFill>
                </a:rPr>
                <a:t>ZrO</a:t>
              </a:r>
              <a:r>
                <a:rPr lang="en-US" sz="1200" baseline="-25000" dirty="0">
                  <a:solidFill>
                    <a:schemeClr val="bg1"/>
                  </a:solidFill>
                </a:rPr>
                <a:t>2</a:t>
              </a:r>
              <a:r>
                <a:rPr lang="en-US" sz="1200" dirty="0">
                  <a:solidFill>
                    <a:schemeClr val="bg1"/>
                  </a:solidFill>
                </a:rPr>
                <a:t> (20 nm) / Al</a:t>
              </a:r>
              <a:r>
                <a:rPr lang="en-US" sz="1200" baseline="-25000" dirty="0">
                  <a:solidFill>
                    <a:schemeClr val="bg1"/>
                  </a:solidFill>
                </a:rPr>
                <a:t>2</a:t>
              </a:r>
              <a:r>
                <a:rPr lang="en-US" sz="1200" dirty="0">
                  <a:solidFill>
                    <a:schemeClr val="bg1"/>
                  </a:solidFill>
                </a:rPr>
                <a:t>O</a:t>
              </a:r>
              <a:r>
                <a:rPr lang="en-US" sz="1200" baseline="-25000" dirty="0">
                  <a:solidFill>
                    <a:schemeClr val="bg1"/>
                  </a:solidFill>
                </a:rPr>
                <a:t>3</a:t>
              </a:r>
              <a:r>
                <a:rPr lang="en-US" sz="1200" dirty="0">
                  <a:solidFill>
                    <a:schemeClr val="bg1"/>
                  </a:solidFill>
                </a:rPr>
                <a:t> (5 nm) / Cu</a:t>
              </a:r>
              <a:endParaRPr lang="en-US" sz="1200" i="1" dirty="0">
                <a:solidFill>
                  <a:schemeClr val="bg1"/>
                </a:solidFill>
              </a:endParaRPr>
            </a:p>
          </p:txBody>
        </p:sp>
      </p:grpSp>
      <p:sp>
        <p:nvSpPr>
          <p:cNvPr id="25" name="CasellaDiTesto 24">
            <a:extLst>
              <a:ext uri="{FF2B5EF4-FFF2-40B4-BE49-F238E27FC236}">
                <a16:creationId xmlns:a16="http://schemas.microsoft.com/office/drawing/2014/main" id="{DB22792F-C6BA-C87C-8C28-B98387B80F8A}"/>
              </a:ext>
            </a:extLst>
          </p:cNvPr>
          <p:cNvSpPr txBox="1"/>
          <p:nvPr/>
        </p:nvSpPr>
        <p:spPr>
          <a:xfrm>
            <a:off x="1030262" y="6123612"/>
            <a:ext cx="1926618" cy="275332"/>
          </a:xfrm>
          <a:prstGeom prst="rect">
            <a:avLst/>
          </a:prstGeom>
          <a:noFill/>
        </p:spPr>
        <p:txBody>
          <a:bodyPr wrap="square">
            <a:spAutoFit/>
          </a:bodyPr>
          <a:lstStyle/>
          <a:p>
            <a:r>
              <a:rPr lang="en-US" sz="1200" b="1" dirty="0">
                <a:solidFill>
                  <a:srgbClr val="8CA72B"/>
                </a:solidFill>
              </a:rPr>
              <a:t>Milestone 3.1 completed</a:t>
            </a:r>
            <a:endParaRPr lang="en-US" sz="1200" b="1" i="1" dirty="0">
              <a:solidFill>
                <a:srgbClr val="8CA72B"/>
              </a:solidFill>
            </a:endParaRPr>
          </a:p>
        </p:txBody>
      </p:sp>
      <p:sp>
        <p:nvSpPr>
          <p:cNvPr id="26" name="CasellaDiTesto 25">
            <a:extLst>
              <a:ext uri="{FF2B5EF4-FFF2-40B4-BE49-F238E27FC236}">
                <a16:creationId xmlns:a16="http://schemas.microsoft.com/office/drawing/2014/main" id="{E3ECB414-CE3A-3EC7-B16D-6B55A9891B76}"/>
              </a:ext>
            </a:extLst>
          </p:cNvPr>
          <p:cNvSpPr txBox="1"/>
          <p:nvPr/>
        </p:nvSpPr>
        <p:spPr>
          <a:xfrm>
            <a:off x="8443509" y="5667262"/>
            <a:ext cx="1926618" cy="275332"/>
          </a:xfrm>
          <a:prstGeom prst="rect">
            <a:avLst/>
          </a:prstGeom>
          <a:noFill/>
        </p:spPr>
        <p:txBody>
          <a:bodyPr wrap="square">
            <a:spAutoFit/>
          </a:bodyPr>
          <a:lstStyle/>
          <a:p>
            <a:r>
              <a:rPr lang="en-US" sz="1200" b="1" dirty="0">
                <a:solidFill>
                  <a:srgbClr val="8CA72B"/>
                </a:solidFill>
              </a:rPr>
              <a:t>Milestone 3.2 completed</a:t>
            </a:r>
            <a:endParaRPr lang="en-US" sz="1200" b="1" i="1" dirty="0">
              <a:solidFill>
                <a:srgbClr val="8CA72B"/>
              </a:solidFill>
            </a:endParaRPr>
          </a:p>
        </p:txBody>
      </p:sp>
      <p:pic>
        <p:nvPicPr>
          <p:cNvPr id="27" name="Immagine 26">
            <a:extLst>
              <a:ext uri="{FF2B5EF4-FFF2-40B4-BE49-F238E27FC236}">
                <a16:creationId xmlns:a16="http://schemas.microsoft.com/office/drawing/2014/main" id="{39C16AE3-2368-DC04-C6C5-D8CC476718D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852143" y="5375575"/>
            <a:ext cx="578912" cy="193497"/>
          </a:xfrm>
          <a:prstGeom prst="rect">
            <a:avLst/>
          </a:prstGeom>
        </p:spPr>
      </p:pic>
      <p:sp>
        <p:nvSpPr>
          <p:cNvPr id="28" name="CasellaDiTesto 27">
            <a:extLst>
              <a:ext uri="{FF2B5EF4-FFF2-40B4-BE49-F238E27FC236}">
                <a16:creationId xmlns:a16="http://schemas.microsoft.com/office/drawing/2014/main" id="{639011E1-4E5B-4B53-6DD9-B3E10F7CFE8C}"/>
              </a:ext>
            </a:extLst>
          </p:cNvPr>
          <p:cNvSpPr txBox="1"/>
          <p:nvPr/>
        </p:nvSpPr>
        <p:spPr>
          <a:xfrm>
            <a:off x="4243442" y="5209711"/>
            <a:ext cx="1608701" cy="545534"/>
          </a:xfrm>
          <a:prstGeom prst="rect">
            <a:avLst/>
          </a:prstGeom>
          <a:noFill/>
        </p:spPr>
        <p:txBody>
          <a:bodyPr wrap="square">
            <a:spAutoFit/>
          </a:bodyPr>
          <a:lstStyle/>
          <a:p>
            <a:pPr>
              <a:lnSpc>
                <a:spcPct val="107000"/>
              </a:lnSpc>
              <a:spcAft>
                <a:spcPts val="800"/>
              </a:spcAft>
              <a:buNone/>
            </a:pPr>
            <a:r>
              <a:rPr lang="en-GB" sz="1400" dirty="0">
                <a:solidFill>
                  <a:srgbClr val="002060"/>
                </a:solidFill>
                <a:ea typeface="Times New Roman" panose="02020603050405020304" pitchFamily="18" charset="0"/>
                <a:cs typeface="Times New Roman" panose="02020603050405020304" pitchFamily="18" charset="0"/>
              </a:rPr>
              <a:t>Blade Tuner built and tested</a:t>
            </a:r>
            <a:endParaRPr lang="en-US" sz="1400" dirty="0">
              <a:solidFill>
                <a:srgbClr val="002060"/>
              </a:solidFill>
              <a:effectLst/>
              <a:ea typeface="Times New Roman" panose="02020603050405020304" pitchFamily="18" charset="0"/>
              <a:cs typeface="Times New Roman" panose="02020603050405020304" pitchFamily="18" charset="0"/>
            </a:endParaRPr>
          </a:p>
        </p:txBody>
      </p:sp>
      <p:sp>
        <p:nvSpPr>
          <p:cNvPr id="29" name="CasellaDiTesto 28">
            <a:extLst>
              <a:ext uri="{FF2B5EF4-FFF2-40B4-BE49-F238E27FC236}">
                <a16:creationId xmlns:a16="http://schemas.microsoft.com/office/drawing/2014/main" id="{34E23562-397F-E128-5243-0F88CC3BFC56}"/>
              </a:ext>
            </a:extLst>
          </p:cNvPr>
          <p:cNvSpPr txBox="1"/>
          <p:nvPr/>
        </p:nvSpPr>
        <p:spPr>
          <a:xfrm>
            <a:off x="4462843" y="5835525"/>
            <a:ext cx="2186640" cy="276999"/>
          </a:xfrm>
          <a:prstGeom prst="rect">
            <a:avLst/>
          </a:prstGeom>
          <a:noFill/>
        </p:spPr>
        <p:txBody>
          <a:bodyPr wrap="square">
            <a:spAutoFit/>
          </a:bodyPr>
          <a:lstStyle/>
          <a:p>
            <a:r>
              <a:rPr lang="en-US" sz="1200" b="1" dirty="0">
                <a:solidFill>
                  <a:srgbClr val="8CA72B"/>
                </a:solidFill>
              </a:rPr>
              <a:t>Deliverable 3.1 completed</a:t>
            </a:r>
            <a:endParaRPr lang="en-US" sz="1200" b="1" i="1" dirty="0">
              <a:solidFill>
                <a:srgbClr val="8CA72B"/>
              </a:solidFill>
            </a:endParaRPr>
          </a:p>
        </p:txBody>
      </p:sp>
      <p:pic>
        <p:nvPicPr>
          <p:cNvPr id="30" name="Grafik 1">
            <a:extLst>
              <a:ext uri="{FF2B5EF4-FFF2-40B4-BE49-F238E27FC236}">
                <a16:creationId xmlns:a16="http://schemas.microsoft.com/office/drawing/2014/main" id="{7F36F80B-BC9A-A87E-1E53-4E9AC55E5A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6532" y="2791585"/>
            <a:ext cx="2293194" cy="2414079"/>
          </a:xfrm>
          <a:prstGeom prst="rect">
            <a:avLst/>
          </a:prstGeom>
        </p:spPr>
      </p:pic>
      <p:pic>
        <p:nvPicPr>
          <p:cNvPr id="2" name="Picture 4">
            <a:extLst>
              <a:ext uri="{FF2B5EF4-FFF2-40B4-BE49-F238E27FC236}">
                <a16:creationId xmlns:a16="http://schemas.microsoft.com/office/drawing/2014/main" id="{2579C2C7-347C-3934-500D-3F4D66A2323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3316" y="3434500"/>
            <a:ext cx="442141" cy="36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865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78CD-960F-F9D6-2118-FF3993E834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DAE6B1-3F50-683D-63BF-FFE339B7044C}"/>
              </a:ext>
            </a:extLst>
          </p:cNvPr>
          <p:cNvSpPr txBox="1"/>
          <p:nvPr/>
        </p:nvSpPr>
        <p:spPr>
          <a:xfrm>
            <a:off x="3050258" y="343763"/>
            <a:ext cx="6576096" cy="646331"/>
          </a:xfrm>
          <a:prstGeom prst="rect">
            <a:avLst/>
          </a:prstGeom>
          <a:noFill/>
        </p:spPr>
        <p:txBody>
          <a:bodyPr wrap="none" rtlCol="0">
            <a:spAutoFit/>
          </a:bodyPr>
          <a:lstStyle/>
          <a:p>
            <a:r>
              <a:rPr lang="en-GB" sz="2400" b="1" dirty="0">
                <a:solidFill>
                  <a:srgbClr val="002060"/>
                </a:solidFill>
              </a:rPr>
              <a:t> </a:t>
            </a:r>
            <a:r>
              <a:rPr lang="en-US" sz="2400" b="1" dirty="0">
                <a:solidFill>
                  <a:srgbClr val="A1BF31"/>
                </a:solidFill>
              </a:rPr>
              <a:t>WP3</a:t>
            </a:r>
            <a:r>
              <a:rPr lang="en-US" sz="2400" b="1" dirty="0">
                <a:solidFill>
                  <a:srgbClr val="1B3C70"/>
                </a:solidFill>
              </a:rPr>
              <a:t>  Nb</a:t>
            </a:r>
            <a:r>
              <a:rPr lang="en-US" sz="2400" b="1" baseline="-25000" dirty="0">
                <a:solidFill>
                  <a:srgbClr val="1B3C70"/>
                </a:solidFill>
              </a:rPr>
              <a:t>3</a:t>
            </a:r>
            <a:r>
              <a:rPr lang="en-US" sz="2400" b="1" dirty="0">
                <a:solidFill>
                  <a:srgbClr val="1B3C70"/>
                </a:solidFill>
              </a:rPr>
              <a:t>Sn on Cu: </a:t>
            </a:r>
            <a:r>
              <a:rPr lang="it-IT" sz="3600" b="1" dirty="0">
                <a:solidFill>
                  <a:schemeClr val="bg2">
                    <a:lumMod val="50000"/>
                  </a:schemeClr>
                </a:solidFill>
              </a:rPr>
              <a:t>Key </a:t>
            </a:r>
            <a:r>
              <a:rPr lang="it-IT" sz="3600" b="1" dirty="0" err="1">
                <a:solidFill>
                  <a:schemeClr val="bg2">
                    <a:lumMod val="50000"/>
                  </a:schemeClr>
                </a:solidFill>
              </a:rPr>
              <a:t>Outcomes</a:t>
            </a:r>
            <a:r>
              <a:rPr lang="it-IT" sz="3600" b="1" dirty="0">
                <a:solidFill>
                  <a:schemeClr val="bg2">
                    <a:lumMod val="50000"/>
                  </a:schemeClr>
                </a:solidFill>
              </a:rPr>
              <a:t> (2)</a:t>
            </a:r>
            <a:endParaRPr lang="en-BE" sz="24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2C841CEF-9160-A1A7-A8B7-8205D8976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25" name="Segnaposto numero diapositiva 124">
            <a:extLst>
              <a:ext uri="{FF2B5EF4-FFF2-40B4-BE49-F238E27FC236}">
                <a16:creationId xmlns:a16="http://schemas.microsoft.com/office/drawing/2014/main" id="{EEE26774-8763-BAB8-C89A-55D1B9C71046}"/>
              </a:ext>
            </a:extLst>
          </p:cNvPr>
          <p:cNvSpPr>
            <a:spLocks noGrp="1"/>
          </p:cNvSpPr>
          <p:nvPr>
            <p:ph type="sldNum" sz="quarter" idx="12"/>
          </p:nvPr>
        </p:nvSpPr>
        <p:spPr/>
        <p:txBody>
          <a:bodyPr/>
          <a:lstStyle/>
          <a:p>
            <a:fld id="{4068FCCF-9A80-B240-8D85-84F960565AFA}" type="slidenum">
              <a:rPr lang="en-BE" smtClean="0"/>
              <a:t>8</a:t>
            </a:fld>
            <a:endParaRPr lang="en-BE"/>
          </a:p>
        </p:txBody>
      </p:sp>
      <p:pic>
        <p:nvPicPr>
          <p:cNvPr id="6" name="Immagine 5">
            <a:extLst>
              <a:ext uri="{FF2B5EF4-FFF2-40B4-BE49-F238E27FC236}">
                <a16:creationId xmlns:a16="http://schemas.microsoft.com/office/drawing/2014/main" id="{904DA6D8-643C-BC69-E93E-EEA8483FF1A2}"/>
              </a:ext>
            </a:extLst>
          </p:cNvPr>
          <p:cNvPicPr>
            <a:picLocks noChangeAspect="1"/>
          </p:cNvPicPr>
          <p:nvPr/>
        </p:nvPicPr>
        <p:blipFill>
          <a:blip r:embed="rId3"/>
          <a:stretch>
            <a:fillRect/>
          </a:stretch>
        </p:blipFill>
        <p:spPr>
          <a:xfrm>
            <a:off x="396096" y="2432261"/>
            <a:ext cx="3207551" cy="3119829"/>
          </a:xfrm>
          <a:prstGeom prst="rect">
            <a:avLst/>
          </a:prstGeom>
        </p:spPr>
      </p:pic>
      <p:grpSp>
        <p:nvGrpSpPr>
          <p:cNvPr id="7" name="Gruppo 6">
            <a:extLst>
              <a:ext uri="{FF2B5EF4-FFF2-40B4-BE49-F238E27FC236}">
                <a16:creationId xmlns:a16="http://schemas.microsoft.com/office/drawing/2014/main" id="{999AA963-0085-36BB-FB4E-85F9F6C50A04}"/>
              </a:ext>
            </a:extLst>
          </p:cNvPr>
          <p:cNvGrpSpPr/>
          <p:nvPr/>
        </p:nvGrpSpPr>
        <p:grpSpPr>
          <a:xfrm>
            <a:off x="4388209" y="2531467"/>
            <a:ext cx="1390370" cy="1473150"/>
            <a:chOff x="974507" y="4234784"/>
            <a:chExt cx="2131107" cy="2155855"/>
          </a:xfrm>
        </p:grpSpPr>
        <p:pic>
          <p:nvPicPr>
            <p:cNvPr id="8" name="Picture 35" descr="A purple circle with a hole in it&#10;&#10;AI-generated content may be incorrect.">
              <a:extLst>
                <a:ext uri="{FF2B5EF4-FFF2-40B4-BE49-F238E27FC236}">
                  <a16:creationId xmlns:a16="http://schemas.microsoft.com/office/drawing/2014/main" id="{C126F47B-46DC-7D72-B36D-7623B357FEF2}"/>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974507" y="4315769"/>
              <a:ext cx="2097947" cy="2074870"/>
            </a:xfrm>
            <a:prstGeom prst="rect">
              <a:avLst/>
            </a:prstGeom>
          </p:spPr>
        </p:pic>
        <p:sp>
          <p:nvSpPr>
            <p:cNvPr id="31" name="TextBox 37">
              <a:extLst>
                <a:ext uri="{FF2B5EF4-FFF2-40B4-BE49-F238E27FC236}">
                  <a16:creationId xmlns:a16="http://schemas.microsoft.com/office/drawing/2014/main" id="{EEB70739-85E5-6B18-ADDE-CC30BAA537EB}"/>
                </a:ext>
              </a:extLst>
            </p:cNvPr>
            <p:cNvSpPr txBox="1"/>
            <p:nvPr/>
          </p:nvSpPr>
          <p:spPr>
            <a:xfrm>
              <a:off x="1007667" y="4234784"/>
              <a:ext cx="2097947" cy="326515"/>
            </a:xfrm>
            <a:prstGeom prst="rect">
              <a:avLst/>
            </a:prstGeom>
            <a:noFill/>
          </p:spPr>
          <p:txBody>
            <a:bodyPr wrap="square">
              <a:spAutoFit/>
            </a:bodyPr>
            <a:lstStyle/>
            <a:p>
              <a:pPr algn="ctr">
                <a:lnSpc>
                  <a:spcPct val="107000"/>
                </a:lnSpc>
                <a:spcAft>
                  <a:spcPts val="800"/>
                </a:spcAft>
                <a:buNone/>
              </a:pPr>
              <a:r>
                <a:rPr lang="en-GB" sz="1000" b="1" i="1"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ignited plasma</a:t>
              </a:r>
              <a:endParaRPr lang="en-US" sz="1000" b="1" i="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grpSp>
      <p:pic>
        <p:nvPicPr>
          <p:cNvPr id="32" name="Immagine 31">
            <a:extLst>
              <a:ext uri="{FF2B5EF4-FFF2-40B4-BE49-F238E27FC236}">
                <a16:creationId xmlns:a16="http://schemas.microsoft.com/office/drawing/2014/main" id="{043C74DD-B4B2-D63E-AFC1-F8D8C0502CBB}"/>
              </a:ext>
            </a:extLst>
          </p:cNvPr>
          <p:cNvPicPr>
            <a:picLocks noChangeAspect="1"/>
          </p:cNvPicPr>
          <p:nvPr/>
        </p:nvPicPr>
        <p:blipFill>
          <a:blip r:embed="rId6" cstate="hqprint">
            <a:extLst>
              <a:ext uri="{28A0092B-C50C-407E-A947-70E740481C1C}">
                <a14:useLocalDpi xmlns:a14="http://schemas.microsoft.com/office/drawing/2010/main"/>
              </a:ext>
            </a:extLst>
          </a:blip>
          <a:srcRect l="46549" r="32160"/>
          <a:stretch>
            <a:fillRect/>
          </a:stretch>
        </p:blipFill>
        <p:spPr>
          <a:xfrm>
            <a:off x="5771428" y="2097763"/>
            <a:ext cx="2148640" cy="4237814"/>
          </a:xfrm>
          <a:prstGeom prst="rect">
            <a:avLst/>
          </a:prstGeom>
        </p:spPr>
      </p:pic>
      <p:pic>
        <p:nvPicPr>
          <p:cNvPr id="33" name="Picture 2" descr="A machine with a pipe&#10;&#10;AI-generated content may be incorrect.">
            <a:extLst>
              <a:ext uri="{FF2B5EF4-FFF2-40B4-BE49-F238E27FC236}">
                <a16:creationId xmlns:a16="http://schemas.microsoft.com/office/drawing/2014/main" id="{D14A29A2-F6EE-82DE-A623-CF60E6CF725B}"/>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202305" y="3283596"/>
            <a:ext cx="2190725" cy="2709863"/>
          </a:xfrm>
          <a:prstGeom prst="rect">
            <a:avLst/>
          </a:prstGeom>
        </p:spPr>
      </p:pic>
      <p:pic>
        <p:nvPicPr>
          <p:cNvPr id="34" name="Picture 30">
            <a:extLst>
              <a:ext uri="{FF2B5EF4-FFF2-40B4-BE49-F238E27FC236}">
                <a16:creationId xmlns:a16="http://schemas.microsoft.com/office/drawing/2014/main" id="{EA705D5C-20D8-CF50-C608-F5232CAB69DA}"/>
              </a:ext>
            </a:extLst>
          </p:cNvPr>
          <p:cNvPicPr>
            <a:picLocks noChangeAspect="1"/>
          </p:cNvPicPr>
          <p:nvPr/>
        </p:nvPicPr>
        <p:blipFill>
          <a:blip r:embed="rId8"/>
          <a:stretch>
            <a:fillRect/>
          </a:stretch>
        </p:blipFill>
        <p:spPr>
          <a:xfrm>
            <a:off x="8500245" y="2425185"/>
            <a:ext cx="2942708" cy="2188731"/>
          </a:xfrm>
          <a:prstGeom prst="rect">
            <a:avLst/>
          </a:prstGeom>
        </p:spPr>
      </p:pic>
      <p:grpSp>
        <p:nvGrpSpPr>
          <p:cNvPr id="35" name="Group 27">
            <a:extLst>
              <a:ext uri="{FF2B5EF4-FFF2-40B4-BE49-F238E27FC236}">
                <a16:creationId xmlns:a16="http://schemas.microsoft.com/office/drawing/2014/main" id="{F3F29528-0EBF-3522-166C-48CD85F67961}"/>
              </a:ext>
            </a:extLst>
          </p:cNvPr>
          <p:cNvGrpSpPr/>
          <p:nvPr/>
        </p:nvGrpSpPr>
        <p:grpSpPr>
          <a:xfrm rot="16200000">
            <a:off x="8311691" y="4282084"/>
            <a:ext cx="1377896" cy="1786323"/>
            <a:chOff x="860280" y="3745548"/>
            <a:chExt cx="1884442" cy="2569530"/>
          </a:xfrm>
        </p:grpSpPr>
        <p:pic>
          <p:nvPicPr>
            <p:cNvPr id="36" name="Picture 2" descr="A close up of a metal object&#10;&#10;AI-generated content may be incorrect.">
              <a:extLst>
                <a:ext uri="{FF2B5EF4-FFF2-40B4-BE49-F238E27FC236}">
                  <a16:creationId xmlns:a16="http://schemas.microsoft.com/office/drawing/2014/main" id="{AD747E11-A013-1F7E-D5DC-7659F4BF96F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0280" y="3926546"/>
              <a:ext cx="1787736" cy="2388532"/>
            </a:xfrm>
            <a:prstGeom prst="rect">
              <a:avLst/>
            </a:prstGeom>
            <a:noFill/>
            <a:extLst>
              <a:ext uri="{909E8E84-426E-40DD-AFC4-6F175D3DCCD1}">
                <a14:hiddenFill xmlns:a14="http://schemas.microsoft.com/office/drawing/2010/main">
                  <a:solidFill>
                    <a:srgbClr val="FFFFFF"/>
                  </a:solidFill>
                </a14:hiddenFill>
              </a:ext>
            </a:extLst>
          </p:spPr>
        </p:pic>
        <p:sp>
          <p:nvSpPr>
            <p:cNvPr id="37" name="Footer Placeholder 3">
              <a:extLst>
                <a:ext uri="{FF2B5EF4-FFF2-40B4-BE49-F238E27FC236}">
                  <a16:creationId xmlns:a16="http://schemas.microsoft.com/office/drawing/2014/main" id="{15D55BC9-156C-4F73-88BE-4141EAAB3B8F}"/>
                </a:ext>
              </a:extLst>
            </p:cNvPr>
            <p:cNvSpPr txBox="1">
              <a:spLocks/>
            </p:cNvSpPr>
            <p:nvPr/>
          </p:nvSpPr>
          <p:spPr>
            <a:xfrm rot="5400000">
              <a:off x="1433453" y="4661456"/>
              <a:ext cx="2227177" cy="395361"/>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i="1" dirty="0">
                  <a:solidFill>
                    <a:schemeClr val="bg1"/>
                  </a:solidFill>
                </a:rPr>
                <a:t>before coating</a:t>
              </a:r>
            </a:p>
          </p:txBody>
        </p:sp>
      </p:grpSp>
      <p:grpSp>
        <p:nvGrpSpPr>
          <p:cNvPr id="38" name="Group 23">
            <a:extLst>
              <a:ext uri="{FF2B5EF4-FFF2-40B4-BE49-F238E27FC236}">
                <a16:creationId xmlns:a16="http://schemas.microsoft.com/office/drawing/2014/main" id="{C0BAAA79-F37D-386D-46DD-4EABFF68EC5E}"/>
              </a:ext>
            </a:extLst>
          </p:cNvPr>
          <p:cNvGrpSpPr/>
          <p:nvPr/>
        </p:nvGrpSpPr>
        <p:grpSpPr>
          <a:xfrm rot="16200000">
            <a:off x="10018447" y="4230073"/>
            <a:ext cx="1393396" cy="1870413"/>
            <a:chOff x="2723745" y="3658520"/>
            <a:chExt cx="1925821" cy="2650206"/>
          </a:xfrm>
        </p:grpSpPr>
        <p:pic>
          <p:nvPicPr>
            <p:cNvPr id="39" name="Picture 3" descr="A close up of a circular object&#10;&#10;AI-generated content may be incorrect.">
              <a:extLst>
                <a:ext uri="{FF2B5EF4-FFF2-40B4-BE49-F238E27FC236}">
                  <a16:creationId xmlns:a16="http://schemas.microsoft.com/office/drawing/2014/main" id="{301446A8-9D83-8437-901E-1CD779165DD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723745" y="3920521"/>
              <a:ext cx="1789282" cy="2388205"/>
            </a:xfrm>
            <a:prstGeom prst="rect">
              <a:avLst/>
            </a:prstGeom>
            <a:noFill/>
            <a:extLst>
              <a:ext uri="{909E8E84-426E-40DD-AFC4-6F175D3DCCD1}">
                <a14:hiddenFill xmlns:a14="http://schemas.microsoft.com/office/drawing/2010/main">
                  <a:solidFill>
                    <a:srgbClr val="FFFFFF"/>
                  </a:solidFill>
                </a14:hiddenFill>
              </a:ext>
            </a:extLst>
          </p:spPr>
        </p:pic>
        <p:sp>
          <p:nvSpPr>
            <p:cNvPr id="40" name="Footer Placeholder 3">
              <a:extLst>
                <a:ext uri="{FF2B5EF4-FFF2-40B4-BE49-F238E27FC236}">
                  <a16:creationId xmlns:a16="http://schemas.microsoft.com/office/drawing/2014/main" id="{05E719DD-9D78-9421-51B6-79F09772B41D}"/>
                </a:ext>
              </a:extLst>
            </p:cNvPr>
            <p:cNvSpPr txBox="1">
              <a:spLocks/>
            </p:cNvSpPr>
            <p:nvPr/>
          </p:nvSpPr>
          <p:spPr>
            <a:xfrm rot="5400000">
              <a:off x="3266437" y="4582816"/>
              <a:ext cx="2307425" cy="458833"/>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i="1" dirty="0">
                  <a:solidFill>
                    <a:schemeClr val="bg1"/>
                  </a:solidFill>
                </a:rPr>
                <a:t>after coating</a:t>
              </a:r>
            </a:p>
          </p:txBody>
        </p:sp>
      </p:grpSp>
      <p:pic>
        <p:nvPicPr>
          <p:cNvPr id="41" name="Picture 5">
            <a:extLst>
              <a:ext uri="{FF2B5EF4-FFF2-40B4-BE49-F238E27FC236}">
                <a16:creationId xmlns:a16="http://schemas.microsoft.com/office/drawing/2014/main" id="{4E36CCFB-E045-59C0-F76A-8F0272FD8194}"/>
              </a:ext>
            </a:extLst>
          </p:cNvPr>
          <p:cNvPicPr>
            <a:picLocks noChangeAspect="1"/>
          </p:cNvPicPr>
          <p:nvPr/>
        </p:nvPicPr>
        <p:blipFill>
          <a:blip r:embed="rId11" cstate="hqprint">
            <a:extLst>
              <a:ext uri="{28A0092B-C50C-407E-A947-70E740481C1C}">
                <a14:useLocalDpi xmlns:a14="http://schemas.microsoft.com/office/drawing/2010/main"/>
              </a:ext>
            </a:extLst>
          </a:blip>
          <a:srcRect b="-11515"/>
          <a:stretch>
            <a:fillRect/>
          </a:stretch>
        </p:blipFill>
        <p:spPr>
          <a:xfrm>
            <a:off x="8273411" y="1903557"/>
            <a:ext cx="828452" cy="470647"/>
          </a:xfrm>
          <a:prstGeom prst="rect">
            <a:avLst/>
          </a:prstGeom>
        </p:spPr>
      </p:pic>
      <p:pic>
        <p:nvPicPr>
          <p:cNvPr id="42" name="Picture 18" descr="Logo&#10;&#10;Description automatically generated">
            <a:extLst>
              <a:ext uri="{FF2B5EF4-FFF2-40B4-BE49-F238E27FC236}">
                <a16:creationId xmlns:a16="http://schemas.microsoft.com/office/drawing/2014/main" id="{935CB5F1-B4C7-8809-EBCB-9FA7213C2E3D}"/>
              </a:ext>
            </a:extLst>
          </p:cNvPr>
          <p:cNvPicPr>
            <a:picLocks/>
          </p:cNvPicPr>
          <p:nvPr/>
        </p:nvPicPr>
        <p:blipFill>
          <a:blip r:embed="rId12" cstate="print">
            <a:extLst>
              <a:ext uri="{28A0092B-C50C-407E-A947-70E740481C1C}">
                <a14:useLocalDpi xmlns:a14="http://schemas.microsoft.com/office/drawing/2010/main"/>
              </a:ext>
            </a:extLst>
          </a:blip>
          <a:stretch>
            <a:fillRect/>
          </a:stretch>
        </p:blipFill>
        <p:spPr>
          <a:xfrm>
            <a:off x="4385805" y="1891513"/>
            <a:ext cx="812696" cy="462702"/>
          </a:xfrm>
          <a:prstGeom prst="rect">
            <a:avLst/>
          </a:prstGeom>
        </p:spPr>
      </p:pic>
      <p:sp>
        <p:nvSpPr>
          <p:cNvPr id="43" name="TextBox 28">
            <a:extLst>
              <a:ext uri="{FF2B5EF4-FFF2-40B4-BE49-F238E27FC236}">
                <a16:creationId xmlns:a16="http://schemas.microsoft.com/office/drawing/2014/main" id="{326E11D0-FC25-146C-CB3E-1996AE1DAD9C}"/>
              </a:ext>
            </a:extLst>
          </p:cNvPr>
          <p:cNvSpPr txBox="1"/>
          <p:nvPr/>
        </p:nvSpPr>
        <p:spPr>
          <a:xfrm>
            <a:off x="9074279" y="1890318"/>
            <a:ext cx="2667213" cy="476221"/>
          </a:xfrm>
          <a:prstGeom prst="rect">
            <a:avLst/>
          </a:prstGeom>
          <a:noFill/>
        </p:spPr>
        <p:txBody>
          <a:bodyPr wrap="square">
            <a:spAutoFit/>
          </a:bodyPr>
          <a:lstStyle/>
          <a:p>
            <a:pPr>
              <a:lnSpc>
                <a:spcPct val="107000"/>
              </a:lnSpc>
              <a:spcAft>
                <a:spcPts val="800"/>
              </a:spcAft>
              <a:buNone/>
            </a:pPr>
            <a:r>
              <a:rPr lang="en-GB" sz="1200" b="1" dirty="0">
                <a:solidFill>
                  <a:srgbClr val="A4C137"/>
                </a:solidFill>
                <a:ea typeface="Times New Roman" panose="02020603050405020304" pitchFamily="18" charset="0"/>
                <a:cs typeface="Times New Roman" panose="02020603050405020304" pitchFamily="18" charset="0"/>
              </a:rPr>
              <a:t>Double movable magnetrons</a:t>
            </a:r>
            <a:br>
              <a:rPr lang="en-GB" sz="1200" b="1" dirty="0">
                <a:solidFill>
                  <a:srgbClr val="A4C137"/>
                </a:solidFill>
                <a:ea typeface="Times New Roman" panose="02020603050405020304" pitchFamily="18" charset="0"/>
                <a:cs typeface="Times New Roman" panose="02020603050405020304" pitchFamily="18" charset="0"/>
              </a:rPr>
            </a:br>
            <a:r>
              <a:rPr lang="en-GB" sz="1200" b="1" dirty="0">
                <a:solidFill>
                  <a:srgbClr val="A4C137"/>
                </a:solidFill>
                <a:effectLst/>
                <a:ea typeface="Times New Roman" panose="02020603050405020304" pitchFamily="18" charset="0"/>
                <a:cs typeface="Times New Roman" panose="02020603050405020304" pitchFamily="18" charset="0"/>
              </a:rPr>
              <a:t>Fixed cavity</a:t>
            </a:r>
            <a:endParaRPr lang="en-US" sz="1200" b="1" dirty="0">
              <a:solidFill>
                <a:srgbClr val="A4C137"/>
              </a:solidFill>
              <a:effectLst/>
              <a:ea typeface="Times New Roman" panose="02020603050405020304" pitchFamily="18" charset="0"/>
              <a:cs typeface="Times New Roman" panose="02020603050405020304" pitchFamily="18" charset="0"/>
            </a:endParaRPr>
          </a:p>
        </p:txBody>
      </p:sp>
      <p:cxnSp>
        <p:nvCxnSpPr>
          <p:cNvPr id="44" name="Connettore 2 43">
            <a:extLst>
              <a:ext uri="{FF2B5EF4-FFF2-40B4-BE49-F238E27FC236}">
                <a16:creationId xmlns:a16="http://schemas.microsoft.com/office/drawing/2014/main" id="{4EADE3B3-9744-1C36-9C0A-221241B3CFB2}"/>
              </a:ext>
            </a:extLst>
          </p:cNvPr>
          <p:cNvCxnSpPr>
            <a:cxnSpLocks/>
          </p:cNvCxnSpPr>
          <p:nvPr/>
        </p:nvCxnSpPr>
        <p:spPr>
          <a:xfrm>
            <a:off x="8455792" y="3231018"/>
            <a:ext cx="1107061"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id="{737A55BF-11C4-D1B8-10CC-DEAFDF056E75}"/>
              </a:ext>
            </a:extLst>
          </p:cNvPr>
          <p:cNvCxnSpPr>
            <a:cxnSpLocks/>
          </p:cNvCxnSpPr>
          <p:nvPr/>
        </p:nvCxnSpPr>
        <p:spPr>
          <a:xfrm>
            <a:off x="10424045" y="3232493"/>
            <a:ext cx="1067898"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28">
            <a:extLst>
              <a:ext uri="{FF2B5EF4-FFF2-40B4-BE49-F238E27FC236}">
                <a16:creationId xmlns:a16="http://schemas.microsoft.com/office/drawing/2014/main" id="{C64378DA-54E9-1378-2A2B-C571BC1808A6}"/>
              </a:ext>
            </a:extLst>
          </p:cNvPr>
          <p:cNvSpPr txBox="1"/>
          <p:nvPr/>
        </p:nvSpPr>
        <p:spPr>
          <a:xfrm>
            <a:off x="5356775" y="1862440"/>
            <a:ext cx="2393722" cy="476221"/>
          </a:xfrm>
          <a:prstGeom prst="rect">
            <a:avLst/>
          </a:prstGeom>
          <a:noFill/>
        </p:spPr>
        <p:txBody>
          <a:bodyPr wrap="square">
            <a:spAutoFit/>
          </a:bodyPr>
          <a:lstStyle/>
          <a:p>
            <a:pPr>
              <a:lnSpc>
                <a:spcPct val="107000"/>
              </a:lnSpc>
              <a:spcAft>
                <a:spcPts val="800"/>
              </a:spcAft>
              <a:buNone/>
            </a:pPr>
            <a:r>
              <a:rPr lang="en-GB" sz="1200" b="1" dirty="0">
                <a:solidFill>
                  <a:srgbClr val="A4C137"/>
                </a:solidFill>
                <a:ea typeface="Times New Roman" panose="02020603050405020304" pitchFamily="18" charset="0"/>
                <a:cs typeface="Times New Roman" panose="02020603050405020304" pitchFamily="18" charset="0"/>
              </a:rPr>
              <a:t>Rectangular magnetron</a:t>
            </a:r>
            <a:br>
              <a:rPr lang="en-GB" sz="1200" b="1" dirty="0">
                <a:solidFill>
                  <a:srgbClr val="A4C137"/>
                </a:solidFill>
                <a:ea typeface="Times New Roman" panose="02020603050405020304" pitchFamily="18" charset="0"/>
                <a:cs typeface="Times New Roman" panose="02020603050405020304" pitchFamily="18" charset="0"/>
              </a:rPr>
            </a:br>
            <a:r>
              <a:rPr lang="en-GB" sz="1200" b="1" dirty="0">
                <a:solidFill>
                  <a:srgbClr val="A4C137"/>
                </a:solidFill>
                <a:effectLst/>
                <a:ea typeface="Times New Roman" panose="02020603050405020304" pitchFamily="18" charset="0"/>
                <a:cs typeface="Times New Roman" panose="02020603050405020304" pitchFamily="18" charset="0"/>
              </a:rPr>
              <a:t>Rotating Cavity</a:t>
            </a:r>
            <a:endParaRPr lang="en-US" sz="1200" b="1" dirty="0">
              <a:solidFill>
                <a:srgbClr val="A4C137"/>
              </a:solidFill>
              <a:effectLst/>
              <a:ea typeface="Times New Roman" panose="02020603050405020304" pitchFamily="18" charset="0"/>
              <a:cs typeface="Times New Roman" panose="02020603050405020304" pitchFamily="18" charset="0"/>
            </a:endParaRPr>
          </a:p>
        </p:txBody>
      </p:sp>
      <p:sp>
        <p:nvSpPr>
          <p:cNvPr id="47" name="Freccia circolare in su 46">
            <a:extLst>
              <a:ext uri="{FF2B5EF4-FFF2-40B4-BE49-F238E27FC236}">
                <a16:creationId xmlns:a16="http://schemas.microsoft.com/office/drawing/2014/main" id="{A3554A4D-B12E-B3AD-1D18-F35EC8E98F87}"/>
              </a:ext>
            </a:extLst>
          </p:cNvPr>
          <p:cNvSpPr/>
          <p:nvPr/>
        </p:nvSpPr>
        <p:spPr>
          <a:xfrm rot="5619857" flipH="1" flipV="1">
            <a:off x="6994284" y="4456830"/>
            <a:ext cx="1007158" cy="770806"/>
          </a:xfrm>
          <a:prstGeom prst="curvedUpArrow">
            <a:avLst>
              <a:gd name="adj1" fmla="val 22249"/>
              <a:gd name="adj2" fmla="val 50000"/>
              <a:gd name="adj3" fmla="val 25000"/>
            </a:avLst>
          </a:prstGeom>
          <a:solidFill>
            <a:srgbClr val="A4C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8" name="CasellaDiTesto 47">
            <a:extLst>
              <a:ext uri="{FF2B5EF4-FFF2-40B4-BE49-F238E27FC236}">
                <a16:creationId xmlns:a16="http://schemas.microsoft.com/office/drawing/2014/main" id="{9AC8D261-2580-E485-DD35-9A4567B0F85F}"/>
              </a:ext>
            </a:extLst>
          </p:cNvPr>
          <p:cNvSpPr txBox="1"/>
          <p:nvPr/>
        </p:nvSpPr>
        <p:spPr>
          <a:xfrm>
            <a:off x="8367367" y="5986035"/>
            <a:ext cx="3374125" cy="415498"/>
          </a:xfrm>
          <a:prstGeom prst="rect">
            <a:avLst/>
          </a:prstGeom>
          <a:noFill/>
        </p:spPr>
        <p:txBody>
          <a:bodyPr wrap="square">
            <a:spAutoFit/>
          </a:bodyPr>
          <a:lstStyle/>
          <a:p>
            <a:pPr algn="l">
              <a:buNone/>
            </a:pPr>
            <a:r>
              <a:rPr lang="en-US" sz="700" b="0" i="0" dirty="0">
                <a:solidFill>
                  <a:srgbClr val="A4C137"/>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N. Leicester et al., "Development of a 1.3 GHz longitudinally split RF research cavity for use in testing of superconducting thin films", in Proc. SRF2025, Tokyo, doi:10.18429/JACoW-SRF2025-TUP19</a:t>
            </a:r>
            <a:endParaRPr lang="en-US" sz="700" b="0" i="0" dirty="0">
              <a:solidFill>
                <a:srgbClr val="A4C137"/>
              </a:solidFill>
              <a:effectLst/>
              <a:latin typeface="Montserrat" panose="00000500000000000000" pitchFamily="2" charset="0"/>
            </a:endParaRPr>
          </a:p>
        </p:txBody>
      </p:sp>
      <p:sp>
        <p:nvSpPr>
          <p:cNvPr id="49" name="CasellaDiTesto 48">
            <a:extLst>
              <a:ext uri="{FF2B5EF4-FFF2-40B4-BE49-F238E27FC236}">
                <a16:creationId xmlns:a16="http://schemas.microsoft.com/office/drawing/2014/main" id="{A1B49131-DD6E-6F0C-CF47-58CC76237A29}"/>
              </a:ext>
            </a:extLst>
          </p:cNvPr>
          <p:cNvSpPr txBox="1"/>
          <p:nvPr/>
        </p:nvSpPr>
        <p:spPr>
          <a:xfrm>
            <a:off x="4433319" y="6061430"/>
            <a:ext cx="3374125" cy="415498"/>
          </a:xfrm>
          <a:prstGeom prst="rect">
            <a:avLst/>
          </a:prstGeom>
          <a:noFill/>
        </p:spPr>
        <p:txBody>
          <a:bodyPr wrap="square">
            <a:spAutoFit/>
          </a:bodyPr>
          <a:lstStyle/>
          <a:p>
            <a:pPr algn="l">
              <a:buNone/>
            </a:pP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M. Lazzari et al., "Development of a new system for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Nb₃Sn</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thin</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film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deposition</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on 1.3 GHz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cavities</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in Proc. SRF2025, Tokyo, doi:10.18429/JACoW-SRF2025-TUP31</a:t>
            </a:r>
            <a:endParaRPr lang="it-IT" sz="700" b="0" i="0" dirty="0">
              <a:solidFill>
                <a:srgbClr val="A4C137"/>
              </a:solidFill>
              <a:effectLst/>
              <a:latin typeface="Montserrat" panose="00000500000000000000" pitchFamily="2" charset="0"/>
            </a:endParaRPr>
          </a:p>
        </p:txBody>
      </p:sp>
      <p:sp>
        <p:nvSpPr>
          <p:cNvPr id="50" name="TextBox 28">
            <a:extLst>
              <a:ext uri="{FF2B5EF4-FFF2-40B4-BE49-F238E27FC236}">
                <a16:creationId xmlns:a16="http://schemas.microsoft.com/office/drawing/2014/main" id="{BE07FFFA-BD27-C5B7-C853-2C4A3DFDFB25}"/>
              </a:ext>
            </a:extLst>
          </p:cNvPr>
          <p:cNvSpPr txBox="1"/>
          <p:nvPr/>
        </p:nvSpPr>
        <p:spPr>
          <a:xfrm>
            <a:off x="4202305" y="1386940"/>
            <a:ext cx="7663814" cy="410369"/>
          </a:xfrm>
          <a:prstGeom prst="rect">
            <a:avLst/>
          </a:prstGeom>
          <a:noFill/>
        </p:spPr>
        <p:txBody>
          <a:bodyPr wrap="square">
            <a:spAutoFit/>
          </a:bodyPr>
          <a:lstStyle/>
          <a:p>
            <a:pPr>
              <a:lnSpc>
                <a:spcPct val="107000"/>
              </a:lnSpc>
              <a:spcAft>
                <a:spcPts val="800"/>
              </a:spcAft>
              <a:buNone/>
            </a:pPr>
            <a:r>
              <a:rPr lang="en-GB" sz="2000" b="1" dirty="0">
                <a:solidFill>
                  <a:srgbClr val="002060"/>
                </a:solidFill>
                <a:ea typeface="Times New Roman" panose="02020603050405020304" pitchFamily="18" charset="0"/>
                <a:cs typeface="Times New Roman" panose="02020603050405020304" pitchFamily="18" charset="0"/>
              </a:rPr>
              <a:t>2 Different 1.3 GHz coating system ready (testing phase)</a:t>
            </a:r>
            <a:endParaRPr lang="en-US" sz="2000" b="1" dirty="0">
              <a:solidFill>
                <a:srgbClr val="002060"/>
              </a:solidFill>
              <a:effectLst/>
              <a:ea typeface="Times New Roman" panose="02020603050405020304" pitchFamily="18" charset="0"/>
              <a:cs typeface="Times New Roman" panose="02020603050405020304" pitchFamily="18" charset="0"/>
            </a:endParaRPr>
          </a:p>
        </p:txBody>
      </p:sp>
      <p:sp>
        <p:nvSpPr>
          <p:cNvPr id="51" name="TextBox 28">
            <a:extLst>
              <a:ext uri="{FF2B5EF4-FFF2-40B4-BE49-F238E27FC236}">
                <a16:creationId xmlns:a16="http://schemas.microsoft.com/office/drawing/2014/main" id="{6C9A4FD6-78C2-B0E3-6801-9AB1D22F15CE}"/>
              </a:ext>
            </a:extLst>
          </p:cNvPr>
          <p:cNvSpPr txBox="1"/>
          <p:nvPr/>
        </p:nvSpPr>
        <p:spPr>
          <a:xfrm>
            <a:off x="497717" y="1386940"/>
            <a:ext cx="3499226" cy="968278"/>
          </a:xfrm>
          <a:prstGeom prst="rect">
            <a:avLst/>
          </a:prstGeom>
          <a:noFill/>
        </p:spPr>
        <p:txBody>
          <a:bodyPr wrap="square">
            <a:spAutoFit/>
          </a:bodyPr>
          <a:lstStyle/>
          <a:p>
            <a:pPr>
              <a:lnSpc>
                <a:spcPct val="107000"/>
              </a:lnSpc>
              <a:spcAft>
                <a:spcPts val="800"/>
              </a:spcAft>
              <a:buNone/>
            </a:pPr>
            <a:r>
              <a:rPr lang="en-GB" sz="2000" b="1" dirty="0">
                <a:solidFill>
                  <a:srgbClr val="002060"/>
                </a:solidFill>
                <a:latin typeface="Montserrat" panose="00000500000000000000" pitchFamily="2" charset="0"/>
                <a:ea typeface="Times New Roman" panose="02020603050405020304" pitchFamily="18" charset="0"/>
                <a:cs typeface="Times New Roman" panose="02020603050405020304" pitchFamily="18" charset="0"/>
              </a:rPr>
              <a:t>Coating recipe optimized and validated</a:t>
            </a:r>
            <a:br>
              <a:rPr lang="en-GB" sz="2000" b="1" dirty="0">
                <a:solidFill>
                  <a:srgbClr val="002060"/>
                </a:solidFill>
                <a:latin typeface="Montserrat" panose="00000500000000000000" pitchFamily="2" charset="0"/>
                <a:ea typeface="Times New Roman" panose="02020603050405020304" pitchFamily="18" charset="0"/>
                <a:cs typeface="Times New Roman" panose="02020603050405020304" pitchFamily="18" charset="0"/>
              </a:rPr>
            </a:br>
            <a:r>
              <a:rPr lang="en-GB" sz="1400" b="1" dirty="0">
                <a:solidFill>
                  <a:srgbClr val="002060"/>
                </a:solidFill>
                <a:latin typeface="Montserrat" panose="00000500000000000000" pitchFamily="2" charset="0"/>
                <a:ea typeface="Times New Roman" panose="02020603050405020304" pitchFamily="18" charset="0"/>
                <a:cs typeface="Times New Roman" panose="02020603050405020304" pitchFamily="18" charset="0"/>
              </a:rPr>
              <a:t>on small planar resonator (QPR)</a:t>
            </a:r>
            <a:endParaRPr lang="en-US" sz="2000" b="1" dirty="0">
              <a:solidFill>
                <a:srgbClr val="002060"/>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sp>
        <p:nvSpPr>
          <p:cNvPr id="52" name="CasellaDiTesto 51">
            <a:extLst>
              <a:ext uri="{FF2B5EF4-FFF2-40B4-BE49-F238E27FC236}">
                <a16:creationId xmlns:a16="http://schemas.microsoft.com/office/drawing/2014/main" id="{A237D25C-91BB-452E-E11E-798EF423C1D8}"/>
              </a:ext>
            </a:extLst>
          </p:cNvPr>
          <p:cNvSpPr txBox="1"/>
          <p:nvPr/>
        </p:nvSpPr>
        <p:spPr>
          <a:xfrm>
            <a:off x="566654" y="5599725"/>
            <a:ext cx="3403484" cy="400110"/>
          </a:xfrm>
          <a:prstGeom prst="rect">
            <a:avLst/>
          </a:prstGeom>
          <a:noFill/>
        </p:spPr>
        <p:txBody>
          <a:bodyPr wrap="square">
            <a:spAutoFit/>
          </a:bodyPr>
          <a:lstStyle/>
          <a:p>
            <a:pPr marL="0" indent="0" algn="l">
              <a:buNone/>
            </a:pPr>
            <a:r>
              <a:rPr lang="en-US" sz="2000" b="1" i="1" u="none" strike="noStrike" baseline="0" dirty="0">
                <a:solidFill>
                  <a:srgbClr val="A4C137"/>
                </a:solidFill>
              </a:rPr>
              <a:t>Q value 10 times &gt; LHC!</a:t>
            </a:r>
          </a:p>
        </p:txBody>
      </p:sp>
      <p:cxnSp>
        <p:nvCxnSpPr>
          <p:cNvPr id="53" name="Connettore diritto 52">
            <a:extLst>
              <a:ext uri="{FF2B5EF4-FFF2-40B4-BE49-F238E27FC236}">
                <a16:creationId xmlns:a16="http://schemas.microsoft.com/office/drawing/2014/main" id="{9F86641B-8E87-6153-AF82-45B3A70D6132}"/>
              </a:ext>
            </a:extLst>
          </p:cNvPr>
          <p:cNvCxnSpPr/>
          <p:nvPr/>
        </p:nvCxnSpPr>
        <p:spPr>
          <a:xfrm>
            <a:off x="4005661" y="1342751"/>
            <a:ext cx="0" cy="5112373"/>
          </a:xfrm>
          <a:prstGeom prst="line">
            <a:avLst/>
          </a:prstGeom>
          <a:ln w="38100">
            <a:solidFill>
              <a:srgbClr val="A4C137"/>
            </a:solidFill>
          </a:ln>
        </p:spPr>
        <p:style>
          <a:lnRef idx="2">
            <a:schemeClr val="accent1"/>
          </a:lnRef>
          <a:fillRef idx="0">
            <a:schemeClr val="accent1"/>
          </a:fillRef>
          <a:effectRef idx="1">
            <a:schemeClr val="accent1"/>
          </a:effectRef>
          <a:fontRef idx="minor">
            <a:schemeClr val="tx1"/>
          </a:fontRef>
        </p:style>
      </p:cxnSp>
      <p:sp>
        <p:nvSpPr>
          <p:cNvPr id="54" name="Segnaposto contenuto 2">
            <a:extLst>
              <a:ext uri="{FF2B5EF4-FFF2-40B4-BE49-F238E27FC236}">
                <a16:creationId xmlns:a16="http://schemas.microsoft.com/office/drawing/2014/main" id="{A4EBA441-F4E1-A20B-8E9B-EA7C2AD8AB9D}"/>
              </a:ext>
            </a:extLst>
          </p:cNvPr>
          <p:cNvSpPr txBox="1">
            <a:spLocks/>
          </p:cNvSpPr>
          <p:nvPr/>
        </p:nvSpPr>
        <p:spPr>
          <a:xfrm>
            <a:off x="2944548" y="2280050"/>
            <a:ext cx="1312775" cy="392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it-IT" sz="1400" dirty="0">
                <a:solidFill>
                  <a:srgbClr val="A4C137"/>
                </a:solidFill>
              </a:rPr>
              <a:t>(task 3.5)</a:t>
            </a:r>
            <a:endParaRPr lang="en-US" sz="3600" i="1" dirty="0">
              <a:solidFill>
                <a:srgbClr val="012556"/>
              </a:solidFill>
            </a:endParaRPr>
          </a:p>
        </p:txBody>
      </p:sp>
      <p:sp>
        <p:nvSpPr>
          <p:cNvPr id="55" name="Footer Placeholder 4">
            <a:extLst>
              <a:ext uri="{FF2B5EF4-FFF2-40B4-BE49-F238E27FC236}">
                <a16:creationId xmlns:a16="http://schemas.microsoft.com/office/drawing/2014/main" id="{1C7567C7-BCA2-BF0D-DC2F-EFFBE952AB74}"/>
              </a:ext>
            </a:extLst>
          </p:cNvPr>
          <p:cNvSpPr txBox="1">
            <a:spLocks/>
          </p:cNvSpPr>
          <p:nvPr/>
        </p:nvSpPr>
        <p:spPr>
          <a:xfrm>
            <a:off x="705115" y="6018816"/>
            <a:ext cx="3069560" cy="42855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rgbClr val="A4C137"/>
                </a:solidFill>
                <a:latin typeface="Montserrat" panose="00000500000000000000" pitchFamily="2" charset="0"/>
                <a:hlinkClick r:id="rId15">
                  <a:extLst>
                    <a:ext uri="{A12FA001-AC4F-418D-AE19-62706E023703}">
                      <ahyp:hlinkClr xmlns:ahyp="http://schemas.microsoft.com/office/drawing/2018/hyperlinkcolor" val="tx"/>
                    </a:ext>
                  </a:extLst>
                </a:hlinkClick>
              </a:rPr>
              <a:t>D. </a:t>
            </a:r>
            <a:r>
              <a:rPr lang="en-US" sz="700" dirty="0" err="1">
                <a:solidFill>
                  <a:srgbClr val="A4C137"/>
                </a:solidFill>
                <a:latin typeface="Montserrat" panose="00000500000000000000" pitchFamily="2" charset="0"/>
                <a:hlinkClick r:id="rId15">
                  <a:extLst>
                    <a:ext uri="{A12FA001-AC4F-418D-AE19-62706E023703}">
                      <ahyp:hlinkClr xmlns:ahyp="http://schemas.microsoft.com/office/drawing/2018/hyperlinkcolor" val="tx"/>
                    </a:ext>
                  </a:extLst>
                </a:hlinkClick>
              </a:rPr>
              <a:t>Fonnesu</a:t>
            </a:r>
            <a:r>
              <a:rPr lang="en-US" sz="700" dirty="0">
                <a:solidFill>
                  <a:srgbClr val="A4C137"/>
                </a:solidFill>
                <a:latin typeface="Montserrat" panose="00000500000000000000" pitchFamily="2" charset="0"/>
                <a:hlinkClick r:id="rId15">
                  <a:extLst>
                    <a:ext uri="{A12FA001-AC4F-418D-AE19-62706E023703}">
                      <ahyp:hlinkClr xmlns:ahyp="http://schemas.microsoft.com/office/drawing/2018/hyperlinkcolor" val="tx"/>
                    </a:ext>
                  </a:extLst>
                </a:hlinkClick>
              </a:rPr>
              <a:t> et al.,  Recipe optimization and SRF test of Cu-compatible Nb3Sn films by DC magnetron sputtering from a stoichiometric target. Sci Rep 16, 3539 (2026)</a:t>
            </a:r>
            <a:endParaRPr lang="en-US" sz="700" dirty="0">
              <a:solidFill>
                <a:srgbClr val="A4C137"/>
              </a:solidFill>
              <a:latin typeface="Montserrat" panose="00000500000000000000" pitchFamily="2" charset="0"/>
            </a:endParaRPr>
          </a:p>
        </p:txBody>
      </p:sp>
      <p:sp>
        <p:nvSpPr>
          <p:cNvPr id="56" name="Segnaposto contenuto 2">
            <a:extLst>
              <a:ext uri="{FF2B5EF4-FFF2-40B4-BE49-F238E27FC236}">
                <a16:creationId xmlns:a16="http://schemas.microsoft.com/office/drawing/2014/main" id="{2E08527B-DEAC-B785-CD76-4D6C1D02E3B5}"/>
              </a:ext>
            </a:extLst>
          </p:cNvPr>
          <p:cNvSpPr txBox="1">
            <a:spLocks/>
          </p:cNvSpPr>
          <p:nvPr/>
        </p:nvSpPr>
        <p:spPr>
          <a:xfrm>
            <a:off x="10786566" y="1468436"/>
            <a:ext cx="954926" cy="392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it-IT" sz="1400" dirty="0">
                <a:solidFill>
                  <a:srgbClr val="A4C137"/>
                </a:solidFill>
              </a:rPr>
              <a:t>(task 3.5)</a:t>
            </a:r>
            <a:endParaRPr lang="en-US" sz="3600" i="1" dirty="0">
              <a:solidFill>
                <a:srgbClr val="012556"/>
              </a:solidFill>
            </a:endParaRPr>
          </a:p>
        </p:txBody>
      </p:sp>
    </p:spTree>
    <p:extLst>
      <p:ext uri="{BB962C8B-B14F-4D97-AF65-F5344CB8AC3E}">
        <p14:creationId xmlns:p14="http://schemas.microsoft.com/office/powerpoint/2010/main" val="944015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E22A0-FDD8-7968-B91A-827AA62714F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13910DA-82A4-404E-0AED-B30B2E9910D7}"/>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3.1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6EE98A18-7B97-F42C-AE0A-E8C341FDD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contenuto 2">
            <a:extLst>
              <a:ext uri="{FF2B5EF4-FFF2-40B4-BE49-F238E27FC236}">
                <a16:creationId xmlns:a16="http://schemas.microsoft.com/office/drawing/2014/main" id="{D6107F20-182D-F455-4968-E8C6747C8BDF}"/>
              </a:ext>
            </a:extLst>
          </p:cNvPr>
          <p:cNvSpPr txBox="1">
            <a:spLocks/>
          </p:cNvSpPr>
          <p:nvPr/>
        </p:nvSpPr>
        <p:spPr>
          <a:xfrm>
            <a:off x="838200" y="1254061"/>
            <a:ext cx="10515600" cy="621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4C137"/>
                </a:solidFill>
              </a:rPr>
              <a:t>Coordination </a:t>
            </a:r>
            <a:r>
              <a:rPr lang="en-US" sz="2400" dirty="0">
                <a:solidFill>
                  <a:srgbClr val="012556"/>
                </a:solidFill>
              </a:rPr>
              <a:t>(</a:t>
            </a:r>
            <a:r>
              <a:rPr lang="en-US" sz="2400" b="1" dirty="0">
                <a:solidFill>
                  <a:srgbClr val="012556"/>
                </a:solidFill>
              </a:rPr>
              <a:t>INFN</a:t>
            </a:r>
            <a:r>
              <a:rPr lang="en-US" sz="2400" dirty="0">
                <a:solidFill>
                  <a:srgbClr val="012556"/>
                </a:solidFill>
              </a:rPr>
              <a:t>, CEA, HZB, UKRI) </a:t>
            </a:r>
            <a:r>
              <a:rPr lang="en-US" sz="2400" i="1" dirty="0">
                <a:solidFill>
                  <a:srgbClr val="012556"/>
                </a:solidFill>
              </a:rPr>
              <a:t>– Cristian Pira</a:t>
            </a:r>
          </a:p>
        </p:txBody>
      </p:sp>
      <p:sp>
        <p:nvSpPr>
          <p:cNvPr id="2" name="Segnaposto numero diapositiva 1">
            <a:extLst>
              <a:ext uri="{FF2B5EF4-FFF2-40B4-BE49-F238E27FC236}">
                <a16:creationId xmlns:a16="http://schemas.microsoft.com/office/drawing/2014/main" id="{B58BEEA1-2542-A574-04DE-E2E94B3B6609}"/>
              </a:ext>
            </a:extLst>
          </p:cNvPr>
          <p:cNvSpPr>
            <a:spLocks noGrp="1"/>
          </p:cNvSpPr>
          <p:nvPr>
            <p:ph type="sldNum" sz="quarter" idx="12"/>
          </p:nvPr>
        </p:nvSpPr>
        <p:spPr/>
        <p:txBody>
          <a:bodyPr/>
          <a:lstStyle/>
          <a:p>
            <a:fld id="{4068FCCF-9A80-B240-8D85-84F960565AFA}" type="slidenum">
              <a:rPr lang="en-BE" smtClean="0"/>
              <a:t>9</a:t>
            </a:fld>
            <a:endParaRPr lang="en-BE"/>
          </a:p>
        </p:txBody>
      </p:sp>
      <p:sp>
        <p:nvSpPr>
          <p:cNvPr id="3" name="CasellaDiTesto 2">
            <a:extLst>
              <a:ext uri="{FF2B5EF4-FFF2-40B4-BE49-F238E27FC236}">
                <a16:creationId xmlns:a16="http://schemas.microsoft.com/office/drawing/2014/main" id="{18A7C1F4-781A-0EDA-1E14-658D4D9E122A}"/>
              </a:ext>
            </a:extLst>
          </p:cNvPr>
          <p:cNvSpPr txBox="1"/>
          <p:nvPr/>
        </p:nvSpPr>
        <p:spPr>
          <a:xfrm>
            <a:off x="838200" y="1787245"/>
            <a:ext cx="7675709" cy="861774"/>
          </a:xfrm>
          <a:prstGeom prst="rect">
            <a:avLst/>
          </a:prstGeom>
          <a:noFill/>
        </p:spPr>
        <p:txBody>
          <a:bodyPr wrap="square">
            <a:spAutoFit/>
          </a:bodyPr>
          <a:lstStyle/>
          <a:p>
            <a:pPr marL="285750" indent="-285750">
              <a:buFont typeface="Arial" panose="020B0604020202020204" pitchFamily="34" charset="0"/>
              <a:buChar char="•"/>
            </a:pPr>
            <a:r>
              <a:rPr lang="en-US" sz="1600" i="0" u="none" strike="noStrike" baseline="0" dirty="0"/>
              <a:t>Periodic meeting (in person and online) every 2-3 months</a:t>
            </a:r>
            <a:br>
              <a:rPr lang="en-US" sz="1600" i="0" u="none" strike="noStrike" baseline="0" dirty="0"/>
            </a:br>
            <a:r>
              <a:rPr lang="en-US" sz="1600" i="0" u="none" strike="noStrike" baseline="0" dirty="0"/>
              <a:t>(possibly in collaboration with I.FAST </a:t>
            </a:r>
            <a:r>
              <a:rPr lang="en-US" sz="1600" i="0" u="none" strike="noStrike" baseline="0" dirty="0">
                <a:sym typeface="Wingdings" panose="05000000000000000000" pitchFamily="2" charset="2"/>
              </a:rPr>
              <a:t> </a:t>
            </a:r>
            <a:r>
              <a:rPr lang="en-US" sz="1600" b="1" i="0" u="none" strike="noStrike" baseline="0" dirty="0">
                <a:solidFill>
                  <a:srgbClr val="8CA72B"/>
                </a:solidFill>
                <a:sym typeface="Wingdings" panose="05000000000000000000" pitchFamily="2" charset="2"/>
              </a:rPr>
              <a:t>EPITA</a:t>
            </a:r>
            <a:r>
              <a:rPr lang="en-US" sz="1600" i="0" u="none" strike="noStrike" baseline="0" dirty="0">
                <a:sym typeface="Wingdings" panose="05000000000000000000" pitchFamily="2" charset="2"/>
              </a:rPr>
              <a:t>)</a:t>
            </a:r>
          </a:p>
          <a:p>
            <a:pPr marL="285750" indent="-285750">
              <a:buFont typeface="Arial" panose="020B0604020202020204" pitchFamily="34" charset="0"/>
              <a:buChar char="•"/>
            </a:pPr>
            <a:r>
              <a:rPr lang="en-US" sz="1600" dirty="0">
                <a:sym typeface="Wingdings" panose="05000000000000000000" pitchFamily="2" charset="2"/>
              </a:rPr>
              <a:t>Zanon research &amp; innovation </a:t>
            </a:r>
            <a:r>
              <a:rPr lang="en-US" sz="1600" dirty="0" err="1">
                <a:sym typeface="Wingdings" panose="05000000000000000000" pitchFamily="2" charset="2"/>
              </a:rPr>
              <a:t>srl</a:t>
            </a:r>
            <a:r>
              <a:rPr lang="en-US" sz="1600" dirty="0">
                <a:sym typeface="Wingdings" panose="05000000000000000000" pitchFamily="2" charset="2"/>
              </a:rPr>
              <a:t> is joining WP3 meetings as industrial reviewer</a:t>
            </a:r>
          </a:p>
        </p:txBody>
      </p:sp>
      <p:sp>
        <p:nvSpPr>
          <p:cNvPr id="12" name="CasellaDiTesto 11">
            <a:extLst>
              <a:ext uri="{FF2B5EF4-FFF2-40B4-BE49-F238E27FC236}">
                <a16:creationId xmlns:a16="http://schemas.microsoft.com/office/drawing/2014/main" id="{A2B13942-B616-83B0-22EF-8936FDBD1BA4}"/>
              </a:ext>
            </a:extLst>
          </p:cNvPr>
          <p:cNvSpPr txBox="1"/>
          <p:nvPr/>
        </p:nvSpPr>
        <p:spPr>
          <a:xfrm>
            <a:off x="838200" y="2804792"/>
            <a:ext cx="11201400" cy="3093154"/>
          </a:xfrm>
          <a:prstGeom prst="rect">
            <a:avLst/>
          </a:prstGeom>
          <a:noFill/>
        </p:spPr>
        <p:txBody>
          <a:bodyPr wrap="square">
            <a:spAutoFit/>
          </a:bodyPr>
          <a:lstStyle/>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01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Task leaders Pre-Kick-Off remote meeting on 21/02/2024 </a:t>
            </a:r>
            <a:r>
              <a:rPr lang="en-US" sz="1200" i="1" u="sng" dirty="0">
                <a:solidFill>
                  <a:srgbClr val="1B3C70"/>
                </a:solidFill>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https://agenda.infn.it/event/40107/</a:t>
            </a:r>
            <a:endParaRPr lang="it-IT" sz="12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02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Kick-Off meeting in Paris (hybrid) on 16/04/2024 (in collaboration with I.FAST WP9)</a:t>
            </a:r>
            <a:r>
              <a:rPr lang="en-US" sz="1200" dirty="0">
                <a:solidFill>
                  <a:srgbClr val="8CA72B"/>
                </a:solidFill>
                <a:ea typeface="Calibri" panose="020F0502020204030204" pitchFamily="34" charset="0"/>
                <a:cs typeface="Arial" panose="020B0604020202020204" pitchFamily="34" charset="0"/>
              </a:rPr>
              <a:t> </a:t>
            </a:r>
            <a:r>
              <a:rPr lang="en-US" sz="1200" i="1" u="sng" dirty="0">
                <a:solidFill>
                  <a:srgbClr val="1B3C70"/>
                </a:solidFill>
                <a:effectLs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https://indico.cern.ch/event/1357302/sessions/528505/#20240416</a:t>
            </a:r>
            <a:endParaRPr lang="it-IT" sz="12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03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Task Leaders remote meeting on 17/07/2024 (in collaboration with I.FAST WP9) </a:t>
            </a:r>
            <a:r>
              <a:rPr lang="en-US" sz="1200" i="1" u="sng" dirty="0">
                <a:solidFill>
                  <a:srgbClr val="1B3C70"/>
                </a:solidFill>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https://indico.cern.ch/event/1437516/</a:t>
            </a:r>
            <a:endParaRPr lang="it-IT" sz="12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04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Hybrid meeting in Berlin on 02-03/12/2024 (in collaboration with I.FAST WP9) </a:t>
            </a:r>
            <a:r>
              <a:rPr lang="en-US" sz="1200" i="1" u="sng" dirty="0">
                <a:solidFill>
                  <a:srgbClr val="1B3C70"/>
                </a:solidFill>
                <a:effectLs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https://events.hifis.net/event/1875/</a:t>
            </a:r>
            <a:endParaRPr lang="it-IT" sz="12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05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Annual meeting in LNL (hybrid) on 12/03/2025</a:t>
            </a:r>
            <a:r>
              <a:rPr lang="en-US" sz="1200" dirty="0">
                <a:solidFill>
                  <a:srgbClr val="1B3C70"/>
                </a:solidFill>
                <a:ea typeface="Calibri" panose="020F0502020204030204" pitchFamily="34" charset="0"/>
                <a:cs typeface="Arial" panose="020B0604020202020204" pitchFamily="34" charset="0"/>
              </a:rPr>
              <a:t> </a:t>
            </a:r>
            <a:r>
              <a:rPr lang="en-US" sz="1200" i="1" u="sng" dirty="0">
                <a:solidFill>
                  <a:srgbClr val="1B3C70"/>
                </a:solidFill>
                <a:effectLs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https://indico.ijclab.in2p3.fr/event/11291/timetable/#20250312</a:t>
            </a:r>
            <a:endParaRPr lang="it-IT" sz="12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06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I.FAST Annual meeting in Cracow (hybrid) on 08/04/2025</a:t>
            </a:r>
            <a:r>
              <a:rPr lang="en-US" sz="1200" dirty="0">
                <a:solidFill>
                  <a:srgbClr val="1B3C70"/>
                </a:solidFill>
                <a:ea typeface="Calibri" panose="020F0502020204030204" pitchFamily="34" charset="0"/>
                <a:cs typeface="Arial" panose="020B0604020202020204" pitchFamily="34" charset="0"/>
              </a:rPr>
              <a:t> </a:t>
            </a:r>
            <a:r>
              <a:rPr lang="en-US" sz="1200" i="1" u="sng" dirty="0">
                <a:solidFill>
                  <a:srgbClr val="1B3C70"/>
                </a:solidFill>
                <a:effectLs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http://indico.cern.ch/event/1464979/timetable/#20250408.detailed</a:t>
            </a:r>
            <a:endParaRPr lang="it-IT" sz="12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Informal update </a:t>
            </a:r>
            <a:r>
              <a:rPr lang="en-US" sz="1200" dirty="0">
                <a:solidFill>
                  <a:srgbClr val="8CA72B"/>
                </a:solidFill>
                <a:effectLst/>
                <a:ea typeface="Calibri" panose="020F0502020204030204" pitchFamily="34" charset="0"/>
                <a:cs typeface="Arial" panose="020B0604020202020204" pitchFamily="34" charset="0"/>
              </a:rPr>
              <a:t>during SRF2025 Conference in Tokyo (21-26/</a:t>
            </a:r>
            <a:r>
              <a:rPr lang="en-US" sz="1200" dirty="0">
                <a:solidFill>
                  <a:srgbClr val="8CA72B"/>
                </a:solidFill>
                <a:ea typeface="Calibri" panose="020F0502020204030204" pitchFamily="34" charset="0"/>
                <a:cs typeface="Arial" panose="020B0604020202020204" pitchFamily="34" charset="0"/>
              </a:rPr>
              <a:t>09/</a:t>
            </a:r>
            <a:r>
              <a:rPr lang="en-US" sz="1200" dirty="0">
                <a:solidFill>
                  <a:srgbClr val="8CA72B"/>
                </a:solidFill>
                <a:effectLst/>
                <a:ea typeface="Calibri" panose="020F0502020204030204" pitchFamily="34" charset="0"/>
                <a:cs typeface="Arial" panose="020B0604020202020204" pitchFamily="34" charset="0"/>
              </a:rPr>
              <a:t>2025)</a:t>
            </a:r>
            <a:endParaRPr lang="it-IT" sz="1200" dirty="0">
              <a:solidFill>
                <a:srgbClr val="8CA72B"/>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07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Online meeting on 24/11/2025</a:t>
            </a:r>
            <a:r>
              <a:rPr lang="en-US" sz="1200" dirty="0">
                <a:solidFill>
                  <a:srgbClr val="1B3C70"/>
                </a:solidFill>
                <a:ea typeface="Calibri" panose="020F0502020204030204" pitchFamily="34" charset="0"/>
                <a:cs typeface="Arial" panose="020B0604020202020204" pitchFamily="34" charset="0"/>
              </a:rPr>
              <a:t> </a:t>
            </a:r>
            <a:r>
              <a:rPr lang="en-US" sz="1200" i="1" u="sng" dirty="0">
                <a:solidFill>
                  <a:srgbClr val="1B3C70"/>
                </a:solidFill>
                <a:effectLs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https://indico.ijclab.in2p3.fr/event/12433/</a:t>
            </a:r>
            <a:endParaRPr lang="en-US" sz="1200" i="1" u="sng" dirty="0">
              <a:solidFill>
                <a:srgbClr val="1B3C70"/>
              </a:solidFill>
              <a:effectLst/>
              <a:ea typeface="Calibri" panose="020F0502020204030204" pitchFamily="34" charset="0"/>
              <a:cs typeface="Arial" panose="020B0604020202020204" pitchFamily="34" charset="0"/>
            </a:endParaRPr>
          </a:p>
          <a:p>
            <a:pPr>
              <a:spcAft>
                <a:spcPts val="1000"/>
              </a:spcAft>
            </a:pPr>
            <a:r>
              <a:rPr lang="en-US" sz="1200" b="1" i="1" dirty="0">
                <a:solidFill>
                  <a:srgbClr val="1B3C70"/>
                </a:solidFill>
                <a:ea typeface="Calibri" panose="020F0502020204030204" pitchFamily="34" charset="0"/>
                <a:cs typeface="Arial" panose="020B0604020202020204" pitchFamily="34" charset="0"/>
              </a:rPr>
              <a:t>WP3 Meeting 08 </a:t>
            </a:r>
            <a:r>
              <a:rPr lang="en-US" sz="1200" i="1" dirty="0">
                <a:solidFill>
                  <a:srgbClr val="1B3C70"/>
                </a:solidFill>
                <a:ea typeface="Calibri" panose="020F0502020204030204" pitchFamily="34" charset="0"/>
                <a:cs typeface="Arial" panose="020B0604020202020204" pitchFamily="34" charset="0"/>
              </a:rPr>
              <a:t>- </a:t>
            </a:r>
            <a:r>
              <a:rPr lang="en-US" sz="1200" i="1" dirty="0">
                <a:solidFill>
                  <a:srgbClr val="8CA72B"/>
                </a:solidFill>
                <a:ea typeface="Calibri" panose="020F0502020204030204" pitchFamily="34" charset="0"/>
                <a:cs typeface="Arial" panose="020B0604020202020204" pitchFamily="34" charset="0"/>
              </a:rPr>
              <a:t>Online meeting on 20/03/2026</a:t>
            </a:r>
            <a:r>
              <a:rPr lang="en-US" sz="1200" i="1" dirty="0">
                <a:solidFill>
                  <a:srgbClr val="1B3C70"/>
                </a:solidFill>
                <a:ea typeface="Calibri" panose="020F0502020204030204" pitchFamily="34" charset="0"/>
                <a:cs typeface="Arial" panose="020B0604020202020204" pitchFamily="34" charset="0"/>
              </a:rPr>
              <a:t> </a:t>
            </a:r>
            <a:r>
              <a:rPr lang="en-US" sz="1200" i="1" dirty="0">
                <a:solidFill>
                  <a:srgbClr val="013A72"/>
                </a:solidFill>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https://indico.ijclab.in2p3.fr/event/13566/</a:t>
            </a:r>
            <a:endParaRPr lang="en-US" sz="1200" i="1" dirty="0">
              <a:solidFill>
                <a:srgbClr val="013A72"/>
              </a:solidFill>
              <a:ea typeface="Calibri" panose="020F0502020204030204" pitchFamily="34" charset="0"/>
              <a:cs typeface="Arial" panose="020B0604020202020204" pitchFamily="34" charset="0"/>
            </a:endParaRPr>
          </a:p>
          <a:p>
            <a:pPr>
              <a:spcAft>
                <a:spcPts val="1000"/>
              </a:spcAft>
            </a:pPr>
            <a:r>
              <a:rPr lang="en-US" sz="1200" b="1" i="1" dirty="0">
                <a:solidFill>
                  <a:srgbClr val="1B3C70"/>
                </a:solidFill>
                <a:ea typeface="Calibri" panose="020F0502020204030204" pitchFamily="34" charset="0"/>
                <a:cs typeface="Arial" panose="020B0604020202020204" pitchFamily="34" charset="0"/>
              </a:rPr>
              <a:t>WP3 Meeting 09 </a:t>
            </a:r>
            <a:r>
              <a:rPr lang="en-US" sz="1200" i="1" dirty="0">
                <a:solidFill>
                  <a:srgbClr val="1B3C70"/>
                </a:solidFill>
                <a:ea typeface="Calibri" panose="020F0502020204030204" pitchFamily="34" charset="0"/>
                <a:cs typeface="Arial" panose="020B0604020202020204" pitchFamily="34" charset="0"/>
              </a:rPr>
              <a:t>- </a:t>
            </a:r>
            <a:r>
              <a:rPr lang="en-US" sz="1200" i="1" dirty="0">
                <a:solidFill>
                  <a:srgbClr val="8CA72B"/>
                </a:solidFill>
                <a:ea typeface="Calibri" panose="020F0502020204030204" pitchFamily="34" charset="0"/>
                <a:cs typeface="Arial" panose="020B0604020202020204" pitchFamily="34" charset="0"/>
              </a:rPr>
              <a:t>Annual meeting in HZB (hybrid) on 22/04/2026</a:t>
            </a:r>
            <a:r>
              <a:rPr lang="en-US" sz="1200" i="1" dirty="0">
                <a:solidFill>
                  <a:srgbClr val="1B3C70"/>
                </a:solidFill>
                <a:ea typeface="Calibri" panose="020F0502020204030204" pitchFamily="34" charset="0"/>
                <a:cs typeface="Arial" panose="020B0604020202020204" pitchFamily="34" charset="0"/>
              </a:rPr>
              <a:t> </a:t>
            </a:r>
            <a:r>
              <a:rPr lang="en-US" sz="1200" i="1" dirty="0">
                <a:solidFill>
                  <a:srgbClr val="1B3C70"/>
                </a:solidFill>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https://indico.ijclab.in2p3.fr/event/11960/timetable/#20260422</a:t>
            </a:r>
            <a:endParaRPr lang="it-IT" sz="1200" i="1" dirty="0">
              <a:solidFill>
                <a:srgbClr val="1B3C70"/>
              </a:solidFill>
              <a:ea typeface="Calibri" panose="020F0502020204030204" pitchFamily="34" charset="0"/>
              <a:cs typeface="Arial" panose="020B0604020202020204" pitchFamily="34" charset="0"/>
            </a:endParaRPr>
          </a:p>
        </p:txBody>
      </p:sp>
      <p:pic>
        <p:nvPicPr>
          <p:cNvPr id="14" name="Picture 3" descr="Logo&#10;&#10;Description automatically generated">
            <a:extLst>
              <a:ext uri="{FF2B5EF4-FFF2-40B4-BE49-F238E27FC236}">
                <a16:creationId xmlns:a16="http://schemas.microsoft.com/office/drawing/2014/main" id="{F9E4F567-59D6-8E17-84F2-8A779BFC3E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7961" y="328160"/>
            <a:ext cx="831677" cy="479967"/>
          </a:xfrm>
          <a:prstGeom prst="rect">
            <a:avLst/>
          </a:prstGeom>
        </p:spPr>
      </p:pic>
    </p:spTree>
    <p:extLst>
      <p:ext uri="{BB962C8B-B14F-4D97-AF65-F5344CB8AC3E}">
        <p14:creationId xmlns:p14="http://schemas.microsoft.com/office/powerpoint/2010/main" val="4239840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e10e44d-c7b9-43e3-b020-1292482e504a}" enabled="0" method="" siteId="{2e10e44d-c7b9-43e3-b020-1292482e504a}" removed="1"/>
</clbl:labelList>
</file>

<file path=docProps/app.xml><?xml version="1.0" encoding="utf-8"?>
<Properties xmlns="http://schemas.openxmlformats.org/officeDocument/2006/extended-properties" xmlns:vt="http://schemas.openxmlformats.org/officeDocument/2006/docPropsVTypes">
  <TotalTime>4760</TotalTime>
  <Words>3694</Words>
  <Application>Microsoft Office PowerPoint</Application>
  <PresentationFormat>Grand écran</PresentationFormat>
  <Paragraphs>449</Paragraphs>
  <Slides>24</Slides>
  <Notes>7</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24</vt:i4>
      </vt:variant>
    </vt:vector>
  </HeadingPairs>
  <TitlesOfParts>
    <vt:vector size="35" baseType="lpstr">
      <vt:lpstr>Aptos</vt:lpstr>
      <vt:lpstr>Aptos (Corpo)</vt:lpstr>
      <vt:lpstr>Aptos Display</vt:lpstr>
      <vt:lpstr>Arial</vt:lpstr>
      <vt:lpstr>Calibri</vt:lpstr>
      <vt:lpstr>Helvetica</vt:lpstr>
      <vt:lpstr>Montserrat</vt:lpstr>
      <vt:lpstr>Montserrat ExtraBold</vt:lpstr>
      <vt:lpstr>Oswald</vt:lpstr>
      <vt:lpstr>Office Theme</vt:lpstr>
      <vt:lpstr>Tema di Office</vt:lpstr>
      <vt:lpstr>WP3:  Nb3Sn on Cu films for 4.2K cavity operation   RP1 review meeting, June 1st, 2026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Jorgen D'HONDT</dc:creator>
  <cp:lastModifiedBy>adele de-valera</cp:lastModifiedBy>
  <cp:revision>91</cp:revision>
  <dcterms:created xsi:type="dcterms:W3CDTF">2024-02-23T11:31:04Z</dcterms:created>
  <dcterms:modified xsi:type="dcterms:W3CDTF">2026-06-12T16:30:46Z</dcterms:modified>
</cp:coreProperties>
</file>