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65" r:id="rId3"/>
    <p:sldId id="257" r:id="rId4"/>
    <p:sldId id="271" r:id="rId5"/>
    <p:sldId id="2913" r:id="rId6"/>
    <p:sldId id="266" r:id="rId7"/>
    <p:sldId id="313" r:id="rId8"/>
    <p:sldId id="311" r:id="rId9"/>
    <p:sldId id="2914" r:id="rId10"/>
    <p:sldId id="2910" r:id="rId11"/>
    <p:sldId id="2911" r:id="rId12"/>
    <p:sldId id="286" r:id="rId13"/>
    <p:sldId id="287" r:id="rId14"/>
    <p:sldId id="318" r:id="rId15"/>
    <p:sldId id="319" r:id="rId16"/>
    <p:sldId id="320" r:id="rId17"/>
    <p:sldId id="2916" r:id="rId18"/>
    <p:sldId id="326" r:id="rId19"/>
    <p:sldId id="272" r:id="rId20"/>
    <p:sldId id="327" r:id="rId21"/>
    <p:sldId id="261" r:id="rId22"/>
    <p:sldId id="2915" r:id="rId23"/>
    <p:sldId id="2917" r:id="rId24"/>
    <p:sldId id="2918" r:id="rId25"/>
    <p:sldId id="2919" r:id="rId26"/>
    <p:sldId id="300" r:id="rId27"/>
    <p:sldId id="2920" r:id="rId28"/>
    <p:sldId id="308" r:id="rId29"/>
    <p:sldId id="307" r:id="rId30"/>
    <p:sldId id="284" r:id="rId31"/>
    <p:sldId id="283" r:id="rId32"/>
    <p:sldId id="293" r:id="rId33"/>
    <p:sldId id="321" r:id="rId34"/>
    <p:sldId id="2921" r:id="rId35"/>
    <p:sldId id="324" r:id="rId36"/>
    <p:sldId id="2922" r:id="rId37"/>
    <p:sldId id="317" r:id="rId38"/>
    <p:sldId id="312" r:id="rId39"/>
    <p:sldId id="315" r:id="rId40"/>
    <p:sldId id="2923" r:id="rId41"/>
    <p:sldId id="310" r:id="rId42"/>
    <p:sldId id="2924" r:id="rId43"/>
    <p:sldId id="2925" r:id="rId44"/>
    <p:sldId id="2926" r:id="rId45"/>
    <p:sldId id="274" r:id="rId46"/>
    <p:sldId id="2927" r:id="rId47"/>
    <p:sldId id="2928" r:id="rId48"/>
    <p:sldId id="270" r:id="rId49"/>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9193D5-AD7A-A1EB-6E72-40805B706126}" name="Yolanda Gomez Martinez" initials="YGM" userId="S-1-5-21-1757981266-1123561945-839522115-12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116D0-9943-4A3F-A6C7-F7675684B2ED}" type="datetimeFigureOut">
              <a:rPr lang="en-GB" smtClean="0"/>
              <a:t>01/06/2026</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9804D-699C-4CB0-A16F-7BE8BB638290}" type="slidenum">
              <a:rPr lang="en-GB" smtClean="0"/>
              <a:t>‹N°›</a:t>
            </a:fld>
            <a:endParaRPr lang="en-GB"/>
          </a:p>
        </p:txBody>
      </p:sp>
    </p:spTree>
    <p:extLst>
      <p:ext uri="{BB962C8B-B14F-4D97-AF65-F5344CB8AC3E}">
        <p14:creationId xmlns:p14="http://schemas.microsoft.com/office/powerpoint/2010/main" val="4156753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ES" dirty="0"/>
          </a:p>
        </p:txBody>
      </p:sp>
      <p:sp>
        <p:nvSpPr>
          <p:cNvPr id="4" name="Espace réservé du numéro de diapositive 3"/>
          <p:cNvSpPr>
            <a:spLocks noGrp="1"/>
          </p:cNvSpPr>
          <p:nvPr>
            <p:ph type="sldNum" sz="quarter" idx="10"/>
          </p:nvPr>
        </p:nvSpPr>
        <p:spPr/>
        <p:txBody>
          <a:bodyPr/>
          <a:lstStyle/>
          <a:p>
            <a:fld id="{D8E9804D-699C-4CB0-A16F-7BE8BB638290}" type="slidenum">
              <a:rPr lang="en-GB" smtClean="0"/>
              <a:t>5</a:t>
            </a:fld>
            <a:endParaRPr lang="en-GB"/>
          </a:p>
        </p:txBody>
      </p:sp>
    </p:spTree>
    <p:extLst>
      <p:ext uri="{BB962C8B-B14F-4D97-AF65-F5344CB8AC3E}">
        <p14:creationId xmlns:p14="http://schemas.microsoft.com/office/powerpoint/2010/main" val="239659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ES" dirty="0"/>
          </a:p>
        </p:txBody>
      </p:sp>
      <p:sp>
        <p:nvSpPr>
          <p:cNvPr id="4" name="Espace réservé du numéro de diapositive 3"/>
          <p:cNvSpPr>
            <a:spLocks noGrp="1"/>
          </p:cNvSpPr>
          <p:nvPr>
            <p:ph type="sldNum" sz="quarter" idx="10"/>
          </p:nvPr>
        </p:nvSpPr>
        <p:spPr/>
        <p:txBody>
          <a:bodyPr/>
          <a:lstStyle/>
          <a:p>
            <a:fld id="{D8E9804D-699C-4CB0-A16F-7BE8BB638290}" type="slidenum">
              <a:rPr lang="en-GB" smtClean="0"/>
              <a:t>6</a:t>
            </a:fld>
            <a:endParaRPr lang="en-GB"/>
          </a:p>
        </p:txBody>
      </p:sp>
    </p:spTree>
    <p:extLst>
      <p:ext uri="{BB962C8B-B14F-4D97-AF65-F5344CB8AC3E}">
        <p14:creationId xmlns:p14="http://schemas.microsoft.com/office/powerpoint/2010/main" val="14099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ES" dirty="0"/>
          </a:p>
        </p:txBody>
      </p:sp>
      <p:sp>
        <p:nvSpPr>
          <p:cNvPr id="4" name="Espace réservé du numéro de diapositive 3"/>
          <p:cNvSpPr>
            <a:spLocks noGrp="1"/>
          </p:cNvSpPr>
          <p:nvPr>
            <p:ph type="sldNum" sz="quarter" idx="10"/>
          </p:nvPr>
        </p:nvSpPr>
        <p:spPr/>
        <p:txBody>
          <a:bodyPr/>
          <a:lstStyle/>
          <a:p>
            <a:fld id="{D8E9804D-699C-4CB0-A16F-7BE8BB638290}" type="slidenum">
              <a:rPr lang="en-GB" smtClean="0"/>
              <a:t>22</a:t>
            </a:fld>
            <a:endParaRPr lang="en-GB"/>
          </a:p>
        </p:txBody>
      </p:sp>
    </p:spTree>
    <p:extLst>
      <p:ext uri="{BB962C8B-B14F-4D97-AF65-F5344CB8AC3E}">
        <p14:creationId xmlns:p14="http://schemas.microsoft.com/office/powerpoint/2010/main" val="281123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ES" dirty="0"/>
          </a:p>
        </p:txBody>
      </p:sp>
      <p:sp>
        <p:nvSpPr>
          <p:cNvPr id="4" name="Espace réservé du numéro de diapositive 3"/>
          <p:cNvSpPr>
            <a:spLocks noGrp="1"/>
          </p:cNvSpPr>
          <p:nvPr>
            <p:ph type="sldNum" sz="quarter" idx="10"/>
          </p:nvPr>
        </p:nvSpPr>
        <p:spPr/>
        <p:txBody>
          <a:bodyPr/>
          <a:lstStyle/>
          <a:p>
            <a:fld id="{D8E9804D-699C-4CB0-A16F-7BE8BB638290}" type="slidenum">
              <a:rPr lang="en-GB" smtClean="0"/>
              <a:t>26</a:t>
            </a:fld>
            <a:endParaRPr lang="en-GB"/>
          </a:p>
        </p:txBody>
      </p:sp>
    </p:spTree>
    <p:extLst>
      <p:ext uri="{BB962C8B-B14F-4D97-AF65-F5344CB8AC3E}">
        <p14:creationId xmlns:p14="http://schemas.microsoft.com/office/powerpoint/2010/main" val="809168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ES" dirty="0"/>
          </a:p>
        </p:txBody>
      </p:sp>
      <p:sp>
        <p:nvSpPr>
          <p:cNvPr id="4" name="Espace réservé du numéro de diapositive 3"/>
          <p:cNvSpPr>
            <a:spLocks noGrp="1"/>
          </p:cNvSpPr>
          <p:nvPr>
            <p:ph type="sldNum" sz="quarter" idx="10"/>
          </p:nvPr>
        </p:nvSpPr>
        <p:spPr/>
        <p:txBody>
          <a:bodyPr/>
          <a:lstStyle/>
          <a:p>
            <a:fld id="{D8E9804D-699C-4CB0-A16F-7BE8BB638290}" type="slidenum">
              <a:rPr lang="en-GB" smtClean="0"/>
              <a:t>27</a:t>
            </a:fld>
            <a:endParaRPr lang="en-GB"/>
          </a:p>
        </p:txBody>
      </p:sp>
    </p:spTree>
    <p:extLst>
      <p:ext uri="{BB962C8B-B14F-4D97-AF65-F5344CB8AC3E}">
        <p14:creationId xmlns:p14="http://schemas.microsoft.com/office/powerpoint/2010/main" val="14099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ES" dirty="0"/>
          </a:p>
        </p:txBody>
      </p:sp>
      <p:sp>
        <p:nvSpPr>
          <p:cNvPr id="4" name="Espace réservé du numéro de diapositive 3"/>
          <p:cNvSpPr>
            <a:spLocks noGrp="1"/>
          </p:cNvSpPr>
          <p:nvPr>
            <p:ph type="sldNum" sz="quarter" idx="10"/>
          </p:nvPr>
        </p:nvSpPr>
        <p:spPr/>
        <p:txBody>
          <a:bodyPr/>
          <a:lstStyle/>
          <a:p>
            <a:fld id="{D8E9804D-699C-4CB0-A16F-7BE8BB638290}" type="slidenum">
              <a:rPr lang="en-GB" smtClean="0"/>
              <a:t>29</a:t>
            </a:fld>
            <a:endParaRPr lang="en-GB"/>
          </a:p>
        </p:txBody>
      </p:sp>
    </p:spTree>
    <p:extLst>
      <p:ext uri="{BB962C8B-B14F-4D97-AF65-F5344CB8AC3E}">
        <p14:creationId xmlns:p14="http://schemas.microsoft.com/office/powerpoint/2010/main" val="465876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E9804D-699C-4CB0-A16F-7BE8BB638290}" type="slidenum">
              <a:rPr lang="en-GB" smtClean="0"/>
              <a:t>37</a:t>
            </a:fld>
            <a:endParaRPr lang="en-GB"/>
          </a:p>
        </p:txBody>
      </p:sp>
    </p:spTree>
    <p:extLst>
      <p:ext uri="{BB962C8B-B14F-4D97-AF65-F5344CB8AC3E}">
        <p14:creationId xmlns:p14="http://schemas.microsoft.com/office/powerpoint/2010/main" val="451712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7F07-5018-B520-783B-FE0457BCD9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EBC53577-5D47-3462-F508-230E0253F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1EF8CF65-E206-3105-4673-F13885629447}"/>
              </a:ext>
            </a:extLst>
          </p:cNvPr>
          <p:cNvSpPr>
            <a:spLocks noGrp="1"/>
          </p:cNvSpPr>
          <p:nvPr>
            <p:ph type="dt" sz="half" idx="10"/>
          </p:nvPr>
        </p:nvSpPr>
        <p:spPr/>
        <p:txBody>
          <a:bodyPr/>
          <a:lstStyle/>
          <a:p>
            <a:fld id="{C99A398E-FCB8-1146-8DE5-39712756FA2F}" type="datetimeFigureOut">
              <a:rPr lang="en-BE" smtClean="0"/>
              <a:t>06/01/2026</a:t>
            </a:fld>
            <a:endParaRPr lang="en-BE"/>
          </a:p>
        </p:txBody>
      </p:sp>
      <p:sp>
        <p:nvSpPr>
          <p:cNvPr id="5" name="Footer Placeholder 4">
            <a:extLst>
              <a:ext uri="{FF2B5EF4-FFF2-40B4-BE49-F238E27FC236}">
                <a16:creationId xmlns:a16="http://schemas.microsoft.com/office/drawing/2014/main" id="{B9C07C72-387F-907B-1702-431F21C0BA0E}"/>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51FC383-9E28-9304-354E-F80FB06F55C1}"/>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12898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793C-A8B3-F264-6E40-84278DCA4AC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41039B46-D290-3902-DD95-AA1FB158F3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FF55E12-F97D-3D20-4013-D3B2FE30D1B7}"/>
              </a:ext>
            </a:extLst>
          </p:cNvPr>
          <p:cNvSpPr>
            <a:spLocks noGrp="1"/>
          </p:cNvSpPr>
          <p:nvPr>
            <p:ph type="dt" sz="half" idx="10"/>
          </p:nvPr>
        </p:nvSpPr>
        <p:spPr/>
        <p:txBody>
          <a:bodyPr/>
          <a:lstStyle/>
          <a:p>
            <a:fld id="{C99A398E-FCB8-1146-8DE5-39712756FA2F}" type="datetimeFigureOut">
              <a:rPr lang="en-BE" smtClean="0"/>
              <a:t>06/01/2026</a:t>
            </a:fld>
            <a:endParaRPr lang="en-BE"/>
          </a:p>
        </p:txBody>
      </p:sp>
      <p:sp>
        <p:nvSpPr>
          <p:cNvPr id="5" name="Footer Placeholder 4">
            <a:extLst>
              <a:ext uri="{FF2B5EF4-FFF2-40B4-BE49-F238E27FC236}">
                <a16:creationId xmlns:a16="http://schemas.microsoft.com/office/drawing/2014/main" id="{772874DB-5421-9EDD-37D6-425B6983376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4C33B1D9-3620-1F4F-9C12-E5D29B3B11D6}"/>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406517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89427-BD9A-4F90-8507-D5461D4AF40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129B218D-F119-D88B-04E0-282E532EA88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C167B9E0-E1C5-E090-5BF8-E23ECA443153}"/>
              </a:ext>
            </a:extLst>
          </p:cNvPr>
          <p:cNvSpPr>
            <a:spLocks noGrp="1"/>
          </p:cNvSpPr>
          <p:nvPr>
            <p:ph type="dt" sz="half" idx="10"/>
          </p:nvPr>
        </p:nvSpPr>
        <p:spPr/>
        <p:txBody>
          <a:bodyPr/>
          <a:lstStyle/>
          <a:p>
            <a:fld id="{C99A398E-FCB8-1146-8DE5-39712756FA2F}" type="datetimeFigureOut">
              <a:rPr lang="en-BE" smtClean="0"/>
              <a:t>06/01/2026</a:t>
            </a:fld>
            <a:endParaRPr lang="en-BE"/>
          </a:p>
        </p:txBody>
      </p:sp>
      <p:sp>
        <p:nvSpPr>
          <p:cNvPr id="5" name="Footer Placeholder 4">
            <a:extLst>
              <a:ext uri="{FF2B5EF4-FFF2-40B4-BE49-F238E27FC236}">
                <a16:creationId xmlns:a16="http://schemas.microsoft.com/office/drawing/2014/main" id="{7E2248BD-AC9E-EF27-8724-4A261C54939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B1BBEFC-60B4-A86B-4F5D-EE50B670693E}"/>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331453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DCCF-00D4-57C0-AB86-DD97CBF26DB0}"/>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93001350-A3CE-F72C-EF66-224EE8E3E5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612717E-3498-D1DF-0749-E719A04908EB}"/>
              </a:ext>
            </a:extLst>
          </p:cNvPr>
          <p:cNvSpPr>
            <a:spLocks noGrp="1"/>
          </p:cNvSpPr>
          <p:nvPr>
            <p:ph type="dt" sz="half" idx="10"/>
          </p:nvPr>
        </p:nvSpPr>
        <p:spPr/>
        <p:txBody>
          <a:bodyPr/>
          <a:lstStyle/>
          <a:p>
            <a:fld id="{C99A398E-FCB8-1146-8DE5-39712756FA2F}" type="datetimeFigureOut">
              <a:rPr lang="en-BE" smtClean="0"/>
              <a:t>06/01/2026</a:t>
            </a:fld>
            <a:endParaRPr lang="en-BE"/>
          </a:p>
        </p:txBody>
      </p:sp>
      <p:sp>
        <p:nvSpPr>
          <p:cNvPr id="5" name="Footer Placeholder 4">
            <a:extLst>
              <a:ext uri="{FF2B5EF4-FFF2-40B4-BE49-F238E27FC236}">
                <a16:creationId xmlns:a16="http://schemas.microsoft.com/office/drawing/2014/main" id="{DA20EF9F-8597-7B89-712F-614543F54F3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CAC8415-5616-E9EF-A04C-AB58C2E8A51B}"/>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26086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5CA1-B7CB-D1FB-EC76-E686072A27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783376EC-3A6A-627D-FB8C-389BD638A9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0D9367-1A65-3258-265C-9FE90DFE5DEC}"/>
              </a:ext>
            </a:extLst>
          </p:cNvPr>
          <p:cNvSpPr>
            <a:spLocks noGrp="1"/>
          </p:cNvSpPr>
          <p:nvPr>
            <p:ph type="dt" sz="half" idx="10"/>
          </p:nvPr>
        </p:nvSpPr>
        <p:spPr/>
        <p:txBody>
          <a:bodyPr/>
          <a:lstStyle/>
          <a:p>
            <a:fld id="{C99A398E-FCB8-1146-8DE5-39712756FA2F}" type="datetimeFigureOut">
              <a:rPr lang="en-BE" smtClean="0"/>
              <a:t>06/01/2026</a:t>
            </a:fld>
            <a:endParaRPr lang="en-BE"/>
          </a:p>
        </p:txBody>
      </p:sp>
      <p:sp>
        <p:nvSpPr>
          <p:cNvPr id="5" name="Footer Placeholder 4">
            <a:extLst>
              <a:ext uri="{FF2B5EF4-FFF2-40B4-BE49-F238E27FC236}">
                <a16:creationId xmlns:a16="http://schemas.microsoft.com/office/drawing/2014/main" id="{49080604-377F-6192-4D4E-AC24A6380889}"/>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E3C9CB9-597A-78E3-CFBC-A159B83280FD}"/>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35195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8BA3-0492-6F74-9BF6-52E8ECDE36D7}"/>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C1E413EA-68CD-9D88-D79C-CC6ED21EC1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0C519449-C536-4F9E-2D95-193291798F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4F2D753B-EBAF-B53A-074D-76FB47A9C273}"/>
              </a:ext>
            </a:extLst>
          </p:cNvPr>
          <p:cNvSpPr>
            <a:spLocks noGrp="1"/>
          </p:cNvSpPr>
          <p:nvPr>
            <p:ph type="dt" sz="half" idx="10"/>
          </p:nvPr>
        </p:nvSpPr>
        <p:spPr/>
        <p:txBody>
          <a:bodyPr/>
          <a:lstStyle/>
          <a:p>
            <a:fld id="{C99A398E-FCB8-1146-8DE5-39712756FA2F}" type="datetimeFigureOut">
              <a:rPr lang="en-BE" smtClean="0"/>
              <a:t>06/01/2026</a:t>
            </a:fld>
            <a:endParaRPr lang="en-BE"/>
          </a:p>
        </p:txBody>
      </p:sp>
      <p:sp>
        <p:nvSpPr>
          <p:cNvPr id="6" name="Footer Placeholder 5">
            <a:extLst>
              <a:ext uri="{FF2B5EF4-FFF2-40B4-BE49-F238E27FC236}">
                <a16:creationId xmlns:a16="http://schemas.microsoft.com/office/drawing/2014/main" id="{16B5475B-BCCD-BF1D-D454-48E8BAEE8BB4}"/>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7A81B7A-9A7C-4BC7-ADE6-79554484D7A8}"/>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30257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4811-F649-1A18-8152-2E898C3CB5E7}"/>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79C96928-3DA8-37D0-D51A-B823CED2E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D67FC4-6803-2A31-FB6C-F5659A25A6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D23C89C4-348E-5F39-4668-34D6F57A0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B8D285-7AB1-D934-D1C7-35BD769227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336D4F4-1072-1534-5192-D3D0EB786864}"/>
              </a:ext>
            </a:extLst>
          </p:cNvPr>
          <p:cNvSpPr>
            <a:spLocks noGrp="1"/>
          </p:cNvSpPr>
          <p:nvPr>
            <p:ph type="dt" sz="half" idx="10"/>
          </p:nvPr>
        </p:nvSpPr>
        <p:spPr/>
        <p:txBody>
          <a:bodyPr/>
          <a:lstStyle/>
          <a:p>
            <a:fld id="{C99A398E-FCB8-1146-8DE5-39712756FA2F}" type="datetimeFigureOut">
              <a:rPr lang="en-BE" smtClean="0"/>
              <a:t>06/01/2026</a:t>
            </a:fld>
            <a:endParaRPr lang="en-BE"/>
          </a:p>
        </p:txBody>
      </p:sp>
      <p:sp>
        <p:nvSpPr>
          <p:cNvPr id="8" name="Footer Placeholder 7">
            <a:extLst>
              <a:ext uri="{FF2B5EF4-FFF2-40B4-BE49-F238E27FC236}">
                <a16:creationId xmlns:a16="http://schemas.microsoft.com/office/drawing/2014/main" id="{EBF9E71C-2B25-C35F-F2C4-0647C5575905}"/>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BBFE4384-78B5-0145-4AD6-E159AB04C938}"/>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81539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5D05-BAE5-24E8-3A9C-14C3A7F701D0}"/>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A69ECEF6-D795-F1A5-DDBC-8D98B55B57F5}"/>
              </a:ext>
            </a:extLst>
          </p:cNvPr>
          <p:cNvSpPr>
            <a:spLocks noGrp="1"/>
          </p:cNvSpPr>
          <p:nvPr>
            <p:ph type="dt" sz="half" idx="10"/>
          </p:nvPr>
        </p:nvSpPr>
        <p:spPr/>
        <p:txBody>
          <a:bodyPr/>
          <a:lstStyle/>
          <a:p>
            <a:fld id="{C99A398E-FCB8-1146-8DE5-39712756FA2F}" type="datetimeFigureOut">
              <a:rPr lang="en-BE" smtClean="0"/>
              <a:t>06/01/2026</a:t>
            </a:fld>
            <a:endParaRPr lang="en-BE"/>
          </a:p>
        </p:txBody>
      </p:sp>
      <p:sp>
        <p:nvSpPr>
          <p:cNvPr id="4" name="Footer Placeholder 3">
            <a:extLst>
              <a:ext uri="{FF2B5EF4-FFF2-40B4-BE49-F238E27FC236}">
                <a16:creationId xmlns:a16="http://schemas.microsoft.com/office/drawing/2014/main" id="{5EEA4890-38CA-0ACB-1B4F-A5F9405A0CD0}"/>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AD674416-B7D1-C64F-6B7E-D5252B22CB2B}"/>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508629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45E28-5069-3021-3A48-8D87E4177403}"/>
              </a:ext>
            </a:extLst>
          </p:cNvPr>
          <p:cNvSpPr>
            <a:spLocks noGrp="1"/>
          </p:cNvSpPr>
          <p:nvPr>
            <p:ph type="dt" sz="half" idx="10"/>
          </p:nvPr>
        </p:nvSpPr>
        <p:spPr/>
        <p:txBody>
          <a:bodyPr/>
          <a:lstStyle/>
          <a:p>
            <a:fld id="{C99A398E-FCB8-1146-8DE5-39712756FA2F}" type="datetimeFigureOut">
              <a:rPr lang="en-BE" smtClean="0"/>
              <a:t>06/01/2026</a:t>
            </a:fld>
            <a:endParaRPr lang="en-BE"/>
          </a:p>
        </p:txBody>
      </p:sp>
      <p:sp>
        <p:nvSpPr>
          <p:cNvPr id="3" name="Footer Placeholder 2">
            <a:extLst>
              <a:ext uri="{FF2B5EF4-FFF2-40B4-BE49-F238E27FC236}">
                <a16:creationId xmlns:a16="http://schemas.microsoft.com/office/drawing/2014/main" id="{DD999B63-1C5E-64D7-EE4C-E6CB250038AF}"/>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58C717FB-888C-F1BE-37C5-F04D21D1E381}"/>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84538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92FD-FA4F-1B23-9EA8-98A91CDBFD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4F74534-C607-4610-550D-E549332B6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7DBEA254-A469-DD5E-6D80-44BC37540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BB67E5-EFEF-17F0-5AB1-5E8DF97BF536}"/>
              </a:ext>
            </a:extLst>
          </p:cNvPr>
          <p:cNvSpPr>
            <a:spLocks noGrp="1"/>
          </p:cNvSpPr>
          <p:nvPr>
            <p:ph type="dt" sz="half" idx="10"/>
          </p:nvPr>
        </p:nvSpPr>
        <p:spPr/>
        <p:txBody>
          <a:bodyPr/>
          <a:lstStyle/>
          <a:p>
            <a:fld id="{C99A398E-FCB8-1146-8DE5-39712756FA2F}" type="datetimeFigureOut">
              <a:rPr lang="en-BE" smtClean="0"/>
              <a:t>06/01/2026</a:t>
            </a:fld>
            <a:endParaRPr lang="en-BE"/>
          </a:p>
        </p:txBody>
      </p:sp>
      <p:sp>
        <p:nvSpPr>
          <p:cNvPr id="6" name="Footer Placeholder 5">
            <a:extLst>
              <a:ext uri="{FF2B5EF4-FFF2-40B4-BE49-F238E27FC236}">
                <a16:creationId xmlns:a16="http://schemas.microsoft.com/office/drawing/2014/main" id="{3BBEDB6C-8CB1-00F0-9658-BA9847DD83B3}"/>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16C09C59-5D4A-0616-191D-C163C2AA1E0C}"/>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226307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D37EC-0CB8-5C20-0D9F-EF2B8B7057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1559592B-AE95-C702-A091-81C5DD7C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76C0F8F-A3A7-5386-A2CD-26017DDBA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6BDF64-7321-18FA-3A8A-151C61B2550D}"/>
              </a:ext>
            </a:extLst>
          </p:cNvPr>
          <p:cNvSpPr>
            <a:spLocks noGrp="1"/>
          </p:cNvSpPr>
          <p:nvPr>
            <p:ph type="dt" sz="half" idx="10"/>
          </p:nvPr>
        </p:nvSpPr>
        <p:spPr/>
        <p:txBody>
          <a:bodyPr/>
          <a:lstStyle/>
          <a:p>
            <a:fld id="{C99A398E-FCB8-1146-8DE5-39712756FA2F}" type="datetimeFigureOut">
              <a:rPr lang="en-BE" smtClean="0"/>
              <a:t>06/01/2026</a:t>
            </a:fld>
            <a:endParaRPr lang="en-BE"/>
          </a:p>
        </p:txBody>
      </p:sp>
      <p:sp>
        <p:nvSpPr>
          <p:cNvPr id="6" name="Footer Placeholder 5">
            <a:extLst>
              <a:ext uri="{FF2B5EF4-FFF2-40B4-BE49-F238E27FC236}">
                <a16:creationId xmlns:a16="http://schemas.microsoft.com/office/drawing/2014/main" id="{0F97279B-A4DF-B23E-FBF6-E1F5762D1FDD}"/>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D9E326F-A5DE-61B2-FC62-4368882963C4}"/>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97119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02FC6-B683-24E9-4CF3-ACB65B9C3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8788781-C4E4-8F07-B445-0FCB66126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E03871DA-F3C2-ACC9-0954-A50279EA3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9A398E-FCB8-1146-8DE5-39712756FA2F}" type="datetimeFigureOut">
              <a:rPr lang="en-BE" smtClean="0"/>
              <a:t>06/01/2026</a:t>
            </a:fld>
            <a:endParaRPr lang="en-BE"/>
          </a:p>
        </p:txBody>
      </p:sp>
      <p:sp>
        <p:nvSpPr>
          <p:cNvPr id="5" name="Footer Placeholder 4">
            <a:extLst>
              <a:ext uri="{FF2B5EF4-FFF2-40B4-BE49-F238E27FC236}">
                <a16:creationId xmlns:a16="http://schemas.microsoft.com/office/drawing/2014/main" id="{43BF7E01-A745-BFC4-1A5F-98305C39C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690CC3E3-36ED-4099-6586-23175595E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68FCCF-9A80-B240-8D85-84F960565AFA}" type="slidenum">
              <a:rPr lang="en-BE" smtClean="0"/>
              <a:t>‹N°›</a:t>
            </a:fld>
            <a:endParaRPr lang="en-BE"/>
          </a:p>
        </p:txBody>
      </p:sp>
    </p:spTree>
    <p:extLst>
      <p:ext uri="{BB962C8B-B14F-4D97-AF65-F5344CB8AC3E}">
        <p14:creationId xmlns:p14="http://schemas.microsoft.com/office/powerpoint/2010/main" val="417493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814BA34D-5827-4649-8F79-0503DA32839A}"/>
              </a:ext>
            </a:extLst>
          </p:cNvPr>
          <p:cNvSpPr>
            <a:spLocks noGrp="1"/>
          </p:cNvSpPr>
          <p:nvPr>
            <p:ph type="ctrTitle"/>
          </p:nvPr>
        </p:nvSpPr>
        <p:spPr>
          <a:xfrm>
            <a:off x="0" y="1728390"/>
            <a:ext cx="12068236" cy="2387600"/>
          </a:xfrm>
        </p:spPr>
        <p:txBody>
          <a:bodyPr>
            <a:normAutofit fontScale="90000"/>
          </a:bodyPr>
          <a:lstStyle/>
          <a:p>
            <a:r>
              <a:rPr lang="en-US" dirty="0"/>
              <a:t>WP4: </a:t>
            </a:r>
            <a:br>
              <a:rPr lang="en-US" dirty="0"/>
            </a:br>
            <a:r>
              <a:rPr lang="en-US" dirty="0"/>
              <a:t>High-Order Mode dampers &amp; </a:t>
            </a:r>
            <a:br>
              <a:rPr lang="en-US" dirty="0"/>
            </a:br>
            <a:r>
              <a:rPr lang="en-US" dirty="0"/>
              <a:t>Fundamental Power couplers  </a:t>
            </a:r>
            <a:br>
              <a:rPr lang="en-US" dirty="0"/>
            </a:br>
            <a:r>
              <a:rPr lang="en-US" sz="4800" dirty="0"/>
              <a:t>RP1 review meeting, June 1</a:t>
            </a:r>
            <a:r>
              <a:rPr lang="en-US" sz="4800" baseline="30000" dirty="0"/>
              <a:t>st</a:t>
            </a:r>
            <a:r>
              <a:rPr lang="en-US" sz="4800" dirty="0"/>
              <a:t>, 2026</a:t>
            </a:r>
            <a:endParaRPr lang="en-US" dirty="0"/>
          </a:p>
        </p:txBody>
      </p:sp>
      <p:sp>
        <p:nvSpPr>
          <p:cNvPr id="3" name="Sous-titre 2">
            <a:extLst>
              <a:ext uri="{FF2B5EF4-FFF2-40B4-BE49-F238E27FC236}">
                <a16:creationId xmlns:a16="http://schemas.microsoft.com/office/drawing/2014/main" id="{0E431EAB-E5CE-4071-B31E-6233FCC722A2}"/>
              </a:ext>
            </a:extLst>
          </p:cNvPr>
          <p:cNvSpPr>
            <a:spLocks noGrp="1"/>
          </p:cNvSpPr>
          <p:nvPr>
            <p:ph type="subTitle" idx="1"/>
          </p:nvPr>
        </p:nvSpPr>
        <p:spPr>
          <a:xfrm>
            <a:off x="2959223" y="4495405"/>
            <a:ext cx="6273553" cy="1244600"/>
          </a:xfrm>
        </p:spPr>
        <p:txBody>
          <a:bodyPr>
            <a:normAutofit lnSpcReduction="10000"/>
          </a:bodyPr>
          <a:lstStyle/>
          <a:p>
            <a:endParaRPr lang="en-US" sz="2000" dirty="0"/>
          </a:p>
          <a:p>
            <a:r>
              <a:rPr lang="en-US" sz="1200" dirty="0"/>
              <a:t>All information contained in this presentation and any accompanying documents is for iSAS project only, and must be treated as strictly confidential.</a:t>
            </a:r>
          </a:p>
          <a:p>
            <a:r>
              <a:rPr lang="en-US" sz="1200" dirty="0"/>
              <a:t>Any dissemination, distribution or other use of this information without the consent of its owner is prohibited.</a:t>
            </a:r>
          </a:p>
        </p:txBody>
      </p:sp>
      <p:sp>
        <p:nvSpPr>
          <p:cNvPr id="12" name="Rectangle 8">
            <a:extLst>
              <a:ext uri="{FF2B5EF4-FFF2-40B4-BE49-F238E27FC236}">
                <a16:creationId xmlns:a16="http://schemas.microsoft.com/office/drawing/2014/main" id="{53C634DB-7A80-4488-BC83-CEA906ADD490}"/>
              </a:ext>
            </a:extLst>
          </p:cNvPr>
          <p:cNvSpPr>
            <a:spLocks noChangeArrowheads="1"/>
          </p:cNvSpPr>
          <p:nvPr/>
        </p:nvSpPr>
        <p:spPr bwMode="auto">
          <a:xfrm>
            <a:off x="0" y="54980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ZoneTexte 13">
            <a:extLst>
              <a:ext uri="{FF2B5EF4-FFF2-40B4-BE49-F238E27FC236}">
                <a16:creationId xmlns:a16="http://schemas.microsoft.com/office/drawing/2014/main" id="{1E2AA974-1B61-4524-B53F-C39D2E7CF86D}"/>
              </a:ext>
            </a:extLst>
          </p:cNvPr>
          <p:cNvSpPr txBox="1"/>
          <p:nvPr/>
        </p:nvSpPr>
        <p:spPr>
          <a:xfrm>
            <a:off x="1130271" y="6097885"/>
            <a:ext cx="10937965" cy="461665"/>
          </a:xfrm>
          <a:prstGeom prst="rect">
            <a:avLst/>
          </a:prstGeom>
          <a:noFill/>
        </p:spPr>
        <p:txBody>
          <a:bodyPr wrap="square" rtlCol="0">
            <a:spAutoFit/>
          </a:bodyPr>
          <a:lstStyle/>
          <a:p>
            <a:r>
              <a:rPr lang="en-GB" sz="1200" dirty="0"/>
              <a:t>Funded by the European Union. Views and opinions expressed are however those of the authors only and do not necessarily reflect those of the European Union or the European Commission. Neither the European Union nor the granting authority can be held responsible for them. </a:t>
            </a:r>
          </a:p>
        </p:txBody>
      </p:sp>
      <p:pic>
        <p:nvPicPr>
          <p:cNvPr id="5" name="Image 4">
            <a:extLst>
              <a:ext uri="{FF2B5EF4-FFF2-40B4-BE49-F238E27FC236}">
                <a16:creationId xmlns:a16="http://schemas.microsoft.com/office/drawing/2014/main" id="{C39B689B-213B-4E76-8DA9-4BAFC1282435}"/>
              </a:ext>
            </a:extLst>
          </p:cNvPr>
          <p:cNvPicPr>
            <a:picLocks noChangeAspect="1"/>
          </p:cNvPicPr>
          <p:nvPr/>
        </p:nvPicPr>
        <p:blipFill>
          <a:blip r:embed="rId3"/>
          <a:stretch>
            <a:fillRect/>
          </a:stretch>
        </p:blipFill>
        <p:spPr>
          <a:xfrm>
            <a:off x="278533" y="5879505"/>
            <a:ext cx="886730" cy="898423"/>
          </a:xfrm>
          <a:prstGeom prst="rect">
            <a:avLst/>
          </a:prstGeom>
        </p:spPr>
      </p:pic>
    </p:spTree>
    <p:extLst>
      <p:ext uri="{BB962C8B-B14F-4D97-AF65-F5344CB8AC3E}">
        <p14:creationId xmlns:p14="http://schemas.microsoft.com/office/powerpoint/2010/main" val="194805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achievements of Task 4.5</a:t>
            </a:r>
          </a:p>
          <a:p>
            <a:r>
              <a:rPr lang="en-US" sz="2400" b="1" dirty="0">
                <a:solidFill>
                  <a:schemeClr val="bg2">
                    <a:lumMod val="50000"/>
                  </a:schemeClr>
                </a:solidFill>
              </a:rPr>
              <a:t>FP coupler design (1/2)</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a:xfrm>
            <a:off x="9296893" y="6516363"/>
            <a:ext cx="2743200" cy="365125"/>
          </a:xfrm>
        </p:spPr>
        <p:txBody>
          <a:bodyPr/>
          <a:lstStyle/>
          <a:p>
            <a:fld id="{4068FCCF-9A80-B240-8D85-84F960565AFA}" type="slidenum">
              <a:rPr lang="en-BE" smtClean="0"/>
              <a:t>10</a:t>
            </a:fld>
            <a:endParaRPr lang="en-BE"/>
          </a:p>
        </p:txBody>
      </p:sp>
      <p:sp>
        <p:nvSpPr>
          <p:cNvPr id="8" name="TextBox 2">
            <a:extLst>
              <a:ext uri="{FF2B5EF4-FFF2-40B4-BE49-F238E27FC236}">
                <a16:creationId xmlns:a16="http://schemas.microsoft.com/office/drawing/2014/main" id="{0A7138BA-D306-D14F-DE8B-D7CF550B5A03}"/>
              </a:ext>
            </a:extLst>
          </p:cNvPr>
          <p:cNvSpPr txBox="1"/>
          <p:nvPr/>
        </p:nvSpPr>
        <p:spPr>
          <a:xfrm>
            <a:off x="4516081" y="1771197"/>
            <a:ext cx="7206484" cy="1754326"/>
          </a:xfrm>
          <a:prstGeom prst="rect">
            <a:avLst/>
          </a:prstGeom>
          <a:noFill/>
        </p:spPr>
        <p:txBody>
          <a:bodyPr wrap="square" rtlCol="0">
            <a:spAutoFit/>
          </a:bodyPr>
          <a:lstStyle/>
          <a:p>
            <a:pPr marL="457200" lvl="2" indent="-457200" fontAlgn="base">
              <a:lnSpc>
                <a:spcPct val="90000"/>
              </a:lnSpc>
              <a:spcBef>
                <a:spcPct val="0"/>
              </a:spcBef>
              <a:spcAft>
                <a:spcPct val="0"/>
              </a:spcAft>
              <a:buFont typeface="Arial" panose="020B0604020202020204" pitchFamily="34" charset="0"/>
              <a:buChar char="•"/>
              <a:tabLst>
                <a:tab pos="269875" algn="l"/>
              </a:tabLst>
              <a:defRPr/>
            </a:pPr>
            <a:r>
              <a:rPr lang="en-US" sz="2000" b="1" dirty="0">
                <a:solidFill>
                  <a:srgbClr val="002060"/>
                </a:solidFill>
              </a:rPr>
              <a:t>FPC optimization done </a:t>
            </a:r>
          </a:p>
          <a:p>
            <a:pPr marL="800100" lvl="3" indent="-342900" fontAlgn="base">
              <a:spcBef>
                <a:spcPct val="0"/>
              </a:spcBef>
              <a:spcAft>
                <a:spcPct val="0"/>
              </a:spcAft>
              <a:buFont typeface="Arial" panose="020B0604020202020204" pitchFamily="34" charset="0"/>
              <a:buChar char="•"/>
              <a:tabLst>
                <a:tab pos="269875" algn="l"/>
              </a:tabLst>
              <a:defRPr/>
            </a:pPr>
            <a:r>
              <a:rPr lang="en-US" sz="1900" b="1" dirty="0"/>
              <a:t>RF simulations and mechanical integration </a:t>
            </a:r>
            <a:r>
              <a:rPr lang="en-US" sz="2000" b="1" dirty="0"/>
              <a:t>into</a:t>
            </a:r>
            <a:r>
              <a:rPr lang="en-US" sz="2000" dirty="0"/>
              <a:t> the WP6 PERLE cryomodule </a:t>
            </a:r>
            <a:r>
              <a:rPr lang="en-GB" sz="1900" b="1" dirty="0"/>
              <a:t>(CNRS)</a:t>
            </a:r>
          </a:p>
          <a:p>
            <a:pPr marL="1257300" lvl="4" indent="-342900" fontAlgn="base">
              <a:spcBef>
                <a:spcPct val="0"/>
              </a:spcBef>
              <a:spcAft>
                <a:spcPct val="0"/>
              </a:spcAft>
              <a:buFont typeface="Arial" panose="020B0604020202020204" pitchFamily="34" charset="0"/>
              <a:buChar char="•"/>
              <a:tabLst>
                <a:tab pos="269875" algn="l"/>
              </a:tabLst>
              <a:defRPr/>
            </a:pPr>
            <a:r>
              <a:rPr lang="en-GB" dirty="0">
                <a:cs typeface="Times New Roman" panose="02020603050405020304" pitchFamily="18" charset="0"/>
              </a:rPr>
              <a:t>Based on the design of the CERN’s 704 MHz SPL coupler</a:t>
            </a:r>
          </a:p>
          <a:p>
            <a:pPr marL="457200" lvl="3" fontAlgn="base">
              <a:spcBef>
                <a:spcPct val="0"/>
              </a:spcBef>
              <a:spcAft>
                <a:spcPct val="0"/>
              </a:spcAft>
              <a:tabLst>
                <a:tab pos="269875" algn="l"/>
              </a:tabLst>
              <a:defRPr/>
            </a:pPr>
            <a:endParaRPr lang="en-GB" sz="1600" dirty="0">
              <a:cs typeface="Times New Roman" panose="02020603050405020304" pitchFamily="18" charset="0"/>
            </a:endParaRPr>
          </a:p>
          <a:p>
            <a:pPr marL="800100" lvl="3" indent="-342900" fontAlgn="base">
              <a:spcBef>
                <a:spcPct val="0"/>
              </a:spcBef>
              <a:spcAft>
                <a:spcPct val="0"/>
              </a:spcAft>
              <a:buFont typeface="Arial" panose="020B0604020202020204" pitchFamily="34" charset="0"/>
              <a:buChar char="•"/>
              <a:tabLst>
                <a:tab pos="269875" algn="l"/>
              </a:tabLst>
              <a:defRPr/>
            </a:pPr>
            <a:endParaRPr lang="fr-FR" sz="1600" b="1" dirty="0">
              <a:solidFill>
                <a:schemeClr val="accent6"/>
              </a:solidFill>
              <a:cs typeface="Times New Roman" panose="02020603050405020304" pitchFamily="18" charset="0"/>
            </a:endParaRPr>
          </a:p>
        </p:txBody>
      </p:sp>
      <p:graphicFrame>
        <p:nvGraphicFramePr>
          <p:cNvPr id="9" name="Content Placeholder 9">
            <a:extLst>
              <a:ext uri="{FF2B5EF4-FFF2-40B4-BE49-F238E27FC236}">
                <a16:creationId xmlns:a16="http://schemas.microsoft.com/office/drawing/2014/main" id="{0FFF9770-5E45-B06A-1CF4-DC6CF1B0EA46}"/>
              </a:ext>
            </a:extLst>
          </p:cNvPr>
          <p:cNvGraphicFramePr>
            <a:graphicFrameLocks/>
          </p:cNvGraphicFramePr>
          <p:nvPr>
            <p:extLst>
              <p:ext uri="{D42A27DB-BD31-4B8C-83A1-F6EECF244321}">
                <p14:modId xmlns:p14="http://schemas.microsoft.com/office/powerpoint/2010/main" val="294418674"/>
              </p:ext>
            </p:extLst>
          </p:nvPr>
        </p:nvGraphicFramePr>
        <p:xfrm>
          <a:off x="2860135" y="4078362"/>
          <a:ext cx="8862430" cy="2626560"/>
        </p:xfrm>
        <a:graphic>
          <a:graphicData uri="http://schemas.openxmlformats.org/drawingml/2006/table">
            <a:tbl>
              <a:tblPr>
                <a:tableStyleId>{327F97BB-C833-4FB7-BDE5-3F7075034690}</a:tableStyleId>
              </a:tblPr>
              <a:tblGrid>
                <a:gridCol w="3649522">
                  <a:extLst>
                    <a:ext uri="{9D8B030D-6E8A-4147-A177-3AD203B41FA5}">
                      <a16:colId xmlns:a16="http://schemas.microsoft.com/office/drawing/2014/main" val="3624128198"/>
                    </a:ext>
                  </a:extLst>
                </a:gridCol>
                <a:gridCol w="2752764">
                  <a:extLst>
                    <a:ext uri="{9D8B030D-6E8A-4147-A177-3AD203B41FA5}">
                      <a16:colId xmlns:a16="http://schemas.microsoft.com/office/drawing/2014/main" val="2751491392"/>
                    </a:ext>
                  </a:extLst>
                </a:gridCol>
                <a:gridCol w="2460144">
                  <a:extLst>
                    <a:ext uri="{9D8B030D-6E8A-4147-A177-3AD203B41FA5}">
                      <a16:colId xmlns:a16="http://schemas.microsoft.com/office/drawing/2014/main" val="2126821124"/>
                    </a:ext>
                  </a:extLst>
                </a:gridCol>
              </a:tblGrid>
              <a:tr h="0">
                <a:tc>
                  <a:txBody>
                    <a:bodyPr/>
                    <a:lstStyle/>
                    <a:p>
                      <a:pPr algn="l">
                        <a:spcAft>
                          <a:spcPts val="0"/>
                        </a:spcAft>
                      </a:pPr>
                      <a:r>
                        <a:rPr lang="en-GB" sz="1600" b="1" dirty="0">
                          <a:solidFill>
                            <a:schemeClr val="bg1"/>
                          </a:solidFill>
                          <a:effectLst/>
                        </a:rPr>
                        <a:t>Parameter </a:t>
                      </a:r>
                      <a:endParaRPr lang="es-ES" sz="1600" dirty="0">
                        <a:solidFill>
                          <a:schemeClr val="bg1"/>
                        </a:solidFill>
                        <a:effectLst/>
                        <a:latin typeface="Times New Roman" panose="02020603050405020304" pitchFamily="18" charset="0"/>
                        <a:ea typeface="Times New Roman" panose="02020603050405020304" pitchFamily="18" charset="0"/>
                      </a:endParaRPr>
                    </a:p>
                  </a:txBody>
                  <a:tcPr marL="108000" marR="72000" marT="36000" marB="36000">
                    <a:solidFill>
                      <a:srgbClr val="0070C0"/>
                    </a:solidFill>
                  </a:tcPr>
                </a:tc>
                <a:tc>
                  <a:txBody>
                    <a:bodyPr/>
                    <a:lstStyle/>
                    <a:p>
                      <a:pPr algn="l">
                        <a:spcAft>
                          <a:spcPts val="0"/>
                        </a:spcAft>
                      </a:pPr>
                      <a:r>
                        <a:rPr lang="en-GB" sz="1600" b="1" dirty="0">
                          <a:solidFill>
                            <a:schemeClr val="bg1"/>
                          </a:solidFill>
                          <a:effectLst/>
                        </a:rPr>
                        <a:t>Specification</a:t>
                      </a:r>
                    </a:p>
                  </a:txBody>
                  <a:tcPr marL="108000" marR="72000" marT="36000" marB="36000">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70205" algn="dec"/>
                        </a:tabLst>
                        <a:defRPr/>
                      </a:pPr>
                      <a:r>
                        <a:rPr lang="en-GB" sz="1600" b="0" kern="1200" dirty="0">
                          <a:solidFill>
                            <a:schemeClr val="bg1"/>
                          </a:solidFill>
                          <a:effectLst/>
                          <a:latin typeface="+mn-lt"/>
                          <a:ea typeface="+mn-ea"/>
                          <a:cs typeface="+mn-cs"/>
                        </a:rPr>
                        <a:t>Comment</a:t>
                      </a:r>
                    </a:p>
                  </a:txBody>
                  <a:tcPr marL="108000" marR="72000" marT="36000" marB="36000">
                    <a:solidFill>
                      <a:srgbClr val="0070C0"/>
                    </a:solidFill>
                  </a:tcPr>
                </a:tc>
                <a:extLst>
                  <a:ext uri="{0D108BD9-81ED-4DB2-BD59-A6C34878D82A}">
                    <a16:rowId xmlns:a16="http://schemas.microsoft.com/office/drawing/2014/main" val="1737502046"/>
                  </a:ext>
                </a:extLst>
              </a:tr>
              <a:tr h="0">
                <a:tc>
                  <a:txBody>
                    <a:bodyPr/>
                    <a:lstStyle/>
                    <a:p>
                      <a:pPr algn="l">
                        <a:spcAft>
                          <a:spcPts val="0"/>
                        </a:spcAft>
                      </a:pPr>
                      <a:r>
                        <a:rPr lang="en-GB" sz="1600" b="0" dirty="0">
                          <a:solidFill>
                            <a:schemeClr val="bg1"/>
                          </a:solidFill>
                          <a:effectLst/>
                        </a:rPr>
                        <a:t>Frequency</a:t>
                      </a:r>
                      <a:endParaRPr lang="es-ES" sz="1600" b="0" dirty="0">
                        <a:solidFill>
                          <a:schemeClr val="bg1"/>
                        </a:solidFill>
                        <a:effectLst/>
                        <a:latin typeface="Times New Roman" panose="02020603050405020304" pitchFamily="18" charset="0"/>
                        <a:ea typeface="Times New Roman" panose="02020603050405020304" pitchFamily="18" charset="0"/>
                      </a:endParaRPr>
                    </a:p>
                  </a:txBody>
                  <a:tcPr marL="108000" marR="72000" marT="36000" marB="36000" anchor="ctr">
                    <a:solidFill>
                      <a:srgbClr val="0070C0"/>
                    </a:solidFill>
                  </a:tcPr>
                </a:tc>
                <a:tc>
                  <a:txBody>
                    <a:bodyPr/>
                    <a:lstStyle/>
                    <a:p>
                      <a:pPr algn="l">
                        <a:spcAft>
                          <a:spcPts val="0"/>
                        </a:spcAft>
                        <a:tabLst>
                          <a:tab pos="370205" algn="dec"/>
                        </a:tabLst>
                      </a:pPr>
                      <a:r>
                        <a:rPr lang="en-GB" sz="1600" b="0" dirty="0">
                          <a:solidFill>
                            <a:schemeClr val="bg1"/>
                          </a:solidFill>
                          <a:effectLst/>
                        </a:rPr>
                        <a:t>801,58</a:t>
                      </a:r>
                      <a:r>
                        <a:rPr lang="en-GB" sz="1600" b="0" baseline="0" dirty="0">
                          <a:solidFill>
                            <a:schemeClr val="bg1"/>
                          </a:solidFill>
                          <a:effectLst/>
                        </a:rPr>
                        <a:t> </a:t>
                      </a:r>
                      <a:r>
                        <a:rPr lang="en-GB" sz="1600" b="0" dirty="0">
                          <a:solidFill>
                            <a:schemeClr val="bg1"/>
                          </a:solidFill>
                          <a:effectLst/>
                        </a:rPr>
                        <a:t>MHz</a:t>
                      </a:r>
                      <a:endParaRPr lang="es-ES" sz="1600" b="0" dirty="0">
                        <a:solidFill>
                          <a:schemeClr val="bg1"/>
                        </a:solidFill>
                        <a:effectLst/>
                        <a:latin typeface="Times New Roman" panose="02020603050405020304" pitchFamily="18" charset="0"/>
                        <a:ea typeface="Times New Roman" panose="02020603050405020304" pitchFamily="18" charset="0"/>
                      </a:endParaRPr>
                    </a:p>
                  </a:txBody>
                  <a:tcPr marL="108000" marR="72000" marT="36000" marB="36000" anchor="ctr">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70205" algn="dec"/>
                        </a:tabLst>
                        <a:defRPr/>
                      </a:pPr>
                      <a:endParaRPr lang="es-ES" sz="1600" b="0" kern="1200" dirty="0">
                        <a:solidFill>
                          <a:schemeClr val="bg1"/>
                        </a:solidFill>
                        <a:effectLst/>
                        <a:latin typeface="+mn-lt"/>
                        <a:ea typeface="+mn-ea"/>
                        <a:cs typeface="+mn-cs"/>
                      </a:endParaRPr>
                    </a:p>
                  </a:txBody>
                  <a:tcPr marL="108000" marR="72000" marT="36000" marB="36000" anchor="ctr">
                    <a:solidFill>
                      <a:srgbClr val="0070C0"/>
                    </a:solidFill>
                  </a:tcPr>
                </a:tc>
                <a:extLst>
                  <a:ext uri="{0D108BD9-81ED-4DB2-BD59-A6C34878D82A}">
                    <a16:rowId xmlns:a16="http://schemas.microsoft.com/office/drawing/2014/main" val="462567675"/>
                  </a:ext>
                </a:extLst>
              </a:tr>
              <a:tr h="0">
                <a:tc>
                  <a:txBody>
                    <a:bodyPr/>
                    <a:lstStyle/>
                    <a:p>
                      <a:pPr algn="l">
                        <a:spcAft>
                          <a:spcPts val="0"/>
                        </a:spcAft>
                      </a:pPr>
                      <a:r>
                        <a:rPr lang="en-GB" sz="1600" b="0" kern="1200" dirty="0">
                          <a:solidFill>
                            <a:schemeClr val="bg1"/>
                          </a:solidFill>
                          <a:effectLst/>
                          <a:latin typeface="+mn-lt"/>
                          <a:ea typeface="+mn-ea"/>
                          <a:cs typeface="+mn-cs"/>
                        </a:rPr>
                        <a:t>Traveling wave (TW) maximal</a:t>
                      </a:r>
                      <a:r>
                        <a:rPr lang="en-GB" sz="1600" b="0" kern="1200" baseline="0" dirty="0">
                          <a:solidFill>
                            <a:schemeClr val="bg1"/>
                          </a:solidFill>
                          <a:effectLst/>
                          <a:latin typeface="+mn-lt"/>
                          <a:ea typeface="+mn-ea"/>
                          <a:cs typeface="+mn-cs"/>
                        </a:rPr>
                        <a:t> power</a:t>
                      </a:r>
                      <a:endParaRPr lang="es-ES" sz="1600" b="0" dirty="0">
                        <a:solidFill>
                          <a:schemeClr val="bg1"/>
                        </a:solidFill>
                        <a:effectLst/>
                        <a:latin typeface="Times New Roman" panose="02020603050405020304" pitchFamily="18" charset="0"/>
                        <a:ea typeface="Times New Roman" panose="02020603050405020304" pitchFamily="18" charset="0"/>
                      </a:endParaRPr>
                    </a:p>
                  </a:txBody>
                  <a:tcPr marL="108000" marR="72000" marT="36000" marB="36000" anchor="ctr">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70205" algn="dec"/>
                        </a:tabLst>
                        <a:defRPr/>
                      </a:pPr>
                      <a:r>
                        <a:rPr lang="en-GB" sz="1600" b="0" kern="1200" dirty="0">
                          <a:solidFill>
                            <a:schemeClr val="bg1"/>
                          </a:solidFill>
                          <a:effectLst/>
                          <a:latin typeface="+mn-lt"/>
                          <a:ea typeface="+mn-ea"/>
                          <a:cs typeface="+mn-cs"/>
                        </a:rPr>
                        <a:t>50 kW CW</a:t>
                      </a:r>
                    </a:p>
                  </a:txBody>
                  <a:tcPr marL="108000" marR="72000" marT="36000" marB="36000" anchor="ctr">
                    <a:solidFill>
                      <a:srgbClr val="0070C0"/>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tab pos="370205" algn="dec"/>
                        </a:tabLst>
                        <a:defRPr/>
                      </a:pPr>
                      <a:r>
                        <a:rPr lang="en-US" sz="1600" b="0" kern="1200" dirty="0">
                          <a:solidFill>
                            <a:schemeClr val="bg1"/>
                          </a:solidFill>
                          <a:effectLst/>
                          <a:latin typeface="+mn-lt"/>
                          <a:ea typeface="+mn-ea"/>
                          <a:cs typeface="+mn-cs"/>
                        </a:rPr>
                        <a:t>4*50kW:</a:t>
                      </a:r>
                    </a:p>
                    <a:p>
                      <a:pPr marL="0" marR="0" lvl="0" indent="0" algn="l" defTabSz="914400" rtl="0" eaLnBrk="1" fontAlgn="auto" latinLnBrk="0" hangingPunct="1">
                        <a:lnSpc>
                          <a:spcPct val="100000"/>
                        </a:lnSpc>
                        <a:spcBef>
                          <a:spcPts val="0"/>
                        </a:spcBef>
                        <a:spcAft>
                          <a:spcPts val="0"/>
                        </a:spcAft>
                        <a:buClrTx/>
                        <a:buSzTx/>
                        <a:buFontTx/>
                        <a:buNone/>
                        <a:tabLst>
                          <a:tab pos="370205" algn="dec"/>
                        </a:tabLst>
                        <a:defRPr/>
                      </a:pPr>
                      <a:r>
                        <a:rPr lang="en-US" sz="1600" b="0" kern="1200" dirty="0">
                          <a:solidFill>
                            <a:schemeClr val="bg1"/>
                          </a:solidFill>
                          <a:effectLst/>
                          <a:latin typeface="+mn-lt"/>
                          <a:ea typeface="+mn-ea"/>
                          <a:cs typeface="+mn-cs"/>
                        </a:rPr>
                        <a:t>E</a:t>
                      </a:r>
                      <a:r>
                        <a:rPr lang="en-US" sz="1600" b="0" kern="1200" baseline="-25000" dirty="0">
                          <a:solidFill>
                            <a:schemeClr val="bg1"/>
                          </a:solidFill>
                          <a:effectLst/>
                          <a:latin typeface="+mn-lt"/>
                          <a:ea typeface="+mn-ea"/>
                          <a:cs typeface="+mn-cs"/>
                        </a:rPr>
                        <a:t>max </a:t>
                      </a:r>
                      <a:r>
                        <a:rPr lang="en-US" sz="1600" b="0" kern="1200" dirty="0">
                          <a:solidFill>
                            <a:schemeClr val="bg1"/>
                          </a:solidFill>
                          <a:effectLst/>
                          <a:latin typeface="+mn-lt"/>
                          <a:ea typeface="+mn-ea"/>
                          <a:cs typeface="+mn-cs"/>
                        </a:rPr>
                        <a:t>&lt; 1 MV/m ,</a:t>
                      </a:r>
                    </a:p>
                    <a:p>
                      <a:pPr marL="0" marR="0" lvl="0" indent="0" algn="l" defTabSz="914400" rtl="0" eaLnBrk="1" fontAlgn="auto" latinLnBrk="0" hangingPunct="1">
                        <a:lnSpc>
                          <a:spcPct val="100000"/>
                        </a:lnSpc>
                        <a:spcBef>
                          <a:spcPts val="0"/>
                        </a:spcBef>
                        <a:spcAft>
                          <a:spcPts val="0"/>
                        </a:spcAft>
                        <a:buClrTx/>
                        <a:buSzTx/>
                        <a:buFontTx/>
                        <a:buNone/>
                        <a:tabLst>
                          <a:tab pos="370205" algn="dec"/>
                        </a:tabLst>
                        <a:defRPr/>
                      </a:pPr>
                      <a:r>
                        <a:rPr lang="en-US" sz="1600" b="0" kern="1200" dirty="0">
                          <a:solidFill>
                            <a:schemeClr val="bg1"/>
                          </a:solidFill>
                          <a:effectLst/>
                          <a:latin typeface="+mn-lt"/>
                          <a:ea typeface="+mn-ea"/>
                          <a:cs typeface="+mn-cs"/>
                        </a:rPr>
                        <a:t>E </a:t>
                      </a:r>
                      <a:r>
                        <a:rPr lang="en-US" sz="1600" b="0" kern="1200" baseline="-25000" dirty="0">
                          <a:solidFill>
                            <a:schemeClr val="bg1"/>
                          </a:solidFill>
                          <a:effectLst/>
                          <a:latin typeface="+mn-lt"/>
                          <a:ea typeface="+mn-ea"/>
                          <a:cs typeface="+mn-cs"/>
                        </a:rPr>
                        <a:t>max triple points </a:t>
                      </a:r>
                      <a:r>
                        <a:rPr lang="en-US" sz="1600" b="0" kern="1200" dirty="0">
                          <a:solidFill>
                            <a:schemeClr val="bg1"/>
                          </a:solidFill>
                          <a:effectLst/>
                          <a:latin typeface="+mn-lt"/>
                          <a:ea typeface="+mn-ea"/>
                          <a:cs typeface="+mn-cs"/>
                        </a:rPr>
                        <a:t>&lt; 0,3 MV/m </a:t>
                      </a:r>
                      <a:endParaRPr lang="en-GB" sz="1600" b="0" kern="1200" dirty="0">
                        <a:solidFill>
                          <a:schemeClr val="bg1"/>
                        </a:solidFill>
                        <a:effectLst/>
                        <a:latin typeface="+mn-lt"/>
                        <a:ea typeface="+mn-ea"/>
                        <a:cs typeface="+mn-cs"/>
                      </a:endParaRPr>
                    </a:p>
                  </a:txBody>
                  <a:tcPr marL="108000" marR="72000" marT="36000" marB="36000" anchor="ctr">
                    <a:solidFill>
                      <a:srgbClr val="0070C0"/>
                    </a:solidFill>
                  </a:tcPr>
                </a:tc>
                <a:extLst>
                  <a:ext uri="{0D108BD9-81ED-4DB2-BD59-A6C34878D82A}">
                    <a16:rowId xmlns:a16="http://schemas.microsoft.com/office/drawing/2014/main" val="233658114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dirty="0">
                          <a:solidFill>
                            <a:schemeClr val="bg1"/>
                          </a:solidFill>
                          <a:effectLst/>
                          <a:latin typeface="+mn-lt"/>
                          <a:ea typeface="+mn-ea"/>
                          <a:cs typeface="+mn-cs"/>
                        </a:rPr>
                        <a:t>Standing wave (SW) maximal power</a:t>
                      </a:r>
                      <a:endParaRPr lang="es-ES" sz="1600" b="0" kern="1200" dirty="0">
                        <a:solidFill>
                          <a:schemeClr val="bg1"/>
                        </a:solidFill>
                        <a:effectLst/>
                        <a:latin typeface="+mn-lt"/>
                        <a:ea typeface="+mn-ea"/>
                        <a:cs typeface="+mn-cs"/>
                      </a:endParaRPr>
                    </a:p>
                  </a:txBody>
                  <a:tcPr marL="108000" marR="72000" marT="36000" marB="36000" anchor="ctr">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70205" algn="dec"/>
                        </a:tabLst>
                        <a:defRPr/>
                      </a:pPr>
                      <a:r>
                        <a:rPr lang="en-GB" sz="1600" b="0" kern="1200" dirty="0">
                          <a:solidFill>
                            <a:schemeClr val="bg1"/>
                          </a:solidFill>
                          <a:effectLst/>
                          <a:latin typeface="+mn-lt"/>
                          <a:ea typeface="+mn-ea"/>
                          <a:cs typeface="+mn-cs"/>
                        </a:rPr>
                        <a:t>50 kW CW</a:t>
                      </a:r>
                    </a:p>
                  </a:txBody>
                  <a:tcPr marL="108000" marR="72000" marT="36000" marB="36000" anchor="ctr">
                    <a:solidFill>
                      <a:srgbClr val="0070C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tab pos="370205" algn="dec"/>
                        </a:tabLst>
                        <a:defRPr/>
                      </a:pPr>
                      <a:endParaRPr lang="en-GB" sz="1600" b="0" kern="1200" dirty="0">
                        <a:solidFill>
                          <a:schemeClr val="bg1"/>
                        </a:solidFill>
                        <a:effectLst/>
                        <a:latin typeface="+mn-lt"/>
                        <a:ea typeface="+mn-ea"/>
                        <a:cs typeface="+mn-cs"/>
                      </a:endParaRPr>
                    </a:p>
                  </a:txBody>
                  <a:tcPr marL="108000" marR="72000" marT="36000" marB="36000" anchor="ctr">
                    <a:solidFill>
                      <a:srgbClr val="0070C0"/>
                    </a:solidFill>
                  </a:tcPr>
                </a:tc>
                <a:extLst>
                  <a:ext uri="{0D108BD9-81ED-4DB2-BD59-A6C34878D82A}">
                    <a16:rowId xmlns:a16="http://schemas.microsoft.com/office/drawing/2014/main" val="3232724385"/>
                  </a:ext>
                </a:extLst>
              </a:tr>
              <a:tr h="0">
                <a:tc>
                  <a:txBody>
                    <a:bodyPr/>
                    <a:lstStyle/>
                    <a:p>
                      <a:pPr algn="l">
                        <a:spcAft>
                          <a:spcPts val="0"/>
                        </a:spcAft>
                      </a:pPr>
                      <a:r>
                        <a:rPr lang="en-GB" sz="1600" b="0" dirty="0">
                          <a:solidFill>
                            <a:schemeClr val="bg1"/>
                          </a:solidFill>
                          <a:effectLst/>
                        </a:rPr>
                        <a:t>Max. reflection S</a:t>
                      </a:r>
                      <a:r>
                        <a:rPr lang="en-GB" sz="1600" b="0" baseline="-25000" dirty="0">
                          <a:solidFill>
                            <a:schemeClr val="bg1"/>
                          </a:solidFill>
                          <a:effectLst/>
                        </a:rPr>
                        <a:t>11 </a:t>
                      </a:r>
                      <a:r>
                        <a:rPr lang="en-GB" sz="1600" b="0" baseline="0" dirty="0">
                          <a:solidFill>
                            <a:schemeClr val="bg1"/>
                          </a:solidFill>
                          <a:effectLst/>
                        </a:rPr>
                        <a:t>@ 801,58  </a:t>
                      </a:r>
                      <a:endParaRPr lang="es-ES" sz="1600" b="0" baseline="0" dirty="0">
                        <a:solidFill>
                          <a:schemeClr val="bg1"/>
                        </a:solidFill>
                        <a:effectLst/>
                        <a:latin typeface="Times New Roman" panose="02020603050405020304" pitchFamily="18" charset="0"/>
                        <a:ea typeface="Times New Roman" panose="02020603050405020304" pitchFamily="18" charset="0"/>
                      </a:endParaRPr>
                    </a:p>
                  </a:txBody>
                  <a:tcPr marL="108000" marR="72000" marT="36000" marB="36000" anchor="ctr">
                    <a:solidFill>
                      <a:srgbClr val="0070C0"/>
                    </a:solidFill>
                  </a:tcPr>
                </a:tc>
                <a:tc>
                  <a:txBody>
                    <a:bodyPr/>
                    <a:lstStyle/>
                    <a:p>
                      <a:pPr algn="l">
                        <a:spcAft>
                          <a:spcPts val="0"/>
                        </a:spcAft>
                        <a:tabLst>
                          <a:tab pos="370205" algn="dec"/>
                        </a:tabLst>
                      </a:pPr>
                      <a:r>
                        <a:rPr lang="en-GB" sz="1600" b="0" dirty="0">
                          <a:solidFill>
                            <a:schemeClr val="bg1"/>
                          </a:solidFill>
                          <a:effectLst/>
                        </a:rPr>
                        <a:t>&lt;- 30 dB </a:t>
                      </a:r>
                    </a:p>
                  </a:txBody>
                  <a:tcPr marL="108000" marR="72000" marT="36000" marB="36000" anchor="ctr">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70205" algn="dec"/>
                        </a:tabLst>
                        <a:defRPr/>
                      </a:pPr>
                      <a:r>
                        <a:rPr lang="da-DK" sz="1600" b="0" kern="1200" dirty="0">
                          <a:solidFill>
                            <a:schemeClr val="bg1"/>
                          </a:solidFill>
                          <a:effectLst/>
                          <a:latin typeface="+mn-lt"/>
                          <a:ea typeface="+mn-ea"/>
                          <a:cs typeface="+mn-cs"/>
                        </a:rPr>
                        <a:t>-61 dB obtained </a:t>
                      </a:r>
                      <a:endParaRPr lang="en-GB" sz="1600" b="0" kern="1200" dirty="0">
                        <a:solidFill>
                          <a:schemeClr val="bg1"/>
                        </a:solidFill>
                        <a:effectLst/>
                        <a:latin typeface="+mn-lt"/>
                        <a:ea typeface="+mn-ea"/>
                        <a:cs typeface="+mn-cs"/>
                      </a:endParaRPr>
                    </a:p>
                  </a:txBody>
                  <a:tcPr marL="108000" marR="72000" marT="36000" marB="36000" anchor="ctr">
                    <a:solidFill>
                      <a:srgbClr val="0070C0"/>
                    </a:solidFill>
                  </a:tcPr>
                </a:tc>
                <a:extLst>
                  <a:ext uri="{0D108BD9-81ED-4DB2-BD59-A6C34878D82A}">
                    <a16:rowId xmlns:a16="http://schemas.microsoft.com/office/drawing/2014/main" val="3684332325"/>
                  </a:ext>
                </a:extLst>
              </a:tr>
              <a:tr h="0">
                <a:tc>
                  <a:txBody>
                    <a:bodyPr/>
                    <a:lstStyle/>
                    <a:p>
                      <a:pPr marL="0" algn="l" defTabSz="914400" rtl="0" eaLnBrk="1" latinLnBrk="0" hangingPunct="1">
                        <a:spcAft>
                          <a:spcPts val="0"/>
                        </a:spcAft>
                      </a:pPr>
                      <a:r>
                        <a:rPr lang="en-GB" sz="1600" b="0" kern="1200" dirty="0">
                          <a:solidFill>
                            <a:schemeClr val="bg1"/>
                          </a:solidFill>
                          <a:effectLst/>
                          <a:latin typeface="+mn-lt"/>
                          <a:ea typeface="+mn-ea"/>
                          <a:cs typeface="+mn-cs"/>
                        </a:rPr>
                        <a:t>S</a:t>
                      </a:r>
                      <a:r>
                        <a:rPr lang="en-GB" sz="1600" b="0" baseline="-25000" dirty="0">
                          <a:solidFill>
                            <a:schemeClr val="bg1"/>
                          </a:solidFill>
                          <a:effectLst/>
                        </a:rPr>
                        <a:t>11</a:t>
                      </a:r>
                      <a:r>
                        <a:rPr lang="en-GB" sz="1600" b="0" kern="1200" dirty="0">
                          <a:solidFill>
                            <a:schemeClr val="bg1"/>
                          </a:solidFill>
                          <a:effectLst/>
                          <a:latin typeface="+mn-lt"/>
                          <a:ea typeface="+mn-ea"/>
                          <a:cs typeface="+mn-cs"/>
                        </a:rPr>
                        <a:t> bandwidth at -20dB </a:t>
                      </a:r>
                      <a:endParaRPr lang="es-ES" sz="1600" b="0" kern="1200" dirty="0">
                        <a:solidFill>
                          <a:schemeClr val="bg1"/>
                        </a:solidFill>
                        <a:effectLst/>
                        <a:latin typeface="+mn-lt"/>
                        <a:ea typeface="+mn-ea"/>
                        <a:cs typeface="+mn-cs"/>
                      </a:endParaRPr>
                    </a:p>
                  </a:txBody>
                  <a:tcPr marL="108000" marR="72000" marT="36000" marB="36000" anchor="ctr">
                    <a:solidFill>
                      <a:srgbClr val="0070C0"/>
                    </a:solidFill>
                  </a:tcPr>
                </a:tc>
                <a:tc>
                  <a:txBody>
                    <a:bodyPr/>
                    <a:lstStyle/>
                    <a:p>
                      <a:pPr marL="0" algn="l" defTabSz="914400" rtl="0" eaLnBrk="1" latinLnBrk="0" hangingPunct="1">
                        <a:spcAft>
                          <a:spcPts val="0"/>
                        </a:spcAft>
                        <a:tabLst>
                          <a:tab pos="370205" algn="dec"/>
                        </a:tabLst>
                      </a:pPr>
                      <a:r>
                        <a:rPr lang="en-GB" sz="1600" b="0" kern="1200" dirty="0">
                          <a:solidFill>
                            <a:schemeClr val="bg1"/>
                          </a:solidFill>
                          <a:effectLst/>
                          <a:latin typeface="+mn-lt"/>
                          <a:ea typeface="+mn-ea"/>
                          <a:cs typeface="+mn-cs"/>
                        </a:rPr>
                        <a:t>&gt; 10 MHz</a:t>
                      </a:r>
                    </a:p>
                  </a:txBody>
                  <a:tcPr marL="108000" marR="72000" marT="36000" marB="36000" anchor="ctr">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70205" algn="dec"/>
                        </a:tabLst>
                        <a:defRPr/>
                      </a:pPr>
                      <a:r>
                        <a:rPr lang="en-US" sz="1600" b="0" kern="1200" dirty="0">
                          <a:solidFill>
                            <a:schemeClr val="bg1"/>
                          </a:solidFill>
                          <a:effectLst/>
                          <a:latin typeface="+mn-lt"/>
                          <a:ea typeface="+mn-ea"/>
                          <a:cs typeface="+mn-cs"/>
                        </a:rPr>
                        <a:t>10 MHz at -20 dB</a:t>
                      </a:r>
                      <a:endParaRPr lang="en-GB" sz="1600" b="0" kern="1200" dirty="0">
                        <a:solidFill>
                          <a:schemeClr val="bg1"/>
                        </a:solidFill>
                        <a:effectLst/>
                        <a:latin typeface="+mn-lt"/>
                        <a:ea typeface="+mn-ea"/>
                        <a:cs typeface="+mn-cs"/>
                      </a:endParaRPr>
                    </a:p>
                  </a:txBody>
                  <a:tcPr marL="108000" marR="72000" marT="36000" marB="36000" anchor="ctr">
                    <a:solidFill>
                      <a:srgbClr val="0070C0"/>
                    </a:solidFill>
                  </a:tcPr>
                </a:tc>
                <a:extLst>
                  <a:ext uri="{0D108BD9-81ED-4DB2-BD59-A6C34878D82A}">
                    <a16:rowId xmlns:a16="http://schemas.microsoft.com/office/drawing/2014/main" val="856574469"/>
                  </a:ext>
                </a:extLst>
              </a:tr>
              <a:tr h="3042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err="1">
                          <a:solidFill>
                            <a:schemeClr val="bg1"/>
                          </a:solidFill>
                          <a:effectLst/>
                        </a:rPr>
                        <a:t>Qext</a:t>
                      </a:r>
                      <a:r>
                        <a:rPr lang="en-GB" sz="1600" b="0" dirty="0">
                          <a:solidFill>
                            <a:schemeClr val="bg1"/>
                          </a:solidFill>
                          <a:effectLst/>
                        </a:rPr>
                        <a:t> range ( at cold temperature)</a:t>
                      </a:r>
                    </a:p>
                  </a:txBody>
                  <a:tcPr marL="108000" marR="72000" marT="36000" marB="36000" anchor="ctr">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70205" algn="dec"/>
                        </a:tabLst>
                        <a:defRPr/>
                      </a:pPr>
                      <a:r>
                        <a:rPr lang="en-GB" sz="1600" b="0" dirty="0">
                          <a:solidFill>
                            <a:schemeClr val="bg1"/>
                          </a:solidFill>
                          <a:effectLst/>
                        </a:rPr>
                        <a:t>7×10</a:t>
                      </a:r>
                      <a:r>
                        <a:rPr lang="en-GB" sz="1600" b="0" baseline="30000" dirty="0">
                          <a:solidFill>
                            <a:schemeClr val="bg1"/>
                          </a:solidFill>
                          <a:effectLst/>
                        </a:rPr>
                        <a:t>6 </a:t>
                      </a:r>
                      <a:r>
                        <a:rPr lang="en-GB" sz="1600" b="0" baseline="0" dirty="0">
                          <a:solidFill>
                            <a:schemeClr val="bg1"/>
                          </a:solidFill>
                          <a:effectLst/>
                        </a:rPr>
                        <a:t> </a:t>
                      </a:r>
                      <a:r>
                        <a:rPr lang="en-GB" sz="1600" b="0" dirty="0">
                          <a:solidFill>
                            <a:schemeClr val="bg1"/>
                          </a:solidFill>
                          <a:effectLst/>
                        </a:rPr>
                        <a:t>&lt; </a:t>
                      </a:r>
                      <a:r>
                        <a:rPr lang="en-GB" sz="1600" b="0" dirty="0" err="1">
                          <a:solidFill>
                            <a:schemeClr val="bg1"/>
                          </a:solidFill>
                          <a:effectLst/>
                        </a:rPr>
                        <a:t>Qext</a:t>
                      </a:r>
                      <a:r>
                        <a:rPr lang="en-GB" sz="1600" b="0" dirty="0">
                          <a:solidFill>
                            <a:schemeClr val="bg1"/>
                          </a:solidFill>
                          <a:effectLst/>
                        </a:rPr>
                        <a:t> &lt; 1×10</a:t>
                      </a:r>
                      <a:r>
                        <a:rPr lang="en-GB" sz="1600" b="0" baseline="30000" dirty="0">
                          <a:solidFill>
                            <a:schemeClr val="bg1"/>
                          </a:solidFill>
                          <a:effectLst/>
                        </a:rPr>
                        <a:t>7 </a:t>
                      </a:r>
                      <a:endParaRPr lang="en-GB" sz="1600" b="0" strike="sngStrike" baseline="0" dirty="0">
                        <a:solidFill>
                          <a:schemeClr val="bg1"/>
                        </a:solidFill>
                        <a:effectLst/>
                        <a:latin typeface="Times New Roman" panose="02020603050405020304" pitchFamily="18" charset="0"/>
                        <a:ea typeface="Times New Roman" panose="02020603050405020304" pitchFamily="18" charset="0"/>
                      </a:endParaRPr>
                    </a:p>
                  </a:txBody>
                  <a:tcPr marL="108000" marR="72000" marT="36000" marB="36000" anchor="ctr">
                    <a:solidFill>
                      <a:srgbClr val="0070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70205" algn="dec"/>
                        </a:tabLst>
                        <a:defRPr/>
                      </a:pPr>
                      <a:r>
                        <a:rPr lang="en-GB" sz="1600" b="0" kern="1200" dirty="0">
                          <a:solidFill>
                            <a:schemeClr val="bg1"/>
                          </a:solidFill>
                          <a:effectLst/>
                          <a:latin typeface="+mn-lt"/>
                          <a:ea typeface="+mn-ea"/>
                          <a:cs typeface="+mn-cs"/>
                        </a:rPr>
                        <a:t>Antenna penetration:</a:t>
                      </a:r>
                    </a:p>
                    <a:p>
                      <a:pPr marL="0" marR="0" lvl="0" indent="0" algn="l" defTabSz="914400" rtl="0" eaLnBrk="1" fontAlgn="auto" latinLnBrk="0" hangingPunct="1">
                        <a:lnSpc>
                          <a:spcPct val="100000"/>
                        </a:lnSpc>
                        <a:spcBef>
                          <a:spcPts val="0"/>
                        </a:spcBef>
                        <a:spcAft>
                          <a:spcPts val="0"/>
                        </a:spcAft>
                        <a:buClrTx/>
                        <a:buSzTx/>
                        <a:buFontTx/>
                        <a:buNone/>
                        <a:tabLst>
                          <a:tab pos="370205" algn="dec"/>
                        </a:tabLst>
                        <a:defRPr/>
                      </a:pPr>
                      <a:r>
                        <a:rPr lang="en-GB" sz="1600" b="0" kern="1200" dirty="0">
                          <a:solidFill>
                            <a:schemeClr val="bg1"/>
                          </a:solidFill>
                          <a:effectLst/>
                          <a:latin typeface="+mn-lt"/>
                          <a:ea typeface="+mn-ea"/>
                          <a:cs typeface="+mn-cs"/>
                        </a:rPr>
                        <a:t>-18.5 mm; -15.5 mm</a:t>
                      </a:r>
                      <a:endParaRPr lang="fr-FR" sz="1600" b="0" kern="1200" dirty="0">
                        <a:solidFill>
                          <a:schemeClr val="bg1"/>
                        </a:solidFill>
                        <a:effectLst/>
                        <a:latin typeface="+mn-lt"/>
                        <a:ea typeface="+mn-ea"/>
                        <a:cs typeface="+mn-cs"/>
                      </a:endParaRPr>
                    </a:p>
                  </a:txBody>
                  <a:tcPr marL="108000" marR="72000" marT="36000" marB="36000" anchor="ctr">
                    <a:solidFill>
                      <a:srgbClr val="0070C0"/>
                    </a:solidFill>
                  </a:tcPr>
                </a:tc>
                <a:extLst>
                  <a:ext uri="{0D108BD9-81ED-4DB2-BD59-A6C34878D82A}">
                    <a16:rowId xmlns:a16="http://schemas.microsoft.com/office/drawing/2014/main" val="527507303"/>
                  </a:ext>
                </a:extLst>
              </a:tr>
            </a:tbl>
          </a:graphicData>
        </a:graphic>
      </p:graphicFrame>
      <p:pic>
        <p:nvPicPr>
          <p:cNvPr id="11" name="Image 10">
            <a:extLst>
              <a:ext uri="{FF2B5EF4-FFF2-40B4-BE49-F238E27FC236}">
                <a16:creationId xmlns:a16="http://schemas.microsoft.com/office/drawing/2014/main" id="{FE613923-427C-F731-9EA8-89718C4A4042}"/>
              </a:ext>
            </a:extLst>
          </p:cNvPr>
          <p:cNvPicPr>
            <a:picLocks noChangeAspect="1"/>
          </p:cNvPicPr>
          <p:nvPr/>
        </p:nvPicPr>
        <p:blipFill>
          <a:blip r:embed="rId3"/>
          <a:stretch>
            <a:fillRect/>
          </a:stretch>
        </p:blipFill>
        <p:spPr>
          <a:xfrm>
            <a:off x="51243" y="1615756"/>
            <a:ext cx="2449052" cy="5265732"/>
          </a:xfrm>
          <a:prstGeom prst="rect">
            <a:avLst/>
          </a:prstGeom>
        </p:spPr>
      </p:pic>
      <p:sp>
        <p:nvSpPr>
          <p:cNvPr id="12" name="ZoneTexte 11">
            <a:extLst>
              <a:ext uri="{FF2B5EF4-FFF2-40B4-BE49-F238E27FC236}">
                <a16:creationId xmlns:a16="http://schemas.microsoft.com/office/drawing/2014/main" id="{395C5B06-73A9-1E0B-56E1-92663E85AFEC}"/>
              </a:ext>
            </a:extLst>
          </p:cNvPr>
          <p:cNvSpPr txBox="1"/>
          <p:nvPr/>
        </p:nvSpPr>
        <p:spPr>
          <a:xfrm>
            <a:off x="76201" y="2716547"/>
            <a:ext cx="1018455" cy="369332"/>
          </a:xfrm>
          <a:prstGeom prst="rect">
            <a:avLst/>
          </a:prstGeom>
          <a:noFill/>
        </p:spPr>
        <p:txBody>
          <a:bodyPr wrap="square" rtlCol="0">
            <a:spAutoFit/>
          </a:bodyPr>
          <a:lstStyle/>
          <a:p>
            <a:pPr algn="r"/>
            <a:r>
              <a:rPr lang="en-GB" dirty="0"/>
              <a:t>Antenna</a:t>
            </a:r>
          </a:p>
        </p:txBody>
      </p:sp>
      <p:sp>
        <p:nvSpPr>
          <p:cNvPr id="13" name="ZoneTexte 12">
            <a:extLst>
              <a:ext uri="{FF2B5EF4-FFF2-40B4-BE49-F238E27FC236}">
                <a16:creationId xmlns:a16="http://schemas.microsoft.com/office/drawing/2014/main" id="{AC15AD06-D358-61F3-2CF0-4D41654EC7DF}"/>
              </a:ext>
            </a:extLst>
          </p:cNvPr>
          <p:cNvSpPr txBox="1"/>
          <p:nvPr/>
        </p:nvSpPr>
        <p:spPr>
          <a:xfrm>
            <a:off x="1318030" y="3777486"/>
            <a:ext cx="2039878" cy="369332"/>
          </a:xfrm>
          <a:prstGeom prst="rect">
            <a:avLst/>
          </a:prstGeom>
          <a:noFill/>
        </p:spPr>
        <p:txBody>
          <a:bodyPr wrap="square" rtlCol="0">
            <a:spAutoFit/>
          </a:bodyPr>
          <a:lstStyle/>
          <a:p>
            <a:pPr algn="ctr"/>
            <a:r>
              <a:rPr lang="fr-FR" dirty="0" err="1"/>
              <a:t>Ceramic</a:t>
            </a:r>
            <a:endParaRPr lang="fr-FR" dirty="0"/>
          </a:p>
        </p:txBody>
      </p:sp>
      <p:cxnSp>
        <p:nvCxnSpPr>
          <p:cNvPr id="15" name="Connecteur droit avec flèche 14">
            <a:extLst>
              <a:ext uri="{FF2B5EF4-FFF2-40B4-BE49-F238E27FC236}">
                <a16:creationId xmlns:a16="http://schemas.microsoft.com/office/drawing/2014/main" id="{3F24E2C2-4932-3384-C69E-79FEC0561667}"/>
              </a:ext>
            </a:extLst>
          </p:cNvPr>
          <p:cNvCxnSpPr/>
          <p:nvPr/>
        </p:nvCxnSpPr>
        <p:spPr>
          <a:xfrm>
            <a:off x="585428" y="3085705"/>
            <a:ext cx="6123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71C7405C-5D7D-CD99-2D57-CC3044EFDE52}"/>
              </a:ext>
            </a:extLst>
          </p:cNvPr>
          <p:cNvCxnSpPr/>
          <p:nvPr/>
        </p:nvCxnSpPr>
        <p:spPr>
          <a:xfrm flipH="1">
            <a:off x="1806175" y="4229040"/>
            <a:ext cx="818348" cy="8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ZoneTexte 6">
            <a:extLst>
              <a:ext uri="{FF2B5EF4-FFF2-40B4-BE49-F238E27FC236}">
                <a16:creationId xmlns:a16="http://schemas.microsoft.com/office/drawing/2014/main" id="{D9557E0E-A961-4A10-B6B6-EC24E78B0A49}"/>
              </a:ext>
            </a:extLst>
          </p:cNvPr>
          <p:cNvSpPr txBox="1"/>
          <p:nvPr/>
        </p:nvSpPr>
        <p:spPr>
          <a:xfrm>
            <a:off x="0" y="6542315"/>
            <a:ext cx="1318030" cy="261610"/>
          </a:xfrm>
          <a:prstGeom prst="rect">
            <a:avLst/>
          </a:prstGeom>
          <a:noFill/>
        </p:spPr>
        <p:txBody>
          <a:bodyPr wrap="square">
            <a:spAutoFit/>
          </a:bodyPr>
          <a:lstStyle/>
          <a:p>
            <a:r>
              <a:rPr lang="en-US" sz="1100" i="1" dirty="0">
                <a:solidFill>
                  <a:srgbClr val="0070C0"/>
                </a:solidFill>
              </a:rPr>
              <a:t>PERLE FPC</a:t>
            </a:r>
          </a:p>
        </p:txBody>
      </p:sp>
      <p:pic>
        <p:nvPicPr>
          <p:cNvPr id="16" name="Image 15">
            <a:extLst>
              <a:ext uri="{FF2B5EF4-FFF2-40B4-BE49-F238E27FC236}">
                <a16:creationId xmlns:a16="http://schemas.microsoft.com/office/drawing/2014/main" id="{373C9D9F-E652-187D-DF64-3EB2493A865C}"/>
              </a:ext>
            </a:extLst>
          </p:cNvPr>
          <p:cNvPicPr>
            <a:picLocks noChangeAspect="1"/>
          </p:cNvPicPr>
          <p:nvPr/>
        </p:nvPicPr>
        <p:blipFill>
          <a:blip r:embed="rId4"/>
          <a:stretch>
            <a:fillRect/>
          </a:stretch>
        </p:blipFill>
        <p:spPr>
          <a:xfrm>
            <a:off x="3210886" y="1726098"/>
            <a:ext cx="1305195" cy="2161730"/>
          </a:xfrm>
          <a:prstGeom prst="rect">
            <a:avLst/>
          </a:prstGeom>
        </p:spPr>
      </p:pic>
      <p:sp>
        <p:nvSpPr>
          <p:cNvPr id="17" name="Flèche : droite 16">
            <a:extLst>
              <a:ext uri="{FF2B5EF4-FFF2-40B4-BE49-F238E27FC236}">
                <a16:creationId xmlns:a16="http://schemas.microsoft.com/office/drawing/2014/main" id="{F008B416-1E6C-55AA-1E8F-57F7E18D9E62}"/>
              </a:ext>
            </a:extLst>
          </p:cNvPr>
          <p:cNvSpPr/>
          <p:nvPr/>
        </p:nvSpPr>
        <p:spPr>
          <a:xfrm flipH="1">
            <a:off x="2500295" y="2773586"/>
            <a:ext cx="491640" cy="2552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570D96AE-A40F-401B-BE12-00A4C4A9B9BE}"/>
              </a:ext>
            </a:extLst>
          </p:cNvPr>
          <p:cNvSpPr txBox="1"/>
          <p:nvPr/>
        </p:nvSpPr>
        <p:spPr>
          <a:xfrm>
            <a:off x="4516081" y="3841512"/>
            <a:ext cx="4698194" cy="261610"/>
          </a:xfrm>
          <a:prstGeom prst="rect">
            <a:avLst/>
          </a:prstGeom>
          <a:noFill/>
        </p:spPr>
        <p:txBody>
          <a:bodyPr wrap="square" rtlCol="0">
            <a:spAutoFit/>
          </a:bodyPr>
          <a:lstStyle/>
          <a:p>
            <a:r>
              <a:rPr lang="fr-FR" sz="1100" i="1" dirty="0">
                <a:solidFill>
                  <a:srgbClr val="0070C0"/>
                </a:solidFill>
              </a:rPr>
              <a:t>SPL FPC</a:t>
            </a:r>
            <a:endParaRPr lang="es-ES" dirty="0"/>
          </a:p>
        </p:txBody>
      </p:sp>
      <p:sp>
        <p:nvSpPr>
          <p:cNvPr id="23" name="ZoneTexte 22">
            <a:extLst>
              <a:ext uri="{FF2B5EF4-FFF2-40B4-BE49-F238E27FC236}">
                <a16:creationId xmlns:a16="http://schemas.microsoft.com/office/drawing/2014/main" id="{7AD57324-53B9-AD4B-D59D-61E0ACDC9BFA}"/>
              </a:ext>
            </a:extLst>
          </p:cNvPr>
          <p:cNvSpPr txBox="1"/>
          <p:nvPr/>
        </p:nvSpPr>
        <p:spPr>
          <a:xfrm>
            <a:off x="4572493" y="3525522"/>
            <a:ext cx="2829793" cy="369332"/>
          </a:xfrm>
          <a:prstGeom prst="rect">
            <a:avLst/>
          </a:prstGeom>
          <a:noFill/>
        </p:spPr>
        <p:txBody>
          <a:bodyPr wrap="square">
            <a:spAutoFit/>
          </a:bodyPr>
          <a:lstStyle/>
          <a:p>
            <a:r>
              <a:rPr lang="es-ES" dirty="0"/>
              <a:t>c/o</a:t>
            </a:r>
            <a:r>
              <a:rPr lang="fr-FR" dirty="0"/>
              <a:t> C. Sharp ( CERN)</a:t>
            </a:r>
          </a:p>
        </p:txBody>
      </p:sp>
      <p:sp>
        <p:nvSpPr>
          <p:cNvPr id="24" name="Rectangle 23">
            <a:extLst>
              <a:ext uri="{FF2B5EF4-FFF2-40B4-BE49-F238E27FC236}">
                <a16:creationId xmlns:a16="http://schemas.microsoft.com/office/drawing/2014/main" id="{BFFEACF9-BC82-16DA-A405-B2C2A7E12931}"/>
              </a:ext>
            </a:extLst>
          </p:cNvPr>
          <p:cNvSpPr/>
          <p:nvPr/>
        </p:nvSpPr>
        <p:spPr>
          <a:xfrm>
            <a:off x="0" y="1321521"/>
            <a:ext cx="2184509" cy="369332"/>
          </a:xfrm>
          <a:prstGeom prst="rect">
            <a:avLst/>
          </a:prstGeom>
        </p:spPr>
        <p:txBody>
          <a:bodyPr wrap="none">
            <a:spAutoFit/>
          </a:bodyPr>
          <a:lstStyle/>
          <a:p>
            <a:r>
              <a:rPr lang="fr-FR" dirty="0"/>
              <a:t>c/o S. </a:t>
            </a:r>
            <a:r>
              <a:rPr lang="fr-FR" dirty="0" err="1"/>
              <a:t>Blivet</a:t>
            </a:r>
            <a:r>
              <a:rPr lang="fr-FR" dirty="0"/>
              <a:t> (</a:t>
            </a:r>
            <a:r>
              <a:rPr lang="fr-FR" dirty="0" err="1"/>
              <a:t>IJCLab</a:t>
            </a:r>
            <a:r>
              <a:rPr lang="fr-FR" dirty="0"/>
              <a:t>)</a:t>
            </a:r>
          </a:p>
        </p:txBody>
      </p:sp>
    </p:spTree>
    <p:extLst>
      <p:ext uri="{BB962C8B-B14F-4D97-AF65-F5344CB8AC3E}">
        <p14:creationId xmlns:p14="http://schemas.microsoft.com/office/powerpoint/2010/main" val="2956155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achievements of Task 4.5</a:t>
            </a:r>
          </a:p>
          <a:p>
            <a:r>
              <a:rPr lang="en-US" sz="2400" b="1" dirty="0">
                <a:solidFill>
                  <a:schemeClr val="bg2">
                    <a:lumMod val="50000"/>
                  </a:schemeClr>
                </a:solidFill>
              </a:rPr>
              <a:t>FP coupler design (2/2)</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4068FCCF-9A80-B240-8D85-84F960565AFA}" type="slidenum">
              <a:rPr lang="en-BE" smtClean="0"/>
              <a:t>11</a:t>
            </a:fld>
            <a:endParaRPr lang="en-BE"/>
          </a:p>
        </p:txBody>
      </p:sp>
      <p:sp>
        <p:nvSpPr>
          <p:cNvPr id="8" name="TextBox 2">
            <a:extLst>
              <a:ext uri="{FF2B5EF4-FFF2-40B4-BE49-F238E27FC236}">
                <a16:creationId xmlns:a16="http://schemas.microsoft.com/office/drawing/2014/main" id="{0A7138BA-D306-D14F-DE8B-D7CF550B5A03}"/>
              </a:ext>
            </a:extLst>
          </p:cNvPr>
          <p:cNvSpPr txBox="1"/>
          <p:nvPr/>
        </p:nvSpPr>
        <p:spPr>
          <a:xfrm>
            <a:off x="163286" y="1212557"/>
            <a:ext cx="12602718" cy="2571473"/>
          </a:xfrm>
          <a:prstGeom prst="rect">
            <a:avLst/>
          </a:prstGeom>
          <a:noFill/>
        </p:spPr>
        <p:txBody>
          <a:bodyPr wrap="square" rtlCol="0">
            <a:spAutoFit/>
          </a:bodyPr>
          <a:lstStyle/>
          <a:p>
            <a:pPr marL="457200" lvl="2" indent="-457200" fontAlgn="base">
              <a:lnSpc>
                <a:spcPct val="90000"/>
              </a:lnSpc>
              <a:spcBef>
                <a:spcPct val="0"/>
              </a:spcBef>
              <a:spcAft>
                <a:spcPct val="0"/>
              </a:spcAft>
              <a:buFont typeface="Arial" panose="020B0604020202020204" pitchFamily="34" charset="0"/>
              <a:buChar char="•"/>
              <a:tabLst>
                <a:tab pos="269875" algn="l"/>
              </a:tabLst>
              <a:defRPr/>
            </a:pPr>
            <a:r>
              <a:rPr lang="en-GB" sz="1900" b="1" dirty="0">
                <a:solidFill>
                  <a:srgbClr val="002060"/>
                </a:solidFill>
              </a:rPr>
              <a:t>Thermal simulations (CERN)</a:t>
            </a:r>
          </a:p>
          <a:p>
            <a:pPr marL="1257300" lvl="4" indent="-342900" fontAlgn="base">
              <a:spcBef>
                <a:spcPct val="0"/>
              </a:spcBef>
              <a:spcAft>
                <a:spcPct val="0"/>
              </a:spcAft>
              <a:buFont typeface="Arial" panose="020B0604020202020204" pitchFamily="34" charset="0"/>
              <a:buChar char="•"/>
              <a:tabLst>
                <a:tab pos="269875" algn="l"/>
              </a:tabLst>
              <a:defRPr/>
            </a:pPr>
            <a:r>
              <a:rPr lang="en-GB" sz="1600" b="1" dirty="0">
                <a:solidFill>
                  <a:srgbClr val="002060"/>
                </a:solidFill>
                <a:cs typeface="Times New Roman" panose="02020603050405020304" pitchFamily="18" charset="0"/>
              </a:rPr>
              <a:t>Antenna and window air cooling studies</a:t>
            </a:r>
            <a:r>
              <a:rPr lang="fr-FR" sz="1600" b="1" dirty="0">
                <a:solidFill>
                  <a:srgbClr val="002060"/>
                </a:solidFill>
                <a:cs typeface="Times New Roman" panose="02020603050405020304" pitchFamily="18" charset="0"/>
              </a:rPr>
              <a:t> (</a:t>
            </a:r>
            <a:r>
              <a:rPr lang="fr-FR" sz="1600" b="1" dirty="0" err="1">
                <a:solidFill>
                  <a:srgbClr val="002060"/>
                </a:solidFill>
                <a:cs typeface="Times New Roman" panose="02020603050405020304" pitchFamily="18" charset="0"/>
              </a:rPr>
              <a:t>C.Sharp</a:t>
            </a:r>
            <a:r>
              <a:rPr lang="fr-FR" sz="1600" b="1" dirty="0">
                <a:solidFill>
                  <a:srgbClr val="002060"/>
                </a:solidFill>
                <a:cs typeface="Times New Roman" panose="02020603050405020304" pitchFamily="18" charset="0"/>
              </a:rPr>
              <a:t>)</a:t>
            </a:r>
            <a:endParaRPr lang="fr-FR" dirty="0"/>
          </a:p>
          <a:p>
            <a:pPr marL="1714500" lvl="5" indent="-342900" fontAlgn="base">
              <a:spcBef>
                <a:spcPct val="0"/>
              </a:spcBef>
              <a:spcAft>
                <a:spcPct val="0"/>
              </a:spcAft>
              <a:buFont typeface="Arial" panose="020B0604020202020204" pitchFamily="34" charset="0"/>
              <a:buChar char="•"/>
              <a:tabLst>
                <a:tab pos="269875" algn="l"/>
              </a:tabLst>
              <a:defRPr/>
            </a:pPr>
            <a:r>
              <a:rPr lang="fr-FR" sz="1600" dirty="0">
                <a:cs typeface="Times New Roman" panose="02020603050405020304" pitchFamily="18" charset="0"/>
              </a:rPr>
              <a:t>Thermo-structural </a:t>
            </a:r>
            <a:r>
              <a:rPr lang="fr-FR" sz="1600" dirty="0" err="1">
                <a:cs typeface="Times New Roman" panose="02020603050405020304" pitchFamily="18" charset="0"/>
              </a:rPr>
              <a:t>finite</a:t>
            </a:r>
            <a:r>
              <a:rPr lang="fr-FR" sz="1600" dirty="0">
                <a:cs typeface="Times New Roman" panose="02020603050405020304" pitchFamily="18" charset="0"/>
              </a:rPr>
              <a:t> </a:t>
            </a:r>
            <a:r>
              <a:rPr lang="fr-FR" sz="1600" dirty="0" err="1">
                <a:cs typeface="Times New Roman" panose="02020603050405020304" pitchFamily="18" charset="0"/>
              </a:rPr>
              <a:t>element</a:t>
            </a:r>
            <a:r>
              <a:rPr lang="fr-FR" sz="1600" dirty="0">
                <a:cs typeface="Times New Roman" panose="02020603050405020304" pitchFamily="18" charset="0"/>
              </a:rPr>
              <a:t> </a:t>
            </a:r>
            <a:r>
              <a:rPr lang="fr-FR" sz="1600" dirty="0" err="1">
                <a:cs typeface="Times New Roman" panose="02020603050405020304" pitchFamily="18" charset="0"/>
              </a:rPr>
              <a:t>studies</a:t>
            </a:r>
            <a:r>
              <a:rPr lang="fr-FR" sz="1600" dirty="0">
                <a:cs typeface="Times New Roman" panose="02020603050405020304" pitchFamily="18" charset="0"/>
              </a:rPr>
              <a:t> on </a:t>
            </a:r>
            <a:r>
              <a:rPr lang="fr-FR" sz="1600" dirty="0" err="1">
                <a:cs typeface="Times New Roman" panose="02020603050405020304" pitchFamily="18" charset="0"/>
              </a:rPr>
              <a:t>antenna</a:t>
            </a:r>
            <a:r>
              <a:rPr lang="fr-FR" sz="1600" dirty="0">
                <a:cs typeface="Times New Roman" panose="02020603050405020304" pitchFamily="18" charset="0"/>
              </a:rPr>
              <a:t>/</a:t>
            </a:r>
            <a:r>
              <a:rPr lang="fr-FR" sz="1600" dirty="0" err="1">
                <a:cs typeface="Times New Roman" panose="02020603050405020304" pitchFamily="18" charset="0"/>
              </a:rPr>
              <a:t>window</a:t>
            </a:r>
            <a:r>
              <a:rPr lang="fr-FR" sz="1600" dirty="0">
                <a:cs typeface="Times New Roman" panose="02020603050405020304" pitchFamily="18" charset="0"/>
              </a:rPr>
              <a:t> </a:t>
            </a:r>
            <a:r>
              <a:rPr lang="fr-FR" sz="1600" dirty="0" err="1">
                <a:cs typeface="Times New Roman" panose="02020603050405020304" pitchFamily="18" charset="0"/>
              </a:rPr>
              <a:t>assembly</a:t>
            </a:r>
            <a:endParaRPr lang="fr-FR" sz="1600" dirty="0">
              <a:cs typeface="Times New Roman" panose="02020603050405020304" pitchFamily="18" charset="0"/>
            </a:endParaRPr>
          </a:p>
          <a:p>
            <a:pPr marL="1828800" lvl="6" fontAlgn="base">
              <a:spcBef>
                <a:spcPct val="0"/>
              </a:spcBef>
              <a:spcAft>
                <a:spcPct val="0"/>
              </a:spcAft>
              <a:tabLst>
                <a:tab pos="269875" algn="l"/>
              </a:tabLst>
              <a:defRPr/>
            </a:pPr>
            <a:r>
              <a:rPr lang="fr-FR" sz="1600" b="1" dirty="0">
                <a:solidFill>
                  <a:schemeClr val="accent6"/>
                </a:solidFill>
                <a:cs typeface="Times New Roman" panose="02020603050405020304" pitchFamily="18" charset="0"/>
                <a:sym typeface="Wingdings" panose="05000000000000000000" pitchFamily="2" charset="2"/>
              </a:rPr>
              <a:t></a:t>
            </a:r>
            <a:r>
              <a:rPr lang="fr-FR" sz="1600" b="1" dirty="0">
                <a:solidFill>
                  <a:schemeClr val="accent6"/>
                </a:solidFill>
                <a:cs typeface="Times New Roman" panose="02020603050405020304" pitchFamily="18" charset="0"/>
              </a:rPr>
              <a:t>Air </a:t>
            </a:r>
            <a:r>
              <a:rPr lang="fr-FR" sz="1600" b="1" dirty="0" err="1">
                <a:solidFill>
                  <a:schemeClr val="accent6"/>
                </a:solidFill>
                <a:cs typeface="Times New Roman" panose="02020603050405020304" pitchFamily="18" charset="0"/>
              </a:rPr>
              <a:t>cooling</a:t>
            </a:r>
            <a:r>
              <a:rPr lang="fr-FR" sz="1600" b="1" dirty="0">
                <a:solidFill>
                  <a:schemeClr val="accent6"/>
                </a:solidFill>
                <a:cs typeface="Times New Roman" panose="02020603050405020304" pitchFamily="18" charset="0"/>
              </a:rPr>
              <a:t> &gt; 400 l/min in </a:t>
            </a:r>
            <a:r>
              <a:rPr lang="fr-FR" sz="1600" b="1" dirty="0" err="1">
                <a:solidFill>
                  <a:schemeClr val="accent6"/>
                </a:solidFill>
                <a:cs typeface="Times New Roman" panose="02020603050405020304" pitchFamily="18" charset="0"/>
              </a:rPr>
              <a:t>antenna</a:t>
            </a:r>
            <a:r>
              <a:rPr lang="fr-FR" sz="1600" b="1" dirty="0">
                <a:solidFill>
                  <a:schemeClr val="accent6"/>
                </a:solidFill>
                <a:cs typeface="Times New Roman" panose="02020603050405020304" pitchFamily="18" charset="0"/>
              </a:rPr>
              <a:t> circuit and </a:t>
            </a:r>
            <a:r>
              <a:rPr lang="fr-FR" sz="1600" b="1" dirty="0" err="1">
                <a:solidFill>
                  <a:schemeClr val="accent6"/>
                </a:solidFill>
                <a:cs typeface="Times New Roman" panose="02020603050405020304" pitchFamily="18" charset="0"/>
              </a:rPr>
              <a:t>electrical</a:t>
            </a:r>
            <a:r>
              <a:rPr lang="fr-FR" sz="1600" b="1" dirty="0">
                <a:solidFill>
                  <a:schemeClr val="accent6"/>
                </a:solidFill>
                <a:cs typeface="Times New Roman" panose="02020603050405020304" pitchFamily="18" charset="0"/>
              </a:rPr>
              <a:t> </a:t>
            </a:r>
            <a:r>
              <a:rPr lang="fr-FR" sz="1600" b="1" dirty="0" err="1">
                <a:solidFill>
                  <a:schemeClr val="accent6"/>
                </a:solidFill>
                <a:cs typeface="Times New Roman" panose="02020603050405020304" pitchFamily="18" charset="0"/>
              </a:rPr>
              <a:t>heaters</a:t>
            </a:r>
            <a:r>
              <a:rPr lang="fr-FR" sz="1600" b="1" dirty="0">
                <a:solidFill>
                  <a:schemeClr val="accent6"/>
                </a:solidFill>
                <a:cs typeface="Times New Roman" panose="02020603050405020304" pitchFamily="18" charset="0"/>
              </a:rPr>
              <a:t> on the </a:t>
            </a:r>
            <a:r>
              <a:rPr lang="fr-FR" sz="1600" b="1" dirty="0" err="1">
                <a:solidFill>
                  <a:schemeClr val="accent6"/>
                </a:solidFill>
                <a:cs typeface="Times New Roman" panose="02020603050405020304" pitchFamily="18" charset="0"/>
              </a:rPr>
              <a:t>window</a:t>
            </a:r>
            <a:r>
              <a:rPr lang="fr-FR" sz="1600" b="1" dirty="0">
                <a:solidFill>
                  <a:schemeClr val="accent6"/>
                </a:solidFill>
                <a:cs typeface="Times New Roman" panose="02020603050405020304" pitchFamily="18" charset="0"/>
              </a:rPr>
              <a:t> to </a:t>
            </a:r>
            <a:r>
              <a:rPr lang="fr-FR" sz="1600" b="1" dirty="0" err="1">
                <a:solidFill>
                  <a:schemeClr val="accent6"/>
                </a:solidFill>
                <a:cs typeface="Times New Roman" panose="02020603050405020304" pitchFamily="18" charset="0"/>
              </a:rPr>
              <a:t>mitigate</a:t>
            </a:r>
            <a:r>
              <a:rPr lang="fr-FR" sz="1600" b="1" dirty="0">
                <a:solidFill>
                  <a:schemeClr val="accent6"/>
                </a:solidFill>
                <a:cs typeface="Times New Roman" panose="02020603050405020304" pitchFamily="18" charset="0"/>
              </a:rPr>
              <a:t> the </a:t>
            </a:r>
            <a:r>
              <a:rPr lang="fr-FR" sz="1600" b="1" dirty="0" err="1">
                <a:solidFill>
                  <a:schemeClr val="accent6"/>
                </a:solidFill>
                <a:cs typeface="Times New Roman" panose="02020603050405020304" pitchFamily="18" charset="0"/>
              </a:rPr>
              <a:t>risk</a:t>
            </a:r>
            <a:r>
              <a:rPr lang="fr-FR" sz="1600" b="1" dirty="0">
                <a:solidFill>
                  <a:schemeClr val="accent6"/>
                </a:solidFill>
                <a:cs typeface="Times New Roman" panose="02020603050405020304" pitchFamily="18" charset="0"/>
              </a:rPr>
              <a:t> of condensation </a:t>
            </a:r>
            <a:endParaRPr lang="en-GB" sz="1600" b="1" dirty="0">
              <a:solidFill>
                <a:schemeClr val="accent6"/>
              </a:solidFill>
              <a:cs typeface="Times New Roman" panose="02020603050405020304" pitchFamily="18" charset="0"/>
            </a:endParaRPr>
          </a:p>
          <a:p>
            <a:pPr marL="1257300" lvl="4" indent="-342900" fontAlgn="base">
              <a:spcBef>
                <a:spcPct val="0"/>
              </a:spcBef>
              <a:spcAft>
                <a:spcPct val="0"/>
              </a:spcAft>
              <a:buFont typeface="Arial" panose="020B0604020202020204" pitchFamily="34" charset="0"/>
              <a:buChar char="•"/>
              <a:tabLst>
                <a:tab pos="269875" algn="l"/>
              </a:tabLst>
              <a:defRPr/>
            </a:pPr>
            <a:endParaRPr lang="en-GB" sz="1600" b="1" dirty="0">
              <a:solidFill>
                <a:srgbClr val="002060"/>
              </a:solidFill>
              <a:cs typeface="Times New Roman" panose="02020603050405020304" pitchFamily="18" charset="0"/>
            </a:endParaRPr>
          </a:p>
          <a:p>
            <a:pPr marL="1257300" lvl="4" indent="-342900" fontAlgn="base">
              <a:spcBef>
                <a:spcPct val="0"/>
              </a:spcBef>
              <a:spcAft>
                <a:spcPct val="0"/>
              </a:spcAft>
              <a:buFont typeface="Arial" panose="020B0604020202020204" pitchFamily="34" charset="0"/>
              <a:buChar char="•"/>
              <a:tabLst>
                <a:tab pos="269875" algn="l"/>
              </a:tabLst>
              <a:defRPr/>
            </a:pPr>
            <a:r>
              <a:rPr lang="en-GB" sz="1600" b="1" dirty="0">
                <a:solidFill>
                  <a:srgbClr val="002060"/>
                </a:solidFill>
                <a:cs typeface="Times New Roman" panose="02020603050405020304" pitchFamily="18" charset="0"/>
              </a:rPr>
              <a:t>Outer conductor cooling </a:t>
            </a:r>
            <a:r>
              <a:rPr lang="fr-FR" sz="1600" b="1" dirty="0" err="1">
                <a:solidFill>
                  <a:srgbClr val="002060"/>
                </a:solidFill>
                <a:cs typeface="Times New Roman" panose="02020603050405020304" pitchFamily="18" charset="0"/>
              </a:rPr>
              <a:t>with</a:t>
            </a:r>
            <a:r>
              <a:rPr lang="fr-FR" sz="1600" b="1" dirty="0">
                <a:solidFill>
                  <a:srgbClr val="002060"/>
                </a:solidFill>
                <a:cs typeface="Times New Roman" panose="02020603050405020304" pitchFamily="18" charset="0"/>
              </a:rPr>
              <a:t> </a:t>
            </a:r>
            <a:r>
              <a:rPr lang="fr-FR" sz="1600" b="1" dirty="0" err="1">
                <a:solidFill>
                  <a:srgbClr val="002060"/>
                </a:solidFill>
                <a:cs typeface="Times New Roman" panose="02020603050405020304" pitchFamily="18" charset="0"/>
              </a:rPr>
              <a:t>supercritical</a:t>
            </a:r>
            <a:r>
              <a:rPr lang="fr-FR" sz="1600" b="1" dirty="0">
                <a:solidFill>
                  <a:srgbClr val="002060"/>
                </a:solidFill>
                <a:cs typeface="Times New Roman" panose="02020603050405020304" pitchFamily="18" charset="0"/>
              </a:rPr>
              <a:t> </a:t>
            </a:r>
            <a:r>
              <a:rPr lang="fr-FR" sz="1600" b="1" dirty="0" err="1">
                <a:solidFill>
                  <a:srgbClr val="002060"/>
                </a:solidFill>
                <a:cs typeface="Times New Roman" panose="02020603050405020304" pitchFamily="18" charset="0"/>
              </a:rPr>
              <a:t>helium</a:t>
            </a:r>
            <a:r>
              <a:rPr lang="fr-FR" sz="1600" b="1" dirty="0">
                <a:solidFill>
                  <a:srgbClr val="002060"/>
                </a:solidFill>
                <a:cs typeface="Times New Roman" panose="02020603050405020304" pitchFamily="18" charset="0"/>
              </a:rPr>
              <a:t> flow </a:t>
            </a:r>
            <a:r>
              <a:rPr lang="en-GB" sz="1600" b="1" dirty="0">
                <a:solidFill>
                  <a:srgbClr val="002060"/>
                </a:solidFill>
                <a:cs typeface="Times New Roman" panose="02020603050405020304" pitchFamily="18" charset="0"/>
              </a:rPr>
              <a:t>(K. </a:t>
            </a:r>
            <a:r>
              <a:rPr lang="en-GB" sz="1600" b="1" dirty="0" err="1">
                <a:solidFill>
                  <a:srgbClr val="002060"/>
                </a:solidFill>
                <a:cs typeface="Times New Roman" panose="02020603050405020304" pitchFamily="18" charset="0"/>
              </a:rPr>
              <a:t>Canderan</a:t>
            </a:r>
            <a:r>
              <a:rPr lang="en-GB" sz="1600" b="1" dirty="0">
                <a:solidFill>
                  <a:srgbClr val="002060"/>
                </a:solidFill>
                <a:cs typeface="Times New Roman" panose="02020603050405020304" pitchFamily="18" charset="0"/>
              </a:rPr>
              <a:t>) </a:t>
            </a:r>
            <a:endParaRPr lang="en-GB" sz="1600" dirty="0">
              <a:cs typeface="Times New Roman" panose="02020603050405020304" pitchFamily="18" charset="0"/>
            </a:endParaRPr>
          </a:p>
          <a:p>
            <a:pPr marL="1714500" lvl="5" indent="-342900" fontAlgn="base">
              <a:spcBef>
                <a:spcPct val="0"/>
              </a:spcBef>
              <a:spcAft>
                <a:spcPct val="0"/>
              </a:spcAft>
              <a:buFont typeface="Arial" panose="020B0604020202020204" pitchFamily="34" charset="0"/>
              <a:buChar char="•"/>
              <a:tabLst>
                <a:tab pos="269875" algn="l"/>
              </a:tabLst>
              <a:defRPr/>
            </a:pPr>
            <a:r>
              <a:rPr lang="en-GB" sz="1600" dirty="0">
                <a:cs typeface="Times New Roman" panose="02020603050405020304" pitchFamily="18" charset="0"/>
              </a:rPr>
              <a:t>Estimation with </a:t>
            </a:r>
            <a:r>
              <a:rPr lang="en-US" sz="1600" dirty="0"/>
              <a:t>numerical model including the worst case full reflection case. </a:t>
            </a:r>
            <a:endParaRPr lang="fr-FR" sz="1600" dirty="0">
              <a:cs typeface="Times New Roman" panose="02020603050405020304" pitchFamily="18" charset="0"/>
            </a:endParaRPr>
          </a:p>
          <a:p>
            <a:pPr marL="1714500" lvl="5" indent="-342900" fontAlgn="base">
              <a:spcBef>
                <a:spcPct val="0"/>
              </a:spcBef>
              <a:spcAft>
                <a:spcPct val="0"/>
              </a:spcAft>
              <a:buFont typeface="Arial" panose="020B0604020202020204" pitchFamily="34" charset="0"/>
              <a:buChar char="•"/>
              <a:tabLst>
                <a:tab pos="269875" algn="l"/>
              </a:tabLst>
              <a:defRPr/>
            </a:pPr>
            <a:r>
              <a:rPr lang="fr-FR" sz="1600" dirty="0">
                <a:cs typeface="Times New Roman" panose="02020603050405020304" pitchFamily="18" charset="0"/>
              </a:rPr>
              <a:t>Optimisation of the </a:t>
            </a:r>
            <a:r>
              <a:rPr lang="fr-FR" sz="1600" dirty="0" err="1">
                <a:cs typeface="Times New Roman" panose="02020603050405020304" pitchFamily="18" charset="0"/>
              </a:rPr>
              <a:t>cryogenic</a:t>
            </a:r>
            <a:r>
              <a:rPr lang="fr-FR" sz="1600" dirty="0">
                <a:cs typeface="Times New Roman" panose="02020603050405020304" pitchFamily="18" charset="0"/>
              </a:rPr>
              <a:t> </a:t>
            </a:r>
            <a:r>
              <a:rPr lang="fr-FR" sz="1600" dirty="0" err="1">
                <a:cs typeface="Times New Roman" panose="02020603050405020304" pitchFamily="18" charset="0"/>
              </a:rPr>
              <a:t>costs</a:t>
            </a:r>
            <a:r>
              <a:rPr lang="fr-FR" sz="1600" dirty="0">
                <a:cs typeface="Times New Roman" panose="02020603050405020304" pitchFamily="18" charset="0"/>
              </a:rPr>
              <a:t> </a:t>
            </a:r>
            <a:r>
              <a:rPr lang="fr-FR" sz="1600" dirty="0">
                <a:cs typeface="Times New Roman" panose="02020603050405020304" pitchFamily="18" charset="0"/>
                <a:sym typeface="Wingdings" panose="05000000000000000000" pitchFamily="2" charset="2"/>
              </a:rPr>
              <a:t></a:t>
            </a:r>
            <a:r>
              <a:rPr lang="fr-FR" sz="1600" dirty="0">
                <a:cs typeface="Times New Roman" panose="02020603050405020304" pitchFamily="18" charset="0"/>
              </a:rPr>
              <a:t>  </a:t>
            </a:r>
            <a:r>
              <a:rPr lang="fr-FR" sz="1600" b="1" dirty="0" err="1">
                <a:solidFill>
                  <a:schemeClr val="accent6"/>
                </a:solidFill>
                <a:cs typeface="Times New Roman" panose="02020603050405020304" pitchFamily="18" charset="0"/>
              </a:rPr>
              <a:t>Lower</a:t>
            </a:r>
            <a:r>
              <a:rPr lang="fr-FR" sz="1600" b="1" dirty="0">
                <a:solidFill>
                  <a:schemeClr val="accent6"/>
                </a:solidFill>
                <a:cs typeface="Times New Roman" panose="02020603050405020304" pitchFamily="18" charset="0"/>
              </a:rPr>
              <a:t> the </a:t>
            </a:r>
            <a:r>
              <a:rPr lang="fr-FR" sz="1600" b="1" dirty="0" err="1">
                <a:solidFill>
                  <a:schemeClr val="accent6"/>
                </a:solidFill>
                <a:cs typeface="Times New Roman" panose="02020603050405020304" pitchFamily="18" charset="0"/>
              </a:rPr>
              <a:t>inlet</a:t>
            </a:r>
            <a:r>
              <a:rPr lang="fr-FR" sz="1600" b="1" dirty="0">
                <a:solidFill>
                  <a:schemeClr val="accent6"/>
                </a:solidFill>
                <a:cs typeface="Times New Roman" panose="02020603050405020304" pitchFamily="18" charset="0"/>
              </a:rPr>
              <a:t> </a:t>
            </a:r>
            <a:r>
              <a:rPr lang="fr-FR" sz="1600" b="1" dirty="0" err="1">
                <a:solidFill>
                  <a:schemeClr val="accent6"/>
                </a:solidFill>
                <a:cs typeface="Times New Roman" panose="02020603050405020304" pitchFamily="18" charset="0"/>
              </a:rPr>
              <a:t>temperature</a:t>
            </a:r>
            <a:r>
              <a:rPr lang="fr-FR" sz="1600" b="1" dirty="0">
                <a:solidFill>
                  <a:schemeClr val="accent6"/>
                </a:solidFill>
                <a:cs typeface="Times New Roman" panose="02020603050405020304" pitchFamily="18" charset="0"/>
              </a:rPr>
              <a:t> to </a:t>
            </a:r>
            <a:r>
              <a:rPr lang="fr-FR" sz="1600" b="1" dirty="0" err="1">
                <a:solidFill>
                  <a:schemeClr val="accent6"/>
                </a:solidFill>
                <a:cs typeface="Times New Roman" panose="02020603050405020304" pitchFamily="18" charset="0"/>
              </a:rPr>
              <a:t>lower</a:t>
            </a:r>
            <a:r>
              <a:rPr lang="fr-FR" sz="1600" b="1" dirty="0">
                <a:solidFill>
                  <a:schemeClr val="accent6"/>
                </a:solidFill>
                <a:cs typeface="Times New Roman" panose="02020603050405020304" pitchFamily="18" charset="0"/>
              </a:rPr>
              <a:t> the </a:t>
            </a:r>
            <a:r>
              <a:rPr lang="fr-FR" sz="1600" b="1" dirty="0" err="1">
                <a:solidFill>
                  <a:schemeClr val="accent6"/>
                </a:solidFill>
                <a:cs typeface="Times New Roman" panose="02020603050405020304" pitchFamily="18" charset="0"/>
              </a:rPr>
              <a:t>heat</a:t>
            </a:r>
            <a:r>
              <a:rPr lang="fr-FR" sz="1600" b="1" dirty="0">
                <a:solidFill>
                  <a:schemeClr val="accent6"/>
                </a:solidFill>
                <a:cs typeface="Times New Roman" panose="02020603050405020304" pitchFamily="18" charset="0"/>
              </a:rPr>
              <a:t> </a:t>
            </a:r>
            <a:r>
              <a:rPr lang="fr-FR" sz="1600" b="1" dirty="0" err="1">
                <a:solidFill>
                  <a:schemeClr val="accent6"/>
                </a:solidFill>
                <a:cs typeface="Times New Roman" panose="02020603050405020304" pitchFamily="18" charset="0"/>
              </a:rPr>
              <a:t>loads</a:t>
            </a:r>
            <a:r>
              <a:rPr lang="fr-FR" sz="1600" b="1" dirty="0">
                <a:solidFill>
                  <a:schemeClr val="accent6"/>
                </a:solidFill>
                <a:cs typeface="Times New Roman" panose="02020603050405020304" pitchFamily="18" charset="0"/>
              </a:rPr>
              <a:t> </a:t>
            </a:r>
          </a:p>
          <a:p>
            <a:pPr marL="1714500" lvl="5" indent="-342900" fontAlgn="base">
              <a:spcBef>
                <a:spcPct val="0"/>
              </a:spcBef>
              <a:spcAft>
                <a:spcPct val="0"/>
              </a:spcAft>
              <a:buFont typeface="Arial" panose="020B0604020202020204" pitchFamily="34" charset="0"/>
              <a:buChar char="•"/>
              <a:tabLst>
                <a:tab pos="269875" algn="l"/>
              </a:tabLst>
              <a:defRPr/>
            </a:pPr>
            <a:r>
              <a:rPr lang="fr-FR" sz="1600" dirty="0" err="1">
                <a:cs typeface="Times New Roman" panose="02020603050405020304" pitchFamily="18" charset="0"/>
              </a:rPr>
              <a:t>Comparison</a:t>
            </a:r>
            <a:r>
              <a:rPr lang="fr-FR" sz="1600" dirty="0">
                <a:cs typeface="Times New Roman" panose="02020603050405020304" pitchFamily="18" charset="0"/>
              </a:rPr>
              <a:t> of </a:t>
            </a:r>
            <a:r>
              <a:rPr lang="fr-FR" sz="1600" dirty="0" err="1">
                <a:cs typeface="Times New Roman" panose="02020603050405020304" pitchFamily="18" charset="0"/>
              </a:rPr>
              <a:t>heat</a:t>
            </a:r>
            <a:r>
              <a:rPr lang="fr-FR" sz="1600" dirty="0">
                <a:cs typeface="Times New Roman" panose="02020603050405020304" pitchFamily="18" charset="0"/>
              </a:rPr>
              <a:t> intercept versus </a:t>
            </a:r>
            <a:r>
              <a:rPr lang="fr-FR" sz="1600" dirty="0" err="1">
                <a:cs typeface="Times New Roman" panose="02020603050405020304" pitchFamily="18" charset="0"/>
              </a:rPr>
              <a:t>Helium</a:t>
            </a:r>
            <a:r>
              <a:rPr lang="fr-FR" sz="1600" dirty="0">
                <a:cs typeface="Times New Roman" panose="02020603050405020304" pitchFamily="18" charset="0"/>
              </a:rPr>
              <a:t> flow</a:t>
            </a:r>
            <a:r>
              <a:rPr lang="fr-FR" sz="1600" dirty="0">
                <a:cs typeface="Times New Roman" panose="02020603050405020304" pitchFamily="18" charset="0"/>
                <a:sym typeface="Wingdings" panose="05000000000000000000" pitchFamily="2" charset="2"/>
              </a:rPr>
              <a:t></a:t>
            </a:r>
            <a:r>
              <a:rPr lang="fr-FR" sz="1600" dirty="0">
                <a:cs typeface="Times New Roman" panose="02020603050405020304" pitchFamily="18" charset="0"/>
              </a:rPr>
              <a:t> </a:t>
            </a:r>
            <a:r>
              <a:rPr lang="fr-FR" sz="1600" b="1" dirty="0">
                <a:solidFill>
                  <a:schemeClr val="accent6"/>
                </a:solidFill>
                <a:cs typeface="Times New Roman" panose="02020603050405020304" pitchFamily="18" charset="0"/>
              </a:rPr>
              <a:t>Up to 65% </a:t>
            </a:r>
            <a:r>
              <a:rPr lang="fr-FR" sz="1600" b="1" dirty="0" err="1">
                <a:solidFill>
                  <a:schemeClr val="accent6"/>
                </a:solidFill>
                <a:cs typeface="Times New Roman" panose="02020603050405020304" pitchFamily="18" charset="0"/>
              </a:rPr>
              <a:t>saving</a:t>
            </a:r>
            <a:r>
              <a:rPr lang="fr-FR" sz="1600" b="1" dirty="0">
                <a:solidFill>
                  <a:schemeClr val="accent6"/>
                </a:solidFill>
                <a:cs typeface="Times New Roman" panose="02020603050405020304" pitchFamily="18" charset="0"/>
              </a:rPr>
              <a:t> </a:t>
            </a:r>
            <a:r>
              <a:rPr lang="fr-FR" sz="1600" b="1" dirty="0" err="1">
                <a:solidFill>
                  <a:schemeClr val="accent6"/>
                </a:solidFill>
                <a:cs typeface="Times New Roman" panose="02020603050405020304" pitchFamily="18" charset="0"/>
              </a:rPr>
              <a:t>with</a:t>
            </a:r>
            <a:r>
              <a:rPr lang="fr-FR" sz="1600" b="1" dirty="0">
                <a:solidFill>
                  <a:schemeClr val="accent6"/>
                </a:solidFill>
                <a:cs typeface="Times New Roman" panose="02020603050405020304" pitchFamily="18" charset="0"/>
              </a:rPr>
              <a:t> He flow </a:t>
            </a:r>
          </a:p>
        </p:txBody>
      </p:sp>
      <p:graphicFrame>
        <p:nvGraphicFramePr>
          <p:cNvPr id="3" name="Table 3">
            <a:extLst>
              <a:ext uri="{FF2B5EF4-FFF2-40B4-BE49-F238E27FC236}">
                <a16:creationId xmlns:a16="http://schemas.microsoft.com/office/drawing/2014/main" id="{9526A0C2-449F-F1B5-D047-7232E6065559}"/>
              </a:ext>
            </a:extLst>
          </p:cNvPr>
          <p:cNvGraphicFramePr>
            <a:graphicFrameLocks noGrp="1"/>
          </p:cNvGraphicFramePr>
          <p:nvPr>
            <p:extLst>
              <p:ext uri="{D42A27DB-BD31-4B8C-83A1-F6EECF244321}">
                <p14:modId xmlns:p14="http://schemas.microsoft.com/office/powerpoint/2010/main" val="496386649"/>
              </p:ext>
            </p:extLst>
          </p:nvPr>
        </p:nvGraphicFramePr>
        <p:xfrm>
          <a:off x="4273927" y="4013014"/>
          <a:ext cx="7260772" cy="2339183"/>
        </p:xfrm>
        <a:graphic>
          <a:graphicData uri="http://schemas.openxmlformats.org/drawingml/2006/table">
            <a:tbl>
              <a:tblPr firstRow="1" bandRow="1"/>
              <a:tblGrid>
                <a:gridCol w="3450771">
                  <a:extLst>
                    <a:ext uri="{9D8B030D-6E8A-4147-A177-3AD203B41FA5}">
                      <a16:colId xmlns:a16="http://schemas.microsoft.com/office/drawing/2014/main" val="3822124669"/>
                    </a:ext>
                  </a:extLst>
                </a:gridCol>
                <a:gridCol w="3810001">
                  <a:extLst>
                    <a:ext uri="{9D8B030D-6E8A-4147-A177-3AD203B41FA5}">
                      <a16:colId xmlns:a16="http://schemas.microsoft.com/office/drawing/2014/main" val="2741696281"/>
                    </a:ext>
                  </a:extLst>
                </a:gridCol>
              </a:tblGrid>
              <a:tr h="0">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endParaRPr lang="en-GB" sz="1200" dirty="0">
                        <a:solidFill>
                          <a:srgbClr val="1B3C70"/>
                        </a:solidFill>
                      </a:endParaRPr>
                    </a:p>
                  </a:txBody>
                  <a:tcPr marL="64865" marR="64865" marT="32432" marB="32432">
                    <a:lnL w="12700" cmpd="sng">
                      <a:solidFill>
                        <a:srgbClr val="0F124A"/>
                      </a:solidFill>
                    </a:lnL>
                    <a:lnR w="12700" cmpd="sng">
                      <a:solidFill>
                        <a:srgbClr val="0F124A"/>
                      </a:solidFill>
                    </a:lnR>
                    <a:lnT w="12700" cmpd="sng">
                      <a:solidFill>
                        <a:srgbClr val="0F124A"/>
                      </a:solidFill>
                    </a:lnT>
                    <a:lnB w="25400" cmpd="sng">
                      <a:solidFill>
                        <a:srgbClr val="0F124A"/>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l"/>
                      <a:r>
                        <a:rPr lang="en-US" sz="1200" dirty="0">
                          <a:solidFill>
                            <a:srgbClr val="1B3C70"/>
                          </a:solidFill>
                        </a:rPr>
                        <a:t>RF on (full reflection)</a:t>
                      </a: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28575"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11866"/>
                  </a:ext>
                </a:extLst>
              </a:tr>
              <a:tr h="2771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1B3C70"/>
                          </a:solidFill>
                          <a:latin typeface="Arial"/>
                          <a:ea typeface="+mn-ea"/>
                          <a:cs typeface="+mn-cs"/>
                        </a:rPr>
                        <a:t>Heat released to the He bath @2K</a:t>
                      </a:r>
                    </a:p>
                  </a:txBody>
                  <a:tcPr marL="64865" marR="64865" marT="32432" marB="32432">
                    <a:lnL w="12700" cmpd="sng">
                      <a:solidFill>
                        <a:srgbClr val="0F124A"/>
                      </a:solidFill>
                    </a:lnL>
                    <a:lnR w="12700" cmpd="sng">
                      <a:solidFill>
                        <a:srgbClr val="0F124A"/>
                      </a:solidFill>
                    </a:lnR>
                    <a:lnT w="25400" cmpd="sng">
                      <a:solidFill>
                        <a:srgbClr val="0F124A"/>
                      </a:solidFill>
                    </a:lnT>
                    <a:lnB w="12700" cmpd="sng">
                      <a:solidFill>
                        <a:srgbClr val="0F124A"/>
                      </a:solidFill>
                    </a:lnB>
                    <a:lnTlToBr w="12700" cmpd="sng">
                      <a:noFill/>
                      <a:prstDash val="solid"/>
                    </a:lnTlToBr>
                    <a:lnBlToTr w="12700" cmpd="sng">
                      <a:noFill/>
                      <a:prstDash val="solid"/>
                    </a:lnBlToTr>
                    <a:solidFill>
                      <a:srgbClr val="0F124A">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dirty="0">
                          <a:solidFill>
                            <a:schemeClr val="accent6"/>
                          </a:solidFill>
                        </a:rPr>
                        <a:t>0.5 W (inlet 5.1K) – 1.8W (inlet 9K) </a:t>
                      </a:r>
                      <a:endParaRPr lang="en-GB" sz="1200" dirty="0">
                        <a:solidFill>
                          <a:schemeClr val="accent6"/>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28575"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solidFill>
                      <a:srgbClr val="0F124A">
                        <a:alpha val="20000"/>
                      </a:srgbClr>
                    </a:solidFill>
                  </a:tcPr>
                </a:tc>
                <a:extLst>
                  <a:ext uri="{0D108BD9-81ED-4DB2-BD59-A6C34878D82A}">
                    <a16:rowId xmlns:a16="http://schemas.microsoft.com/office/drawing/2014/main" val="462200121"/>
                  </a:ext>
                </a:extLst>
              </a:tr>
              <a:tr h="45815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1B3C70"/>
                          </a:solidFill>
                          <a:latin typeface="Arial"/>
                          <a:ea typeface="+mn-ea"/>
                          <a:cs typeface="+mn-cs"/>
                        </a:rPr>
                        <a:t>RF power dissipated in the DWT</a:t>
                      </a:r>
                    </a:p>
                  </a:txBody>
                  <a:tcPr marL="64865" marR="64865" marT="32432" marB="32432">
                    <a:lnL w="12700" cmpd="sng">
                      <a:solidFill>
                        <a:srgbClr val="0F124A"/>
                      </a:solidFill>
                    </a:lnL>
                    <a:lnR w="12700" cap="flat" cmpd="sng" algn="ctr">
                      <a:solidFill>
                        <a:srgbClr val="0F124A"/>
                      </a:solidFill>
                      <a:prstDash val="solid"/>
                      <a:round/>
                      <a:headEnd type="none" w="med" len="med"/>
                      <a:tailEnd type="none" w="med" len="med"/>
                    </a:lnR>
                    <a:lnT w="12700" cap="flat" cmpd="sng" algn="ctr">
                      <a:solidFill>
                        <a:srgbClr val="0F124A"/>
                      </a:solidFill>
                      <a:prstDash val="solid"/>
                      <a:round/>
                      <a:headEnd type="none" w="med" len="med"/>
                      <a:tailEnd type="none" w="med" len="med"/>
                    </a:lnT>
                    <a:lnB w="12700" cmpd="sng">
                      <a:solidFill>
                        <a:srgbClr val="0F124A"/>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dirty="0">
                          <a:solidFill>
                            <a:srgbClr val="24275A"/>
                          </a:solidFill>
                        </a:rPr>
                        <a:t>6.25 W</a:t>
                      </a:r>
                      <a:endParaRPr lang="en-GB" sz="1200" dirty="0">
                        <a:solidFill>
                          <a:srgbClr val="24275A"/>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9064601"/>
                  </a:ext>
                </a:extLst>
              </a:tr>
              <a:tr h="2771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1B3C70"/>
                          </a:solidFill>
                          <a:latin typeface="Arial"/>
                          <a:ea typeface="+mn-ea"/>
                          <a:cs typeface="+mn-cs"/>
                        </a:rPr>
                        <a:t>Radiation heat load to the DWT</a:t>
                      </a:r>
                      <a:endParaRPr lang="en-GB" sz="1200" b="1" kern="1200" dirty="0">
                        <a:solidFill>
                          <a:srgbClr val="1B3C70"/>
                        </a:solidFill>
                        <a:latin typeface="Arial"/>
                        <a:ea typeface="+mn-ea"/>
                        <a:cs typeface="+mn-cs"/>
                      </a:endParaRPr>
                    </a:p>
                  </a:txBody>
                  <a:tcPr marL="64865" marR="64865" marT="32432" marB="32432">
                    <a:lnL w="12700" cmpd="sng">
                      <a:solidFill>
                        <a:srgbClr val="0F124A"/>
                      </a:solidFill>
                    </a:lnL>
                    <a:lnR w="12700" cap="flat" cmpd="sng" algn="ctr">
                      <a:solidFill>
                        <a:srgbClr val="0F124A"/>
                      </a:solidFill>
                      <a:prstDash val="solid"/>
                      <a:round/>
                      <a:headEnd type="none" w="med" len="med"/>
                      <a:tailEnd type="none" w="med" len="med"/>
                    </a:lnR>
                    <a:lnT w="12700" cap="flat" cmpd="sng" algn="ctr">
                      <a:solidFill>
                        <a:srgbClr val="0F124A"/>
                      </a:solidFill>
                      <a:prstDash val="solid"/>
                      <a:round/>
                      <a:headEnd type="none" w="med" len="med"/>
                      <a:tailEnd type="none" w="med" len="med"/>
                    </a:lnT>
                    <a:lnB w="12700" cmpd="sng">
                      <a:solidFill>
                        <a:srgbClr val="0F124A"/>
                      </a:solidFill>
                    </a:lnB>
                    <a:lnTlToBr w="12700" cmpd="sng">
                      <a:noFill/>
                      <a:prstDash val="solid"/>
                    </a:lnTlToBr>
                    <a:lnBlToTr w="12700" cmpd="sng">
                      <a:noFill/>
                      <a:prstDash val="solid"/>
                    </a:lnBlToTr>
                    <a:solidFill>
                      <a:srgbClr val="CFD0D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dirty="0">
                          <a:solidFill>
                            <a:srgbClr val="24275A"/>
                          </a:solidFill>
                        </a:rPr>
                        <a:t>0.77 W</a:t>
                      </a:r>
                      <a:endParaRPr lang="en-GB" sz="1200" dirty="0">
                        <a:solidFill>
                          <a:srgbClr val="24275A"/>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solidFill>
                      <a:srgbClr val="CFD0DB"/>
                    </a:solidFill>
                  </a:tcPr>
                </a:tc>
                <a:extLst>
                  <a:ext uri="{0D108BD9-81ED-4DB2-BD59-A6C34878D82A}">
                    <a16:rowId xmlns:a16="http://schemas.microsoft.com/office/drawing/2014/main" val="2530245845"/>
                  </a:ext>
                </a:extLst>
              </a:tr>
              <a:tr h="2771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1B3C70"/>
                          </a:solidFill>
                          <a:latin typeface="Arial"/>
                          <a:ea typeface="+mn-ea"/>
                          <a:cs typeface="+mn-cs"/>
                        </a:rPr>
                        <a:t>Radiation heat load to the He bath @2K</a:t>
                      </a:r>
                      <a:endParaRPr lang="en-GB" sz="1200" b="1" kern="1200" dirty="0">
                        <a:solidFill>
                          <a:srgbClr val="1B3C70"/>
                        </a:solidFill>
                        <a:latin typeface="Arial"/>
                        <a:ea typeface="+mn-ea"/>
                        <a:cs typeface="+mn-cs"/>
                      </a:endParaRPr>
                    </a:p>
                  </a:txBody>
                  <a:tcPr marL="64865" marR="64865" marT="32432" marB="32432">
                    <a:lnL w="12700" cmpd="sng">
                      <a:solidFill>
                        <a:srgbClr val="0F124A"/>
                      </a:solidFill>
                    </a:lnL>
                    <a:lnR w="12700" cap="flat" cmpd="sng" algn="ctr">
                      <a:solidFill>
                        <a:srgbClr val="0F124A"/>
                      </a:solidFill>
                      <a:prstDash val="solid"/>
                      <a:round/>
                      <a:headEnd type="none" w="med" len="med"/>
                      <a:tailEnd type="none" w="med" len="med"/>
                    </a:lnR>
                    <a:lnT w="12700" cap="flat" cmpd="sng" algn="ctr">
                      <a:solidFill>
                        <a:srgbClr val="0F124A"/>
                      </a:solidFill>
                      <a:prstDash val="solid"/>
                      <a:round/>
                      <a:headEnd type="none" w="med" len="med"/>
                      <a:tailEnd type="none" w="med" len="med"/>
                    </a:lnT>
                    <a:lnB w="12700" cmpd="sng">
                      <a:solidFill>
                        <a:srgbClr val="0F124A"/>
                      </a:solidFill>
                    </a:lnB>
                    <a:lnTlToBr w="12700" cmpd="sng">
                      <a:noFill/>
                      <a:prstDash val="solid"/>
                    </a:lnTlToBr>
                    <a:lnBlToTr w="12700" cmpd="sng">
                      <a:noFill/>
                      <a:prstDash val="solid"/>
                    </a:lnBlToTr>
                    <a:noFill/>
                  </a:tcPr>
                </a:tc>
                <a:tc>
                  <a:txBody>
                    <a:bodyPr/>
                    <a:lstStyle/>
                    <a:p>
                      <a:pPr algn="l"/>
                      <a:r>
                        <a:rPr lang="en-US" sz="1200" dirty="0">
                          <a:solidFill>
                            <a:srgbClr val="24275A"/>
                          </a:solidFill>
                        </a:rPr>
                        <a:t>0.5 W</a:t>
                      </a:r>
                      <a:endParaRPr lang="en-GB" sz="1200" dirty="0">
                        <a:solidFill>
                          <a:srgbClr val="24275A"/>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4310829"/>
                  </a:ext>
                </a:extLst>
              </a:tr>
              <a:tr h="2771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1B3C70"/>
                          </a:solidFill>
                          <a:latin typeface="Arial"/>
                          <a:ea typeface="+mn-ea"/>
                          <a:cs typeface="+mn-cs"/>
                        </a:rPr>
                        <a:t>Input heat required</a:t>
                      </a:r>
                    </a:p>
                  </a:txBody>
                  <a:tcPr marL="64865" marR="64865" marT="32432" marB="32432">
                    <a:lnL w="12700" cmpd="sng">
                      <a:solidFill>
                        <a:srgbClr val="0F124A"/>
                      </a:solidFill>
                    </a:lnL>
                    <a:lnR w="12700" cmpd="sng">
                      <a:solidFill>
                        <a:srgbClr val="0F124A"/>
                      </a:solidFill>
                    </a:lnR>
                    <a:lnT w="12700" cmpd="sng">
                      <a:solidFill>
                        <a:srgbClr val="0F124A"/>
                      </a:solidFill>
                    </a:lnT>
                    <a:lnB w="12700" cap="flat" cmpd="sng" algn="ctr">
                      <a:solidFill>
                        <a:srgbClr val="0F124A"/>
                      </a:solidFill>
                      <a:prstDash val="solid"/>
                      <a:round/>
                      <a:headEnd type="none" w="med" len="med"/>
                      <a:tailEnd type="none" w="med" len="med"/>
                    </a:lnB>
                    <a:lnTlToBr w="12700" cmpd="sng">
                      <a:noFill/>
                      <a:prstDash val="solid"/>
                    </a:lnTlToBr>
                    <a:lnBlToTr w="12700" cmpd="sng">
                      <a:noFill/>
                      <a:prstDash val="solid"/>
                    </a:lnBlToTr>
                    <a:solidFill>
                      <a:srgbClr val="CFD0D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dirty="0">
                          <a:solidFill>
                            <a:srgbClr val="24275A"/>
                          </a:solidFill>
                        </a:rPr>
                        <a:t>34 W ( at warm flange) – 8,2 W ( at He outlet pipe)</a:t>
                      </a:r>
                      <a:endParaRPr lang="en-GB" sz="1200" dirty="0">
                        <a:solidFill>
                          <a:srgbClr val="24275A"/>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solidFill>
                      <a:srgbClr val="CFD0DB"/>
                    </a:solidFill>
                  </a:tcPr>
                </a:tc>
                <a:extLst>
                  <a:ext uri="{0D108BD9-81ED-4DB2-BD59-A6C34878D82A}">
                    <a16:rowId xmlns:a16="http://schemas.microsoft.com/office/drawing/2014/main" val="2402658135"/>
                  </a:ext>
                </a:extLst>
              </a:tr>
              <a:tr h="2771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1B3C70"/>
                          </a:solidFill>
                          <a:latin typeface="Arial"/>
                          <a:ea typeface="+mn-ea"/>
                          <a:cs typeface="+mn-cs"/>
                        </a:rPr>
                        <a:t>Liquefaction capacity</a:t>
                      </a:r>
                      <a:endParaRPr lang="en-GB" sz="1200" b="1" kern="1200" dirty="0">
                        <a:solidFill>
                          <a:srgbClr val="1B3C70"/>
                        </a:solidFill>
                        <a:latin typeface="Arial"/>
                        <a:ea typeface="+mn-ea"/>
                        <a:cs typeface="+mn-cs"/>
                      </a:endParaRPr>
                    </a:p>
                  </a:txBody>
                  <a:tcPr marL="64865" marR="64865" marT="32432" marB="32432">
                    <a:lnL w="12700" cmpd="sng">
                      <a:solidFill>
                        <a:srgbClr val="0F124A"/>
                      </a:solidFill>
                    </a:lnL>
                    <a:lnR w="12700" cap="flat" cmpd="sng" algn="ctr">
                      <a:solidFill>
                        <a:srgbClr val="0F124A"/>
                      </a:solidFill>
                      <a:prstDash val="solid"/>
                      <a:round/>
                      <a:headEnd type="none" w="med" len="med"/>
                      <a:tailEnd type="none" w="med" len="med"/>
                    </a:lnR>
                    <a:lnT w="12700" cap="flat" cmpd="sng" algn="ctr">
                      <a:solidFill>
                        <a:srgbClr val="0F124A"/>
                      </a:solidFill>
                      <a:prstDash val="solid"/>
                      <a:round/>
                      <a:headEnd type="none" w="med" len="med"/>
                      <a:tailEnd type="none" w="med" len="med"/>
                    </a:lnT>
                    <a:lnB w="12700" cap="flat" cmpd="sng" algn="ctr">
                      <a:solidFill>
                        <a:srgbClr val="0F1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rgbClr val="24275A"/>
                          </a:solidFill>
                        </a:rPr>
                        <a:t>23.1 mg/s</a:t>
                      </a:r>
                      <a:endParaRPr lang="en-GB" sz="1200" dirty="0">
                        <a:solidFill>
                          <a:srgbClr val="24275A"/>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3055985"/>
                  </a:ext>
                </a:extLst>
              </a:tr>
              <a:tr h="15220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b="1" dirty="0">
                          <a:solidFill>
                            <a:srgbClr val="1B3C70"/>
                          </a:solidFill>
                        </a:rPr>
                        <a:t>Total cryogenic cost [</a:t>
                      </a:r>
                      <a:r>
                        <a:rPr lang="en-US" sz="1200" b="1" dirty="0" err="1">
                          <a:solidFill>
                            <a:srgbClr val="1B3C70"/>
                          </a:solidFill>
                        </a:rPr>
                        <a:t>W</a:t>
                      </a:r>
                      <a:r>
                        <a:rPr lang="en-US" sz="1200" b="1" baseline="-25000" dirty="0" err="1">
                          <a:solidFill>
                            <a:srgbClr val="1B3C70"/>
                          </a:solidFill>
                        </a:rPr>
                        <a:t>el</a:t>
                      </a:r>
                      <a:r>
                        <a:rPr lang="en-US" sz="1200" b="1" dirty="0">
                          <a:solidFill>
                            <a:srgbClr val="1B3C70"/>
                          </a:solidFill>
                        </a:rPr>
                        <a:t>] (*)</a:t>
                      </a:r>
                      <a:endParaRPr lang="en-GB" sz="1200" b="1" dirty="0">
                        <a:solidFill>
                          <a:srgbClr val="1B3C70"/>
                        </a:solidFill>
                      </a:endParaRPr>
                    </a:p>
                  </a:txBody>
                  <a:tcPr marL="64865" marR="64865" marT="32432" marB="32432">
                    <a:lnL w="12700" cmpd="sng">
                      <a:solidFill>
                        <a:srgbClr val="0F124A"/>
                      </a:solidFill>
                    </a:lnL>
                    <a:lnR w="12700" cap="flat" cmpd="sng" algn="ctr">
                      <a:solidFill>
                        <a:srgbClr val="0F124A"/>
                      </a:solidFill>
                      <a:prstDash val="solid"/>
                      <a:round/>
                      <a:headEnd type="none" w="med" len="med"/>
                      <a:tailEnd type="none" w="med" len="med"/>
                    </a:lnR>
                    <a:lnT w="12700" cap="flat" cmpd="sng" algn="ctr">
                      <a:solidFill>
                        <a:srgbClr val="0F124A"/>
                      </a:solidFill>
                      <a:prstDash val="solid"/>
                      <a:round/>
                      <a:headEnd type="none" w="med" len="med"/>
                      <a:tailEnd type="none" w="med" len="med"/>
                    </a:lnT>
                    <a:lnB w="12700" cap="flat" cmpd="sng" algn="ctr">
                      <a:solidFill>
                        <a:srgbClr val="0F1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accent6"/>
                          </a:solidFill>
                        </a:rPr>
                        <a:t>0,96 </a:t>
                      </a:r>
                      <a:r>
                        <a:rPr lang="en-US" sz="1200" dirty="0" err="1">
                          <a:solidFill>
                            <a:schemeClr val="accent6"/>
                          </a:solidFill>
                        </a:rPr>
                        <a:t>kWel</a:t>
                      </a:r>
                      <a:r>
                        <a:rPr lang="en-US" sz="1200" dirty="0">
                          <a:solidFill>
                            <a:schemeClr val="accent6"/>
                          </a:solidFill>
                        </a:rPr>
                        <a:t> ( inlet 5,1 K) -2.2 </a:t>
                      </a:r>
                      <a:r>
                        <a:rPr lang="en-US" sz="1200" dirty="0" err="1">
                          <a:solidFill>
                            <a:schemeClr val="accent6"/>
                          </a:solidFill>
                        </a:rPr>
                        <a:t>kWel</a:t>
                      </a:r>
                      <a:r>
                        <a:rPr lang="en-US" sz="1200" dirty="0">
                          <a:solidFill>
                            <a:schemeClr val="accent6"/>
                          </a:solidFill>
                        </a:rPr>
                        <a:t> ( inlet 9K)</a:t>
                      </a:r>
                      <a:endParaRPr lang="en-GB" sz="1200" dirty="0">
                        <a:solidFill>
                          <a:schemeClr val="accent6"/>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7659682"/>
                  </a:ext>
                </a:extLst>
              </a:tr>
            </a:tbl>
          </a:graphicData>
        </a:graphic>
      </p:graphicFrame>
      <p:sp>
        <p:nvSpPr>
          <p:cNvPr id="6" name="ZoneTexte 5">
            <a:extLst>
              <a:ext uri="{FF2B5EF4-FFF2-40B4-BE49-F238E27FC236}">
                <a16:creationId xmlns:a16="http://schemas.microsoft.com/office/drawing/2014/main" id="{853A3337-AEB2-6E71-126D-EBDB56649C33}"/>
              </a:ext>
            </a:extLst>
          </p:cNvPr>
          <p:cNvSpPr txBox="1"/>
          <p:nvPr/>
        </p:nvSpPr>
        <p:spPr>
          <a:xfrm>
            <a:off x="6998043" y="6356350"/>
            <a:ext cx="3844130" cy="261610"/>
          </a:xfrm>
          <a:prstGeom prst="rect">
            <a:avLst/>
          </a:prstGeom>
          <a:noFill/>
        </p:spPr>
        <p:txBody>
          <a:bodyPr wrap="square">
            <a:spAutoFit/>
          </a:bodyPr>
          <a:lstStyle/>
          <a:p>
            <a:pPr algn="l"/>
            <a:r>
              <a:rPr lang="en-US" sz="1000" dirty="0">
                <a:solidFill>
                  <a:srgbClr val="24275A"/>
                </a:solidFill>
              </a:rPr>
              <a:t>(*) </a:t>
            </a:r>
            <a:r>
              <a:rPr lang="en-US" sz="1100" dirty="0" err="1">
                <a:solidFill>
                  <a:srgbClr val="24275A"/>
                </a:solidFill>
              </a:rPr>
              <a:t>W</a:t>
            </a:r>
            <a:r>
              <a:rPr lang="en-US" sz="1100" baseline="-25000" dirty="0" err="1">
                <a:solidFill>
                  <a:srgbClr val="24275A"/>
                </a:solidFill>
              </a:rPr>
              <a:t>el</a:t>
            </a:r>
            <a:r>
              <a:rPr lang="en-US" sz="1100" dirty="0">
                <a:solidFill>
                  <a:srgbClr val="24275A"/>
                </a:solidFill>
              </a:rPr>
              <a:t> calculated assuming 15% of the Carnot efficiency</a:t>
            </a:r>
          </a:p>
        </p:txBody>
      </p:sp>
      <p:sp>
        <p:nvSpPr>
          <p:cNvPr id="7" name="ZoneTexte 6">
            <a:extLst>
              <a:ext uri="{FF2B5EF4-FFF2-40B4-BE49-F238E27FC236}">
                <a16:creationId xmlns:a16="http://schemas.microsoft.com/office/drawing/2014/main" id="{80CA28DC-1476-2D07-DACB-284995957E41}"/>
              </a:ext>
            </a:extLst>
          </p:cNvPr>
          <p:cNvSpPr txBox="1"/>
          <p:nvPr/>
        </p:nvSpPr>
        <p:spPr>
          <a:xfrm>
            <a:off x="4280457" y="6450375"/>
            <a:ext cx="2463974" cy="261611"/>
          </a:xfrm>
          <a:prstGeom prst="rect">
            <a:avLst/>
          </a:prstGeom>
          <a:noFill/>
        </p:spPr>
        <p:txBody>
          <a:bodyPr wrap="square">
            <a:spAutoFit/>
          </a:bodyPr>
          <a:lstStyle/>
          <a:p>
            <a:r>
              <a:rPr lang="en-US" sz="1100" i="1" dirty="0">
                <a:solidFill>
                  <a:srgbClr val="0070C0"/>
                </a:solidFill>
              </a:rPr>
              <a:t>Results for the outer conductor </a:t>
            </a:r>
          </a:p>
        </p:txBody>
      </p:sp>
      <p:pic>
        <p:nvPicPr>
          <p:cNvPr id="10" name="Picture 12">
            <a:extLst>
              <a:ext uri="{FF2B5EF4-FFF2-40B4-BE49-F238E27FC236}">
                <a16:creationId xmlns:a16="http://schemas.microsoft.com/office/drawing/2014/main" id="{EC189FB8-E1D6-AA03-E487-46745DEDC5A4}"/>
              </a:ext>
            </a:extLst>
          </p:cNvPr>
          <p:cNvPicPr>
            <a:picLocks noChangeAspect="1"/>
          </p:cNvPicPr>
          <p:nvPr/>
        </p:nvPicPr>
        <p:blipFill rotWithShape="1">
          <a:blip r:embed="rId3">
            <a:clrChange>
              <a:clrFrom>
                <a:srgbClr val="FFFFFF"/>
              </a:clrFrom>
              <a:clrTo>
                <a:srgbClr val="FFFFFF">
                  <a:alpha val="0"/>
                </a:srgbClr>
              </a:clrTo>
            </a:clrChange>
          </a:blip>
          <a:srcRect l="11113" r="6819"/>
          <a:stretch/>
        </p:blipFill>
        <p:spPr>
          <a:xfrm flipH="1">
            <a:off x="10546246" y="2910626"/>
            <a:ext cx="988453" cy="939280"/>
          </a:xfrm>
          <a:prstGeom prst="rect">
            <a:avLst/>
          </a:prstGeom>
          <a:ln w="28575">
            <a:solidFill>
              <a:srgbClr val="FF0000"/>
            </a:solidFill>
          </a:ln>
        </p:spPr>
      </p:pic>
      <p:pic>
        <p:nvPicPr>
          <p:cNvPr id="11" name="Picture 2">
            <a:extLst>
              <a:ext uri="{FF2B5EF4-FFF2-40B4-BE49-F238E27FC236}">
                <a16:creationId xmlns:a16="http://schemas.microsoft.com/office/drawing/2014/main" id="{D24B163E-1F83-9E85-5D7A-D43894C7C95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12" t="-1" r="43384" b="64109"/>
          <a:stretch/>
        </p:blipFill>
        <p:spPr bwMode="auto">
          <a:xfrm>
            <a:off x="152401" y="4013015"/>
            <a:ext cx="4001586" cy="23391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9ECAE7A7-4157-F5EF-69D6-A28CBBD5CEE5}"/>
              </a:ext>
            </a:extLst>
          </p:cNvPr>
          <p:cNvSpPr txBox="1"/>
          <p:nvPr/>
        </p:nvSpPr>
        <p:spPr>
          <a:xfrm>
            <a:off x="520645" y="6436788"/>
            <a:ext cx="2463974" cy="261611"/>
          </a:xfrm>
          <a:prstGeom prst="rect">
            <a:avLst/>
          </a:prstGeom>
          <a:noFill/>
        </p:spPr>
        <p:txBody>
          <a:bodyPr wrap="square">
            <a:spAutoFit/>
          </a:bodyPr>
          <a:lstStyle/>
          <a:p>
            <a:r>
              <a:rPr lang="en-US" sz="1100" i="1" dirty="0">
                <a:solidFill>
                  <a:srgbClr val="0070C0"/>
                </a:solidFill>
              </a:rPr>
              <a:t>Results for the antenna temperature</a:t>
            </a:r>
          </a:p>
        </p:txBody>
      </p:sp>
    </p:spTree>
    <p:extLst>
      <p:ext uri="{BB962C8B-B14F-4D97-AF65-F5344CB8AC3E}">
        <p14:creationId xmlns:p14="http://schemas.microsoft.com/office/powerpoint/2010/main" val="921645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7888506"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achievements of Task 4.6</a:t>
            </a:r>
          </a:p>
          <a:p>
            <a:r>
              <a:rPr lang="en-US" sz="2400" b="1" dirty="0">
                <a:solidFill>
                  <a:schemeClr val="bg2">
                    <a:lumMod val="50000"/>
                  </a:schemeClr>
                </a:solidFill>
              </a:rPr>
              <a:t>Fabrication of FP couplers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3936118" y="1724825"/>
            <a:ext cx="8255881" cy="2524032"/>
          </a:xfrm>
        </p:spPr>
        <p:txBody>
          <a:bodyPr>
            <a:normAutofit/>
          </a:bodyPr>
          <a:lstStyle/>
          <a:p>
            <a:pPr marL="228600" lvl="1">
              <a:spcBef>
                <a:spcPts val="1000"/>
              </a:spcBef>
            </a:pPr>
            <a:r>
              <a:rPr lang="en-GB" sz="2200" b="1" dirty="0">
                <a:solidFill>
                  <a:srgbClr val="002060"/>
                </a:solidFill>
              </a:rPr>
              <a:t>Inventory of existing components completed</a:t>
            </a:r>
            <a:endParaRPr lang="en-US" sz="2200" b="1" dirty="0">
              <a:solidFill>
                <a:srgbClr val="002060"/>
              </a:solidFill>
            </a:endParaRPr>
          </a:p>
          <a:p>
            <a:pPr lvl="1"/>
            <a:r>
              <a:rPr lang="en-US" sz="1800" dirty="0"/>
              <a:t>Reusing components</a:t>
            </a:r>
            <a:r>
              <a:rPr lang="en-GB" sz="1800" dirty="0"/>
              <a:t>: SPL antenna/window , ESS cylindrical double walled tube and waveguide.</a:t>
            </a:r>
          </a:p>
        </p:txBody>
      </p:sp>
      <p:sp>
        <p:nvSpPr>
          <p:cNvPr id="13" name="Rectangle 12"/>
          <p:cNvSpPr/>
          <p:nvPr/>
        </p:nvSpPr>
        <p:spPr>
          <a:xfrm>
            <a:off x="4403985" y="4838691"/>
            <a:ext cx="2169184" cy="369332"/>
          </a:xfrm>
          <a:prstGeom prst="rect">
            <a:avLst/>
          </a:prstGeom>
        </p:spPr>
        <p:txBody>
          <a:bodyPr wrap="none">
            <a:spAutoFit/>
          </a:bodyPr>
          <a:lstStyle/>
          <a:p>
            <a:r>
              <a:rPr lang="fr-FR" dirty="0"/>
              <a:t>c/o C. Sharp (CERN)</a:t>
            </a:r>
            <a:endParaRPr lang="es-ES" dirty="0"/>
          </a:p>
        </p:txBody>
      </p:sp>
      <p:pic>
        <p:nvPicPr>
          <p:cNvPr id="7" name="Picture 6">
            <a:extLst>
              <a:ext uri="{FF2B5EF4-FFF2-40B4-BE49-F238E27FC236}">
                <a16:creationId xmlns:a16="http://schemas.microsoft.com/office/drawing/2014/main" id="{F92C7C20-323F-1D7E-6528-83D5B35BEDCE}"/>
              </a:ext>
            </a:extLst>
          </p:cNvPr>
          <p:cNvPicPr>
            <a:picLocks noChangeAspect="1"/>
          </p:cNvPicPr>
          <p:nvPr/>
        </p:nvPicPr>
        <p:blipFill>
          <a:blip r:embed="rId3"/>
          <a:srcRect r="61770"/>
          <a:stretch>
            <a:fillRect/>
          </a:stretch>
        </p:blipFill>
        <p:spPr>
          <a:xfrm>
            <a:off x="0" y="1463658"/>
            <a:ext cx="3644136" cy="5394342"/>
          </a:xfrm>
          <a:prstGeom prst="rect">
            <a:avLst/>
          </a:prstGeom>
        </p:spPr>
      </p:pic>
      <p:grpSp>
        <p:nvGrpSpPr>
          <p:cNvPr id="9" name="Group 8">
            <a:extLst>
              <a:ext uri="{FF2B5EF4-FFF2-40B4-BE49-F238E27FC236}">
                <a16:creationId xmlns:a16="http://schemas.microsoft.com/office/drawing/2014/main" id="{21E3F002-21E4-81CA-A07D-01031BEEB3E5}"/>
              </a:ext>
            </a:extLst>
          </p:cNvPr>
          <p:cNvGrpSpPr/>
          <p:nvPr/>
        </p:nvGrpSpPr>
        <p:grpSpPr>
          <a:xfrm>
            <a:off x="8426690" y="3368728"/>
            <a:ext cx="3111019" cy="2645908"/>
            <a:chOff x="6619010" y="2421467"/>
            <a:chExt cx="2777495" cy="2450422"/>
          </a:xfrm>
        </p:grpSpPr>
        <p:pic>
          <p:nvPicPr>
            <p:cNvPr id="10" name="Picture 9">
              <a:extLst>
                <a:ext uri="{FF2B5EF4-FFF2-40B4-BE49-F238E27FC236}">
                  <a16:creationId xmlns:a16="http://schemas.microsoft.com/office/drawing/2014/main" id="{A8700C4A-E890-4750-DB47-B5A83879F967}"/>
                </a:ext>
              </a:extLst>
            </p:cNvPr>
            <p:cNvPicPr>
              <a:picLocks noChangeAspect="1"/>
            </p:cNvPicPr>
            <p:nvPr/>
          </p:nvPicPr>
          <p:blipFill>
            <a:blip r:embed="rId4"/>
            <a:srcRect t="31884"/>
            <a:stretch/>
          </p:blipFill>
          <p:spPr>
            <a:xfrm>
              <a:off x="6619011" y="2421467"/>
              <a:ext cx="1336569" cy="1212910"/>
            </a:xfrm>
            <a:prstGeom prst="rect">
              <a:avLst/>
            </a:prstGeom>
          </p:spPr>
        </p:pic>
        <p:pic>
          <p:nvPicPr>
            <p:cNvPr id="11" name="Picture 10">
              <a:extLst>
                <a:ext uri="{FF2B5EF4-FFF2-40B4-BE49-F238E27FC236}">
                  <a16:creationId xmlns:a16="http://schemas.microsoft.com/office/drawing/2014/main" id="{21F794F7-3F49-DF9E-0A90-1B55C2FC2FC6}"/>
                </a:ext>
              </a:extLst>
            </p:cNvPr>
            <p:cNvPicPr>
              <a:picLocks noChangeAspect="1"/>
            </p:cNvPicPr>
            <p:nvPr/>
          </p:nvPicPr>
          <p:blipFill>
            <a:blip r:embed="rId5"/>
            <a:srcRect t="22039" r="510" b="13010"/>
            <a:stretch/>
          </p:blipFill>
          <p:spPr>
            <a:xfrm>
              <a:off x="8002767" y="2422186"/>
              <a:ext cx="1393738" cy="1212191"/>
            </a:xfrm>
            <a:prstGeom prst="rect">
              <a:avLst/>
            </a:prstGeom>
          </p:spPr>
        </p:pic>
        <p:pic>
          <p:nvPicPr>
            <p:cNvPr id="12" name="Picture 11">
              <a:extLst>
                <a:ext uri="{FF2B5EF4-FFF2-40B4-BE49-F238E27FC236}">
                  <a16:creationId xmlns:a16="http://schemas.microsoft.com/office/drawing/2014/main" id="{113A6972-B84E-80B0-3D7B-BDDC8B3469D7}"/>
                </a:ext>
              </a:extLst>
            </p:cNvPr>
            <p:cNvPicPr>
              <a:picLocks noChangeAspect="1"/>
            </p:cNvPicPr>
            <p:nvPr/>
          </p:nvPicPr>
          <p:blipFill>
            <a:blip r:embed="rId6"/>
            <a:srcRect l="7236" t="25532" r="4472" b="15085"/>
            <a:stretch/>
          </p:blipFill>
          <p:spPr>
            <a:xfrm>
              <a:off x="6619010" y="3674255"/>
              <a:ext cx="1336570" cy="1197634"/>
            </a:xfrm>
            <a:prstGeom prst="rect">
              <a:avLst/>
            </a:prstGeom>
          </p:spPr>
        </p:pic>
        <p:pic>
          <p:nvPicPr>
            <p:cNvPr id="14" name="Picture 13">
              <a:extLst>
                <a:ext uri="{FF2B5EF4-FFF2-40B4-BE49-F238E27FC236}">
                  <a16:creationId xmlns:a16="http://schemas.microsoft.com/office/drawing/2014/main" id="{D2C52A5C-2E82-5D4F-18D6-FCEA5DFFF44B}"/>
                </a:ext>
              </a:extLst>
            </p:cNvPr>
            <p:cNvPicPr>
              <a:picLocks noChangeAspect="1"/>
            </p:cNvPicPr>
            <p:nvPr/>
          </p:nvPicPr>
          <p:blipFill>
            <a:blip r:embed="rId7"/>
            <a:srcRect l="26962" t="20050" r="18815" b="17826"/>
            <a:stretch/>
          </p:blipFill>
          <p:spPr>
            <a:xfrm>
              <a:off x="8002767" y="3674255"/>
              <a:ext cx="1393737" cy="1197634"/>
            </a:xfrm>
            <a:prstGeom prst="rect">
              <a:avLst/>
            </a:prstGeom>
          </p:spPr>
        </p:pic>
      </p:grpSp>
      <p:sp>
        <p:nvSpPr>
          <p:cNvPr id="15" name="ZoneTexte 7">
            <a:extLst>
              <a:ext uri="{FF2B5EF4-FFF2-40B4-BE49-F238E27FC236}">
                <a16:creationId xmlns:a16="http://schemas.microsoft.com/office/drawing/2014/main" id="{F8C14485-AC7A-5F80-BD91-1AC00D4CD302}"/>
              </a:ext>
            </a:extLst>
          </p:cNvPr>
          <p:cNvSpPr txBox="1"/>
          <p:nvPr/>
        </p:nvSpPr>
        <p:spPr>
          <a:xfrm>
            <a:off x="7704700" y="6322303"/>
            <a:ext cx="3111019" cy="276999"/>
          </a:xfrm>
          <a:prstGeom prst="rect">
            <a:avLst/>
          </a:prstGeom>
          <a:noFill/>
        </p:spPr>
        <p:txBody>
          <a:bodyPr wrap="square" rtlCol="0">
            <a:spAutoFit/>
          </a:bodyPr>
          <a:lstStyle/>
          <a:p>
            <a:pPr algn="r"/>
            <a:r>
              <a:rPr lang="fr-FR" sz="1200" dirty="0" err="1">
                <a:solidFill>
                  <a:srgbClr val="0070C0"/>
                </a:solidFill>
              </a:rPr>
              <a:t>Existing</a:t>
            </a:r>
            <a:r>
              <a:rPr lang="fr-FR" sz="1200" dirty="0">
                <a:solidFill>
                  <a:srgbClr val="0070C0"/>
                </a:solidFill>
              </a:rPr>
              <a:t> </a:t>
            </a:r>
            <a:r>
              <a:rPr lang="fr-FR" sz="1200" dirty="0" err="1">
                <a:solidFill>
                  <a:srgbClr val="0070C0"/>
                </a:solidFill>
              </a:rPr>
              <a:t>antenna</a:t>
            </a:r>
            <a:r>
              <a:rPr lang="fr-FR" sz="1200" dirty="0">
                <a:solidFill>
                  <a:srgbClr val="0070C0"/>
                </a:solidFill>
              </a:rPr>
              <a:t>/</a:t>
            </a:r>
            <a:r>
              <a:rPr lang="fr-FR" sz="1200" dirty="0" err="1">
                <a:solidFill>
                  <a:srgbClr val="0070C0"/>
                </a:solidFill>
              </a:rPr>
              <a:t>window</a:t>
            </a:r>
            <a:r>
              <a:rPr lang="fr-FR" sz="1200" dirty="0">
                <a:solidFill>
                  <a:srgbClr val="0070C0"/>
                </a:solidFill>
              </a:rPr>
              <a:t> </a:t>
            </a:r>
            <a:r>
              <a:rPr lang="fr-FR" sz="1200" dirty="0" err="1">
                <a:solidFill>
                  <a:srgbClr val="0070C0"/>
                </a:solidFill>
              </a:rPr>
              <a:t>assemblies</a:t>
            </a:r>
            <a:endParaRPr lang="fr-FR" sz="1200" dirty="0">
              <a:solidFill>
                <a:srgbClr val="0070C0"/>
              </a:solidFill>
            </a:endParaRPr>
          </a:p>
        </p:txBody>
      </p:sp>
      <p:sp>
        <p:nvSpPr>
          <p:cNvPr id="16" name="ZoneTexte 7">
            <a:extLst>
              <a:ext uri="{FF2B5EF4-FFF2-40B4-BE49-F238E27FC236}">
                <a16:creationId xmlns:a16="http://schemas.microsoft.com/office/drawing/2014/main" id="{A1EA6920-7D3F-BDCE-6049-EF521533E296}"/>
              </a:ext>
            </a:extLst>
          </p:cNvPr>
          <p:cNvSpPr txBox="1"/>
          <p:nvPr/>
        </p:nvSpPr>
        <p:spPr>
          <a:xfrm>
            <a:off x="264629" y="1146681"/>
            <a:ext cx="2375120" cy="276999"/>
          </a:xfrm>
          <a:prstGeom prst="rect">
            <a:avLst/>
          </a:prstGeom>
          <a:noFill/>
        </p:spPr>
        <p:txBody>
          <a:bodyPr wrap="square" rtlCol="0">
            <a:spAutoFit/>
          </a:bodyPr>
          <a:lstStyle/>
          <a:p>
            <a:r>
              <a:rPr lang="fr-FR" sz="1200" dirty="0">
                <a:solidFill>
                  <a:srgbClr val="0070C0"/>
                </a:solidFill>
              </a:rPr>
              <a:t>FPC components</a:t>
            </a:r>
          </a:p>
        </p:txBody>
      </p:sp>
      <p:pic>
        <p:nvPicPr>
          <p:cNvPr id="23" name="Picture 22">
            <a:extLst>
              <a:ext uri="{FF2B5EF4-FFF2-40B4-BE49-F238E27FC236}">
                <a16:creationId xmlns:a16="http://schemas.microsoft.com/office/drawing/2014/main" id="{6280B894-1007-3F6B-F71C-9CA9E5DC69F2}"/>
              </a:ext>
            </a:extLst>
          </p:cNvPr>
          <p:cNvPicPr>
            <a:picLocks noChangeAspect="1"/>
          </p:cNvPicPr>
          <p:nvPr/>
        </p:nvPicPr>
        <p:blipFill>
          <a:blip r:embed="rId8"/>
          <a:srcRect t="4698" b="-1"/>
          <a:stretch>
            <a:fillRect/>
          </a:stretch>
        </p:blipFill>
        <p:spPr>
          <a:xfrm>
            <a:off x="3866207" y="5343928"/>
            <a:ext cx="3745318" cy="1398922"/>
          </a:xfrm>
          <a:prstGeom prst="rect">
            <a:avLst/>
          </a:prstGeom>
        </p:spPr>
      </p:pic>
      <p:sp>
        <p:nvSpPr>
          <p:cNvPr id="2" name="Espace réservé du numéro de diapositive 1"/>
          <p:cNvSpPr>
            <a:spLocks noGrp="1"/>
          </p:cNvSpPr>
          <p:nvPr>
            <p:ph type="sldNum" sz="quarter" idx="12"/>
          </p:nvPr>
        </p:nvSpPr>
        <p:spPr/>
        <p:txBody>
          <a:bodyPr/>
          <a:lstStyle/>
          <a:p>
            <a:fld id="{4068FCCF-9A80-B240-8D85-84F960565AFA}" type="slidenum">
              <a:rPr lang="en-BE" smtClean="0"/>
              <a:t>12</a:t>
            </a:fld>
            <a:endParaRPr lang="en-BE" dirty="0"/>
          </a:p>
        </p:txBody>
      </p:sp>
    </p:spTree>
    <p:extLst>
      <p:ext uri="{BB962C8B-B14F-4D97-AF65-F5344CB8AC3E}">
        <p14:creationId xmlns:p14="http://schemas.microsoft.com/office/powerpoint/2010/main" val="4185847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achievements of Task 4.7</a:t>
            </a:r>
          </a:p>
          <a:p>
            <a:r>
              <a:rPr lang="en-US" sz="2400" b="1" dirty="0">
                <a:solidFill>
                  <a:schemeClr val="bg2">
                    <a:lumMod val="50000"/>
                  </a:schemeClr>
                </a:solidFill>
              </a:rPr>
              <a:t>Test of  FP couplers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76456" y="1741761"/>
            <a:ext cx="7351160" cy="3518149"/>
          </a:xfrm>
        </p:spPr>
        <p:txBody>
          <a:bodyPr>
            <a:normAutofit/>
          </a:bodyPr>
          <a:lstStyle/>
          <a:p>
            <a:pPr lvl="1"/>
            <a:endParaRPr lang="fr-FR" sz="1800" dirty="0"/>
          </a:p>
          <a:p>
            <a:pPr marL="457200" lvl="1" indent="0">
              <a:buNone/>
            </a:pPr>
            <a:endParaRPr lang="en-US" sz="1800" dirty="0">
              <a:sym typeface="Wingdings" panose="05000000000000000000" pitchFamily="2" charset="2"/>
            </a:endParaRPr>
          </a:p>
          <a:p>
            <a:pPr marL="457200" lvl="1" indent="0">
              <a:buNone/>
            </a:pPr>
            <a:endParaRPr lang="en-US" sz="1800" dirty="0">
              <a:sym typeface="Wingdings" panose="05000000000000000000" pitchFamily="2" charset="2"/>
            </a:endParaRPr>
          </a:p>
          <a:p>
            <a:pPr marL="0" indent="0">
              <a:buNone/>
            </a:pPr>
            <a:endParaRPr lang="en-US" sz="2400" dirty="0"/>
          </a:p>
          <a:p>
            <a:endParaRPr lang="en-US" dirty="0"/>
          </a:p>
          <a:p>
            <a:endParaRPr lang="en-US" dirty="0"/>
          </a:p>
          <a:p>
            <a:endParaRPr lang="en-GB"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13</a:t>
            </a:fld>
            <a:endParaRPr lang="en-BE" dirty="0"/>
          </a:p>
        </p:txBody>
      </p:sp>
      <p:sp>
        <p:nvSpPr>
          <p:cNvPr id="9" name="ZoneTexte 8">
            <a:extLst>
              <a:ext uri="{FF2B5EF4-FFF2-40B4-BE49-F238E27FC236}">
                <a16:creationId xmlns:a16="http://schemas.microsoft.com/office/drawing/2014/main" id="{315853DE-608D-DA69-7C21-23C1FF577C0E}"/>
              </a:ext>
            </a:extLst>
          </p:cNvPr>
          <p:cNvSpPr txBox="1"/>
          <p:nvPr/>
        </p:nvSpPr>
        <p:spPr>
          <a:xfrm>
            <a:off x="7982480" y="5744355"/>
            <a:ext cx="3780810" cy="261610"/>
          </a:xfrm>
          <a:prstGeom prst="rect">
            <a:avLst/>
          </a:prstGeom>
          <a:noFill/>
        </p:spPr>
        <p:txBody>
          <a:bodyPr wrap="square" rtlCol="0">
            <a:spAutoFit/>
          </a:bodyPr>
          <a:lstStyle/>
          <a:p>
            <a:r>
              <a:rPr lang="fr-FR" sz="1100" i="1" dirty="0">
                <a:solidFill>
                  <a:srgbClr val="0070C0"/>
                </a:solidFill>
              </a:rPr>
              <a:t>704 MHz test </a:t>
            </a:r>
            <a:r>
              <a:rPr lang="fr-FR" sz="1100" i="1" dirty="0" err="1">
                <a:solidFill>
                  <a:srgbClr val="0070C0"/>
                </a:solidFill>
              </a:rPr>
              <a:t>bench</a:t>
            </a:r>
            <a:r>
              <a:rPr lang="fr-FR" sz="1100" i="1" dirty="0">
                <a:solidFill>
                  <a:srgbClr val="0070C0"/>
                </a:solidFill>
              </a:rPr>
              <a:t>  test box</a:t>
            </a:r>
          </a:p>
        </p:txBody>
      </p:sp>
      <p:pic>
        <p:nvPicPr>
          <p:cNvPr id="10" name="Content Placeholder 3" descr="4.jpg">
            <a:extLst>
              <a:ext uri="{FF2B5EF4-FFF2-40B4-BE49-F238E27FC236}">
                <a16:creationId xmlns:a16="http://schemas.microsoft.com/office/drawing/2014/main" id="{DD74151B-37DE-DA6F-0CA8-DAD637B9204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577209">
            <a:off x="7604040" y="3457716"/>
            <a:ext cx="3435582" cy="2308402"/>
          </a:xfrm>
          <a:prstGeom prst="rect">
            <a:avLst/>
          </a:prstGeom>
        </p:spPr>
      </p:pic>
      <p:sp>
        <p:nvSpPr>
          <p:cNvPr id="11" name="Rectangle 10">
            <a:extLst>
              <a:ext uri="{FF2B5EF4-FFF2-40B4-BE49-F238E27FC236}">
                <a16:creationId xmlns:a16="http://schemas.microsoft.com/office/drawing/2014/main" id="{B89A6C2B-FD26-324D-6C8F-C6B77E94389E}"/>
              </a:ext>
            </a:extLst>
          </p:cNvPr>
          <p:cNvSpPr/>
          <p:nvPr/>
        </p:nvSpPr>
        <p:spPr>
          <a:xfrm>
            <a:off x="7572990" y="6264769"/>
            <a:ext cx="2169184" cy="369332"/>
          </a:xfrm>
          <a:prstGeom prst="rect">
            <a:avLst/>
          </a:prstGeom>
        </p:spPr>
        <p:txBody>
          <a:bodyPr wrap="none">
            <a:spAutoFit/>
          </a:bodyPr>
          <a:lstStyle/>
          <a:p>
            <a:r>
              <a:rPr lang="fr-FR" dirty="0"/>
              <a:t>c/o C. Sharp (CERN)</a:t>
            </a:r>
            <a:endParaRPr lang="es-ES" dirty="0"/>
          </a:p>
        </p:txBody>
      </p:sp>
      <p:sp>
        <p:nvSpPr>
          <p:cNvPr id="13" name="ZoneTexte 12">
            <a:extLst>
              <a:ext uri="{FF2B5EF4-FFF2-40B4-BE49-F238E27FC236}">
                <a16:creationId xmlns:a16="http://schemas.microsoft.com/office/drawing/2014/main" id="{34C0DC2D-DACF-C145-4195-0E73778DEF27}"/>
              </a:ext>
            </a:extLst>
          </p:cNvPr>
          <p:cNvSpPr txBox="1"/>
          <p:nvPr/>
        </p:nvSpPr>
        <p:spPr>
          <a:xfrm>
            <a:off x="-130629" y="1803961"/>
            <a:ext cx="12213137" cy="1308050"/>
          </a:xfrm>
          <a:prstGeom prst="rect">
            <a:avLst/>
          </a:prstGeom>
          <a:noFill/>
        </p:spPr>
        <p:txBody>
          <a:bodyPr wrap="square">
            <a:spAutoFit/>
          </a:bodyPr>
          <a:lstStyle/>
          <a:p>
            <a:pPr marL="742950" lvl="1" indent="-285750">
              <a:buFont typeface="Arial" panose="020B0604020202020204" pitchFamily="34" charset="0"/>
              <a:buChar char="•"/>
            </a:pPr>
            <a:r>
              <a:rPr lang="en-GB" sz="2200" b="1" dirty="0">
                <a:solidFill>
                  <a:srgbClr val="002060"/>
                </a:solidFill>
              </a:rPr>
              <a:t>RF simulations ( CERN)</a:t>
            </a:r>
          </a:p>
          <a:p>
            <a:pPr marL="1257300" lvl="2" indent="-342900">
              <a:buFont typeface="Arial" panose="020B0604020202020204" pitchFamily="34" charset="0"/>
              <a:buChar char="•"/>
            </a:pPr>
            <a:r>
              <a:rPr lang="en-US" sz="1900" dirty="0"/>
              <a:t>Test box RF studied completed </a:t>
            </a:r>
            <a:r>
              <a:rPr lang="en-US" sz="1900" dirty="0">
                <a:sym typeface="Wingdings" panose="05000000000000000000" pitchFamily="2" charset="2"/>
              </a:rPr>
              <a:t></a:t>
            </a:r>
            <a:r>
              <a:rPr lang="en-US" sz="1900" dirty="0"/>
              <a:t> </a:t>
            </a:r>
            <a:r>
              <a:rPr lang="en-US" sz="1900" dirty="0">
                <a:solidFill>
                  <a:schemeClr val="accent6"/>
                </a:solidFill>
              </a:rPr>
              <a:t>reusing the CERN 704 MHz test box at 800 </a:t>
            </a:r>
            <a:r>
              <a:rPr lang="en-US" sz="1900" dirty="0" err="1">
                <a:solidFill>
                  <a:schemeClr val="accent6"/>
                </a:solidFill>
              </a:rPr>
              <a:t>MHz.</a:t>
            </a:r>
            <a:r>
              <a:rPr lang="en-US" sz="1900" dirty="0">
                <a:solidFill>
                  <a:schemeClr val="accent6"/>
                </a:solidFill>
              </a:rPr>
              <a:t> To be modified </a:t>
            </a:r>
          </a:p>
          <a:p>
            <a:pPr lvl="2"/>
            <a:endParaRPr lang="en-US" sz="1900" dirty="0"/>
          </a:p>
          <a:p>
            <a:pPr lvl="1"/>
            <a:endParaRPr lang="en-US" sz="1900" dirty="0"/>
          </a:p>
        </p:txBody>
      </p:sp>
      <p:pic>
        <p:nvPicPr>
          <p:cNvPr id="14" name="Content Placeholder 21" descr="A blue and green colored metal objects&#10;&#10;AI-generated content may be incorrect.">
            <a:extLst>
              <a:ext uri="{FF2B5EF4-FFF2-40B4-BE49-F238E27FC236}">
                <a16:creationId xmlns:a16="http://schemas.microsoft.com/office/drawing/2014/main" id="{F421A862-18C9-0B00-CDFC-2E4EB8E6A30B}"/>
              </a:ext>
            </a:extLst>
          </p:cNvPr>
          <p:cNvPicPr>
            <a:picLocks noChangeAspect="1"/>
          </p:cNvPicPr>
          <p:nvPr/>
        </p:nvPicPr>
        <p:blipFill>
          <a:blip r:embed="rId4">
            <a:extLst>
              <a:ext uri="{28A0092B-C50C-407E-A947-70E740481C1C}">
                <a14:useLocalDpi xmlns:a14="http://schemas.microsoft.com/office/drawing/2010/main" val="0"/>
              </a:ext>
            </a:extLst>
          </a:blip>
          <a:srcRect l="27800" r="16681"/>
          <a:stretch/>
        </p:blipFill>
        <p:spPr>
          <a:xfrm>
            <a:off x="1445995" y="3519099"/>
            <a:ext cx="3580276" cy="2110982"/>
          </a:xfrm>
          <a:prstGeom prst="rect">
            <a:avLst/>
          </a:prstGeom>
        </p:spPr>
      </p:pic>
      <mc:AlternateContent xmlns:mc="http://schemas.openxmlformats.org/markup-compatibility/2006" xmlns:a14="http://schemas.microsoft.com/office/drawing/2010/main">
        <mc:Choice Requires="a14">
          <p:sp>
            <p:nvSpPr>
              <p:cNvPr id="15" name="TextBox 8">
                <a:extLst>
                  <a:ext uri="{FF2B5EF4-FFF2-40B4-BE49-F238E27FC236}">
                    <a16:creationId xmlns:a16="http://schemas.microsoft.com/office/drawing/2014/main" id="{4F70CF73-4B7D-93AC-4C23-79ED855F109C}"/>
                  </a:ext>
                </a:extLst>
              </p:cNvPr>
              <p:cNvSpPr txBox="1"/>
              <p:nvPr/>
            </p:nvSpPr>
            <p:spPr>
              <a:xfrm>
                <a:off x="1445994" y="5917190"/>
                <a:ext cx="3780811" cy="276742"/>
              </a:xfrm>
              <a:prstGeom prst="rect">
                <a:avLst/>
              </a:prstGeom>
              <a:noFill/>
            </p:spPr>
            <p:txBody>
              <a:bodyPr wrap="square">
                <a:spAutoFit/>
              </a:bodyPr>
              <a:lstStyle/>
              <a:p>
                <a14:m>
                  <m:oMath xmlns:m="http://schemas.openxmlformats.org/officeDocument/2006/math">
                    <m:r>
                      <a:rPr lang="fr-FR" sz="1100" b="0" i="1" dirty="0" smtClean="0">
                        <a:solidFill>
                          <a:srgbClr val="0070C0"/>
                        </a:solidFill>
                        <a:latin typeface="Cambria Math" panose="02040503050406030204" pitchFamily="18" charset="0"/>
                      </a:rPr>
                      <m:t>𝑅𝐹</m:t>
                    </m:r>
                    <m:r>
                      <a:rPr lang="fr-FR" sz="1100" b="0" i="1" dirty="0" smtClean="0">
                        <a:solidFill>
                          <a:srgbClr val="0070C0"/>
                        </a:solidFill>
                        <a:latin typeface="Cambria Math" panose="02040503050406030204" pitchFamily="18" charset="0"/>
                      </a:rPr>
                      <m:t> </m:t>
                    </m:r>
                    <m:r>
                      <a:rPr lang="fr-FR" sz="1100" b="0" i="1" dirty="0" smtClean="0">
                        <a:solidFill>
                          <a:srgbClr val="0070C0"/>
                        </a:solidFill>
                        <a:latin typeface="Cambria Math" panose="02040503050406030204" pitchFamily="18" charset="0"/>
                      </a:rPr>
                      <m:t>𝑠𝑖𝑚𝑢𝑙𝑎𝑡𝑖𝑜𝑛</m:t>
                    </m:r>
                    <m:r>
                      <a:rPr lang="fr-FR" sz="1100" b="0" i="1" dirty="0" smtClean="0">
                        <a:solidFill>
                          <a:srgbClr val="0070C0"/>
                        </a:solidFill>
                        <a:latin typeface="Cambria Math" panose="02040503050406030204" pitchFamily="18" charset="0"/>
                      </a:rPr>
                      <m:t> : </m:t>
                    </m:r>
                    <m:r>
                      <a:rPr lang="en-US" sz="1100" i="1" dirty="0">
                        <a:solidFill>
                          <a:srgbClr val="0070C0"/>
                        </a:solidFill>
                        <a:latin typeface="Cambria Math" panose="02040503050406030204" pitchFamily="18" charset="0"/>
                      </a:rPr>
                      <m:t>𝑓</m:t>
                    </m:r>
                    <m:r>
                      <a:rPr lang="en-US" sz="1100" i="1" dirty="0">
                        <a:solidFill>
                          <a:srgbClr val="0070C0"/>
                        </a:solidFill>
                        <a:latin typeface="Cambria Math" panose="02040503050406030204" pitchFamily="18" charset="0"/>
                      </a:rPr>
                      <m:t>=801 </m:t>
                    </m:r>
                    <m:r>
                      <m:rPr>
                        <m:sty m:val="p"/>
                      </m:rPr>
                      <a:rPr lang="en-US" sz="1100" i="1" dirty="0">
                        <a:solidFill>
                          <a:srgbClr val="0070C0"/>
                        </a:solidFill>
                        <a:latin typeface="Cambria Math" panose="02040503050406030204" pitchFamily="18" charset="0"/>
                      </a:rPr>
                      <m:t>MHz</m:t>
                    </m:r>
                    <m:r>
                      <a:rPr lang="en-US" sz="1100" i="1" dirty="0">
                        <a:solidFill>
                          <a:srgbClr val="0070C0"/>
                        </a:solidFill>
                        <a:latin typeface="Cambria Math" panose="02040503050406030204" pitchFamily="18" charset="0"/>
                      </a:rPr>
                      <m:t>, </m:t>
                    </m:r>
                    <m:sSub>
                      <m:sSubPr>
                        <m:ctrlPr>
                          <a:rPr lang="en-US" sz="1100" i="1" dirty="0">
                            <a:solidFill>
                              <a:srgbClr val="0070C0"/>
                            </a:solidFill>
                            <a:latin typeface="Cambria Math" panose="02040503050406030204" pitchFamily="18" charset="0"/>
                          </a:rPr>
                        </m:ctrlPr>
                      </m:sSubPr>
                      <m:e>
                        <m:r>
                          <a:rPr lang="en-US" sz="1100" i="1" dirty="0" err="1">
                            <a:solidFill>
                              <a:srgbClr val="0070C0"/>
                            </a:solidFill>
                            <a:latin typeface="Cambria Math" panose="02040503050406030204" pitchFamily="18" charset="0"/>
                          </a:rPr>
                          <m:t>𝑑</m:t>
                        </m:r>
                      </m:e>
                      <m:sub>
                        <m:r>
                          <m:rPr>
                            <m:sty m:val="p"/>
                          </m:rPr>
                          <a:rPr lang="en-US" sz="1100" i="1" dirty="0" err="1">
                            <a:solidFill>
                              <a:srgbClr val="0070C0"/>
                            </a:solidFill>
                            <a:latin typeface="Cambria Math" panose="02040503050406030204" pitchFamily="18" charset="0"/>
                          </a:rPr>
                          <m:t>tip</m:t>
                        </m:r>
                      </m:sub>
                    </m:sSub>
                    <m:r>
                      <a:rPr lang="en-US" sz="1100" i="1" dirty="0">
                        <a:solidFill>
                          <a:srgbClr val="0070C0"/>
                        </a:solidFill>
                        <a:latin typeface="Cambria Math" panose="02040503050406030204" pitchFamily="18" charset="0"/>
                      </a:rPr>
                      <m:t>=18.5 </m:t>
                    </m:r>
                    <m:r>
                      <m:rPr>
                        <m:sty m:val="p"/>
                      </m:rPr>
                      <a:rPr lang="en-US" sz="1100" i="1" dirty="0">
                        <a:solidFill>
                          <a:srgbClr val="0070C0"/>
                        </a:solidFill>
                        <a:latin typeface="Cambria Math" panose="02040503050406030204" pitchFamily="18" charset="0"/>
                      </a:rPr>
                      <m:t>mm</m:t>
                    </m:r>
                  </m:oMath>
                </a14:m>
                <a:r>
                  <a:rPr lang="en-GB" sz="1100" i="1" dirty="0">
                    <a:solidFill>
                      <a:srgbClr val="0070C0"/>
                    </a:solidFill>
                  </a:rPr>
                  <a:t>, Pin=0.5 W</a:t>
                </a:r>
              </a:p>
            </p:txBody>
          </p:sp>
        </mc:Choice>
        <mc:Fallback xmlns="">
          <p:sp>
            <p:nvSpPr>
              <p:cNvPr id="15" name="TextBox 8">
                <a:extLst>
                  <a:ext uri="{FF2B5EF4-FFF2-40B4-BE49-F238E27FC236}">
                    <a16:creationId xmlns:a16="http://schemas.microsoft.com/office/drawing/2014/main" id="{4F70CF73-4B7D-93AC-4C23-79ED855F109C}"/>
                  </a:ext>
                </a:extLst>
              </p:cNvPr>
              <p:cNvSpPr txBox="1">
                <a:spLocks noRot="1" noChangeAspect="1" noMove="1" noResize="1" noEditPoints="1" noAdjustHandles="1" noChangeArrowheads="1" noChangeShapeType="1" noTextEdit="1"/>
              </p:cNvSpPr>
              <p:nvPr/>
            </p:nvSpPr>
            <p:spPr>
              <a:xfrm>
                <a:off x="1445994" y="5917190"/>
                <a:ext cx="3780811" cy="276742"/>
              </a:xfrm>
              <a:prstGeom prst="rect">
                <a:avLst/>
              </a:prstGeom>
              <a:blipFill>
                <a:blip r:embed="rId5"/>
                <a:stretch>
                  <a:fillRect b="-11111"/>
                </a:stretch>
              </a:blipFill>
            </p:spPr>
            <p:txBody>
              <a:bodyPr/>
              <a:lstStyle/>
              <a:p>
                <a:r>
                  <a:rPr lang="fr-FR">
                    <a:noFill/>
                  </a:rPr>
                  <a:t> </a:t>
                </a:r>
              </a:p>
            </p:txBody>
          </p:sp>
        </mc:Fallback>
      </mc:AlternateContent>
      <p:sp>
        <p:nvSpPr>
          <p:cNvPr id="7" name="ZoneTexte 6">
            <a:extLst>
              <a:ext uri="{FF2B5EF4-FFF2-40B4-BE49-F238E27FC236}">
                <a16:creationId xmlns:a16="http://schemas.microsoft.com/office/drawing/2014/main" id="{9F501168-32E0-91E1-DA70-AA76B2364231}"/>
              </a:ext>
            </a:extLst>
          </p:cNvPr>
          <p:cNvSpPr txBox="1"/>
          <p:nvPr/>
        </p:nvSpPr>
        <p:spPr>
          <a:xfrm>
            <a:off x="1130036" y="6356350"/>
            <a:ext cx="6161314" cy="369332"/>
          </a:xfrm>
          <a:prstGeom prst="rect">
            <a:avLst/>
          </a:prstGeom>
          <a:noFill/>
        </p:spPr>
        <p:txBody>
          <a:bodyPr wrap="square">
            <a:spAutoFit/>
          </a:bodyPr>
          <a:lstStyle/>
          <a:p>
            <a:r>
              <a:rPr lang="fr-FR" sz="1800" dirty="0"/>
              <a:t>c/o S.</a:t>
            </a:r>
            <a:r>
              <a:rPr lang="pl-PL" sz="1800" dirty="0"/>
              <a:t> Gorgi Zadeh </a:t>
            </a:r>
            <a:r>
              <a:rPr lang="fr-FR" sz="1800" dirty="0"/>
              <a:t>(</a:t>
            </a:r>
            <a:r>
              <a:rPr lang="en-US" sz="1800" dirty="0"/>
              <a:t>CERN)</a:t>
            </a:r>
            <a:endParaRPr lang="fr-FR" dirty="0"/>
          </a:p>
        </p:txBody>
      </p:sp>
    </p:spTree>
    <p:extLst>
      <p:ext uri="{BB962C8B-B14F-4D97-AF65-F5344CB8AC3E}">
        <p14:creationId xmlns:p14="http://schemas.microsoft.com/office/powerpoint/2010/main" val="269540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achievements of Task 4.8</a:t>
            </a:r>
          </a:p>
          <a:p>
            <a:r>
              <a:rPr lang="en-US" sz="2400" b="1" dirty="0">
                <a:solidFill>
                  <a:schemeClr val="bg2">
                    <a:lumMod val="50000"/>
                  </a:schemeClr>
                </a:solidFill>
              </a:rPr>
              <a:t>BLA design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296606" y="1756222"/>
            <a:ext cx="5699935" cy="4227763"/>
          </a:xfrm>
        </p:spPr>
        <p:txBody>
          <a:bodyPr>
            <a:normAutofit fontScale="92500" lnSpcReduction="10000"/>
          </a:bodyPr>
          <a:lstStyle/>
          <a:p>
            <a:pPr>
              <a:lnSpc>
                <a:spcPct val="100000"/>
              </a:lnSpc>
            </a:pPr>
            <a:r>
              <a:rPr lang="en-US" sz="2100" b="1" dirty="0">
                <a:solidFill>
                  <a:srgbClr val="002060"/>
                </a:solidFill>
              </a:rPr>
              <a:t>Scouting work (INFN)</a:t>
            </a:r>
          </a:p>
          <a:p>
            <a:pPr lvl="1"/>
            <a:r>
              <a:rPr lang="en-US" sz="1700" dirty="0"/>
              <a:t>BLA modern developments in accelerators </a:t>
            </a:r>
          </a:p>
          <a:p>
            <a:pPr lvl="1"/>
            <a:r>
              <a:rPr lang="en-US" sz="1700" dirty="0"/>
              <a:t>For </a:t>
            </a:r>
            <a:r>
              <a:rPr lang="en-US" sz="1700" dirty="0" err="1"/>
              <a:t>BriXSino</a:t>
            </a:r>
            <a:r>
              <a:rPr lang="en-US" sz="1700" dirty="0"/>
              <a:t> : </a:t>
            </a:r>
          </a:p>
          <a:p>
            <a:pPr marL="457200" lvl="1" indent="0">
              <a:buNone/>
            </a:pPr>
            <a:r>
              <a:rPr lang="en-US" sz="1700" dirty="0">
                <a:sym typeface="Wingdings" panose="05000000000000000000" pitchFamily="2" charset="2"/>
              </a:rPr>
              <a:t></a:t>
            </a:r>
            <a:r>
              <a:rPr lang="en-US" sz="1700" dirty="0"/>
              <a:t>BLA design  </a:t>
            </a:r>
            <a:r>
              <a:rPr lang="en-US" sz="1700" dirty="0">
                <a:solidFill>
                  <a:schemeClr val="accent6"/>
                </a:solidFill>
              </a:rPr>
              <a:t>type XFEL/ LCLS II </a:t>
            </a:r>
            <a:r>
              <a:rPr lang="en-US" sz="1700" dirty="0"/>
              <a:t>using conduction through copper stubs directly at the cryogenic temperature</a:t>
            </a:r>
          </a:p>
          <a:p>
            <a:pPr marL="457200" lvl="1" indent="0">
              <a:buNone/>
            </a:pPr>
            <a:r>
              <a:rPr lang="en-US" sz="1700" dirty="0">
                <a:solidFill>
                  <a:schemeClr val="accent6"/>
                </a:solidFill>
                <a:sym typeface="Wingdings" panose="05000000000000000000" pitchFamily="2" charset="2"/>
              </a:rPr>
              <a:t></a:t>
            </a:r>
            <a:r>
              <a:rPr lang="en-US" sz="1700" dirty="0" err="1">
                <a:solidFill>
                  <a:schemeClr val="accent6"/>
                </a:solidFill>
              </a:rPr>
              <a:t>SiennaTech</a:t>
            </a:r>
            <a:r>
              <a:rPr lang="en-US" sz="1700" dirty="0">
                <a:solidFill>
                  <a:schemeClr val="accent6"/>
                </a:solidFill>
              </a:rPr>
              <a:t> STL150D </a:t>
            </a:r>
            <a:r>
              <a:rPr lang="en-US" sz="1700" dirty="0"/>
              <a:t>ceramic chosen</a:t>
            </a:r>
          </a:p>
          <a:p>
            <a:pPr marL="457200" lvl="1" indent="0">
              <a:buNone/>
            </a:pPr>
            <a:r>
              <a:rPr lang="en-US" sz="1700" dirty="0"/>
              <a:t> </a:t>
            </a:r>
          </a:p>
          <a:p>
            <a:pPr>
              <a:lnSpc>
                <a:spcPct val="100000"/>
              </a:lnSpc>
            </a:pPr>
            <a:r>
              <a:rPr lang="en-US" sz="2100" b="1" dirty="0">
                <a:solidFill>
                  <a:srgbClr val="002060"/>
                </a:solidFill>
              </a:rPr>
              <a:t>Thermal analysis (INFN)</a:t>
            </a:r>
          </a:p>
          <a:p>
            <a:pPr lvl="1"/>
            <a:r>
              <a:rPr lang="en-US" sz="1700" dirty="0"/>
              <a:t>Development of a thermal model (COMSOL)</a:t>
            </a:r>
          </a:p>
          <a:p>
            <a:pPr lvl="1"/>
            <a:r>
              <a:rPr lang="en-US" sz="1600" dirty="0"/>
              <a:t>Thermal analysis and a cryogenic design appropriate up to 100 W covering a very significant gap in the sector</a:t>
            </a:r>
          </a:p>
          <a:p>
            <a:pPr marL="457200" lvl="1" indent="0">
              <a:buNone/>
            </a:pPr>
            <a:endParaRPr lang="en-US" sz="1600" dirty="0"/>
          </a:p>
          <a:p>
            <a:pPr>
              <a:lnSpc>
                <a:spcPct val="100000"/>
              </a:lnSpc>
            </a:pPr>
            <a:r>
              <a:rPr lang="en-US" sz="2100" b="1" dirty="0">
                <a:solidFill>
                  <a:srgbClr val="002060"/>
                </a:solidFill>
              </a:rPr>
              <a:t> RF simulations (CNRS/ </a:t>
            </a:r>
            <a:r>
              <a:rPr lang="en-US" sz="2100" b="1" dirty="0" err="1">
                <a:solidFill>
                  <a:srgbClr val="002060"/>
                </a:solidFill>
              </a:rPr>
              <a:t>IJCLab</a:t>
            </a:r>
            <a:r>
              <a:rPr lang="en-US" sz="2100" b="1" dirty="0">
                <a:solidFill>
                  <a:srgbClr val="002060"/>
                </a:solidFill>
              </a:rPr>
              <a:t>)</a:t>
            </a:r>
          </a:p>
          <a:p>
            <a:pPr lvl="1"/>
            <a:r>
              <a:rPr lang="en-US" sz="1700" dirty="0"/>
              <a:t>Power absorption simulation for </a:t>
            </a:r>
            <a:r>
              <a:rPr lang="en-US" sz="1700" dirty="0" err="1"/>
              <a:t>SiennaTech</a:t>
            </a:r>
            <a:r>
              <a:rPr lang="en-US" sz="1700" dirty="0"/>
              <a:t> STL150D ceramic and </a:t>
            </a:r>
            <a:r>
              <a:rPr lang="en-US" sz="1600" dirty="0"/>
              <a:t>Kyocera SC1000 </a:t>
            </a:r>
            <a:endParaRPr lang="en-US" sz="1700" dirty="0"/>
          </a:p>
          <a:p>
            <a:pPr marL="0" indent="0">
              <a:buNone/>
            </a:pPr>
            <a:endParaRPr lang="en-US" sz="1800" dirty="0"/>
          </a:p>
        </p:txBody>
      </p:sp>
      <p:sp>
        <p:nvSpPr>
          <p:cNvPr id="2" name="Espace réservé du numéro de diapositive 1"/>
          <p:cNvSpPr>
            <a:spLocks noGrp="1"/>
          </p:cNvSpPr>
          <p:nvPr>
            <p:ph type="sldNum" sz="quarter" idx="12"/>
          </p:nvPr>
        </p:nvSpPr>
        <p:spPr>
          <a:xfrm>
            <a:off x="8610600" y="6291034"/>
            <a:ext cx="2743200" cy="365125"/>
          </a:xfrm>
        </p:spPr>
        <p:txBody>
          <a:bodyPr/>
          <a:lstStyle/>
          <a:p>
            <a:fld id="{4068FCCF-9A80-B240-8D85-84F960565AFA}" type="slidenum">
              <a:rPr lang="en-BE" smtClean="0"/>
              <a:t>14</a:t>
            </a:fld>
            <a:endParaRPr lang="en-BE"/>
          </a:p>
        </p:txBody>
      </p:sp>
      <p:pic>
        <p:nvPicPr>
          <p:cNvPr id="7" name="Image 6">
            <a:extLst>
              <a:ext uri="{FF2B5EF4-FFF2-40B4-BE49-F238E27FC236}">
                <a16:creationId xmlns:a16="http://schemas.microsoft.com/office/drawing/2014/main" id="{C27E9997-5F62-9A04-0B6C-0D69DA379B1C}"/>
              </a:ext>
            </a:extLst>
          </p:cNvPr>
          <p:cNvPicPr>
            <a:picLocks noChangeAspect="1"/>
          </p:cNvPicPr>
          <p:nvPr/>
        </p:nvPicPr>
        <p:blipFill>
          <a:blip r:embed="rId3"/>
          <a:stretch>
            <a:fillRect/>
          </a:stretch>
        </p:blipFill>
        <p:spPr>
          <a:xfrm>
            <a:off x="6618514" y="1102560"/>
            <a:ext cx="4735287" cy="2533269"/>
          </a:xfrm>
          <a:prstGeom prst="rect">
            <a:avLst/>
          </a:prstGeom>
        </p:spPr>
      </p:pic>
      <p:sp>
        <p:nvSpPr>
          <p:cNvPr id="8" name="ZoneTexte 7">
            <a:extLst>
              <a:ext uri="{FF2B5EF4-FFF2-40B4-BE49-F238E27FC236}">
                <a16:creationId xmlns:a16="http://schemas.microsoft.com/office/drawing/2014/main" id="{F166058B-5CA2-E03C-6BF3-10CF581B549F}"/>
              </a:ext>
            </a:extLst>
          </p:cNvPr>
          <p:cNvSpPr txBox="1"/>
          <p:nvPr/>
        </p:nvSpPr>
        <p:spPr>
          <a:xfrm>
            <a:off x="7956475" y="3685624"/>
            <a:ext cx="2743199" cy="261610"/>
          </a:xfrm>
          <a:prstGeom prst="rect">
            <a:avLst/>
          </a:prstGeom>
          <a:noFill/>
        </p:spPr>
        <p:txBody>
          <a:bodyPr wrap="square" rtlCol="0">
            <a:spAutoFit/>
          </a:bodyPr>
          <a:lstStyle/>
          <a:p>
            <a:r>
              <a:rPr lang="fr-FR" sz="1100" i="1" dirty="0">
                <a:solidFill>
                  <a:srgbClr val="0070C0"/>
                </a:solidFill>
              </a:rPr>
              <a:t>Thermal simulation : </a:t>
            </a:r>
            <a:r>
              <a:rPr lang="fr-FR" sz="1100" i="1" dirty="0" err="1">
                <a:solidFill>
                  <a:srgbClr val="0070C0"/>
                </a:solidFill>
              </a:rPr>
              <a:t>Static</a:t>
            </a:r>
            <a:r>
              <a:rPr lang="fr-FR" sz="1100" i="1" dirty="0">
                <a:solidFill>
                  <a:srgbClr val="0070C0"/>
                </a:solidFill>
              </a:rPr>
              <a:t> </a:t>
            </a:r>
            <a:r>
              <a:rPr lang="fr-FR" sz="1100" i="1" dirty="0" err="1">
                <a:solidFill>
                  <a:srgbClr val="0070C0"/>
                </a:solidFill>
              </a:rPr>
              <a:t>load</a:t>
            </a:r>
            <a:endParaRPr lang="fr-FR" sz="1100" i="1" dirty="0">
              <a:solidFill>
                <a:srgbClr val="0070C0"/>
              </a:solidFill>
            </a:endParaRPr>
          </a:p>
        </p:txBody>
      </p:sp>
      <p:sp>
        <p:nvSpPr>
          <p:cNvPr id="15" name="ZoneTexte 14">
            <a:extLst>
              <a:ext uri="{FF2B5EF4-FFF2-40B4-BE49-F238E27FC236}">
                <a16:creationId xmlns:a16="http://schemas.microsoft.com/office/drawing/2014/main" id="{354A832C-B9E0-8A80-D8FE-ED2879FFAA78}"/>
              </a:ext>
            </a:extLst>
          </p:cNvPr>
          <p:cNvSpPr txBox="1"/>
          <p:nvPr/>
        </p:nvSpPr>
        <p:spPr>
          <a:xfrm>
            <a:off x="9373189" y="3903064"/>
            <a:ext cx="2326213" cy="369332"/>
          </a:xfrm>
          <a:prstGeom prst="rect">
            <a:avLst/>
          </a:prstGeom>
          <a:noFill/>
        </p:spPr>
        <p:txBody>
          <a:bodyPr wrap="square" rtlCol="0">
            <a:spAutoFit/>
          </a:bodyPr>
          <a:lstStyle/>
          <a:p>
            <a:r>
              <a:rPr lang="fr-FR" dirty="0" err="1"/>
              <a:t>Courtesy</a:t>
            </a:r>
            <a:r>
              <a:rPr lang="fr-FR" dirty="0"/>
              <a:t> of D. </a:t>
            </a:r>
            <a:r>
              <a:rPr lang="fr-FR" dirty="0" err="1"/>
              <a:t>Giove</a:t>
            </a:r>
            <a:endParaRPr lang="es-ES" dirty="0"/>
          </a:p>
        </p:txBody>
      </p:sp>
      <p:pic>
        <p:nvPicPr>
          <p:cNvPr id="10" name="Image 9">
            <a:extLst>
              <a:ext uri="{FF2B5EF4-FFF2-40B4-BE49-F238E27FC236}">
                <a16:creationId xmlns:a16="http://schemas.microsoft.com/office/drawing/2014/main" id="{BCC94E92-7E55-7175-D968-3842941DEAB7}"/>
              </a:ext>
            </a:extLst>
          </p:cNvPr>
          <p:cNvPicPr>
            <a:picLocks noChangeAspect="1"/>
          </p:cNvPicPr>
          <p:nvPr/>
        </p:nvPicPr>
        <p:blipFill>
          <a:blip r:embed="rId4"/>
          <a:srcRect l="10825"/>
          <a:stretch/>
        </p:blipFill>
        <p:spPr>
          <a:xfrm>
            <a:off x="6885213" y="3972014"/>
            <a:ext cx="4735287" cy="2880225"/>
          </a:xfrm>
          <a:prstGeom prst="rect">
            <a:avLst/>
          </a:prstGeom>
        </p:spPr>
      </p:pic>
      <p:sp>
        <p:nvSpPr>
          <p:cNvPr id="12" name="ZoneTexte 11">
            <a:extLst>
              <a:ext uri="{FF2B5EF4-FFF2-40B4-BE49-F238E27FC236}">
                <a16:creationId xmlns:a16="http://schemas.microsoft.com/office/drawing/2014/main" id="{22A56DE2-27A2-B720-98A7-196C889E769A}"/>
              </a:ext>
            </a:extLst>
          </p:cNvPr>
          <p:cNvSpPr txBox="1"/>
          <p:nvPr/>
        </p:nvSpPr>
        <p:spPr>
          <a:xfrm>
            <a:off x="5641268" y="6014035"/>
            <a:ext cx="2743200" cy="276999"/>
          </a:xfrm>
          <a:prstGeom prst="rect">
            <a:avLst/>
          </a:prstGeom>
          <a:noFill/>
        </p:spPr>
        <p:txBody>
          <a:bodyPr wrap="square">
            <a:spAutoFit/>
          </a:bodyPr>
          <a:lstStyle/>
          <a:p>
            <a:r>
              <a:rPr lang="en-US" sz="1200" b="1" dirty="0">
                <a:solidFill>
                  <a:srgbClr val="00294B"/>
                </a:solidFill>
              </a:rPr>
              <a:t>RF simulation </a:t>
            </a:r>
            <a:endParaRPr lang="fr-FR" sz="1200" b="1" dirty="0">
              <a:solidFill>
                <a:srgbClr val="00294B"/>
              </a:solidFill>
            </a:endParaRPr>
          </a:p>
        </p:txBody>
      </p:sp>
      <p:sp>
        <p:nvSpPr>
          <p:cNvPr id="13" name="ZoneTexte 12">
            <a:extLst>
              <a:ext uri="{FF2B5EF4-FFF2-40B4-BE49-F238E27FC236}">
                <a16:creationId xmlns:a16="http://schemas.microsoft.com/office/drawing/2014/main" id="{A4ED3E85-00F0-837B-3369-4B40E3BE80F7}"/>
              </a:ext>
            </a:extLst>
          </p:cNvPr>
          <p:cNvSpPr txBox="1"/>
          <p:nvPr/>
        </p:nvSpPr>
        <p:spPr>
          <a:xfrm>
            <a:off x="6144479" y="1517017"/>
            <a:ext cx="4479978" cy="369332"/>
          </a:xfrm>
          <a:prstGeom prst="rect">
            <a:avLst/>
          </a:prstGeom>
          <a:noFill/>
        </p:spPr>
        <p:txBody>
          <a:bodyPr wrap="square" rtlCol="0">
            <a:spAutoFit/>
          </a:bodyPr>
          <a:lstStyle/>
          <a:p>
            <a:r>
              <a:rPr lang="fr-FR" dirty="0"/>
              <a:t>c/o </a:t>
            </a:r>
            <a:r>
              <a:rPr lang="fr-FR" sz="1800" dirty="0"/>
              <a:t>B. </a:t>
            </a:r>
            <a:r>
              <a:rPr lang="fr-FR" sz="1800" dirty="0" err="1"/>
              <a:t>Giove</a:t>
            </a:r>
            <a:endParaRPr lang="es-ES" dirty="0"/>
          </a:p>
        </p:txBody>
      </p:sp>
      <p:sp>
        <p:nvSpPr>
          <p:cNvPr id="11" name="Espace réservé du numéro de diapositive 1">
            <a:extLst>
              <a:ext uri="{FF2B5EF4-FFF2-40B4-BE49-F238E27FC236}">
                <a16:creationId xmlns:a16="http://schemas.microsoft.com/office/drawing/2014/main" id="{AFD37966-873C-D68A-79CD-C60184C565B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BE"/>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68FCCF-9A80-B240-8D85-84F960565AFA}" type="slidenum">
              <a:rPr lang="en-BE" smtClean="0"/>
              <a:pPr/>
              <a:t>14</a:t>
            </a:fld>
            <a:endParaRPr lang="en-BE" dirty="0"/>
          </a:p>
        </p:txBody>
      </p:sp>
      <p:sp>
        <p:nvSpPr>
          <p:cNvPr id="14" name="ZoneTexte 13">
            <a:extLst>
              <a:ext uri="{FF2B5EF4-FFF2-40B4-BE49-F238E27FC236}">
                <a16:creationId xmlns:a16="http://schemas.microsoft.com/office/drawing/2014/main" id="{116679F4-8057-FB34-2BFF-CD5DBCB89C11}"/>
              </a:ext>
            </a:extLst>
          </p:cNvPr>
          <p:cNvSpPr txBox="1"/>
          <p:nvPr/>
        </p:nvSpPr>
        <p:spPr>
          <a:xfrm>
            <a:off x="3553679" y="6385846"/>
            <a:ext cx="4479978" cy="369332"/>
          </a:xfrm>
          <a:prstGeom prst="rect">
            <a:avLst/>
          </a:prstGeom>
          <a:noFill/>
        </p:spPr>
        <p:txBody>
          <a:bodyPr wrap="square" rtlCol="0">
            <a:spAutoFit/>
          </a:bodyPr>
          <a:lstStyle/>
          <a:p>
            <a:r>
              <a:rPr lang="fr-FR" dirty="0"/>
              <a:t>c/o </a:t>
            </a:r>
            <a:r>
              <a:rPr lang="en-US" sz="1800" dirty="0"/>
              <a:t>A. Miyazaki , </a:t>
            </a:r>
            <a:r>
              <a:rPr lang="fr-FR" dirty="0"/>
              <a:t>A.</a:t>
            </a:r>
            <a:r>
              <a:rPr lang="en-US" dirty="0"/>
              <a:t> Perez Ruiz </a:t>
            </a:r>
            <a:endParaRPr lang="es-ES" dirty="0"/>
          </a:p>
        </p:txBody>
      </p:sp>
    </p:spTree>
    <p:extLst>
      <p:ext uri="{BB962C8B-B14F-4D97-AF65-F5344CB8AC3E}">
        <p14:creationId xmlns:p14="http://schemas.microsoft.com/office/powerpoint/2010/main" val="2607911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achievements of Task 4.9</a:t>
            </a:r>
          </a:p>
          <a:p>
            <a:r>
              <a:rPr lang="en-US" sz="2400" b="1" dirty="0">
                <a:solidFill>
                  <a:schemeClr val="bg2">
                    <a:lumMod val="50000"/>
                  </a:schemeClr>
                </a:solidFill>
              </a:rPr>
              <a:t>Fabrication of BLA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1164772" y="2069849"/>
            <a:ext cx="9764485" cy="3503637"/>
          </a:xfrm>
        </p:spPr>
        <p:txBody>
          <a:bodyPr>
            <a:normAutofit/>
          </a:bodyPr>
          <a:lstStyle/>
          <a:p>
            <a:r>
              <a:rPr lang="fr-FR" sz="2400" b="1" dirty="0" err="1">
                <a:solidFill>
                  <a:srgbClr val="002060"/>
                </a:solidFill>
              </a:rPr>
              <a:t>Contacted</a:t>
            </a:r>
            <a:r>
              <a:rPr lang="fr-FR" sz="2400" b="1" dirty="0">
                <a:solidFill>
                  <a:srgbClr val="002060"/>
                </a:solidFill>
              </a:rPr>
              <a:t> </a:t>
            </a:r>
            <a:r>
              <a:rPr lang="fr-FR" sz="2400" b="1" dirty="0" err="1">
                <a:solidFill>
                  <a:srgbClr val="002060"/>
                </a:solidFill>
              </a:rPr>
              <a:t>companies</a:t>
            </a:r>
            <a:r>
              <a:rPr lang="fr-FR" sz="2400" b="1" dirty="0">
                <a:solidFill>
                  <a:srgbClr val="002060"/>
                </a:solidFill>
              </a:rPr>
              <a:t> </a:t>
            </a:r>
            <a:r>
              <a:rPr lang="en-US" sz="2400" b="1" dirty="0">
                <a:solidFill>
                  <a:srgbClr val="002060"/>
                </a:solidFill>
              </a:rPr>
              <a:t>(INFN)</a:t>
            </a:r>
            <a:endParaRPr lang="fr-FR" sz="2400" b="1" dirty="0">
              <a:solidFill>
                <a:srgbClr val="002060"/>
              </a:solidFill>
            </a:endParaRPr>
          </a:p>
          <a:p>
            <a:pPr lvl="2"/>
            <a:r>
              <a:rPr lang="fr-FR" sz="1800" b="1" dirty="0" err="1"/>
              <a:t>Kubara</a:t>
            </a:r>
            <a:r>
              <a:rPr lang="fr-FR" sz="1800" b="1" dirty="0"/>
              <a:t> Lamina </a:t>
            </a:r>
          </a:p>
          <a:p>
            <a:pPr lvl="2"/>
            <a:r>
              <a:rPr lang="fr-FR" sz="1800" b="1" dirty="0" err="1"/>
              <a:t>Sienna</a:t>
            </a:r>
            <a:r>
              <a:rPr lang="fr-FR" sz="1800" b="1" dirty="0"/>
              <a:t> </a:t>
            </a:r>
            <a:r>
              <a:rPr lang="fr-FR" sz="1800" b="1" dirty="0" err="1"/>
              <a:t>Technology</a:t>
            </a:r>
            <a:r>
              <a:rPr lang="fr-FR" sz="1800" b="1" dirty="0"/>
              <a:t> </a:t>
            </a:r>
          </a:p>
          <a:p>
            <a:pPr lvl="2"/>
            <a:r>
              <a:rPr lang="it-IT" sz="1800" dirty="0"/>
              <a:t>Rial Saes Getters</a:t>
            </a:r>
          </a:p>
          <a:p>
            <a:pPr lvl="2"/>
            <a:r>
              <a:rPr lang="en-US" sz="1800" dirty="0"/>
              <a:t>COMEB-Rome</a:t>
            </a:r>
          </a:p>
          <a:p>
            <a:pPr lvl="2"/>
            <a:r>
              <a:rPr lang="en-US" sz="1800" dirty="0" err="1"/>
              <a:t>Coorstek</a:t>
            </a:r>
            <a:endParaRPr lang="en-US" sz="1800" dirty="0"/>
          </a:p>
          <a:p>
            <a:pPr lvl="2"/>
            <a:r>
              <a:rPr lang="en-US" sz="1800" dirty="0" err="1"/>
              <a:t>Maruwa</a:t>
            </a:r>
            <a:endParaRPr lang="en-US" sz="1800" dirty="0"/>
          </a:p>
          <a:p>
            <a:pPr lvl="2"/>
            <a:r>
              <a:rPr lang="en-US" sz="1800" dirty="0"/>
              <a:t>…</a:t>
            </a:r>
          </a:p>
          <a:p>
            <a:endParaRPr lang="en-US" dirty="0"/>
          </a:p>
          <a:p>
            <a:endParaRPr lang="en-US" dirty="0"/>
          </a:p>
          <a:p>
            <a:endParaRPr lang="en-GB"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15</a:t>
            </a:fld>
            <a:endParaRPr lang="en-BE"/>
          </a:p>
        </p:txBody>
      </p:sp>
    </p:spTree>
    <p:extLst>
      <p:ext uri="{BB962C8B-B14F-4D97-AF65-F5344CB8AC3E}">
        <p14:creationId xmlns:p14="http://schemas.microsoft.com/office/powerpoint/2010/main" val="3747622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521179"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achievements of Task 4.10</a:t>
            </a:r>
          </a:p>
          <a:p>
            <a:r>
              <a:rPr lang="en-US" sz="2400" b="1" dirty="0">
                <a:solidFill>
                  <a:schemeClr val="bg2">
                    <a:lumMod val="50000"/>
                  </a:schemeClr>
                </a:solidFill>
              </a:rPr>
              <a:t>Test of ceramics of BLA</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489211" y="1414135"/>
            <a:ext cx="11527712" cy="2730233"/>
          </a:xfrm>
        </p:spPr>
        <p:txBody>
          <a:bodyPr>
            <a:normAutofit/>
          </a:bodyPr>
          <a:lstStyle/>
          <a:p>
            <a:pPr marL="228600" lvl="1">
              <a:spcBef>
                <a:spcPts val="1000"/>
              </a:spcBef>
            </a:pPr>
            <a:r>
              <a:rPr lang="fr-FR" sz="1900" b="1" dirty="0">
                <a:solidFill>
                  <a:srgbClr val="002060"/>
                </a:solidFill>
              </a:rPr>
              <a:t>Innovante and new </a:t>
            </a:r>
            <a:r>
              <a:rPr lang="fr-FR" sz="1900" b="1" dirty="0" err="1">
                <a:solidFill>
                  <a:srgbClr val="002060"/>
                </a:solidFill>
              </a:rPr>
              <a:t>experimental</a:t>
            </a:r>
            <a:r>
              <a:rPr lang="fr-FR" sz="1900" b="1" dirty="0">
                <a:solidFill>
                  <a:srgbClr val="002060"/>
                </a:solidFill>
              </a:rPr>
              <a:t> setup </a:t>
            </a:r>
            <a:r>
              <a:rPr lang="en-US" sz="1900" b="1" dirty="0">
                <a:solidFill>
                  <a:srgbClr val="002060"/>
                </a:solidFill>
              </a:rPr>
              <a:t>at cryogenic temperature</a:t>
            </a:r>
            <a:r>
              <a:rPr lang="fr-FR" sz="1900" b="1" dirty="0">
                <a:solidFill>
                  <a:srgbClr val="002060"/>
                </a:solidFill>
              </a:rPr>
              <a:t> (IJC </a:t>
            </a:r>
            <a:r>
              <a:rPr lang="fr-FR" sz="1900" b="1" dirty="0" err="1">
                <a:solidFill>
                  <a:srgbClr val="002060"/>
                </a:solidFill>
              </a:rPr>
              <a:t>Lab</a:t>
            </a:r>
            <a:r>
              <a:rPr lang="fr-FR" sz="1900" b="1" dirty="0">
                <a:solidFill>
                  <a:srgbClr val="002060"/>
                </a:solidFill>
              </a:rPr>
              <a:t>/CNRS)</a:t>
            </a:r>
          </a:p>
          <a:p>
            <a:pPr marL="685800" lvl="2">
              <a:spcBef>
                <a:spcPts val="1000"/>
              </a:spcBef>
            </a:pPr>
            <a:r>
              <a:rPr lang="fr-FR" sz="1800" dirty="0"/>
              <a:t>Transmission and at </a:t>
            </a:r>
            <a:r>
              <a:rPr lang="fr-FR" sz="1800" dirty="0" err="1"/>
              <a:t>cryogenic</a:t>
            </a:r>
            <a:r>
              <a:rPr lang="fr-FR" sz="1800" dirty="0"/>
              <a:t> </a:t>
            </a:r>
            <a:r>
              <a:rPr lang="fr-FR" sz="1800" dirty="0" err="1"/>
              <a:t>temperature</a:t>
            </a:r>
            <a:r>
              <a:rPr lang="fr-FR" sz="1800" dirty="0"/>
              <a:t> </a:t>
            </a:r>
            <a:r>
              <a:rPr lang="fr-FR" sz="1800" dirty="0" err="1"/>
              <a:t>measurement</a:t>
            </a:r>
            <a:endParaRPr lang="fr-FR" sz="1800" dirty="0"/>
          </a:p>
          <a:p>
            <a:pPr marL="685800" lvl="2">
              <a:spcBef>
                <a:spcPts val="1000"/>
              </a:spcBef>
            </a:pPr>
            <a:endParaRPr lang="fr-FR" sz="600" dirty="0"/>
          </a:p>
          <a:p>
            <a:pPr marL="228600" lvl="1">
              <a:spcBef>
                <a:spcPts val="1000"/>
              </a:spcBef>
            </a:pPr>
            <a:r>
              <a:rPr lang="en-US" sz="1900" b="1" dirty="0">
                <a:solidFill>
                  <a:srgbClr val="002060"/>
                </a:solidFill>
              </a:rPr>
              <a:t>Reconstruction algorithm to retrieve ceramic properties from S-parameters </a:t>
            </a:r>
            <a:r>
              <a:rPr lang="fr-FR" sz="1900" b="1" dirty="0">
                <a:solidFill>
                  <a:srgbClr val="002060"/>
                </a:solidFill>
              </a:rPr>
              <a:t>( IJC </a:t>
            </a:r>
            <a:r>
              <a:rPr lang="fr-FR" sz="1900" b="1" dirty="0" err="1">
                <a:solidFill>
                  <a:srgbClr val="002060"/>
                </a:solidFill>
              </a:rPr>
              <a:t>Lab</a:t>
            </a:r>
            <a:r>
              <a:rPr lang="fr-FR" sz="1900" b="1" dirty="0">
                <a:solidFill>
                  <a:srgbClr val="002060"/>
                </a:solidFill>
              </a:rPr>
              <a:t>/CNRS)</a:t>
            </a:r>
          </a:p>
          <a:p>
            <a:pPr marL="914400" lvl="2" indent="0">
              <a:buNone/>
            </a:pPr>
            <a:endParaRPr lang="fr-FR" sz="1900" b="1" dirty="0">
              <a:solidFill>
                <a:srgbClr val="002060"/>
              </a:solidFill>
            </a:endParaRPr>
          </a:p>
          <a:p>
            <a:pPr marL="457200" lvl="1" indent="0">
              <a:buNone/>
            </a:pPr>
            <a:endParaRPr lang="fr-FR" sz="1800" dirty="0">
              <a:solidFill>
                <a:srgbClr val="FF0000"/>
              </a:solidFill>
            </a:endParaRPr>
          </a:p>
        </p:txBody>
      </p:sp>
      <p:sp>
        <p:nvSpPr>
          <p:cNvPr id="2" name="Espace réservé du numéro de diapositive 1"/>
          <p:cNvSpPr>
            <a:spLocks noGrp="1"/>
          </p:cNvSpPr>
          <p:nvPr>
            <p:ph type="sldNum" sz="quarter" idx="12"/>
          </p:nvPr>
        </p:nvSpPr>
        <p:spPr>
          <a:xfrm>
            <a:off x="8610600" y="5398396"/>
            <a:ext cx="2743200" cy="365125"/>
          </a:xfrm>
        </p:spPr>
        <p:txBody>
          <a:bodyPr/>
          <a:lstStyle/>
          <a:p>
            <a:fld id="{4068FCCF-9A80-B240-8D85-84F960565AFA}" type="slidenum">
              <a:rPr lang="en-BE" smtClean="0"/>
              <a:t>16</a:t>
            </a:fld>
            <a:endParaRPr lang="en-BE"/>
          </a:p>
        </p:txBody>
      </p:sp>
      <p:sp>
        <p:nvSpPr>
          <p:cNvPr id="8" name="ZoneTexte 7">
            <a:extLst>
              <a:ext uri="{FF2B5EF4-FFF2-40B4-BE49-F238E27FC236}">
                <a16:creationId xmlns:a16="http://schemas.microsoft.com/office/drawing/2014/main" id="{D05B8D22-A19D-18F2-E041-1F244938A2F2}"/>
              </a:ext>
            </a:extLst>
          </p:cNvPr>
          <p:cNvSpPr txBox="1"/>
          <p:nvPr/>
        </p:nvSpPr>
        <p:spPr>
          <a:xfrm>
            <a:off x="4956902" y="5376545"/>
            <a:ext cx="2930448" cy="369332"/>
          </a:xfrm>
          <a:prstGeom prst="rect">
            <a:avLst/>
          </a:prstGeom>
          <a:noFill/>
        </p:spPr>
        <p:txBody>
          <a:bodyPr wrap="square" rtlCol="0">
            <a:spAutoFit/>
          </a:bodyPr>
          <a:lstStyle/>
          <a:p>
            <a:r>
              <a:rPr lang="fr-FR" dirty="0"/>
              <a:t>c/o </a:t>
            </a:r>
            <a:r>
              <a:rPr lang="fr-FR" dirty="0" err="1"/>
              <a:t>A.Miyazaki</a:t>
            </a:r>
            <a:r>
              <a:rPr lang="fr-FR" dirty="0"/>
              <a:t> ( </a:t>
            </a:r>
            <a:r>
              <a:rPr lang="fr-FR" dirty="0" err="1"/>
              <a:t>IJCLab</a:t>
            </a:r>
            <a:r>
              <a:rPr lang="fr-FR" dirty="0"/>
              <a:t>)</a:t>
            </a:r>
            <a:endParaRPr lang="es-ES" dirty="0"/>
          </a:p>
        </p:txBody>
      </p:sp>
      <p:sp>
        <p:nvSpPr>
          <p:cNvPr id="15" name="ZoneTexte 14">
            <a:extLst>
              <a:ext uri="{FF2B5EF4-FFF2-40B4-BE49-F238E27FC236}">
                <a16:creationId xmlns:a16="http://schemas.microsoft.com/office/drawing/2014/main" id="{88D96BAE-0CF9-01F0-95A6-0AC7101328FB}"/>
              </a:ext>
            </a:extLst>
          </p:cNvPr>
          <p:cNvSpPr txBox="1"/>
          <p:nvPr/>
        </p:nvSpPr>
        <p:spPr>
          <a:xfrm>
            <a:off x="265815" y="5269875"/>
            <a:ext cx="4170200" cy="261610"/>
          </a:xfrm>
          <a:prstGeom prst="rect">
            <a:avLst/>
          </a:prstGeom>
          <a:noFill/>
        </p:spPr>
        <p:txBody>
          <a:bodyPr wrap="square" rtlCol="0">
            <a:spAutoFit/>
          </a:bodyPr>
          <a:lstStyle/>
          <a:p>
            <a:r>
              <a:rPr lang="fr-FR" sz="1100" i="1" dirty="0">
                <a:solidFill>
                  <a:srgbClr val="0070C0"/>
                </a:solidFill>
              </a:rPr>
              <a:t>IJC </a:t>
            </a:r>
            <a:r>
              <a:rPr lang="fr-FR" sz="1100" i="1" dirty="0" err="1">
                <a:solidFill>
                  <a:srgbClr val="0070C0"/>
                </a:solidFill>
              </a:rPr>
              <a:t>lab</a:t>
            </a:r>
            <a:r>
              <a:rPr lang="fr-FR" sz="1100" i="1" dirty="0">
                <a:solidFill>
                  <a:srgbClr val="0070C0"/>
                </a:solidFill>
              </a:rPr>
              <a:t> </a:t>
            </a:r>
            <a:r>
              <a:rPr lang="fr-FR" sz="1100" i="1" dirty="0" err="1">
                <a:solidFill>
                  <a:srgbClr val="0070C0"/>
                </a:solidFill>
              </a:rPr>
              <a:t>transmision</a:t>
            </a:r>
            <a:r>
              <a:rPr lang="fr-FR" sz="1100" i="1" dirty="0">
                <a:solidFill>
                  <a:srgbClr val="0070C0"/>
                </a:solidFill>
              </a:rPr>
              <a:t> </a:t>
            </a:r>
            <a:r>
              <a:rPr lang="fr-FR" sz="1100" i="1" dirty="0" err="1">
                <a:solidFill>
                  <a:srgbClr val="0070C0"/>
                </a:solidFill>
              </a:rPr>
              <a:t>measurements</a:t>
            </a:r>
            <a:r>
              <a:rPr lang="fr-FR" sz="1100" i="1" dirty="0">
                <a:solidFill>
                  <a:srgbClr val="0070C0"/>
                </a:solidFill>
              </a:rPr>
              <a:t> set up</a:t>
            </a:r>
          </a:p>
        </p:txBody>
      </p:sp>
      <p:pic>
        <p:nvPicPr>
          <p:cNvPr id="10" name="Image 9" descr="Une image contenant Pièce auto, cercle, pièce&#10;&#10;Le contenu généré par l’IA peut être incorrect.">
            <a:extLst>
              <a:ext uri="{FF2B5EF4-FFF2-40B4-BE49-F238E27FC236}">
                <a16:creationId xmlns:a16="http://schemas.microsoft.com/office/drawing/2014/main" id="{13008E56-5D5A-6988-7FDE-FC6500EF5D99}"/>
              </a:ext>
            </a:extLst>
          </p:cNvPr>
          <p:cNvPicPr>
            <a:picLocks noChangeAspect="1"/>
          </p:cNvPicPr>
          <p:nvPr/>
        </p:nvPicPr>
        <p:blipFill>
          <a:blip r:embed="rId3"/>
          <a:stretch>
            <a:fillRect/>
          </a:stretch>
        </p:blipFill>
        <p:spPr>
          <a:xfrm>
            <a:off x="4506330" y="3453569"/>
            <a:ext cx="3341658" cy="1740176"/>
          </a:xfrm>
          <a:prstGeom prst="rect">
            <a:avLst/>
          </a:prstGeom>
        </p:spPr>
      </p:pic>
      <p:pic>
        <p:nvPicPr>
          <p:cNvPr id="16" name="Image 15" descr="Une image contenant capture d’écran, texte, diagramme, Rectangle&#10;&#10;Le contenu généré par l’IA peut être incorrect.">
            <a:extLst>
              <a:ext uri="{FF2B5EF4-FFF2-40B4-BE49-F238E27FC236}">
                <a16:creationId xmlns:a16="http://schemas.microsoft.com/office/drawing/2014/main" id="{16349D7A-88FF-4CE3-0A22-88E8EEAAE816}"/>
              </a:ext>
            </a:extLst>
          </p:cNvPr>
          <p:cNvPicPr>
            <a:picLocks noChangeAspect="1"/>
          </p:cNvPicPr>
          <p:nvPr/>
        </p:nvPicPr>
        <p:blipFill>
          <a:blip r:embed="rId4"/>
          <a:stretch>
            <a:fillRect/>
          </a:stretch>
        </p:blipFill>
        <p:spPr>
          <a:xfrm>
            <a:off x="345834" y="3046141"/>
            <a:ext cx="3718492" cy="1984991"/>
          </a:xfrm>
          <a:prstGeom prst="rect">
            <a:avLst/>
          </a:prstGeom>
        </p:spPr>
      </p:pic>
      <p:sp>
        <p:nvSpPr>
          <p:cNvPr id="18" name="ZoneTexte 17">
            <a:extLst>
              <a:ext uri="{FF2B5EF4-FFF2-40B4-BE49-F238E27FC236}">
                <a16:creationId xmlns:a16="http://schemas.microsoft.com/office/drawing/2014/main" id="{DAF3373F-A86F-42D0-95FA-761A10C2655C}"/>
              </a:ext>
            </a:extLst>
          </p:cNvPr>
          <p:cNvSpPr txBox="1"/>
          <p:nvPr/>
        </p:nvSpPr>
        <p:spPr>
          <a:xfrm>
            <a:off x="5257662" y="2953675"/>
            <a:ext cx="1318030" cy="261610"/>
          </a:xfrm>
          <a:prstGeom prst="rect">
            <a:avLst/>
          </a:prstGeom>
          <a:noFill/>
        </p:spPr>
        <p:txBody>
          <a:bodyPr wrap="square">
            <a:spAutoFit/>
          </a:bodyPr>
          <a:lstStyle/>
          <a:p>
            <a:r>
              <a:rPr lang="en-US" sz="1100" i="1" dirty="0">
                <a:solidFill>
                  <a:srgbClr val="0070C0"/>
                </a:solidFill>
              </a:rPr>
              <a:t>sample holder</a:t>
            </a:r>
          </a:p>
        </p:txBody>
      </p:sp>
      <p:sp>
        <p:nvSpPr>
          <p:cNvPr id="19" name="ZoneTexte 18">
            <a:extLst>
              <a:ext uri="{FF2B5EF4-FFF2-40B4-BE49-F238E27FC236}">
                <a16:creationId xmlns:a16="http://schemas.microsoft.com/office/drawing/2014/main" id="{D2EFB992-685A-74F8-83C3-B5B9877E9156}"/>
              </a:ext>
            </a:extLst>
          </p:cNvPr>
          <p:cNvSpPr txBox="1"/>
          <p:nvPr/>
        </p:nvSpPr>
        <p:spPr>
          <a:xfrm>
            <a:off x="6912926" y="3332562"/>
            <a:ext cx="1668986" cy="261610"/>
          </a:xfrm>
          <a:prstGeom prst="rect">
            <a:avLst/>
          </a:prstGeom>
          <a:noFill/>
        </p:spPr>
        <p:txBody>
          <a:bodyPr wrap="square">
            <a:spAutoFit/>
          </a:bodyPr>
          <a:lstStyle/>
          <a:p>
            <a:r>
              <a:rPr lang="en-US" sz="1100" i="1" dirty="0">
                <a:solidFill>
                  <a:srgbClr val="0070C0"/>
                </a:solidFill>
              </a:rPr>
              <a:t>sample under test</a:t>
            </a:r>
          </a:p>
        </p:txBody>
      </p:sp>
      <p:pic>
        <p:nvPicPr>
          <p:cNvPr id="6" name="Image 5">
            <a:extLst>
              <a:ext uri="{FF2B5EF4-FFF2-40B4-BE49-F238E27FC236}">
                <a16:creationId xmlns:a16="http://schemas.microsoft.com/office/drawing/2014/main" id="{F706CF5E-DDC5-CB90-7273-2ED942D9991F}"/>
              </a:ext>
            </a:extLst>
          </p:cNvPr>
          <p:cNvPicPr>
            <a:picLocks noChangeAspect="1"/>
          </p:cNvPicPr>
          <p:nvPr/>
        </p:nvPicPr>
        <p:blipFill>
          <a:blip r:embed="rId5"/>
          <a:srcRect t="83673"/>
          <a:stretch/>
        </p:blipFill>
        <p:spPr>
          <a:xfrm>
            <a:off x="7728229" y="5267650"/>
            <a:ext cx="4288694" cy="440748"/>
          </a:xfrm>
          <a:prstGeom prst="rect">
            <a:avLst/>
          </a:prstGeom>
        </p:spPr>
      </p:pic>
      <p:pic>
        <p:nvPicPr>
          <p:cNvPr id="7" name="Image 6">
            <a:extLst>
              <a:ext uri="{FF2B5EF4-FFF2-40B4-BE49-F238E27FC236}">
                <a16:creationId xmlns:a16="http://schemas.microsoft.com/office/drawing/2014/main" id="{09115E10-2BE0-D7C0-19F8-3D76CF39292B}"/>
              </a:ext>
            </a:extLst>
          </p:cNvPr>
          <p:cNvPicPr>
            <a:picLocks noChangeAspect="1"/>
          </p:cNvPicPr>
          <p:nvPr/>
        </p:nvPicPr>
        <p:blipFill>
          <a:blip r:embed="rId5"/>
          <a:srcRect l="189" t="27540" r="45630" b="20469"/>
          <a:stretch/>
        </p:blipFill>
        <p:spPr>
          <a:xfrm>
            <a:off x="8470852" y="3053120"/>
            <a:ext cx="3274702" cy="1978012"/>
          </a:xfrm>
          <a:prstGeom prst="rect">
            <a:avLst/>
          </a:prstGeom>
        </p:spPr>
      </p:pic>
      <p:pic>
        <p:nvPicPr>
          <p:cNvPr id="9" name="Image 8">
            <a:extLst>
              <a:ext uri="{FF2B5EF4-FFF2-40B4-BE49-F238E27FC236}">
                <a16:creationId xmlns:a16="http://schemas.microsoft.com/office/drawing/2014/main" id="{7A7639D1-3507-04FC-2035-F66C5C7BD184}"/>
              </a:ext>
            </a:extLst>
          </p:cNvPr>
          <p:cNvPicPr>
            <a:picLocks noChangeAspect="1"/>
          </p:cNvPicPr>
          <p:nvPr/>
        </p:nvPicPr>
        <p:blipFill>
          <a:blip r:embed="rId6"/>
          <a:srcRect l="525" t="8087"/>
          <a:stretch/>
        </p:blipFill>
        <p:spPr>
          <a:xfrm>
            <a:off x="1380026" y="6194083"/>
            <a:ext cx="9158918" cy="627559"/>
          </a:xfrm>
          <a:prstGeom prst="rect">
            <a:avLst/>
          </a:prstGeom>
        </p:spPr>
      </p:pic>
      <p:sp>
        <p:nvSpPr>
          <p:cNvPr id="11" name="ZoneTexte 10">
            <a:extLst>
              <a:ext uri="{FF2B5EF4-FFF2-40B4-BE49-F238E27FC236}">
                <a16:creationId xmlns:a16="http://schemas.microsoft.com/office/drawing/2014/main" id="{1DA396CD-712D-AB2F-9D5D-1E08A67D735C}"/>
              </a:ext>
            </a:extLst>
          </p:cNvPr>
          <p:cNvSpPr txBox="1"/>
          <p:nvPr/>
        </p:nvSpPr>
        <p:spPr>
          <a:xfrm>
            <a:off x="1883392" y="5689682"/>
            <a:ext cx="3007198" cy="369332"/>
          </a:xfrm>
          <a:prstGeom prst="rect">
            <a:avLst/>
          </a:prstGeom>
          <a:noFill/>
        </p:spPr>
        <p:txBody>
          <a:bodyPr wrap="square" rtlCol="0">
            <a:spAutoFit/>
          </a:bodyPr>
          <a:lstStyle/>
          <a:p>
            <a:r>
              <a:rPr lang="fr-FR" dirty="0"/>
              <a:t>NRW : </a:t>
            </a:r>
            <a:r>
              <a:rPr lang="fr-FR" dirty="0" err="1"/>
              <a:t>Nicolson</a:t>
            </a:r>
            <a:r>
              <a:rPr lang="fr-FR" dirty="0"/>
              <a:t> Ross Weir</a:t>
            </a:r>
          </a:p>
        </p:txBody>
      </p:sp>
    </p:spTree>
    <p:extLst>
      <p:ext uri="{BB962C8B-B14F-4D97-AF65-F5344CB8AC3E}">
        <p14:creationId xmlns:p14="http://schemas.microsoft.com/office/powerpoint/2010/main" val="1225489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5974200" cy="461665"/>
          </a:xfrm>
          <a:prstGeom prst="rect">
            <a:avLst/>
          </a:prstGeom>
          <a:noFill/>
        </p:spPr>
        <p:txBody>
          <a:bodyPr wrap="none" rtlCol="0">
            <a:spAutoFit/>
          </a:bodyPr>
          <a:lstStyle/>
          <a:p>
            <a:r>
              <a:rPr lang="en-US" sz="2400" b="1" dirty="0">
                <a:solidFill>
                  <a:srgbClr val="002060"/>
                </a:solidFill>
              </a:rPr>
              <a:t>WP4 –HOM dampers and FPC :</a:t>
            </a:r>
            <a:r>
              <a:rPr lang="en-US" sz="2400" b="1" dirty="0">
                <a:solidFill>
                  <a:schemeClr val="bg2">
                    <a:lumMod val="50000"/>
                  </a:schemeClr>
                </a:solidFill>
              </a:rPr>
              <a:t> Next steps</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DDE7081-3EE5-4CDF-8DC3-040BBF988BCF}"/>
              </a:ext>
            </a:extLst>
          </p:cNvPr>
          <p:cNvSpPr>
            <a:spLocks noGrp="1"/>
          </p:cNvSpPr>
          <p:nvPr>
            <p:ph idx="1"/>
          </p:nvPr>
        </p:nvSpPr>
        <p:spPr>
          <a:xfrm>
            <a:off x="589788" y="1256885"/>
            <a:ext cx="11012424" cy="5032376"/>
          </a:xfrm>
        </p:spPr>
        <p:txBody>
          <a:bodyPr>
            <a:normAutofit fontScale="25000" lnSpcReduction="20000"/>
          </a:bodyPr>
          <a:lstStyle/>
          <a:p>
            <a:pPr marL="0" indent="0">
              <a:buNone/>
            </a:pPr>
            <a:endParaRPr lang="en-US" sz="1500" b="1" dirty="0">
              <a:solidFill>
                <a:srgbClr val="002060"/>
              </a:solidFill>
            </a:endParaRPr>
          </a:p>
          <a:p>
            <a:r>
              <a:rPr lang="en-US" sz="7600" dirty="0"/>
              <a:t>FPC</a:t>
            </a:r>
          </a:p>
          <a:p>
            <a:pPr lvl="1"/>
            <a:r>
              <a:rPr lang="en-US" sz="7600" dirty="0"/>
              <a:t>Detailed production drawings to be finished (within a few weeks)</a:t>
            </a:r>
          </a:p>
          <a:p>
            <a:pPr lvl="1"/>
            <a:r>
              <a:rPr lang="en-US" sz="7600" dirty="0"/>
              <a:t>The </a:t>
            </a:r>
            <a:r>
              <a:rPr lang="en-US" sz="7600" b="1" dirty="0"/>
              <a:t>fabrication</a:t>
            </a:r>
            <a:r>
              <a:rPr lang="en-US" sz="7600" dirty="0"/>
              <a:t> of the 4 FPC  (by January 2027)</a:t>
            </a:r>
          </a:p>
          <a:p>
            <a:pPr lvl="1"/>
            <a:r>
              <a:rPr lang="en-US" sz="7600" dirty="0"/>
              <a:t>FPC test bench operational (by January 2027)</a:t>
            </a:r>
          </a:p>
          <a:p>
            <a:pPr lvl="1"/>
            <a:r>
              <a:rPr lang="en-US" sz="7600" b="1" dirty="0"/>
              <a:t>Test</a:t>
            </a:r>
            <a:r>
              <a:rPr lang="en-US" sz="7600" dirty="0"/>
              <a:t> of FPC (by June 2027)</a:t>
            </a:r>
          </a:p>
          <a:p>
            <a:pPr lvl="1"/>
            <a:endParaRPr lang="en-US" sz="7600" dirty="0"/>
          </a:p>
          <a:p>
            <a:r>
              <a:rPr lang="en-US" sz="7600" dirty="0"/>
              <a:t>HOM coupler</a:t>
            </a:r>
          </a:p>
          <a:p>
            <a:pPr lvl="1"/>
            <a:r>
              <a:rPr lang="en-US" sz="7600" dirty="0"/>
              <a:t>The </a:t>
            </a:r>
            <a:r>
              <a:rPr lang="en-US" sz="7600" b="1" dirty="0"/>
              <a:t>fabrication </a:t>
            </a:r>
            <a:r>
              <a:rPr lang="en-US" sz="7600" dirty="0"/>
              <a:t>of the 4 HOM couplers has started, to be finished (until December 2026</a:t>
            </a:r>
          </a:p>
          <a:p>
            <a:pPr lvl="1"/>
            <a:r>
              <a:rPr lang="en-US" sz="7600" dirty="0">
                <a:sym typeface="Wingdings" panose="05000000000000000000" pitchFamily="2" charset="2"/>
              </a:rPr>
              <a:t>HOM test bench operational (by December 2026)</a:t>
            </a:r>
          </a:p>
          <a:p>
            <a:pPr lvl="1"/>
            <a:r>
              <a:rPr lang="en-US" sz="7600" dirty="0">
                <a:sym typeface="Wingdings" panose="05000000000000000000" pitchFamily="2" charset="2"/>
              </a:rPr>
              <a:t>HOM coupler </a:t>
            </a:r>
            <a:r>
              <a:rPr lang="en-US" sz="7600" b="1" dirty="0">
                <a:sym typeface="Wingdings" panose="05000000000000000000" pitchFamily="2" charset="2"/>
              </a:rPr>
              <a:t>tests</a:t>
            </a:r>
            <a:r>
              <a:rPr lang="en-US" sz="7600" dirty="0">
                <a:sym typeface="Wingdings" panose="05000000000000000000" pitchFamily="2" charset="2"/>
              </a:rPr>
              <a:t> (by March 2027)</a:t>
            </a:r>
          </a:p>
          <a:p>
            <a:pPr lvl="1"/>
            <a:endParaRPr lang="en-US" sz="7600" dirty="0"/>
          </a:p>
          <a:p>
            <a:r>
              <a:rPr lang="en-US" sz="7600" dirty="0"/>
              <a:t>BLA</a:t>
            </a:r>
          </a:p>
          <a:p>
            <a:pPr lvl="1"/>
            <a:r>
              <a:rPr lang="en-US" sz="7600" dirty="0"/>
              <a:t>Launch of orders </a:t>
            </a:r>
            <a:r>
              <a:rPr lang="fr-FR" sz="7600" dirty="0"/>
              <a:t>f</a:t>
            </a:r>
            <a:r>
              <a:rPr lang="en-US" sz="7600" dirty="0"/>
              <a:t>or the fabrication (within a few weeks)</a:t>
            </a:r>
          </a:p>
          <a:p>
            <a:pPr lvl="1"/>
            <a:r>
              <a:rPr lang="en-US" sz="7600" b="1" dirty="0"/>
              <a:t>Manufacture</a:t>
            </a:r>
            <a:r>
              <a:rPr lang="en-US" sz="7600" dirty="0"/>
              <a:t> follow-up (by August 2026)</a:t>
            </a:r>
          </a:p>
          <a:p>
            <a:pPr lvl="1"/>
            <a:r>
              <a:rPr lang="en-US" sz="7600" b="1" dirty="0"/>
              <a:t>Test </a:t>
            </a:r>
            <a:r>
              <a:rPr lang="en-US" sz="7600" dirty="0"/>
              <a:t>materials at room and cryostat temperature (by March 2027)</a:t>
            </a:r>
          </a:p>
          <a:p>
            <a:pPr marL="0" indent="0">
              <a:buNone/>
            </a:pPr>
            <a:endParaRPr lang="en-US" sz="1800" i="1" dirty="0">
              <a:latin typeface="Helvetica" pitchFamily="2" charset="0"/>
            </a:endParaRPr>
          </a:p>
          <a:p>
            <a:pPr marL="0" indent="0">
              <a:buNone/>
            </a:pPr>
            <a:endParaRPr lang="en-US" sz="2400" dirty="0"/>
          </a:p>
          <a:p>
            <a:endParaRPr lang="en-US" dirty="0"/>
          </a:p>
          <a:p>
            <a:endParaRPr lang="en-US" dirty="0"/>
          </a:p>
          <a:p>
            <a:endParaRPr lang="en-US" dirty="0"/>
          </a:p>
          <a:p>
            <a:endParaRPr lang="en-GB" dirty="0"/>
          </a:p>
        </p:txBody>
      </p:sp>
      <p:sp>
        <p:nvSpPr>
          <p:cNvPr id="2" name="Espace réservé du numéro de diapositive 1">
            <a:extLst>
              <a:ext uri="{FF2B5EF4-FFF2-40B4-BE49-F238E27FC236}">
                <a16:creationId xmlns:a16="http://schemas.microsoft.com/office/drawing/2014/main" id="{2B21055A-3A11-6DCB-4293-384205748B4E}"/>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17</a:t>
            </a:fld>
            <a:endParaRPr lang="en-BE" dirty="0"/>
          </a:p>
        </p:txBody>
      </p:sp>
    </p:spTree>
    <p:extLst>
      <p:ext uri="{BB962C8B-B14F-4D97-AF65-F5344CB8AC3E}">
        <p14:creationId xmlns:p14="http://schemas.microsoft.com/office/powerpoint/2010/main" val="1298072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9F62B-3239-6EE8-F00D-69BC3CED54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00BB58-13C2-C4FB-2105-FCBD01FF7454}"/>
              </a:ext>
            </a:extLst>
          </p:cNvPr>
          <p:cNvSpPr txBox="1"/>
          <p:nvPr/>
        </p:nvSpPr>
        <p:spPr>
          <a:xfrm>
            <a:off x="3052355" y="315684"/>
            <a:ext cx="6148543" cy="830997"/>
          </a:xfrm>
          <a:prstGeom prst="rect">
            <a:avLst/>
          </a:prstGeom>
          <a:noFill/>
        </p:spPr>
        <p:txBody>
          <a:bodyPr wrap="none" rtlCol="0">
            <a:spAutoFit/>
          </a:bodyPr>
          <a:lstStyle/>
          <a:p>
            <a:r>
              <a:rPr lang="en-US" sz="2400" b="1" dirty="0">
                <a:solidFill>
                  <a:srgbClr val="002060"/>
                </a:solidFill>
              </a:rPr>
              <a:t>WP4 – HOM dampers and FPC </a:t>
            </a:r>
            <a:r>
              <a:rPr lang="en-GB" sz="2400" b="1" dirty="0">
                <a:solidFill>
                  <a:srgbClr val="002060"/>
                </a:solidFill>
              </a:rPr>
              <a:t>: </a:t>
            </a:r>
          </a:p>
          <a:p>
            <a:r>
              <a:rPr lang="en-BE" sz="2400" b="1" dirty="0">
                <a:solidFill>
                  <a:schemeClr val="bg2">
                    <a:lumMod val="50000"/>
                  </a:schemeClr>
                </a:solidFill>
              </a:rPr>
              <a:t>plans to achieve milestones &amp; deliverables</a:t>
            </a:r>
          </a:p>
        </p:txBody>
      </p:sp>
      <p:pic>
        <p:nvPicPr>
          <p:cNvPr id="5" name="Picture 2" descr="Innovate for Sustainable Accelerating Systems: Kick-Off Meeting">
            <a:extLst>
              <a:ext uri="{FF2B5EF4-FFF2-40B4-BE49-F238E27FC236}">
                <a16:creationId xmlns:a16="http://schemas.microsoft.com/office/drawing/2014/main" id="{1C31A748-932E-C1C6-22A4-E75A98A18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a:xfrm>
            <a:off x="8610600" y="6465210"/>
            <a:ext cx="2743200" cy="365125"/>
          </a:xfrm>
        </p:spPr>
        <p:txBody>
          <a:bodyPr/>
          <a:lstStyle/>
          <a:p>
            <a:fld id="{4068FCCF-9A80-B240-8D85-84F960565AFA}" type="slidenum">
              <a:rPr lang="en-BE" smtClean="0"/>
              <a:t>18</a:t>
            </a:fld>
            <a:endParaRPr lang="en-BE" dirty="0"/>
          </a:p>
        </p:txBody>
      </p:sp>
      <p:pic>
        <p:nvPicPr>
          <p:cNvPr id="6" name="Image 5">
            <a:extLst>
              <a:ext uri="{FF2B5EF4-FFF2-40B4-BE49-F238E27FC236}">
                <a16:creationId xmlns:a16="http://schemas.microsoft.com/office/drawing/2014/main" id="{D9DCAA3F-98A9-FB4D-B80F-0DA4BFD0B787}"/>
              </a:ext>
            </a:extLst>
          </p:cNvPr>
          <p:cNvPicPr>
            <a:picLocks noChangeAspect="1"/>
          </p:cNvPicPr>
          <p:nvPr/>
        </p:nvPicPr>
        <p:blipFill>
          <a:blip r:embed="rId3"/>
          <a:stretch>
            <a:fillRect/>
          </a:stretch>
        </p:blipFill>
        <p:spPr>
          <a:xfrm>
            <a:off x="163286" y="1146681"/>
            <a:ext cx="12192000" cy="5306995"/>
          </a:xfrm>
          <a:prstGeom prst="rect">
            <a:avLst/>
          </a:prstGeom>
        </p:spPr>
      </p:pic>
    </p:spTree>
    <p:extLst>
      <p:ext uri="{BB962C8B-B14F-4D97-AF65-F5344CB8AC3E}">
        <p14:creationId xmlns:p14="http://schemas.microsoft.com/office/powerpoint/2010/main" val="880230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68960" y="1435337"/>
            <a:ext cx="10515600" cy="1046321"/>
          </a:xfrm>
        </p:spPr>
        <p:txBody>
          <a:bodyPr>
            <a:normAutofit/>
          </a:bodyPr>
          <a:lstStyle/>
          <a:p>
            <a:pPr marL="0" indent="0">
              <a:buNone/>
            </a:pPr>
            <a:endParaRPr lang="fr-FR" dirty="0">
              <a:solidFill>
                <a:schemeClr val="accent4"/>
              </a:solidFill>
            </a:endParaRPr>
          </a:p>
          <a:p>
            <a:pPr marL="0" indent="0" algn="ctr">
              <a:buNone/>
            </a:pPr>
            <a:r>
              <a:rPr lang="fr-FR" b="1" dirty="0" err="1"/>
              <a:t>Thank-you</a:t>
            </a:r>
            <a:r>
              <a:rPr lang="fr-FR" b="1" dirty="0"/>
              <a:t> for </a:t>
            </a:r>
            <a:r>
              <a:rPr lang="fr-FR" b="1" dirty="0" err="1"/>
              <a:t>your</a:t>
            </a:r>
            <a:r>
              <a:rPr lang="fr-FR" b="1" dirty="0"/>
              <a:t> attention</a:t>
            </a:r>
          </a:p>
          <a:p>
            <a:pPr marL="0" indent="0" algn="ctr">
              <a:buNone/>
            </a:pPr>
            <a:endParaRPr lang="fr-FR" dirty="0">
              <a:solidFill>
                <a:schemeClr val="accent4"/>
              </a:solidFill>
            </a:endParaRPr>
          </a:p>
          <a:p>
            <a:pPr marL="0" indent="0" algn="ctr">
              <a:buNone/>
            </a:pPr>
            <a:endParaRPr lang="fr-FR" dirty="0">
              <a:solidFill>
                <a:schemeClr val="accent4"/>
              </a:solidFill>
            </a:endParaRPr>
          </a:p>
          <a:p>
            <a:pPr marL="0" indent="0" algn="ctr">
              <a:buNone/>
            </a:pPr>
            <a:endParaRPr lang="es-ES" dirty="0">
              <a:solidFill>
                <a:schemeClr val="accent4"/>
              </a:solidFill>
            </a:endParaRPr>
          </a:p>
        </p:txBody>
      </p:sp>
      <p:sp>
        <p:nvSpPr>
          <p:cNvPr id="4" name="Espace réservé du numéro de diapositive 3"/>
          <p:cNvSpPr>
            <a:spLocks noGrp="1"/>
          </p:cNvSpPr>
          <p:nvPr>
            <p:ph type="sldNum" sz="quarter" idx="12"/>
          </p:nvPr>
        </p:nvSpPr>
        <p:spPr/>
        <p:txBody>
          <a:bodyPr/>
          <a:lstStyle/>
          <a:p>
            <a:fld id="{4068FCCF-9A80-B240-8D85-84F960565AFA}" type="slidenum">
              <a:rPr lang="en-BE" smtClean="0"/>
              <a:t>19</a:t>
            </a:fld>
            <a:endParaRPr lang="en-BE"/>
          </a:p>
        </p:txBody>
      </p:sp>
      <p:sp>
        <p:nvSpPr>
          <p:cNvPr id="5" name="Sous-titre 2"/>
          <p:cNvSpPr txBox="1">
            <a:spLocks/>
          </p:cNvSpPr>
          <p:nvPr/>
        </p:nvSpPr>
        <p:spPr>
          <a:xfrm>
            <a:off x="568960" y="3032481"/>
            <a:ext cx="11115040" cy="27730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dirty="0"/>
              <a:t>Yolanda Gómez Martínez on behalf of the WP4 team:</a:t>
            </a:r>
          </a:p>
          <a:p>
            <a:r>
              <a:rPr lang="en-US" sz="2000" b="1" dirty="0"/>
              <a:t>CERN</a:t>
            </a:r>
            <a:r>
              <a:rPr lang="en-US" sz="2000" dirty="0"/>
              <a:t> : Simon </a:t>
            </a:r>
            <a:r>
              <a:rPr lang="en-US" sz="2000" dirty="0" err="1"/>
              <a:t>Barriere</a:t>
            </a:r>
            <a:r>
              <a:rPr lang="en-US" sz="2000" dirty="0"/>
              <a:t>, </a:t>
            </a:r>
            <a:r>
              <a:rPr lang="en-GB" sz="2000" dirty="0"/>
              <a:t>Sebastien Calvo, </a:t>
            </a:r>
            <a:r>
              <a:rPr lang="en-US" sz="2000" dirty="0"/>
              <a:t>Karin </a:t>
            </a:r>
            <a:r>
              <a:rPr lang="en-US" sz="2000" dirty="0" err="1"/>
              <a:t>Canderan</a:t>
            </a:r>
            <a:r>
              <a:rPr lang="en-US" sz="2000" dirty="0"/>
              <a:t>, Marco </a:t>
            </a:r>
            <a:r>
              <a:rPr lang="en-US" sz="2000" dirty="0" err="1"/>
              <a:t>Garlasche</a:t>
            </a:r>
            <a:r>
              <a:rPr lang="en-US" sz="2000" dirty="0"/>
              <a:t>, Vittorio Parma, </a:t>
            </a:r>
            <a:r>
              <a:rPr lang="en-GB" sz="2000" dirty="0"/>
              <a:t>Calum Sharp</a:t>
            </a:r>
          </a:p>
          <a:p>
            <a:r>
              <a:rPr lang="en-US" sz="2000" b="1" dirty="0"/>
              <a:t>INFN</a:t>
            </a:r>
            <a:r>
              <a:rPr lang="en-US" sz="2000" dirty="0"/>
              <a:t>: Dario </a:t>
            </a:r>
            <a:r>
              <a:rPr lang="en-US" sz="2000" dirty="0" err="1"/>
              <a:t>Giove</a:t>
            </a:r>
            <a:r>
              <a:rPr lang="en-US" sz="2000" dirty="0"/>
              <a:t> (deputy)</a:t>
            </a:r>
          </a:p>
          <a:p>
            <a:r>
              <a:rPr lang="en-US" sz="2000" b="1" dirty="0"/>
              <a:t>CNRS / </a:t>
            </a:r>
            <a:r>
              <a:rPr lang="en-US" sz="2000" b="1" dirty="0" err="1"/>
              <a:t>IJCLab</a:t>
            </a:r>
            <a:r>
              <a:rPr lang="en-US" sz="2000" b="1" dirty="0"/>
              <a:t> </a:t>
            </a:r>
            <a:r>
              <a:rPr lang="en-US" sz="2000" dirty="0"/>
              <a:t>: Sebastien </a:t>
            </a:r>
            <a:r>
              <a:rPr lang="en-US" sz="2000" dirty="0" err="1"/>
              <a:t>Blivet</a:t>
            </a:r>
            <a:r>
              <a:rPr lang="en-US" sz="2000" dirty="0"/>
              <a:t>, Patricia Duchesne, Akira Miyazaki, Gilles Olivier, Guillaume </a:t>
            </a:r>
            <a:r>
              <a:rPr lang="en-US" sz="2000" dirty="0" err="1"/>
              <a:t>Olry</a:t>
            </a:r>
            <a:r>
              <a:rPr lang="en-US" sz="2000" dirty="0"/>
              <a:t>, Axel Perez Ruiz </a:t>
            </a:r>
          </a:p>
          <a:p>
            <a:r>
              <a:rPr lang="en-US" sz="2000" b="1" dirty="0"/>
              <a:t>CNRS / LPSC </a:t>
            </a:r>
            <a:r>
              <a:rPr lang="en-US" sz="2000" dirty="0"/>
              <a:t>: J. </a:t>
            </a:r>
            <a:r>
              <a:rPr lang="en-US" sz="2000" dirty="0" err="1"/>
              <a:t>Angot</a:t>
            </a:r>
            <a:r>
              <a:rPr lang="en-US" sz="2000" dirty="0"/>
              <a:t>, Yolanda Gómez Martínez (convener), Adrien </a:t>
            </a:r>
            <a:r>
              <a:rPr lang="en-US" sz="2000" dirty="0" err="1"/>
              <a:t>Plaçais</a:t>
            </a:r>
            <a:endParaRPr lang="es-ES" sz="2000" dirty="0"/>
          </a:p>
        </p:txBody>
      </p:sp>
      <p:pic>
        <p:nvPicPr>
          <p:cNvPr id="2" name="Picture 2" descr="Innovate for Sustainable Accelerating Systems: Kick-Off Meeting">
            <a:extLst>
              <a:ext uri="{FF2B5EF4-FFF2-40B4-BE49-F238E27FC236}">
                <a16:creationId xmlns:a16="http://schemas.microsoft.com/office/drawing/2014/main" id="{B94B7469-E4CB-918F-3614-06A36AEAA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148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CFD807-6BFA-5F75-585F-038BB87B589A}"/>
              </a:ext>
            </a:extLst>
          </p:cNvPr>
          <p:cNvSpPr txBox="1"/>
          <p:nvPr/>
        </p:nvSpPr>
        <p:spPr>
          <a:xfrm>
            <a:off x="3910655" y="226449"/>
            <a:ext cx="8117350" cy="1846659"/>
          </a:xfrm>
          <a:prstGeom prst="rect">
            <a:avLst/>
          </a:prstGeom>
          <a:noFill/>
        </p:spPr>
        <p:txBody>
          <a:bodyPr wrap="none" rtlCol="0">
            <a:spAutoFit/>
          </a:bodyPr>
          <a:lstStyle/>
          <a:p>
            <a:r>
              <a:rPr lang="en-US" sz="2400" b="1" dirty="0">
                <a:solidFill>
                  <a:schemeClr val="bg2">
                    <a:lumMod val="50000"/>
                  </a:schemeClr>
                </a:solidFill>
              </a:rPr>
              <a:t>WP4: HOM dampers and FPC</a:t>
            </a:r>
            <a:endParaRPr lang="en-US" sz="2400" b="1" dirty="0">
              <a:solidFill>
                <a:schemeClr val="bg2">
                  <a:lumMod val="50000"/>
                </a:schemeClr>
              </a:solidFill>
              <a:highlight>
                <a:srgbClr val="FFFF00"/>
              </a:highlight>
            </a:endParaRP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CERN, CNRS ( </a:t>
            </a:r>
            <a:r>
              <a:rPr kumimoji="0" lang="en-US" sz="1800" b="1" i="0" u="none" strike="noStrike" kern="1200" cap="none" spc="0" normalizeH="0" baseline="0" noProof="0" dirty="0" err="1">
                <a:ln>
                  <a:noFill/>
                </a:ln>
                <a:solidFill>
                  <a:schemeClr val="bg2">
                    <a:lumMod val="50000"/>
                  </a:schemeClr>
                </a:solidFill>
                <a:effectLst/>
                <a:uLnTx/>
                <a:uFillTx/>
                <a:latin typeface="Calibri"/>
                <a:ea typeface="ＭＳ Ｐゴシック" charset="0"/>
              </a:rPr>
              <a:t>IJCLab</a:t>
            </a:r>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 LPSC), INFN</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Convener: Y. GOMEZ MARTINEZ (CNRS/LPSC)</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Main contacts with other partners: V. PARMA (CERN), P. DUCHESNE (CNRS/</a:t>
            </a:r>
            <a:r>
              <a:rPr kumimoji="0" lang="en-US" sz="1800" b="1" i="0" u="none" strike="noStrike" kern="1200" cap="none" spc="0" normalizeH="0" baseline="0" noProof="0" dirty="0" err="1">
                <a:ln>
                  <a:noFill/>
                </a:ln>
                <a:solidFill>
                  <a:schemeClr val="bg2">
                    <a:lumMod val="50000"/>
                  </a:schemeClr>
                </a:solidFill>
                <a:effectLst/>
                <a:uLnTx/>
                <a:uFillTx/>
                <a:latin typeface="Calibri"/>
                <a:ea typeface="ＭＳ Ｐゴシック" charset="0"/>
              </a:rPr>
              <a:t>IJCLab</a:t>
            </a:r>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 </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D. GIOVE (deputy INFN)</a:t>
            </a:r>
          </a:p>
          <a:p>
            <a:endParaRPr lang="en-BE" b="1" dirty="0">
              <a:solidFill>
                <a:schemeClr val="bg2">
                  <a:lumMod val="50000"/>
                </a:schemeClr>
              </a:solidFill>
            </a:endParaRPr>
          </a:p>
        </p:txBody>
      </p:sp>
      <p:sp>
        <p:nvSpPr>
          <p:cNvPr id="5" name="TextBox 4">
            <a:extLst>
              <a:ext uri="{FF2B5EF4-FFF2-40B4-BE49-F238E27FC236}">
                <a16:creationId xmlns:a16="http://schemas.microsoft.com/office/drawing/2014/main" id="{95F84323-17F1-884D-6FDE-73259D549291}"/>
              </a:ext>
            </a:extLst>
          </p:cNvPr>
          <p:cNvSpPr txBox="1"/>
          <p:nvPr/>
        </p:nvSpPr>
        <p:spPr>
          <a:xfrm>
            <a:off x="413656" y="1793567"/>
            <a:ext cx="11157857" cy="4431983"/>
          </a:xfrm>
          <a:prstGeom prst="rect">
            <a:avLst/>
          </a:prstGeom>
          <a:noFill/>
        </p:spPr>
        <p:txBody>
          <a:bodyPr wrap="square" rtlCol="0">
            <a:spAutoFit/>
          </a:bodyPr>
          <a:lstStyle/>
          <a:p>
            <a:r>
              <a:rPr lang="en-US" sz="1700" b="1" i="1" dirty="0">
                <a:latin typeface="Helvetica" pitchFamily="2" charset="0"/>
              </a:rPr>
              <a:t>Context : </a:t>
            </a:r>
          </a:p>
          <a:p>
            <a:endParaRPr lang="en-US" sz="600" b="1" i="1" dirty="0">
              <a:latin typeface="Helvetica" pitchFamily="2" charset="0"/>
            </a:endParaRPr>
          </a:p>
          <a:p>
            <a:r>
              <a:rPr lang="en-US" sz="1700" i="1" dirty="0">
                <a:effectLst/>
                <a:latin typeface="Helvetica" pitchFamily="2" charset="0"/>
              </a:rPr>
              <a:t>-</a:t>
            </a:r>
            <a:r>
              <a:rPr lang="en-US" sz="1700" i="1" u="sng" dirty="0">
                <a:effectLst/>
                <a:latin typeface="Helvetica" pitchFamily="2" charset="0"/>
              </a:rPr>
              <a:t>High order modes (HOM) </a:t>
            </a:r>
            <a:r>
              <a:rPr lang="en-US" sz="1700" i="1" dirty="0">
                <a:effectLst/>
                <a:latin typeface="Helvetica" pitchFamily="2" charset="0"/>
              </a:rPr>
              <a:t>can be excited in cavities by high-power beams. </a:t>
            </a:r>
            <a:r>
              <a:rPr lang="en-US" sz="1700" i="1" dirty="0">
                <a:solidFill>
                  <a:schemeClr val="accent6"/>
                </a:solidFill>
                <a:effectLst/>
                <a:latin typeface="Helvetica" pitchFamily="2" charset="0"/>
              </a:rPr>
              <a:t>Energy Recovery </a:t>
            </a:r>
            <a:r>
              <a:rPr lang="en-US" sz="1700" i="1" dirty="0" err="1">
                <a:solidFill>
                  <a:schemeClr val="accent6"/>
                </a:solidFill>
                <a:effectLst/>
                <a:latin typeface="Helvetica" pitchFamily="2" charset="0"/>
              </a:rPr>
              <a:t>Linacs</a:t>
            </a:r>
            <a:r>
              <a:rPr lang="en-US" sz="1700" i="1" dirty="0">
                <a:solidFill>
                  <a:schemeClr val="accent6"/>
                </a:solidFill>
                <a:effectLst/>
                <a:latin typeface="Helvetica" pitchFamily="2" charset="0"/>
              </a:rPr>
              <a:t> ERLs </a:t>
            </a:r>
            <a:r>
              <a:rPr lang="en-US" sz="1700" i="1" dirty="0">
                <a:effectLst/>
                <a:latin typeface="Helvetica" pitchFamily="2" charset="0"/>
              </a:rPr>
              <a:t>(as </a:t>
            </a:r>
            <a:r>
              <a:rPr lang="en-US" sz="1700" i="1" dirty="0">
                <a:solidFill>
                  <a:schemeClr val="accent6"/>
                </a:solidFill>
                <a:effectLst/>
                <a:latin typeface="Helvetica" pitchFamily="2" charset="0"/>
              </a:rPr>
              <a:t>PERLE and </a:t>
            </a:r>
            <a:r>
              <a:rPr lang="en-US" sz="1700" i="1" dirty="0" err="1">
                <a:solidFill>
                  <a:schemeClr val="accent6"/>
                </a:solidFill>
                <a:effectLst/>
                <a:latin typeface="Helvetica" pitchFamily="2" charset="0"/>
              </a:rPr>
              <a:t>BriXSinO</a:t>
            </a:r>
            <a:r>
              <a:rPr lang="en-US" sz="1700" i="1" dirty="0">
                <a:effectLst/>
                <a:latin typeface="Helvetica" pitchFamily="2" charset="0"/>
              </a:rPr>
              <a:t>) are particularly subject to </a:t>
            </a:r>
            <a:r>
              <a:rPr lang="en-US" sz="1700" i="1" dirty="0">
                <a:latin typeface="Helvetica" pitchFamily="2" charset="0"/>
              </a:rPr>
              <a:t>H</a:t>
            </a:r>
            <a:r>
              <a:rPr lang="en-US" sz="1700" i="1" dirty="0">
                <a:effectLst/>
                <a:latin typeface="Helvetica" pitchFamily="2" charset="0"/>
              </a:rPr>
              <a:t>OM excitations due to recirculation of high-current beams Improper extraction of HOMs can </a:t>
            </a:r>
            <a:r>
              <a:rPr lang="en-US" sz="1700" i="1" dirty="0">
                <a:latin typeface="Helvetica" pitchFamily="2" charset="0"/>
              </a:rPr>
              <a:t>strongly limit the beam intensity due to beam breakup instabilities and induce excessive RF losses in the superconducting cavity walls</a:t>
            </a:r>
          </a:p>
          <a:p>
            <a:r>
              <a:rPr lang="en-US" sz="1700" b="1" i="1" dirty="0">
                <a:latin typeface="Helvetica" pitchFamily="2" charset="0"/>
              </a:rPr>
              <a:t>HOM dampers </a:t>
            </a:r>
            <a:r>
              <a:rPr lang="en-US" sz="1700" i="1" dirty="0">
                <a:latin typeface="Helvetica" pitchFamily="2" charset="0"/>
              </a:rPr>
              <a:t>deposit them into loads at higher temperatures reducing significantly cryogenic heat loads: </a:t>
            </a:r>
          </a:p>
          <a:p>
            <a:pPr marL="742950" lvl="1" indent="-285750">
              <a:buFont typeface="Arial" panose="020B0604020202020204" pitchFamily="34" charset="0"/>
              <a:buChar char="•"/>
            </a:pPr>
            <a:r>
              <a:rPr lang="en-US" sz="1700" i="1" u="sng" dirty="0">
                <a:latin typeface="Helvetica" pitchFamily="2" charset="0"/>
              </a:rPr>
              <a:t>HOM </a:t>
            </a:r>
            <a:r>
              <a:rPr lang="en-US" sz="1700" i="1" u="sng" dirty="0">
                <a:effectLst/>
                <a:latin typeface="Helvetica" pitchFamily="2" charset="0"/>
              </a:rPr>
              <a:t>couplers (HOC) </a:t>
            </a:r>
            <a:r>
              <a:rPr lang="en-US" sz="1700" i="1" dirty="0">
                <a:effectLst/>
                <a:latin typeface="Helvetica" pitchFamily="2" charset="0"/>
              </a:rPr>
              <a:t>damp the HOMs trapped in the cavity </a:t>
            </a:r>
          </a:p>
          <a:p>
            <a:pPr marL="742950" lvl="1" indent="-285750">
              <a:buFont typeface="Arial" panose="020B0604020202020204" pitchFamily="34" charset="0"/>
              <a:buChar char="•"/>
            </a:pPr>
            <a:r>
              <a:rPr lang="en-US" sz="1700" i="1" u="sng" dirty="0">
                <a:latin typeface="Helvetica" pitchFamily="2" charset="0"/>
              </a:rPr>
              <a:t>B</a:t>
            </a:r>
            <a:r>
              <a:rPr lang="en-US" sz="1700" i="1" u="sng" dirty="0">
                <a:effectLst/>
                <a:latin typeface="Helvetica" pitchFamily="2" charset="0"/>
              </a:rPr>
              <a:t>eam-Line Absorbers (BLAs</a:t>
            </a:r>
            <a:r>
              <a:rPr lang="en-US" sz="1700" i="1" dirty="0">
                <a:effectLst/>
                <a:latin typeface="Helvetica" pitchFamily="2" charset="0"/>
              </a:rPr>
              <a:t>) damp the HOMs propagating through the beam pipes</a:t>
            </a:r>
            <a:endParaRPr lang="en-US" sz="1700" i="1" dirty="0">
              <a:latin typeface="Helvetica" pitchFamily="2" charset="0"/>
            </a:endParaRPr>
          </a:p>
          <a:p>
            <a:r>
              <a:rPr lang="en-US" sz="1700" i="1" dirty="0">
                <a:latin typeface="Helvetica" pitchFamily="2" charset="0"/>
              </a:rPr>
              <a:t>-</a:t>
            </a:r>
            <a:r>
              <a:rPr lang="en-US" sz="1700" i="1" u="sng" dirty="0">
                <a:latin typeface="Helvetica" pitchFamily="2" charset="0"/>
              </a:rPr>
              <a:t>Fundamental Power Couplers (FPCs</a:t>
            </a:r>
            <a:r>
              <a:rPr lang="en-US" sz="1700" i="1" dirty="0">
                <a:latin typeface="Helvetica" pitchFamily="2" charset="0"/>
              </a:rPr>
              <a:t>) introduce power into the cavities at their </a:t>
            </a:r>
            <a:r>
              <a:rPr lang="en-US" sz="1700" i="1" u="sng" dirty="0">
                <a:latin typeface="Helvetica" pitchFamily="2" charset="0"/>
              </a:rPr>
              <a:t>Fundamental Mode (FM) </a:t>
            </a:r>
            <a:r>
              <a:rPr lang="en-US" sz="1700" i="1" dirty="0">
                <a:latin typeface="Helvetica" pitchFamily="2" charset="0"/>
              </a:rPr>
              <a:t>to accelerate the beam</a:t>
            </a:r>
          </a:p>
          <a:p>
            <a:pPr marL="742950" lvl="1" indent="-285750">
              <a:buFont typeface="Arial" panose="020B0604020202020204" pitchFamily="34" charset="0"/>
              <a:buChar char="•"/>
            </a:pPr>
            <a:endParaRPr lang="en-US" sz="1700" i="1" dirty="0">
              <a:latin typeface="Helvetica" pitchFamily="2" charset="0"/>
            </a:endParaRPr>
          </a:p>
          <a:p>
            <a:pPr marL="742950" lvl="1" indent="-285750">
              <a:buFont typeface="Arial" panose="020B0604020202020204" pitchFamily="34" charset="0"/>
              <a:buChar char="•"/>
            </a:pPr>
            <a:endParaRPr lang="en-US" sz="1700" i="1" dirty="0">
              <a:latin typeface="Helvetica" pitchFamily="2" charset="0"/>
            </a:endParaRPr>
          </a:p>
          <a:p>
            <a:r>
              <a:rPr lang="en-US" sz="1700" b="1" i="1" dirty="0">
                <a:latin typeface="Helvetica" pitchFamily="2" charset="0"/>
              </a:rPr>
              <a:t>WP4: Main goal ‘ </a:t>
            </a:r>
            <a:r>
              <a:rPr lang="en-US" sz="1700" b="1" i="1" dirty="0">
                <a:solidFill>
                  <a:schemeClr val="accent6"/>
                </a:solidFill>
                <a:latin typeface="Helvetica" pitchFamily="2" charset="0"/>
              </a:rPr>
              <a:t>energy saving from the beam</a:t>
            </a:r>
            <a:r>
              <a:rPr lang="en-US" sz="1700" b="1" i="1" dirty="0">
                <a:latin typeface="Helvetica" pitchFamily="2" charset="0"/>
              </a:rPr>
              <a:t>’:</a:t>
            </a:r>
          </a:p>
          <a:p>
            <a:endParaRPr lang="en-US" sz="1700" b="1" i="1" dirty="0">
              <a:latin typeface="Helvetica" pitchFamily="2" charset="0"/>
            </a:endParaRPr>
          </a:p>
          <a:p>
            <a:pPr algn="ctr"/>
            <a:r>
              <a:rPr lang="en-US" sz="1900" b="1" i="1" dirty="0">
                <a:solidFill>
                  <a:schemeClr val="accent6"/>
                </a:solidFill>
                <a:latin typeface="Helvetica" pitchFamily="2" charset="0"/>
              </a:rPr>
              <a:t>Provide 4 FPC, 4 HOM couplers and 1 BLA durable and with a minimum of energy consumption, for their integration into ERL superconducting cryomodules</a:t>
            </a:r>
            <a:endParaRPr lang="en-US" sz="1900" i="1" strike="sngStrike" dirty="0">
              <a:solidFill>
                <a:schemeClr val="accent6"/>
              </a:solidFill>
              <a:latin typeface="Helvetica" pitchFamily="2" charset="0"/>
            </a:endParaRPr>
          </a:p>
        </p:txBody>
      </p:sp>
      <p:sp>
        <p:nvSpPr>
          <p:cNvPr id="2" name="Espace réservé du numéro de diapositive 1">
            <a:extLst>
              <a:ext uri="{FF2B5EF4-FFF2-40B4-BE49-F238E27FC236}">
                <a16:creationId xmlns:a16="http://schemas.microsoft.com/office/drawing/2014/main" id="{86B5586D-A156-CCDF-0834-0340E0597C32}"/>
              </a:ext>
            </a:extLst>
          </p:cNvPr>
          <p:cNvSpPr>
            <a:spLocks noGrp="1"/>
          </p:cNvSpPr>
          <p:nvPr>
            <p:ph type="sldNum" sz="quarter" idx="12"/>
          </p:nvPr>
        </p:nvSpPr>
        <p:spPr/>
        <p:txBody>
          <a:bodyPr/>
          <a:lstStyle/>
          <a:p>
            <a:fld id="{4068FCCF-9A80-B240-8D85-84F960565AFA}" type="slidenum">
              <a:rPr lang="en-BE" smtClean="0"/>
              <a:t>2</a:t>
            </a:fld>
            <a:endParaRPr lang="en-BE" dirty="0"/>
          </a:p>
        </p:txBody>
      </p:sp>
    </p:spTree>
    <p:extLst>
      <p:ext uri="{BB962C8B-B14F-4D97-AF65-F5344CB8AC3E}">
        <p14:creationId xmlns:p14="http://schemas.microsoft.com/office/powerpoint/2010/main" val="3022643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9F62B-3239-6EE8-F00D-69BC3CED54A2}"/>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77A948A-2361-FBF6-CFC6-EE89E978EA49}"/>
              </a:ext>
            </a:extLst>
          </p:cNvPr>
          <p:cNvPicPr>
            <a:picLocks noChangeAspect="1"/>
          </p:cNvPicPr>
          <p:nvPr/>
        </p:nvPicPr>
        <p:blipFill>
          <a:blip r:embed="rId2"/>
          <a:stretch>
            <a:fillRect/>
          </a:stretch>
        </p:blipFill>
        <p:spPr>
          <a:xfrm>
            <a:off x="978795" y="1158062"/>
            <a:ext cx="9916909" cy="5430008"/>
          </a:xfrm>
          <a:prstGeom prst="rect">
            <a:avLst/>
          </a:prstGeom>
        </p:spPr>
      </p:pic>
      <p:sp>
        <p:nvSpPr>
          <p:cNvPr id="4" name="TextBox 3">
            <a:extLst>
              <a:ext uri="{FF2B5EF4-FFF2-40B4-BE49-F238E27FC236}">
                <a16:creationId xmlns:a16="http://schemas.microsoft.com/office/drawing/2014/main" id="{0500BB58-13C2-C4FB-2105-FCBD01FF7454}"/>
              </a:ext>
            </a:extLst>
          </p:cNvPr>
          <p:cNvSpPr txBox="1"/>
          <p:nvPr/>
        </p:nvSpPr>
        <p:spPr>
          <a:xfrm>
            <a:off x="3283104" y="152576"/>
            <a:ext cx="6148543" cy="830997"/>
          </a:xfrm>
          <a:prstGeom prst="rect">
            <a:avLst/>
          </a:prstGeom>
          <a:noFill/>
        </p:spPr>
        <p:txBody>
          <a:bodyPr wrap="none" rtlCol="0">
            <a:spAutoFit/>
          </a:bodyPr>
          <a:lstStyle/>
          <a:p>
            <a:r>
              <a:rPr lang="en-US" sz="2400" b="1" dirty="0">
                <a:solidFill>
                  <a:srgbClr val="002060"/>
                </a:solidFill>
              </a:rPr>
              <a:t>WP4 – HOM dampers et FPC </a:t>
            </a:r>
            <a:r>
              <a:rPr lang="en-GB" sz="2400" b="1" dirty="0">
                <a:solidFill>
                  <a:srgbClr val="002060"/>
                </a:solidFill>
              </a:rPr>
              <a:t>: </a:t>
            </a:r>
          </a:p>
          <a:p>
            <a:r>
              <a:rPr lang="en-BE" sz="2400" b="1" dirty="0">
                <a:solidFill>
                  <a:schemeClr val="bg2">
                    <a:lumMod val="50000"/>
                  </a:schemeClr>
                </a:solidFill>
              </a:rPr>
              <a:t>plans to achieve milestones &amp; deliverables</a:t>
            </a:r>
          </a:p>
        </p:txBody>
      </p:sp>
      <p:pic>
        <p:nvPicPr>
          <p:cNvPr id="5" name="Picture 2" descr="Innovate for Sustainable Accelerating Systems: Kick-Off Meeting">
            <a:extLst>
              <a:ext uri="{FF2B5EF4-FFF2-40B4-BE49-F238E27FC236}">
                <a16:creationId xmlns:a16="http://schemas.microsoft.com/office/drawing/2014/main" id="{1C31A748-932E-C1C6-22A4-E75A98A18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7014403" y="6488668"/>
            <a:ext cx="1036599" cy="369332"/>
          </a:xfrm>
          <a:prstGeom prst="rect">
            <a:avLst/>
          </a:prstGeom>
          <a:noFill/>
        </p:spPr>
        <p:txBody>
          <a:bodyPr wrap="square" rtlCol="0">
            <a:spAutoFit/>
          </a:bodyPr>
          <a:lstStyle/>
          <a:p>
            <a:r>
              <a:rPr lang="fr-FR" dirty="0" err="1"/>
              <a:t>today</a:t>
            </a:r>
            <a:endParaRPr lang="es-ES" dirty="0"/>
          </a:p>
        </p:txBody>
      </p:sp>
      <p:cxnSp>
        <p:nvCxnSpPr>
          <p:cNvPr id="15" name="Connecteur droit 14">
            <a:extLst>
              <a:ext uri="{FF2B5EF4-FFF2-40B4-BE49-F238E27FC236}">
                <a16:creationId xmlns:a16="http://schemas.microsoft.com/office/drawing/2014/main" id="{104F0556-5EDB-9B77-7FE4-6D182656436C}"/>
              </a:ext>
            </a:extLst>
          </p:cNvPr>
          <p:cNvCxnSpPr/>
          <p:nvPr/>
        </p:nvCxnSpPr>
        <p:spPr>
          <a:xfrm>
            <a:off x="7630886" y="1158062"/>
            <a:ext cx="0" cy="5344338"/>
          </a:xfrm>
          <a:prstGeom prst="line">
            <a:avLst/>
          </a:prstGeom>
        </p:spPr>
        <p:style>
          <a:lnRef idx="2">
            <a:schemeClr val="accent1"/>
          </a:lnRef>
          <a:fillRef idx="0">
            <a:schemeClr val="accent1"/>
          </a:fillRef>
          <a:effectRef idx="1">
            <a:schemeClr val="accent1"/>
          </a:effectRef>
          <a:fontRef idx="minor">
            <a:schemeClr val="tx1"/>
          </a:fontRef>
        </p:style>
      </p:cxnSp>
      <p:sp>
        <p:nvSpPr>
          <p:cNvPr id="2" name="Espace réservé du numéro de diapositive 3">
            <a:extLst>
              <a:ext uri="{FF2B5EF4-FFF2-40B4-BE49-F238E27FC236}">
                <a16:creationId xmlns:a16="http://schemas.microsoft.com/office/drawing/2014/main" id="{DA037AA0-4DDD-5D5F-2943-839E3A3E3CAA}"/>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20</a:t>
            </a:fld>
            <a:endParaRPr lang="en-BE" dirty="0"/>
          </a:p>
        </p:txBody>
      </p:sp>
    </p:spTree>
    <p:extLst>
      <p:ext uri="{BB962C8B-B14F-4D97-AF65-F5344CB8AC3E}">
        <p14:creationId xmlns:p14="http://schemas.microsoft.com/office/powerpoint/2010/main" val="1182128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DACFB-1B75-9953-AC32-C108F37912D8}"/>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D6FFCD6E-4838-3FD4-C727-D19325C8A527}"/>
              </a:ext>
            </a:extLst>
          </p:cNvPr>
          <p:cNvPicPr>
            <a:picLocks noChangeAspect="1"/>
          </p:cNvPicPr>
          <p:nvPr/>
        </p:nvPicPr>
        <p:blipFill>
          <a:blip r:embed="rId2"/>
          <a:stretch>
            <a:fillRect/>
          </a:stretch>
        </p:blipFill>
        <p:spPr>
          <a:xfrm>
            <a:off x="3266807" y="1308355"/>
            <a:ext cx="8152391" cy="3938559"/>
          </a:xfrm>
          <a:prstGeom prst="rect">
            <a:avLst/>
          </a:prstGeom>
        </p:spPr>
      </p:pic>
      <p:sp>
        <p:nvSpPr>
          <p:cNvPr id="4" name="TextBox 3">
            <a:extLst>
              <a:ext uri="{FF2B5EF4-FFF2-40B4-BE49-F238E27FC236}">
                <a16:creationId xmlns:a16="http://schemas.microsoft.com/office/drawing/2014/main" id="{AFFA24AF-A507-EA37-4B8C-BABEEBAD4C28}"/>
              </a:ext>
            </a:extLst>
          </p:cNvPr>
          <p:cNvSpPr txBox="1"/>
          <p:nvPr/>
        </p:nvSpPr>
        <p:spPr>
          <a:xfrm>
            <a:off x="3418115" y="315684"/>
            <a:ext cx="4548233"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a:t>
            </a:r>
          </a:p>
          <a:p>
            <a:r>
              <a:rPr lang="en-US" sz="2400" b="1" dirty="0">
                <a:solidFill>
                  <a:schemeClr val="bg2">
                    <a:lumMod val="50000"/>
                  </a:schemeClr>
                </a:solidFill>
              </a:rPr>
              <a:t>Points of attention</a:t>
            </a:r>
          </a:p>
        </p:txBody>
      </p:sp>
      <p:pic>
        <p:nvPicPr>
          <p:cNvPr id="5" name="Picture 2" descr="Innovate for Sustainable Accelerating Systems: Kick-Off Meeting">
            <a:extLst>
              <a:ext uri="{FF2B5EF4-FFF2-40B4-BE49-F238E27FC236}">
                <a16:creationId xmlns:a16="http://schemas.microsoft.com/office/drawing/2014/main" id="{6D51265F-F36F-69A4-2976-8FB8BBF5A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contenu 2">
            <a:extLst>
              <a:ext uri="{FF2B5EF4-FFF2-40B4-BE49-F238E27FC236}">
                <a16:creationId xmlns:a16="http://schemas.microsoft.com/office/drawing/2014/main" id="{217CABB7-5CA6-2D9B-5697-912F3B280E91}"/>
              </a:ext>
            </a:extLst>
          </p:cNvPr>
          <p:cNvSpPr>
            <a:spLocks noGrp="1"/>
          </p:cNvSpPr>
          <p:nvPr>
            <p:ph idx="1"/>
          </p:nvPr>
        </p:nvSpPr>
        <p:spPr>
          <a:xfrm>
            <a:off x="418102" y="1308355"/>
            <a:ext cx="11305812" cy="5197949"/>
          </a:xfrm>
        </p:spPr>
        <p:txBody>
          <a:bodyPr>
            <a:normAutofit fontScale="92500" lnSpcReduction="10000"/>
          </a:bodyPr>
          <a:lstStyle/>
          <a:p>
            <a:pPr>
              <a:lnSpc>
                <a:spcPct val="100000"/>
              </a:lnSpc>
            </a:pPr>
            <a:r>
              <a:rPr lang="en-US" sz="22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For </a:t>
            </a:r>
            <a:r>
              <a:rPr lang="fr-FR" sz="2200" kern="100" dirty="0" err="1">
                <a:solidFill>
                  <a:srgbClr val="000000"/>
                </a:solidFill>
                <a:latin typeface="Aptos" panose="020B0004020202020204" pitchFamily="34" charset="0"/>
                <a:ea typeface="Yu Gothic" panose="020B0400000000000000" pitchFamily="34" charset="-128"/>
                <a:cs typeface="Times New Roman" panose="02020603050405020304" pitchFamily="18" charset="0"/>
              </a:rPr>
              <a:t>risk</a:t>
            </a:r>
            <a:r>
              <a:rPr lang="fr-FR" sz="22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 </a:t>
            </a:r>
            <a:r>
              <a:rPr lang="fr-FR" sz="2200" kern="100" dirty="0" err="1">
                <a:solidFill>
                  <a:srgbClr val="000000"/>
                </a:solidFill>
                <a:latin typeface="Aptos" panose="020B0004020202020204" pitchFamily="34" charset="0"/>
                <a:ea typeface="Yu Gothic" panose="020B0400000000000000" pitchFamily="34" charset="-128"/>
                <a:cs typeface="Times New Roman" panose="02020603050405020304" pitchFamily="18" charset="0"/>
              </a:rPr>
              <a:t>analysis</a:t>
            </a:r>
            <a:r>
              <a:rPr lang="fr-FR" sz="22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 :</a:t>
            </a:r>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r>
              <a:rPr lang="en-US" sz="22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To add: </a:t>
            </a:r>
          </a:p>
          <a:p>
            <a:pPr marL="685800" lvl="2">
              <a:lnSpc>
                <a:spcPct val="100000"/>
              </a:lnSpc>
              <a:spcBef>
                <a:spcPts val="1000"/>
              </a:spcBef>
            </a:pPr>
            <a:r>
              <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For FPC, there are only 4 SPL antennas/windows (zero contingency) </a:t>
            </a:r>
            <a:r>
              <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sym typeface="Wingdings" panose="05000000000000000000" pitchFamily="2" charset="2"/>
              </a:rPr>
              <a:t></a:t>
            </a:r>
            <a:r>
              <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 Extreme care is required for transport, cutting, new machining and EB welding</a:t>
            </a:r>
          </a:p>
          <a:p>
            <a:pPr marL="685800" lvl="2">
              <a:lnSpc>
                <a:spcPct val="100000"/>
              </a:lnSpc>
              <a:spcBef>
                <a:spcPts val="1000"/>
              </a:spcBef>
            </a:pPr>
            <a:r>
              <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For HOM, the next milestone 'BLA design report' due in a month, last exchanges ongoing</a:t>
            </a:r>
            <a:endParaRPr lang="en-GB" dirty="0"/>
          </a:p>
        </p:txBody>
      </p:sp>
    </p:spTree>
    <p:extLst>
      <p:ext uri="{BB962C8B-B14F-4D97-AF65-F5344CB8AC3E}">
        <p14:creationId xmlns:p14="http://schemas.microsoft.com/office/powerpoint/2010/main" val="1885118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C5CEB815-DF30-8AE8-EE52-124094F86E2B}"/>
              </a:ext>
            </a:extLst>
          </p:cNvPr>
          <p:cNvSpPr>
            <a:spLocks noChangeArrowheads="1"/>
          </p:cNvSpPr>
          <p:nvPr/>
        </p:nvSpPr>
        <p:spPr bwMode="auto">
          <a:xfrm>
            <a:off x="859536" y="1356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6" name="Tableau 5">
            <a:extLst>
              <a:ext uri="{FF2B5EF4-FFF2-40B4-BE49-F238E27FC236}">
                <a16:creationId xmlns:a16="http://schemas.microsoft.com/office/drawing/2014/main" id="{9ABA2031-97DE-A1BC-91CD-ED1F90AADB6D}"/>
              </a:ext>
            </a:extLst>
          </p:cNvPr>
          <p:cNvGraphicFramePr>
            <a:graphicFrameLocks noGrp="1"/>
          </p:cNvGraphicFramePr>
          <p:nvPr/>
        </p:nvGraphicFramePr>
        <p:xfrm>
          <a:off x="370115" y="1585588"/>
          <a:ext cx="11647714" cy="5044440"/>
        </p:xfrm>
        <a:graphic>
          <a:graphicData uri="http://schemas.openxmlformats.org/drawingml/2006/table">
            <a:tbl>
              <a:tblPr firstRow="1" bandRow="1">
                <a:tableStyleId>{5C22544A-7EE6-4342-B048-85BDC9FD1C3A}</a:tableStyleId>
              </a:tblPr>
              <a:tblGrid>
                <a:gridCol w="2676609">
                  <a:extLst>
                    <a:ext uri="{9D8B030D-6E8A-4147-A177-3AD203B41FA5}">
                      <a16:colId xmlns:a16="http://schemas.microsoft.com/office/drawing/2014/main" val="1289792822"/>
                    </a:ext>
                  </a:extLst>
                </a:gridCol>
                <a:gridCol w="1806712">
                  <a:extLst>
                    <a:ext uri="{9D8B030D-6E8A-4147-A177-3AD203B41FA5}">
                      <a16:colId xmlns:a16="http://schemas.microsoft.com/office/drawing/2014/main" val="2441948525"/>
                    </a:ext>
                  </a:extLst>
                </a:gridCol>
                <a:gridCol w="7164393">
                  <a:extLst>
                    <a:ext uri="{9D8B030D-6E8A-4147-A177-3AD203B41FA5}">
                      <a16:colId xmlns:a16="http://schemas.microsoft.com/office/drawing/2014/main" val="1220090176"/>
                    </a:ext>
                  </a:extLst>
                </a:gridCol>
              </a:tblGrid>
              <a:tr h="370840">
                <a:tc>
                  <a:txBody>
                    <a:bodyPr/>
                    <a:lstStyle/>
                    <a:p>
                      <a:pPr algn="ctr">
                        <a:spcAft>
                          <a:spcPts val="1000"/>
                        </a:spcAft>
                      </a:pPr>
                      <a:r>
                        <a:rPr lang="en-GB" sz="1800" kern="1600" dirty="0">
                          <a:effectLst/>
                        </a:rPr>
                        <a:t>Task</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1000"/>
                        </a:spcAft>
                      </a:pPr>
                      <a:r>
                        <a:rPr lang="en-GB" sz="1800" kern="1600" dirty="0">
                          <a:effectLst/>
                        </a:rPr>
                        <a:t>Status</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1000"/>
                        </a:spcAft>
                      </a:pPr>
                      <a:r>
                        <a:rPr lang="en-GB" sz="1800" kern="1600" dirty="0">
                          <a:effectLst/>
                        </a:rPr>
                        <a:t>Comments</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6316996"/>
                  </a:ext>
                </a:extLst>
              </a:tr>
              <a:tr h="370840">
                <a:tc>
                  <a:txBody>
                    <a:bodyPr/>
                    <a:lstStyle/>
                    <a:p>
                      <a:pPr marL="0" algn="just" defTabSz="914400" rtl="0" eaLnBrk="1" latinLnBrk="0" hangingPunct="1">
                        <a:spcAft>
                          <a:spcPts val="1000"/>
                        </a:spcAft>
                      </a:pPr>
                      <a:r>
                        <a:rPr lang="fr-FR" sz="1800" kern="1600" dirty="0">
                          <a:solidFill>
                            <a:schemeClr val="dk1"/>
                          </a:solidFill>
                          <a:effectLst/>
                          <a:latin typeface="+mn-lt"/>
                          <a:ea typeface="+mn-ea"/>
                          <a:cs typeface="+mn-cs"/>
                        </a:rPr>
                        <a:t>General coordination</a:t>
                      </a:r>
                    </a:p>
                  </a:txBody>
                  <a:tcPr marL="68580" marR="68580" marT="0" marB="0"/>
                </a:tc>
                <a:tc>
                  <a:txBody>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lang="en-GB" sz="1800" kern="1600" dirty="0">
                          <a:solidFill>
                            <a:schemeClr val="accent6"/>
                          </a:solidFill>
                          <a:effectLst/>
                        </a:rPr>
                        <a:t>Finished</a:t>
                      </a:r>
                      <a:endParaRPr lang="fr-FR" sz="1800" kern="1600" dirty="0">
                        <a:solidFill>
                          <a:schemeClr val="dk1"/>
                        </a:solidFill>
                        <a:effectLst/>
                        <a:latin typeface="+mn-lt"/>
                        <a:ea typeface="+mn-ea"/>
                        <a:cs typeface="+mn-cs"/>
                      </a:endParaRPr>
                    </a:p>
                  </a:txBody>
                  <a:tcPr marL="68580" marR="68580" marT="0" marB="0"/>
                </a:tc>
                <a:tc>
                  <a:txBody>
                    <a:bodyPr/>
                    <a:lstStyle/>
                    <a:p>
                      <a:pPr marL="0" algn="just" defTabSz="914400" rtl="0" eaLnBrk="1" latinLnBrk="0" hangingPunct="1">
                        <a:spcAft>
                          <a:spcPts val="1000"/>
                        </a:spcAft>
                      </a:pPr>
                      <a:r>
                        <a:rPr lang="fr-FR" sz="1800" kern="1600" dirty="0">
                          <a:solidFill>
                            <a:schemeClr val="dk1"/>
                          </a:solidFill>
                          <a:effectLst/>
                          <a:latin typeface="+mn-lt"/>
                          <a:ea typeface="+mn-ea"/>
                          <a:cs typeface="+mn-cs"/>
                        </a:rPr>
                        <a:t>Participation in the </a:t>
                      </a:r>
                      <a:r>
                        <a:rPr lang="fr-FR" sz="1800" kern="1600" dirty="0" err="1">
                          <a:solidFill>
                            <a:schemeClr val="dk1"/>
                          </a:solidFill>
                          <a:effectLst/>
                          <a:latin typeface="+mn-lt"/>
                          <a:ea typeface="+mn-ea"/>
                          <a:cs typeface="+mn-cs"/>
                        </a:rPr>
                        <a:t>periodic</a:t>
                      </a:r>
                      <a:r>
                        <a:rPr lang="fr-FR" sz="1800" kern="1600" dirty="0">
                          <a:solidFill>
                            <a:schemeClr val="dk1"/>
                          </a:solidFill>
                          <a:effectLst/>
                          <a:latin typeface="+mn-lt"/>
                          <a:ea typeface="+mn-ea"/>
                          <a:cs typeface="+mn-cs"/>
                        </a:rPr>
                        <a:t> report</a:t>
                      </a:r>
                    </a:p>
                  </a:txBody>
                  <a:tcPr marL="68580" marR="68580" marT="0" marB="0"/>
                </a:tc>
                <a:extLst>
                  <a:ext uri="{0D108BD9-81ED-4DB2-BD59-A6C34878D82A}">
                    <a16:rowId xmlns:a16="http://schemas.microsoft.com/office/drawing/2014/main" val="1693764225"/>
                  </a:ext>
                </a:extLst>
              </a:tr>
              <a:tr h="370840">
                <a:tc>
                  <a:txBody>
                    <a:bodyPr/>
                    <a:lstStyle/>
                    <a:p>
                      <a:pPr algn="just">
                        <a:spcAft>
                          <a:spcPts val="1000"/>
                        </a:spcAft>
                      </a:pPr>
                      <a:r>
                        <a:rPr lang="en-GB" sz="1800" kern="1600" dirty="0">
                          <a:effectLst/>
                        </a:rPr>
                        <a:t>FPC design</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1000"/>
                        </a:spcAft>
                      </a:pPr>
                      <a:r>
                        <a:rPr lang="en-GB" sz="1800" kern="1600" dirty="0">
                          <a:solidFill>
                            <a:schemeClr val="accent6"/>
                          </a:solidFill>
                          <a:effectLst/>
                        </a:rPr>
                        <a:t>Finished</a:t>
                      </a:r>
                      <a:endParaRPr lang="fr-FR" sz="18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gn="just">
                        <a:spcAft>
                          <a:spcPts val="1000"/>
                        </a:spcAft>
                      </a:pPr>
                      <a:r>
                        <a:rPr lang="en-US" sz="1800" kern="1600" dirty="0">
                          <a:solidFill>
                            <a:schemeClr val="dk1"/>
                          </a:solidFill>
                          <a:effectLst/>
                          <a:latin typeface="+mn-lt"/>
                          <a:ea typeface="+mn-ea"/>
                          <a:cs typeface="+mn-cs"/>
                        </a:rPr>
                        <a:t>Milestone completed: Calum Sharp et al., ‘FPC design report’, June 2025.</a:t>
                      </a:r>
                      <a:endParaRPr lang="fr-FR" sz="1800" kern="16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3733063964"/>
                  </a:ext>
                </a:extLst>
              </a:tr>
              <a:tr h="370840">
                <a:tc>
                  <a:txBody>
                    <a:bodyPr/>
                    <a:lstStyle/>
                    <a:p>
                      <a:pPr algn="just">
                        <a:spcAft>
                          <a:spcPts val="1000"/>
                        </a:spcAft>
                      </a:pPr>
                      <a:r>
                        <a:rPr lang="en-GB" sz="1800" kern="1600">
                          <a:effectLst/>
                        </a:rPr>
                        <a:t>FPC manufacture</a:t>
                      </a:r>
                      <a:endParaRPr lang="fr-FR" sz="180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1000"/>
                        </a:spcAft>
                      </a:pPr>
                      <a:r>
                        <a:rPr lang="en-GB" sz="1800" kern="1600">
                          <a:effectLst/>
                        </a:rPr>
                        <a:t>In progress</a:t>
                      </a:r>
                      <a:endParaRPr lang="fr-FR" sz="180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gn="just">
                        <a:spcAft>
                          <a:spcPts val="1000"/>
                        </a:spcAft>
                      </a:pPr>
                      <a:r>
                        <a:rPr lang="en-GB" sz="1800" kern="1600" dirty="0">
                          <a:effectLst/>
                        </a:rPr>
                        <a:t>Fabrication report : Milestone on January 2027</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4251455"/>
                  </a:ext>
                </a:extLst>
              </a:tr>
              <a:tr h="370840">
                <a:tc>
                  <a:txBody>
                    <a:bodyPr/>
                    <a:lstStyle/>
                    <a:p>
                      <a:pPr algn="just">
                        <a:spcAft>
                          <a:spcPts val="1000"/>
                        </a:spcAft>
                      </a:pPr>
                      <a:r>
                        <a:rPr lang="en-GB" sz="1800" kern="1600" dirty="0">
                          <a:effectLst/>
                        </a:rPr>
                        <a:t>FPC test</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1000"/>
                        </a:spcAft>
                      </a:pPr>
                      <a:r>
                        <a:rPr lang="en-GB" sz="1800" kern="1600" dirty="0">
                          <a:effectLst/>
                        </a:rPr>
                        <a:t>In progress</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gn="just">
                        <a:spcAft>
                          <a:spcPts val="1000"/>
                        </a:spcAft>
                      </a:pPr>
                      <a:r>
                        <a:rPr lang="en-GB" sz="1800" kern="1600" dirty="0">
                          <a:effectLst/>
                        </a:rPr>
                        <a:t>Test report: Milestone on June 2027</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5459834"/>
                  </a:ext>
                </a:extLst>
              </a:tr>
              <a:tr h="370840">
                <a:tc>
                  <a:txBody>
                    <a:bodyPr/>
                    <a:lstStyle/>
                    <a:p>
                      <a:pPr algn="just">
                        <a:spcAft>
                          <a:spcPts val="1000"/>
                        </a:spcAft>
                      </a:pPr>
                      <a:r>
                        <a:rPr lang="en-GB" sz="1800" kern="1600" dirty="0">
                          <a:effectLst/>
                        </a:rPr>
                        <a:t>HOMC design</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1000"/>
                        </a:spcAft>
                      </a:pPr>
                      <a:r>
                        <a:rPr lang="en-GB" sz="1800" kern="1600" dirty="0">
                          <a:solidFill>
                            <a:schemeClr val="accent6"/>
                          </a:solidFill>
                          <a:effectLst/>
                        </a:rPr>
                        <a:t>Finished</a:t>
                      </a:r>
                      <a:endParaRPr lang="fr-FR" sz="18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gn="just">
                        <a:spcAft>
                          <a:spcPts val="1000"/>
                        </a:spcAft>
                      </a:pPr>
                      <a:r>
                        <a:rPr lang="en-GB" sz="1800" kern="1600" dirty="0">
                          <a:effectLst/>
                        </a:rPr>
                        <a:t>Milestone completed: P. Duchesne et al., ‘800 MHz HOMC design report’ August 2025.</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2524927"/>
                  </a:ext>
                </a:extLst>
              </a:tr>
              <a:tr h="370840">
                <a:tc>
                  <a:txBody>
                    <a:bodyPr/>
                    <a:lstStyle/>
                    <a:p>
                      <a:pPr algn="just">
                        <a:spcAft>
                          <a:spcPts val="1000"/>
                        </a:spcAft>
                      </a:pPr>
                      <a:r>
                        <a:rPr lang="en-GB" sz="1800" kern="1600" dirty="0">
                          <a:effectLst/>
                        </a:rPr>
                        <a:t>HOMC manufacture</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1000"/>
                        </a:spcAft>
                      </a:pPr>
                      <a:r>
                        <a:rPr lang="en-GB" sz="1800" kern="1600" dirty="0">
                          <a:effectLst/>
                        </a:rPr>
                        <a:t>In progress</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gn="just">
                        <a:spcAft>
                          <a:spcPts val="1000"/>
                        </a:spcAft>
                      </a:pPr>
                      <a:r>
                        <a:rPr lang="en-GB" sz="1800" kern="1600" dirty="0">
                          <a:effectLst/>
                        </a:rPr>
                        <a:t>Fabrication report : Milestone on December 2026</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1693704"/>
                  </a:ext>
                </a:extLst>
              </a:tr>
              <a:tr h="555148">
                <a:tc>
                  <a:txBody>
                    <a:bodyPr/>
                    <a:lstStyle/>
                    <a:p>
                      <a:pPr algn="just">
                        <a:spcAft>
                          <a:spcPts val="1000"/>
                        </a:spcAft>
                      </a:pPr>
                      <a:r>
                        <a:rPr lang="en-GB" sz="1800" kern="1600" dirty="0">
                          <a:effectLst/>
                        </a:rPr>
                        <a:t>HOMC test</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1000"/>
                        </a:spcAft>
                      </a:pPr>
                      <a:r>
                        <a:rPr lang="en-GB" sz="1800" kern="1600">
                          <a:effectLst/>
                        </a:rPr>
                        <a:t>To do</a:t>
                      </a:r>
                      <a:endParaRPr lang="fr-FR" sz="180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gn="just">
                        <a:spcAft>
                          <a:spcPts val="1000"/>
                        </a:spcAft>
                      </a:pPr>
                      <a:r>
                        <a:rPr lang="en-GB" sz="1800" kern="1600" dirty="0">
                          <a:effectLst/>
                        </a:rPr>
                        <a:t>Test report : Milestone on March 2027</a:t>
                      </a:r>
                      <a:endParaRPr lang="fr-FR" sz="1800" dirty="0">
                        <a:effectLst/>
                      </a:endParaRPr>
                    </a:p>
                    <a:p>
                      <a:pPr lvl="0" algn="just">
                        <a:spcAft>
                          <a:spcPts val="1000"/>
                        </a:spcAft>
                      </a:pPr>
                      <a:r>
                        <a:rPr lang="en-GB" sz="1800" kern="1600" dirty="0">
                          <a:effectLst/>
                        </a:rPr>
                        <a:t>Report qualification: Deliverable on September 2027</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8513611"/>
                  </a:ext>
                </a:extLst>
              </a:tr>
              <a:tr h="370840">
                <a:tc>
                  <a:txBody>
                    <a:bodyPr/>
                    <a:lstStyle/>
                    <a:p>
                      <a:pPr algn="just">
                        <a:spcAft>
                          <a:spcPts val="1000"/>
                        </a:spcAft>
                      </a:pPr>
                      <a:r>
                        <a:rPr lang="en-GB" sz="1800" kern="1600">
                          <a:effectLst/>
                        </a:rPr>
                        <a:t>BLA design</a:t>
                      </a:r>
                      <a:endParaRPr lang="fr-FR" sz="180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1000"/>
                        </a:spcAft>
                      </a:pPr>
                      <a:r>
                        <a:rPr lang="en-GB" sz="1800" kern="1600" dirty="0">
                          <a:solidFill>
                            <a:schemeClr val="accent6"/>
                          </a:solidFill>
                          <a:effectLst/>
                        </a:rPr>
                        <a:t>Finished</a:t>
                      </a:r>
                      <a:endParaRPr lang="fr-FR" sz="18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gn="just">
                        <a:spcAft>
                          <a:spcPts val="1000"/>
                        </a:spcAft>
                      </a:pPr>
                      <a:r>
                        <a:rPr lang="en-US" sz="1800" dirty="0">
                          <a:effectLst/>
                        </a:rPr>
                        <a:t>M</a:t>
                      </a:r>
                      <a:r>
                        <a:rPr lang="en-GB" sz="1800" kern="1600" dirty="0" err="1">
                          <a:effectLst/>
                        </a:rPr>
                        <a:t>ilestone</a:t>
                      </a:r>
                      <a:r>
                        <a:rPr lang="en-GB" sz="1800" kern="1600" dirty="0">
                          <a:effectLst/>
                        </a:rPr>
                        <a:t> completed: </a:t>
                      </a:r>
                      <a:r>
                        <a:rPr lang="en-GB" sz="1800" kern="1600" dirty="0" err="1">
                          <a:effectLst/>
                        </a:rPr>
                        <a:t>D.Giove</a:t>
                      </a:r>
                      <a:r>
                        <a:rPr lang="en-GB" sz="1800" kern="1600" dirty="0">
                          <a:effectLst/>
                        </a:rPr>
                        <a:t> at al., ‘ BLA design report’, May 2026</a:t>
                      </a:r>
                      <a:r>
                        <a:rPr lang="en-GB" sz="1800" dirty="0">
                          <a:effectLst/>
                        </a:rPr>
                        <a:t> </a:t>
                      </a:r>
                      <a:endParaRPr lang="fr-FR" sz="1800" dirty="0">
                        <a:effectLst/>
                      </a:endParaRPr>
                    </a:p>
                  </a:txBody>
                  <a:tcPr marL="68580" marR="68580" marT="0" marB="0"/>
                </a:tc>
                <a:extLst>
                  <a:ext uri="{0D108BD9-81ED-4DB2-BD59-A6C34878D82A}">
                    <a16:rowId xmlns:a16="http://schemas.microsoft.com/office/drawing/2014/main" val="7476191"/>
                  </a:ext>
                </a:extLst>
              </a:tr>
              <a:tr h="370840">
                <a:tc>
                  <a:txBody>
                    <a:bodyPr/>
                    <a:lstStyle/>
                    <a:p>
                      <a:pPr algn="just">
                        <a:spcAft>
                          <a:spcPts val="1000"/>
                        </a:spcAft>
                      </a:pPr>
                      <a:r>
                        <a:rPr lang="en-GB" sz="1800" kern="1600">
                          <a:effectLst/>
                        </a:rPr>
                        <a:t>BLA manufacture </a:t>
                      </a:r>
                      <a:endParaRPr lang="fr-FR" sz="180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1000"/>
                        </a:spcAft>
                      </a:pPr>
                      <a:r>
                        <a:rPr lang="en-GB" sz="1800" kern="1600" dirty="0">
                          <a:effectLst/>
                        </a:rPr>
                        <a:t>In progress</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gn="just">
                        <a:spcAft>
                          <a:spcPts val="1000"/>
                        </a:spcAft>
                      </a:pPr>
                      <a:r>
                        <a:rPr lang="en-US" sz="1800" dirty="0">
                          <a:effectLst/>
                        </a:rPr>
                        <a:t>Engineering report: </a:t>
                      </a:r>
                      <a:r>
                        <a:rPr lang="en-GB" sz="1800" kern="1600" dirty="0">
                          <a:effectLst/>
                        </a:rPr>
                        <a:t>Milestone on August 2026</a:t>
                      </a:r>
                      <a:endParaRPr lang="fr-FR" sz="1800" dirty="0">
                        <a:effectLst/>
                      </a:endParaRPr>
                    </a:p>
                  </a:txBody>
                  <a:tcPr marL="68580" marR="68580" marT="0" marB="0"/>
                </a:tc>
                <a:extLst>
                  <a:ext uri="{0D108BD9-81ED-4DB2-BD59-A6C34878D82A}">
                    <a16:rowId xmlns:a16="http://schemas.microsoft.com/office/drawing/2014/main" val="2202174483"/>
                  </a:ext>
                </a:extLst>
              </a:tr>
              <a:tr h="370840">
                <a:tc>
                  <a:txBody>
                    <a:bodyPr/>
                    <a:lstStyle/>
                    <a:p>
                      <a:pPr algn="just">
                        <a:spcAft>
                          <a:spcPts val="1000"/>
                        </a:spcAft>
                      </a:pPr>
                      <a:r>
                        <a:rPr lang="en-GB" sz="1800" kern="1600">
                          <a:effectLst/>
                        </a:rPr>
                        <a:t>BLA ceramics test</a:t>
                      </a:r>
                      <a:endParaRPr lang="fr-FR" sz="180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1000"/>
                        </a:spcAft>
                      </a:pPr>
                      <a:r>
                        <a:rPr lang="en-GB" sz="1800" kern="1600" dirty="0">
                          <a:effectLst/>
                        </a:rPr>
                        <a:t>In progress</a:t>
                      </a:r>
                      <a:endParaRPr lang="fr-FR" sz="18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gn="just">
                        <a:spcAft>
                          <a:spcPts val="1000"/>
                        </a:spcAft>
                      </a:pPr>
                      <a:r>
                        <a:rPr lang="en-US" sz="1800" dirty="0">
                          <a:effectLst/>
                        </a:rPr>
                        <a:t>Test report : </a:t>
                      </a:r>
                      <a:r>
                        <a:rPr lang="en-GB" sz="1800" kern="1600" dirty="0">
                          <a:effectLst/>
                        </a:rPr>
                        <a:t>Milestone on March 2027</a:t>
                      </a:r>
                      <a:endParaRPr lang="fr-FR" sz="1800" dirty="0">
                        <a:effectLst/>
                      </a:endParaRPr>
                    </a:p>
                    <a:p>
                      <a:pPr lvl="0" algn="just">
                        <a:spcAft>
                          <a:spcPts val="1000"/>
                        </a:spcAft>
                      </a:pPr>
                      <a:r>
                        <a:rPr lang="en-US" sz="1800" dirty="0">
                          <a:effectLst/>
                        </a:rPr>
                        <a:t>Report qualification: </a:t>
                      </a:r>
                      <a:r>
                        <a:rPr lang="en-GB" sz="1800" kern="1600" dirty="0">
                          <a:effectLst/>
                        </a:rPr>
                        <a:t>Deliverable on </a:t>
                      </a:r>
                      <a:r>
                        <a:rPr lang="en-US" sz="1800" dirty="0">
                          <a:effectLst/>
                        </a:rPr>
                        <a:t>September 2027</a:t>
                      </a:r>
                      <a:endParaRPr lang="fr-FR" sz="1800" dirty="0">
                        <a:effectLst/>
                      </a:endParaRPr>
                    </a:p>
                  </a:txBody>
                  <a:tcPr marL="68580" marR="68580" marT="0" marB="0"/>
                </a:tc>
                <a:extLst>
                  <a:ext uri="{0D108BD9-81ED-4DB2-BD59-A6C34878D82A}">
                    <a16:rowId xmlns:a16="http://schemas.microsoft.com/office/drawing/2014/main" val="3447268964"/>
                  </a:ext>
                </a:extLst>
              </a:tr>
            </a:tbl>
          </a:graphicData>
        </a:graphic>
      </p:graphicFrame>
      <p:sp>
        <p:nvSpPr>
          <p:cNvPr id="17" name="TextBox 3">
            <a:extLst>
              <a:ext uri="{FF2B5EF4-FFF2-40B4-BE49-F238E27FC236}">
                <a16:creationId xmlns:a16="http://schemas.microsoft.com/office/drawing/2014/main" id="{D7D6E9BC-C897-DF5B-26CF-9AE8C74C4555}"/>
              </a:ext>
            </a:extLst>
          </p:cNvPr>
          <p:cNvSpPr txBox="1"/>
          <p:nvPr/>
        </p:nvSpPr>
        <p:spPr>
          <a:xfrm>
            <a:off x="3418115" y="315684"/>
            <a:ext cx="8043997"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achievements of Task 4.1</a:t>
            </a:r>
          </a:p>
          <a:p>
            <a:r>
              <a:rPr lang="en-US" sz="2400" b="1" dirty="0">
                <a:solidFill>
                  <a:schemeClr val="bg2">
                    <a:lumMod val="50000"/>
                  </a:schemeClr>
                </a:solidFill>
              </a:rPr>
              <a:t>General coordination  </a:t>
            </a:r>
          </a:p>
        </p:txBody>
      </p:sp>
    </p:spTree>
    <p:extLst>
      <p:ext uri="{BB962C8B-B14F-4D97-AF65-F5344CB8AC3E}">
        <p14:creationId xmlns:p14="http://schemas.microsoft.com/office/powerpoint/2010/main" val="23991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CFD807-6BFA-5F75-585F-038BB87B589A}"/>
              </a:ext>
            </a:extLst>
          </p:cNvPr>
          <p:cNvSpPr txBox="1"/>
          <p:nvPr/>
        </p:nvSpPr>
        <p:spPr>
          <a:xfrm>
            <a:off x="3910655" y="226449"/>
            <a:ext cx="8117350" cy="1846659"/>
          </a:xfrm>
          <a:prstGeom prst="rect">
            <a:avLst/>
          </a:prstGeom>
          <a:noFill/>
        </p:spPr>
        <p:txBody>
          <a:bodyPr wrap="none" rtlCol="0">
            <a:spAutoFit/>
          </a:bodyPr>
          <a:lstStyle/>
          <a:p>
            <a:r>
              <a:rPr lang="en-US" sz="2400" b="1" dirty="0">
                <a:solidFill>
                  <a:schemeClr val="bg2">
                    <a:lumMod val="50000"/>
                  </a:schemeClr>
                </a:solidFill>
              </a:rPr>
              <a:t>WP4: HOM dampers and FPC</a:t>
            </a:r>
            <a:endParaRPr lang="en-US" sz="2400" b="1" dirty="0">
              <a:solidFill>
                <a:schemeClr val="bg2">
                  <a:lumMod val="50000"/>
                </a:schemeClr>
              </a:solidFill>
              <a:highlight>
                <a:srgbClr val="FFFF00"/>
              </a:highlight>
            </a:endParaRP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CERN, CNRS ( </a:t>
            </a:r>
            <a:r>
              <a:rPr kumimoji="0" lang="en-US" sz="1800" b="1" i="0" u="none" strike="noStrike" kern="1200" cap="none" spc="0" normalizeH="0" baseline="0" noProof="0" dirty="0" err="1">
                <a:ln>
                  <a:noFill/>
                </a:ln>
                <a:solidFill>
                  <a:schemeClr val="bg2">
                    <a:lumMod val="50000"/>
                  </a:schemeClr>
                </a:solidFill>
                <a:effectLst/>
                <a:uLnTx/>
                <a:uFillTx/>
                <a:latin typeface="Calibri"/>
                <a:ea typeface="ＭＳ Ｐゴシック" charset="0"/>
              </a:rPr>
              <a:t>IJCLab</a:t>
            </a:r>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 LPSC), INFN</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Convener: Y. GOMEZ MARTINEZ (CNRS/LPSC)</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Main contacts with other partners: V. PARMA (CERN), P. DUCHESNE (CNRS/</a:t>
            </a:r>
            <a:r>
              <a:rPr kumimoji="0" lang="en-US" sz="1800" b="1" i="0" u="none" strike="noStrike" kern="1200" cap="none" spc="0" normalizeH="0" baseline="0" noProof="0" dirty="0" err="1">
                <a:ln>
                  <a:noFill/>
                </a:ln>
                <a:solidFill>
                  <a:schemeClr val="bg2">
                    <a:lumMod val="50000"/>
                  </a:schemeClr>
                </a:solidFill>
                <a:effectLst/>
                <a:uLnTx/>
                <a:uFillTx/>
                <a:latin typeface="Calibri"/>
                <a:ea typeface="ＭＳ Ｐゴシック" charset="0"/>
              </a:rPr>
              <a:t>IJCLab</a:t>
            </a:r>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 </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D. GIOVE (deputy INFN)</a:t>
            </a:r>
          </a:p>
          <a:p>
            <a:endParaRPr lang="en-BE" b="1" dirty="0">
              <a:solidFill>
                <a:schemeClr val="bg2">
                  <a:lumMod val="50000"/>
                </a:schemeClr>
              </a:solidFill>
            </a:endParaRPr>
          </a:p>
        </p:txBody>
      </p:sp>
      <p:sp>
        <p:nvSpPr>
          <p:cNvPr id="5" name="TextBox 4">
            <a:extLst>
              <a:ext uri="{FF2B5EF4-FFF2-40B4-BE49-F238E27FC236}">
                <a16:creationId xmlns:a16="http://schemas.microsoft.com/office/drawing/2014/main" id="{95F84323-17F1-884D-6FDE-73259D549291}"/>
              </a:ext>
            </a:extLst>
          </p:cNvPr>
          <p:cNvSpPr txBox="1"/>
          <p:nvPr/>
        </p:nvSpPr>
        <p:spPr>
          <a:xfrm>
            <a:off x="413656" y="1793567"/>
            <a:ext cx="11157857" cy="5062924"/>
          </a:xfrm>
          <a:prstGeom prst="rect">
            <a:avLst/>
          </a:prstGeom>
          <a:noFill/>
        </p:spPr>
        <p:txBody>
          <a:bodyPr wrap="square" rtlCol="0">
            <a:spAutoFit/>
          </a:bodyPr>
          <a:lstStyle/>
          <a:p>
            <a:r>
              <a:rPr lang="en-US" sz="1700" b="1" i="1" dirty="0">
                <a:latin typeface="Helvetica" pitchFamily="2" charset="0"/>
              </a:rPr>
              <a:t>Context : </a:t>
            </a:r>
          </a:p>
          <a:p>
            <a:r>
              <a:rPr lang="en-US" sz="1700" i="1" dirty="0">
                <a:effectLst/>
                <a:latin typeface="Helvetica" pitchFamily="2" charset="0"/>
              </a:rPr>
              <a:t>-</a:t>
            </a:r>
            <a:r>
              <a:rPr lang="en-US" sz="1700" i="1" u="sng" dirty="0">
                <a:latin typeface="Helvetica" pitchFamily="2" charset="0"/>
              </a:rPr>
              <a:t>Fundamental Power Couplers (FPCs</a:t>
            </a:r>
            <a:r>
              <a:rPr lang="en-US" sz="1700" i="1" dirty="0">
                <a:latin typeface="Helvetica" pitchFamily="2" charset="0"/>
              </a:rPr>
              <a:t>) introduce power into the cavities at their </a:t>
            </a:r>
            <a:r>
              <a:rPr lang="en-US" sz="1700" i="1" u="sng" dirty="0">
                <a:latin typeface="Helvetica" pitchFamily="2" charset="0"/>
              </a:rPr>
              <a:t>Fundamental Mode (FM) </a:t>
            </a:r>
            <a:r>
              <a:rPr lang="en-US" sz="1700" i="1" dirty="0">
                <a:latin typeface="Helvetica" pitchFamily="2" charset="0"/>
              </a:rPr>
              <a:t>to accelerate the beam</a:t>
            </a:r>
          </a:p>
          <a:p>
            <a:r>
              <a:rPr lang="en-US" sz="1700" i="1" dirty="0">
                <a:effectLst/>
                <a:latin typeface="Helvetica" pitchFamily="2" charset="0"/>
              </a:rPr>
              <a:t>-</a:t>
            </a:r>
            <a:r>
              <a:rPr lang="en-US" sz="1700" i="1" u="sng" dirty="0">
                <a:effectLst/>
                <a:latin typeface="Helvetica" pitchFamily="2" charset="0"/>
              </a:rPr>
              <a:t>High order modes (HOM) </a:t>
            </a:r>
            <a:r>
              <a:rPr lang="en-US" sz="1700" i="1" dirty="0">
                <a:effectLst/>
                <a:latin typeface="Helvetica" pitchFamily="2" charset="0"/>
              </a:rPr>
              <a:t>can be excited in cavities by high-power beams. Energy Recovery </a:t>
            </a:r>
            <a:r>
              <a:rPr lang="en-US" sz="1700" i="1" dirty="0" err="1">
                <a:effectLst/>
                <a:latin typeface="Helvetica" pitchFamily="2" charset="0"/>
              </a:rPr>
              <a:t>Linacs</a:t>
            </a:r>
            <a:r>
              <a:rPr lang="en-US" sz="1700" i="1" dirty="0">
                <a:effectLst/>
                <a:latin typeface="Helvetica" pitchFamily="2" charset="0"/>
              </a:rPr>
              <a:t> (as </a:t>
            </a:r>
            <a:r>
              <a:rPr lang="en-US" sz="1700" i="1" dirty="0">
                <a:solidFill>
                  <a:schemeClr val="accent6"/>
                </a:solidFill>
                <a:effectLst/>
                <a:latin typeface="Helvetica" pitchFamily="2" charset="0"/>
              </a:rPr>
              <a:t>PERLE and </a:t>
            </a:r>
            <a:r>
              <a:rPr lang="en-US" sz="1700" i="1" dirty="0" err="1">
                <a:solidFill>
                  <a:schemeClr val="accent6"/>
                </a:solidFill>
                <a:effectLst/>
                <a:latin typeface="Helvetica" pitchFamily="2" charset="0"/>
              </a:rPr>
              <a:t>BriXSinO</a:t>
            </a:r>
            <a:r>
              <a:rPr lang="en-US" sz="1700" i="1" dirty="0">
                <a:effectLst/>
                <a:latin typeface="Helvetica" pitchFamily="2" charset="0"/>
              </a:rPr>
              <a:t>) are particularly subject to </a:t>
            </a:r>
            <a:r>
              <a:rPr lang="en-US" sz="1700" i="1" dirty="0">
                <a:latin typeface="Helvetica" pitchFamily="2" charset="0"/>
              </a:rPr>
              <a:t>H</a:t>
            </a:r>
            <a:r>
              <a:rPr lang="en-US" sz="1700" i="1" dirty="0">
                <a:effectLst/>
                <a:latin typeface="Helvetica" pitchFamily="2" charset="0"/>
              </a:rPr>
              <a:t>OM excitations due to recirculation of high-current beams. Improper extraction of HOMs can </a:t>
            </a:r>
            <a:r>
              <a:rPr lang="en-US" sz="1700" i="1" dirty="0">
                <a:latin typeface="Helvetica" pitchFamily="2" charset="0"/>
              </a:rPr>
              <a:t>strongly limit the beam intensity due to beam breakup instabilities and induce excessive RF losses in the superconducting cavity walls. </a:t>
            </a:r>
          </a:p>
          <a:p>
            <a:r>
              <a:rPr lang="en-US" sz="1700" b="1" i="1" dirty="0">
                <a:latin typeface="Helvetica" pitchFamily="2" charset="0"/>
              </a:rPr>
              <a:t>HOM dampers </a:t>
            </a:r>
            <a:r>
              <a:rPr lang="en-US" sz="1700" i="1" dirty="0">
                <a:latin typeface="Helvetica" pitchFamily="2" charset="0"/>
              </a:rPr>
              <a:t>deposit them into loads at higher temperatures reducing significantly cryogenic heat loads: </a:t>
            </a:r>
          </a:p>
          <a:p>
            <a:pPr marL="742950" lvl="1" indent="-285750">
              <a:buFont typeface="Arial" panose="020B0604020202020204" pitchFamily="34" charset="0"/>
              <a:buChar char="•"/>
            </a:pPr>
            <a:r>
              <a:rPr lang="en-US" sz="1700" i="1" dirty="0">
                <a:latin typeface="Helvetica" pitchFamily="2" charset="0"/>
              </a:rPr>
              <a:t>HOM </a:t>
            </a:r>
            <a:r>
              <a:rPr lang="en-US" sz="1700" i="1" dirty="0">
                <a:effectLst/>
                <a:latin typeface="Helvetica" pitchFamily="2" charset="0"/>
              </a:rPr>
              <a:t>couplers damp the HOMs trapped in the cavity </a:t>
            </a:r>
          </a:p>
          <a:p>
            <a:pPr marL="742950" lvl="1" indent="-285750">
              <a:buFont typeface="Arial" panose="020B0604020202020204" pitchFamily="34" charset="0"/>
              <a:buChar char="•"/>
            </a:pPr>
            <a:r>
              <a:rPr lang="en-US" sz="1700" i="1" u="sng" dirty="0">
                <a:latin typeface="Helvetica" pitchFamily="2" charset="0"/>
              </a:rPr>
              <a:t>B</a:t>
            </a:r>
            <a:r>
              <a:rPr lang="en-US" sz="1700" i="1" u="sng" dirty="0">
                <a:effectLst/>
                <a:latin typeface="Helvetica" pitchFamily="2" charset="0"/>
              </a:rPr>
              <a:t>eam-Line Absorbers (BLAs</a:t>
            </a:r>
            <a:r>
              <a:rPr lang="en-US" sz="1700" i="1" dirty="0">
                <a:effectLst/>
                <a:latin typeface="Helvetica" pitchFamily="2" charset="0"/>
              </a:rPr>
              <a:t>) damp the HOMs propagating through the beam pipes. </a:t>
            </a:r>
            <a:endParaRPr lang="en-US" sz="1700" i="1" dirty="0">
              <a:latin typeface="Helvetica" pitchFamily="2" charset="0"/>
            </a:endParaRPr>
          </a:p>
          <a:p>
            <a:pPr marL="742950" lvl="1" indent="-285750">
              <a:buFont typeface="Arial" panose="020B0604020202020204" pitchFamily="34" charset="0"/>
              <a:buChar char="•"/>
            </a:pPr>
            <a:endParaRPr lang="en-US" sz="1700" i="1" dirty="0">
              <a:latin typeface="Helvetica" pitchFamily="2" charset="0"/>
            </a:endParaRPr>
          </a:p>
          <a:p>
            <a:r>
              <a:rPr lang="en-US" sz="1700" b="1" i="1" dirty="0">
                <a:latin typeface="Helvetica" pitchFamily="2" charset="0"/>
              </a:rPr>
              <a:t>WP4: Main goals </a:t>
            </a:r>
          </a:p>
          <a:p>
            <a:pPr marL="285750" indent="-285750">
              <a:buFont typeface="Arial" panose="020B0604020202020204" pitchFamily="34" charset="0"/>
              <a:buChar char="•"/>
            </a:pPr>
            <a:r>
              <a:rPr lang="en-US" sz="1700" i="1" dirty="0">
                <a:latin typeface="Helvetica" pitchFamily="2" charset="0"/>
              </a:rPr>
              <a:t>Ensure that </a:t>
            </a:r>
            <a:r>
              <a:rPr lang="en-US" sz="1700" i="1" dirty="0">
                <a:solidFill>
                  <a:schemeClr val="accent6"/>
                </a:solidFill>
                <a:latin typeface="Helvetica" pitchFamily="2" charset="0"/>
              </a:rPr>
              <a:t>4 sustainable FPCs and HOM couplers are ready for integration into the PERLE cryomodule of WP6. </a:t>
            </a:r>
          </a:p>
          <a:p>
            <a:pPr marL="285750" indent="-285750" algn="just">
              <a:buFont typeface="Arial" panose="020B0604020202020204" pitchFamily="34" charset="0"/>
              <a:buChar char="•"/>
            </a:pPr>
            <a:r>
              <a:rPr lang="en-US" sz="1700" i="1" dirty="0">
                <a:latin typeface="Helvetica" pitchFamily="2" charset="0"/>
              </a:rPr>
              <a:t>Ensure that</a:t>
            </a:r>
            <a:r>
              <a:rPr lang="en-US" sz="1700" i="1" dirty="0">
                <a:solidFill>
                  <a:srgbClr val="0070C0"/>
                </a:solidFill>
                <a:latin typeface="Helvetica" pitchFamily="2" charset="0"/>
              </a:rPr>
              <a:t> </a:t>
            </a:r>
            <a:r>
              <a:rPr lang="en-US" sz="1700" i="1" dirty="0">
                <a:solidFill>
                  <a:schemeClr val="accent6"/>
                </a:solidFill>
                <a:latin typeface="Helvetica" pitchFamily="2" charset="0"/>
              </a:rPr>
              <a:t>a BLA is ready for integration into </a:t>
            </a:r>
            <a:r>
              <a:rPr lang="en-US" sz="1700" i="1" dirty="0" err="1">
                <a:solidFill>
                  <a:schemeClr val="accent6"/>
                </a:solidFill>
                <a:latin typeface="Helvetica" pitchFamily="2" charset="0"/>
              </a:rPr>
              <a:t>BriXSinO</a:t>
            </a:r>
            <a:r>
              <a:rPr lang="en-US" sz="1700" i="1" dirty="0">
                <a:solidFill>
                  <a:schemeClr val="accent6"/>
                </a:solidFill>
                <a:latin typeface="Helvetica" pitchFamily="2" charset="0"/>
              </a:rPr>
              <a:t> cryomodule and explore various ceramic materials for the BLA </a:t>
            </a:r>
            <a:r>
              <a:rPr lang="en-US" sz="1700" i="1" dirty="0">
                <a:latin typeface="Helvetica" pitchFamily="2" charset="0"/>
              </a:rPr>
              <a:t>applications </a:t>
            </a:r>
            <a:r>
              <a:rPr lang="en-US" sz="1700" i="1" dirty="0">
                <a:solidFill>
                  <a:schemeClr val="accent6"/>
                </a:solidFill>
                <a:latin typeface="Helvetica" pitchFamily="2" charset="0"/>
              </a:rPr>
              <a:t>at cryogenic temperature</a:t>
            </a:r>
            <a:r>
              <a:rPr lang="en-US" sz="1700" i="1" dirty="0">
                <a:latin typeface="Helvetica" pitchFamily="2" charset="0"/>
              </a:rPr>
              <a:t>. </a:t>
            </a:r>
          </a:p>
          <a:p>
            <a:pPr marL="285750" indent="-285750" algn="just">
              <a:buFont typeface="Arial" panose="020B0604020202020204" pitchFamily="34" charset="0"/>
              <a:buChar char="•"/>
            </a:pPr>
            <a:r>
              <a:rPr lang="en-US" sz="1700" i="1" dirty="0">
                <a:latin typeface="Helvetica" pitchFamily="2" charset="0"/>
              </a:rPr>
              <a:t>Focusing o, </a:t>
            </a:r>
            <a:r>
              <a:rPr lang="en-US" sz="1700" i="1" dirty="0">
                <a:solidFill>
                  <a:schemeClr val="accent6"/>
                </a:solidFill>
                <a:latin typeface="Helvetica" pitchFamily="2" charset="0"/>
              </a:rPr>
              <a:t>thermal design optimization </a:t>
            </a:r>
            <a:r>
              <a:rPr lang="en-US" sz="1700" i="1" dirty="0">
                <a:latin typeface="Helvetica" pitchFamily="2" charset="0"/>
              </a:rPr>
              <a:t>because is of utmost importance as FPCs and HOM dampers can account for half of the cryogenic load on a Linac (estimated on the Cornell CBETA ERL Linac)’</a:t>
            </a:r>
          </a:p>
          <a:p>
            <a:endParaRPr lang="en-US" sz="1700" i="1" strike="sngStrike" dirty="0">
              <a:latin typeface="Helvetica" pitchFamily="2" charset="0"/>
            </a:endParaRPr>
          </a:p>
        </p:txBody>
      </p:sp>
      <p:sp>
        <p:nvSpPr>
          <p:cNvPr id="2" name="Espace réservé du numéro de diapositive 1">
            <a:extLst>
              <a:ext uri="{FF2B5EF4-FFF2-40B4-BE49-F238E27FC236}">
                <a16:creationId xmlns:a16="http://schemas.microsoft.com/office/drawing/2014/main" id="{86B5586D-A156-CCDF-0834-0340E0597C32}"/>
              </a:ext>
            </a:extLst>
          </p:cNvPr>
          <p:cNvSpPr>
            <a:spLocks noGrp="1"/>
          </p:cNvSpPr>
          <p:nvPr>
            <p:ph type="sldNum" sz="quarter" idx="12"/>
          </p:nvPr>
        </p:nvSpPr>
        <p:spPr/>
        <p:txBody>
          <a:bodyPr/>
          <a:lstStyle/>
          <a:p>
            <a:fld id="{4068FCCF-9A80-B240-8D85-84F960565AFA}" type="slidenum">
              <a:rPr lang="en-BE" smtClean="0"/>
              <a:t>23</a:t>
            </a:fld>
            <a:endParaRPr lang="en-BE" dirty="0"/>
          </a:p>
        </p:txBody>
      </p:sp>
    </p:spTree>
    <p:extLst>
      <p:ext uri="{BB962C8B-B14F-4D97-AF65-F5344CB8AC3E}">
        <p14:creationId xmlns:p14="http://schemas.microsoft.com/office/powerpoint/2010/main" val="193469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814BA34D-5827-4649-8F79-0503DA32839A}"/>
              </a:ext>
            </a:extLst>
          </p:cNvPr>
          <p:cNvSpPr>
            <a:spLocks noGrp="1"/>
          </p:cNvSpPr>
          <p:nvPr>
            <p:ph type="ctrTitle"/>
          </p:nvPr>
        </p:nvSpPr>
        <p:spPr>
          <a:xfrm>
            <a:off x="162838" y="2094477"/>
            <a:ext cx="11834090" cy="2387600"/>
          </a:xfrm>
        </p:spPr>
        <p:txBody>
          <a:bodyPr>
            <a:normAutofit fontScale="90000"/>
          </a:bodyPr>
          <a:lstStyle/>
          <a:p>
            <a:r>
              <a:rPr lang="en-US" dirty="0"/>
              <a:t>WP4: </a:t>
            </a:r>
            <a:r>
              <a:rPr lang="en-US" sz="6000" dirty="0"/>
              <a:t>High-Order Mode (HOM) dampers &amp; Fundamental Power couplers (FPC)</a:t>
            </a:r>
            <a:r>
              <a:rPr lang="en-US" dirty="0"/>
              <a:t> </a:t>
            </a:r>
            <a:br>
              <a:rPr lang="en-US" dirty="0"/>
            </a:br>
            <a:r>
              <a:rPr lang="en-US" sz="4800" dirty="0"/>
              <a:t>Berlin meeting, April 23, 2025</a:t>
            </a:r>
            <a:endParaRPr lang="en-US" dirty="0"/>
          </a:p>
        </p:txBody>
      </p:sp>
      <p:sp>
        <p:nvSpPr>
          <p:cNvPr id="3" name="Sous-titre 2">
            <a:extLst>
              <a:ext uri="{FF2B5EF4-FFF2-40B4-BE49-F238E27FC236}">
                <a16:creationId xmlns:a16="http://schemas.microsoft.com/office/drawing/2014/main" id="{0E431EAB-E5CE-4071-B31E-6233FCC722A2}"/>
              </a:ext>
            </a:extLst>
          </p:cNvPr>
          <p:cNvSpPr>
            <a:spLocks noGrp="1"/>
          </p:cNvSpPr>
          <p:nvPr>
            <p:ph type="subTitle" idx="1"/>
          </p:nvPr>
        </p:nvSpPr>
        <p:spPr>
          <a:xfrm>
            <a:off x="2959223" y="4482077"/>
            <a:ext cx="6273553" cy="1244600"/>
          </a:xfrm>
        </p:spPr>
        <p:txBody>
          <a:bodyPr>
            <a:normAutofit lnSpcReduction="10000"/>
          </a:bodyPr>
          <a:lstStyle/>
          <a:p>
            <a:endParaRPr lang="en-US" sz="2000" dirty="0"/>
          </a:p>
          <a:p>
            <a:r>
              <a:rPr lang="en-US" sz="1200" dirty="0"/>
              <a:t>All information contained in this presentation and any accompanying documents is for iSAS project only, and must be treated as strictly confidential.</a:t>
            </a:r>
          </a:p>
          <a:p>
            <a:r>
              <a:rPr lang="en-US" sz="1200" dirty="0"/>
              <a:t>Any dissemination, distribution or other use of this information without the consent of its owner is prohibited.</a:t>
            </a:r>
          </a:p>
        </p:txBody>
      </p:sp>
      <p:sp>
        <p:nvSpPr>
          <p:cNvPr id="12" name="Rectangle 8">
            <a:extLst>
              <a:ext uri="{FF2B5EF4-FFF2-40B4-BE49-F238E27FC236}">
                <a16:creationId xmlns:a16="http://schemas.microsoft.com/office/drawing/2014/main" id="{53C634DB-7A80-4488-BC83-CEA906ADD490}"/>
              </a:ext>
            </a:extLst>
          </p:cNvPr>
          <p:cNvSpPr>
            <a:spLocks noChangeArrowheads="1"/>
          </p:cNvSpPr>
          <p:nvPr/>
        </p:nvSpPr>
        <p:spPr bwMode="auto">
          <a:xfrm>
            <a:off x="0" y="54980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5" name="Picture 102">
            <a:extLst>
              <a:ext uri="{FF2B5EF4-FFF2-40B4-BE49-F238E27FC236}">
                <a16:creationId xmlns:a16="http://schemas.microsoft.com/office/drawing/2014/main" id="{5D586228-DD4D-4AD9-A6F8-CD44DAAB2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24" y="6089176"/>
            <a:ext cx="727075" cy="48577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1E2AA974-1B61-4524-B53F-C39D2E7CF86D}"/>
              </a:ext>
            </a:extLst>
          </p:cNvPr>
          <p:cNvSpPr txBox="1"/>
          <p:nvPr/>
        </p:nvSpPr>
        <p:spPr>
          <a:xfrm>
            <a:off x="1130271" y="6097885"/>
            <a:ext cx="10937965" cy="461665"/>
          </a:xfrm>
          <a:prstGeom prst="rect">
            <a:avLst/>
          </a:prstGeom>
          <a:noFill/>
        </p:spPr>
        <p:txBody>
          <a:bodyPr wrap="square" rtlCol="0">
            <a:spAutoFit/>
          </a:bodyPr>
          <a:lstStyle/>
          <a:p>
            <a:r>
              <a:rPr lang="en-GB" sz="1200" dirty="0"/>
              <a:t>Funded by the European Union. Views and opinions expressed are however those of the authors only and do not necessarily reflect those of the European Union or the European Commission. Neither the European Union nor the granting authority can be held responsible for them. </a:t>
            </a:r>
          </a:p>
        </p:txBody>
      </p:sp>
    </p:spTree>
    <p:extLst>
      <p:ext uri="{BB962C8B-B14F-4D97-AF65-F5344CB8AC3E}">
        <p14:creationId xmlns:p14="http://schemas.microsoft.com/office/powerpoint/2010/main" val="3385674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CFD807-6BFA-5F75-585F-038BB87B589A}"/>
              </a:ext>
            </a:extLst>
          </p:cNvPr>
          <p:cNvSpPr txBox="1"/>
          <p:nvPr/>
        </p:nvSpPr>
        <p:spPr>
          <a:xfrm>
            <a:off x="3910654" y="0"/>
            <a:ext cx="8118507" cy="1569660"/>
          </a:xfrm>
          <a:prstGeom prst="rect">
            <a:avLst/>
          </a:prstGeom>
          <a:noFill/>
        </p:spPr>
        <p:txBody>
          <a:bodyPr wrap="square" rtlCol="0">
            <a:spAutoFit/>
          </a:bodyPr>
          <a:lstStyle/>
          <a:p>
            <a:r>
              <a:rPr lang="en-US" sz="2400" b="1" dirty="0">
                <a:solidFill>
                  <a:srgbClr val="002060"/>
                </a:solidFill>
              </a:rPr>
              <a:t>WP4 – HOM dampers and FPC </a:t>
            </a:r>
          </a:p>
          <a:p>
            <a:r>
              <a:rPr lang="en-US" b="1" dirty="0">
                <a:solidFill>
                  <a:schemeClr val="bg2">
                    <a:lumMod val="50000"/>
                  </a:schemeClr>
                </a:solidFill>
                <a:latin typeface="Calibri"/>
                <a:ea typeface="ＭＳ Ｐゴシック" charset="0"/>
              </a:rPr>
              <a:t>CERN, CNRS ( </a:t>
            </a:r>
            <a:r>
              <a:rPr lang="en-US" b="1" dirty="0" err="1">
                <a:solidFill>
                  <a:schemeClr val="bg2">
                    <a:lumMod val="50000"/>
                  </a:schemeClr>
                </a:solidFill>
                <a:latin typeface="Calibri"/>
                <a:ea typeface="ＭＳ Ｐゴシック" charset="0"/>
              </a:rPr>
              <a:t>IJCLab</a:t>
            </a:r>
            <a:r>
              <a:rPr lang="en-US" b="1" dirty="0">
                <a:solidFill>
                  <a:schemeClr val="bg2">
                    <a:lumMod val="50000"/>
                  </a:schemeClr>
                </a:solidFill>
                <a:latin typeface="Calibri"/>
                <a:ea typeface="ＭＳ Ｐゴシック" charset="0"/>
              </a:rPr>
              <a:t>, LPSC), INFN</a:t>
            </a:r>
          </a:p>
          <a:p>
            <a:r>
              <a:rPr lang="en-US" b="1" dirty="0">
                <a:solidFill>
                  <a:schemeClr val="bg2">
                    <a:lumMod val="50000"/>
                  </a:schemeClr>
                </a:solidFill>
                <a:latin typeface="Calibri"/>
                <a:ea typeface="ＭＳ Ｐゴシック" charset="0"/>
              </a:rPr>
              <a:t>Convener: Y. GOMEZ MARTINEZ (CNRS/ LPSC)</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Main contacts with other partners: V. PARMA</a:t>
            </a:r>
            <a:r>
              <a:rPr kumimoji="0" lang="en-US" sz="1800" b="1" i="0" u="none" strike="noStrike" kern="1200" cap="none" spc="0" normalizeH="0" noProof="0" dirty="0">
                <a:ln>
                  <a:noFill/>
                </a:ln>
                <a:solidFill>
                  <a:schemeClr val="bg2">
                    <a:lumMod val="50000"/>
                  </a:schemeClr>
                </a:solidFill>
                <a:effectLst/>
                <a:uLnTx/>
                <a:uFillTx/>
                <a:latin typeface="Calibri"/>
                <a:ea typeface="ＭＳ Ｐゴシック" charset="0"/>
              </a:rPr>
              <a:t> (CERN), P. DUCHESNE (CNRS/</a:t>
            </a:r>
            <a:r>
              <a:rPr kumimoji="0" lang="en-US" sz="1800" b="1" i="0" u="none" strike="noStrike" kern="1200" cap="none" spc="0" normalizeH="0" noProof="0" dirty="0" err="1">
                <a:ln>
                  <a:noFill/>
                </a:ln>
                <a:solidFill>
                  <a:schemeClr val="bg2">
                    <a:lumMod val="50000"/>
                  </a:schemeClr>
                </a:solidFill>
                <a:effectLst/>
                <a:uLnTx/>
                <a:uFillTx/>
                <a:latin typeface="Calibri"/>
                <a:ea typeface="ＭＳ Ｐゴシック" charset="0"/>
              </a:rPr>
              <a:t>IJCLab</a:t>
            </a:r>
            <a:r>
              <a:rPr kumimoji="0" lang="en-US" sz="1800" b="1" i="0" u="none" strike="noStrike" kern="1200" cap="none" spc="0" normalizeH="0" noProof="0" dirty="0">
                <a:ln>
                  <a:noFill/>
                </a:ln>
                <a:solidFill>
                  <a:schemeClr val="bg2">
                    <a:lumMod val="50000"/>
                  </a:schemeClr>
                </a:solidFill>
                <a:effectLst/>
                <a:uLnTx/>
                <a:uFillTx/>
                <a:latin typeface="Calibri"/>
                <a:ea typeface="ＭＳ Ｐゴシック" charset="0"/>
              </a:rPr>
              <a:t>), D. GIOVE (deputy INFN)</a:t>
            </a:r>
            <a:endParaRPr lang="en-BE" b="1" dirty="0">
              <a:solidFill>
                <a:schemeClr val="bg2">
                  <a:lumMod val="50000"/>
                </a:schemeClr>
              </a:solidFill>
            </a:endParaRPr>
          </a:p>
        </p:txBody>
      </p:sp>
      <p:sp>
        <p:nvSpPr>
          <p:cNvPr id="2" name="TextBox 4">
            <a:extLst>
              <a:ext uri="{FF2B5EF4-FFF2-40B4-BE49-F238E27FC236}">
                <a16:creationId xmlns:a16="http://schemas.microsoft.com/office/drawing/2014/main" id="{5D294A71-F46D-3795-170C-86882EEDA5ED}"/>
              </a:ext>
            </a:extLst>
          </p:cNvPr>
          <p:cNvSpPr txBox="1"/>
          <p:nvPr/>
        </p:nvSpPr>
        <p:spPr>
          <a:xfrm>
            <a:off x="267523" y="1741894"/>
            <a:ext cx="10121802" cy="5355312"/>
          </a:xfrm>
          <a:prstGeom prst="rect">
            <a:avLst/>
          </a:prstGeom>
          <a:noFill/>
          <a:ln>
            <a:noFill/>
          </a:ln>
        </p:spPr>
        <p:txBody>
          <a:bodyPr wrap="square" rtlCol="0">
            <a:spAutoFit/>
          </a:bodyPr>
          <a:lstStyle/>
          <a:p>
            <a:r>
              <a:rPr lang="en-GB" sz="1500" b="1" i="1" dirty="0">
                <a:latin typeface="Helvetica" pitchFamily="2" charset="0"/>
              </a:rPr>
              <a:t>Task 4.1: General coordination of WP4</a:t>
            </a:r>
            <a:r>
              <a:rPr lang="en-GB" sz="1200" b="1" i="1" dirty="0">
                <a:latin typeface="Helvetica" pitchFamily="2" charset="0"/>
              </a:rPr>
              <a:t>	 		March 24 – March 28 		</a:t>
            </a:r>
            <a:r>
              <a:rPr lang="en-GB" sz="1200" b="1" i="1" u="sng" dirty="0">
                <a:latin typeface="Helvetica" pitchFamily="2" charset="0"/>
              </a:rPr>
              <a:t>CNRS</a:t>
            </a:r>
            <a:r>
              <a:rPr lang="en-GB" sz="1200" b="1" i="1" dirty="0">
                <a:latin typeface="Helvetica" pitchFamily="2" charset="0"/>
              </a:rPr>
              <a:t>, INFN	</a:t>
            </a:r>
            <a:endParaRPr lang="en-GB" sz="1200" b="1" dirty="0">
              <a:latin typeface="Helvetica" pitchFamily="2" charset="0"/>
            </a:endParaRPr>
          </a:p>
          <a:p>
            <a:endParaRPr lang="en-GB" sz="800" b="1" i="1" u="sng" dirty="0">
              <a:solidFill>
                <a:schemeClr val="accent6">
                  <a:lumMod val="75000"/>
                </a:schemeClr>
              </a:solidFill>
              <a:latin typeface="Helvetica" pitchFamily="2" charset="0"/>
            </a:endParaRPr>
          </a:p>
          <a:p>
            <a:r>
              <a:rPr lang="en-GB" sz="1500" b="1" i="1" dirty="0">
                <a:solidFill>
                  <a:schemeClr val="accent6"/>
                </a:solidFill>
                <a:latin typeface="Helvetica" panose="020B0604020202020204" pitchFamily="34" charset="0"/>
                <a:cs typeface="Helvetica" panose="020B0604020202020204" pitchFamily="34" charset="0"/>
              </a:rPr>
              <a:t>Task 4.2: HOM coupler design </a:t>
            </a:r>
            <a:r>
              <a:rPr lang="en-GB" sz="1200" b="1" i="1" dirty="0">
                <a:solidFill>
                  <a:schemeClr val="accent6"/>
                </a:solidFill>
                <a:latin typeface="Helvetica" panose="020B0604020202020204" pitchFamily="34" charset="0"/>
                <a:cs typeface="Helvetica" panose="020B0604020202020204" pitchFamily="34" charset="0"/>
              </a:rPr>
              <a:t>		 	March 24 – August 25		</a:t>
            </a:r>
            <a:r>
              <a:rPr lang="en-GB" sz="1200" b="1" i="1" u="sng" dirty="0">
                <a:solidFill>
                  <a:schemeClr val="accent6"/>
                </a:solidFill>
                <a:latin typeface="Helvetica" panose="020B0604020202020204" pitchFamily="34" charset="0"/>
                <a:cs typeface="Helvetica" panose="020B0604020202020204" pitchFamily="34" charset="0"/>
              </a:rPr>
              <a:t>INFN</a:t>
            </a:r>
            <a:r>
              <a:rPr lang="en-GB" sz="1200" b="1" i="1" dirty="0">
                <a:solidFill>
                  <a:schemeClr val="accent6"/>
                </a:solidFill>
                <a:latin typeface="Helvetica" panose="020B0604020202020204" pitchFamily="34" charset="0"/>
                <a:cs typeface="Helvetica" panose="020B0604020202020204" pitchFamily="34" charset="0"/>
              </a:rPr>
              <a:t>, CNRS, CERN</a:t>
            </a:r>
          </a:p>
          <a:p>
            <a:r>
              <a:rPr lang="en-GB" sz="1200" dirty="0">
                <a:solidFill>
                  <a:schemeClr val="accent6"/>
                </a:solidFill>
                <a:latin typeface="Helvetica" panose="020B0604020202020204" pitchFamily="34" charset="0"/>
                <a:cs typeface="Helvetica" panose="020B0604020202020204" pitchFamily="34" charset="0"/>
                <a:sym typeface="Wingdings" panose="05000000000000000000" pitchFamily="2" charset="2"/>
              </a:rPr>
              <a:t>A</a:t>
            </a:r>
            <a:r>
              <a:rPr lang="en-US" sz="1200" i="1" dirty="0">
                <a:solidFill>
                  <a:schemeClr val="accent6"/>
                </a:solidFill>
                <a:latin typeface="Helvetica" panose="020B0604020202020204" pitchFamily="34" charset="0"/>
                <a:cs typeface="Helvetica" panose="020B0604020202020204" pitchFamily="34" charset="0"/>
                <a:sym typeface="Wingdings" panose="05000000000000000000" pitchFamily="2" charset="2"/>
              </a:rPr>
              <a:t>t 800MHz with the goal to minimize static and dynamic heat loads on the cryogenic circuits of the cryomodule </a:t>
            </a:r>
            <a:endParaRPr lang="es-ES" sz="1200" dirty="0">
              <a:solidFill>
                <a:schemeClr val="accent6"/>
              </a:solidFill>
              <a:latin typeface="Helvetica" panose="020B0604020202020204" pitchFamily="34" charset="0"/>
              <a:cs typeface="Helvetica" panose="020B0604020202020204" pitchFamily="34" charset="0"/>
            </a:endParaRPr>
          </a:p>
          <a:p>
            <a:endParaRPr lang="en-GB" sz="800" u="sng" dirty="0">
              <a:solidFill>
                <a:schemeClr val="accent6"/>
              </a:solidFill>
              <a:latin typeface="Helvetica" panose="020B0604020202020204" pitchFamily="34" charset="0"/>
              <a:cs typeface="Helvetica" panose="020B0604020202020204" pitchFamily="34" charset="0"/>
            </a:endParaRPr>
          </a:p>
          <a:p>
            <a:r>
              <a:rPr lang="en-GB" sz="1500" b="1" i="1" dirty="0">
                <a:solidFill>
                  <a:schemeClr val="accent6"/>
                </a:solidFill>
                <a:latin typeface="Helvetica" panose="020B0604020202020204" pitchFamily="34" charset="0"/>
                <a:cs typeface="Helvetica" panose="020B0604020202020204" pitchFamily="34" charset="0"/>
              </a:rPr>
              <a:t>Task 4.3: </a:t>
            </a:r>
            <a:r>
              <a:rPr lang="en-US" sz="1500" b="1" i="1" dirty="0">
                <a:solidFill>
                  <a:schemeClr val="accent6"/>
                </a:solidFill>
                <a:latin typeface="Helvetica" panose="020B0604020202020204" pitchFamily="34" charset="0"/>
                <a:cs typeface="Helvetica" panose="020B0604020202020204" pitchFamily="34" charset="0"/>
              </a:rPr>
              <a:t>Fabrication of HOM couplers </a:t>
            </a:r>
            <a:r>
              <a:rPr lang="en-US" sz="1200" b="1" i="1" dirty="0">
                <a:solidFill>
                  <a:schemeClr val="accent6"/>
                </a:solidFill>
                <a:latin typeface="Helvetica" panose="020B0604020202020204" pitchFamily="34" charset="0"/>
                <a:cs typeface="Helvetica" panose="020B0604020202020204" pitchFamily="34" charset="0"/>
              </a:rPr>
              <a:t>			May 25 </a:t>
            </a:r>
            <a:r>
              <a:rPr lang="en-GB" sz="1200" b="1" i="1" dirty="0">
                <a:solidFill>
                  <a:schemeClr val="accent6"/>
                </a:solidFill>
                <a:latin typeface="Helvetica" panose="020B0604020202020204" pitchFamily="34" charset="0"/>
                <a:cs typeface="Helvetica" panose="020B0604020202020204" pitchFamily="34" charset="0"/>
              </a:rPr>
              <a:t>–</a:t>
            </a:r>
            <a:r>
              <a:rPr lang="en-US" sz="1200" b="1" i="1" dirty="0">
                <a:solidFill>
                  <a:schemeClr val="accent6"/>
                </a:solidFill>
                <a:latin typeface="Helvetica" panose="020B0604020202020204" pitchFamily="34" charset="0"/>
                <a:cs typeface="Helvetica" panose="020B0604020202020204" pitchFamily="34" charset="0"/>
              </a:rPr>
              <a:t> December 2026		</a:t>
            </a:r>
            <a:r>
              <a:rPr lang="en-US" sz="1200" b="1" i="1" u="sng" dirty="0">
                <a:solidFill>
                  <a:schemeClr val="accent6"/>
                </a:solidFill>
                <a:latin typeface="Helvetica" panose="020B0604020202020204" pitchFamily="34" charset="0"/>
                <a:cs typeface="Helvetica" panose="020B0604020202020204" pitchFamily="34" charset="0"/>
              </a:rPr>
              <a:t>CERN</a:t>
            </a:r>
            <a:r>
              <a:rPr lang="en-US" sz="1200" b="1" i="1" dirty="0">
                <a:solidFill>
                  <a:schemeClr val="accent6"/>
                </a:solidFill>
                <a:latin typeface="Helvetica" panose="020B0604020202020204" pitchFamily="34" charset="0"/>
                <a:cs typeface="Helvetica" panose="020B0604020202020204" pitchFamily="34" charset="0"/>
              </a:rPr>
              <a:t>, CNRS, CERN</a:t>
            </a:r>
          </a:p>
          <a:p>
            <a:r>
              <a:rPr lang="en-US" sz="1200" i="1" dirty="0">
                <a:solidFill>
                  <a:schemeClr val="accent6"/>
                </a:solidFill>
                <a:latin typeface="Helvetica" panose="020B0604020202020204" pitchFamily="34" charset="0"/>
                <a:cs typeface="Helvetica" panose="020B0604020202020204" pitchFamily="34" charset="0"/>
                <a:sym typeface="Wingdings" panose="05000000000000000000" pitchFamily="2" charset="2"/>
              </a:rPr>
              <a:t>4 HOMs 800 MHz with the goal of employing cost and production-time reduction techniques</a:t>
            </a:r>
          </a:p>
          <a:p>
            <a:endParaRPr lang="en-GB" sz="800" b="1" i="1" dirty="0">
              <a:solidFill>
                <a:schemeClr val="accent6"/>
              </a:solidFill>
              <a:latin typeface="Helvetica" panose="020B0604020202020204" pitchFamily="34" charset="0"/>
              <a:cs typeface="Helvetica" panose="020B0604020202020204" pitchFamily="34" charset="0"/>
            </a:endParaRPr>
          </a:p>
          <a:p>
            <a:r>
              <a:rPr lang="en-GB" sz="1500" b="1" i="1" dirty="0">
                <a:solidFill>
                  <a:schemeClr val="accent6"/>
                </a:solidFill>
                <a:latin typeface="Helvetica" panose="020B0604020202020204" pitchFamily="34" charset="0"/>
                <a:cs typeface="Helvetica" panose="020B0604020202020204" pitchFamily="34" charset="0"/>
              </a:rPr>
              <a:t>Task 4.4: </a:t>
            </a:r>
            <a:r>
              <a:rPr lang="en-US" sz="1500" b="1" i="1" dirty="0">
                <a:solidFill>
                  <a:schemeClr val="accent6"/>
                </a:solidFill>
                <a:latin typeface="Helvetica" panose="020B0604020202020204" pitchFamily="34" charset="0"/>
                <a:cs typeface="Helvetica" panose="020B0604020202020204" pitchFamily="34" charset="0"/>
              </a:rPr>
              <a:t>Test of HOM couplers </a:t>
            </a:r>
            <a:r>
              <a:rPr lang="en-US" sz="1200" b="1" i="1" dirty="0">
                <a:solidFill>
                  <a:schemeClr val="accent6"/>
                </a:solidFill>
                <a:latin typeface="Helvetica" panose="020B0604020202020204" pitchFamily="34" charset="0"/>
                <a:cs typeface="Helvetica" panose="020B0604020202020204" pitchFamily="34" charset="0"/>
              </a:rPr>
              <a:t>			Nov 25 – (March 27)- September 27	</a:t>
            </a:r>
            <a:r>
              <a:rPr lang="en-US" sz="1200" b="1" i="1" u="sng" dirty="0">
                <a:solidFill>
                  <a:schemeClr val="accent6"/>
                </a:solidFill>
                <a:latin typeface="Helvetica" panose="020B0604020202020204" pitchFamily="34" charset="0"/>
                <a:cs typeface="Helvetica" panose="020B0604020202020204" pitchFamily="34" charset="0"/>
              </a:rPr>
              <a:t>CNRS</a:t>
            </a:r>
            <a:r>
              <a:rPr lang="en-US" sz="1200" b="1" i="1" dirty="0">
                <a:solidFill>
                  <a:schemeClr val="accent6"/>
                </a:solidFill>
                <a:latin typeface="Helvetica" panose="020B0604020202020204" pitchFamily="34" charset="0"/>
                <a:cs typeface="Helvetica" panose="020B0604020202020204" pitchFamily="34" charset="0"/>
              </a:rPr>
              <a:t>, INFN</a:t>
            </a:r>
            <a:endParaRPr lang="en-GB" sz="1200" b="1" i="1" u="sng" dirty="0">
              <a:solidFill>
                <a:schemeClr val="accent6"/>
              </a:solidFill>
              <a:latin typeface="Helvetica" panose="020B0604020202020204" pitchFamily="34" charset="0"/>
              <a:cs typeface="Helvetica" panose="020B0604020202020204" pitchFamily="34" charset="0"/>
            </a:endParaRPr>
          </a:p>
          <a:p>
            <a:r>
              <a:rPr lang="en-US" sz="1200" i="1" dirty="0">
                <a:solidFill>
                  <a:schemeClr val="accent6"/>
                </a:solidFill>
                <a:latin typeface="Helvetica" panose="020B0604020202020204" pitchFamily="34" charset="0"/>
                <a:cs typeface="Helvetica" panose="020B0604020202020204" pitchFamily="34" charset="0"/>
                <a:sym typeface="Wingdings" panose="05000000000000000000" pitchFamily="2" charset="2"/>
              </a:rPr>
              <a:t>On mono-cell and multi-cell 800 MHz at 300 K</a:t>
            </a:r>
          </a:p>
          <a:p>
            <a:endParaRPr lang="en-GB" sz="800" b="1" i="1" dirty="0">
              <a:solidFill>
                <a:schemeClr val="tx2">
                  <a:lumMod val="90000"/>
                  <a:lumOff val="10000"/>
                </a:schemeClr>
              </a:solidFill>
              <a:latin typeface="Helvetica" panose="020B0604020202020204" pitchFamily="34" charset="0"/>
              <a:cs typeface="Helvetica" panose="020B0604020202020204" pitchFamily="34" charset="0"/>
            </a:endParaRPr>
          </a:p>
          <a:p>
            <a:r>
              <a:rPr lang="en-GB" sz="1500" b="1" i="1" dirty="0">
                <a:solidFill>
                  <a:schemeClr val="accent4"/>
                </a:solidFill>
                <a:latin typeface="Helvetica" panose="020B0604020202020204" pitchFamily="34" charset="0"/>
                <a:cs typeface="Helvetica" panose="020B0604020202020204" pitchFamily="34" charset="0"/>
              </a:rPr>
              <a:t>Task 4.5: FP coupler design</a:t>
            </a:r>
            <a:r>
              <a:rPr lang="en-GB" sz="1200" b="1" i="1" dirty="0">
                <a:solidFill>
                  <a:schemeClr val="accent4"/>
                </a:solidFill>
                <a:latin typeface="Helvetica" panose="020B0604020202020204" pitchFamily="34" charset="0"/>
                <a:cs typeface="Helvetica" panose="020B0604020202020204" pitchFamily="34" charset="0"/>
              </a:rPr>
              <a:t>				March 24 – June 25		</a:t>
            </a:r>
            <a:r>
              <a:rPr lang="en-GB" sz="1200" b="1" i="1" u="sng" dirty="0">
                <a:solidFill>
                  <a:schemeClr val="accent4"/>
                </a:solidFill>
                <a:latin typeface="Helvetica" panose="020B0604020202020204" pitchFamily="34" charset="0"/>
                <a:cs typeface="Helvetica" panose="020B0604020202020204" pitchFamily="34" charset="0"/>
              </a:rPr>
              <a:t>CERN</a:t>
            </a:r>
            <a:r>
              <a:rPr lang="en-GB" sz="1200" b="1" i="1" dirty="0">
                <a:solidFill>
                  <a:schemeClr val="accent4"/>
                </a:solidFill>
                <a:latin typeface="Helvetica" panose="020B0604020202020204" pitchFamily="34" charset="0"/>
                <a:cs typeface="Helvetica" panose="020B0604020202020204" pitchFamily="34" charset="0"/>
              </a:rPr>
              <a:t>, CNRS</a:t>
            </a:r>
            <a:endParaRPr lang="en-GB" sz="1200" b="1" dirty="0">
              <a:solidFill>
                <a:schemeClr val="accent4"/>
              </a:solidFill>
              <a:latin typeface="Helvetica" panose="020B0604020202020204" pitchFamily="34" charset="0"/>
              <a:cs typeface="Helvetica" panose="020B0604020202020204" pitchFamily="34" charset="0"/>
            </a:endParaRPr>
          </a:p>
          <a:p>
            <a:r>
              <a:rPr lang="en-US" sz="1200" i="1" dirty="0">
                <a:solidFill>
                  <a:schemeClr val="accent4"/>
                </a:solidFill>
                <a:latin typeface="Helvetica" panose="020B0604020202020204" pitchFamily="34" charset="0"/>
                <a:cs typeface="Helvetica" panose="020B0604020202020204" pitchFamily="34" charset="0"/>
              </a:rPr>
              <a:t>With the goal to improve sustainability</a:t>
            </a:r>
          </a:p>
          <a:p>
            <a:endParaRPr lang="en-GB" sz="800" b="1" i="1" dirty="0">
              <a:solidFill>
                <a:schemeClr val="accent4"/>
              </a:solidFill>
              <a:latin typeface="Helvetica" panose="020B0604020202020204" pitchFamily="34" charset="0"/>
              <a:cs typeface="Helvetica" panose="020B0604020202020204" pitchFamily="34" charset="0"/>
            </a:endParaRPr>
          </a:p>
          <a:p>
            <a:r>
              <a:rPr lang="en-GB" sz="1500" b="1" i="1" dirty="0">
                <a:solidFill>
                  <a:schemeClr val="accent4"/>
                </a:solidFill>
                <a:latin typeface="Helvetica" panose="020B0604020202020204" pitchFamily="34" charset="0"/>
                <a:cs typeface="Helvetica" panose="020B0604020202020204" pitchFamily="34" charset="0"/>
              </a:rPr>
              <a:t>Task 4.6: </a:t>
            </a:r>
            <a:r>
              <a:rPr lang="en-US" sz="1500" b="1" i="1" dirty="0">
                <a:solidFill>
                  <a:schemeClr val="accent4"/>
                </a:solidFill>
                <a:latin typeface="Helvetica" panose="020B0604020202020204" pitchFamily="34" charset="0"/>
                <a:cs typeface="Helvetica" panose="020B0604020202020204" pitchFamily="34" charset="0"/>
              </a:rPr>
              <a:t>Fabrication of FP couplers </a:t>
            </a:r>
            <a:r>
              <a:rPr lang="en-US" sz="1200" b="1" i="1" dirty="0">
                <a:solidFill>
                  <a:schemeClr val="accent4"/>
                </a:solidFill>
                <a:latin typeface="Helvetica" panose="020B0604020202020204" pitchFamily="34" charset="0"/>
                <a:cs typeface="Helvetica" panose="020B0604020202020204" pitchFamily="34" charset="0"/>
              </a:rPr>
              <a:t>			July 25 – January 27		</a:t>
            </a:r>
            <a:r>
              <a:rPr lang="en-GB" sz="1200" b="1" i="1" u="sng" dirty="0">
                <a:solidFill>
                  <a:schemeClr val="accent4"/>
                </a:solidFill>
                <a:latin typeface="Helvetica" panose="020B0604020202020204" pitchFamily="34" charset="0"/>
                <a:cs typeface="Helvetica" panose="020B0604020202020204" pitchFamily="34" charset="0"/>
              </a:rPr>
              <a:t>CERN</a:t>
            </a:r>
            <a:r>
              <a:rPr lang="en-GB" sz="1200" b="1" i="1" dirty="0">
                <a:solidFill>
                  <a:schemeClr val="accent4"/>
                </a:solidFill>
                <a:latin typeface="Helvetica" panose="020B0604020202020204" pitchFamily="34" charset="0"/>
                <a:cs typeface="Helvetica" panose="020B0604020202020204" pitchFamily="34" charset="0"/>
              </a:rPr>
              <a:t>, CNRS</a:t>
            </a:r>
            <a:endParaRPr lang="en-GB" sz="1200" b="1" dirty="0">
              <a:solidFill>
                <a:schemeClr val="accent4"/>
              </a:solidFill>
              <a:latin typeface="Helvetica" panose="020B0604020202020204" pitchFamily="34" charset="0"/>
              <a:cs typeface="Helvetica" panose="020B0604020202020204" pitchFamily="34" charset="0"/>
            </a:endParaRPr>
          </a:p>
          <a:p>
            <a:r>
              <a:rPr lang="en-US" sz="1200" i="1" dirty="0">
                <a:solidFill>
                  <a:schemeClr val="accent4"/>
                </a:solidFill>
                <a:latin typeface="Helvetica" panose="020B0604020202020204" pitchFamily="34" charset="0"/>
                <a:cs typeface="Helvetica" panose="020B0604020202020204" pitchFamily="34" charset="0"/>
                <a:sym typeface="Wingdings" panose="05000000000000000000" pitchFamily="2" charset="2"/>
              </a:rPr>
              <a:t>4 new 800 MHz FPC with the goal of employing cost and production-time reduction techniques. </a:t>
            </a:r>
          </a:p>
          <a:p>
            <a:endParaRPr lang="en-GB" sz="800" b="1" i="1" dirty="0">
              <a:solidFill>
                <a:schemeClr val="accent4"/>
              </a:solidFill>
              <a:latin typeface="Helvetica" panose="020B0604020202020204" pitchFamily="34" charset="0"/>
              <a:cs typeface="Helvetica" panose="020B0604020202020204" pitchFamily="34" charset="0"/>
            </a:endParaRPr>
          </a:p>
          <a:p>
            <a:r>
              <a:rPr lang="en-GB" sz="1500" b="1" i="1" dirty="0">
                <a:solidFill>
                  <a:schemeClr val="accent4"/>
                </a:solidFill>
                <a:latin typeface="Helvetica" panose="020B0604020202020204" pitchFamily="34" charset="0"/>
                <a:cs typeface="Helvetica" panose="020B0604020202020204" pitchFamily="34" charset="0"/>
              </a:rPr>
              <a:t>Task 4.7: </a:t>
            </a:r>
            <a:r>
              <a:rPr lang="en-US" sz="1500" b="1" i="1" dirty="0">
                <a:solidFill>
                  <a:schemeClr val="accent4"/>
                </a:solidFill>
                <a:latin typeface="Helvetica" panose="020B0604020202020204" pitchFamily="34" charset="0"/>
                <a:cs typeface="Helvetica" panose="020B0604020202020204" pitchFamily="34" charset="0"/>
              </a:rPr>
              <a:t>Test of  FP couplers </a:t>
            </a:r>
            <a:r>
              <a:rPr lang="en-US" sz="1200" b="1" i="1" dirty="0">
                <a:solidFill>
                  <a:schemeClr val="accent4"/>
                </a:solidFill>
                <a:latin typeface="Helvetica" panose="020B0604020202020204" pitchFamily="34" charset="0"/>
                <a:cs typeface="Helvetica" panose="020B0604020202020204" pitchFamily="34" charset="0"/>
              </a:rPr>
              <a:t>				Feb 26 </a:t>
            </a:r>
            <a:r>
              <a:rPr lang="en-GB" sz="1200" b="1" i="1" dirty="0">
                <a:solidFill>
                  <a:schemeClr val="accent4"/>
                </a:solidFill>
                <a:latin typeface="Helvetica" panose="020B0604020202020204" pitchFamily="34" charset="0"/>
                <a:cs typeface="Helvetica" panose="020B0604020202020204" pitchFamily="34" charset="0"/>
              </a:rPr>
              <a:t>–</a:t>
            </a:r>
            <a:r>
              <a:rPr lang="en-US" sz="1200" b="1" i="1" dirty="0">
                <a:solidFill>
                  <a:schemeClr val="accent4"/>
                </a:solidFill>
                <a:latin typeface="Helvetica" panose="020B0604020202020204" pitchFamily="34" charset="0"/>
                <a:cs typeface="Helvetica" panose="020B0604020202020204" pitchFamily="34" charset="0"/>
              </a:rPr>
              <a:t> (June 27) – December 27	</a:t>
            </a:r>
            <a:r>
              <a:rPr lang="en-GB" sz="1200" b="1" i="1" u="sng" dirty="0">
                <a:solidFill>
                  <a:schemeClr val="accent4"/>
                </a:solidFill>
                <a:latin typeface="Helvetica" panose="020B0604020202020204" pitchFamily="34" charset="0"/>
                <a:cs typeface="Helvetica" panose="020B0604020202020204" pitchFamily="34" charset="0"/>
              </a:rPr>
              <a:t>CERN</a:t>
            </a:r>
            <a:r>
              <a:rPr lang="en-GB" sz="1200" b="1" i="1" dirty="0">
                <a:solidFill>
                  <a:schemeClr val="accent4"/>
                </a:solidFill>
                <a:latin typeface="Helvetica" panose="020B0604020202020204" pitchFamily="34" charset="0"/>
                <a:cs typeface="Helvetica" panose="020B0604020202020204" pitchFamily="34" charset="0"/>
              </a:rPr>
              <a:t>, CNRS</a:t>
            </a:r>
            <a:endParaRPr lang="en-GB" sz="1200" b="1" dirty="0">
              <a:solidFill>
                <a:schemeClr val="accent4"/>
              </a:solidFill>
              <a:latin typeface="Helvetica" panose="020B0604020202020204" pitchFamily="34" charset="0"/>
              <a:cs typeface="Helvetica" panose="020B0604020202020204" pitchFamily="34" charset="0"/>
            </a:endParaRPr>
          </a:p>
          <a:p>
            <a:r>
              <a:rPr lang="en-US" sz="1200" i="1" dirty="0">
                <a:solidFill>
                  <a:schemeClr val="accent4"/>
                </a:solidFill>
                <a:latin typeface="Helvetica" panose="020B0604020202020204" pitchFamily="34" charset="0"/>
                <a:cs typeface="Helvetica" panose="020B0604020202020204" pitchFamily="34" charset="0"/>
                <a:sym typeface="Wingdings" panose="05000000000000000000" pitchFamily="2" charset="2"/>
              </a:rPr>
              <a:t>Preparation &amp; RF conditioning 800 MHz, 50 kW CW</a:t>
            </a:r>
          </a:p>
          <a:p>
            <a:endParaRPr lang="en-US" sz="800" i="1" dirty="0">
              <a:solidFill>
                <a:schemeClr val="accent4"/>
              </a:solidFill>
              <a:latin typeface="Helvetica" panose="020B0604020202020204" pitchFamily="34" charset="0"/>
              <a:cs typeface="Helvetica" panose="020B0604020202020204" pitchFamily="34" charset="0"/>
              <a:sym typeface="Wingdings" panose="05000000000000000000" pitchFamily="2" charset="2"/>
            </a:endParaRPr>
          </a:p>
          <a:p>
            <a:r>
              <a:rPr lang="en-GB" sz="1500" b="1" i="1" dirty="0">
                <a:solidFill>
                  <a:schemeClr val="accent6">
                    <a:lumMod val="50000"/>
                  </a:schemeClr>
                </a:solidFill>
                <a:latin typeface="Helvetica" panose="020B0604020202020204" pitchFamily="34" charset="0"/>
                <a:cs typeface="Helvetica" panose="020B0604020202020204" pitchFamily="34" charset="0"/>
              </a:rPr>
              <a:t>Task 4.8: BLA design </a:t>
            </a:r>
            <a:r>
              <a:rPr lang="en-GB" sz="1200" b="1" i="1" dirty="0">
                <a:solidFill>
                  <a:schemeClr val="accent6">
                    <a:lumMod val="50000"/>
                  </a:schemeClr>
                </a:solidFill>
                <a:latin typeface="Helvetica" panose="020B0604020202020204" pitchFamily="34" charset="0"/>
                <a:cs typeface="Helvetica" panose="020B0604020202020204" pitchFamily="34" charset="0"/>
              </a:rPr>
              <a:t>			 	January 26– May 26		</a:t>
            </a:r>
            <a:r>
              <a:rPr lang="en-GB" sz="1200" b="1" i="1" u="sng" dirty="0">
                <a:solidFill>
                  <a:schemeClr val="accent6">
                    <a:lumMod val="50000"/>
                  </a:schemeClr>
                </a:solidFill>
                <a:latin typeface="Helvetica" panose="020B0604020202020204" pitchFamily="34" charset="0"/>
                <a:cs typeface="Helvetica" panose="020B0604020202020204" pitchFamily="34" charset="0"/>
              </a:rPr>
              <a:t>INFN</a:t>
            </a:r>
            <a:r>
              <a:rPr lang="en-GB" sz="1200" b="1" i="1" dirty="0">
                <a:solidFill>
                  <a:schemeClr val="accent6">
                    <a:lumMod val="50000"/>
                  </a:schemeClr>
                </a:solidFill>
                <a:latin typeface="Helvetica" panose="020B0604020202020204" pitchFamily="34" charset="0"/>
                <a:cs typeface="Helvetica" panose="020B0604020202020204" pitchFamily="34" charset="0"/>
              </a:rPr>
              <a:t>, CNRS</a:t>
            </a:r>
          </a:p>
          <a:p>
            <a:r>
              <a:rPr lang="en-GB" sz="1200" i="1" dirty="0">
                <a:solidFill>
                  <a:schemeClr val="accent6">
                    <a:lumMod val="50000"/>
                  </a:schemeClr>
                </a:solidFill>
                <a:latin typeface="Helvetica" panose="020B0604020202020204" pitchFamily="34" charset="0"/>
                <a:cs typeface="Helvetica" panose="020B0604020202020204" pitchFamily="34" charset="0"/>
                <a:sym typeface="Wingdings" panose="05000000000000000000" pitchFamily="2" charset="2"/>
              </a:rPr>
              <a:t>W</a:t>
            </a:r>
            <a:r>
              <a:rPr lang="en-US" sz="1200" i="1" dirty="0" err="1">
                <a:solidFill>
                  <a:schemeClr val="accent6">
                    <a:lumMod val="50000"/>
                  </a:schemeClr>
                </a:solidFill>
                <a:latin typeface="Helvetica" panose="020B0604020202020204" pitchFamily="34" charset="0"/>
                <a:cs typeface="Helvetica" panose="020B0604020202020204" pitchFamily="34" charset="0"/>
                <a:sym typeface="Wingdings" panose="05000000000000000000" pitchFamily="2" charset="2"/>
              </a:rPr>
              <a:t>ith</a:t>
            </a:r>
            <a:r>
              <a:rPr lang="en-US" sz="1200" i="1" dirty="0">
                <a:solidFill>
                  <a:schemeClr val="accent6">
                    <a:lumMod val="50000"/>
                  </a:schemeClr>
                </a:solidFill>
                <a:latin typeface="Helvetica" panose="020B0604020202020204" pitchFamily="34" charset="0"/>
                <a:cs typeface="Helvetica" panose="020B0604020202020204" pitchFamily="34" charset="0"/>
                <a:sym typeface="Wingdings" panose="05000000000000000000" pitchFamily="2" charset="2"/>
              </a:rPr>
              <a:t> the goal to cover a very significant gap in the sector </a:t>
            </a:r>
            <a:endParaRPr lang="es-ES" sz="1200" dirty="0">
              <a:solidFill>
                <a:schemeClr val="accent6">
                  <a:lumMod val="50000"/>
                </a:schemeClr>
              </a:solidFill>
              <a:latin typeface="Helvetica" panose="020B0604020202020204" pitchFamily="34" charset="0"/>
              <a:cs typeface="Helvetica" panose="020B0604020202020204" pitchFamily="34" charset="0"/>
            </a:endParaRPr>
          </a:p>
          <a:p>
            <a:endParaRPr lang="en-GB" sz="800" u="sng" dirty="0">
              <a:solidFill>
                <a:schemeClr val="accent6">
                  <a:lumMod val="50000"/>
                </a:schemeClr>
              </a:solidFill>
              <a:latin typeface="Helvetica" panose="020B0604020202020204" pitchFamily="34" charset="0"/>
              <a:cs typeface="Helvetica" panose="020B0604020202020204" pitchFamily="34" charset="0"/>
            </a:endParaRPr>
          </a:p>
          <a:p>
            <a:r>
              <a:rPr lang="en-GB" sz="1500" b="1" i="1" dirty="0">
                <a:solidFill>
                  <a:schemeClr val="accent6">
                    <a:lumMod val="50000"/>
                  </a:schemeClr>
                </a:solidFill>
                <a:latin typeface="Helvetica" panose="020B0604020202020204" pitchFamily="34" charset="0"/>
                <a:cs typeface="Helvetica" panose="020B0604020202020204" pitchFamily="34" charset="0"/>
              </a:rPr>
              <a:t>Task 4.9: </a:t>
            </a:r>
            <a:r>
              <a:rPr lang="en-US" sz="1500" b="1" i="1" dirty="0">
                <a:solidFill>
                  <a:schemeClr val="accent6">
                    <a:lumMod val="50000"/>
                  </a:schemeClr>
                </a:solidFill>
                <a:latin typeface="Helvetica" panose="020B0604020202020204" pitchFamily="34" charset="0"/>
                <a:cs typeface="Helvetica" panose="020B0604020202020204" pitchFamily="34" charset="0"/>
              </a:rPr>
              <a:t>Fabrication of BLA </a:t>
            </a:r>
            <a:r>
              <a:rPr lang="en-US" sz="1200" b="1" i="1" dirty="0">
                <a:solidFill>
                  <a:schemeClr val="accent6">
                    <a:lumMod val="50000"/>
                  </a:schemeClr>
                </a:solidFill>
                <a:latin typeface="Helvetica" panose="020B0604020202020204" pitchFamily="34" charset="0"/>
                <a:cs typeface="Helvetica" panose="020B0604020202020204" pitchFamily="34" charset="0"/>
              </a:rPr>
              <a:t>				May 26 </a:t>
            </a:r>
            <a:r>
              <a:rPr lang="en-GB" sz="1200" b="1" i="1" dirty="0">
                <a:solidFill>
                  <a:schemeClr val="accent6">
                    <a:lumMod val="50000"/>
                  </a:schemeClr>
                </a:solidFill>
                <a:latin typeface="Helvetica" panose="020B0604020202020204" pitchFamily="34" charset="0"/>
                <a:cs typeface="Helvetica" panose="020B0604020202020204" pitchFamily="34" charset="0"/>
              </a:rPr>
              <a:t>–</a:t>
            </a:r>
            <a:r>
              <a:rPr lang="en-US" sz="1200" b="1" i="1" dirty="0">
                <a:solidFill>
                  <a:schemeClr val="accent6">
                    <a:lumMod val="50000"/>
                  </a:schemeClr>
                </a:solidFill>
                <a:latin typeface="Helvetica" panose="020B0604020202020204" pitchFamily="34" charset="0"/>
                <a:cs typeface="Helvetica" panose="020B0604020202020204" pitchFamily="34" charset="0"/>
              </a:rPr>
              <a:t> August 26		</a:t>
            </a:r>
            <a:r>
              <a:rPr lang="en-GB" sz="1200" b="1" i="1" u="sng" dirty="0">
                <a:solidFill>
                  <a:schemeClr val="accent6">
                    <a:lumMod val="50000"/>
                  </a:schemeClr>
                </a:solidFill>
                <a:latin typeface="Helvetica" panose="020B0604020202020204" pitchFamily="34" charset="0"/>
                <a:cs typeface="Helvetica" panose="020B0604020202020204" pitchFamily="34" charset="0"/>
              </a:rPr>
              <a:t> INFN</a:t>
            </a:r>
            <a:r>
              <a:rPr lang="en-US" sz="1200" b="1" i="1" dirty="0">
                <a:solidFill>
                  <a:schemeClr val="accent6">
                    <a:lumMod val="50000"/>
                  </a:schemeClr>
                </a:solidFill>
                <a:latin typeface="Helvetica" panose="020B0604020202020204" pitchFamily="34" charset="0"/>
                <a:cs typeface="Helvetica" panose="020B0604020202020204" pitchFamily="34" charset="0"/>
              </a:rPr>
              <a:t>, CNRS</a:t>
            </a:r>
          </a:p>
          <a:p>
            <a:r>
              <a:rPr lang="en-US" sz="1200" i="1" dirty="0">
                <a:solidFill>
                  <a:schemeClr val="accent6">
                    <a:lumMod val="50000"/>
                  </a:schemeClr>
                </a:solidFill>
                <a:latin typeface="Helvetica" panose="020B0604020202020204" pitchFamily="34" charset="0"/>
                <a:cs typeface="Helvetica" panose="020B0604020202020204" pitchFamily="34" charset="0"/>
                <a:sym typeface="Wingdings" panose="05000000000000000000" pitchFamily="2" charset="2"/>
              </a:rPr>
              <a:t>Build 1 prototype of the 1,3 GHz BLA with the goal of employing cost and production-time reduction techniques</a:t>
            </a:r>
          </a:p>
          <a:p>
            <a:endParaRPr lang="en-GB" sz="800" b="1" i="1" dirty="0">
              <a:solidFill>
                <a:schemeClr val="accent6">
                  <a:lumMod val="50000"/>
                </a:schemeClr>
              </a:solidFill>
              <a:latin typeface="Helvetica" panose="020B0604020202020204" pitchFamily="34" charset="0"/>
              <a:cs typeface="Helvetica" panose="020B0604020202020204" pitchFamily="34" charset="0"/>
            </a:endParaRPr>
          </a:p>
          <a:p>
            <a:r>
              <a:rPr lang="en-GB" sz="1500" b="1" i="1" dirty="0">
                <a:solidFill>
                  <a:schemeClr val="accent6">
                    <a:lumMod val="50000"/>
                  </a:schemeClr>
                </a:solidFill>
                <a:latin typeface="Helvetica" panose="020B0604020202020204" pitchFamily="34" charset="0"/>
                <a:cs typeface="Helvetica" panose="020B0604020202020204" pitchFamily="34" charset="0"/>
              </a:rPr>
              <a:t>Task 4.10: </a:t>
            </a:r>
            <a:r>
              <a:rPr lang="en-US" sz="1500" b="1" i="1" dirty="0">
                <a:solidFill>
                  <a:schemeClr val="accent6">
                    <a:lumMod val="50000"/>
                  </a:schemeClr>
                </a:solidFill>
                <a:latin typeface="Helvetica" panose="020B0604020202020204" pitchFamily="34" charset="0"/>
                <a:cs typeface="Helvetica" panose="020B0604020202020204" pitchFamily="34" charset="0"/>
              </a:rPr>
              <a:t>Test of ceramics of BLA</a:t>
            </a:r>
            <a:r>
              <a:rPr lang="en-US" sz="1200" b="1" i="1" dirty="0">
                <a:solidFill>
                  <a:schemeClr val="accent6">
                    <a:lumMod val="50000"/>
                  </a:schemeClr>
                </a:solidFill>
                <a:latin typeface="Helvetica" panose="020B0604020202020204" pitchFamily="34" charset="0"/>
                <a:cs typeface="Helvetica" panose="020B0604020202020204" pitchFamily="34" charset="0"/>
              </a:rPr>
              <a:t>			Jan 26 – (March 27)- Dec 27	</a:t>
            </a:r>
            <a:r>
              <a:rPr lang="en-GB" sz="1200" b="1" i="1" u="sng" dirty="0">
                <a:solidFill>
                  <a:schemeClr val="accent6">
                    <a:lumMod val="50000"/>
                  </a:schemeClr>
                </a:solidFill>
                <a:latin typeface="Helvetica" panose="020B0604020202020204" pitchFamily="34" charset="0"/>
                <a:cs typeface="Helvetica" panose="020B0604020202020204" pitchFamily="34" charset="0"/>
              </a:rPr>
              <a:t> INFN</a:t>
            </a:r>
            <a:r>
              <a:rPr lang="en-GB" sz="1200" b="1" i="1" dirty="0">
                <a:solidFill>
                  <a:schemeClr val="accent6">
                    <a:lumMod val="50000"/>
                  </a:schemeClr>
                </a:solidFill>
                <a:latin typeface="Helvetica" panose="020B0604020202020204" pitchFamily="34" charset="0"/>
                <a:cs typeface="Helvetica" panose="020B0604020202020204" pitchFamily="34" charset="0"/>
              </a:rPr>
              <a:t>, CNRS, CERN</a:t>
            </a:r>
          </a:p>
          <a:p>
            <a:r>
              <a:rPr lang="es-ES" sz="1200" i="1" dirty="0">
                <a:solidFill>
                  <a:schemeClr val="accent6">
                    <a:lumMod val="50000"/>
                  </a:schemeClr>
                </a:solidFill>
                <a:latin typeface="Helvetica" panose="020B0604020202020204" pitchFamily="34" charset="0"/>
                <a:cs typeface="Helvetica" panose="020B0604020202020204" pitchFamily="34" charset="0"/>
              </a:rPr>
              <a:t>At </a:t>
            </a:r>
            <a:r>
              <a:rPr lang="es-ES" sz="1200" i="1" dirty="0" err="1">
                <a:solidFill>
                  <a:schemeClr val="accent6">
                    <a:lumMod val="50000"/>
                  </a:schemeClr>
                </a:solidFill>
                <a:latin typeface="Helvetica" panose="020B0604020202020204" pitchFamily="34" charset="0"/>
                <a:cs typeface="Helvetica" panose="020B0604020202020204" pitchFamily="34" charset="0"/>
              </a:rPr>
              <a:t>room</a:t>
            </a:r>
            <a:r>
              <a:rPr lang="es-ES" sz="1200" i="1" dirty="0">
                <a:solidFill>
                  <a:schemeClr val="accent6">
                    <a:lumMod val="50000"/>
                  </a:schemeClr>
                </a:solidFill>
                <a:latin typeface="Helvetica" panose="020B0604020202020204" pitchFamily="34" charset="0"/>
                <a:cs typeface="Helvetica" panose="020B0604020202020204" pitchFamily="34" charset="0"/>
              </a:rPr>
              <a:t> and </a:t>
            </a:r>
            <a:r>
              <a:rPr lang="es-ES" sz="1200" i="1" dirty="0" err="1">
                <a:solidFill>
                  <a:schemeClr val="accent6">
                    <a:lumMod val="50000"/>
                  </a:schemeClr>
                </a:solidFill>
                <a:latin typeface="Helvetica" panose="020B0604020202020204" pitchFamily="34" charset="0"/>
                <a:cs typeface="Helvetica" panose="020B0604020202020204" pitchFamily="34" charset="0"/>
              </a:rPr>
              <a:t>cryogenic</a:t>
            </a:r>
            <a:r>
              <a:rPr lang="es-ES" sz="1200" i="1" dirty="0">
                <a:solidFill>
                  <a:schemeClr val="accent6">
                    <a:lumMod val="50000"/>
                  </a:schemeClr>
                </a:solidFill>
                <a:latin typeface="Helvetica" panose="020B0604020202020204" pitchFamily="34" charset="0"/>
                <a:cs typeface="Helvetica" panose="020B0604020202020204" pitchFamily="34" charset="0"/>
              </a:rPr>
              <a:t> </a:t>
            </a:r>
            <a:r>
              <a:rPr lang="es-ES" sz="1200" i="1" dirty="0" err="1">
                <a:solidFill>
                  <a:schemeClr val="accent6">
                    <a:lumMod val="50000"/>
                  </a:schemeClr>
                </a:solidFill>
                <a:latin typeface="Helvetica" panose="020B0604020202020204" pitchFamily="34" charset="0"/>
                <a:cs typeface="Helvetica" panose="020B0604020202020204" pitchFamily="34" charset="0"/>
              </a:rPr>
              <a:t>temperature</a:t>
            </a:r>
            <a:endParaRPr lang="es-ES" sz="1200" i="1" dirty="0">
              <a:solidFill>
                <a:schemeClr val="accent6">
                  <a:lumMod val="50000"/>
                </a:schemeClr>
              </a:solidFill>
              <a:latin typeface="Helvetica" panose="020B0604020202020204" pitchFamily="34" charset="0"/>
              <a:cs typeface="Helvetica" panose="020B0604020202020204" pitchFamily="34" charset="0"/>
            </a:endParaRPr>
          </a:p>
        </p:txBody>
      </p:sp>
      <p:sp>
        <p:nvSpPr>
          <p:cNvPr id="3" name="ZoneTexte 2">
            <a:extLst>
              <a:ext uri="{FF2B5EF4-FFF2-40B4-BE49-F238E27FC236}">
                <a16:creationId xmlns:a16="http://schemas.microsoft.com/office/drawing/2014/main" id="{A36F6845-E746-D3ED-5327-5D12BF4A23C6}"/>
              </a:ext>
            </a:extLst>
          </p:cNvPr>
          <p:cNvSpPr txBox="1"/>
          <p:nvPr/>
        </p:nvSpPr>
        <p:spPr>
          <a:xfrm>
            <a:off x="10541725" y="5116106"/>
            <a:ext cx="1415591" cy="1477328"/>
          </a:xfrm>
          <a:prstGeom prst="rect">
            <a:avLst/>
          </a:prstGeom>
          <a:noFill/>
        </p:spPr>
        <p:txBody>
          <a:bodyPr wrap="square" rtlCol="0">
            <a:spAutoFit/>
          </a:bodyPr>
          <a:lstStyle/>
          <a:p>
            <a:r>
              <a:rPr lang="fr-FR" dirty="0">
                <a:solidFill>
                  <a:schemeClr val="accent6">
                    <a:lumMod val="50000"/>
                  </a:schemeClr>
                </a:solidFill>
              </a:rPr>
              <a:t>New </a:t>
            </a:r>
            <a:r>
              <a:rPr lang="fr-FR" dirty="0" err="1">
                <a:solidFill>
                  <a:schemeClr val="accent6">
                    <a:lumMod val="50000"/>
                  </a:schemeClr>
                </a:solidFill>
              </a:rPr>
              <a:t>tasks</a:t>
            </a:r>
            <a:r>
              <a:rPr lang="fr-FR" dirty="0">
                <a:solidFill>
                  <a:schemeClr val="accent6">
                    <a:lumMod val="50000"/>
                  </a:schemeClr>
                </a:solidFill>
              </a:rPr>
              <a:t> about BLA</a:t>
            </a:r>
          </a:p>
          <a:p>
            <a:r>
              <a:rPr lang="fr-FR" dirty="0">
                <a:solidFill>
                  <a:schemeClr val="accent6">
                    <a:lumMod val="50000"/>
                  </a:schemeClr>
                </a:solidFill>
              </a:rPr>
              <a:t>( remplace 1.3 GHz HOMC)</a:t>
            </a:r>
          </a:p>
        </p:txBody>
      </p:sp>
      <p:sp>
        <p:nvSpPr>
          <p:cNvPr id="6" name="Accolade fermante 5">
            <a:extLst>
              <a:ext uri="{FF2B5EF4-FFF2-40B4-BE49-F238E27FC236}">
                <a16:creationId xmlns:a16="http://schemas.microsoft.com/office/drawing/2014/main" id="{06861042-D177-484A-9959-ADD511AECC27}"/>
              </a:ext>
            </a:extLst>
          </p:cNvPr>
          <p:cNvSpPr/>
          <p:nvPr/>
        </p:nvSpPr>
        <p:spPr>
          <a:xfrm>
            <a:off x="10236925" y="5116106"/>
            <a:ext cx="304800" cy="1333500"/>
          </a:xfrm>
          <a:prstGeom prst="rightBrace">
            <a:avLst/>
          </a:prstGeom>
          <a:noFill/>
          <a:ln>
            <a:solidFill>
              <a:schemeClr val="accent6">
                <a:lumMod val="50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fr-FR" strike="sngStrike" dirty="0"/>
          </a:p>
        </p:txBody>
      </p:sp>
      <p:sp>
        <p:nvSpPr>
          <p:cNvPr id="7" name="ZoneTexte 6">
            <a:extLst>
              <a:ext uri="{FF2B5EF4-FFF2-40B4-BE49-F238E27FC236}">
                <a16:creationId xmlns:a16="http://schemas.microsoft.com/office/drawing/2014/main" id="{A18E6832-87FD-2741-6B72-43A4044BCB0A}"/>
              </a:ext>
            </a:extLst>
          </p:cNvPr>
          <p:cNvSpPr txBox="1"/>
          <p:nvPr/>
        </p:nvSpPr>
        <p:spPr>
          <a:xfrm>
            <a:off x="10613570" y="2257514"/>
            <a:ext cx="1415591" cy="646331"/>
          </a:xfrm>
          <a:prstGeom prst="rect">
            <a:avLst/>
          </a:prstGeom>
          <a:noFill/>
        </p:spPr>
        <p:txBody>
          <a:bodyPr wrap="square" rtlCol="0">
            <a:spAutoFit/>
          </a:bodyPr>
          <a:lstStyle/>
          <a:p>
            <a:r>
              <a:rPr lang="fr-FR" dirty="0" err="1">
                <a:solidFill>
                  <a:schemeClr val="accent6"/>
                </a:solidFill>
              </a:rPr>
              <a:t>Only</a:t>
            </a:r>
            <a:r>
              <a:rPr lang="fr-FR" dirty="0">
                <a:solidFill>
                  <a:schemeClr val="accent6"/>
                </a:solidFill>
              </a:rPr>
              <a:t> 800 MHz HOMC</a:t>
            </a:r>
          </a:p>
        </p:txBody>
      </p:sp>
      <p:sp>
        <p:nvSpPr>
          <p:cNvPr id="8" name="Accolade fermante 7">
            <a:extLst>
              <a:ext uri="{FF2B5EF4-FFF2-40B4-BE49-F238E27FC236}">
                <a16:creationId xmlns:a16="http://schemas.microsoft.com/office/drawing/2014/main" id="{97691F0C-D310-C291-41C1-B8B484609C2B}"/>
              </a:ext>
            </a:extLst>
          </p:cNvPr>
          <p:cNvSpPr/>
          <p:nvPr/>
        </p:nvSpPr>
        <p:spPr>
          <a:xfrm>
            <a:off x="10236925" y="2066167"/>
            <a:ext cx="304800" cy="1333500"/>
          </a:xfrm>
          <a:prstGeom prst="rightBrace">
            <a:avLst/>
          </a:prstGeom>
          <a:noFill/>
          <a:ln>
            <a:solidFill>
              <a:srgbClr val="00B050"/>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fr-FR" strike="sngStrike" dirty="0"/>
          </a:p>
        </p:txBody>
      </p:sp>
    </p:spTree>
    <p:extLst>
      <p:ext uri="{BB962C8B-B14F-4D97-AF65-F5344CB8AC3E}">
        <p14:creationId xmlns:p14="http://schemas.microsoft.com/office/powerpoint/2010/main" val="440556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94595" y="315684"/>
            <a:ext cx="8293552" cy="830997"/>
          </a:xfrm>
          <a:prstGeom prst="rect">
            <a:avLst/>
          </a:prstGeom>
          <a:noFill/>
        </p:spPr>
        <p:txBody>
          <a:bodyPr wrap="none" rtlCol="0">
            <a:spAutoFit/>
          </a:bodyPr>
          <a:lstStyle/>
          <a:p>
            <a:r>
              <a:rPr lang="en-US" sz="2400" b="1" dirty="0">
                <a:solidFill>
                  <a:srgbClr val="002060"/>
                </a:solidFill>
              </a:rPr>
              <a:t>WP4 – HOM dampers and FPC:</a:t>
            </a:r>
            <a:r>
              <a:rPr lang="en-US" sz="2400" b="1" dirty="0">
                <a:solidFill>
                  <a:schemeClr val="bg2">
                    <a:lumMod val="50000"/>
                  </a:schemeClr>
                </a:solidFill>
              </a:rPr>
              <a:t> status/evolution of Task 4.1</a:t>
            </a:r>
          </a:p>
          <a:p>
            <a:r>
              <a:rPr lang="en-US" sz="2400" b="1" dirty="0">
                <a:solidFill>
                  <a:schemeClr val="bg2">
                    <a:lumMod val="50000"/>
                  </a:schemeClr>
                </a:solidFill>
              </a:rPr>
              <a:t>General coordination of WP4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DDE7081-3EE5-4CDF-8DC3-040BBF988BCF}"/>
              </a:ext>
            </a:extLst>
          </p:cNvPr>
          <p:cNvSpPr>
            <a:spLocks noGrp="1"/>
          </p:cNvSpPr>
          <p:nvPr>
            <p:ph idx="1"/>
          </p:nvPr>
        </p:nvSpPr>
        <p:spPr>
          <a:xfrm>
            <a:off x="903515" y="1852585"/>
            <a:ext cx="10276114" cy="4145444"/>
          </a:xfrm>
        </p:spPr>
        <p:txBody>
          <a:bodyPr>
            <a:normAutofit/>
          </a:bodyPr>
          <a:lstStyle/>
          <a:p>
            <a:r>
              <a:rPr lang="en-US" sz="2000" b="1" dirty="0">
                <a:solidFill>
                  <a:srgbClr val="002060"/>
                </a:solidFill>
              </a:rPr>
              <a:t>Past developments </a:t>
            </a:r>
          </a:p>
          <a:p>
            <a:pPr lvl="1"/>
            <a:r>
              <a:rPr lang="fr-FR" sz="1800" dirty="0"/>
              <a:t>22 WP4 meetings </a:t>
            </a:r>
            <a:r>
              <a:rPr lang="fr-FR" sz="1800" dirty="0" err="1"/>
              <a:t>organised</a:t>
            </a:r>
            <a:r>
              <a:rPr lang="fr-FR" sz="1800" dirty="0"/>
              <a:t>, participation to the WP5 meetings </a:t>
            </a:r>
          </a:p>
          <a:p>
            <a:pPr lvl="1"/>
            <a:r>
              <a:rPr lang="fr-FR" sz="1800" dirty="0"/>
              <a:t>2 </a:t>
            </a:r>
            <a:r>
              <a:rPr lang="fr-FR" sz="1800" dirty="0" err="1"/>
              <a:t>technical</a:t>
            </a:r>
            <a:r>
              <a:rPr lang="fr-FR" sz="1800" dirty="0"/>
              <a:t> </a:t>
            </a:r>
            <a:r>
              <a:rPr lang="fr-FR" sz="1800" dirty="0" err="1"/>
              <a:t>review</a:t>
            </a:r>
            <a:r>
              <a:rPr lang="fr-FR" sz="1800" dirty="0"/>
              <a:t> ( 800 MHz HOMC &amp; FPC) </a:t>
            </a:r>
          </a:p>
          <a:p>
            <a:pPr lvl="1"/>
            <a:r>
              <a:rPr lang="en-US" sz="1800" dirty="0"/>
              <a:t>2 tasks finished (4.2 ‘800 MHz coupler design’ and 4,5 ‘FPC design’ )</a:t>
            </a:r>
          </a:p>
          <a:p>
            <a:pPr lvl="1"/>
            <a:r>
              <a:rPr lang="en-US" sz="1800" dirty="0"/>
              <a:t>2 milestones (FPC and HOMC design report) sent in time </a:t>
            </a:r>
          </a:p>
          <a:p>
            <a:pPr lvl="1"/>
            <a:r>
              <a:rPr lang="fr-FR" sz="1800" dirty="0"/>
              <a:t>Participation to impact </a:t>
            </a:r>
            <a:r>
              <a:rPr lang="fr-FR" sz="1800" dirty="0" err="1"/>
              <a:t>risk</a:t>
            </a:r>
            <a:r>
              <a:rPr lang="fr-FR" sz="1800" dirty="0"/>
              <a:t> </a:t>
            </a:r>
            <a:r>
              <a:rPr lang="fr-FR" sz="1800" dirty="0" err="1"/>
              <a:t>analysis</a:t>
            </a:r>
            <a:r>
              <a:rPr lang="fr-FR" sz="1800" dirty="0"/>
              <a:t>, 1st </a:t>
            </a:r>
            <a:r>
              <a:rPr lang="fr-FR" sz="1800" dirty="0" err="1"/>
              <a:t>periodic</a:t>
            </a:r>
            <a:r>
              <a:rPr lang="fr-FR" sz="1800" dirty="0"/>
              <a:t> report, </a:t>
            </a:r>
            <a:r>
              <a:rPr lang="fr-FR" sz="1800" dirty="0" err="1"/>
              <a:t>workplan</a:t>
            </a:r>
            <a:r>
              <a:rPr lang="fr-FR" sz="1800" dirty="0"/>
              <a:t>, </a:t>
            </a:r>
            <a:r>
              <a:rPr lang="fr-FR" sz="1800" dirty="0" err="1"/>
              <a:t>amendment</a:t>
            </a:r>
            <a:endParaRPr lang="en-US" sz="1800" dirty="0"/>
          </a:p>
          <a:p>
            <a:pPr lvl="1"/>
            <a:endParaRPr lang="en-US" sz="2200" dirty="0"/>
          </a:p>
          <a:p>
            <a:r>
              <a:rPr lang="en-US" sz="2000" b="1" dirty="0">
                <a:solidFill>
                  <a:srgbClr val="A4C137"/>
                </a:solidFill>
                <a:cs typeface="Calibri" panose="020F0502020204030204" pitchFamily="34" charset="0"/>
              </a:rPr>
              <a:t>Current developments</a:t>
            </a:r>
          </a:p>
          <a:p>
            <a:pPr lvl="1"/>
            <a:r>
              <a:rPr lang="fr-FR" sz="1800" b="1" dirty="0" err="1"/>
              <a:t>With</a:t>
            </a:r>
            <a:r>
              <a:rPr lang="fr-FR" sz="1800" b="1" dirty="0"/>
              <a:t> WP6 : </a:t>
            </a:r>
            <a:r>
              <a:rPr lang="fr-FR" sz="1800" dirty="0"/>
              <a:t>Post doc position transfert INFN to </a:t>
            </a:r>
            <a:r>
              <a:rPr lang="fr-FR" sz="1800" dirty="0" err="1"/>
              <a:t>IJCLab</a:t>
            </a:r>
            <a:r>
              <a:rPr lang="fr-FR" sz="1800" dirty="0"/>
              <a:t> on </a:t>
            </a:r>
            <a:r>
              <a:rPr lang="fr-FR" sz="1800" dirty="0" err="1"/>
              <a:t>progress</a:t>
            </a:r>
            <a:endParaRPr lang="fr-FR" sz="1800" dirty="0"/>
          </a:p>
          <a:p>
            <a:pPr lvl="1"/>
            <a:r>
              <a:rPr lang="fr-FR" sz="1800" b="1" dirty="0" err="1"/>
              <a:t>With</a:t>
            </a:r>
            <a:r>
              <a:rPr lang="fr-FR" sz="1800" b="1" dirty="0"/>
              <a:t> WP7: </a:t>
            </a:r>
            <a:r>
              <a:rPr lang="fr-FR" sz="1800" dirty="0"/>
              <a:t>Interaction </a:t>
            </a:r>
            <a:r>
              <a:rPr lang="fr-FR" sz="1800" dirty="0" err="1"/>
              <a:t>with</a:t>
            </a:r>
            <a:r>
              <a:rPr lang="fr-FR" sz="1800" dirty="0"/>
              <a:t> RI (Re</a:t>
            </a:r>
            <a:r>
              <a:rPr lang="es-ES" sz="1800" dirty="0" err="1"/>
              <a:t>search</a:t>
            </a:r>
            <a:r>
              <a:rPr lang="es-ES" sz="1800" dirty="0"/>
              <a:t> Instruments)</a:t>
            </a:r>
            <a:endParaRPr lang="fr-FR" sz="1800" dirty="0">
              <a:solidFill>
                <a:srgbClr val="FF0000"/>
              </a:solidFill>
            </a:endParaRPr>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26</a:t>
            </a:fld>
            <a:endParaRPr lang="en-BE" dirty="0"/>
          </a:p>
        </p:txBody>
      </p:sp>
    </p:spTree>
    <p:extLst>
      <p:ext uri="{BB962C8B-B14F-4D97-AF65-F5344CB8AC3E}">
        <p14:creationId xmlns:p14="http://schemas.microsoft.com/office/powerpoint/2010/main" val="2429506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4.2</a:t>
            </a:r>
          </a:p>
          <a:p>
            <a:r>
              <a:rPr lang="en-US" sz="2400" b="1" dirty="0">
                <a:solidFill>
                  <a:schemeClr val="bg2">
                    <a:lumMod val="50000"/>
                  </a:schemeClr>
                </a:solidFill>
              </a:rPr>
              <a:t>800 MHz HOM coupler design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47FA713-D999-4801-881D-12DDF4D97965}"/>
              </a:ext>
            </a:extLst>
          </p:cNvPr>
          <p:cNvSpPr>
            <a:spLocks noGrp="1"/>
          </p:cNvSpPr>
          <p:nvPr>
            <p:ph idx="1"/>
          </p:nvPr>
        </p:nvSpPr>
        <p:spPr>
          <a:xfrm>
            <a:off x="80990" y="1211099"/>
            <a:ext cx="11847577" cy="2590610"/>
          </a:xfrm>
        </p:spPr>
        <p:txBody>
          <a:bodyPr>
            <a:normAutofit lnSpcReduction="10000"/>
          </a:bodyPr>
          <a:lstStyle/>
          <a:p>
            <a:r>
              <a:rPr lang="en-US" sz="2000" b="1" dirty="0">
                <a:solidFill>
                  <a:srgbClr val="002060"/>
                </a:solidFill>
              </a:rPr>
              <a:t>HOMC scheme (CNRS, CERN):</a:t>
            </a:r>
          </a:p>
          <a:p>
            <a:pPr marL="0" indent="0" algn="just">
              <a:buNone/>
            </a:pPr>
            <a:r>
              <a:rPr lang="en-US" sz="1800" dirty="0"/>
              <a:t>Configurations studied: 2 probe and 2 hook &amp; 4 hook &amp; 2 hook couplers per cavity </a:t>
            </a:r>
          </a:p>
          <a:p>
            <a:pPr marL="0" indent="0" algn="just">
              <a:buNone/>
            </a:pPr>
            <a:r>
              <a:rPr lang="en-US" sz="1800" dirty="0">
                <a:sym typeface="Wingdings" panose="05000000000000000000" pitchFamily="2" charset="2"/>
              </a:rPr>
              <a:t></a:t>
            </a:r>
            <a:r>
              <a:rPr lang="en-US" sz="1800" dirty="0"/>
              <a:t>baseline proposed@5mA : </a:t>
            </a:r>
            <a:r>
              <a:rPr lang="en-US" sz="1800" b="1" dirty="0"/>
              <a:t>2 Hook/</a:t>
            </a:r>
            <a:r>
              <a:rPr lang="en-US" sz="1800" b="1" dirty="0" err="1"/>
              <a:t>cav</a:t>
            </a:r>
            <a:r>
              <a:rPr lang="en-US" sz="1800" b="1" dirty="0"/>
              <a:t> </a:t>
            </a:r>
            <a:r>
              <a:rPr lang="en-US" sz="1800" dirty="0"/>
              <a:t>(IJC Lab) </a:t>
            </a:r>
          </a:p>
          <a:p>
            <a:pPr algn="just"/>
            <a:r>
              <a:rPr lang="en-GB" sz="1800" dirty="0"/>
              <a:t>It ensures the HOM damping requirements (the longitudinal and transversal impedance thresholds) according to the machine configuration </a:t>
            </a:r>
          </a:p>
          <a:p>
            <a:pPr algn="just"/>
            <a:r>
              <a:rPr lang="en-US" sz="1800" dirty="0">
                <a:sym typeface="Wingdings" panose="05000000000000000000" pitchFamily="2" charset="2"/>
              </a:rPr>
              <a:t>It damps better the dangerous mode that are confined within the cavity, exhibit a high (R/Q) (shunt impedance)* QL(loaded quality factor) and are close to a beam harmonic because they can present a risk of resonant effects: TM110 &amp; TE111 </a:t>
            </a:r>
          </a:p>
          <a:p>
            <a:pPr lvl="2"/>
            <a:endParaRPr lang="en-US" sz="1400" dirty="0"/>
          </a:p>
          <a:p>
            <a:pPr lvl="1"/>
            <a:endParaRPr lang="en-US" sz="1800" dirty="0"/>
          </a:p>
          <a:p>
            <a:pPr lvl="1"/>
            <a:endParaRPr lang="en-US" sz="1800" dirty="0"/>
          </a:p>
          <a:p>
            <a:pPr lvl="1"/>
            <a:endParaRPr lang="en-US" sz="1800" dirty="0"/>
          </a:p>
          <a:p>
            <a:pPr marL="457200" lvl="1" indent="0">
              <a:buNone/>
            </a:pPr>
            <a:endParaRPr lang="en-US" sz="1800" dirty="0"/>
          </a:p>
          <a:p>
            <a:pPr marL="457200" lvl="1" indent="0">
              <a:buNone/>
            </a:pPr>
            <a:endParaRPr lang="en-US" sz="1800" dirty="0"/>
          </a:p>
          <a:p>
            <a:endParaRPr lang="en-US" sz="2400" dirty="0"/>
          </a:p>
          <a:p>
            <a:endParaRPr lang="en-US" dirty="0"/>
          </a:p>
          <a:p>
            <a:endParaRPr lang="en-GB"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27</a:t>
            </a:fld>
            <a:endParaRPr lang="en-BE" dirty="0"/>
          </a:p>
        </p:txBody>
      </p:sp>
      <p:sp>
        <p:nvSpPr>
          <p:cNvPr id="9" name="Rectangle 5">
            <a:extLst>
              <a:ext uri="{FF2B5EF4-FFF2-40B4-BE49-F238E27FC236}">
                <a16:creationId xmlns:a16="http://schemas.microsoft.com/office/drawing/2014/main" id="{C5CEB815-DF30-8AE8-EE52-124094F86E2B}"/>
              </a:ext>
            </a:extLst>
          </p:cNvPr>
          <p:cNvSpPr>
            <a:spLocks noChangeArrowheads="1"/>
          </p:cNvSpPr>
          <p:nvPr/>
        </p:nvSpPr>
        <p:spPr bwMode="auto">
          <a:xfrm>
            <a:off x="859536" y="1356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pSp>
        <p:nvGrpSpPr>
          <p:cNvPr id="10" name="Zone de dessin 4">
            <a:extLst>
              <a:ext uri="{FF2B5EF4-FFF2-40B4-BE49-F238E27FC236}">
                <a16:creationId xmlns:a16="http://schemas.microsoft.com/office/drawing/2014/main" id="{E0B2A462-D5AF-0032-FB7E-02F61D74E251}"/>
              </a:ext>
            </a:extLst>
          </p:cNvPr>
          <p:cNvGrpSpPr/>
          <p:nvPr/>
        </p:nvGrpSpPr>
        <p:grpSpPr>
          <a:xfrm>
            <a:off x="263432" y="3538213"/>
            <a:ext cx="9501053" cy="3296102"/>
            <a:chOff x="0" y="0"/>
            <a:chExt cx="5736590" cy="1724660"/>
          </a:xfrm>
        </p:grpSpPr>
        <p:sp>
          <p:nvSpPr>
            <p:cNvPr id="12" name="Rectangle 11">
              <a:extLst>
                <a:ext uri="{FF2B5EF4-FFF2-40B4-BE49-F238E27FC236}">
                  <a16:creationId xmlns:a16="http://schemas.microsoft.com/office/drawing/2014/main" id="{11B2C1C0-8D6B-33C2-4E18-025B64F97152}"/>
                </a:ext>
              </a:extLst>
            </p:cNvPr>
            <p:cNvSpPr/>
            <p:nvPr/>
          </p:nvSpPr>
          <p:spPr>
            <a:xfrm>
              <a:off x="0" y="0"/>
              <a:ext cx="5736590" cy="1724660"/>
            </a:xfrm>
            <a:prstGeom prst="rect">
              <a:avLst/>
            </a:prstGeom>
            <a:solidFill>
              <a:srgbClr val="FFFFFF"/>
            </a:solidFill>
          </p:spPr>
          <p:txBody>
            <a:bodyPr/>
            <a:lstStyle/>
            <a:p>
              <a:endParaRPr lang="en-GB"/>
            </a:p>
          </p:txBody>
        </p:sp>
        <p:pic>
          <p:nvPicPr>
            <p:cNvPr id="15" name="Image 14">
              <a:extLst>
                <a:ext uri="{FF2B5EF4-FFF2-40B4-BE49-F238E27FC236}">
                  <a16:creationId xmlns:a16="http://schemas.microsoft.com/office/drawing/2014/main" id="{30480A2B-1755-441B-83E1-C074AB725A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902"/>
              <a:ext cx="2849545" cy="165975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D41750B9-2CF1-6379-280B-6469947E47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2645" y="35701"/>
              <a:ext cx="2863945" cy="1688959"/>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6">
            <a:extLst>
              <a:ext uri="{FF2B5EF4-FFF2-40B4-BE49-F238E27FC236}">
                <a16:creationId xmlns:a16="http://schemas.microsoft.com/office/drawing/2014/main" id="{6982225E-C9CD-8CD8-AA75-62A859677582}"/>
              </a:ext>
            </a:extLst>
          </p:cNvPr>
          <p:cNvSpPr>
            <a:spLocks noChangeArrowheads="1"/>
          </p:cNvSpPr>
          <p:nvPr/>
        </p:nvSpPr>
        <p:spPr bwMode="auto">
          <a:xfrm>
            <a:off x="1316736" y="3538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ZoneTexte 5">
            <a:extLst>
              <a:ext uri="{FF2B5EF4-FFF2-40B4-BE49-F238E27FC236}">
                <a16:creationId xmlns:a16="http://schemas.microsoft.com/office/drawing/2014/main" id="{6E9F62DC-E63F-74C3-A2C8-D680A8719C5F}"/>
              </a:ext>
            </a:extLst>
          </p:cNvPr>
          <p:cNvSpPr txBox="1"/>
          <p:nvPr/>
        </p:nvSpPr>
        <p:spPr>
          <a:xfrm rot="19171367">
            <a:off x="9892636" y="4527411"/>
            <a:ext cx="1750164" cy="369332"/>
          </a:xfrm>
          <a:prstGeom prst="rect">
            <a:avLst/>
          </a:prstGeom>
          <a:noFill/>
          <a:ln>
            <a:solidFill>
              <a:schemeClr val="accent6"/>
            </a:solidFill>
          </a:ln>
        </p:spPr>
        <p:txBody>
          <a:bodyPr wrap="square" rtlCol="0">
            <a:spAutoFit/>
          </a:bodyPr>
          <a:lstStyle/>
          <a:p>
            <a:r>
              <a:rPr lang="fr-FR" b="1" dirty="0" err="1">
                <a:solidFill>
                  <a:schemeClr val="accent6"/>
                </a:solidFill>
              </a:rPr>
              <a:t>Task</a:t>
            </a:r>
            <a:r>
              <a:rPr lang="fr-FR" b="1" dirty="0">
                <a:solidFill>
                  <a:schemeClr val="accent6"/>
                </a:solidFill>
              </a:rPr>
              <a:t> </a:t>
            </a:r>
            <a:r>
              <a:rPr lang="fr-FR" b="1" dirty="0" err="1">
                <a:solidFill>
                  <a:schemeClr val="accent6"/>
                </a:solidFill>
              </a:rPr>
              <a:t>finished</a:t>
            </a:r>
            <a:endParaRPr lang="fr-FR" b="1" dirty="0">
              <a:solidFill>
                <a:schemeClr val="accent6"/>
              </a:solidFill>
            </a:endParaRPr>
          </a:p>
        </p:txBody>
      </p:sp>
      <p:sp>
        <p:nvSpPr>
          <p:cNvPr id="14" name="Rectangle 13"/>
          <p:cNvSpPr/>
          <p:nvPr/>
        </p:nvSpPr>
        <p:spPr>
          <a:xfrm>
            <a:off x="9344890" y="5768238"/>
            <a:ext cx="2606291" cy="369332"/>
          </a:xfrm>
          <a:prstGeom prst="rect">
            <a:avLst/>
          </a:prstGeom>
        </p:spPr>
        <p:txBody>
          <a:bodyPr wrap="none">
            <a:spAutoFit/>
          </a:bodyPr>
          <a:lstStyle/>
          <a:p>
            <a:r>
              <a:rPr lang="fr-FR" dirty="0" err="1"/>
              <a:t>Courtesy</a:t>
            </a:r>
            <a:r>
              <a:rPr lang="fr-FR" dirty="0"/>
              <a:t> of P. Duchesne</a:t>
            </a:r>
          </a:p>
        </p:txBody>
      </p:sp>
    </p:spTree>
    <p:extLst>
      <p:ext uri="{BB962C8B-B14F-4D97-AF65-F5344CB8AC3E}">
        <p14:creationId xmlns:p14="http://schemas.microsoft.com/office/powerpoint/2010/main" val="2157371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8924238" cy="830997"/>
          </a:xfrm>
          <a:prstGeom prst="rect">
            <a:avLst/>
          </a:prstGeom>
          <a:noFill/>
        </p:spPr>
        <p:txBody>
          <a:bodyPr wrap="none" rtlCol="0">
            <a:spAutoFit/>
          </a:bodyPr>
          <a:lstStyle/>
          <a:p>
            <a:r>
              <a:rPr lang="en-US" sz="2400" b="1" dirty="0">
                <a:solidFill>
                  <a:srgbClr val="002060"/>
                </a:solidFill>
              </a:rPr>
              <a:t>WP4 – HOM and FPC:</a:t>
            </a:r>
            <a:r>
              <a:rPr lang="en-US" sz="2400" b="1" dirty="0">
                <a:solidFill>
                  <a:schemeClr val="bg2">
                    <a:lumMod val="50000"/>
                  </a:schemeClr>
                </a:solidFill>
              </a:rPr>
              <a:t> status/evolution of Task 4.2</a:t>
            </a:r>
          </a:p>
          <a:p>
            <a:r>
              <a:rPr lang="en-US" sz="2400" b="1" dirty="0">
                <a:solidFill>
                  <a:schemeClr val="bg2">
                    <a:lumMod val="50000"/>
                  </a:schemeClr>
                </a:solidFill>
              </a:rPr>
              <a:t>HOM coupler design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47FA713-D999-4801-881D-12DDF4D97965}"/>
              </a:ext>
            </a:extLst>
          </p:cNvPr>
          <p:cNvSpPr>
            <a:spLocks noGrp="1"/>
          </p:cNvSpPr>
          <p:nvPr>
            <p:ph idx="1"/>
          </p:nvPr>
        </p:nvSpPr>
        <p:spPr>
          <a:xfrm>
            <a:off x="305798" y="1199769"/>
            <a:ext cx="11580404" cy="4954248"/>
          </a:xfrm>
        </p:spPr>
        <p:txBody>
          <a:bodyPr>
            <a:normAutofit/>
          </a:bodyPr>
          <a:lstStyle/>
          <a:p>
            <a:r>
              <a:rPr lang="en-US" sz="2200" b="1" dirty="0">
                <a:solidFill>
                  <a:srgbClr val="002060"/>
                </a:solidFill>
              </a:rPr>
              <a:t>HOOK HOMC optimization (CNRS/</a:t>
            </a:r>
            <a:r>
              <a:rPr lang="en-US" sz="2200" b="1" dirty="0" err="1">
                <a:solidFill>
                  <a:srgbClr val="002060"/>
                </a:solidFill>
              </a:rPr>
              <a:t>IJCLab</a:t>
            </a:r>
            <a:r>
              <a:rPr lang="en-US" sz="2200" b="1" dirty="0">
                <a:solidFill>
                  <a:srgbClr val="002060"/>
                </a:solidFill>
              </a:rPr>
              <a:t>):</a:t>
            </a:r>
          </a:p>
          <a:p>
            <a:pPr marL="0" indent="0" algn="just">
              <a:buNone/>
            </a:pPr>
            <a:r>
              <a:rPr lang="en-US" sz="1900" dirty="0"/>
              <a:t>Based on the RF design of 800 MHz HOOK coupler for HL-LHC (CERN), the coupler was optimized by CNRS</a:t>
            </a:r>
          </a:p>
          <a:p>
            <a:pPr lvl="1" algn="just"/>
            <a:r>
              <a:rPr lang="en-US" sz="1800" b="1" dirty="0"/>
              <a:t>RF simulations </a:t>
            </a:r>
            <a:r>
              <a:rPr lang="en-US" sz="1800" dirty="0"/>
              <a:t>( </a:t>
            </a:r>
            <a:r>
              <a:rPr lang="en-US" sz="1800" dirty="0" err="1"/>
              <a:t>P.Duchesne</a:t>
            </a:r>
            <a:r>
              <a:rPr lang="en-US" sz="1800" dirty="0"/>
              <a:t>/IJC Lab) to obtain the best transmission at dangerous mode (TE111 &amp; TM110) and ensuring an effective rejection of the Fundamental mode (TM010)</a:t>
            </a:r>
          </a:p>
          <a:p>
            <a:pPr lvl="1" algn="just"/>
            <a:r>
              <a:rPr lang="en-US" sz="1800" b="1" dirty="0"/>
              <a:t>Mechanical integration </a:t>
            </a:r>
            <a:r>
              <a:rPr lang="en-US" sz="1800" dirty="0"/>
              <a:t>(S. </a:t>
            </a:r>
            <a:r>
              <a:rPr lang="en-US" sz="1800" dirty="0" err="1"/>
              <a:t>Blivet</a:t>
            </a:r>
            <a:r>
              <a:rPr lang="en-US" sz="1800" dirty="0"/>
              <a:t> and G. Olivier/IJC Lab)  compatible with the WP6 cryomodule</a:t>
            </a:r>
          </a:p>
          <a:p>
            <a:pPr lvl="1" algn="just"/>
            <a:r>
              <a:rPr lang="en-US" sz="1800" b="1" dirty="0"/>
              <a:t>Mechanical and thermal calculations </a:t>
            </a:r>
            <a:r>
              <a:rPr lang="en-US" sz="1800" dirty="0"/>
              <a:t>(P. Duchesne/IJC Lab) to minimize static and dynamic heat loads on the cryogenic circuits of the cryomodule, to verify the mechanical strength</a:t>
            </a:r>
          </a:p>
          <a:p>
            <a:pPr lvl="1" algn="just"/>
            <a:r>
              <a:rPr lang="en-US" sz="1800" b="1" dirty="0" err="1"/>
              <a:t>Multipacting</a:t>
            </a:r>
            <a:r>
              <a:rPr lang="en-US" sz="1800" b="1" dirty="0"/>
              <a:t> simulations </a:t>
            </a:r>
            <a:r>
              <a:rPr lang="en-US" sz="1800" dirty="0"/>
              <a:t>(A. </a:t>
            </a:r>
            <a:r>
              <a:rPr lang="en-US" sz="1800" dirty="0" err="1"/>
              <a:t>Placais</a:t>
            </a:r>
            <a:r>
              <a:rPr lang="en-US" sz="1800" dirty="0"/>
              <a:t>/LPSC) to check </a:t>
            </a:r>
            <a:r>
              <a:rPr lang="en-US" sz="1800" dirty="0" err="1"/>
              <a:t>multipacting</a:t>
            </a:r>
            <a:endParaRPr lang="en-US" sz="1800" dirty="0"/>
          </a:p>
          <a:p>
            <a:pPr lvl="1" algn="just"/>
            <a:r>
              <a:rPr lang="en-US" sz="1800" dirty="0">
                <a:sym typeface="Wingdings" panose="05000000000000000000" pitchFamily="2" charset="2"/>
              </a:rPr>
              <a:t>T</a:t>
            </a:r>
            <a:r>
              <a:rPr lang="en-US" sz="1800" dirty="0"/>
              <a:t>aking into account the feedback from </a:t>
            </a:r>
            <a:r>
              <a:rPr lang="en-US" sz="1800" dirty="0">
                <a:sym typeface="Wingdings" panose="05000000000000000000" pitchFamily="2" charset="2"/>
              </a:rPr>
              <a:t>M. </a:t>
            </a:r>
            <a:r>
              <a:rPr lang="en-US" sz="1800" dirty="0" err="1">
                <a:sym typeface="Wingdings" panose="05000000000000000000" pitchFamily="2" charset="2"/>
              </a:rPr>
              <a:t>Garlasche</a:t>
            </a:r>
            <a:r>
              <a:rPr lang="en-US" sz="1800" dirty="0">
                <a:sym typeface="Wingdings" panose="05000000000000000000" pitchFamily="2" charset="2"/>
              </a:rPr>
              <a:t> &amp; </a:t>
            </a:r>
            <a:r>
              <a:rPr lang="en-US" sz="1800" dirty="0" err="1">
                <a:sym typeface="Wingdings" panose="05000000000000000000" pitchFamily="2" charset="2"/>
              </a:rPr>
              <a:t>S.Barriere</a:t>
            </a:r>
            <a:r>
              <a:rPr lang="en-US" sz="1800" dirty="0">
                <a:sym typeface="Wingdings" panose="05000000000000000000" pitchFamily="2" charset="2"/>
              </a:rPr>
              <a:t> (CERN)</a:t>
            </a:r>
            <a:r>
              <a:rPr lang="en-US" sz="1800" dirty="0"/>
              <a:t> about </a:t>
            </a:r>
            <a:r>
              <a:rPr lang="en-US" sz="1800" dirty="0">
                <a:sym typeface="Wingdings" panose="05000000000000000000" pitchFamily="2" charset="2"/>
              </a:rPr>
              <a:t>feasibility fabrication </a:t>
            </a:r>
            <a:r>
              <a:rPr lang="en-US" sz="1800" dirty="0"/>
              <a:t>	</a:t>
            </a:r>
          </a:p>
          <a:p>
            <a:pPr marL="457200" lvl="1" indent="0">
              <a:buNone/>
            </a:pPr>
            <a:endParaRPr lang="en-US" sz="1800" dirty="0">
              <a:sym typeface="Wingdings" panose="05000000000000000000" pitchFamily="2" charset="2"/>
            </a:endParaRPr>
          </a:p>
        </p:txBody>
      </p:sp>
      <p:pic>
        <p:nvPicPr>
          <p:cNvPr id="20" name="Image 19">
            <a:extLst>
              <a:ext uri="{FF2B5EF4-FFF2-40B4-BE49-F238E27FC236}">
                <a16:creationId xmlns:a16="http://schemas.microsoft.com/office/drawing/2014/main" id="{1AD1BD2B-8371-1658-69EB-3CB778120933}"/>
              </a:ext>
            </a:extLst>
          </p:cNvPr>
          <p:cNvPicPr>
            <a:picLocks noChangeAspect="1"/>
          </p:cNvPicPr>
          <p:nvPr/>
        </p:nvPicPr>
        <p:blipFill>
          <a:blip r:embed="rId3"/>
          <a:stretch>
            <a:fillRect/>
          </a:stretch>
        </p:blipFill>
        <p:spPr>
          <a:xfrm>
            <a:off x="2849448" y="4144367"/>
            <a:ext cx="6493103" cy="2713633"/>
          </a:xfrm>
          <a:prstGeom prst="rect">
            <a:avLst/>
          </a:prstGeom>
        </p:spPr>
      </p:pic>
      <p:sp>
        <p:nvSpPr>
          <p:cNvPr id="21" name="Espace réservé du numéro de diapositive 1">
            <a:extLst>
              <a:ext uri="{FF2B5EF4-FFF2-40B4-BE49-F238E27FC236}">
                <a16:creationId xmlns:a16="http://schemas.microsoft.com/office/drawing/2014/main" id="{FCADAB4C-4A02-FDD2-B993-A1DF6ED2ED64}"/>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28</a:t>
            </a:fld>
            <a:endParaRPr lang="en-BE" dirty="0"/>
          </a:p>
        </p:txBody>
      </p:sp>
      <p:sp>
        <p:nvSpPr>
          <p:cNvPr id="22" name="Rectangle 21">
            <a:extLst>
              <a:ext uri="{FF2B5EF4-FFF2-40B4-BE49-F238E27FC236}">
                <a16:creationId xmlns:a16="http://schemas.microsoft.com/office/drawing/2014/main" id="{E6147408-A493-FD05-123F-4DC9301FCF13}"/>
              </a:ext>
            </a:extLst>
          </p:cNvPr>
          <p:cNvSpPr/>
          <p:nvPr/>
        </p:nvSpPr>
        <p:spPr>
          <a:xfrm>
            <a:off x="9100745" y="4266565"/>
            <a:ext cx="2606291" cy="369332"/>
          </a:xfrm>
          <a:prstGeom prst="rect">
            <a:avLst/>
          </a:prstGeom>
        </p:spPr>
        <p:txBody>
          <a:bodyPr wrap="none">
            <a:spAutoFit/>
          </a:bodyPr>
          <a:lstStyle/>
          <a:p>
            <a:r>
              <a:rPr lang="fr-FR" dirty="0" err="1"/>
              <a:t>Courtesy</a:t>
            </a:r>
            <a:r>
              <a:rPr lang="fr-FR" dirty="0"/>
              <a:t> of P. Duchesne</a:t>
            </a:r>
          </a:p>
        </p:txBody>
      </p:sp>
      <p:pic>
        <p:nvPicPr>
          <p:cNvPr id="6" name="Image 5">
            <a:extLst>
              <a:ext uri="{FF2B5EF4-FFF2-40B4-BE49-F238E27FC236}">
                <a16:creationId xmlns:a16="http://schemas.microsoft.com/office/drawing/2014/main" id="{4F113992-98FB-CE35-D95E-130DFC1253D7}"/>
              </a:ext>
            </a:extLst>
          </p:cNvPr>
          <p:cNvPicPr>
            <a:picLocks noChangeAspect="1"/>
          </p:cNvPicPr>
          <p:nvPr/>
        </p:nvPicPr>
        <p:blipFill>
          <a:blip r:embed="rId4"/>
          <a:stretch>
            <a:fillRect/>
          </a:stretch>
        </p:blipFill>
        <p:spPr>
          <a:xfrm>
            <a:off x="215644" y="3969349"/>
            <a:ext cx="2229207" cy="2532967"/>
          </a:xfrm>
          <a:prstGeom prst="rect">
            <a:avLst/>
          </a:prstGeom>
        </p:spPr>
      </p:pic>
      <p:sp>
        <p:nvSpPr>
          <p:cNvPr id="17" name="ZoneTexte 16">
            <a:extLst>
              <a:ext uri="{FF2B5EF4-FFF2-40B4-BE49-F238E27FC236}">
                <a16:creationId xmlns:a16="http://schemas.microsoft.com/office/drawing/2014/main" id="{36C113E3-48F0-9603-5508-A2CCC0EB280F}"/>
              </a:ext>
            </a:extLst>
          </p:cNvPr>
          <p:cNvSpPr txBox="1"/>
          <p:nvPr/>
        </p:nvSpPr>
        <p:spPr>
          <a:xfrm rot="19171367">
            <a:off x="9651982" y="5283051"/>
            <a:ext cx="1796985" cy="369332"/>
          </a:xfrm>
          <a:prstGeom prst="rect">
            <a:avLst/>
          </a:prstGeom>
          <a:noFill/>
          <a:ln>
            <a:solidFill>
              <a:schemeClr val="accent6"/>
            </a:solidFill>
          </a:ln>
        </p:spPr>
        <p:txBody>
          <a:bodyPr wrap="square" rtlCol="0">
            <a:spAutoFit/>
          </a:bodyPr>
          <a:lstStyle/>
          <a:p>
            <a:r>
              <a:rPr lang="fr-FR" b="1" dirty="0" err="1">
                <a:solidFill>
                  <a:schemeClr val="accent6"/>
                </a:solidFill>
              </a:rPr>
              <a:t>Task</a:t>
            </a:r>
            <a:r>
              <a:rPr lang="fr-FR" b="1" dirty="0">
                <a:solidFill>
                  <a:schemeClr val="accent6"/>
                </a:solidFill>
              </a:rPr>
              <a:t> </a:t>
            </a:r>
            <a:r>
              <a:rPr lang="fr-FR" b="1" dirty="0" err="1">
                <a:solidFill>
                  <a:schemeClr val="accent6"/>
                </a:solidFill>
              </a:rPr>
              <a:t>finished</a:t>
            </a:r>
            <a:endParaRPr lang="fr-FR" b="1" dirty="0">
              <a:solidFill>
                <a:schemeClr val="accent6"/>
              </a:solidFill>
            </a:endParaRPr>
          </a:p>
        </p:txBody>
      </p:sp>
      <p:sp>
        <p:nvSpPr>
          <p:cNvPr id="8" name="ZoneTexte 7">
            <a:extLst>
              <a:ext uri="{FF2B5EF4-FFF2-40B4-BE49-F238E27FC236}">
                <a16:creationId xmlns:a16="http://schemas.microsoft.com/office/drawing/2014/main" id="{FA8C207D-2F90-D65E-CC60-69074D636C17}"/>
              </a:ext>
            </a:extLst>
          </p:cNvPr>
          <p:cNvSpPr txBox="1"/>
          <p:nvPr/>
        </p:nvSpPr>
        <p:spPr>
          <a:xfrm>
            <a:off x="215644" y="6538912"/>
            <a:ext cx="6172200" cy="246221"/>
          </a:xfrm>
          <a:prstGeom prst="rect">
            <a:avLst/>
          </a:prstGeom>
          <a:noFill/>
        </p:spPr>
        <p:txBody>
          <a:bodyPr wrap="square">
            <a:spAutoFit/>
          </a:bodyPr>
          <a:lstStyle/>
          <a:p>
            <a:r>
              <a:rPr lang="en-US" sz="1000" i="1" dirty="0">
                <a:solidFill>
                  <a:srgbClr val="0070C0"/>
                </a:solidFill>
              </a:rPr>
              <a:t>Parameters considered for the RF sensitivity studies </a:t>
            </a:r>
            <a:endParaRPr lang="fr-FR" sz="1000" i="1" dirty="0">
              <a:solidFill>
                <a:srgbClr val="0070C0"/>
              </a:solidFill>
            </a:endParaRPr>
          </a:p>
        </p:txBody>
      </p:sp>
    </p:spTree>
    <p:extLst>
      <p:ext uri="{BB962C8B-B14F-4D97-AF65-F5344CB8AC3E}">
        <p14:creationId xmlns:p14="http://schemas.microsoft.com/office/powerpoint/2010/main" val="1107588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6983707" cy="830997"/>
          </a:xfrm>
          <a:prstGeom prst="rect">
            <a:avLst/>
          </a:prstGeom>
          <a:noFill/>
        </p:spPr>
        <p:txBody>
          <a:bodyPr wrap="none" rtlCol="0">
            <a:spAutoFit/>
          </a:bodyPr>
          <a:lstStyle/>
          <a:p>
            <a:r>
              <a:rPr lang="en-US" sz="2400" b="1" dirty="0">
                <a:solidFill>
                  <a:srgbClr val="002060"/>
                </a:solidFill>
              </a:rPr>
              <a:t>WP4 – HOM and FPC:</a:t>
            </a:r>
            <a:r>
              <a:rPr lang="en-US" sz="2400" b="1" dirty="0">
                <a:solidFill>
                  <a:schemeClr val="bg2">
                    <a:lumMod val="50000"/>
                  </a:schemeClr>
                </a:solidFill>
              </a:rPr>
              <a:t> status/evolution of Task 4.3</a:t>
            </a:r>
          </a:p>
          <a:p>
            <a:r>
              <a:rPr lang="en-US" sz="2400" b="1" dirty="0">
                <a:solidFill>
                  <a:schemeClr val="bg2">
                    <a:lumMod val="50000"/>
                  </a:schemeClr>
                </a:solidFill>
              </a:rPr>
              <a:t>Fabrication of 800 MHz HOM couplers</a:t>
            </a:r>
            <a:endParaRPr lang="en-US" sz="2400" b="1" u="sng"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360714" y="1432678"/>
            <a:ext cx="6983707" cy="5207608"/>
          </a:xfrm>
        </p:spPr>
        <p:txBody>
          <a:bodyPr>
            <a:normAutofit fontScale="92500" lnSpcReduction="10000"/>
          </a:bodyPr>
          <a:lstStyle/>
          <a:p>
            <a:r>
              <a:rPr lang="en-US" sz="2000" b="1" dirty="0">
                <a:solidFill>
                  <a:srgbClr val="002060"/>
                </a:solidFill>
              </a:rPr>
              <a:t>Past developments </a:t>
            </a:r>
          </a:p>
          <a:p>
            <a:pPr lvl="1"/>
            <a:r>
              <a:rPr lang="en-GB" sz="1800" dirty="0">
                <a:sym typeface="Wingdings" panose="05000000000000000000" pitchFamily="2" charset="2"/>
              </a:rPr>
              <a:t>CERN has finalised preparation activities for fabrication, based on requests and functional specification from IJC Lab, with fabricability input from CERN</a:t>
            </a:r>
          </a:p>
          <a:p>
            <a:pPr lvl="1"/>
            <a:endParaRPr lang="en-GB" sz="900" dirty="0">
              <a:sym typeface="Wingdings" panose="05000000000000000000" pitchFamily="2" charset="2"/>
            </a:endParaRPr>
          </a:p>
          <a:p>
            <a:pPr lvl="1"/>
            <a:r>
              <a:rPr lang="en-GB" sz="1800" dirty="0">
                <a:sym typeface="Wingdings" panose="05000000000000000000" pitchFamily="2" charset="2"/>
              </a:rPr>
              <a:t>A detailed manufacturing sequence has been established</a:t>
            </a:r>
            <a:endParaRPr lang="en-US" sz="1800" dirty="0">
              <a:sym typeface="Wingdings" panose="05000000000000000000" pitchFamily="2" charset="2"/>
            </a:endParaRPr>
          </a:p>
          <a:p>
            <a:pPr lvl="1"/>
            <a:endParaRPr lang="en-GB" sz="900" dirty="0"/>
          </a:p>
          <a:p>
            <a:pPr lvl="1"/>
            <a:r>
              <a:rPr lang="en-GB" sz="1800" dirty="0"/>
              <a:t>Raw materials have been ordered and received, based on the same specification as the HL-LHC WP4 couplers (316LN stainless steel, OFE copper, RRR300 niobium)</a:t>
            </a:r>
          </a:p>
          <a:p>
            <a:pPr marL="457200" lvl="1" indent="0">
              <a:buNone/>
            </a:pPr>
            <a:r>
              <a:rPr lang="en-US" sz="1800" dirty="0">
                <a:sym typeface="Wingdings" panose="05000000000000000000" pitchFamily="2" charset="2"/>
              </a:rPr>
              <a:t> </a:t>
            </a:r>
          </a:p>
          <a:p>
            <a:pPr marL="457200" lvl="1" indent="0">
              <a:buNone/>
            </a:pPr>
            <a:r>
              <a:rPr lang="en-US" sz="1800" dirty="0">
                <a:sym typeface="Wingdings" panose="05000000000000000000" pitchFamily="2" charset="2"/>
              </a:rPr>
              <a:t>(</a:t>
            </a:r>
            <a:r>
              <a:rPr lang="en-US" sz="1800" dirty="0" err="1">
                <a:sym typeface="Wingdings" panose="05000000000000000000" pitchFamily="2" charset="2"/>
              </a:rPr>
              <a:t>M.Garlasche</a:t>
            </a:r>
            <a:r>
              <a:rPr lang="en-US" sz="1800" dirty="0">
                <a:sym typeface="Wingdings" panose="05000000000000000000" pitchFamily="2" charset="2"/>
              </a:rPr>
              <a:t> &amp; </a:t>
            </a:r>
            <a:r>
              <a:rPr lang="en-US" sz="1800" dirty="0" err="1">
                <a:sym typeface="Wingdings" panose="05000000000000000000" pitchFamily="2" charset="2"/>
              </a:rPr>
              <a:t>S.Barriere</a:t>
            </a:r>
            <a:r>
              <a:rPr lang="en-US" sz="1800" dirty="0">
                <a:sym typeface="Wingdings" panose="05000000000000000000" pitchFamily="2" charset="2"/>
              </a:rPr>
              <a:t> / CERN)</a:t>
            </a:r>
            <a:endParaRPr lang="en-GB" sz="1800" dirty="0"/>
          </a:p>
          <a:p>
            <a:pPr lvl="1"/>
            <a:endParaRPr lang="en-US" sz="1800" dirty="0"/>
          </a:p>
          <a:p>
            <a:r>
              <a:rPr lang="en-US" sz="2000" b="1" dirty="0">
                <a:solidFill>
                  <a:srgbClr val="A4C137"/>
                </a:solidFill>
                <a:cs typeface="Calibri" panose="020F0502020204030204" pitchFamily="34" charset="0"/>
              </a:rPr>
              <a:t>Current developments</a:t>
            </a:r>
          </a:p>
          <a:p>
            <a:pPr lvl="1">
              <a:spcAft>
                <a:spcPts val="800"/>
              </a:spcAft>
            </a:pPr>
            <a:r>
              <a:rPr lang="en-US" sz="1800" dirty="0"/>
              <a:t>The fabrication of the 4 HOM couplers has started</a:t>
            </a:r>
            <a:endParaRPr lang="en-US" sz="1800" dirty="0">
              <a:sym typeface="Wingdings" panose="05000000000000000000" pitchFamily="2" charset="2"/>
            </a:endParaRPr>
          </a:p>
          <a:p>
            <a:pPr lvl="1">
              <a:spcAft>
                <a:spcPts val="800"/>
              </a:spcAft>
            </a:pPr>
            <a:r>
              <a:rPr lang="en-GB" sz="1800" dirty="0"/>
              <a:t>Tooling design for final welding steps is ongoing</a:t>
            </a:r>
            <a:r>
              <a:rPr lang="en-US" sz="1800" dirty="0">
                <a:sym typeface="Wingdings" panose="05000000000000000000" pitchFamily="2" charset="2"/>
              </a:rPr>
              <a:t> </a:t>
            </a:r>
          </a:p>
          <a:p>
            <a:pPr lvl="1">
              <a:spcAft>
                <a:spcPts val="800"/>
              </a:spcAft>
            </a:pPr>
            <a:r>
              <a:rPr lang="en-GB" sz="1800" dirty="0"/>
              <a:t>Estimated completion date (before final acceptance tests) for 4 prototypes is end Q3-2026</a:t>
            </a:r>
          </a:p>
          <a:p>
            <a:pPr marL="457200" lvl="1" indent="0">
              <a:spcAft>
                <a:spcPts val="800"/>
              </a:spcAft>
              <a:buNone/>
            </a:pPr>
            <a:r>
              <a:rPr lang="en-US" sz="1800" dirty="0">
                <a:sym typeface="Wingdings" panose="05000000000000000000" pitchFamily="2" charset="2"/>
              </a:rPr>
              <a:t>(</a:t>
            </a:r>
            <a:r>
              <a:rPr lang="en-US" sz="1800" dirty="0" err="1">
                <a:sym typeface="Wingdings" panose="05000000000000000000" pitchFamily="2" charset="2"/>
              </a:rPr>
              <a:t>M.Garlasche</a:t>
            </a:r>
            <a:r>
              <a:rPr lang="en-US" sz="1800" dirty="0">
                <a:sym typeface="Wingdings" panose="05000000000000000000" pitchFamily="2" charset="2"/>
              </a:rPr>
              <a:t> &amp;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S.Barriere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 CERN)</a:t>
            </a:r>
            <a:endParaRPr lang="fr-FR" sz="2200" dirty="0"/>
          </a:p>
          <a:p>
            <a:pPr marL="0" indent="0">
              <a:buNone/>
            </a:pPr>
            <a:endParaRPr lang="en-US" dirty="0"/>
          </a:p>
          <a:p>
            <a:endParaRPr lang="en-GB"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29</a:t>
            </a:fld>
            <a:endParaRPr lang="en-BE"/>
          </a:p>
        </p:txBody>
      </p:sp>
      <p:sp>
        <p:nvSpPr>
          <p:cNvPr id="7" name="ZoneTexte 6">
            <a:extLst>
              <a:ext uri="{FF2B5EF4-FFF2-40B4-BE49-F238E27FC236}">
                <a16:creationId xmlns:a16="http://schemas.microsoft.com/office/drawing/2014/main" id="{F77C1EC5-9383-25DB-3127-43CB6730119D}"/>
              </a:ext>
            </a:extLst>
          </p:cNvPr>
          <p:cNvSpPr txBox="1"/>
          <p:nvPr/>
        </p:nvSpPr>
        <p:spPr>
          <a:xfrm>
            <a:off x="9222460" y="6228007"/>
            <a:ext cx="1173732" cy="246221"/>
          </a:xfrm>
          <a:prstGeom prst="rect">
            <a:avLst/>
          </a:prstGeom>
          <a:noFill/>
        </p:spPr>
        <p:txBody>
          <a:bodyPr wrap="square" rtlCol="0">
            <a:spAutoFit/>
          </a:bodyPr>
          <a:lstStyle/>
          <a:p>
            <a:r>
              <a:rPr lang="fr-FR" sz="1000" i="1" dirty="0" err="1">
                <a:solidFill>
                  <a:srgbClr val="0070C0"/>
                </a:solidFill>
              </a:rPr>
              <a:t>Hook</a:t>
            </a:r>
            <a:r>
              <a:rPr lang="fr-FR" sz="1000" i="1" dirty="0">
                <a:solidFill>
                  <a:srgbClr val="0070C0"/>
                </a:solidFill>
              </a:rPr>
              <a:t> coupler</a:t>
            </a:r>
            <a:endParaRPr lang="es-ES" sz="1000" i="1" dirty="0">
              <a:solidFill>
                <a:srgbClr val="0070C0"/>
              </a:solidFill>
            </a:endParaRPr>
          </a:p>
        </p:txBody>
      </p:sp>
      <p:sp>
        <p:nvSpPr>
          <p:cNvPr id="8" name="Rectangle 7">
            <a:extLst>
              <a:ext uri="{FF2B5EF4-FFF2-40B4-BE49-F238E27FC236}">
                <a16:creationId xmlns:a16="http://schemas.microsoft.com/office/drawing/2014/main" id="{127EEDCD-9BA8-DEFD-AAAF-3ACB6457EA8A}"/>
              </a:ext>
            </a:extLst>
          </p:cNvPr>
          <p:cNvSpPr/>
          <p:nvPr/>
        </p:nvSpPr>
        <p:spPr>
          <a:xfrm>
            <a:off x="9697519" y="5882650"/>
            <a:ext cx="2165914" cy="369332"/>
          </a:xfrm>
          <a:prstGeom prst="rect">
            <a:avLst/>
          </a:prstGeom>
        </p:spPr>
        <p:txBody>
          <a:bodyPr wrap="none">
            <a:spAutoFit/>
          </a:bodyPr>
          <a:lstStyle/>
          <a:p>
            <a:r>
              <a:rPr lang="fr-FR" dirty="0" err="1"/>
              <a:t>Courtesy</a:t>
            </a:r>
            <a:r>
              <a:rPr lang="fr-FR" dirty="0"/>
              <a:t> of S. </a:t>
            </a:r>
            <a:r>
              <a:rPr lang="fr-FR" dirty="0" err="1"/>
              <a:t>Blivet</a:t>
            </a:r>
            <a:endParaRPr lang="fr-FR" dirty="0"/>
          </a:p>
        </p:txBody>
      </p:sp>
      <p:pic>
        <p:nvPicPr>
          <p:cNvPr id="9" name="Image 8">
            <a:extLst>
              <a:ext uri="{FF2B5EF4-FFF2-40B4-BE49-F238E27FC236}">
                <a16:creationId xmlns:a16="http://schemas.microsoft.com/office/drawing/2014/main" id="{36FAFE03-7F8A-25B8-C765-33C9D53391C0}"/>
              </a:ext>
            </a:extLst>
          </p:cNvPr>
          <p:cNvPicPr>
            <a:picLocks noChangeAspect="1"/>
          </p:cNvPicPr>
          <p:nvPr/>
        </p:nvPicPr>
        <p:blipFill>
          <a:blip r:embed="rId4"/>
          <a:stretch>
            <a:fillRect/>
          </a:stretch>
        </p:blipFill>
        <p:spPr>
          <a:xfrm>
            <a:off x="7564494" y="1483761"/>
            <a:ext cx="3315932" cy="4535509"/>
          </a:xfrm>
          <a:prstGeom prst="rect">
            <a:avLst/>
          </a:prstGeom>
        </p:spPr>
      </p:pic>
    </p:spTree>
    <p:extLst>
      <p:ext uri="{BB962C8B-B14F-4D97-AF65-F5344CB8AC3E}">
        <p14:creationId xmlns:p14="http://schemas.microsoft.com/office/powerpoint/2010/main" val="2062616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6439712" cy="461665"/>
          </a:xfrm>
          <a:prstGeom prst="rect">
            <a:avLst/>
          </a:prstGeom>
          <a:noFill/>
        </p:spPr>
        <p:txBody>
          <a:bodyPr wrap="none" rtlCol="0">
            <a:spAutoFit/>
          </a:bodyPr>
          <a:lstStyle/>
          <a:p>
            <a:r>
              <a:rPr lang="en-US" sz="2400" b="1" dirty="0">
                <a:solidFill>
                  <a:srgbClr val="002060"/>
                </a:solidFill>
              </a:rPr>
              <a:t>WP4 –HOM dampers and FPC :</a:t>
            </a:r>
            <a:r>
              <a:rPr lang="en-US" sz="2400" b="1" dirty="0">
                <a:solidFill>
                  <a:schemeClr val="bg2">
                    <a:lumMod val="50000"/>
                  </a:schemeClr>
                </a:solidFill>
              </a:rPr>
              <a:t> Key outcomes</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FDDE7081-3EE5-4CDF-8DC3-040BBF988BCF}"/>
              </a:ext>
            </a:extLst>
          </p:cNvPr>
          <p:cNvSpPr>
            <a:spLocks noGrp="1"/>
          </p:cNvSpPr>
          <p:nvPr>
            <p:ph idx="1"/>
          </p:nvPr>
        </p:nvSpPr>
        <p:spPr>
          <a:xfrm>
            <a:off x="589788" y="1542908"/>
            <a:ext cx="11012424" cy="3674344"/>
          </a:xfrm>
        </p:spPr>
        <p:txBody>
          <a:bodyPr>
            <a:normAutofit lnSpcReduction="10000"/>
          </a:bodyPr>
          <a:lstStyle/>
          <a:p>
            <a:pPr marL="0" indent="0">
              <a:buNone/>
            </a:pPr>
            <a:endParaRPr lang="en-US" sz="1500" b="1" dirty="0">
              <a:solidFill>
                <a:srgbClr val="002060"/>
              </a:solidFill>
            </a:endParaRPr>
          </a:p>
          <a:p>
            <a:pPr>
              <a:buFont typeface="Arial" panose="020B0604020202020204" pitchFamily="34" charset="0"/>
              <a:buChar char="•"/>
            </a:pPr>
            <a:r>
              <a:rPr lang="en-US" sz="2600" dirty="0"/>
              <a:t>Successfully design, fabricate, and test </a:t>
            </a:r>
            <a:r>
              <a:rPr lang="en-US" sz="2600" dirty="0">
                <a:solidFill>
                  <a:schemeClr val="accent6"/>
                </a:solidFill>
              </a:rPr>
              <a:t>4 FPCs and 4 HOM </a:t>
            </a:r>
            <a:r>
              <a:rPr lang="en-US" sz="2600" dirty="0"/>
              <a:t>couplers for PERLE ( WP6 cryomodule), and design and fabricate </a:t>
            </a:r>
            <a:r>
              <a:rPr lang="en-US" sz="2600" dirty="0">
                <a:solidFill>
                  <a:schemeClr val="accent6"/>
                </a:solidFill>
              </a:rPr>
              <a:t>1 BLA </a:t>
            </a:r>
            <a:r>
              <a:rPr lang="en-US" sz="2600" dirty="0"/>
              <a:t>for </a:t>
            </a:r>
            <a:r>
              <a:rPr lang="en-US" sz="2600" dirty="0" err="1"/>
              <a:t>BriXSinO</a:t>
            </a:r>
            <a:endParaRPr lang="en-US" sz="2600" dirty="0"/>
          </a:p>
          <a:p>
            <a:pPr>
              <a:buFont typeface="Arial" panose="020B0604020202020204" pitchFamily="34" charset="0"/>
              <a:buChar char="•"/>
            </a:pPr>
            <a:endParaRPr lang="en-US" sz="2600" dirty="0"/>
          </a:p>
          <a:p>
            <a:pPr>
              <a:buFont typeface="Arial" panose="020B0604020202020204" pitchFamily="34" charset="0"/>
              <a:buChar char="•"/>
            </a:pPr>
            <a:r>
              <a:rPr lang="en-US" sz="2600" dirty="0"/>
              <a:t>Focus on </a:t>
            </a:r>
            <a:r>
              <a:rPr lang="en-US" sz="2600" dirty="0">
                <a:solidFill>
                  <a:schemeClr val="accent6"/>
                </a:solidFill>
              </a:rPr>
              <a:t>thermal design </a:t>
            </a:r>
            <a:r>
              <a:rPr lang="en-US" sz="2600" dirty="0"/>
              <a:t>optimization, as FPCs and HOM dampers heat power can account for up to half of the cryogenic load on a </a:t>
            </a:r>
            <a:r>
              <a:rPr lang="en-US" sz="2600" dirty="0" err="1"/>
              <a:t>linac</a:t>
            </a:r>
            <a:r>
              <a:rPr lang="en-US" sz="2600" dirty="0"/>
              <a:t>*</a:t>
            </a:r>
          </a:p>
          <a:p>
            <a:pPr>
              <a:buFont typeface="Arial" panose="020B0604020202020204" pitchFamily="34" charset="0"/>
              <a:buChar char="•"/>
            </a:pPr>
            <a:endParaRPr lang="en-US" sz="2600" dirty="0"/>
          </a:p>
          <a:p>
            <a:pPr>
              <a:buFont typeface="Arial" panose="020B0604020202020204" pitchFamily="34" charset="0"/>
              <a:buChar char="•"/>
            </a:pPr>
            <a:r>
              <a:rPr lang="en-US" sz="2600" dirty="0"/>
              <a:t>Explore various ceramic materials for BLA applications </a:t>
            </a:r>
            <a:r>
              <a:rPr lang="en-US" sz="2600" dirty="0">
                <a:solidFill>
                  <a:schemeClr val="accent6"/>
                </a:solidFill>
              </a:rPr>
              <a:t>at cryogenic temperatures</a:t>
            </a:r>
            <a:r>
              <a:rPr lang="en-US" sz="2600" dirty="0"/>
              <a:t>, to improve energy savings in </a:t>
            </a:r>
            <a:r>
              <a:rPr lang="en-US" sz="2600" dirty="0" err="1"/>
              <a:t>supraconducting</a:t>
            </a:r>
            <a:r>
              <a:rPr lang="en-US" sz="2600" dirty="0"/>
              <a:t> accelerators</a:t>
            </a:r>
          </a:p>
          <a:p>
            <a:pPr marL="457200" lvl="1" indent="0">
              <a:buNone/>
            </a:pPr>
            <a:endParaRPr lang="en-US" sz="2600" dirty="0"/>
          </a:p>
        </p:txBody>
      </p:sp>
      <p:sp>
        <p:nvSpPr>
          <p:cNvPr id="2" name="Espace réservé du numéro de diapositive 1">
            <a:extLst>
              <a:ext uri="{FF2B5EF4-FFF2-40B4-BE49-F238E27FC236}">
                <a16:creationId xmlns:a16="http://schemas.microsoft.com/office/drawing/2014/main" id="{2B21055A-3A11-6DCB-4293-384205748B4E}"/>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3</a:t>
            </a:fld>
            <a:endParaRPr lang="en-BE" dirty="0"/>
          </a:p>
        </p:txBody>
      </p:sp>
      <p:sp>
        <p:nvSpPr>
          <p:cNvPr id="7" name="ZoneTexte 6">
            <a:extLst>
              <a:ext uri="{FF2B5EF4-FFF2-40B4-BE49-F238E27FC236}">
                <a16:creationId xmlns:a16="http://schemas.microsoft.com/office/drawing/2014/main" id="{6A9A099E-7B00-A97F-37CB-03D6B38D76BC}"/>
              </a:ext>
            </a:extLst>
          </p:cNvPr>
          <p:cNvSpPr txBox="1"/>
          <p:nvPr/>
        </p:nvSpPr>
        <p:spPr>
          <a:xfrm>
            <a:off x="589788" y="6169580"/>
            <a:ext cx="6096000" cy="369332"/>
          </a:xfrm>
          <a:prstGeom prst="rect">
            <a:avLst/>
          </a:prstGeom>
          <a:noFill/>
        </p:spPr>
        <p:txBody>
          <a:bodyPr wrap="square">
            <a:spAutoFit/>
          </a:bodyPr>
          <a:lstStyle/>
          <a:p>
            <a:r>
              <a:rPr lang="en-US" dirty="0"/>
              <a:t>*</a:t>
            </a:r>
            <a:r>
              <a:rPr lang="en-US" sz="1800" dirty="0"/>
              <a:t>estimated for the Cornell CBETA ERL </a:t>
            </a:r>
            <a:r>
              <a:rPr lang="en-US" sz="1800" dirty="0" err="1"/>
              <a:t>linac</a:t>
            </a:r>
            <a:endParaRPr lang="en-US" dirty="0"/>
          </a:p>
        </p:txBody>
      </p:sp>
    </p:spTree>
    <p:extLst>
      <p:ext uri="{BB962C8B-B14F-4D97-AF65-F5344CB8AC3E}">
        <p14:creationId xmlns:p14="http://schemas.microsoft.com/office/powerpoint/2010/main" val="805759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4.4</a:t>
            </a:r>
          </a:p>
          <a:p>
            <a:r>
              <a:rPr lang="en-US" sz="2400" b="1" dirty="0">
                <a:solidFill>
                  <a:schemeClr val="bg2">
                    <a:lumMod val="50000"/>
                  </a:schemeClr>
                </a:solidFill>
              </a:rPr>
              <a:t>Test of HOM couplers for WP6</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865632" y="2388709"/>
            <a:ext cx="8927592" cy="2874391"/>
          </a:xfrm>
        </p:spPr>
        <p:txBody>
          <a:bodyPr/>
          <a:lstStyle/>
          <a:p>
            <a:r>
              <a:rPr lang="en-US" sz="2000" dirty="0">
                <a:sym typeface="Wingdings" panose="05000000000000000000" pitchFamily="2" charset="2"/>
              </a:rPr>
              <a:t>Start of the task </a:t>
            </a:r>
            <a:r>
              <a:rPr lang="en-US" sz="2000" dirty="0"/>
              <a:t>planned for October 2026</a:t>
            </a:r>
            <a:endParaRPr lang="en-US" sz="2400" dirty="0"/>
          </a:p>
          <a:p>
            <a:r>
              <a:rPr lang="en-US" sz="2000" dirty="0"/>
              <a:t>1 month required to have the HOM test bench operational </a:t>
            </a:r>
          </a:p>
          <a:p>
            <a:endParaRPr lang="en-US" dirty="0"/>
          </a:p>
          <a:p>
            <a:endParaRPr lang="en-US" dirty="0"/>
          </a:p>
          <a:p>
            <a:endParaRPr lang="en-GB"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30</a:t>
            </a:fld>
            <a:endParaRPr lang="en-BE"/>
          </a:p>
        </p:txBody>
      </p:sp>
    </p:spTree>
    <p:extLst>
      <p:ext uri="{BB962C8B-B14F-4D97-AF65-F5344CB8AC3E}">
        <p14:creationId xmlns:p14="http://schemas.microsoft.com/office/powerpoint/2010/main" val="2943330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30848" y="365039"/>
            <a:ext cx="8231036" cy="830997"/>
          </a:xfrm>
          <a:prstGeom prst="rect">
            <a:avLst/>
          </a:prstGeom>
          <a:noFill/>
        </p:spPr>
        <p:txBody>
          <a:bodyPr wrap="none" rtlCol="0">
            <a:spAutoFit/>
          </a:bodyPr>
          <a:lstStyle/>
          <a:p>
            <a:r>
              <a:rPr lang="en-US" sz="2400" b="1" dirty="0">
                <a:solidFill>
                  <a:srgbClr val="002060"/>
                </a:solidFill>
              </a:rPr>
              <a:t>WP4 – HOM dampers and FPC:</a:t>
            </a:r>
            <a:r>
              <a:rPr lang="en-US" sz="2400" b="1" dirty="0">
                <a:solidFill>
                  <a:schemeClr val="bg2">
                    <a:lumMod val="50000"/>
                  </a:schemeClr>
                </a:solidFill>
              </a:rPr>
              <a:t> status/evolution of Task 4.5</a:t>
            </a:r>
          </a:p>
          <a:p>
            <a:r>
              <a:rPr lang="en-US" sz="2400" b="1" dirty="0">
                <a:solidFill>
                  <a:schemeClr val="bg2">
                    <a:lumMod val="50000"/>
                  </a:schemeClr>
                </a:solidFill>
              </a:rPr>
              <a:t>FP coupler design</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47FA713-D999-4801-881D-12DDF4D97965}"/>
              </a:ext>
            </a:extLst>
          </p:cNvPr>
          <p:cNvSpPr>
            <a:spLocks noGrp="1"/>
          </p:cNvSpPr>
          <p:nvPr>
            <p:ph idx="1"/>
          </p:nvPr>
        </p:nvSpPr>
        <p:spPr>
          <a:xfrm>
            <a:off x="-1" y="1582036"/>
            <a:ext cx="6193971" cy="5166502"/>
          </a:xfrm>
        </p:spPr>
        <p:txBody>
          <a:bodyPr>
            <a:normAutofit/>
          </a:bodyPr>
          <a:lstStyle/>
          <a:p>
            <a:r>
              <a:rPr lang="en-US" sz="2400" b="1" dirty="0">
                <a:solidFill>
                  <a:srgbClr val="002060"/>
                </a:solidFill>
              </a:rPr>
              <a:t>Mechanical and RF studies (CNRS/CERN):</a:t>
            </a:r>
          </a:p>
          <a:p>
            <a:r>
              <a:rPr lang="en-US" sz="1800" dirty="0"/>
              <a:t>FPC based on the RF design of the 704 MHz SPL (Superconducting Proton Linac) coupler developed at CERN</a:t>
            </a:r>
          </a:p>
          <a:p>
            <a:pPr lvl="1"/>
            <a:r>
              <a:rPr lang="en-US" sz="1800" dirty="0">
                <a:sym typeface="Wingdings" panose="05000000000000000000" pitchFamily="2" charset="2"/>
              </a:rPr>
              <a:t>Made </a:t>
            </a:r>
            <a:r>
              <a:rPr lang="en-US" sz="1800" b="1" dirty="0">
                <a:sym typeface="Wingdings" panose="05000000000000000000" pitchFamily="2" charset="2"/>
              </a:rPr>
              <a:t>comp</a:t>
            </a:r>
            <a:r>
              <a:rPr lang="en-US" sz="1800" b="1" dirty="0"/>
              <a:t>atible in the mechanical integration </a:t>
            </a:r>
            <a:r>
              <a:rPr lang="en-US" sz="1800" dirty="0"/>
              <a:t>in the WP6 cryomodule and ESS test bench ( S. </a:t>
            </a:r>
            <a:r>
              <a:rPr lang="en-US" sz="1800" dirty="0" err="1"/>
              <a:t>Blivet</a:t>
            </a:r>
            <a:r>
              <a:rPr lang="en-US" sz="1800" dirty="0"/>
              <a:t> and G. Olivier)</a:t>
            </a:r>
          </a:p>
          <a:p>
            <a:pPr lvl="1"/>
            <a:r>
              <a:rPr lang="en-US" sz="1800" b="1" dirty="0"/>
              <a:t>RF simulations </a:t>
            </a:r>
            <a:r>
              <a:rPr lang="en-US" sz="1800" dirty="0"/>
              <a:t>to adapt it to the RF characteristics of the </a:t>
            </a:r>
            <a:r>
              <a:rPr lang="en-US" sz="1800" dirty="0" err="1"/>
              <a:t>iSAS</a:t>
            </a:r>
            <a:r>
              <a:rPr lang="en-US" sz="1800" dirty="0"/>
              <a:t> WP6 Cryomodule (J. </a:t>
            </a:r>
            <a:r>
              <a:rPr lang="en-US" sz="1800" dirty="0" err="1"/>
              <a:t>Angot</a:t>
            </a:r>
            <a:r>
              <a:rPr lang="en-US" sz="1800" dirty="0"/>
              <a:t> and P. Duchesne)</a:t>
            </a:r>
          </a:p>
          <a:p>
            <a:pPr lvl="1"/>
            <a:endParaRPr lang="en-US" sz="1800" dirty="0"/>
          </a:p>
          <a:p>
            <a:pPr lvl="1"/>
            <a:endParaRPr lang="en-US" sz="1800" dirty="0"/>
          </a:p>
          <a:p>
            <a:pPr lvl="1"/>
            <a:endParaRPr lang="en-US" sz="1800" dirty="0"/>
          </a:p>
          <a:p>
            <a:pPr lvl="1"/>
            <a:endParaRPr lang="en-US" sz="1800" dirty="0"/>
          </a:p>
          <a:p>
            <a:pPr lvl="1"/>
            <a:endParaRPr lang="en-GB" sz="1800" dirty="0"/>
          </a:p>
          <a:p>
            <a:pPr lvl="1"/>
            <a:r>
              <a:rPr lang="en-GB" sz="1800" b="1" dirty="0"/>
              <a:t>Preliminary </a:t>
            </a:r>
            <a:r>
              <a:rPr lang="en-GB" sz="1800" b="1" dirty="0" err="1"/>
              <a:t>multipacting</a:t>
            </a:r>
            <a:r>
              <a:rPr lang="en-GB" sz="1800" b="1" dirty="0"/>
              <a:t> simulations </a:t>
            </a:r>
            <a:r>
              <a:rPr lang="en-GB" sz="1800" dirty="0"/>
              <a:t>carried out with results similar to those of SPL FPC (</a:t>
            </a:r>
            <a:r>
              <a:rPr lang="en-GB" sz="1800" dirty="0" err="1"/>
              <a:t>A.Placais</a:t>
            </a:r>
            <a:r>
              <a:rPr lang="en-GB" sz="1800" dirty="0"/>
              <a:t> and Y. G</a:t>
            </a:r>
            <a:r>
              <a:rPr lang="fr-FR" sz="1800" dirty="0"/>
              <a:t>ó</a:t>
            </a:r>
            <a:r>
              <a:rPr lang="en-GB" sz="1800" dirty="0" err="1"/>
              <a:t>mez</a:t>
            </a:r>
            <a:r>
              <a:rPr lang="en-GB" sz="1800" dirty="0"/>
              <a:t>) </a:t>
            </a:r>
            <a:endParaRPr lang="fr-FR" sz="1800" dirty="0"/>
          </a:p>
          <a:p>
            <a:endParaRPr lang="en-US" sz="1800" dirty="0"/>
          </a:p>
          <a:p>
            <a:pPr marL="457200" lvl="1" indent="0">
              <a:buNone/>
            </a:pPr>
            <a:endParaRPr lang="en-US" sz="1800" dirty="0"/>
          </a:p>
          <a:p>
            <a:endParaRPr lang="en-US" sz="2400" dirty="0"/>
          </a:p>
          <a:p>
            <a:endParaRPr lang="en-US" dirty="0"/>
          </a:p>
          <a:p>
            <a:endParaRPr lang="en-GB"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31</a:t>
            </a:fld>
            <a:endParaRPr lang="en-BE"/>
          </a:p>
        </p:txBody>
      </p:sp>
      <p:pic>
        <p:nvPicPr>
          <p:cNvPr id="11" name="Image 10">
            <a:extLst>
              <a:ext uri="{FF2B5EF4-FFF2-40B4-BE49-F238E27FC236}">
                <a16:creationId xmlns:a16="http://schemas.microsoft.com/office/drawing/2014/main" id="{83270D46-128A-9C10-991D-9EC5A9ACC6BC}"/>
              </a:ext>
            </a:extLst>
          </p:cNvPr>
          <p:cNvPicPr>
            <a:picLocks noChangeAspect="1"/>
          </p:cNvPicPr>
          <p:nvPr/>
        </p:nvPicPr>
        <p:blipFill>
          <a:blip r:embed="rId3"/>
          <a:stretch>
            <a:fillRect/>
          </a:stretch>
        </p:blipFill>
        <p:spPr>
          <a:xfrm>
            <a:off x="239486" y="4307410"/>
            <a:ext cx="6433457" cy="1381479"/>
          </a:xfrm>
          <a:prstGeom prst="rect">
            <a:avLst/>
          </a:prstGeom>
        </p:spPr>
      </p:pic>
      <p:pic>
        <p:nvPicPr>
          <p:cNvPr id="6" name="Image 5">
            <a:extLst>
              <a:ext uri="{FF2B5EF4-FFF2-40B4-BE49-F238E27FC236}">
                <a16:creationId xmlns:a16="http://schemas.microsoft.com/office/drawing/2014/main" id="{03D43F52-217E-972F-1A76-94F86E2B1E86}"/>
              </a:ext>
            </a:extLst>
          </p:cNvPr>
          <p:cNvPicPr>
            <a:picLocks noChangeAspect="1"/>
          </p:cNvPicPr>
          <p:nvPr/>
        </p:nvPicPr>
        <p:blipFill>
          <a:blip r:embed="rId4"/>
          <a:stretch>
            <a:fillRect/>
          </a:stretch>
        </p:blipFill>
        <p:spPr>
          <a:xfrm>
            <a:off x="6872364" y="1661710"/>
            <a:ext cx="4898768" cy="2099881"/>
          </a:xfrm>
          <a:prstGeom prst="rect">
            <a:avLst/>
          </a:prstGeom>
        </p:spPr>
      </p:pic>
      <p:sp>
        <p:nvSpPr>
          <p:cNvPr id="9" name="ZoneTexte 8">
            <a:extLst>
              <a:ext uri="{FF2B5EF4-FFF2-40B4-BE49-F238E27FC236}">
                <a16:creationId xmlns:a16="http://schemas.microsoft.com/office/drawing/2014/main" id="{D39E674F-1E1D-64A4-643C-ABB038DBD2E5}"/>
              </a:ext>
            </a:extLst>
          </p:cNvPr>
          <p:cNvSpPr txBox="1"/>
          <p:nvPr/>
        </p:nvSpPr>
        <p:spPr>
          <a:xfrm>
            <a:off x="7897804" y="3759572"/>
            <a:ext cx="3205625" cy="276999"/>
          </a:xfrm>
          <a:prstGeom prst="rect">
            <a:avLst/>
          </a:prstGeom>
          <a:noFill/>
        </p:spPr>
        <p:txBody>
          <a:bodyPr wrap="square">
            <a:spAutoFit/>
          </a:bodyPr>
          <a:lstStyle/>
          <a:p>
            <a:r>
              <a:rPr lang="en-GB" sz="1200" dirty="0">
                <a:solidFill>
                  <a:srgbClr val="0070C0"/>
                </a:solidFill>
              </a:rPr>
              <a:t>Adaptation of the coupler ( S11 parameter)</a:t>
            </a:r>
            <a:endParaRPr lang="fr-FR" sz="1200" dirty="0">
              <a:solidFill>
                <a:srgbClr val="0070C0"/>
              </a:solidFill>
            </a:endParaRPr>
          </a:p>
        </p:txBody>
      </p:sp>
      <p:pic>
        <p:nvPicPr>
          <p:cNvPr id="12" name="Image 11">
            <a:extLst>
              <a:ext uri="{FF2B5EF4-FFF2-40B4-BE49-F238E27FC236}">
                <a16:creationId xmlns:a16="http://schemas.microsoft.com/office/drawing/2014/main" id="{AB8495AC-ABAD-3280-14A3-B629EAC45A30}"/>
              </a:ext>
            </a:extLst>
          </p:cNvPr>
          <p:cNvPicPr>
            <a:picLocks noChangeAspect="1"/>
          </p:cNvPicPr>
          <p:nvPr/>
        </p:nvPicPr>
        <p:blipFill>
          <a:blip r:embed="rId5"/>
          <a:stretch>
            <a:fillRect/>
          </a:stretch>
        </p:blipFill>
        <p:spPr>
          <a:xfrm>
            <a:off x="7029122" y="4184288"/>
            <a:ext cx="4585251" cy="2099882"/>
          </a:xfrm>
          <a:prstGeom prst="rect">
            <a:avLst/>
          </a:prstGeom>
        </p:spPr>
      </p:pic>
      <p:sp>
        <p:nvSpPr>
          <p:cNvPr id="13" name="ZoneTexte 12">
            <a:extLst>
              <a:ext uri="{FF2B5EF4-FFF2-40B4-BE49-F238E27FC236}">
                <a16:creationId xmlns:a16="http://schemas.microsoft.com/office/drawing/2014/main" id="{3FF775CF-A65A-D542-E240-6AE7DB7F5E25}"/>
              </a:ext>
            </a:extLst>
          </p:cNvPr>
          <p:cNvSpPr txBox="1"/>
          <p:nvPr/>
        </p:nvSpPr>
        <p:spPr>
          <a:xfrm>
            <a:off x="7963118" y="6500711"/>
            <a:ext cx="4022053" cy="276999"/>
          </a:xfrm>
          <a:prstGeom prst="rect">
            <a:avLst/>
          </a:prstGeom>
          <a:noFill/>
        </p:spPr>
        <p:txBody>
          <a:bodyPr wrap="square">
            <a:spAutoFit/>
          </a:bodyPr>
          <a:lstStyle/>
          <a:p>
            <a:r>
              <a:rPr lang="en-US" sz="1200" dirty="0">
                <a:solidFill>
                  <a:srgbClr val="0070C0"/>
                </a:solidFill>
              </a:rPr>
              <a:t>Quality factor </a:t>
            </a:r>
            <a:r>
              <a:rPr lang="en-US" sz="1200" dirty="0" err="1">
                <a:solidFill>
                  <a:srgbClr val="0070C0"/>
                </a:solidFill>
              </a:rPr>
              <a:t>Qext</a:t>
            </a:r>
            <a:r>
              <a:rPr lang="en-US" sz="1200" dirty="0">
                <a:solidFill>
                  <a:srgbClr val="0070C0"/>
                </a:solidFill>
              </a:rPr>
              <a:t> versus antenna penetration length</a:t>
            </a:r>
            <a:r>
              <a:rPr lang="en-GB" sz="1200" dirty="0">
                <a:solidFill>
                  <a:srgbClr val="0070C0"/>
                </a:solidFill>
              </a:rPr>
              <a:t>)</a:t>
            </a:r>
            <a:endParaRPr lang="fr-FR" sz="1200" dirty="0">
              <a:solidFill>
                <a:srgbClr val="0070C0"/>
              </a:solidFill>
            </a:endParaRPr>
          </a:p>
        </p:txBody>
      </p:sp>
      <p:sp>
        <p:nvSpPr>
          <p:cNvPr id="7" name="ZoneTexte 6">
            <a:extLst>
              <a:ext uri="{FF2B5EF4-FFF2-40B4-BE49-F238E27FC236}">
                <a16:creationId xmlns:a16="http://schemas.microsoft.com/office/drawing/2014/main" id="{68EDA7FB-EC99-813E-C5D5-F1C2D18E7CA9}"/>
              </a:ext>
            </a:extLst>
          </p:cNvPr>
          <p:cNvSpPr txBox="1"/>
          <p:nvPr/>
        </p:nvSpPr>
        <p:spPr>
          <a:xfrm rot="19171367">
            <a:off x="5815205" y="5989450"/>
            <a:ext cx="1792111" cy="369332"/>
          </a:xfrm>
          <a:prstGeom prst="rect">
            <a:avLst/>
          </a:prstGeom>
          <a:noFill/>
          <a:ln>
            <a:solidFill>
              <a:schemeClr val="accent6"/>
            </a:solidFill>
          </a:ln>
        </p:spPr>
        <p:txBody>
          <a:bodyPr wrap="square" rtlCol="0">
            <a:spAutoFit/>
          </a:bodyPr>
          <a:lstStyle/>
          <a:p>
            <a:r>
              <a:rPr lang="fr-FR" b="1" dirty="0" err="1">
                <a:solidFill>
                  <a:schemeClr val="accent6"/>
                </a:solidFill>
              </a:rPr>
              <a:t>Task</a:t>
            </a:r>
            <a:r>
              <a:rPr lang="fr-FR" b="1" dirty="0">
                <a:solidFill>
                  <a:schemeClr val="accent6"/>
                </a:solidFill>
              </a:rPr>
              <a:t> </a:t>
            </a:r>
            <a:r>
              <a:rPr lang="fr-FR" b="1" dirty="0" err="1">
                <a:solidFill>
                  <a:schemeClr val="accent6"/>
                </a:solidFill>
              </a:rPr>
              <a:t>finished</a:t>
            </a:r>
            <a:endParaRPr lang="fr-FR" b="1" dirty="0">
              <a:solidFill>
                <a:schemeClr val="accent6"/>
              </a:solidFill>
            </a:endParaRPr>
          </a:p>
        </p:txBody>
      </p:sp>
      <p:sp>
        <p:nvSpPr>
          <p:cNvPr id="14" name="Rectangle 13">
            <a:extLst>
              <a:ext uri="{FF2B5EF4-FFF2-40B4-BE49-F238E27FC236}">
                <a16:creationId xmlns:a16="http://schemas.microsoft.com/office/drawing/2014/main" id="{42A96070-BA0E-CA70-7281-6B7AA1BBE391}"/>
              </a:ext>
            </a:extLst>
          </p:cNvPr>
          <p:cNvSpPr/>
          <p:nvPr/>
        </p:nvSpPr>
        <p:spPr>
          <a:xfrm>
            <a:off x="7129365" y="6225206"/>
            <a:ext cx="2606291" cy="369332"/>
          </a:xfrm>
          <a:prstGeom prst="rect">
            <a:avLst/>
          </a:prstGeom>
        </p:spPr>
        <p:txBody>
          <a:bodyPr wrap="none">
            <a:spAutoFit/>
          </a:bodyPr>
          <a:lstStyle/>
          <a:p>
            <a:r>
              <a:rPr lang="fr-FR" dirty="0" err="1"/>
              <a:t>Courtesy</a:t>
            </a:r>
            <a:r>
              <a:rPr lang="fr-FR" dirty="0"/>
              <a:t> of P. Duchesne</a:t>
            </a:r>
          </a:p>
        </p:txBody>
      </p:sp>
      <p:sp>
        <p:nvSpPr>
          <p:cNvPr id="15" name="Rectangle 14">
            <a:extLst>
              <a:ext uri="{FF2B5EF4-FFF2-40B4-BE49-F238E27FC236}">
                <a16:creationId xmlns:a16="http://schemas.microsoft.com/office/drawing/2014/main" id="{C75212D0-DA65-F241-3F99-936F565A7AAE}"/>
              </a:ext>
            </a:extLst>
          </p:cNvPr>
          <p:cNvSpPr/>
          <p:nvPr/>
        </p:nvSpPr>
        <p:spPr>
          <a:xfrm>
            <a:off x="9274133" y="1317413"/>
            <a:ext cx="2133213" cy="369332"/>
          </a:xfrm>
          <a:prstGeom prst="rect">
            <a:avLst/>
          </a:prstGeom>
        </p:spPr>
        <p:txBody>
          <a:bodyPr wrap="none">
            <a:spAutoFit/>
          </a:bodyPr>
          <a:lstStyle/>
          <a:p>
            <a:r>
              <a:rPr lang="fr-FR" dirty="0" err="1"/>
              <a:t>Courtesy</a:t>
            </a:r>
            <a:r>
              <a:rPr lang="fr-FR" dirty="0"/>
              <a:t> of J. Angot</a:t>
            </a:r>
          </a:p>
        </p:txBody>
      </p:sp>
    </p:spTree>
    <p:extLst>
      <p:ext uri="{BB962C8B-B14F-4D97-AF65-F5344CB8AC3E}">
        <p14:creationId xmlns:p14="http://schemas.microsoft.com/office/powerpoint/2010/main" val="3877180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094434" y="327822"/>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4.5</a:t>
            </a:r>
          </a:p>
          <a:p>
            <a:r>
              <a:rPr lang="en-US" sz="2400" b="1" dirty="0">
                <a:solidFill>
                  <a:schemeClr val="bg2">
                    <a:lumMod val="50000"/>
                  </a:schemeClr>
                </a:solidFill>
              </a:rPr>
              <a:t>FP coupler design</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47FA713-D999-4801-881D-12DDF4D97965}"/>
              </a:ext>
            </a:extLst>
          </p:cNvPr>
          <p:cNvSpPr>
            <a:spLocks noGrp="1"/>
          </p:cNvSpPr>
          <p:nvPr>
            <p:ph idx="1"/>
          </p:nvPr>
        </p:nvSpPr>
        <p:spPr>
          <a:xfrm>
            <a:off x="201347" y="1759394"/>
            <a:ext cx="6689309" cy="4808415"/>
          </a:xfrm>
        </p:spPr>
        <p:txBody>
          <a:bodyPr>
            <a:normAutofit/>
          </a:bodyPr>
          <a:lstStyle/>
          <a:p>
            <a:r>
              <a:rPr lang="en-US" sz="2000" b="1" dirty="0">
                <a:solidFill>
                  <a:srgbClr val="002060"/>
                </a:solidFill>
              </a:rPr>
              <a:t>Thermal studies (CERN):</a:t>
            </a:r>
          </a:p>
          <a:p>
            <a:endParaRPr lang="en-US" sz="2000" b="1" dirty="0">
              <a:solidFill>
                <a:srgbClr val="002060"/>
              </a:solidFill>
            </a:endParaRPr>
          </a:p>
          <a:p>
            <a:pPr lvl="1" algn="just"/>
            <a:r>
              <a:rPr lang="en-GB" sz="1800" b="1" dirty="0"/>
              <a:t>Antenna and window air cooling ( C. Sharp)</a:t>
            </a:r>
          </a:p>
          <a:p>
            <a:pPr lvl="1" algn="just"/>
            <a:endParaRPr lang="en-US" sz="1800" b="1" dirty="0"/>
          </a:p>
          <a:p>
            <a:pPr marL="457200" lvl="1" indent="0" algn="just">
              <a:buNone/>
            </a:pPr>
            <a:r>
              <a:rPr lang="en-US" sz="1800" dirty="0"/>
              <a:t>Goal : to maintain temperatures everywhere in an acceptable range, minimize antenna deformation, prevent condensation on the window, avoid induced stresses in the window and reduce radiation heat loads to the cavity in all operational configuration</a:t>
            </a:r>
          </a:p>
          <a:p>
            <a:pPr marL="457200" lvl="1" indent="0" algn="just">
              <a:buNone/>
            </a:pPr>
            <a:endParaRPr lang="en-US" sz="1800" strike="sngStrike" dirty="0"/>
          </a:p>
          <a:p>
            <a:pPr marL="457200" lvl="1" indent="0" algn="just">
              <a:buNone/>
            </a:pPr>
            <a:r>
              <a:rPr lang="en-US" sz="1800" dirty="0"/>
              <a:t>Thermo-structural finite element studies on antenna/window assembly.</a:t>
            </a:r>
          </a:p>
          <a:p>
            <a:pPr marL="914400" lvl="2" indent="0" algn="just">
              <a:buNone/>
            </a:pPr>
            <a:r>
              <a:rPr lang="en-US" sz="1400" dirty="0">
                <a:sym typeface="Wingdings" panose="05000000000000000000" pitchFamily="2" charset="2"/>
              </a:rPr>
              <a:t></a:t>
            </a:r>
            <a:r>
              <a:rPr lang="en-US" sz="1600" dirty="0"/>
              <a:t>Air cooling of at least 400 l/min in antenna circuit (Re 10000 strong turbulent flow)</a:t>
            </a:r>
          </a:p>
          <a:p>
            <a:pPr marL="914400" lvl="2" indent="0" algn="just">
              <a:buNone/>
            </a:pPr>
            <a:r>
              <a:rPr lang="en-US" sz="1600" dirty="0">
                <a:sym typeface="Wingdings" panose="05000000000000000000" pitchFamily="2" charset="2"/>
              </a:rPr>
              <a:t></a:t>
            </a:r>
            <a:r>
              <a:rPr lang="en-US" sz="1600" dirty="0"/>
              <a:t>Electrical heaters installed on the window to mitigate the risk of condensation if the air supply is interrupted.</a:t>
            </a:r>
          </a:p>
          <a:p>
            <a:pPr marL="914400" lvl="2" indent="0" algn="just">
              <a:buNone/>
            </a:pPr>
            <a:endParaRPr lang="en-US" sz="1000" dirty="0"/>
          </a:p>
          <a:p>
            <a:pPr marL="457200" lvl="1" indent="0">
              <a:buNone/>
            </a:pPr>
            <a:endParaRPr lang="en-GB" sz="1800" dirty="0"/>
          </a:p>
        </p:txBody>
      </p:sp>
      <p:sp>
        <p:nvSpPr>
          <p:cNvPr id="2" name="Espace réservé du numéro de diapositive 1"/>
          <p:cNvSpPr>
            <a:spLocks noGrp="1"/>
          </p:cNvSpPr>
          <p:nvPr>
            <p:ph type="sldNum" sz="quarter" idx="12"/>
          </p:nvPr>
        </p:nvSpPr>
        <p:spPr>
          <a:xfrm>
            <a:off x="9360923" y="6567810"/>
            <a:ext cx="2743200" cy="365125"/>
          </a:xfrm>
        </p:spPr>
        <p:txBody>
          <a:bodyPr/>
          <a:lstStyle/>
          <a:p>
            <a:fld id="{4068FCCF-9A80-B240-8D85-84F960565AFA}" type="slidenum">
              <a:rPr lang="en-BE" smtClean="0"/>
              <a:t>32</a:t>
            </a:fld>
            <a:endParaRPr lang="en-BE" dirty="0"/>
          </a:p>
        </p:txBody>
      </p:sp>
      <p:sp>
        <p:nvSpPr>
          <p:cNvPr id="32" name="ZoneTexte 31">
            <a:extLst>
              <a:ext uri="{FF2B5EF4-FFF2-40B4-BE49-F238E27FC236}">
                <a16:creationId xmlns:a16="http://schemas.microsoft.com/office/drawing/2014/main" id="{FAA99BC5-72D2-3A00-63E9-985BFEDB5A86}"/>
              </a:ext>
            </a:extLst>
          </p:cNvPr>
          <p:cNvSpPr txBox="1"/>
          <p:nvPr/>
        </p:nvSpPr>
        <p:spPr>
          <a:xfrm rot="20922481">
            <a:off x="6116152" y="1317160"/>
            <a:ext cx="1653802" cy="369332"/>
          </a:xfrm>
          <a:prstGeom prst="rect">
            <a:avLst/>
          </a:prstGeom>
          <a:noFill/>
          <a:ln>
            <a:solidFill>
              <a:schemeClr val="accent6"/>
            </a:solidFill>
          </a:ln>
        </p:spPr>
        <p:txBody>
          <a:bodyPr wrap="square" rtlCol="0">
            <a:spAutoFit/>
          </a:bodyPr>
          <a:lstStyle/>
          <a:p>
            <a:r>
              <a:rPr lang="fr-FR" b="1" dirty="0" err="1">
                <a:solidFill>
                  <a:schemeClr val="accent6"/>
                </a:solidFill>
              </a:rPr>
              <a:t>Task</a:t>
            </a:r>
            <a:r>
              <a:rPr lang="fr-FR" b="1" dirty="0">
                <a:solidFill>
                  <a:schemeClr val="accent6"/>
                </a:solidFill>
              </a:rPr>
              <a:t> </a:t>
            </a:r>
            <a:r>
              <a:rPr lang="fr-FR" b="1" dirty="0" err="1">
                <a:solidFill>
                  <a:schemeClr val="accent6"/>
                </a:solidFill>
              </a:rPr>
              <a:t>finished</a:t>
            </a:r>
            <a:endParaRPr lang="fr-FR" b="1" dirty="0">
              <a:solidFill>
                <a:schemeClr val="accent6"/>
              </a:solidFill>
            </a:endParaRPr>
          </a:p>
        </p:txBody>
      </p:sp>
      <p:pic>
        <p:nvPicPr>
          <p:cNvPr id="1026" name="Picture 2">
            <a:extLst>
              <a:ext uri="{FF2B5EF4-FFF2-40B4-BE49-F238E27FC236}">
                <a16:creationId xmlns:a16="http://schemas.microsoft.com/office/drawing/2014/main" id="{FA421EA9-772B-BD14-7C3D-956DCCB75A6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12" t="-1" b="-2079"/>
          <a:stretch>
            <a:fillRect/>
          </a:stretch>
        </p:blipFill>
        <p:spPr bwMode="auto">
          <a:xfrm>
            <a:off x="7467600" y="3158600"/>
            <a:ext cx="3864430" cy="35917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D70BD8FD-66F0-F6B2-6C8D-D0A6CA867224}"/>
              </a:ext>
            </a:extLst>
          </p:cNvPr>
          <p:cNvPicPr>
            <a:picLocks noChangeAspect="1"/>
          </p:cNvPicPr>
          <p:nvPr/>
        </p:nvPicPr>
        <p:blipFill>
          <a:blip r:embed="rId4"/>
          <a:stretch>
            <a:fillRect/>
          </a:stretch>
        </p:blipFill>
        <p:spPr>
          <a:xfrm>
            <a:off x="8635375" y="743320"/>
            <a:ext cx="2696655" cy="2308069"/>
          </a:xfrm>
          <a:prstGeom prst="rect">
            <a:avLst/>
          </a:prstGeom>
        </p:spPr>
      </p:pic>
      <p:sp>
        <p:nvSpPr>
          <p:cNvPr id="16" name="Rectangle 15">
            <a:extLst>
              <a:ext uri="{FF2B5EF4-FFF2-40B4-BE49-F238E27FC236}">
                <a16:creationId xmlns:a16="http://schemas.microsoft.com/office/drawing/2014/main" id="{A733DE33-02C5-8FF5-BA14-39474F210B43}"/>
              </a:ext>
            </a:extLst>
          </p:cNvPr>
          <p:cNvSpPr/>
          <p:nvPr/>
        </p:nvSpPr>
        <p:spPr>
          <a:xfrm>
            <a:off x="6452101" y="2216692"/>
            <a:ext cx="2302490" cy="369332"/>
          </a:xfrm>
          <a:prstGeom prst="rect">
            <a:avLst/>
          </a:prstGeom>
        </p:spPr>
        <p:txBody>
          <a:bodyPr wrap="none">
            <a:spAutoFit/>
          </a:bodyPr>
          <a:lstStyle/>
          <a:p>
            <a:r>
              <a:rPr lang="fr-FR" dirty="0" err="1"/>
              <a:t>Courtesy</a:t>
            </a:r>
            <a:r>
              <a:rPr lang="fr-FR" dirty="0"/>
              <a:t> of C. Sharp</a:t>
            </a:r>
          </a:p>
        </p:txBody>
      </p:sp>
    </p:spTree>
    <p:extLst>
      <p:ext uri="{BB962C8B-B14F-4D97-AF65-F5344CB8AC3E}">
        <p14:creationId xmlns:p14="http://schemas.microsoft.com/office/powerpoint/2010/main" val="3861747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094434" y="327822"/>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4.5</a:t>
            </a:r>
          </a:p>
          <a:p>
            <a:r>
              <a:rPr lang="en-US" sz="2400" b="1" dirty="0">
                <a:solidFill>
                  <a:schemeClr val="bg2">
                    <a:lumMod val="50000"/>
                  </a:schemeClr>
                </a:solidFill>
              </a:rPr>
              <a:t>FP coupler design</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47FA713-D999-4801-881D-12DDF4D97965}"/>
              </a:ext>
            </a:extLst>
          </p:cNvPr>
          <p:cNvSpPr>
            <a:spLocks noGrp="1"/>
          </p:cNvSpPr>
          <p:nvPr>
            <p:ph idx="1"/>
          </p:nvPr>
        </p:nvSpPr>
        <p:spPr>
          <a:xfrm>
            <a:off x="82777" y="1158819"/>
            <a:ext cx="6143966" cy="5699181"/>
          </a:xfrm>
        </p:spPr>
        <p:txBody>
          <a:bodyPr>
            <a:normAutofit/>
          </a:bodyPr>
          <a:lstStyle/>
          <a:p>
            <a:r>
              <a:rPr lang="en-US" sz="2000" b="1" dirty="0">
                <a:solidFill>
                  <a:srgbClr val="002060"/>
                </a:solidFill>
              </a:rPr>
              <a:t>Thermal studies (CERN):</a:t>
            </a:r>
          </a:p>
          <a:p>
            <a:pPr lvl="1" algn="just"/>
            <a:endParaRPr lang="en-GB" sz="800" b="1" dirty="0"/>
          </a:p>
          <a:p>
            <a:pPr lvl="1" algn="just"/>
            <a:r>
              <a:rPr lang="en-GB" sz="1800" b="1" dirty="0"/>
              <a:t>Outer conductor cooling ( K. Canderan)</a:t>
            </a:r>
          </a:p>
          <a:p>
            <a:pPr marL="457200" lvl="1" indent="0" algn="just">
              <a:buNone/>
            </a:pPr>
            <a:r>
              <a:rPr lang="en-GB" sz="1800" dirty="0"/>
              <a:t>ESS cylindrical double walled tube cooled with supercritical helium flowing</a:t>
            </a:r>
          </a:p>
          <a:p>
            <a:pPr marL="457200" lvl="1" indent="0" algn="just">
              <a:buNone/>
            </a:pPr>
            <a:r>
              <a:rPr lang="en-US" sz="1800" dirty="0"/>
              <a:t>Studies were performed with a numerical model to:</a:t>
            </a:r>
          </a:p>
          <a:p>
            <a:pPr lvl="2" algn="just"/>
            <a:r>
              <a:rPr lang="en-US" sz="1600" dirty="0"/>
              <a:t>estimate the heat loads in the outer conductor (conduction, convection, radiation), temperature profiles and RF dissipation according to the position of the maximum magnetic field</a:t>
            </a:r>
          </a:p>
          <a:p>
            <a:pPr marL="914400" lvl="2" indent="0" algn="just">
              <a:buNone/>
            </a:pPr>
            <a:r>
              <a:rPr lang="en-GB" sz="1600" dirty="0">
                <a:sym typeface="Wingdings" panose="05000000000000000000" pitchFamily="2" charset="2"/>
              </a:rPr>
              <a:t></a:t>
            </a:r>
            <a:r>
              <a:rPr lang="en-GB" sz="1600" dirty="0"/>
              <a:t>To be considered electrical heaters at warm flange and outlet He pipe don’t drop below the dew point</a:t>
            </a:r>
          </a:p>
          <a:p>
            <a:pPr lvl="2" algn="just"/>
            <a:r>
              <a:rPr lang="en-US" sz="1600" dirty="0"/>
              <a:t>the equivalent cost to the cryogenic plant in operation</a:t>
            </a:r>
          </a:p>
          <a:p>
            <a:pPr lvl="2" algn="just"/>
            <a:r>
              <a:rPr lang="en-US" sz="1600" dirty="0"/>
              <a:t>the helium mass flowrate to minimize the heat loads to the cavity helium bath at 2K</a:t>
            </a:r>
          </a:p>
          <a:p>
            <a:pPr lvl="2" algn="just"/>
            <a:r>
              <a:rPr lang="en-US" sz="1600" dirty="0"/>
              <a:t>Impact of the He inlet temperature on cryogenic costs</a:t>
            </a:r>
          </a:p>
          <a:p>
            <a:pPr marL="914400" lvl="2" indent="0" algn="just">
              <a:buNone/>
            </a:pPr>
            <a:r>
              <a:rPr lang="en-US" sz="1600" dirty="0">
                <a:sym typeface="Wingdings" panose="05000000000000000000" pitchFamily="2" charset="2"/>
              </a:rPr>
              <a:t>Lower the inlet temperature lower the heat loads </a:t>
            </a:r>
            <a:endParaRPr lang="en-US" sz="1600" dirty="0"/>
          </a:p>
          <a:p>
            <a:pPr lvl="2" algn="just"/>
            <a:r>
              <a:rPr lang="en-US" sz="1600" dirty="0"/>
              <a:t>Comparison heat intercepts versus Helium flowing</a:t>
            </a:r>
          </a:p>
          <a:p>
            <a:pPr marL="914400" lvl="2" indent="0" algn="just">
              <a:buNone/>
            </a:pPr>
            <a:r>
              <a:rPr lang="en-US" sz="1600" dirty="0">
                <a:sym typeface="Wingdings" panose="05000000000000000000" pitchFamily="2" charset="2"/>
              </a:rPr>
              <a:t>Up to 65% energy saving with He flow ( 0,9 </a:t>
            </a:r>
            <a:r>
              <a:rPr lang="en-US" sz="1600" dirty="0" err="1">
                <a:sym typeface="Wingdings" panose="05000000000000000000" pitchFamily="2" charset="2"/>
              </a:rPr>
              <a:t>kWel@inlet</a:t>
            </a:r>
            <a:r>
              <a:rPr lang="en-US" sz="1600" dirty="0">
                <a:sym typeface="Wingdings" panose="05000000000000000000" pitchFamily="2" charset="2"/>
              </a:rPr>
              <a:t> 5K vs 2kWel@intercepts </a:t>
            </a:r>
            <a:r>
              <a:rPr lang="en-US" sz="1600" dirty="0"/>
              <a:t>5 &amp; 50 K)</a:t>
            </a:r>
            <a:endParaRPr lang="en-US" sz="1600" dirty="0">
              <a:sym typeface="Wingdings" panose="05000000000000000000" pitchFamily="2" charset="2"/>
            </a:endParaRPr>
          </a:p>
          <a:p>
            <a:pPr marL="914400" lvl="2" indent="0" algn="just">
              <a:buNone/>
            </a:pPr>
            <a:endParaRPr lang="en-US" sz="1000" dirty="0"/>
          </a:p>
          <a:p>
            <a:pPr marL="457200" lvl="1" indent="0">
              <a:buNone/>
            </a:pPr>
            <a:endParaRPr lang="en-GB" sz="1800" dirty="0"/>
          </a:p>
        </p:txBody>
      </p:sp>
      <p:sp>
        <p:nvSpPr>
          <p:cNvPr id="2" name="Espace réservé du numéro de diapositive 1"/>
          <p:cNvSpPr>
            <a:spLocks noGrp="1"/>
          </p:cNvSpPr>
          <p:nvPr>
            <p:ph type="sldNum" sz="quarter" idx="12"/>
          </p:nvPr>
        </p:nvSpPr>
        <p:spPr>
          <a:xfrm>
            <a:off x="9360923" y="6567810"/>
            <a:ext cx="2743200" cy="365125"/>
          </a:xfrm>
        </p:spPr>
        <p:txBody>
          <a:bodyPr/>
          <a:lstStyle/>
          <a:p>
            <a:fld id="{4068FCCF-9A80-B240-8D85-84F960565AFA}" type="slidenum">
              <a:rPr lang="en-BE" smtClean="0"/>
              <a:t>33</a:t>
            </a:fld>
            <a:endParaRPr lang="en-BE" dirty="0"/>
          </a:p>
        </p:txBody>
      </p:sp>
      <p:graphicFrame>
        <p:nvGraphicFramePr>
          <p:cNvPr id="22" name="Table 3">
            <a:extLst>
              <a:ext uri="{FF2B5EF4-FFF2-40B4-BE49-F238E27FC236}">
                <a16:creationId xmlns:a16="http://schemas.microsoft.com/office/drawing/2014/main" id="{ADF14F3C-0D23-3435-0DD4-5270F3FF66B2}"/>
              </a:ext>
            </a:extLst>
          </p:cNvPr>
          <p:cNvGraphicFramePr>
            <a:graphicFrameLocks noGrp="1"/>
          </p:cNvGraphicFramePr>
          <p:nvPr/>
        </p:nvGraphicFramePr>
        <p:xfrm>
          <a:off x="6854201" y="3486941"/>
          <a:ext cx="4596303" cy="3136127"/>
        </p:xfrm>
        <a:graphic>
          <a:graphicData uri="http://schemas.openxmlformats.org/drawingml/2006/table">
            <a:tbl>
              <a:tblPr firstRow="1" bandRow="1"/>
              <a:tblGrid>
                <a:gridCol w="2181191">
                  <a:extLst>
                    <a:ext uri="{9D8B030D-6E8A-4147-A177-3AD203B41FA5}">
                      <a16:colId xmlns:a16="http://schemas.microsoft.com/office/drawing/2014/main" val="3822124669"/>
                    </a:ext>
                  </a:extLst>
                </a:gridCol>
                <a:gridCol w="2415112">
                  <a:extLst>
                    <a:ext uri="{9D8B030D-6E8A-4147-A177-3AD203B41FA5}">
                      <a16:colId xmlns:a16="http://schemas.microsoft.com/office/drawing/2014/main" val="2741696281"/>
                    </a:ext>
                  </a:extLst>
                </a:gridCol>
              </a:tblGrid>
              <a:tr h="0">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endParaRPr lang="en-GB" sz="1200" dirty="0">
                        <a:solidFill>
                          <a:srgbClr val="1B3C70"/>
                        </a:solidFill>
                      </a:endParaRPr>
                    </a:p>
                  </a:txBody>
                  <a:tcPr marL="64865" marR="64865" marT="32432" marB="32432">
                    <a:lnL w="12700" cmpd="sng">
                      <a:solidFill>
                        <a:srgbClr val="0F124A"/>
                      </a:solidFill>
                    </a:lnL>
                    <a:lnR w="12700" cmpd="sng">
                      <a:solidFill>
                        <a:srgbClr val="0F124A"/>
                      </a:solidFill>
                    </a:lnR>
                    <a:lnT w="12700" cmpd="sng">
                      <a:solidFill>
                        <a:srgbClr val="0F124A"/>
                      </a:solidFill>
                    </a:lnT>
                    <a:lnB w="25400" cmpd="sng">
                      <a:solidFill>
                        <a:srgbClr val="0F124A"/>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defRPr>
                      </a:lvl1pPr>
                      <a:lvl2pPr marL="457200" algn="l" defTabSz="914400" rtl="0" eaLnBrk="1" latinLnBrk="0" hangingPunct="1">
                        <a:defRPr sz="1800" b="1" kern="1200">
                          <a:solidFill>
                            <a:schemeClr val="tx1"/>
                          </a:solidFill>
                          <a:latin typeface="Arial"/>
                        </a:defRPr>
                      </a:lvl2pPr>
                      <a:lvl3pPr marL="914400" algn="l" defTabSz="914400" rtl="0" eaLnBrk="1" latinLnBrk="0" hangingPunct="1">
                        <a:defRPr sz="1800" b="1" kern="1200">
                          <a:solidFill>
                            <a:schemeClr val="tx1"/>
                          </a:solidFill>
                          <a:latin typeface="Arial"/>
                        </a:defRPr>
                      </a:lvl3pPr>
                      <a:lvl4pPr marL="1371600" algn="l" defTabSz="914400" rtl="0" eaLnBrk="1" latinLnBrk="0" hangingPunct="1">
                        <a:defRPr sz="1800" b="1" kern="1200">
                          <a:solidFill>
                            <a:schemeClr val="tx1"/>
                          </a:solidFill>
                          <a:latin typeface="Arial"/>
                        </a:defRPr>
                      </a:lvl4pPr>
                      <a:lvl5pPr marL="1828800" algn="l" defTabSz="914400" rtl="0" eaLnBrk="1" latinLnBrk="0" hangingPunct="1">
                        <a:defRPr sz="1800" b="1" kern="1200">
                          <a:solidFill>
                            <a:schemeClr val="tx1"/>
                          </a:solidFill>
                          <a:latin typeface="Arial"/>
                        </a:defRPr>
                      </a:lvl5pPr>
                      <a:lvl6pPr marL="2286000" algn="l" defTabSz="914400" rtl="0" eaLnBrk="1" latinLnBrk="0" hangingPunct="1">
                        <a:defRPr sz="1800" b="1" kern="1200">
                          <a:solidFill>
                            <a:schemeClr val="tx1"/>
                          </a:solidFill>
                          <a:latin typeface="Arial"/>
                        </a:defRPr>
                      </a:lvl6pPr>
                      <a:lvl7pPr marL="2743200" algn="l" defTabSz="914400" rtl="0" eaLnBrk="1" latinLnBrk="0" hangingPunct="1">
                        <a:defRPr sz="1800" b="1" kern="1200">
                          <a:solidFill>
                            <a:schemeClr val="tx1"/>
                          </a:solidFill>
                          <a:latin typeface="Arial"/>
                        </a:defRPr>
                      </a:lvl7pPr>
                      <a:lvl8pPr marL="3200400" algn="l" defTabSz="914400" rtl="0" eaLnBrk="1" latinLnBrk="0" hangingPunct="1">
                        <a:defRPr sz="1800" b="1" kern="1200">
                          <a:solidFill>
                            <a:schemeClr val="tx1"/>
                          </a:solidFill>
                          <a:latin typeface="Arial"/>
                        </a:defRPr>
                      </a:lvl8pPr>
                      <a:lvl9pPr marL="3657600" algn="l" defTabSz="914400" rtl="0" eaLnBrk="1" latinLnBrk="0" hangingPunct="1">
                        <a:defRPr sz="1800" b="1" kern="1200">
                          <a:solidFill>
                            <a:schemeClr val="tx1"/>
                          </a:solidFill>
                          <a:latin typeface="Arial"/>
                        </a:defRPr>
                      </a:lvl9pPr>
                    </a:lstStyle>
                    <a:p>
                      <a:pPr algn="l"/>
                      <a:r>
                        <a:rPr lang="en-US" sz="1200" dirty="0">
                          <a:solidFill>
                            <a:srgbClr val="1B3C70"/>
                          </a:solidFill>
                        </a:rPr>
                        <a:t>RF on (full reflection)</a:t>
                      </a: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28575"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11866"/>
                  </a:ext>
                </a:extLst>
              </a:tr>
              <a:tr h="2771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1B3C70"/>
                          </a:solidFill>
                          <a:latin typeface="Arial"/>
                          <a:ea typeface="+mn-ea"/>
                          <a:cs typeface="+mn-cs"/>
                        </a:rPr>
                        <a:t>Heat released to the He bath @2K</a:t>
                      </a:r>
                    </a:p>
                  </a:txBody>
                  <a:tcPr marL="64865" marR="64865" marT="32432" marB="32432">
                    <a:lnL w="12700" cmpd="sng">
                      <a:solidFill>
                        <a:srgbClr val="0F124A"/>
                      </a:solidFill>
                    </a:lnL>
                    <a:lnR w="12700" cmpd="sng">
                      <a:solidFill>
                        <a:srgbClr val="0F124A"/>
                      </a:solidFill>
                    </a:lnR>
                    <a:lnT w="25400" cmpd="sng">
                      <a:solidFill>
                        <a:srgbClr val="0F124A"/>
                      </a:solidFill>
                    </a:lnT>
                    <a:lnB w="12700" cmpd="sng">
                      <a:solidFill>
                        <a:srgbClr val="0F124A"/>
                      </a:solidFill>
                    </a:lnB>
                    <a:lnTlToBr w="12700" cmpd="sng">
                      <a:noFill/>
                      <a:prstDash val="solid"/>
                    </a:lnTlToBr>
                    <a:lnBlToTr w="12700" cmpd="sng">
                      <a:noFill/>
                      <a:prstDash val="solid"/>
                    </a:lnBlToTr>
                    <a:solidFill>
                      <a:srgbClr val="0F124A">
                        <a:alpha val="2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dirty="0">
                          <a:solidFill>
                            <a:srgbClr val="24275A"/>
                          </a:solidFill>
                        </a:rPr>
                        <a:t>0.5 W (inlet 5.1K) – 1.8W (inlet 9K) </a:t>
                      </a:r>
                      <a:endParaRPr lang="en-GB" sz="1200" dirty="0">
                        <a:solidFill>
                          <a:srgbClr val="24275A"/>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28575"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solidFill>
                      <a:srgbClr val="0F124A">
                        <a:alpha val="20000"/>
                      </a:srgbClr>
                    </a:solidFill>
                  </a:tcPr>
                </a:tc>
                <a:extLst>
                  <a:ext uri="{0D108BD9-81ED-4DB2-BD59-A6C34878D82A}">
                    <a16:rowId xmlns:a16="http://schemas.microsoft.com/office/drawing/2014/main" val="462200121"/>
                  </a:ext>
                </a:extLst>
              </a:tr>
              <a:tr h="45815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1B3C70"/>
                          </a:solidFill>
                          <a:latin typeface="Arial"/>
                          <a:ea typeface="+mn-ea"/>
                          <a:cs typeface="+mn-cs"/>
                        </a:rPr>
                        <a:t>RF power dissipated in the DWT</a:t>
                      </a:r>
                    </a:p>
                  </a:txBody>
                  <a:tcPr marL="64865" marR="64865" marT="32432" marB="32432">
                    <a:lnL w="12700" cmpd="sng">
                      <a:solidFill>
                        <a:srgbClr val="0F124A"/>
                      </a:solidFill>
                    </a:lnL>
                    <a:lnR w="12700" cap="flat" cmpd="sng" algn="ctr">
                      <a:solidFill>
                        <a:srgbClr val="0F124A"/>
                      </a:solidFill>
                      <a:prstDash val="solid"/>
                      <a:round/>
                      <a:headEnd type="none" w="med" len="med"/>
                      <a:tailEnd type="none" w="med" len="med"/>
                    </a:lnR>
                    <a:lnT w="12700" cmpd="sng">
                      <a:solidFill>
                        <a:srgbClr val="0F124A"/>
                      </a:solidFill>
                    </a:lnT>
                    <a:lnB w="12700" cmpd="sng">
                      <a:solidFill>
                        <a:srgbClr val="0F124A"/>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dirty="0">
                          <a:solidFill>
                            <a:srgbClr val="24275A"/>
                          </a:solidFill>
                        </a:rPr>
                        <a:t>6.25 W</a:t>
                      </a:r>
                      <a:endParaRPr lang="en-GB" sz="1200" dirty="0">
                        <a:solidFill>
                          <a:srgbClr val="24275A"/>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9064601"/>
                  </a:ext>
                </a:extLst>
              </a:tr>
              <a:tr h="2771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1B3C70"/>
                          </a:solidFill>
                          <a:latin typeface="Arial"/>
                          <a:ea typeface="+mn-ea"/>
                          <a:cs typeface="+mn-cs"/>
                        </a:rPr>
                        <a:t>Radiation heat load to the DWT</a:t>
                      </a:r>
                      <a:endParaRPr lang="en-GB" sz="1200" b="1" kern="1200" dirty="0">
                        <a:solidFill>
                          <a:srgbClr val="1B3C70"/>
                        </a:solidFill>
                        <a:latin typeface="Arial"/>
                        <a:ea typeface="+mn-ea"/>
                        <a:cs typeface="+mn-cs"/>
                      </a:endParaRPr>
                    </a:p>
                  </a:txBody>
                  <a:tcPr marL="64865" marR="64865" marT="32432" marB="32432">
                    <a:lnL w="12700" cmpd="sng">
                      <a:solidFill>
                        <a:srgbClr val="0F124A"/>
                      </a:solidFill>
                    </a:lnL>
                    <a:lnR w="12700" cap="flat" cmpd="sng" algn="ctr">
                      <a:solidFill>
                        <a:srgbClr val="0F124A"/>
                      </a:solidFill>
                      <a:prstDash val="solid"/>
                      <a:round/>
                      <a:headEnd type="none" w="med" len="med"/>
                      <a:tailEnd type="none" w="med" len="med"/>
                    </a:lnR>
                    <a:lnT w="12700" cap="flat" cmpd="sng" algn="ctr">
                      <a:solidFill>
                        <a:srgbClr val="0F124A"/>
                      </a:solidFill>
                      <a:prstDash val="solid"/>
                      <a:round/>
                      <a:headEnd type="none" w="med" len="med"/>
                      <a:tailEnd type="none" w="med" len="med"/>
                    </a:lnT>
                    <a:lnB w="12700" cmpd="sng">
                      <a:solidFill>
                        <a:srgbClr val="0F124A"/>
                      </a:solidFill>
                    </a:lnB>
                    <a:lnTlToBr w="12700" cmpd="sng">
                      <a:noFill/>
                      <a:prstDash val="solid"/>
                    </a:lnTlToBr>
                    <a:lnBlToTr w="12700" cmpd="sng">
                      <a:noFill/>
                      <a:prstDash val="solid"/>
                    </a:lnBlToTr>
                    <a:solidFill>
                      <a:srgbClr val="CFD0D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dirty="0">
                          <a:solidFill>
                            <a:srgbClr val="24275A"/>
                          </a:solidFill>
                        </a:rPr>
                        <a:t>0.77 W</a:t>
                      </a:r>
                      <a:endParaRPr lang="en-GB" sz="1200" dirty="0">
                        <a:solidFill>
                          <a:srgbClr val="24275A"/>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solidFill>
                      <a:srgbClr val="CFD0DB"/>
                    </a:solidFill>
                  </a:tcPr>
                </a:tc>
                <a:extLst>
                  <a:ext uri="{0D108BD9-81ED-4DB2-BD59-A6C34878D82A}">
                    <a16:rowId xmlns:a16="http://schemas.microsoft.com/office/drawing/2014/main" val="2530245845"/>
                  </a:ext>
                </a:extLst>
              </a:tr>
              <a:tr h="2771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1B3C70"/>
                          </a:solidFill>
                          <a:latin typeface="Arial"/>
                          <a:ea typeface="+mn-ea"/>
                          <a:cs typeface="+mn-cs"/>
                        </a:rPr>
                        <a:t>Radiation heat load to the He bath @2K</a:t>
                      </a:r>
                      <a:endParaRPr lang="en-GB" sz="1200" b="1" kern="1200" dirty="0">
                        <a:solidFill>
                          <a:srgbClr val="1B3C70"/>
                        </a:solidFill>
                        <a:latin typeface="Arial"/>
                        <a:ea typeface="+mn-ea"/>
                        <a:cs typeface="+mn-cs"/>
                      </a:endParaRPr>
                    </a:p>
                  </a:txBody>
                  <a:tcPr marL="64865" marR="64865" marT="32432" marB="32432">
                    <a:lnL w="12700" cmpd="sng">
                      <a:solidFill>
                        <a:srgbClr val="0F124A"/>
                      </a:solidFill>
                    </a:lnL>
                    <a:lnR w="12700" cap="flat" cmpd="sng" algn="ctr">
                      <a:solidFill>
                        <a:srgbClr val="0F124A"/>
                      </a:solidFill>
                      <a:prstDash val="solid"/>
                      <a:round/>
                      <a:headEnd type="none" w="med" len="med"/>
                      <a:tailEnd type="none" w="med" len="med"/>
                    </a:lnR>
                    <a:lnT w="12700" cap="flat" cmpd="sng" algn="ctr">
                      <a:solidFill>
                        <a:srgbClr val="0F124A"/>
                      </a:solidFill>
                      <a:prstDash val="solid"/>
                      <a:round/>
                      <a:headEnd type="none" w="med" len="med"/>
                      <a:tailEnd type="none" w="med" len="med"/>
                    </a:lnT>
                    <a:lnB w="12700" cmpd="sng">
                      <a:solidFill>
                        <a:srgbClr val="0F124A"/>
                      </a:solidFill>
                    </a:lnB>
                    <a:lnTlToBr w="12700" cmpd="sng">
                      <a:noFill/>
                      <a:prstDash val="solid"/>
                    </a:lnTlToBr>
                    <a:lnBlToTr w="12700" cmpd="sng">
                      <a:noFill/>
                      <a:prstDash val="solid"/>
                    </a:lnBlToTr>
                    <a:noFill/>
                  </a:tcPr>
                </a:tc>
                <a:tc>
                  <a:txBody>
                    <a:bodyPr/>
                    <a:lstStyle/>
                    <a:p>
                      <a:pPr algn="l"/>
                      <a:r>
                        <a:rPr lang="en-US" sz="1200" dirty="0">
                          <a:solidFill>
                            <a:srgbClr val="24275A"/>
                          </a:solidFill>
                        </a:rPr>
                        <a:t>0.5 W</a:t>
                      </a:r>
                      <a:endParaRPr lang="en-GB" sz="1200" dirty="0">
                        <a:solidFill>
                          <a:srgbClr val="24275A"/>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4310829"/>
                  </a:ext>
                </a:extLst>
              </a:tr>
              <a:tr h="2771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1B3C70"/>
                          </a:solidFill>
                          <a:latin typeface="Arial"/>
                          <a:ea typeface="+mn-ea"/>
                          <a:cs typeface="+mn-cs"/>
                        </a:rPr>
                        <a:t>Input heat required</a:t>
                      </a:r>
                    </a:p>
                  </a:txBody>
                  <a:tcPr marL="64865" marR="64865" marT="32432" marB="32432">
                    <a:lnL w="12700" cmpd="sng">
                      <a:solidFill>
                        <a:srgbClr val="0F124A"/>
                      </a:solidFill>
                    </a:lnL>
                    <a:lnR w="12700" cmpd="sng">
                      <a:solidFill>
                        <a:srgbClr val="0F124A"/>
                      </a:solidFill>
                    </a:lnR>
                    <a:lnT w="12700" cmpd="sng">
                      <a:solidFill>
                        <a:srgbClr val="0F124A"/>
                      </a:solidFill>
                    </a:lnT>
                    <a:lnB w="12700" cap="flat" cmpd="sng" algn="ctr">
                      <a:solidFill>
                        <a:srgbClr val="0F124A"/>
                      </a:solidFill>
                      <a:prstDash val="solid"/>
                      <a:round/>
                      <a:headEnd type="none" w="med" len="med"/>
                      <a:tailEnd type="none" w="med" len="med"/>
                    </a:lnB>
                    <a:lnTlToBr w="12700" cmpd="sng">
                      <a:noFill/>
                      <a:prstDash val="solid"/>
                    </a:lnTlToBr>
                    <a:lnBlToTr w="12700" cmpd="sng">
                      <a:noFill/>
                      <a:prstDash val="solid"/>
                    </a:lnBlToTr>
                    <a:solidFill>
                      <a:srgbClr val="CFD0D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dirty="0">
                          <a:solidFill>
                            <a:srgbClr val="24275A"/>
                          </a:solidFill>
                        </a:rPr>
                        <a:t>34 W ( at warm flange) – 8,2 W ( at He outlet pipe)</a:t>
                      </a:r>
                      <a:endParaRPr lang="en-GB" sz="1200" dirty="0">
                        <a:solidFill>
                          <a:srgbClr val="24275A"/>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solidFill>
                      <a:srgbClr val="CFD0DB"/>
                    </a:solidFill>
                  </a:tcPr>
                </a:tc>
                <a:extLst>
                  <a:ext uri="{0D108BD9-81ED-4DB2-BD59-A6C34878D82A}">
                    <a16:rowId xmlns:a16="http://schemas.microsoft.com/office/drawing/2014/main" val="2402658135"/>
                  </a:ext>
                </a:extLst>
              </a:tr>
              <a:tr h="2771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1B3C70"/>
                          </a:solidFill>
                          <a:latin typeface="Arial"/>
                          <a:ea typeface="+mn-ea"/>
                          <a:cs typeface="+mn-cs"/>
                        </a:rPr>
                        <a:t>Liquefaction capacity</a:t>
                      </a:r>
                      <a:endParaRPr lang="en-GB" sz="1200" b="1" kern="1200" dirty="0">
                        <a:solidFill>
                          <a:srgbClr val="1B3C70"/>
                        </a:solidFill>
                        <a:latin typeface="Arial"/>
                        <a:ea typeface="+mn-ea"/>
                        <a:cs typeface="+mn-cs"/>
                      </a:endParaRPr>
                    </a:p>
                  </a:txBody>
                  <a:tcPr marL="64865" marR="64865" marT="32432" marB="32432">
                    <a:lnL w="12700" cmpd="sng">
                      <a:solidFill>
                        <a:srgbClr val="0F124A"/>
                      </a:solidFill>
                    </a:lnL>
                    <a:lnR w="12700" cap="flat" cmpd="sng" algn="ctr">
                      <a:solidFill>
                        <a:srgbClr val="0F124A"/>
                      </a:solidFill>
                      <a:prstDash val="solid"/>
                      <a:round/>
                      <a:headEnd type="none" w="med" len="med"/>
                      <a:tailEnd type="none" w="med" len="med"/>
                    </a:lnR>
                    <a:lnT w="12700" cap="flat" cmpd="sng" algn="ctr">
                      <a:solidFill>
                        <a:srgbClr val="0F124A"/>
                      </a:solidFill>
                      <a:prstDash val="solid"/>
                      <a:round/>
                      <a:headEnd type="none" w="med" len="med"/>
                      <a:tailEnd type="none" w="med" len="med"/>
                    </a:lnT>
                    <a:lnB w="12700" cap="flat" cmpd="sng" algn="ctr">
                      <a:solidFill>
                        <a:srgbClr val="0F1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rgbClr val="24275A"/>
                          </a:solidFill>
                        </a:rPr>
                        <a:t>23.1 mg/s</a:t>
                      </a:r>
                      <a:endParaRPr lang="en-GB" sz="1200" dirty="0">
                        <a:solidFill>
                          <a:srgbClr val="24275A"/>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3055985"/>
                  </a:ext>
                </a:extLst>
              </a:tr>
              <a:tr h="31510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US" sz="1200" b="1" dirty="0">
                          <a:solidFill>
                            <a:srgbClr val="1B3C70"/>
                          </a:solidFill>
                        </a:rPr>
                        <a:t>Total cryogenic cost [</a:t>
                      </a:r>
                      <a:r>
                        <a:rPr lang="en-US" sz="1200" b="1" dirty="0" err="1">
                          <a:solidFill>
                            <a:srgbClr val="1B3C70"/>
                          </a:solidFill>
                        </a:rPr>
                        <a:t>W</a:t>
                      </a:r>
                      <a:r>
                        <a:rPr lang="en-US" sz="1200" b="1" baseline="-25000" dirty="0" err="1">
                          <a:solidFill>
                            <a:srgbClr val="1B3C70"/>
                          </a:solidFill>
                        </a:rPr>
                        <a:t>el</a:t>
                      </a:r>
                      <a:r>
                        <a:rPr lang="en-US" sz="1200" b="1" dirty="0">
                          <a:solidFill>
                            <a:srgbClr val="1B3C70"/>
                          </a:solidFill>
                        </a:rPr>
                        <a:t>] (*)</a:t>
                      </a:r>
                      <a:endParaRPr lang="en-GB" sz="1200" b="1" dirty="0">
                        <a:solidFill>
                          <a:srgbClr val="1B3C70"/>
                        </a:solidFill>
                      </a:endParaRPr>
                    </a:p>
                  </a:txBody>
                  <a:tcPr marL="64865" marR="64865" marT="32432" marB="32432">
                    <a:lnL w="12700" cmpd="sng">
                      <a:solidFill>
                        <a:srgbClr val="0F124A"/>
                      </a:solidFill>
                    </a:lnL>
                    <a:lnR w="12700" cap="flat" cmpd="sng" algn="ctr">
                      <a:solidFill>
                        <a:srgbClr val="0F124A"/>
                      </a:solidFill>
                      <a:prstDash val="solid"/>
                      <a:round/>
                      <a:headEnd type="none" w="med" len="med"/>
                      <a:tailEnd type="none" w="med" len="med"/>
                    </a:lnR>
                    <a:lnT w="12700" cap="flat" cmpd="sng" algn="ctr">
                      <a:solidFill>
                        <a:srgbClr val="0F124A"/>
                      </a:solidFill>
                      <a:prstDash val="solid"/>
                      <a:round/>
                      <a:headEnd type="none" w="med" len="med"/>
                      <a:tailEnd type="none" w="med" len="med"/>
                    </a:lnT>
                    <a:lnB w="12700" cap="flat" cmpd="sng" algn="ctr">
                      <a:solidFill>
                        <a:srgbClr val="0F124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rgbClr val="24275A"/>
                          </a:solidFill>
                        </a:rPr>
                        <a:t>0,96 </a:t>
                      </a:r>
                      <a:r>
                        <a:rPr lang="en-US" sz="1200" dirty="0" err="1">
                          <a:solidFill>
                            <a:srgbClr val="24275A"/>
                          </a:solidFill>
                        </a:rPr>
                        <a:t>kWel</a:t>
                      </a:r>
                      <a:r>
                        <a:rPr lang="en-US" sz="1200" dirty="0">
                          <a:solidFill>
                            <a:srgbClr val="24275A"/>
                          </a:solidFill>
                        </a:rPr>
                        <a:t> ( inlet 5,1 K) -2.2 </a:t>
                      </a:r>
                      <a:r>
                        <a:rPr lang="en-US" sz="1200" dirty="0" err="1">
                          <a:solidFill>
                            <a:srgbClr val="24275A"/>
                          </a:solidFill>
                        </a:rPr>
                        <a:t>kWel</a:t>
                      </a:r>
                      <a:r>
                        <a:rPr lang="en-US" sz="1200" dirty="0">
                          <a:solidFill>
                            <a:srgbClr val="24275A"/>
                          </a:solidFill>
                        </a:rPr>
                        <a:t> ( inlet 9K)</a:t>
                      </a:r>
                      <a:endParaRPr lang="en-GB" sz="1200" dirty="0">
                        <a:solidFill>
                          <a:srgbClr val="24275A"/>
                        </a:solidFill>
                      </a:endParaRPr>
                    </a:p>
                  </a:txBody>
                  <a:tcPr marL="64865" marR="64865" marT="32432" marB="32432">
                    <a:lnL w="12700" cap="flat" cmpd="sng" algn="ctr">
                      <a:solidFill>
                        <a:srgbClr val="0F124A"/>
                      </a:solidFill>
                      <a:prstDash val="solid"/>
                      <a:round/>
                      <a:headEnd type="none" w="med" len="med"/>
                      <a:tailEnd type="none" w="med" len="med"/>
                    </a:lnL>
                    <a:lnR w="12700" cap="flat" cmpd="sng" algn="ctr">
                      <a:solidFill>
                        <a:srgbClr val="0F124A"/>
                      </a:solidFill>
                      <a:prstDash val="solid"/>
                      <a:round/>
                      <a:headEnd type="none" w="med" len="med"/>
                      <a:tailEnd type="none" w="med" len="med"/>
                    </a:lnR>
                    <a:lnT w="12700" cap="flat" cmpd="sng" algn="ctr">
                      <a:solidFill>
                        <a:srgbClr val="1B3C70"/>
                      </a:solidFill>
                      <a:prstDash val="solid"/>
                      <a:round/>
                      <a:headEnd type="none" w="med" len="med"/>
                      <a:tailEnd type="none" w="med" len="med"/>
                    </a:lnT>
                    <a:lnB w="12700" cap="flat" cmpd="sng" algn="ctr">
                      <a:solidFill>
                        <a:srgbClr val="1B3C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7659682"/>
                  </a:ext>
                </a:extLst>
              </a:tr>
            </a:tbl>
          </a:graphicData>
        </a:graphic>
      </p:graphicFrame>
      <p:sp>
        <p:nvSpPr>
          <p:cNvPr id="32" name="ZoneTexte 31">
            <a:extLst>
              <a:ext uri="{FF2B5EF4-FFF2-40B4-BE49-F238E27FC236}">
                <a16:creationId xmlns:a16="http://schemas.microsoft.com/office/drawing/2014/main" id="{FAA99BC5-72D2-3A00-63E9-985BFEDB5A86}"/>
              </a:ext>
            </a:extLst>
          </p:cNvPr>
          <p:cNvSpPr txBox="1"/>
          <p:nvPr/>
        </p:nvSpPr>
        <p:spPr>
          <a:xfrm rot="20922481">
            <a:off x="6040315" y="1221133"/>
            <a:ext cx="1653802" cy="369332"/>
          </a:xfrm>
          <a:prstGeom prst="rect">
            <a:avLst/>
          </a:prstGeom>
          <a:noFill/>
          <a:ln>
            <a:solidFill>
              <a:schemeClr val="accent6"/>
            </a:solidFill>
          </a:ln>
        </p:spPr>
        <p:txBody>
          <a:bodyPr wrap="square" rtlCol="0">
            <a:spAutoFit/>
          </a:bodyPr>
          <a:lstStyle/>
          <a:p>
            <a:r>
              <a:rPr lang="fr-FR" b="1" dirty="0" err="1">
                <a:solidFill>
                  <a:schemeClr val="accent6"/>
                </a:solidFill>
              </a:rPr>
              <a:t>Task</a:t>
            </a:r>
            <a:r>
              <a:rPr lang="fr-FR" b="1" dirty="0">
                <a:solidFill>
                  <a:schemeClr val="accent6"/>
                </a:solidFill>
              </a:rPr>
              <a:t> </a:t>
            </a:r>
            <a:r>
              <a:rPr lang="fr-FR" b="1" dirty="0" err="1">
                <a:solidFill>
                  <a:schemeClr val="accent6"/>
                </a:solidFill>
              </a:rPr>
              <a:t>finished</a:t>
            </a:r>
            <a:endParaRPr lang="fr-FR" b="1" dirty="0">
              <a:solidFill>
                <a:schemeClr val="accent6"/>
              </a:solidFill>
            </a:endParaRPr>
          </a:p>
        </p:txBody>
      </p:sp>
      <p:pic>
        <p:nvPicPr>
          <p:cNvPr id="6" name="Image 5">
            <a:extLst>
              <a:ext uri="{FF2B5EF4-FFF2-40B4-BE49-F238E27FC236}">
                <a16:creationId xmlns:a16="http://schemas.microsoft.com/office/drawing/2014/main" id="{E5384274-5B5E-B581-DA38-EB35D2DDCBF7}"/>
              </a:ext>
            </a:extLst>
          </p:cNvPr>
          <p:cNvPicPr>
            <a:picLocks noChangeAspect="1"/>
          </p:cNvPicPr>
          <p:nvPr/>
        </p:nvPicPr>
        <p:blipFill>
          <a:blip r:embed="rId3">
            <a:clrChange>
              <a:clrFrom>
                <a:srgbClr val="EBEBEB"/>
              </a:clrFrom>
              <a:clrTo>
                <a:srgbClr val="EBEBEB">
                  <a:alpha val="0"/>
                </a:srgbClr>
              </a:clrTo>
            </a:clrChange>
          </a:blip>
          <a:srcRect t="21886"/>
          <a:stretch/>
        </p:blipFill>
        <p:spPr bwMode="auto">
          <a:xfrm>
            <a:off x="8716961" y="802533"/>
            <a:ext cx="2816065" cy="2731933"/>
          </a:xfrm>
          <a:prstGeom prst="rect">
            <a:avLst/>
          </a:prstGeom>
        </p:spPr>
      </p:pic>
      <p:sp>
        <p:nvSpPr>
          <p:cNvPr id="7" name="Rectangle 6">
            <a:extLst>
              <a:ext uri="{FF2B5EF4-FFF2-40B4-BE49-F238E27FC236}">
                <a16:creationId xmlns:a16="http://schemas.microsoft.com/office/drawing/2014/main" id="{D61A9F63-5A9A-9A1E-F878-4C4E07FCDF8C}"/>
              </a:ext>
            </a:extLst>
          </p:cNvPr>
          <p:cNvSpPr/>
          <p:nvPr/>
        </p:nvSpPr>
        <p:spPr>
          <a:xfrm>
            <a:off x="9928369" y="1062793"/>
            <a:ext cx="460110" cy="70770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12">
            <a:extLst>
              <a:ext uri="{FF2B5EF4-FFF2-40B4-BE49-F238E27FC236}">
                <a16:creationId xmlns:a16="http://schemas.microsoft.com/office/drawing/2014/main" id="{001D426E-FF0C-0695-0A6C-9B8AFACBEB66}"/>
              </a:ext>
            </a:extLst>
          </p:cNvPr>
          <p:cNvPicPr>
            <a:picLocks noChangeAspect="1"/>
          </p:cNvPicPr>
          <p:nvPr/>
        </p:nvPicPr>
        <p:blipFill rotWithShape="1">
          <a:blip r:embed="rId4">
            <a:clrChange>
              <a:clrFrom>
                <a:srgbClr val="FFFFFF"/>
              </a:clrFrom>
              <a:clrTo>
                <a:srgbClr val="FFFFFF">
                  <a:alpha val="0"/>
                </a:srgbClr>
              </a:clrTo>
            </a:clrChange>
          </a:blip>
          <a:srcRect l="11113" r="6819"/>
          <a:stretch/>
        </p:blipFill>
        <p:spPr>
          <a:xfrm flipH="1">
            <a:off x="6756108" y="1828001"/>
            <a:ext cx="1535892" cy="1459485"/>
          </a:xfrm>
          <a:prstGeom prst="rect">
            <a:avLst/>
          </a:prstGeom>
          <a:ln w="28575">
            <a:solidFill>
              <a:srgbClr val="FF0000"/>
            </a:solidFill>
          </a:ln>
        </p:spPr>
      </p:pic>
      <p:cxnSp>
        <p:nvCxnSpPr>
          <p:cNvPr id="9" name="Straight Arrow Connector 21">
            <a:extLst>
              <a:ext uri="{FF2B5EF4-FFF2-40B4-BE49-F238E27FC236}">
                <a16:creationId xmlns:a16="http://schemas.microsoft.com/office/drawing/2014/main" id="{B5B33D07-3FC3-EA24-412F-5FEED186FE14}"/>
              </a:ext>
            </a:extLst>
          </p:cNvPr>
          <p:cNvCxnSpPr>
            <a:cxnSpLocks/>
          </p:cNvCxnSpPr>
          <p:nvPr/>
        </p:nvCxnSpPr>
        <p:spPr>
          <a:xfrm flipH="1">
            <a:off x="8365957" y="1577075"/>
            <a:ext cx="1572790" cy="10685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Flèche : droite 13">
            <a:extLst>
              <a:ext uri="{FF2B5EF4-FFF2-40B4-BE49-F238E27FC236}">
                <a16:creationId xmlns:a16="http://schemas.microsoft.com/office/drawing/2014/main" id="{205F2DD7-28E6-6A1D-AD39-206A1964CF71}"/>
              </a:ext>
            </a:extLst>
          </p:cNvPr>
          <p:cNvSpPr/>
          <p:nvPr/>
        </p:nvSpPr>
        <p:spPr>
          <a:xfrm>
            <a:off x="6815013" y="2159196"/>
            <a:ext cx="342813" cy="1498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723705E2-A120-E1E4-F7BB-0391068732C0}"/>
              </a:ext>
            </a:extLst>
          </p:cNvPr>
          <p:cNvSpPr txBox="1"/>
          <p:nvPr/>
        </p:nvSpPr>
        <p:spPr>
          <a:xfrm>
            <a:off x="6673586" y="1904971"/>
            <a:ext cx="904007" cy="307777"/>
          </a:xfrm>
          <a:prstGeom prst="rect">
            <a:avLst/>
          </a:prstGeom>
          <a:noFill/>
        </p:spPr>
        <p:txBody>
          <a:bodyPr wrap="square" rtlCol="0">
            <a:spAutoFit/>
          </a:bodyPr>
          <a:lstStyle/>
          <a:p>
            <a:r>
              <a:rPr lang="fr-FR" sz="1400" dirty="0">
                <a:solidFill>
                  <a:srgbClr val="002060"/>
                </a:solidFill>
              </a:rPr>
              <a:t>He flow</a:t>
            </a:r>
          </a:p>
        </p:txBody>
      </p:sp>
      <p:sp>
        <p:nvSpPr>
          <p:cNvPr id="17" name="Rectangle 16">
            <a:extLst>
              <a:ext uri="{FF2B5EF4-FFF2-40B4-BE49-F238E27FC236}">
                <a16:creationId xmlns:a16="http://schemas.microsoft.com/office/drawing/2014/main" id="{E5575043-5243-64DC-2450-1D2E2EC8C6C0}"/>
              </a:ext>
            </a:extLst>
          </p:cNvPr>
          <p:cNvSpPr/>
          <p:nvPr/>
        </p:nvSpPr>
        <p:spPr>
          <a:xfrm>
            <a:off x="3949053" y="6345512"/>
            <a:ext cx="2676117" cy="369332"/>
          </a:xfrm>
          <a:prstGeom prst="rect">
            <a:avLst/>
          </a:prstGeom>
        </p:spPr>
        <p:txBody>
          <a:bodyPr wrap="none">
            <a:spAutoFit/>
          </a:bodyPr>
          <a:lstStyle/>
          <a:p>
            <a:r>
              <a:rPr lang="fr-FR" dirty="0" err="1"/>
              <a:t>Courtesy</a:t>
            </a:r>
            <a:r>
              <a:rPr lang="fr-FR" dirty="0"/>
              <a:t> of K. </a:t>
            </a:r>
            <a:r>
              <a:rPr lang="fr-FR" dirty="0" err="1"/>
              <a:t>Canderan</a:t>
            </a:r>
            <a:endParaRPr lang="fr-FR" dirty="0"/>
          </a:p>
        </p:txBody>
      </p:sp>
      <p:sp>
        <p:nvSpPr>
          <p:cNvPr id="11" name="ZoneTexte 10">
            <a:extLst>
              <a:ext uri="{FF2B5EF4-FFF2-40B4-BE49-F238E27FC236}">
                <a16:creationId xmlns:a16="http://schemas.microsoft.com/office/drawing/2014/main" id="{A97B22DF-A9F6-0821-C896-50DD097625A5}"/>
              </a:ext>
            </a:extLst>
          </p:cNvPr>
          <p:cNvSpPr txBox="1"/>
          <p:nvPr/>
        </p:nvSpPr>
        <p:spPr>
          <a:xfrm>
            <a:off x="6756108" y="6633207"/>
            <a:ext cx="3336911" cy="246221"/>
          </a:xfrm>
          <a:prstGeom prst="rect">
            <a:avLst/>
          </a:prstGeom>
          <a:noFill/>
        </p:spPr>
        <p:txBody>
          <a:bodyPr wrap="square">
            <a:spAutoFit/>
          </a:bodyPr>
          <a:lstStyle/>
          <a:p>
            <a:pPr algn="l"/>
            <a:r>
              <a:rPr lang="en-US" sz="1000" dirty="0">
                <a:solidFill>
                  <a:srgbClr val="24275A"/>
                </a:solidFill>
              </a:rPr>
              <a:t>(*) </a:t>
            </a:r>
            <a:r>
              <a:rPr lang="en-US" sz="1000" dirty="0" err="1">
                <a:solidFill>
                  <a:srgbClr val="24275A"/>
                </a:solidFill>
              </a:rPr>
              <a:t>W</a:t>
            </a:r>
            <a:r>
              <a:rPr lang="en-US" sz="1000" baseline="-25000" dirty="0" err="1">
                <a:solidFill>
                  <a:srgbClr val="24275A"/>
                </a:solidFill>
              </a:rPr>
              <a:t>el</a:t>
            </a:r>
            <a:r>
              <a:rPr lang="en-US" sz="1000" dirty="0">
                <a:solidFill>
                  <a:srgbClr val="24275A"/>
                </a:solidFill>
              </a:rPr>
              <a:t> calculated assuming 15% of the Carnot efficiency</a:t>
            </a:r>
          </a:p>
        </p:txBody>
      </p:sp>
    </p:spTree>
    <p:extLst>
      <p:ext uri="{BB962C8B-B14F-4D97-AF65-F5344CB8AC3E}">
        <p14:creationId xmlns:p14="http://schemas.microsoft.com/office/powerpoint/2010/main" val="192742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4.6</a:t>
            </a:r>
          </a:p>
          <a:p>
            <a:r>
              <a:rPr lang="en-US" sz="2400" b="1" dirty="0">
                <a:solidFill>
                  <a:schemeClr val="bg2">
                    <a:lumMod val="50000"/>
                  </a:schemeClr>
                </a:solidFill>
              </a:rPr>
              <a:t>Fabrication of FP couplers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4000106" y="1716976"/>
            <a:ext cx="7537162" cy="2524032"/>
          </a:xfrm>
        </p:spPr>
        <p:txBody>
          <a:bodyPr>
            <a:normAutofit/>
          </a:bodyPr>
          <a:lstStyle/>
          <a:p>
            <a:r>
              <a:rPr lang="en-US" sz="2000" b="1" dirty="0">
                <a:solidFill>
                  <a:srgbClr val="002060"/>
                </a:solidFill>
              </a:rPr>
              <a:t>Past developments </a:t>
            </a:r>
          </a:p>
          <a:p>
            <a:pPr lvl="1"/>
            <a:r>
              <a:rPr lang="en-GB" sz="1800" dirty="0"/>
              <a:t>Inventory of existing components completed</a:t>
            </a:r>
          </a:p>
          <a:p>
            <a:pPr lvl="1"/>
            <a:r>
              <a:rPr lang="en-GB" sz="1800" dirty="0"/>
              <a:t>Vacuum leak tightness of 4x existing SPL antenna/window assemblies verified to 10</a:t>
            </a:r>
            <a:r>
              <a:rPr lang="en-GB" sz="1800" baseline="30000" dirty="0"/>
              <a:t>-10</a:t>
            </a:r>
            <a:r>
              <a:rPr lang="en-GB" sz="1800" dirty="0"/>
              <a:t> mbar.l.s</a:t>
            </a:r>
            <a:r>
              <a:rPr lang="en-GB" sz="1800" baseline="30000" dirty="0"/>
              <a:t>-1</a:t>
            </a:r>
            <a:r>
              <a:rPr lang="en-GB" sz="1800" dirty="0"/>
              <a:t> with He sprayed around ceramic, braze joints, flange and antenna air volume</a:t>
            </a:r>
            <a:endParaRPr lang="en-US" sz="1300" dirty="0"/>
          </a:p>
        </p:txBody>
      </p:sp>
      <p:sp>
        <p:nvSpPr>
          <p:cNvPr id="13" name="Rectangle 12"/>
          <p:cNvSpPr/>
          <p:nvPr/>
        </p:nvSpPr>
        <p:spPr>
          <a:xfrm>
            <a:off x="4403985" y="4838691"/>
            <a:ext cx="2227148" cy="369332"/>
          </a:xfrm>
          <a:prstGeom prst="rect">
            <a:avLst/>
          </a:prstGeom>
        </p:spPr>
        <p:txBody>
          <a:bodyPr wrap="none">
            <a:spAutoFit/>
          </a:bodyPr>
          <a:lstStyle/>
          <a:p>
            <a:r>
              <a:rPr lang="fr-FR" dirty="0" err="1"/>
              <a:t>Courtesy</a:t>
            </a:r>
            <a:r>
              <a:rPr lang="fr-FR" dirty="0"/>
              <a:t> of C. Sharp</a:t>
            </a:r>
            <a:endParaRPr lang="es-ES" dirty="0"/>
          </a:p>
        </p:txBody>
      </p:sp>
      <p:pic>
        <p:nvPicPr>
          <p:cNvPr id="7" name="Picture 6">
            <a:extLst>
              <a:ext uri="{FF2B5EF4-FFF2-40B4-BE49-F238E27FC236}">
                <a16:creationId xmlns:a16="http://schemas.microsoft.com/office/drawing/2014/main" id="{F92C7C20-323F-1D7E-6528-83D5B35BEDCE}"/>
              </a:ext>
            </a:extLst>
          </p:cNvPr>
          <p:cNvPicPr>
            <a:picLocks noChangeAspect="1"/>
          </p:cNvPicPr>
          <p:nvPr/>
        </p:nvPicPr>
        <p:blipFill>
          <a:blip r:embed="rId3"/>
          <a:srcRect r="61770"/>
          <a:stretch>
            <a:fillRect/>
          </a:stretch>
        </p:blipFill>
        <p:spPr>
          <a:xfrm>
            <a:off x="-69627" y="1146681"/>
            <a:ext cx="3888425" cy="5755958"/>
          </a:xfrm>
          <a:prstGeom prst="rect">
            <a:avLst/>
          </a:prstGeom>
        </p:spPr>
      </p:pic>
      <p:grpSp>
        <p:nvGrpSpPr>
          <p:cNvPr id="9" name="Group 8">
            <a:extLst>
              <a:ext uri="{FF2B5EF4-FFF2-40B4-BE49-F238E27FC236}">
                <a16:creationId xmlns:a16="http://schemas.microsoft.com/office/drawing/2014/main" id="{21E3F002-21E4-81CA-A07D-01031BEEB3E5}"/>
              </a:ext>
            </a:extLst>
          </p:cNvPr>
          <p:cNvGrpSpPr/>
          <p:nvPr/>
        </p:nvGrpSpPr>
        <p:grpSpPr>
          <a:xfrm>
            <a:off x="7530626" y="3701143"/>
            <a:ext cx="3111019" cy="2645908"/>
            <a:chOff x="6619010" y="2421467"/>
            <a:chExt cx="2777495" cy="2450422"/>
          </a:xfrm>
        </p:grpSpPr>
        <p:pic>
          <p:nvPicPr>
            <p:cNvPr id="10" name="Picture 9">
              <a:extLst>
                <a:ext uri="{FF2B5EF4-FFF2-40B4-BE49-F238E27FC236}">
                  <a16:creationId xmlns:a16="http://schemas.microsoft.com/office/drawing/2014/main" id="{A8700C4A-E890-4750-DB47-B5A83879F967}"/>
                </a:ext>
              </a:extLst>
            </p:cNvPr>
            <p:cNvPicPr>
              <a:picLocks noChangeAspect="1"/>
            </p:cNvPicPr>
            <p:nvPr/>
          </p:nvPicPr>
          <p:blipFill>
            <a:blip r:embed="rId4"/>
            <a:srcRect t="31884"/>
            <a:stretch/>
          </p:blipFill>
          <p:spPr>
            <a:xfrm>
              <a:off x="6619011" y="2421467"/>
              <a:ext cx="1336569" cy="1212910"/>
            </a:xfrm>
            <a:prstGeom prst="rect">
              <a:avLst/>
            </a:prstGeom>
          </p:spPr>
        </p:pic>
        <p:pic>
          <p:nvPicPr>
            <p:cNvPr id="11" name="Picture 10">
              <a:extLst>
                <a:ext uri="{FF2B5EF4-FFF2-40B4-BE49-F238E27FC236}">
                  <a16:creationId xmlns:a16="http://schemas.microsoft.com/office/drawing/2014/main" id="{21F794F7-3F49-DF9E-0A90-1B55C2FC2FC6}"/>
                </a:ext>
              </a:extLst>
            </p:cNvPr>
            <p:cNvPicPr>
              <a:picLocks noChangeAspect="1"/>
            </p:cNvPicPr>
            <p:nvPr/>
          </p:nvPicPr>
          <p:blipFill>
            <a:blip r:embed="rId5"/>
            <a:srcRect t="22039" r="510" b="13010"/>
            <a:stretch/>
          </p:blipFill>
          <p:spPr>
            <a:xfrm>
              <a:off x="8002767" y="2422186"/>
              <a:ext cx="1393738" cy="1212191"/>
            </a:xfrm>
            <a:prstGeom prst="rect">
              <a:avLst/>
            </a:prstGeom>
          </p:spPr>
        </p:pic>
        <p:pic>
          <p:nvPicPr>
            <p:cNvPr id="12" name="Picture 11">
              <a:extLst>
                <a:ext uri="{FF2B5EF4-FFF2-40B4-BE49-F238E27FC236}">
                  <a16:creationId xmlns:a16="http://schemas.microsoft.com/office/drawing/2014/main" id="{113A6972-B84E-80B0-3D7B-BDDC8B3469D7}"/>
                </a:ext>
              </a:extLst>
            </p:cNvPr>
            <p:cNvPicPr>
              <a:picLocks noChangeAspect="1"/>
            </p:cNvPicPr>
            <p:nvPr/>
          </p:nvPicPr>
          <p:blipFill>
            <a:blip r:embed="rId6"/>
            <a:srcRect l="7236" t="25532" r="4472" b="15085"/>
            <a:stretch/>
          </p:blipFill>
          <p:spPr>
            <a:xfrm>
              <a:off x="6619010" y="3674255"/>
              <a:ext cx="1336570" cy="1197634"/>
            </a:xfrm>
            <a:prstGeom prst="rect">
              <a:avLst/>
            </a:prstGeom>
          </p:spPr>
        </p:pic>
        <p:pic>
          <p:nvPicPr>
            <p:cNvPr id="14" name="Picture 13">
              <a:extLst>
                <a:ext uri="{FF2B5EF4-FFF2-40B4-BE49-F238E27FC236}">
                  <a16:creationId xmlns:a16="http://schemas.microsoft.com/office/drawing/2014/main" id="{D2C52A5C-2E82-5D4F-18D6-FCEA5DFFF44B}"/>
                </a:ext>
              </a:extLst>
            </p:cNvPr>
            <p:cNvPicPr>
              <a:picLocks noChangeAspect="1"/>
            </p:cNvPicPr>
            <p:nvPr/>
          </p:nvPicPr>
          <p:blipFill>
            <a:blip r:embed="rId7"/>
            <a:srcRect l="26962" t="20050" r="18815" b="17826"/>
            <a:stretch/>
          </p:blipFill>
          <p:spPr>
            <a:xfrm>
              <a:off x="8002767" y="3674255"/>
              <a:ext cx="1393737" cy="1197634"/>
            </a:xfrm>
            <a:prstGeom prst="rect">
              <a:avLst/>
            </a:prstGeom>
          </p:spPr>
        </p:pic>
      </p:grpSp>
      <p:sp>
        <p:nvSpPr>
          <p:cNvPr id="15" name="ZoneTexte 7">
            <a:extLst>
              <a:ext uri="{FF2B5EF4-FFF2-40B4-BE49-F238E27FC236}">
                <a16:creationId xmlns:a16="http://schemas.microsoft.com/office/drawing/2014/main" id="{F8C14485-AC7A-5F80-BD91-1AC00D4CD302}"/>
              </a:ext>
            </a:extLst>
          </p:cNvPr>
          <p:cNvSpPr txBox="1"/>
          <p:nvPr/>
        </p:nvSpPr>
        <p:spPr>
          <a:xfrm>
            <a:off x="7530626" y="6435177"/>
            <a:ext cx="3111019" cy="276999"/>
          </a:xfrm>
          <a:prstGeom prst="rect">
            <a:avLst/>
          </a:prstGeom>
          <a:noFill/>
        </p:spPr>
        <p:txBody>
          <a:bodyPr wrap="square" rtlCol="0">
            <a:spAutoFit/>
          </a:bodyPr>
          <a:lstStyle/>
          <a:p>
            <a:pPr algn="r"/>
            <a:r>
              <a:rPr lang="fr-FR" sz="1200" dirty="0" err="1">
                <a:solidFill>
                  <a:srgbClr val="0070C0"/>
                </a:solidFill>
              </a:rPr>
              <a:t>Existing</a:t>
            </a:r>
            <a:r>
              <a:rPr lang="fr-FR" sz="1200" dirty="0">
                <a:solidFill>
                  <a:srgbClr val="0070C0"/>
                </a:solidFill>
              </a:rPr>
              <a:t> </a:t>
            </a:r>
            <a:r>
              <a:rPr lang="fr-FR" sz="1200" dirty="0" err="1">
                <a:solidFill>
                  <a:srgbClr val="0070C0"/>
                </a:solidFill>
              </a:rPr>
              <a:t>antenna</a:t>
            </a:r>
            <a:r>
              <a:rPr lang="fr-FR" sz="1200" dirty="0">
                <a:solidFill>
                  <a:srgbClr val="0070C0"/>
                </a:solidFill>
              </a:rPr>
              <a:t>/</a:t>
            </a:r>
            <a:r>
              <a:rPr lang="fr-FR" sz="1200" dirty="0" err="1">
                <a:solidFill>
                  <a:srgbClr val="0070C0"/>
                </a:solidFill>
              </a:rPr>
              <a:t>window</a:t>
            </a:r>
            <a:r>
              <a:rPr lang="fr-FR" sz="1200" dirty="0">
                <a:solidFill>
                  <a:srgbClr val="0070C0"/>
                </a:solidFill>
              </a:rPr>
              <a:t> </a:t>
            </a:r>
            <a:r>
              <a:rPr lang="fr-FR" sz="1200" dirty="0" err="1">
                <a:solidFill>
                  <a:srgbClr val="0070C0"/>
                </a:solidFill>
              </a:rPr>
              <a:t>assemblies</a:t>
            </a:r>
            <a:endParaRPr lang="fr-FR" sz="1200" dirty="0">
              <a:solidFill>
                <a:srgbClr val="0070C0"/>
              </a:solidFill>
            </a:endParaRPr>
          </a:p>
        </p:txBody>
      </p:sp>
      <p:sp>
        <p:nvSpPr>
          <p:cNvPr id="16" name="ZoneTexte 7">
            <a:extLst>
              <a:ext uri="{FF2B5EF4-FFF2-40B4-BE49-F238E27FC236}">
                <a16:creationId xmlns:a16="http://schemas.microsoft.com/office/drawing/2014/main" id="{A1EA6920-7D3F-BDCE-6049-EF521533E296}"/>
              </a:ext>
            </a:extLst>
          </p:cNvPr>
          <p:cNvSpPr txBox="1"/>
          <p:nvPr/>
        </p:nvSpPr>
        <p:spPr>
          <a:xfrm>
            <a:off x="264629" y="1146681"/>
            <a:ext cx="2375120" cy="276999"/>
          </a:xfrm>
          <a:prstGeom prst="rect">
            <a:avLst/>
          </a:prstGeom>
          <a:noFill/>
        </p:spPr>
        <p:txBody>
          <a:bodyPr wrap="square" rtlCol="0">
            <a:spAutoFit/>
          </a:bodyPr>
          <a:lstStyle/>
          <a:p>
            <a:r>
              <a:rPr lang="fr-FR" sz="1200" dirty="0">
                <a:solidFill>
                  <a:srgbClr val="0070C0"/>
                </a:solidFill>
              </a:rPr>
              <a:t>FPC components</a:t>
            </a:r>
          </a:p>
        </p:txBody>
      </p:sp>
      <p:pic>
        <p:nvPicPr>
          <p:cNvPr id="23" name="Picture 22">
            <a:extLst>
              <a:ext uri="{FF2B5EF4-FFF2-40B4-BE49-F238E27FC236}">
                <a16:creationId xmlns:a16="http://schemas.microsoft.com/office/drawing/2014/main" id="{6280B894-1007-3F6B-F71C-9CA9E5DC69F2}"/>
              </a:ext>
            </a:extLst>
          </p:cNvPr>
          <p:cNvPicPr>
            <a:picLocks noChangeAspect="1"/>
          </p:cNvPicPr>
          <p:nvPr/>
        </p:nvPicPr>
        <p:blipFill>
          <a:blip r:embed="rId8"/>
          <a:srcRect t="4698" b="-1"/>
          <a:stretch>
            <a:fillRect/>
          </a:stretch>
        </p:blipFill>
        <p:spPr>
          <a:xfrm>
            <a:off x="3581401" y="5372290"/>
            <a:ext cx="3745318" cy="1398922"/>
          </a:xfrm>
          <a:prstGeom prst="rect">
            <a:avLst/>
          </a:prstGeom>
        </p:spPr>
      </p:pic>
      <p:sp>
        <p:nvSpPr>
          <p:cNvPr id="2" name="Espace réservé du numéro de diapositive 1"/>
          <p:cNvSpPr>
            <a:spLocks noGrp="1"/>
          </p:cNvSpPr>
          <p:nvPr>
            <p:ph type="sldNum" sz="quarter" idx="12"/>
          </p:nvPr>
        </p:nvSpPr>
        <p:spPr/>
        <p:txBody>
          <a:bodyPr/>
          <a:lstStyle/>
          <a:p>
            <a:fld id="{4068FCCF-9A80-B240-8D85-84F960565AFA}" type="slidenum">
              <a:rPr lang="en-BE" smtClean="0"/>
              <a:t>34</a:t>
            </a:fld>
            <a:endParaRPr lang="en-BE" dirty="0"/>
          </a:p>
        </p:txBody>
      </p:sp>
    </p:spTree>
    <p:extLst>
      <p:ext uri="{BB962C8B-B14F-4D97-AF65-F5344CB8AC3E}">
        <p14:creationId xmlns:p14="http://schemas.microsoft.com/office/powerpoint/2010/main" val="381857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4.6</a:t>
            </a:r>
          </a:p>
          <a:p>
            <a:r>
              <a:rPr lang="en-US" sz="2400" b="1" dirty="0">
                <a:solidFill>
                  <a:schemeClr val="bg2">
                    <a:lumMod val="50000"/>
                  </a:schemeClr>
                </a:solidFill>
              </a:rPr>
              <a:t>Fabrication of FP couplers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254473" y="1296790"/>
            <a:ext cx="7474384" cy="5702724"/>
          </a:xfrm>
        </p:spPr>
        <p:txBody>
          <a:bodyPr>
            <a:normAutofit/>
          </a:bodyPr>
          <a:lstStyle/>
          <a:p>
            <a:r>
              <a:rPr lang="en-US" sz="2000" b="1" dirty="0">
                <a:solidFill>
                  <a:srgbClr val="A4C137"/>
                </a:solidFill>
                <a:cs typeface="Calibri" panose="020F0502020204030204" pitchFamily="34" charset="0"/>
              </a:rPr>
              <a:t>Current developments</a:t>
            </a:r>
          </a:p>
          <a:p>
            <a:pPr lvl="1"/>
            <a:r>
              <a:rPr lang="en-US" sz="1800" dirty="0"/>
              <a:t>Drafting of detailed production drawings is nearing </a:t>
            </a:r>
            <a:r>
              <a:rPr lang="en-US" sz="1800" dirty="0" err="1"/>
              <a:t>finalisation</a:t>
            </a:r>
            <a:endParaRPr lang="en-US" sz="1800" dirty="0"/>
          </a:p>
          <a:p>
            <a:pPr lvl="1"/>
            <a:r>
              <a:rPr lang="en-US" sz="1800" dirty="0"/>
              <a:t>An assembly issue was found with the antenna air supply cane being too long to insert as planned in the WP6 cryomodule</a:t>
            </a:r>
          </a:p>
          <a:p>
            <a:pPr lvl="2"/>
            <a:r>
              <a:rPr lang="en-US" sz="1600" dirty="0"/>
              <a:t>An alternative assembly </a:t>
            </a:r>
            <a:r>
              <a:rPr lang="en-US" sz="1600" dirty="0" err="1"/>
              <a:t>manoeuvre</a:t>
            </a:r>
            <a:r>
              <a:rPr lang="en-US" sz="1600" dirty="0"/>
              <a:t> was proposed but challenging due to space constraints.</a:t>
            </a:r>
          </a:p>
          <a:p>
            <a:pPr lvl="2"/>
            <a:r>
              <a:rPr lang="en-US" sz="1600" dirty="0"/>
              <a:t>Options to split air cane in two parts were explored but presented risk to FPC function</a:t>
            </a:r>
          </a:p>
          <a:p>
            <a:pPr lvl="2"/>
            <a:r>
              <a:rPr lang="en-US" sz="1600" dirty="0"/>
              <a:t>Decision was taken to keep single-part design, at least for tests at ESS. </a:t>
            </a:r>
          </a:p>
          <a:p>
            <a:pPr lvl="2"/>
            <a:r>
              <a:rPr lang="en-US" sz="1600" dirty="0"/>
              <a:t>Assembly process is being reviewed, with N. Elias proposing to prepare a raised cryomodule support stand to facilitate insertion in the preparation area at ESS</a:t>
            </a:r>
          </a:p>
          <a:p>
            <a:pPr lvl="2"/>
            <a:r>
              <a:rPr lang="en-US" sz="1600" dirty="0"/>
              <a:t>CERN, ESS and CNRS to participate in finding a handling/assembly solution and prepare any required tooling</a:t>
            </a:r>
          </a:p>
          <a:p>
            <a:pPr lvl="1"/>
            <a:r>
              <a:rPr lang="en-US" sz="1800" dirty="0"/>
              <a:t>Manufacturing plan in preparation pending drawing </a:t>
            </a:r>
            <a:r>
              <a:rPr lang="en-US" sz="1800" dirty="0" err="1"/>
              <a:t>finalisation</a:t>
            </a:r>
            <a:r>
              <a:rPr lang="en-US" sz="1800" dirty="0"/>
              <a:t>.</a:t>
            </a:r>
          </a:p>
          <a:p>
            <a:pPr lvl="1"/>
            <a:r>
              <a:rPr lang="en-US" sz="1800" dirty="0"/>
              <a:t>Design and preparation of transport cases for handling of existing antenna/window assemblies</a:t>
            </a:r>
          </a:p>
          <a:p>
            <a:pPr lvl="2"/>
            <a:r>
              <a:rPr lang="en-US" sz="1400" dirty="0"/>
              <a:t>Extreme care required (only 4 exist – zero contingency)</a:t>
            </a:r>
          </a:p>
          <a:p>
            <a:pPr lvl="2"/>
            <a:r>
              <a:rPr lang="en-US" sz="1400" dirty="0"/>
              <a:t>To then allow antenna extraction and inspection to determine modification steps for cutting, re-machining and EB welding while protecting ceramics</a:t>
            </a:r>
          </a:p>
        </p:txBody>
      </p:sp>
      <p:sp>
        <p:nvSpPr>
          <p:cNvPr id="13" name="Rectangle 12"/>
          <p:cNvSpPr/>
          <p:nvPr/>
        </p:nvSpPr>
        <p:spPr>
          <a:xfrm>
            <a:off x="8868626" y="5748321"/>
            <a:ext cx="2227148" cy="369332"/>
          </a:xfrm>
          <a:prstGeom prst="rect">
            <a:avLst/>
          </a:prstGeom>
        </p:spPr>
        <p:txBody>
          <a:bodyPr wrap="none">
            <a:spAutoFit/>
          </a:bodyPr>
          <a:lstStyle/>
          <a:p>
            <a:r>
              <a:rPr lang="fr-FR" dirty="0" err="1"/>
              <a:t>Courtesy</a:t>
            </a:r>
            <a:r>
              <a:rPr lang="fr-FR" dirty="0"/>
              <a:t> of C. Sharp</a:t>
            </a:r>
            <a:endParaRPr lang="es-ES" dirty="0"/>
          </a:p>
        </p:txBody>
      </p:sp>
      <p:pic>
        <p:nvPicPr>
          <p:cNvPr id="6" name="Image 5">
            <a:extLst>
              <a:ext uri="{FF2B5EF4-FFF2-40B4-BE49-F238E27FC236}">
                <a16:creationId xmlns:a16="http://schemas.microsoft.com/office/drawing/2014/main" id="{351B991E-2B98-9E38-CFEF-B235EAE875D5}"/>
              </a:ext>
            </a:extLst>
          </p:cNvPr>
          <p:cNvPicPr>
            <a:picLocks noChangeAspect="1"/>
          </p:cNvPicPr>
          <p:nvPr/>
        </p:nvPicPr>
        <p:blipFill>
          <a:blip r:embed="rId3"/>
          <a:srcRect l="280" t="9960" r="74415" b="17408"/>
          <a:stretch/>
        </p:blipFill>
        <p:spPr>
          <a:xfrm>
            <a:off x="7995042" y="1818574"/>
            <a:ext cx="3474343" cy="3220851"/>
          </a:xfrm>
          <a:prstGeom prst="rect">
            <a:avLst/>
          </a:prstGeom>
        </p:spPr>
      </p:pic>
      <p:sp>
        <p:nvSpPr>
          <p:cNvPr id="8" name="ZoneTexte 7">
            <a:extLst>
              <a:ext uri="{FF2B5EF4-FFF2-40B4-BE49-F238E27FC236}">
                <a16:creationId xmlns:a16="http://schemas.microsoft.com/office/drawing/2014/main" id="{E8936151-99FA-3A3C-4C89-D2DC66FA05F9}"/>
              </a:ext>
            </a:extLst>
          </p:cNvPr>
          <p:cNvSpPr txBox="1"/>
          <p:nvPr/>
        </p:nvSpPr>
        <p:spPr>
          <a:xfrm>
            <a:off x="8715675" y="5232626"/>
            <a:ext cx="2099123" cy="276999"/>
          </a:xfrm>
          <a:prstGeom prst="rect">
            <a:avLst/>
          </a:prstGeom>
          <a:noFill/>
        </p:spPr>
        <p:txBody>
          <a:bodyPr wrap="square" rtlCol="0">
            <a:spAutoFit/>
          </a:bodyPr>
          <a:lstStyle/>
          <a:p>
            <a:pPr algn="r"/>
            <a:r>
              <a:rPr lang="fr-FR" sz="1200" dirty="0">
                <a:solidFill>
                  <a:srgbClr val="0070C0"/>
                </a:solidFill>
              </a:rPr>
              <a:t>Air cane </a:t>
            </a:r>
            <a:r>
              <a:rPr lang="fr-FR" sz="1200" dirty="0" err="1">
                <a:solidFill>
                  <a:srgbClr val="0070C0"/>
                </a:solidFill>
              </a:rPr>
              <a:t>assembly</a:t>
            </a:r>
            <a:r>
              <a:rPr lang="fr-FR" sz="1200" dirty="0">
                <a:solidFill>
                  <a:srgbClr val="0070C0"/>
                </a:solidFill>
              </a:rPr>
              <a:t> issue</a:t>
            </a:r>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35</a:t>
            </a:fld>
            <a:endParaRPr lang="en-BE" dirty="0"/>
          </a:p>
        </p:txBody>
      </p:sp>
    </p:spTree>
    <p:extLst>
      <p:ext uri="{BB962C8B-B14F-4D97-AF65-F5344CB8AC3E}">
        <p14:creationId xmlns:p14="http://schemas.microsoft.com/office/powerpoint/2010/main" val="270677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4.7</a:t>
            </a:r>
          </a:p>
          <a:p>
            <a:r>
              <a:rPr lang="en-US" sz="2400" b="1" dirty="0">
                <a:solidFill>
                  <a:schemeClr val="bg2">
                    <a:lumMod val="50000"/>
                  </a:schemeClr>
                </a:solidFill>
              </a:rPr>
              <a:t>Test of  FP couplers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76456" y="1741761"/>
            <a:ext cx="7351160" cy="3518149"/>
          </a:xfrm>
        </p:spPr>
        <p:txBody>
          <a:bodyPr>
            <a:normAutofit lnSpcReduction="10000"/>
          </a:bodyPr>
          <a:lstStyle/>
          <a:p>
            <a:r>
              <a:rPr lang="en-US" sz="2000" b="1" dirty="0">
                <a:solidFill>
                  <a:srgbClr val="002060"/>
                </a:solidFill>
              </a:rPr>
              <a:t>Past developments </a:t>
            </a:r>
          </a:p>
          <a:p>
            <a:pPr lvl="1"/>
            <a:r>
              <a:rPr lang="en-US" sz="1800" dirty="0"/>
              <a:t>Strategy chosen: Do the FPC conditioning up to 50 kW@800MHz </a:t>
            </a:r>
          </a:p>
          <a:p>
            <a:pPr lvl="1"/>
            <a:r>
              <a:rPr lang="en-US" sz="1800" dirty="0"/>
              <a:t>Studied done to utilize the CERN 704 MHz test box at 800 MHz (</a:t>
            </a:r>
            <a:r>
              <a:rPr lang="fr-FR" sz="1800" dirty="0"/>
              <a:t>S.</a:t>
            </a:r>
            <a:r>
              <a:rPr lang="pl-PL" sz="1800" dirty="0"/>
              <a:t> Gorgi Zadeh </a:t>
            </a:r>
            <a:r>
              <a:rPr lang="fr-FR" sz="1800" dirty="0"/>
              <a:t>/</a:t>
            </a:r>
            <a:r>
              <a:rPr lang="en-US" sz="1800" dirty="0"/>
              <a:t>CERN)</a:t>
            </a:r>
          </a:p>
          <a:p>
            <a:endParaRPr lang="en-US" sz="2200" dirty="0"/>
          </a:p>
          <a:p>
            <a:r>
              <a:rPr lang="en-US" sz="2000" b="1" dirty="0">
                <a:solidFill>
                  <a:srgbClr val="A4C137"/>
                </a:solidFill>
                <a:cs typeface="Calibri" panose="020F0502020204030204" pitchFamily="34" charset="0"/>
              </a:rPr>
              <a:t>Current developments</a:t>
            </a:r>
          </a:p>
          <a:p>
            <a:pPr lvl="1"/>
            <a:r>
              <a:rPr lang="en-US" sz="1800" dirty="0"/>
              <a:t>Checking the availabilities of electricity and water networks at CERN.  Alternative : move the test bench at IJC Lab</a:t>
            </a:r>
          </a:p>
          <a:p>
            <a:pPr lvl="1"/>
            <a:r>
              <a:rPr lang="fr-FR" sz="1800" dirty="0"/>
              <a:t>Test </a:t>
            </a:r>
            <a:r>
              <a:rPr lang="fr-FR" sz="1800" dirty="0" err="1"/>
              <a:t>cavity</a:t>
            </a:r>
            <a:r>
              <a:rPr lang="fr-FR" sz="1800" dirty="0"/>
              <a:t> </a:t>
            </a:r>
            <a:r>
              <a:rPr lang="fr-FR" sz="1800" dirty="0" err="1"/>
              <a:t>external</a:t>
            </a:r>
            <a:r>
              <a:rPr lang="fr-FR" sz="1800" dirty="0"/>
              <a:t> </a:t>
            </a:r>
            <a:r>
              <a:rPr lang="fr-FR" sz="1800" dirty="0" err="1"/>
              <a:t>conductor</a:t>
            </a:r>
            <a:r>
              <a:rPr lang="fr-FR" sz="1800" dirty="0"/>
              <a:t> modifications to </a:t>
            </a:r>
            <a:r>
              <a:rPr lang="fr-FR" sz="1800" dirty="0" err="1"/>
              <a:t>be</a:t>
            </a:r>
            <a:r>
              <a:rPr lang="fr-FR" sz="1800" dirty="0"/>
              <a:t> </a:t>
            </a:r>
            <a:r>
              <a:rPr lang="fr-FR" sz="1800" dirty="0" err="1"/>
              <a:t>prepared</a:t>
            </a:r>
            <a:endParaRPr lang="fr-FR" sz="1800" dirty="0"/>
          </a:p>
          <a:p>
            <a:pPr lvl="1"/>
            <a:r>
              <a:rPr lang="fr-FR" sz="1800" dirty="0" err="1"/>
              <a:t>Cooling</a:t>
            </a:r>
            <a:r>
              <a:rPr lang="fr-FR" sz="1800" dirty="0"/>
              <a:t> </a:t>
            </a:r>
            <a:r>
              <a:rPr lang="fr-FR" sz="1800" dirty="0" err="1"/>
              <a:t>requirements</a:t>
            </a:r>
            <a:r>
              <a:rPr lang="fr-FR" sz="1800" dirty="0"/>
              <a:t> to </a:t>
            </a:r>
            <a:r>
              <a:rPr lang="fr-FR" sz="1800" dirty="0" err="1"/>
              <a:t>be</a:t>
            </a:r>
            <a:r>
              <a:rPr lang="fr-FR" sz="1800" dirty="0"/>
              <a:t> </a:t>
            </a:r>
            <a:r>
              <a:rPr lang="fr-FR" sz="1800" dirty="0" err="1"/>
              <a:t>verified</a:t>
            </a:r>
            <a:endParaRPr lang="fr-FR" sz="1800" dirty="0"/>
          </a:p>
          <a:p>
            <a:pPr marL="457200" lvl="1" indent="0">
              <a:buNone/>
            </a:pPr>
            <a:r>
              <a:rPr lang="fr-FR" sz="1800" dirty="0"/>
              <a:t>(C. Sharp)</a:t>
            </a:r>
          </a:p>
          <a:p>
            <a:pPr lvl="1"/>
            <a:endParaRPr lang="fr-FR" sz="1800" dirty="0"/>
          </a:p>
          <a:p>
            <a:pPr marL="457200" lvl="1" indent="0">
              <a:buNone/>
            </a:pPr>
            <a:endParaRPr lang="en-US" sz="1800" dirty="0">
              <a:sym typeface="Wingdings" panose="05000000000000000000" pitchFamily="2" charset="2"/>
            </a:endParaRPr>
          </a:p>
          <a:p>
            <a:pPr marL="457200" lvl="1" indent="0">
              <a:buNone/>
            </a:pPr>
            <a:endParaRPr lang="en-US" sz="1800" dirty="0">
              <a:sym typeface="Wingdings" panose="05000000000000000000" pitchFamily="2" charset="2"/>
            </a:endParaRPr>
          </a:p>
          <a:p>
            <a:pPr marL="0" indent="0">
              <a:buNone/>
            </a:pPr>
            <a:endParaRPr lang="en-US" sz="2400" dirty="0"/>
          </a:p>
          <a:p>
            <a:endParaRPr lang="en-US" dirty="0"/>
          </a:p>
          <a:p>
            <a:endParaRPr lang="en-US" dirty="0"/>
          </a:p>
          <a:p>
            <a:endParaRPr lang="en-GB"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36</a:t>
            </a:fld>
            <a:endParaRPr lang="en-BE"/>
          </a:p>
        </p:txBody>
      </p:sp>
      <p:pic>
        <p:nvPicPr>
          <p:cNvPr id="6" name="Content Placeholder 21" descr="A blue and green colored metal objects&#10;&#10;AI-generated content may be incorrect.">
            <a:extLst>
              <a:ext uri="{FF2B5EF4-FFF2-40B4-BE49-F238E27FC236}">
                <a16:creationId xmlns:a16="http://schemas.microsoft.com/office/drawing/2014/main" id="{000B2D76-4408-AE15-C50C-486836585736}"/>
              </a:ext>
            </a:extLst>
          </p:cNvPr>
          <p:cNvPicPr>
            <a:picLocks noChangeAspect="1"/>
          </p:cNvPicPr>
          <p:nvPr/>
        </p:nvPicPr>
        <p:blipFill>
          <a:blip r:embed="rId3">
            <a:extLst>
              <a:ext uri="{28A0092B-C50C-407E-A947-70E740481C1C}">
                <a14:useLocalDpi xmlns:a14="http://schemas.microsoft.com/office/drawing/2010/main" val="0"/>
              </a:ext>
            </a:extLst>
          </a:blip>
          <a:srcRect l="27800" r="16681"/>
          <a:stretch/>
        </p:blipFill>
        <p:spPr>
          <a:xfrm>
            <a:off x="8401966" y="1331160"/>
            <a:ext cx="3580276" cy="2110982"/>
          </a:xfrm>
          <a:prstGeom prst="rect">
            <a:avLst/>
          </a:prstGeom>
        </p:spPr>
      </p:pic>
      <mc:AlternateContent xmlns:mc="http://schemas.openxmlformats.org/markup-compatibility/2006" xmlns:a14="http://schemas.microsoft.com/office/drawing/2010/main">
        <mc:Choice Requires="a14">
          <p:sp>
            <p:nvSpPr>
              <p:cNvPr id="7" name="TextBox 8">
                <a:extLst>
                  <a:ext uri="{FF2B5EF4-FFF2-40B4-BE49-F238E27FC236}">
                    <a16:creationId xmlns:a16="http://schemas.microsoft.com/office/drawing/2014/main" id="{C3A38422-46FB-BC68-165A-457B70CE6BB1}"/>
                  </a:ext>
                </a:extLst>
              </p:cNvPr>
              <p:cNvSpPr txBox="1"/>
              <p:nvPr/>
            </p:nvSpPr>
            <p:spPr>
              <a:xfrm>
                <a:off x="8401965" y="3729251"/>
                <a:ext cx="3780811" cy="326949"/>
              </a:xfrm>
              <a:prstGeom prst="rect">
                <a:avLst/>
              </a:prstGeom>
              <a:noFill/>
            </p:spPr>
            <p:txBody>
              <a:bodyPr wrap="square">
                <a:spAutoFit/>
              </a:bodyPr>
              <a:lstStyle/>
              <a:p>
                <a14:m>
                  <m:oMath xmlns:m="http://schemas.openxmlformats.org/officeDocument/2006/math">
                    <m:r>
                      <a:rPr lang="en-US" sz="1400" i="1" dirty="0" smtClean="0">
                        <a:latin typeface="Cambria Math" panose="02040503050406030204" pitchFamily="18" charset="0"/>
                      </a:rPr>
                      <m:t>𝑓</m:t>
                    </m:r>
                    <m:r>
                      <a:rPr lang="en-US" sz="1400" i="1" dirty="0" smtClean="0">
                        <a:latin typeface="Cambria Math" panose="02040503050406030204" pitchFamily="18" charset="0"/>
                      </a:rPr>
                      <m:t>=801 </m:t>
                    </m:r>
                    <m:r>
                      <m:rPr>
                        <m:sty m:val="p"/>
                      </m:rPr>
                      <a:rPr lang="en-US" sz="1400" i="0" dirty="0" smtClean="0">
                        <a:latin typeface="Cambria Math" panose="02040503050406030204" pitchFamily="18" charset="0"/>
                      </a:rPr>
                      <m:t>MHz</m:t>
                    </m:r>
                    <m:r>
                      <a:rPr lang="en-US" sz="1400" i="1" dirty="0" smtClean="0">
                        <a:latin typeface="Cambria Math" panose="02040503050406030204" pitchFamily="18" charset="0"/>
                      </a:rPr>
                      <m:t>, </m:t>
                    </m:r>
                    <m:sSub>
                      <m:sSubPr>
                        <m:ctrlPr>
                          <a:rPr lang="en-US" sz="1400" b="0" i="1" dirty="0" smtClean="0">
                            <a:latin typeface="Cambria Math" panose="02040503050406030204" pitchFamily="18" charset="0"/>
                          </a:rPr>
                        </m:ctrlPr>
                      </m:sSubPr>
                      <m:e>
                        <m:r>
                          <a:rPr lang="en-US" sz="1400" i="1" dirty="0" err="1" smtClean="0">
                            <a:latin typeface="Cambria Math" panose="02040503050406030204" pitchFamily="18" charset="0"/>
                          </a:rPr>
                          <m:t>𝑑</m:t>
                        </m:r>
                      </m:e>
                      <m:sub>
                        <m:r>
                          <m:rPr>
                            <m:sty m:val="p"/>
                          </m:rPr>
                          <a:rPr lang="en-US" sz="1400" i="0" dirty="0" err="1" smtClean="0">
                            <a:latin typeface="Cambria Math" panose="02040503050406030204" pitchFamily="18" charset="0"/>
                          </a:rPr>
                          <m:t>tip</m:t>
                        </m:r>
                      </m:sub>
                    </m:sSub>
                    <m:r>
                      <a:rPr lang="en-US" sz="1400" i="1" dirty="0" smtClean="0">
                        <a:latin typeface="Cambria Math" panose="02040503050406030204" pitchFamily="18" charset="0"/>
                      </a:rPr>
                      <m:t>=</m:t>
                    </m:r>
                    <m:r>
                      <a:rPr lang="en-US" sz="1400" b="0" i="1" dirty="0" smtClean="0">
                        <a:latin typeface="Cambria Math" panose="02040503050406030204" pitchFamily="18" charset="0"/>
                      </a:rPr>
                      <m:t>18.5</m:t>
                    </m:r>
                    <m:r>
                      <a:rPr lang="en-US" sz="1400" i="1" dirty="0" smtClean="0">
                        <a:latin typeface="Cambria Math" panose="02040503050406030204" pitchFamily="18" charset="0"/>
                      </a:rPr>
                      <m:t> </m:t>
                    </m:r>
                    <m:r>
                      <m:rPr>
                        <m:sty m:val="p"/>
                      </m:rPr>
                      <a:rPr lang="en-US" sz="1400" i="0" dirty="0" smtClean="0">
                        <a:latin typeface="Cambria Math" panose="02040503050406030204" pitchFamily="18" charset="0"/>
                      </a:rPr>
                      <m:t>mm</m:t>
                    </m:r>
                  </m:oMath>
                </a14:m>
                <a:r>
                  <a:rPr lang="en-GB" sz="1400" dirty="0"/>
                  <a:t>, P</a:t>
                </a:r>
                <a:r>
                  <a:rPr lang="en-GB" sz="1400" baseline="-25000" dirty="0"/>
                  <a:t>in</a:t>
                </a:r>
                <a:r>
                  <a:rPr lang="en-GB" sz="1400" dirty="0"/>
                  <a:t>=0.5 W</a:t>
                </a:r>
              </a:p>
            </p:txBody>
          </p:sp>
        </mc:Choice>
        <mc:Fallback xmlns="">
          <p:sp>
            <p:nvSpPr>
              <p:cNvPr id="7" name="TextBox 8">
                <a:extLst>
                  <a:ext uri="{FF2B5EF4-FFF2-40B4-BE49-F238E27FC236}">
                    <a16:creationId xmlns:a16="http://schemas.microsoft.com/office/drawing/2014/main" id="{C3A38422-46FB-BC68-165A-457B70CE6BB1}"/>
                  </a:ext>
                </a:extLst>
              </p:cNvPr>
              <p:cNvSpPr txBox="1">
                <a:spLocks noRot="1" noChangeAspect="1" noMove="1" noResize="1" noEditPoints="1" noAdjustHandles="1" noChangeArrowheads="1" noChangeShapeType="1" noTextEdit="1"/>
              </p:cNvSpPr>
              <p:nvPr/>
            </p:nvSpPr>
            <p:spPr>
              <a:xfrm>
                <a:off x="8401965" y="3729251"/>
                <a:ext cx="3780811" cy="326949"/>
              </a:xfrm>
              <a:prstGeom prst="rect">
                <a:avLst/>
              </a:prstGeom>
              <a:blipFill>
                <a:blip r:embed="rId4"/>
                <a:stretch>
                  <a:fillRect t="-1887" b="-15094"/>
                </a:stretch>
              </a:blipFill>
            </p:spPr>
            <p:txBody>
              <a:bodyPr/>
              <a:lstStyle/>
              <a:p>
                <a:r>
                  <a:rPr lang="fr-FR">
                    <a:noFill/>
                  </a:rPr>
                  <a:t> </a:t>
                </a:r>
              </a:p>
            </p:txBody>
          </p:sp>
        </mc:Fallback>
      </mc:AlternateContent>
      <p:sp>
        <p:nvSpPr>
          <p:cNvPr id="8" name="ZoneTexte 7">
            <a:extLst>
              <a:ext uri="{FF2B5EF4-FFF2-40B4-BE49-F238E27FC236}">
                <a16:creationId xmlns:a16="http://schemas.microsoft.com/office/drawing/2014/main" id="{94A454A5-EF30-97CB-29D3-5BB7508BE639}"/>
              </a:ext>
            </a:extLst>
          </p:cNvPr>
          <p:cNvSpPr txBox="1"/>
          <p:nvPr/>
        </p:nvSpPr>
        <p:spPr>
          <a:xfrm>
            <a:off x="7708044" y="1720100"/>
            <a:ext cx="1805111" cy="646331"/>
          </a:xfrm>
          <a:prstGeom prst="rect">
            <a:avLst/>
          </a:prstGeom>
          <a:noFill/>
        </p:spPr>
        <p:txBody>
          <a:bodyPr wrap="square" rtlCol="0">
            <a:spAutoFit/>
          </a:bodyPr>
          <a:lstStyle/>
          <a:p>
            <a:pPr algn="r"/>
            <a:r>
              <a:rPr lang="fr-FR" dirty="0" err="1"/>
              <a:t>Courtesy</a:t>
            </a:r>
            <a:r>
              <a:rPr lang="fr-FR" dirty="0"/>
              <a:t> of</a:t>
            </a:r>
            <a:br>
              <a:rPr lang="fr-FR" dirty="0"/>
            </a:br>
            <a:r>
              <a:rPr lang="fr-FR" dirty="0"/>
              <a:t>S.</a:t>
            </a:r>
            <a:r>
              <a:rPr lang="pl-PL" dirty="0"/>
              <a:t> Gorgi Zadeh</a:t>
            </a:r>
            <a:endParaRPr lang="es-ES" dirty="0"/>
          </a:p>
        </p:txBody>
      </p:sp>
      <p:sp>
        <p:nvSpPr>
          <p:cNvPr id="9" name="ZoneTexte 8">
            <a:extLst>
              <a:ext uri="{FF2B5EF4-FFF2-40B4-BE49-F238E27FC236}">
                <a16:creationId xmlns:a16="http://schemas.microsoft.com/office/drawing/2014/main" id="{315853DE-608D-DA69-7C21-23C1FF577C0E}"/>
              </a:ext>
            </a:extLst>
          </p:cNvPr>
          <p:cNvSpPr txBox="1"/>
          <p:nvPr/>
        </p:nvSpPr>
        <p:spPr>
          <a:xfrm>
            <a:off x="8301698" y="4076854"/>
            <a:ext cx="3780810" cy="369332"/>
          </a:xfrm>
          <a:prstGeom prst="rect">
            <a:avLst/>
          </a:prstGeom>
          <a:noFill/>
        </p:spPr>
        <p:txBody>
          <a:bodyPr wrap="square" rtlCol="0">
            <a:spAutoFit/>
          </a:bodyPr>
          <a:lstStyle/>
          <a:p>
            <a:r>
              <a:rPr lang="fr-FR" dirty="0"/>
              <a:t>Test </a:t>
            </a:r>
            <a:r>
              <a:rPr lang="fr-FR" dirty="0" err="1"/>
              <a:t>bench</a:t>
            </a:r>
            <a:r>
              <a:rPr lang="fr-FR" dirty="0"/>
              <a:t> </a:t>
            </a:r>
            <a:r>
              <a:rPr lang="fr-FR" dirty="0" err="1"/>
              <a:t>with</a:t>
            </a:r>
            <a:r>
              <a:rPr lang="fr-FR" dirty="0"/>
              <a:t> 704 MHz test box</a:t>
            </a:r>
          </a:p>
        </p:txBody>
      </p:sp>
      <p:pic>
        <p:nvPicPr>
          <p:cNvPr id="10" name="Content Placeholder 3" descr="4.jpg">
            <a:extLst>
              <a:ext uri="{FF2B5EF4-FFF2-40B4-BE49-F238E27FC236}">
                <a16:creationId xmlns:a16="http://schemas.microsoft.com/office/drawing/2014/main" id="{DD74151B-37DE-DA6F-0CA8-DAD637B9204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577209">
            <a:off x="8098719" y="4283943"/>
            <a:ext cx="3435582" cy="2308402"/>
          </a:xfrm>
          <a:prstGeom prst="rect">
            <a:avLst/>
          </a:prstGeom>
        </p:spPr>
      </p:pic>
      <p:sp>
        <p:nvSpPr>
          <p:cNvPr id="11" name="Rectangle 10">
            <a:extLst>
              <a:ext uri="{FF2B5EF4-FFF2-40B4-BE49-F238E27FC236}">
                <a16:creationId xmlns:a16="http://schemas.microsoft.com/office/drawing/2014/main" id="{B89A6C2B-FD26-324D-6C8F-C6B77E94389E}"/>
              </a:ext>
            </a:extLst>
          </p:cNvPr>
          <p:cNvSpPr/>
          <p:nvPr/>
        </p:nvSpPr>
        <p:spPr>
          <a:xfrm>
            <a:off x="6722260" y="6253398"/>
            <a:ext cx="2227148" cy="369332"/>
          </a:xfrm>
          <a:prstGeom prst="rect">
            <a:avLst/>
          </a:prstGeom>
        </p:spPr>
        <p:txBody>
          <a:bodyPr wrap="none">
            <a:spAutoFit/>
          </a:bodyPr>
          <a:lstStyle/>
          <a:p>
            <a:r>
              <a:rPr lang="fr-FR" dirty="0" err="1"/>
              <a:t>Courtesy</a:t>
            </a:r>
            <a:r>
              <a:rPr lang="fr-FR" dirty="0"/>
              <a:t> of C. Sharp</a:t>
            </a:r>
            <a:endParaRPr lang="es-ES" dirty="0"/>
          </a:p>
        </p:txBody>
      </p:sp>
    </p:spTree>
    <p:extLst>
      <p:ext uri="{BB962C8B-B14F-4D97-AF65-F5344CB8AC3E}">
        <p14:creationId xmlns:p14="http://schemas.microsoft.com/office/powerpoint/2010/main" val="3634551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4.8</a:t>
            </a:r>
          </a:p>
          <a:p>
            <a:r>
              <a:rPr lang="en-US" sz="2400" b="1" dirty="0">
                <a:solidFill>
                  <a:schemeClr val="bg2">
                    <a:lumMod val="50000"/>
                  </a:schemeClr>
                </a:solidFill>
              </a:rPr>
              <a:t>BLA design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185442" y="1336455"/>
            <a:ext cx="11821116" cy="2279390"/>
          </a:xfrm>
        </p:spPr>
        <p:txBody>
          <a:bodyPr>
            <a:normAutofit fontScale="92500" lnSpcReduction="20000"/>
          </a:bodyPr>
          <a:lstStyle/>
          <a:p>
            <a:pPr marL="0" indent="0">
              <a:buNone/>
            </a:pPr>
            <a:r>
              <a:rPr lang="fr-FR" sz="1900" b="1" i="1" dirty="0"/>
              <a:t>Goal</a:t>
            </a:r>
            <a:r>
              <a:rPr lang="fr-FR" sz="1900" i="1" dirty="0"/>
              <a:t> : </a:t>
            </a:r>
            <a:r>
              <a:rPr lang="en-US" sz="1900" i="1" dirty="0"/>
              <a:t>to study a BLA at 1,3 GHz dedicated to </a:t>
            </a:r>
            <a:r>
              <a:rPr lang="en-US" sz="1900" i="1" dirty="0" err="1"/>
              <a:t>BriXSino</a:t>
            </a:r>
            <a:r>
              <a:rPr lang="en-US" sz="1900" i="1" dirty="0"/>
              <a:t> </a:t>
            </a:r>
            <a:r>
              <a:rPr lang="en-US" sz="1900" i="1" dirty="0" err="1"/>
              <a:t>projet</a:t>
            </a:r>
            <a:r>
              <a:rPr lang="en-US" sz="1900" i="1" dirty="0"/>
              <a:t> and study the feasibility of the technology chosen for the requirements of the </a:t>
            </a:r>
            <a:r>
              <a:rPr lang="en-US" sz="1900" i="1" dirty="0" err="1"/>
              <a:t>iSAS</a:t>
            </a:r>
            <a:r>
              <a:rPr lang="en-US" sz="1900" i="1" dirty="0"/>
              <a:t> WP6 cryomodule so covering a very significant gap in the sector</a:t>
            </a:r>
          </a:p>
          <a:p>
            <a:r>
              <a:rPr lang="en-US" sz="2200" b="1" dirty="0">
                <a:solidFill>
                  <a:srgbClr val="002060"/>
                </a:solidFill>
              </a:rPr>
              <a:t>Past developments </a:t>
            </a:r>
          </a:p>
          <a:p>
            <a:pPr lvl="1"/>
            <a:r>
              <a:rPr lang="en-US" sz="2100" dirty="0"/>
              <a:t>BLA design chosen ( INFN)</a:t>
            </a:r>
          </a:p>
          <a:p>
            <a:pPr lvl="2"/>
            <a:r>
              <a:rPr lang="en-US" sz="2100" dirty="0"/>
              <a:t>XFEL/ LCLS II design </a:t>
            </a:r>
            <a:endParaRPr lang="en-GB" sz="2100" kern="100" dirty="0">
              <a:latin typeface="Aptos" panose="020B0004020202020204" pitchFamily="34" charset="0"/>
              <a:ea typeface="Yu Gothic" panose="020B0400000000000000" pitchFamily="34" charset="-128"/>
              <a:cs typeface="Times New Roman" panose="02020603050405020304" pitchFamily="18" charset="0"/>
            </a:endParaRPr>
          </a:p>
          <a:p>
            <a:pPr lvl="2"/>
            <a:r>
              <a:rPr lang="en-GB" sz="2100" kern="100" dirty="0">
                <a:latin typeface="Aptos" panose="020B0004020202020204" pitchFamily="34" charset="0"/>
                <a:ea typeface="Yu Gothic" panose="020B0400000000000000" pitchFamily="34" charset="-128"/>
                <a:cs typeface="Times New Roman" panose="02020603050405020304" pitchFamily="18" charset="0"/>
              </a:rPr>
              <a:t>Cooling technology : </a:t>
            </a:r>
            <a:r>
              <a:rPr lang="en-US" sz="2100" dirty="0"/>
              <a:t>convey the heat load </a:t>
            </a:r>
            <a:r>
              <a:rPr lang="en-GB" sz="2100" kern="100" dirty="0">
                <a:latin typeface="Aptos" panose="020B0004020202020204" pitchFamily="34" charset="0"/>
                <a:ea typeface="Yu Gothic" panose="020B0400000000000000" pitchFamily="34" charset="-128"/>
                <a:cs typeface="Times New Roman" panose="02020603050405020304" pitchFamily="18" charset="0"/>
              </a:rPr>
              <a:t>by conduction through copper stubs directly at the cryogenic temperature (</a:t>
            </a:r>
            <a:r>
              <a:rPr lang="en-US" sz="2100" dirty="0"/>
              <a:t>40 – 70 K </a:t>
            </a:r>
            <a:r>
              <a:rPr lang="en-GB" sz="2100" kern="100" dirty="0">
                <a:latin typeface="Aptos" panose="020B0004020202020204" pitchFamily="34" charset="0"/>
                <a:ea typeface="Yu Gothic" panose="020B0400000000000000" pitchFamily="34" charset="-128"/>
                <a:cs typeface="Times New Roman" panose="02020603050405020304" pitchFamily="18" charset="0"/>
              </a:rPr>
              <a:t> </a:t>
            </a:r>
            <a:r>
              <a:rPr lang="en-US" sz="2100" dirty="0"/>
              <a:t>thermal shield intercept of the cryomodule)</a:t>
            </a:r>
            <a:endParaRPr lang="fr-FR" sz="2100" kern="100" dirty="0">
              <a:latin typeface="Aptos" panose="020B0004020202020204" pitchFamily="34" charset="0"/>
              <a:ea typeface="Yu Gothic" panose="020B0400000000000000" pitchFamily="34" charset="-128"/>
              <a:cs typeface="Times New Roman" panose="02020603050405020304" pitchFamily="18" charset="0"/>
            </a:endParaRPr>
          </a:p>
          <a:p>
            <a:pPr lvl="1"/>
            <a:r>
              <a:rPr lang="en-US" sz="2100" dirty="0"/>
              <a:t>Baseline ceramic chosen : STL-150D14 from Sienna Technologies (INFN)</a:t>
            </a:r>
          </a:p>
          <a:p>
            <a:endParaRPr lang="en-GB"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37</a:t>
            </a:fld>
            <a:endParaRPr lang="en-BE"/>
          </a:p>
        </p:txBody>
      </p:sp>
      <p:pic>
        <p:nvPicPr>
          <p:cNvPr id="10" name="Immagine 4">
            <a:extLst>
              <a:ext uri="{FF2B5EF4-FFF2-40B4-BE49-F238E27FC236}">
                <a16:creationId xmlns:a16="http://schemas.microsoft.com/office/drawing/2014/main" id="{EEB64CEA-574B-F998-95D6-F5687489024B}"/>
              </a:ext>
            </a:extLst>
          </p:cNvPr>
          <p:cNvPicPr>
            <a:picLocks noChangeAspect="1"/>
          </p:cNvPicPr>
          <p:nvPr/>
        </p:nvPicPr>
        <p:blipFill>
          <a:blip r:embed="rId4"/>
          <a:stretch>
            <a:fillRect/>
          </a:stretch>
        </p:blipFill>
        <p:spPr>
          <a:xfrm>
            <a:off x="451001" y="3707290"/>
            <a:ext cx="3113315" cy="2279391"/>
          </a:xfrm>
          <a:prstGeom prst="rect">
            <a:avLst/>
          </a:prstGeom>
        </p:spPr>
      </p:pic>
      <p:sp>
        <p:nvSpPr>
          <p:cNvPr id="12" name="ZoneTexte 11">
            <a:extLst>
              <a:ext uri="{FF2B5EF4-FFF2-40B4-BE49-F238E27FC236}">
                <a16:creationId xmlns:a16="http://schemas.microsoft.com/office/drawing/2014/main" id="{C7B7FF16-D99D-BAB3-9730-9CB201824C88}"/>
              </a:ext>
            </a:extLst>
          </p:cNvPr>
          <p:cNvSpPr txBox="1"/>
          <p:nvPr/>
        </p:nvSpPr>
        <p:spPr>
          <a:xfrm>
            <a:off x="811364" y="6128653"/>
            <a:ext cx="2452878" cy="276999"/>
          </a:xfrm>
          <a:prstGeom prst="rect">
            <a:avLst/>
          </a:prstGeom>
          <a:noFill/>
        </p:spPr>
        <p:txBody>
          <a:bodyPr wrap="square">
            <a:spAutoFit/>
          </a:bodyPr>
          <a:lstStyle/>
          <a:p>
            <a:pPr algn="l"/>
            <a:r>
              <a:rPr lang="en-US" sz="1200" dirty="0">
                <a:solidFill>
                  <a:srgbClr val="0070C0"/>
                </a:solidFill>
              </a:rPr>
              <a:t>European X-FEL BLA </a:t>
            </a:r>
            <a:endParaRPr lang="fr-FR" sz="1200" dirty="0">
              <a:solidFill>
                <a:srgbClr val="0070C0"/>
              </a:solidFill>
            </a:endParaRPr>
          </a:p>
        </p:txBody>
      </p:sp>
      <p:sp>
        <p:nvSpPr>
          <p:cNvPr id="23" name="ZoneTexte 22">
            <a:extLst>
              <a:ext uri="{FF2B5EF4-FFF2-40B4-BE49-F238E27FC236}">
                <a16:creationId xmlns:a16="http://schemas.microsoft.com/office/drawing/2014/main" id="{55C234C2-7084-CC1B-C35F-B3B7CA78F0E2}"/>
              </a:ext>
            </a:extLst>
          </p:cNvPr>
          <p:cNvSpPr txBox="1"/>
          <p:nvPr/>
        </p:nvSpPr>
        <p:spPr>
          <a:xfrm>
            <a:off x="710504" y="6367375"/>
            <a:ext cx="2326213" cy="369332"/>
          </a:xfrm>
          <a:prstGeom prst="rect">
            <a:avLst/>
          </a:prstGeom>
          <a:noFill/>
        </p:spPr>
        <p:txBody>
          <a:bodyPr wrap="square" rtlCol="0">
            <a:spAutoFit/>
          </a:bodyPr>
          <a:lstStyle/>
          <a:p>
            <a:r>
              <a:rPr lang="fr-FR" dirty="0" err="1"/>
              <a:t>Courtesy</a:t>
            </a:r>
            <a:r>
              <a:rPr lang="fr-FR" dirty="0"/>
              <a:t> of D. </a:t>
            </a:r>
            <a:r>
              <a:rPr lang="fr-FR" dirty="0" err="1"/>
              <a:t>Giove</a:t>
            </a:r>
            <a:endParaRPr lang="es-ES" dirty="0"/>
          </a:p>
        </p:txBody>
      </p:sp>
      <p:sp>
        <p:nvSpPr>
          <p:cNvPr id="6" name="ZoneTexte 5">
            <a:extLst>
              <a:ext uri="{FF2B5EF4-FFF2-40B4-BE49-F238E27FC236}">
                <a16:creationId xmlns:a16="http://schemas.microsoft.com/office/drawing/2014/main" id="{A0199A01-C381-F791-5F5D-5F5BFD1737A5}"/>
              </a:ext>
            </a:extLst>
          </p:cNvPr>
          <p:cNvSpPr txBox="1"/>
          <p:nvPr/>
        </p:nvSpPr>
        <p:spPr>
          <a:xfrm>
            <a:off x="6983564" y="6416940"/>
            <a:ext cx="2930448" cy="369332"/>
          </a:xfrm>
          <a:prstGeom prst="rect">
            <a:avLst/>
          </a:prstGeom>
          <a:noFill/>
        </p:spPr>
        <p:txBody>
          <a:bodyPr wrap="square" rtlCol="0">
            <a:spAutoFit/>
          </a:bodyPr>
          <a:lstStyle/>
          <a:p>
            <a:r>
              <a:rPr lang="fr-FR" dirty="0" err="1"/>
              <a:t>Courtesy</a:t>
            </a:r>
            <a:r>
              <a:rPr lang="fr-FR" dirty="0"/>
              <a:t> of A.</a:t>
            </a:r>
            <a:r>
              <a:rPr lang="en-US" sz="1800" dirty="0"/>
              <a:t> Perez Ruiz </a:t>
            </a:r>
            <a:endParaRPr lang="es-ES" dirty="0"/>
          </a:p>
        </p:txBody>
      </p:sp>
      <p:pic>
        <p:nvPicPr>
          <p:cNvPr id="8" name="Image 7">
            <a:extLst>
              <a:ext uri="{FF2B5EF4-FFF2-40B4-BE49-F238E27FC236}">
                <a16:creationId xmlns:a16="http://schemas.microsoft.com/office/drawing/2014/main" id="{70F0E606-E818-55EA-83DD-34720677CDE7}"/>
              </a:ext>
            </a:extLst>
          </p:cNvPr>
          <p:cNvPicPr>
            <a:picLocks noChangeAspect="1"/>
          </p:cNvPicPr>
          <p:nvPr/>
        </p:nvPicPr>
        <p:blipFill>
          <a:blip r:embed="rId5"/>
          <a:srcRect b="13389"/>
          <a:stretch/>
        </p:blipFill>
        <p:spPr>
          <a:xfrm>
            <a:off x="4680857" y="3554147"/>
            <a:ext cx="3374572" cy="2523979"/>
          </a:xfrm>
          <a:prstGeom prst="rect">
            <a:avLst/>
          </a:prstGeom>
        </p:spPr>
      </p:pic>
      <p:sp>
        <p:nvSpPr>
          <p:cNvPr id="11" name="Espace réservé du contenu 5">
            <a:extLst>
              <a:ext uri="{FF2B5EF4-FFF2-40B4-BE49-F238E27FC236}">
                <a16:creationId xmlns:a16="http://schemas.microsoft.com/office/drawing/2014/main" id="{169CBC50-E903-035F-54D0-B3B9EE1F527F}"/>
              </a:ext>
            </a:extLst>
          </p:cNvPr>
          <p:cNvSpPr txBox="1">
            <a:spLocks/>
          </p:cNvSpPr>
          <p:nvPr/>
        </p:nvSpPr>
        <p:spPr>
          <a:xfrm>
            <a:off x="3963998" y="6125948"/>
            <a:ext cx="7736332" cy="6188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FF67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err="1">
                <a:solidFill>
                  <a:srgbClr val="0070C0"/>
                </a:solidFill>
              </a:rPr>
              <a:t>SiennaTech</a:t>
            </a:r>
            <a:r>
              <a:rPr lang="en-US" sz="1200" dirty="0">
                <a:solidFill>
                  <a:srgbClr val="0070C0"/>
                </a:solidFill>
              </a:rPr>
              <a:t> STL150D14 specifications.  from T. Ota et al., Development of HOM dampers for superconducting cavities”, in Proc. PASJ2016, Chiba, Japan, August 2016.</a:t>
            </a:r>
          </a:p>
        </p:txBody>
      </p:sp>
      <p:pic>
        <p:nvPicPr>
          <p:cNvPr id="13" name="Image 12">
            <a:extLst>
              <a:ext uri="{FF2B5EF4-FFF2-40B4-BE49-F238E27FC236}">
                <a16:creationId xmlns:a16="http://schemas.microsoft.com/office/drawing/2014/main" id="{3443AB1F-6801-131D-0C53-47521381EEEA}"/>
              </a:ext>
            </a:extLst>
          </p:cNvPr>
          <p:cNvPicPr>
            <a:picLocks noChangeAspect="1"/>
          </p:cNvPicPr>
          <p:nvPr/>
        </p:nvPicPr>
        <p:blipFill>
          <a:blip r:embed="rId6"/>
          <a:stretch>
            <a:fillRect/>
          </a:stretch>
        </p:blipFill>
        <p:spPr>
          <a:xfrm>
            <a:off x="8322261" y="3656784"/>
            <a:ext cx="2487254" cy="2491478"/>
          </a:xfrm>
          <a:prstGeom prst="rect">
            <a:avLst/>
          </a:prstGeom>
        </p:spPr>
      </p:pic>
    </p:spTree>
    <p:extLst>
      <p:ext uri="{BB962C8B-B14F-4D97-AF65-F5344CB8AC3E}">
        <p14:creationId xmlns:p14="http://schemas.microsoft.com/office/powerpoint/2010/main" val="3539906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4.8</a:t>
            </a:r>
          </a:p>
          <a:p>
            <a:r>
              <a:rPr lang="en-US" sz="2400" b="1" dirty="0">
                <a:solidFill>
                  <a:schemeClr val="bg2">
                    <a:lumMod val="50000"/>
                  </a:schemeClr>
                </a:solidFill>
              </a:rPr>
              <a:t>BLA design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0" y="1375839"/>
            <a:ext cx="12094206" cy="1913366"/>
          </a:xfrm>
        </p:spPr>
        <p:txBody>
          <a:bodyPr>
            <a:normAutofit/>
          </a:bodyPr>
          <a:lstStyle/>
          <a:p>
            <a:r>
              <a:rPr lang="en-US" sz="2000" b="1" dirty="0">
                <a:solidFill>
                  <a:srgbClr val="002060"/>
                </a:solidFill>
              </a:rPr>
              <a:t>Past developments </a:t>
            </a:r>
          </a:p>
          <a:p>
            <a:pPr lvl="1"/>
            <a:r>
              <a:rPr lang="en-US" sz="1800" dirty="0"/>
              <a:t>For a 1,3 GHz BLA (INFN, CNRS):</a:t>
            </a:r>
          </a:p>
          <a:p>
            <a:pPr lvl="2"/>
            <a:r>
              <a:rPr lang="en-US" sz="1700" dirty="0"/>
              <a:t>Mechanical studies to adapt for </a:t>
            </a:r>
            <a:r>
              <a:rPr lang="en-US" sz="1700" dirty="0" err="1"/>
              <a:t>BriXSino</a:t>
            </a:r>
            <a:r>
              <a:rPr lang="en-US" sz="1700" dirty="0"/>
              <a:t> configuration (INFN)</a:t>
            </a:r>
          </a:p>
          <a:p>
            <a:pPr lvl="2"/>
            <a:r>
              <a:rPr lang="en-US" sz="1700" dirty="0"/>
              <a:t>Thermal analysis and a cryogenic design appropriate for 20 W ( larger than </a:t>
            </a:r>
            <a:r>
              <a:rPr lang="en-US" sz="1700" dirty="0" err="1"/>
              <a:t>BriXSino</a:t>
            </a:r>
            <a:r>
              <a:rPr lang="en-US" sz="1700" dirty="0"/>
              <a:t> requirements) and 100 W (INFN) </a:t>
            </a:r>
          </a:p>
          <a:p>
            <a:pPr lvl="2"/>
            <a:r>
              <a:rPr lang="en-US" sz="1700" dirty="0"/>
              <a:t>Power absorption simulation for different HOM for </a:t>
            </a:r>
            <a:r>
              <a:rPr lang="en-US" sz="1700" dirty="0" err="1"/>
              <a:t>SiennaTech</a:t>
            </a:r>
            <a:r>
              <a:rPr lang="en-US" sz="1700" dirty="0"/>
              <a:t> STL150D ceramic (A. Perez Ruiz, IJC Lab)</a:t>
            </a:r>
          </a:p>
          <a:p>
            <a:pPr lvl="1"/>
            <a:endParaRPr lang="en-US" sz="1800" dirty="0"/>
          </a:p>
          <a:p>
            <a:pPr lvl="1"/>
            <a:endParaRPr lang="en-US" sz="1800" dirty="0"/>
          </a:p>
          <a:p>
            <a:pPr marL="0" indent="0">
              <a:buNone/>
            </a:pPr>
            <a:endParaRPr lang="en-US" sz="1800" dirty="0"/>
          </a:p>
        </p:txBody>
      </p:sp>
      <p:sp>
        <p:nvSpPr>
          <p:cNvPr id="2" name="Espace réservé du numéro de diapositive 1"/>
          <p:cNvSpPr>
            <a:spLocks noGrp="1"/>
          </p:cNvSpPr>
          <p:nvPr>
            <p:ph type="sldNum" sz="quarter" idx="12"/>
          </p:nvPr>
        </p:nvSpPr>
        <p:spPr>
          <a:xfrm>
            <a:off x="8610600" y="6291034"/>
            <a:ext cx="2743200" cy="365125"/>
          </a:xfrm>
        </p:spPr>
        <p:txBody>
          <a:bodyPr/>
          <a:lstStyle/>
          <a:p>
            <a:fld id="{4068FCCF-9A80-B240-8D85-84F960565AFA}" type="slidenum">
              <a:rPr lang="en-BE" smtClean="0"/>
              <a:t>38</a:t>
            </a:fld>
            <a:endParaRPr lang="en-BE"/>
          </a:p>
        </p:txBody>
      </p:sp>
      <p:pic>
        <p:nvPicPr>
          <p:cNvPr id="7" name="Image 6">
            <a:extLst>
              <a:ext uri="{FF2B5EF4-FFF2-40B4-BE49-F238E27FC236}">
                <a16:creationId xmlns:a16="http://schemas.microsoft.com/office/drawing/2014/main" id="{C27E9997-5F62-9A04-0B6C-0D69DA379B1C}"/>
              </a:ext>
            </a:extLst>
          </p:cNvPr>
          <p:cNvPicPr>
            <a:picLocks noChangeAspect="1"/>
          </p:cNvPicPr>
          <p:nvPr/>
        </p:nvPicPr>
        <p:blipFill>
          <a:blip r:embed="rId3"/>
          <a:stretch>
            <a:fillRect/>
          </a:stretch>
        </p:blipFill>
        <p:spPr>
          <a:xfrm>
            <a:off x="2078338" y="3656510"/>
            <a:ext cx="4288484" cy="2294240"/>
          </a:xfrm>
          <a:prstGeom prst="rect">
            <a:avLst/>
          </a:prstGeom>
        </p:spPr>
      </p:pic>
      <p:sp>
        <p:nvSpPr>
          <p:cNvPr id="8" name="ZoneTexte 7">
            <a:extLst>
              <a:ext uri="{FF2B5EF4-FFF2-40B4-BE49-F238E27FC236}">
                <a16:creationId xmlns:a16="http://schemas.microsoft.com/office/drawing/2014/main" id="{F166058B-5CA2-E03C-6BF3-10CF581B549F}"/>
              </a:ext>
            </a:extLst>
          </p:cNvPr>
          <p:cNvSpPr txBox="1"/>
          <p:nvPr/>
        </p:nvSpPr>
        <p:spPr>
          <a:xfrm>
            <a:off x="3271707" y="5975593"/>
            <a:ext cx="2374392" cy="276999"/>
          </a:xfrm>
          <a:prstGeom prst="rect">
            <a:avLst/>
          </a:prstGeom>
          <a:noFill/>
        </p:spPr>
        <p:txBody>
          <a:bodyPr wrap="square" rtlCol="0">
            <a:spAutoFit/>
          </a:bodyPr>
          <a:lstStyle/>
          <a:p>
            <a:r>
              <a:rPr lang="fr-FR" sz="1200" b="1" dirty="0" err="1">
                <a:solidFill>
                  <a:srgbClr val="FF0000"/>
                </a:solidFill>
              </a:rPr>
              <a:t>Static</a:t>
            </a:r>
            <a:r>
              <a:rPr lang="fr-FR" sz="1200" b="1" dirty="0">
                <a:solidFill>
                  <a:srgbClr val="FF0000"/>
                </a:solidFill>
              </a:rPr>
              <a:t> </a:t>
            </a:r>
            <a:r>
              <a:rPr lang="fr-FR" sz="1200" b="1" dirty="0" err="1">
                <a:solidFill>
                  <a:srgbClr val="FF0000"/>
                </a:solidFill>
              </a:rPr>
              <a:t>load</a:t>
            </a:r>
            <a:endParaRPr lang="fr-FR" sz="1200" b="1" dirty="0">
              <a:solidFill>
                <a:srgbClr val="FF0000"/>
              </a:solidFill>
            </a:endParaRPr>
          </a:p>
        </p:txBody>
      </p:sp>
      <p:pic>
        <p:nvPicPr>
          <p:cNvPr id="14" name="Immagine 5">
            <a:extLst>
              <a:ext uri="{FF2B5EF4-FFF2-40B4-BE49-F238E27FC236}">
                <a16:creationId xmlns:a16="http://schemas.microsoft.com/office/drawing/2014/main" id="{93621850-88EE-D28E-C518-1706BDA4FC8D}"/>
              </a:ext>
            </a:extLst>
          </p:cNvPr>
          <p:cNvPicPr>
            <a:picLocks noChangeAspect="1"/>
          </p:cNvPicPr>
          <p:nvPr/>
        </p:nvPicPr>
        <p:blipFill>
          <a:blip r:embed="rId4">
            <a:extLst>
              <a:ext uri="{28A0092B-C50C-407E-A947-70E740481C1C}">
                <a14:useLocalDpi xmlns:a14="http://schemas.microsoft.com/office/drawing/2010/main" val="0"/>
              </a:ext>
            </a:extLst>
          </a:blip>
          <a:srcRect l="12163"/>
          <a:stretch/>
        </p:blipFill>
        <p:spPr>
          <a:xfrm>
            <a:off x="261080" y="3226139"/>
            <a:ext cx="1722630" cy="2892863"/>
          </a:xfrm>
          <a:prstGeom prst="rect">
            <a:avLst/>
          </a:prstGeom>
        </p:spPr>
      </p:pic>
      <p:sp>
        <p:nvSpPr>
          <p:cNvPr id="19" name="ZoneTexte 18">
            <a:extLst>
              <a:ext uri="{FF2B5EF4-FFF2-40B4-BE49-F238E27FC236}">
                <a16:creationId xmlns:a16="http://schemas.microsoft.com/office/drawing/2014/main" id="{03711A4C-D5A4-31B7-936B-7A0352274DF7}"/>
              </a:ext>
            </a:extLst>
          </p:cNvPr>
          <p:cNvSpPr txBox="1"/>
          <p:nvPr/>
        </p:nvSpPr>
        <p:spPr>
          <a:xfrm>
            <a:off x="225391" y="6161199"/>
            <a:ext cx="2418445" cy="276999"/>
          </a:xfrm>
          <a:prstGeom prst="rect">
            <a:avLst/>
          </a:prstGeom>
          <a:noFill/>
        </p:spPr>
        <p:txBody>
          <a:bodyPr wrap="square">
            <a:spAutoFit/>
          </a:bodyPr>
          <a:lstStyle/>
          <a:p>
            <a:pPr algn="l"/>
            <a:r>
              <a:rPr lang="en-US" sz="1200" b="1" dirty="0">
                <a:solidFill>
                  <a:srgbClr val="00294B"/>
                </a:solidFill>
              </a:rPr>
              <a:t>Ceramic size for  </a:t>
            </a:r>
            <a:r>
              <a:rPr lang="en-US" sz="1200" b="1" dirty="0" err="1">
                <a:solidFill>
                  <a:srgbClr val="00294B"/>
                </a:solidFill>
              </a:rPr>
              <a:t>BriXSino</a:t>
            </a:r>
            <a:r>
              <a:rPr lang="en-US" sz="1200" b="1" dirty="0">
                <a:solidFill>
                  <a:srgbClr val="00294B"/>
                </a:solidFill>
              </a:rPr>
              <a:t> BLA</a:t>
            </a:r>
            <a:endParaRPr lang="fr-FR" sz="1200" b="1" dirty="0">
              <a:solidFill>
                <a:srgbClr val="00294B"/>
              </a:solidFill>
            </a:endParaRPr>
          </a:p>
        </p:txBody>
      </p:sp>
      <p:sp>
        <p:nvSpPr>
          <p:cNvPr id="15" name="ZoneTexte 14">
            <a:extLst>
              <a:ext uri="{FF2B5EF4-FFF2-40B4-BE49-F238E27FC236}">
                <a16:creationId xmlns:a16="http://schemas.microsoft.com/office/drawing/2014/main" id="{354A832C-B9E0-8A80-D8FE-ED2879FFAA78}"/>
              </a:ext>
            </a:extLst>
          </p:cNvPr>
          <p:cNvSpPr txBox="1"/>
          <p:nvPr/>
        </p:nvSpPr>
        <p:spPr>
          <a:xfrm>
            <a:off x="1546361" y="6487490"/>
            <a:ext cx="2326213" cy="369332"/>
          </a:xfrm>
          <a:prstGeom prst="rect">
            <a:avLst/>
          </a:prstGeom>
          <a:noFill/>
        </p:spPr>
        <p:txBody>
          <a:bodyPr wrap="square" rtlCol="0">
            <a:spAutoFit/>
          </a:bodyPr>
          <a:lstStyle/>
          <a:p>
            <a:r>
              <a:rPr lang="fr-FR" dirty="0" err="1"/>
              <a:t>Courtesy</a:t>
            </a:r>
            <a:r>
              <a:rPr lang="fr-FR" dirty="0"/>
              <a:t> of D. </a:t>
            </a:r>
            <a:r>
              <a:rPr lang="fr-FR" dirty="0" err="1"/>
              <a:t>Giove</a:t>
            </a:r>
            <a:endParaRPr lang="es-ES" dirty="0"/>
          </a:p>
        </p:txBody>
      </p:sp>
      <p:pic>
        <p:nvPicPr>
          <p:cNvPr id="10" name="Image 9">
            <a:extLst>
              <a:ext uri="{FF2B5EF4-FFF2-40B4-BE49-F238E27FC236}">
                <a16:creationId xmlns:a16="http://schemas.microsoft.com/office/drawing/2014/main" id="{BCC94E92-7E55-7175-D968-3842941DEAB7}"/>
              </a:ext>
            </a:extLst>
          </p:cNvPr>
          <p:cNvPicPr>
            <a:picLocks noChangeAspect="1"/>
          </p:cNvPicPr>
          <p:nvPr/>
        </p:nvPicPr>
        <p:blipFill>
          <a:blip r:embed="rId5"/>
          <a:srcRect l="10825"/>
          <a:stretch/>
        </p:blipFill>
        <p:spPr>
          <a:xfrm>
            <a:off x="6955971" y="3466146"/>
            <a:ext cx="4397829" cy="2674967"/>
          </a:xfrm>
          <a:prstGeom prst="rect">
            <a:avLst/>
          </a:prstGeom>
        </p:spPr>
      </p:pic>
      <p:sp>
        <p:nvSpPr>
          <p:cNvPr id="12" name="ZoneTexte 11">
            <a:extLst>
              <a:ext uri="{FF2B5EF4-FFF2-40B4-BE49-F238E27FC236}">
                <a16:creationId xmlns:a16="http://schemas.microsoft.com/office/drawing/2014/main" id="{22A56DE2-27A2-B720-98A7-196C889E769A}"/>
              </a:ext>
            </a:extLst>
          </p:cNvPr>
          <p:cNvSpPr txBox="1"/>
          <p:nvPr/>
        </p:nvSpPr>
        <p:spPr>
          <a:xfrm>
            <a:off x="7674428" y="6141113"/>
            <a:ext cx="2743200" cy="276999"/>
          </a:xfrm>
          <a:prstGeom prst="rect">
            <a:avLst/>
          </a:prstGeom>
          <a:noFill/>
        </p:spPr>
        <p:txBody>
          <a:bodyPr wrap="square">
            <a:spAutoFit/>
          </a:bodyPr>
          <a:lstStyle/>
          <a:p>
            <a:r>
              <a:rPr lang="en-US" sz="1200" b="1" dirty="0">
                <a:solidFill>
                  <a:srgbClr val="00294B"/>
                </a:solidFill>
              </a:rPr>
              <a:t>RF simulation </a:t>
            </a:r>
            <a:endParaRPr lang="fr-FR" sz="1200" b="1" dirty="0">
              <a:solidFill>
                <a:srgbClr val="00294B"/>
              </a:solidFill>
            </a:endParaRPr>
          </a:p>
        </p:txBody>
      </p:sp>
      <p:sp>
        <p:nvSpPr>
          <p:cNvPr id="13" name="ZoneTexte 12">
            <a:extLst>
              <a:ext uri="{FF2B5EF4-FFF2-40B4-BE49-F238E27FC236}">
                <a16:creationId xmlns:a16="http://schemas.microsoft.com/office/drawing/2014/main" id="{A4ED3E85-00F0-837B-3369-4B40E3BE80F7}"/>
              </a:ext>
            </a:extLst>
          </p:cNvPr>
          <p:cNvSpPr txBox="1"/>
          <p:nvPr/>
        </p:nvSpPr>
        <p:spPr>
          <a:xfrm>
            <a:off x="7580804" y="6494996"/>
            <a:ext cx="2930448" cy="369332"/>
          </a:xfrm>
          <a:prstGeom prst="rect">
            <a:avLst/>
          </a:prstGeom>
          <a:noFill/>
        </p:spPr>
        <p:txBody>
          <a:bodyPr wrap="square" rtlCol="0">
            <a:spAutoFit/>
          </a:bodyPr>
          <a:lstStyle/>
          <a:p>
            <a:r>
              <a:rPr lang="fr-FR" dirty="0" err="1"/>
              <a:t>Courtesy</a:t>
            </a:r>
            <a:r>
              <a:rPr lang="fr-FR" dirty="0"/>
              <a:t> of A.</a:t>
            </a:r>
            <a:r>
              <a:rPr lang="en-US" sz="1800" dirty="0"/>
              <a:t> Perez Ruiz </a:t>
            </a:r>
            <a:endParaRPr lang="es-ES" dirty="0"/>
          </a:p>
        </p:txBody>
      </p:sp>
      <p:sp>
        <p:nvSpPr>
          <p:cNvPr id="16" name="ZoneTexte 15">
            <a:extLst>
              <a:ext uri="{FF2B5EF4-FFF2-40B4-BE49-F238E27FC236}">
                <a16:creationId xmlns:a16="http://schemas.microsoft.com/office/drawing/2014/main" id="{CD3C62A0-50CE-110E-ACA5-2F3B5D3DAE08}"/>
              </a:ext>
            </a:extLst>
          </p:cNvPr>
          <p:cNvSpPr txBox="1"/>
          <p:nvPr/>
        </p:nvSpPr>
        <p:spPr>
          <a:xfrm>
            <a:off x="3530770" y="6238993"/>
            <a:ext cx="2743200" cy="276999"/>
          </a:xfrm>
          <a:prstGeom prst="rect">
            <a:avLst/>
          </a:prstGeom>
          <a:noFill/>
        </p:spPr>
        <p:txBody>
          <a:bodyPr wrap="square">
            <a:spAutoFit/>
          </a:bodyPr>
          <a:lstStyle/>
          <a:p>
            <a:r>
              <a:rPr lang="en-US" sz="1200" b="1" dirty="0">
                <a:solidFill>
                  <a:srgbClr val="00294B"/>
                </a:solidFill>
              </a:rPr>
              <a:t>Thermal analysis </a:t>
            </a:r>
            <a:endParaRPr lang="fr-FR" sz="1200" b="1" dirty="0">
              <a:solidFill>
                <a:srgbClr val="00294B"/>
              </a:solidFill>
            </a:endParaRPr>
          </a:p>
        </p:txBody>
      </p:sp>
    </p:spTree>
    <p:extLst>
      <p:ext uri="{BB962C8B-B14F-4D97-AF65-F5344CB8AC3E}">
        <p14:creationId xmlns:p14="http://schemas.microsoft.com/office/powerpoint/2010/main" val="3982617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4.8</a:t>
            </a:r>
          </a:p>
          <a:p>
            <a:r>
              <a:rPr lang="en-US" sz="2400" b="1" dirty="0">
                <a:solidFill>
                  <a:schemeClr val="bg2">
                    <a:lumMod val="50000"/>
                  </a:schemeClr>
                </a:solidFill>
              </a:rPr>
              <a:t>BLA design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849085" y="1298789"/>
            <a:ext cx="11059885" cy="1503462"/>
          </a:xfrm>
        </p:spPr>
        <p:txBody>
          <a:bodyPr>
            <a:normAutofit/>
          </a:bodyPr>
          <a:lstStyle/>
          <a:p>
            <a:r>
              <a:rPr lang="en-US" sz="2000" b="1" dirty="0">
                <a:solidFill>
                  <a:srgbClr val="002060"/>
                </a:solidFill>
              </a:rPr>
              <a:t>Past developments </a:t>
            </a:r>
          </a:p>
          <a:p>
            <a:pPr lvl="1"/>
            <a:r>
              <a:rPr lang="en-US" sz="1800" dirty="0"/>
              <a:t>For  800 MHz BLA (</a:t>
            </a:r>
            <a:r>
              <a:rPr lang="en-US" sz="1800" dirty="0" err="1"/>
              <a:t>IJCLab</a:t>
            </a:r>
            <a:r>
              <a:rPr lang="en-US" sz="1800" dirty="0"/>
              <a:t>/ CNRS) </a:t>
            </a:r>
          </a:p>
          <a:p>
            <a:pPr lvl="2"/>
            <a:r>
              <a:rPr lang="en-US" sz="1600" dirty="0"/>
              <a:t>Power absorption simulation for </a:t>
            </a:r>
            <a:r>
              <a:rPr lang="en-US" sz="1600" dirty="0" err="1"/>
              <a:t>SiennaTech</a:t>
            </a:r>
            <a:r>
              <a:rPr lang="en-US" sz="1600" dirty="0"/>
              <a:t> STL150D and Kyocera SC1000 ceramics (A. Perez Ruiz) </a:t>
            </a:r>
            <a:endParaRPr lang="en-US" sz="1800" dirty="0"/>
          </a:p>
          <a:p>
            <a:pPr marL="0" indent="0">
              <a:buNone/>
            </a:pPr>
            <a:endParaRPr lang="en-US" sz="1800"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39</a:t>
            </a:fld>
            <a:endParaRPr lang="en-BE"/>
          </a:p>
        </p:txBody>
      </p:sp>
      <p:pic>
        <p:nvPicPr>
          <p:cNvPr id="12" name="Image 11">
            <a:extLst>
              <a:ext uri="{FF2B5EF4-FFF2-40B4-BE49-F238E27FC236}">
                <a16:creationId xmlns:a16="http://schemas.microsoft.com/office/drawing/2014/main" id="{558E0EDA-DC9A-5FFB-EF87-6FCFF192CF20}"/>
              </a:ext>
            </a:extLst>
          </p:cNvPr>
          <p:cNvPicPr>
            <a:picLocks noChangeAspect="1"/>
          </p:cNvPicPr>
          <p:nvPr/>
        </p:nvPicPr>
        <p:blipFill>
          <a:blip r:embed="rId3"/>
          <a:srcRect l="341" t="11770" r="50333"/>
          <a:stretch/>
        </p:blipFill>
        <p:spPr>
          <a:xfrm>
            <a:off x="726090" y="2894800"/>
            <a:ext cx="4261795" cy="1899761"/>
          </a:xfrm>
          <a:prstGeom prst="rect">
            <a:avLst/>
          </a:prstGeom>
        </p:spPr>
      </p:pic>
      <p:sp>
        <p:nvSpPr>
          <p:cNvPr id="14" name="ZoneTexte 13">
            <a:extLst>
              <a:ext uri="{FF2B5EF4-FFF2-40B4-BE49-F238E27FC236}">
                <a16:creationId xmlns:a16="http://schemas.microsoft.com/office/drawing/2014/main" id="{BA44D456-86F6-8872-54A8-3CD8AD441BB6}"/>
              </a:ext>
            </a:extLst>
          </p:cNvPr>
          <p:cNvSpPr txBox="1"/>
          <p:nvPr/>
        </p:nvSpPr>
        <p:spPr>
          <a:xfrm>
            <a:off x="1922198" y="2595224"/>
            <a:ext cx="1869578" cy="276999"/>
          </a:xfrm>
          <a:prstGeom prst="rect">
            <a:avLst/>
          </a:prstGeom>
          <a:noFill/>
        </p:spPr>
        <p:txBody>
          <a:bodyPr wrap="square">
            <a:spAutoFit/>
          </a:bodyPr>
          <a:lstStyle/>
          <a:p>
            <a:r>
              <a:rPr lang="en-US" sz="1200" b="1" dirty="0" err="1">
                <a:solidFill>
                  <a:srgbClr val="00294B"/>
                </a:solidFill>
              </a:rPr>
              <a:t>SiennaTech</a:t>
            </a:r>
            <a:r>
              <a:rPr lang="en-US" sz="1200" b="1" dirty="0">
                <a:solidFill>
                  <a:srgbClr val="00294B"/>
                </a:solidFill>
              </a:rPr>
              <a:t> STL150D </a:t>
            </a:r>
          </a:p>
        </p:txBody>
      </p:sp>
      <p:sp>
        <p:nvSpPr>
          <p:cNvPr id="17" name="ZoneTexte 16">
            <a:extLst>
              <a:ext uri="{FF2B5EF4-FFF2-40B4-BE49-F238E27FC236}">
                <a16:creationId xmlns:a16="http://schemas.microsoft.com/office/drawing/2014/main" id="{77120252-29BB-A894-35A1-DF6BA626D58D}"/>
              </a:ext>
            </a:extLst>
          </p:cNvPr>
          <p:cNvSpPr txBox="1"/>
          <p:nvPr/>
        </p:nvSpPr>
        <p:spPr>
          <a:xfrm>
            <a:off x="7291350" y="2677998"/>
            <a:ext cx="2617572" cy="276999"/>
          </a:xfrm>
          <a:prstGeom prst="rect">
            <a:avLst/>
          </a:prstGeom>
          <a:noFill/>
        </p:spPr>
        <p:txBody>
          <a:bodyPr wrap="square">
            <a:spAutoFit/>
          </a:bodyPr>
          <a:lstStyle/>
          <a:p>
            <a:r>
              <a:rPr lang="en-US" sz="1200" b="1" dirty="0">
                <a:solidFill>
                  <a:srgbClr val="00294B"/>
                </a:solidFill>
              </a:rPr>
              <a:t>Kyocera SC1000 </a:t>
            </a:r>
          </a:p>
        </p:txBody>
      </p:sp>
      <p:pic>
        <p:nvPicPr>
          <p:cNvPr id="18" name="Image 17">
            <a:extLst>
              <a:ext uri="{FF2B5EF4-FFF2-40B4-BE49-F238E27FC236}">
                <a16:creationId xmlns:a16="http://schemas.microsoft.com/office/drawing/2014/main" id="{F7F65386-B6B3-4566-C205-A393E6256493}"/>
              </a:ext>
            </a:extLst>
          </p:cNvPr>
          <p:cNvPicPr>
            <a:picLocks noChangeAspect="1"/>
          </p:cNvPicPr>
          <p:nvPr/>
        </p:nvPicPr>
        <p:blipFill>
          <a:blip r:embed="rId4"/>
          <a:srcRect t="11770" r="49257"/>
          <a:stretch/>
        </p:blipFill>
        <p:spPr>
          <a:xfrm>
            <a:off x="752459" y="4886511"/>
            <a:ext cx="4384178" cy="1899761"/>
          </a:xfrm>
          <a:prstGeom prst="rect">
            <a:avLst/>
          </a:prstGeom>
        </p:spPr>
      </p:pic>
      <p:sp>
        <p:nvSpPr>
          <p:cNvPr id="19" name="ZoneTexte 18">
            <a:extLst>
              <a:ext uri="{FF2B5EF4-FFF2-40B4-BE49-F238E27FC236}">
                <a16:creationId xmlns:a16="http://schemas.microsoft.com/office/drawing/2014/main" id="{C12AEF2A-EEA2-B892-31A1-BFA7301276E7}"/>
              </a:ext>
            </a:extLst>
          </p:cNvPr>
          <p:cNvSpPr txBox="1"/>
          <p:nvPr/>
        </p:nvSpPr>
        <p:spPr>
          <a:xfrm rot="16200000">
            <a:off x="-119070" y="3454965"/>
            <a:ext cx="980995" cy="276999"/>
          </a:xfrm>
          <a:prstGeom prst="rect">
            <a:avLst/>
          </a:prstGeom>
          <a:noFill/>
        </p:spPr>
        <p:txBody>
          <a:bodyPr wrap="square" rtlCol="0">
            <a:spAutoFit/>
          </a:bodyPr>
          <a:lstStyle/>
          <a:p>
            <a:r>
              <a:rPr lang="fr-FR" sz="1200" dirty="0">
                <a:solidFill>
                  <a:schemeClr val="accent4"/>
                </a:solidFill>
              </a:rPr>
              <a:t>TE11 mode</a:t>
            </a:r>
          </a:p>
        </p:txBody>
      </p:sp>
      <p:sp>
        <p:nvSpPr>
          <p:cNvPr id="20" name="ZoneTexte 19">
            <a:extLst>
              <a:ext uri="{FF2B5EF4-FFF2-40B4-BE49-F238E27FC236}">
                <a16:creationId xmlns:a16="http://schemas.microsoft.com/office/drawing/2014/main" id="{E25CB27A-5094-E1A7-984B-81ED053E40CE}"/>
              </a:ext>
            </a:extLst>
          </p:cNvPr>
          <p:cNvSpPr txBox="1"/>
          <p:nvPr/>
        </p:nvSpPr>
        <p:spPr>
          <a:xfrm rot="16200000">
            <a:off x="-267987" y="5502234"/>
            <a:ext cx="1278829" cy="276999"/>
          </a:xfrm>
          <a:prstGeom prst="rect">
            <a:avLst/>
          </a:prstGeom>
          <a:noFill/>
        </p:spPr>
        <p:txBody>
          <a:bodyPr wrap="square" rtlCol="0">
            <a:spAutoFit/>
          </a:bodyPr>
          <a:lstStyle/>
          <a:p>
            <a:r>
              <a:rPr lang="fr-FR" sz="1200" dirty="0">
                <a:solidFill>
                  <a:schemeClr val="accent4"/>
                </a:solidFill>
              </a:rPr>
              <a:t>TM01 mode</a:t>
            </a:r>
          </a:p>
        </p:txBody>
      </p:sp>
      <p:sp>
        <p:nvSpPr>
          <p:cNvPr id="21" name="ZoneTexte 20">
            <a:extLst>
              <a:ext uri="{FF2B5EF4-FFF2-40B4-BE49-F238E27FC236}">
                <a16:creationId xmlns:a16="http://schemas.microsoft.com/office/drawing/2014/main" id="{89FB114A-474C-B59D-0498-9A2702EB81A5}"/>
              </a:ext>
            </a:extLst>
          </p:cNvPr>
          <p:cNvSpPr txBox="1"/>
          <p:nvPr/>
        </p:nvSpPr>
        <p:spPr>
          <a:xfrm>
            <a:off x="6978474" y="6365361"/>
            <a:ext cx="2930448" cy="369332"/>
          </a:xfrm>
          <a:prstGeom prst="rect">
            <a:avLst/>
          </a:prstGeom>
          <a:noFill/>
        </p:spPr>
        <p:txBody>
          <a:bodyPr wrap="square" rtlCol="0">
            <a:spAutoFit/>
          </a:bodyPr>
          <a:lstStyle/>
          <a:p>
            <a:r>
              <a:rPr lang="fr-FR" dirty="0" err="1"/>
              <a:t>Courtesy</a:t>
            </a:r>
            <a:r>
              <a:rPr lang="fr-FR" dirty="0"/>
              <a:t> of A.</a:t>
            </a:r>
            <a:r>
              <a:rPr lang="en-US" sz="1800" dirty="0"/>
              <a:t> Perez Ruiz </a:t>
            </a:r>
            <a:endParaRPr lang="es-ES" dirty="0"/>
          </a:p>
        </p:txBody>
      </p:sp>
      <p:pic>
        <p:nvPicPr>
          <p:cNvPr id="7" name="Image 6">
            <a:extLst>
              <a:ext uri="{FF2B5EF4-FFF2-40B4-BE49-F238E27FC236}">
                <a16:creationId xmlns:a16="http://schemas.microsoft.com/office/drawing/2014/main" id="{BE33225E-99EF-4BF7-FA47-29390EE63ED9}"/>
              </a:ext>
            </a:extLst>
          </p:cNvPr>
          <p:cNvPicPr>
            <a:picLocks noChangeAspect="1"/>
          </p:cNvPicPr>
          <p:nvPr/>
        </p:nvPicPr>
        <p:blipFill>
          <a:blip r:embed="rId5"/>
          <a:stretch>
            <a:fillRect/>
          </a:stretch>
        </p:blipFill>
        <p:spPr>
          <a:xfrm>
            <a:off x="5689291" y="3026992"/>
            <a:ext cx="5664509" cy="3316140"/>
          </a:xfrm>
          <a:prstGeom prst="rect">
            <a:avLst/>
          </a:prstGeom>
        </p:spPr>
      </p:pic>
    </p:spTree>
    <p:extLst>
      <p:ext uri="{BB962C8B-B14F-4D97-AF65-F5344CB8AC3E}">
        <p14:creationId xmlns:p14="http://schemas.microsoft.com/office/powerpoint/2010/main" val="3999844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8"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CFD807-6BFA-5F75-585F-038BB87B589A}"/>
              </a:ext>
            </a:extLst>
          </p:cNvPr>
          <p:cNvSpPr txBox="1"/>
          <p:nvPr/>
        </p:nvSpPr>
        <p:spPr>
          <a:xfrm>
            <a:off x="3910654" y="0"/>
            <a:ext cx="8118507" cy="1569660"/>
          </a:xfrm>
          <a:prstGeom prst="rect">
            <a:avLst/>
          </a:prstGeom>
          <a:noFill/>
        </p:spPr>
        <p:txBody>
          <a:bodyPr wrap="square" rtlCol="0">
            <a:spAutoFit/>
          </a:bodyPr>
          <a:lstStyle/>
          <a:p>
            <a:r>
              <a:rPr lang="en-US" sz="2400" b="1" dirty="0">
                <a:solidFill>
                  <a:schemeClr val="bg2">
                    <a:lumMod val="50000"/>
                  </a:schemeClr>
                </a:solidFill>
              </a:rPr>
              <a:t>WP4 – HOM dampers and FPC </a:t>
            </a:r>
          </a:p>
          <a:p>
            <a:r>
              <a:rPr lang="en-US" b="1" dirty="0">
                <a:solidFill>
                  <a:schemeClr val="bg2">
                    <a:lumMod val="50000"/>
                  </a:schemeClr>
                </a:solidFill>
                <a:latin typeface="Calibri"/>
                <a:ea typeface="ＭＳ Ｐゴシック" charset="0"/>
              </a:rPr>
              <a:t>CERN, CNRS ( </a:t>
            </a:r>
            <a:r>
              <a:rPr lang="en-US" b="1" dirty="0" err="1">
                <a:solidFill>
                  <a:schemeClr val="bg2">
                    <a:lumMod val="50000"/>
                  </a:schemeClr>
                </a:solidFill>
                <a:latin typeface="Calibri"/>
                <a:ea typeface="ＭＳ Ｐゴシック" charset="0"/>
              </a:rPr>
              <a:t>IJCLab</a:t>
            </a:r>
            <a:r>
              <a:rPr lang="en-US" b="1" dirty="0">
                <a:solidFill>
                  <a:schemeClr val="bg2">
                    <a:lumMod val="50000"/>
                  </a:schemeClr>
                </a:solidFill>
                <a:latin typeface="Calibri"/>
                <a:ea typeface="ＭＳ Ｐゴシック" charset="0"/>
              </a:rPr>
              <a:t>, LPSC), INFN</a:t>
            </a:r>
          </a:p>
          <a:p>
            <a:r>
              <a:rPr lang="en-US" b="1" dirty="0">
                <a:solidFill>
                  <a:schemeClr val="bg2">
                    <a:lumMod val="50000"/>
                  </a:schemeClr>
                </a:solidFill>
                <a:latin typeface="Calibri"/>
                <a:ea typeface="ＭＳ Ｐゴシック" charset="0"/>
              </a:rPr>
              <a:t>Convener: Y. GOMEZ MARTINEZ (CNRS/ LPSC)</a:t>
            </a:r>
          </a:p>
          <a:p>
            <a:r>
              <a:rPr kumimoji="0" lang="en-US" sz="1800" b="1" i="0" u="none" strike="noStrike" kern="1200" cap="none" spc="0" normalizeH="0" baseline="0" noProof="0" dirty="0">
                <a:ln>
                  <a:noFill/>
                </a:ln>
                <a:solidFill>
                  <a:schemeClr val="bg2">
                    <a:lumMod val="50000"/>
                  </a:schemeClr>
                </a:solidFill>
                <a:effectLst/>
                <a:uLnTx/>
                <a:uFillTx/>
                <a:latin typeface="Calibri"/>
                <a:ea typeface="ＭＳ Ｐゴシック" charset="0"/>
              </a:rPr>
              <a:t>Main contacts with other partners: V. PARMA</a:t>
            </a:r>
            <a:r>
              <a:rPr kumimoji="0" lang="en-US" sz="1800" b="1" i="0" u="none" strike="noStrike" kern="1200" cap="none" spc="0" normalizeH="0" noProof="0" dirty="0">
                <a:ln>
                  <a:noFill/>
                </a:ln>
                <a:solidFill>
                  <a:schemeClr val="bg2">
                    <a:lumMod val="50000"/>
                  </a:schemeClr>
                </a:solidFill>
                <a:effectLst/>
                <a:uLnTx/>
                <a:uFillTx/>
                <a:latin typeface="Calibri"/>
                <a:ea typeface="ＭＳ Ｐゴシック" charset="0"/>
              </a:rPr>
              <a:t> (CERN), P. DUCHESNE (CNRS/</a:t>
            </a:r>
            <a:r>
              <a:rPr kumimoji="0" lang="en-US" sz="1800" b="1" i="0" u="none" strike="noStrike" kern="1200" cap="none" spc="0" normalizeH="0" noProof="0" dirty="0" err="1">
                <a:ln>
                  <a:noFill/>
                </a:ln>
                <a:solidFill>
                  <a:schemeClr val="bg2">
                    <a:lumMod val="50000"/>
                  </a:schemeClr>
                </a:solidFill>
                <a:effectLst/>
                <a:uLnTx/>
                <a:uFillTx/>
                <a:latin typeface="Calibri"/>
                <a:ea typeface="ＭＳ Ｐゴシック" charset="0"/>
              </a:rPr>
              <a:t>IJCLab</a:t>
            </a:r>
            <a:r>
              <a:rPr kumimoji="0" lang="en-US" sz="1800" b="1" i="0" u="none" strike="noStrike" kern="1200" cap="none" spc="0" normalizeH="0" noProof="0" dirty="0">
                <a:ln>
                  <a:noFill/>
                </a:ln>
                <a:solidFill>
                  <a:schemeClr val="bg2">
                    <a:lumMod val="50000"/>
                  </a:schemeClr>
                </a:solidFill>
                <a:effectLst/>
                <a:uLnTx/>
                <a:uFillTx/>
                <a:latin typeface="Calibri"/>
                <a:ea typeface="ＭＳ Ｐゴシック" charset="0"/>
              </a:rPr>
              <a:t>), D. GIOVE (deputy INFN)</a:t>
            </a:r>
            <a:endParaRPr lang="en-BE" b="1" dirty="0">
              <a:solidFill>
                <a:schemeClr val="bg2">
                  <a:lumMod val="50000"/>
                </a:schemeClr>
              </a:solidFill>
            </a:endParaRPr>
          </a:p>
        </p:txBody>
      </p:sp>
      <p:sp>
        <p:nvSpPr>
          <p:cNvPr id="2" name="TextBox 4">
            <a:extLst>
              <a:ext uri="{FF2B5EF4-FFF2-40B4-BE49-F238E27FC236}">
                <a16:creationId xmlns:a16="http://schemas.microsoft.com/office/drawing/2014/main" id="{5D294A71-F46D-3795-170C-86882EEDA5ED}"/>
              </a:ext>
            </a:extLst>
          </p:cNvPr>
          <p:cNvSpPr txBox="1"/>
          <p:nvPr/>
        </p:nvSpPr>
        <p:spPr>
          <a:xfrm>
            <a:off x="117517" y="1682498"/>
            <a:ext cx="8302623" cy="5170646"/>
          </a:xfrm>
          <a:prstGeom prst="rect">
            <a:avLst/>
          </a:prstGeom>
          <a:noFill/>
          <a:ln>
            <a:noFill/>
          </a:ln>
        </p:spPr>
        <p:txBody>
          <a:bodyPr wrap="square" rtlCol="0">
            <a:spAutoFit/>
          </a:bodyPr>
          <a:lstStyle/>
          <a:p>
            <a:r>
              <a:rPr lang="en-GB" sz="1500" b="1" i="1" dirty="0">
                <a:latin typeface="Helvetica" pitchFamily="2" charset="0"/>
              </a:rPr>
              <a:t>Task 4.1: General coordination of WP4</a:t>
            </a:r>
            <a:r>
              <a:rPr lang="en-GB" sz="1200" b="1" i="1" dirty="0">
                <a:latin typeface="Helvetica" pitchFamily="2" charset="0"/>
              </a:rPr>
              <a:t>	 March 24 – March 28 		</a:t>
            </a:r>
            <a:r>
              <a:rPr lang="en-GB" sz="1200" b="1" i="1" u="sng" dirty="0">
                <a:latin typeface="Helvetica" pitchFamily="2" charset="0"/>
              </a:rPr>
              <a:t>CNRS</a:t>
            </a:r>
            <a:r>
              <a:rPr lang="en-GB" sz="1200" b="1" i="1" dirty="0">
                <a:latin typeface="Helvetica" pitchFamily="2" charset="0"/>
              </a:rPr>
              <a:t>, INFN	</a:t>
            </a:r>
            <a:endParaRPr lang="en-GB" sz="1200" b="1" dirty="0">
              <a:latin typeface="Helvetica" pitchFamily="2" charset="0"/>
            </a:endParaRPr>
          </a:p>
          <a:p>
            <a:endParaRPr lang="en-GB" sz="800" b="1" i="1" u="sng" dirty="0">
              <a:solidFill>
                <a:schemeClr val="accent6">
                  <a:lumMod val="75000"/>
                </a:schemeClr>
              </a:solidFill>
              <a:latin typeface="Helvetica" pitchFamily="2" charset="0"/>
            </a:endParaRPr>
          </a:p>
          <a:p>
            <a:r>
              <a:rPr lang="en-GB" sz="1500" b="1" i="1" dirty="0">
                <a:solidFill>
                  <a:schemeClr val="accent6"/>
                </a:solidFill>
                <a:latin typeface="Helvetica" panose="020B0604020202020204" pitchFamily="34" charset="0"/>
                <a:cs typeface="Helvetica" panose="020B0604020202020204" pitchFamily="34" charset="0"/>
              </a:rPr>
              <a:t>Task 4.2: HOM coupler design </a:t>
            </a:r>
            <a:r>
              <a:rPr lang="en-GB" sz="1200" b="1" i="1" dirty="0">
                <a:solidFill>
                  <a:schemeClr val="accent6"/>
                </a:solidFill>
                <a:latin typeface="Helvetica" panose="020B0604020202020204" pitchFamily="34" charset="0"/>
                <a:cs typeface="Helvetica" panose="020B0604020202020204" pitchFamily="34" charset="0"/>
              </a:rPr>
              <a:t>	March 24 – August 25		</a:t>
            </a:r>
            <a:r>
              <a:rPr lang="en-GB" sz="1200" b="1" i="1" u="sng" dirty="0">
                <a:solidFill>
                  <a:schemeClr val="accent6"/>
                </a:solidFill>
                <a:latin typeface="Helvetica" panose="020B0604020202020204" pitchFamily="34" charset="0"/>
                <a:cs typeface="Helvetica" panose="020B0604020202020204" pitchFamily="34" charset="0"/>
              </a:rPr>
              <a:t>INFN</a:t>
            </a:r>
            <a:r>
              <a:rPr lang="en-GB" sz="1200" b="1" i="1" dirty="0">
                <a:solidFill>
                  <a:schemeClr val="accent6"/>
                </a:solidFill>
                <a:latin typeface="Helvetica" panose="020B0604020202020204" pitchFamily="34" charset="0"/>
                <a:cs typeface="Helvetica" panose="020B0604020202020204" pitchFamily="34" charset="0"/>
              </a:rPr>
              <a:t>, CNRS, CERN</a:t>
            </a:r>
          </a:p>
          <a:p>
            <a:r>
              <a:rPr lang="en-US" sz="1200" i="1" dirty="0">
                <a:solidFill>
                  <a:schemeClr val="accent6"/>
                </a:solidFill>
                <a:latin typeface="Helvetica" panose="020B0604020202020204" pitchFamily="34" charset="0"/>
                <a:cs typeface="Helvetica" panose="020B0604020202020204" pitchFamily="34" charset="0"/>
                <a:sym typeface="Wingdings" panose="05000000000000000000" pitchFamily="2" charset="2"/>
              </a:rPr>
              <a:t>At 802MHz</a:t>
            </a:r>
          </a:p>
          <a:p>
            <a:endParaRPr lang="en-GB" sz="800" u="sng" dirty="0">
              <a:solidFill>
                <a:schemeClr val="accent6"/>
              </a:solidFill>
              <a:latin typeface="Helvetica" panose="020B0604020202020204" pitchFamily="34" charset="0"/>
              <a:cs typeface="Helvetica" panose="020B0604020202020204" pitchFamily="34" charset="0"/>
            </a:endParaRPr>
          </a:p>
          <a:p>
            <a:r>
              <a:rPr lang="en-GB" sz="1500" b="1" i="1" dirty="0">
                <a:solidFill>
                  <a:schemeClr val="accent6"/>
                </a:solidFill>
                <a:latin typeface="Helvetica" panose="020B0604020202020204" pitchFamily="34" charset="0"/>
                <a:cs typeface="Helvetica" panose="020B0604020202020204" pitchFamily="34" charset="0"/>
              </a:rPr>
              <a:t>Task 4.3: </a:t>
            </a:r>
            <a:r>
              <a:rPr lang="en-US" sz="1500" b="1" i="1" dirty="0">
                <a:solidFill>
                  <a:schemeClr val="accent6"/>
                </a:solidFill>
                <a:latin typeface="Helvetica" panose="020B0604020202020204" pitchFamily="34" charset="0"/>
                <a:cs typeface="Helvetica" panose="020B0604020202020204" pitchFamily="34" charset="0"/>
              </a:rPr>
              <a:t>Fabrication of HOM couplers </a:t>
            </a:r>
            <a:r>
              <a:rPr lang="en-US" sz="1200" b="1" i="1" dirty="0">
                <a:solidFill>
                  <a:schemeClr val="accent6"/>
                </a:solidFill>
                <a:latin typeface="Helvetica" panose="020B0604020202020204" pitchFamily="34" charset="0"/>
                <a:cs typeface="Helvetica" panose="020B0604020202020204" pitchFamily="34" charset="0"/>
              </a:rPr>
              <a:t>	May 25 </a:t>
            </a:r>
            <a:r>
              <a:rPr lang="en-GB" sz="1200" b="1" i="1" dirty="0">
                <a:solidFill>
                  <a:schemeClr val="accent6"/>
                </a:solidFill>
                <a:latin typeface="Helvetica" panose="020B0604020202020204" pitchFamily="34" charset="0"/>
                <a:cs typeface="Helvetica" panose="020B0604020202020204" pitchFamily="34" charset="0"/>
              </a:rPr>
              <a:t>–</a:t>
            </a:r>
            <a:r>
              <a:rPr lang="en-US" sz="1200" b="1" i="1" dirty="0">
                <a:solidFill>
                  <a:schemeClr val="accent6"/>
                </a:solidFill>
                <a:latin typeface="Helvetica" panose="020B0604020202020204" pitchFamily="34" charset="0"/>
                <a:cs typeface="Helvetica" panose="020B0604020202020204" pitchFamily="34" charset="0"/>
              </a:rPr>
              <a:t> December 2026		</a:t>
            </a:r>
            <a:r>
              <a:rPr lang="en-US" sz="1200" b="1" i="1" u="sng" dirty="0">
                <a:solidFill>
                  <a:schemeClr val="accent6"/>
                </a:solidFill>
                <a:latin typeface="Helvetica" panose="020B0604020202020204" pitchFamily="34" charset="0"/>
                <a:cs typeface="Helvetica" panose="020B0604020202020204" pitchFamily="34" charset="0"/>
              </a:rPr>
              <a:t>CERN</a:t>
            </a:r>
            <a:r>
              <a:rPr lang="en-US" sz="1200" b="1" i="1" dirty="0">
                <a:solidFill>
                  <a:schemeClr val="accent6"/>
                </a:solidFill>
                <a:latin typeface="Helvetica" panose="020B0604020202020204" pitchFamily="34" charset="0"/>
                <a:cs typeface="Helvetica" panose="020B0604020202020204" pitchFamily="34" charset="0"/>
              </a:rPr>
              <a:t>, CNRS, CERN</a:t>
            </a:r>
          </a:p>
          <a:p>
            <a:r>
              <a:rPr lang="en-US" sz="1200" i="1" dirty="0">
                <a:solidFill>
                  <a:schemeClr val="accent6"/>
                </a:solidFill>
                <a:latin typeface="Helvetica" panose="020B0604020202020204" pitchFamily="34" charset="0"/>
                <a:cs typeface="Helvetica" panose="020B0604020202020204" pitchFamily="34" charset="0"/>
                <a:sym typeface="Wingdings" panose="05000000000000000000" pitchFamily="2" charset="2"/>
              </a:rPr>
              <a:t>Fabrication of 4 HOM couplers</a:t>
            </a:r>
          </a:p>
          <a:p>
            <a:endParaRPr lang="en-GB" sz="800" b="1" i="1" dirty="0">
              <a:solidFill>
                <a:schemeClr val="accent6"/>
              </a:solidFill>
              <a:latin typeface="Helvetica" panose="020B0604020202020204" pitchFamily="34" charset="0"/>
              <a:cs typeface="Helvetica" panose="020B0604020202020204" pitchFamily="34" charset="0"/>
            </a:endParaRPr>
          </a:p>
          <a:p>
            <a:r>
              <a:rPr lang="en-GB" sz="1500" b="1" i="1" dirty="0">
                <a:solidFill>
                  <a:schemeClr val="accent6"/>
                </a:solidFill>
                <a:latin typeface="Helvetica" panose="020B0604020202020204" pitchFamily="34" charset="0"/>
                <a:cs typeface="Helvetica" panose="020B0604020202020204" pitchFamily="34" charset="0"/>
              </a:rPr>
              <a:t>Task 4.4: </a:t>
            </a:r>
            <a:r>
              <a:rPr lang="en-US" sz="1500" b="1" i="1" dirty="0">
                <a:solidFill>
                  <a:schemeClr val="accent6"/>
                </a:solidFill>
                <a:latin typeface="Helvetica" panose="020B0604020202020204" pitchFamily="34" charset="0"/>
                <a:cs typeface="Helvetica" panose="020B0604020202020204" pitchFamily="34" charset="0"/>
              </a:rPr>
              <a:t>Test of HOM couplers </a:t>
            </a:r>
            <a:r>
              <a:rPr lang="en-US" sz="1200" b="1" i="1" dirty="0">
                <a:solidFill>
                  <a:schemeClr val="accent6"/>
                </a:solidFill>
                <a:latin typeface="Helvetica" panose="020B0604020202020204" pitchFamily="34" charset="0"/>
                <a:cs typeface="Helvetica" panose="020B0604020202020204" pitchFamily="34" charset="0"/>
              </a:rPr>
              <a:t>	Nov 25 – (March 27)- September 27	</a:t>
            </a:r>
            <a:r>
              <a:rPr lang="en-US" sz="1200" b="1" i="1" u="sng" dirty="0">
                <a:solidFill>
                  <a:schemeClr val="accent6"/>
                </a:solidFill>
                <a:latin typeface="Helvetica" panose="020B0604020202020204" pitchFamily="34" charset="0"/>
                <a:cs typeface="Helvetica" panose="020B0604020202020204" pitchFamily="34" charset="0"/>
              </a:rPr>
              <a:t>CNRS</a:t>
            </a:r>
            <a:r>
              <a:rPr lang="en-US" sz="1200" b="1" i="1" dirty="0">
                <a:solidFill>
                  <a:schemeClr val="accent6"/>
                </a:solidFill>
                <a:latin typeface="Helvetica" panose="020B0604020202020204" pitchFamily="34" charset="0"/>
                <a:cs typeface="Helvetica" panose="020B0604020202020204" pitchFamily="34" charset="0"/>
              </a:rPr>
              <a:t>, INFN</a:t>
            </a:r>
            <a:endParaRPr lang="en-GB" sz="1200" b="1" i="1" u="sng" dirty="0">
              <a:solidFill>
                <a:schemeClr val="accent6"/>
              </a:solidFill>
              <a:latin typeface="Helvetica" panose="020B0604020202020204" pitchFamily="34" charset="0"/>
              <a:cs typeface="Helvetica" panose="020B0604020202020204" pitchFamily="34" charset="0"/>
            </a:endParaRPr>
          </a:p>
          <a:p>
            <a:r>
              <a:rPr lang="en-US" sz="1200" i="1" dirty="0">
                <a:solidFill>
                  <a:schemeClr val="accent6"/>
                </a:solidFill>
                <a:latin typeface="Helvetica" panose="020B0604020202020204" pitchFamily="34" charset="0"/>
                <a:cs typeface="Helvetica" panose="020B0604020202020204" pitchFamily="34" charset="0"/>
                <a:sym typeface="Wingdings" panose="05000000000000000000" pitchFamily="2" charset="2"/>
              </a:rPr>
              <a:t>At 802 MHz at room temperature</a:t>
            </a:r>
          </a:p>
          <a:p>
            <a:endParaRPr lang="en-GB" sz="800" b="1" i="1" dirty="0">
              <a:solidFill>
                <a:schemeClr val="tx2">
                  <a:lumMod val="90000"/>
                  <a:lumOff val="10000"/>
                </a:schemeClr>
              </a:solidFill>
              <a:latin typeface="Helvetica" panose="020B0604020202020204" pitchFamily="34" charset="0"/>
              <a:cs typeface="Helvetica" panose="020B0604020202020204" pitchFamily="34" charset="0"/>
            </a:endParaRPr>
          </a:p>
          <a:p>
            <a:r>
              <a:rPr lang="en-GB" sz="1500" b="1" i="1" dirty="0">
                <a:solidFill>
                  <a:schemeClr val="accent4"/>
                </a:solidFill>
                <a:latin typeface="Helvetica" panose="020B0604020202020204" pitchFamily="34" charset="0"/>
                <a:cs typeface="Helvetica" panose="020B0604020202020204" pitchFamily="34" charset="0"/>
              </a:rPr>
              <a:t>Task 4.5: FP coupler design</a:t>
            </a:r>
            <a:r>
              <a:rPr lang="en-GB" sz="1200" b="1" i="1" dirty="0">
                <a:solidFill>
                  <a:schemeClr val="accent4"/>
                </a:solidFill>
                <a:latin typeface="Helvetica" panose="020B0604020202020204" pitchFamily="34" charset="0"/>
                <a:cs typeface="Helvetica" panose="020B0604020202020204" pitchFamily="34" charset="0"/>
              </a:rPr>
              <a:t>		March 24 – June 25		</a:t>
            </a:r>
            <a:r>
              <a:rPr lang="en-GB" sz="1200" b="1" i="1" u="sng" dirty="0">
                <a:solidFill>
                  <a:schemeClr val="accent4"/>
                </a:solidFill>
                <a:latin typeface="Helvetica" panose="020B0604020202020204" pitchFamily="34" charset="0"/>
                <a:cs typeface="Helvetica" panose="020B0604020202020204" pitchFamily="34" charset="0"/>
              </a:rPr>
              <a:t>CERN</a:t>
            </a:r>
            <a:r>
              <a:rPr lang="en-GB" sz="1200" b="1" i="1" dirty="0">
                <a:solidFill>
                  <a:schemeClr val="accent4"/>
                </a:solidFill>
                <a:latin typeface="Helvetica" panose="020B0604020202020204" pitchFamily="34" charset="0"/>
                <a:cs typeface="Helvetica" panose="020B0604020202020204" pitchFamily="34" charset="0"/>
              </a:rPr>
              <a:t>, CNRS</a:t>
            </a:r>
            <a:endParaRPr lang="en-GB" sz="1200" b="1" dirty="0">
              <a:solidFill>
                <a:schemeClr val="accent4"/>
              </a:solidFill>
              <a:latin typeface="Helvetica" panose="020B0604020202020204" pitchFamily="34" charset="0"/>
              <a:cs typeface="Helvetica" panose="020B0604020202020204" pitchFamily="34" charset="0"/>
            </a:endParaRPr>
          </a:p>
          <a:p>
            <a:r>
              <a:rPr lang="en-US" sz="1200" i="1" dirty="0">
                <a:solidFill>
                  <a:schemeClr val="accent4"/>
                </a:solidFill>
                <a:latin typeface="Helvetica" panose="020B0604020202020204" pitchFamily="34" charset="0"/>
                <a:cs typeface="Helvetica" panose="020B0604020202020204" pitchFamily="34" charset="0"/>
              </a:rPr>
              <a:t>At 802 MHz 50 kW CW</a:t>
            </a:r>
          </a:p>
          <a:p>
            <a:endParaRPr lang="en-GB" sz="800" b="1" i="1" dirty="0">
              <a:solidFill>
                <a:schemeClr val="accent4"/>
              </a:solidFill>
              <a:latin typeface="Helvetica" panose="020B0604020202020204" pitchFamily="34" charset="0"/>
              <a:cs typeface="Helvetica" panose="020B0604020202020204" pitchFamily="34" charset="0"/>
            </a:endParaRPr>
          </a:p>
          <a:p>
            <a:r>
              <a:rPr lang="en-GB" sz="1500" b="1" i="1" dirty="0">
                <a:solidFill>
                  <a:schemeClr val="accent4"/>
                </a:solidFill>
                <a:latin typeface="Helvetica" panose="020B0604020202020204" pitchFamily="34" charset="0"/>
                <a:cs typeface="Helvetica" panose="020B0604020202020204" pitchFamily="34" charset="0"/>
              </a:rPr>
              <a:t>Task 4.6: </a:t>
            </a:r>
            <a:r>
              <a:rPr lang="en-US" sz="1500" b="1" i="1" dirty="0">
                <a:solidFill>
                  <a:schemeClr val="accent4"/>
                </a:solidFill>
                <a:latin typeface="Helvetica" panose="020B0604020202020204" pitchFamily="34" charset="0"/>
                <a:cs typeface="Helvetica" panose="020B0604020202020204" pitchFamily="34" charset="0"/>
              </a:rPr>
              <a:t>Fabrication of FP couplers </a:t>
            </a:r>
            <a:r>
              <a:rPr lang="en-US" sz="1200" b="1" i="1" dirty="0">
                <a:solidFill>
                  <a:schemeClr val="accent4"/>
                </a:solidFill>
                <a:latin typeface="Helvetica" panose="020B0604020202020204" pitchFamily="34" charset="0"/>
                <a:cs typeface="Helvetica" panose="020B0604020202020204" pitchFamily="34" charset="0"/>
              </a:rPr>
              <a:t>	July 25 – January 27		</a:t>
            </a:r>
            <a:r>
              <a:rPr lang="en-GB" sz="1200" b="1" i="1" u="sng" dirty="0">
                <a:solidFill>
                  <a:schemeClr val="accent4"/>
                </a:solidFill>
                <a:latin typeface="Helvetica" panose="020B0604020202020204" pitchFamily="34" charset="0"/>
                <a:cs typeface="Helvetica" panose="020B0604020202020204" pitchFamily="34" charset="0"/>
              </a:rPr>
              <a:t>CERN</a:t>
            </a:r>
            <a:r>
              <a:rPr lang="en-GB" sz="1200" b="1" i="1" dirty="0">
                <a:solidFill>
                  <a:schemeClr val="accent4"/>
                </a:solidFill>
                <a:latin typeface="Helvetica" panose="020B0604020202020204" pitchFamily="34" charset="0"/>
                <a:cs typeface="Helvetica" panose="020B0604020202020204" pitchFamily="34" charset="0"/>
              </a:rPr>
              <a:t>, CNRS</a:t>
            </a:r>
            <a:endParaRPr lang="en-GB" sz="1200" b="1" dirty="0">
              <a:solidFill>
                <a:schemeClr val="accent4"/>
              </a:solidFill>
              <a:latin typeface="Helvetica" panose="020B0604020202020204" pitchFamily="34" charset="0"/>
              <a:cs typeface="Helvetica" panose="020B0604020202020204" pitchFamily="34" charset="0"/>
            </a:endParaRPr>
          </a:p>
          <a:p>
            <a:r>
              <a:rPr lang="en-US" sz="1200" i="1" dirty="0">
                <a:solidFill>
                  <a:schemeClr val="accent4"/>
                </a:solidFill>
                <a:latin typeface="Helvetica" panose="020B0604020202020204" pitchFamily="34" charset="0"/>
                <a:cs typeface="Helvetica" panose="020B0604020202020204" pitchFamily="34" charset="0"/>
                <a:sym typeface="Wingdings" panose="05000000000000000000" pitchFamily="2" charset="2"/>
              </a:rPr>
              <a:t>4 FPC at 802 MHz</a:t>
            </a:r>
          </a:p>
          <a:p>
            <a:endParaRPr lang="en-GB" sz="800" b="1" i="1" dirty="0">
              <a:solidFill>
                <a:schemeClr val="accent4"/>
              </a:solidFill>
              <a:latin typeface="Helvetica" panose="020B0604020202020204" pitchFamily="34" charset="0"/>
              <a:cs typeface="Helvetica" panose="020B0604020202020204" pitchFamily="34" charset="0"/>
            </a:endParaRPr>
          </a:p>
          <a:p>
            <a:r>
              <a:rPr lang="en-GB" sz="1500" b="1" i="1" dirty="0">
                <a:solidFill>
                  <a:schemeClr val="accent4"/>
                </a:solidFill>
                <a:latin typeface="Helvetica" panose="020B0604020202020204" pitchFamily="34" charset="0"/>
                <a:cs typeface="Helvetica" panose="020B0604020202020204" pitchFamily="34" charset="0"/>
              </a:rPr>
              <a:t>Task 4.7: </a:t>
            </a:r>
            <a:r>
              <a:rPr lang="en-US" sz="1500" b="1" i="1" dirty="0">
                <a:solidFill>
                  <a:schemeClr val="accent4"/>
                </a:solidFill>
                <a:latin typeface="Helvetica" panose="020B0604020202020204" pitchFamily="34" charset="0"/>
                <a:cs typeface="Helvetica" panose="020B0604020202020204" pitchFamily="34" charset="0"/>
              </a:rPr>
              <a:t>Test of  FP couplers </a:t>
            </a:r>
            <a:r>
              <a:rPr lang="en-US" sz="1200" b="1" i="1" dirty="0">
                <a:solidFill>
                  <a:schemeClr val="accent4"/>
                </a:solidFill>
                <a:latin typeface="Helvetica" panose="020B0604020202020204" pitchFamily="34" charset="0"/>
                <a:cs typeface="Helvetica" panose="020B0604020202020204" pitchFamily="34" charset="0"/>
              </a:rPr>
              <a:t>		Feb 26 </a:t>
            </a:r>
            <a:r>
              <a:rPr lang="en-GB" sz="1200" b="1" i="1" dirty="0">
                <a:solidFill>
                  <a:schemeClr val="accent4"/>
                </a:solidFill>
                <a:latin typeface="Helvetica" panose="020B0604020202020204" pitchFamily="34" charset="0"/>
                <a:cs typeface="Helvetica" panose="020B0604020202020204" pitchFamily="34" charset="0"/>
              </a:rPr>
              <a:t>–</a:t>
            </a:r>
            <a:r>
              <a:rPr lang="en-US" sz="1200" b="1" i="1" dirty="0">
                <a:solidFill>
                  <a:schemeClr val="accent4"/>
                </a:solidFill>
                <a:latin typeface="Helvetica" panose="020B0604020202020204" pitchFamily="34" charset="0"/>
                <a:cs typeface="Helvetica" panose="020B0604020202020204" pitchFamily="34" charset="0"/>
              </a:rPr>
              <a:t> (June 27) – December 27	</a:t>
            </a:r>
            <a:r>
              <a:rPr lang="en-GB" sz="1200" b="1" i="1" u="sng" dirty="0">
                <a:solidFill>
                  <a:schemeClr val="accent4"/>
                </a:solidFill>
                <a:latin typeface="Helvetica" panose="020B0604020202020204" pitchFamily="34" charset="0"/>
                <a:cs typeface="Helvetica" panose="020B0604020202020204" pitchFamily="34" charset="0"/>
              </a:rPr>
              <a:t>CERN</a:t>
            </a:r>
            <a:r>
              <a:rPr lang="en-GB" sz="1200" b="1" i="1" dirty="0">
                <a:solidFill>
                  <a:schemeClr val="accent4"/>
                </a:solidFill>
                <a:latin typeface="Helvetica" panose="020B0604020202020204" pitchFamily="34" charset="0"/>
                <a:cs typeface="Helvetica" panose="020B0604020202020204" pitchFamily="34" charset="0"/>
              </a:rPr>
              <a:t>, CNRS</a:t>
            </a:r>
            <a:endParaRPr lang="en-GB" sz="1200" b="1" dirty="0">
              <a:solidFill>
                <a:schemeClr val="accent4"/>
              </a:solidFill>
              <a:latin typeface="Helvetica" panose="020B0604020202020204" pitchFamily="34" charset="0"/>
              <a:cs typeface="Helvetica" panose="020B0604020202020204" pitchFamily="34" charset="0"/>
            </a:endParaRPr>
          </a:p>
          <a:p>
            <a:r>
              <a:rPr lang="en-US" sz="1200" i="1" dirty="0">
                <a:solidFill>
                  <a:schemeClr val="accent4"/>
                </a:solidFill>
                <a:latin typeface="Helvetica" panose="020B0604020202020204" pitchFamily="34" charset="0"/>
                <a:cs typeface="Helvetica" panose="020B0604020202020204" pitchFamily="34" charset="0"/>
                <a:sym typeface="Wingdings" panose="05000000000000000000" pitchFamily="2" charset="2"/>
              </a:rPr>
              <a:t>Preparation &amp; RF conditioning 802 MHz, 50 kW CW</a:t>
            </a:r>
          </a:p>
          <a:p>
            <a:endParaRPr lang="en-US" sz="800" i="1" dirty="0">
              <a:solidFill>
                <a:schemeClr val="accent4"/>
              </a:solidFill>
              <a:latin typeface="Helvetica" panose="020B0604020202020204" pitchFamily="34" charset="0"/>
              <a:cs typeface="Helvetica" panose="020B0604020202020204" pitchFamily="34" charset="0"/>
              <a:sym typeface="Wingdings" panose="05000000000000000000" pitchFamily="2" charset="2"/>
            </a:endParaRPr>
          </a:p>
          <a:p>
            <a:r>
              <a:rPr lang="en-GB" sz="1500" b="1" i="1" dirty="0">
                <a:solidFill>
                  <a:schemeClr val="accent6"/>
                </a:solidFill>
                <a:latin typeface="Helvetica" panose="020B0604020202020204" pitchFamily="34" charset="0"/>
                <a:cs typeface="Helvetica" panose="020B0604020202020204" pitchFamily="34" charset="0"/>
              </a:rPr>
              <a:t>Task 4.8: BLA design </a:t>
            </a:r>
            <a:r>
              <a:rPr lang="en-GB" sz="1200" b="1" i="1" dirty="0">
                <a:solidFill>
                  <a:schemeClr val="accent6"/>
                </a:solidFill>
                <a:latin typeface="Helvetica" panose="020B0604020202020204" pitchFamily="34" charset="0"/>
                <a:cs typeface="Helvetica" panose="020B0604020202020204" pitchFamily="34" charset="0"/>
              </a:rPr>
              <a:t>		January 26– May 26		</a:t>
            </a:r>
            <a:r>
              <a:rPr lang="en-GB" sz="1200" b="1" i="1" u="sng" dirty="0">
                <a:solidFill>
                  <a:schemeClr val="accent6"/>
                </a:solidFill>
                <a:latin typeface="Helvetica" panose="020B0604020202020204" pitchFamily="34" charset="0"/>
                <a:cs typeface="Helvetica" panose="020B0604020202020204" pitchFamily="34" charset="0"/>
              </a:rPr>
              <a:t>INFN</a:t>
            </a:r>
            <a:r>
              <a:rPr lang="en-GB" sz="1200" b="1" i="1" dirty="0">
                <a:solidFill>
                  <a:schemeClr val="accent6"/>
                </a:solidFill>
                <a:latin typeface="Helvetica" panose="020B0604020202020204" pitchFamily="34" charset="0"/>
                <a:cs typeface="Helvetica" panose="020B0604020202020204" pitchFamily="34" charset="0"/>
              </a:rPr>
              <a:t>, CNRS</a:t>
            </a:r>
          </a:p>
          <a:p>
            <a:r>
              <a:rPr lang="en-US" sz="1200" i="1" dirty="0">
                <a:solidFill>
                  <a:schemeClr val="accent6"/>
                </a:solidFill>
                <a:latin typeface="Helvetica" panose="020B0604020202020204" pitchFamily="34" charset="0"/>
                <a:cs typeface="Helvetica" panose="020B0604020202020204" pitchFamily="34" charset="0"/>
              </a:rPr>
              <a:t>With the goal to cover a very significant gap in the sector (at</a:t>
            </a:r>
            <a:r>
              <a:rPr lang="en-GB" sz="1200" i="1" dirty="0">
                <a:solidFill>
                  <a:schemeClr val="accent6"/>
                </a:solidFill>
                <a:latin typeface="Helvetica" panose="020B0604020202020204" pitchFamily="34" charset="0"/>
                <a:cs typeface="Helvetica" panose="020B0604020202020204" pitchFamily="34" charset="0"/>
              </a:rPr>
              <a:t> 1,3 GHz and 800 MHz and up to 100 W )</a:t>
            </a:r>
          </a:p>
          <a:p>
            <a:endParaRPr lang="en-GB" sz="800" u="sng" dirty="0">
              <a:solidFill>
                <a:schemeClr val="accent6"/>
              </a:solidFill>
              <a:latin typeface="Helvetica" panose="020B0604020202020204" pitchFamily="34" charset="0"/>
              <a:cs typeface="Helvetica" panose="020B0604020202020204" pitchFamily="34" charset="0"/>
            </a:endParaRPr>
          </a:p>
          <a:p>
            <a:r>
              <a:rPr lang="en-GB" sz="1500" b="1" i="1" dirty="0">
                <a:solidFill>
                  <a:schemeClr val="accent6"/>
                </a:solidFill>
                <a:latin typeface="Helvetica" panose="020B0604020202020204" pitchFamily="34" charset="0"/>
                <a:cs typeface="Helvetica" panose="020B0604020202020204" pitchFamily="34" charset="0"/>
              </a:rPr>
              <a:t>Task 4.9: </a:t>
            </a:r>
            <a:r>
              <a:rPr lang="en-US" sz="1500" b="1" i="1" dirty="0">
                <a:solidFill>
                  <a:schemeClr val="accent6"/>
                </a:solidFill>
                <a:latin typeface="Helvetica" panose="020B0604020202020204" pitchFamily="34" charset="0"/>
                <a:cs typeface="Helvetica" panose="020B0604020202020204" pitchFamily="34" charset="0"/>
              </a:rPr>
              <a:t>Fabrication of BLA </a:t>
            </a:r>
            <a:r>
              <a:rPr lang="en-US" sz="1200" b="1" i="1" dirty="0">
                <a:solidFill>
                  <a:schemeClr val="accent6"/>
                </a:solidFill>
                <a:latin typeface="Helvetica" panose="020B0604020202020204" pitchFamily="34" charset="0"/>
                <a:cs typeface="Helvetica" panose="020B0604020202020204" pitchFamily="34" charset="0"/>
              </a:rPr>
              <a:t>		May 26 </a:t>
            </a:r>
            <a:r>
              <a:rPr lang="en-GB" sz="1200" b="1" i="1" dirty="0">
                <a:solidFill>
                  <a:schemeClr val="accent6"/>
                </a:solidFill>
                <a:latin typeface="Helvetica" panose="020B0604020202020204" pitchFamily="34" charset="0"/>
                <a:cs typeface="Helvetica" panose="020B0604020202020204" pitchFamily="34" charset="0"/>
              </a:rPr>
              <a:t>–</a:t>
            </a:r>
            <a:r>
              <a:rPr lang="en-US" sz="1200" b="1" i="1" dirty="0">
                <a:solidFill>
                  <a:schemeClr val="accent6"/>
                </a:solidFill>
                <a:latin typeface="Helvetica" panose="020B0604020202020204" pitchFamily="34" charset="0"/>
                <a:cs typeface="Helvetica" panose="020B0604020202020204" pitchFamily="34" charset="0"/>
              </a:rPr>
              <a:t> August 26		</a:t>
            </a:r>
            <a:r>
              <a:rPr lang="en-GB" sz="1200" b="1" i="1" u="sng" dirty="0">
                <a:solidFill>
                  <a:schemeClr val="accent6"/>
                </a:solidFill>
                <a:latin typeface="Helvetica" panose="020B0604020202020204" pitchFamily="34" charset="0"/>
                <a:cs typeface="Helvetica" panose="020B0604020202020204" pitchFamily="34" charset="0"/>
              </a:rPr>
              <a:t> INFN</a:t>
            </a:r>
            <a:r>
              <a:rPr lang="en-US" sz="1200" b="1" i="1" dirty="0">
                <a:solidFill>
                  <a:schemeClr val="accent6"/>
                </a:solidFill>
                <a:latin typeface="Helvetica" panose="020B0604020202020204" pitchFamily="34" charset="0"/>
                <a:cs typeface="Helvetica" panose="020B0604020202020204" pitchFamily="34" charset="0"/>
              </a:rPr>
              <a:t>, CNRS</a:t>
            </a:r>
          </a:p>
          <a:p>
            <a:r>
              <a:rPr lang="en-US" sz="1200" i="1" dirty="0">
                <a:solidFill>
                  <a:schemeClr val="accent6"/>
                </a:solidFill>
                <a:latin typeface="Helvetica" panose="020B0604020202020204" pitchFamily="34" charset="0"/>
                <a:cs typeface="Helvetica" panose="020B0604020202020204" pitchFamily="34" charset="0"/>
                <a:sym typeface="Wingdings" panose="05000000000000000000" pitchFamily="2" charset="2"/>
              </a:rPr>
              <a:t>Build 1 prototype at 1,3 GHz BLA </a:t>
            </a:r>
          </a:p>
          <a:p>
            <a:endParaRPr lang="en-GB" sz="800" b="1" i="1" dirty="0">
              <a:solidFill>
                <a:schemeClr val="accent6"/>
              </a:solidFill>
              <a:latin typeface="Helvetica" panose="020B0604020202020204" pitchFamily="34" charset="0"/>
              <a:cs typeface="Helvetica" panose="020B0604020202020204" pitchFamily="34" charset="0"/>
            </a:endParaRPr>
          </a:p>
          <a:p>
            <a:r>
              <a:rPr lang="en-GB" sz="1500" b="1" i="1" dirty="0">
                <a:solidFill>
                  <a:schemeClr val="accent6"/>
                </a:solidFill>
                <a:latin typeface="Helvetica" panose="020B0604020202020204" pitchFamily="34" charset="0"/>
                <a:cs typeface="Helvetica" panose="020B0604020202020204" pitchFamily="34" charset="0"/>
              </a:rPr>
              <a:t>Task 4.10: </a:t>
            </a:r>
            <a:r>
              <a:rPr lang="en-US" sz="1500" b="1" i="1" dirty="0">
                <a:solidFill>
                  <a:schemeClr val="accent6"/>
                </a:solidFill>
                <a:latin typeface="Helvetica" panose="020B0604020202020204" pitchFamily="34" charset="0"/>
                <a:cs typeface="Helvetica" panose="020B0604020202020204" pitchFamily="34" charset="0"/>
              </a:rPr>
              <a:t>Test of ceramics of BLA</a:t>
            </a:r>
            <a:r>
              <a:rPr lang="en-US" sz="1200" b="1" i="1" dirty="0">
                <a:solidFill>
                  <a:schemeClr val="accent6"/>
                </a:solidFill>
                <a:latin typeface="Helvetica" panose="020B0604020202020204" pitchFamily="34" charset="0"/>
                <a:cs typeface="Helvetica" panose="020B0604020202020204" pitchFamily="34" charset="0"/>
              </a:rPr>
              <a:t>	Jan 26 – (March 27)- Dec 27	</a:t>
            </a:r>
            <a:r>
              <a:rPr lang="en-GB" sz="1200" b="1" i="1" u="sng" dirty="0">
                <a:solidFill>
                  <a:schemeClr val="accent6"/>
                </a:solidFill>
                <a:latin typeface="Helvetica" panose="020B0604020202020204" pitchFamily="34" charset="0"/>
                <a:cs typeface="Helvetica" panose="020B0604020202020204" pitchFamily="34" charset="0"/>
              </a:rPr>
              <a:t> INFN</a:t>
            </a:r>
            <a:r>
              <a:rPr lang="en-GB" sz="1200" b="1" i="1" dirty="0">
                <a:solidFill>
                  <a:schemeClr val="accent6"/>
                </a:solidFill>
                <a:latin typeface="Helvetica" panose="020B0604020202020204" pitchFamily="34" charset="0"/>
                <a:cs typeface="Helvetica" panose="020B0604020202020204" pitchFamily="34" charset="0"/>
              </a:rPr>
              <a:t>, CNRS, CERN</a:t>
            </a:r>
          </a:p>
          <a:p>
            <a:r>
              <a:rPr lang="es-ES" sz="1200" i="1" dirty="0">
                <a:solidFill>
                  <a:schemeClr val="accent6"/>
                </a:solidFill>
                <a:latin typeface="Helvetica" panose="020B0604020202020204" pitchFamily="34" charset="0"/>
                <a:cs typeface="Helvetica" panose="020B0604020202020204" pitchFamily="34" charset="0"/>
              </a:rPr>
              <a:t>At </a:t>
            </a:r>
            <a:r>
              <a:rPr lang="es-ES" sz="1200" i="1" dirty="0" err="1">
                <a:solidFill>
                  <a:schemeClr val="accent6"/>
                </a:solidFill>
                <a:latin typeface="Helvetica" panose="020B0604020202020204" pitchFamily="34" charset="0"/>
                <a:cs typeface="Helvetica" panose="020B0604020202020204" pitchFamily="34" charset="0"/>
              </a:rPr>
              <a:t>room</a:t>
            </a:r>
            <a:r>
              <a:rPr lang="es-ES" sz="1200" i="1" dirty="0">
                <a:solidFill>
                  <a:schemeClr val="accent6"/>
                </a:solidFill>
                <a:latin typeface="Helvetica" panose="020B0604020202020204" pitchFamily="34" charset="0"/>
                <a:cs typeface="Helvetica" panose="020B0604020202020204" pitchFamily="34" charset="0"/>
              </a:rPr>
              <a:t> and </a:t>
            </a:r>
            <a:r>
              <a:rPr lang="es-ES" sz="1200" i="1" dirty="0" err="1">
                <a:solidFill>
                  <a:schemeClr val="accent6"/>
                </a:solidFill>
                <a:latin typeface="Helvetica" panose="020B0604020202020204" pitchFamily="34" charset="0"/>
                <a:cs typeface="Helvetica" panose="020B0604020202020204" pitchFamily="34" charset="0"/>
              </a:rPr>
              <a:t>cryogenic</a:t>
            </a:r>
            <a:r>
              <a:rPr lang="es-ES" sz="1200" i="1" dirty="0">
                <a:solidFill>
                  <a:schemeClr val="accent6"/>
                </a:solidFill>
                <a:latin typeface="Helvetica" panose="020B0604020202020204" pitchFamily="34" charset="0"/>
                <a:cs typeface="Helvetica" panose="020B0604020202020204" pitchFamily="34" charset="0"/>
              </a:rPr>
              <a:t> </a:t>
            </a:r>
            <a:r>
              <a:rPr lang="es-ES" sz="1200" i="1" dirty="0" err="1">
                <a:solidFill>
                  <a:schemeClr val="accent6"/>
                </a:solidFill>
                <a:latin typeface="Helvetica" panose="020B0604020202020204" pitchFamily="34" charset="0"/>
                <a:cs typeface="Helvetica" panose="020B0604020202020204" pitchFamily="34" charset="0"/>
              </a:rPr>
              <a:t>temperature</a:t>
            </a:r>
            <a:endParaRPr lang="es-ES" sz="1200" i="1" dirty="0">
              <a:solidFill>
                <a:schemeClr val="accent6"/>
              </a:solidFill>
              <a:latin typeface="Helvetica" panose="020B0604020202020204" pitchFamily="34" charset="0"/>
              <a:cs typeface="Helvetica" panose="020B0604020202020204" pitchFamily="34" charset="0"/>
            </a:endParaRPr>
          </a:p>
        </p:txBody>
      </p:sp>
      <p:pic>
        <p:nvPicPr>
          <p:cNvPr id="3" name="Espace réservé du contenu 8">
            <a:extLst>
              <a:ext uri="{FF2B5EF4-FFF2-40B4-BE49-F238E27FC236}">
                <a16:creationId xmlns:a16="http://schemas.microsoft.com/office/drawing/2014/main" id="{8B1B8973-90FD-FBFF-3DE8-2AC65A79D14C}"/>
              </a:ext>
            </a:extLst>
          </p:cNvPr>
          <p:cNvPicPr>
            <a:picLocks noChangeAspect="1"/>
          </p:cNvPicPr>
          <p:nvPr/>
        </p:nvPicPr>
        <p:blipFill>
          <a:blip r:embed="rId3"/>
          <a:srcRect l="32042" r="24052"/>
          <a:stretch/>
        </p:blipFill>
        <p:spPr>
          <a:xfrm>
            <a:off x="8188117" y="1891008"/>
            <a:ext cx="4003883" cy="4514182"/>
          </a:xfrm>
          <a:prstGeom prst="rect">
            <a:avLst/>
          </a:prstGeom>
        </p:spPr>
      </p:pic>
      <p:sp>
        <p:nvSpPr>
          <p:cNvPr id="5" name="Rectangle 4">
            <a:extLst>
              <a:ext uri="{FF2B5EF4-FFF2-40B4-BE49-F238E27FC236}">
                <a16:creationId xmlns:a16="http://schemas.microsoft.com/office/drawing/2014/main" id="{9D8B12F8-8D46-6007-1277-6953462FD238}"/>
              </a:ext>
            </a:extLst>
          </p:cNvPr>
          <p:cNvSpPr/>
          <p:nvPr/>
        </p:nvSpPr>
        <p:spPr>
          <a:xfrm>
            <a:off x="9019686" y="6483812"/>
            <a:ext cx="2923685" cy="369332"/>
          </a:xfrm>
          <a:prstGeom prst="rect">
            <a:avLst/>
          </a:prstGeom>
        </p:spPr>
        <p:txBody>
          <a:bodyPr wrap="none">
            <a:spAutoFit/>
          </a:bodyPr>
          <a:lstStyle/>
          <a:p>
            <a:r>
              <a:rPr lang="fr-FR" dirty="0"/>
              <a:t>c/o </a:t>
            </a:r>
            <a:r>
              <a:rPr lang="fr-FR" dirty="0" err="1"/>
              <a:t>G.Olivier</a:t>
            </a:r>
            <a:r>
              <a:rPr lang="fr-FR" dirty="0"/>
              <a:t> (</a:t>
            </a:r>
            <a:r>
              <a:rPr lang="fr-FR" dirty="0" err="1"/>
              <a:t>IJCLab</a:t>
            </a:r>
            <a:r>
              <a:rPr lang="fr-FR" dirty="0"/>
              <a:t>/CNRS)</a:t>
            </a:r>
          </a:p>
        </p:txBody>
      </p:sp>
    </p:spTree>
    <p:extLst>
      <p:ext uri="{BB962C8B-B14F-4D97-AF65-F5344CB8AC3E}">
        <p14:creationId xmlns:p14="http://schemas.microsoft.com/office/powerpoint/2010/main" val="3592956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4.8</a:t>
            </a:r>
          </a:p>
          <a:p>
            <a:r>
              <a:rPr lang="en-US" sz="2400" b="1" dirty="0">
                <a:solidFill>
                  <a:schemeClr val="bg2">
                    <a:lumMod val="50000"/>
                  </a:schemeClr>
                </a:solidFill>
              </a:rPr>
              <a:t>BLA design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892628" y="1978134"/>
            <a:ext cx="10014858" cy="4215108"/>
          </a:xfrm>
        </p:spPr>
        <p:txBody>
          <a:bodyPr>
            <a:normAutofit/>
          </a:bodyPr>
          <a:lstStyle/>
          <a:p>
            <a:r>
              <a:rPr lang="en-US" sz="2000" b="1" dirty="0">
                <a:solidFill>
                  <a:srgbClr val="A4C137"/>
                </a:solidFill>
                <a:cs typeface="Calibri" panose="020F0502020204030204" pitchFamily="34" charset="0"/>
              </a:rPr>
              <a:t>Current developments</a:t>
            </a:r>
          </a:p>
          <a:p>
            <a:endParaRPr lang="en-US" sz="2000" b="1" dirty="0">
              <a:solidFill>
                <a:srgbClr val="A4C137"/>
              </a:solidFill>
              <a:cs typeface="Calibri" panose="020F0502020204030204" pitchFamily="34" charset="0"/>
            </a:endParaRPr>
          </a:p>
          <a:p>
            <a:pPr lvl="1"/>
            <a:r>
              <a:rPr lang="en-US" sz="1800" dirty="0"/>
              <a:t>Last  CNRS – INFN exchanges to determine last simulations to perform</a:t>
            </a:r>
          </a:p>
          <a:p>
            <a:pPr marL="914400" lvl="2" indent="0">
              <a:buNone/>
            </a:pPr>
            <a:endParaRPr lang="en-US" sz="1600" dirty="0"/>
          </a:p>
          <a:p>
            <a:pPr marL="914400" lvl="2" indent="0">
              <a:buNone/>
            </a:pPr>
            <a:endParaRPr lang="en-US" sz="1600"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40</a:t>
            </a:fld>
            <a:endParaRPr lang="en-BE"/>
          </a:p>
        </p:txBody>
      </p:sp>
    </p:spTree>
    <p:extLst>
      <p:ext uri="{BB962C8B-B14F-4D97-AF65-F5344CB8AC3E}">
        <p14:creationId xmlns:p14="http://schemas.microsoft.com/office/powerpoint/2010/main" val="3475829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4.9</a:t>
            </a:r>
          </a:p>
          <a:p>
            <a:r>
              <a:rPr lang="en-US" sz="2400" b="1" dirty="0">
                <a:solidFill>
                  <a:schemeClr val="bg2">
                    <a:lumMod val="50000"/>
                  </a:schemeClr>
                </a:solidFill>
              </a:rPr>
              <a:t>Fabrication of BLA </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1121229" y="1808592"/>
            <a:ext cx="10450285" cy="4547758"/>
          </a:xfrm>
        </p:spPr>
        <p:txBody>
          <a:bodyPr>
            <a:normAutofit/>
          </a:bodyPr>
          <a:lstStyle/>
          <a:p>
            <a:pPr marL="0" indent="0" algn="just">
              <a:buNone/>
            </a:pPr>
            <a:r>
              <a:rPr lang="en-US" sz="2000" b="1" i="1" dirty="0"/>
              <a:t>Goal </a:t>
            </a:r>
            <a:r>
              <a:rPr lang="en-US" sz="2000" b="1" i="1" dirty="0">
                <a:solidFill>
                  <a:srgbClr val="002060"/>
                </a:solidFill>
              </a:rPr>
              <a:t>: </a:t>
            </a:r>
            <a:r>
              <a:rPr lang="fr-FR" sz="2000" i="1" dirty="0"/>
              <a:t>Manufacture one </a:t>
            </a:r>
            <a:r>
              <a:rPr lang="en-US" sz="2000" i="1" dirty="0"/>
              <a:t>prototype of the 1,3 GHz BLA for </a:t>
            </a:r>
            <a:r>
              <a:rPr lang="en-US" sz="2000" i="1" dirty="0" err="1"/>
              <a:t>BriXSino</a:t>
            </a:r>
            <a:r>
              <a:rPr lang="en-US" sz="2000" i="1" dirty="0"/>
              <a:t> requirements</a:t>
            </a:r>
            <a:endParaRPr lang="en-US" sz="2000" b="1" i="1" dirty="0">
              <a:solidFill>
                <a:srgbClr val="002060"/>
              </a:solidFill>
            </a:endParaRPr>
          </a:p>
          <a:p>
            <a:endParaRPr lang="en-US" sz="2000" b="1" dirty="0">
              <a:solidFill>
                <a:srgbClr val="002060"/>
              </a:solidFill>
            </a:endParaRPr>
          </a:p>
          <a:p>
            <a:r>
              <a:rPr lang="en-US" sz="2000" b="1" dirty="0">
                <a:solidFill>
                  <a:srgbClr val="A4C137"/>
                </a:solidFill>
                <a:cs typeface="Calibri" panose="020F0502020204030204" pitchFamily="34" charset="0"/>
              </a:rPr>
              <a:t>Current developments</a:t>
            </a:r>
          </a:p>
          <a:p>
            <a:pPr lvl="1"/>
            <a:r>
              <a:rPr lang="fr-FR" sz="1800" dirty="0" err="1"/>
              <a:t>Orders</a:t>
            </a:r>
            <a:r>
              <a:rPr lang="fr-FR" sz="1800" dirty="0"/>
              <a:t> prospect to </a:t>
            </a:r>
            <a:r>
              <a:rPr lang="en-US" sz="1800" dirty="0"/>
              <a:t>( </a:t>
            </a:r>
            <a:r>
              <a:rPr lang="en-US" sz="1800" dirty="0" err="1"/>
              <a:t>D.Giove</a:t>
            </a:r>
            <a:r>
              <a:rPr lang="en-US" sz="1800" dirty="0"/>
              <a:t>/ INFN)</a:t>
            </a:r>
            <a:endParaRPr lang="fr-FR" sz="1800" dirty="0"/>
          </a:p>
          <a:p>
            <a:pPr lvl="2"/>
            <a:r>
              <a:rPr lang="fr-FR" sz="1600" dirty="0" err="1"/>
              <a:t>Sienna</a:t>
            </a:r>
            <a:r>
              <a:rPr lang="fr-FR" sz="1600" dirty="0"/>
              <a:t> </a:t>
            </a:r>
            <a:r>
              <a:rPr lang="fr-FR" sz="1600" dirty="0" err="1"/>
              <a:t>Technology</a:t>
            </a:r>
            <a:r>
              <a:rPr lang="fr-FR" sz="1600" dirty="0"/>
              <a:t> (</a:t>
            </a:r>
            <a:r>
              <a:rPr lang="fr-FR" sz="1600" dirty="0" err="1"/>
              <a:t>ceramic</a:t>
            </a:r>
            <a:r>
              <a:rPr lang="fr-FR" sz="1600" dirty="0"/>
              <a:t>)</a:t>
            </a:r>
          </a:p>
          <a:p>
            <a:pPr lvl="2"/>
            <a:r>
              <a:rPr lang="fr-FR" sz="1600" dirty="0" err="1"/>
              <a:t>Kubara</a:t>
            </a:r>
            <a:r>
              <a:rPr lang="fr-FR" sz="1600" dirty="0"/>
              <a:t> Lamina (full BLA w/</a:t>
            </a:r>
            <a:r>
              <a:rPr lang="fr-FR" sz="1600" dirty="0" err="1"/>
              <a:t>wo</a:t>
            </a:r>
            <a:r>
              <a:rPr lang="fr-FR" sz="1600" dirty="0"/>
              <a:t> </a:t>
            </a:r>
            <a:r>
              <a:rPr lang="fr-FR" sz="1600" dirty="0" err="1"/>
              <a:t>ceramic</a:t>
            </a:r>
            <a:r>
              <a:rPr lang="fr-FR" sz="1600" dirty="0"/>
              <a:t>)</a:t>
            </a:r>
          </a:p>
          <a:p>
            <a:pPr lvl="2"/>
            <a:r>
              <a:rPr lang="it-IT" sz="1600" dirty="0"/>
              <a:t>Rial Saes Getters (alternative supply of full BLA (except ceramic and copper)</a:t>
            </a:r>
          </a:p>
          <a:p>
            <a:pPr lvl="2"/>
            <a:endParaRPr lang="en-US" sz="1800" dirty="0">
              <a:sym typeface="Wingdings" panose="05000000000000000000" pitchFamily="2" charset="2"/>
            </a:endParaRPr>
          </a:p>
          <a:p>
            <a:pPr marL="457200" lvl="1" indent="0">
              <a:buNone/>
            </a:pPr>
            <a:endParaRPr lang="en-US" sz="1800" dirty="0">
              <a:sym typeface="Wingdings" panose="05000000000000000000" pitchFamily="2" charset="2"/>
            </a:endParaRPr>
          </a:p>
          <a:p>
            <a:pPr marL="0" indent="0">
              <a:buNone/>
            </a:pPr>
            <a:endParaRPr lang="en-US" sz="2400" dirty="0"/>
          </a:p>
          <a:p>
            <a:endParaRPr lang="en-US" dirty="0"/>
          </a:p>
          <a:p>
            <a:endParaRPr lang="en-US" dirty="0"/>
          </a:p>
          <a:p>
            <a:endParaRPr lang="en-GB"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41</a:t>
            </a:fld>
            <a:endParaRPr lang="en-BE"/>
          </a:p>
        </p:txBody>
      </p:sp>
    </p:spTree>
    <p:extLst>
      <p:ext uri="{BB962C8B-B14F-4D97-AF65-F5344CB8AC3E}">
        <p14:creationId xmlns:p14="http://schemas.microsoft.com/office/powerpoint/2010/main" val="405353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521179"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4.10</a:t>
            </a:r>
          </a:p>
          <a:p>
            <a:r>
              <a:rPr lang="en-US" sz="2400" b="1" dirty="0">
                <a:solidFill>
                  <a:schemeClr val="bg2">
                    <a:lumMod val="50000"/>
                  </a:schemeClr>
                </a:solidFill>
              </a:rPr>
              <a:t>Test of ceramics of BLA</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693945" y="1554873"/>
            <a:ext cx="10940549" cy="2730233"/>
          </a:xfrm>
        </p:spPr>
        <p:txBody>
          <a:bodyPr>
            <a:normAutofit/>
          </a:bodyPr>
          <a:lstStyle/>
          <a:p>
            <a:pPr marL="0" indent="0" algn="just">
              <a:buNone/>
            </a:pPr>
            <a:r>
              <a:rPr lang="fr-FR" sz="1800" b="1" i="1" dirty="0"/>
              <a:t>Goal</a:t>
            </a:r>
            <a:r>
              <a:rPr lang="fr-FR" sz="1800" i="1" dirty="0"/>
              <a:t> : </a:t>
            </a:r>
            <a:r>
              <a:rPr lang="en-US" sz="1800" i="1" dirty="0"/>
              <a:t>Explore various ceramic materials for the BLA applications t</a:t>
            </a:r>
            <a:r>
              <a:rPr lang="fr-FR" sz="1800" i="1" dirty="0" err="1"/>
              <a:t>esting</a:t>
            </a:r>
            <a:r>
              <a:rPr lang="fr-FR" sz="1800" i="1" dirty="0"/>
              <a:t> </a:t>
            </a:r>
            <a:r>
              <a:rPr lang="fr-FR" sz="1800" i="1" dirty="0" err="1"/>
              <a:t>them</a:t>
            </a:r>
            <a:r>
              <a:rPr lang="fr-FR" sz="1800" i="1" dirty="0"/>
              <a:t> </a:t>
            </a:r>
            <a:r>
              <a:rPr lang="en-US" sz="1800" i="1" dirty="0"/>
              <a:t>at room temperature (at CLIC test stand at CERN ) and at cryogenic temperature ( at new test stand at </a:t>
            </a:r>
            <a:r>
              <a:rPr lang="en-US" sz="1800" i="1" dirty="0" err="1"/>
              <a:t>IJCLab</a:t>
            </a:r>
            <a:r>
              <a:rPr lang="en-US" sz="1800" i="1" dirty="0"/>
              <a:t>)</a:t>
            </a:r>
          </a:p>
          <a:p>
            <a:endParaRPr lang="fr-FR" sz="900" dirty="0"/>
          </a:p>
          <a:p>
            <a:r>
              <a:rPr lang="en-US" sz="2000" b="1" dirty="0">
                <a:solidFill>
                  <a:srgbClr val="002060"/>
                </a:solidFill>
              </a:rPr>
              <a:t>Past developments </a:t>
            </a:r>
          </a:p>
          <a:p>
            <a:pPr lvl="1"/>
            <a:r>
              <a:rPr lang="fr-FR" sz="1800" dirty="0" err="1"/>
              <a:t>Experimental</a:t>
            </a:r>
            <a:r>
              <a:rPr lang="fr-FR" sz="1800" dirty="0"/>
              <a:t> setup </a:t>
            </a:r>
            <a:r>
              <a:rPr lang="en-US" sz="1800" dirty="0">
                <a:solidFill>
                  <a:srgbClr val="000000"/>
                </a:solidFill>
                <a:effectLst/>
                <a:latin typeface="Aptos" panose="020B0004020202020204" pitchFamily="34" charset="0"/>
                <a:ea typeface="Yu Gothic" panose="020B0400000000000000" pitchFamily="34" charset="-128"/>
                <a:cs typeface="Times New Roman" panose="02020603050405020304" pitchFamily="18" charset="0"/>
              </a:rPr>
              <a:t>at cryogenic temperature</a:t>
            </a:r>
            <a:r>
              <a:rPr lang="fr-FR" sz="1800" dirty="0"/>
              <a:t> (IJC </a:t>
            </a:r>
            <a:r>
              <a:rPr lang="fr-FR" sz="1800" dirty="0" err="1"/>
              <a:t>Lab</a:t>
            </a:r>
            <a:r>
              <a:rPr lang="fr-FR" sz="1800" dirty="0"/>
              <a:t>)</a:t>
            </a:r>
          </a:p>
          <a:p>
            <a:pPr lvl="2"/>
            <a:r>
              <a:rPr lang="fr-FR" sz="1700" dirty="0"/>
              <a:t>Design </a:t>
            </a:r>
            <a:r>
              <a:rPr lang="fr-FR" sz="1700" dirty="0" err="1"/>
              <a:t>finished</a:t>
            </a:r>
            <a:endParaRPr lang="fr-FR" sz="1700" dirty="0"/>
          </a:p>
          <a:p>
            <a:pPr lvl="2"/>
            <a:r>
              <a:rPr lang="fr-FR" sz="1700" dirty="0" err="1"/>
              <a:t>Samples</a:t>
            </a:r>
            <a:r>
              <a:rPr lang="fr-FR" sz="1700" dirty="0"/>
              <a:t> dimensions, </a:t>
            </a:r>
            <a:r>
              <a:rPr lang="fr-FR" sz="1700" dirty="0" err="1"/>
              <a:t>sample</a:t>
            </a:r>
            <a:r>
              <a:rPr lang="fr-FR" sz="1700" dirty="0"/>
              <a:t> </a:t>
            </a:r>
            <a:r>
              <a:rPr lang="fr-FR" sz="1700" dirty="0" err="1"/>
              <a:t>holder</a:t>
            </a:r>
            <a:r>
              <a:rPr lang="fr-FR" sz="1700" dirty="0"/>
              <a:t> have been  </a:t>
            </a:r>
            <a:r>
              <a:rPr lang="fr-FR" sz="1700" dirty="0" err="1"/>
              <a:t>defined</a:t>
            </a:r>
            <a:r>
              <a:rPr lang="fr-FR" sz="1700" dirty="0"/>
              <a:t> ( A. Miyazaki/ IJC </a:t>
            </a:r>
            <a:r>
              <a:rPr lang="fr-FR" sz="1700" dirty="0" err="1"/>
              <a:t>Lab</a:t>
            </a:r>
            <a:r>
              <a:rPr lang="fr-FR" sz="1700" dirty="0"/>
              <a:t>)</a:t>
            </a:r>
          </a:p>
          <a:p>
            <a:pPr marL="457200" lvl="1" indent="0">
              <a:buNone/>
            </a:pPr>
            <a:endParaRPr lang="fr-FR" sz="1800" dirty="0">
              <a:solidFill>
                <a:srgbClr val="FF0000"/>
              </a:solidFill>
            </a:endParaRPr>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42</a:t>
            </a:fld>
            <a:endParaRPr lang="en-BE"/>
          </a:p>
        </p:txBody>
      </p:sp>
      <p:sp>
        <p:nvSpPr>
          <p:cNvPr id="8" name="ZoneTexte 7">
            <a:extLst>
              <a:ext uri="{FF2B5EF4-FFF2-40B4-BE49-F238E27FC236}">
                <a16:creationId xmlns:a16="http://schemas.microsoft.com/office/drawing/2014/main" id="{D05B8D22-A19D-18F2-E041-1F244938A2F2}"/>
              </a:ext>
            </a:extLst>
          </p:cNvPr>
          <p:cNvSpPr txBox="1"/>
          <p:nvPr/>
        </p:nvSpPr>
        <p:spPr>
          <a:xfrm>
            <a:off x="5055319" y="5732947"/>
            <a:ext cx="2930448" cy="369332"/>
          </a:xfrm>
          <a:prstGeom prst="rect">
            <a:avLst/>
          </a:prstGeom>
          <a:noFill/>
        </p:spPr>
        <p:txBody>
          <a:bodyPr wrap="square" rtlCol="0">
            <a:spAutoFit/>
          </a:bodyPr>
          <a:lstStyle/>
          <a:p>
            <a:r>
              <a:rPr lang="fr-FR" dirty="0" err="1"/>
              <a:t>Courtesy</a:t>
            </a:r>
            <a:r>
              <a:rPr lang="fr-FR" dirty="0"/>
              <a:t> of A.</a:t>
            </a:r>
            <a:r>
              <a:rPr lang="en-US" sz="1800" dirty="0"/>
              <a:t> Perez Ruiz </a:t>
            </a:r>
            <a:endParaRPr lang="es-ES" dirty="0"/>
          </a:p>
        </p:txBody>
      </p:sp>
      <p:sp>
        <p:nvSpPr>
          <p:cNvPr id="15" name="ZoneTexte 14">
            <a:extLst>
              <a:ext uri="{FF2B5EF4-FFF2-40B4-BE49-F238E27FC236}">
                <a16:creationId xmlns:a16="http://schemas.microsoft.com/office/drawing/2014/main" id="{88D96BAE-0CF9-01F0-95A6-0AC7101328FB}"/>
              </a:ext>
            </a:extLst>
          </p:cNvPr>
          <p:cNvSpPr txBox="1"/>
          <p:nvPr/>
        </p:nvSpPr>
        <p:spPr>
          <a:xfrm>
            <a:off x="4268752" y="6467941"/>
            <a:ext cx="4170200" cy="338554"/>
          </a:xfrm>
          <a:prstGeom prst="rect">
            <a:avLst/>
          </a:prstGeom>
          <a:noFill/>
        </p:spPr>
        <p:txBody>
          <a:bodyPr wrap="square" rtlCol="0">
            <a:spAutoFit/>
          </a:bodyPr>
          <a:lstStyle/>
          <a:p>
            <a:r>
              <a:rPr lang="fr-FR" sz="1600" dirty="0">
                <a:solidFill>
                  <a:srgbClr val="0070C0"/>
                </a:solidFill>
              </a:rPr>
              <a:t>IJC </a:t>
            </a:r>
            <a:r>
              <a:rPr lang="fr-FR" sz="1600" dirty="0" err="1">
                <a:solidFill>
                  <a:srgbClr val="0070C0"/>
                </a:solidFill>
              </a:rPr>
              <a:t>lab</a:t>
            </a:r>
            <a:r>
              <a:rPr lang="fr-FR" sz="1600" dirty="0">
                <a:solidFill>
                  <a:srgbClr val="0070C0"/>
                </a:solidFill>
              </a:rPr>
              <a:t> </a:t>
            </a:r>
            <a:r>
              <a:rPr lang="fr-FR" sz="1600" dirty="0" err="1">
                <a:solidFill>
                  <a:srgbClr val="0070C0"/>
                </a:solidFill>
              </a:rPr>
              <a:t>transmision</a:t>
            </a:r>
            <a:r>
              <a:rPr lang="fr-FR" sz="1600" dirty="0">
                <a:solidFill>
                  <a:srgbClr val="0070C0"/>
                </a:solidFill>
              </a:rPr>
              <a:t> </a:t>
            </a:r>
            <a:r>
              <a:rPr lang="fr-FR" sz="1600" dirty="0" err="1">
                <a:solidFill>
                  <a:srgbClr val="0070C0"/>
                </a:solidFill>
              </a:rPr>
              <a:t>measurements</a:t>
            </a:r>
            <a:r>
              <a:rPr lang="fr-FR" sz="1600" dirty="0">
                <a:solidFill>
                  <a:srgbClr val="0070C0"/>
                </a:solidFill>
              </a:rPr>
              <a:t> set up</a:t>
            </a:r>
          </a:p>
        </p:txBody>
      </p:sp>
      <p:pic>
        <p:nvPicPr>
          <p:cNvPr id="10" name="Image 9" descr="Une image contenant Pièce auto, cercle, pièce&#10;&#10;Le contenu généré par l’IA peut être incorrect.">
            <a:extLst>
              <a:ext uri="{FF2B5EF4-FFF2-40B4-BE49-F238E27FC236}">
                <a16:creationId xmlns:a16="http://schemas.microsoft.com/office/drawing/2014/main" id="{13008E56-5D5A-6988-7FDE-FC6500EF5D99}"/>
              </a:ext>
            </a:extLst>
          </p:cNvPr>
          <p:cNvPicPr>
            <a:picLocks noChangeAspect="1"/>
          </p:cNvPicPr>
          <p:nvPr/>
        </p:nvPicPr>
        <p:blipFill>
          <a:blip r:embed="rId3"/>
          <a:stretch>
            <a:fillRect/>
          </a:stretch>
        </p:blipFill>
        <p:spPr>
          <a:xfrm>
            <a:off x="7535656" y="4402417"/>
            <a:ext cx="3854682" cy="2007334"/>
          </a:xfrm>
          <a:prstGeom prst="rect">
            <a:avLst/>
          </a:prstGeom>
        </p:spPr>
      </p:pic>
      <p:pic>
        <p:nvPicPr>
          <p:cNvPr id="16" name="Image 15" descr="Une image contenant capture d’écran, texte, diagramme, Rectangle&#10;&#10;Le contenu généré par l’IA peut être incorrect.">
            <a:extLst>
              <a:ext uri="{FF2B5EF4-FFF2-40B4-BE49-F238E27FC236}">
                <a16:creationId xmlns:a16="http://schemas.microsoft.com/office/drawing/2014/main" id="{16349D7A-88FF-4CE3-0A22-88E8EEAAE816}"/>
              </a:ext>
            </a:extLst>
          </p:cNvPr>
          <p:cNvPicPr>
            <a:picLocks noChangeAspect="1"/>
          </p:cNvPicPr>
          <p:nvPr/>
        </p:nvPicPr>
        <p:blipFill>
          <a:blip r:embed="rId4"/>
          <a:stretch>
            <a:fillRect/>
          </a:stretch>
        </p:blipFill>
        <p:spPr>
          <a:xfrm>
            <a:off x="950191" y="3948429"/>
            <a:ext cx="4326247" cy="2309421"/>
          </a:xfrm>
          <a:prstGeom prst="rect">
            <a:avLst/>
          </a:prstGeom>
        </p:spPr>
      </p:pic>
      <p:sp>
        <p:nvSpPr>
          <p:cNvPr id="18" name="ZoneTexte 17">
            <a:extLst>
              <a:ext uri="{FF2B5EF4-FFF2-40B4-BE49-F238E27FC236}">
                <a16:creationId xmlns:a16="http://schemas.microsoft.com/office/drawing/2014/main" id="{DAF3373F-A86F-42D0-95FA-761A10C2655C}"/>
              </a:ext>
            </a:extLst>
          </p:cNvPr>
          <p:cNvSpPr txBox="1"/>
          <p:nvPr/>
        </p:nvSpPr>
        <p:spPr>
          <a:xfrm>
            <a:off x="8144967" y="4154784"/>
            <a:ext cx="1318030" cy="307777"/>
          </a:xfrm>
          <a:prstGeom prst="rect">
            <a:avLst/>
          </a:prstGeom>
          <a:noFill/>
        </p:spPr>
        <p:txBody>
          <a:bodyPr wrap="square">
            <a:spAutoFit/>
          </a:bodyPr>
          <a:lstStyle/>
          <a:p>
            <a:pPr algn="ctr"/>
            <a:r>
              <a:rPr lang="en-US" sz="1400" dirty="0"/>
              <a:t>sample holder</a:t>
            </a:r>
          </a:p>
        </p:txBody>
      </p:sp>
      <p:sp>
        <p:nvSpPr>
          <p:cNvPr id="19" name="ZoneTexte 18">
            <a:extLst>
              <a:ext uri="{FF2B5EF4-FFF2-40B4-BE49-F238E27FC236}">
                <a16:creationId xmlns:a16="http://schemas.microsoft.com/office/drawing/2014/main" id="{D2EFB992-685A-74F8-83C3-B5B9877E9156}"/>
              </a:ext>
            </a:extLst>
          </p:cNvPr>
          <p:cNvSpPr txBox="1"/>
          <p:nvPr/>
        </p:nvSpPr>
        <p:spPr>
          <a:xfrm>
            <a:off x="9778438" y="4574107"/>
            <a:ext cx="1668986" cy="307777"/>
          </a:xfrm>
          <a:prstGeom prst="rect">
            <a:avLst/>
          </a:prstGeom>
          <a:noFill/>
        </p:spPr>
        <p:txBody>
          <a:bodyPr wrap="square">
            <a:spAutoFit/>
          </a:bodyPr>
          <a:lstStyle/>
          <a:p>
            <a:pPr algn="ctr"/>
            <a:r>
              <a:rPr lang="en-US" sz="1400" dirty="0"/>
              <a:t>sample under test</a:t>
            </a:r>
          </a:p>
        </p:txBody>
      </p:sp>
    </p:spTree>
    <p:extLst>
      <p:ext uri="{BB962C8B-B14F-4D97-AF65-F5344CB8AC3E}">
        <p14:creationId xmlns:p14="http://schemas.microsoft.com/office/powerpoint/2010/main" val="1878479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3BEBF8D-CCBC-EFEB-20F6-FDA82DAAC267}"/>
              </a:ext>
            </a:extLst>
          </p:cNvPr>
          <p:cNvPicPr>
            <a:picLocks noChangeAspect="1"/>
          </p:cNvPicPr>
          <p:nvPr/>
        </p:nvPicPr>
        <p:blipFill>
          <a:blip r:embed="rId2"/>
          <a:srcRect t="83673"/>
          <a:stretch/>
        </p:blipFill>
        <p:spPr>
          <a:xfrm>
            <a:off x="162212" y="2427680"/>
            <a:ext cx="4288694" cy="440748"/>
          </a:xfrm>
          <a:prstGeom prst="rect">
            <a:avLst/>
          </a:prstGeom>
        </p:spPr>
      </p:pic>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521179"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4.10</a:t>
            </a:r>
          </a:p>
          <a:p>
            <a:r>
              <a:rPr lang="en-US" sz="2400" b="1" dirty="0">
                <a:solidFill>
                  <a:schemeClr val="bg2">
                    <a:lumMod val="50000"/>
                  </a:schemeClr>
                </a:solidFill>
              </a:rPr>
              <a:t>Test of ceramics of BLA</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168191" y="1434684"/>
            <a:ext cx="11855617" cy="842628"/>
          </a:xfrm>
        </p:spPr>
        <p:txBody>
          <a:bodyPr>
            <a:normAutofit lnSpcReduction="10000"/>
          </a:bodyPr>
          <a:lstStyle/>
          <a:p>
            <a:r>
              <a:rPr lang="en-US" sz="2000" b="1" dirty="0">
                <a:solidFill>
                  <a:srgbClr val="002060"/>
                </a:solidFill>
              </a:rPr>
              <a:t>Past developments </a:t>
            </a:r>
          </a:p>
          <a:p>
            <a:pPr lvl="1"/>
            <a:r>
              <a:rPr lang="fr-FR" sz="1800" dirty="0"/>
              <a:t> </a:t>
            </a:r>
            <a:r>
              <a:rPr lang="en-US" sz="1800" dirty="0"/>
              <a:t>Reconstruction algorithm </a:t>
            </a:r>
            <a:r>
              <a:rPr lang="fr-FR" sz="1800" dirty="0"/>
              <a:t>for </a:t>
            </a:r>
            <a:r>
              <a:rPr lang="fr-FR" sz="1800" dirty="0" err="1"/>
              <a:t>retrieving</a:t>
            </a:r>
            <a:r>
              <a:rPr lang="fr-FR" sz="1800" dirty="0"/>
              <a:t> (</a:t>
            </a:r>
            <a:r>
              <a:rPr lang="el-GR" sz="1800" dirty="0"/>
              <a:t>ε</a:t>
            </a:r>
            <a:r>
              <a:rPr lang="fr-FR" sz="1800" dirty="0"/>
              <a:t>’, </a:t>
            </a:r>
            <a:r>
              <a:rPr lang="el-GR" sz="1800" dirty="0"/>
              <a:t>ε</a:t>
            </a:r>
            <a:r>
              <a:rPr lang="fr-FR" sz="1800" dirty="0"/>
              <a:t>’’) </a:t>
            </a:r>
            <a:r>
              <a:rPr lang="fr-FR" sz="1800" dirty="0" err="1"/>
              <a:t>from</a:t>
            </a:r>
            <a:r>
              <a:rPr lang="fr-FR" sz="1800" dirty="0"/>
              <a:t> S </a:t>
            </a:r>
            <a:r>
              <a:rPr lang="fr-FR" sz="1800" dirty="0" err="1"/>
              <a:t>parameters</a:t>
            </a:r>
            <a:r>
              <a:rPr lang="fr-FR" sz="1800" dirty="0"/>
              <a:t>  ‘S11, S21’ ( A. Miyazaki&amp; A. Perez Ruiz / IJC </a:t>
            </a:r>
            <a:r>
              <a:rPr lang="fr-FR" sz="1800" dirty="0" err="1"/>
              <a:t>Lab</a:t>
            </a:r>
            <a:r>
              <a:rPr lang="fr-FR" sz="1800" dirty="0"/>
              <a:t>)</a:t>
            </a:r>
          </a:p>
          <a:p>
            <a:pPr marL="0" indent="0">
              <a:buNone/>
            </a:pPr>
            <a:endParaRPr lang="en-GB"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43</a:t>
            </a:fld>
            <a:endParaRPr lang="en-BE"/>
          </a:p>
        </p:txBody>
      </p:sp>
      <p:pic>
        <p:nvPicPr>
          <p:cNvPr id="7" name="Image 6">
            <a:extLst>
              <a:ext uri="{FF2B5EF4-FFF2-40B4-BE49-F238E27FC236}">
                <a16:creationId xmlns:a16="http://schemas.microsoft.com/office/drawing/2014/main" id="{D477199D-4E77-FC1C-6414-73D05462E0D8}"/>
              </a:ext>
            </a:extLst>
          </p:cNvPr>
          <p:cNvPicPr>
            <a:picLocks noChangeAspect="1"/>
          </p:cNvPicPr>
          <p:nvPr/>
        </p:nvPicPr>
        <p:blipFill>
          <a:blip r:embed="rId4"/>
          <a:srcRect l="525" t="8087"/>
          <a:stretch/>
        </p:blipFill>
        <p:spPr>
          <a:xfrm>
            <a:off x="260183" y="5175973"/>
            <a:ext cx="11472282" cy="786068"/>
          </a:xfrm>
          <a:prstGeom prst="rect">
            <a:avLst/>
          </a:prstGeom>
        </p:spPr>
      </p:pic>
      <p:pic>
        <p:nvPicPr>
          <p:cNvPr id="8" name="Image 7">
            <a:extLst>
              <a:ext uri="{FF2B5EF4-FFF2-40B4-BE49-F238E27FC236}">
                <a16:creationId xmlns:a16="http://schemas.microsoft.com/office/drawing/2014/main" id="{ACA72EEC-2A0D-BA44-378B-08E67E3C25E5}"/>
              </a:ext>
            </a:extLst>
          </p:cNvPr>
          <p:cNvPicPr>
            <a:picLocks noChangeAspect="1"/>
          </p:cNvPicPr>
          <p:nvPr/>
        </p:nvPicPr>
        <p:blipFill>
          <a:blip r:embed="rId2"/>
          <a:srcRect l="189" t="27540" r="45630" b="20469"/>
          <a:stretch/>
        </p:blipFill>
        <p:spPr>
          <a:xfrm>
            <a:off x="5075885" y="2203187"/>
            <a:ext cx="4142319" cy="2502077"/>
          </a:xfrm>
          <a:prstGeom prst="rect">
            <a:avLst/>
          </a:prstGeom>
        </p:spPr>
      </p:pic>
      <p:sp>
        <p:nvSpPr>
          <p:cNvPr id="10" name="ZoneTexte 9">
            <a:extLst>
              <a:ext uri="{FF2B5EF4-FFF2-40B4-BE49-F238E27FC236}">
                <a16:creationId xmlns:a16="http://schemas.microsoft.com/office/drawing/2014/main" id="{1FED84B9-4A4B-7145-7E84-B368C2101266}"/>
              </a:ext>
            </a:extLst>
          </p:cNvPr>
          <p:cNvSpPr txBox="1"/>
          <p:nvPr/>
        </p:nvSpPr>
        <p:spPr>
          <a:xfrm>
            <a:off x="928282" y="4127869"/>
            <a:ext cx="3522624" cy="369332"/>
          </a:xfrm>
          <a:prstGeom prst="rect">
            <a:avLst/>
          </a:prstGeom>
          <a:noFill/>
        </p:spPr>
        <p:txBody>
          <a:bodyPr wrap="square" rtlCol="0">
            <a:spAutoFit/>
          </a:bodyPr>
          <a:lstStyle/>
          <a:p>
            <a:r>
              <a:rPr lang="fr-FR" dirty="0" err="1"/>
              <a:t>Courtesy</a:t>
            </a:r>
            <a:r>
              <a:rPr lang="fr-FR" dirty="0"/>
              <a:t> of A.</a:t>
            </a:r>
            <a:r>
              <a:rPr lang="en-US" sz="1800" dirty="0"/>
              <a:t> Miyazaki</a:t>
            </a:r>
            <a:endParaRPr lang="es-ES" dirty="0"/>
          </a:p>
        </p:txBody>
      </p:sp>
      <p:sp>
        <p:nvSpPr>
          <p:cNvPr id="11" name="ZoneTexte 10">
            <a:extLst>
              <a:ext uri="{FF2B5EF4-FFF2-40B4-BE49-F238E27FC236}">
                <a16:creationId xmlns:a16="http://schemas.microsoft.com/office/drawing/2014/main" id="{5A7EFBD7-062D-B2CF-2FDB-9FDB9DA0F060}"/>
              </a:ext>
            </a:extLst>
          </p:cNvPr>
          <p:cNvSpPr txBox="1"/>
          <p:nvPr/>
        </p:nvSpPr>
        <p:spPr>
          <a:xfrm>
            <a:off x="1804289" y="6197268"/>
            <a:ext cx="3007198" cy="369332"/>
          </a:xfrm>
          <a:prstGeom prst="rect">
            <a:avLst/>
          </a:prstGeom>
          <a:noFill/>
        </p:spPr>
        <p:txBody>
          <a:bodyPr wrap="square" rtlCol="0">
            <a:spAutoFit/>
          </a:bodyPr>
          <a:lstStyle/>
          <a:p>
            <a:r>
              <a:rPr lang="fr-FR" dirty="0"/>
              <a:t>NRW : </a:t>
            </a:r>
            <a:r>
              <a:rPr lang="fr-FR" dirty="0" err="1"/>
              <a:t>Nicolson</a:t>
            </a:r>
            <a:r>
              <a:rPr lang="fr-FR" dirty="0"/>
              <a:t> Ross Weir</a:t>
            </a:r>
          </a:p>
        </p:txBody>
      </p:sp>
    </p:spTree>
    <p:extLst>
      <p:ext uri="{BB962C8B-B14F-4D97-AF65-F5344CB8AC3E}">
        <p14:creationId xmlns:p14="http://schemas.microsoft.com/office/powerpoint/2010/main" val="3566951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113315" y="315684"/>
            <a:ext cx="8521179"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status/evolution of Task 4.10</a:t>
            </a:r>
          </a:p>
          <a:p>
            <a:r>
              <a:rPr lang="en-US" sz="2400" b="1" dirty="0">
                <a:solidFill>
                  <a:schemeClr val="bg2">
                    <a:lumMod val="50000"/>
                  </a:schemeClr>
                </a:solidFill>
              </a:rPr>
              <a:t>Test of ceramics of BLA</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0932A6A9-8E95-4884-917E-386F298748BC}"/>
              </a:ext>
            </a:extLst>
          </p:cNvPr>
          <p:cNvSpPr>
            <a:spLocks noGrp="1"/>
          </p:cNvSpPr>
          <p:nvPr>
            <p:ph idx="1"/>
          </p:nvPr>
        </p:nvSpPr>
        <p:spPr>
          <a:xfrm>
            <a:off x="566057" y="1850571"/>
            <a:ext cx="10548258" cy="2764972"/>
          </a:xfrm>
        </p:spPr>
        <p:txBody>
          <a:bodyPr>
            <a:normAutofit/>
          </a:bodyPr>
          <a:lstStyle/>
          <a:p>
            <a:r>
              <a:rPr lang="en-US" sz="2000" b="1" dirty="0">
                <a:solidFill>
                  <a:srgbClr val="A4C137"/>
                </a:solidFill>
                <a:cs typeface="Calibri" panose="020F0502020204030204" pitchFamily="34" charset="0"/>
              </a:rPr>
              <a:t>Current developments</a:t>
            </a:r>
          </a:p>
          <a:p>
            <a:endParaRPr lang="en-US" sz="2000" b="1" dirty="0">
              <a:solidFill>
                <a:srgbClr val="A4C137"/>
              </a:solidFill>
              <a:cs typeface="Calibri" panose="020F0502020204030204" pitchFamily="34" charset="0"/>
            </a:endParaRPr>
          </a:p>
          <a:p>
            <a:pPr lvl="1"/>
            <a:r>
              <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Fabrication of </a:t>
            </a:r>
            <a:r>
              <a:rPr lang="fr-FR" sz="1800" kern="100" dirty="0" err="1">
                <a:solidFill>
                  <a:srgbClr val="000000"/>
                </a:solidFill>
                <a:latin typeface="Aptos" panose="020B0004020202020204" pitchFamily="34" charset="0"/>
                <a:ea typeface="Yu Gothic" panose="020B0400000000000000" pitchFamily="34" charset="-128"/>
                <a:cs typeface="Times New Roman" panose="02020603050405020304" pitchFamily="18" charset="0"/>
              </a:rPr>
              <a:t>experimental</a:t>
            </a:r>
            <a:r>
              <a:rPr lang="fr-FR"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 setup </a:t>
            </a:r>
            <a:r>
              <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at cryogenic temperature</a:t>
            </a:r>
            <a:r>
              <a:rPr lang="fr-FR"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 ( IJC </a:t>
            </a:r>
            <a:r>
              <a:rPr lang="fr-FR" sz="1800" kern="100" dirty="0" err="1">
                <a:solidFill>
                  <a:srgbClr val="000000"/>
                </a:solidFill>
                <a:latin typeface="Aptos" panose="020B0004020202020204" pitchFamily="34" charset="0"/>
                <a:ea typeface="Yu Gothic" panose="020B0400000000000000" pitchFamily="34" charset="-128"/>
                <a:cs typeface="Times New Roman" panose="02020603050405020304" pitchFamily="18" charset="0"/>
              </a:rPr>
              <a:t>Lab</a:t>
            </a:r>
            <a:r>
              <a:rPr lang="fr-FR"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 CNRS)</a:t>
            </a:r>
            <a:endPar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endParaRPr>
          </a:p>
          <a:p>
            <a:pPr lvl="1"/>
            <a:r>
              <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Buying APC-7 calibration kit, the samples ceramic </a:t>
            </a:r>
            <a:r>
              <a:rPr lang="fr-FR"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 </a:t>
            </a:r>
            <a:r>
              <a:rPr lang="fr-FR" sz="1800" kern="100" dirty="0" err="1">
                <a:solidFill>
                  <a:srgbClr val="000000"/>
                </a:solidFill>
                <a:latin typeface="Aptos" panose="020B0004020202020204" pitchFamily="34" charset="0"/>
                <a:ea typeface="Yu Gothic" panose="020B0400000000000000" pitchFamily="34" charset="-128"/>
                <a:cs typeface="Times New Roman" panose="02020603050405020304" pitchFamily="18" charset="0"/>
              </a:rPr>
              <a:t>IJCLab</a:t>
            </a:r>
            <a:r>
              <a:rPr lang="fr-FR"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 CNRS)</a:t>
            </a:r>
            <a:endPar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endParaRPr>
          </a:p>
          <a:p>
            <a:endPar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endParaRPr>
          </a:p>
          <a:p>
            <a:pPr marL="0" indent="0">
              <a:buNone/>
            </a:pPr>
            <a:endParaRPr lang="en-US" sz="1800" b="1" dirty="0"/>
          </a:p>
          <a:p>
            <a:pPr lvl="1"/>
            <a:endParaRPr lang="en-US" sz="1800" dirty="0"/>
          </a:p>
          <a:p>
            <a:pPr lvl="1"/>
            <a:endParaRPr lang="en-US" sz="1800" dirty="0">
              <a:sym typeface="Wingdings" panose="05000000000000000000" pitchFamily="2" charset="2"/>
            </a:endParaRPr>
          </a:p>
          <a:p>
            <a:pPr marL="457200" lvl="1" indent="0">
              <a:buNone/>
            </a:pPr>
            <a:endParaRPr lang="en-US" sz="1800" dirty="0">
              <a:sym typeface="Wingdings" panose="05000000000000000000" pitchFamily="2" charset="2"/>
            </a:endParaRPr>
          </a:p>
          <a:p>
            <a:pPr marL="0" indent="0">
              <a:buNone/>
            </a:pPr>
            <a:endParaRPr lang="en-US" sz="2400" dirty="0"/>
          </a:p>
          <a:p>
            <a:endParaRPr lang="en-US" dirty="0"/>
          </a:p>
          <a:p>
            <a:endParaRPr lang="en-US" dirty="0"/>
          </a:p>
          <a:p>
            <a:endParaRPr lang="en-GB"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44</a:t>
            </a:fld>
            <a:endParaRPr lang="en-BE"/>
          </a:p>
        </p:txBody>
      </p:sp>
      <p:sp>
        <p:nvSpPr>
          <p:cNvPr id="11" name="ZoneTexte 10">
            <a:extLst>
              <a:ext uri="{FF2B5EF4-FFF2-40B4-BE49-F238E27FC236}">
                <a16:creationId xmlns:a16="http://schemas.microsoft.com/office/drawing/2014/main" id="{B7E95ACC-CF65-D00C-E0B7-1EB3F1E93567}"/>
              </a:ext>
            </a:extLst>
          </p:cNvPr>
          <p:cNvSpPr txBox="1"/>
          <p:nvPr/>
        </p:nvSpPr>
        <p:spPr>
          <a:xfrm>
            <a:off x="9608439" y="875851"/>
            <a:ext cx="747522" cy="215444"/>
          </a:xfrm>
          <a:prstGeom prst="rect">
            <a:avLst/>
          </a:prstGeom>
          <a:noFill/>
        </p:spPr>
        <p:txBody>
          <a:bodyPr wrap="square">
            <a:spAutoFit/>
          </a:bodyPr>
          <a:lstStyle/>
          <a:p>
            <a:r>
              <a:rPr lang="fr-FR" sz="800" dirty="0"/>
              <a:t>Rₐ ≈ 1–3 μm</a:t>
            </a:r>
          </a:p>
        </p:txBody>
      </p:sp>
    </p:spTree>
    <p:extLst>
      <p:ext uri="{BB962C8B-B14F-4D97-AF65-F5344CB8AC3E}">
        <p14:creationId xmlns:p14="http://schemas.microsoft.com/office/powerpoint/2010/main" val="1481597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9F62B-3239-6EE8-F00D-69BC3CED54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00BB58-13C2-C4FB-2105-FCBD01FF7454}"/>
              </a:ext>
            </a:extLst>
          </p:cNvPr>
          <p:cNvSpPr txBox="1"/>
          <p:nvPr/>
        </p:nvSpPr>
        <p:spPr>
          <a:xfrm>
            <a:off x="3052355" y="315684"/>
            <a:ext cx="6148543" cy="830997"/>
          </a:xfrm>
          <a:prstGeom prst="rect">
            <a:avLst/>
          </a:prstGeom>
          <a:noFill/>
        </p:spPr>
        <p:txBody>
          <a:bodyPr wrap="none" rtlCol="0">
            <a:spAutoFit/>
          </a:bodyPr>
          <a:lstStyle/>
          <a:p>
            <a:r>
              <a:rPr lang="en-US" sz="2400" b="1" dirty="0">
                <a:solidFill>
                  <a:srgbClr val="002060"/>
                </a:solidFill>
              </a:rPr>
              <a:t>WP4 – HOM dampers and FPC </a:t>
            </a:r>
            <a:r>
              <a:rPr lang="en-GB" sz="2400" b="1" dirty="0">
                <a:solidFill>
                  <a:srgbClr val="002060"/>
                </a:solidFill>
              </a:rPr>
              <a:t>: </a:t>
            </a:r>
          </a:p>
          <a:p>
            <a:r>
              <a:rPr lang="en-BE" sz="2400" b="1" dirty="0">
                <a:solidFill>
                  <a:schemeClr val="bg2">
                    <a:lumMod val="50000"/>
                  </a:schemeClr>
                </a:solidFill>
              </a:rPr>
              <a:t>plans to achieve milestones &amp; deliverables</a:t>
            </a:r>
          </a:p>
        </p:txBody>
      </p:sp>
      <p:pic>
        <p:nvPicPr>
          <p:cNvPr id="5" name="Picture 2" descr="Innovate for Sustainable Accelerating Systems: Kick-Off Meeting">
            <a:extLst>
              <a:ext uri="{FF2B5EF4-FFF2-40B4-BE49-F238E27FC236}">
                <a16:creationId xmlns:a16="http://schemas.microsoft.com/office/drawing/2014/main" id="{1C31A748-932E-C1C6-22A4-E75A98A18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a:xfrm>
            <a:off x="8610600" y="6465210"/>
            <a:ext cx="2743200" cy="365125"/>
          </a:xfrm>
        </p:spPr>
        <p:txBody>
          <a:bodyPr/>
          <a:lstStyle/>
          <a:p>
            <a:fld id="{4068FCCF-9A80-B240-8D85-84F960565AFA}" type="slidenum">
              <a:rPr lang="en-BE" smtClean="0"/>
              <a:t>45</a:t>
            </a:fld>
            <a:endParaRPr lang="en-BE" dirty="0"/>
          </a:p>
        </p:txBody>
      </p:sp>
      <p:pic>
        <p:nvPicPr>
          <p:cNvPr id="16" name="Image 15">
            <a:extLst>
              <a:ext uri="{FF2B5EF4-FFF2-40B4-BE49-F238E27FC236}">
                <a16:creationId xmlns:a16="http://schemas.microsoft.com/office/drawing/2014/main" id="{B8233065-3BB9-5EE1-CD05-BEB83A57AEAD}"/>
              </a:ext>
            </a:extLst>
          </p:cNvPr>
          <p:cNvPicPr>
            <a:picLocks noChangeAspect="1"/>
          </p:cNvPicPr>
          <p:nvPr/>
        </p:nvPicPr>
        <p:blipFill>
          <a:blip r:embed="rId3"/>
          <a:stretch>
            <a:fillRect/>
          </a:stretch>
        </p:blipFill>
        <p:spPr>
          <a:xfrm>
            <a:off x="174172" y="1159940"/>
            <a:ext cx="12041280" cy="5382376"/>
          </a:xfrm>
          <a:prstGeom prst="rect">
            <a:avLst/>
          </a:prstGeom>
        </p:spPr>
      </p:pic>
    </p:spTree>
    <p:extLst>
      <p:ext uri="{BB962C8B-B14F-4D97-AF65-F5344CB8AC3E}">
        <p14:creationId xmlns:p14="http://schemas.microsoft.com/office/powerpoint/2010/main" val="61750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9F62B-3239-6EE8-F00D-69BC3CED54A2}"/>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877A948A-2361-FBF6-CFC6-EE89E978EA49}"/>
              </a:ext>
            </a:extLst>
          </p:cNvPr>
          <p:cNvPicPr>
            <a:picLocks noChangeAspect="1"/>
          </p:cNvPicPr>
          <p:nvPr/>
        </p:nvPicPr>
        <p:blipFill>
          <a:blip r:embed="rId2"/>
          <a:stretch>
            <a:fillRect/>
          </a:stretch>
        </p:blipFill>
        <p:spPr>
          <a:xfrm>
            <a:off x="978795" y="1158062"/>
            <a:ext cx="9916909" cy="5430008"/>
          </a:xfrm>
          <a:prstGeom prst="rect">
            <a:avLst/>
          </a:prstGeom>
        </p:spPr>
      </p:pic>
      <p:sp>
        <p:nvSpPr>
          <p:cNvPr id="4" name="TextBox 3">
            <a:extLst>
              <a:ext uri="{FF2B5EF4-FFF2-40B4-BE49-F238E27FC236}">
                <a16:creationId xmlns:a16="http://schemas.microsoft.com/office/drawing/2014/main" id="{0500BB58-13C2-C4FB-2105-FCBD01FF7454}"/>
              </a:ext>
            </a:extLst>
          </p:cNvPr>
          <p:cNvSpPr txBox="1"/>
          <p:nvPr/>
        </p:nvSpPr>
        <p:spPr>
          <a:xfrm>
            <a:off x="3283104" y="152576"/>
            <a:ext cx="6148543" cy="830997"/>
          </a:xfrm>
          <a:prstGeom prst="rect">
            <a:avLst/>
          </a:prstGeom>
          <a:noFill/>
        </p:spPr>
        <p:txBody>
          <a:bodyPr wrap="none" rtlCol="0">
            <a:spAutoFit/>
          </a:bodyPr>
          <a:lstStyle/>
          <a:p>
            <a:r>
              <a:rPr lang="en-US" sz="2400" b="1" dirty="0">
                <a:solidFill>
                  <a:srgbClr val="002060"/>
                </a:solidFill>
              </a:rPr>
              <a:t>WP4 – HOM dampers et FPC </a:t>
            </a:r>
            <a:r>
              <a:rPr lang="en-GB" sz="2400" b="1" dirty="0">
                <a:solidFill>
                  <a:srgbClr val="002060"/>
                </a:solidFill>
              </a:rPr>
              <a:t>: </a:t>
            </a:r>
          </a:p>
          <a:p>
            <a:r>
              <a:rPr lang="en-BE" sz="2400" b="1" dirty="0">
                <a:solidFill>
                  <a:schemeClr val="bg2">
                    <a:lumMod val="50000"/>
                  </a:schemeClr>
                </a:solidFill>
              </a:rPr>
              <a:t>plans to achieve milestones &amp; deliverables</a:t>
            </a:r>
          </a:p>
        </p:txBody>
      </p:sp>
      <p:pic>
        <p:nvPicPr>
          <p:cNvPr id="5" name="Picture 2" descr="Innovate for Sustainable Accelerating Systems: Kick-Off Meeting">
            <a:extLst>
              <a:ext uri="{FF2B5EF4-FFF2-40B4-BE49-F238E27FC236}">
                <a16:creationId xmlns:a16="http://schemas.microsoft.com/office/drawing/2014/main" id="{1C31A748-932E-C1C6-22A4-E75A98A18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7014403" y="6488668"/>
            <a:ext cx="1036599" cy="369332"/>
          </a:xfrm>
          <a:prstGeom prst="rect">
            <a:avLst/>
          </a:prstGeom>
          <a:noFill/>
        </p:spPr>
        <p:txBody>
          <a:bodyPr wrap="square" rtlCol="0">
            <a:spAutoFit/>
          </a:bodyPr>
          <a:lstStyle/>
          <a:p>
            <a:r>
              <a:rPr lang="fr-FR" dirty="0" err="1"/>
              <a:t>today</a:t>
            </a:r>
            <a:endParaRPr lang="es-ES" dirty="0"/>
          </a:p>
        </p:txBody>
      </p:sp>
      <p:cxnSp>
        <p:nvCxnSpPr>
          <p:cNvPr id="15" name="Connecteur droit 14">
            <a:extLst>
              <a:ext uri="{FF2B5EF4-FFF2-40B4-BE49-F238E27FC236}">
                <a16:creationId xmlns:a16="http://schemas.microsoft.com/office/drawing/2014/main" id="{104F0556-5EDB-9B77-7FE4-6D182656436C}"/>
              </a:ext>
            </a:extLst>
          </p:cNvPr>
          <p:cNvCxnSpPr/>
          <p:nvPr/>
        </p:nvCxnSpPr>
        <p:spPr>
          <a:xfrm>
            <a:off x="7630886" y="1158062"/>
            <a:ext cx="0" cy="5344338"/>
          </a:xfrm>
          <a:prstGeom prst="line">
            <a:avLst/>
          </a:prstGeom>
        </p:spPr>
        <p:style>
          <a:lnRef idx="2">
            <a:schemeClr val="accent1"/>
          </a:lnRef>
          <a:fillRef idx="0">
            <a:schemeClr val="accent1"/>
          </a:fillRef>
          <a:effectRef idx="1">
            <a:schemeClr val="accent1"/>
          </a:effectRef>
          <a:fontRef idx="minor">
            <a:schemeClr val="tx1"/>
          </a:fontRef>
        </p:style>
      </p:cxnSp>
      <p:sp>
        <p:nvSpPr>
          <p:cNvPr id="2" name="Espace réservé du numéro de diapositive 3">
            <a:extLst>
              <a:ext uri="{FF2B5EF4-FFF2-40B4-BE49-F238E27FC236}">
                <a16:creationId xmlns:a16="http://schemas.microsoft.com/office/drawing/2014/main" id="{DA037AA0-4DDD-5D5F-2943-839E3A3E3CAA}"/>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46</a:t>
            </a:fld>
            <a:endParaRPr lang="en-BE" dirty="0"/>
          </a:p>
        </p:txBody>
      </p:sp>
    </p:spTree>
    <p:extLst>
      <p:ext uri="{BB962C8B-B14F-4D97-AF65-F5344CB8AC3E}">
        <p14:creationId xmlns:p14="http://schemas.microsoft.com/office/powerpoint/2010/main" val="3528404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DACFB-1B75-9953-AC32-C108F37912D8}"/>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D6FFCD6E-4838-3FD4-C727-D19325C8A527}"/>
              </a:ext>
            </a:extLst>
          </p:cNvPr>
          <p:cNvPicPr>
            <a:picLocks noChangeAspect="1"/>
          </p:cNvPicPr>
          <p:nvPr/>
        </p:nvPicPr>
        <p:blipFill>
          <a:blip r:embed="rId2"/>
          <a:stretch>
            <a:fillRect/>
          </a:stretch>
        </p:blipFill>
        <p:spPr>
          <a:xfrm>
            <a:off x="3266807" y="1308355"/>
            <a:ext cx="8152391" cy="3938559"/>
          </a:xfrm>
          <a:prstGeom prst="rect">
            <a:avLst/>
          </a:prstGeom>
        </p:spPr>
      </p:pic>
      <p:sp>
        <p:nvSpPr>
          <p:cNvPr id="4" name="TextBox 3">
            <a:extLst>
              <a:ext uri="{FF2B5EF4-FFF2-40B4-BE49-F238E27FC236}">
                <a16:creationId xmlns:a16="http://schemas.microsoft.com/office/drawing/2014/main" id="{AFFA24AF-A507-EA37-4B8C-BABEEBAD4C28}"/>
              </a:ext>
            </a:extLst>
          </p:cNvPr>
          <p:cNvSpPr txBox="1"/>
          <p:nvPr/>
        </p:nvSpPr>
        <p:spPr>
          <a:xfrm>
            <a:off x="3418115" y="315684"/>
            <a:ext cx="4548233"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a:t>
            </a:r>
          </a:p>
          <a:p>
            <a:r>
              <a:rPr lang="en-US" sz="2400" b="1" dirty="0">
                <a:solidFill>
                  <a:schemeClr val="bg2">
                    <a:lumMod val="50000"/>
                  </a:schemeClr>
                </a:solidFill>
              </a:rPr>
              <a:t>Points of attention</a:t>
            </a:r>
          </a:p>
        </p:txBody>
      </p:sp>
      <p:pic>
        <p:nvPicPr>
          <p:cNvPr id="5" name="Picture 2" descr="Innovate for Sustainable Accelerating Systems: Kick-Off Meeting">
            <a:extLst>
              <a:ext uri="{FF2B5EF4-FFF2-40B4-BE49-F238E27FC236}">
                <a16:creationId xmlns:a16="http://schemas.microsoft.com/office/drawing/2014/main" id="{6D51265F-F36F-69A4-2976-8FB8BBF5A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contenu 2">
            <a:extLst>
              <a:ext uri="{FF2B5EF4-FFF2-40B4-BE49-F238E27FC236}">
                <a16:creationId xmlns:a16="http://schemas.microsoft.com/office/drawing/2014/main" id="{217CABB7-5CA6-2D9B-5697-912F3B280E91}"/>
              </a:ext>
            </a:extLst>
          </p:cNvPr>
          <p:cNvSpPr>
            <a:spLocks noGrp="1"/>
          </p:cNvSpPr>
          <p:nvPr>
            <p:ph idx="1"/>
          </p:nvPr>
        </p:nvSpPr>
        <p:spPr>
          <a:xfrm>
            <a:off x="418102" y="1308355"/>
            <a:ext cx="11305812" cy="5197949"/>
          </a:xfrm>
        </p:spPr>
        <p:txBody>
          <a:bodyPr>
            <a:normAutofit fontScale="92500" lnSpcReduction="10000"/>
          </a:bodyPr>
          <a:lstStyle/>
          <a:p>
            <a:pPr>
              <a:lnSpc>
                <a:spcPct val="100000"/>
              </a:lnSpc>
            </a:pPr>
            <a:r>
              <a:rPr lang="en-US" sz="22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For </a:t>
            </a:r>
            <a:r>
              <a:rPr lang="fr-FR" sz="2200" kern="100" dirty="0" err="1">
                <a:solidFill>
                  <a:srgbClr val="000000"/>
                </a:solidFill>
                <a:latin typeface="Aptos" panose="020B0004020202020204" pitchFamily="34" charset="0"/>
                <a:ea typeface="Yu Gothic" panose="020B0400000000000000" pitchFamily="34" charset="-128"/>
                <a:cs typeface="Times New Roman" panose="02020603050405020304" pitchFamily="18" charset="0"/>
              </a:rPr>
              <a:t>risk</a:t>
            </a:r>
            <a:r>
              <a:rPr lang="fr-FR" sz="22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 </a:t>
            </a:r>
            <a:r>
              <a:rPr lang="fr-FR" sz="2200" kern="100" dirty="0" err="1">
                <a:solidFill>
                  <a:srgbClr val="000000"/>
                </a:solidFill>
                <a:latin typeface="Aptos" panose="020B0004020202020204" pitchFamily="34" charset="0"/>
                <a:ea typeface="Yu Gothic" panose="020B0400000000000000" pitchFamily="34" charset="-128"/>
                <a:cs typeface="Times New Roman" panose="02020603050405020304" pitchFamily="18" charset="0"/>
              </a:rPr>
              <a:t>analysis</a:t>
            </a:r>
            <a:r>
              <a:rPr lang="fr-FR" sz="22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 :</a:t>
            </a:r>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r>
              <a:rPr lang="en-US" sz="22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To add: </a:t>
            </a:r>
          </a:p>
          <a:p>
            <a:pPr marL="685800" lvl="2">
              <a:lnSpc>
                <a:spcPct val="100000"/>
              </a:lnSpc>
              <a:spcBef>
                <a:spcPts val="1000"/>
              </a:spcBef>
            </a:pPr>
            <a:r>
              <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For FPC, there are only 4 SPL antennas/windows (zero contingency) </a:t>
            </a:r>
            <a:r>
              <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sym typeface="Wingdings" panose="05000000000000000000" pitchFamily="2" charset="2"/>
              </a:rPr>
              <a:t></a:t>
            </a:r>
            <a:r>
              <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 Extreme care is required for transport, cutting, new machining and EB welding</a:t>
            </a:r>
          </a:p>
          <a:p>
            <a:pPr marL="685800" lvl="2">
              <a:lnSpc>
                <a:spcPct val="100000"/>
              </a:lnSpc>
              <a:spcBef>
                <a:spcPts val="1000"/>
              </a:spcBef>
            </a:pPr>
            <a:r>
              <a:rPr lang="en-US" sz="1800" kern="100" dirty="0">
                <a:solidFill>
                  <a:srgbClr val="000000"/>
                </a:solidFill>
                <a:latin typeface="Aptos" panose="020B0004020202020204" pitchFamily="34" charset="0"/>
                <a:ea typeface="Yu Gothic" panose="020B0400000000000000" pitchFamily="34" charset="-128"/>
                <a:cs typeface="Times New Roman" panose="02020603050405020304" pitchFamily="18" charset="0"/>
              </a:rPr>
              <a:t>For HOM, the next milestone 'BLA design report' due in a month, last exchanges ongoing</a:t>
            </a:r>
            <a:endParaRPr lang="en-GB" dirty="0"/>
          </a:p>
        </p:txBody>
      </p:sp>
    </p:spTree>
    <p:extLst>
      <p:ext uri="{BB962C8B-B14F-4D97-AF65-F5344CB8AC3E}">
        <p14:creationId xmlns:p14="http://schemas.microsoft.com/office/powerpoint/2010/main" val="1919362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68960" y="1435337"/>
            <a:ext cx="10515600" cy="1046321"/>
          </a:xfrm>
        </p:spPr>
        <p:txBody>
          <a:bodyPr>
            <a:normAutofit/>
          </a:bodyPr>
          <a:lstStyle/>
          <a:p>
            <a:pPr marL="0" indent="0">
              <a:buNone/>
            </a:pPr>
            <a:endParaRPr lang="fr-FR" dirty="0">
              <a:solidFill>
                <a:schemeClr val="accent4"/>
              </a:solidFill>
            </a:endParaRPr>
          </a:p>
          <a:p>
            <a:pPr marL="0" indent="0" algn="ctr">
              <a:buNone/>
            </a:pPr>
            <a:r>
              <a:rPr lang="fr-FR" b="1" dirty="0" err="1"/>
              <a:t>Thank-you</a:t>
            </a:r>
            <a:r>
              <a:rPr lang="fr-FR" b="1" dirty="0"/>
              <a:t> for </a:t>
            </a:r>
            <a:r>
              <a:rPr lang="fr-FR" b="1" dirty="0" err="1"/>
              <a:t>your</a:t>
            </a:r>
            <a:r>
              <a:rPr lang="fr-FR" b="1" dirty="0"/>
              <a:t> attention</a:t>
            </a:r>
          </a:p>
          <a:p>
            <a:pPr marL="0" indent="0" algn="ctr">
              <a:buNone/>
            </a:pPr>
            <a:endParaRPr lang="fr-FR" dirty="0">
              <a:solidFill>
                <a:schemeClr val="accent4"/>
              </a:solidFill>
            </a:endParaRPr>
          </a:p>
          <a:p>
            <a:pPr marL="0" indent="0" algn="ctr">
              <a:buNone/>
            </a:pPr>
            <a:endParaRPr lang="fr-FR" dirty="0">
              <a:solidFill>
                <a:schemeClr val="accent4"/>
              </a:solidFill>
            </a:endParaRPr>
          </a:p>
          <a:p>
            <a:pPr marL="0" indent="0" algn="ctr">
              <a:buNone/>
            </a:pPr>
            <a:endParaRPr lang="es-ES" dirty="0">
              <a:solidFill>
                <a:schemeClr val="accent4"/>
              </a:solidFill>
            </a:endParaRPr>
          </a:p>
        </p:txBody>
      </p:sp>
      <p:sp>
        <p:nvSpPr>
          <p:cNvPr id="4" name="Espace réservé du numéro de diapositive 3"/>
          <p:cNvSpPr>
            <a:spLocks noGrp="1"/>
          </p:cNvSpPr>
          <p:nvPr>
            <p:ph type="sldNum" sz="quarter" idx="12"/>
          </p:nvPr>
        </p:nvSpPr>
        <p:spPr/>
        <p:txBody>
          <a:bodyPr/>
          <a:lstStyle/>
          <a:p>
            <a:fld id="{4068FCCF-9A80-B240-8D85-84F960565AFA}" type="slidenum">
              <a:rPr lang="en-BE" smtClean="0"/>
              <a:t>48</a:t>
            </a:fld>
            <a:endParaRPr lang="en-BE"/>
          </a:p>
        </p:txBody>
      </p:sp>
      <p:sp>
        <p:nvSpPr>
          <p:cNvPr id="5" name="Sous-titre 2"/>
          <p:cNvSpPr txBox="1">
            <a:spLocks/>
          </p:cNvSpPr>
          <p:nvPr/>
        </p:nvSpPr>
        <p:spPr>
          <a:xfrm>
            <a:off x="568960" y="3032481"/>
            <a:ext cx="11115040" cy="27730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dirty="0"/>
              <a:t>Yolanda Gómez Martínez on behalf of the WP4 team:</a:t>
            </a:r>
          </a:p>
          <a:p>
            <a:r>
              <a:rPr lang="en-US" sz="2000" b="1" dirty="0"/>
              <a:t>CERN</a:t>
            </a:r>
            <a:r>
              <a:rPr lang="en-US" sz="2000" dirty="0"/>
              <a:t> : Simon </a:t>
            </a:r>
            <a:r>
              <a:rPr lang="en-US" sz="2000" dirty="0" err="1"/>
              <a:t>Barriere</a:t>
            </a:r>
            <a:r>
              <a:rPr lang="en-US" sz="2000" dirty="0"/>
              <a:t>, </a:t>
            </a:r>
            <a:r>
              <a:rPr lang="en-GB" sz="2000" dirty="0"/>
              <a:t>Sebastien Calvo, </a:t>
            </a:r>
            <a:r>
              <a:rPr lang="en-US" sz="2000" dirty="0"/>
              <a:t>Karin </a:t>
            </a:r>
            <a:r>
              <a:rPr lang="en-US" sz="2000" dirty="0" err="1"/>
              <a:t>Canderan</a:t>
            </a:r>
            <a:r>
              <a:rPr lang="en-US" sz="2000" dirty="0"/>
              <a:t>, Marco </a:t>
            </a:r>
            <a:r>
              <a:rPr lang="en-US" sz="2000" dirty="0" err="1"/>
              <a:t>Garlasche</a:t>
            </a:r>
            <a:r>
              <a:rPr lang="en-US" sz="2000" dirty="0"/>
              <a:t>, Vittorio Parma, </a:t>
            </a:r>
            <a:r>
              <a:rPr lang="en-GB" sz="2000" dirty="0"/>
              <a:t>Calum Sharp</a:t>
            </a:r>
          </a:p>
          <a:p>
            <a:r>
              <a:rPr lang="en-US" sz="2000" b="1" dirty="0"/>
              <a:t>INFN</a:t>
            </a:r>
            <a:r>
              <a:rPr lang="en-US" sz="2000" dirty="0"/>
              <a:t> : Dario </a:t>
            </a:r>
            <a:r>
              <a:rPr lang="en-US" sz="2000" dirty="0" err="1"/>
              <a:t>Giove</a:t>
            </a:r>
            <a:r>
              <a:rPr lang="en-US" sz="2000" dirty="0"/>
              <a:t> (deputy)</a:t>
            </a:r>
          </a:p>
          <a:p>
            <a:r>
              <a:rPr lang="en-US" sz="2000" b="1" dirty="0"/>
              <a:t>CNRS / </a:t>
            </a:r>
            <a:r>
              <a:rPr lang="en-US" sz="2000" b="1" dirty="0" err="1"/>
              <a:t>IJCLab</a:t>
            </a:r>
            <a:r>
              <a:rPr lang="en-US" sz="2000" b="1" dirty="0"/>
              <a:t> </a:t>
            </a:r>
            <a:r>
              <a:rPr lang="en-US" sz="2000" dirty="0"/>
              <a:t>: Sebastien </a:t>
            </a:r>
            <a:r>
              <a:rPr lang="en-US" sz="2000" dirty="0" err="1"/>
              <a:t>Blivet</a:t>
            </a:r>
            <a:r>
              <a:rPr lang="en-US" sz="2000" dirty="0"/>
              <a:t>, Patricia Duchesne, Akira Miyazaki, Gilles Olivier, Guillaume </a:t>
            </a:r>
            <a:r>
              <a:rPr lang="en-US" sz="2000" dirty="0" err="1"/>
              <a:t>Olry</a:t>
            </a:r>
            <a:r>
              <a:rPr lang="en-US" sz="2000" dirty="0"/>
              <a:t>, Axel Perez Ruiz </a:t>
            </a:r>
          </a:p>
          <a:p>
            <a:r>
              <a:rPr lang="en-US" sz="2000" b="1" dirty="0"/>
              <a:t>CNRS / LPSC </a:t>
            </a:r>
            <a:r>
              <a:rPr lang="en-US" sz="2000" dirty="0"/>
              <a:t>: J. </a:t>
            </a:r>
            <a:r>
              <a:rPr lang="en-US" sz="2000" dirty="0" err="1"/>
              <a:t>Angot</a:t>
            </a:r>
            <a:r>
              <a:rPr lang="en-US" sz="2000" dirty="0"/>
              <a:t>, Yolanda Gómez Martínez (convener), Adrien </a:t>
            </a:r>
            <a:r>
              <a:rPr lang="en-US" sz="2000" dirty="0" err="1"/>
              <a:t>Plaçais</a:t>
            </a:r>
            <a:endParaRPr lang="es-ES" sz="2000" dirty="0"/>
          </a:p>
        </p:txBody>
      </p:sp>
      <p:pic>
        <p:nvPicPr>
          <p:cNvPr id="2" name="Picture 2" descr="Innovate for Sustainable Accelerating Systems: Kick-Off Meeting">
            <a:extLst>
              <a:ext uri="{FF2B5EF4-FFF2-40B4-BE49-F238E27FC236}">
                <a16:creationId xmlns:a16="http://schemas.microsoft.com/office/drawing/2014/main" id="{B94B7469-E4CB-918F-3614-06A36AEAA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49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C5CEB815-DF30-8AE8-EE52-124094F86E2B}"/>
              </a:ext>
            </a:extLst>
          </p:cNvPr>
          <p:cNvSpPr>
            <a:spLocks noChangeArrowheads="1"/>
          </p:cNvSpPr>
          <p:nvPr/>
        </p:nvSpPr>
        <p:spPr bwMode="auto">
          <a:xfrm>
            <a:off x="859536" y="1356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7" name="TextBox 3">
            <a:extLst>
              <a:ext uri="{FF2B5EF4-FFF2-40B4-BE49-F238E27FC236}">
                <a16:creationId xmlns:a16="http://schemas.microsoft.com/office/drawing/2014/main" id="{D7D6E9BC-C897-DF5B-26CF-9AE8C74C4555}"/>
              </a:ext>
            </a:extLst>
          </p:cNvPr>
          <p:cNvSpPr txBox="1"/>
          <p:nvPr/>
        </p:nvSpPr>
        <p:spPr>
          <a:xfrm>
            <a:off x="3418115" y="315684"/>
            <a:ext cx="8043997"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achievements of Task 4.1</a:t>
            </a:r>
          </a:p>
          <a:p>
            <a:r>
              <a:rPr lang="en-US" sz="2400" b="1" dirty="0">
                <a:solidFill>
                  <a:schemeClr val="bg2">
                    <a:lumMod val="50000"/>
                  </a:schemeClr>
                </a:solidFill>
              </a:rPr>
              <a:t>General coordination  </a:t>
            </a:r>
          </a:p>
        </p:txBody>
      </p:sp>
      <p:sp>
        <p:nvSpPr>
          <p:cNvPr id="4" name="Espace réservé du contenu 2">
            <a:extLst>
              <a:ext uri="{FF2B5EF4-FFF2-40B4-BE49-F238E27FC236}">
                <a16:creationId xmlns:a16="http://schemas.microsoft.com/office/drawing/2014/main" id="{FB037969-4685-5024-DEE7-F12946517311}"/>
              </a:ext>
            </a:extLst>
          </p:cNvPr>
          <p:cNvSpPr txBox="1">
            <a:spLocks/>
          </p:cNvSpPr>
          <p:nvPr/>
        </p:nvSpPr>
        <p:spPr>
          <a:xfrm>
            <a:off x="582386" y="1814188"/>
            <a:ext cx="11027228" cy="4145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WP4 coordination meetings : 24</a:t>
            </a:r>
            <a:endParaRPr lang="fr-FR" sz="2600" dirty="0"/>
          </a:p>
          <a:p>
            <a:r>
              <a:rPr lang="fr-FR" sz="2600" dirty="0"/>
              <a:t>2 </a:t>
            </a:r>
            <a:r>
              <a:rPr lang="fr-FR" sz="2600" dirty="0" err="1"/>
              <a:t>technical</a:t>
            </a:r>
            <a:r>
              <a:rPr lang="fr-FR" sz="2600" dirty="0"/>
              <a:t> </a:t>
            </a:r>
            <a:r>
              <a:rPr lang="fr-FR" sz="2600" dirty="0" err="1"/>
              <a:t>review</a:t>
            </a:r>
            <a:r>
              <a:rPr lang="fr-FR" sz="2600" dirty="0"/>
              <a:t> </a:t>
            </a:r>
            <a:r>
              <a:rPr lang="fr-FR" sz="2600" dirty="0" err="1"/>
              <a:t>organised</a:t>
            </a:r>
            <a:r>
              <a:rPr lang="fr-FR" sz="2600" dirty="0"/>
              <a:t> (HOM coupler &amp; FPC) </a:t>
            </a:r>
          </a:p>
          <a:p>
            <a:r>
              <a:rPr lang="en-US" sz="2600" dirty="0"/>
              <a:t>3 tasks finished (4.2 ‘HOM coupler design’,  4,5 ‘FPC design’, 4.8 ‘ BLA design’ )</a:t>
            </a:r>
          </a:p>
          <a:p>
            <a:r>
              <a:rPr lang="en-US" sz="2600" dirty="0"/>
              <a:t>3 milestones (FPC, HOMC, BLA design report) sent in time </a:t>
            </a:r>
          </a:p>
          <a:p>
            <a:r>
              <a:rPr lang="fr-FR" sz="2600" dirty="0"/>
              <a:t>Interaction </a:t>
            </a:r>
            <a:r>
              <a:rPr lang="fr-FR" sz="2600" dirty="0" err="1"/>
              <a:t>with</a:t>
            </a:r>
            <a:r>
              <a:rPr lang="fr-FR" sz="2600" dirty="0"/>
              <a:t> WP5, WP6 and WP7</a:t>
            </a:r>
          </a:p>
        </p:txBody>
      </p:sp>
    </p:spTree>
    <p:extLst>
      <p:ext uri="{BB962C8B-B14F-4D97-AF65-F5344CB8AC3E}">
        <p14:creationId xmlns:p14="http://schemas.microsoft.com/office/powerpoint/2010/main" val="3221501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C8C43-06E0-C825-13E4-F8DEB374FF58}"/>
              </a:ext>
            </a:extLst>
          </p:cNvPr>
          <p:cNvSpPr txBox="1"/>
          <p:nvPr/>
        </p:nvSpPr>
        <p:spPr>
          <a:xfrm>
            <a:off x="3418115" y="315684"/>
            <a:ext cx="8356070" cy="830997"/>
          </a:xfrm>
          <a:prstGeom prst="rect">
            <a:avLst/>
          </a:prstGeom>
          <a:noFill/>
        </p:spPr>
        <p:txBody>
          <a:bodyPr wrap="none" rtlCol="0">
            <a:spAutoFit/>
          </a:bodyPr>
          <a:lstStyle/>
          <a:p>
            <a:r>
              <a:rPr lang="en-US" sz="2400" b="1" dirty="0">
                <a:solidFill>
                  <a:srgbClr val="002060"/>
                </a:solidFill>
              </a:rPr>
              <a:t>WP4 – HOM dampers and FPC :</a:t>
            </a:r>
            <a:r>
              <a:rPr lang="en-US" sz="2400" b="1" dirty="0">
                <a:solidFill>
                  <a:schemeClr val="bg2">
                    <a:lumMod val="50000"/>
                  </a:schemeClr>
                </a:solidFill>
              </a:rPr>
              <a:t> achievements of Task 4.2</a:t>
            </a:r>
          </a:p>
          <a:p>
            <a:r>
              <a:rPr lang="en-US" sz="2400" b="1" dirty="0">
                <a:solidFill>
                  <a:schemeClr val="bg2">
                    <a:lumMod val="50000"/>
                  </a:schemeClr>
                </a:solidFill>
              </a:rPr>
              <a:t>HOM coupler design  (1/3)</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47FA713-D999-4801-881D-12DDF4D97965}"/>
              </a:ext>
            </a:extLst>
          </p:cNvPr>
          <p:cNvSpPr>
            <a:spLocks noGrp="1"/>
          </p:cNvSpPr>
          <p:nvPr>
            <p:ph idx="1"/>
          </p:nvPr>
        </p:nvSpPr>
        <p:spPr>
          <a:xfrm>
            <a:off x="227508" y="1254469"/>
            <a:ext cx="11847577" cy="2590610"/>
          </a:xfrm>
        </p:spPr>
        <p:txBody>
          <a:bodyPr>
            <a:normAutofit fontScale="92500" lnSpcReduction="20000"/>
          </a:bodyPr>
          <a:lstStyle/>
          <a:p>
            <a:r>
              <a:rPr lang="en-US" sz="2000" b="1" dirty="0">
                <a:solidFill>
                  <a:srgbClr val="002060"/>
                </a:solidFill>
              </a:rPr>
              <a:t>The HOM coupler damping scheme for PERLE was chosen (</a:t>
            </a:r>
            <a:r>
              <a:rPr lang="en-US" sz="2000" b="1" dirty="0" err="1">
                <a:solidFill>
                  <a:srgbClr val="002060"/>
                </a:solidFill>
              </a:rPr>
              <a:t>IJCLab</a:t>
            </a:r>
            <a:r>
              <a:rPr lang="en-US" sz="2000" b="1" dirty="0">
                <a:solidFill>
                  <a:srgbClr val="002060"/>
                </a:solidFill>
              </a:rPr>
              <a:t>/ CNRS)</a:t>
            </a:r>
          </a:p>
          <a:p>
            <a:pPr marL="0" indent="0" algn="just">
              <a:buNone/>
            </a:pPr>
            <a:r>
              <a:rPr lang="en-US" sz="1900" dirty="0"/>
              <a:t>Several configurations studied ( 2 probes and 2 hooks &amp; 4 hooks &amp; 2 hooks/ </a:t>
            </a:r>
            <a:r>
              <a:rPr lang="en-US" sz="1900" dirty="0" err="1"/>
              <a:t>cav</a:t>
            </a:r>
            <a:r>
              <a:rPr lang="en-US" sz="1900" dirty="0"/>
              <a:t>) : </a:t>
            </a:r>
            <a:r>
              <a:rPr lang="en-US" sz="1900" b="1" dirty="0"/>
              <a:t>2 Hooks/</a:t>
            </a:r>
            <a:r>
              <a:rPr lang="en-US" sz="1900" b="1" dirty="0" err="1"/>
              <a:t>cav</a:t>
            </a:r>
            <a:r>
              <a:rPr lang="en-US" sz="1900" b="1" dirty="0"/>
              <a:t> </a:t>
            </a:r>
            <a:r>
              <a:rPr lang="en-US" sz="1900" dirty="0"/>
              <a:t>selected @5mA beam</a:t>
            </a:r>
          </a:p>
          <a:p>
            <a:pPr algn="just"/>
            <a:r>
              <a:rPr lang="en-US" sz="2100" b="1" dirty="0">
                <a:solidFill>
                  <a:srgbClr val="002060"/>
                </a:solidFill>
              </a:rPr>
              <a:t>The Hook HOM coupler optimization was completed ( IJC Lab/CNRS)</a:t>
            </a:r>
            <a:endParaRPr lang="en-US" sz="2100" dirty="0"/>
          </a:p>
          <a:p>
            <a:pPr marL="0" indent="0" algn="just">
              <a:buNone/>
            </a:pPr>
            <a:r>
              <a:rPr lang="en-US" sz="1900" dirty="0"/>
              <a:t>Based on the RF design of 800 MHz HOOK coupler for HL-LHC (CERN)</a:t>
            </a:r>
          </a:p>
          <a:p>
            <a:pPr lvl="1" algn="just"/>
            <a:r>
              <a:rPr lang="en-US" sz="1800" b="1" dirty="0"/>
              <a:t>Mechanical integration into</a:t>
            </a:r>
            <a:r>
              <a:rPr lang="en-US" sz="1800" dirty="0"/>
              <a:t> the WP6 PERLE cryomodule</a:t>
            </a:r>
          </a:p>
          <a:p>
            <a:pPr lvl="1" algn="just"/>
            <a:r>
              <a:rPr lang="en-US" sz="1800" b="1" dirty="0"/>
              <a:t>RF simulations </a:t>
            </a:r>
          </a:p>
          <a:p>
            <a:pPr lvl="2" algn="just"/>
            <a:r>
              <a:rPr lang="en-US" sz="1800" dirty="0"/>
              <a:t>To </a:t>
            </a:r>
            <a:r>
              <a:rPr lang="en-GB" sz="1800" dirty="0"/>
              <a:t>ensures the HOM damping requirements, </a:t>
            </a:r>
            <a:r>
              <a:rPr lang="en-US" sz="1800" dirty="0"/>
              <a:t>obtain the best transmission at dangerous mode (TE111 &amp; TM110), ensuring an effective rejection of the fundamental mode (TM010) </a:t>
            </a:r>
          </a:p>
          <a:p>
            <a:pPr lvl="2" algn="just"/>
            <a:r>
              <a:rPr lang="en-GB" sz="1800" dirty="0"/>
              <a:t>Using standard material when possible as RF feedthrough</a:t>
            </a:r>
            <a:endParaRPr lang="en-GB" sz="1800" strike="sngStrike" dirty="0"/>
          </a:p>
          <a:p>
            <a:pPr lvl="1"/>
            <a:endParaRPr lang="en-US" sz="1800" dirty="0"/>
          </a:p>
          <a:p>
            <a:pPr lvl="1"/>
            <a:endParaRPr lang="en-US" sz="1800" dirty="0"/>
          </a:p>
          <a:p>
            <a:pPr lvl="1"/>
            <a:endParaRPr lang="en-US" sz="1800" dirty="0"/>
          </a:p>
          <a:p>
            <a:pPr marL="457200" lvl="1" indent="0">
              <a:buNone/>
            </a:pPr>
            <a:endParaRPr lang="en-US" sz="1800" dirty="0"/>
          </a:p>
          <a:p>
            <a:pPr marL="457200" lvl="1" indent="0">
              <a:buNone/>
            </a:pPr>
            <a:endParaRPr lang="en-US" sz="1800" dirty="0"/>
          </a:p>
          <a:p>
            <a:endParaRPr lang="en-US" sz="2400" dirty="0"/>
          </a:p>
          <a:p>
            <a:endParaRPr lang="en-US" dirty="0"/>
          </a:p>
          <a:p>
            <a:endParaRPr lang="en-GB" dirty="0"/>
          </a:p>
        </p:txBody>
      </p:sp>
      <p:sp>
        <p:nvSpPr>
          <p:cNvPr id="2" name="Espace réservé du numéro de diapositive 1"/>
          <p:cNvSpPr>
            <a:spLocks noGrp="1"/>
          </p:cNvSpPr>
          <p:nvPr>
            <p:ph type="sldNum" sz="quarter" idx="12"/>
          </p:nvPr>
        </p:nvSpPr>
        <p:spPr/>
        <p:txBody>
          <a:bodyPr/>
          <a:lstStyle/>
          <a:p>
            <a:fld id="{4068FCCF-9A80-B240-8D85-84F960565AFA}" type="slidenum">
              <a:rPr lang="en-BE" smtClean="0"/>
              <a:t>6</a:t>
            </a:fld>
            <a:endParaRPr lang="en-BE" dirty="0"/>
          </a:p>
        </p:txBody>
      </p:sp>
      <p:sp>
        <p:nvSpPr>
          <p:cNvPr id="9" name="Rectangle 5">
            <a:extLst>
              <a:ext uri="{FF2B5EF4-FFF2-40B4-BE49-F238E27FC236}">
                <a16:creationId xmlns:a16="http://schemas.microsoft.com/office/drawing/2014/main" id="{C5CEB815-DF30-8AE8-EE52-124094F86E2B}"/>
              </a:ext>
            </a:extLst>
          </p:cNvPr>
          <p:cNvSpPr>
            <a:spLocks noChangeArrowheads="1"/>
          </p:cNvSpPr>
          <p:nvPr/>
        </p:nvSpPr>
        <p:spPr bwMode="auto">
          <a:xfrm>
            <a:off x="859536" y="13569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pSp>
        <p:nvGrpSpPr>
          <p:cNvPr id="10" name="Zone de dessin 4">
            <a:extLst>
              <a:ext uri="{FF2B5EF4-FFF2-40B4-BE49-F238E27FC236}">
                <a16:creationId xmlns:a16="http://schemas.microsoft.com/office/drawing/2014/main" id="{E0B2A462-D5AF-0032-FB7E-02F61D74E251}"/>
              </a:ext>
            </a:extLst>
          </p:cNvPr>
          <p:cNvGrpSpPr/>
          <p:nvPr/>
        </p:nvGrpSpPr>
        <p:grpSpPr>
          <a:xfrm>
            <a:off x="3021132" y="3707343"/>
            <a:ext cx="8424701" cy="2786743"/>
            <a:chOff x="0" y="0"/>
            <a:chExt cx="5736590" cy="1724660"/>
          </a:xfrm>
        </p:grpSpPr>
        <p:sp>
          <p:nvSpPr>
            <p:cNvPr id="12" name="Rectangle 11">
              <a:extLst>
                <a:ext uri="{FF2B5EF4-FFF2-40B4-BE49-F238E27FC236}">
                  <a16:creationId xmlns:a16="http://schemas.microsoft.com/office/drawing/2014/main" id="{11B2C1C0-8D6B-33C2-4E18-025B64F97152}"/>
                </a:ext>
              </a:extLst>
            </p:cNvPr>
            <p:cNvSpPr/>
            <p:nvPr/>
          </p:nvSpPr>
          <p:spPr>
            <a:xfrm>
              <a:off x="0" y="0"/>
              <a:ext cx="5736590" cy="1724660"/>
            </a:xfrm>
            <a:prstGeom prst="rect">
              <a:avLst/>
            </a:prstGeom>
            <a:solidFill>
              <a:srgbClr val="FFFFFF"/>
            </a:solidFill>
          </p:spPr>
          <p:txBody>
            <a:bodyPr/>
            <a:lstStyle/>
            <a:p>
              <a:endParaRPr lang="en-GB"/>
            </a:p>
          </p:txBody>
        </p:sp>
        <p:pic>
          <p:nvPicPr>
            <p:cNvPr id="15" name="Image 14">
              <a:extLst>
                <a:ext uri="{FF2B5EF4-FFF2-40B4-BE49-F238E27FC236}">
                  <a16:creationId xmlns:a16="http://schemas.microsoft.com/office/drawing/2014/main" id="{30480A2B-1755-441B-83E1-C074AB725A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4902"/>
              <a:ext cx="2849545" cy="165975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D41750B9-2CF1-6379-280B-6469947E47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2645" y="35701"/>
              <a:ext cx="2863945" cy="168895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8083308" y="3218560"/>
            <a:ext cx="2519088" cy="369332"/>
          </a:xfrm>
          <a:prstGeom prst="rect">
            <a:avLst/>
          </a:prstGeom>
        </p:spPr>
        <p:txBody>
          <a:bodyPr wrap="none">
            <a:spAutoFit/>
          </a:bodyPr>
          <a:lstStyle/>
          <a:p>
            <a:r>
              <a:rPr lang="fr-FR" dirty="0"/>
              <a:t>c/o </a:t>
            </a:r>
            <a:r>
              <a:rPr lang="fr-FR" dirty="0" err="1"/>
              <a:t>P.Duchesne</a:t>
            </a:r>
            <a:r>
              <a:rPr lang="fr-FR" dirty="0"/>
              <a:t> (</a:t>
            </a:r>
            <a:r>
              <a:rPr lang="fr-FR" dirty="0" err="1"/>
              <a:t>JCLab</a:t>
            </a:r>
            <a:r>
              <a:rPr lang="fr-FR" dirty="0"/>
              <a:t>)</a:t>
            </a:r>
          </a:p>
        </p:txBody>
      </p:sp>
      <p:pic>
        <p:nvPicPr>
          <p:cNvPr id="7" name="Image 6">
            <a:extLst>
              <a:ext uri="{FF2B5EF4-FFF2-40B4-BE49-F238E27FC236}">
                <a16:creationId xmlns:a16="http://schemas.microsoft.com/office/drawing/2014/main" id="{0C00C532-717F-41D3-D9FD-CEC7B0A849EC}"/>
              </a:ext>
            </a:extLst>
          </p:cNvPr>
          <p:cNvPicPr>
            <a:picLocks noChangeAspect="1"/>
          </p:cNvPicPr>
          <p:nvPr/>
        </p:nvPicPr>
        <p:blipFill>
          <a:blip r:embed="rId6"/>
          <a:stretch>
            <a:fillRect/>
          </a:stretch>
        </p:blipFill>
        <p:spPr>
          <a:xfrm>
            <a:off x="305798" y="4071788"/>
            <a:ext cx="2139053" cy="2430528"/>
          </a:xfrm>
          <a:prstGeom prst="rect">
            <a:avLst/>
          </a:prstGeom>
        </p:spPr>
      </p:pic>
      <p:sp>
        <p:nvSpPr>
          <p:cNvPr id="8" name="ZoneTexte 7">
            <a:extLst>
              <a:ext uri="{FF2B5EF4-FFF2-40B4-BE49-F238E27FC236}">
                <a16:creationId xmlns:a16="http://schemas.microsoft.com/office/drawing/2014/main" id="{B2B92A0E-CB9A-1B56-39EB-DCE8FF68FC39}"/>
              </a:ext>
            </a:extLst>
          </p:cNvPr>
          <p:cNvSpPr txBox="1"/>
          <p:nvPr/>
        </p:nvSpPr>
        <p:spPr>
          <a:xfrm>
            <a:off x="215644" y="6502316"/>
            <a:ext cx="3202471" cy="246221"/>
          </a:xfrm>
          <a:prstGeom prst="rect">
            <a:avLst/>
          </a:prstGeom>
          <a:noFill/>
        </p:spPr>
        <p:txBody>
          <a:bodyPr wrap="square">
            <a:spAutoFit/>
          </a:bodyPr>
          <a:lstStyle/>
          <a:p>
            <a:r>
              <a:rPr lang="en-US" sz="1000" i="1" dirty="0">
                <a:solidFill>
                  <a:srgbClr val="0070C0"/>
                </a:solidFill>
              </a:rPr>
              <a:t>Parameters considered for the RF sensitivity studies </a:t>
            </a:r>
            <a:endParaRPr lang="fr-FR" sz="1000" i="1" dirty="0">
              <a:solidFill>
                <a:srgbClr val="0070C0"/>
              </a:solidFill>
            </a:endParaRPr>
          </a:p>
        </p:txBody>
      </p:sp>
      <p:sp>
        <p:nvSpPr>
          <p:cNvPr id="6" name="ZoneTexte 5">
            <a:extLst>
              <a:ext uri="{FF2B5EF4-FFF2-40B4-BE49-F238E27FC236}">
                <a16:creationId xmlns:a16="http://schemas.microsoft.com/office/drawing/2014/main" id="{F40F5DF5-4BF8-331A-6612-9E76389D39B8}"/>
              </a:ext>
            </a:extLst>
          </p:cNvPr>
          <p:cNvSpPr txBox="1"/>
          <p:nvPr/>
        </p:nvSpPr>
        <p:spPr>
          <a:xfrm>
            <a:off x="5257800" y="6501427"/>
            <a:ext cx="4040671" cy="246221"/>
          </a:xfrm>
          <a:prstGeom prst="rect">
            <a:avLst/>
          </a:prstGeom>
          <a:noFill/>
        </p:spPr>
        <p:txBody>
          <a:bodyPr wrap="square">
            <a:spAutoFit/>
          </a:bodyPr>
          <a:lstStyle/>
          <a:p>
            <a:r>
              <a:rPr lang="en-US" sz="1000" i="1" dirty="0">
                <a:solidFill>
                  <a:srgbClr val="0070C0"/>
                </a:solidFill>
              </a:rPr>
              <a:t>Impedances vs frequencies for monopole and dipole modes</a:t>
            </a:r>
            <a:endParaRPr lang="fr-FR" sz="1000" i="1" dirty="0">
              <a:solidFill>
                <a:srgbClr val="0070C0"/>
              </a:solidFill>
            </a:endParaRPr>
          </a:p>
        </p:txBody>
      </p:sp>
    </p:spTree>
    <p:extLst>
      <p:ext uri="{BB962C8B-B14F-4D97-AF65-F5344CB8AC3E}">
        <p14:creationId xmlns:p14="http://schemas.microsoft.com/office/powerpoint/2010/main" val="893069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5A1414BD-FF85-C6FA-6458-6506E9896D2B}"/>
              </a:ext>
            </a:extLst>
          </p:cNvPr>
          <p:cNvPicPr>
            <a:picLocks noChangeAspect="1"/>
          </p:cNvPicPr>
          <p:nvPr/>
        </p:nvPicPr>
        <p:blipFill>
          <a:blip r:embed="rId2"/>
          <a:stretch>
            <a:fillRect/>
          </a:stretch>
        </p:blipFill>
        <p:spPr>
          <a:xfrm>
            <a:off x="163286" y="3574469"/>
            <a:ext cx="4452257" cy="3174069"/>
          </a:xfrm>
          <a:prstGeom prst="rect">
            <a:avLst/>
          </a:prstGeom>
        </p:spPr>
      </p:pic>
      <p:sp>
        <p:nvSpPr>
          <p:cNvPr id="4" name="TextBox 3">
            <a:extLst>
              <a:ext uri="{FF2B5EF4-FFF2-40B4-BE49-F238E27FC236}">
                <a16:creationId xmlns:a16="http://schemas.microsoft.com/office/drawing/2014/main" id="{51EC8C43-06E0-C825-13E4-F8DEB374FF58}"/>
              </a:ext>
            </a:extLst>
          </p:cNvPr>
          <p:cNvSpPr txBox="1"/>
          <p:nvPr/>
        </p:nvSpPr>
        <p:spPr>
          <a:xfrm>
            <a:off x="3418115" y="107620"/>
            <a:ext cx="6734151" cy="830997"/>
          </a:xfrm>
          <a:prstGeom prst="rect">
            <a:avLst/>
          </a:prstGeom>
          <a:noFill/>
        </p:spPr>
        <p:txBody>
          <a:bodyPr wrap="none" rtlCol="0">
            <a:spAutoFit/>
          </a:bodyPr>
          <a:lstStyle/>
          <a:p>
            <a:r>
              <a:rPr lang="en-US" sz="2400" b="1" dirty="0">
                <a:solidFill>
                  <a:srgbClr val="002060"/>
                </a:solidFill>
              </a:rPr>
              <a:t>WP4 – HOM and FPC:</a:t>
            </a:r>
            <a:r>
              <a:rPr lang="en-US" sz="2400" b="1" dirty="0">
                <a:solidFill>
                  <a:schemeClr val="bg2">
                    <a:lumMod val="50000"/>
                  </a:schemeClr>
                </a:solidFill>
              </a:rPr>
              <a:t> achievements of Task 4.2</a:t>
            </a:r>
          </a:p>
          <a:p>
            <a:r>
              <a:rPr lang="en-US" sz="2400" b="1" dirty="0">
                <a:solidFill>
                  <a:schemeClr val="bg2">
                    <a:lumMod val="50000"/>
                  </a:schemeClr>
                </a:solidFill>
              </a:rPr>
              <a:t>HOM coupler design  (2/3)</a:t>
            </a:r>
          </a:p>
        </p:txBody>
      </p:sp>
      <p:pic>
        <p:nvPicPr>
          <p:cNvPr id="5" name="Picture 2" descr="Innovate for Sustainable Accelerating Systems: Kick-Off Meeting">
            <a:extLst>
              <a:ext uri="{FF2B5EF4-FFF2-40B4-BE49-F238E27FC236}">
                <a16:creationId xmlns:a16="http://schemas.microsoft.com/office/drawing/2014/main" id="{1709803E-6E12-BAB9-0C4A-5169DA776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147FA713-D999-4801-881D-12DDF4D97965}"/>
              </a:ext>
            </a:extLst>
          </p:cNvPr>
          <p:cNvSpPr>
            <a:spLocks noGrp="1"/>
          </p:cNvSpPr>
          <p:nvPr>
            <p:ph idx="1"/>
          </p:nvPr>
        </p:nvSpPr>
        <p:spPr>
          <a:xfrm>
            <a:off x="155996" y="887033"/>
            <a:ext cx="11197804" cy="2936850"/>
          </a:xfrm>
        </p:spPr>
        <p:txBody>
          <a:bodyPr>
            <a:normAutofit lnSpcReduction="10000"/>
          </a:bodyPr>
          <a:lstStyle/>
          <a:p>
            <a:pPr algn="just"/>
            <a:r>
              <a:rPr lang="en-US" sz="2000" b="1" dirty="0"/>
              <a:t>Thermal calculations </a:t>
            </a:r>
          </a:p>
          <a:p>
            <a:pPr lvl="1" algn="just"/>
            <a:r>
              <a:rPr lang="en-US" sz="2000" dirty="0"/>
              <a:t>Minimization of the heat loads on the cryogenic circuits of the cryomodule:</a:t>
            </a:r>
          </a:p>
          <a:p>
            <a:pPr lvl="2" algn="just"/>
            <a:r>
              <a:rPr lang="en-US" sz="1600" dirty="0"/>
              <a:t>Static heat loads of the thermal conduction from room temperature : 100mW @2W over 2m length is expected</a:t>
            </a:r>
          </a:p>
          <a:p>
            <a:pPr lvl="2" algn="just"/>
            <a:r>
              <a:rPr lang="en-US" sz="1600" dirty="0"/>
              <a:t>Dynamic losses due to the RF power extracted of &lt;150 </a:t>
            </a:r>
            <a:r>
              <a:rPr lang="en-US" sz="1600" dirty="0" err="1"/>
              <a:t>mW</a:t>
            </a:r>
            <a:r>
              <a:rPr lang="en-US" sz="1600" dirty="0"/>
              <a:t> at 2 K for HOMs and &lt;490 </a:t>
            </a:r>
            <a:r>
              <a:rPr lang="en-US" sz="1600" dirty="0" err="1"/>
              <a:t>mW</a:t>
            </a:r>
            <a:r>
              <a:rPr lang="en-US" sz="1600" dirty="0"/>
              <a:t> for FM is expected</a:t>
            </a:r>
          </a:p>
          <a:p>
            <a:pPr marL="1371600" lvl="3" indent="0" algn="just">
              <a:buNone/>
            </a:pPr>
            <a:r>
              <a:rPr lang="fr-FR" sz="1600" dirty="0">
                <a:solidFill>
                  <a:schemeClr val="accent6"/>
                </a:solidFill>
                <a:sym typeface="Wingdings" panose="05000000000000000000" pitchFamily="2" charset="2"/>
              </a:rPr>
              <a:t>T</a:t>
            </a:r>
            <a:r>
              <a:rPr lang="fr-FR" sz="1600" dirty="0">
                <a:solidFill>
                  <a:schemeClr val="accent6"/>
                </a:solidFill>
              </a:rPr>
              <a:t>hermalisation 50 K at the center and </a:t>
            </a:r>
            <a:r>
              <a:rPr lang="fr-FR" sz="1600" dirty="0" err="1">
                <a:solidFill>
                  <a:schemeClr val="accent6"/>
                </a:solidFill>
              </a:rPr>
              <a:t>cables</a:t>
            </a:r>
            <a:r>
              <a:rPr lang="fr-FR" sz="1600" dirty="0">
                <a:solidFill>
                  <a:schemeClr val="accent6"/>
                </a:solidFill>
              </a:rPr>
              <a:t> </a:t>
            </a:r>
            <a:r>
              <a:rPr lang="en-US" sz="1600" dirty="0">
                <a:solidFill>
                  <a:schemeClr val="accent6"/>
                </a:solidFill>
              </a:rPr>
              <a:t>type RG142 PTFE</a:t>
            </a:r>
          </a:p>
          <a:p>
            <a:pPr marL="1371600" lvl="3" indent="0" algn="just">
              <a:buNone/>
            </a:pPr>
            <a:r>
              <a:rPr lang="en-GB" sz="1600" dirty="0">
                <a:solidFill>
                  <a:schemeClr val="accent6"/>
                </a:solidFill>
                <a:sym typeface="Wingdings" panose="05000000000000000000" pitchFamily="2" charset="2"/>
              </a:rPr>
              <a:t></a:t>
            </a:r>
            <a:r>
              <a:rPr lang="en-GB" sz="1600" dirty="0">
                <a:solidFill>
                  <a:schemeClr val="accent6"/>
                </a:solidFill>
              </a:rPr>
              <a:t>A high RRR niobium required to avoid thermal</a:t>
            </a:r>
            <a:r>
              <a:rPr lang="en-US" sz="1600" dirty="0">
                <a:solidFill>
                  <a:schemeClr val="accent6"/>
                </a:solidFill>
              </a:rPr>
              <a:t> quench (RRR300)</a:t>
            </a:r>
          </a:p>
          <a:p>
            <a:pPr lvl="1" algn="just"/>
            <a:r>
              <a:rPr lang="en-US" sz="2000" dirty="0"/>
              <a:t>Optimization of the cooling circuit</a:t>
            </a:r>
          </a:p>
          <a:p>
            <a:pPr marL="914400" lvl="2" indent="0" algn="just">
              <a:buNone/>
            </a:pPr>
            <a:r>
              <a:rPr lang="en-US" sz="1800" dirty="0">
                <a:solidFill>
                  <a:schemeClr val="accent6"/>
                </a:solidFill>
                <a:sym typeface="Wingdings" panose="05000000000000000000" pitchFamily="2" charset="2"/>
              </a:rPr>
              <a:t></a:t>
            </a:r>
            <a:r>
              <a:rPr lang="en-US" sz="1600" dirty="0">
                <a:solidFill>
                  <a:schemeClr val="accent6"/>
                </a:solidFill>
              </a:rPr>
              <a:t>Helium superfluid in the tank of the HOM coupler required </a:t>
            </a:r>
            <a:r>
              <a:rPr lang="en-US" sz="1600" dirty="0">
                <a:solidFill>
                  <a:schemeClr val="accent6"/>
                </a:solidFill>
                <a:latin typeface="Calibri" panose="020F0502020204030204" pitchFamily="34" charset="0"/>
              </a:rPr>
              <a:t>: </a:t>
            </a:r>
            <a:r>
              <a:rPr lang="fr-FR" sz="1600" dirty="0">
                <a:solidFill>
                  <a:srgbClr val="000000"/>
                </a:solidFill>
                <a:latin typeface="Calibri" panose="020F0502020204030204" pitchFamily="34" charset="0"/>
              </a:rPr>
              <a:t>2185mW </a:t>
            </a:r>
            <a:r>
              <a:rPr lang="fr-FR" sz="1600" dirty="0" err="1">
                <a:solidFill>
                  <a:srgbClr val="000000"/>
                </a:solidFill>
                <a:latin typeface="Calibri" panose="020F0502020204030204" pitchFamily="34" charset="0"/>
              </a:rPr>
              <a:t>lowest</a:t>
            </a:r>
            <a:r>
              <a:rPr lang="fr-FR" sz="1600" dirty="0">
                <a:solidFill>
                  <a:srgbClr val="000000"/>
                </a:solidFill>
                <a:latin typeface="Calibri" panose="020F0502020204030204" pitchFamily="34" charset="0"/>
              </a:rPr>
              <a:t> capacite of </a:t>
            </a:r>
            <a:r>
              <a:rPr lang="fr-FR" sz="1600" dirty="0" err="1">
                <a:solidFill>
                  <a:srgbClr val="000000"/>
                </a:solidFill>
                <a:latin typeface="Calibri" panose="020F0502020204030204" pitchFamily="34" charset="0"/>
              </a:rPr>
              <a:t>heat</a:t>
            </a:r>
            <a:r>
              <a:rPr lang="fr-FR" sz="1600" dirty="0">
                <a:solidFill>
                  <a:srgbClr val="000000"/>
                </a:solidFill>
                <a:latin typeface="Calibri" panose="020F0502020204030204" pitchFamily="34" charset="0"/>
              </a:rPr>
              <a:t> transport</a:t>
            </a:r>
            <a:endParaRPr lang="en-US" sz="1600" dirty="0"/>
          </a:p>
          <a:p>
            <a:pPr marL="914400" lvl="2" indent="0" algn="just">
              <a:buNone/>
            </a:pPr>
            <a:r>
              <a:rPr lang="en-US" sz="1600" dirty="0">
                <a:solidFill>
                  <a:schemeClr val="accent6"/>
                </a:solidFill>
                <a:sym typeface="Wingdings" panose="05000000000000000000" pitchFamily="2" charset="2"/>
              </a:rPr>
              <a:t>M</a:t>
            </a:r>
            <a:r>
              <a:rPr lang="en-US" sz="1600" dirty="0">
                <a:solidFill>
                  <a:schemeClr val="accent6"/>
                </a:solidFill>
              </a:rPr>
              <a:t>aximum heat that can be evacuated depends on the helium level H1</a:t>
            </a:r>
          </a:p>
          <a:p>
            <a:pPr lvl="2" algn="just">
              <a:lnSpc>
                <a:spcPct val="100000"/>
              </a:lnSpc>
            </a:pPr>
            <a:r>
              <a:rPr lang="en-US" sz="1600" dirty="0"/>
              <a:t>Cooling down and nominal conditions ( RF= ON/ OFF) studied</a:t>
            </a:r>
          </a:p>
          <a:p>
            <a:pPr lvl="1" algn="just"/>
            <a:endParaRPr lang="en-US" sz="2000" dirty="0"/>
          </a:p>
          <a:p>
            <a:pPr marL="457200" lvl="1" indent="0" algn="just">
              <a:buNone/>
            </a:pPr>
            <a:endParaRPr lang="en-US" sz="1800" dirty="0"/>
          </a:p>
          <a:p>
            <a:pPr marL="457200" lvl="1" indent="0">
              <a:buNone/>
            </a:pPr>
            <a:endParaRPr lang="en-US" sz="1800" dirty="0">
              <a:sym typeface="Wingdings" panose="05000000000000000000" pitchFamily="2" charset="2"/>
            </a:endParaRPr>
          </a:p>
        </p:txBody>
      </p:sp>
      <p:sp>
        <p:nvSpPr>
          <p:cNvPr id="21" name="Espace réservé du numéro de diapositive 1">
            <a:extLst>
              <a:ext uri="{FF2B5EF4-FFF2-40B4-BE49-F238E27FC236}">
                <a16:creationId xmlns:a16="http://schemas.microsoft.com/office/drawing/2014/main" id="{FCADAB4C-4A02-FDD2-B993-A1DF6ED2ED64}"/>
              </a:ext>
            </a:extLst>
          </p:cNvPr>
          <p:cNvSpPr>
            <a:spLocks noGrp="1"/>
          </p:cNvSpPr>
          <p:nvPr>
            <p:ph type="sldNum" sz="quarter" idx="12"/>
          </p:nvPr>
        </p:nvSpPr>
        <p:spPr>
          <a:xfrm>
            <a:off x="8610600" y="6459044"/>
            <a:ext cx="2743200" cy="365125"/>
          </a:xfrm>
        </p:spPr>
        <p:txBody>
          <a:bodyPr/>
          <a:lstStyle/>
          <a:p>
            <a:fld id="{4068FCCF-9A80-B240-8D85-84F960565AFA}" type="slidenum">
              <a:rPr lang="en-BE" smtClean="0"/>
              <a:t>7</a:t>
            </a:fld>
            <a:endParaRPr lang="en-BE" dirty="0"/>
          </a:p>
        </p:txBody>
      </p:sp>
      <p:sp>
        <p:nvSpPr>
          <p:cNvPr id="22" name="Rectangle 21">
            <a:extLst>
              <a:ext uri="{FF2B5EF4-FFF2-40B4-BE49-F238E27FC236}">
                <a16:creationId xmlns:a16="http://schemas.microsoft.com/office/drawing/2014/main" id="{E6147408-A493-FD05-123F-4DC9301FCF13}"/>
              </a:ext>
            </a:extLst>
          </p:cNvPr>
          <p:cNvSpPr/>
          <p:nvPr/>
        </p:nvSpPr>
        <p:spPr>
          <a:xfrm>
            <a:off x="9039497" y="3536526"/>
            <a:ext cx="2624886" cy="369332"/>
          </a:xfrm>
          <a:prstGeom prst="rect">
            <a:avLst/>
          </a:prstGeom>
        </p:spPr>
        <p:txBody>
          <a:bodyPr wrap="none">
            <a:spAutoFit/>
          </a:bodyPr>
          <a:lstStyle/>
          <a:p>
            <a:r>
              <a:rPr lang="fr-FR" dirty="0"/>
              <a:t>c/o P. Duchesne (</a:t>
            </a:r>
            <a:r>
              <a:rPr lang="fr-FR" dirty="0" err="1"/>
              <a:t>IJCLab</a:t>
            </a:r>
            <a:r>
              <a:rPr lang="fr-FR" dirty="0"/>
              <a:t>)</a:t>
            </a:r>
          </a:p>
        </p:txBody>
      </p:sp>
      <p:sp>
        <p:nvSpPr>
          <p:cNvPr id="15" name="ZoneTexte 14">
            <a:extLst>
              <a:ext uri="{FF2B5EF4-FFF2-40B4-BE49-F238E27FC236}">
                <a16:creationId xmlns:a16="http://schemas.microsoft.com/office/drawing/2014/main" id="{6DD442D7-CC1E-08A6-8A21-315E4D82297D}"/>
              </a:ext>
            </a:extLst>
          </p:cNvPr>
          <p:cNvSpPr txBox="1"/>
          <p:nvPr/>
        </p:nvSpPr>
        <p:spPr>
          <a:xfrm>
            <a:off x="500459" y="6545954"/>
            <a:ext cx="3575957" cy="261610"/>
          </a:xfrm>
          <a:prstGeom prst="rect">
            <a:avLst/>
          </a:prstGeom>
          <a:noFill/>
        </p:spPr>
        <p:txBody>
          <a:bodyPr wrap="square">
            <a:spAutoFit/>
          </a:bodyPr>
          <a:lstStyle/>
          <a:p>
            <a:r>
              <a:rPr lang="en-US" sz="1100" i="1" dirty="0">
                <a:solidFill>
                  <a:srgbClr val="0070C0"/>
                </a:solidFill>
              </a:rPr>
              <a:t>Overview of the cooling circuit for the HOM coupler </a:t>
            </a:r>
            <a:endParaRPr lang="fr-FR" sz="1100" i="1" dirty="0">
              <a:solidFill>
                <a:srgbClr val="0070C0"/>
              </a:solidFill>
            </a:endParaRPr>
          </a:p>
        </p:txBody>
      </p:sp>
      <p:pic>
        <p:nvPicPr>
          <p:cNvPr id="7" name="Image 6">
            <a:extLst>
              <a:ext uri="{FF2B5EF4-FFF2-40B4-BE49-F238E27FC236}">
                <a16:creationId xmlns:a16="http://schemas.microsoft.com/office/drawing/2014/main" id="{15ED2C1F-76DD-CCE4-19F1-22F749E80BDD}"/>
              </a:ext>
            </a:extLst>
          </p:cNvPr>
          <p:cNvPicPr>
            <a:picLocks noChangeAspect="1"/>
          </p:cNvPicPr>
          <p:nvPr/>
        </p:nvPicPr>
        <p:blipFill>
          <a:blip r:embed="rId4"/>
          <a:srcRect b="15666"/>
          <a:stretch/>
        </p:blipFill>
        <p:spPr>
          <a:xfrm>
            <a:off x="4432111" y="3861135"/>
            <a:ext cx="7378890" cy="2600736"/>
          </a:xfrm>
          <a:prstGeom prst="rect">
            <a:avLst/>
          </a:prstGeom>
        </p:spPr>
      </p:pic>
      <p:cxnSp>
        <p:nvCxnSpPr>
          <p:cNvPr id="6" name="Connecteur droit avec flèche 5">
            <a:extLst>
              <a:ext uri="{FF2B5EF4-FFF2-40B4-BE49-F238E27FC236}">
                <a16:creationId xmlns:a16="http://schemas.microsoft.com/office/drawing/2014/main" id="{5EF022D2-809D-2A43-EE38-B0D0C53948A6}"/>
              </a:ext>
            </a:extLst>
          </p:cNvPr>
          <p:cNvCxnSpPr/>
          <p:nvPr/>
        </p:nvCxnSpPr>
        <p:spPr>
          <a:xfrm>
            <a:off x="1839686" y="4234543"/>
            <a:ext cx="0" cy="41365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70D33C93-DAF7-5929-4F67-2D719FA06CB5}"/>
              </a:ext>
            </a:extLst>
          </p:cNvPr>
          <p:cNvSpPr txBox="1"/>
          <p:nvPr/>
        </p:nvSpPr>
        <p:spPr>
          <a:xfrm>
            <a:off x="1382486" y="4278868"/>
            <a:ext cx="816428" cy="369332"/>
          </a:xfrm>
          <a:prstGeom prst="rect">
            <a:avLst/>
          </a:prstGeom>
          <a:noFill/>
        </p:spPr>
        <p:txBody>
          <a:bodyPr wrap="square" rtlCol="0">
            <a:spAutoFit/>
          </a:bodyPr>
          <a:lstStyle/>
          <a:p>
            <a:r>
              <a:rPr lang="fr-FR" dirty="0">
                <a:solidFill>
                  <a:schemeClr val="accent6"/>
                </a:solidFill>
              </a:rPr>
              <a:t>H1</a:t>
            </a:r>
          </a:p>
        </p:txBody>
      </p:sp>
      <p:cxnSp>
        <p:nvCxnSpPr>
          <p:cNvPr id="10" name="Connecteur droit 9">
            <a:extLst>
              <a:ext uri="{FF2B5EF4-FFF2-40B4-BE49-F238E27FC236}">
                <a16:creationId xmlns:a16="http://schemas.microsoft.com/office/drawing/2014/main" id="{7B988E60-76CE-EF01-B32E-B92B2097F803}"/>
              </a:ext>
            </a:extLst>
          </p:cNvPr>
          <p:cNvCxnSpPr/>
          <p:nvPr/>
        </p:nvCxnSpPr>
        <p:spPr>
          <a:xfrm flipH="1">
            <a:off x="1371600" y="4648200"/>
            <a:ext cx="1295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8F9C0481-58EF-74A9-2F15-1315F1E41078}"/>
              </a:ext>
            </a:extLst>
          </p:cNvPr>
          <p:cNvCxnSpPr/>
          <p:nvPr/>
        </p:nvCxnSpPr>
        <p:spPr>
          <a:xfrm flipH="1">
            <a:off x="1420586" y="4289754"/>
            <a:ext cx="129540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ZoneTexte 1">
            <a:extLst>
              <a:ext uri="{FF2B5EF4-FFF2-40B4-BE49-F238E27FC236}">
                <a16:creationId xmlns:a16="http://schemas.microsoft.com/office/drawing/2014/main" id="{9A3702B2-9901-ABDC-DFE1-B869D442C9E2}"/>
              </a:ext>
            </a:extLst>
          </p:cNvPr>
          <p:cNvSpPr txBox="1"/>
          <p:nvPr/>
        </p:nvSpPr>
        <p:spPr>
          <a:xfrm>
            <a:off x="6425293" y="6536375"/>
            <a:ext cx="3575957" cy="261610"/>
          </a:xfrm>
          <a:prstGeom prst="rect">
            <a:avLst/>
          </a:prstGeom>
          <a:noFill/>
        </p:spPr>
        <p:txBody>
          <a:bodyPr wrap="square">
            <a:spAutoFit/>
          </a:bodyPr>
          <a:lstStyle/>
          <a:p>
            <a:r>
              <a:rPr lang="en-US" sz="1100" i="1" dirty="0">
                <a:solidFill>
                  <a:srgbClr val="0070C0"/>
                </a:solidFill>
              </a:rPr>
              <a:t>Thermal simulations</a:t>
            </a:r>
            <a:endParaRPr lang="fr-FR" sz="1100" i="1" dirty="0">
              <a:solidFill>
                <a:srgbClr val="0070C0"/>
              </a:solidFill>
            </a:endParaRPr>
          </a:p>
        </p:txBody>
      </p:sp>
    </p:spTree>
    <p:extLst>
      <p:ext uri="{BB962C8B-B14F-4D97-AF65-F5344CB8AC3E}">
        <p14:creationId xmlns:p14="http://schemas.microsoft.com/office/powerpoint/2010/main" val="3532223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0C2C3A9-9E60-5677-4377-B81C3C6B91AD}"/>
              </a:ext>
            </a:extLst>
          </p:cNvPr>
          <p:cNvSpPr>
            <a:spLocks noGrp="1"/>
          </p:cNvSpPr>
          <p:nvPr>
            <p:ph idx="1"/>
          </p:nvPr>
        </p:nvSpPr>
        <p:spPr>
          <a:xfrm>
            <a:off x="794066" y="1578321"/>
            <a:ext cx="10515600" cy="1070738"/>
          </a:xfrm>
        </p:spPr>
        <p:txBody>
          <a:bodyPr>
            <a:normAutofit/>
          </a:bodyPr>
          <a:lstStyle/>
          <a:p>
            <a:r>
              <a:rPr lang="fr-FR" sz="2200" b="1" dirty="0">
                <a:solidFill>
                  <a:srgbClr val="002060"/>
                </a:solidFill>
              </a:rPr>
              <a:t>Estimation of HOM power (</a:t>
            </a:r>
            <a:r>
              <a:rPr lang="fr-FR" sz="2200" b="1" dirty="0" err="1">
                <a:solidFill>
                  <a:srgbClr val="002060"/>
                </a:solidFill>
              </a:rPr>
              <a:t>P.Duchesne</a:t>
            </a:r>
            <a:r>
              <a:rPr lang="fr-FR" sz="2200" b="1" dirty="0">
                <a:solidFill>
                  <a:srgbClr val="002060"/>
                </a:solidFill>
              </a:rPr>
              <a:t>/ IJC </a:t>
            </a:r>
            <a:r>
              <a:rPr lang="fr-FR" sz="2200" b="1" dirty="0" err="1">
                <a:solidFill>
                  <a:srgbClr val="002060"/>
                </a:solidFill>
              </a:rPr>
              <a:t>Lab</a:t>
            </a:r>
            <a:r>
              <a:rPr lang="fr-FR" sz="2200" b="1" dirty="0">
                <a:solidFill>
                  <a:srgbClr val="002060"/>
                </a:solidFill>
              </a:rPr>
              <a:t>)</a:t>
            </a:r>
          </a:p>
          <a:p>
            <a:pPr lvl="1"/>
            <a:r>
              <a:rPr lang="en-GB" sz="2000" dirty="0"/>
              <a:t>Wakefield simulations on the 5-cell cavity</a:t>
            </a:r>
          </a:p>
          <a:p>
            <a:endParaRPr lang="fr-FR" sz="2200" b="1" dirty="0">
              <a:solidFill>
                <a:srgbClr val="002060"/>
              </a:solidFill>
            </a:endParaRPr>
          </a:p>
        </p:txBody>
      </p:sp>
      <p:graphicFrame>
        <p:nvGraphicFramePr>
          <p:cNvPr id="4" name="Tableau 3">
            <a:extLst>
              <a:ext uri="{FF2B5EF4-FFF2-40B4-BE49-F238E27FC236}">
                <a16:creationId xmlns:a16="http://schemas.microsoft.com/office/drawing/2014/main" id="{5FB9E242-42B8-3846-8550-44345675AF22}"/>
              </a:ext>
            </a:extLst>
          </p:cNvPr>
          <p:cNvGraphicFramePr>
            <a:graphicFrameLocks noGrp="1"/>
          </p:cNvGraphicFramePr>
          <p:nvPr>
            <p:extLst>
              <p:ext uri="{D42A27DB-BD31-4B8C-83A1-F6EECF244321}">
                <p14:modId xmlns:p14="http://schemas.microsoft.com/office/powerpoint/2010/main" val="3387816971"/>
              </p:ext>
            </p:extLst>
          </p:nvPr>
        </p:nvGraphicFramePr>
        <p:xfrm>
          <a:off x="1549183" y="3719965"/>
          <a:ext cx="8566536" cy="1070738"/>
        </p:xfrm>
        <a:graphic>
          <a:graphicData uri="http://schemas.openxmlformats.org/drawingml/2006/table">
            <a:tbl>
              <a:tblPr firstRow="1" bandRow="1">
                <a:tableStyleId>{5C22544A-7EE6-4342-B048-85BDC9FD1C3A}</a:tableStyleId>
              </a:tblPr>
              <a:tblGrid>
                <a:gridCol w="1756438">
                  <a:extLst>
                    <a:ext uri="{9D8B030D-6E8A-4147-A177-3AD203B41FA5}">
                      <a16:colId xmlns:a16="http://schemas.microsoft.com/office/drawing/2014/main" val="1287928671"/>
                    </a:ext>
                  </a:extLst>
                </a:gridCol>
                <a:gridCol w="1602376">
                  <a:extLst>
                    <a:ext uri="{9D8B030D-6E8A-4147-A177-3AD203B41FA5}">
                      <a16:colId xmlns:a16="http://schemas.microsoft.com/office/drawing/2014/main" val="3756865641"/>
                    </a:ext>
                  </a:extLst>
                </a:gridCol>
                <a:gridCol w="2067583">
                  <a:extLst>
                    <a:ext uri="{9D8B030D-6E8A-4147-A177-3AD203B41FA5}">
                      <a16:colId xmlns:a16="http://schemas.microsoft.com/office/drawing/2014/main" val="2433109293"/>
                    </a:ext>
                  </a:extLst>
                </a:gridCol>
                <a:gridCol w="1307005">
                  <a:extLst>
                    <a:ext uri="{9D8B030D-6E8A-4147-A177-3AD203B41FA5}">
                      <a16:colId xmlns:a16="http://schemas.microsoft.com/office/drawing/2014/main" val="174011943"/>
                    </a:ext>
                  </a:extLst>
                </a:gridCol>
                <a:gridCol w="1833134">
                  <a:extLst>
                    <a:ext uri="{9D8B030D-6E8A-4147-A177-3AD203B41FA5}">
                      <a16:colId xmlns:a16="http://schemas.microsoft.com/office/drawing/2014/main" val="3508967944"/>
                    </a:ext>
                  </a:extLst>
                </a:gridCol>
              </a:tblGrid>
              <a:tr h="0">
                <a:tc>
                  <a:txBody>
                    <a:bodyPr/>
                    <a:lstStyle/>
                    <a:p>
                      <a:pPr algn="ctr">
                        <a:lnSpc>
                          <a:spcPct val="115000"/>
                        </a:lnSpc>
                      </a:pPr>
                      <a:r>
                        <a:rPr lang="en-GB" sz="1800" b="1" kern="1200" dirty="0">
                          <a:effectLst/>
                        </a:rPr>
                        <a:t>P</a:t>
                      </a:r>
                      <a:r>
                        <a:rPr lang="en-GB" sz="1800" b="1" kern="1200" baseline="-25000" dirty="0">
                          <a:effectLst/>
                        </a:rPr>
                        <a:t>HOM</a:t>
                      </a:r>
                      <a:endParaRPr lang="fr-FR" sz="1800" b="1" kern="1200" dirty="0">
                        <a:effectLst/>
                      </a:endParaRPr>
                    </a:p>
                  </a:txBody>
                  <a:tcPr marL="0" marR="0" marT="0" marB="0" anchor="ctr"/>
                </a:tc>
                <a:tc>
                  <a:txBody>
                    <a:bodyPr/>
                    <a:lstStyle/>
                    <a:p>
                      <a:pPr algn="ctr">
                        <a:lnSpc>
                          <a:spcPct val="115000"/>
                        </a:lnSpc>
                      </a:pPr>
                      <a:r>
                        <a:rPr lang="en-GB" sz="1800" kern="1200" dirty="0">
                          <a:effectLst/>
                        </a:rPr>
                        <a:t>TOTAL</a:t>
                      </a:r>
                      <a:endParaRPr lang="fr-FR" sz="1800" kern="1200" dirty="0">
                        <a:solidFill>
                          <a:srgbClr val="000000"/>
                        </a:solidFill>
                        <a:effectLst/>
                        <a:latin typeface="Times New Roman" panose="02020603050405020304" pitchFamily="18" charset="0"/>
                        <a:ea typeface="Arial" panose="020B0604020202020204" pitchFamily="34" charset="0"/>
                        <a:cs typeface="Calibri" panose="020F0502020204030204" pitchFamily="34" charset="0"/>
                      </a:endParaRPr>
                    </a:p>
                  </a:txBody>
                  <a:tcPr anchor="ctr"/>
                </a:tc>
                <a:tc>
                  <a:txBody>
                    <a:bodyPr/>
                    <a:lstStyle/>
                    <a:p>
                      <a:pPr algn="ctr">
                        <a:lnSpc>
                          <a:spcPct val="115000"/>
                        </a:lnSpc>
                      </a:pPr>
                      <a:r>
                        <a:rPr lang="en-GB" sz="1800" kern="1200" dirty="0">
                          <a:effectLst/>
                        </a:rPr>
                        <a:t>2 beam pipes</a:t>
                      </a:r>
                      <a:endParaRPr lang="fr-FR" sz="1800" kern="1200" dirty="0">
                        <a:solidFill>
                          <a:srgbClr val="000000"/>
                        </a:solidFill>
                        <a:effectLst/>
                        <a:latin typeface="Times New Roman" panose="02020603050405020304" pitchFamily="18" charset="0"/>
                        <a:ea typeface="Arial" panose="020B0604020202020204" pitchFamily="34" charset="0"/>
                        <a:cs typeface="Calibri" panose="020F0502020204030204" pitchFamily="34" charset="0"/>
                      </a:endParaRPr>
                    </a:p>
                  </a:txBody>
                  <a:tcPr anchor="ctr"/>
                </a:tc>
                <a:tc>
                  <a:txBody>
                    <a:bodyPr/>
                    <a:lstStyle/>
                    <a:p>
                      <a:pPr algn="ctr">
                        <a:lnSpc>
                          <a:spcPct val="115000"/>
                        </a:lnSpc>
                      </a:pPr>
                      <a:r>
                        <a:rPr lang="en-GB" sz="1800" kern="1200" dirty="0">
                          <a:effectLst/>
                        </a:rPr>
                        <a:t>FPC</a:t>
                      </a:r>
                      <a:endParaRPr lang="fr-FR" sz="1800" kern="1200" dirty="0">
                        <a:solidFill>
                          <a:srgbClr val="000000"/>
                        </a:solidFill>
                        <a:effectLst/>
                        <a:latin typeface="Times New Roman" panose="02020603050405020304" pitchFamily="18" charset="0"/>
                        <a:ea typeface="Arial" panose="020B0604020202020204" pitchFamily="34" charset="0"/>
                        <a:cs typeface="Calibri" panose="020F0502020204030204" pitchFamily="34" charset="0"/>
                      </a:endParaRPr>
                    </a:p>
                  </a:txBody>
                  <a:tcPr anchor="ctr"/>
                </a:tc>
                <a:tc>
                  <a:txBody>
                    <a:bodyPr/>
                    <a:lstStyle/>
                    <a:p>
                      <a:pPr algn="ctr">
                        <a:lnSpc>
                          <a:spcPct val="115000"/>
                        </a:lnSpc>
                      </a:pPr>
                      <a:r>
                        <a:rPr lang="en-GB" sz="1800" kern="1200" dirty="0">
                          <a:effectLst/>
                        </a:rPr>
                        <a:t>2 Hook</a:t>
                      </a:r>
                      <a:endParaRPr lang="fr-FR" sz="1800" kern="1200" dirty="0">
                        <a:solidFill>
                          <a:srgbClr val="000000"/>
                        </a:solidFill>
                        <a:effectLst/>
                        <a:latin typeface="Times New Roman" panose="02020603050405020304" pitchFamily="18" charset="0"/>
                        <a:ea typeface="Arial" panose="020B0604020202020204" pitchFamily="34" charset="0"/>
                        <a:cs typeface="Calibri" panose="020F0502020204030204" pitchFamily="34" charset="0"/>
                      </a:endParaRPr>
                    </a:p>
                  </a:txBody>
                  <a:tcPr anchor="ctr"/>
                </a:tc>
                <a:extLst>
                  <a:ext uri="{0D108BD9-81ED-4DB2-BD59-A6C34878D82A}">
                    <a16:rowId xmlns:a16="http://schemas.microsoft.com/office/drawing/2014/main" val="4150926874"/>
                  </a:ext>
                </a:extLst>
              </a:tr>
              <a:tr h="0">
                <a:tc>
                  <a:txBody>
                    <a:bodyPr/>
                    <a:lstStyle/>
                    <a:p>
                      <a:pPr algn="ctr">
                        <a:lnSpc>
                          <a:spcPct val="115000"/>
                        </a:lnSpc>
                      </a:pPr>
                      <a:r>
                        <a:rPr lang="fr-FR" sz="1800" b="1" kern="1200" dirty="0">
                          <a:solidFill>
                            <a:srgbClr val="000000"/>
                          </a:solidFill>
                          <a:effectLst/>
                          <a:latin typeface="Times New Roman" panose="02020603050405020304" pitchFamily="18" charset="0"/>
                          <a:ea typeface="Arial" panose="020B0604020202020204" pitchFamily="34" charset="0"/>
                          <a:cs typeface="Calibri" panose="020F0502020204030204" pitchFamily="34" charset="0"/>
                        </a:rPr>
                        <a:t>W</a:t>
                      </a:r>
                    </a:p>
                  </a:txBody>
                  <a:tcPr marL="0" marR="0" marT="0" marB="0" anchor="ctr"/>
                </a:tc>
                <a:tc>
                  <a:txBody>
                    <a:bodyPr/>
                    <a:lstStyle/>
                    <a:p>
                      <a:pPr algn="ctr">
                        <a:lnSpc>
                          <a:spcPct val="115000"/>
                        </a:lnSpc>
                      </a:pPr>
                      <a:r>
                        <a:rPr lang="en-GB" sz="1800" kern="1200" dirty="0">
                          <a:effectLst/>
                          <a:latin typeface="+mn-lt"/>
                        </a:rPr>
                        <a:t>130</a:t>
                      </a:r>
                      <a:endParaRPr lang="fr-FR" sz="1800" kern="1200" dirty="0">
                        <a:solidFill>
                          <a:srgbClr val="000000"/>
                        </a:solidFill>
                        <a:effectLst/>
                        <a:latin typeface="+mn-lt"/>
                        <a:ea typeface="Arial" panose="020B0604020202020204" pitchFamily="34" charset="0"/>
                        <a:cs typeface="Calibri" panose="020F0502020204030204" pitchFamily="34" charset="0"/>
                      </a:endParaRPr>
                    </a:p>
                  </a:txBody>
                  <a:tcPr anchor="ctr"/>
                </a:tc>
                <a:tc>
                  <a:txBody>
                    <a:bodyPr/>
                    <a:lstStyle/>
                    <a:p>
                      <a:pPr algn="ctr">
                        <a:lnSpc>
                          <a:spcPct val="115000"/>
                        </a:lnSpc>
                      </a:pPr>
                      <a:r>
                        <a:rPr lang="en-GB" sz="1800" b="0" kern="1200" dirty="0">
                          <a:solidFill>
                            <a:schemeClr val="accent6"/>
                          </a:solidFill>
                          <a:effectLst/>
                          <a:latin typeface="+mn-lt"/>
                        </a:rPr>
                        <a:t>113</a:t>
                      </a:r>
                      <a:endParaRPr lang="fr-FR" sz="1800" b="0" kern="1200" dirty="0">
                        <a:solidFill>
                          <a:schemeClr val="accent6"/>
                        </a:solidFill>
                        <a:effectLst/>
                        <a:latin typeface="+mn-lt"/>
                        <a:ea typeface="Arial" panose="020B0604020202020204" pitchFamily="34" charset="0"/>
                        <a:cs typeface="Calibri" panose="020F0502020204030204" pitchFamily="34" charset="0"/>
                      </a:endParaRPr>
                    </a:p>
                  </a:txBody>
                  <a:tcPr anchor="ctr"/>
                </a:tc>
                <a:tc>
                  <a:txBody>
                    <a:bodyPr/>
                    <a:lstStyle/>
                    <a:p>
                      <a:pPr algn="ctr">
                        <a:lnSpc>
                          <a:spcPct val="115000"/>
                        </a:lnSpc>
                      </a:pPr>
                      <a:r>
                        <a:rPr lang="en-GB" sz="1800" b="0" kern="1200" dirty="0">
                          <a:effectLst/>
                          <a:latin typeface="+mn-lt"/>
                        </a:rPr>
                        <a:t>13</a:t>
                      </a:r>
                      <a:endParaRPr lang="fr-FR" sz="1800" b="0" kern="1200" dirty="0">
                        <a:solidFill>
                          <a:srgbClr val="000000"/>
                        </a:solidFill>
                        <a:effectLst/>
                        <a:latin typeface="+mn-lt"/>
                        <a:ea typeface="Arial" panose="020B0604020202020204" pitchFamily="34" charset="0"/>
                        <a:cs typeface="Calibri" panose="020F0502020204030204" pitchFamily="34" charset="0"/>
                      </a:endParaRPr>
                    </a:p>
                  </a:txBody>
                  <a:tcPr anchor="ctr"/>
                </a:tc>
                <a:tc>
                  <a:txBody>
                    <a:bodyPr/>
                    <a:lstStyle/>
                    <a:p>
                      <a:pPr algn="ctr">
                        <a:lnSpc>
                          <a:spcPct val="115000"/>
                        </a:lnSpc>
                      </a:pPr>
                      <a:r>
                        <a:rPr lang="en-GB" sz="1800" b="0" kern="1200" dirty="0">
                          <a:effectLst/>
                          <a:latin typeface="+mn-lt"/>
                        </a:rPr>
                        <a:t>1</a:t>
                      </a:r>
                      <a:endParaRPr lang="fr-FR" sz="1800" b="0" kern="1200" dirty="0">
                        <a:solidFill>
                          <a:srgbClr val="000000"/>
                        </a:solidFill>
                        <a:effectLst/>
                        <a:latin typeface="+mn-lt"/>
                        <a:ea typeface="Arial" panose="020B0604020202020204" pitchFamily="34" charset="0"/>
                        <a:cs typeface="Calibri" panose="020F0502020204030204" pitchFamily="34" charset="0"/>
                      </a:endParaRPr>
                    </a:p>
                  </a:txBody>
                  <a:tcPr anchor="ctr"/>
                </a:tc>
                <a:extLst>
                  <a:ext uri="{0D108BD9-81ED-4DB2-BD59-A6C34878D82A}">
                    <a16:rowId xmlns:a16="http://schemas.microsoft.com/office/drawing/2014/main" val="2864179757"/>
                  </a:ext>
                </a:extLst>
              </a:tr>
              <a:tr h="0">
                <a:tc>
                  <a:txBody>
                    <a:bodyPr/>
                    <a:lstStyle/>
                    <a:p>
                      <a:pPr algn="ctr">
                        <a:lnSpc>
                          <a:spcPct val="115000"/>
                        </a:lnSpc>
                      </a:pPr>
                      <a:r>
                        <a:rPr lang="fr-FR" sz="1800" b="1" kern="1200" dirty="0">
                          <a:solidFill>
                            <a:schemeClr val="tx1">
                              <a:lumMod val="65000"/>
                              <a:lumOff val="35000"/>
                            </a:schemeClr>
                          </a:solidFill>
                          <a:effectLst/>
                          <a:latin typeface="Times New Roman" panose="02020603050405020304" pitchFamily="18" charset="0"/>
                          <a:ea typeface="Arial" panose="020B0604020202020204" pitchFamily="34" charset="0"/>
                          <a:cs typeface="Calibri" panose="020F0502020204030204" pitchFamily="34" charset="0"/>
                        </a:rPr>
                        <a:t>%</a:t>
                      </a:r>
                    </a:p>
                  </a:txBody>
                  <a:tcPr marL="0" marR="0" marT="0" marB="0" anchor="ctr"/>
                </a:tc>
                <a:tc>
                  <a:txBody>
                    <a:bodyPr/>
                    <a:lstStyle/>
                    <a:p>
                      <a:pPr algn="ctr" fontAlgn="b"/>
                      <a:r>
                        <a:rPr lang="fr-FR" sz="1800" b="0" i="0" u="none" strike="noStrike" dirty="0">
                          <a:solidFill>
                            <a:schemeClr val="tx1">
                              <a:lumMod val="65000"/>
                              <a:lumOff val="35000"/>
                            </a:schemeClr>
                          </a:solidFill>
                          <a:effectLst/>
                          <a:latin typeface="+mn-lt"/>
                        </a:rPr>
                        <a:t>100</a:t>
                      </a:r>
                    </a:p>
                  </a:txBody>
                  <a:tcPr marL="6350" marR="6350" marT="6350" marB="0" anchor="b"/>
                </a:tc>
                <a:tc>
                  <a:txBody>
                    <a:bodyPr/>
                    <a:lstStyle/>
                    <a:p>
                      <a:pPr algn="ctr" fontAlgn="b"/>
                      <a:r>
                        <a:rPr lang="fr-FR" sz="1800" b="1" i="0" u="none" strike="noStrike" dirty="0">
                          <a:solidFill>
                            <a:schemeClr val="accent6"/>
                          </a:solidFill>
                          <a:effectLst/>
                          <a:latin typeface="+mn-lt"/>
                        </a:rPr>
                        <a:t>87</a:t>
                      </a:r>
                    </a:p>
                  </a:txBody>
                  <a:tcPr marL="6350" marR="6350" marT="6350" marB="0" anchor="b"/>
                </a:tc>
                <a:tc>
                  <a:txBody>
                    <a:bodyPr/>
                    <a:lstStyle/>
                    <a:p>
                      <a:pPr algn="ctr" fontAlgn="b"/>
                      <a:r>
                        <a:rPr lang="fr-FR" sz="1800" b="0" i="0" u="none" strike="noStrike" dirty="0">
                          <a:solidFill>
                            <a:schemeClr val="tx1">
                              <a:lumMod val="65000"/>
                              <a:lumOff val="35000"/>
                            </a:schemeClr>
                          </a:solidFill>
                          <a:effectLst/>
                          <a:latin typeface="+mn-lt"/>
                        </a:rPr>
                        <a:t>10</a:t>
                      </a:r>
                    </a:p>
                  </a:txBody>
                  <a:tcPr marL="6350" marR="6350" marT="6350" marB="0" anchor="b"/>
                </a:tc>
                <a:tc>
                  <a:txBody>
                    <a:bodyPr/>
                    <a:lstStyle/>
                    <a:p>
                      <a:pPr algn="ctr" fontAlgn="b"/>
                      <a:r>
                        <a:rPr lang="fr-FR" sz="1800" b="0" i="0" u="none" strike="noStrike" dirty="0">
                          <a:solidFill>
                            <a:schemeClr val="tx1">
                              <a:lumMod val="65000"/>
                              <a:lumOff val="35000"/>
                            </a:schemeClr>
                          </a:solidFill>
                          <a:effectLst/>
                          <a:latin typeface="+mn-lt"/>
                        </a:rPr>
                        <a:t>0,8</a:t>
                      </a:r>
                    </a:p>
                  </a:txBody>
                  <a:tcPr marL="6350" marR="6350" marT="6350" marB="0" anchor="b"/>
                </a:tc>
                <a:extLst>
                  <a:ext uri="{0D108BD9-81ED-4DB2-BD59-A6C34878D82A}">
                    <a16:rowId xmlns:a16="http://schemas.microsoft.com/office/drawing/2014/main" val="2297039514"/>
                  </a:ext>
                </a:extLst>
              </a:tr>
            </a:tbl>
          </a:graphicData>
        </a:graphic>
      </p:graphicFrame>
      <p:sp>
        <p:nvSpPr>
          <p:cNvPr id="5" name="TextBox 3">
            <a:extLst>
              <a:ext uri="{FF2B5EF4-FFF2-40B4-BE49-F238E27FC236}">
                <a16:creationId xmlns:a16="http://schemas.microsoft.com/office/drawing/2014/main" id="{4E675EC9-FE8D-4280-0744-E88B0C49DB12}"/>
              </a:ext>
            </a:extLst>
          </p:cNvPr>
          <p:cNvSpPr txBox="1"/>
          <p:nvPr/>
        </p:nvSpPr>
        <p:spPr>
          <a:xfrm>
            <a:off x="3418115" y="315684"/>
            <a:ext cx="6734151" cy="830997"/>
          </a:xfrm>
          <a:prstGeom prst="rect">
            <a:avLst/>
          </a:prstGeom>
          <a:noFill/>
        </p:spPr>
        <p:txBody>
          <a:bodyPr wrap="none" rtlCol="0">
            <a:spAutoFit/>
          </a:bodyPr>
          <a:lstStyle/>
          <a:p>
            <a:r>
              <a:rPr lang="en-US" sz="2400" b="1" dirty="0">
                <a:solidFill>
                  <a:srgbClr val="002060"/>
                </a:solidFill>
              </a:rPr>
              <a:t>WP4 – HOM and FPC:</a:t>
            </a:r>
            <a:r>
              <a:rPr lang="en-US" sz="2400" b="1" dirty="0">
                <a:solidFill>
                  <a:schemeClr val="bg2">
                    <a:lumMod val="50000"/>
                  </a:schemeClr>
                </a:solidFill>
              </a:rPr>
              <a:t> achievements of Task 4.2</a:t>
            </a:r>
          </a:p>
          <a:p>
            <a:r>
              <a:rPr lang="en-US" sz="2400" b="1" dirty="0">
                <a:solidFill>
                  <a:schemeClr val="bg2">
                    <a:lumMod val="50000"/>
                  </a:schemeClr>
                </a:solidFill>
              </a:rPr>
              <a:t>HOM coupler design  (3/3)</a:t>
            </a:r>
          </a:p>
        </p:txBody>
      </p:sp>
      <p:pic>
        <p:nvPicPr>
          <p:cNvPr id="6" name="Picture 2" descr="Innovate for Sustainable Accelerating Systems: Kick-Off Meeting">
            <a:extLst>
              <a:ext uri="{FF2B5EF4-FFF2-40B4-BE49-F238E27FC236}">
                <a16:creationId xmlns:a16="http://schemas.microsoft.com/office/drawing/2014/main" id="{D5CD0F1B-E483-5AA1-E199-F27A560E4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8DE98C5B-FB8A-6C0D-78BC-2048026F2791}"/>
              </a:ext>
            </a:extLst>
          </p:cNvPr>
          <p:cNvPicPr>
            <a:picLocks noChangeAspect="1"/>
          </p:cNvPicPr>
          <p:nvPr/>
        </p:nvPicPr>
        <p:blipFill>
          <a:blip r:embed="rId3"/>
          <a:stretch>
            <a:fillRect/>
          </a:stretch>
        </p:blipFill>
        <p:spPr>
          <a:xfrm>
            <a:off x="4055921" y="2376708"/>
            <a:ext cx="3991889" cy="1056677"/>
          </a:xfrm>
          <a:prstGeom prst="rect">
            <a:avLst/>
          </a:prstGeom>
        </p:spPr>
      </p:pic>
      <p:sp>
        <p:nvSpPr>
          <p:cNvPr id="17" name="Rectangle 3">
            <a:extLst>
              <a:ext uri="{FF2B5EF4-FFF2-40B4-BE49-F238E27FC236}">
                <a16:creationId xmlns:a16="http://schemas.microsoft.com/office/drawing/2014/main" id="{06929A7D-F17A-C035-B8F1-E43CB0278AB3}"/>
              </a:ext>
            </a:extLst>
          </p:cNvPr>
          <p:cNvSpPr>
            <a:spLocks noChangeArrowheads="1"/>
          </p:cNvSpPr>
          <p:nvPr/>
        </p:nvSpPr>
        <p:spPr bwMode="auto">
          <a:xfrm>
            <a:off x="3950021" y="3204335"/>
            <a:ext cx="44630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dirty="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a:t>w</a:t>
            </a:r>
            <a:r>
              <a:rPr kumimoji="0" lang="en-GB" altLang="fr-FR" sz="12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ith</a:t>
            </a:r>
            <a:r>
              <a:rPr kumimoji="0" lang="en-GB" altLang="fr-FR"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fr-FR" altLang="fr-FR" sz="1200" b="0" i="1" u="none" strike="noStrike" cap="none" normalizeH="0" baseline="0" dirty="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a:t>In</a:t>
            </a:r>
            <a:r>
              <a:rPr kumimoji="0" lang="en-GB" altLang="fr-FR"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en-GB" altLang="fr-FR"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normalized </a:t>
            </a:r>
            <a:r>
              <a:rPr kumimoji="0" lang="en-GB" altLang="fr-FR" sz="12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fourier</a:t>
            </a:r>
            <a:r>
              <a:rPr kumimoji="0" lang="en-GB" altLang="fr-FR"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spectrum of the beam current.</a:t>
            </a:r>
            <a:endParaRPr kumimoji="0" lang="fr-FR" altLang="fr-FR" sz="800" b="0" i="0" u="none" strike="noStrike" cap="none" normalizeH="0" baseline="0" dirty="0">
              <a:ln>
                <a:noFill/>
              </a:ln>
              <a:solidFill>
                <a:schemeClr val="tx1"/>
              </a:solidFill>
              <a:effectLst/>
              <a:latin typeface="Arial" panose="020B0604020202020204" pitchFamily="34" charset="0"/>
            </a:endParaRPr>
          </a:p>
        </p:txBody>
      </p:sp>
      <p:sp>
        <p:nvSpPr>
          <p:cNvPr id="21" name="ZoneTexte 20">
            <a:extLst>
              <a:ext uri="{FF2B5EF4-FFF2-40B4-BE49-F238E27FC236}">
                <a16:creationId xmlns:a16="http://schemas.microsoft.com/office/drawing/2014/main" id="{2F6AE1EE-3F6C-D427-5C1D-91944F4EEE34}"/>
              </a:ext>
            </a:extLst>
          </p:cNvPr>
          <p:cNvSpPr txBox="1"/>
          <p:nvPr/>
        </p:nvSpPr>
        <p:spPr>
          <a:xfrm>
            <a:off x="1077684" y="5490369"/>
            <a:ext cx="10782745" cy="1523494"/>
          </a:xfrm>
          <a:prstGeom prst="rect">
            <a:avLst/>
          </a:prstGeom>
          <a:noFill/>
        </p:spPr>
        <p:txBody>
          <a:bodyPr wrap="square">
            <a:spAutoFit/>
          </a:bodyPr>
          <a:lstStyle/>
          <a:p>
            <a:pPr marL="285750" indent="-285750" algn="just">
              <a:buFont typeface="Arial" panose="020B0604020202020204" pitchFamily="34" charset="0"/>
              <a:buChar char="•"/>
            </a:pPr>
            <a:r>
              <a:rPr lang="en-US" sz="1900" dirty="0"/>
              <a:t>As </a:t>
            </a:r>
            <a:r>
              <a:rPr lang="en-US" sz="1900" dirty="0">
                <a:solidFill>
                  <a:schemeClr val="accent6"/>
                </a:solidFill>
              </a:rPr>
              <a:t>87%</a:t>
            </a:r>
            <a:r>
              <a:rPr lang="en-US" sz="1900" dirty="0"/>
              <a:t> of the HOM power goes into the beam pipes, we proposed in January 2026 three new tasks (task 4.8, 4.9 and 4.10) to work on BLA instead the study of HOM coupler at 1,3 GHz ( planned in task 4.2) </a:t>
            </a:r>
          </a:p>
          <a:p>
            <a:pPr marL="285750" indent="-285750">
              <a:buFont typeface="Arial" panose="020B0604020202020204" pitchFamily="34" charset="0"/>
              <a:buChar char="•"/>
            </a:pPr>
            <a:endParaRPr lang="en-US" sz="1800" b="1" dirty="0">
              <a:latin typeface="Helvetica" pitchFamily="2" charset="0"/>
            </a:endParaRPr>
          </a:p>
          <a:p>
            <a:pPr marL="0" indent="0">
              <a:buNone/>
            </a:pPr>
            <a:endParaRPr lang="en-US" sz="1800" i="1" dirty="0">
              <a:effectLst/>
              <a:highlight>
                <a:srgbClr val="FFFF00"/>
              </a:highlight>
              <a:latin typeface="Helvetica" pitchFamily="2" charset="0"/>
            </a:endParaRPr>
          </a:p>
        </p:txBody>
      </p:sp>
      <p:sp>
        <p:nvSpPr>
          <p:cNvPr id="2" name="Espace réservé du numéro de diapositive 1">
            <a:extLst>
              <a:ext uri="{FF2B5EF4-FFF2-40B4-BE49-F238E27FC236}">
                <a16:creationId xmlns:a16="http://schemas.microsoft.com/office/drawing/2014/main" id="{81EB62F2-9159-5842-4754-7B6D445B4B31}"/>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8</a:t>
            </a:fld>
            <a:endParaRPr lang="en-BE" dirty="0"/>
          </a:p>
        </p:txBody>
      </p:sp>
      <p:sp>
        <p:nvSpPr>
          <p:cNvPr id="7" name="Rectangle 6">
            <a:extLst>
              <a:ext uri="{FF2B5EF4-FFF2-40B4-BE49-F238E27FC236}">
                <a16:creationId xmlns:a16="http://schemas.microsoft.com/office/drawing/2014/main" id="{74AFC0CE-0D28-FC6A-D8C6-DFB92D7C27F4}"/>
              </a:ext>
            </a:extLst>
          </p:cNvPr>
          <p:cNvSpPr/>
          <p:nvPr/>
        </p:nvSpPr>
        <p:spPr>
          <a:xfrm>
            <a:off x="9235543" y="4829125"/>
            <a:ext cx="2624886" cy="369332"/>
          </a:xfrm>
          <a:prstGeom prst="rect">
            <a:avLst/>
          </a:prstGeom>
        </p:spPr>
        <p:txBody>
          <a:bodyPr wrap="none">
            <a:spAutoFit/>
          </a:bodyPr>
          <a:lstStyle/>
          <a:p>
            <a:r>
              <a:rPr lang="fr-FR" dirty="0"/>
              <a:t>c/o P. Duchesne (</a:t>
            </a:r>
            <a:r>
              <a:rPr lang="fr-FR" dirty="0" err="1"/>
              <a:t>IJCLab</a:t>
            </a:r>
            <a:r>
              <a:rPr lang="fr-FR" dirty="0"/>
              <a:t>)</a:t>
            </a:r>
          </a:p>
        </p:txBody>
      </p:sp>
    </p:spTree>
    <p:extLst>
      <p:ext uri="{BB962C8B-B14F-4D97-AF65-F5344CB8AC3E}">
        <p14:creationId xmlns:p14="http://schemas.microsoft.com/office/powerpoint/2010/main" val="4176659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0C2C3A9-9E60-5677-4377-B81C3C6B91AD}"/>
              </a:ext>
            </a:extLst>
          </p:cNvPr>
          <p:cNvSpPr>
            <a:spLocks noGrp="1"/>
          </p:cNvSpPr>
          <p:nvPr>
            <p:ph idx="1"/>
          </p:nvPr>
        </p:nvSpPr>
        <p:spPr>
          <a:xfrm>
            <a:off x="516000" y="3027355"/>
            <a:ext cx="7748852" cy="3200652"/>
          </a:xfrm>
        </p:spPr>
        <p:txBody>
          <a:bodyPr>
            <a:normAutofit/>
          </a:bodyPr>
          <a:lstStyle/>
          <a:p>
            <a:r>
              <a:rPr lang="en-GB" sz="2000" b="1" dirty="0">
                <a:solidFill>
                  <a:srgbClr val="002060"/>
                </a:solidFill>
                <a:sym typeface="Wingdings" panose="05000000000000000000" pitchFamily="2" charset="2"/>
              </a:rPr>
              <a:t>HOM couplers manufacture (CERN)</a:t>
            </a:r>
          </a:p>
          <a:p>
            <a:pPr lvl="1"/>
            <a:r>
              <a:rPr lang="en-GB" sz="1900" dirty="0">
                <a:sym typeface="Wingdings" panose="05000000000000000000" pitchFamily="2" charset="2"/>
              </a:rPr>
              <a:t>A detailed manufacturing sequence has been established</a:t>
            </a:r>
            <a:endParaRPr lang="en-US" sz="1900" dirty="0">
              <a:sym typeface="Wingdings" panose="05000000000000000000" pitchFamily="2" charset="2"/>
            </a:endParaRPr>
          </a:p>
          <a:p>
            <a:pPr lvl="1"/>
            <a:r>
              <a:rPr lang="en-GB" sz="1900" dirty="0"/>
              <a:t>Raw materials have been ordered and received</a:t>
            </a:r>
            <a:endParaRPr lang="fr-FR" sz="1900" b="1" dirty="0">
              <a:solidFill>
                <a:srgbClr val="002060"/>
              </a:solidFill>
            </a:endParaRPr>
          </a:p>
        </p:txBody>
      </p:sp>
      <p:sp>
        <p:nvSpPr>
          <p:cNvPr id="5" name="TextBox 3">
            <a:extLst>
              <a:ext uri="{FF2B5EF4-FFF2-40B4-BE49-F238E27FC236}">
                <a16:creationId xmlns:a16="http://schemas.microsoft.com/office/drawing/2014/main" id="{4E675EC9-FE8D-4280-0744-E88B0C49DB12}"/>
              </a:ext>
            </a:extLst>
          </p:cNvPr>
          <p:cNvSpPr txBox="1"/>
          <p:nvPr/>
        </p:nvSpPr>
        <p:spPr>
          <a:xfrm>
            <a:off x="3418115" y="315684"/>
            <a:ext cx="7748853" cy="830997"/>
          </a:xfrm>
          <a:prstGeom prst="rect">
            <a:avLst/>
          </a:prstGeom>
          <a:noFill/>
        </p:spPr>
        <p:txBody>
          <a:bodyPr wrap="none" rtlCol="0">
            <a:spAutoFit/>
          </a:bodyPr>
          <a:lstStyle/>
          <a:p>
            <a:r>
              <a:rPr lang="en-US" sz="2400" b="1" dirty="0">
                <a:solidFill>
                  <a:srgbClr val="002060"/>
                </a:solidFill>
              </a:rPr>
              <a:t>WP4 – HOM and FPC:</a:t>
            </a:r>
            <a:r>
              <a:rPr lang="en-US" sz="2400" b="1" dirty="0">
                <a:solidFill>
                  <a:schemeClr val="bg2">
                    <a:lumMod val="50000"/>
                  </a:schemeClr>
                </a:solidFill>
              </a:rPr>
              <a:t> achievements of Task 4.3 and 4.4</a:t>
            </a:r>
          </a:p>
          <a:p>
            <a:r>
              <a:rPr lang="en-US" sz="2400" b="1" dirty="0">
                <a:solidFill>
                  <a:schemeClr val="bg2">
                    <a:lumMod val="50000"/>
                  </a:schemeClr>
                </a:solidFill>
              </a:rPr>
              <a:t>HOM couplers manufacture and test</a:t>
            </a:r>
          </a:p>
        </p:txBody>
      </p:sp>
      <p:pic>
        <p:nvPicPr>
          <p:cNvPr id="6" name="Picture 2" descr="Innovate for Sustainable Accelerating Systems: Kick-Off Meeting">
            <a:extLst>
              <a:ext uri="{FF2B5EF4-FFF2-40B4-BE49-F238E27FC236}">
                <a16:creationId xmlns:a16="http://schemas.microsoft.com/office/drawing/2014/main" id="{D5CD0F1B-E483-5AA1-E199-F27A560E4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81EB62F2-9159-5842-4754-7B6D445B4B31}"/>
              </a:ext>
            </a:extLst>
          </p:cNvPr>
          <p:cNvSpPr>
            <a:spLocks noGrp="1"/>
          </p:cNvSpPr>
          <p:nvPr>
            <p:ph type="sldNum" sz="quarter" idx="12"/>
          </p:nvPr>
        </p:nvSpPr>
        <p:spPr>
          <a:xfrm>
            <a:off x="8610600" y="6356350"/>
            <a:ext cx="2743200" cy="365125"/>
          </a:xfrm>
        </p:spPr>
        <p:txBody>
          <a:bodyPr/>
          <a:lstStyle/>
          <a:p>
            <a:fld id="{4068FCCF-9A80-B240-8D85-84F960565AFA}" type="slidenum">
              <a:rPr lang="en-BE" smtClean="0"/>
              <a:t>9</a:t>
            </a:fld>
            <a:endParaRPr lang="en-BE" dirty="0"/>
          </a:p>
        </p:txBody>
      </p:sp>
      <p:pic>
        <p:nvPicPr>
          <p:cNvPr id="7" name="Image 6">
            <a:extLst>
              <a:ext uri="{FF2B5EF4-FFF2-40B4-BE49-F238E27FC236}">
                <a16:creationId xmlns:a16="http://schemas.microsoft.com/office/drawing/2014/main" id="{FE2EBCA4-C37E-84C4-9272-0907E61350FC}"/>
              </a:ext>
            </a:extLst>
          </p:cNvPr>
          <p:cNvPicPr>
            <a:picLocks noChangeAspect="1"/>
          </p:cNvPicPr>
          <p:nvPr/>
        </p:nvPicPr>
        <p:blipFill>
          <a:blip r:embed="rId3"/>
          <a:stretch>
            <a:fillRect/>
          </a:stretch>
        </p:blipFill>
        <p:spPr>
          <a:xfrm>
            <a:off x="7564494" y="1483761"/>
            <a:ext cx="3315932" cy="4535509"/>
          </a:xfrm>
          <a:prstGeom prst="rect">
            <a:avLst/>
          </a:prstGeom>
        </p:spPr>
      </p:pic>
      <p:sp>
        <p:nvSpPr>
          <p:cNvPr id="8" name="ZoneTexte 7">
            <a:extLst>
              <a:ext uri="{FF2B5EF4-FFF2-40B4-BE49-F238E27FC236}">
                <a16:creationId xmlns:a16="http://schemas.microsoft.com/office/drawing/2014/main" id="{2BB82A7C-F21C-0C90-ED47-7E9AA2ECBA3B}"/>
              </a:ext>
            </a:extLst>
          </p:cNvPr>
          <p:cNvSpPr txBox="1"/>
          <p:nvPr/>
        </p:nvSpPr>
        <p:spPr>
          <a:xfrm>
            <a:off x="9222460" y="6228007"/>
            <a:ext cx="1173732" cy="246221"/>
          </a:xfrm>
          <a:prstGeom prst="rect">
            <a:avLst/>
          </a:prstGeom>
          <a:noFill/>
        </p:spPr>
        <p:txBody>
          <a:bodyPr wrap="square" rtlCol="0">
            <a:spAutoFit/>
          </a:bodyPr>
          <a:lstStyle/>
          <a:p>
            <a:r>
              <a:rPr lang="fr-FR" sz="1000" i="1" dirty="0" err="1">
                <a:solidFill>
                  <a:srgbClr val="0070C0"/>
                </a:solidFill>
              </a:rPr>
              <a:t>Hook</a:t>
            </a:r>
            <a:r>
              <a:rPr lang="fr-FR" sz="1000" i="1" dirty="0">
                <a:solidFill>
                  <a:srgbClr val="0070C0"/>
                </a:solidFill>
              </a:rPr>
              <a:t> coupler</a:t>
            </a:r>
            <a:endParaRPr lang="es-ES" sz="1000" i="1" dirty="0">
              <a:solidFill>
                <a:srgbClr val="0070C0"/>
              </a:solidFill>
            </a:endParaRPr>
          </a:p>
        </p:txBody>
      </p:sp>
      <p:sp>
        <p:nvSpPr>
          <p:cNvPr id="9" name="Rectangle 8">
            <a:extLst>
              <a:ext uri="{FF2B5EF4-FFF2-40B4-BE49-F238E27FC236}">
                <a16:creationId xmlns:a16="http://schemas.microsoft.com/office/drawing/2014/main" id="{F83ED3BD-6797-0A39-2741-81EE998DAE4F}"/>
              </a:ext>
            </a:extLst>
          </p:cNvPr>
          <p:cNvSpPr/>
          <p:nvPr/>
        </p:nvSpPr>
        <p:spPr>
          <a:xfrm>
            <a:off x="6912429" y="5858675"/>
            <a:ext cx="2184509" cy="369332"/>
          </a:xfrm>
          <a:prstGeom prst="rect">
            <a:avLst/>
          </a:prstGeom>
        </p:spPr>
        <p:txBody>
          <a:bodyPr wrap="none">
            <a:spAutoFit/>
          </a:bodyPr>
          <a:lstStyle/>
          <a:p>
            <a:r>
              <a:rPr lang="fr-FR" dirty="0"/>
              <a:t>c/o S. </a:t>
            </a:r>
            <a:r>
              <a:rPr lang="fr-FR" dirty="0" err="1"/>
              <a:t>Blivet</a:t>
            </a:r>
            <a:r>
              <a:rPr lang="fr-FR" dirty="0"/>
              <a:t> (</a:t>
            </a:r>
            <a:r>
              <a:rPr lang="fr-FR" dirty="0" err="1"/>
              <a:t>IJCLab</a:t>
            </a:r>
            <a:r>
              <a:rPr lang="fr-FR" dirty="0"/>
              <a:t>)</a:t>
            </a:r>
          </a:p>
        </p:txBody>
      </p:sp>
    </p:spTree>
    <p:extLst>
      <p:ext uri="{BB962C8B-B14F-4D97-AF65-F5344CB8AC3E}">
        <p14:creationId xmlns:p14="http://schemas.microsoft.com/office/powerpoint/2010/main" val="42072114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3098</TotalTime>
  <Words>5701</Words>
  <Application>Microsoft Office PowerPoint</Application>
  <PresentationFormat>Grand écran</PresentationFormat>
  <Paragraphs>738</Paragraphs>
  <Slides>48</Slides>
  <Notes>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48</vt:i4>
      </vt:variant>
    </vt:vector>
  </HeadingPairs>
  <TitlesOfParts>
    <vt:vector size="57" baseType="lpstr">
      <vt:lpstr>Aptos</vt:lpstr>
      <vt:lpstr>Aptos Display</vt:lpstr>
      <vt:lpstr>Arial</vt:lpstr>
      <vt:lpstr>Calibri</vt:lpstr>
      <vt:lpstr>Cambria Math</vt:lpstr>
      <vt:lpstr>Helvetica</vt:lpstr>
      <vt:lpstr>Times New Roman</vt:lpstr>
      <vt:lpstr>Wingdings</vt:lpstr>
      <vt:lpstr>Office Theme</vt:lpstr>
      <vt:lpstr>WP4:  High-Order Mode dampers &amp;  Fundamental Power couplers   RP1 review meeting, June 1st, 2026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WP4: High-Order Mode (HOM) dampers &amp; Fundamental Power couplers (FPC)  Berlin meeting, April 23, 2025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Jorgen D'HONDT</dc:creator>
  <cp:lastModifiedBy>Yolanda Gomez Martinez</cp:lastModifiedBy>
  <cp:revision>183</cp:revision>
  <dcterms:created xsi:type="dcterms:W3CDTF">2024-02-23T11:31:04Z</dcterms:created>
  <dcterms:modified xsi:type="dcterms:W3CDTF">2026-06-01T08:43:18Z</dcterms:modified>
</cp:coreProperties>
</file>